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9"/>
  </p:notesMasterIdLst>
  <p:sldIdLst>
    <p:sldId id="460" r:id="rId2"/>
    <p:sldId id="461" r:id="rId3"/>
    <p:sldId id="462" r:id="rId4"/>
    <p:sldId id="463" r:id="rId5"/>
    <p:sldId id="464" r:id="rId6"/>
    <p:sldId id="465" r:id="rId7"/>
    <p:sldId id="466" r:id="rId8"/>
    <p:sldId id="467" r:id="rId9"/>
    <p:sldId id="468" r:id="rId10"/>
    <p:sldId id="469" r:id="rId11"/>
    <p:sldId id="470" r:id="rId12"/>
    <p:sldId id="471" r:id="rId13"/>
    <p:sldId id="472" r:id="rId14"/>
    <p:sldId id="473" r:id="rId15"/>
    <p:sldId id="474" r:id="rId16"/>
    <p:sldId id="475" r:id="rId17"/>
    <p:sldId id="476" r:id="rId18"/>
    <p:sldId id="477" r:id="rId19"/>
    <p:sldId id="478" r:id="rId20"/>
    <p:sldId id="479" r:id="rId21"/>
    <p:sldId id="480" r:id="rId22"/>
    <p:sldId id="481" r:id="rId23"/>
    <p:sldId id="482" r:id="rId24"/>
    <p:sldId id="483" r:id="rId25"/>
    <p:sldId id="485" r:id="rId26"/>
    <p:sldId id="484" r:id="rId27"/>
    <p:sldId id="486" r:id="rId28"/>
    <p:sldId id="487" r:id="rId29"/>
    <p:sldId id="488" r:id="rId30"/>
    <p:sldId id="489" r:id="rId31"/>
    <p:sldId id="490" r:id="rId32"/>
    <p:sldId id="491" r:id="rId33"/>
    <p:sldId id="492" r:id="rId34"/>
    <p:sldId id="493" r:id="rId35"/>
    <p:sldId id="494" r:id="rId36"/>
    <p:sldId id="495" r:id="rId37"/>
    <p:sldId id="496" r:id="rId38"/>
    <p:sldId id="498" r:id="rId39"/>
    <p:sldId id="497" r:id="rId40"/>
    <p:sldId id="499" r:id="rId41"/>
    <p:sldId id="500" r:id="rId42"/>
    <p:sldId id="501" r:id="rId43"/>
    <p:sldId id="502" r:id="rId44"/>
    <p:sldId id="503" r:id="rId45"/>
    <p:sldId id="552" r:id="rId46"/>
    <p:sldId id="504" r:id="rId47"/>
    <p:sldId id="505" r:id="rId48"/>
    <p:sldId id="506" r:id="rId49"/>
    <p:sldId id="507" r:id="rId50"/>
    <p:sldId id="508" r:id="rId51"/>
    <p:sldId id="509" r:id="rId52"/>
    <p:sldId id="510" r:id="rId53"/>
    <p:sldId id="511" r:id="rId54"/>
    <p:sldId id="512" r:id="rId55"/>
    <p:sldId id="513" r:id="rId56"/>
    <p:sldId id="514" r:id="rId57"/>
    <p:sldId id="515" r:id="rId58"/>
    <p:sldId id="516" r:id="rId59"/>
    <p:sldId id="517" r:id="rId60"/>
    <p:sldId id="518" r:id="rId61"/>
    <p:sldId id="519" r:id="rId62"/>
    <p:sldId id="520" r:id="rId63"/>
    <p:sldId id="521" r:id="rId64"/>
    <p:sldId id="522" r:id="rId65"/>
    <p:sldId id="523" r:id="rId66"/>
    <p:sldId id="524" r:id="rId67"/>
    <p:sldId id="525" r:id="rId68"/>
    <p:sldId id="526" r:id="rId69"/>
    <p:sldId id="527" r:id="rId70"/>
    <p:sldId id="528" r:id="rId71"/>
    <p:sldId id="529" r:id="rId72"/>
    <p:sldId id="544" r:id="rId73"/>
    <p:sldId id="545" r:id="rId74"/>
    <p:sldId id="546" r:id="rId75"/>
    <p:sldId id="547" r:id="rId76"/>
    <p:sldId id="548" r:id="rId77"/>
    <p:sldId id="549" r:id="rId78"/>
    <p:sldId id="550" r:id="rId79"/>
    <p:sldId id="535" r:id="rId80"/>
    <p:sldId id="536" r:id="rId81"/>
    <p:sldId id="537" r:id="rId82"/>
    <p:sldId id="538" r:id="rId83"/>
    <p:sldId id="539" r:id="rId84"/>
    <p:sldId id="540" r:id="rId85"/>
    <p:sldId id="541" r:id="rId86"/>
    <p:sldId id="542" r:id="rId87"/>
    <p:sldId id="543" r:id="rId88"/>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7419" autoAdjust="0"/>
    <p:restoredTop sz="77891" autoAdjust="0"/>
  </p:normalViewPr>
  <p:slideViewPr>
    <p:cSldViewPr snapToObjects="1">
      <p:cViewPr varScale="1">
        <p:scale>
          <a:sx n="58" d="100"/>
          <a:sy n="58" d="100"/>
        </p:scale>
        <p:origin x="336" y="66"/>
      </p:cViewPr>
      <p:guideLst>
        <p:guide orient="horz" pos="2112"/>
        <p:guide pos="2880"/>
      </p:guideLst>
    </p:cSldViewPr>
  </p:slideViewPr>
  <p:outlineViewPr>
    <p:cViewPr>
      <p:scale>
        <a:sx n="33" d="100"/>
        <a:sy n="33" d="100"/>
      </p:scale>
      <p:origin x="0" y="-709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C4391476-8D76-4C81-B4DB-46521D7311F5}" type="datetime1">
              <a:rPr lang="en-US" altLang="en-US"/>
              <a:pPr>
                <a:defRPr/>
              </a:pPr>
              <a:t>10/18/2015</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A28AAA5-373A-45AD-BE5B-FCD9B19E9C0E}" type="slidenum">
              <a:rPr lang="en-US" altLang="en-US"/>
              <a:pPr>
                <a:defRPr/>
              </a:pPr>
              <a:t>‹#›</a:t>
            </a:fld>
            <a:endParaRPr lang="en-US" altLang="en-US"/>
          </a:p>
        </p:txBody>
      </p:sp>
    </p:spTree>
    <p:extLst>
      <p:ext uri="{BB962C8B-B14F-4D97-AF65-F5344CB8AC3E}">
        <p14:creationId xmlns:p14="http://schemas.microsoft.com/office/powerpoint/2010/main" val="180587277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7B301D7-F727-4F0E-BADA-C6E6F3D9B69D}" type="slidenum">
              <a:rPr lang="en-US" altLang="el-GR" smtClean="0"/>
              <a:pPr/>
              <a:t>1</a:t>
            </a:fld>
            <a:endParaRPr lang="en-US" altLang="el-GR" smtClean="0"/>
          </a:p>
        </p:txBody>
      </p:sp>
    </p:spTree>
    <p:extLst>
      <p:ext uri="{BB962C8B-B14F-4D97-AF65-F5344CB8AC3E}">
        <p14:creationId xmlns:p14="http://schemas.microsoft.com/office/powerpoint/2010/main" val="4289702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8AE0227-A522-462A-A5E5-202798E34680}" type="slidenum">
              <a:rPr lang="el-GR" altLang="el-GR" smtClean="0"/>
              <a:pPr/>
              <a:t>2</a:t>
            </a:fld>
            <a:endParaRPr lang="el-GR" altLang="el-GR" smtClean="0"/>
          </a:p>
        </p:txBody>
      </p:sp>
    </p:spTree>
    <p:extLst>
      <p:ext uri="{BB962C8B-B14F-4D97-AF65-F5344CB8AC3E}">
        <p14:creationId xmlns:p14="http://schemas.microsoft.com/office/powerpoint/2010/main" val="2478375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9689F35-F14C-4B31-AD52-D76D3F0DE8CF}" type="slidenum">
              <a:rPr lang="en-US" altLang="en-US" smtClean="0"/>
              <a:pPr/>
              <a:t>6</a:t>
            </a:fld>
            <a:endParaRPr lang="en-US" altLang="en-US" smtClean="0"/>
          </a:p>
        </p:txBody>
      </p:sp>
    </p:spTree>
    <p:extLst>
      <p:ext uri="{BB962C8B-B14F-4D97-AF65-F5344CB8AC3E}">
        <p14:creationId xmlns:p14="http://schemas.microsoft.com/office/powerpoint/2010/main" val="3745027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B551C38-439D-4F06-BE2A-464CFBBE5D0D}" type="slidenum">
              <a:rPr lang="en-US" altLang="en-US" smtClean="0"/>
              <a:pPr/>
              <a:t>8</a:t>
            </a:fld>
            <a:endParaRPr lang="en-US" altLang="en-US" smtClean="0"/>
          </a:p>
        </p:txBody>
      </p:sp>
    </p:spTree>
    <p:extLst>
      <p:ext uri="{BB962C8B-B14F-4D97-AF65-F5344CB8AC3E}">
        <p14:creationId xmlns:p14="http://schemas.microsoft.com/office/powerpoint/2010/main" val="298658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84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A88D396-934F-4C72-917D-35B2DE143C6B}" type="slidenum">
              <a:rPr lang="en-US" altLang="en-US" smtClean="0"/>
              <a:pPr/>
              <a:t>10</a:t>
            </a:fld>
            <a:endParaRPr lang="en-US" altLang="en-US" smtClean="0"/>
          </a:p>
        </p:txBody>
      </p:sp>
    </p:spTree>
    <p:extLst>
      <p:ext uri="{BB962C8B-B14F-4D97-AF65-F5344CB8AC3E}">
        <p14:creationId xmlns:p14="http://schemas.microsoft.com/office/powerpoint/2010/main" val="3230503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215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640ED46-6AC0-4D78-A723-CF62C1BBFE71}" type="slidenum">
              <a:rPr lang="en-US" altLang="en-US" smtClean="0"/>
              <a:pPr/>
              <a:t>12</a:t>
            </a:fld>
            <a:endParaRPr lang="en-US" altLang="en-US" smtClean="0"/>
          </a:p>
        </p:txBody>
      </p:sp>
    </p:spTree>
    <p:extLst>
      <p:ext uri="{BB962C8B-B14F-4D97-AF65-F5344CB8AC3E}">
        <p14:creationId xmlns:p14="http://schemas.microsoft.com/office/powerpoint/2010/main" val="2641453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235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ADC96F5-1AF9-4460-9B84-85C719745990}" type="slidenum">
              <a:rPr lang="en-US" altLang="en-US" smtClean="0"/>
              <a:pPr/>
              <a:t>13</a:t>
            </a:fld>
            <a:endParaRPr lang="en-US" altLang="en-US" smtClean="0"/>
          </a:p>
        </p:txBody>
      </p:sp>
    </p:spTree>
    <p:extLst>
      <p:ext uri="{BB962C8B-B14F-4D97-AF65-F5344CB8AC3E}">
        <p14:creationId xmlns:p14="http://schemas.microsoft.com/office/powerpoint/2010/main" val="2498021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256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23155B3-CAFB-44B1-A9D6-A38AFB218058}" type="slidenum">
              <a:rPr lang="en-US" altLang="en-US" smtClean="0"/>
              <a:pPr/>
              <a:t>14</a:t>
            </a:fld>
            <a:endParaRPr lang="en-US" altLang="en-US" smtClean="0"/>
          </a:p>
        </p:txBody>
      </p:sp>
    </p:spTree>
    <p:extLst>
      <p:ext uri="{BB962C8B-B14F-4D97-AF65-F5344CB8AC3E}">
        <p14:creationId xmlns:p14="http://schemas.microsoft.com/office/powerpoint/2010/main" val="246355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276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1066A65-6F67-47DF-984E-F0FB8D662F1E}" type="slidenum">
              <a:rPr lang="en-US" altLang="en-US" smtClean="0"/>
              <a:pPr/>
              <a:t>15</a:t>
            </a:fld>
            <a:endParaRPr lang="en-US" altLang="en-US" smtClean="0"/>
          </a:p>
        </p:txBody>
      </p:sp>
    </p:spTree>
    <p:extLst>
      <p:ext uri="{BB962C8B-B14F-4D97-AF65-F5344CB8AC3E}">
        <p14:creationId xmlns:p14="http://schemas.microsoft.com/office/powerpoint/2010/main" val="746159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337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2BF5493-189A-481B-84FA-E711F82FDBB2}" type="slidenum">
              <a:rPr lang="en-US" altLang="en-US" smtClean="0"/>
              <a:pPr/>
              <a:t>20</a:t>
            </a:fld>
            <a:endParaRPr lang="en-US" altLang="en-US" smtClean="0"/>
          </a:p>
        </p:txBody>
      </p:sp>
    </p:spTree>
    <p:extLst>
      <p:ext uri="{BB962C8B-B14F-4D97-AF65-F5344CB8AC3E}">
        <p14:creationId xmlns:p14="http://schemas.microsoft.com/office/powerpoint/2010/main" val="3728891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368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95365B1-0E94-41C1-B264-856A662E2A27}" type="slidenum">
              <a:rPr lang="en-US" altLang="en-US" smtClean="0"/>
              <a:pPr/>
              <a:t>22</a:t>
            </a:fld>
            <a:endParaRPr lang="en-US" altLang="en-US" smtClean="0"/>
          </a:p>
        </p:txBody>
      </p:sp>
    </p:spTree>
    <p:extLst>
      <p:ext uri="{BB962C8B-B14F-4D97-AF65-F5344CB8AC3E}">
        <p14:creationId xmlns:p14="http://schemas.microsoft.com/office/powerpoint/2010/main" val="3127050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419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8729E62-BD71-4CD0-A531-6FB3B0B79DFA}" type="slidenum">
              <a:rPr lang="en-US" altLang="en-US" smtClean="0"/>
              <a:pPr/>
              <a:t>26</a:t>
            </a:fld>
            <a:endParaRPr lang="en-US" altLang="en-US" smtClean="0"/>
          </a:p>
        </p:txBody>
      </p:sp>
    </p:spTree>
    <p:extLst>
      <p:ext uri="{BB962C8B-B14F-4D97-AF65-F5344CB8AC3E}">
        <p14:creationId xmlns:p14="http://schemas.microsoft.com/office/powerpoint/2010/main" val="3955527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buFont typeface="Arial" panose="020B0604020202020204" pitchFamily="34" charset="0"/>
              <a:buNone/>
              <a:defRPr/>
            </a:pPr>
            <a:endParaRPr lang="en-US" altLang="en-US" dirty="0"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D8B8740-A40F-40E1-9BD7-DDEDF5B7003B}" type="slidenum">
              <a:rPr lang="en-US" altLang="en-US" smtClean="0"/>
              <a:pPr/>
              <a:t>27</a:t>
            </a:fld>
            <a:endParaRPr lang="en-US" altLang="en-US" smtClean="0"/>
          </a:p>
        </p:txBody>
      </p:sp>
    </p:spTree>
    <p:extLst>
      <p:ext uri="{BB962C8B-B14F-4D97-AF65-F5344CB8AC3E}">
        <p14:creationId xmlns:p14="http://schemas.microsoft.com/office/powerpoint/2010/main" val="3224207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buFont typeface="Arial" panose="020B0604020202020204" pitchFamily="34" charset="0"/>
              <a:buNone/>
              <a:defRPr/>
            </a:pPr>
            <a:endParaRPr lang="el-GR" altLang="en-US" dirty="0" smtClean="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6D09109-56EB-4B88-AEAB-31DF9E02B93F}" type="slidenum">
              <a:rPr lang="en-US" altLang="en-US" smtClean="0"/>
              <a:pPr/>
              <a:t>28</a:t>
            </a:fld>
            <a:endParaRPr lang="en-US" altLang="en-US" smtClean="0"/>
          </a:p>
        </p:txBody>
      </p:sp>
    </p:spTree>
    <p:extLst>
      <p:ext uri="{BB962C8B-B14F-4D97-AF65-F5344CB8AC3E}">
        <p14:creationId xmlns:p14="http://schemas.microsoft.com/office/powerpoint/2010/main" val="3943393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91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A6788AF-96BF-4076-85B5-8CB55F31B537}" type="slidenum">
              <a:rPr lang="en-US" altLang="en-US" smtClean="0"/>
              <a:pPr/>
              <a:t>30</a:t>
            </a:fld>
            <a:endParaRPr lang="en-US" altLang="en-US" smtClean="0"/>
          </a:p>
        </p:txBody>
      </p:sp>
    </p:spTree>
    <p:extLst>
      <p:ext uri="{BB962C8B-B14F-4D97-AF65-F5344CB8AC3E}">
        <p14:creationId xmlns:p14="http://schemas.microsoft.com/office/powerpoint/2010/main" val="43583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buFont typeface="Arial" panose="020B0604020202020204" pitchFamily="34" charset="0"/>
              <a:buNone/>
              <a:defRPr/>
            </a:pPr>
            <a:endParaRPr lang="en-US" altLang="en-US" dirty="0"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EB39DA5-D121-4998-9371-3D2C6935A5CF}" type="slidenum">
              <a:rPr lang="en-US" altLang="en-US" smtClean="0"/>
              <a:pPr/>
              <a:t>32</a:t>
            </a:fld>
            <a:endParaRPr lang="en-US" altLang="en-US" smtClean="0"/>
          </a:p>
        </p:txBody>
      </p:sp>
    </p:spTree>
    <p:extLst>
      <p:ext uri="{BB962C8B-B14F-4D97-AF65-F5344CB8AC3E}">
        <p14:creationId xmlns:p14="http://schemas.microsoft.com/office/powerpoint/2010/main" val="2543348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buFont typeface="Arial" panose="020B0604020202020204" pitchFamily="34" charset="0"/>
              <a:buNone/>
              <a:defRPr/>
            </a:pPr>
            <a:endParaRPr lang="en-US" altLang="en-US" dirty="0"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818B15E-87BF-481B-A1DF-956D7711E229}" type="slidenum">
              <a:rPr lang="en-US" altLang="en-US" smtClean="0"/>
              <a:pPr/>
              <a:t>33</a:t>
            </a:fld>
            <a:endParaRPr lang="en-US" altLang="en-US" smtClean="0"/>
          </a:p>
        </p:txBody>
      </p:sp>
    </p:spTree>
    <p:extLst>
      <p:ext uri="{BB962C8B-B14F-4D97-AF65-F5344CB8AC3E}">
        <p14:creationId xmlns:p14="http://schemas.microsoft.com/office/powerpoint/2010/main" val="54415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563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39917F2-C9CC-4A55-8FE9-60847E137A27}" type="slidenum">
              <a:rPr lang="en-US" altLang="en-US" smtClean="0"/>
              <a:pPr/>
              <a:t>34</a:t>
            </a:fld>
            <a:endParaRPr lang="en-US" altLang="en-US" smtClean="0"/>
          </a:p>
        </p:txBody>
      </p:sp>
    </p:spTree>
    <p:extLst>
      <p:ext uri="{BB962C8B-B14F-4D97-AF65-F5344CB8AC3E}">
        <p14:creationId xmlns:p14="http://schemas.microsoft.com/office/powerpoint/2010/main" val="2405783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593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8EEAB0E-1FD2-48E2-9036-1C4A71DDBEBF}" type="slidenum">
              <a:rPr lang="en-US" altLang="en-US" smtClean="0"/>
              <a:pPr/>
              <a:t>36</a:t>
            </a:fld>
            <a:endParaRPr lang="en-US" altLang="en-US" smtClean="0"/>
          </a:p>
        </p:txBody>
      </p:sp>
    </p:spTree>
    <p:extLst>
      <p:ext uri="{BB962C8B-B14F-4D97-AF65-F5344CB8AC3E}">
        <p14:creationId xmlns:p14="http://schemas.microsoft.com/office/powerpoint/2010/main" val="1104763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634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60B0B0B-0D31-404D-A1C8-D1C5F6D2213B}" type="slidenum">
              <a:rPr lang="en-US" altLang="en-US" smtClean="0"/>
              <a:pPr/>
              <a:t>39</a:t>
            </a:fld>
            <a:endParaRPr lang="en-US" altLang="en-US" smtClean="0"/>
          </a:p>
        </p:txBody>
      </p:sp>
    </p:spTree>
    <p:extLst>
      <p:ext uri="{BB962C8B-B14F-4D97-AF65-F5344CB8AC3E}">
        <p14:creationId xmlns:p14="http://schemas.microsoft.com/office/powerpoint/2010/main" val="31449678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716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DA60986-1A3C-4329-8BB7-AB90158BAFCB}" type="slidenum">
              <a:rPr lang="en-US" altLang="en-US" smtClean="0"/>
              <a:pPr/>
              <a:t>47</a:t>
            </a:fld>
            <a:endParaRPr lang="en-US" altLang="en-US" smtClean="0"/>
          </a:p>
        </p:txBody>
      </p:sp>
    </p:spTree>
    <p:extLst>
      <p:ext uri="{BB962C8B-B14F-4D97-AF65-F5344CB8AC3E}">
        <p14:creationId xmlns:p14="http://schemas.microsoft.com/office/powerpoint/2010/main" val="18986398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747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99E7297-E3E6-402F-AAB8-5CB42D5AEB45}" type="slidenum">
              <a:rPr lang="en-US" altLang="en-US" smtClean="0"/>
              <a:pPr/>
              <a:t>49</a:t>
            </a:fld>
            <a:endParaRPr lang="en-US" altLang="en-US" smtClean="0"/>
          </a:p>
        </p:txBody>
      </p:sp>
    </p:spTree>
    <p:extLst>
      <p:ext uri="{BB962C8B-B14F-4D97-AF65-F5344CB8AC3E}">
        <p14:creationId xmlns:p14="http://schemas.microsoft.com/office/powerpoint/2010/main" val="2099050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778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AA4FE28-6C6F-4B35-A4D1-8686548B30ED}" type="slidenum">
              <a:rPr lang="en-US" altLang="en-US" smtClean="0"/>
              <a:pPr/>
              <a:t>51</a:t>
            </a:fld>
            <a:endParaRPr lang="en-US" altLang="en-US" smtClean="0"/>
          </a:p>
        </p:txBody>
      </p:sp>
    </p:spTree>
    <p:extLst>
      <p:ext uri="{BB962C8B-B14F-4D97-AF65-F5344CB8AC3E}">
        <p14:creationId xmlns:p14="http://schemas.microsoft.com/office/powerpoint/2010/main" val="802069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809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55150C5-E72F-4FCE-A4DE-228D1E041ABC}" type="slidenum">
              <a:rPr lang="en-US" altLang="en-US" smtClean="0"/>
              <a:pPr/>
              <a:t>53</a:t>
            </a:fld>
            <a:endParaRPr lang="en-US" altLang="en-US" smtClean="0"/>
          </a:p>
        </p:txBody>
      </p:sp>
    </p:spTree>
    <p:extLst>
      <p:ext uri="{BB962C8B-B14F-4D97-AF65-F5344CB8AC3E}">
        <p14:creationId xmlns:p14="http://schemas.microsoft.com/office/powerpoint/2010/main" val="40599898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849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BE392CA-A6D6-42C6-912A-F002E6B034DC}" type="slidenum">
              <a:rPr lang="en-US" altLang="en-US" smtClean="0"/>
              <a:pPr/>
              <a:t>56</a:t>
            </a:fld>
            <a:endParaRPr lang="en-US" altLang="en-US" smtClean="0"/>
          </a:p>
        </p:txBody>
      </p:sp>
    </p:spTree>
    <p:extLst>
      <p:ext uri="{BB962C8B-B14F-4D97-AF65-F5344CB8AC3E}">
        <p14:creationId xmlns:p14="http://schemas.microsoft.com/office/powerpoint/2010/main" val="2069303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defRPr/>
            </a:pPr>
            <a:endParaRPr lang="en-US" dirty="0"/>
          </a:p>
        </p:txBody>
      </p:sp>
      <p:sp>
        <p:nvSpPr>
          <p:cNvPr id="911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8DC5C81-95C1-4154-B8F6-64E664B6F0E4}" type="slidenum">
              <a:rPr lang="en-US" altLang="en-US" smtClean="0"/>
              <a:pPr/>
              <a:t>61</a:t>
            </a:fld>
            <a:endParaRPr lang="en-US" altLang="en-US" smtClean="0"/>
          </a:p>
        </p:txBody>
      </p:sp>
    </p:spTree>
    <p:extLst>
      <p:ext uri="{BB962C8B-B14F-4D97-AF65-F5344CB8AC3E}">
        <p14:creationId xmlns:p14="http://schemas.microsoft.com/office/powerpoint/2010/main" val="962923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942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43BFAB-9C41-426D-AC60-680F9302EF85}" type="slidenum">
              <a:rPr lang="en-US" altLang="en-US" smtClean="0"/>
              <a:pPr/>
              <a:t>63</a:t>
            </a:fld>
            <a:endParaRPr lang="en-US" altLang="en-US" smtClean="0"/>
          </a:p>
        </p:txBody>
      </p:sp>
    </p:spTree>
    <p:extLst>
      <p:ext uri="{BB962C8B-B14F-4D97-AF65-F5344CB8AC3E}">
        <p14:creationId xmlns:p14="http://schemas.microsoft.com/office/powerpoint/2010/main" val="15069100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972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17DE32-3C53-4B7E-8EE5-5E07EF650CE5}" type="slidenum">
              <a:rPr lang="en-US" altLang="en-US" smtClean="0"/>
              <a:pPr/>
              <a:t>65</a:t>
            </a:fld>
            <a:endParaRPr lang="en-US" altLang="en-US" smtClean="0"/>
          </a:p>
        </p:txBody>
      </p:sp>
    </p:spTree>
    <p:extLst>
      <p:ext uri="{BB962C8B-B14F-4D97-AF65-F5344CB8AC3E}">
        <p14:creationId xmlns:p14="http://schemas.microsoft.com/office/powerpoint/2010/main" val="3496238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1003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5B3EB01-6B6A-4234-B73A-6281210F1A97}" type="slidenum">
              <a:rPr lang="en-US" altLang="en-US" smtClean="0"/>
              <a:pPr/>
              <a:t>67</a:t>
            </a:fld>
            <a:endParaRPr lang="en-US" altLang="en-US" smtClean="0"/>
          </a:p>
        </p:txBody>
      </p:sp>
    </p:spTree>
    <p:extLst>
      <p:ext uri="{BB962C8B-B14F-4D97-AF65-F5344CB8AC3E}">
        <p14:creationId xmlns:p14="http://schemas.microsoft.com/office/powerpoint/2010/main" val="3898104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solidFill>
                <a:srgbClr val="FF0000"/>
              </a:solidFill>
            </a:endParaRPr>
          </a:p>
        </p:txBody>
      </p:sp>
      <p:sp>
        <p:nvSpPr>
          <p:cNvPr id="1034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B4F69ED-7451-430B-B104-3AEE903CA8AC}" type="slidenum">
              <a:rPr lang="en-US" altLang="en-US" smtClean="0"/>
              <a:pPr/>
              <a:t>69</a:t>
            </a:fld>
            <a:endParaRPr lang="en-US" altLang="en-US" smtClean="0"/>
          </a:p>
        </p:txBody>
      </p:sp>
    </p:spTree>
    <p:extLst>
      <p:ext uri="{BB962C8B-B14F-4D97-AF65-F5344CB8AC3E}">
        <p14:creationId xmlns:p14="http://schemas.microsoft.com/office/powerpoint/2010/main" val="20664655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Θέση σημειώσεων 2"/>
          <p:cNvSpPr>
            <a:spLocks noGrp="1"/>
          </p:cNvSpPr>
          <p:nvPr>
            <p:ph type="body" idx="1"/>
          </p:nvPr>
        </p:nvSpPr>
        <p:spPr/>
        <p:txBody>
          <a:bodyPr>
            <a:normAutofit/>
          </a:bodyPr>
          <a:lstStyle/>
          <a:p>
            <a:pPr>
              <a:buFont typeface="Arial" panose="020B0604020202020204" pitchFamily="34" charset="0"/>
              <a:buNone/>
              <a:defRPr/>
            </a:pPr>
            <a:endParaRPr lang="en-US" dirty="0"/>
          </a:p>
        </p:txBody>
      </p:sp>
      <p:sp>
        <p:nvSpPr>
          <p:cNvPr id="1065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00B2D28-C409-4113-8360-BDDE4AB152F9}" type="slidenum">
              <a:rPr lang="en-US" altLang="en-US" smtClean="0"/>
              <a:pPr/>
              <a:t>71</a:t>
            </a:fld>
            <a:endParaRPr lang="en-US" altLang="en-US" smtClean="0"/>
          </a:p>
        </p:txBody>
      </p:sp>
    </p:spTree>
    <p:extLst>
      <p:ext uri="{BB962C8B-B14F-4D97-AF65-F5344CB8AC3E}">
        <p14:creationId xmlns:p14="http://schemas.microsoft.com/office/powerpoint/2010/main" val="3719555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ea typeface="ＭＳ Ｐゴシック" panose="020B0600070205080204" pitchFamily="34" charset="-128"/>
              </a:rPr>
              <a:t>Εικόνα 39: </a:t>
            </a:r>
            <a:endParaRPr lang="en-US" altLang="en-US" smtClean="0">
              <a:ea typeface="ＭＳ Ｐゴシック" panose="020B0600070205080204" pitchFamily="34" charset="-128"/>
            </a:endParaRPr>
          </a:p>
        </p:txBody>
      </p:sp>
      <p:sp>
        <p:nvSpPr>
          <p:cNvPr id="1095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CC6DCB-DD17-4723-A5B2-2AEE4887D6B7}" type="slidenum">
              <a:rPr lang="en-US" altLang="en-US" sz="1200" smtClean="0"/>
              <a:pPr/>
              <a:t>72</a:t>
            </a:fld>
            <a:endParaRPr lang="en-US" altLang="en-US" sz="1200" smtClean="0"/>
          </a:p>
        </p:txBody>
      </p:sp>
    </p:spTree>
    <p:extLst>
      <p:ext uri="{BB962C8B-B14F-4D97-AF65-F5344CB8AC3E}">
        <p14:creationId xmlns:p14="http://schemas.microsoft.com/office/powerpoint/2010/main" val="14417498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A28AAA5-373A-45AD-BE5B-FCD9B19E9C0E}" type="slidenum">
              <a:rPr lang="en-US" altLang="en-US" smtClean="0"/>
              <a:pPr>
                <a:defRPr/>
              </a:pPr>
              <a:t>76</a:t>
            </a:fld>
            <a:endParaRPr lang="en-US" altLang="en-US"/>
          </a:p>
        </p:txBody>
      </p:sp>
    </p:spTree>
    <p:extLst>
      <p:ext uri="{BB962C8B-B14F-4D97-AF65-F5344CB8AC3E}">
        <p14:creationId xmlns:p14="http://schemas.microsoft.com/office/powerpoint/2010/main" val="1381892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5CC80EE-D861-492B-809C-63221CC95719}" type="slidenum">
              <a:rPr lang="el-GR" altLang="en-US" smtClean="0"/>
              <a:pPr/>
              <a:t>79</a:t>
            </a:fld>
            <a:endParaRPr lang="el-GR" altLang="en-US" smtClean="0"/>
          </a:p>
        </p:txBody>
      </p:sp>
    </p:spTree>
    <p:extLst>
      <p:ext uri="{BB962C8B-B14F-4D97-AF65-F5344CB8AC3E}">
        <p14:creationId xmlns:p14="http://schemas.microsoft.com/office/powerpoint/2010/main" val="17438683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9AC7980-7194-429F-B62F-6AF87D3318DD}" type="slidenum">
              <a:rPr lang="el-GR" altLang="en-US" smtClean="0"/>
              <a:pPr/>
              <a:t>80</a:t>
            </a:fld>
            <a:endParaRPr lang="el-GR" altLang="en-US" smtClean="0"/>
          </a:p>
        </p:txBody>
      </p:sp>
    </p:spTree>
    <p:extLst>
      <p:ext uri="{BB962C8B-B14F-4D97-AF65-F5344CB8AC3E}">
        <p14:creationId xmlns:p14="http://schemas.microsoft.com/office/powerpoint/2010/main" val="9117345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A307C51-2783-46DA-9E06-C55592297FBB}" type="slidenum">
              <a:rPr lang="el-GR" altLang="en-US" smtClean="0"/>
              <a:pPr/>
              <a:t>81</a:t>
            </a:fld>
            <a:endParaRPr lang="el-GR" altLang="en-US" smtClean="0"/>
          </a:p>
        </p:txBody>
      </p:sp>
    </p:spTree>
    <p:extLst>
      <p:ext uri="{BB962C8B-B14F-4D97-AF65-F5344CB8AC3E}">
        <p14:creationId xmlns:p14="http://schemas.microsoft.com/office/powerpoint/2010/main" val="24327889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D0EAA03-A24D-4A42-9385-198DFAF65EE4}" type="slidenum">
              <a:rPr lang="el-GR" altLang="en-US" smtClean="0"/>
              <a:pPr/>
              <a:t>82</a:t>
            </a:fld>
            <a:endParaRPr lang="el-GR" altLang="en-US" smtClean="0"/>
          </a:p>
        </p:txBody>
      </p:sp>
    </p:spTree>
    <p:extLst>
      <p:ext uri="{BB962C8B-B14F-4D97-AF65-F5344CB8AC3E}">
        <p14:creationId xmlns:p14="http://schemas.microsoft.com/office/powerpoint/2010/main" val="13231582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FF7C1E9-891F-4DB7-95CA-0858B67144CD}" type="slidenum">
              <a:rPr lang="el-GR" altLang="en-US" smtClean="0"/>
              <a:pPr/>
              <a:t>83</a:t>
            </a:fld>
            <a:endParaRPr lang="el-GR" altLang="en-US" smtClean="0"/>
          </a:p>
        </p:txBody>
      </p:sp>
    </p:spTree>
    <p:extLst>
      <p:ext uri="{BB962C8B-B14F-4D97-AF65-F5344CB8AC3E}">
        <p14:creationId xmlns:p14="http://schemas.microsoft.com/office/powerpoint/2010/main" val="36082145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7E599C3-3073-451C-96A7-AD48D5042EE7}" type="slidenum">
              <a:rPr lang="el-GR" altLang="en-US" smtClean="0"/>
              <a:pPr/>
              <a:t>84</a:t>
            </a:fld>
            <a:endParaRPr lang="el-GR" altLang="en-US" smtClean="0"/>
          </a:p>
        </p:txBody>
      </p:sp>
    </p:spTree>
    <p:extLst>
      <p:ext uri="{BB962C8B-B14F-4D97-AF65-F5344CB8AC3E}">
        <p14:creationId xmlns:p14="http://schemas.microsoft.com/office/powerpoint/2010/main" val="2131648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7E599C3-3073-451C-96A7-AD48D5042EE7}" type="slidenum">
              <a:rPr lang="el-GR" altLang="en-US" smtClean="0"/>
              <a:pPr/>
              <a:t>85</a:t>
            </a:fld>
            <a:endParaRPr lang="el-GR" altLang="en-US" smtClean="0"/>
          </a:p>
        </p:txBody>
      </p:sp>
    </p:spTree>
    <p:extLst>
      <p:ext uri="{BB962C8B-B14F-4D97-AF65-F5344CB8AC3E}">
        <p14:creationId xmlns:p14="http://schemas.microsoft.com/office/powerpoint/2010/main" val="13646912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7E599C3-3073-451C-96A7-AD48D5042EE7}" type="slidenum">
              <a:rPr lang="el-GR" altLang="en-US" smtClean="0"/>
              <a:pPr/>
              <a:t>86</a:t>
            </a:fld>
            <a:endParaRPr lang="el-GR" altLang="en-US" smtClean="0"/>
          </a:p>
        </p:txBody>
      </p:sp>
    </p:spTree>
    <p:extLst>
      <p:ext uri="{BB962C8B-B14F-4D97-AF65-F5344CB8AC3E}">
        <p14:creationId xmlns:p14="http://schemas.microsoft.com/office/powerpoint/2010/main" val="13848913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7E599C3-3073-451C-96A7-AD48D5042EE7}" type="slidenum">
              <a:rPr lang="el-GR" altLang="en-US" smtClean="0"/>
              <a:pPr/>
              <a:t>87</a:t>
            </a:fld>
            <a:endParaRPr lang="el-GR" altLang="en-US" smtClean="0"/>
          </a:p>
        </p:txBody>
      </p:sp>
    </p:spTree>
    <p:extLst>
      <p:ext uri="{BB962C8B-B14F-4D97-AF65-F5344CB8AC3E}">
        <p14:creationId xmlns:p14="http://schemas.microsoft.com/office/powerpoint/2010/main" val="2417505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3035296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11" name="Slide Number Placeholder 5"/>
          <p:cNvSpPr>
            <a:spLocks noGrp="1"/>
          </p:cNvSpPr>
          <p:nvPr>
            <p:ph type="sldNum" sz="quarter" idx="19"/>
          </p:nvPr>
        </p:nvSpPr>
        <p:spPr/>
        <p:txBody>
          <a:bodyPr/>
          <a:lstStyle>
            <a:lvl1pPr>
              <a:defRPr/>
            </a:lvl1pPr>
          </a:lstStyle>
          <a:p>
            <a:pPr>
              <a:defRPr/>
            </a:pPr>
            <a:fld id="{085FBC14-4788-4621-AC92-5438AB3D9A4F}" type="slidenum">
              <a:rPr lang="en-US" altLang="en-US"/>
              <a:pPr>
                <a:defRPr/>
              </a:pPr>
              <a:t>‹#›</a:t>
            </a:fld>
            <a:endParaRPr lang="en-US" altLang="en-US"/>
          </a:p>
        </p:txBody>
      </p:sp>
    </p:spTree>
    <p:extLst>
      <p:ext uri="{BB962C8B-B14F-4D97-AF65-F5344CB8AC3E}">
        <p14:creationId xmlns:p14="http://schemas.microsoft.com/office/powerpoint/2010/main" val="722240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5" name="Slide Number Placeholder 5"/>
          <p:cNvSpPr>
            <a:spLocks noGrp="1"/>
          </p:cNvSpPr>
          <p:nvPr>
            <p:ph type="sldNum" sz="quarter" idx="11"/>
          </p:nvPr>
        </p:nvSpPr>
        <p:spPr/>
        <p:txBody>
          <a:bodyPr/>
          <a:lstStyle>
            <a:lvl1pPr>
              <a:defRPr/>
            </a:lvl1pPr>
          </a:lstStyle>
          <a:p>
            <a:pPr>
              <a:defRPr/>
            </a:pPr>
            <a:fld id="{9921415E-15D4-4F39-9E33-EEC66C42B064}" type="slidenum">
              <a:rPr lang="en-US" altLang="en-US"/>
              <a:pPr>
                <a:defRPr/>
              </a:pPr>
              <a:t>‹#›</a:t>
            </a:fld>
            <a:endParaRPr lang="en-US" altLang="en-US"/>
          </a:p>
        </p:txBody>
      </p:sp>
    </p:spTree>
    <p:extLst>
      <p:ext uri="{BB962C8B-B14F-4D97-AF65-F5344CB8AC3E}">
        <p14:creationId xmlns:p14="http://schemas.microsoft.com/office/powerpoint/2010/main" val="3704454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5" name="Slide Number Placeholder 5"/>
          <p:cNvSpPr>
            <a:spLocks noGrp="1"/>
          </p:cNvSpPr>
          <p:nvPr>
            <p:ph type="sldNum" sz="quarter" idx="11"/>
          </p:nvPr>
        </p:nvSpPr>
        <p:spPr/>
        <p:txBody>
          <a:bodyPr/>
          <a:lstStyle>
            <a:lvl1pPr>
              <a:defRPr/>
            </a:lvl1pPr>
          </a:lstStyle>
          <a:p>
            <a:pPr>
              <a:defRPr/>
            </a:pPr>
            <a:fld id="{01813571-281F-4CD4-B598-B91FEA86FE69}" type="slidenum">
              <a:rPr lang="en-US" altLang="en-US"/>
              <a:pPr>
                <a:defRPr/>
              </a:pPr>
              <a:t>‹#›</a:t>
            </a:fld>
            <a:endParaRPr lang="en-US" altLang="en-US"/>
          </a:p>
        </p:txBody>
      </p:sp>
    </p:spTree>
    <p:extLst>
      <p:ext uri="{BB962C8B-B14F-4D97-AF65-F5344CB8AC3E}">
        <p14:creationId xmlns:p14="http://schemas.microsoft.com/office/powerpoint/2010/main" val="3442651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11"/>
          </p:nvPr>
        </p:nvSpPr>
        <p:spPr/>
        <p:txBody>
          <a:bodyPr/>
          <a:lstStyle>
            <a:lvl1pPr>
              <a:defRPr/>
            </a:lvl1pPr>
          </a:lstStyle>
          <a:p>
            <a:pPr>
              <a:defRPr/>
            </a:pPr>
            <a:fld id="{424DC42D-D695-45C5-A85F-1E420F753A89}" type="slidenum">
              <a:rPr lang="en-US" altLang="en-US"/>
              <a:pPr>
                <a:defRPr/>
              </a:pPr>
              <a:t>‹#›</a:t>
            </a:fld>
            <a:endParaRPr lang="en-US" altLang="en-US"/>
          </a:p>
        </p:txBody>
      </p:sp>
    </p:spTree>
    <p:extLst>
      <p:ext uri="{BB962C8B-B14F-4D97-AF65-F5344CB8AC3E}">
        <p14:creationId xmlns:p14="http://schemas.microsoft.com/office/powerpoint/2010/main" val="411900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8" name="Slide Number Placeholder 5"/>
          <p:cNvSpPr>
            <a:spLocks noGrp="1"/>
          </p:cNvSpPr>
          <p:nvPr>
            <p:ph type="sldNum" sz="quarter" idx="11"/>
          </p:nvPr>
        </p:nvSpPr>
        <p:spPr/>
        <p:txBody>
          <a:bodyPr/>
          <a:lstStyle>
            <a:lvl1pPr>
              <a:defRPr/>
            </a:lvl1pPr>
          </a:lstStyle>
          <a:p>
            <a:pPr>
              <a:defRPr/>
            </a:pPr>
            <a:fld id="{F7B9E135-EB42-4E4C-A3B5-26B9ACD965FA}" type="slidenum">
              <a:rPr lang="en-US" altLang="en-US"/>
              <a:pPr>
                <a:defRPr/>
              </a:pPr>
              <a:t>‹#›</a:t>
            </a:fld>
            <a:endParaRPr lang="en-US" altLang="en-US"/>
          </a:p>
        </p:txBody>
      </p:sp>
    </p:spTree>
    <p:extLst>
      <p:ext uri="{BB962C8B-B14F-4D97-AF65-F5344CB8AC3E}">
        <p14:creationId xmlns:p14="http://schemas.microsoft.com/office/powerpoint/2010/main" val="1437401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16"/>
          </p:nvPr>
        </p:nvSpPr>
        <p:spPr/>
        <p:txBody>
          <a:bodyPr/>
          <a:lstStyle>
            <a:lvl1pPr>
              <a:defRPr/>
            </a:lvl1pPr>
          </a:lstStyle>
          <a:p>
            <a:pPr>
              <a:defRPr/>
            </a:pPr>
            <a:fld id="{841165EA-0570-493C-AF1C-AC8ACB52FD8A}" type="slidenum">
              <a:rPr lang="en-US" altLang="en-US"/>
              <a:pPr>
                <a:defRPr/>
              </a:pPr>
              <a:t>‹#›</a:t>
            </a:fld>
            <a:endParaRPr lang="en-US" altLang="en-US"/>
          </a:p>
        </p:txBody>
      </p:sp>
    </p:spTree>
    <p:extLst>
      <p:ext uri="{BB962C8B-B14F-4D97-AF65-F5344CB8AC3E}">
        <p14:creationId xmlns:p14="http://schemas.microsoft.com/office/powerpoint/2010/main" val="4128121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5" name="Slide Number Placeholder 5"/>
          <p:cNvSpPr>
            <a:spLocks noGrp="1"/>
          </p:cNvSpPr>
          <p:nvPr>
            <p:ph type="sldNum" sz="quarter" idx="14"/>
          </p:nvPr>
        </p:nvSpPr>
        <p:spPr/>
        <p:txBody>
          <a:bodyPr/>
          <a:lstStyle>
            <a:lvl1pPr>
              <a:defRPr/>
            </a:lvl1pPr>
          </a:lstStyle>
          <a:p>
            <a:pPr>
              <a:defRPr/>
            </a:pPr>
            <a:fld id="{C6224B32-CDA0-4438-AD17-B9E94F278527}" type="slidenum">
              <a:rPr lang="en-US" altLang="en-US"/>
              <a:pPr>
                <a:defRPr/>
              </a:pPr>
              <a:t>‹#›</a:t>
            </a:fld>
            <a:endParaRPr lang="en-US" altLang="en-US"/>
          </a:p>
        </p:txBody>
      </p:sp>
    </p:spTree>
    <p:extLst>
      <p:ext uri="{BB962C8B-B14F-4D97-AF65-F5344CB8AC3E}">
        <p14:creationId xmlns:p14="http://schemas.microsoft.com/office/powerpoint/2010/main" val="3067355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7" name="Slide Number Placeholder 5"/>
          <p:cNvSpPr>
            <a:spLocks noGrp="1"/>
          </p:cNvSpPr>
          <p:nvPr>
            <p:ph type="sldNum" sz="quarter" idx="15"/>
          </p:nvPr>
        </p:nvSpPr>
        <p:spPr/>
        <p:txBody>
          <a:bodyPr/>
          <a:lstStyle>
            <a:lvl1pPr>
              <a:defRPr/>
            </a:lvl1pPr>
          </a:lstStyle>
          <a:p>
            <a:pPr>
              <a:defRPr/>
            </a:pPr>
            <a:fld id="{00131BA1-FD2D-4C71-8050-7B05292A0620}" type="slidenum">
              <a:rPr lang="en-US" altLang="en-US"/>
              <a:pPr>
                <a:defRPr/>
              </a:pPr>
              <a:t>‹#›</a:t>
            </a:fld>
            <a:endParaRPr lang="en-US" altLang="en-US"/>
          </a:p>
        </p:txBody>
      </p:sp>
    </p:spTree>
    <p:extLst>
      <p:ext uri="{BB962C8B-B14F-4D97-AF65-F5344CB8AC3E}">
        <p14:creationId xmlns:p14="http://schemas.microsoft.com/office/powerpoint/2010/main" val="1730447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7" name="Slide Number Placeholder 5"/>
          <p:cNvSpPr>
            <a:spLocks noGrp="1"/>
          </p:cNvSpPr>
          <p:nvPr>
            <p:ph type="sldNum" sz="quarter" idx="15"/>
          </p:nvPr>
        </p:nvSpPr>
        <p:spPr/>
        <p:txBody>
          <a:bodyPr/>
          <a:lstStyle>
            <a:lvl1pPr>
              <a:defRPr/>
            </a:lvl1pPr>
          </a:lstStyle>
          <a:p>
            <a:pPr>
              <a:defRPr/>
            </a:pPr>
            <a:fld id="{AFED5773-1373-4E1D-B101-83A1C1507CBD}" type="slidenum">
              <a:rPr lang="en-US" altLang="en-US"/>
              <a:pPr>
                <a:defRPr/>
              </a:pPr>
              <a:t>‹#›</a:t>
            </a:fld>
            <a:endParaRPr lang="en-US" altLang="en-US"/>
          </a:p>
        </p:txBody>
      </p:sp>
    </p:spTree>
    <p:extLst>
      <p:ext uri="{BB962C8B-B14F-4D97-AF65-F5344CB8AC3E}">
        <p14:creationId xmlns:p14="http://schemas.microsoft.com/office/powerpoint/2010/main" val="2701067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4" name="Slide Number Placeholder 5"/>
          <p:cNvSpPr>
            <a:spLocks noGrp="1"/>
          </p:cNvSpPr>
          <p:nvPr>
            <p:ph type="sldNum" sz="quarter" idx="11"/>
          </p:nvPr>
        </p:nvSpPr>
        <p:spPr/>
        <p:txBody>
          <a:bodyPr/>
          <a:lstStyle>
            <a:lvl1pPr>
              <a:defRPr/>
            </a:lvl1pPr>
          </a:lstStyle>
          <a:p>
            <a:pPr>
              <a:defRPr/>
            </a:pPr>
            <a:fld id="{4332F7FE-6CC8-4E3E-8689-EA8C5E82307B}" type="slidenum">
              <a:rPr lang="en-US" altLang="en-US"/>
              <a:pPr>
                <a:defRPr/>
              </a:pPr>
              <a:t>‹#›</a:t>
            </a:fld>
            <a:endParaRPr lang="en-US" altLang="en-US"/>
          </a:p>
        </p:txBody>
      </p:sp>
    </p:spTree>
    <p:extLst>
      <p:ext uri="{BB962C8B-B14F-4D97-AF65-F5344CB8AC3E}">
        <p14:creationId xmlns:p14="http://schemas.microsoft.com/office/powerpoint/2010/main" val="2049095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3" name="Slide Number Placeholder 5"/>
          <p:cNvSpPr>
            <a:spLocks noGrp="1"/>
          </p:cNvSpPr>
          <p:nvPr>
            <p:ph type="sldNum" sz="quarter" idx="11"/>
          </p:nvPr>
        </p:nvSpPr>
        <p:spPr/>
        <p:txBody>
          <a:bodyPr/>
          <a:lstStyle>
            <a:lvl1pPr>
              <a:defRPr/>
            </a:lvl1pPr>
          </a:lstStyle>
          <a:p>
            <a:pPr>
              <a:defRPr/>
            </a:pPr>
            <a:fld id="{A0595A3C-99CE-49B1-B212-64C92CF78D9C}" type="slidenum">
              <a:rPr lang="en-US" altLang="en-US"/>
              <a:pPr>
                <a:defRPr/>
              </a:pPr>
              <a:t>‹#›</a:t>
            </a:fld>
            <a:endParaRPr lang="en-US" altLang="en-US"/>
          </a:p>
        </p:txBody>
      </p:sp>
    </p:spTree>
    <p:extLst>
      <p:ext uri="{BB962C8B-B14F-4D97-AF65-F5344CB8AC3E}">
        <p14:creationId xmlns:p14="http://schemas.microsoft.com/office/powerpoint/2010/main" val="2381505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11"/>
          </p:nvPr>
        </p:nvSpPr>
        <p:spPr/>
        <p:txBody>
          <a:bodyPr/>
          <a:lstStyle>
            <a:lvl1pPr>
              <a:defRPr/>
            </a:lvl1pPr>
          </a:lstStyle>
          <a:p>
            <a:pPr>
              <a:defRPr/>
            </a:pPr>
            <a:fld id="{70CFF8AE-F657-4527-AA32-66B489190463}" type="slidenum">
              <a:rPr lang="en-US" altLang="en-US"/>
              <a:pPr>
                <a:defRPr/>
              </a:pPr>
              <a:t>‹#›</a:t>
            </a:fld>
            <a:endParaRPr lang="en-US" altLang="en-US"/>
          </a:p>
        </p:txBody>
      </p:sp>
    </p:spTree>
    <p:extLst>
      <p:ext uri="{BB962C8B-B14F-4D97-AF65-F5344CB8AC3E}">
        <p14:creationId xmlns:p14="http://schemas.microsoft.com/office/powerpoint/2010/main" val="2498145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11"/>
          </p:nvPr>
        </p:nvSpPr>
        <p:spPr/>
        <p:txBody>
          <a:bodyPr/>
          <a:lstStyle>
            <a:lvl1pPr>
              <a:defRPr/>
            </a:lvl1pPr>
          </a:lstStyle>
          <a:p>
            <a:pPr>
              <a:defRPr/>
            </a:pPr>
            <a:fld id="{12ECB5BA-6850-42FB-B4C6-CB0B784748CC}" type="slidenum">
              <a:rPr lang="en-US" altLang="en-US"/>
              <a:pPr>
                <a:defRPr/>
              </a:pPr>
              <a:t>‹#›</a:t>
            </a:fld>
            <a:endParaRPr lang="en-US" altLang="en-US"/>
          </a:p>
        </p:txBody>
      </p:sp>
    </p:spTree>
    <p:extLst>
      <p:ext uri="{BB962C8B-B14F-4D97-AF65-F5344CB8AC3E}">
        <p14:creationId xmlns:p14="http://schemas.microsoft.com/office/powerpoint/2010/main" val="2490346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8" name="Slide Number Placeholder 5"/>
          <p:cNvSpPr>
            <a:spLocks noGrp="1"/>
          </p:cNvSpPr>
          <p:nvPr>
            <p:ph type="sldNum" sz="quarter" idx="11"/>
          </p:nvPr>
        </p:nvSpPr>
        <p:spPr/>
        <p:txBody>
          <a:bodyPr/>
          <a:lstStyle>
            <a:lvl1pPr>
              <a:defRPr/>
            </a:lvl1pPr>
          </a:lstStyle>
          <a:p>
            <a:pPr>
              <a:defRPr/>
            </a:pPr>
            <a:fld id="{8714963D-5D41-430C-AECF-A0FFE5F82391}" type="slidenum">
              <a:rPr lang="en-US" altLang="en-US"/>
              <a:pPr>
                <a:defRPr/>
              </a:pPr>
              <a:t>‹#›</a:t>
            </a:fld>
            <a:endParaRPr lang="en-US" altLang="en-US"/>
          </a:p>
        </p:txBody>
      </p:sp>
    </p:spTree>
    <p:extLst>
      <p:ext uri="{BB962C8B-B14F-4D97-AF65-F5344CB8AC3E}">
        <p14:creationId xmlns:p14="http://schemas.microsoft.com/office/powerpoint/2010/main" val="2694566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7" name="Slide Number Placeholder 5"/>
          <p:cNvSpPr>
            <a:spLocks noGrp="1"/>
          </p:cNvSpPr>
          <p:nvPr>
            <p:ph type="sldNum" sz="quarter" idx="11"/>
          </p:nvPr>
        </p:nvSpPr>
        <p:spPr/>
        <p:txBody>
          <a:bodyPr/>
          <a:lstStyle>
            <a:lvl1pPr>
              <a:defRPr/>
            </a:lvl1pPr>
          </a:lstStyle>
          <a:p>
            <a:pPr>
              <a:defRPr/>
            </a:pPr>
            <a:fld id="{8F01B2B1-5B71-4986-8947-5B68D933CFDC}" type="slidenum">
              <a:rPr lang="en-US" altLang="en-US"/>
              <a:pPr>
                <a:defRPr/>
              </a:pPr>
              <a:t>‹#›</a:t>
            </a:fld>
            <a:endParaRPr lang="en-US" altLang="en-US"/>
          </a:p>
        </p:txBody>
      </p:sp>
    </p:spTree>
    <p:extLst>
      <p:ext uri="{BB962C8B-B14F-4D97-AF65-F5344CB8AC3E}">
        <p14:creationId xmlns:p14="http://schemas.microsoft.com/office/powerpoint/2010/main" val="1761351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4" name="Slide Number Placeholder 5"/>
          <p:cNvSpPr>
            <a:spLocks noGrp="1"/>
          </p:cNvSpPr>
          <p:nvPr>
            <p:ph type="sldNum" sz="quarter" idx="11"/>
          </p:nvPr>
        </p:nvSpPr>
        <p:spPr/>
        <p:txBody>
          <a:bodyPr/>
          <a:lstStyle>
            <a:lvl1pPr>
              <a:defRPr/>
            </a:lvl1pPr>
          </a:lstStyle>
          <a:p>
            <a:pPr>
              <a:defRPr/>
            </a:pPr>
            <a:fld id="{83B92832-F5A1-4E20-96A0-0711A3DA6941}" type="slidenum">
              <a:rPr lang="en-US" altLang="en-US"/>
              <a:pPr>
                <a:defRPr/>
              </a:pPr>
              <a:t>‹#›</a:t>
            </a:fld>
            <a:endParaRPr lang="en-US" altLang="en-US"/>
          </a:p>
        </p:txBody>
      </p:sp>
    </p:spTree>
    <p:extLst>
      <p:ext uri="{BB962C8B-B14F-4D97-AF65-F5344CB8AC3E}">
        <p14:creationId xmlns:p14="http://schemas.microsoft.com/office/powerpoint/2010/main" val="1609884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11"/>
          </p:nvPr>
        </p:nvSpPr>
        <p:spPr/>
        <p:txBody>
          <a:bodyPr/>
          <a:lstStyle>
            <a:lvl1pPr>
              <a:defRPr/>
            </a:lvl1pPr>
          </a:lstStyle>
          <a:p>
            <a:pPr>
              <a:defRPr/>
            </a:pPr>
            <a:fld id="{5EEBF54D-F346-478F-80C4-A728CFCD216F}" type="slidenum">
              <a:rPr lang="en-US" altLang="en-US"/>
              <a:pPr>
                <a:defRPr/>
              </a:pPr>
              <a:t>‹#›</a:t>
            </a:fld>
            <a:endParaRPr lang="en-US" altLang="en-US"/>
          </a:p>
        </p:txBody>
      </p:sp>
    </p:spTree>
    <p:extLst>
      <p:ext uri="{BB962C8B-B14F-4D97-AF65-F5344CB8AC3E}">
        <p14:creationId xmlns:p14="http://schemas.microsoft.com/office/powerpoint/2010/main" val="317125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11" name="Slide Number Placeholder 5"/>
          <p:cNvSpPr>
            <a:spLocks noGrp="1"/>
          </p:cNvSpPr>
          <p:nvPr>
            <p:ph type="sldNum" sz="quarter" idx="19"/>
          </p:nvPr>
        </p:nvSpPr>
        <p:spPr/>
        <p:txBody>
          <a:bodyPr/>
          <a:lstStyle>
            <a:lvl1pPr>
              <a:defRPr/>
            </a:lvl1pPr>
          </a:lstStyle>
          <a:p>
            <a:pPr>
              <a:defRPr/>
            </a:pPr>
            <a:fld id="{0CADEE77-3185-40DC-BC2E-63C48601F404}" type="slidenum">
              <a:rPr lang="en-US" altLang="en-US"/>
              <a:pPr>
                <a:defRPr/>
              </a:pPr>
              <a:t>‹#›</a:t>
            </a:fld>
            <a:endParaRPr lang="en-US" altLang="en-US"/>
          </a:p>
        </p:txBody>
      </p:sp>
    </p:spTree>
    <p:extLst>
      <p:ext uri="{BB962C8B-B14F-4D97-AF65-F5344CB8AC3E}">
        <p14:creationId xmlns:p14="http://schemas.microsoft.com/office/powerpoint/2010/main" val="32163763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7" name="Slide Number Placeholder 5"/>
          <p:cNvSpPr>
            <a:spLocks noGrp="1"/>
          </p:cNvSpPr>
          <p:nvPr>
            <p:ph type="sldNum" sz="quarter" idx="15"/>
          </p:nvPr>
        </p:nvSpPr>
        <p:spPr/>
        <p:txBody>
          <a:bodyPr/>
          <a:lstStyle>
            <a:lvl1pPr>
              <a:defRPr/>
            </a:lvl1pPr>
          </a:lstStyle>
          <a:p>
            <a:pPr>
              <a:defRPr/>
            </a:pPr>
            <a:fld id="{0B74595C-8601-4543-9086-00D721F68AE8}" type="slidenum">
              <a:rPr lang="en-US" altLang="en-US"/>
              <a:pPr>
                <a:defRPr/>
              </a:pPr>
              <a:t>‹#›</a:t>
            </a:fld>
            <a:endParaRPr lang="en-US" altLang="en-US"/>
          </a:p>
        </p:txBody>
      </p:sp>
    </p:spTree>
    <p:extLst>
      <p:ext uri="{BB962C8B-B14F-4D97-AF65-F5344CB8AC3E}">
        <p14:creationId xmlns:p14="http://schemas.microsoft.com/office/powerpoint/2010/main" val="4082434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446669" y="2283106"/>
            <a:ext cx="1944216" cy="3646710"/>
          </a:xfrm>
        </p:spPr>
        <p:txBody>
          <a:bodyPr rtlCol="0">
            <a:normAutofit/>
          </a:bodyPr>
          <a:lstStyle/>
          <a:p>
            <a:pPr lvl="0"/>
            <a:r>
              <a:rPr lang="el-GR" noProof="0" dirty="0" smtClean="0"/>
              <a:t>Κάντε κλικ στο εικονίδιο για να προσθέσετε εικόνα</a:t>
            </a:r>
            <a:endParaRPr lang="el-GR" noProof="0" dirty="0"/>
          </a:p>
        </p:txBody>
      </p:sp>
      <p:sp>
        <p:nvSpPr>
          <p:cNvPr id="8" name="Θέση εικόνας 7"/>
          <p:cNvSpPr>
            <a:spLocks noGrp="1"/>
          </p:cNvSpPr>
          <p:nvPr>
            <p:ph type="pic" sz="quarter" idx="13"/>
          </p:nvPr>
        </p:nvSpPr>
        <p:spPr>
          <a:xfrm>
            <a:off x="2638966" y="2039257"/>
            <a:ext cx="1763564" cy="206136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4883383" y="2039257"/>
            <a:ext cx="1862137" cy="2465387"/>
          </a:xfrm>
        </p:spPr>
        <p:txBody>
          <a:bodyPr rtlCol="0">
            <a:normAutofit/>
          </a:bodyPr>
          <a:lstStyle/>
          <a:p>
            <a:pPr lvl="0"/>
            <a:r>
              <a:rPr lang="el-GR" noProof="0" dirty="0" smtClean="0"/>
              <a:t>Κάντε κλικ στο εικονίδιο για να προσθέσετε εικόνα</a:t>
            </a:r>
            <a:endParaRPr lang="el-GR" noProof="0" dirty="0"/>
          </a:p>
        </p:txBody>
      </p:sp>
      <p:sp>
        <p:nvSpPr>
          <p:cNvPr id="12" name="Θέση εικόνας 11"/>
          <p:cNvSpPr>
            <a:spLocks noGrp="1"/>
          </p:cNvSpPr>
          <p:nvPr>
            <p:ph type="pic" sz="quarter" idx="15"/>
          </p:nvPr>
        </p:nvSpPr>
        <p:spPr>
          <a:xfrm>
            <a:off x="5020469" y="4705740"/>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2955186" y="4208225"/>
            <a:ext cx="1709737" cy="2014538"/>
          </a:xfrm>
        </p:spPr>
        <p:txBody>
          <a:bodyPr rtlCol="0">
            <a:normAutofit/>
          </a:bodyPr>
          <a:lstStyle/>
          <a:p>
            <a:pPr lvl="0"/>
            <a:r>
              <a:rPr lang="el-GR" noProof="0" dirty="0" smtClean="0"/>
              <a:t>Κάντε κλικ στο εικονίδιο για να προσθέσετε εικόνα</a:t>
            </a:r>
            <a:endParaRPr lang="el-GR" noProof="0" dirty="0"/>
          </a:p>
        </p:txBody>
      </p:sp>
      <p:sp>
        <p:nvSpPr>
          <p:cNvPr id="4" name="Θέση εικόνας 3"/>
          <p:cNvSpPr>
            <a:spLocks noGrp="1"/>
          </p:cNvSpPr>
          <p:nvPr>
            <p:ph type="pic" sz="quarter" idx="20"/>
          </p:nvPr>
        </p:nvSpPr>
        <p:spPr>
          <a:xfrm>
            <a:off x="7092950" y="2039938"/>
            <a:ext cx="1800225" cy="2465387"/>
          </a:xfrm>
        </p:spPr>
        <p:txBody>
          <a:bodyPr/>
          <a:lstStyle/>
          <a:p>
            <a:pPr lvl="0"/>
            <a:endParaRPr lang="en-US" noProof="0"/>
          </a:p>
        </p:txBody>
      </p:sp>
      <p:sp>
        <p:nvSpPr>
          <p:cNvPr id="9" name="Footer Placeholder 4"/>
          <p:cNvSpPr>
            <a:spLocks noGrp="1"/>
          </p:cNvSpPr>
          <p:nvPr>
            <p:ph type="ftr" sz="quarter" idx="21"/>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11" name="Slide Number Placeholder 5"/>
          <p:cNvSpPr>
            <a:spLocks noGrp="1"/>
          </p:cNvSpPr>
          <p:nvPr>
            <p:ph type="sldNum" sz="quarter" idx="22"/>
          </p:nvPr>
        </p:nvSpPr>
        <p:spPr/>
        <p:txBody>
          <a:bodyPr/>
          <a:lstStyle>
            <a:lvl1pPr>
              <a:defRPr/>
            </a:lvl1pPr>
          </a:lstStyle>
          <a:p>
            <a:pPr>
              <a:defRPr/>
            </a:pPr>
            <a:fld id="{08127666-65D6-408A-A19D-9D9EAB578814}" type="slidenum">
              <a:rPr lang="en-US" altLang="en-US"/>
              <a:pPr>
                <a:defRPr/>
              </a:pPr>
              <a:t>‹#›</a:t>
            </a:fld>
            <a:endParaRPr lang="en-US" altLang="en-US"/>
          </a:p>
        </p:txBody>
      </p:sp>
    </p:spTree>
    <p:extLst>
      <p:ext uri="{BB962C8B-B14F-4D97-AF65-F5344CB8AC3E}">
        <p14:creationId xmlns:p14="http://schemas.microsoft.com/office/powerpoint/2010/main" val="11357279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11" name="Slide Number Placeholder 5"/>
          <p:cNvSpPr>
            <a:spLocks noGrp="1"/>
          </p:cNvSpPr>
          <p:nvPr>
            <p:ph type="sldNum" sz="quarter" idx="19"/>
          </p:nvPr>
        </p:nvSpPr>
        <p:spPr/>
        <p:txBody>
          <a:bodyPr/>
          <a:lstStyle>
            <a:lvl1pPr>
              <a:defRPr/>
            </a:lvl1pPr>
          </a:lstStyle>
          <a:p>
            <a:pPr>
              <a:defRPr/>
            </a:pPr>
            <a:fld id="{1A03520E-F045-4FEA-A089-9D8056AF5D70}" type="slidenum">
              <a:rPr lang="en-US" altLang="en-US"/>
              <a:pPr>
                <a:defRPr/>
              </a:pPr>
              <a:t>‹#›</a:t>
            </a:fld>
            <a:endParaRPr lang="en-US" altLang="en-US"/>
          </a:p>
        </p:txBody>
      </p:sp>
    </p:spTree>
    <p:extLst>
      <p:ext uri="{BB962C8B-B14F-4D97-AF65-F5344CB8AC3E}">
        <p14:creationId xmlns:p14="http://schemas.microsoft.com/office/powerpoint/2010/main" val="42080445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l-GR" noProof="0" smtClean="0"/>
              <a:t>Κάντε κλικ στο εικονίδιο για να προσθέσετε πολυμέσα</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l-GR" smtClean="0"/>
              <a:t>Στυλ υποδείγματος κειμένου</a:t>
            </a:r>
          </a:p>
          <a:p>
            <a:pPr lvl="1"/>
            <a:r>
              <a:rPr lang="el-GR" smtClean="0"/>
              <a:t>Δεύτερου επιπέδου</a:t>
            </a: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7" name="Slide Number Placeholder 5"/>
          <p:cNvSpPr>
            <a:spLocks noGrp="1"/>
          </p:cNvSpPr>
          <p:nvPr>
            <p:ph type="sldNum" sz="quarter" idx="15"/>
          </p:nvPr>
        </p:nvSpPr>
        <p:spPr/>
        <p:txBody>
          <a:bodyPr/>
          <a:lstStyle>
            <a:lvl1pPr>
              <a:defRPr/>
            </a:lvl1pPr>
          </a:lstStyle>
          <a:p>
            <a:pPr>
              <a:defRPr/>
            </a:pPr>
            <a:fld id="{24EFE895-D456-4593-BB72-7EA0EAD073B3}" type="slidenum">
              <a:rPr lang="en-US" altLang="en-US"/>
              <a:pPr>
                <a:defRPr/>
              </a:pPr>
              <a:t>‹#›</a:t>
            </a:fld>
            <a:endParaRPr lang="en-US" altLang="en-US"/>
          </a:p>
        </p:txBody>
      </p:sp>
    </p:spTree>
    <p:extLst>
      <p:ext uri="{BB962C8B-B14F-4D97-AF65-F5344CB8AC3E}">
        <p14:creationId xmlns:p14="http://schemas.microsoft.com/office/powerpoint/2010/main" val="3968242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11" name="Slide Number Placeholder 5"/>
          <p:cNvSpPr>
            <a:spLocks noGrp="1"/>
          </p:cNvSpPr>
          <p:nvPr>
            <p:ph type="sldNum" sz="quarter" idx="19"/>
          </p:nvPr>
        </p:nvSpPr>
        <p:spPr/>
        <p:txBody>
          <a:bodyPr/>
          <a:lstStyle>
            <a:lvl1pPr>
              <a:defRPr/>
            </a:lvl1pPr>
          </a:lstStyle>
          <a:p>
            <a:pPr>
              <a:defRPr/>
            </a:pPr>
            <a:fld id="{0AA5D0E4-1779-4721-B679-9060F12F46EE}" type="slidenum">
              <a:rPr lang="en-US" altLang="en-US"/>
              <a:pPr>
                <a:defRPr/>
              </a:pPr>
              <a:t>‹#›</a:t>
            </a:fld>
            <a:endParaRPr lang="en-US" altLang="en-US"/>
          </a:p>
        </p:txBody>
      </p:sp>
    </p:spTree>
    <p:extLst>
      <p:ext uri="{BB962C8B-B14F-4D97-AF65-F5344CB8AC3E}">
        <p14:creationId xmlns:p14="http://schemas.microsoft.com/office/powerpoint/2010/main" val="16475500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11"/>
          </p:nvPr>
        </p:nvSpPr>
        <p:spPr/>
        <p:txBody>
          <a:bodyPr/>
          <a:lstStyle>
            <a:lvl1pPr>
              <a:defRPr/>
            </a:lvl1pPr>
          </a:lstStyle>
          <a:p>
            <a:pPr>
              <a:defRPr/>
            </a:pPr>
            <a:fld id="{8FB6243E-731A-4B4B-A0AF-A1480483F111}" type="slidenum">
              <a:rPr lang="en-US" altLang="en-US"/>
              <a:pPr>
                <a:defRPr/>
              </a:pPr>
              <a:t>‹#›</a:t>
            </a:fld>
            <a:endParaRPr lang="en-US" altLang="en-US"/>
          </a:p>
        </p:txBody>
      </p:sp>
    </p:spTree>
    <p:extLst>
      <p:ext uri="{BB962C8B-B14F-4D97-AF65-F5344CB8AC3E}">
        <p14:creationId xmlns:p14="http://schemas.microsoft.com/office/powerpoint/2010/main" val="20252022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5" name="Slide Number Placeholder 5"/>
          <p:cNvSpPr>
            <a:spLocks noGrp="1"/>
          </p:cNvSpPr>
          <p:nvPr>
            <p:ph type="sldNum" sz="quarter" idx="11"/>
          </p:nvPr>
        </p:nvSpPr>
        <p:spPr/>
        <p:txBody>
          <a:bodyPr/>
          <a:lstStyle>
            <a:lvl1pPr>
              <a:defRPr/>
            </a:lvl1pPr>
          </a:lstStyle>
          <a:p>
            <a:pPr>
              <a:defRPr/>
            </a:pPr>
            <a:fld id="{4533795D-70D0-4F93-ACE7-E0CBF9C12728}" type="slidenum">
              <a:rPr lang="en-US" altLang="en-US"/>
              <a:pPr>
                <a:defRPr/>
              </a:pPr>
              <a:t>‹#›</a:t>
            </a:fld>
            <a:endParaRPr lang="en-US" altLang="en-US"/>
          </a:p>
        </p:txBody>
      </p:sp>
    </p:spTree>
    <p:extLst>
      <p:ext uri="{BB962C8B-B14F-4D97-AF65-F5344CB8AC3E}">
        <p14:creationId xmlns:p14="http://schemas.microsoft.com/office/powerpoint/2010/main" val="41954814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1133475" y="2235994"/>
            <a:ext cx="3223940" cy="1584325"/>
          </a:xfrm>
        </p:spPr>
        <p:txBody>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932413" y="2235994"/>
            <a:ext cx="3024187" cy="1584325"/>
          </a:xfrm>
        </p:spPr>
        <p:txBody>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2771775" y="4365625"/>
            <a:ext cx="3240088" cy="1584325"/>
          </a:xfrm>
        </p:spPr>
        <p:txBody>
          <a:bodyPr/>
          <a:lstStyle/>
          <a:p>
            <a:pPr lvl="0"/>
            <a:r>
              <a:rPr lang="el-GR" noProof="0" smtClean="0"/>
              <a:t>Κάντε κλικ στο εικονίδιο για να προσθέσετε εικόνα</a:t>
            </a:r>
            <a:endParaRPr lang="el-GR" noProof="0"/>
          </a:p>
        </p:txBody>
      </p:sp>
      <p:sp>
        <p:nvSpPr>
          <p:cNvPr id="12" name="Θέση κειμένου 11"/>
          <p:cNvSpPr>
            <a:spLocks noGrp="1"/>
          </p:cNvSpPr>
          <p:nvPr>
            <p:ph type="body" sz="quarter" idx="15"/>
          </p:nvPr>
        </p:nvSpPr>
        <p:spPr>
          <a:xfrm>
            <a:off x="1557995" y="3946128"/>
            <a:ext cx="2374900" cy="287338"/>
          </a:xfrm>
        </p:spPr>
        <p:txBody>
          <a:bodyPr/>
          <a:lstStyle>
            <a:lvl1pPr>
              <a:defRPr sz="2000"/>
            </a:lvl1pPr>
            <a:lvl2pPr>
              <a:defRPr sz="2000"/>
            </a:lvl2pPr>
            <a:lvl3pPr>
              <a:defRPr sz="2000"/>
            </a:lvl3pPr>
            <a:lvl4pPr>
              <a:defRPr sz="2000"/>
            </a:lvl4pPr>
            <a:lvl5pPr>
              <a:defRPr sz="2000"/>
            </a:lvl5pPr>
          </a:lstStyle>
          <a:p>
            <a:pPr lvl="0"/>
            <a:r>
              <a:rPr lang="el-GR" smtClean="0"/>
              <a:t>Στυλ υποδείγματος κειμένου</a:t>
            </a:r>
          </a:p>
        </p:txBody>
      </p:sp>
      <p:sp>
        <p:nvSpPr>
          <p:cNvPr id="13" name="Θέση κειμένου 11"/>
          <p:cNvSpPr>
            <a:spLocks noGrp="1"/>
          </p:cNvSpPr>
          <p:nvPr>
            <p:ph type="body" sz="quarter" idx="16"/>
          </p:nvPr>
        </p:nvSpPr>
        <p:spPr>
          <a:xfrm>
            <a:off x="3204369" y="5950744"/>
            <a:ext cx="2374900" cy="287338"/>
          </a:xfrm>
        </p:spPr>
        <p:txBody>
          <a:bodyPr/>
          <a:lstStyle>
            <a:lvl1pPr>
              <a:defRPr sz="2000"/>
            </a:lvl1pPr>
            <a:lvl2pPr>
              <a:defRPr sz="2000"/>
            </a:lvl2pPr>
            <a:lvl3pPr>
              <a:defRPr sz="2000"/>
            </a:lvl3pPr>
            <a:lvl4pPr>
              <a:defRPr sz="2000"/>
            </a:lvl4pPr>
            <a:lvl5pPr>
              <a:defRPr sz="2000"/>
            </a:lvl5pPr>
          </a:lstStyle>
          <a:p>
            <a:pPr lvl="0"/>
            <a:r>
              <a:rPr lang="el-GR" smtClean="0"/>
              <a:t>Στυλ υποδείγματος κειμένου</a:t>
            </a:r>
          </a:p>
        </p:txBody>
      </p:sp>
      <p:sp>
        <p:nvSpPr>
          <p:cNvPr id="14" name="Θέση κειμένου 11"/>
          <p:cNvSpPr>
            <a:spLocks noGrp="1"/>
          </p:cNvSpPr>
          <p:nvPr>
            <p:ph type="body" sz="quarter" idx="17"/>
          </p:nvPr>
        </p:nvSpPr>
        <p:spPr>
          <a:xfrm>
            <a:off x="5257056" y="4025900"/>
            <a:ext cx="2374900" cy="287338"/>
          </a:xfrm>
        </p:spPr>
        <p:txBody>
          <a:bodyPr/>
          <a:lstStyle>
            <a:lvl1pPr>
              <a:defRPr sz="2000"/>
            </a:lvl1pPr>
            <a:lvl2pPr>
              <a:defRPr sz="2000"/>
            </a:lvl2pPr>
            <a:lvl3pPr>
              <a:defRPr sz="2000"/>
            </a:lvl3pPr>
            <a:lvl4pPr>
              <a:defRPr sz="2000"/>
            </a:lvl4pPr>
            <a:lvl5pPr>
              <a:defRPr sz="2000"/>
            </a:lvl5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11. Πλατυέλμινθες, Μεσόζωα και Νημερτίνοι</a:t>
            </a:r>
            <a:endParaRPr lang="en-US"/>
          </a:p>
        </p:txBody>
      </p:sp>
      <p:sp>
        <p:nvSpPr>
          <p:cNvPr id="11" name="Slide Number Placeholder 5"/>
          <p:cNvSpPr>
            <a:spLocks noGrp="1"/>
          </p:cNvSpPr>
          <p:nvPr>
            <p:ph type="sldNum" sz="quarter" idx="19"/>
          </p:nvPr>
        </p:nvSpPr>
        <p:spPr/>
        <p:txBody>
          <a:bodyPr/>
          <a:lstStyle>
            <a:lvl1pPr>
              <a:defRPr/>
            </a:lvl1pPr>
          </a:lstStyle>
          <a:p>
            <a:pPr>
              <a:defRPr/>
            </a:pPr>
            <a:fld id="{99BADDD3-C6D1-4D90-AB87-B686E376F97E}" type="slidenum">
              <a:rPr lang="en-US" altLang="en-US"/>
              <a:pPr>
                <a:defRPr/>
              </a:pPr>
              <a:t>‹#›</a:t>
            </a:fld>
            <a:endParaRPr lang="en-US" altLang="en-US"/>
          </a:p>
        </p:txBody>
      </p:sp>
    </p:spTree>
    <p:extLst>
      <p:ext uri="{BB962C8B-B14F-4D97-AF65-F5344CB8AC3E}">
        <p14:creationId xmlns:p14="http://schemas.microsoft.com/office/powerpoint/2010/main" val="2025222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9"/>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latin typeface="+mj-lt"/>
              </a:defRPr>
            </a:lvl1pPr>
          </a:lstStyle>
          <a:p>
            <a:pPr>
              <a:defRPr/>
            </a:pPr>
            <a:r>
              <a:rPr lang="el-GR" smtClean="0"/>
              <a:t>Ενότητα 11. Πλατυέλμινθες, Μεσόζωα και Νημερτίνοι</a:t>
            </a:r>
            <a:endParaRPr 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defRPr>
            </a:lvl1pPr>
          </a:lstStyle>
          <a:p>
            <a:pPr>
              <a:defRPr/>
            </a:pPr>
            <a:fld id="{4738AEAC-7459-407F-AD81-B09026A56104}" type="slidenum">
              <a:rPr lang="en-US" altLang="en-US"/>
              <a:pPr>
                <a:defRPr/>
              </a:pPr>
              <a:t>‹#›</a:t>
            </a:fld>
            <a:endParaRPr lang="en-US" altLang="en-US"/>
          </a:p>
        </p:txBody>
      </p:sp>
      <p:pic>
        <p:nvPicPr>
          <p:cNvPr id="1030" name="Picture 6" descr="Λογότυπο Εθνικόν και Καποδιστριακόν Πανεπιστήμιον Αθηνών"/>
          <p:cNvPicPr>
            <a:picLocks noChangeAspect="1"/>
          </p:cNvPicPr>
          <p:nvPr/>
        </p:nvPicPr>
        <p:blipFill>
          <a:blip r:embed="rId30">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6"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17.jpe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7.xml"/><Relationship Id="rId5" Type="http://schemas.openxmlformats.org/officeDocument/2006/relationships/image" Target="../media/image41.jpeg"/><Relationship Id="rId4" Type="http://schemas.openxmlformats.org/officeDocument/2006/relationships/image" Target="../media/image4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2006600"/>
            <a:ext cx="7772400" cy="947738"/>
          </a:xfrm>
        </p:spPr>
        <p:txBody>
          <a:bodyPr/>
          <a:lstStyle/>
          <a:p>
            <a:pPr eaLnBrk="1" hangingPunct="1"/>
            <a:r>
              <a:rPr lang="el-GR" altLang="el-GR" smtClean="0">
                <a:solidFill>
                  <a:srgbClr val="0070C0"/>
                </a:solidFill>
              </a:rPr>
              <a:t>Ζωολογία Ι</a:t>
            </a:r>
          </a:p>
        </p:txBody>
      </p:sp>
      <p:sp>
        <p:nvSpPr>
          <p:cNvPr id="4099" name="Υπότιτλος 2"/>
          <p:cNvSpPr>
            <a:spLocks noGrp="1"/>
          </p:cNvSpPr>
          <p:nvPr>
            <p:ph type="body" sz="quarter" idx="10"/>
          </p:nvPr>
        </p:nvSpPr>
        <p:spPr>
          <a:xfrm>
            <a:off x="684213" y="3384550"/>
            <a:ext cx="8064500" cy="1752600"/>
          </a:xfrm>
        </p:spPr>
        <p:txBody>
          <a:bodyPr/>
          <a:lstStyle/>
          <a:p>
            <a:pPr algn="l" eaLnBrk="1" hangingPunct="1"/>
            <a:r>
              <a:rPr lang="el-GR" altLang="el-GR" b="1" dirty="0" smtClean="0">
                <a:solidFill>
                  <a:srgbClr val="0070C0"/>
                </a:solidFill>
              </a:rPr>
              <a:t>Ενότητα </a:t>
            </a:r>
            <a:r>
              <a:rPr lang="en-US" altLang="el-GR" b="1" dirty="0" smtClean="0">
                <a:solidFill>
                  <a:srgbClr val="0070C0"/>
                </a:solidFill>
              </a:rPr>
              <a:t>11</a:t>
            </a:r>
            <a:r>
              <a:rPr lang="el-GR" altLang="el-GR" dirty="0" smtClean="0">
                <a:solidFill>
                  <a:srgbClr val="0070C0"/>
                </a:solidFill>
              </a:rPr>
              <a:t>:</a:t>
            </a:r>
            <a:r>
              <a:rPr lang="en-US" altLang="el-GR" dirty="0" smtClean="0">
                <a:solidFill>
                  <a:srgbClr val="5075BC"/>
                </a:solidFill>
              </a:rPr>
              <a:t> </a:t>
            </a:r>
            <a:r>
              <a:rPr lang="el-GR" altLang="el-GR" dirty="0" err="1" smtClean="0"/>
              <a:t>Πλατυέλμινθες</a:t>
            </a:r>
            <a:r>
              <a:rPr lang="el-GR" altLang="el-GR" dirty="0" smtClean="0"/>
              <a:t>, </a:t>
            </a:r>
            <a:r>
              <a:rPr lang="el-GR" altLang="el-GR" dirty="0" err="1" smtClean="0"/>
              <a:t>Μεσόζωα</a:t>
            </a:r>
            <a:r>
              <a:rPr lang="el-GR" altLang="el-GR" dirty="0" smtClean="0"/>
              <a:t> και </a:t>
            </a:r>
            <a:r>
              <a:rPr lang="el-GR" altLang="el-GR" dirty="0" err="1" smtClean="0"/>
              <a:t>Νημερτίνοι</a:t>
            </a:r>
            <a:endParaRPr lang="el-GR" altLang="el-GR" dirty="0" smtClean="0"/>
          </a:p>
          <a:p>
            <a:pPr eaLnBrk="1" hangingPunct="1"/>
            <a:endParaRPr lang="en-US" altLang="el-GR" dirty="0" smtClean="0"/>
          </a:p>
          <a:p>
            <a:pPr eaLnBrk="1" hangingPunct="1"/>
            <a:r>
              <a:rPr lang="el-GR" altLang="el-GR" dirty="0" smtClean="0"/>
              <a:t>Σκαρλάτος </a:t>
            </a:r>
            <a:r>
              <a:rPr lang="el-GR" altLang="el-GR" dirty="0" err="1" smtClean="0"/>
              <a:t>Ντέντος</a:t>
            </a:r>
            <a:r>
              <a:rPr lang="el-GR" altLang="el-GR" dirty="0" smtClean="0"/>
              <a:t>,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l-GR"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l-GR" smtClean="0">
                <a:solidFill>
                  <a:srgbClr val="0070C0"/>
                </a:solidFill>
              </a:rPr>
              <a:t>Περιεχόμενα ενότητας</a:t>
            </a:r>
          </a:p>
        </p:txBody>
      </p:sp>
      <p:sp>
        <p:nvSpPr>
          <p:cNvPr id="6147"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mtClean="0">
                <a:cs typeface="Times New Roman" panose="02020603050405020304" pitchFamily="18" charset="0"/>
              </a:rPr>
              <a:t>Θα αναπτυχθούν τα εξής θέματα:</a:t>
            </a:r>
            <a:endParaRPr lang="en-GB" altLang="en-US" smtClean="0">
              <a:cs typeface="Times New Roman" panose="02020603050405020304" pitchFamily="18" charset="0"/>
            </a:endParaRPr>
          </a:p>
          <a:p>
            <a:pPr marL="0" indent="0" algn="ctr" eaLnBrk="1" hangingPunct="1">
              <a:lnSpc>
                <a:spcPct val="70000"/>
              </a:lnSpc>
            </a:pPr>
            <a:endParaRPr lang="el-GR" altLang="en-US" smtClean="0">
              <a:cs typeface="Times New Roman" panose="02020603050405020304" pitchFamily="18" charset="0"/>
            </a:endParaRPr>
          </a:p>
          <a:p>
            <a:pPr marL="0" indent="0" eaLnBrk="1" hangingPunct="1">
              <a:lnSpc>
                <a:spcPct val="100000"/>
              </a:lnSpc>
            </a:pPr>
            <a:r>
              <a:rPr lang="el-GR" altLang="en-US" smtClean="0">
                <a:cs typeface="Times New Roman" panose="02020603050405020304" pitchFamily="18" charset="0"/>
              </a:rPr>
              <a:t>Παρουσίαση των φύλων.</a:t>
            </a:r>
            <a:endParaRPr lang="en-GB" altLang="en-US" smtClean="0">
              <a:cs typeface="Times New Roman" panose="02020603050405020304" pitchFamily="18" charset="0"/>
            </a:endParaRPr>
          </a:p>
          <a:p>
            <a:pPr marL="0" indent="0" eaLnBrk="1" hangingPunct="1">
              <a:lnSpc>
                <a:spcPct val="100000"/>
              </a:lnSpc>
            </a:pPr>
            <a:r>
              <a:rPr lang="el-GR" altLang="en-US" smtClean="0">
                <a:cs typeface="Times New Roman" panose="02020603050405020304" pitchFamily="18" charset="0"/>
              </a:rPr>
              <a:t>Ασθένειες που προκαλούν τους ανθρώπους.</a:t>
            </a:r>
          </a:p>
          <a:p>
            <a:pPr marL="0" indent="0" algn="ctr" eaLnBrk="1" hangingPunct="1">
              <a:lnSpc>
                <a:spcPct val="70000"/>
              </a:lnSpc>
              <a:buFont typeface="Arial" panose="020B0604020202020204" pitchFamily="34" charset="0"/>
              <a:buNone/>
            </a:pPr>
            <a:endParaRPr lang="el-GR" altLang="en-US" sz="13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3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3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3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130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2500" smtClean="0">
                <a:cs typeface="Times New Roman" panose="02020603050405020304" pitchFamily="18" charset="0"/>
              </a:rPr>
              <a:t> Σκαρλάτος Ντέντος</a:t>
            </a:r>
          </a:p>
          <a:p>
            <a:pPr marL="0" indent="0" algn="ctr" eaLnBrk="1" hangingPunct="1">
              <a:lnSpc>
                <a:spcPct val="70000"/>
              </a:lnSpc>
              <a:buFont typeface="Arial" panose="020B0604020202020204" pitchFamily="34" charset="0"/>
              <a:buNone/>
            </a:pPr>
            <a:r>
              <a:rPr lang="en-GB" altLang="en-US" sz="2500" smtClean="0">
                <a:cs typeface="Times New Roman" panose="02020603050405020304" pitchFamily="18" charset="0"/>
              </a:rPr>
              <a:t> sdedos@biol.uoa.gr</a:t>
            </a:r>
          </a:p>
          <a:p>
            <a:pPr marL="0" indent="0" eaLnBrk="1" hangingPunct="1">
              <a:lnSpc>
                <a:spcPct val="70000"/>
              </a:lnSpc>
            </a:pPr>
            <a:endParaRPr lang="el-GR" altLang="en-US" sz="1400" smtClean="0">
              <a:solidFill>
                <a:schemeClr val="bg1"/>
              </a:solidFill>
              <a:cs typeface="Times New Roman" panose="02020603050405020304" pitchFamily="18" charset="0"/>
            </a:endParaRPr>
          </a:p>
          <a:p>
            <a:pPr marL="0" indent="0" eaLnBrk="1" hangingPunct="1">
              <a:lnSpc>
                <a:spcPct val="70000"/>
              </a:lnSpc>
            </a:pPr>
            <a:endParaRPr lang="el-GR" altLang="el-GR" sz="1300" smtClean="0"/>
          </a:p>
        </p:txBody>
      </p:sp>
      <p:sp>
        <p:nvSpPr>
          <p:cNvPr id="7" name="Θέση υποσέλιδου 6"/>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8" name="Θέση αριθμού διαφάνειας 7"/>
          <p:cNvSpPr>
            <a:spLocks noGrp="1"/>
          </p:cNvSpPr>
          <p:nvPr>
            <p:ph type="sldNum" sz="quarter" idx="11"/>
          </p:nvPr>
        </p:nvSpPr>
        <p:spPr/>
        <p:txBody>
          <a:bodyPr/>
          <a:lstStyle/>
          <a:p>
            <a:pPr>
              <a:defRPr/>
            </a:pPr>
            <a:fld id="{A931AC90-971F-4577-B235-6DDCF9015A15}"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1"/>
          <p:cNvSpPr>
            <a:spLocks noGrp="1"/>
          </p:cNvSpPr>
          <p:nvPr>
            <p:ph type="title"/>
          </p:nvPr>
        </p:nvSpPr>
        <p:spPr>
          <a:xfrm>
            <a:off x="606425" y="425450"/>
            <a:ext cx="8118475" cy="1325563"/>
          </a:xfrm>
        </p:spPr>
        <p:txBody>
          <a:bodyPr/>
          <a:lstStyle/>
          <a:p>
            <a:pPr eaLnBrk="1" hangingPunct="1"/>
            <a:r>
              <a:rPr lang="el-GR" altLang="en-US" sz="4000" dirty="0" smtClean="0">
                <a:solidFill>
                  <a:srgbClr val="0070C0"/>
                </a:solidFill>
                <a:cs typeface="Times New Roman" panose="02020603050405020304" pitchFamily="18" charset="0"/>
              </a:rPr>
              <a:t>Πρωτογενής αμφίπλευρη </a:t>
            </a:r>
            <a:r>
              <a:rPr lang="el-GR" altLang="en-US" sz="4000" dirty="0" smtClean="0">
                <a:solidFill>
                  <a:srgbClr val="0070C0"/>
                </a:solidFill>
                <a:cs typeface="Times New Roman" panose="02020603050405020304" pitchFamily="18" charset="0"/>
              </a:rPr>
              <a:t/>
            </a:r>
            <a:br>
              <a:rPr lang="el-GR" altLang="en-US" sz="4000" dirty="0" smtClean="0">
                <a:solidFill>
                  <a:srgbClr val="0070C0"/>
                </a:solidFill>
                <a:cs typeface="Times New Roman" panose="02020603050405020304" pitchFamily="18" charset="0"/>
              </a:rPr>
            </a:br>
            <a:r>
              <a:rPr lang="el-GR" altLang="en-US" sz="4000" dirty="0" smtClean="0">
                <a:solidFill>
                  <a:srgbClr val="0070C0"/>
                </a:solidFill>
                <a:cs typeface="Times New Roman" panose="02020603050405020304" pitchFamily="18" charset="0"/>
              </a:rPr>
              <a:t>συμμετρία </a:t>
            </a:r>
            <a:r>
              <a:rPr lang="el-GR" altLang="en-US" sz="4000" dirty="0" smtClean="0">
                <a:solidFill>
                  <a:srgbClr val="0070C0"/>
                </a:solidFill>
                <a:cs typeface="Times New Roman" panose="02020603050405020304" pitchFamily="18" charset="0"/>
              </a:rPr>
              <a:t>σώματος 1/2</a:t>
            </a:r>
            <a:endParaRPr lang="en-US" altLang="el-GR" sz="4000" dirty="0" smtClean="0">
              <a:solidFill>
                <a:srgbClr val="0070C0"/>
              </a:solidFill>
            </a:endParaRPr>
          </a:p>
        </p:txBody>
      </p:sp>
      <p:sp>
        <p:nvSpPr>
          <p:cNvPr id="8195" name="Θέση περιεχομένου 5"/>
          <p:cNvSpPr>
            <a:spLocks noGrp="1"/>
          </p:cNvSpPr>
          <p:nvPr>
            <p:ph idx="1"/>
          </p:nvPr>
        </p:nvSpPr>
        <p:spPr>
          <a:xfrm>
            <a:off x="576263" y="1668463"/>
            <a:ext cx="8343900" cy="4497387"/>
          </a:xfrm>
        </p:spPr>
        <p:txBody>
          <a:bodyPr/>
          <a:lstStyle/>
          <a:p>
            <a:pPr marL="0" indent="0" eaLnBrk="1" hangingPunct="1">
              <a:spcBef>
                <a:spcPts val="3000"/>
              </a:spcBef>
            </a:pPr>
            <a:endParaRPr lang="el-GR" altLang="en-US" sz="2600" dirty="0" smtClean="0">
              <a:cs typeface="Times New Roman" panose="02020603050405020304" pitchFamily="18" charset="0"/>
            </a:endParaRPr>
          </a:p>
          <a:p>
            <a:pPr eaLnBrk="1" hangingPunct="1">
              <a:spcBef>
                <a:spcPts val="3000"/>
              </a:spcBef>
            </a:pPr>
            <a:r>
              <a:rPr lang="el-GR" altLang="en-US" sz="2600" dirty="0" smtClean="0">
                <a:cs typeface="Times New Roman" panose="02020603050405020304" pitchFamily="18" charset="0"/>
              </a:rPr>
              <a:t>Τα </a:t>
            </a:r>
            <a:r>
              <a:rPr lang="el-GR" altLang="en-US" sz="2600" dirty="0" err="1" smtClean="0">
                <a:cs typeface="Times New Roman" panose="02020603050405020304" pitchFamily="18" charset="0"/>
              </a:rPr>
              <a:t>Κτενοφόρα</a:t>
            </a:r>
            <a:r>
              <a:rPr lang="el-GR" altLang="en-US" sz="2600" dirty="0" smtClean="0">
                <a:cs typeface="Times New Roman" panose="02020603050405020304" pitchFamily="18" charset="0"/>
              </a:rPr>
              <a:t> και τα </a:t>
            </a:r>
            <a:r>
              <a:rPr lang="el-GR" altLang="en-US" sz="2600" dirty="0" err="1" smtClean="0">
                <a:cs typeface="Times New Roman" panose="02020603050405020304" pitchFamily="18" charset="0"/>
              </a:rPr>
              <a:t>Κνιδόζωα</a:t>
            </a:r>
            <a:r>
              <a:rPr lang="el-GR" altLang="en-US" sz="2600" dirty="0" smtClean="0">
                <a:cs typeface="Times New Roman" panose="02020603050405020304" pitchFamily="18" charset="0"/>
              </a:rPr>
              <a:t> έχουν πρωτογενή ακτινωτή συμμετρία</a:t>
            </a:r>
          </a:p>
          <a:p>
            <a:pPr eaLnBrk="1" hangingPunct="1">
              <a:spcBef>
                <a:spcPts val="1800"/>
              </a:spcBef>
            </a:pPr>
            <a:r>
              <a:rPr lang="el-GR" altLang="en-US" sz="2600" dirty="0" smtClean="0">
                <a:cs typeface="Times New Roman" panose="02020603050405020304" pitchFamily="18" charset="0"/>
              </a:rPr>
              <a:t>Τα φύλα που θα μελετήσουμε από εδώ και πέρα έχουν πρωτογενή αμφίπλευρη συμμετρία</a:t>
            </a:r>
          </a:p>
          <a:p>
            <a:pPr eaLnBrk="1" hangingPunct="1">
              <a:spcBef>
                <a:spcPts val="1800"/>
              </a:spcBef>
            </a:pPr>
            <a:r>
              <a:rPr lang="el-GR" altLang="en-US" sz="2600" dirty="0" smtClean="0">
                <a:cs typeface="Times New Roman" panose="02020603050405020304" pitchFamily="18" charset="0"/>
              </a:rPr>
              <a:t>Τα φύλα με τα οποία θα ασχοληθούμε σε αυτή τη διάλεξη είναι </a:t>
            </a:r>
            <a:r>
              <a:rPr lang="el-GR" altLang="en-US" sz="2600" dirty="0" err="1" smtClean="0">
                <a:cs typeface="Times New Roman" panose="02020603050405020304" pitchFamily="18" charset="0"/>
              </a:rPr>
              <a:t>τριπλοβλαστικά</a:t>
            </a:r>
            <a:r>
              <a:rPr lang="el-GR" altLang="en-US" sz="2600" dirty="0" smtClean="0">
                <a:cs typeface="Times New Roman" panose="02020603050405020304" pitchFamily="18" charset="0"/>
              </a:rPr>
              <a:t>. Τα </a:t>
            </a:r>
            <a:r>
              <a:rPr lang="el-GR" altLang="en-US" sz="2600" dirty="0" err="1" smtClean="0">
                <a:cs typeface="Times New Roman" panose="02020603050405020304" pitchFamily="18" charset="0"/>
              </a:rPr>
              <a:t>Μεσόζωα</a:t>
            </a:r>
            <a:r>
              <a:rPr lang="el-GR" altLang="en-US" sz="2600" dirty="0" smtClean="0">
                <a:cs typeface="Times New Roman" panose="02020603050405020304" pitchFamily="18" charset="0"/>
              </a:rPr>
              <a:t> θεωρούνται ότι είναι </a:t>
            </a:r>
            <a:r>
              <a:rPr lang="el-GR" altLang="en-US" sz="2600" dirty="0" err="1" smtClean="0">
                <a:cs typeface="Times New Roman" panose="02020603050405020304" pitchFamily="18" charset="0"/>
              </a:rPr>
              <a:t>τριπλοβλαστικά</a:t>
            </a:r>
            <a:r>
              <a:rPr lang="el-GR" altLang="en-US" sz="2600" dirty="0" smtClean="0">
                <a:cs typeface="Times New Roman" panose="02020603050405020304" pitchFamily="18" charset="0"/>
              </a:rPr>
              <a:t>. </a:t>
            </a:r>
          </a:p>
          <a:p>
            <a:pPr eaLnBrk="1" hangingPunct="1">
              <a:lnSpc>
                <a:spcPct val="100000"/>
              </a:lnSpc>
              <a:spcBef>
                <a:spcPts val="600"/>
              </a:spcBef>
            </a:pPr>
            <a:endParaRPr lang="en-US" altLang="el-GR" sz="2100"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5" name="Θέση αριθμού διαφάνειας 4"/>
          <p:cNvSpPr>
            <a:spLocks noGrp="1"/>
          </p:cNvSpPr>
          <p:nvPr>
            <p:ph type="sldNum" sz="quarter" idx="11"/>
          </p:nvPr>
        </p:nvSpPr>
        <p:spPr/>
        <p:txBody>
          <a:bodyPr/>
          <a:lstStyle/>
          <a:p>
            <a:pPr>
              <a:defRPr/>
            </a:pPr>
            <a:fld id="{14CD3F54-DEDA-4F83-8B12-6B89383973CE}" type="slidenum">
              <a:rPr lang="en-US" smtClean="0"/>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title"/>
          </p:nvPr>
        </p:nvSpPr>
        <p:spPr>
          <a:xfrm>
            <a:off x="606425" y="425450"/>
            <a:ext cx="8118475" cy="1325563"/>
          </a:xfrm>
        </p:spPr>
        <p:txBody>
          <a:bodyPr/>
          <a:lstStyle/>
          <a:p>
            <a:pPr eaLnBrk="1" hangingPunct="1"/>
            <a:r>
              <a:rPr lang="el-GR" altLang="en-US" sz="4000" dirty="0">
                <a:solidFill>
                  <a:srgbClr val="0070C0"/>
                </a:solidFill>
                <a:cs typeface="Times New Roman" panose="02020603050405020304" pitchFamily="18" charset="0"/>
              </a:rPr>
              <a:t>Πρωτογενής αμφίπλευρη </a:t>
            </a:r>
            <a:r>
              <a:rPr lang="el-GR" altLang="en-US" sz="4000" dirty="0" smtClean="0">
                <a:solidFill>
                  <a:srgbClr val="0070C0"/>
                </a:solidFill>
                <a:cs typeface="Times New Roman" panose="02020603050405020304" pitchFamily="18" charset="0"/>
              </a:rPr>
              <a:t/>
            </a:r>
            <a:br>
              <a:rPr lang="el-GR" altLang="en-US" sz="4000" dirty="0" smtClean="0">
                <a:solidFill>
                  <a:srgbClr val="0070C0"/>
                </a:solidFill>
                <a:cs typeface="Times New Roman" panose="02020603050405020304" pitchFamily="18" charset="0"/>
              </a:rPr>
            </a:br>
            <a:r>
              <a:rPr lang="el-GR" altLang="en-US" sz="4000" dirty="0" smtClean="0">
                <a:solidFill>
                  <a:srgbClr val="0070C0"/>
                </a:solidFill>
                <a:cs typeface="Times New Roman" panose="02020603050405020304" pitchFamily="18" charset="0"/>
              </a:rPr>
              <a:t>συμμετρία </a:t>
            </a:r>
            <a:r>
              <a:rPr lang="el-GR" altLang="en-US" sz="4000" dirty="0">
                <a:solidFill>
                  <a:srgbClr val="0070C0"/>
                </a:solidFill>
                <a:cs typeface="Times New Roman" panose="02020603050405020304" pitchFamily="18" charset="0"/>
              </a:rPr>
              <a:t>σώματος </a:t>
            </a:r>
            <a:r>
              <a:rPr lang="el-GR" altLang="en-US" sz="4000" dirty="0" smtClean="0">
                <a:solidFill>
                  <a:srgbClr val="0070C0"/>
                </a:solidFill>
                <a:cs typeface="Times New Roman" panose="02020603050405020304" pitchFamily="18" charset="0"/>
              </a:rPr>
              <a:t> 2/2</a:t>
            </a:r>
            <a:endParaRPr lang="en-US" altLang="el-GR" sz="4000" dirty="0" smtClean="0">
              <a:solidFill>
                <a:srgbClr val="0070C0"/>
              </a:solidFill>
            </a:endParaRPr>
          </a:p>
        </p:txBody>
      </p:sp>
      <p:sp>
        <p:nvSpPr>
          <p:cNvPr id="9219" name="Θέση περιεχομένου 5"/>
          <p:cNvSpPr>
            <a:spLocks noGrp="1"/>
          </p:cNvSpPr>
          <p:nvPr>
            <p:ph idx="1"/>
          </p:nvPr>
        </p:nvSpPr>
        <p:spPr>
          <a:xfrm>
            <a:off x="606425" y="1603375"/>
            <a:ext cx="8343900" cy="4562475"/>
          </a:xfrm>
        </p:spPr>
        <p:txBody>
          <a:bodyPr/>
          <a:lstStyle/>
          <a:p>
            <a:pPr marL="0" indent="0" eaLnBrk="1" hangingPunct="1">
              <a:spcBef>
                <a:spcPts val="1800"/>
              </a:spcBef>
            </a:pPr>
            <a:endParaRPr lang="el-GR" altLang="en-US" sz="2600" dirty="0" smtClean="0">
              <a:cs typeface="Times New Roman" panose="02020603050405020304" pitchFamily="18" charset="0"/>
            </a:endParaRPr>
          </a:p>
          <a:p>
            <a:pPr eaLnBrk="1" hangingPunct="1">
              <a:spcBef>
                <a:spcPts val="1800"/>
              </a:spcBef>
            </a:pPr>
            <a:r>
              <a:rPr lang="el-GR" altLang="en-US" sz="2600" dirty="0" smtClean="0">
                <a:cs typeface="Times New Roman" panose="02020603050405020304" pitchFamily="18" charset="0"/>
              </a:rPr>
              <a:t>Τα </a:t>
            </a:r>
            <a:r>
              <a:rPr lang="el-GR" altLang="en-US" sz="2600" dirty="0" err="1" smtClean="0">
                <a:cs typeface="Times New Roman" panose="02020603050405020304" pitchFamily="18" charset="0"/>
              </a:rPr>
              <a:t>ακοιλωματικά</a:t>
            </a:r>
            <a:r>
              <a:rPr lang="el-GR" altLang="en-US" sz="2600" dirty="0" smtClean="0">
                <a:cs typeface="Times New Roman" panose="02020603050405020304" pitchFamily="18" charset="0"/>
              </a:rPr>
              <a:t> δεν έχουν κοίλωμα. Αλλά και τα </a:t>
            </a:r>
            <a:r>
              <a:rPr lang="el-GR" altLang="en-US" sz="2600" dirty="0" err="1" smtClean="0">
                <a:cs typeface="Times New Roman" panose="02020603050405020304" pitchFamily="18" charset="0"/>
              </a:rPr>
              <a:t>διπλοβλαστικά</a:t>
            </a:r>
            <a:r>
              <a:rPr lang="el-GR" altLang="en-US" sz="2600" dirty="0" smtClean="0">
                <a:cs typeface="Times New Roman" panose="02020603050405020304" pitchFamily="18" charset="0"/>
              </a:rPr>
              <a:t> δεν έχουν κοίλωμα αλλά δεν αποκαλούνται </a:t>
            </a:r>
            <a:r>
              <a:rPr lang="el-GR" altLang="en-US" sz="2600" dirty="0" err="1" smtClean="0">
                <a:cs typeface="Times New Roman" panose="02020603050405020304" pitchFamily="18" charset="0"/>
              </a:rPr>
              <a:t>ακοιλωματικά</a:t>
            </a: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Ο όρος </a:t>
            </a:r>
            <a:r>
              <a:rPr lang="el-GR" altLang="en-US" sz="2600" b="1" dirty="0" err="1" smtClean="0">
                <a:cs typeface="Times New Roman" panose="02020603050405020304" pitchFamily="18" charset="0"/>
              </a:rPr>
              <a:t>ακοιλωματικά</a:t>
            </a:r>
            <a:r>
              <a:rPr lang="el-GR" altLang="en-US" sz="2600" b="1" dirty="0" smtClean="0">
                <a:cs typeface="Times New Roman" panose="02020603050405020304" pitchFamily="18" charset="0"/>
              </a:rPr>
              <a:t> χρησιμοποιείται για ζώα που διαθέτουν μεσόδερμα</a:t>
            </a:r>
            <a:r>
              <a:rPr lang="el-GR" altLang="en-US" sz="2600" dirty="0" smtClean="0">
                <a:cs typeface="Times New Roman" panose="02020603050405020304" pitchFamily="18" charset="0"/>
              </a:rPr>
              <a:t>. </a:t>
            </a:r>
          </a:p>
          <a:p>
            <a:pPr eaLnBrk="1" hangingPunct="1">
              <a:spcBef>
                <a:spcPts val="1800"/>
              </a:spcBef>
            </a:pPr>
            <a:r>
              <a:rPr lang="el-GR" altLang="en-US" sz="2600" dirty="0" smtClean="0">
                <a:cs typeface="Times New Roman" panose="02020603050405020304" pitchFamily="18" charset="0"/>
              </a:rPr>
              <a:t>Οι </a:t>
            </a:r>
            <a:r>
              <a:rPr lang="el-GR" altLang="en-US" sz="2600" dirty="0" err="1" smtClean="0">
                <a:cs typeface="Times New Roman" panose="02020603050405020304" pitchFamily="18" charset="0"/>
              </a:rPr>
              <a:t>Πλατυέλμινθες</a:t>
            </a:r>
            <a:r>
              <a:rPr lang="el-GR" altLang="en-US" sz="2600" dirty="0" smtClean="0">
                <a:cs typeface="Times New Roman" panose="02020603050405020304" pitchFamily="18" charset="0"/>
              </a:rPr>
              <a:t> αναφέρονται ως </a:t>
            </a:r>
            <a:r>
              <a:rPr lang="el-GR" altLang="en-US" sz="2600" dirty="0" err="1" smtClean="0">
                <a:cs typeface="Times New Roman" panose="02020603050405020304" pitchFamily="18" charset="0"/>
              </a:rPr>
              <a:t>ακοιλωματικοί</a:t>
            </a:r>
            <a:r>
              <a:rPr lang="el-GR" altLang="en-US" sz="2600" dirty="0" smtClean="0">
                <a:cs typeface="Times New Roman" panose="02020603050405020304" pitchFamily="18" charset="0"/>
              </a:rPr>
              <a:t> και οι </a:t>
            </a:r>
            <a:r>
              <a:rPr lang="el-GR" altLang="en-US" sz="2600" dirty="0" err="1" smtClean="0">
                <a:cs typeface="Times New Roman" panose="02020603050405020304" pitchFamily="18" charset="0"/>
              </a:rPr>
              <a:t>Νημερτίνοι</a:t>
            </a:r>
            <a:r>
              <a:rPr lang="el-GR" altLang="en-US" sz="2600" dirty="0" smtClean="0">
                <a:cs typeface="Times New Roman" panose="02020603050405020304" pitchFamily="18" charset="0"/>
              </a:rPr>
              <a:t> ως </a:t>
            </a:r>
            <a:r>
              <a:rPr lang="el-GR" altLang="en-US" sz="2600" dirty="0" err="1" smtClean="0">
                <a:cs typeface="Times New Roman" panose="02020603050405020304" pitchFamily="18" charset="0"/>
              </a:rPr>
              <a:t>κοιλωματικοί</a:t>
            </a:r>
            <a:r>
              <a:rPr lang="el-GR" altLang="en-US" sz="2600" dirty="0" smtClean="0">
                <a:cs typeface="Times New Roman" panose="02020603050405020304" pitchFamily="18" charset="0"/>
              </a:rPr>
              <a:t>.</a:t>
            </a:r>
            <a:endParaRPr lang="el-GR" altLang="en-US" sz="2600" b="1" dirty="0" smtClean="0">
              <a:cs typeface="Times New Roman" panose="02020603050405020304" pitchFamily="18" charset="0"/>
            </a:endParaRPr>
          </a:p>
          <a:p>
            <a:pPr eaLnBrk="1" hangingPunct="1">
              <a:spcBef>
                <a:spcPts val="1800"/>
              </a:spcBef>
            </a:pPr>
            <a:r>
              <a:rPr lang="el-GR" altLang="en-US" sz="2600" b="1" dirty="0" err="1" smtClean="0">
                <a:cs typeface="Times New Roman" panose="02020603050405020304" pitchFamily="18" charset="0"/>
              </a:rPr>
              <a:t>Κεφαλοποίηση</a:t>
            </a:r>
            <a:r>
              <a:rPr lang="el-GR" altLang="en-US" sz="2600" b="1" dirty="0" smtClean="0">
                <a:cs typeface="Times New Roman" panose="02020603050405020304" pitchFamily="18" charset="0"/>
              </a:rPr>
              <a:t>: </a:t>
            </a:r>
            <a:r>
              <a:rPr lang="el-GR" altLang="en-US" sz="2600" dirty="0" smtClean="0">
                <a:cs typeface="Times New Roman" panose="02020603050405020304" pitchFamily="18" charset="0"/>
              </a:rPr>
              <a:t>Επέτρεψε </a:t>
            </a:r>
            <a:r>
              <a:rPr lang="el-GR" altLang="en-US" sz="2600" dirty="0" smtClean="0">
                <a:cs typeface="Times New Roman" panose="02020603050405020304" pitchFamily="18" charset="0"/>
              </a:rPr>
              <a:t>τη ενεργή, κατευθυνόμενη κίνηση με την παρουσία 2 άκρων, ενός κεφαλικού και ενός ουραίου.</a:t>
            </a:r>
            <a:endParaRPr lang="el-GR" altLang="en-US" sz="2600" b="1" dirty="0" smtClean="0">
              <a:cs typeface="Times New Roman" panose="02020603050405020304" pitchFamily="18" charset="0"/>
            </a:endParaRPr>
          </a:p>
          <a:p>
            <a:pPr marL="0" indent="0" eaLnBrk="1" hangingPunct="1">
              <a:lnSpc>
                <a:spcPct val="100000"/>
              </a:lnSpc>
              <a:spcBef>
                <a:spcPts val="600"/>
              </a:spcBef>
            </a:pPr>
            <a:endParaRPr lang="en-US" altLang="el-GR" sz="2100"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5" name="Θέση αριθμού διαφάνειας 4"/>
          <p:cNvSpPr>
            <a:spLocks noGrp="1"/>
          </p:cNvSpPr>
          <p:nvPr>
            <p:ph type="sldNum" sz="quarter" idx="11"/>
          </p:nvPr>
        </p:nvSpPr>
        <p:spPr/>
        <p:txBody>
          <a:bodyPr/>
          <a:lstStyle/>
          <a:p>
            <a:pPr>
              <a:defRPr/>
            </a:pPr>
            <a:fld id="{C6D82FD7-DAEC-4B4D-8E23-072CCF868A08}" type="slidenum">
              <a:rPr lang="en-US" smtClean="0"/>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1"/>
          <p:cNvSpPr>
            <a:spLocks noGrp="1"/>
          </p:cNvSpPr>
          <p:nvPr>
            <p:ph type="title"/>
          </p:nvPr>
        </p:nvSpPr>
        <p:spPr>
          <a:xfrm>
            <a:off x="606425" y="425450"/>
            <a:ext cx="8118475" cy="1325563"/>
          </a:xfrm>
        </p:spPr>
        <p:txBody>
          <a:bodyPr/>
          <a:lstStyle/>
          <a:p>
            <a:pPr eaLnBrk="1" hangingPunct="1"/>
            <a:r>
              <a:rPr lang="el-GR" altLang="en-US" dirty="0" smtClean="0">
                <a:solidFill>
                  <a:srgbClr val="0070C0"/>
                </a:solidFill>
                <a:cs typeface="Times New Roman" panose="02020603050405020304" pitchFamily="18" charset="0"/>
              </a:rPr>
              <a:t>Φύλο </a:t>
            </a:r>
            <a:r>
              <a:rPr lang="el-GR" altLang="en-US" dirty="0" err="1" smtClean="0">
                <a:solidFill>
                  <a:srgbClr val="0070C0"/>
                </a:solidFill>
                <a:cs typeface="Times New Roman" panose="02020603050405020304" pitchFamily="18" charset="0"/>
              </a:rPr>
              <a:t>Ακοιλόμορφα</a:t>
            </a:r>
            <a:r>
              <a:rPr lang="el-GR" altLang="en-US" dirty="0" smtClean="0">
                <a:solidFill>
                  <a:srgbClr val="0070C0"/>
                </a:solidFill>
                <a:cs typeface="Times New Roman" panose="02020603050405020304" pitchFamily="18" charset="0"/>
              </a:rPr>
              <a:t> 1/6</a:t>
            </a:r>
            <a:endParaRPr lang="en-US" altLang="el-GR" dirty="0" smtClean="0">
              <a:solidFill>
                <a:srgbClr val="0070C0"/>
              </a:solidFill>
            </a:endParaRPr>
          </a:p>
        </p:txBody>
      </p:sp>
      <p:sp>
        <p:nvSpPr>
          <p:cNvPr id="10243" name="Θέση περιεχομένου 5"/>
          <p:cNvSpPr>
            <a:spLocks noGrp="1"/>
          </p:cNvSpPr>
          <p:nvPr>
            <p:ph idx="1"/>
          </p:nvPr>
        </p:nvSpPr>
        <p:spPr>
          <a:xfrm>
            <a:off x="250825" y="1603375"/>
            <a:ext cx="8699500" cy="4562475"/>
          </a:xfrm>
        </p:spPr>
        <p:txBody>
          <a:bodyPr/>
          <a:lstStyle/>
          <a:p>
            <a:pPr marL="182563" indent="0" eaLnBrk="1" hangingPunct="1">
              <a:spcBef>
                <a:spcPts val="1200"/>
              </a:spcBef>
              <a:buFont typeface="Arial" panose="020B0604020202020204" pitchFamily="34" charset="0"/>
              <a:buNone/>
            </a:pPr>
            <a:r>
              <a:rPr lang="el-GR" altLang="en-US" sz="2400" smtClean="0">
                <a:cs typeface="Times New Roman" panose="02020603050405020304" pitchFamily="18" charset="0"/>
              </a:rPr>
              <a:t>Ταξινόμηση*: Φύλο</a:t>
            </a:r>
            <a:r>
              <a:rPr lang="en-GB" altLang="en-US" sz="2400" smtClean="0">
                <a:cs typeface="Times New Roman" panose="02020603050405020304" pitchFamily="18" charset="0"/>
              </a:rPr>
              <a:t>:</a:t>
            </a:r>
            <a:r>
              <a:rPr lang="el-GR" altLang="en-US" sz="2400" smtClean="0">
                <a:cs typeface="Times New Roman" panose="02020603050405020304" pitchFamily="18" charset="0"/>
              </a:rPr>
              <a:t> </a:t>
            </a:r>
            <a:r>
              <a:rPr lang="el-GR" altLang="en-US" sz="2400" b="1" smtClean="0">
                <a:cs typeface="Times New Roman" panose="02020603050405020304" pitchFamily="18" charset="0"/>
              </a:rPr>
              <a:t>Ακοιλόμορφα</a:t>
            </a:r>
          </a:p>
          <a:p>
            <a:pPr marL="182563" indent="0" eaLnBrk="1" hangingPunct="1">
              <a:spcBef>
                <a:spcPts val="600"/>
              </a:spcBef>
              <a:buFont typeface="Arial" panose="020B0604020202020204" pitchFamily="34" charset="0"/>
              <a:buNone/>
            </a:pPr>
            <a:r>
              <a:rPr lang="el-GR" altLang="en-US" sz="2400" smtClean="0">
                <a:cs typeface="Times New Roman" panose="02020603050405020304" pitchFamily="18" charset="0"/>
              </a:rPr>
              <a:t>		        Τάξη: </a:t>
            </a:r>
            <a:r>
              <a:rPr lang="el-GR" altLang="en-US" sz="2400" b="1" smtClean="0">
                <a:cs typeface="Times New Roman" panose="02020603050405020304" pitchFamily="18" charset="0"/>
              </a:rPr>
              <a:t>Άκοιλα (</a:t>
            </a:r>
            <a:r>
              <a:rPr lang="en-GB" altLang="en-US" sz="2400" b="1" smtClean="0">
                <a:cs typeface="Times New Roman" panose="02020603050405020304" pitchFamily="18" charset="0"/>
              </a:rPr>
              <a:t>Acoela)</a:t>
            </a:r>
          </a:p>
          <a:p>
            <a:pPr marL="182563" indent="0" eaLnBrk="1" hangingPunct="1">
              <a:spcBef>
                <a:spcPts val="600"/>
              </a:spcBef>
              <a:buFont typeface="Arial" panose="020B0604020202020204" pitchFamily="34" charset="0"/>
              <a:buNone/>
            </a:pPr>
            <a:r>
              <a:rPr lang="el-GR" altLang="en-US" sz="2400" smtClean="0">
                <a:cs typeface="Times New Roman" panose="02020603050405020304" pitchFamily="18" charset="0"/>
              </a:rPr>
              <a:t>			Οικογένεια: </a:t>
            </a:r>
            <a:r>
              <a:rPr lang="el-GR" altLang="en-US" sz="2400" b="1" smtClean="0">
                <a:cs typeface="Times New Roman" panose="02020603050405020304" pitchFamily="18" charset="0"/>
              </a:rPr>
              <a:t>Συνολικά 13 οικογένειες</a:t>
            </a:r>
          </a:p>
          <a:p>
            <a:pPr marL="182563" indent="0" eaLnBrk="1" hangingPunct="1">
              <a:spcBef>
                <a:spcPts val="600"/>
              </a:spcBef>
              <a:buFont typeface="Arial" panose="020B0604020202020204" pitchFamily="34" charset="0"/>
              <a:buNone/>
            </a:pPr>
            <a:r>
              <a:rPr lang="el-GR" altLang="en-US" sz="2400" smtClean="0">
                <a:cs typeface="Times New Roman" panose="02020603050405020304" pitchFamily="18" charset="0"/>
              </a:rPr>
              <a:t>		        Τάξη:  </a:t>
            </a:r>
            <a:r>
              <a:rPr lang="el-GR" altLang="en-US" sz="2400" b="1" smtClean="0">
                <a:cs typeface="Times New Roman" panose="02020603050405020304" pitchFamily="18" charset="0"/>
              </a:rPr>
              <a:t>Νημερτοδερματίδια</a:t>
            </a:r>
            <a:r>
              <a:rPr lang="en-GB" altLang="en-US" sz="2400" b="1" smtClean="0">
                <a:cs typeface="Times New Roman" panose="02020603050405020304" pitchFamily="18" charset="0"/>
              </a:rPr>
              <a:t> (Nemertodermatida)</a:t>
            </a:r>
            <a:endParaRPr lang="el-GR" altLang="en-US" sz="2400" b="1" smtClean="0">
              <a:cs typeface="Times New Roman" panose="02020603050405020304" pitchFamily="18" charset="0"/>
            </a:endParaRPr>
          </a:p>
          <a:p>
            <a:pPr marL="182563" indent="0" eaLnBrk="1" hangingPunct="1">
              <a:spcBef>
                <a:spcPts val="600"/>
              </a:spcBef>
              <a:buFont typeface="Arial" panose="020B0604020202020204" pitchFamily="34" charset="0"/>
              <a:buNone/>
            </a:pPr>
            <a:r>
              <a:rPr lang="el-GR" altLang="en-US" sz="2400" smtClean="0">
                <a:cs typeface="Times New Roman" panose="02020603050405020304" pitchFamily="18" charset="0"/>
              </a:rPr>
              <a:t>			Οικογένεια: </a:t>
            </a:r>
            <a:r>
              <a:rPr lang="el-GR" altLang="en-US" sz="2400" b="1" smtClean="0">
                <a:cs typeface="Times New Roman" panose="02020603050405020304" pitchFamily="18" charset="0"/>
              </a:rPr>
              <a:t>Νημερτοδερματίδες</a:t>
            </a:r>
          </a:p>
          <a:p>
            <a:pPr marL="182563" indent="0" eaLnBrk="1" hangingPunct="1">
              <a:spcBef>
                <a:spcPts val="1200"/>
              </a:spcBef>
              <a:buFont typeface="Arial" panose="020B0604020202020204" pitchFamily="34" charset="0"/>
              <a:buNone/>
            </a:pPr>
            <a:r>
              <a:rPr lang="el-GR" altLang="en-US" sz="2400" smtClean="0">
                <a:cs typeface="Times New Roman" panose="02020603050405020304" pitchFamily="18" charset="0"/>
              </a:rPr>
              <a:t>Το φύλο περιλαμβάνει </a:t>
            </a:r>
            <a:r>
              <a:rPr lang="el-GR" altLang="en-US" sz="2400" b="1" smtClean="0">
                <a:cs typeface="Times New Roman" panose="02020603050405020304" pitchFamily="18" charset="0"/>
              </a:rPr>
              <a:t>250 είδη σκωλήκων </a:t>
            </a:r>
            <a:r>
              <a:rPr lang="el-GR" altLang="en-US" sz="2400" smtClean="0">
                <a:cs typeface="Times New Roman" panose="02020603050405020304" pitchFamily="18" charset="0"/>
              </a:rPr>
              <a:t>που ζούν στο </a:t>
            </a:r>
            <a:r>
              <a:rPr lang="el-GR" altLang="en-US" sz="2400" b="1" smtClean="0">
                <a:cs typeface="Times New Roman" panose="02020603050405020304" pitchFamily="18" charset="0"/>
              </a:rPr>
              <a:t>θαλάσσιο περιβάλλον</a:t>
            </a:r>
            <a:r>
              <a:rPr lang="el-GR" altLang="en-US" sz="2400" smtClean="0">
                <a:cs typeface="Times New Roman" panose="02020603050405020304" pitchFamily="18" charset="0"/>
              </a:rPr>
              <a:t>. Οι </a:t>
            </a:r>
            <a:r>
              <a:rPr lang="el-GR" altLang="en-US" sz="2400" b="1" smtClean="0">
                <a:cs typeface="Times New Roman" panose="02020603050405020304" pitchFamily="18" charset="0"/>
              </a:rPr>
              <a:t>2 τάξεις του νέου αυτού φύλου </a:t>
            </a:r>
            <a:r>
              <a:rPr lang="el-GR" altLang="en-US" sz="2400" smtClean="0">
                <a:cs typeface="Times New Roman" panose="02020603050405020304" pitchFamily="18" charset="0"/>
              </a:rPr>
              <a:t>ταξινομούνταν </a:t>
            </a:r>
            <a:r>
              <a:rPr lang="el-GR" altLang="en-US" sz="2400" b="1" smtClean="0">
                <a:cs typeface="Times New Roman" panose="02020603050405020304" pitchFamily="18" charset="0"/>
              </a:rPr>
              <a:t>παλαιότερα</a:t>
            </a:r>
            <a:r>
              <a:rPr lang="el-GR" altLang="en-US" sz="2400" smtClean="0">
                <a:cs typeface="Times New Roman" panose="02020603050405020304" pitchFamily="18" charset="0"/>
              </a:rPr>
              <a:t> στην </a:t>
            </a:r>
            <a:r>
              <a:rPr lang="el-GR" altLang="en-US" sz="2400" b="1" smtClean="0">
                <a:cs typeface="Times New Roman" panose="02020603050405020304" pitchFamily="18" charset="0"/>
              </a:rPr>
              <a:t>Ομοταξία Στροβιλιστικοί </a:t>
            </a:r>
            <a:r>
              <a:rPr lang="el-GR" altLang="en-US" sz="2400" smtClean="0">
                <a:cs typeface="Times New Roman" panose="02020603050405020304" pitchFamily="18" charset="0"/>
              </a:rPr>
              <a:t>του </a:t>
            </a:r>
            <a:r>
              <a:rPr lang="el-GR" altLang="en-US" sz="2400" b="1" smtClean="0">
                <a:cs typeface="Times New Roman" panose="02020603050405020304" pitchFamily="18" charset="0"/>
              </a:rPr>
              <a:t>Φύλου Πλατυέλμινθες</a:t>
            </a:r>
            <a:r>
              <a:rPr lang="el-GR" altLang="en-US" sz="2400" smtClean="0">
                <a:cs typeface="Times New Roman" panose="02020603050405020304" pitchFamily="18" charset="0"/>
              </a:rPr>
              <a:t>.</a:t>
            </a:r>
            <a:endParaRPr lang="en-GB" altLang="en-US" sz="2400" smtClean="0">
              <a:cs typeface="Times New Roman" panose="02020603050405020304" pitchFamily="18" charset="0"/>
            </a:endParaRPr>
          </a:p>
          <a:p>
            <a:pPr marL="182563" indent="0" eaLnBrk="1" hangingPunct="1">
              <a:spcBef>
                <a:spcPts val="1200"/>
              </a:spcBef>
              <a:buFont typeface="Arial" panose="020B0604020202020204" pitchFamily="34" charset="0"/>
              <a:buNone/>
            </a:pPr>
            <a:r>
              <a:rPr lang="el-GR" altLang="en-US" sz="2400" smtClean="0">
                <a:cs typeface="Times New Roman" panose="02020603050405020304" pitchFamily="18" charset="0"/>
              </a:rPr>
              <a:t>Πρόκειται για μικρούς, πλατείς σκώληκες με μέγεθος όχι μεγαλύτερο από 5 </a:t>
            </a:r>
            <a:r>
              <a:rPr lang="en-GB" altLang="en-US" sz="2400" smtClean="0">
                <a:cs typeface="Times New Roman" panose="02020603050405020304" pitchFamily="18" charset="0"/>
              </a:rPr>
              <a:t>mm. </a:t>
            </a:r>
            <a:r>
              <a:rPr lang="el-GR" altLang="en-US" sz="2400" smtClean="0">
                <a:cs typeface="Times New Roman" panose="02020603050405020304" pitchFamily="18" charset="0"/>
              </a:rPr>
              <a:t>Διαβιούν ελεύθερα, κάποια είναι συμβιωτικά ή παρασιτικά.</a:t>
            </a:r>
            <a:endParaRPr lang="en-GB" altLang="en-US" sz="2400" b="1" smtClean="0">
              <a:cs typeface="Times New Roman" panose="02020603050405020304" pitchFamily="18" charset="0"/>
            </a:endParaRPr>
          </a:p>
          <a:p>
            <a:pPr marL="182563" indent="0" eaLnBrk="1" hangingPunct="1">
              <a:lnSpc>
                <a:spcPct val="100000"/>
              </a:lnSpc>
              <a:spcBef>
                <a:spcPts val="600"/>
              </a:spcBef>
            </a:pPr>
            <a:endParaRPr lang="en-US" altLang="el-GR" sz="210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EE6DB456-645E-4D02-A88F-F9A15C362497}" type="slidenum">
              <a:rPr lang="en-US" smtClean="0"/>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p:cNvSpPr>
            <a:spLocks noGrp="1"/>
          </p:cNvSpPr>
          <p:nvPr>
            <p:ph type="title"/>
          </p:nvPr>
        </p:nvSpPr>
        <p:spPr/>
        <p:txBody>
          <a:bodyPr/>
          <a:lstStyle/>
          <a:p>
            <a:pPr eaLnBrk="1" hangingPunct="1"/>
            <a:r>
              <a:rPr lang="el-GR" altLang="en-US" dirty="0" smtClean="0">
                <a:solidFill>
                  <a:srgbClr val="0070C0"/>
                </a:solidFill>
                <a:cs typeface="Times New Roman" panose="02020603050405020304" pitchFamily="18" charset="0"/>
              </a:rPr>
              <a:t>Φύλο </a:t>
            </a:r>
            <a:r>
              <a:rPr lang="el-GR" altLang="en-US" dirty="0" err="1" smtClean="0">
                <a:solidFill>
                  <a:srgbClr val="0070C0"/>
                </a:solidFill>
                <a:cs typeface="Times New Roman" panose="02020603050405020304" pitchFamily="18" charset="0"/>
              </a:rPr>
              <a:t>Ακοιλόμορφα</a:t>
            </a:r>
            <a:r>
              <a:rPr lang="el-GR" altLang="en-US" dirty="0" smtClean="0">
                <a:solidFill>
                  <a:srgbClr val="0070C0"/>
                </a:solidFill>
                <a:cs typeface="Times New Roman" panose="02020603050405020304" pitchFamily="18" charset="0"/>
              </a:rPr>
              <a:t> 2/6</a:t>
            </a:r>
            <a:endParaRPr lang="en-US" altLang="el-GR" dirty="0" smtClean="0">
              <a:solidFill>
                <a:srgbClr val="0070C0"/>
              </a:solidFill>
            </a:endParaRPr>
          </a:p>
        </p:txBody>
      </p:sp>
      <p:pic>
        <p:nvPicPr>
          <p:cNvPr id="11267" name="Θέση εικόνας 11"/>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2959" t="1463" r="-12959" b="1463"/>
          <a:stretch>
            <a:fillRect/>
          </a:stretch>
        </p:blipFill>
        <p:spPr>
          <a:xfrm>
            <a:off x="1133475" y="1779588"/>
            <a:ext cx="3224213" cy="2041525"/>
          </a:xfrm>
        </p:spPr>
      </p:pic>
      <p:pic>
        <p:nvPicPr>
          <p:cNvPr id="11268" name="Θέση εικόνας 12"/>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9059" t="-461" r="-9059" b="-461"/>
          <a:stretch>
            <a:fillRect/>
          </a:stretch>
        </p:blipFill>
        <p:spPr>
          <a:xfrm>
            <a:off x="5294313" y="1811338"/>
            <a:ext cx="2670175" cy="2084387"/>
          </a:xfrm>
        </p:spPr>
      </p:pic>
      <p:pic>
        <p:nvPicPr>
          <p:cNvPr id="11269" name="Θέση εικόνας 13"/>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l="-15619" t="-960" r="-15619" b="-960"/>
          <a:stretch>
            <a:fillRect/>
          </a:stretch>
        </p:blipFill>
        <p:spPr>
          <a:xfrm>
            <a:off x="2771775" y="4262438"/>
            <a:ext cx="3240088" cy="1584325"/>
          </a:xfrm>
        </p:spPr>
      </p:pic>
      <p:sp>
        <p:nvSpPr>
          <p:cNvPr id="4" name="Θέση υποσέλιδου 3"/>
          <p:cNvSpPr>
            <a:spLocks noGrp="1"/>
          </p:cNvSpPr>
          <p:nvPr>
            <p:ph type="ftr" sz="quarter" idx="18"/>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9"/>
          </p:nvPr>
        </p:nvSpPr>
        <p:spPr/>
        <p:txBody>
          <a:bodyPr/>
          <a:lstStyle/>
          <a:p>
            <a:pPr>
              <a:defRPr/>
            </a:pPr>
            <a:fld id="{AA6B646C-B3BF-46D6-ACA9-B4D194AAD92D}" type="slidenum">
              <a:rPr lang="en-US" smtClean="0"/>
              <a:pPr>
                <a:defRPr/>
              </a:pPr>
              <a:t>6</a:t>
            </a:fld>
            <a:endParaRPr lang="en-US"/>
          </a:p>
        </p:txBody>
      </p:sp>
      <p:sp>
        <p:nvSpPr>
          <p:cNvPr id="2" name="TextBox 1"/>
          <p:cNvSpPr txBox="1"/>
          <p:nvPr/>
        </p:nvSpPr>
        <p:spPr>
          <a:xfrm>
            <a:off x="3708400" y="3444875"/>
            <a:ext cx="261938" cy="276225"/>
          </a:xfrm>
          <a:prstGeom prst="rect">
            <a:avLst/>
          </a:prstGeom>
          <a:noFill/>
        </p:spPr>
        <p:txBody>
          <a:bodyPr wrap="none">
            <a:spAutoFit/>
          </a:bodyPr>
          <a:lstStyle/>
          <a:p>
            <a:pPr>
              <a:defRPr/>
            </a:pPr>
            <a:r>
              <a:rPr lang="en-US" sz="1200" b="1" dirty="0">
                <a:solidFill>
                  <a:schemeClr val="bg1"/>
                </a:solidFill>
                <a:latin typeface="+mj-lt"/>
              </a:rPr>
              <a:t>1</a:t>
            </a:r>
            <a:endParaRPr lang="el-GR" sz="1200" b="1" dirty="0">
              <a:solidFill>
                <a:schemeClr val="bg1"/>
              </a:solidFill>
              <a:latin typeface="+mj-lt"/>
            </a:endParaRPr>
          </a:p>
        </p:txBody>
      </p:sp>
      <p:sp>
        <p:nvSpPr>
          <p:cNvPr id="12" name="TextBox 11"/>
          <p:cNvSpPr txBox="1"/>
          <p:nvPr/>
        </p:nvSpPr>
        <p:spPr>
          <a:xfrm>
            <a:off x="7235825" y="3554413"/>
            <a:ext cx="263525" cy="277812"/>
          </a:xfrm>
          <a:prstGeom prst="rect">
            <a:avLst/>
          </a:prstGeom>
          <a:noFill/>
        </p:spPr>
        <p:txBody>
          <a:bodyPr wrap="none">
            <a:spAutoFit/>
          </a:bodyPr>
          <a:lstStyle/>
          <a:p>
            <a:pPr>
              <a:defRPr/>
            </a:pPr>
            <a:r>
              <a:rPr lang="en-US" sz="1200" b="1" dirty="0">
                <a:solidFill>
                  <a:schemeClr val="bg1"/>
                </a:solidFill>
                <a:latin typeface="+mj-lt"/>
              </a:rPr>
              <a:t>2</a:t>
            </a:r>
            <a:endParaRPr lang="el-GR" sz="1200" b="1" dirty="0">
              <a:solidFill>
                <a:schemeClr val="bg1"/>
              </a:solidFill>
              <a:latin typeface="+mj-lt"/>
            </a:endParaRPr>
          </a:p>
        </p:txBody>
      </p:sp>
      <p:sp>
        <p:nvSpPr>
          <p:cNvPr id="13" name="TextBox 12"/>
          <p:cNvSpPr txBox="1"/>
          <p:nvPr/>
        </p:nvSpPr>
        <p:spPr>
          <a:xfrm>
            <a:off x="5126038" y="5492750"/>
            <a:ext cx="263525" cy="276225"/>
          </a:xfrm>
          <a:prstGeom prst="rect">
            <a:avLst/>
          </a:prstGeom>
          <a:noFill/>
        </p:spPr>
        <p:txBody>
          <a:bodyPr wrap="none">
            <a:spAutoFit/>
          </a:bodyPr>
          <a:lstStyle/>
          <a:p>
            <a:pPr>
              <a:defRPr/>
            </a:pPr>
            <a:r>
              <a:rPr lang="en-US" sz="1200" b="1" dirty="0">
                <a:latin typeface="+mj-lt"/>
              </a:rPr>
              <a:t>3</a:t>
            </a:r>
            <a:endParaRPr lang="el-GR" sz="1200" b="1"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1"/>
          <p:cNvSpPr>
            <a:spLocks noGrp="1"/>
          </p:cNvSpPr>
          <p:nvPr>
            <p:ph type="title"/>
          </p:nvPr>
        </p:nvSpPr>
        <p:spPr/>
        <p:txBody>
          <a:bodyPr/>
          <a:lstStyle/>
          <a:p>
            <a:pPr eaLnBrk="1" hangingPunct="1"/>
            <a:r>
              <a:rPr lang="el-GR" altLang="en-US" dirty="0" smtClean="0">
                <a:solidFill>
                  <a:srgbClr val="0070C0"/>
                </a:solidFill>
                <a:cs typeface="Times New Roman" panose="02020603050405020304" pitchFamily="18" charset="0"/>
              </a:rPr>
              <a:t>Φύλο </a:t>
            </a:r>
            <a:r>
              <a:rPr lang="el-GR" altLang="en-US" dirty="0" err="1" smtClean="0">
                <a:solidFill>
                  <a:srgbClr val="0070C0"/>
                </a:solidFill>
                <a:cs typeface="Times New Roman" panose="02020603050405020304" pitchFamily="18" charset="0"/>
              </a:rPr>
              <a:t>Ακοιλόμορφα</a:t>
            </a:r>
            <a:r>
              <a:rPr lang="el-GR" altLang="en-US" dirty="0" smtClean="0">
                <a:solidFill>
                  <a:srgbClr val="0070C0"/>
                </a:solidFill>
                <a:cs typeface="Times New Roman" panose="02020603050405020304" pitchFamily="18" charset="0"/>
              </a:rPr>
              <a:t> </a:t>
            </a:r>
            <a:r>
              <a:rPr lang="el-GR" altLang="en-US" dirty="0" smtClean="0">
                <a:solidFill>
                  <a:srgbClr val="0070C0"/>
                </a:solidFill>
                <a:cs typeface="Times New Roman" panose="02020603050405020304" pitchFamily="18" charset="0"/>
              </a:rPr>
              <a:t>3/6</a:t>
            </a:r>
            <a:endParaRPr lang="en-US" altLang="el-GR" dirty="0" smtClean="0">
              <a:solidFill>
                <a:srgbClr val="0070C0"/>
              </a:solidFill>
            </a:endParaRPr>
          </a:p>
        </p:txBody>
      </p:sp>
      <p:sp>
        <p:nvSpPr>
          <p:cNvPr id="13315" name="Θέση κειμένου 2"/>
          <p:cNvSpPr>
            <a:spLocks noGrp="1"/>
          </p:cNvSpPr>
          <p:nvPr>
            <p:ph idx="1"/>
          </p:nvPr>
        </p:nvSpPr>
        <p:spPr>
          <a:xfrm>
            <a:off x="604838" y="1624013"/>
            <a:ext cx="7886700" cy="4768850"/>
          </a:xfrm>
        </p:spPr>
        <p:txBody>
          <a:bodyPr/>
          <a:lstStyle/>
          <a:p>
            <a:pPr marL="182563" indent="0" eaLnBrk="1" hangingPunct="1">
              <a:spcBef>
                <a:spcPts val="600"/>
              </a:spcBef>
              <a:buFont typeface="Arial" panose="020B0604020202020204" pitchFamily="34" charset="0"/>
              <a:buNone/>
            </a:pPr>
            <a:r>
              <a:rPr lang="el-GR" altLang="en-US" sz="2400" b="1" dirty="0" smtClean="0">
                <a:cs typeface="Times New Roman" panose="02020603050405020304" pitchFamily="18" charset="0"/>
              </a:rPr>
              <a:t>Χαρακτηριστικά: </a:t>
            </a:r>
          </a:p>
          <a:p>
            <a:pPr marL="525463" indent="-342900" eaLnBrk="1" hangingPunct="1">
              <a:spcBef>
                <a:spcPts val="2400"/>
              </a:spcBef>
            </a:pPr>
            <a:r>
              <a:rPr lang="el-GR" altLang="en-US" sz="2200" dirty="0" smtClean="0">
                <a:cs typeface="Times New Roman" panose="02020603050405020304" pitchFamily="18" charset="0"/>
              </a:rPr>
              <a:t>Στα ενήλικα διακρίνονται </a:t>
            </a:r>
            <a:r>
              <a:rPr lang="el-GR" altLang="en-US" sz="2200" b="1" dirty="0" smtClean="0">
                <a:cs typeface="Times New Roman" panose="02020603050405020304" pitchFamily="18" charset="0"/>
              </a:rPr>
              <a:t>3 βλαστικές στοιβάδες</a:t>
            </a:r>
            <a:r>
              <a:rPr lang="el-GR" altLang="en-US" sz="2200" dirty="0" smtClean="0">
                <a:cs typeface="Times New Roman" panose="02020603050405020304" pitchFamily="18" charset="0"/>
              </a:rPr>
              <a:t>: είναι </a:t>
            </a:r>
            <a:r>
              <a:rPr lang="el-GR" altLang="en-US" sz="2200" b="1" dirty="0" err="1" smtClean="0">
                <a:cs typeface="Times New Roman" panose="02020603050405020304" pitchFamily="18" charset="0"/>
              </a:rPr>
              <a:t>τριπλοβλαστικά</a:t>
            </a:r>
            <a:r>
              <a:rPr lang="el-GR" altLang="en-US" sz="2200" dirty="0" smtClean="0">
                <a:cs typeface="Times New Roman" panose="02020603050405020304" pitchFamily="18" charset="0"/>
              </a:rPr>
              <a:t>. </a:t>
            </a:r>
          </a:p>
          <a:p>
            <a:pPr marL="525463" indent="-342900" eaLnBrk="1" hangingPunct="1">
              <a:spcBef>
                <a:spcPts val="1200"/>
              </a:spcBef>
            </a:pPr>
            <a:r>
              <a:rPr lang="el-GR" altLang="en-US" sz="2200" dirty="0" smtClean="0">
                <a:cs typeface="Times New Roman" panose="02020603050405020304" pitchFamily="18" charset="0"/>
              </a:rPr>
              <a:t>Εμφανίζουν </a:t>
            </a:r>
            <a:r>
              <a:rPr lang="el-GR" altLang="en-US" sz="2200" b="1" dirty="0" smtClean="0">
                <a:cs typeface="Times New Roman" panose="02020603050405020304" pitchFamily="18" charset="0"/>
              </a:rPr>
              <a:t>αμφίπλευρη συμμετρία </a:t>
            </a:r>
            <a:r>
              <a:rPr lang="el-GR" altLang="en-US" sz="2200" dirty="0" smtClean="0">
                <a:cs typeface="Times New Roman" panose="02020603050405020304" pitchFamily="18" charset="0"/>
              </a:rPr>
              <a:t>και σώμα </a:t>
            </a:r>
            <a:r>
              <a:rPr lang="el-GR" altLang="en-US" sz="2200" b="1" dirty="0" err="1" smtClean="0">
                <a:cs typeface="Times New Roman" panose="02020603050405020304" pitchFamily="18" charset="0"/>
              </a:rPr>
              <a:t>ακοιλωματικό</a:t>
            </a:r>
            <a:r>
              <a:rPr lang="el-GR" altLang="en-US" sz="2200" dirty="0" smtClean="0">
                <a:cs typeface="Times New Roman" panose="02020603050405020304" pitchFamily="18" charset="0"/>
              </a:rPr>
              <a:t>.</a:t>
            </a:r>
          </a:p>
          <a:p>
            <a:pPr marL="525463" indent="-342900" eaLnBrk="1" hangingPunct="1">
              <a:spcBef>
                <a:spcPts val="1200"/>
              </a:spcBef>
            </a:pPr>
            <a:r>
              <a:rPr lang="el-GR" altLang="en-US" sz="2200" dirty="0" smtClean="0">
                <a:cs typeface="Times New Roman" panose="02020603050405020304" pitchFamily="18" charset="0"/>
              </a:rPr>
              <a:t>Το </a:t>
            </a:r>
            <a:r>
              <a:rPr lang="el-GR" altLang="en-US" sz="2200" b="1" dirty="0" smtClean="0">
                <a:cs typeface="Times New Roman" panose="02020603050405020304" pitchFamily="18" charset="0"/>
              </a:rPr>
              <a:t>πεπτικό</a:t>
            </a:r>
            <a:r>
              <a:rPr lang="el-GR" altLang="en-US" sz="2200" dirty="0" smtClean="0">
                <a:cs typeface="Times New Roman" panose="02020603050405020304" pitchFamily="18" charset="0"/>
              </a:rPr>
              <a:t> </a:t>
            </a:r>
            <a:r>
              <a:rPr lang="el-GR" altLang="en-US" sz="2200" b="1" dirty="0" smtClean="0">
                <a:cs typeface="Times New Roman" panose="02020603050405020304" pitchFamily="18" charset="0"/>
              </a:rPr>
              <a:t>σύστημα</a:t>
            </a:r>
            <a:r>
              <a:rPr lang="el-GR" altLang="en-US" sz="2200" dirty="0" smtClean="0">
                <a:cs typeface="Times New Roman" panose="02020603050405020304" pitchFamily="18" charset="0"/>
              </a:rPr>
              <a:t> αποτελείται από </a:t>
            </a:r>
            <a:r>
              <a:rPr lang="el-GR" altLang="en-US" sz="2200" b="1" dirty="0" smtClean="0">
                <a:cs typeface="Times New Roman" panose="02020603050405020304" pitchFamily="18" charset="0"/>
              </a:rPr>
              <a:t>στόμα, </a:t>
            </a:r>
            <a:r>
              <a:rPr lang="el-GR" altLang="en-US" sz="2200" dirty="0" smtClean="0">
                <a:cs typeface="Times New Roman" panose="02020603050405020304" pitchFamily="18" charset="0"/>
              </a:rPr>
              <a:t>φάρυγγα (συχνά λείπει) και </a:t>
            </a:r>
            <a:r>
              <a:rPr lang="el-GR" altLang="en-US" sz="2200" b="1" dirty="0" smtClean="0">
                <a:cs typeface="Times New Roman" panose="02020603050405020304" pitchFamily="18" charset="0"/>
              </a:rPr>
              <a:t>έντερο</a:t>
            </a:r>
            <a:r>
              <a:rPr lang="el-GR" altLang="en-US" sz="2200" dirty="0" smtClean="0">
                <a:cs typeface="Times New Roman" panose="02020603050405020304" pitchFamily="18" charset="0"/>
              </a:rPr>
              <a:t> </a:t>
            </a:r>
            <a:r>
              <a:rPr lang="el-GR" altLang="en-US" sz="2200" b="1" dirty="0" smtClean="0">
                <a:cs typeface="Times New Roman" panose="02020603050405020304" pitchFamily="18" charset="0"/>
              </a:rPr>
              <a:t>χωρίς έδρα</a:t>
            </a:r>
            <a:r>
              <a:rPr lang="el-GR" altLang="en-US" sz="2200" dirty="0" smtClean="0">
                <a:cs typeface="Times New Roman" panose="02020603050405020304" pitchFamily="18" charset="0"/>
              </a:rPr>
              <a:t>. Η </a:t>
            </a:r>
            <a:r>
              <a:rPr lang="el-GR" altLang="en-US" sz="2200" b="1" dirty="0" smtClean="0">
                <a:cs typeface="Times New Roman" panose="02020603050405020304" pitchFamily="18" charset="0"/>
              </a:rPr>
              <a:t>πέψη γίνεται ενδοκυτταρικά </a:t>
            </a:r>
            <a:r>
              <a:rPr lang="el-GR" altLang="en-US" sz="2200" dirty="0" smtClean="0">
                <a:cs typeface="Times New Roman" panose="02020603050405020304" pitchFamily="18" charset="0"/>
              </a:rPr>
              <a:t>από κύτταρα ενδοδερμικής προέλευσης.</a:t>
            </a:r>
          </a:p>
          <a:p>
            <a:pPr marL="525463" indent="-342900" eaLnBrk="1" hangingPunct="1">
              <a:spcBef>
                <a:spcPts val="1200"/>
              </a:spcBef>
            </a:pPr>
            <a:r>
              <a:rPr lang="el-GR" altLang="en-US" sz="2200" dirty="0" smtClean="0">
                <a:cs typeface="Times New Roman" panose="02020603050405020304" pitchFamily="18" charset="0"/>
              </a:rPr>
              <a:t>Είναι </a:t>
            </a:r>
            <a:r>
              <a:rPr lang="el-GR" altLang="en-US" sz="2200" b="1" dirty="0" err="1" smtClean="0">
                <a:cs typeface="Times New Roman" panose="02020603050405020304" pitchFamily="18" charset="0"/>
              </a:rPr>
              <a:t>μόνοικοι</a:t>
            </a:r>
            <a:r>
              <a:rPr lang="el-GR" altLang="en-US" sz="2200" dirty="0" smtClean="0">
                <a:cs typeface="Times New Roman" panose="02020603050405020304" pitchFamily="18" charset="0"/>
              </a:rPr>
              <a:t> </a:t>
            </a:r>
            <a:r>
              <a:rPr lang="el-GR" altLang="en-US" sz="2200" b="1" dirty="0" smtClean="0">
                <a:cs typeface="Times New Roman" panose="02020603050405020304" pitchFamily="18" charset="0"/>
              </a:rPr>
              <a:t>(ερμαφρόδιτοι) </a:t>
            </a:r>
            <a:r>
              <a:rPr lang="el-GR" altLang="en-US" sz="2200" dirty="0" smtClean="0">
                <a:cs typeface="Times New Roman" panose="02020603050405020304" pitchFamily="18" charset="0"/>
              </a:rPr>
              <a:t>οργανισμοί. </a:t>
            </a:r>
            <a:r>
              <a:rPr lang="el-GR" altLang="en-US" sz="2200" b="1" dirty="0" smtClean="0">
                <a:cs typeface="Times New Roman" panose="02020603050405020304" pitchFamily="18" charset="0"/>
              </a:rPr>
              <a:t>Εγγενής αναπαραγωγή </a:t>
            </a:r>
            <a:r>
              <a:rPr lang="el-GR" altLang="en-US" sz="2200" dirty="0" smtClean="0">
                <a:cs typeface="Times New Roman" panose="02020603050405020304" pitchFamily="18" charset="0"/>
              </a:rPr>
              <a:t>με εσωτερική γονιμοποίηση.</a:t>
            </a:r>
            <a:endParaRPr lang="en-GB" altLang="en-US" sz="2200" dirty="0" smtClean="0">
              <a:cs typeface="Times New Roman" panose="02020603050405020304" pitchFamily="18" charset="0"/>
            </a:endParaRPr>
          </a:p>
          <a:p>
            <a:pPr marL="525463" indent="-342900" eaLnBrk="1" hangingPunct="1">
              <a:spcBef>
                <a:spcPts val="1200"/>
              </a:spcBef>
            </a:pPr>
            <a:r>
              <a:rPr lang="el-GR" altLang="en-US" sz="2200" dirty="0" smtClean="0">
                <a:cs typeface="Times New Roman" panose="02020603050405020304" pitchFamily="18" charset="0"/>
              </a:rPr>
              <a:t>Η </a:t>
            </a:r>
            <a:r>
              <a:rPr lang="el-GR" altLang="en-US" sz="2200" b="1" dirty="0" smtClean="0">
                <a:cs typeface="Times New Roman" panose="02020603050405020304" pitchFamily="18" charset="0"/>
              </a:rPr>
              <a:t>διαφορά ανάμεσα στις 2 τάξεις </a:t>
            </a:r>
            <a:r>
              <a:rPr lang="el-GR" altLang="en-US" sz="2200" dirty="0" smtClean="0">
                <a:cs typeface="Times New Roman" panose="02020603050405020304" pitchFamily="18" charset="0"/>
              </a:rPr>
              <a:t>βρίσκεται στην </a:t>
            </a:r>
            <a:r>
              <a:rPr lang="el-GR" altLang="en-US" sz="2200" b="1" dirty="0" smtClean="0">
                <a:cs typeface="Times New Roman" panose="02020603050405020304" pitchFamily="18" charset="0"/>
              </a:rPr>
              <a:t>παρουσία 1 ή 2 </a:t>
            </a:r>
            <a:r>
              <a:rPr lang="el-GR" altLang="en-US" sz="2200" b="1" dirty="0" err="1" smtClean="0">
                <a:cs typeface="Times New Roman" panose="02020603050405020304" pitchFamily="18" charset="0"/>
              </a:rPr>
              <a:t>στατολίθων</a:t>
            </a:r>
            <a:r>
              <a:rPr lang="el-GR" altLang="en-US" sz="2200" b="1" dirty="0" smtClean="0">
                <a:cs typeface="Times New Roman" panose="02020603050405020304" pitchFamily="18" charset="0"/>
              </a:rPr>
              <a:t> στην </a:t>
            </a:r>
            <a:r>
              <a:rPr lang="el-GR" altLang="en-US" sz="2200" b="1" dirty="0" err="1" smtClean="0">
                <a:cs typeface="Times New Roman" panose="02020603050405020304" pitchFamily="18" charset="0"/>
              </a:rPr>
              <a:t>στατοκύστη</a:t>
            </a:r>
            <a:r>
              <a:rPr lang="el-GR" altLang="en-US" sz="2200" b="1" dirty="0" smtClean="0">
                <a:cs typeface="Times New Roman" panose="02020603050405020304" pitchFamily="18" charset="0"/>
              </a:rPr>
              <a:t> (όργανο ισορροπίας)</a:t>
            </a:r>
            <a:r>
              <a:rPr lang="el-GR" altLang="en-US" sz="2200" dirty="0" smtClean="0">
                <a:cs typeface="Times New Roman" panose="02020603050405020304" pitchFamily="18" charset="0"/>
              </a:rPr>
              <a:t> και στην παρουσία 1 ή 2 </a:t>
            </a:r>
            <a:r>
              <a:rPr lang="el-GR" altLang="en-US" sz="2200" dirty="0" err="1" smtClean="0">
                <a:cs typeface="Times New Roman" panose="02020603050405020304" pitchFamily="18" charset="0"/>
              </a:rPr>
              <a:t>μαστιγίων</a:t>
            </a:r>
            <a:r>
              <a:rPr lang="el-GR" altLang="en-US" sz="2200" dirty="0" smtClean="0">
                <a:cs typeface="Times New Roman" panose="02020603050405020304" pitchFamily="18" charset="0"/>
              </a:rPr>
              <a:t> στα σπερματοζωάρια. </a:t>
            </a:r>
          </a:p>
          <a:p>
            <a:pPr marL="182563" indent="0" eaLnBrk="1" hangingPunct="1"/>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6BA3664F-9D9C-409B-9A88-6FA655519768}"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1"/>
          <p:cNvSpPr>
            <a:spLocks noGrp="1"/>
          </p:cNvSpPr>
          <p:nvPr>
            <p:ph type="title"/>
          </p:nvPr>
        </p:nvSpPr>
        <p:spPr>
          <a:xfrm>
            <a:off x="0" y="620713"/>
            <a:ext cx="4132263" cy="1600200"/>
          </a:xfrm>
        </p:spPr>
        <p:txBody>
          <a:bodyPr/>
          <a:lstStyle/>
          <a:p>
            <a:pPr eaLnBrk="1" hangingPunct="1"/>
            <a:r>
              <a:rPr lang="el-GR" altLang="en-US" sz="3600" dirty="0" smtClean="0">
                <a:solidFill>
                  <a:srgbClr val="0070C0"/>
                </a:solidFill>
                <a:cs typeface="Times New Roman" panose="02020603050405020304" pitchFamily="18" charset="0"/>
              </a:rPr>
              <a:t>Φύλο </a:t>
            </a:r>
            <a:r>
              <a:rPr lang="el-GR" altLang="en-US" sz="3600" dirty="0" err="1" smtClean="0">
                <a:solidFill>
                  <a:srgbClr val="0070C0"/>
                </a:solidFill>
                <a:cs typeface="Times New Roman" panose="02020603050405020304" pitchFamily="18" charset="0"/>
              </a:rPr>
              <a:t>Ακοιλόμορφα</a:t>
            </a:r>
            <a:r>
              <a:rPr lang="el-GR" altLang="en-US" sz="3600" dirty="0" smtClean="0">
                <a:solidFill>
                  <a:srgbClr val="0070C0"/>
                </a:solidFill>
                <a:cs typeface="Times New Roman" panose="02020603050405020304" pitchFamily="18" charset="0"/>
              </a:rPr>
              <a:t> 4/6</a:t>
            </a:r>
            <a:endParaRPr lang="en-US" altLang="el-GR" sz="3600" dirty="0" smtClean="0">
              <a:solidFill>
                <a:srgbClr val="0070C0"/>
              </a:solidFill>
            </a:endParaRPr>
          </a:p>
        </p:txBody>
      </p:sp>
      <p:pic>
        <p:nvPicPr>
          <p:cNvPr id="1433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995738" y="333375"/>
            <a:ext cx="4968875" cy="5832475"/>
          </a:xfrm>
        </p:spPr>
      </p:pic>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3D0FF3D6-C3A9-48C8-B41F-F98C136040AB}" type="slidenum">
              <a:rPr lang="en-US" smtClean="0"/>
              <a:pPr>
                <a:defRPr/>
              </a:pPr>
              <a:t>8</a:t>
            </a:fld>
            <a:endParaRPr lang="en-US"/>
          </a:p>
        </p:txBody>
      </p:sp>
      <p:sp>
        <p:nvSpPr>
          <p:cNvPr id="6" name="TextBox 5"/>
          <p:cNvSpPr txBox="1"/>
          <p:nvPr/>
        </p:nvSpPr>
        <p:spPr>
          <a:xfrm>
            <a:off x="8877300" y="5970588"/>
            <a:ext cx="263525" cy="276225"/>
          </a:xfrm>
          <a:prstGeom prst="rect">
            <a:avLst/>
          </a:prstGeom>
          <a:noFill/>
        </p:spPr>
        <p:txBody>
          <a:bodyPr wrap="none">
            <a:spAutoFit/>
          </a:bodyPr>
          <a:lstStyle/>
          <a:p>
            <a:pPr>
              <a:defRPr/>
            </a:pPr>
            <a:r>
              <a:rPr lang="en-US" sz="1200" b="1" dirty="0">
                <a:latin typeface="+mj-lt"/>
              </a:rPr>
              <a:t>4</a:t>
            </a:r>
            <a:endParaRPr lang="el-GR" sz="1200" b="1" dirty="0">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pPr eaLnBrk="1" hangingPunct="1"/>
            <a:r>
              <a:rPr lang="el-GR" altLang="en-US" dirty="0" smtClean="0">
                <a:solidFill>
                  <a:srgbClr val="0070C0"/>
                </a:solidFill>
                <a:cs typeface="Times New Roman" panose="02020603050405020304" pitchFamily="18" charset="0"/>
              </a:rPr>
              <a:t>Φύλο </a:t>
            </a:r>
            <a:r>
              <a:rPr lang="el-GR" altLang="en-US" dirty="0" err="1" smtClean="0">
                <a:solidFill>
                  <a:srgbClr val="0070C0"/>
                </a:solidFill>
                <a:cs typeface="Times New Roman" panose="02020603050405020304" pitchFamily="18" charset="0"/>
              </a:rPr>
              <a:t>Ακοιλόμορφα</a:t>
            </a:r>
            <a:r>
              <a:rPr lang="el-GR" altLang="en-US" dirty="0" smtClean="0">
                <a:solidFill>
                  <a:srgbClr val="0070C0"/>
                </a:solidFill>
                <a:cs typeface="Times New Roman" panose="02020603050405020304" pitchFamily="18" charset="0"/>
              </a:rPr>
              <a:t> 5/6</a:t>
            </a:r>
            <a:endParaRPr lang="en-US" altLang="el-GR" dirty="0" smtClean="0">
              <a:solidFill>
                <a:srgbClr val="0070C0"/>
              </a:solidFill>
            </a:endParaRPr>
          </a:p>
        </p:txBody>
      </p:sp>
      <p:sp>
        <p:nvSpPr>
          <p:cNvPr id="16387" name="Θέση κειμένου 2"/>
          <p:cNvSpPr>
            <a:spLocks noGrp="1"/>
          </p:cNvSpPr>
          <p:nvPr>
            <p:ph idx="1"/>
          </p:nvPr>
        </p:nvSpPr>
        <p:spPr>
          <a:xfrm>
            <a:off x="604838" y="1624013"/>
            <a:ext cx="7886700" cy="4768850"/>
          </a:xfrm>
        </p:spPr>
        <p:txBody>
          <a:bodyPr/>
          <a:lstStyle/>
          <a:p>
            <a:pPr marL="639763" indent="-457200" eaLnBrk="1" hangingPunct="1">
              <a:spcBef>
                <a:spcPts val="1200"/>
              </a:spcBef>
            </a:pPr>
            <a:r>
              <a:rPr lang="el-GR" altLang="en-US" sz="2600" b="1" dirty="0" smtClean="0">
                <a:cs typeface="Times New Roman" panose="02020603050405020304" pitchFamily="18" charset="0"/>
              </a:rPr>
              <a:t>Αλλά, πρόσφατες έρευνες*</a:t>
            </a:r>
            <a:r>
              <a:rPr lang="el-GR" altLang="en-US" sz="2600" dirty="0" smtClean="0">
                <a:cs typeface="Times New Roman" panose="02020603050405020304" pitchFamily="18" charset="0"/>
              </a:rPr>
              <a:t> δείχνουν ότι τα </a:t>
            </a:r>
            <a:r>
              <a:rPr lang="el-GR" altLang="en-US" sz="2600" dirty="0" err="1" smtClean="0">
                <a:cs typeface="Times New Roman" panose="02020603050405020304" pitchFamily="18" charset="0"/>
              </a:rPr>
              <a:t>Ακοιλόμορφα</a:t>
            </a: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ανήκουν στα </a:t>
            </a:r>
            <a:r>
              <a:rPr lang="el-GR" altLang="en-US" sz="2600" b="1" dirty="0" err="1" smtClean="0">
                <a:cs typeface="Times New Roman" panose="02020603050405020304" pitchFamily="18" charset="0"/>
              </a:rPr>
              <a:t>Δευτεροστόμια</a:t>
            </a:r>
            <a:r>
              <a:rPr lang="el-GR" altLang="en-US" sz="2600" b="1" dirty="0" smtClean="0">
                <a:cs typeface="Times New Roman" panose="02020603050405020304" pitchFamily="18" charset="0"/>
              </a:rPr>
              <a:t> και είναι αδερφό φύλο με τα </a:t>
            </a:r>
            <a:r>
              <a:rPr lang="el-GR" altLang="en-US" sz="2600" b="1" dirty="0" err="1" smtClean="0">
                <a:cs typeface="Times New Roman" panose="02020603050405020304" pitchFamily="18" charset="0"/>
              </a:rPr>
              <a:t>Ημιχορδωτά</a:t>
            </a:r>
            <a:r>
              <a:rPr lang="el-GR" altLang="en-US" sz="2600" b="1" dirty="0" smtClean="0">
                <a:cs typeface="Times New Roman" panose="02020603050405020304" pitchFamily="18" charset="0"/>
              </a:rPr>
              <a:t> και τα Εχινόδερμα λόγω της παρουσίας συγκεκριμένου μορίου </a:t>
            </a:r>
            <a:r>
              <a:rPr lang="en-GB" altLang="en-US" sz="2600" b="1" dirty="0" err="1" smtClean="0">
                <a:cs typeface="Times New Roman" panose="02020603050405020304" pitchFamily="18" charset="0"/>
              </a:rPr>
              <a:t>miRNAs</a:t>
            </a:r>
            <a:r>
              <a:rPr lang="en-GB" altLang="en-US" sz="2600" b="1" dirty="0" smtClean="0">
                <a:cs typeface="Times New Roman" panose="02020603050405020304" pitchFamily="18" charset="0"/>
              </a:rPr>
              <a:t> </a:t>
            </a:r>
            <a:r>
              <a:rPr lang="el-GR" altLang="en-US" sz="2600" dirty="0" smtClean="0">
                <a:cs typeface="Times New Roman" panose="02020603050405020304" pitchFamily="18" charset="0"/>
              </a:rPr>
              <a:t>και του γονιδίου </a:t>
            </a:r>
            <a:r>
              <a:rPr lang="en-GB" altLang="en-US" sz="2600" dirty="0" smtClean="0">
                <a:cs typeface="Times New Roman" panose="02020603050405020304" pitchFamily="18" charset="0"/>
              </a:rPr>
              <a:t>Rsb66</a:t>
            </a:r>
            <a:r>
              <a:rPr lang="el-GR" altLang="en-US" sz="2600" dirty="0" smtClean="0">
                <a:cs typeface="Times New Roman" panose="02020603050405020304" pitchFamily="18" charset="0"/>
              </a:rPr>
              <a:t>, και </a:t>
            </a:r>
            <a:r>
              <a:rPr lang="el-GR" altLang="en-US" sz="2600" b="1" dirty="0" smtClean="0">
                <a:cs typeface="Times New Roman" panose="02020603050405020304" pitchFamily="18" charset="0"/>
              </a:rPr>
              <a:t>έχουν χάσει χαρακτηριστικά που έχουν τα </a:t>
            </a:r>
            <a:r>
              <a:rPr lang="el-GR" altLang="en-US" sz="2600" b="1" dirty="0" err="1" smtClean="0">
                <a:cs typeface="Times New Roman" panose="02020603050405020304" pitchFamily="18" charset="0"/>
              </a:rPr>
              <a:t>Δευτεροστόμια</a:t>
            </a:r>
            <a:r>
              <a:rPr lang="el-GR" altLang="en-US" sz="2600" b="1" dirty="0" smtClean="0">
                <a:cs typeface="Times New Roman" panose="02020603050405020304" pitchFamily="18" charset="0"/>
              </a:rPr>
              <a:t>.</a:t>
            </a:r>
          </a:p>
          <a:p>
            <a:pPr marL="639763" indent="-457200" eaLnBrk="1" hangingPunct="1">
              <a:spcBef>
                <a:spcPts val="1200"/>
              </a:spcBef>
            </a:pPr>
            <a:r>
              <a:rPr lang="el-GR" altLang="en-US" sz="2600" dirty="0" smtClean="0">
                <a:cs typeface="Times New Roman" panose="02020603050405020304" pitchFamily="18" charset="0"/>
              </a:rPr>
              <a:t>Έχουν </a:t>
            </a:r>
            <a:r>
              <a:rPr lang="el-GR" altLang="en-US" sz="2600" b="1" dirty="0" smtClean="0">
                <a:cs typeface="Times New Roman" panose="02020603050405020304" pitchFamily="18" charset="0"/>
              </a:rPr>
              <a:t>4-5 γονίδια </a:t>
            </a:r>
            <a:r>
              <a:rPr lang="en-GB" altLang="en-US" sz="2600" b="1" dirty="0" err="1" smtClean="0">
                <a:cs typeface="Times New Roman" panose="02020603050405020304" pitchFamily="18" charset="0"/>
              </a:rPr>
              <a:t>Hox</a:t>
            </a:r>
            <a:r>
              <a:rPr lang="en-GB" altLang="en-US" sz="2600" b="1" dirty="0" smtClean="0">
                <a:cs typeface="Times New Roman" panose="02020603050405020304" pitchFamily="18" charset="0"/>
              </a:rPr>
              <a:t>.</a:t>
            </a:r>
            <a:endParaRPr lang="el-GR" altLang="en-US" sz="2600" b="1" dirty="0" smtClean="0">
              <a:cs typeface="Times New Roman" panose="02020603050405020304" pitchFamily="18" charset="0"/>
            </a:endParaRPr>
          </a:p>
          <a:p>
            <a:pPr marL="639763" indent="-457200" eaLnBrk="1" hangingPunct="1"/>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596CDB47-AF02-427E-9028-5514543BE434}" type="slidenum">
              <a:rPr lang="en-US" smtClean="0"/>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a:xfrm>
            <a:off x="-108199" y="271491"/>
            <a:ext cx="4248151" cy="1600200"/>
          </a:xfrm>
        </p:spPr>
        <p:txBody>
          <a:bodyPr/>
          <a:lstStyle/>
          <a:p>
            <a:pPr eaLnBrk="1" hangingPunct="1"/>
            <a:r>
              <a:rPr lang="el-GR" altLang="en-US" sz="4000" dirty="0" smtClean="0">
                <a:solidFill>
                  <a:srgbClr val="0070C0"/>
                </a:solidFill>
                <a:cs typeface="Times New Roman" panose="02020603050405020304" pitchFamily="18" charset="0"/>
              </a:rPr>
              <a:t>Φύλο </a:t>
            </a:r>
            <a:br>
              <a:rPr lang="el-GR" altLang="en-US" sz="4000" dirty="0" smtClean="0">
                <a:solidFill>
                  <a:srgbClr val="0070C0"/>
                </a:solidFill>
                <a:cs typeface="Times New Roman" panose="02020603050405020304" pitchFamily="18" charset="0"/>
              </a:rPr>
            </a:br>
            <a:r>
              <a:rPr lang="el-GR" altLang="en-US" sz="4000" dirty="0" err="1" smtClean="0">
                <a:solidFill>
                  <a:srgbClr val="0070C0"/>
                </a:solidFill>
                <a:cs typeface="Times New Roman" panose="02020603050405020304" pitchFamily="18" charset="0"/>
              </a:rPr>
              <a:t>Ακοιλόμορφα</a:t>
            </a:r>
            <a:r>
              <a:rPr lang="el-GR" altLang="en-US" sz="4000" dirty="0" smtClean="0">
                <a:solidFill>
                  <a:srgbClr val="0070C0"/>
                </a:solidFill>
                <a:cs typeface="Times New Roman" panose="02020603050405020304" pitchFamily="18" charset="0"/>
              </a:rPr>
              <a:t> 6/6</a:t>
            </a:r>
            <a:endParaRPr lang="en-US" altLang="el-GR" sz="4000" dirty="0" smtClean="0">
              <a:solidFill>
                <a:srgbClr val="0070C0"/>
              </a:solidFill>
            </a:endParaRPr>
          </a:p>
        </p:txBody>
      </p:sp>
      <p:pic>
        <p:nvPicPr>
          <p:cNvPr id="17411" name="Θέση εικόνας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988507" y="77787"/>
            <a:ext cx="5080000" cy="6065838"/>
          </a:xfrm>
        </p:spPr>
      </p:pic>
      <p:sp>
        <p:nvSpPr>
          <p:cNvPr id="17412" name="Θέση κειμένου 7"/>
          <p:cNvSpPr>
            <a:spLocks noGrp="1"/>
          </p:cNvSpPr>
          <p:nvPr>
            <p:ph type="body" sz="half" idx="2"/>
          </p:nvPr>
        </p:nvSpPr>
        <p:spPr>
          <a:xfrm>
            <a:off x="290513" y="2057400"/>
            <a:ext cx="3327400" cy="3811588"/>
          </a:xfrm>
        </p:spPr>
        <p:txBody>
          <a:bodyPr/>
          <a:lstStyle/>
          <a:p>
            <a:pPr eaLnBrk="1" hangingPunct="1"/>
            <a:endParaRPr lang="el-GR" altLang="en-US" dirty="0" smtClean="0">
              <a:cs typeface="Times New Roman" panose="02020603050405020304" pitchFamily="18" charset="0"/>
            </a:endParaRPr>
          </a:p>
          <a:p>
            <a:pPr eaLnBrk="1" hangingPunct="1"/>
            <a:endParaRPr lang="el-GR" altLang="en-US" dirty="0" smtClean="0">
              <a:cs typeface="Times New Roman" panose="02020603050405020304" pitchFamily="18" charset="0"/>
            </a:endParaRPr>
          </a:p>
          <a:p>
            <a:pPr eaLnBrk="1" hangingPunct="1"/>
            <a:endParaRPr lang="el-GR" altLang="en-US" dirty="0" smtClean="0">
              <a:cs typeface="Times New Roman" panose="02020603050405020304" pitchFamily="18" charset="0"/>
            </a:endParaRPr>
          </a:p>
          <a:p>
            <a:pPr eaLnBrk="1" hangingPunct="1"/>
            <a:endParaRPr lang="el-GR" altLang="en-US" dirty="0" smtClean="0">
              <a:cs typeface="Times New Roman" panose="02020603050405020304" pitchFamily="18" charset="0"/>
            </a:endParaRPr>
          </a:p>
          <a:p>
            <a:pPr eaLnBrk="1" hangingPunct="1"/>
            <a:endParaRPr lang="el-GR" altLang="en-US" dirty="0" smtClean="0">
              <a:cs typeface="Times New Roman" panose="02020603050405020304" pitchFamily="18" charset="0"/>
            </a:endParaRPr>
          </a:p>
          <a:p>
            <a:pPr eaLnBrk="1" hangingPunct="1"/>
            <a:r>
              <a:rPr lang="el-GR" altLang="en-US" dirty="0" smtClean="0">
                <a:cs typeface="Times New Roman" panose="02020603050405020304" pitchFamily="18" charset="0"/>
              </a:rPr>
              <a:t>* </a:t>
            </a:r>
            <a:r>
              <a:rPr lang="en-US" altLang="en-US" dirty="0" err="1" smtClean="0">
                <a:cs typeface="Times New Roman" panose="02020603050405020304" pitchFamily="18" charset="0"/>
              </a:rPr>
              <a:t>Maxmen</a:t>
            </a:r>
            <a:r>
              <a:rPr lang="en-US" altLang="en-US" dirty="0" smtClean="0">
                <a:cs typeface="Times New Roman" panose="02020603050405020304" pitchFamily="18" charset="0"/>
              </a:rPr>
              <a:t>, A. (2011). "Evolution: A can of worms". </a:t>
            </a:r>
            <a:r>
              <a:rPr lang="en-US" altLang="en-US" i="1" dirty="0" smtClean="0">
                <a:cs typeface="Times New Roman" panose="02020603050405020304" pitchFamily="18" charset="0"/>
              </a:rPr>
              <a:t>Nature</a:t>
            </a:r>
            <a:r>
              <a:rPr lang="en-US" altLang="en-US" dirty="0" smtClean="0">
                <a:cs typeface="Times New Roman" panose="02020603050405020304" pitchFamily="18" charset="0"/>
              </a:rPr>
              <a:t> </a:t>
            </a:r>
            <a:r>
              <a:rPr lang="en-US" altLang="en-US" b="1" dirty="0" smtClean="0">
                <a:cs typeface="Times New Roman" panose="02020603050405020304" pitchFamily="18" charset="0"/>
              </a:rPr>
              <a:t>470</a:t>
            </a:r>
            <a:r>
              <a:rPr lang="en-US" altLang="en-US" dirty="0" smtClean="0">
                <a:cs typeface="Times New Roman" panose="02020603050405020304" pitchFamily="18" charset="0"/>
              </a:rPr>
              <a:t>: 161. </a:t>
            </a:r>
            <a:endParaRPr lang="el-GR" altLang="en-US" dirty="0" smtClean="0">
              <a:cs typeface="Times New Roman" panose="02020603050405020304" pitchFamily="18" charset="0"/>
            </a:endParaRPr>
          </a:p>
          <a:p>
            <a:pPr eaLnBrk="1" hangingPunct="1"/>
            <a:r>
              <a:rPr lang="en-US" altLang="en-US" dirty="0" smtClean="0">
                <a:cs typeface="Times New Roman" panose="02020603050405020304" pitchFamily="18" charset="0"/>
              </a:rPr>
              <a:t>Philippe, H.; </a:t>
            </a:r>
            <a:r>
              <a:rPr lang="en-US" altLang="en-US" dirty="0" err="1" smtClean="0">
                <a:cs typeface="Times New Roman" panose="02020603050405020304" pitchFamily="18" charset="0"/>
              </a:rPr>
              <a:t>Brinkmann</a:t>
            </a:r>
            <a:r>
              <a:rPr lang="en-US" altLang="en-US" dirty="0" smtClean="0">
                <a:cs typeface="Times New Roman" panose="02020603050405020304" pitchFamily="18" charset="0"/>
              </a:rPr>
              <a:t>, H.; Copley, R. R.; </a:t>
            </a:r>
            <a:r>
              <a:rPr lang="en-US" altLang="en-US" dirty="0" err="1" smtClean="0">
                <a:cs typeface="Times New Roman" panose="02020603050405020304" pitchFamily="18" charset="0"/>
              </a:rPr>
              <a:t>Moroz</a:t>
            </a:r>
            <a:r>
              <a:rPr lang="en-US" altLang="en-US" dirty="0" smtClean="0">
                <a:cs typeface="Times New Roman" panose="02020603050405020304" pitchFamily="18" charset="0"/>
              </a:rPr>
              <a:t>, L. L.; Nakano, H.; </a:t>
            </a:r>
            <a:r>
              <a:rPr lang="en-US" altLang="en-US" dirty="0" err="1" smtClean="0">
                <a:cs typeface="Times New Roman" panose="02020603050405020304" pitchFamily="18" charset="0"/>
              </a:rPr>
              <a:t>Poustka</a:t>
            </a:r>
            <a:r>
              <a:rPr lang="en-US" altLang="en-US" dirty="0" smtClean="0">
                <a:cs typeface="Times New Roman" panose="02020603050405020304" pitchFamily="18" charset="0"/>
              </a:rPr>
              <a:t>, A. J.; </a:t>
            </a:r>
            <a:r>
              <a:rPr lang="en-US" altLang="en-US" dirty="0" err="1" smtClean="0">
                <a:cs typeface="Times New Roman" panose="02020603050405020304" pitchFamily="18" charset="0"/>
              </a:rPr>
              <a:t>Wallberg</a:t>
            </a:r>
            <a:r>
              <a:rPr lang="en-US" altLang="en-US" dirty="0" smtClean="0">
                <a:cs typeface="Times New Roman" panose="02020603050405020304" pitchFamily="18" charset="0"/>
              </a:rPr>
              <a:t>, A.; Peterson, K. J. et al. (2011). "</a:t>
            </a:r>
            <a:r>
              <a:rPr lang="en-US" altLang="en-US" dirty="0" err="1" smtClean="0">
                <a:cs typeface="Times New Roman" panose="02020603050405020304" pitchFamily="18" charset="0"/>
              </a:rPr>
              <a:t>Acoelomorph</a:t>
            </a:r>
            <a:r>
              <a:rPr lang="en-US" altLang="en-US" dirty="0" smtClean="0">
                <a:cs typeface="Times New Roman" panose="02020603050405020304" pitchFamily="18" charset="0"/>
              </a:rPr>
              <a:t> flatworms are </a:t>
            </a:r>
            <a:r>
              <a:rPr lang="en-US" altLang="en-US" dirty="0" err="1" smtClean="0">
                <a:cs typeface="Times New Roman" panose="02020603050405020304" pitchFamily="18" charset="0"/>
              </a:rPr>
              <a:t>deuterostomes</a:t>
            </a:r>
            <a:r>
              <a:rPr lang="en-US" altLang="en-US" dirty="0" smtClean="0">
                <a:cs typeface="Times New Roman" panose="02020603050405020304" pitchFamily="18" charset="0"/>
              </a:rPr>
              <a:t> related to </a:t>
            </a:r>
            <a:r>
              <a:rPr lang="en-US" altLang="en-US" i="1" dirty="0" err="1" smtClean="0">
                <a:cs typeface="Times New Roman" panose="02020603050405020304" pitchFamily="18" charset="0"/>
              </a:rPr>
              <a:t>Xenoturbella</a:t>
            </a:r>
            <a:r>
              <a:rPr lang="en-US" altLang="en-US" dirty="0" smtClean="0">
                <a:cs typeface="Times New Roman" panose="02020603050405020304" pitchFamily="18" charset="0"/>
              </a:rPr>
              <a:t>". </a:t>
            </a:r>
            <a:r>
              <a:rPr lang="en-US" altLang="en-US" i="1" dirty="0" smtClean="0">
                <a:cs typeface="Times New Roman" panose="02020603050405020304" pitchFamily="18" charset="0"/>
              </a:rPr>
              <a:t>Nature</a:t>
            </a:r>
            <a:r>
              <a:rPr lang="en-US" altLang="en-US" dirty="0" smtClean="0">
                <a:cs typeface="Times New Roman" panose="02020603050405020304" pitchFamily="18" charset="0"/>
              </a:rPr>
              <a:t> </a:t>
            </a:r>
            <a:r>
              <a:rPr lang="en-US" altLang="en-US" b="1" dirty="0" smtClean="0">
                <a:cs typeface="Times New Roman" panose="02020603050405020304" pitchFamily="18" charset="0"/>
              </a:rPr>
              <a:t>470</a:t>
            </a:r>
            <a:r>
              <a:rPr lang="en-US" altLang="en-US" dirty="0" smtClean="0">
                <a:cs typeface="Times New Roman" panose="02020603050405020304" pitchFamily="18" charset="0"/>
              </a:rPr>
              <a:t>: 255-258.</a:t>
            </a:r>
            <a:endParaRPr lang="el-GR" altLang="en-US" b="1" dirty="0" smtClean="0">
              <a:cs typeface="Times New Roman" panose="02020603050405020304" pitchFamily="18" charset="0"/>
            </a:endParaRPr>
          </a:p>
          <a:p>
            <a:pPr eaLnBrk="1" hangingPunct="1"/>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D496EB26-4FEC-4DFC-98B0-EE9FA5849E94}" type="slidenum">
              <a:rPr lang="en-US" smtClean="0"/>
              <a:pPr>
                <a:defRPr/>
              </a:pPr>
              <a:t>10</a:t>
            </a:fld>
            <a:endParaRPr lang="en-US"/>
          </a:p>
        </p:txBody>
      </p:sp>
      <p:sp>
        <p:nvSpPr>
          <p:cNvPr id="7" name="TextBox 6"/>
          <p:cNvSpPr txBox="1"/>
          <p:nvPr/>
        </p:nvSpPr>
        <p:spPr>
          <a:xfrm>
            <a:off x="8794750" y="5867400"/>
            <a:ext cx="263525" cy="276225"/>
          </a:xfrm>
          <a:prstGeom prst="rect">
            <a:avLst/>
          </a:prstGeom>
          <a:noFill/>
        </p:spPr>
        <p:txBody>
          <a:bodyPr wrap="none">
            <a:spAutoFit/>
          </a:bodyPr>
          <a:lstStyle/>
          <a:p>
            <a:pPr>
              <a:defRPr/>
            </a:pPr>
            <a:r>
              <a:rPr lang="en-US" sz="1200" b="1" dirty="0">
                <a:latin typeface="+mj-lt"/>
              </a:rPr>
              <a:t>5</a:t>
            </a:r>
            <a:endParaRPr lang="el-GR" sz="1200" b="1" dirty="0">
              <a:latin typeface="+mj-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p:nvPr>
        </p:nvSpPr>
        <p:spPr/>
        <p:txBody>
          <a:bodyPr/>
          <a:lstStyle/>
          <a:p>
            <a:pPr eaLnBrk="1" hangingPunct="1"/>
            <a:r>
              <a:rPr lang="el-GR" altLang="el-GR" sz="4000" dirty="0" err="1" smtClean="0">
                <a:solidFill>
                  <a:srgbClr val="0070C0"/>
                </a:solidFill>
              </a:rPr>
              <a:t>Λοφοτροχόζωα</a:t>
            </a:r>
            <a:r>
              <a:rPr lang="el-GR" altLang="el-GR" sz="4000" dirty="0" smtClean="0">
                <a:solidFill>
                  <a:srgbClr val="0070C0"/>
                </a:solidFill>
              </a:rPr>
              <a:t> </a:t>
            </a:r>
            <a:r>
              <a:rPr lang="en-US" altLang="el-GR" sz="4000" dirty="0" smtClean="0">
                <a:solidFill>
                  <a:srgbClr val="0070C0"/>
                </a:solidFill>
              </a:rPr>
              <a:t>vs</a:t>
            </a:r>
            <a:r>
              <a:rPr lang="el-GR" altLang="el-GR" sz="4000" dirty="0" smtClean="0">
                <a:solidFill>
                  <a:srgbClr val="0070C0"/>
                </a:solidFill>
              </a:rPr>
              <a:t> </a:t>
            </a:r>
            <a:r>
              <a:rPr lang="el-GR" altLang="el-GR" sz="4000" dirty="0" err="1" smtClean="0">
                <a:solidFill>
                  <a:srgbClr val="0070C0"/>
                </a:solidFill>
              </a:rPr>
              <a:t>Εκδυσόζωα</a:t>
            </a:r>
            <a:r>
              <a:rPr lang="el-GR" altLang="el-GR" sz="4000" dirty="0" smtClean="0">
                <a:solidFill>
                  <a:srgbClr val="0070C0"/>
                </a:solidFill>
              </a:rPr>
              <a:t> 1/6 </a:t>
            </a:r>
            <a:endParaRPr lang="en-US" altLang="el-GR" sz="4000" dirty="0" smtClean="0">
              <a:solidFill>
                <a:srgbClr val="0070C0"/>
              </a:solidFill>
            </a:endParaRPr>
          </a:p>
        </p:txBody>
      </p:sp>
      <p:sp>
        <p:nvSpPr>
          <p:cNvPr id="19459" name="Θέση κειμένου 2"/>
          <p:cNvSpPr>
            <a:spLocks noGrp="1"/>
          </p:cNvSpPr>
          <p:nvPr>
            <p:ph idx="1"/>
          </p:nvPr>
        </p:nvSpPr>
        <p:spPr>
          <a:xfrm>
            <a:off x="604838" y="1624013"/>
            <a:ext cx="7886700" cy="4768850"/>
          </a:xfrm>
        </p:spPr>
        <p:txBody>
          <a:bodyPr/>
          <a:lstStyle/>
          <a:p>
            <a:pPr marL="0" indent="0" algn="just" eaLnBrk="1" hangingPunct="1">
              <a:buFont typeface="Arial" panose="020B0604020202020204" pitchFamily="34" charset="0"/>
              <a:buNone/>
            </a:pPr>
            <a:r>
              <a:rPr lang="el-GR" altLang="en-US" sz="2800" dirty="0" smtClean="0">
                <a:cs typeface="Times New Roman" panose="02020603050405020304" pitchFamily="18" charset="0"/>
              </a:rPr>
              <a:t>Ας δούμε τη συνολική εικόνα </a:t>
            </a:r>
            <a:r>
              <a:rPr lang="el-GR" altLang="en-US" sz="2800" b="1" dirty="0" smtClean="0">
                <a:cs typeface="Times New Roman" panose="02020603050405020304" pitchFamily="18" charset="0"/>
              </a:rPr>
              <a:t>ξανά!</a:t>
            </a:r>
          </a:p>
          <a:p>
            <a:pPr eaLnBrk="1" hangingPunct="1">
              <a:spcBef>
                <a:spcPts val="3000"/>
              </a:spcBef>
            </a:pPr>
            <a:r>
              <a:rPr lang="el-GR" altLang="en-US" sz="2600" dirty="0" smtClean="0">
                <a:cs typeface="Times New Roman" panose="02020603050405020304" pitchFamily="18" charset="0"/>
              </a:rPr>
              <a:t>Τα </a:t>
            </a:r>
            <a:r>
              <a:rPr lang="el-GR" altLang="en-US" sz="2600" b="1" dirty="0" err="1" smtClean="0">
                <a:cs typeface="Times New Roman" panose="02020603050405020304" pitchFamily="18" charset="0"/>
              </a:rPr>
              <a:t>Τριπλοβλαστικά</a:t>
            </a:r>
            <a:r>
              <a:rPr lang="el-GR" altLang="en-US" sz="2600" b="1" dirty="0" smtClean="0">
                <a:cs typeface="Times New Roman" panose="02020603050405020304" pitchFamily="18" charset="0"/>
              </a:rPr>
              <a:t> </a:t>
            </a:r>
            <a:r>
              <a:rPr lang="el-GR" altLang="en-US" sz="2600" b="1" dirty="0" err="1" smtClean="0">
                <a:cs typeface="Times New Roman" panose="02020603050405020304" pitchFamily="18" charset="0"/>
              </a:rPr>
              <a:t>Μετάζωα</a:t>
            </a:r>
            <a:r>
              <a:rPr lang="el-GR" altLang="en-US" sz="2600" b="1" dirty="0" smtClean="0">
                <a:cs typeface="Times New Roman" panose="02020603050405020304" pitchFamily="18" charset="0"/>
              </a:rPr>
              <a:t> </a:t>
            </a:r>
            <a:r>
              <a:rPr lang="el-GR" altLang="en-US" sz="2600" dirty="0" smtClean="0">
                <a:cs typeface="Times New Roman" panose="02020603050405020304" pitchFamily="18" charset="0"/>
              </a:rPr>
              <a:t>διακρίνονται σε </a:t>
            </a:r>
            <a:r>
              <a:rPr lang="el-GR" altLang="en-US" sz="2600" b="1" dirty="0" err="1" smtClean="0">
                <a:cs typeface="Times New Roman" panose="02020603050405020304" pitchFamily="18" charset="0"/>
              </a:rPr>
              <a:t>Πρωτοστόμια</a:t>
            </a:r>
            <a:r>
              <a:rPr lang="el-GR" altLang="en-US" sz="2600" b="1" dirty="0" smtClean="0">
                <a:cs typeface="Times New Roman" panose="02020603050405020304" pitchFamily="18" charset="0"/>
              </a:rPr>
              <a:t> και </a:t>
            </a:r>
            <a:r>
              <a:rPr lang="el-GR" altLang="en-US" sz="2600" b="1" dirty="0" err="1" smtClean="0">
                <a:cs typeface="Times New Roman" panose="02020603050405020304" pitchFamily="18" charset="0"/>
              </a:rPr>
              <a:t>Δευτεροστόμια</a:t>
            </a:r>
            <a:r>
              <a:rPr lang="el-GR" altLang="en-US" sz="2600" b="1" dirty="0" smtClean="0">
                <a:cs typeface="Times New Roman" panose="02020603050405020304" pitchFamily="18" charset="0"/>
              </a:rPr>
              <a:t> </a:t>
            </a:r>
            <a:r>
              <a:rPr lang="el-GR" altLang="en-US" sz="2600" dirty="0" smtClean="0">
                <a:cs typeface="Times New Roman" panose="02020603050405020304" pitchFamily="18" charset="0"/>
              </a:rPr>
              <a:t>με βάση τους </a:t>
            </a:r>
            <a:r>
              <a:rPr lang="el-GR" altLang="en-US" sz="2600" b="1" dirty="0" smtClean="0">
                <a:cs typeface="Times New Roman" panose="02020603050405020304" pitchFamily="18" charset="0"/>
              </a:rPr>
              <a:t>μηχανισμούς ανάπτυξης </a:t>
            </a:r>
            <a:r>
              <a:rPr lang="el-GR" altLang="en-US" sz="2600" dirty="0" smtClean="0">
                <a:cs typeface="Times New Roman" panose="02020603050405020304" pitchFamily="18" charset="0"/>
              </a:rPr>
              <a:t>του εμβρύου.</a:t>
            </a:r>
          </a:p>
          <a:p>
            <a:pPr eaLnBrk="1" hangingPunct="1">
              <a:spcBef>
                <a:spcPts val="2400"/>
              </a:spcBef>
            </a:pPr>
            <a:r>
              <a:rPr lang="el-GR" altLang="en-US" sz="2600" dirty="0" smtClean="0">
                <a:cs typeface="Times New Roman" panose="02020603050405020304" pitchFamily="18" charset="0"/>
              </a:rPr>
              <a:t>Τα </a:t>
            </a:r>
            <a:r>
              <a:rPr lang="el-GR" altLang="en-US" sz="2600" b="1" dirty="0" err="1" smtClean="0">
                <a:cs typeface="Times New Roman" panose="02020603050405020304" pitchFamily="18" charset="0"/>
              </a:rPr>
              <a:t>Πρωτοστόμια</a:t>
            </a:r>
            <a:r>
              <a:rPr lang="el-GR" altLang="en-US" sz="2600" b="1" dirty="0" smtClean="0">
                <a:cs typeface="Times New Roman" panose="02020603050405020304" pitchFamily="18" charset="0"/>
              </a:rPr>
              <a:t> </a:t>
            </a:r>
            <a:r>
              <a:rPr lang="el-GR" altLang="en-US" sz="2600" dirty="0" smtClean="0">
                <a:cs typeface="Times New Roman" panose="02020603050405020304" pitchFamily="18" charset="0"/>
              </a:rPr>
              <a:t>διακρίνονται σε δύο μεγάλες ομάδες: </a:t>
            </a:r>
          </a:p>
          <a:p>
            <a:pPr eaLnBrk="1" hangingPunct="1">
              <a:spcBef>
                <a:spcPts val="2400"/>
              </a:spcBef>
            </a:pPr>
            <a:r>
              <a:rPr lang="el-GR" altLang="en-US" sz="2600" b="1" dirty="0" smtClean="0">
                <a:cs typeface="Times New Roman" panose="02020603050405020304" pitchFamily="18" charset="0"/>
              </a:rPr>
              <a:t>Τα </a:t>
            </a:r>
            <a:r>
              <a:rPr lang="el-GR" altLang="en-US" sz="2600" b="1" dirty="0" err="1" smtClean="0">
                <a:cs typeface="Times New Roman" panose="02020603050405020304" pitchFamily="18" charset="0"/>
              </a:rPr>
              <a:t>Λοφοτροχόζωα</a:t>
            </a:r>
            <a:r>
              <a:rPr lang="el-GR" altLang="en-US" sz="2600" b="1" dirty="0" smtClean="0">
                <a:cs typeface="Times New Roman" panose="02020603050405020304" pitchFamily="18" charset="0"/>
              </a:rPr>
              <a:t> και τα </a:t>
            </a:r>
            <a:r>
              <a:rPr lang="el-GR" altLang="en-US" sz="2600" b="1" dirty="0" err="1" smtClean="0">
                <a:cs typeface="Times New Roman" panose="02020603050405020304" pitchFamily="18" charset="0"/>
              </a:rPr>
              <a:t>Εκδυσόζωα</a:t>
            </a:r>
            <a:r>
              <a:rPr lang="el-GR" altLang="en-US" sz="2600" b="1" dirty="0" smtClean="0">
                <a:cs typeface="Times New Roman" panose="02020603050405020304" pitchFamily="18" charset="0"/>
              </a:rPr>
              <a:t>.</a:t>
            </a:r>
          </a:p>
          <a:p>
            <a:pPr marL="0" indent="0" eaLnBrk="1" hangingPunct="1">
              <a:spcBef>
                <a:spcPts val="2400"/>
              </a:spcBef>
            </a:pPr>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393435AC-06C6-4C2F-BC5E-341B9DBAA771}" type="slidenum">
              <a:rPr lang="en-US" smtClean="0"/>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p:nvPr>
        </p:nvSpPr>
        <p:spPr/>
        <p:txBody>
          <a:bodyPr/>
          <a:lstStyle/>
          <a:p>
            <a:pPr eaLnBrk="1" hangingPunct="1"/>
            <a:r>
              <a:rPr lang="el-GR" altLang="el-GR" sz="4000" dirty="0" err="1" smtClean="0">
                <a:solidFill>
                  <a:srgbClr val="0070C0"/>
                </a:solidFill>
              </a:rPr>
              <a:t>Λοφοτροχόζωα</a:t>
            </a:r>
            <a:r>
              <a:rPr lang="el-GR" altLang="el-GR" sz="4000" dirty="0" smtClean="0">
                <a:solidFill>
                  <a:srgbClr val="0070C0"/>
                </a:solidFill>
              </a:rPr>
              <a:t> </a:t>
            </a:r>
            <a:r>
              <a:rPr lang="en-US" altLang="el-GR" sz="4000" dirty="0" smtClean="0">
                <a:solidFill>
                  <a:srgbClr val="0070C0"/>
                </a:solidFill>
              </a:rPr>
              <a:t>vs</a:t>
            </a:r>
            <a:r>
              <a:rPr lang="el-GR" altLang="el-GR" sz="4000" dirty="0" smtClean="0">
                <a:solidFill>
                  <a:srgbClr val="0070C0"/>
                </a:solidFill>
              </a:rPr>
              <a:t> </a:t>
            </a:r>
            <a:r>
              <a:rPr lang="el-GR" altLang="el-GR" sz="4000" dirty="0" err="1" smtClean="0">
                <a:solidFill>
                  <a:srgbClr val="0070C0"/>
                </a:solidFill>
              </a:rPr>
              <a:t>Εκδυσόζωα</a:t>
            </a:r>
            <a:r>
              <a:rPr lang="el-GR" altLang="el-GR" sz="4000" dirty="0" smtClean="0">
                <a:solidFill>
                  <a:srgbClr val="0070C0"/>
                </a:solidFill>
              </a:rPr>
              <a:t> 2/6 </a:t>
            </a:r>
            <a:endParaRPr lang="en-US" altLang="el-GR" sz="4000" dirty="0" smtClean="0">
              <a:solidFill>
                <a:srgbClr val="0070C0"/>
              </a:solidFill>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B264B174-63EA-49AD-A7A3-4406E282B5A5}" type="slidenum">
              <a:rPr lang="en-US" smtClean="0"/>
              <a:pPr>
                <a:defRPr/>
              </a:pPr>
              <a:t>12</a:t>
            </a:fld>
            <a:endParaRPr lang="en-US"/>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8942" y="1556792"/>
            <a:ext cx="8400077" cy="4607418"/>
          </a:xfrm>
        </p:spPr>
      </p:pic>
      <p:sp>
        <p:nvSpPr>
          <p:cNvPr id="6" name="TextBox 5"/>
          <p:cNvSpPr txBox="1"/>
          <p:nvPr/>
        </p:nvSpPr>
        <p:spPr>
          <a:xfrm>
            <a:off x="8515350" y="5893235"/>
            <a:ext cx="263525" cy="277813"/>
          </a:xfrm>
          <a:prstGeom prst="rect">
            <a:avLst/>
          </a:prstGeom>
          <a:noFill/>
        </p:spPr>
        <p:txBody>
          <a:bodyPr wrap="none">
            <a:spAutoFit/>
          </a:bodyPr>
          <a:lstStyle/>
          <a:p>
            <a:pPr>
              <a:defRPr/>
            </a:pPr>
            <a:r>
              <a:rPr lang="en-US" sz="1200" b="1" dirty="0">
                <a:latin typeface="+mj-lt"/>
              </a:rPr>
              <a:t>6</a:t>
            </a:r>
            <a:endParaRPr lang="el-GR" sz="1200" b="1" dirty="0">
              <a:latin typeface="+mj-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p:txBody>
          <a:bodyPr/>
          <a:lstStyle/>
          <a:p>
            <a:pPr eaLnBrk="1" hangingPunct="1"/>
            <a:r>
              <a:rPr lang="el-GR" altLang="el-GR" sz="4000" dirty="0" err="1" smtClean="0">
                <a:solidFill>
                  <a:srgbClr val="0070C0"/>
                </a:solidFill>
              </a:rPr>
              <a:t>Λοφοτροχόζωα</a:t>
            </a:r>
            <a:r>
              <a:rPr lang="el-GR" altLang="el-GR" sz="4000" dirty="0" smtClean="0">
                <a:solidFill>
                  <a:srgbClr val="0070C0"/>
                </a:solidFill>
              </a:rPr>
              <a:t> </a:t>
            </a:r>
            <a:r>
              <a:rPr lang="en-US" altLang="el-GR" sz="4000" dirty="0" smtClean="0">
                <a:solidFill>
                  <a:srgbClr val="0070C0"/>
                </a:solidFill>
              </a:rPr>
              <a:t>vs</a:t>
            </a:r>
            <a:r>
              <a:rPr lang="el-GR" altLang="el-GR" sz="4000" dirty="0" smtClean="0">
                <a:solidFill>
                  <a:srgbClr val="0070C0"/>
                </a:solidFill>
              </a:rPr>
              <a:t> </a:t>
            </a:r>
            <a:r>
              <a:rPr lang="el-GR" altLang="el-GR" sz="4000" dirty="0" err="1" smtClean="0">
                <a:solidFill>
                  <a:srgbClr val="0070C0"/>
                </a:solidFill>
              </a:rPr>
              <a:t>Εκδυσόζωα</a:t>
            </a:r>
            <a:r>
              <a:rPr lang="el-GR" altLang="el-GR" sz="4000" dirty="0" smtClean="0">
                <a:solidFill>
                  <a:srgbClr val="0070C0"/>
                </a:solidFill>
              </a:rPr>
              <a:t> 3/6 </a:t>
            </a:r>
            <a:endParaRPr lang="en-US" altLang="el-GR" sz="4000" dirty="0" smtClean="0">
              <a:solidFill>
                <a:srgbClr val="0070C0"/>
              </a:solidFill>
            </a:endParaRPr>
          </a:p>
        </p:txBody>
      </p:sp>
      <p:pic>
        <p:nvPicPr>
          <p:cNvPr id="22531" name="Θέση εικόνας 10"/>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932" b="7932"/>
          <a:stretch>
            <a:fillRect/>
          </a:stretch>
        </p:blipFill>
        <p:spPr>
          <a:xfrm>
            <a:off x="628650" y="1484313"/>
            <a:ext cx="7886700" cy="3922712"/>
          </a:xfrm>
        </p:spPr>
      </p:pic>
      <p:sp>
        <p:nvSpPr>
          <p:cNvPr id="22532" name="Θέση κειμένου 8"/>
          <p:cNvSpPr>
            <a:spLocks noGrp="1"/>
          </p:cNvSpPr>
          <p:nvPr>
            <p:ph type="body" sz="quarter" idx="14"/>
          </p:nvPr>
        </p:nvSpPr>
        <p:spPr>
          <a:xfrm>
            <a:off x="628650" y="5407025"/>
            <a:ext cx="7940675" cy="833438"/>
          </a:xfrm>
        </p:spPr>
        <p:txBody>
          <a:bodyPr/>
          <a:lstStyle/>
          <a:p>
            <a:pPr eaLnBrk="1" hangingPunct="1"/>
            <a:r>
              <a:rPr lang="el-GR" altLang="en-US" sz="2000" smtClean="0">
                <a:cs typeface="Times New Roman" panose="02020603050405020304" pitchFamily="18" charset="0"/>
              </a:rPr>
              <a:t>Αν θελήσουμε να δούμε τις 2 ομάδες </a:t>
            </a:r>
            <a:r>
              <a:rPr lang="el-GR" altLang="en-US" sz="2000" b="1" smtClean="0">
                <a:cs typeface="Times New Roman" panose="02020603050405020304" pitchFamily="18" charset="0"/>
              </a:rPr>
              <a:t>(Λοφοτροχόζωα και τα Εκδυσόζωα) σε πραγματικούς αριθμούς ειδών</a:t>
            </a:r>
            <a:r>
              <a:rPr lang="el-GR" altLang="en-US" sz="2000" smtClean="0">
                <a:cs typeface="Times New Roman" panose="02020603050405020304" pitchFamily="18" charset="0"/>
              </a:rPr>
              <a:t> τότε η εικόνα θα φαινόταν κάπως έτσι.</a:t>
            </a:r>
          </a:p>
          <a:p>
            <a:pPr eaLnBrk="1" hangingPunct="1"/>
            <a:endParaRPr lang="en-US" altLang="el-GR" smtClean="0"/>
          </a:p>
        </p:txBody>
      </p:sp>
      <p:sp>
        <p:nvSpPr>
          <p:cNvPr id="4" name="Θέση υποσέλιδου 3"/>
          <p:cNvSpPr>
            <a:spLocks noGrp="1"/>
          </p:cNvSpPr>
          <p:nvPr>
            <p:ph type="ftr" sz="quarter" idx="15"/>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6"/>
          </p:nvPr>
        </p:nvSpPr>
        <p:spPr/>
        <p:txBody>
          <a:bodyPr/>
          <a:lstStyle/>
          <a:p>
            <a:pPr>
              <a:defRPr/>
            </a:pPr>
            <a:fld id="{189E80AE-75B6-4AE0-A0C8-DD2592E3B553}" type="slidenum">
              <a:rPr lang="en-US" smtClean="0"/>
              <a:pPr>
                <a:defRPr/>
              </a:pPr>
              <a:t>13</a:t>
            </a:fld>
            <a:endParaRPr lang="en-US"/>
          </a:p>
        </p:txBody>
      </p:sp>
      <p:sp>
        <p:nvSpPr>
          <p:cNvPr id="7" name="TextBox 6"/>
          <p:cNvSpPr txBox="1"/>
          <p:nvPr/>
        </p:nvSpPr>
        <p:spPr>
          <a:xfrm>
            <a:off x="8207375" y="5087938"/>
            <a:ext cx="263525" cy="276225"/>
          </a:xfrm>
          <a:prstGeom prst="rect">
            <a:avLst/>
          </a:prstGeom>
          <a:noFill/>
        </p:spPr>
        <p:txBody>
          <a:bodyPr wrap="none">
            <a:spAutoFit/>
          </a:bodyPr>
          <a:lstStyle/>
          <a:p>
            <a:pPr>
              <a:defRPr/>
            </a:pPr>
            <a:r>
              <a:rPr lang="en-US" sz="1200" b="1" dirty="0">
                <a:latin typeface="+mj-lt"/>
              </a:rPr>
              <a:t>7</a:t>
            </a:r>
            <a:endParaRPr lang="el-GR" sz="1200" b="1" dirty="0">
              <a:latin typeface="+mj-l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Τίτλος 1"/>
          <p:cNvSpPr>
            <a:spLocks noGrp="1"/>
          </p:cNvSpPr>
          <p:nvPr>
            <p:ph type="title"/>
          </p:nvPr>
        </p:nvSpPr>
        <p:spPr>
          <a:xfrm>
            <a:off x="273598" y="0"/>
            <a:ext cx="4060825" cy="1600200"/>
          </a:xfrm>
        </p:spPr>
        <p:txBody>
          <a:bodyPr/>
          <a:lstStyle/>
          <a:p>
            <a:pPr eaLnBrk="1" hangingPunct="1"/>
            <a:r>
              <a:rPr lang="el-GR" altLang="el-GR" sz="4000" dirty="0" err="1" smtClean="0">
                <a:solidFill>
                  <a:srgbClr val="0070C0"/>
                </a:solidFill>
              </a:rPr>
              <a:t>Λοφοτροχόζωα</a:t>
            </a:r>
            <a:r>
              <a:rPr lang="el-GR" altLang="el-GR" sz="4000" dirty="0" smtClean="0">
                <a:solidFill>
                  <a:srgbClr val="0070C0"/>
                </a:solidFill>
              </a:rPr>
              <a:t> </a:t>
            </a:r>
            <a:r>
              <a:rPr lang="en-US" altLang="el-GR" sz="4000" dirty="0" smtClean="0">
                <a:solidFill>
                  <a:srgbClr val="0070C0"/>
                </a:solidFill>
              </a:rPr>
              <a:t>vs</a:t>
            </a:r>
            <a:r>
              <a:rPr lang="el-GR" altLang="el-GR" sz="4000" dirty="0" smtClean="0">
                <a:solidFill>
                  <a:srgbClr val="0070C0"/>
                </a:solidFill>
              </a:rPr>
              <a:t> </a:t>
            </a:r>
            <a:r>
              <a:rPr lang="el-GR" altLang="el-GR" sz="4000" dirty="0" err="1" smtClean="0">
                <a:solidFill>
                  <a:srgbClr val="0070C0"/>
                </a:solidFill>
              </a:rPr>
              <a:t>Εκδυσόζωα</a:t>
            </a:r>
            <a:r>
              <a:rPr lang="el-GR" altLang="el-GR" sz="4000" dirty="0" smtClean="0">
                <a:solidFill>
                  <a:srgbClr val="0070C0"/>
                </a:solidFill>
              </a:rPr>
              <a:t> 4/6 </a:t>
            </a:r>
            <a:endParaRPr lang="en-US" altLang="el-GR" sz="4000" dirty="0" smtClean="0">
              <a:solidFill>
                <a:srgbClr val="0070C0"/>
              </a:solidFill>
            </a:endParaRPr>
          </a:p>
        </p:txBody>
      </p:sp>
      <p:sp>
        <p:nvSpPr>
          <p:cNvPr id="24579" name="Θέση κειμένου 8"/>
          <p:cNvSpPr>
            <a:spLocks noGrp="1"/>
          </p:cNvSpPr>
          <p:nvPr>
            <p:ph type="body" sz="half" idx="2"/>
          </p:nvPr>
        </p:nvSpPr>
        <p:spPr>
          <a:xfrm>
            <a:off x="17463" y="1587500"/>
            <a:ext cx="4483100" cy="4738688"/>
          </a:xfrm>
        </p:spPr>
        <p:txBody>
          <a:bodyPr/>
          <a:lstStyle/>
          <a:p>
            <a:pPr marL="525463" indent="-342900" eaLnBrk="1" hangingPunct="1">
              <a:spcBef>
                <a:spcPts val="600"/>
              </a:spcBef>
              <a:buFont typeface="Arial" panose="020B0604020202020204" pitchFamily="34" charset="0"/>
              <a:buChar char="•"/>
            </a:pPr>
            <a:r>
              <a:rPr lang="el-GR" altLang="en-US" sz="2200" dirty="0" smtClean="0">
                <a:cs typeface="Times New Roman" panose="02020603050405020304" pitchFamily="18" charset="0"/>
              </a:rPr>
              <a:t>Τα </a:t>
            </a:r>
            <a:r>
              <a:rPr lang="el-GR" altLang="en-US" sz="2200" b="1" dirty="0" err="1" smtClean="0">
                <a:cs typeface="Times New Roman" panose="02020603050405020304" pitchFamily="18" charset="0"/>
              </a:rPr>
              <a:t>Λοφοτροχόζωα</a:t>
            </a:r>
            <a:r>
              <a:rPr lang="el-GR" altLang="en-US" sz="2200" dirty="0" smtClean="0">
                <a:cs typeface="Times New Roman" panose="02020603050405020304" pitchFamily="18" charset="0"/>
              </a:rPr>
              <a:t> σαν ομάδα προέκυψαν από τη </a:t>
            </a:r>
            <a:r>
              <a:rPr lang="el-GR" altLang="en-US" sz="2200" b="1" dirty="0" smtClean="0">
                <a:cs typeface="Times New Roman" panose="02020603050405020304" pitchFamily="18" charset="0"/>
              </a:rPr>
              <a:t>συνένωση δύο άλλων </a:t>
            </a:r>
            <a:r>
              <a:rPr lang="en-GB" altLang="en-US" sz="2200" b="1" dirty="0" smtClean="0">
                <a:cs typeface="Times New Roman" panose="02020603050405020304" pitchFamily="18" charset="0"/>
              </a:rPr>
              <a:t>“</a:t>
            </a:r>
            <a:r>
              <a:rPr lang="el-GR" altLang="ja-JP" sz="2200" b="1" dirty="0" smtClean="0">
                <a:cs typeface="Times New Roman" panose="02020603050405020304" pitchFamily="18" charset="0"/>
              </a:rPr>
              <a:t>ομάδων</a:t>
            </a:r>
            <a:r>
              <a:rPr lang="en-GB" altLang="en-US" sz="2200" dirty="0" smtClean="0">
                <a:cs typeface="Times New Roman" panose="02020603050405020304" pitchFamily="18" charset="0"/>
              </a:rPr>
              <a:t>”</a:t>
            </a:r>
            <a:r>
              <a:rPr lang="el-GR" altLang="ja-JP" sz="2200" dirty="0" smtClean="0">
                <a:cs typeface="Times New Roman" panose="02020603050405020304" pitchFamily="18" charset="0"/>
              </a:rPr>
              <a:t> ζώων: των </a:t>
            </a:r>
            <a:r>
              <a:rPr lang="el-GR" altLang="ja-JP" sz="2200" b="1" dirty="0" err="1" smtClean="0">
                <a:cs typeface="Times New Roman" panose="02020603050405020304" pitchFamily="18" charset="0"/>
              </a:rPr>
              <a:t>Τροχόζωων</a:t>
            </a:r>
            <a:r>
              <a:rPr lang="el-GR" altLang="ja-JP" sz="2200" dirty="0" smtClean="0">
                <a:cs typeface="Times New Roman" panose="02020603050405020304" pitchFamily="18" charset="0"/>
              </a:rPr>
              <a:t> και των </a:t>
            </a:r>
            <a:r>
              <a:rPr lang="el-GR" altLang="ja-JP" sz="2200" b="1" dirty="0" err="1" smtClean="0">
                <a:cs typeface="Times New Roman" panose="02020603050405020304" pitchFamily="18" charset="0"/>
              </a:rPr>
              <a:t>Λοφοφόρων</a:t>
            </a:r>
            <a:r>
              <a:rPr lang="el-GR" altLang="ja-JP" sz="2200" dirty="0" smtClean="0">
                <a:cs typeface="Times New Roman" panose="02020603050405020304" pitchFamily="18" charset="0"/>
              </a:rPr>
              <a:t>. Τα </a:t>
            </a:r>
            <a:r>
              <a:rPr lang="el-GR" altLang="ja-JP" sz="2200" dirty="0" err="1" smtClean="0">
                <a:cs typeface="Times New Roman" panose="02020603050405020304" pitchFamily="18" charset="0"/>
              </a:rPr>
              <a:t>Τροχόζωα</a:t>
            </a:r>
            <a:r>
              <a:rPr lang="el-GR" altLang="ja-JP" sz="2200" dirty="0" smtClean="0">
                <a:cs typeface="Times New Roman" panose="02020603050405020304" pitchFamily="18" charset="0"/>
              </a:rPr>
              <a:t> έχουν </a:t>
            </a:r>
            <a:r>
              <a:rPr lang="el-GR" altLang="ja-JP" sz="2200" dirty="0" err="1" smtClean="0">
                <a:cs typeface="Times New Roman" panose="02020603050405020304" pitchFamily="18" charset="0"/>
              </a:rPr>
              <a:t>προνυμφικά</a:t>
            </a:r>
            <a:r>
              <a:rPr lang="el-GR" altLang="ja-JP" sz="2200" dirty="0" smtClean="0">
                <a:cs typeface="Times New Roman" panose="02020603050405020304" pitchFamily="18" charset="0"/>
              </a:rPr>
              <a:t> στάδια που φέρουν 2 λωρίδες βλεφαρίδων. </a:t>
            </a:r>
            <a:r>
              <a:rPr lang="el-GR" altLang="ja-JP" sz="2200" b="1" dirty="0" smtClean="0">
                <a:cs typeface="Times New Roman" panose="02020603050405020304" pitchFamily="18" charset="0"/>
              </a:rPr>
              <a:t>Οι προνύμφες μοιάζουν με σβούρα. </a:t>
            </a:r>
          </a:p>
          <a:p>
            <a:pPr marL="525463" indent="-342900" eaLnBrk="1" hangingPunct="1">
              <a:spcBef>
                <a:spcPts val="600"/>
              </a:spcBef>
              <a:buFont typeface="Arial" panose="020B0604020202020204" pitchFamily="34" charset="0"/>
              <a:buChar char="•"/>
            </a:pPr>
            <a:r>
              <a:rPr lang="el-GR" altLang="en-US" sz="2200" dirty="0" smtClean="0">
                <a:cs typeface="Times New Roman" panose="02020603050405020304" pitchFamily="18" charset="0"/>
              </a:rPr>
              <a:t>Τα </a:t>
            </a:r>
            <a:r>
              <a:rPr lang="el-GR" altLang="en-US" sz="2200" dirty="0" err="1" smtClean="0">
                <a:cs typeface="Times New Roman" panose="02020603050405020304" pitchFamily="18" charset="0"/>
              </a:rPr>
              <a:t>Λοφορόρα</a:t>
            </a:r>
            <a:r>
              <a:rPr lang="el-GR" altLang="en-US" sz="2200" dirty="0" smtClean="0">
                <a:cs typeface="Times New Roman" panose="02020603050405020304" pitchFamily="18" charset="0"/>
              </a:rPr>
              <a:t> φέρουν </a:t>
            </a:r>
            <a:r>
              <a:rPr lang="el-GR" altLang="en-US" sz="2200" b="1" dirty="0" smtClean="0">
                <a:cs typeface="Times New Roman" panose="02020603050405020304" pitchFamily="18" charset="0"/>
              </a:rPr>
              <a:t>το </a:t>
            </a:r>
            <a:r>
              <a:rPr lang="el-GR" altLang="en-US" sz="2200" b="1" dirty="0" err="1" smtClean="0">
                <a:cs typeface="Times New Roman" panose="02020603050405020304" pitchFamily="18" charset="0"/>
              </a:rPr>
              <a:t>λοφοφόρο</a:t>
            </a:r>
            <a:r>
              <a:rPr lang="el-GR" altLang="en-US" sz="2200" b="1" dirty="0" smtClean="0">
                <a:cs typeface="Times New Roman" panose="02020603050405020304" pitchFamily="18" charset="0"/>
              </a:rPr>
              <a:t>, ένα διατροφικό εξάρτημα σε σχήμα πετάλου</a:t>
            </a:r>
            <a:r>
              <a:rPr lang="el-GR" altLang="en-US" sz="2200" dirty="0" smtClean="0">
                <a:cs typeface="Times New Roman" panose="02020603050405020304" pitchFamily="18" charset="0"/>
              </a:rPr>
              <a:t> με </a:t>
            </a:r>
            <a:r>
              <a:rPr lang="el-GR" altLang="en-US" sz="2200" dirty="0" err="1" smtClean="0">
                <a:cs typeface="Times New Roman" panose="02020603050405020304" pitchFamily="18" charset="0"/>
              </a:rPr>
              <a:t>βλεφαριδοφόρες</a:t>
            </a:r>
            <a:r>
              <a:rPr lang="el-GR" altLang="en-US" sz="2200" dirty="0" smtClean="0">
                <a:cs typeface="Times New Roman" panose="02020603050405020304" pitchFamily="18" charset="0"/>
              </a:rPr>
              <a:t> προεκβολές.</a:t>
            </a:r>
          </a:p>
          <a:p>
            <a:pPr marL="525463" indent="-342900" eaLnBrk="1" hangingPunct="1">
              <a:spcBef>
                <a:spcPts val="600"/>
              </a:spcBef>
              <a:buFont typeface="Arial" panose="020B0604020202020204" pitchFamily="34" charset="0"/>
              <a:buChar char="•"/>
            </a:pPr>
            <a:r>
              <a:rPr lang="el-GR" altLang="en-US" sz="2200" dirty="0" smtClean="0">
                <a:cs typeface="Times New Roman" panose="02020603050405020304" pitchFamily="18" charset="0"/>
              </a:rPr>
              <a:t>Μοριακές μελέτες πιστοποιούν αυτή την ομαδοποίηση. </a:t>
            </a:r>
            <a:endParaRPr lang="en-GB" altLang="en-US" sz="2200" dirty="0" smtClean="0">
              <a:cs typeface="Times New Roman" panose="02020603050405020304" pitchFamily="18" charset="0"/>
            </a:endParaRPr>
          </a:p>
        </p:txBody>
      </p:sp>
      <p:pic>
        <p:nvPicPr>
          <p:cNvPr id="3" name="Θέση εικόνας 2"/>
          <p:cNvPicPr>
            <a:picLocks noGrp="1" noChangeAspect="1"/>
          </p:cNvPicPr>
          <p:nvPr>
            <p:ph type="pic" idx="1"/>
          </p:nvPr>
        </p:nvPicPr>
        <p:blipFill>
          <a:blip r:embed="rId3">
            <a:extLst>
              <a:ext uri="{28A0092B-C50C-407E-A947-70E740481C1C}">
                <a14:useLocalDpi xmlns:a14="http://schemas.microsoft.com/office/drawing/2010/main" val="0"/>
              </a:ext>
            </a:extLst>
          </a:blip>
          <a:srcRect l="345" r="345"/>
          <a:stretch>
            <a:fillRect/>
          </a:stretch>
        </p:blipFill>
        <p:spPr>
          <a:xfrm>
            <a:off x="4500562" y="-12700"/>
            <a:ext cx="4643437" cy="6338888"/>
          </a:xfrm>
        </p:spPr>
      </p:pic>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458F1F5C-A8E3-4C1F-8CE7-3D07C2D5A1C2}" type="slidenum">
              <a:rPr lang="en-US" smtClean="0"/>
              <a:pPr>
                <a:defRPr/>
              </a:pPr>
              <a:t>14</a:t>
            </a:fld>
            <a:endParaRPr lang="en-US"/>
          </a:p>
        </p:txBody>
      </p:sp>
      <p:sp>
        <p:nvSpPr>
          <p:cNvPr id="7" name="TextBox 6"/>
          <p:cNvSpPr txBox="1"/>
          <p:nvPr/>
        </p:nvSpPr>
        <p:spPr>
          <a:xfrm>
            <a:off x="8750300" y="5873750"/>
            <a:ext cx="263525" cy="277813"/>
          </a:xfrm>
          <a:prstGeom prst="rect">
            <a:avLst/>
          </a:prstGeom>
          <a:noFill/>
        </p:spPr>
        <p:txBody>
          <a:bodyPr wrap="none">
            <a:spAutoFit/>
          </a:bodyPr>
          <a:lstStyle/>
          <a:p>
            <a:pPr>
              <a:defRPr/>
            </a:pPr>
            <a:r>
              <a:rPr lang="en-US" sz="1200" b="1" dirty="0">
                <a:solidFill>
                  <a:schemeClr val="bg1"/>
                </a:solidFill>
                <a:latin typeface="+mj-lt"/>
              </a:rPr>
              <a:t>8</a:t>
            </a:r>
            <a:endParaRPr lang="el-GR" sz="1200" b="1" dirty="0">
              <a:solidFill>
                <a:schemeClr val="bg1"/>
              </a:solidFill>
              <a:latin typeface="+mj-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1"/>
          <p:cNvSpPr>
            <a:spLocks noGrp="1"/>
          </p:cNvSpPr>
          <p:nvPr>
            <p:ph type="title"/>
          </p:nvPr>
        </p:nvSpPr>
        <p:spPr>
          <a:xfrm>
            <a:off x="192088" y="-12700"/>
            <a:ext cx="4060825" cy="1600200"/>
          </a:xfrm>
        </p:spPr>
        <p:txBody>
          <a:bodyPr/>
          <a:lstStyle/>
          <a:p>
            <a:pPr eaLnBrk="1" hangingPunct="1"/>
            <a:r>
              <a:rPr lang="el-GR" altLang="el-GR" sz="4000" dirty="0" err="1" smtClean="0">
                <a:solidFill>
                  <a:srgbClr val="0070C0"/>
                </a:solidFill>
              </a:rPr>
              <a:t>Λοφοτροχόζωα</a:t>
            </a:r>
            <a:r>
              <a:rPr lang="el-GR" altLang="el-GR" sz="4000" dirty="0" smtClean="0">
                <a:solidFill>
                  <a:srgbClr val="0070C0"/>
                </a:solidFill>
              </a:rPr>
              <a:t> </a:t>
            </a:r>
            <a:r>
              <a:rPr lang="en-US" altLang="el-GR" sz="4000" dirty="0" smtClean="0">
                <a:solidFill>
                  <a:srgbClr val="0070C0"/>
                </a:solidFill>
              </a:rPr>
              <a:t>vs</a:t>
            </a:r>
            <a:r>
              <a:rPr lang="el-GR" altLang="el-GR" sz="4000" dirty="0" smtClean="0">
                <a:solidFill>
                  <a:srgbClr val="0070C0"/>
                </a:solidFill>
              </a:rPr>
              <a:t> </a:t>
            </a:r>
            <a:r>
              <a:rPr lang="el-GR" altLang="el-GR" sz="4000" dirty="0" err="1" smtClean="0">
                <a:solidFill>
                  <a:srgbClr val="0070C0"/>
                </a:solidFill>
              </a:rPr>
              <a:t>Εκδυσόζωα</a:t>
            </a:r>
            <a:r>
              <a:rPr lang="el-GR" altLang="el-GR" sz="4000" dirty="0" smtClean="0">
                <a:solidFill>
                  <a:srgbClr val="0070C0"/>
                </a:solidFill>
              </a:rPr>
              <a:t> 5/6 </a:t>
            </a:r>
            <a:endParaRPr lang="en-US" altLang="el-GR" sz="4000" dirty="0" smtClean="0">
              <a:solidFill>
                <a:srgbClr val="0070C0"/>
              </a:solidFill>
            </a:endParaRPr>
          </a:p>
        </p:txBody>
      </p:sp>
      <p:sp>
        <p:nvSpPr>
          <p:cNvPr id="26627" name="Θέση κειμένου 8"/>
          <p:cNvSpPr>
            <a:spLocks noGrp="1"/>
          </p:cNvSpPr>
          <p:nvPr>
            <p:ph type="body" sz="half" idx="2"/>
          </p:nvPr>
        </p:nvSpPr>
        <p:spPr>
          <a:xfrm>
            <a:off x="17463" y="1587500"/>
            <a:ext cx="4483100" cy="4643438"/>
          </a:xfrm>
        </p:spPr>
        <p:txBody>
          <a:bodyPr/>
          <a:lstStyle/>
          <a:p>
            <a:pPr marL="342900" indent="-342900" eaLnBrk="1" hangingPunct="1">
              <a:spcBef>
                <a:spcPts val="1200"/>
              </a:spcBef>
              <a:buFont typeface="Arial" panose="020B0604020202020204" pitchFamily="34" charset="0"/>
              <a:buChar char="•"/>
            </a:pPr>
            <a:r>
              <a:rPr lang="el-GR" altLang="en-US" sz="2200" smtClean="0">
                <a:cs typeface="Times New Roman" panose="02020603050405020304" pitchFamily="18" charset="0"/>
              </a:rPr>
              <a:t>Η ανάπτυξη της μοριακής φυλογένεσης επέφερε </a:t>
            </a:r>
            <a:r>
              <a:rPr lang="el-GR" altLang="en-US" sz="2200" b="1" smtClean="0">
                <a:cs typeface="Times New Roman" panose="02020603050405020304" pitchFamily="18" charset="0"/>
              </a:rPr>
              <a:t>την ομαδοποίση των ακοιλωματικών και κοιλωματικών φύλων</a:t>
            </a:r>
            <a:r>
              <a:rPr lang="el-GR" altLang="en-US" sz="2200" smtClean="0">
                <a:cs typeface="Times New Roman" panose="02020603050405020304" pitchFamily="18" charset="0"/>
              </a:rPr>
              <a:t> που παλαιότερα περιλαμβάνονταν στα Πρωτοστόμια.  </a:t>
            </a:r>
          </a:p>
          <a:p>
            <a:pPr marL="342900" indent="-342900" eaLnBrk="1" hangingPunct="1">
              <a:spcBef>
                <a:spcPts val="1200"/>
              </a:spcBef>
              <a:buFont typeface="Arial" panose="020B0604020202020204" pitchFamily="34" charset="0"/>
              <a:buChar char="•"/>
            </a:pPr>
            <a:r>
              <a:rPr lang="el-GR" altLang="en-US" sz="2200" smtClean="0">
                <a:cs typeface="Times New Roman" panose="02020603050405020304" pitchFamily="18" charset="0"/>
              </a:rPr>
              <a:t>Επέφερε επίσης την </a:t>
            </a:r>
            <a:r>
              <a:rPr lang="el-GR" altLang="en-US" sz="2200" b="1" smtClean="0">
                <a:cs typeface="Times New Roman" panose="02020603050405020304" pitchFamily="18" charset="0"/>
              </a:rPr>
              <a:t>ομαδοποίηση των Πρωτοστόμιων σε 2 ομάδες (Λοφοτροχόζωα και Εκδυσόζωα) με ξεχωριστές μοριακές υπογραφές.</a:t>
            </a:r>
          </a:p>
          <a:p>
            <a:pPr marL="342900" indent="-342900" eaLnBrk="1" hangingPunct="1">
              <a:spcBef>
                <a:spcPts val="1200"/>
              </a:spcBef>
              <a:buFont typeface="Arial" panose="020B0604020202020204" pitchFamily="34" charset="0"/>
              <a:buChar char="•"/>
            </a:pPr>
            <a:r>
              <a:rPr lang="el-GR" altLang="en-US" sz="2200" smtClean="0">
                <a:cs typeface="Times New Roman" panose="02020603050405020304" pitchFamily="18" charset="0"/>
              </a:rPr>
              <a:t>Τα </a:t>
            </a:r>
            <a:r>
              <a:rPr lang="el-GR" altLang="en-US" sz="2200" b="1" smtClean="0">
                <a:cs typeface="Times New Roman" panose="02020603050405020304" pitchFamily="18" charset="0"/>
              </a:rPr>
              <a:t>Εκδυσόζωα</a:t>
            </a:r>
            <a:r>
              <a:rPr lang="el-GR" altLang="en-US" sz="2200" smtClean="0">
                <a:cs typeface="Times New Roman" panose="02020603050405020304" pitchFamily="18" charset="0"/>
              </a:rPr>
              <a:t> χαρακτηρίζονται από την </a:t>
            </a:r>
            <a:r>
              <a:rPr lang="el-GR" altLang="en-US" sz="2200" b="1" smtClean="0">
                <a:cs typeface="Times New Roman" panose="02020603050405020304" pitchFamily="18" charset="0"/>
              </a:rPr>
              <a:t>παρουσία εκδύσεων </a:t>
            </a:r>
            <a:r>
              <a:rPr lang="el-GR" altLang="en-US" sz="2200" smtClean="0">
                <a:cs typeface="Times New Roman" panose="02020603050405020304" pitchFamily="18" charset="0"/>
              </a:rPr>
              <a:t>που επιτρέπει την ανάπτυξή τους. </a:t>
            </a:r>
            <a:endParaRPr lang="en-GB" altLang="en-US" sz="220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9A1F3E90-F0EF-4DF7-9183-2561A17CE7D9}" type="slidenum">
              <a:rPr lang="en-US" smtClean="0"/>
              <a:pPr>
                <a:defRPr/>
              </a:pPr>
              <a:t>15</a:t>
            </a:fld>
            <a:endParaRPr lang="en-US"/>
          </a:p>
        </p:txBody>
      </p:sp>
      <p:pic>
        <p:nvPicPr>
          <p:cNvPr id="26630" name="Θέση εικόνας 6"/>
          <p:cNvPicPr>
            <a:picLocks noGrp="1" noChangeAspect="1"/>
          </p:cNvPicPr>
          <p:nvPr>
            <p:ph type="pic" idx="1"/>
          </p:nvPr>
        </p:nvPicPr>
        <p:blipFill>
          <a:blip r:embed="rId3">
            <a:extLst>
              <a:ext uri="{28A0092B-C50C-407E-A947-70E740481C1C}">
                <a14:useLocalDpi xmlns:a14="http://schemas.microsoft.com/office/drawing/2010/main" val="0"/>
              </a:ext>
            </a:extLst>
          </a:blip>
          <a:srcRect l="-565" t="166" r="-565" b="166"/>
          <a:stretch>
            <a:fillRect/>
          </a:stretch>
        </p:blipFill>
        <p:spPr>
          <a:xfrm>
            <a:off x="4427538" y="188913"/>
            <a:ext cx="4716462" cy="6042025"/>
          </a:xfrm>
        </p:spPr>
      </p:pic>
      <p:sp>
        <p:nvSpPr>
          <p:cNvPr id="7" name="TextBox 6"/>
          <p:cNvSpPr txBox="1"/>
          <p:nvPr/>
        </p:nvSpPr>
        <p:spPr>
          <a:xfrm>
            <a:off x="8880475" y="5954958"/>
            <a:ext cx="263525" cy="277812"/>
          </a:xfrm>
          <a:prstGeom prst="rect">
            <a:avLst/>
          </a:prstGeom>
          <a:noFill/>
        </p:spPr>
        <p:txBody>
          <a:bodyPr wrap="none">
            <a:spAutoFit/>
          </a:bodyPr>
          <a:lstStyle/>
          <a:p>
            <a:pPr>
              <a:defRPr/>
            </a:pPr>
            <a:r>
              <a:rPr lang="en-US" sz="1200" b="1" dirty="0">
                <a:latin typeface="+mj-lt"/>
              </a:rPr>
              <a:t>9</a:t>
            </a:r>
            <a:endParaRPr lang="el-GR" sz="1200" b="1" dirty="0">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1"/>
          <p:cNvSpPr>
            <a:spLocks noGrp="1"/>
          </p:cNvSpPr>
          <p:nvPr>
            <p:ph type="title"/>
          </p:nvPr>
        </p:nvSpPr>
        <p:spPr/>
        <p:txBody>
          <a:bodyPr/>
          <a:lstStyle/>
          <a:p>
            <a:pPr eaLnBrk="1" hangingPunct="1"/>
            <a:r>
              <a:rPr lang="el-GR" altLang="el-GR" sz="4000" dirty="0" err="1" smtClean="0">
                <a:solidFill>
                  <a:srgbClr val="0070C0"/>
                </a:solidFill>
              </a:rPr>
              <a:t>Λοφοτροχόζωα</a:t>
            </a:r>
            <a:r>
              <a:rPr lang="el-GR" altLang="el-GR" sz="4000" dirty="0" smtClean="0">
                <a:solidFill>
                  <a:srgbClr val="0070C0"/>
                </a:solidFill>
              </a:rPr>
              <a:t> </a:t>
            </a:r>
            <a:r>
              <a:rPr lang="en-US" altLang="el-GR" sz="4000" dirty="0" smtClean="0">
                <a:solidFill>
                  <a:srgbClr val="0070C0"/>
                </a:solidFill>
              </a:rPr>
              <a:t>vs</a:t>
            </a:r>
            <a:r>
              <a:rPr lang="el-GR" altLang="el-GR" sz="4000" dirty="0" smtClean="0">
                <a:solidFill>
                  <a:srgbClr val="0070C0"/>
                </a:solidFill>
              </a:rPr>
              <a:t> </a:t>
            </a:r>
            <a:r>
              <a:rPr lang="el-GR" altLang="el-GR" sz="4000" dirty="0" err="1" smtClean="0">
                <a:solidFill>
                  <a:srgbClr val="0070C0"/>
                </a:solidFill>
              </a:rPr>
              <a:t>Εκδυσόζωα</a:t>
            </a:r>
            <a:r>
              <a:rPr lang="el-GR" altLang="el-GR" sz="4000" dirty="0" smtClean="0">
                <a:solidFill>
                  <a:srgbClr val="0070C0"/>
                </a:solidFill>
              </a:rPr>
              <a:t> 6/6 </a:t>
            </a:r>
            <a:endParaRPr lang="en-US" altLang="el-GR" sz="4000" dirty="0" smtClean="0">
              <a:solidFill>
                <a:srgbClr val="0070C0"/>
              </a:solidFill>
            </a:endParaRPr>
          </a:p>
        </p:txBody>
      </p:sp>
      <p:pic>
        <p:nvPicPr>
          <p:cNvPr id="28675" name="Θέση εικόνας 1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002" t="6255" r="18044" b="45068"/>
          <a:stretch>
            <a:fillRect/>
          </a:stretch>
        </p:blipFill>
        <p:spPr>
          <a:xfrm>
            <a:off x="2268538" y="1484313"/>
            <a:ext cx="4738687" cy="2089150"/>
          </a:xfrm>
        </p:spPr>
      </p:pic>
      <p:sp>
        <p:nvSpPr>
          <p:cNvPr id="28676" name="Θέση κειμένου 11"/>
          <p:cNvSpPr>
            <a:spLocks noGrp="1"/>
          </p:cNvSpPr>
          <p:nvPr>
            <p:ph type="body" sz="quarter" idx="14"/>
          </p:nvPr>
        </p:nvSpPr>
        <p:spPr>
          <a:xfrm>
            <a:off x="314325" y="3573463"/>
            <a:ext cx="8515350" cy="3924300"/>
          </a:xfrm>
        </p:spPr>
        <p:txBody>
          <a:bodyPr/>
          <a:lstStyle/>
          <a:p>
            <a:pPr eaLnBrk="1" hangingPunct="1"/>
            <a:r>
              <a:rPr lang="el-GR" altLang="en-US" sz="2000" smtClean="0">
                <a:cs typeface="Times New Roman" panose="02020603050405020304" pitchFamily="18" charset="0"/>
              </a:rPr>
              <a:t>Ο παραπάνω διαχωρισμός σε Ακοιλωματικά και Ψευδοκοιλωματικά δεν είναι πλέον αρκετά περιγραφικός και συνεκτικός. Νεότερες μελέτες δίνουν έμφαση σε </a:t>
            </a:r>
            <a:r>
              <a:rPr lang="el-GR" altLang="en-US" sz="2000" b="1" smtClean="0">
                <a:cs typeface="Times New Roman" panose="02020603050405020304" pitchFamily="18" charset="0"/>
              </a:rPr>
              <a:t>βιοχημικά (παρουσία εκδύσεων) </a:t>
            </a:r>
            <a:r>
              <a:rPr lang="el-GR" altLang="en-US" sz="2000" smtClean="0">
                <a:cs typeface="Times New Roman" panose="02020603050405020304" pitchFamily="18" charset="0"/>
              </a:rPr>
              <a:t>και </a:t>
            </a:r>
            <a:r>
              <a:rPr lang="el-GR" altLang="en-US" sz="2000" b="1" smtClean="0">
                <a:cs typeface="Times New Roman" panose="02020603050405020304" pitchFamily="18" charset="0"/>
              </a:rPr>
              <a:t>μοριακά (παρουσία και ποικιλία γονιδίων </a:t>
            </a:r>
            <a:r>
              <a:rPr lang="en-GB" altLang="en-US" sz="2000" b="1" smtClean="0">
                <a:cs typeface="Times New Roman" panose="02020603050405020304" pitchFamily="18" charset="0"/>
              </a:rPr>
              <a:t>Hox)</a:t>
            </a:r>
            <a:r>
              <a:rPr lang="el-GR" altLang="en-US" sz="2000" b="1" smtClean="0">
                <a:cs typeface="Times New Roman" panose="02020603050405020304" pitchFamily="18" charset="0"/>
              </a:rPr>
              <a:t> </a:t>
            </a:r>
            <a:r>
              <a:rPr lang="el-GR" altLang="en-US" sz="2000" smtClean="0">
                <a:cs typeface="Times New Roman" panose="02020603050405020304" pitchFamily="18" charset="0"/>
              </a:rPr>
              <a:t>χαρακτηριστικά και </a:t>
            </a:r>
            <a:r>
              <a:rPr lang="el-GR" altLang="en-US" sz="2000" b="1" smtClean="0">
                <a:cs typeface="Times New Roman" panose="02020603050405020304" pitchFamily="18" charset="0"/>
              </a:rPr>
              <a:t>όχι σε ανατομικά ή αναπτυξιακά χαρακτηριστικά </a:t>
            </a:r>
            <a:r>
              <a:rPr lang="el-GR" altLang="en-US" sz="2000" smtClean="0">
                <a:cs typeface="Times New Roman" panose="02020603050405020304" pitchFamily="18" charset="0"/>
              </a:rPr>
              <a:t>για να δημιουργήσουν τις ταξινομικές κατηγορίες των ζώων.</a:t>
            </a:r>
          </a:p>
          <a:p>
            <a:pPr eaLnBrk="1" hangingPunct="1"/>
            <a:r>
              <a:rPr lang="el-GR" altLang="en-US" sz="2000" smtClean="0">
                <a:cs typeface="Times New Roman" panose="02020603050405020304" pitchFamily="18" charset="0"/>
              </a:rPr>
              <a:t>Το αποτέλεσμα φαίνεται στα νέα φύλα που δημιουργούνται (π.χ. τα </a:t>
            </a:r>
            <a:r>
              <a:rPr lang="el-GR" altLang="en-US" sz="2000" b="1" smtClean="0">
                <a:cs typeface="Times New Roman" panose="02020603050405020304" pitchFamily="18" charset="0"/>
              </a:rPr>
              <a:t>Ακοιλόμορφα α</a:t>
            </a:r>
            <a:r>
              <a:rPr lang="el-GR" altLang="en-US" sz="2000" smtClean="0">
                <a:cs typeface="Times New Roman" panose="02020603050405020304" pitchFamily="18" charset="0"/>
              </a:rPr>
              <a:t>πό την Ομοταξία Στροβιλιστικοί των Πλατυέλμινθων), ενώ κάποια ψευδοκοιλωματικά ταξινομούνται ως </a:t>
            </a:r>
            <a:r>
              <a:rPr lang="en-GB" altLang="en-US" sz="2000" b="1" smtClean="0">
                <a:cs typeface="Times New Roman" panose="02020603050405020304" pitchFamily="18" charset="0"/>
              </a:rPr>
              <a:t>E</a:t>
            </a:r>
            <a:r>
              <a:rPr lang="el-GR" altLang="en-US" sz="2000" b="1" smtClean="0">
                <a:cs typeface="Times New Roman" panose="02020603050405020304" pitchFamily="18" charset="0"/>
              </a:rPr>
              <a:t>κδυσόζωα </a:t>
            </a:r>
            <a:r>
              <a:rPr lang="el-GR" altLang="en-US" sz="2000" smtClean="0">
                <a:cs typeface="Times New Roman" panose="02020603050405020304" pitchFamily="18" charset="0"/>
              </a:rPr>
              <a:t>και το</a:t>
            </a:r>
            <a:r>
              <a:rPr lang="en-GB" altLang="en-US" sz="2000" smtClean="0">
                <a:cs typeface="Times New Roman" panose="02020603050405020304" pitchFamily="18" charset="0"/>
              </a:rPr>
              <a:t>“</a:t>
            </a:r>
            <a:r>
              <a:rPr lang="el-GR" altLang="ja-JP" sz="2000" smtClean="0">
                <a:cs typeface="Times New Roman" panose="02020603050405020304" pitchFamily="18" charset="0"/>
              </a:rPr>
              <a:t>ψευδοκοιλωματικό χαρακτηριστικό</a:t>
            </a:r>
            <a:r>
              <a:rPr lang="en-GB" altLang="en-US" sz="2000" smtClean="0">
                <a:cs typeface="Times New Roman" panose="02020603050405020304" pitchFamily="18" charset="0"/>
              </a:rPr>
              <a:t>”</a:t>
            </a:r>
            <a:r>
              <a:rPr lang="el-GR" altLang="ja-JP" sz="2000" smtClean="0">
                <a:cs typeface="Times New Roman" panose="02020603050405020304" pitchFamily="18" charset="0"/>
              </a:rPr>
              <a:t> αποτελεί δευτερεύουσα διάκριση. </a:t>
            </a:r>
            <a:endParaRPr lang="en-GB" altLang="en-US" sz="2000" smtClean="0">
              <a:cs typeface="Times New Roman" panose="02020603050405020304" pitchFamily="18" charset="0"/>
            </a:endParaRPr>
          </a:p>
          <a:p>
            <a:pPr eaLnBrk="1" hangingPunct="1"/>
            <a:endParaRPr lang="en-US" altLang="el-GR" smtClean="0"/>
          </a:p>
        </p:txBody>
      </p:sp>
      <p:sp>
        <p:nvSpPr>
          <p:cNvPr id="4" name="Θέση υποσέλιδου 3"/>
          <p:cNvSpPr>
            <a:spLocks noGrp="1"/>
          </p:cNvSpPr>
          <p:nvPr>
            <p:ph type="ftr" sz="quarter" idx="15"/>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6"/>
          </p:nvPr>
        </p:nvSpPr>
        <p:spPr/>
        <p:txBody>
          <a:bodyPr/>
          <a:lstStyle/>
          <a:p>
            <a:pPr>
              <a:defRPr/>
            </a:pPr>
            <a:fld id="{44AC7024-72AE-4786-ACB0-64600F074F2E}" type="slidenum">
              <a:rPr lang="en-US"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1"/>
          <p:cNvSpPr>
            <a:spLocks noGrp="1"/>
          </p:cNvSpPr>
          <p:nvPr>
            <p:ph type="title"/>
          </p:nvPr>
        </p:nvSpPr>
        <p:spPr/>
        <p:txBody>
          <a:bodyPr/>
          <a:lstStyle/>
          <a:p>
            <a:pPr eaLnBrk="1" hangingPunct="1"/>
            <a:r>
              <a:rPr lang="el-GR" altLang="el-GR" dirty="0" smtClean="0">
                <a:solidFill>
                  <a:srgbClr val="0070C0"/>
                </a:solidFill>
              </a:rPr>
              <a:t>Φύλο (?) </a:t>
            </a:r>
            <a:r>
              <a:rPr lang="el-GR" altLang="el-GR" dirty="0" err="1" smtClean="0">
                <a:solidFill>
                  <a:srgbClr val="0070C0"/>
                </a:solidFill>
              </a:rPr>
              <a:t>Μεσόζωα</a:t>
            </a:r>
            <a:r>
              <a:rPr lang="el-GR" altLang="el-GR" dirty="0" smtClean="0">
                <a:solidFill>
                  <a:srgbClr val="0070C0"/>
                </a:solidFill>
              </a:rPr>
              <a:t> </a:t>
            </a:r>
            <a:r>
              <a:rPr lang="el-GR" altLang="el-GR" dirty="0" smtClean="0">
                <a:solidFill>
                  <a:srgbClr val="0070C0"/>
                </a:solidFill>
              </a:rPr>
              <a:t>1/2 </a:t>
            </a:r>
            <a:endParaRPr lang="en-US" altLang="el-GR" dirty="0" smtClean="0">
              <a:solidFill>
                <a:srgbClr val="0070C0"/>
              </a:solidFill>
            </a:endParaRPr>
          </a:p>
        </p:txBody>
      </p:sp>
      <p:sp>
        <p:nvSpPr>
          <p:cNvPr id="29699" name="Θέση περιεχομένου 6"/>
          <p:cNvSpPr>
            <a:spLocks noGrp="1"/>
          </p:cNvSpPr>
          <p:nvPr>
            <p:ph idx="1"/>
          </p:nvPr>
        </p:nvSpPr>
        <p:spPr>
          <a:xfrm>
            <a:off x="604838" y="1557338"/>
            <a:ext cx="7886700" cy="4679950"/>
          </a:xfrm>
        </p:spPr>
        <p:txBody>
          <a:bodyPr/>
          <a:lstStyle/>
          <a:p>
            <a:pPr eaLnBrk="1" hangingPunct="1"/>
            <a:r>
              <a:rPr lang="el-GR" altLang="en-US" sz="2600" dirty="0" smtClean="0">
                <a:cs typeface="Times New Roman" panose="02020603050405020304" pitchFamily="18" charset="0"/>
              </a:rPr>
              <a:t>Τα </a:t>
            </a:r>
            <a:r>
              <a:rPr lang="el-GR" altLang="en-US" sz="2600" b="1" dirty="0" smtClean="0">
                <a:cs typeface="Times New Roman" panose="02020603050405020304" pitchFamily="18" charset="0"/>
              </a:rPr>
              <a:t>αινιγματικά </a:t>
            </a:r>
            <a:r>
              <a:rPr lang="el-GR" altLang="en-US" sz="2600" dirty="0" err="1" smtClean="0">
                <a:cs typeface="Times New Roman" panose="02020603050405020304" pitchFamily="18" charset="0"/>
              </a:rPr>
              <a:t>Μεσόζωα</a:t>
            </a:r>
            <a:r>
              <a:rPr lang="el-GR" altLang="en-US" sz="2600" dirty="0" smtClean="0">
                <a:cs typeface="Times New Roman" panose="02020603050405020304" pitchFamily="18" charset="0"/>
              </a:rPr>
              <a:t> είναι ζώα που </a:t>
            </a:r>
            <a:r>
              <a:rPr lang="el-GR" altLang="en-US" sz="2600" dirty="0" err="1" smtClean="0">
                <a:cs typeface="Times New Roman" panose="02020603050405020304" pitchFamily="18" charset="0"/>
              </a:rPr>
              <a:t>ζούν</a:t>
            </a:r>
            <a:r>
              <a:rPr lang="el-GR" altLang="en-US" sz="2600" dirty="0" smtClean="0">
                <a:cs typeface="Times New Roman" panose="02020603050405020304" pitchFamily="18" charset="0"/>
              </a:rPr>
              <a:t> παρασιτικά σε θαλάσσια Μαλάκια. </a:t>
            </a:r>
          </a:p>
          <a:p>
            <a:pPr eaLnBrk="1" hangingPunct="1"/>
            <a:r>
              <a:rPr lang="el-GR" altLang="en-US" sz="2600" b="1" dirty="0" smtClean="0">
                <a:cs typeface="Times New Roman" panose="02020603050405020304" pitchFamily="18" charset="0"/>
              </a:rPr>
              <a:t>Μερικά βασικά χαρακτηριστικά</a:t>
            </a:r>
            <a:r>
              <a:rPr lang="el-GR" altLang="en-US" sz="2600" dirty="0" smtClean="0">
                <a:cs typeface="Times New Roman" panose="02020603050405020304" pitchFamily="18" charset="0"/>
              </a:rPr>
              <a:t>: </a:t>
            </a:r>
          </a:p>
          <a:p>
            <a:pPr eaLnBrk="1" hangingPunct="1">
              <a:buFont typeface="Arial" panose="020B0604020202020204" pitchFamily="34" charset="0"/>
              <a:buNone/>
            </a:pPr>
            <a:r>
              <a:rPr lang="el-GR" altLang="en-US" sz="2600" dirty="0" smtClean="0">
                <a:cs typeface="Times New Roman" panose="02020603050405020304" pitchFamily="18" charset="0"/>
              </a:rPr>
              <a:t> 1) Αποτελούνται από 20-30 βλεφαριδοφόρα κύτταρα. Μήκος σώματος 0,3-7 </a:t>
            </a:r>
            <a:r>
              <a:rPr lang="en-GB" altLang="en-US" sz="2600" dirty="0" smtClean="0">
                <a:cs typeface="Times New Roman" panose="02020603050405020304" pitchFamily="18" charset="0"/>
              </a:rPr>
              <a:t>mm.</a:t>
            </a:r>
            <a:endParaRPr lang="el-GR" altLang="en-US" sz="2600" dirty="0" smtClean="0">
              <a:cs typeface="Times New Roman" panose="02020603050405020304" pitchFamily="18" charset="0"/>
            </a:endParaRPr>
          </a:p>
          <a:p>
            <a:pPr eaLnBrk="1" hangingPunct="1">
              <a:buFont typeface="Arial" panose="020B0604020202020204" pitchFamily="34" charset="0"/>
              <a:buNone/>
            </a:pPr>
            <a:r>
              <a:rPr lang="el-GR" altLang="en-US" sz="2600" dirty="0" smtClean="0">
                <a:cs typeface="Times New Roman" panose="02020603050405020304" pitchFamily="18" charset="0"/>
              </a:rPr>
              <a:t> 2) Δεν είναι ούτε ξεκάθαρα </a:t>
            </a:r>
            <a:r>
              <a:rPr lang="el-GR" altLang="en-US" sz="2600" dirty="0" err="1" smtClean="0">
                <a:cs typeface="Times New Roman" panose="02020603050405020304" pitchFamily="18" charset="0"/>
              </a:rPr>
              <a:t>διπλοβλαστικά</a:t>
            </a:r>
            <a:r>
              <a:rPr lang="el-GR" altLang="en-US" sz="2600" dirty="0" smtClean="0">
                <a:cs typeface="Times New Roman" panose="02020603050405020304" pitchFamily="18" charset="0"/>
              </a:rPr>
              <a:t> ούτε </a:t>
            </a:r>
            <a:r>
              <a:rPr lang="el-GR" altLang="en-US" sz="2600" dirty="0" err="1" smtClean="0">
                <a:cs typeface="Times New Roman" panose="02020603050405020304" pitchFamily="18" charset="0"/>
              </a:rPr>
              <a:t>τριπλοβλαστικά</a:t>
            </a:r>
            <a:r>
              <a:rPr lang="el-GR" altLang="en-US" sz="2600" dirty="0" smtClean="0">
                <a:cs typeface="Times New Roman" panose="02020603050405020304" pitchFamily="18" charset="0"/>
              </a:rPr>
              <a:t>.</a:t>
            </a:r>
          </a:p>
          <a:p>
            <a:pPr eaLnBrk="1" hangingPunct="1">
              <a:buFont typeface="Arial" panose="020B0604020202020204" pitchFamily="34" charset="0"/>
              <a:buNone/>
            </a:pPr>
            <a:r>
              <a:rPr lang="el-GR" altLang="en-US" sz="2600" dirty="0" smtClean="0">
                <a:cs typeface="Times New Roman" panose="02020603050405020304" pitchFamily="18" charset="0"/>
              </a:rPr>
              <a:t> 3) Τα </a:t>
            </a:r>
            <a:r>
              <a:rPr lang="en-GB" altLang="en-US" sz="2600" dirty="0" err="1" smtClean="0">
                <a:cs typeface="Times New Roman" panose="02020603050405020304" pitchFamily="18" charset="0"/>
              </a:rPr>
              <a:t>Hox</a:t>
            </a:r>
            <a:r>
              <a:rPr lang="en-GB" altLang="en-US" sz="2600" dirty="0" smtClean="0">
                <a:cs typeface="Times New Roman" panose="02020603050405020304" pitchFamily="18" charset="0"/>
              </a:rPr>
              <a:t> </a:t>
            </a:r>
            <a:r>
              <a:rPr lang="el-GR" altLang="en-US" sz="2600" dirty="0" smtClean="0">
                <a:cs typeface="Times New Roman" panose="02020603050405020304" pitchFamily="18" charset="0"/>
              </a:rPr>
              <a:t>γονίδιά τους φέρουν ομοιότητες με αυτά των </a:t>
            </a:r>
            <a:r>
              <a:rPr lang="el-GR" altLang="en-US" sz="2600" dirty="0" err="1" smtClean="0">
                <a:cs typeface="Times New Roman" panose="02020603050405020304" pitchFamily="18" charset="0"/>
              </a:rPr>
              <a:t>Λοφοτροχόζωων</a:t>
            </a:r>
            <a:r>
              <a:rPr lang="el-GR" altLang="en-US" sz="2600" dirty="0" smtClean="0">
                <a:cs typeface="Times New Roman" panose="02020603050405020304" pitchFamily="18" charset="0"/>
              </a:rPr>
              <a:t>. </a:t>
            </a:r>
          </a:p>
          <a:p>
            <a:pPr eaLnBrk="1" hangingPunct="1">
              <a:buFont typeface="Arial" panose="020B0604020202020204" pitchFamily="34" charset="0"/>
              <a:buNone/>
            </a:pPr>
            <a:r>
              <a:rPr lang="el-GR" altLang="en-US" sz="2600" dirty="0" smtClean="0">
                <a:cs typeface="Times New Roman" panose="02020603050405020304" pitchFamily="18" charset="0"/>
              </a:rPr>
              <a:t> 4</a:t>
            </a: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Μεγαλώνουν ενδοκυτταρικά. Το χαρακτηριστικό αυτό είναι μοναδικό ανάμεσα στα </a:t>
            </a:r>
            <a:r>
              <a:rPr lang="el-GR" altLang="en-US" sz="2600" b="1" dirty="0" err="1" smtClean="0">
                <a:cs typeface="Times New Roman" panose="02020603050405020304" pitchFamily="18" charset="0"/>
              </a:rPr>
              <a:t>Μετάζωα</a:t>
            </a:r>
            <a:r>
              <a:rPr lang="el-GR" altLang="en-US" sz="2600" b="1" dirty="0" smtClean="0">
                <a:cs typeface="Times New Roman" panose="02020603050405020304" pitchFamily="18" charset="0"/>
              </a:rPr>
              <a:t>. </a:t>
            </a:r>
          </a:p>
          <a:p>
            <a:pPr eaLnBrk="1" hangingPunct="1"/>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F37CE43D-7CF5-4B21-BB0E-28E0F9CB28C5}" type="slidenum">
              <a:rPr lang="en-US" smtClean="0"/>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1"/>
          <p:cNvSpPr>
            <a:spLocks noGrp="1"/>
          </p:cNvSpPr>
          <p:nvPr>
            <p:ph type="title"/>
          </p:nvPr>
        </p:nvSpPr>
        <p:spPr/>
        <p:txBody>
          <a:bodyPr/>
          <a:lstStyle/>
          <a:p>
            <a:pPr eaLnBrk="1" hangingPunct="1"/>
            <a:r>
              <a:rPr lang="el-GR" altLang="el-GR" dirty="0" smtClean="0">
                <a:solidFill>
                  <a:srgbClr val="0070C0"/>
                </a:solidFill>
              </a:rPr>
              <a:t>Φύλο (?) </a:t>
            </a:r>
            <a:r>
              <a:rPr lang="el-GR" altLang="el-GR" dirty="0" err="1" smtClean="0">
                <a:solidFill>
                  <a:srgbClr val="0070C0"/>
                </a:solidFill>
              </a:rPr>
              <a:t>Μεσόζωα</a:t>
            </a:r>
            <a:r>
              <a:rPr lang="el-GR" altLang="el-GR" dirty="0" smtClean="0">
                <a:solidFill>
                  <a:srgbClr val="0070C0"/>
                </a:solidFill>
              </a:rPr>
              <a:t> </a:t>
            </a:r>
            <a:r>
              <a:rPr lang="el-GR" altLang="el-GR" dirty="0" smtClean="0">
                <a:solidFill>
                  <a:srgbClr val="0070C0"/>
                </a:solidFill>
              </a:rPr>
              <a:t>2/2 </a:t>
            </a:r>
            <a:endParaRPr lang="en-US" altLang="el-GR" dirty="0" smtClean="0">
              <a:solidFill>
                <a:srgbClr val="0070C0"/>
              </a:solidFill>
            </a:endParaRPr>
          </a:p>
        </p:txBody>
      </p:sp>
      <p:sp>
        <p:nvSpPr>
          <p:cNvPr id="30723" name="Θέση περιεχομένου 6"/>
          <p:cNvSpPr>
            <a:spLocks noGrp="1"/>
          </p:cNvSpPr>
          <p:nvPr>
            <p:ph idx="1"/>
          </p:nvPr>
        </p:nvSpPr>
        <p:spPr>
          <a:xfrm>
            <a:off x="604838" y="1557338"/>
            <a:ext cx="7886700" cy="4679950"/>
          </a:xfrm>
        </p:spPr>
        <p:txBody>
          <a:bodyPr/>
          <a:lstStyle/>
          <a:p>
            <a:pPr marL="457200" indent="0" eaLnBrk="1" hangingPunct="1">
              <a:buFont typeface="Arial" panose="020B0604020202020204" pitchFamily="34" charset="0"/>
              <a:buNone/>
            </a:pPr>
            <a:r>
              <a:rPr lang="el-GR" altLang="en-US" sz="2600" smtClean="0">
                <a:cs typeface="Times New Roman" panose="02020603050405020304" pitchFamily="18" charset="0"/>
              </a:rPr>
              <a:t>5) Οι 2 ομοταξίες τους έχουν περισσότερες διαφορές μεταξύ τους παρά ομοιότητες. Οι κύκλοι ζωής τους είναι αρκετά διαφορετικοί. </a:t>
            </a:r>
          </a:p>
          <a:p>
            <a:pPr marL="457200" indent="0" eaLnBrk="1" hangingPunct="1">
              <a:buFont typeface="Arial" panose="020B0604020202020204" pitchFamily="34" charset="0"/>
              <a:buNone/>
            </a:pPr>
            <a:r>
              <a:rPr lang="el-GR" altLang="en-US" sz="2600" smtClean="0">
                <a:cs typeface="Times New Roman" panose="02020603050405020304" pitchFamily="18" charset="0"/>
              </a:rPr>
              <a:t>6) Αν και συνδέονται φυλογενετικά με τους Πλατυέλμινθες, η απλή μορφολογία τους δείχνει ότι έχουν χάσει πολύπλοκα χαρακτηριστικά κατά την προσαρμογή τους στην παρασιτική διαβίωση.</a:t>
            </a:r>
          </a:p>
          <a:p>
            <a:pPr marL="457200" indent="0" eaLnBrk="1" hangingPunct="1">
              <a:buFont typeface="Arial" panose="020B0604020202020204" pitchFamily="34" charset="0"/>
              <a:buNone/>
            </a:pPr>
            <a:r>
              <a:rPr lang="el-GR" altLang="en-US" sz="2600" smtClean="0">
                <a:cs typeface="Times New Roman" panose="02020603050405020304" pitchFamily="18" charset="0"/>
              </a:rPr>
              <a:t>7) Ταξινόμηση:                        Φύλο: </a:t>
            </a:r>
            <a:r>
              <a:rPr lang="el-GR" altLang="en-US" sz="2600" b="1" smtClean="0">
                <a:cs typeface="Times New Roman" panose="02020603050405020304" pitchFamily="18" charset="0"/>
              </a:rPr>
              <a:t>Μεσόζωα</a:t>
            </a:r>
          </a:p>
          <a:p>
            <a:pPr marL="457200" indent="0" eaLnBrk="1" hangingPunct="1">
              <a:buFont typeface="Arial" panose="020B0604020202020204" pitchFamily="34" charset="0"/>
              <a:buNone/>
            </a:pPr>
            <a:r>
              <a:rPr lang="el-GR" altLang="en-US" sz="2600" smtClean="0">
                <a:cs typeface="Times New Roman" panose="02020603050405020304" pitchFamily="18" charset="0"/>
              </a:rPr>
              <a:t>	                                             Ομοταξία: </a:t>
            </a:r>
            <a:r>
              <a:rPr lang="el-GR" altLang="en-US" sz="2600" b="1" smtClean="0">
                <a:cs typeface="Times New Roman" panose="02020603050405020304" pitchFamily="18" charset="0"/>
              </a:rPr>
              <a:t>Ρομβόζωα</a:t>
            </a:r>
          </a:p>
          <a:p>
            <a:pPr marL="457200" indent="0" eaLnBrk="1" hangingPunct="1">
              <a:buFont typeface="Arial" panose="020B0604020202020204" pitchFamily="34" charset="0"/>
              <a:buNone/>
            </a:pPr>
            <a:r>
              <a:rPr lang="el-GR" altLang="en-US" sz="2600" smtClean="0">
                <a:cs typeface="Times New Roman" panose="02020603050405020304" pitchFamily="18" charset="0"/>
              </a:rPr>
              <a:t>			                                 </a:t>
            </a:r>
            <a:r>
              <a:rPr lang="el-GR" altLang="en-US" sz="2600" b="1" smtClean="0">
                <a:cs typeface="Times New Roman" panose="02020603050405020304" pitchFamily="18" charset="0"/>
              </a:rPr>
              <a:t>Ορθονηκτίδια</a:t>
            </a:r>
          </a:p>
          <a:p>
            <a:pPr marL="457200" indent="0" eaLnBrk="1" hangingPunct="1"/>
            <a:endParaRPr lang="en-US" altLang="el-GR" sz="260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729BF81A-3BB8-4D7F-ADA4-1F88DF7807DB}" type="slidenum">
              <a:rPr lang="en-US" smtClean="0"/>
              <a:pPr>
                <a:defRPr/>
              </a:pPr>
              <a:t>18</a:t>
            </a:fld>
            <a:endParaRPr lang="en-US"/>
          </a:p>
        </p:txBody>
      </p:sp>
      <p:cxnSp>
        <p:nvCxnSpPr>
          <p:cNvPr id="6" name="Elbow Connector 5"/>
          <p:cNvCxnSpPr>
            <a:cxnSpLocks noChangeShapeType="1"/>
          </p:cNvCxnSpPr>
          <p:nvPr/>
        </p:nvCxnSpPr>
        <p:spPr bwMode="auto">
          <a:xfrm>
            <a:off x="5305425" y="5229225"/>
            <a:ext cx="304800" cy="228600"/>
          </a:xfrm>
          <a:prstGeom prst="bentConnector3">
            <a:avLst>
              <a:gd name="adj1" fmla="val -2778"/>
            </a:avLst>
          </a:prstGeom>
          <a:ln>
            <a:headEnd/>
            <a:tailEnd type="arrow" w="med" len="med"/>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1"/>
          <p:cNvSpPr>
            <a:spLocks noGrp="1"/>
          </p:cNvSpPr>
          <p:nvPr>
            <p:ph type="title"/>
          </p:nvPr>
        </p:nvSpPr>
        <p:spPr/>
        <p:txBody>
          <a:bodyPr/>
          <a:lstStyle/>
          <a:p>
            <a:pPr eaLnBrk="1" hangingPunct="1"/>
            <a:r>
              <a:rPr lang="el-GR" altLang="el-GR" sz="4000" dirty="0" smtClean="0">
                <a:solidFill>
                  <a:srgbClr val="0070C0"/>
                </a:solidFill>
              </a:rPr>
              <a:t>Ομοταξία </a:t>
            </a:r>
            <a:r>
              <a:rPr lang="el-GR" altLang="el-GR" sz="4000" dirty="0" err="1" smtClean="0">
                <a:solidFill>
                  <a:srgbClr val="0070C0"/>
                </a:solidFill>
              </a:rPr>
              <a:t>Ρομβόζωα</a:t>
            </a:r>
            <a:r>
              <a:rPr lang="el-GR" altLang="el-GR" sz="4000" dirty="0" smtClean="0">
                <a:solidFill>
                  <a:srgbClr val="0070C0"/>
                </a:solidFill>
              </a:rPr>
              <a:t> 1/2</a:t>
            </a:r>
            <a:endParaRPr lang="en-US" altLang="el-GR" sz="4000" dirty="0" smtClean="0">
              <a:solidFill>
                <a:srgbClr val="0070C0"/>
              </a:solidFill>
            </a:endParaRPr>
          </a:p>
        </p:txBody>
      </p:sp>
      <p:sp>
        <p:nvSpPr>
          <p:cNvPr id="31747" name="Θέση περιεχομένου 6"/>
          <p:cNvSpPr>
            <a:spLocks noGrp="1"/>
          </p:cNvSpPr>
          <p:nvPr>
            <p:ph idx="1"/>
          </p:nvPr>
        </p:nvSpPr>
        <p:spPr>
          <a:xfrm>
            <a:off x="628650" y="1706563"/>
            <a:ext cx="7886700" cy="4679950"/>
          </a:xfrm>
        </p:spPr>
        <p:txBody>
          <a:bodyPr/>
          <a:lstStyle/>
          <a:p>
            <a:pPr marL="182563" indent="0" eaLnBrk="1" hangingPunct="1">
              <a:buFont typeface="Arial" panose="020B0604020202020204" pitchFamily="34" charset="0"/>
              <a:buNone/>
            </a:pPr>
            <a:r>
              <a:rPr lang="el-GR" altLang="en-US" sz="2600" b="1" dirty="0" smtClean="0">
                <a:cs typeface="Times New Roman" panose="02020603050405020304" pitchFamily="18" charset="0"/>
              </a:rPr>
              <a:t>Χαρακτηριστικά</a:t>
            </a:r>
          </a:p>
          <a:p>
            <a:pPr marL="182563" indent="0" eaLnBrk="1" hangingPunct="1">
              <a:buFont typeface="Arial" panose="020B0604020202020204" pitchFamily="34" charset="0"/>
              <a:buNone/>
            </a:pPr>
            <a:endParaRPr lang="el-GR" altLang="en-US" sz="2600" dirty="0" smtClean="0">
              <a:cs typeface="Times New Roman" panose="02020603050405020304" pitchFamily="18" charset="0"/>
            </a:endParaRPr>
          </a:p>
          <a:p>
            <a:pPr marL="639763" indent="-457200" eaLnBrk="1" hangingPunct="1">
              <a:spcBef>
                <a:spcPts val="600"/>
              </a:spcBef>
            </a:pPr>
            <a:r>
              <a:rPr lang="el-GR" altLang="en-US" sz="2600" dirty="0" smtClean="0">
                <a:cs typeface="Times New Roman" panose="02020603050405020304" pitchFamily="18" charset="0"/>
              </a:rPr>
              <a:t>Ζουν </a:t>
            </a:r>
            <a:r>
              <a:rPr lang="el-GR" altLang="en-US" sz="2600" b="1" dirty="0" smtClean="0">
                <a:cs typeface="Times New Roman" panose="02020603050405020304" pitchFamily="18" charset="0"/>
              </a:rPr>
              <a:t>παρασιτικά στα νεφρίδια των κεφαλόποδων Μαλακίων χωρίς να προκαλούν βλάβες.</a:t>
            </a:r>
            <a:r>
              <a:rPr lang="el-GR" altLang="en-US" sz="2600" dirty="0" smtClean="0">
                <a:cs typeface="Times New Roman" panose="02020603050405020304" pitchFamily="18" charset="0"/>
              </a:rPr>
              <a:t> Τα ενήλικα έχουν </a:t>
            </a:r>
            <a:r>
              <a:rPr lang="el-GR" altLang="en-US" sz="2600" dirty="0" err="1" smtClean="0">
                <a:cs typeface="Times New Roman" panose="02020603050405020304" pitchFamily="18" charset="0"/>
              </a:rPr>
              <a:t>επιμήκες</a:t>
            </a:r>
            <a:r>
              <a:rPr lang="el-GR" altLang="en-US" sz="2600" dirty="0" smtClean="0">
                <a:cs typeface="Times New Roman" panose="02020603050405020304" pitchFamily="18" charset="0"/>
              </a:rPr>
              <a:t> σώμα, ονομάζονται </a:t>
            </a:r>
            <a:r>
              <a:rPr lang="el-GR" altLang="en-US" sz="2600" b="1" dirty="0" err="1" smtClean="0">
                <a:cs typeface="Times New Roman" panose="02020603050405020304" pitchFamily="18" charset="0"/>
              </a:rPr>
              <a:t>νηματογενή</a:t>
            </a:r>
            <a:r>
              <a:rPr lang="el-GR" altLang="en-US" sz="2600" b="1" dirty="0" smtClean="0">
                <a:cs typeface="Times New Roman" panose="02020603050405020304" pitchFamily="18" charset="0"/>
              </a:rPr>
              <a:t>,</a:t>
            </a:r>
            <a:r>
              <a:rPr lang="el-GR" altLang="en-US" sz="2600" dirty="0" smtClean="0">
                <a:cs typeface="Times New Roman" panose="02020603050405020304" pitchFamily="18" charset="0"/>
              </a:rPr>
              <a:t> και φέρουν αναπαραγωγικά κύτταρα από τα οποία προκύπτουν προνύμφες. </a:t>
            </a:r>
          </a:p>
          <a:p>
            <a:pPr marL="639763" indent="-457200" eaLnBrk="1" hangingPunct="1"/>
            <a:r>
              <a:rPr lang="el-GR" altLang="en-US" sz="2600" dirty="0" smtClean="0">
                <a:cs typeface="Times New Roman" panose="02020603050405020304" pitchFamily="18" charset="0"/>
              </a:rPr>
              <a:t>Ο κύκλος ζωής τους είναι ιδιαίτερα περίπλοκος και σε κάποια στάδια μπορεί να παρομοιαστεί με </a:t>
            </a:r>
            <a:r>
              <a:rPr lang="en-GB" altLang="en-US" sz="2600" b="1" dirty="0" smtClean="0">
                <a:cs typeface="Times New Roman" panose="02020603050405020304" pitchFamily="18" charset="0"/>
              </a:rPr>
              <a:t>“</a:t>
            </a:r>
            <a:r>
              <a:rPr lang="el-GR" altLang="ja-JP" sz="2600" b="1" dirty="0" smtClean="0">
                <a:cs typeface="Times New Roman" panose="02020603050405020304" pitchFamily="18" charset="0"/>
              </a:rPr>
              <a:t>τη σεξουαλική ωρίμανση ενός εμβρύου μέσα στην μήτρα</a:t>
            </a:r>
            <a:r>
              <a:rPr lang="en-GB" altLang="en-US" sz="2600" b="1" dirty="0" smtClean="0">
                <a:cs typeface="Times New Roman" panose="02020603050405020304" pitchFamily="18" charset="0"/>
              </a:rPr>
              <a:t>”</a:t>
            </a:r>
            <a:r>
              <a:rPr lang="el-GR" altLang="ja-JP" sz="2600" dirty="0" smtClean="0">
                <a:cs typeface="Times New Roman" panose="02020603050405020304" pitchFamily="18" charset="0"/>
              </a:rPr>
              <a:t>.  Κάποια στάδια του κύκλου ζωής τους είναι άγνωστα.</a:t>
            </a:r>
            <a:endParaRPr lang="el-GR" altLang="en-US" sz="2600" dirty="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BF451E64-A79E-418D-928A-1B57BA0DF651}" type="slidenum">
              <a:rPr lang="en-US" smtClean="0"/>
              <a:pPr>
                <a:defRPr/>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p:nvPr>
        </p:nvSpPr>
        <p:spPr/>
        <p:txBody>
          <a:bodyPr/>
          <a:lstStyle/>
          <a:p>
            <a:pPr eaLnBrk="1" hangingPunct="1"/>
            <a:r>
              <a:rPr lang="el-GR" altLang="el-GR" sz="4000" dirty="0">
                <a:solidFill>
                  <a:srgbClr val="0070C0"/>
                </a:solidFill>
              </a:rPr>
              <a:t>Ομοταξία </a:t>
            </a:r>
            <a:r>
              <a:rPr lang="el-GR" altLang="el-GR" sz="4000" dirty="0" err="1">
                <a:solidFill>
                  <a:srgbClr val="0070C0"/>
                </a:solidFill>
              </a:rPr>
              <a:t>Ρομβόζωα</a:t>
            </a:r>
            <a:r>
              <a:rPr lang="el-GR" altLang="el-GR" sz="4000" dirty="0">
                <a:solidFill>
                  <a:srgbClr val="0070C0"/>
                </a:solidFill>
              </a:rPr>
              <a:t> </a:t>
            </a:r>
            <a:r>
              <a:rPr lang="el-GR" altLang="el-GR" sz="4000" dirty="0" smtClean="0">
                <a:solidFill>
                  <a:srgbClr val="0070C0"/>
                </a:solidFill>
              </a:rPr>
              <a:t>2/2</a:t>
            </a:r>
            <a:endParaRPr lang="en-US" altLang="el-GR" sz="4000" dirty="0" smtClean="0">
              <a:solidFill>
                <a:srgbClr val="0070C0"/>
              </a:solidFill>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B831432E-DDC7-49CB-B1FC-5E948A6A98D0}" type="slidenum">
              <a:rPr lang="en-US" smtClean="0"/>
              <a:pPr>
                <a:defRPr/>
              </a:pPr>
              <a:t>20</a:t>
            </a:fld>
            <a:endParaRPr lang="en-US"/>
          </a:p>
        </p:txBody>
      </p:sp>
      <p:pic>
        <p:nvPicPr>
          <p:cNvPr id="32773"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97063" y="1490663"/>
            <a:ext cx="5303837" cy="4673600"/>
          </a:xfrm>
        </p:spPr>
      </p:pic>
      <p:sp>
        <p:nvSpPr>
          <p:cNvPr id="6" name="TextBox 5"/>
          <p:cNvSpPr txBox="1"/>
          <p:nvPr/>
        </p:nvSpPr>
        <p:spPr>
          <a:xfrm>
            <a:off x="6910388" y="5661025"/>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0</a:t>
            </a:r>
            <a:endParaRPr lang="el-GR" sz="1200" b="1" dirty="0">
              <a:latin typeface="+mj-l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1"/>
          <p:cNvSpPr>
            <a:spLocks noGrp="1"/>
          </p:cNvSpPr>
          <p:nvPr>
            <p:ph type="title"/>
          </p:nvPr>
        </p:nvSpPr>
        <p:spPr/>
        <p:txBody>
          <a:bodyPr/>
          <a:lstStyle/>
          <a:p>
            <a:pPr eaLnBrk="1" hangingPunct="1"/>
            <a:r>
              <a:rPr lang="el-GR" altLang="el-GR" dirty="0" smtClean="0">
                <a:solidFill>
                  <a:srgbClr val="0070C0"/>
                </a:solidFill>
              </a:rPr>
              <a:t> </a:t>
            </a:r>
            <a:r>
              <a:rPr lang="el-GR" altLang="el-GR" sz="4000" dirty="0" smtClean="0">
                <a:solidFill>
                  <a:srgbClr val="0070C0"/>
                </a:solidFill>
              </a:rPr>
              <a:t>Ομοταξία </a:t>
            </a:r>
            <a:r>
              <a:rPr lang="el-GR" altLang="el-GR" sz="4000" dirty="0" err="1" smtClean="0">
                <a:solidFill>
                  <a:srgbClr val="0070C0"/>
                </a:solidFill>
              </a:rPr>
              <a:t>Ορθονηκτίδια</a:t>
            </a:r>
            <a:r>
              <a:rPr lang="el-GR" altLang="el-GR" sz="4000" dirty="0" smtClean="0">
                <a:solidFill>
                  <a:srgbClr val="0070C0"/>
                </a:solidFill>
              </a:rPr>
              <a:t> 1/2 </a:t>
            </a:r>
            <a:endParaRPr lang="en-US" altLang="el-GR" sz="4000" dirty="0" smtClean="0">
              <a:solidFill>
                <a:srgbClr val="0070C0"/>
              </a:solidFill>
            </a:endParaRPr>
          </a:p>
        </p:txBody>
      </p:sp>
      <p:sp>
        <p:nvSpPr>
          <p:cNvPr id="34819" name="Θέση περιεχομένου 6"/>
          <p:cNvSpPr>
            <a:spLocks noGrp="1"/>
          </p:cNvSpPr>
          <p:nvPr>
            <p:ph idx="1"/>
          </p:nvPr>
        </p:nvSpPr>
        <p:spPr>
          <a:xfrm>
            <a:off x="628650" y="1556792"/>
            <a:ext cx="7886700" cy="4679950"/>
          </a:xfrm>
        </p:spPr>
        <p:txBody>
          <a:bodyPr/>
          <a:lstStyle/>
          <a:p>
            <a:pPr marL="182563" indent="0" eaLnBrk="1" hangingPunct="1">
              <a:buFont typeface="Arial" panose="020B0604020202020204" pitchFamily="34" charset="0"/>
              <a:buNone/>
            </a:pPr>
            <a:r>
              <a:rPr lang="el-GR" altLang="en-US" sz="2600" b="1" dirty="0" smtClean="0">
                <a:cs typeface="Times New Roman" panose="02020603050405020304" pitchFamily="18" charset="0"/>
              </a:rPr>
              <a:t>Χαρακτηριστικά</a:t>
            </a:r>
            <a:endParaRPr lang="el-GR" altLang="en-US" sz="2600" dirty="0">
              <a:cs typeface="Times New Roman" panose="02020603050405020304" pitchFamily="18" charset="0"/>
            </a:endParaRPr>
          </a:p>
          <a:p>
            <a:pPr marL="182563" indent="0" eaLnBrk="1" hangingPunct="1">
              <a:buFont typeface="Arial" panose="020B0604020202020204" pitchFamily="34" charset="0"/>
              <a:buNone/>
            </a:pPr>
            <a:endParaRPr lang="el-GR" altLang="en-US" sz="2600" dirty="0" smtClean="0">
              <a:cs typeface="Times New Roman" panose="02020603050405020304" pitchFamily="18" charset="0"/>
            </a:endParaRPr>
          </a:p>
          <a:p>
            <a:pPr marL="639763" indent="-457200" eaLnBrk="1" hangingPunct="1">
              <a:spcBef>
                <a:spcPts val="600"/>
              </a:spcBef>
            </a:pPr>
            <a:r>
              <a:rPr lang="el-GR" altLang="en-US" sz="2600" dirty="0" smtClean="0">
                <a:cs typeface="Times New Roman" panose="02020603050405020304" pitchFamily="18" charset="0"/>
              </a:rPr>
              <a:t>Ζουν </a:t>
            </a:r>
            <a:r>
              <a:rPr lang="el-GR" altLang="en-US" sz="2600" b="1" dirty="0" smtClean="0">
                <a:cs typeface="Times New Roman" panose="02020603050405020304" pitchFamily="18" charset="0"/>
              </a:rPr>
              <a:t>παρασιτικά</a:t>
            </a: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στα αναπαραγωγικά</a:t>
            </a: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όργανα διαφόρων</a:t>
            </a:r>
            <a:r>
              <a:rPr lang="el-GR" altLang="en-US" sz="2600" dirty="0" smtClean="0">
                <a:cs typeface="Times New Roman" panose="02020603050405020304" pitchFamily="18" charset="0"/>
              </a:rPr>
              <a:t> </a:t>
            </a:r>
            <a:r>
              <a:rPr lang="el-GR" altLang="en-US" sz="2600" b="1" dirty="0" err="1" smtClean="0">
                <a:cs typeface="Times New Roman" panose="02020603050405020304" pitchFamily="18" charset="0"/>
              </a:rPr>
              <a:t>Ασπονδύλων</a:t>
            </a:r>
            <a:r>
              <a:rPr lang="el-GR" altLang="en-US" sz="2600" dirty="0" smtClean="0">
                <a:cs typeface="Times New Roman" panose="02020603050405020304" pitchFamily="18" charset="0"/>
              </a:rPr>
              <a:t> και προκαλούν στειρότητα στους ξενιστές τους. </a:t>
            </a:r>
          </a:p>
          <a:p>
            <a:pPr marL="639763" indent="-457200" eaLnBrk="1" hangingPunct="1"/>
            <a:r>
              <a:rPr lang="el-GR" altLang="en-US" sz="2600" dirty="0" smtClean="0">
                <a:cs typeface="Times New Roman" panose="02020603050405020304" pitchFamily="18" charset="0"/>
              </a:rPr>
              <a:t>Ο κύκλος ζωής τους διακρίνεται από την </a:t>
            </a:r>
            <a:r>
              <a:rPr lang="el-GR" altLang="en-US" sz="2600" b="1" dirty="0" smtClean="0">
                <a:cs typeface="Times New Roman" panose="02020603050405020304" pitchFamily="18" charset="0"/>
              </a:rPr>
              <a:t>παρουσία αγενούς και εγγενούς σταδίου</a:t>
            </a:r>
            <a:r>
              <a:rPr lang="el-GR" altLang="en-US" sz="2600" dirty="0" smtClean="0">
                <a:cs typeface="Times New Roman" panose="02020603050405020304" pitchFamily="18" charset="0"/>
              </a:rPr>
              <a:t>. </a:t>
            </a:r>
          </a:p>
          <a:p>
            <a:pPr marL="639763" indent="-457200" eaLnBrk="1" hangingPunct="1"/>
            <a:r>
              <a:rPr lang="el-GR" altLang="en-US" sz="2600" dirty="0" smtClean="0">
                <a:cs typeface="Times New Roman" panose="02020603050405020304" pitchFamily="18" charset="0"/>
              </a:rPr>
              <a:t>Στο αγενές στάδιο το ζώο είναι μια πολυπύρηνη μάζα που ονομάζεται </a:t>
            </a:r>
            <a:r>
              <a:rPr lang="el-GR" altLang="en-US" sz="2600" b="1" dirty="0" smtClean="0">
                <a:cs typeface="Times New Roman" panose="02020603050405020304" pitchFamily="18" charset="0"/>
              </a:rPr>
              <a:t>πλασμώδιο</a:t>
            </a:r>
            <a:r>
              <a:rPr lang="el-GR" altLang="en-US" sz="2600" dirty="0" smtClean="0">
                <a:cs typeface="Times New Roman" panose="02020603050405020304" pitchFamily="18" charset="0"/>
              </a:rPr>
              <a:t> από την οποία προκύπτουν θηλυκά και αρσενικά άτομα τα οποία </a:t>
            </a:r>
            <a:r>
              <a:rPr lang="el-GR" altLang="en-US" sz="2600" b="1" dirty="0" smtClean="0">
                <a:cs typeface="Times New Roman" panose="02020603050405020304" pitchFamily="18" charset="0"/>
              </a:rPr>
              <a:t>αναπαράγονται εγγενώς στο θαλάσσιο περιβάλλον. </a:t>
            </a: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14255A0C-2044-45B0-BD4C-AB15823DB3DD}" type="slidenum">
              <a:rPr lang="en-US" smtClean="0"/>
              <a:pPr>
                <a:defRPr/>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1"/>
          <p:cNvSpPr>
            <a:spLocks noGrp="1"/>
          </p:cNvSpPr>
          <p:nvPr>
            <p:ph type="title"/>
          </p:nvPr>
        </p:nvSpPr>
        <p:spPr/>
        <p:txBody>
          <a:bodyPr/>
          <a:lstStyle/>
          <a:p>
            <a:pPr eaLnBrk="1" hangingPunct="1"/>
            <a:r>
              <a:rPr lang="el-GR" altLang="el-GR" dirty="0">
                <a:solidFill>
                  <a:srgbClr val="0070C0"/>
                </a:solidFill>
              </a:rPr>
              <a:t>Ομοταξία </a:t>
            </a:r>
            <a:r>
              <a:rPr lang="el-GR" altLang="el-GR" dirty="0" err="1">
                <a:solidFill>
                  <a:srgbClr val="0070C0"/>
                </a:solidFill>
              </a:rPr>
              <a:t>Ορθονηκτίδια</a:t>
            </a:r>
            <a:r>
              <a:rPr lang="el-GR" altLang="el-GR" dirty="0">
                <a:solidFill>
                  <a:srgbClr val="0070C0"/>
                </a:solidFill>
              </a:rPr>
              <a:t> </a:t>
            </a:r>
            <a:r>
              <a:rPr lang="el-GR" altLang="el-GR" dirty="0" smtClean="0">
                <a:solidFill>
                  <a:srgbClr val="0070C0"/>
                </a:solidFill>
              </a:rPr>
              <a:t>2/2 </a:t>
            </a:r>
            <a:endParaRPr lang="en-US" altLang="el-GR" dirty="0" smtClean="0">
              <a:solidFill>
                <a:srgbClr val="0070C0"/>
              </a:solidFill>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C190B364-FA70-42FE-A234-7B62DF64A567}" type="slidenum">
              <a:rPr lang="en-US" smtClean="0"/>
              <a:pPr>
                <a:defRPr/>
              </a:pPr>
              <a:t>22</a:t>
            </a:fld>
            <a:endParaRPr lang="en-US"/>
          </a:p>
        </p:txBody>
      </p:sp>
      <p:pic>
        <p:nvPicPr>
          <p:cNvPr id="35845"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24075" y="1287463"/>
            <a:ext cx="5048250" cy="5013325"/>
          </a:xfrm>
        </p:spPr>
      </p:pic>
      <p:sp>
        <p:nvSpPr>
          <p:cNvPr id="6" name="TextBox 5"/>
          <p:cNvSpPr txBox="1"/>
          <p:nvPr/>
        </p:nvSpPr>
        <p:spPr>
          <a:xfrm>
            <a:off x="6837363" y="5732463"/>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1</a:t>
            </a:r>
            <a:endParaRPr lang="el-GR" sz="1200" b="1" dirty="0">
              <a:latin typeface="+mj-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Νημερτίνοι</a:t>
            </a:r>
            <a:r>
              <a:rPr lang="el-GR" altLang="el-GR" dirty="0" smtClean="0">
                <a:solidFill>
                  <a:srgbClr val="0070C0"/>
                </a:solidFill>
              </a:rPr>
              <a:t> 1/6 </a:t>
            </a:r>
            <a:endParaRPr lang="en-US" altLang="el-GR" dirty="0" smtClean="0">
              <a:solidFill>
                <a:srgbClr val="0070C0"/>
              </a:solidFill>
            </a:endParaRPr>
          </a:p>
        </p:txBody>
      </p:sp>
      <p:sp>
        <p:nvSpPr>
          <p:cNvPr id="37891" name="Θέση περιεχομένου 6"/>
          <p:cNvSpPr>
            <a:spLocks noGrp="1"/>
          </p:cNvSpPr>
          <p:nvPr>
            <p:ph idx="1"/>
          </p:nvPr>
        </p:nvSpPr>
        <p:spPr>
          <a:xfrm>
            <a:off x="233363" y="1557338"/>
            <a:ext cx="8515350" cy="4679950"/>
          </a:xfrm>
        </p:spPr>
        <p:txBody>
          <a:bodyPr/>
          <a:lstStyle/>
          <a:p>
            <a:pPr marL="0" indent="0" eaLnBrk="1" hangingPunct="1">
              <a:buFont typeface="Arial" panose="020B0604020202020204" pitchFamily="34" charset="0"/>
              <a:buNone/>
            </a:pPr>
            <a:r>
              <a:rPr lang="el-GR" altLang="en-US" sz="2600" b="1" dirty="0" smtClean="0">
                <a:cs typeface="Times New Roman" panose="02020603050405020304" pitchFamily="18" charset="0"/>
              </a:rPr>
              <a:t>Μερικά βασικά χαρακτηριστικά: </a:t>
            </a:r>
          </a:p>
          <a:p>
            <a:pPr marL="514350" indent="-514350" eaLnBrk="1" hangingPunct="1">
              <a:spcBef>
                <a:spcPts val="2400"/>
              </a:spcBef>
              <a:buFont typeface="+mj-lt"/>
              <a:buAutoNum type="arabicPeriod"/>
            </a:pPr>
            <a:r>
              <a:rPr lang="el-GR" altLang="en-US" sz="2600" b="1" dirty="0" smtClean="0">
                <a:cs typeface="Times New Roman" panose="02020603050405020304" pitchFamily="18" charset="0"/>
              </a:rPr>
              <a:t>Σκώληκες νηματώδεις ή </a:t>
            </a:r>
            <a:r>
              <a:rPr lang="el-GR" altLang="en-US" sz="2600" b="1" dirty="0" err="1" smtClean="0">
                <a:cs typeface="Times New Roman" panose="02020603050405020304" pitchFamily="18" charset="0"/>
              </a:rPr>
              <a:t>ταινιώδεις</a:t>
            </a:r>
            <a:r>
              <a:rPr lang="el-GR" altLang="en-US" sz="2600" b="1" dirty="0" smtClean="0">
                <a:cs typeface="Times New Roman" panose="02020603050405020304" pitchFamily="18" charset="0"/>
              </a:rPr>
              <a:t>. Σχεδόν όλοι θαλάσσιοι. </a:t>
            </a:r>
            <a:r>
              <a:rPr lang="en-GB" altLang="en-US" sz="2600" b="1" dirty="0" smtClean="0">
                <a:cs typeface="Times New Roman" panose="02020603050405020304" pitchFamily="18" charset="0"/>
              </a:rPr>
              <a:t>1400</a:t>
            </a:r>
            <a:r>
              <a:rPr lang="el-GR" altLang="en-US" sz="2600" b="1" dirty="0" smtClean="0">
                <a:cs typeface="Times New Roman" panose="02020603050405020304" pitchFamily="18" charset="0"/>
              </a:rPr>
              <a:t> είδη</a:t>
            </a:r>
          </a:p>
          <a:p>
            <a:pPr marL="514350" indent="-514350" eaLnBrk="1" hangingPunct="1">
              <a:spcBef>
                <a:spcPts val="2400"/>
              </a:spcBef>
              <a:buFont typeface="+mj-lt"/>
              <a:buAutoNum type="arabicPeriod"/>
            </a:pPr>
            <a:r>
              <a:rPr lang="el-GR" altLang="en-US" sz="2600" dirty="0" smtClean="0">
                <a:cs typeface="Times New Roman" panose="02020603050405020304" pitchFamily="18" charset="0"/>
              </a:rPr>
              <a:t>Φέρουν </a:t>
            </a:r>
            <a:r>
              <a:rPr lang="el-GR" altLang="en-US" sz="2600" b="1" dirty="0" smtClean="0">
                <a:cs typeface="Times New Roman" panose="02020603050405020304" pitchFamily="18" charset="0"/>
              </a:rPr>
              <a:t>έδρα και πλήρες πεπτικό σύστημα</a:t>
            </a:r>
            <a:r>
              <a:rPr lang="el-GR" altLang="en-US" sz="2600" dirty="0" smtClean="0">
                <a:cs typeface="Times New Roman" panose="02020603050405020304" pitchFamily="18" charset="0"/>
              </a:rPr>
              <a:t>, και είναι τα πλέον πρωτόγονα ζώα με </a:t>
            </a:r>
            <a:r>
              <a:rPr lang="el-GR" altLang="en-US" sz="2600" b="1" dirty="0" smtClean="0">
                <a:cs typeface="Times New Roman" panose="02020603050405020304" pitchFamily="18" charset="0"/>
              </a:rPr>
              <a:t>αγγειακό αιμοφόρο σύστημα</a:t>
            </a:r>
            <a:r>
              <a:rPr lang="el-GR" altLang="en-US" sz="2600" dirty="0" smtClean="0">
                <a:cs typeface="Times New Roman" panose="02020603050405020304" pitchFamily="18" charset="0"/>
              </a:rPr>
              <a:t>. </a:t>
            </a:r>
          </a:p>
          <a:p>
            <a:pPr marL="514350" indent="-514350" eaLnBrk="1" hangingPunct="1">
              <a:spcBef>
                <a:spcPts val="2400"/>
              </a:spcBef>
              <a:buFont typeface="+mj-lt"/>
              <a:buAutoNum type="arabicPeriod"/>
            </a:pPr>
            <a:r>
              <a:rPr lang="el-GR" altLang="en-US" sz="2600" dirty="0" smtClean="0">
                <a:cs typeface="Times New Roman" panose="02020603050405020304" pitchFamily="18" charset="0"/>
              </a:rPr>
              <a:t>Είναι </a:t>
            </a:r>
            <a:r>
              <a:rPr lang="el-GR" altLang="en-US" sz="2600" b="1" dirty="0" err="1" smtClean="0">
                <a:cs typeface="Times New Roman" panose="02020603050405020304" pitchFamily="18" charset="0"/>
              </a:rPr>
              <a:t>δίοικοι</a:t>
            </a:r>
            <a:r>
              <a:rPr lang="el-GR" altLang="en-US" sz="2600" dirty="0" smtClean="0">
                <a:cs typeface="Times New Roman" panose="02020603050405020304" pitchFamily="18" charset="0"/>
              </a:rPr>
              <a:t> και εμφανίζουν </a:t>
            </a:r>
            <a:r>
              <a:rPr lang="el-GR" altLang="en-US" sz="2600" b="1" dirty="0" smtClean="0">
                <a:cs typeface="Times New Roman" panose="02020603050405020304" pitchFamily="18" charset="0"/>
              </a:rPr>
              <a:t>αναγεννητική ικανότητα </a:t>
            </a:r>
            <a:r>
              <a:rPr lang="el-GR" altLang="en-US" sz="2600" dirty="0" smtClean="0">
                <a:cs typeface="Times New Roman" panose="02020603050405020304" pitchFamily="18" charset="0"/>
              </a:rPr>
              <a:t>αν </a:t>
            </a:r>
            <a:r>
              <a:rPr lang="el-GR" altLang="en-US" sz="2600" dirty="0" err="1" smtClean="0">
                <a:cs typeface="Times New Roman" panose="02020603050405020304" pitchFamily="18" charset="0"/>
              </a:rPr>
              <a:t>κατατμηθεί</a:t>
            </a:r>
            <a:r>
              <a:rPr lang="el-GR" altLang="en-US" sz="2600" dirty="0" smtClean="0">
                <a:cs typeface="Times New Roman" panose="02020603050405020304" pitchFamily="18" charset="0"/>
              </a:rPr>
              <a:t> το σώμα τους.  </a:t>
            </a: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84712491-61CE-4A3D-A24C-AF0CB0A18235}" type="slidenum">
              <a:rPr lang="en-US"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Νημερτίνοι</a:t>
            </a:r>
            <a:r>
              <a:rPr lang="el-GR" altLang="el-GR" dirty="0" smtClean="0">
                <a:solidFill>
                  <a:srgbClr val="0070C0"/>
                </a:solidFill>
              </a:rPr>
              <a:t> 2/6 </a:t>
            </a:r>
            <a:endParaRPr lang="en-US" altLang="el-GR" dirty="0" smtClean="0">
              <a:solidFill>
                <a:srgbClr val="0070C0"/>
              </a:solidFill>
            </a:endParaRPr>
          </a:p>
        </p:txBody>
      </p:sp>
      <p:sp>
        <p:nvSpPr>
          <p:cNvPr id="38915" name="Θέση περιεχομένου 6"/>
          <p:cNvSpPr>
            <a:spLocks noGrp="1"/>
          </p:cNvSpPr>
          <p:nvPr>
            <p:ph idx="1"/>
          </p:nvPr>
        </p:nvSpPr>
        <p:spPr>
          <a:xfrm>
            <a:off x="250825" y="1557338"/>
            <a:ext cx="8240713" cy="4679950"/>
          </a:xfrm>
        </p:spPr>
        <p:txBody>
          <a:bodyPr/>
          <a:lstStyle/>
          <a:p>
            <a:pPr marL="0" indent="0" eaLnBrk="1" hangingPunct="1">
              <a:buFont typeface="Arial" panose="020B0604020202020204" pitchFamily="34" charset="0"/>
              <a:buNone/>
            </a:pPr>
            <a:r>
              <a:rPr lang="el-GR" altLang="en-US" sz="2600" b="1" dirty="0" smtClean="0">
                <a:cs typeface="Times New Roman" panose="02020603050405020304" pitchFamily="18" charset="0"/>
              </a:rPr>
              <a:t>Μερικά βασικά χαρακτηριστικά: </a:t>
            </a:r>
          </a:p>
          <a:p>
            <a:pPr marL="514350" indent="-514350" eaLnBrk="1" hangingPunct="1">
              <a:spcBef>
                <a:spcPts val="1800"/>
              </a:spcBef>
              <a:buFont typeface="+mj-lt"/>
              <a:buAutoNum type="arabicPeriod" startAt="4"/>
            </a:pPr>
            <a:r>
              <a:rPr lang="el-GR" altLang="en-US" sz="2600" dirty="0" smtClean="0">
                <a:cs typeface="Times New Roman" panose="02020603050405020304" pitchFamily="18" charset="0"/>
              </a:rPr>
              <a:t>Επιδερμίδα </a:t>
            </a:r>
            <a:r>
              <a:rPr lang="el-GR" altLang="en-US" sz="2600" b="1" dirty="0" smtClean="0">
                <a:cs typeface="Times New Roman" panose="02020603050405020304" pitchFamily="18" charset="0"/>
              </a:rPr>
              <a:t>βλεφαριδωτή</a:t>
            </a:r>
            <a:r>
              <a:rPr lang="el-GR" altLang="en-US" sz="2600" dirty="0" smtClean="0">
                <a:cs typeface="Times New Roman" panose="02020603050405020304" pitchFamily="18" charset="0"/>
              </a:rPr>
              <a:t> και ιδιαίτερο χαρακτηριστικό η </a:t>
            </a:r>
            <a:r>
              <a:rPr lang="el-GR" altLang="en-US" sz="2600" b="1" dirty="0" smtClean="0">
                <a:cs typeface="Times New Roman" panose="02020603050405020304" pitchFamily="18" charset="0"/>
              </a:rPr>
              <a:t>εκτατή προβοσκίδα</a:t>
            </a:r>
            <a:r>
              <a:rPr lang="el-GR" altLang="en-US" sz="2600" dirty="0" smtClean="0">
                <a:cs typeface="Times New Roman" panose="02020603050405020304" pitchFamily="18" charset="0"/>
              </a:rPr>
              <a:t> τους που φέρει κατασκευή σαν </a:t>
            </a:r>
            <a:r>
              <a:rPr lang="el-GR" altLang="en-US" sz="2600" b="1" dirty="0" smtClean="0">
                <a:cs typeface="Times New Roman" panose="02020603050405020304" pitchFamily="18" charset="0"/>
              </a:rPr>
              <a:t>μαχαιρίδιο</a:t>
            </a:r>
            <a:r>
              <a:rPr lang="el-GR" altLang="en-US" sz="2600" dirty="0" smtClean="0">
                <a:cs typeface="Times New Roman" panose="02020603050405020304" pitchFamily="18" charset="0"/>
              </a:rPr>
              <a:t> με την οποία σκοτώνουν τη λεία τους. Είναι </a:t>
            </a:r>
            <a:r>
              <a:rPr lang="el-GR" altLang="en-US" sz="2600" b="1" dirty="0" err="1" smtClean="0">
                <a:cs typeface="Times New Roman" panose="02020603050405020304" pitchFamily="18" charset="0"/>
              </a:rPr>
              <a:t>σαρκοφάγα</a:t>
            </a:r>
            <a:r>
              <a:rPr lang="el-GR" altLang="en-US" sz="2600" b="1" dirty="0" smtClean="0">
                <a:cs typeface="Times New Roman" panose="02020603050405020304" pitchFamily="18" charset="0"/>
              </a:rPr>
              <a:t> ή παμφάγα.</a:t>
            </a:r>
          </a:p>
          <a:p>
            <a:pPr marL="514350" indent="-514350" eaLnBrk="1" hangingPunct="1">
              <a:buFont typeface="+mj-lt"/>
              <a:buAutoNum type="arabicPeriod" startAt="4"/>
            </a:pPr>
            <a:r>
              <a:rPr lang="el-GR" altLang="en-US" sz="2600" dirty="0" smtClean="0">
                <a:cs typeface="Times New Roman" panose="02020603050405020304" pitchFamily="18" charset="0"/>
              </a:rPr>
              <a:t>Μετακινούνται με τη βοήθεια των βλεφαρίδων ή χρησιμοποιώντας την προβοσκίδα τους.</a:t>
            </a:r>
          </a:p>
          <a:p>
            <a:pPr marL="514350" indent="-514350" eaLnBrk="1" hangingPunct="1">
              <a:buFont typeface="+mj-lt"/>
              <a:buAutoNum type="arabicPeriod" startAt="4"/>
            </a:pPr>
            <a:r>
              <a:rPr lang="el-GR" altLang="en-US" sz="2600" dirty="0" smtClean="0">
                <a:cs typeface="Times New Roman" panose="02020603050405020304" pitchFamily="18" charset="0"/>
              </a:rPr>
              <a:t>Ταξινόμηση:                      Φύλο: </a:t>
            </a:r>
            <a:r>
              <a:rPr lang="el-GR" altLang="en-US" sz="2600" b="1" dirty="0" err="1" smtClean="0">
                <a:cs typeface="Times New Roman" panose="02020603050405020304" pitchFamily="18" charset="0"/>
              </a:rPr>
              <a:t>Νημερτίνοι</a:t>
            </a:r>
            <a:endParaRPr lang="el-GR" altLang="en-US" sz="2600" b="1" dirty="0" smtClean="0">
              <a:cs typeface="Times New Roman" panose="02020603050405020304" pitchFamily="18" charset="0"/>
            </a:endParaRPr>
          </a:p>
          <a:p>
            <a:pPr marL="0" indent="0" eaLnBrk="1" hangingPunct="1">
              <a:buFont typeface="Arial" panose="020B0604020202020204" pitchFamily="34" charset="0"/>
              <a:buNone/>
            </a:pPr>
            <a:r>
              <a:rPr lang="el-GR" altLang="en-US" sz="2600" dirty="0" smtClean="0">
                <a:cs typeface="Times New Roman" panose="02020603050405020304" pitchFamily="18" charset="0"/>
              </a:rPr>
              <a:t>	                                                    Ομοταξία: </a:t>
            </a:r>
            <a:r>
              <a:rPr lang="el-GR" altLang="en-US" sz="2600" b="1" dirty="0" smtClean="0">
                <a:cs typeface="Times New Roman" panose="02020603050405020304" pitchFamily="18" charset="0"/>
              </a:rPr>
              <a:t>Ένοπλα</a:t>
            </a:r>
          </a:p>
          <a:p>
            <a:pPr marL="0" indent="0" eaLnBrk="1" hangingPunct="1">
              <a:buFont typeface="Arial" panose="020B0604020202020204" pitchFamily="34" charset="0"/>
              <a:buNone/>
            </a:pPr>
            <a:r>
              <a:rPr lang="el-GR" altLang="en-US" sz="2600" dirty="0" smtClean="0">
                <a:cs typeface="Times New Roman" panose="02020603050405020304" pitchFamily="18" charset="0"/>
              </a:rPr>
              <a:t>					        </a:t>
            </a:r>
            <a:r>
              <a:rPr lang="el-GR" altLang="en-US" sz="2600" b="1" dirty="0" smtClean="0">
                <a:cs typeface="Times New Roman" panose="02020603050405020304" pitchFamily="18" charset="0"/>
              </a:rPr>
              <a:t>Τάξεις: </a:t>
            </a:r>
            <a:r>
              <a:rPr lang="en-GB" altLang="en-US" sz="2600" b="1" dirty="0" smtClean="0">
                <a:cs typeface="Times New Roman" panose="02020603050405020304" pitchFamily="18" charset="0"/>
              </a:rPr>
              <a:t>2</a:t>
            </a:r>
            <a:r>
              <a:rPr lang="el-GR" altLang="en-US" sz="2600" b="1" dirty="0" smtClean="0">
                <a:cs typeface="Times New Roman" panose="02020603050405020304" pitchFamily="18" charset="0"/>
              </a:rPr>
              <a:t>  Άοπλα</a:t>
            </a: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6D6B3D52-AC8B-4F89-A4BB-B6B6BC4C21E2}" type="slidenum">
              <a:rPr lang="en-US" smtClean="0"/>
              <a:pPr>
                <a:defRPr/>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Νημερτίνοι</a:t>
            </a:r>
            <a:r>
              <a:rPr lang="el-GR" altLang="el-GR" dirty="0" smtClean="0">
                <a:solidFill>
                  <a:srgbClr val="0070C0"/>
                </a:solidFill>
              </a:rPr>
              <a:t> 3/6 </a:t>
            </a:r>
            <a:endParaRPr lang="en-US" altLang="el-GR" dirty="0" smtClean="0">
              <a:solidFill>
                <a:srgbClr val="0070C0"/>
              </a:solidFill>
            </a:endParaRPr>
          </a:p>
        </p:txBody>
      </p:sp>
      <p:sp>
        <p:nvSpPr>
          <p:cNvPr id="39939" name="Θέση περιεχομένου 6"/>
          <p:cNvSpPr>
            <a:spLocks noGrp="1"/>
          </p:cNvSpPr>
          <p:nvPr>
            <p:ph idx="1"/>
          </p:nvPr>
        </p:nvSpPr>
        <p:spPr>
          <a:xfrm>
            <a:off x="179388" y="1412875"/>
            <a:ext cx="8713787" cy="4824413"/>
          </a:xfrm>
        </p:spPr>
        <p:txBody>
          <a:bodyPr/>
          <a:lstStyle/>
          <a:p>
            <a:pPr marL="0" indent="0" eaLnBrk="1" hangingPunct="1">
              <a:buFont typeface="Arial" panose="020B0604020202020204" pitchFamily="34" charset="0"/>
              <a:buNone/>
            </a:pPr>
            <a:r>
              <a:rPr lang="el-GR" altLang="en-US" sz="2600" b="1" dirty="0" smtClean="0">
                <a:cs typeface="Times New Roman" panose="02020603050405020304" pitchFamily="18" charset="0"/>
              </a:rPr>
              <a:t>Μερικά βασικά χαρακτηριστικά </a:t>
            </a:r>
          </a:p>
          <a:p>
            <a:pPr marL="457200" indent="-457200" eaLnBrk="1" hangingPunct="1">
              <a:buFont typeface="+mj-lt"/>
              <a:buAutoNum type="arabicPeriod" startAt="7"/>
            </a:pPr>
            <a:r>
              <a:rPr lang="el-GR" altLang="en-US" sz="2500" b="1" dirty="0" smtClean="0">
                <a:cs typeface="Times New Roman" panose="02020603050405020304" pitchFamily="18" charset="0"/>
              </a:rPr>
              <a:t>Σώμα </a:t>
            </a:r>
            <a:r>
              <a:rPr lang="el-GR" altLang="en-US" sz="2500" b="1" dirty="0" err="1" smtClean="0">
                <a:cs typeface="Times New Roman" panose="02020603050405020304" pitchFamily="18" charset="0"/>
              </a:rPr>
              <a:t>τριπλοβλαστικό</a:t>
            </a:r>
            <a:r>
              <a:rPr lang="el-GR" altLang="en-US" sz="2500" b="1" dirty="0" smtClean="0">
                <a:cs typeface="Times New Roman" panose="02020603050405020304" pitchFamily="18" charset="0"/>
              </a:rPr>
              <a:t>. Αμφίπλευρη συμμετρία με απουσία </a:t>
            </a:r>
            <a:r>
              <a:rPr lang="el-GR" altLang="en-US" sz="2500" b="1" dirty="0" err="1" smtClean="0">
                <a:cs typeface="Times New Roman" panose="02020603050405020304" pitchFamily="18" charset="0"/>
              </a:rPr>
              <a:t>μεταμέρειας</a:t>
            </a:r>
            <a:r>
              <a:rPr lang="el-GR" altLang="en-US" sz="2500" b="1" dirty="0" smtClean="0">
                <a:cs typeface="Times New Roman" panose="02020603050405020304" pitchFamily="18" charset="0"/>
              </a:rPr>
              <a:t>.</a:t>
            </a:r>
          </a:p>
          <a:p>
            <a:pPr marL="457200" indent="-457200" eaLnBrk="1" hangingPunct="1">
              <a:buFont typeface="+mj-lt"/>
              <a:buAutoNum type="arabicPeriod" startAt="7"/>
            </a:pPr>
            <a:r>
              <a:rPr lang="el-GR" altLang="en-US" sz="2500" b="1" dirty="0" smtClean="0">
                <a:cs typeface="Times New Roman" panose="02020603050405020304" pitchFamily="18" charset="0"/>
              </a:rPr>
              <a:t>Νευρικό σύστημα </a:t>
            </a:r>
            <a:r>
              <a:rPr lang="el-GR" altLang="en-US" sz="2500" dirty="0" smtClean="0">
                <a:cs typeface="Times New Roman" panose="02020603050405020304" pitchFamily="18" charset="0"/>
              </a:rPr>
              <a:t>με </a:t>
            </a:r>
            <a:r>
              <a:rPr lang="el-GR" altLang="en-US" sz="2500" dirty="0" err="1" smtClean="0">
                <a:cs typeface="Times New Roman" panose="02020603050405020304" pitchFamily="18" charset="0"/>
              </a:rPr>
              <a:t>τετράλοβο</a:t>
            </a:r>
            <a:r>
              <a:rPr lang="el-GR" altLang="en-US" sz="2500" dirty="0" smtClean="0">
                <a:cs typeface="Times New Roman" panose="02020603050405020304" pitchFamily="18" charset="0"/>
              </a:rPr>
              <a:t> εγκέφαλο και ζευγαρωτούς νευρικούς κορμούς. </a:t>
            </a:r>
          </a:p>
          <a:p>
            <a:pPr marL="457200" indent="-457200" eaLnBrk="1" hangingPunct="1">
              <a:buFont typeface="+mj-lt"/>
              <a:buAutoNum type="arabicPeriod" startAt="7"/>
            </a:pPr>
            <a:r>
              <a:rPr lang="el-GR" altLang="en-US" sz="2500" dirty="0" smtClean="0">
                <a:cs typeface="Times New Roman" panose="02020603050405020304" pitchFamily="18" charset="0"/>
              </a:rPr>
              <a:t>Αισθητήρια βλεφαριδοφόρα </a:t>
            </a:r>
            <a:r>
              <a:rPr lang="el-GR" altLang="en-US" sz="2500" dirty="0" err="1" smtClean="0">
                <a:cs typeface="Times New Roman" panose="02020603050405020304" pitchFamily="18" charset="0"/>
              </a:rPr>
              <a:t>βοθρία</a:t>
            </a:r>
            <a:r>
              <a:rPr lang="el-GR" altLang="en-US" sz="2500" dirty="0" smtClean="0">
                <a:cs typeface="Times New Roman" panose="02020603050405020304" pitchFamily="18" charset="0"/>
              </a:rPr>
              <a:t>, απτικά όργανα και </a:t>
            </a:r>
            <a:r>
              <a:rPr lang="el-GR" altLang="en-US" sz="2500" b="1" dirty="0" err="1" smtClean="0">
                <a:cs typeface="Times New Roman" panose="02020603050405020304" pitchFamily="18" charset="0"/>
              </a:rPr>
              <a:t>οφθαλμίδια</a:t>
            </a:r>
            <a:r>
              <a:rPr lang="el-GR" altLang="en-US" sz="2500" b="1" dirty="0" smtClean="0">
                <a:cs typeface="Times New Roman" panose="02020603050405020304" pitchFamily="18" charset="0"/>
              </a:rPr>
              <a:t> σε κάποια είδη. </a:t>
            </a:r>
          </a:p>
          <a:p>
            <a:pPr marL="457200" indent="-457200" eaLnBrk="1" hangingPunct="1">
              <a:buFont typeface="+mj-lt"/>
              <a:buAutoNum type="arabicPeriod" startAt="7"/>
            </a:pPr>
            <a:r>
              <a:rPr lang="el-GR" altLang="en-US" sz="2500" dirty="0" smtClean="0">
                <a:cs typeface="Times New Roman" panose="02020603050405020304" pitchFamily="18" charset="0"/>
              </a:rPr>
              <a:t>Χαρακτηριστική σε μερικά είδη η </a:t>
            </a:r>
            <a:r>
              <a:rPr lang="el-GR" altLang="en-US" sz="2500" b="1" dirty="0" err="1" smtClean="0">
                <a:cs typeface="Times New Roman" panose="02020603050405020304" pitchFamily="18" charset="0"/>
              </a:rPr>
              <a:t>προνυμφική</a:t>
            </a:r>
            <a:r>
              <a:rPr lang="el-GR" altLang="en-US" sz="2500" b="1" dirty="0" smtClean="0">
                <a:cs typeface="Times New Roman" panose="02020603050405020304" pitchFamily="18" charset="0"/>
              </a:rPr>
              <a:t> μορφή </a:t>
            </a:r>
            <a:r>
              <a:rPr lang="el-GR" altLang="en-US" sz="2500" dirty="0" smtClean="0">
                <a:cs typeface="Times New Roman" panose="02020603050405020304" pitchFamily="18" charset="0"/>
              </a:rPr>
              <a:t>που ονομάζεται </a:t>
            </a:r>
            <a:r>
              <a:rPr lang="el-GR" altLang="en-US" sz="2500" b="1" dirty="0" err="1" smtClean="0">
                <a:cs typeface="Times New Roman" panose="02020603050405020304" pitchFamily="18" charset="0"/>
              </a:rPr>
              <a:t>πιλίδιο</a:t>
            </a:r>
            <a:r>
              <a:rPr lang="el-GR" altLang="en-US" sz="2500" dirty="0" smtClean="0">
                <a:cs typeface="Times New Roman" panose="02020603050405020304" pitchFamily="18" charset="0"/>
              </a:rPr>
              <a:t>. </a:t>
            </a:r>
          </a:p>
          <a:p>
            <a:pPr marL="457200" indent="-457200" eaLnBrk="1" hangingPunct="1">
              <a:buFont typeface="+mj-lt"/>
              <a:buAutoNum type="arabicPeriod" startAt="7"/>
            </a:pPr>
            <a:r>
              <a:rPr lang="el-GR" altLang="en-US" sz="2500" dirty="0" smtClean="0">
                <a:cs typeface="Times New Roman" panose="02020603050405020304" pitchFamily="18" charset="0"/>
              </a:rPr>
              <a:t>Η </a:t>
            </a:r>
            <a:r>
              <a:rPr lang="el-GR" altLang="en-US" sz="2500" b="1" dirty="0" smtClean="0">
                <a:cs typeface="Times New Roman" panose="02020603050405020304" pitchFamily="18" charset="0"/>
              </a:rPr>
              <a:t>προβοσκίδα</a:t>
            </a:r>
            <a:r>
              <a:rPr lang="el-GR" altLang="en-US" sz="2500" dirty="0" smtClean="0">
                <a:cs typeface="Times New Roman" panose="02020603050405020304" pitchFamily="18" charset="0"/>
              </a:rPr>
              <a:t> αποτελεί ένα </a:t>
            </a:r>
            <a:r>
              <a:rPr lang="el-GR" altLang="en-US" sz="2500" dirty="0" err="1" smtClean="0">
                <a:cs typeface="Times New Roman" panose="02020603050405020304" pitchFamily="18" charset="0"/>
              </a:rPr>
              <a:t>χαραρακτηριστικό</a:t>
            </a:r>
            <a:r>
              <a:rPr lang="el-GR" altLang="en-US" sz="2500" dirty="0" smtClean="0">
                <a:cs typeface="Times New Roman" panose="02020603050405020304" pitchFamily="18" charset="0"/>
              </a:rPr>
              <a:t> </a:t>
            </a:r>
            <a:r>
              <a:rPr lang="el-GR" altLang="en-US" sz="2500" b="1" dirty="0" smtClean="0">
                <a:cs typeface="Times New Roman" panose="02020603050405020304" pitchFamily="18" charset="0"/>
              </a:rPr>
              <a:t>υδροστατικό</a:t>
            </a:r>
            <a:r>
              <a:rPr lang="el-GR" altLang="en-US" sz="2500" dirty="0" smtClean="0">
                <a:cs typeface="Times New Roman" panose="02020603050405020304" pitchFamily="18" charset="0"/>
              </a:rPr>
              <a:t> </a:t>
            </a:r>
            <a:r>
              <a:rPr lang="el-GR" altLang="en-US" sz="2500" b="1" dirty="0" smtClean="0">
                <a:cs typeface="Times New Roman" panose="02020603050405020304" pitchFamily="18" charset="0"/>
              </a:rPr>
              <a:t>σκελετό</a:t>
            </a:r>
            <a:r>
              <a:rPr lang="el-GR" altLang="en-US" sz="2500" dirty="0" smtClean="0">
                <a:cs typeface="Times New Roman" panose="02020603050405020304" pitchFamily="18" charset="0"/>
              </a:rPr>
              <a:t>. Η παρουσία τοξίνης, της </a:t>
            </a:r>
            <a:r>
              <a:rPr lang="el-GR" altLang="en-US" sz="2500" b="1" dirty="0" err="1" smtClean="0">
                <a:cs typeface="Times New Roman" panose="02020603050405020304" pitchFamily="18" charset="0"/>
              </a:rPr>
              <a:t>τετροδοτοξίνης</a:t>
            </a:r>
            <a:r>
              <a:rPr lang="el-GR" altLang="en-US" sz="2500" b="1" dirty="0" smtClean="0">
                <a:cs typeface="Times New Roman" panose="02020603050405020304" pitchFamily="18" charset="0"/>
              </a:rPr>
              <a:t> (ΤΤΧ), οφείλεται σε συμβιωτικά βακτήρια. </a:t>
            </a: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6799252C-0C6E-473C-9621-FA15FDD92D1C}" type="slidenum">
              <a:rPr lang="en-US" smtClean="0"/>
              <a:pPr>
                <a:defRPr/>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Νημερτίνοι</a:t>
            </a:r>
            <a:r>
              <a:rPr lang="el-GR" altLang="el-GR" dirty="0" smtClean="0">
                <a:solidFill>
                  <a:srgbClr val="0070C0"/>
                </a:solidFill>
              </a:rPr>
              <a:t> 4/6 </a:t>
            </a:r>
            <a:endParaRPr lang="en-US" altLang="el-GR" dirty="0" smtClean="0">
              <a:solidFill>
                <a:srgbClr val="0070C0"/>
              </a:solidFill>
            </a:endParaRPr>
          </a:p>
        </p:txBody>
      </p:sp>
      <p:pic>
        <p:nvPicPr>
          <p:cNvPr id="40963" name="Θέση εικόνας 10"/>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5291" t="-742" r="-15291" b="-742"/>
          <a:stretch>
            <a:fillRect/>
          </a:stretch>
        </p:blipFill>
        <p:spPr>
          <a:xfrm>
            <a:off x="1133475" y="1598613"/>
            <a:ext cx="3224213" cy="2041525"/>
          </a:xfrm>
        </p:spPr>
      </p:pic>
      <p:pic>
        <p:nvPicPr>
          <p:cNvPr id="40964" name="Θέση εικόνας 11"/>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4089" t="3687" r="-4089" b="3687"/>
          <a:stretch>
            <a:fillRect/>
          </a:stretch>
        </p:blipFill>
        <p:spPr>
          <a:xfrm>
            <a:off x="4818063" y="1604963"/>
            <a:ext cx="3165475" cy="2117725"/>
          </a:xfrm>
        </p:spPr>
      </p:pic>
      <p:sp>
        <p:nvSpPr>
          <p:cNvPr id="4" name="Θέση υποσέλιδου 3"/>
          <p:cNvSpPr>
            <a:spLocks noGrp="1"/>
          </p:cNvSpPr>
          <p:nvPr>
            <p:ph type="ftr" sz="quarter" idx="18"/>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9"/>
          </p:nvPr>
        </p:nvSpPr>
        <p:spPr/>
        <p:txBody>
          <a:bodyPr/>
          <a:lstStyle/>
          <a:p>
            <a:pPr>
              <a:defRPr/>
            </a:pPr>
            <a:fld id="{ED3F3966-F3F0-45FA-B60B-91399F1C3FAD}" type="slidenum">
              <a:rPr lang="en-US" smtClean="0"/>
              <a:pPr>
                <a:defRPr/>
              </a:pPr>
              <a:t>26</a:t>
            </a:fld>
            <a:endParaRPr lang="en-US"/>
          </a:p>
        </p:txBody>
      </p:sp>
      <p:sp>
        <p:nvSpPr>
          <p:cNvPr id="11" name="TextBox 10"/>
          <p:cNvSpPr txBox="1"/>
          <p:nvPr/>
        </p:nvSpPr>
        <p:spPr>
          <a:xfrm>
            <a:off x="3679825" y="3346450"/>
            <a:ext cx="341760" cy="276999"/>
          </a:xfrm>
          <a:prstGeom prst="rect">
            <a:avLst/>
          </a:prstGeom>
          <a:noFill/>
        </p:spPr>
        <p:txBody>
          <a:bodyPr wrap="none">
            <a:spAutoFit/>
          </a:bodyPr>
          <a:lstStyle/>
          <a:p>
            <a:pPr>
              <a:defRPr/>
            </a:pPr>
            <a:r>
              <a:rPr lang="en-US" sz="1200" b="1" dirty="0" smtClean="0">
                <a:solidFill>
                  <a:schemeClr val="bg1"/>
                </a:solidFill>
                <a:latin typeface="+mj-lt"/>
              </a:rPr>
              <a:t>1</a:t>
            </a:r>
            <a:r>
              <a:rPr lang="el-GR" sz="1200" b="1" dirty="0" smtClean="0">
                <a:solidFill>
                  <a:schemeClr val="bg1"/>
                </a:solidFill>
                <a:latin typeface="+mj-lt"/>
              </a:rPr>
              <a:t>2</a:t>
            </a:r>
            <a:endParaRPr lang="el-GR" sz="1200" b="1" dirty="0">
              <a:solidFill>
                <a:schemeClr val="bg1"/>
              </a:solidFill>
              <a:latin typeface="+mj-lt"/>
            </a:endParaRPr>
          </a:p>
        </p:txBody>
      </p:sp>
      <p:sp>
        <p:nvSpPr>
          <p:cNvPr id="12" name="TextBox 11"/>
          <p:cNvSpPr txBox="1"/>
          <p:nvPr/>
        </p:nvSpPr>
        <p:spPr>
          <a:xfrm>
            <a:off x="4959350" y="343693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3</a:t>
            </a:r>
            <a:endParaRPr lang="el-GR" sz="1200" b="1" dirty="0">
              <a:latin typeface="+mj-lt"/>
            </a:endParaRPr>
          </a:p>
        </p:txBody>
      </p:sp>
      <p:pic>
        <p:nvPicPr>
          <p:cNvPr id="40969" name="Θέση εικόνας 5"/>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17403" b="17403"/>
          <a:stretch>
            <a:fillRect/>
          </a:stretch>
        </p:blipFill>
        <p:spPr>
          <a:xfrm>
            <a:off x="2771775" y="4170363"/>
            <a:ext cx="3240088" cy="1779587"/>
          </a:xfrm>
        </p:spPr>
      </p:pic>
      <p:sp>
        <p:nvSpPr>
          <p:cNvPr id="13" name="TextBox 12"/>
          <p:cNvSpPr txBox="1"/>
          <p:nvPr/>
        </p:nvSpPr>
        <p:spPr>
          <a:xfrm>
            <a:off x="5668963" y="5672138"/>
            <a:ext cx="341760" cy="276999"/>
          </a:xfrm>
          <a:prstGeom prst="rect">
            <a:avLst/>
          </a:prstGeom>
          <a:noFill/>
        </p:spPr>
        <p:txBody>
          <a:bodyPr wrap="none">
            <a:spAutoFit/>
          </a:bodyPr>
          <a:lstStyle/>
          <a:p>
            <a:pPr>
              <a:defRPr/>
            </a:pPr>
            <a:r>
              <a:rPr lang="en-US" sz="1200" b="1" dirty="0" smtClean="0">
                <a:solidFill>
                  <a:schemeClr val="bg1"/>
                </a:solidFill>
                <a:latin typeface="+mj-lt"/>
              </a:rPr>
              <a:t>1</a:t>
            </a:r>
            <a:r>
              <a:rPr lang="el-GR" sz="1200" b="1" dirty="0" smtClean="0">
                <a:solidFill>
                  <a:schemeClr val="bg1"/>
                </a:solidFill>
                <a:latin typeface="+mj-lt"/>
              </a:rPr>
              <a:t>4</a:t>
            </a:r>
            <a:endParaRPr lang="el-GR" sz="1200" b="1" dirty="0">
              <a:solidFill>
                <a:schemeClr val="bg1"/>
              </a:solidFill>
              <a:latin typeface="+mj-l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Νημερτίνοι</a:t>
            </a:r>
            <a:r>
              <a:rPr lang="el-GR" altLang="el-GR" dirty="0" smtClean="0">
                <a:solidFill>
                  <a:srgbClr val="0070C0"/>
                </a:solidFill>
              </a:rPr>
              <a:t> 5/6 </a:t>
            </a:r>
            <a:endParaRPr lang="en-US" altLang="el-GR" dirty="0" smtClean="0">
              <a:solidFill>
                <a:srgbClr val="0070C0"/>
              </a:solidFill>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C9EF150B-98A6-492A-8760-677ACB2CE94A}" type="slidenum">
              <a:rPr lang="en-US" smtClean="0"/>
              <a:pPr>
                <a:defRPr/>
              </a:pPr>
              <a:t>27</a:t>
            </a:fld>
            <a:endParaRPr lang="en-US"/>
          </a:p>
        </p:txBody>
      </p:sp>
      <p:pic>
        <p:nvPicPr>
          <p:cNvPr id="43013"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905125" y="1522413"/>
            <a:ext cx="3333750" cy="4654550"/>
          </a:xfrm>
        </p:spPr>
      </p:pic>
      <p:sp>
        <p:nvSpPr>
          <p:cNvPr id="6" name="TextBox 5"/>
          <p:cNvSpPr txBox="1"/>
          <p:nvPr/>
        </p:nvSpPr>
        <p:spPr>
          <a:xfrm>
            <a:off x="5932488" y="5900738"/>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5</a:t>
            </a:r>
            <a:endParaRPr lang="el-GR" sz="1200" b="1" dirty="0">
              <a:latin typeface="+mj-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Νημερτίνοι</a:t>
            </a:r>
            <a:r>
              <a:rPr lang="el-GR" altLang="el-GR" dirty="0" smtClean="0">
                <a:solidFill>
                  <a:srgbClr val="0070C0"/>
                </a:solidFill>
              </a:rPr>
              <a:t> 6/6 </a:t>
            </a:r>
            <a:endParaRPr lang="en-US" altLang="el-GR" dirty="0" smtClean="0">
              <a:solidFill>
                <a:srgbClr val="0070C0"/>
              </a:solidFill>
            </a:endParaRPr>
          </a:p>
        </p:txBody>
      </p:sp>
      <p:pic>
        <p:nvPicPr>
          <p:cNvPr id="45059" name="Θέση περιεχομένου 9"/>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3500" y="1625600"/>
            <a:ext cx="4484688" cy="3005138"/>
          </a:xfrm>
        </p:spPr>
      </p:pic>
      <p:pic>
        <p:nvPicPr>
          <p:cNvPr id="45060" name="Θέση περιεχομένου 10"/>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572000" y="1595438"/>
            <a:ext cx="4440238" cy="3035300"/>
          </a:xfrm>
        </p:spPr>
      </p:pic>
      <p:sp>
        <p:nvSpPr>
          <p:cNvPr id="45061" name="Θέση κειμένου 8"/>
          <p:cNvSpPr>
            <a:spLocks noGrp="1"/>
          </p:cNvSpPr>
          <p:nvPr>
            <p:ph type="body" sz="half" idx="3"/>
          </p:nvPr>
        </p:nvSpPr>
        <p:spPr>
          <a:xfrm>
            <a:off x="742950" y="4895851"/>
            <a:ext cx="7772400" cy="1443037"/>
          </a:xfrm>
        </p:spPr>
        <p:txBody>
          <a:bodyPr/>
          <a:lstStyle/>
          <a:p>
            <a:pPr marL="0" indent="0" eaLnBrk="1" hangingPunct="1">
              <a:buFont typeface="Arial" panose="020B0604020202020204" pitchFamily="34" charset="0"/>
              <a:buNone/>
            </a:pPr>
            <a:r>
              <a:rPr lang="el-GR" altLang="en-US" sz="1800" dirty="0" smtClean="0">
                <a:cs typeface="Times New Roman" panose="02020603050405020304" pitchFamily="18" charset="0"/>
              </a:rPr>
              <a:t>Φυλογενετικές αναλύσεις (μέσω ανάλυσης της αλληλουχίας του 18</a:t>
            </a:r>
            <a:r>
              <a:rPr lang="en-GB" altLang="en-US" sz="1800" dirty="0" smtClean="0">
                <a:cs typeface="Times New Roman" panose="02020603050405020304" pitchFamily="18" charset="0"/>
              </a:rPr>
              <a:t>s</a:t>
            </a:r>
            <a:r>
              <a:rPr lang="el-GR" altLang="en-US" sz="1800" dirty="0" smtClean="0">
                <a:cs typeface="Times New Roman" panose="02020603050405020304" pitchFamily="18" charset="0"/>
              </a:rPr>
              <a:t> </a:t>
            </a:r>
            <a:r>
              <a:rPr lang="en-GB" altLang="en-US" sz="1800" dirty="0" err="1" smtClean="0">
                <a:cs typeface="Times New Roman" panose="02020603050405020304" pitchFamily="18" charset="0"/>
              </a:rPr>
              <a:t>rRNA</a:t>
            </a:r>
            <a:r>
              <a:rPr lang="el-GR" altLang="en-US" sz="1800" dirty="0" smtClean="0">
                <a:cs typeface="Times New Roman" panose="02020603050405020304" pitchFamily="18" charset="0"/>
              </a:rPr>
              <a:t> τοποθετούν τους </a:t>
            </a:r>
            <a:r>
              <a:rPr lang="el-GR" altLang="en-US" sz="1800" dirty="0" err="1" smtClean="0">
                <a:cs typeface="Times New Roman" panose="02020603050405020304" pitchFamily="18" charset="0"/>
              </a:rPr>
              <a:t>Νημερτίνους</a:t>
            </a:r>
            <a:r>
              <a:rPr lang="el-GR" altLang="en-US" sz="1800" dirty="0" smtClean="0">
                <a:cs typeface="Times New Roman" panose="02020603050405020304" pitchFamily="18" charset="0"/>
              </a:rPr>
              <a:t> στα </a:t>
            </a:r>
            <a:r>
              <a:rPr lang="el-GR" altLang="en-US" sz="1800" dirty="0" err="1" smtClean="0">
                <a:cs typeface="Times New Roman" panose="02020603050405020304" pitchFamily="18" charset="0"/>
              </a:rPr>
              <a:t>Πρωτοστόμια-Κοιλωματικά</a:t>
            </a:r>
            <a:r>
              <a:rPr lang="el-GR" altLang="en-US" sz="1800" dirty="0" smtClean="0">
                <a:cs typeface="Times New Roman" panose="02020603050405020304" pitchFamily="18" charset="0"/>
              </a:rPr>
              <a:t> φύλα. Έτσι το </a:t>
            </a:r>
            <a:r>
              <a:rPr lang="el-GR" altLang="en-US" sz="1800" b="1" dirty="0" err="1" smtClean="0">
                <a:cs typeface="Times New Roman" panose="02020603050405020304" pitchFamily="18" charset="0"/>
              </a:rPr>
              <a:t>Ρυγχόκοιλο</a:t>
            </a:r>
            <a:r>
              <a:rPr lang="el-GR" altLang="en-US" sz="1800" b="1" dirty="0" smtClean="0">
                <a:cs typeface="Times New Roman" panose="02020603050405020304" pitchFamily="18" charset="0"/>
              </a:rPr>
              <a:t> και το κυκλοφορικό σύστημά τους </a:t>
            </a:r>
            <a:r>
              <a:rPr lang="el-GR" altLang="en-US" sz="1800" dirty="0" smtClean="0">
                <a:cs typeface="Times New Roman" panose="02020603050405020304" pitchFamily="18" charset="0"/>
              </a:rPr>
              <a:t>είναι ομόλογες κατασκευές αυτών που απαντώνται στα </a:t>
            </a:r>
            <a:r>
              <a:rPr lang="el-GR" altLang="en-US" sz="1800" dirty="0" err="1" smtClean="0">
                <a:cs typeface="Times New Roman" panose="02020603050405020304" pitchFamily="18" charset="0"/>
              </a:rPr>
              <a:t>Πρωτοστόμια</a:t>
            </a:r>
            <a:r>
              <a:rPr lang="el-GR" altLang="en-US" sz="1800" dirty="0" smtClean="0">
                <a:cs typeface="Times New Roman" panose="02020603050405020304" pitchFamily="18" charset="0"/>
              </a:rPr>
              <a:t>- </a:t>
            </a:r>
            <a:r>
              <a:rPr lang="el-GR" altLang="en-US" sz="1800" dirty="0" err="1" smtClean="0">
                <a:cs typeface="Times New Roman" panose="02020603050405020304" pitchFamily="18" charset="0"/>
              </a:rPr>
              <a:t>Κοιλωματικά</a:t>
            </a:r>
            <a:r>
              <a:rPr lang="el-GR" altLang="en-US" sz="1800" dirty="0" smtClean="0">
                <a:cs typeface="Times New Roman" panose="02020603050405020304" pitchFamily="18" charset="0"/>
              </a:rPr>
              <a:t> και όχι στους </a:t>
            </a:r>
            <a:r>
              <a:rPr lang="el-GR" altLang="en-US" sz="1800" dirty="0" err="1" smtClean="0">
                <a:cs typeface="Times New Roman" panose="02020603050405020304" pitchFamily="18" charset="0"/>
              </a:rPr>
              <a:t>Πλατυέλμινθες</a:t>
            </a:r>
            <a:r>
              <a:rPr lang="el-GR" altLang="en-US" sz="1800" dirty="0" smtClean="0">
                <a:cs typeface="Times New Roman" panose="02020603050405020304" pitchFamily="18" charset="0"/>
              </a:rPr>
              <a:t>.  </a:t>
            </a:r>
          </a:p>
          <a:p>
            <a:pPr marL="0" indent="0" eaLnBrk="1" hangingPunct="1"/>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D0B92D84-2EED-4918-8462-BFF3EB3C42E9}" type="slidenum">
              <a:rPr lang="en-US" smtClean="0"/>
              <a:pPr>
                <a:defRPr/>
              </a:pPr>
              <a:t>28</a:t>
            </a:fld>
            <a:endParaRPr lang="en-US"/>
          </a:p>
        </p:txBody>
      </p:sp>
      <p:sp>
        <p:nvSpPr>
          <p:cNvPr id="8" name="TextBox 7"/>
          <p:cNvSpPr txBox="1"/>
          <p:nvPr/>
        </p:nvSpPr>
        <p:spPr>
          <a:xfrm>
            <a:off x="4287837" y="4394201"/>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6</a:t>
            </a:r>
            <a:endParaRPr lang="el-GR" sz="1200" b="1" dirty="0">
              <a:solidFill>
                <a:schemeClr val="bg1"/>
              </a:solidFill>
              <a:latin typeface="+mj-lt"/>
            </a:endParaRPr>
          </a:p>
        </p:txBody>
      </p:sp>
      <p:sp>
        <p:nvSpPr>
          <p:cNvPr id="9" name="TextBox 8"/>
          <p:cNvSpPr txBox="1"/>
          <p:nvPr/>
        </p:nvSpPr>
        <p:spPr>
          <a:xfrm>
            <a:off x="8601645" y="4360986"/>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7</a:t>
            </a:r>
            <a:endParaRPr lang="el-GR" sz="1200" b="1" dirty="0">
              <a:solidFill>
                <a:schemeClr val="bg1"/>
              </a:solidFill>
              <a:latin typeface="+mj-l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Πλατυέλμινθες</a:t>
            </a:r>
            <a:r>
              <a:rPr lang="el-GR" altLang="el-GR" dirty="0" smtClean="0">
                <a:solidFill>
                  <a:srgbClr val="0070C0"/>
                </a:solidFill>
              </a:rPr>
              <a:t> 1/6 </a:t>
            </a:r>
            <a:endParaRPr lang="en-US" altLang="el-GR" dirty="0" smtClean="0">
              <a:solidFill>
                <a:srgbClr val="0070C0"/>
              </a:solidFill>
            </a:endParaRPr>
          </a:p>
        </p:txBody>
      </p:sp>
      <p:sp>
        <p:nvSpPr>
          <p:cNvPr id="47107" name="Θέση περιεχομένου 7"/>
          <p:cNvSpPr>
            <a:spLocks noGrp="1"/>
          </p:cNvSpPr>
          <p:nvPr>
            <p:ph idx="1"/>
          </p:nvPr>
        </p:nvSpPr>
        <p:spPr/>
        <p:txBody>
          <a:bodyPr/>
          <a:lstStyle/>
          <a:p>
            <a:pPr marL="182563" indent="0" eaLnBrk="1" hangingPunct="1">
              <a:spcBef>
                <a:spcPts val="1200"/>
              </a:spcBef>
              <a:buFont typeface="Arial" panose="020B0604020202020204" pitchFamily="34" charset="0"/>
              <a:buNone/>
            </a:pPr>
            <a:r>
              <a:rPr lang="el-GR" altLang="en-US" sz="2600" b="1" dirty="0" smtClean="0">
                <a:cs typeface="Times New Roman" panose="02020603050405020304" pitchFamily="18" charset="0"/>
              </a:rPr>
              <a:t>Μερικά βασικά χαρακτηριστικά</a:t>
            </a:r>
            <a:r>
              <a:rPr lang="el-GR" altLang="en-US" sz="2600" dirty="0" smtClean="0">
                <a:cs typeface="Times New Roman" panose="02020603050405020304" pitchFamily="18" charset="0"/>
              </a:rPr>
              <a:t>: </a:t>
            </a:r>
          </a:p>
          <a:p>
            <a:pPr marL="696913" indent="-514350" eaLnBrk="1" hangingPunct="1">
              <a:spcBef>
                <a:spcPts val="3000"/>
              </a:spcBef>
              <a:buFont typeface="+mj-lt"/>
              <a:buAutoNum type="arabicPeriod"/>
            </a:pPr>
            <a:r>
              <a:rPr lang="el-GR" altLang="en-US" sz="2600" dirty="0" smtClean="0">
                <a:cs typeface="Times New Roman" panose="02020603050405020304" pitchFamily="18" charset="0"/>
              </a:rPr>
              <a:t>Τα απλούστερα ζώα με </a:t>
            </a:r>
            <a:r>
              <a:rPr lang="el-GR" altLang="en-US" sz="2600" b="1" dirty="0" smtClean="0">
                <a:cs typeface="Times New Roman" panose="02020603050405020304" pitchFamily="18" charset="0"/>
              </a:rPr>
              <a:t>αμφίπλευρη συμμετρία</a:t>
            </a:r>
          </a:p>
          <a:p>
            <a:pPr marL="696913" indent="-514350" eaLnBrk="1" hangingPunct="1">
              <a:spcBef>
                <a:spcPts val="600"/>
              </a:spcBef>
              <a:buFont typeface="+mj-lt"/>
              <a:buAutoNum type="arabicPeriod"/>
            </a:pPr>
            <a:r>
              <a:rPr lang="el-GR" altLang="en-US" sz="2600" dirty="0" smtClean="0">
                <a:cs typeface="Times New Roman" panose="02020603050405020304" pitchFamily="18" charset="0"/>
              </a:rPr>
              <a:t>Έχουν 3 βλαστικά δέρματα και είναι </a:t>
            </a:r>
            <a:r>
              <a:rPr lang="el-GR" altLang="en-US" sz="2600" b="1" dirty="0" err="1" smtClean="0">
                <a:cs typeface="Times New Roman" panose="02020603050405020304" pitchFamily="18" charset="0"/>
              </a:rPr>
              <a:t>τριπλοβλαστικά</a:t>
            </a:r>
            <a:endParaRPr lang="el-GR" altLang="en-US" sz="2600" b="1" dirty="0" smtClean="0">
              <a:cs typeface="Times New Roman" panose="02020603050405020304" pitchFamily="18" charset="0"/>
            </a:endParaRPr>
          </a:p>
          <a:p>
            <a:pPr marL="696913" indent="-514350" eaLnBrk="1" hangingPunct="1">
              <a:spcBef>
                <a:spcPts val="600"/>
              </a:spcBef>
              <a:buFont typeface="+mj-lt"/>
              <a:buAutoNum type="arabicPeriod"/>
            </a:pPr>
            <a:r>
              <a:rPr lang="el-GR" altLang="en-US" sz="2600" dirty="0" smtClean="0">
                <a:cs typeface="Times New Roman" panose="02020603050405020304" pitchFamily="18" charset="0"/>
              </a:rPr>
              <a:t>Δεν διαθέτουν κοίλωμα ή </a:t>
            </a:r>
            <a:r>
              <a:rPr lang="el-GR" altLang="en-US" sz="2600" dirty="0" err="1" smtClean="0">
                <a:cs typeface="Times New Roman" panose="02020603050405020304" pitchFamily="18" charset="0"/>
              </a:rPr>
              <a:t>ψευδοκοίλωμα</a:t>
            </a:r>
            <a:r>
              <a:rPr lang="el-GR" altLang="en-US" sz="2600" dirty="0" smtClean="0">
                <a:cs typeface="Times New Roman" panose="02020603050405020304" pitchFamily="18" charset="0"/>
              </a:rPr>
              <a:t>, είναι δηλαδή </a:t>
            </a:r>
            <a:r>
              <a:rPr lang="el-GR" altLang="en-US" sz="2600" b="1" dirty="0" err="1" smtClean="0">
                <a:cs typeface="Times New Roman" panose="02020603050405020304" pitchFamily="18" charset="0"/>
              </a:rPr>
              <a:t>ακοιλωματικά</a:t>
            </a:r>
            <a:r>
              <a:rPr lang="el-GR" altLang="en-US" sz="2600" b="1" dirty="0" smtClean="0">
                <a:cs typeface="Times New Roman" panose="02020603050405020304" pitchFamily="18" charset="0"/>
              </a:rPr>
              <a:t>.</a:t>
            </a:r>
          </a:p>
          <a:p>
            <a:pPr marL="696913" indent="-514350" eaLnBrk="1" hangingPunct="1">
              <a:spcBef>
                <a:spcPts val="600"/>
              </a:spcBef>
              <a:buFont typeface="+mj-lt"/>
              <a:buAutoNum type="arabicPeriod"/>
            </a:pPr>
            <a:r>
              <a:rPr lang="el-GR" altLang="en-US" sz="2600" dirty="0" smtClean="0">
                <a:cs typeface="Times New Roman" panose="02020603050405020304" pitchFamily="18" charset="0"/>
              </a:rPr>
              <a:t>Τα </a:t>
            </a:r>
            <a:r>
              <a:rPr lang="el-GR" altLang="en-US" sz="2600" dirty="0" err="1" smtClean="0">
                <a:cs typeface="Times New Roman" panose="02020603050405020304" pitchFamily="18" charset="0"/>
              </a:rPr>
              <a:t>ακοιλωματικά</a:t>
            </a:r>
            <a:r>
              <a:rPr lang="el-GR" altLang="en-US" sz="2600" dirty="0" smtClean="0">
                <a:cs typeface="Times New Roman" panose="02020603050405020304" pitchFamily="18" charset="0"/>
              </a:rPr>
              <a:t> έχουν φτάσει το </a:t>
            </a:r>
            <a:r>
              <a:rPr lang="el-GR" altLang="en-US" sz="2600" b="1" dirty="0" smtClean="0">
                <a:cs typeface="Times New Roman" panose="02020603050405020304" pitchFamily="18" charset="0"/>
              </a:rPr>
              <a:t>επίπεδο οργάνωσης με όργανα και συστήματα οργάνων.</a:t>
            </a:r>
          </a:p>
          <a:p>
            <a:pPr marL="696913" indent="-514350" eaLnBrk="1" hangingPunct="1">
              <a:spcBef>
                <a:spcPts val="600"/>
              </a:spcBef>
              <a:buFont typeface="+mj-lt"/>
              <a:buAutoNum type="arabicPeriod"/>
            </a:pPr>
            <a:r>
              <a:rPr lang="el-GR" altLang="en-US" sz="2600" dirty="0" smtClean="0">
                <a:cs typeface="Times New Roman" panose="02020603050405020304" pitchFamily="18" charset="0"/>
              </a:rPr>
              <a:t>Είναι </a:t>
            </a:r>
            <a:r>
              <a:rPr lang="el-GR" altLang="en-US" sz="2600" b="1" dirty="0" err="1" smtClean="0">
                <a:cs typeface="Times New Roman" panose="02020603050405020304" pitchFamily="18" charset="0"/>
              </a:rPr>
              <a:t>πρωτοστόμια</a:t>
            </a:r>
            <a:r>
              <a:rPr lang="el-GR" altLang="en-US" sz="2600" b="1" dirty="0" smtClean="0">
                <a:cs typeface="Times New Roman" panose="02020603050405020304" pitchFamily="18" charset="0"/>
              </a:rPr>
              <a:t> αμφίπλευρα </a:t>
            </a:r>
            <a:r>
              <a:rPr lang="el-GR" altLang="en-US" sz="2600" dirty="0" smtClean="0">
                <a:cs typeface="Times New Roman" panose="02020603050405020304" pitchFamily="18" charset="0"/>
              </a:rPr>
              <a:t>και έχουν σπειροειδή αυλάκωση.</a:t>
            </a:r>
          </a:p>
          <a:p>
            <a:pPr marL="696913" indent="-514350" eaLnBrk="1" hangingPunct="1">
              <a:buFont typeface="+mj-lt"/>
              <a:buAutoNum type="arabicPeriod"/>
            </a:pPr>
            <a:endParaRPr lang="en-US" altLang="el-GR" sz="2600"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CEEB7FF0-7384-4CE5-87C9-6BD7E236E682}" type="slidenum">
              <a:rPr lang="en-US" smtClean="0"/>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Πλατυέλμινθες</a:t>
            </a:r>
            <a:r>
              <a:rPr lang="el-GR" altLang="el-GR" dirty="0" smtClean="0">
                <a:solidFill>
                  <a:srgbClr val="0070C0"/>
                </a:solidFill>
              </a:rPr>
              <a:t> 2/6 </a:t>
            </a:r>
            <a:endParaRPr lang="en-US" altLang="el-GR" dirty="0" smtClean="0">
              <a:solidFill>
                <a:srgbClr val="0070C0"/>
              </a:solidFill>
            </a:endParaRPr>
          </a:p>
        </p:txBody>
      </p:sp>
      <p:sp>
        <p:nvSpPr>
          <p:cNvPr id="48131" name="Θέση περιεχομένου 7"/>
          <p:cNvSpPr>
            <a:spLocks noGrp="1"/>
          </p:cNvSpPr>
          <p:nvPr>
            <p:ph idx="1"/>
          </p:nvPr>
        </p:nvSpPr>
        <p:spPr/>
        <p:txBody>
          <a:bodyPr/>
          <a:lstStyle/>
          <a:p>
            <a:pPr marL="182563" indent="0" eaLnBrk="1" hangingPunct="1">
              <a:spcBef>
                <a:spcPts val="1200"/>
              </a:spcBef>
              <a:buFont typeface="Arial" panose="020B0604020202020204" pitchFamily="34" charset="0"/>
              <a:buNone/>
            </a:pPr>
            <a:r>
              <a:rPr lang="el-GR" altLang="en-US" sz="2600" b="1" dirty="0" smtClean="0">
                <a:cs typeface="Times New Roman" panose="02020603050405020304" pitchFamily="18" charset="0"/>
              </a:rPr>
              <a:t>Μερικά βασικά χαρακτηριστικά</a:t>
            </a:r>
            <a:r>
              <a:rPr lang="el-GR" altLang="en-US" sz="2600" dirty="0" smtClean="0">
                <a:cs typeface="Times New Roman" panose="02020603050405020304" pitchFamily="18" charset="0"/>
              </a:rPr>
              <a:t>: </a:t>
            </a:r>
          </a:p>
          <a:p>
            <a:pPr marL="696913" indent="-514350" eaLnBrk="1" hangingPunct="1">
              <a:spcBef>
                <a:spcPts val="3000"/>
              </a:spcBef>
              <a:buFont typeface="+mj-lt"/>
              <a:buAutoNum type="arabicPeriod" startAt="6"/>
            </a:pPr>
            <a:r>
              <a:rPr lang="el-GR" altLang="en-US" sz="2600" dirty="0" smtClean="0">
                <a:cs typeface="Times New Roman" panose="02020603050405020304" pitchFamily="18" charset="0"/>
              </a:rPr>
              <a:t>Είναι </a:t>
            </a:r>
            <a:r>
              <a:rPr lang="el-GR" altLang="en-US" sz="2600" b="1" dirty="0" err="1" smtClean="0">
                <a:cs typeface="Times New Roman" panose="02020603050405020304" pitchFamily="18" charset="0"/>
              </a:rPr>
              <a:t>πρωτοστόμια</a:t>
            </a:r>
            <a:r>
              <a:rPr lang="el-GR" altLang="en-US" sz="2600" b="1" dirty="0" smtClean="0">
                <a:cs typeface="Times New Roman" panose="02020603050405020304" pitchFamily="18" charset="0"/>
              </a:rPr>
              <a:t> αμφίπλευρα </a:t>
            </a:r>
            <a:r>
              <a:rPr lang="el-GR" altLang="en-US" sz="2600" dirty="0" smtClean="0">
                <a:cs typeface="Times New Roman" panose="02020603050405020304" pitchFamily="18" charset="0"/>
              </a:rPr>
              <a:t>και έχουν σπειροειδή αυλάκωση.</a:t>
            </a:r>
          </a:p>
          <a:p>
            <a:pPr marL="696913" indent="-514350" eaLnBrk="1" hangingPunct="1">
              <a:spcBef>
                <a:spcPts val="600"/>
              </a:spcBef>
              <a:buFont typeface="+mj-lt"/>
              <a:buAutoNum type="arabicPeriod" startAt="6"/>
            </a:pPr>
            <a:r>
              <a:rPr lang="el-GR" altLang="en-US" sz="2600" dirty="0" smtClean="0">
                <a:cs typeface="Times New Roman" panose="02020603050405020304" pitchFamily="18" charset="0"/>
              </a:rPr>
              <a:t>Έχουμε την εμφάνιση </a:t>
            </a:r>
            <a:r>
              <a:rPr lang="el-GR" altLang="en-US" sz="2600" dirty="0" err="1" smtClean="0">
                <a:cs typeface="Times New Roman" panose="02020603050405020304" pitchFamily="18" charset="0"/>
              </a:rPr>
              <a:t>κεφαλοποίησης</a:t>
            </a:r>
            <a:r>
              <a:rPr lang="el-GR" altLang="en-US" sz="2600" dirty="0" smtClean="0">
                <a:cs typeface="Times New Roman" panose="02020603050405020304" pitchFamily="18" charset="0"/>
              </a:rPr>
              <a:t>.</a:t>
            </a:r>
            <a:endParaRPr lang="en-GB" altLang="en-US" sz="2600" dirty="0" smtClean="0">
              <a:cs typeface="Times New Roman" panose="02020603050405020304" pitchFamily="18" charset="0"/>
            </a:endParaRPr>
          </a:p>
          <a:p>
            <a:pPr marL="696913" indent="-514350" eaLnBrk="1" hangingPunct="1">
              <a:spcBef>
                <a:spcPts val="600"/>
              </a:spcBef>
              <a:buFont typeface="+mj-lt"/>
              <a:buAutoNum type="arabicPeriod" startAt="6"/>
            </a:pPr>
            <a:r>
              <a:rPr lang="el-GR" altLang="en-US" sz="2600" dirty="0" smtClean="0">
                <a:cs typeface="Times New Roman" panose="02020603050405020304" pitchFamily="18" charset="0"/>
              </a:rPr>
              <a:t>Δεν έχουν κυκλοφορικό και αναπνευστικό σύστημα.</a:t>
            </a:r>
          </a:p>
          <a:p>
            <a:pPr marL="696913" indent="-514350" eaLnBrk="1" hangingPunct="1">
              <a:spcBef>
                <a:spcPts val="600"/>
              </a:spcBef>
              <a:buFont typeface="+mj-lt"/>
              <a:buAutoNum type="arabicPeriod" startAt="6"/>
            </a:pPr>
            <a:r>
              <a:rPr lang="el-GR" altLang="en-US" sz="2600" dirty="0" smtClean="0">
                <a:cs typeface="Times New Roman" panose="02020603050405020304" pitchFamily="18" charset="0"/>
              </a:rPr>
              <a:t>Διακρίνεται η παρουσία απεκκριτικού συστήματος.</a:t>
            </a:r>
            <a:endParaRPr lang="en-GB" altLang="en-US" sz="2600" dirty="0" smtClean="0">
              <a:cs typeface="Times New Roman" panose="02020603050405020304" pitchFamily="18" charset="0"/>
            </a:endParaRPr>
          </a:p>
          <a:p>
            <a:pPr marL="182563" indent="0" eaLnBrk="1" hangingPunct="1">
              <a:buFont typeface="Calibri" panose="020F0502020204030204" pitchFamily="34" charset="0"/>
              <a:buAutoNum type="arabicPeriod" startAt="6"/>
            </a:pPr>
            <a:endParaRPr lang="en-US" altLang="el-GR" sz="2600"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BCA408F1-6BAA-42F1-A672-E4BE93C4A998}" type="slidenum">
              <a:rPr lang="en-US" smtClean="0"/>
              <a:pPr>
                <a:defRPr/>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Πλατυέλμινθες</a:t>
            </a:r>
            <a:r>
              <a:rPr lang="el-GR" altLang="el-GR" dirty="0" smtClean="0">
                <a:solidFill>
                  <a:srgbClr val="0070C0"/>
                </a:solidFill>
              </a:rPr>
              <a:t> 3/6 </a:t>
            </a:r>
            <a:endParaRPr lang="en-US" altLang="el-GR" dirty="0" smtClean="0">
              <a:solidFill>
                <a:srgbClr val="0070C0"/>
              </a:solidFill>
            </a:endParaRPr>
          </a:p>
        </p:txBody>
      </p:sp>
      <p:sp>
        <p:nvSpPr>
          <p:cNvPr id="50179" name="Θέση περιεχομένου 7"/>
          <p:cNvSpPr>
            <a:spLocks noGrp="1"/>
          </p:cNvSpPr>
          <p:nvPr>
            <p:ph idx="1"/>
          </p:nvPr>
        </p:nvSpPr>
        <p:spPr>
          <a:xfrm>
            <a:off x="22225" y="1690688"/>
            <a:ext cx="9432925" cy="4248150"/>
          </a:xfrm>
        </p:spPr>
        <p:txBody>
          <a:bodyPr/>
          <a:lstStyle/>
          <a:p>
            <a:pPr marL="0" indent="0" defTabSz="457200" eaLnBrk="1" hangingPunct="1">
              <a:lnSpc>
                <a:spcPct val="100000"/>
              </a:lnSpc>
              <a:spcBef>
                <a:spcPct val="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Ταξινόμηση: Φύλο</a:t>
            </a:r>
            <a:r>
              <a:rPr lang="en-GB" altLang="en-US" sz="2500" smtClean="0">
                <a:solidFill>
                  <a:srgbClr val="000000"/>
                </a:solidFill>
                <a:ea typeface="MS PGothic" panose="020B0600070205080204" pitchFamily="34" charset="-128"/>
                <a:cs typeface="Times New Roman" panose="02020603050405020304" pitchFamily="18" charset="0"/>
              </a:rPr>
              <a:t>:</a:t>
            </a:r>
            <a:r>
              <a:rPr lang="el-GR" altLang="en-US" sz="2500" smtClean="0">
                <a:solidFill>
                  <a:srgbClr val="000000"/>
                </a:solidFill>
                <a:ea typeface="MS PGothic" panose="020B0600070205080204" pitchFamily="34" charset="-128"/>
                <a:cs typeface="Times New Roman" panose="02020603050405020304" pitchFamily="18" charset="0"/>
              </a:rPr>
              <a:t> </a:t>
            </a:r>
            <a:r>
              <a:rPr lang="el-GR" altLang="en-US" sz="2500" b="1" smtClean="0">
                <a:solidFill>
                  <a:srgbClr val="000000"/>
                </a:solidFill>
                <a:ea typeface="MS PGothic" panose="020B0600070205080204" pitchFamily="34" charset="-128"/>
                <a:cs typeface="Times New Roman" panose="02020603050405020304" pitchFamily="18" charset="0"/>
              </a:rPr>
              <a:t>Πλατυέλμινθες</a:t>
            </a:r>
          </a:p>
          <a:p>
            <a:pPr marL="0" indent="0" defTabSz="457200" eaLnBrk="1" hangingPunct="1">
              <a:lnSpc>
                <a:spcPct val="100000"/>
              </a:lnSpc>
              <a:spcBef>
                <a:spcPts val="60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					Ομοταξία: </a:t>
            </a:r>
            <a:r>
              <a:rPr lang="el-GR" altLang="en-US" sz="2500" b="1" smtClean="0">
                <a:solidFill>
                  <a:srgbClr val="000000"/>
                </a:solidFill>
                <a:ea typeface="MS PGothic" panose="020B0600070205080204" pitchFamily="34" charset="-128"/>
                <a:cs typeface="Times New Roman" panose="02020603050405020304" pitchFamily="18" charset="0"/>
              </a:rPr>
              <a:t>Στροβιλιστικοί (</a:t>
            </a:r>
            <a:r>
              <a:rPr lang="en-GB" altLang="en-US" sz="2500" b="1" smtClean="0">
                <a:solidFill>
                  <a:srgbClr val="000000"/>
                </a:solidFill>
                <a:ea typeface="MS PGothic" panose="020B0600070205080204" pitchFamily="34" charset="-128"/>
                <a:cs typeface="Times New Roman" panose="02020603050405020304" pitchFamily="18" charset="0"/>
              </a:rPr>
              <a:t>Turbellaria)</a:t>
            </a:r>
            <a:r>
              <a:rPr lang="el-GR" altLang="en-US" sz="2500" b="1" smtClean="0">
                <a:solidFill>
                  <a:srgbClr val="000000"/>
                </a:solidFill>
                <a:ea typeface="MS PGothic" panose="020B0600070205080204" pitchFamily="34" charset="-128"/>
                <a:cs typeface="Times New Roman" panose="02020603050405020304" pitchFamily="18" charset="0"/>
              </a:rPr>
              <a:t> </a:t>
            </a:r>
          </a:p>
          <a:p>
            <a:pPr marL="0" indent="0" defTabSz="457200" eaLnBrk="1" hangingPunct="1">
              <a:lnSpc>
                <a:spcPct val="100000"/>
              </a:lnSpc>
              <a:spcBef>
                <a:spcPts val="60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								</a:t>
            </a:r>
            <a:r>
              <a:rPr lang="el-GR" altLang="en-US" sz="2500" b="1" smtClean="0">
                <a:solidFill>
                  <a:srgbClr val="000000"/>
                </a:solidFill>
                <a:ea typeface="MS PGothic" panose="020B0600070205080204" pitchFamily="34" charset="-128"/>
                <a:cs typeface="Times New Roman" panose="02020603050405020304" pitchFamily="18" charset="0"/>
              </a:rPr>
              <a:t>Μονογενείς</a:t>
            </a:r>
            <a:r>
              <a:rPr lang="en-GB" altLang="en-US" sz="2500" b="1" smtClean="0">
                <a:solidFill>
                  <a:srgbClr val="000000"/>
                </a:solidFill>
                <a:ea typeface="MS PGothic" panose="020B0600070205080204" pitchFamily="34" charset="-128"/>
                <a:cs typeface="Times New Roman" panose="02020603050405020304" pitchFamily="18" charset="0"/>
              </a:rPr>
              <a:t> (Monogenea)</a:t>
            </a:r>
            <a:endParaRPr lang="el-GR" altLang="en-US" sz="2500" b="1" smtClean="0">
              <a:solidFill>
                <a:srgbClr val="000000"/>
              </a:solidFill>
              <a:ea typeface="MS PGothic" panose="020B0600070205080204" pitchFamily="34" charset="-128"/>
              <a:cs typeface="Times New Roman" panose="02020603050405020304" pitchFamily="18" charset="0"/>
            </a:endParaRPr>
          </a:p>
          <a:p>
            <a:pPr marL="0" indent="0" defTabSz="457200" eaLnBrk="1" hangingPunct="1">
              <a:lnSpc>
                <a:spcPct val="100000"/>
              </a:lnSpc>
              <a:spcBef>
                <a:spcPts val="60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								</a:t>
            </a:r>
            <a:r>
              <a:rPr lang="el-GR" altLang="en-US" sz="2500" b="1" smtClean="0">
                <a:solidFill>
                  <a:srgbClr val="000000"/>
                </a:solidFill>
                <a:ea typeface="MS PGothic" panose="020B0600070205080204" pitchFamily="34" charset="-128"/>
                <a:cs typeface="Times New Roman" panose="02020603050405020304" pitchFamily="18" charset="0"/>
              </a:rPr>
              <a:t>Κεστώδεις</a:t>
            </a:r>
            <a:r>
              <a:rPr lang="en-GB" altLang="en-US" sz="2500" b="1" smtClean="0">
                <a:solidFill>
                  <a:srgbClr val="000000"/>
                </a:solidFill>
                <a:ea typeface="MS PGothic" panose="020B0600070205080204" pitchFamily="34" charset="-128"/>
                <a:cs typeface="Times New Roman" panose="02020603050405020304" pitchFamily="18" charset="0"/>
              </a:rPr>
              <a:t> (Cestoda)</a:t>
            </a:r>
            <a:r>
              <a:rPr lang="el-GR" altLang="en-US" sz="2500" b="1" smtClean="0">
                <a:solidFill>
                  <a:srgbClr val="000000"/>
                </a:solidFill>
                <a:ea typeface="MS PGothic" panose="020B0600070205080204" pitchFamily="34" charset="-128"/>
                <a:cs typeface="Times New Roman" panose="02020603050405020304" pitchFamily="18" charset="0"/>
              </a:rPr>
              <a:t> </a:t>
            </a:r>
          </a:p>
          <a:p>
            <a:pPr marL="0" indent="0" defTabSz="457200" eaLnBrk="1" hangingPunct="1">
              <a:lnSpc>
                <a:spcPct val="100000"/>
              </a:lnSpc>
              <a:spcBef>
                <a:spcPts val="60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								</a:t>
            </a:r>
            <a:r>
              <a:rPr lang="el-GR" altLang="en-US" sz="2500" b="1" smtClean="0">
                <a:solidFill>
                  <a:srgbClr val="000000"/>
                </a:solidFill>
                <a:ea typeface="MS PGothic" panose="020B0600070205080204" pitchFamily="34" charset="-128"/>
                <a:cs typeface="Times New Roman" panose="02020603050405020304" pitchFamily="18" charset="0"/>
              </a:rPr>
              <a:t>Τρηματώδεις</a:t>
            </a:r>
            <a:r>
              <a:rPr lang="en-GB" altLang="en-US" sz="2500" b="1" smtClean="0">
                <a:solidFill>
                  <a:srgbClr val="000000"/>
                </a:solidFill>
                <a:ea typeface="MS PGothic" panose="020B0600070205080204" pitchFamily="34" charset="-128"/>
                <a:cs typeface="Times New Roman" panose="02020603050405020304" pitchFamily="18" charset="0"/>
              </a:rPr>
              <a:t> (Trematoda)</a:t>
            </a:r>
            <a:endParaRPr lang="el-GR" altLang="en-US" sz="2500" b="1" smtClean="0">
              <a:solidFill>
                <a:srgbClr val="000000"/>
              </a:solidFill>
              <a:ea typeface="MS PGothic" panose="020B0600070205080204" pitchFamily="34" charset="-128"/>
              <a:cs typeface="Times New Roman" panose="02020603050405020304" pitchFamily="18" charset="0"/>
            </a:endParaRPr>
          </a:p>
          <a:p>
            <a:pPr marL="0" indent="0" defTabSz="457200" eaLnBrk="1" hangingPunct="1">
              <a:lnSpc>
                <a:spcPct val="100000"/>
              </a:lnSpc>
              <a:spcBef>
                <a:spcPts val="60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						                     Υφομοταξία: </a:t>
            </a:r>
            <a:r>
              <a:rPr lang="el-GR" altLang="en-US" sz="2500" b="1" smtClean="0">
                <a:solidFill>
                  <a:srgbClr val="000000"/>
                </a:solidFill>
                <a:ea typeface="MS PGothic" panose="020B0600070205080204" pitchFamily="34" charset="-128"/>
                <a:cs typeface="Times New Roman" panose="02020603050405020304" pitchFamily="18" charset="0"/>
              </a:rPr>
              <a:t>Διγενείς</a:t>
            </a:r>
            <a:r>
              <a:rPr lang="en-GB" altLang="en-US" sz="2500" b="1" smtClean="0">
                <a:solidFill>
                  <a:srgbClr val="000000"/>
                </a:solidFill>
                <a:ea typeface="MS PGothic" panose="020B0600070205080204" pitchFamily="34" charset="-128"/>
                <a:cs typeface="Times New Roman" panose="02020603050405020304" pitchFamily="18" charset="0"/>
              </a:rPr>
              <a:t> (Digenea)</a:t>
            </a:r>
            <a:endParaRPr lang="el-GR" altLang="en-US" sz="2500" b="1" smtClean="0">
              <a:solidFill>
                <a:srgbClr val="000000"/>
              </a:solidFill>
              <a:ea typeface="MS PGothic" panose="020B0600070205080204" pitchFamily="34" charset="-128"/>
              <a:cs typeface="Times New Roman" panose="02020603050405020304" pitchFamily="18" charset="0"/>
            </a:endParaRPr>
          </a:p>
          <a:p>
            <a:pPr marL="0" indent="0" defTabSz="457200" eaLnBrk="1" hangingPunct="1">
              <a:lnSpc>
                <a:spcPct val="100000"/>
              </a:lnSpc>
              <a:spcBef>
                <a:spcPts val="600"/>
              </a:spcBef>
              <a:buFont typeface="Arial" panose="020B0604020202020204" pitchFamily="34" charset="0"/>
              <a:buNone/>
            </a:pPr>
            <a:r>
              <a:rPr lang="el-GR" altLang="en-US" sz="2500" smtClean="0">
                <a:solidFill>
                  <a:srgbClr val="000000"/>
                </a:solidFill>
                <a:ea typeface="MS PGothic" panose="020B0600070205080204" pitchFamily="34" charset="-128"/>
                <a:cs typeface="Times New Roman" panose="02020603050405020304" pitchFamily="18" charset="0"/>
              </a:rPr>
              <a:t>									        </a:t>
            </a:r>
            <a:r>
              <a:rPr lang="el-GR" altLang="en-US" sz="2500" b="1" smtClean="0">
                <a:solidFill>
                  <a:srgbClr val="000000"/>
                </a:solidFill>
                <a:ea typeface="MS PGothic" panose="020B0600070205080204" pitchFamily="34" charset="-128"/>
                <a:cs typeface="Times New Roman" panose="02020603050405020304" pitchFamily="18" charset="0"/>
              </a:rPr>
              <a:t>Ασπιδογάστριοι</a:t>
            </a:r>
            <a:r>
              <a:rPr lang="en-GB" altLang="en-US" sz="2500" b="1" smtClean="0">
                <a:solidFill>
                  <a:srgbClr val="000000"/>
                </a:solidFill>
                <a:ea typeface="MS PGothic" panose="020B0600070205080204" pitchFamily="34" charset="-128"/>
                <a:cs typeface="Times New Roman" panose="02020603050405020304" pitchFamily="18" charset="0"/>
              </a:rPr>
              <a:t> (Aspidogastrea)</a:t>
            </a:r>
            <a:endParaRPr lang="el-GR" altLang="en-US" sz="2500" b="1" smtClean="0">
              <a:solidFill>
                <a:srgbClr val="000000"/>
              </a:solidFill>
              <a:ea typeface="MS PGothic" panose="020B0600070205080204" pitchFamily="34" charset="-128"/>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C471D8BE-9534-4930-9A83-9C21CC8BB549}" type="slidenum">
              <a:rPr lang="en-US" smtClean="0"/>
              <a:pPr>
                <a:defRPr/>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Πλατυέλμινθες</a:t>
            </a:r>
            <a:r>
              <a:rPr lang="el-GR" altLang="el-GR" dirty="0" smtClean="0">
                <a:solidFill>
                  <a:srgbClr val="0070C0"/>
                </a:solidFill>
              </a:rPr>
              <a:t> 4/6 </a:t>
            </a:r>
            <a:endParaRPr lang="en-US" altLang="el-GR" dirty="0" smtClean="0">
              <a:solidFill>
                <a:srgbClr val="0070C0"/>
              </a:solidFill>
            </a:endParaRPr>
          </a:p>
        </p:txBody>
      </p:sp>
      <p:pic>
        <p:nvPicPr>
          <p:cNvPr id="51203" name="Θέση εικόνας 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110" b="5110"/>
          <a:stretch>
            <a:fillRect/>
          </a:stretch>
        </p:blipFill>
        <p:spPr>
          <a:xfrm>
            <a:off x="1060450" y="1370013"/>
            <a:ext cx="7096125" cy="3665537"/>
          </a:xfrm>
        </p:spPr>
      </p:pic>
      <p:sp>
        <p:nvSpPr>
          <p:cNvPr id="7" name="Θέση κειμένου 6"/>
          <p:cNvSpPr>
            <a:spLocks noGrp="1"/>
          </p:cNvSpPr>
          <p:nvPr>
            <p:ph type="body" sz="quarter" idx="14"/>
          </p:nvPr>
        </p:nvSpPr>
        <p:spPr>
          <a:xfrm>
            <a:off x="176213" y="5006975"/>
            <a:ext cx="8745537" cy="1290638"/>
          </a:xfrm>
        </p:spPr>
        <p:txBody>
          <a:bodyPr/>
          <a:lstStyle/>
          <a:p>
            <a:pPr marL="0" indent="0" defTabSz="457200" eaLnBrk="1" hangingPunct="1">
              <a:lnSpc>
                <a:spcPct val="100000"/>
              </a:lnSpc>
              <a:spcBef>
                <a:spcPct val="0"/>
              </a:spcBef>
              <a:buFont typeface="Arial" panose="020B0604020202020204" pitchFamily="34" charset="0"/>
              <a:buNone/>
              <a:defRPr/>
            </a:pPr>
            <a:r>
              <a:rPr lang="el-GR" altLang="en-US" sz="1800" b="1" dirty="0">
                <a:solidFill>
                  <a:prstClr val="black"/>
                </a:solidFill>
                <a:ea typeface="MS PGothic" panose="020B0600070205080204" pitchFamily="34" charset="-128"/>
                <a:cs typeface="Times New Roman" panose="02020603050405020304" pitchFamily="18" charset="0"/>
              </a:rPr>
              <a:t>Μερικά βασικά χαρακτηριστικά: </a:t>
            </a:r>
          </a:p>
          <a:p>
            <a:pPr defTabSz="457200" eaLnBrk="1" hangingPunct="1">
              <a:lnSpc>
                <a:spcPct val="100000"/>
              </a:lnSpc>
              <a:spcBef>
                <a:spcPct val="0"/>
              </a:spcBef>
              <a:defRPr/>
            </a:pPr>
            <a:r>
              <a:rPr lang="el-GR" altLang="en-US" sz="1800" dirty="0">
                <a:solidFill>
                  <a:prstClr val="black"/>
                </a:solidFill>
                <a:ea typeface="MS PGothic" panose="020B0600070205080204" pitchFamily="34" charset="-128"/>
                <a:cs typeface="Times New Roman" panose="02020603050405020304" pitchFamily="18" charset="0"/>
              </a:rPr>
              <a:t>Οι </a:t>
            </a:r>
            <a:r>
              <a:rPr lang="el-GR" altLang="en-US" sz="1800" b="1" dirty="0">
                <a:solidFill>
                  <a:prstClr val="black"/>
                </a:solidFill>
                <a:ea typeface="MS PGothic" panose="020B0600070205080204" pitchFamily="34" charset="-128"/>
                <a:cs typeface="Times New Roman" panose="02020603050405020304" pitchFamily="18" charset="0"/>
              </a:rPr>
              <a:t>Στροβιλιστικοί είναι οι ελεύθεροι </a:t>
            </a:r>
            <a:r>
              <a:rPr lang="el-GR" altLang="en-US" sz="1800" b="1" dirty="0" err="1">
                <a:solidFill>
                  <a:prstClr val="black"/>
                </a:solidFill>
                <a:ea typeface="MS PGothic" panose="020B0600070205080204" pitchFamily="34" charset="-128"/>
                <a:cs typeface="Times New Roman" panose="02020603050405020304" pitchFamily="18" charset="0"/>
              </a:rPr>
              <a:t>Πλατυέλμινθες</a:t>
            </a:r>
            <a:r>
              <a:rPr lang="el-GR" altLang="en-US" sz="1800" dirty="0">
                <a:solidFill>
                  <a:prstClr val="black"/>
                </a:solidFill>
                <a:ea typeface="MS PGothic" panose="020B0600070205080204" pitchFamily="34" charset="-128"/>
                <a:cs typeface="Times New Roman" panose="02020603050405020304" pitchFamily="18" charset="0"/>
              </a:rPr>
              <a:t>, θεωρούνται </a:t>
            </a:r>
            <a:r>
              <a:rPr lang="el-GR" altLang="en-US" sz="1800" b="1" dirty="0" err="1">
                <a:solidFill>
                  <a:prstClr val="black"/>
                </a:solidFill>
                <a:ea typeface="MS PGothic" panose="020B0600070205080204" pitchFamily="34" charset="-128"/>
                <a:cs typeface="Times New Roman" panose="02020603050405020304" pitchFamily="18" charset="0"/>
              </a:rPr>
              <a:t>παραφυλετικοί</a:t>
            </a:r>
            <a:r>
              <a:rPr lang="el-GR" altLang="en-US" sz="1800" b="1" dirty="0">
                <a:solidFill>
                  <a:prstClr val="black"/>
                </a:solidFill>
                <a:ea typeface="MS PGothic" panose="020B0600070205080204" pitchFamily="34" charset="-128"/>
                <a:cs typeface="Times New Roman" panose="02020603050405020304" pitchFamily="18" charset="0"/>
              </a:rPr>
              <a:t> </a:t>
            </a:r>
            <a:r>
              <a:rPr lang="el-GR" altLang="en-US" sz="1800" dirty="0">
                <a:solidFill>
                  <a:prstClr val="black"/>
                </a:solidFill>
                <a:ea typeface="MS PGothic" panose="020B0600070205080204" pitchFamily="34" charset="-128"/>
                <a:cs typeface="Times New Roman" panose="02020603050405020304" pitchFamily="18" charset="0"/>
              </a:rPr>
              <a:t>και μάλλον θα αλλάξει η ταξινόμησή τους στο μέλλον. </a:t>
            </a:r>
          </a:p>
          <a:p>
            <a:pPr defTabSz="457200" eaLnBrk="1" hangingPunct="1">
              <a:lnSpc>
                <a:spcPct val="100000"/>
              </a:lnSpc>
              <a:spcBef>
                <a:spcPct val="0"/>
              </a:spcBef>
              <a:defRPr/>
            </a:pPr>
            <a:r>
              <a:rPr lang="el-GR" altLang="en-US" sz="1800" b="1" dirty="0">
                <a:solidFill>
                  <a:prstClr val="black"/>
                </a:solidFill>
                <a:ea typeface="MS PGothic" panose="020B0600070205080204" pitchFamily="34" charset="-128"/>
                <a:cs typeface="Times New Roman" panose="02020603050405020304" pitchFamily="18" charset="0"/>
              </a:rPr>
              <a:t>Όλες οι άλλες ομοταξίες είναι παρασιτικοί οργανισμοί. </a:t>
            </a:r>
          </a:p>
          <a:p>
            <a:pPr eaLnBrk="1" hangingPunct="1">
              <a:defRPr/>
            </a:pPr>
            <a:endParaRPr lang="en-US" sz="2000" dirty="0"/>
          </a:p>
        </p:txBody>
      </p:sp>
      <p:sp>
        <p:nvSpPr>
          <p:cNvPr id="4" name="Θέση υποσέλιδου 3"/>
          <p:cNvSpPr>
            <a:spLocks noGrp="1"/>
          </p:cNvSpPr>
          <p:nvPr>
            <p:ph type="ftr" sz="quarter" idx="15"/>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6"/>
          </p:nvPr>
        </p:nvSpPr>
        <p:spPr/>
        <p:txBody>
          <a:bodyPr/>
          <a:lstStyle/>
          <a:p>
            <a:pPr>
              <a:defRPr/>
            </a:pPr>
            <a:fld id="{B2078DD4-D56D-4260-BD01-7DF01CFDBF05}" type="slidenum">
              <a:rPr lang="en-US" smtClean="0"/>
              <a:pPr>
                <a:defRPr/>
              </a:pPr>
              <a:t>32</a:t>
            </a:fld>
            <a:endParaRPr lang="en-US"/>
          </a:p>
        </p:txBody>
      </p:sp>
      <p:sp>
        <p:nvSpPr>
          <p:cNvPr id="8" name="TextBox 7"/>
          <p:cNvSpPr txBox="1"/>
          <p:nvPr/>
        </p:nvSpPr>
        <p:spPr>
          <a:xfrm>
            <a:off x="7705725" y="4716463"/>
            <a:ext cx="341760" cy="276999"/>
          </a:xfrm>
          <a:prstGeom prst="rect">
            <a:avLst/>
          </a:prstGeom>
          <a:noFill/>
        </p:spPr>
        <p:txBody>
          <a:bodyPr wrap="none">
            <a:spAutoFit/>
          </a:bodyPr>
          <a:lstStyle/>
          <a:p>
            <a:pPr>
              <a:defRPr/>
            </a:pPr>
            <a:r>
              <a:rPr lang="en-US" sz="1200" b="1" dirty="0" smtClean="0">
                <a:latin typeface="+mj-lt"/>
              </a:rPr>
              <a:t>1</a:t>
            </a:r>
            <a:r>
              <a:rPr lang="el-GR" sz="1200" b="1" dirty="0" smtClean="0">
                <a:latin typeface="+mj-lt"/>
              </a:rPr>
              <a:t>8</a:t>
            </a:r>
            <a:endParaRPr lang="el-GR" sz="1200" b="1" dirty="0">
              <a:solidFill>
                <a:schemeClr val="bg1"/>
              </a:solidFill>
              <a:latin typeface="+mj-l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Πλατυέλμινθες</a:t>
            </a:r>
            <a:r>
              <a:rPr lang="el-GR" altLang="el-GR" dirty="0" smtClean="0">
                <a:solidFill>
                  <a:srgbClr val="0070C0"/>
                </a:solidFill>
              </a:rPr>
              <a:t> 5/6 </a:t>
            </a:r>
            <a:endParaRPr lang="en-US" altLang="el-GR" dirty="0" smtClean="0">
              <a:solidFill>
                <a:srgbClr val="0070C0"/>
              </a:solidFill>
            </a:endParaRPr>
          </a:p>
        </p:txBody>
      </p:sp>
      <p:sp>
        <p:nvSpPr>
          <p:cNvPr id="53251" name="Θέση κειμένου 6"/>
          <p:cNvSpPr>
            <a:spLocks noGrp="1"/>
          </p:cNvSpPr>
          <p:nvPr>
            <p:ph type="body" sz="quarter" idx="14"/>
          </p:nvPr>
        </p:nvSpPr>
        <p:spPr>
          <a:xfrm>
            <a:off x="176213" y="5006975"/>
            <a:ext cx="8745537" cy="1290638"/>
          </a:xfrm>
        </p:spPr>
        <p:txBody>
          <a:bodyPr/>
          <a:lstStyle/>
          <a:p>
            <a:pPr marL="0" indent="0" eaLnBrk="1" hangingPunct="1">
              <a:buFont typeface="Arial" panose="020B0604020202020204" pitchFamily="34" charset="0"/>
              <a:buNone/>
            </a:pPr>
            <a:r>
              <a:rPr lang="el-GR" altLang="en-US" sz="2000" b="1" smtClean="0">
                <a:cs typeface="Times New Roman" panose="02020603050405020304" pitchFamily="18" charset="0"/>
              </a:rPr>
              <a:t>Μερικά βασικά χαρακτηριστικά: </a:t>
            </a:r>
          </a:p>
          <a:p>
            <a:pPr marL="0" indent="0" eaLnBrk="1" hangingPunct="1">
              <a:spcBef>
                <a:spcPts val="600"/>
              </a:spcBef>
            </a:pPr>
            <a:r>
              <a:rPr lang="el-GR" altLang="en-US" sz="2000" b="1" smtClean="0">
                <a:cs typeface="Times New Roman" panose="02020603050405020304" pitchFamily="18" charset="0"/>
              </a:rPr>
              <a:t>Η απέκκριση των προϊόντων του μεταβολισμού και η ωσμορρύθμιση </a:t>
            </a:r>
            <a:r>
              <a:rPr lang="el-GR" altLang="en-US" sz="2000" smtClean="0">
                <a:cs typeface="Times New Roman" panose="02020603050405020304" pitchFamily="18" charset="0"/>
              </a:rPr>
              <a:t>πραγματοποιείται με τα </a:t>
            </a:r>
            <a:r>
              <a:rPr lang="el-GR" altLang="en-US" sz="2000" b="1" smtClean="0">
                <a:cs typeface="Times New Roman" panose="02020603050405020304" pitchFamily="18" charset="0"/>
              </a:rPr>
              <a:t>πρωτονεφρίδια </a:t>
            </a:r>
            <a:r>
              <a:rPr lang="el-GR" altLang="en-US" sz="2000" smtClean="0">
                <a:cs typeface="Times New Roman" panose="02020603050405020304" pitchFamily="18" charset="0"/>
              </a:rPr>
              <a:t>που φέρουν κάποια εξειδικευμένα κύτταρα, τα </a:t>
            </a:r>
            <a:r>
              <a:rPr lang="el-GR" altLang="en-US" sz="2000" b="1" smtClean="0">
                <a:cs typeface="Times New Roman" panose="02020603050405020304" pitchFamily="18" charset="0"/>
              </a:rPr>
              <a:t>φλογοκύτταρα.</a:t>
            </a:r>
            <a:r>
              <a:rPr lang="el-GR" altLang="en-US" sz="2000" smtClean="0">
                <a:cs typeface="Times New Roman" panose="02020603050405020304" pitchFamily="18" charset="0"/>
              </a:rPr>
              <a:t> </a:t>
            </a:r>
            <a:r>
              <a:rPr lang="en-GB" altLang="en-US" sz="2000" smtClean="0">
                <a:cs typeface="Times New Roman" panose="02020603050405020304" pitchFamily="18" charset="0"/>
              </a:rPr>
              <a:t> </a:t>
            </a:r>
            <a:endParaRPr lang="el-GR" altLang="en-US" sz="2000" b="1" smtClean="0">
              <a:cs typeface="Times New Roman" panose="02020603050405020304" pitchFamily="18" charset="0"/>
            </a:endParaRPr>
          </a:p>
          <a:p>
            <a:pPr marL="0" indent="0" eaLnBrk="1" hangingPunct="1"/>
            <a:endParaRPr lang="en-US" altLang="el-GR" sz="2000" smtClean="0"/>
          </a:p>
        </p:txBody>
      </p:sp>
      <p:sp>
        <p:nvSpPr>
          <p:cNvPr id="4" name="Θέση υποσέλιδου 3"/>
          <p:cNvSpPr>
            <a:spLocks noGrp="1"/>
          </p:cNvSpPr>
          <p:nvPr>
            <p:ph type="ftr" sz="quarter" idx="15"/>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6"/>
          </p:nvPr>
        </p:nvSpPr>
        <p:spPr/>
        <p:txBody>
          <a:bodyPr/>
          <a:lstStyle/>
          <a:p>
            <a:pPr>
              <a:defRPr/>
            </a:pPr>
            <a:fld id="{CA6A895E-D8B6-4FCF-85DC-54B8D2924D79}" type="slidenum">
              <a:rPr lang="en-US" smtClean="0"/>
              <a:pPr>
                <a:defRPr/>
              </a:pPr>
              <a:t>33</a:t>
            </a:fld>
            <a:endParaRPr lang="en-US"/>
          </a:p>
        </p:txBody>
      </p:sp>
      <p:pic>
        <p:nvPicPr>
          <p:cNvPr id="53254" name="Θέση εικόνας 5"/>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021" b="4021"/>
          <a:stretch>
            <a:fillRect/>
          </a:stretch>
        </p:blipFill>
        <p:spPr>
          <a:xfrm>
            <a:off x="892175" y="1443038"/>
            <a:ext cx="7359650" cy="3579812"/>
          </a:xfrm>
        </p:spPr>
      </p:pic>
      <p:sp>
        <p:nvSpPr>
          <p:cNvPr id="7" name="TextBox 6"/>
          <p:cNvSpPr txBox="1"/>
          <p:nvPr/>
        </p:nvSpPr>
        <p:spPr>
          <a:xfrm>
            <a:off x="7688263" y="4840288"/>
            <a:ext cx="341760" cy="276999"/>
          </a:xfrm>
          <a:prstGeom prst="rect">
            <a:avLst/>
          </a:prstGeom>
          <a:noFill/>
        </p:spPr>
        <p:txBody>
          <a:bodyPr wrap="none">
            <a:spAutoFit/>
          </a:bodyPr>
          <a:lstStyle/>
          <a:p>
            <a:pPr>
              <a:defRPr/>
            </a:pPr>
            <a:r>
              <a:rPr lang="el-GR" sz="1200" b="1" dirty="0" smtClean="0">
                <a:latin typeface="+mj-lt"/>
              </a:rPr>
              <a:t>19</a:t>
            </a:r>
            <a:endParaRPr lang="el-GR" sz="1200" b="1" dirty="0">
              <a:solidFill>
                <a:schemeClr val="bg1"/>
              </a:solidFill>
              <a:latin typeface="+mj-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1"/>
          <p:cNvSpPr>
            <a:spLocks noGrp="1"/>
          </p:cNvSpPr>
          <p:nvPr>
            <p:ph type="title"/>
          </p:nvPr>
        </p:nvSpPr>
        <p:spPr/>
        <p:txBody>
          <a:bodyPr/>
          <a:lstStyle/>
          <a:p>
            <a:pPr eaLnBrk="1" hangingPunct="1"/>
            <a:r>
              <a:rPr lang="el-GR" altLang="el-GR" dirty="0" smtClean="0">
                <a:solidFill>
                  <a:srgbClr val="0070C0"/>
                </a:solidFill>
              </a:rPr>
              <a:t>Φύλο </a:t>
            </a:r>
            <a:r>
              <a:rPr lang="el-GR" altLang="el-GR" dirty="0" err="1" smtClean="0">
                <a:solidFill>
                  <a:srgbClr val="0070C0"/>
                </a:solidFill>
              </a:rPr>
              <a:t>Πλατυέλμινθες</a:t>
            </a:r>
            <a:r>
              <a:rPr lang="el-GR" altLang="el-GR" dirty="0" smtClean="0">
                <a:solidFill>
                  <a:srgbClr val="0070C0"/>
                </a:solidFill>
              </a:rPr>
              <a:t> 6/6 </a:t>
            </a:r>
            <a:endParaRPr lang="en-US" altLang="el-GR" dirty="0" smtClean="0">
              <a:solidFill>
                <a:srgbClr val="0070C0"/>
              </a:solidFill>
            </a:endParaRPr>
          </a:p>
        </p:txBody>
      </p:sp>
      <p:sp>
        <p:nvSpPr>
          <p:cNvPr id="55299" name="Θέση κειμένου 6"/>
          <p:cNvSpPr>
            <a:spLocks noGrp="1"/>
          </p:cNvSpPr>
          <p:nvPr>
            <p:ph type="body" sz="quarter" idx="14"/>
          </p:nvPr>
        </p:nvSpPr>
        <p:spPr>
          <a:xfrm>
            <a:off x="176213" y="3573463"/>
            <a:ext cx="8745537" cy="2724150"/>
          </a:xfrm>
        </p:spPr>
        <p:txBody>
          <a:bodyPr/>
          <a:lstStyle/>
          <a:p>
            <a:pPr marL="0" indent="0" eaLnBrk="1" hangingPunct="1">
              <a:buFont typeface="Arial" panose="020B0604020202020204" pitchFamily="34" charset="0"/>
              <a:buNone/>
            </a:pPr>
            <a:r>
              <a:rPr lang="el-GR" altLang="en-US" sz="2000" b="1" dirty="0" smtClean="0">
                <a:cs typeface="Times New Roman" panose="02020603050405020304" pitchFamily="18" charset="0"/>
              </a:rPr>
              <a:t>Μερικά βασικά χαρακτηριστικά: </a:t>
            </a:r>
          </a:p>
          <a:p>
            <a:pPr marL="0" indent="0" algn="just" eaLnBrk="1" hangingPunct="1"/>
            <a:r>
              <a:rPr lang="el-GR" altLang="en-US" sz="2000" dirty="0" smtClean="0">
                <a:cs typeface="Times New Roman" panose="02020603050405020304" pitchFamily="18" charset="0"/>
              </a:rPr>
              <a:t>Η </a:t>
            </a:r>
            <a:r>
              <a:rPr lang="el-GR" altLang="en-US" sz="2000" b="1" dirty="0" smtClean="0">
                <a:cs typeface="Times New Roman" panose="02020603050405020304" pitchFamily="18" charset="0"/>
              </a:rPr>
              <a:t>αναγεννητική ικανότητα </a:t>
            </a:r>
            <a:r>
              <a:rPr lang="el-GR" altLang="en-US" sz="2000" dirty="0" smtClean="0">
                <a:cs typeface="Times New Roman" panose="02020603050405020304" pitchFamily="18" charset="0"/>
              </a:rPr>
              <a:t>μέρους του σώματος χαρακτηρίζει τα είδη της </a:t>
            </a:r>
            <a:r>
              <a:rPr lang="el-GR" altLang="en-US" sz="2000" b="1" dirty="0" smtClean="0">
                <a:cs typeface="Times New Roman" panose="02020603050405020304" pitchFamily="18" charset="0"/>
              </a:rPr>
              <a:t>ομοταξίας Στροβιλιστικοί</a:t>
            </a:r>
            <a:r>
              <a:rPr lang="el-GR" altLang="en-US" sz="2000" dirty="0" smtClean="0">
                <a:cs typeface="Times New Roman" panose="02020603050405020304" pitchFamily="18" charset="0"/>
              </a:rPr>
              <a:t>. Οφείλεται στην παρουσία εξειδικευμένων κυττάρων, </a:t>
            </a:r>
            <a:r>
              <a:rPr lang="el-GR" altLang="en-US" sz="2000" b="1" dirty="0" smtClean="0">
                <a:cs typeface="Times New Roman" panose="02020603050405020304" pitchFamily="18" charset="0"/>
              </a:rPr>
              <a:t>των </a:t>
            </a:r>
            <a:r>
              <a:rPr lang="el-GR" altLang="en-US" sz="2000" b="1" dirty="0" err="1" smtClean="0">
                <a:cs typeface="Times New Roman" panose="02020603050405020304" pitchFamily="18" charset="0"/>
              </a:rPr>
              <a:t>νεοβλαστών</a:t>
            </a:r>
            <a:r>
              <a:rPr lang="el-GR" altLang="en-US" sz="2000" dirty="0" smtClean="0">
                <a:cs typeface="Times New Roman" panose="02020603050405020304" pitchFamily="18" charset="0"/>
              </a:rPr>
              <a:t>, που έχουν ιδιαίτερη αναπτυξιακή  πλαστικότητα. </a:t>
            </a:r>
            <a:endParaRPr lang="en-GB" altLang="en-US" sz="2000" dirty="0" smtClean="0">
              <a:cs typeface="Times New Roman" panose="02020603050405020304" pitchFamily="18" charset="0"/>
            </a:endParaRPr>
          </a:p>
          <a:p>
            <a:pPr marL="0" indent="0" algn="just" eaLnBrk="1" hangingPunct="1"/>
            <a:r>
              <a:rPr lang="el-GR" altLang="en-US" sz="2000" dirty="0" smtClean="0">
                <a:cs typeface="Times New Roman" panose="02020603050405020304" pitchFamily="18" charset="0"/>
              </a:rPr>
              <a:t>Οι </a:t>
            </a:r>
            <a:r>
              <a:rPr lang="el-GR" altLang="en-US" sz="2000" dirty="0" err="1" smtClean="0">
                <a:cs typeface="Times New Roman" panose="02020603050405020304" pitchFamily="18" charset="0"/>
              </a:rPr>
              <a:t>νεοβλαστοί</a:t>
            </a:r>
            <a:r>
              <a:rPr lang="en-GB" altLang="en-US" sz="2000" dirty="0" smtClean="0">
                <a:cs typeface="Times New Roman" panose="02020603050405020304" pitchFamily="18" charset="0"/>
              </a:rPr>
              <a:t>*</a:t>
            </a:r>
            <a:r>
              <a:rPr lang="el-GR" altLang="en-US" sz="2000" dirty="0" smtClean="0">
                <a:cs typeface="Times New Roman" panose="02020603050405020304" pitchFamily="18" charset="0"/>
              </a:rPr>
              <a:t> μπορούν να διαφοροποιηθούν και να αναπαράγουν όλα τα είδη κυττάρων για να δημιουργηθεί το κομμάτι που αφαιρέθηκε από τον Στροβιλιστικό </a:t>
            </a:r>
            <a:r>
              <a:rPr lang="el-GR" altLang="en-US" sz="2000" dirty="0" err="1" smtClean="0">
                <a:cs typeface="Times New Roman" panose="02020603050405020304" pitchFamily="18" charset="0"/>
              </a:rPr>
              <a:t>Πλατυέλμινθα</a:t>
            </a:r>
            <a:r>
              <a:rPr lang="el-GR" altLang="en-US" sz="2000" dirty="0" smtClean="0">
                <a:cs typeface="Times New Roman" panose="02020603050405020304" pitchFamily="18" charset="0"/>
              </a:rPr>
              <a:t>.</a:t>
            </a:r>
            <a:r>
              <a:rPr lang="en-GB" altLang="en-US" sz="2000" dirty="0" smtClean="0">
                <a:cs typeface="Times New Roman" panose="02020603050405020304" pitchFamily="18" charset="0"/>
              </a:rPr>
              <a:t> </a:t>
            </a:r>
            <a:r>
              <a:rPr lang="el-GR" altLang="en-US" sz="2000" dirty="0" smtClean="0">
                <a:cs typeface="Times New Roman" panose="02020603050405020304" pitchFamily="18" charset="0"/>
              </a:rPr>
              <a:t>*Τα </a:t>
            </a:r>
            <a:r>
              <a:rPr lang="en-GB" altLang="en-US" sz="2000" dirty="0" err="1" smtClean="0">
                <a:cs typeface="Times New Roman" panose="02020603050405020304" pitchFamily="18" charset="0"/>
              </a:rPr>
              <a:t>iPSC</a:t>
            </a:r>
            <a:r>
              <a:rPr lang="el-GR" altLang="en-US" sz="2000" dirty="0" smtClean="0">
                <a:cs typeface="Times New Roman" panose="02020603050405020304" pitchFamily="18" charset="0"/>
              </a:rPr>
              <a:t> δημιουργούνται από την </a:t>
            </a:r>
            <a:r>
              <a:rPr lang="el-GR" altLang="en-US" sz="2000" dirty="0" err="1" smtClean="0">
                <a:cs typeface="Times New Roman" panose="02020603050405020304" pitchFamily="18" charset="0"/>
              </a:rPr>
              <a:t>υπερ</a:t>
            </a:r>
            <a:r>
              <a:rPr lang="el-GR" altLang="en-US" sz="2000" dirty="0" smtClean="0">
                <a:cs typeface="Times New Roman" panose="02020603050405020304" pitchFamily="18" charset="0"/>
              </a:rPr>
              <a:t>-έκφραση 4 μεταγραφικών παραγόντων</a:t>
            </a:r>
            <a:r>
              <a:rPr lang="en-GB" altLang="en-US" sz="2000" dirty="0" smtClean="0">
                <a:cs typeface="Times New Roman" panose="02020603050405020304" pitchFamily="18" charset="0"/>
              </a:rPr>
              <a:t>: </a:t>
            </a:r>
            <a:r>
              <a:rPr lang="en-US" altLang="en-US" sz="2000" dirty="0" smtClean="0">
                <a:cs typeface="Times New Roman" panose="02020603050405020304" pitchFamily="18" charset="0"/>
              </a:rPr>
              <a:t>Oct-3/4, SOX2, c</a:t>
            </a:r>
            <a:r>
              <a:rPr lang="el-GR" altLang="en-US" sz="2000" dirty="0" smtClean="0">
                <a:cs typeface="Times New Roman" panose="02020603050405020304" pitchFamily="18" charset="0"/>
              </a:rPr>
              <a:t>-</a:t>
            </a:r>
            <a:r>
              <a:rPr lang="en-GB" altLang="en-US" sz="2000" dirty="0" err="1" smtClean="0">
                <a:cs typeface="Times New Roman" panose="02020603050405020304" pitchFamily="18" charset="0"/>
              </a:rPr>
              <a:t>Myc</a:t>
            </a:r>
            <a:r>
              <a:rPr lang="en-GB" altLang="en-US" sz="2000" dirty="0" smtClean="0">
                <a:cs typeface="Times New Roman" panose="02020603050405020304" pitchFamily="18" charset="0"/>
              </a:rPr>
              <a:t> </a:t>
            </a:r>
            <a:r>
              <a:rPr lang="el-GR" altLang="en-US" sz="2000" dirty="0" smtClean="0">
                <a:cs typeface="Times New Roman" panose="02020603050405020304" pitchFamily="18" charset="0"/>
              </a:rPr>
              <a:t>και </a:t>
            </a:r>
            <a:r>
              <a:rPr lang="en-GB" altLang="en-US" sz="2000" dirty="0" smtClean="0">
                <a:cs typeface="Times New Roman" panose="02020603050405020304" pitchFamily="18" charset="0"/>
              </a:rPr>
              <a:t>Klf4.</a:t>
            </a:r>
            <a:endParaRPr lang="el-GR" altLang="en-US" sz="2000" dirty="0" smtClean="0">
              <a:cs typeface="Times New Roman" panose="02020603050405020304" pitchFamily="18" charset="0"/>
            </a:endParaRPr>
          </a:p>
          <a:p>
            <a:pPr marL="0" indent="0" eaLnBrk="1" hangingPunct="1"/>
            <a:endParaRPr lang="en-US" altLang="el-GR" sz="2000" dirty="0" smtClean="0"/>
          </a:p>
        </p:txBody>
      </p:sp>
      <p:sp>
        <p:nvSpPr>
          <p:cNvPr id="4" name="Θέση υποσέλιδου 3"/>
          <p:cNvSpPr>
            <a:spLocks noGrp="1"/>
          </p:cNvSpPr>
          <p:nvPr>
            <p:ph type="ftr" sz="quarter" idx="15"/>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6"/>
          </p:nvPr>
        </p:nvSpPr>
        <p:spPr/>
        <p:txBody>
          <a:bodyPr/>
          <a:lstStyle/>
          <a:p>
            <a:pPr>
              <a:defRPr/>
            </a:pPr>
            <a:fld id="{8AB0B04E-9357-42DD-9472-725C9F6AF269}" type="slidenum">
              <a:rPr lang="en-US" smtClean="0"/>
              <a:pPr>
                <a:defRPr/>
              </a:pPr>
              <a:t>34</a:t>
            </a:fld>
            <a:endParaRPr lang="en-US"/>
          </a:p>
        </p:txBody>
      </p:sp>
      <p:pic>
        <p:nvPicPr>
          <p:cNvPr id="55302" name="Θέση εικόνας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21" t="-3336" r="1503" b="3236"/>
          <a:stretch>
            <a:fillRect/>
          </a:stretch>
        </p:blipFill>
        <p:spPr>
          <a:xfrm>
            <a:off x="361950" y="1412875"/>
            <a:ext cx="8328025" cy="2160588"/>
          </a:xfrm>
        </p:spPr>
      </p:pic>
      <p:sp>
        <p:nvSpPr>
          <p:cNvPr id="7" name="TextBox 6"/>
          <p:cNvSpPr txBox="1"/>
          <p:nvPr/>
        </p:nvSpPr>
        <p:spPr>
          <a:xfrm>
            <a:off x="8306594" y="3273506"/>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0</a:t>
            </a:r>
            <a:endParaRPr lang="el-GR" sz="1200" b="1" dirty="0">
              <a:solidFill>
                <a:schemeClr val="bg1"/>
              </a:solidFill>
              <a:latin typeface="+mj-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1"/>
          <p:cNvSpPr>
            <a:spLocks noGrp="1"/>
          </p:cNvSpPr>
          <p:nvPr>
            <p:ph type="title"/>
          </p:nvPr>
        </p:nvSpPr>
        <p:spPr/>
        <p:txBody>
          <a:bodyPr/>
          <a:lstStyle/>
          <a:p>
            <a:pPr eaLnBrk="1" hangingPunct="1"/>
            <a:r>
              <a:rPr lang="el-GR" altLang="el-GR" dirty="0" smtClean="0">
                <a:solidFill>
                  <a:srgbClr val="0070C0"/>
                </a:solidFill>
              </a:rPr>
              <a:t>Ομοταξία Στροβιλιστικοί 1/2 </a:t>
            </a:r>
            <a:endParaRPr lang="en-US" altLang="el-GR" dirty="0" smtClean="0">
              <a:solidFill>
                <a:srgbClr val="0070C0"/>
              </a:solidFill>
            </a:endParaRPr>
          </a:p>
        </p:txBody>
      </p:sp>
      <p:sp>
        <p:nvSpPr>
          <p:cNvPr id="57347" name="Θέση περιεχομένου 8"/>
          <p:cNvSpPr>
            <a:spLocks noGrp="1"/>
          </p:cNvSpPr>
          <p:nvPr>
            <p:ph idx="1"/>
          </p:nvPr>
        </p:nvSpPr>
        <p:spPr>
          <a:xfrm>
            <a:off x="628650" y="1557338"/>
            <a:ext cx="7886700" cy="4608512"/>
          </a:xfrm>
        </p:spPr>
        <p:txBody>
          <a:bodyPr/>
          <a:lstStyle/>
          <a:p>
            <a:pPr marL="0" indent="0" eaLnBrk="1" hangingPunct="1"/>
            <a:endParaRPr lang="el-GR"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Περιλαμβάνει όλους τους </a:t>
            </a:r>
            <a:r>
              <a:rPr lang="el-GR" altLang="en-US" sz="2400" b="1" dirty="0" smtClean="0">
                <a:cs typeface="Times New Roman" panose="02020603050405020304" pitchFamily="18" charset="0"/>
              </a:rPr>
              <a:t>μη παρασιτικούς </a:t>
            </a:r>
            <a:r>
              <a:rPr lang="el-GR" altLang="en-US" sz="2400" b="1" dirty="0" err="1" smtClean="0">
                <a:cs typeface="Times New Roman" panose="02020603050405020304" pitchFamily="18" charset="0"/>
              </a:rPr>
              <a:t>Πλατυέλμινθες</a:t>
            </a:r>
            <a:r>
              <a:rPr lang="el-GR" altLang="en-US" sz="2400" b="1"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Περίπου 4500 είδη.</a:t>
            </a:r>
          </a:p>
          <a:p>
            <a:pPr eaLnBrk="1" hangingPunct="1"/>
            <a:r>
              <a:rPr lang="el-GR" altLang="en-US" sz="2400" dirty="0" smtClean="0">
                <a:cs typeface="Times New Roman" panose="02020603050405020304" pitchFamily="18" charset="0"/>
              </a:rPr>
              <a:t>Σχήμα σώματος πεπλατυσμένο με </a:t>
            </a:r>
            <a:r>
              <a:rPr lang="el-GR" altLang="en-US" sz="2400" b="1" dirty="0" smtClean="0">
                <a:cs typeface="Times New Roman" panose="02020603050405020304" pitchFamily="18" charset="0"/>
              </a:rPr>
              <a:t>μορφή κορδονιού ή φύλλου.</a:t>
            </a:r>
          </a:p>
          <a:p>
            <a:pPr eaLnBrk="1" hangingPunct="1"/>
            <a:r>
              <a:rPr lang="el-GR" altLang="en-US" sz="2400" dirty="0" err="1" smtClean="0">
                <a:cs typeface="Times New Roman" panose="02020603050405020304" pitchFamily="18" charset="0"/>
              </a:rPr>
              <a:t>Ζούν</a:t>
            </a:r>
            <a:r>
              <a:rPr lang="el-GR" altLang="en-US" sz="2400" dirty="0" smtClean="0">
                <a:cs typeface="Times New Roman" panose="02020603050405020304" pitchFamily="18" charset="0"/>
              </a:rPr>
              <a:t> σε </a:t>
            </a:r>
            <a:r>
              <a:rPr lang="el-GR" altLang="en-US" sz="2400" b="1" dirty="0" smtClean="0">
                <a:cs typeface="Times New Roman" panose="02020603050405020304" pitchFamily="18" charset="0"/>
              </a:rPr>
              <a:t>υδάτινα περιβάλλοντα </a:t>
            </a:r>
            <a:r>
              <a:rPr lang="el-GR" altLang="en-US" sz="2400" dirty="0" smtClean="0">
                <a:cs typeface="Times New Roman" panose="02020603050405020304" pitchFamily="18" charset="0"/>
              </a:rPr>
              <a:t>ή σε </a:t>
            </a:r>
            <a:r>
              <a:rPr lang="el-GR" altLang="en-US" sz="2400" b="1" dirty="0" smtClean="0">
                <a:cs typeface="Times New Roman" panose="02020603050405020304" pitchFamily="18" charset="0"/>
              </a:rPr>
              <a:t>υγρά χερσαία περιβάλλοντα.</a:t>
            </a:r>
          </a:p>
          <a:p>
            <a:pPr eaLnBrk="1" hangingPunct="1"/>
            <a:r>
              <a:rPr lang="el-GR" altLang="en-US" sz="2400" dirty="0" smtClean="0">
                <a:cs typeface="Times New Roman" panose="02020603050405020304" pitchFamily="18" charset="0"/>
              </a:rPr>
              <a:t>Αναπαράγονται </a:t>
            </a:r>
            <a:r>
              <a:rPr lang="el-GR" altLang="en-US" sz="2400" b="1" dirty="0" smtClean="0">
                <a:cs typeface="Times New Roman" panose="02020603050405020304" pitchFamily="18" charset="0"/>
              </a:rPr>
              <a:t>με εγγενή πολλαπλασιασμό </a:t>
            </a:r>
            <a:r>
              <a:rPr lang="el-GR" altLang="en-US" sz="2400" dirty="0" smtClean="0">
                <a:cs typeface="Times New Roman" panose="02020603050405020304" pitchFamily="18" charset="0"/>
              </a:rPr>
              <a:t>αλλά είναι </a:t>
            </a:r>
            <a:r>
              <a:rPr lang="el-GR" altLang="en-US" sz="2400" b="1" dirty="0" smtClean="0">
                <a:cs typeface="Times New Roman" panose="02020603050405020304" pitchFamily="18" charset="0"/>
              </a:rPr>
              <a:t>ερμαφρόδιτα.</a:t>
            </a:r>
            <a:endParaRPr lang="en-GB" altLang="en-US" sz="2400" b="1" dirty="0" smtClean="0">
              <a:cs typeface="Times New Roman" panose="02020603050405020304" pitchFamily="18" charset="0"/>
            </a:endParaRPr>
          </a:p>
          <a:p>
            <a:pPr marL="0" indent="0" eaLnBrk="1" hangingPunct="1">
              <a:spcBef>
                <a:spcPct val="0"/>
              </a:spcBef>
              <a:buFont typeface="Arial" panose="020B0604020202020204" pitchFamily="34" charset="0"/>
              <a:buNone/>
            </a:pPr>
            <a:r>
              <a:rPr lang="el-GR" altLang="en-US" sz="2400" i="1" dirty="0" smtClean="0">
                <a:cs typeface="Times New Roman" panose="02020603050405020304" pitchFamily="18" charset="0"/>
              </a:rPr>
              <a:t>		</a:t>
            </a:r>
            <a:r>
              <a:rPr lang="el-GR" altLang="en-US" sz="2400" dirty="0" smtClean="0">
                <a:cs typeface="Times New Roman" panose="02020603050405020304" pitchFamily="18" charset="0"/>
              </a:rPr>
              <a:t>	Ομοταξία</a:t>
            </a:r>
            <a:r>
              <a:rPr lang="en-GB" altLang="en-US" sz="2400" dirty="0" smtClean="0">
                <a:cs typeface="Times New Roman" panose="02020603050405020304" pitchFamily="18" charset="0"/>
              </a:rPr>
              <a:t>: </a:t>
            </a:r>
            <a:r>
              <a:rPr lang="el-GR" altLang="en-US" sz="2400" b="1" dirty="0" smtClean="0">
                <a:cs typeface="Times New Roman" panose="02020603050405020304" pitchFamily="18" charset="0"/>
              </a:rPr>
              <a:t>Στροβιλιστικοί</a:t>
            </a:r>
            <a:r>
              <a:rPr lang="en-US" altLang="en-US" sz="2400" dirty="0" smtClean="0">
                <a:cs typeface="Times New Roman" panose="02020603050405020304" pitchFamily="18" charset="0"/>
              </a:rPr>
              <a:t> </a:t>
            </a:r>
            <a:endParaRPr lang="el-GR" altLang="en-US" sz="2400" dirty="0" smtClean="0">
              <a:cs typeface="Times New Roman" panose="02020603050405020304" pitchFamily="18" charset="0"/>
            </a:endParaRPr>
          </a:p>
          <a:p>
            <a:pPr marL="0" indent="0" eaLnBrk="1" hangingPunct="1">
              <a:spcBef>
                <a:spcPct val="0"/>
              </a:spcBef>
              <a:buFont typeface="Arial" panose="020B0604020202020204" pitchFamily="34" charset="0"/>
              <a:buNone/>
            </a:pPr>
            <a:r>
              <a:rPr lang="el-GR" altLang="en-US" sz="2400" dirty="0" smtClean="0">
                <a:cs typeface="Times New Roman" panose="02020603050405020304" pitchFamily="18" charset="0"/>
              </a:rPr>
              <a:t>				Τάξεις: </a:t>
            </a:r>
            <a:r>
              <a:rPr lang="en-GB" altLang="en-US" sz="2400" dirty="0" smtClean="0">
                <a:cs typeface="Times New Roman" panose="02020603050405020304" pitchFamily="18" charset="0"/>
              </a:rPr>
              <a:t>10</a:t>
            </a:r>
            <a:endParaRPr lang="el-GR" altLang="en-US" sz="2400" dirty="0" smtClean="0">
              <a:cs typeface="Times New Roman" panose="02020603050405020304" pitchFamily="18" charset="0"/>
            </a:endParaRPr>
          </a:p>
          <a:p>
            <a:pPr marL="0" indent="0" algn="r" eaLnBrk="1" hangingPunct="1">
              <a:spcBef>
                <a:spcPct val="0"/>
              </a:spcBef>
              <a:buFont typeface="Arial" panose="020B0604020202020204" pitchFamily="34" charset="0"/>
              <a:buNone/>
            </a:pPr>
            <a:r>
              <a:rPr lang="el-GR" altLang="en-US" sz="2000" b="1" dirty="0" smtClean="0">
                <a:cs typeface="Times New Roman" panose="02020603050405020304" pitchFamily="18" charset="0"/>
              </a:rPr>
              <a:t>Πηγή: </a:t>
            </a:r>
            <a:r>
              <a:rPr lang="en-GB" altLang="en-US" sz="2000" b="1" i="1" dirty="0" err="1" smtClean="0">
                <a:cs typeface="Times New Roman" panose="02020603050405020304" pitchFamily="18" charset="0"/>
              </a:rPr>
              <a:t>Pechenik</a:t>
            </a:r>
            <a:r>
              <a:rPr lang="en-GB" altLang="en-US" sz="2000" b="1" i="1" dirty="0" smtClean="0">
                <a:cs typeface="Times New Roman" panose="02020603050405020304" pitchFamily="18" charset="0"/>
              </a:rPr>
              <a:t> J.A. (2010) Biology of the invertebrates (6</a:t>
            </a:r>
            <a:r>
              <a:rPr lang="en-GB" altLang="en-US" sz="2000" b="1" i="1" baseline="30000" dirty="0" smtClean="0">
                <a:cs typeface="Times New Roman" panose="02020603050405020304" pitchFamily="18" charset="0"/>
              </a:rPr>
              <a:t>th</a:t>
            </a:r>
            <a:r>
              <a:rPr lang="en-GB" altLang="en-US" sz="2000" b="1" i="1" dirty="0" smtClean="0">
                <a:cs typeface="Times New Roman" panose="02020603050405020304" pitchFamily="18" charset="0"/>
              </a:rPr>
              <a:t> </a:t>
            </a:r>
            <a:r>
              <a:rPr lang="en-GB" altLang="en-US" sz="2000" i="1" dirty="0" smtClean="0">
                <a:cs typeface="Times New Roman" panose="02020603050405020304" pitchFamily="18" charset="0"/>
              </a:rPr>
              <a:t>Ed</a:t>
            </a:r>
            <a:r>
              <a:rPr lang="en-GB" altLang="en-US" sz="2000" b="1" i="1" dirty="0" smtClean="0">
                <a:cs typeface="Times New Roman" panose="02020603050405020304" pitchFamily="18" charset="0"/>
              </a:rPr>
              <a:t>.)</a:t>
            </a:r>
            <a:endParaRPr lang="el-GR" altLang="en-US" sz="2000" b="1" i="1" dirty="0" smtClean="0">
              <a:cs typeface="Times New Roman" panose="02020603050405020304" pitchFamily="18" charset="0"/>
            </a:endParaRPr>
          </a:p>
          <a:p>
            <a:pPr marL="0" indent="0" eaLnBrk="1" hangingPunct="1"/>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FF10F268-8442-4096-B444-2DEC1D741F93}" type="slidenum">
              <a:rPr lang="en-US" smtClean="0"/>
              <a:pPr>
                <a:defRPr/>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Τίτλος 1"/>
          <p:cNvSpPr>
            <a:spLocks noGrp="1"/>
          </p:cNvSpPr>
          <p:nvPr>
            <p:ph type="title"/>
          </p:nvPr>
        </p:nvSpPr>
        <p:spPr/>
        <p:txBody>
          <a:bodyPr/>
          <a:lstStyle/>
          <a:p>
            <a:pPr eaLnBrk="1" hangingPunct="1"/>
            <a:r>
              <a:rPr lang="el-GR" altLang="el-GR" dirty="0" smtClean="0">
                <a:solidFill>
                  <a:srgbClr val="0070C0"/>
                </a:solidFill>
              </a:rPr>
              <a:t>Ομοταξία Στροβιλιστικοί 2/2 </a:t>
            </a:r>
            <a:endParaRPr lang="en-US" altLang="el-GR" dirty="0" smtClean="0">
              <a:solidFill>
                <a:srgbClr val="0070C0"/>
              </a:solidFill>
            </a:endParaRPr>
          </a:p>
        </p:txBody>
      </p:sp>
      <p:pic>
        <p:nvPicPr>
          <p:cNvPr id="58371" name="Θέση εικόνας 16"/>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99" t="-316" r="-299" b="-316"/>
          <a:stretch>
            <a:fillRect/>
          </a:stretch>
        </p:blipFill>
        <p:spPr>
          <a:xfrm>
            <a:off x="4348163" y="1589088"/>
            <a:ext cx="1782762" cy="2428875"/>
          </a:xfrm>
        </p:spPr>
      </p:pic>
      <p:pic>
        <p:nvPicPr>
          <p:cNvPr id="58372" name="Θέση εικόνας 17"/>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9895" t="72" r="-9895" b="72"/>
          <a:stretch>
            <a:fillRect/>
          </a:stretch>
        </p:blipFill>
        <p:spPr>
          <a:xfrm>
            <a:off x="6546850" y="1554163"/>
            <a:ext cx="1862138" cy="2465387"/>
          </a:xfrm>
        </p:spPr>
      </p:pic>
      <p:pic>
        <p:nvPicPr>
          <p:cNvPr id="58373" name="Θέση εικόνας 19"/>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711" t="726" r="-711" b="726"/>
          <a:stretch>
            <a:fillRect/>
          </a:stretch>
        </p:blipFill>
        <p:spPr>
          <a:xfrm>
            <a:off x="3482975" y="4135438"/>
            <a:ext cx="2597150" cy="1892300"/>
          </a:xfrm>
        </p:spPr>
      </p:pic>
      <p:pic>
        <p:nvPicPr>
          <p:cNvPr id="58374" name="Θέση εικόνας 18"/>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l="-1784" t="-7977" r="-1784" b="-7977"/>
          <a:stretch>
            <a:fillRect/>
          </a:stretch>
        </p:blipFill>
        <p:spPr>
          <a:xfrm>
            <a:off x="1116013" y="4078288"/>
            <a:ext cx="1989137" cy="2014537"/>
          </a:xfrm>
        </p:spPr>
      </p:pic>
      <p:sp>
        <p:nvSpPr>
          <p:cNvPr id="4" name="Θέση υποσέλιδου 3"/>
          <p:cNvSpPr>
            <a:spLocks noGrp="1"/>
          </p:cNvSpPr>
          <p:nvPr>
            <p:ph type="ftr" sz="quarter" idx="21"/>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22"/>
          </p:nvPr>
        </p:nvSpPr>
        <p:spPr/>
        <p:txBody>
          <a:bodyPr/>
          <a:lstStyle/>
          <a:p>
            <a:pPr>
              <a:defRPr/>
            </a:pPr>
            <a:fld id="{12DBBCD2-7E8C-4136-AF2A-3FA3D8830ECC}" type="slidenum">
              <a:rPr lang="en-US" smtClean="0"/>
              <a:pPr>
                <a:defRPr/>
              </a:pPr>
              <a:t>36</a:t>
            </a:fld>
            <a:endParaRPr lang="en-US"/>
          </a:p>
        </p:txBody>
      </p:sp>
      <p:sp>
        <p:nvSpPr>
          <p:cNvPr id="11" name="TextBox 10"/>
          <p:cNvSpPr txBox="1"/>
          <p:nvPr/>
        </p:nvSpPr>
        <p:spPr>
          <a:xfrm>
            <a:off x="5842000" y="3741738"/>
            <a:ext cx="341760" cy="276999"/>
          </a:xfrm>
          <a:prstGeom prst="rect">
            <a:avLst/>
          </a:prstGeom>
          <a:noFill/>
        </p:spPr>
        <p:txBody>
          <a:bodyPr wrap="none">
            <a:spAutoFit/>
          </a:bodyPr>
          <a:lstStyle/>
          <a:p>
            <a:pPr>
              <a:defRPr/>
            </a:pPr>
            <a:r>
              <a:rPr lang="en-US" sz="1200" b="1" dirty="0" smtClean="0">
                <a:solidFill>
                  <a:schemeClr val="bg1"/>
                </a:solidFill>
                <a:latin typeface="+mj-lt"/>
              </a:rPr>
              <a:t>2</a:t>
            </a:r>
            <a:r>
              <a:rPr lang="el-GR" sz="1200" b="1" dirty="0" smtClean="0">
                <a:solidFill>
                  <a:schemeClr val="bg1"/>
                </a:solidFill>
                <a:latin typeface="+mj-lt"/>
              </a:rPr>
              <a:t>2</a:t>
            </a:r>
            <a:endParaRPr lang="el-GR" sz="1200" b="1" dirty="0">
              <a:solidFill>
                <a:schemeClr val="bg1"/>
              </a:solidFill>
              <a:latin typeface="+mj-lt"/>
            </a:endParaRPr>
          </a:p>
        </p:txBody>
      </p:sp>
      <p:sp>
        <p:nvSpPr>
          <p:cNvPr id="12" name="TextBox 11"/>
          <p:cNvSpPr txBox="1"/>
          <p:nvPr/>
        </p:nvSpPr>
        <p:spPr>
          <a:xfrm>
            <a:off x="7926388" y="3757613"/>
            <a:ext cx="341760" cy="276999"/>
          </a:xfrm>
          <a:prstGeom prst="rect">
            <a:avLst/>
          </a:prstGeom>
          <a:noFill/>
        </p:spPr>
        <p:txBody>
          <a:bodyPr wrap="none">
            <a:spAutoFit/>
          </a:bodyPr>
          <a:lstStyle/>
          <a:p>
            <a:pPr>
              <a:defRPr/>
            </a:pPr>
            <a:r>
              <a:rPr lang="en-US" sz="1200" b="1" dirty="0" smtClean="0">
                <a:solidFill>
                  <a:schemeClr val="bg1"/>
                </a:solidFill>
                <a:latin typeface="+mj-lt"/>
              </a:rPr>
              <a:t>2</a:t>
            </a:r>
            <a:r>
              <a:rPr lang="el-GR" sz="1200" b="1" dirty="0" smtClean="0">
                <a:solidFill>
                  <a:schemeClr val="bg1"/>
                </a:solidFill>
                <a:latin typeface="+mj-lt"/>
              </a:rPr>
              <a:t>3</a:t>
            </a:r>
            <a:endParaRPr lang="el-GR" sz="1200" b="1" dirty="0">
              <a:solidFill>
                <a:schemeClr val="bg1"/>
              </a:solidFill>
              <a:latin typeface="+mj-lt"/>
            </a:endParaRPr>
          </a:p>
        </p:txBody>
      </p:sp>
      <p:pic>
        <p:nvPicPr>
          <p:cNvPr id="58379" name="Θέση εικόνας 2"/>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l="5466" t="443" r="5466" b="443"/>
          <a:stretch>
            <a:fillRect/>
          </a:stretch>
        </p:blipFill>
        <p:spPr>
          <a:xfrm>
            <a:off x="1133475" y="1947863"/>
            <a:ext cx="2851150" cy="1812925"/>
          </a:xfrm>
        </p:spPr>
      </p:pic>
      <p:sp>
        <p:nvSpPr>
          <p:cNvPr id="13" name="TextBox 12"/>
          <p:cNvSpPr txBox="1"/>
          <p:nvPr/>
        </p:nvSpPr>
        <p:spPr>
          <a:xfrm>
            <a:off x="2759075" y="5661025"/>
            <a:ext cx="341760" cy="276999"/>
          </a:xfrm>
          <a:prstGeom prst="rect">
            <a:avLst/>
          </a:prstGeom>
          <a:noFill/>
        </p:spPr>
        <p:txBody>
          <a:bodyPr wrap="none">
            <a:spAutoFit/>
          </a:bodyPr>
          <a:lstStyle/>
          <a:p>
            <a:pPr>
              <a:defRPr/>
            </a:pPr>
            <a:r>
              <a:rPr lang="el-GR" sz="1200" b="1" dirty="0" smtClean="0">
                <a:solidFill>
                  <a:schemeClr val="bg1"/>
                </a:solidFill>
                <a:latin typeface="+mj-lt"/>
              </a:rPr>
              <a:t>24</a:t>
            </a:r>
            <a:endParaRPr lang="el-GR" sz="1200" b="1" dirty="0">
              <a:solidFill>
                <a:schemeClr val="bg1"/>
              </a:solidFill>
              <a:latin typeface="+mj-lt"/>
            </a:endParaRPr>
          </a:p>
        </p:txBody>
      </p:sp>
      <p:sp>
        <p:nvSpPr>
          <p:cNvPr id="14" name="TextBox 13"/>
          <p:cNvSpPr txBox="1"/>
          <p:nvPr/>
        </p:nvSpPr>
        <p:spPr>
          <a:xfrm>
            <a:off x="5734050" y="5661025"/>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5</a:t>
            </a:r>
            <a:endParaRPr lang="el-GR" sz="1200" b="1" dirty="0">
              <a:latin typeface="+mj-lt"/>
            </a:endParaRPr>
          </a:p>
        </p:txBody>
      </p:sp>
      <p:sp>
        <p:nvSpPr>
          <p:cNvPr id="17" name="TextBox 16"/>
          <p:cNvSpPr txBox="1"/>
          <p:nvPr/>
        </p:nvSpPr>
        <p:spPr>
          <a:xfrm>
            <a:off x="3598863" y="3457575"/>
            <a:ext cx="341760" cy="276999"/>
          </a:xfrm>
          <a:prstGeom prst="rect">
            <a:avLst/>
          </a:prstGeom>
          <a:noFill/>
        </p:spPr>
        <p:txBody>
          <a:bodyPr wrap="none">
            <a:spAutoFit/>
          </a:bodyPr>
          <a:lstStyle/>
          <a:p>
            <a:pPr>
              <a:defRPr/>
            </a:pPr>
            <a:r>
              <a:rPr lang="en-US" sz="1200" b="1" dirty="0" smtClean="0">
                <a:solidFill>
                  <a:schemeClr val="bg1"/>
                </a:solidFill>
                <a:latin typeface="+mj-lt"/>
              </a:rPr>
              <a:t>2</a:t>
            </a:r>
            <a:r>
              <a:rPr lang="el-GR" sz="1200" b="1" dirty="0" smtClean="0">
                <a:solidFill>
                  <a:schemeClr val="bg1"/>
                </a:solidFill>
                <a:latin typeface="+mj-lt"/>
              </a:rPr>
              <a:t>1</a:t>
            </a:r>
            <a:endParaRPr lang="el-GR" sz="1200" b="1" dirty="0">
              <a:solidFill>
                <a:schemeClr val="bg1"/>
              </a:solidFill>
              <a:latin typeface="+mj-l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1"/>
          <p:cNvSpPr>
            <a:spLocks noGrp="1"/>
          </p:cNvSpPr>
          <p:nvPr>
            <p:ph type="title"/>
          </p:nvPr>
        </p:nvSpPr>
        <p:spPr/>
        <p:txBody>
          <a:bodyPr/>
          <a:lstStyle/>
          <a:p>
            <a:pPr eaLnBrk="1" hangingPunct="1"/>
            <a:r>
              <a:rPr lang="el-GR" altLang="el-GR" dirty="0" smtClean="0">
                <a:solidFill>
                  <a:srgbClr val="0070C0"/>
                </a:solidFill>
              </a:rPr>
              <a:t>Ομοταξία Τρηματώδεις 1/2 </a:t>
            </a:r>
            <a:endParaRPr lang="en-US" altLang="el-GR" dirty="0" smtClean="0">
              <a:solidFill>
                <a:srgbClr val="0070C0"/>
              </a:solidFill>
            </a:endParaRPr>
          </a:p>
        </p:txBody>
      </p:sp>
      <p:sp>
        <p:nvSpPr>
          <p:cNvPr id="60419" name="Θέση περιεχομένου 8"/>
          <p:cNvSpPr>
            <a:spLocks noGrp="1"/>
          </p:cNvSpPr>
          <p:nvPr>
            <p:ph idx="1"/>
          </p:nvPr>
        </p:nvSpPr>
        <p:spPr>
          <a:xfrm>
            <a:off x="604838" y="1341438"/>
            <a:ext cx="7886700" cy="4984750"/>
          </a:xfrm>
        </p:spPr>
        <p:txBody>
          <a:bodyPr/>
          <a:lstStyle/>
          <a:p>
            <a:pPr eaLnBrk="1" hangingPunct="1"/>
            <a:endParaRPr lang="el-GR"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Περιλαμβάνει </a:t>
            </a:r>
            <a:r>
              <a:rPr lang="el-GR" altLang="en-US" sz="2400" b="1" dirty="0" smtClean="0">
                <a:cs typeface="Times New Roman" panose="02020603050405020304" pitchFamily="18" charset="0"/>
              </a:rPr>
              <a:t>παρασιτικούς </a:t>
            </a:r>
            <a:r>
              <a:rPr lang="el-GR" altLang="en-US" sz="2400" b="1" dirty="0" err="1" smtClean="0">
                <a:cs typeface="Times New Roman" panose="02020603050405020304" pitchFamily="18" charset="0"/>
              </a:rPr>
              <a:t>Πλατυέλμινθες</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προκαλούν πολλές ασθένειες με ιατρικό και οικονομικό ενδιαφέρον</a:t>
            </a:r>
          </a:p>
          <a:p>
            <a:pPr eaLnBrk="1" hangingPunct="1"/>
            <a:r>
              <a:rPr lang="el-GR" altLang="en-US" sz="2400" dirty="0" smtClean="0">
                <a:cs typeface="Times New Roman" panose="02020603050405020304" pitchFamily="18" charset="0"/>
              </a:rPr>
              <a:t>Εκτιμάται περίπου 24000 είδη</a:t>
            </a:r>
          </a:p>
          <a:p>
            <a:pPr eaLnBrk="1" hangingPunct="1"/>
            <a:r>
              <a:rPr lang="el-GR" altLang="en-US" sz="2400" dirty="0" smtClean="0">
                <a:cs typeface="Times New Roman" panose="02020603050405020304" pitchFamily="18" charset="0"/>
              </a:rPr>
              <a:t>Σχήμα σώματος πεπλατυσμένο </a:t>
            </a:r>
            <a:r>
              <a:rPr lang="el-GR" altLang="en-US" sz="2400" b="1" dirty="0" smtClean="0">
                <a:cs typeface="Times New Roman" panose="02020603050405020304" pitchFamily="18" charset="0"/>
              </a:rPr>
              <a:t>ωοειδές</a:t>
            </a:r>
            <a:r>
              <a:rPr lang="el-GR" altLang="en-US" sz="2400" dirty="0" smtClean="0">
                <a:cs typeface="Times New Roman" panose="02020603050405020304" pitchFamily="18" charset="0"/>
              </a:rPr>
              <a:t> με </a:t>
            </a:r>
            <a:r>
              <a:rPr lang="el-GR" altLang="en-US" sz="2400" b="1" dirty="0" err="1" smtClean="0">
                <a:cs typeface="Times New Roman" panose="02020603050405020304" pitchFamily="18" charset="0"/>
              </a:rPr>
              <a:t>συγκυτιακή</a:t>
            </a:r>
            <a:r>
              <a:rPr lang="el-GR" altLang="en-US" sz="2400" b="1" dirty="0" smtClean="0">
                <a:cs typeface="Times New Roman" panose="02020603050405020304" pitchFamily="18" charset="0"/>
              </a:rPr>
              <a:t> επιδερμίδα</a:t>
            </a:r>
          </a:p>
          <a:p>
            <a:pPr eaLnBrk="1" hangingPunct="1"/>
            <a:r>
              <a:rPr lang="el-GR" altLang="en-US" sz="2400" dirty="0" smtClean="0">
                <a:cs typeface="Times New Roman" panose="02020603050405020304" pitchFamily="18" charset="0"/>
              </a:rPr>
              <a:t>Υποχρεωτικοί ξενιστές τα </a:t>
            </a:r>
            <a:r>
              <a:rPr lang="el-GR" altLang="en-US" sz="2400" b="1" dirty="0" smtClean="0">
                <a:cs typeface="Times New Roman" panose="02020603050405020304" pitchFamily="18" charset="0"/>
              </a:rPr>
              <a:t>Μαλάκια (ενδιάμεσος) και οι Ιχθύες (τελικός) (</a:t>
            </a:r>
            <a:r>
              <a:rPr lang="el-GR" altLang="en-US" sz="2400" b="1" dirty="0" err="1" smtClean="0">
                <a:cs typeface="Times New Roman" panose="02020603050405020304" pitchFamily="18" charset="0"/>
              </a:rPr>
              <a:t>Ασπιδογάστριοι</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ή τα </a:t>
            </a:r>
            <a:r>
              <a:rPr lang="el-GR" altLang="en-US" sz="2400" b="1" dirty="0" smtClean="0">
                <a:cs typeface="Times New Roman" panose="02020603050405020304" pitchFamily="18" charset="0"/>
              </a:rPr>
              <a:t>Μαλάκια και </a:t>
            </a:r>
            <a:r>
              <a:rPr lang="el-GR" altLang="en-US" sz="2400" b="1" dirty="0" err="1" smtClean="0">
                <a:cs typeface="Times New Roman" panose="02020603050405020304" pitchFamily="18" charset="0"/>
              </a:rPr>
              <a:t>Σπονδυλόζωα</a:t>
            </a:r>
            <a:r>
              <a:rPr lang="el-GR" altLang="en-US" sz="2400" b="1" dirty="0" smtClean="0">
                <a:cs typeface="Times New Roman" panose="02020603050405020304" pitchFamily="18" charset="0"/>
              </a:rPr>
              <a:t> (Διγενείς)</a:t>
            </a:r>
          </a:p>
          <a:p>
            <a:pPr eaLnBrk="1" hangingPunct="1"/>
            <a:r>
              <a:rPr lang="el-GR" altLang="en-US" sz="2400" dirty="0" smtClean="0">
                <a:cs typeface="Times New Roman" panose="02020603050405020304" pitchFamily="18" charset="0"/>
              </a:rPr>
              <a:t>Είναι ερμαφρόδιτα αλλά αναπαράγονται με αγενή ή/και εγγενή τρόπο.</a:t>
            </a:r>
            <a:r>
              <a:rPr lang="el-GR" altLang="en-US" sz="2400" i="1" dirty="0" smtClean="0">
                <a:cs typeface="Times New Roman" panose="02020603050405020304" pitchFamily="18" charset="0"/>
              </a:rPr>
              <a:t>	</a:t>
            </a:r>
            <a:endParaRPr lang="en-US" altLang="el-GR" sz="2400" dirty="0" smtClean="0"/>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48E4F0DC-2DE9-4673-95FD-7CB78BC7509D}" type="slidenum">
              <a:rPr lang="en-US" smtClean="0"/>
              <a:pPr>
                <a:defRPr/>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1"/>
          <p:cNvSpPr>
            <a:spLocks noGrp="1"/>
          </p:cNvSpPr>
          <p:nvPr>
            <p:ph type="title"/>
          </p:nvPr>
        </p:nvSpPr>
        <p:spPr/>
        <p:txBody>
          <a:bodyPr/>
          <a:lstStyle/>
          <a:p>
            <a:pPr eaLnBrk="1" hangingPunct="1"/>
            <a:r>
              <a:rPr lang="el-GR" altLang="el-GR" dirty="0" smtClean="0">
                <a:solidFill>
                  <a:srgbClr val="0070C0"/>
                </a:solidFill>
              </a:rPr>
              <a:t>Ομοταξία Τρηματώδεις 2/3 </a:t>
            </a:r>
            <a:endParaRPr lang="en-US" altLang="el-GR" dirty="0" smtClean="0">
              <a:solidFill>
                <a:srgbClr val="0070C0"/>
              </a:solidFill>
            </a:endParaRPr>
          </a:p>
        </p:txBody>
      </p:sp>
      <p:sp>
        <p:nvSpPr>
          <p:cNvPr id="4" name="Θέση υποσέλιδου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11"/>
          </p:nvPr>
        </p:nvSpPr>
        <p:spPr/>
        <p:txBody>
          <a:bodyPr/>
          <a:lstStyle/>
          <a:p>
            <a:pPr>
              <a:defRPr/>
            </a:pPr>
            <a:fld id="{B29A19F3-CC5C-47B3-ABE0-143FD6449284}" type="slidenum">
              <a:rPr lang="en-US" smtClean="0"/>
              <a:pPr>
                <a:defRPr/>
              </a:pPr>
              <a:t>38</a:t>
            </a:fld>
            <a:endParaRPr lang="en-US"/>
          </a:p>
        </p:txBody>
      </p:sp>
      <p:sp>
        <p:nvSpPr>
          <p:cNvPr id="61445" name="Θέση περιεχομένου 6"/>
          <p:cNvSpPr>
            <a:spLocks noGrp="1"/>
          </p:cNvSpPr>
          <p:nvPr>
            <p:ph idx="1"/>
          </p:nvPr>
        </p:nvSpPr>
        <p:spPr>
          <a:xfrm>
            <a:off x="971550" y="1700213"/>
            <a:ext cx="6913563" cy="4351337"/>
          </a:xfrm>
        </p:spPr>
        <p:txBody>
          <a:bodyPr/>
          <a:lstStyle/>
          <a:p>
            <a:pPr marL="0" indent="0" eaLnBrk="1" hangingPunct="1">
              <a:buFont typeface="Arial" panose="020B0604020202020204" pitchFamily="34" charset="0"/>
              <a:buNone/>
            </a:pPr>
            <a:r>
              <a:rPr lang="el-GR" altLang="en-US" sz="2600" smtClean="0">
                <a:cs typeface="Times New Roman" panose="02020603050405020304" pitchFamily="18" charset="0"/>
              </a:rPr>
              <a:t>                  Ομοταξία: </a:t>
            </a:r>
            <a:r>
              <a:rPr lang="el-GR" altLang="en-US" sz="2600" b="1" smtClean="0">
                <a:cs typeface="Times New Roman" panose="02020603050405020304" pitchFamily="18" charset="0"/>
              </a:rPr>
              <a:t>Τρηματώδεις</a:t>
            </a:r>
            <a:r>
              <a:rPr lang="en-US" altLang="en-US" sz="2600" b="1" smtClean="0">
                <a:cs typeface="Times New Roman" panose="02020603050405020304" pitchFamily="18" charset="0"/>
              </a:rPr>
              <a:t> </a:t>
            </a: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Υφομοταξία</a:t>
            </a:r>
            <a:r>
              <a:rPr lang="el-GR" altLang="en-US" sz="2600" b="1" smtClean="0">
                <a:cs typeface="Times New Roman" panose="02020603050405020304" pitchFamily="18" charset="0"/>
              </a:rPr>
              <a:t>: Διγενείς</a:t>
            </a:r>
            <a:endParaRPr lang="en-GB" altLang="en-US" sz="2600" b="1" smtClean="0">
              <a:cs typeface="Times New Roman" panose="02020603050405020304" pitchFamily="18" charset="0"/>
            </a:endParaRP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Τάξεις: 5</a:t>
            </a: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Οικογένειες: 50</a:t>
            </a: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Είδη: 6000 γνωστά</a:t>
            </a:r>
            <a:endParaRPr lang="en-US" altLang="en-US" sz="2600" smtClean="0">
              <a:cs typeface="Times New Roman" panose="02020603050405020304" pitchFamily="18" charset="0"/>
            </a:endParaRP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Υφομοταξία: </a:t>
            </a:r>
            <a:r>
              <a:rPr lang="el-GR" altLang="en-US" sz="2600" b="1" smtClean="0">
                <a:cs typeface="Times New Roman" panose="02020603050405020304" pitchFamily="18" charset="0"/>
              </a:rPr>
              <a:t>Ασπιδογάστριοι</a:t>
            </a:r>
            <a:r>
              <a:rPr lang="el-GR" altLang="en-US" sz="2600" smtClean="0">
                <a:cs typeface="Times New Roman" panose="02020603050405020304" pitchFamily="18" charset="0"/>
              </a:rPr>
              <a:t> 				     Τάξεις: -</a:t>
            </a: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Οικογένειες: 4</a:t>
            </a:r>
          </a:p>
          <a:p>
            <a:pPr marL="0" indent="0" eaLnBrk="1" hangingPunct="1">
              <a:spcBef>
                <a:spcPts val="600"/>
              </a:spcBef>
              <a:buFont typeface="Arial" panose="020B0604020202020204" pitchFamily="34" charset="0"/>
              <a:buNone/>
            </a:pPr>
            <a:r>
              <a:rPr lang="el-GR" altLang="en-US" sz="2600" smtClean="0">
                <a:cs typeface="Times New Roman" panose="02020603050405020304" pitchFamily="18" charset="0"/>
              </a:rPr>
              <a:t>                              Είδη: 80</a:t>
            </a:r>
          </a:p>
          <a:p>
            <a:pPr marL="0" indent="0" eaLnBrk="1" hangingPunct="1">
              <a:buFont typeface="Arial" panose="020B0604020202020204" pitchFamily="34" charset="0"/>
              <a:buNone/>
            </a:pPr>
            <a:endParaRPr lang="en-US" altLang="el-GR" smtClean="0"/>
          </a:p>
        </p:txBody>
      </p:sp>
      <p:cxnSp>
        <p:nvCxnSpPr>
          <p:cNvPr id="10" name="Elbow Connector 4"/>
          <p:cNvCxnSpPr>
            <a:cxnSpLocks noChangeShapeType="1"/>
          </p:cNvCxnSpPr>
          <p:nvPr/>
        </p:nvCxnSpPr>
        <p:spPr bwMode="auto">
          <a:xfrm>
            <a:off x="2195513" y="2276475"/>
            <a:ext cx="304800" cy="228600"/>
          </a:xfrm>
          <a:prstGeom prst="bentConnector3">
            <a:avLst>
              <a:gd name="adj1" fmla="val -2778"/>
            </a:avLst>
          </a:prstGeom>
          <a:ln>
            <a:headEnd/>
            <a:tailEnd type="arrow" w="med" len="med"/>
          </a:ln>
        </p:spPr>
        <p:style>
          <a:lnRef idx="1">
            <a:schemeClr val="dk1"/>
          </a:lnRef>
          <a:fillRef idx="0">
            <a:schemeClr val="dk1"/>
          </a:fillRef>
          <a:effectRef idx="0">
            <a:schemeClr val="dk1"/>
          </a:effectRef>
          <a:fontRef idx="minor">
            <a:schemeClr val="tx1"/>
          </a:fontRef>
        </p:style>
      </p:cxnSp>
      <p:cxnSp>
        <p:nvCxnSpPr>
          <p:cNvPr id="11" name="Elbow Connector 4"/>
          <p:cNvCxnSpPr>
            <a:cxnSpLocks noChangeShapeType="1"/>
          </p:cNvCxnSpPr>
          <p:nvPr/>
        </p:nvCxnSpPr>
        <p:spPr bwMode="auto">
          <a:xfrm>
            <a:off x="2195513" y="3983038"/>
            <a:ext cx="304800" cy="228600"/>
          </a:xfrm>
          <a:prstGeom prst="bentConnector3">
            <a:avLst>
              <a:gd name="adj1" fmla="val -2778"/>
            </a:avLst>
          </a:prstGeom>
          <a:ln>
            <a:headEnd/>
            <a:tailEnd type="arrow" w="med" len="med"/>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1"/>
          <p:cNvSpPr>
            <a:spLocks noGrp="1"/>
          </p:cNvSpPr>
          <p:nvPr>
            <p:ph type="title"/>
          </p:nvPr>
        </p:nvSpPr>
        <p:spPr/>
        <p:txBody>
          <a:bodyPr/>
          <a:lstStyle/>
          <a:p>
            <a:pPr eaLnBrk="1" hangingPunct="1"/>
            <a:r>
              <a:rPr lang="el-GR" altLang="el-GR" dirty="0" smtClean="0">
                <a:solidFill>
                  <a:srgbClr val="0070C0"/>
                </a:solidFill>
              </a:rPr>
              <a:t>Ομοταξία Τρηματώδεις 3/3 </a:t>
            </a:r>
            <a:endParaRPr lang="en-US" altLang="el-GR" dirty="0" smtClean="0">
              <a:solidFill>
                <a:srgbClr val="0070C0"/>
              </a:solidFill>
            </a:endParaRPr>
          </a:p>
        </p:txBody>
      </p:sp>
      <p:pic>
        <p:nvPicPr>
          <p:cNvPr id="62467" name="Θέση εικόνας 20"/>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624" t="150" r="-624" b="150"/>
          <a:stretch>
            <a:fillRect/>
          </a:stretch>
        </p:blipFill>
        <p:spPr>
          <a:xfrm>
            <a:off x="422275" y="1566863"/>
            <a:ext cx="2298700" cy="4310062"/>
          </a:xfrm>
        </p:spPr>
      </p:pic>
      <p:pic>
        <p:nvPicPr>
          <p:cNvPr id="62468" name="Θέση εικόνας 27"/>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194" t="-29300" r="-194" b="-29300"/>
          <a:stretch>
            <a:fillRect/>
          </a:stretch>
        </p:blipFill>
        <p:spPr>
          <a:xfrm>
            <a:off x="5045075" y="1344613"/>
            <a:ext cx="2281238" cy="2465387"/>
          </a:xfrm>
        </p:spPr>
      </p:pic>
      <p:pic>
        <p:nvPicPr>
          <p:cNvPr id="62469" name="Θέση εικόνας 29"/>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l="-17812" t="-381" r="-17812" b="-381"/>
          <a:stretch>
            <a:fillRect/>
          </a:stretch>
        </p:blipFill>
        <p:spPr>
          <a:xfrm>
            <a:off x="4454525" y="3548063"/>
            <a:ext cx="3100388" cy="2303462"/>
          </a:xfrm>
        </p:spPr>
      </p:pic>
      <p:pic>
        <p:nvPicPr>
          <p:cNvPr id="62470" name="Θέση εικόνας 28"/>
          <p:cNvPicPr>
            <a:picLocks noGrp="1" noChangeAspect="1"/>
          </p:cNvPicPr>
          <p:nvPr>
            <p:ph type="pic" sz="quarter" idx="16"/>
          </p:nvPr>
        </p:nvPicPr>
        <p:blipFill>
          <a:blip r:embed="rId6">
            <a:extLst>
              <a:ext uri="{28A0092B-C50C-407E-A947-70E740481C1C}">
                <a14:useLocalDpi xmlns:a14="http://schemas.microsoft.com/office/drawing/2010/main" val="0"/>
              </a:ext>
            </a:extLst>
          </a:blip>
          <a:srcRect l="-12326" t="-72" r="-12326" b="-72"/>
          <a:stretch>
            <a:fillRect/>
          </a:stretch>
        </p:blipFill>
        <p:spPr>
          <a:xfrm>
            <a:off x="2722563" y="3482975"/>
            <a:ext cx="2032000" cy="2393950"/>
          </a:xfrm>
        </p:spPr>
      </p:pic>
      <p:sp>
        <p:nvSpPr>
          <p:cNvPr id="4" name="Θέση υποσέλιδου 3"/>
          <p:cNvSpPr>
            <a:spLocks noGrp="1"/>
          </p:cNvSpPr>
          <p:nvPr>
            <p:ph type="ftr" sz="quarter" idx="21"/>
          </p:nvPr>
        </p:nvSpPr>
        <p:spPr/>
        <p:txBody>
          <a:bodyPr/>
          <a:lstStyle/>
          <a:p>
            <a:pPr>
              <a:defRPr/>
            </a:pPr>
            <a:r>
              <a:rPr lang="el-GR" smtClean="0"/>
              <a:t>Ενότητα 11. Πλατυέλμινθες, Μεσόζωα και Νημερτίνοι</a:t>
            </a:r>
            <a:endParaRPr lang="en-US" dirty="0"/>
          </a:p>
        </p:txBody>
      </p:sp>
      <p:sp>
        <p:nvSpPr>
          <p:cNvPr id="5" name="Θέση αριθμού διαφάνειας 4"/>
          <p:cNvSpPr>
            <a:spLocks noGrp="1"/>
          </p:cNvSpPr>
          <p:nvPr>
            <p:ph type="sldNum" sz="quarter" idx="22"/>
          </p:nvPr>
        </p:nvSpPr>
        <p:spPr/>
        <p:txBody>
          <a:bodyPr/>
          <a:lstStyle/>
          <a:p>
            <a:pPr>
              <a:defRPr/>
            </a:pPr>
            <a:fld id="{D31E0D2D-106A-42A8-966C-72BAF97653F4}" type="slidenum">
              <a:rPr lang="en-US" smtClean="0"/>
              <a:pPr>
                <a:defRPr/>
              </a:pPr>
              <a:t>39</a:t>
            </a:fld>
            <a:endParaRPr lang="en-US"/>
          </a:p>
        </p:txBody>
      </p:sp>
      <p:pic>
        <p:nvPicPr>
          <p:cNvPr id="62473" name="Θέση εικόνας 30"/>
          <p:cNvPicPr>
            <a:picLocks noGrp="1" noChangeAspect="1"/>
          </p:cNvPicPr>
          <p:nvPr>
            <p:ph type="pic" sz="quarter" idx="20"/>
          </p:nvPr>
        </p:nvPicPr>
        <p:blipFill>
          <a:blip r:embed="rId7">
            <a:extLst>
              <a:ext uri="{28A0092B-C50C-407E-A947-70E740481C1C}">
                <a14:useLocalDpi xmlns:a14="http://schemas.microsoft.com/office/drawing/2010/main" val="0"/>
              </a:ext>
            </a:extLst>
          </a:blip>
          <a:srcRect l="-15625" t="-1390" r="-15625" b="-1390"/>
          <a:stretch>
            <a:fillRect/>
          </a:stretch>
        </p:blipFill>
        <p:spPr>
          <a:xfrm>
            <a:off x="7023100" y="1858963"/>
            <a:ext cx="2019300" cy="3902075"/>
          </a:xfrm>
        </p:spPr>
      </p:pic>
      <p:sp>
        <p:nvSpPr>
          <p:cNvPr id="11" name="TextBox 10"/>
          <p:cNvSpPr txBox="1"/>
          <p:nvPr/>
        </p:nvSpPr>
        <p:spPr>
          <a:xfrm>
            <a:off x="2241550" y="5484813"/>
            <a:ext cx="341760" cy="276999"/>
          </a:xfrm>
          <a:prstGeom prst="rect">
            <a:avLst/>
          </a:prstGeom>
          <a:noFill/>
        </p:spPr>
        <p:txBody>
          <a:bodyPr wrap="none">
            <a:spAutoFit/>
          </a:bodyPr>
          <a:lstStyle/>
          <a:p>
            <a:pPr>
              <a:defRPr/>
            </a:pPr>
            <a:r>
              <a:rPr lang="en-US" sz="1200" b="1" dirty="0" smtClean="0">
                <a:solidFill>
                  <a:schemeClr val="bg1"/>
                </a:solidFill>
                <a:latin typeface="+mj-lt"/>
              </a:rPr>
              <a:t>2</a:t>
            </a:r>
            <a:r>
              <a:rPr lang="el-GR" sz="1200" b="1" dirty="0" smtClean="0">
                <a:solidFill>
                  <a:schemeClr val="bg1"/>
                </a:solidFill>
                <a:latin typeface="+mj-lt"/>
              </a:rPr>
              <a:t>6</a:t>
            </a:r>
            <a:endParaRPr lang="el-GR" sz="1200" b="1" dirty="0">
              <a:solidFill>
                <a:schemeClr val="bg1"/>
              </a:solidFill>
              <a:latin typeface="+mj-lt"/>
            </a:endParaRPr>
          </a:p>
        </p:txBody>
      </p:sp>
      <p:sp>
        <p:nvSpPr>
          <p:cNvPr id="13" name="TextBox 12"/>
          <p:cNvSpPr txBox="1"/>
          <p:nvPr/>
        </p:nvSpPr>
        <p:spPr>
          <a:xfrm>
            <a:off x="6935788" y="3090863"/>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8</a:t>
            </a:r>
            <a:endParaRPr lang="el-GR" sz="1200" b="1" dirty="0">
              <a:latin typeface="+mj-lt"/>
            </a:endParaRPr>
          </a:p>
        </p:txBody>
      </p:sp>
      <p:sp>
        <p:nvSpPr>
          <p:cNvPr id="14" name="TextBox 13"/>
          <p:cNvSpPr txBox="1"/>
          <p:nvPr/>
        </p:nvSpPr>
        <p:spPr>
          <a:xfrm>
            <a:off x="4164013" y="5484813"/>
            <a:ext cx="341760" cy="276999"/>
          </a:xfrm>
          <a:prstGeom prst="rect">
            <a:avLst/>
          </a:prstGeom>
          <a:noFill/>
        </p:spPr>
        <p:txBody>
          <a:bodyPr wrap="none">
            <a:spAutoFit/>
          </a:bodyPr>
          <a:lstStyle/>
          <a:p>
            <a:pPr>
              <a:defRPr/>
            </a:pPr>
            <a:r>
              <a:rPr lang="el-GR" sz="1200" b="1" dirty="0" smtClean="0">
                <a:solidFill>
                  <a:schemeClr val="bg1"/>
                </a:solidFill>
                <a:latin typeface="+mj-lt"/>
              </a:rPr>
              <a:t>29</a:t>
            </a:r>
            <a:endParaRPr lang="el-GR" sz="1200" b="1" dirty="0">
              <a:solidFill>
                <a:schemeClr val="bg1"/>
              </a:solidFill>
              <a:latin typeface="+mj-lt"/>
            </a:endParaRPr>
          </a:p>
        </p:txBody>
      </p:sp>
      <p:sp>
        <p:nvSpPr>
          <p:cNvPr id="15" name="TextBox 14"/>
          <p:cNvSpPr txBox="1"/>
          <p:nvPr/>
        </p:nvSpPr>
        <p:spPr>
          <a:xfrm>
            <a:off x="6727825" y="5484813"/>
            <a:ext cx="341760" cy="276999"/>
          </a:xfrm>
          <a:prstGeom prst="rect">
            <a:avLst/>
          </a:prstGeom>
          <a:noFill/>
        </p:spPr>
        <p:txBody>
          <a:bodyPr wrap="none">
            <a:spAutoFit/>
          </a:bodyPr>
          <a:lstStyle/>
          <a:p>
            <a:pPr>
              <a:defRPr/>
            </a:pPr>
            <a:r>
              <a:rPr lang="el-GR" sz="1200" b="1" dirty="0" smtClean="0">
                <a:solidFill>
                  <a:schemeClr val="bg1"/>
                </a:solidFill>
                <a:latin typeface="+mj-lt"/>
              </a:rPr>
              <a:t>30</a:t>
            </a:r>
            <a:endParaRPr lang="el-GR" sz="1200" b="1" dirty="0">
              <a:solidFill>
                <a:schemeClr val="bg1"/>
              </a:solidFill>
              <a:latin typeface="+mj-lt"/>
            </a:endParaRPr>
          </a:p>
        </p:txBody>
      </p:sp>
      <p:pic>
        <p:nvPicPr>
          <p:cNvPr id="62478" name="Θέση εικόνας 2"/>
          <p:cNvPicPr>
            <a:picLocks noGrp="1" noChangeAspect="1"/>
          </p:cNvPicPr>
          <p:nvPr>
            <p:ph type="pic" sz="quarter" idx="13"/>
          </p:nvPr>
        </p:nvPicPr>
        <p:blipFill>
          <a:blip r:embed="rId8">
            <a:extLst>
              <a:ext uri="{28A0092B-C50C-407E-A947-70E740481C1C}">
                <a14:useLocalDpi xmlns:a14="http://schemas.microsoft.com/office/drawing/2010/main" val="0"/>
              </a:ext>
            </a:extLst>
          </a:blip>
          <a:srcRect l="1060" t="-25145" r="1060" b="-25145"/>
          <a:stretch>
            <a:fillRect/>
          </a:stretch>
        </p:blipFill>
        <p:spPr>
          <a:xfrm>
            <a:off x="2724150" y="1497013"/>
            <a:ext cx="2147888" cy="2060575"/>
          </a:xfrm>
        </p:spPr>
      </p:pic>
      <p:sp>
        <p:nvSpPr>
          <p:cNvPr id="16" name="TextBox 15"/>
          <p:cNvSpPr txBox="1"/>
          <p:nvPr/>
        </p:nvSpPr>
        <p:spPr>
          <a:xfrm>
            <a:off x="8507413" y="5359400"/>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1</a:t>
            </a:r>
            <a:endParaRPr lang="el-GR" sz="1200" b="1" dirty="0">
              <a:latin typeface="+mj-lt"/>
            </a:endParaRPr>
          </a:p>
        </p:txBody>
      </p:sp>
      <p:sp>
        <p:nvSpPr>
          <p:cNvPr id="19" name="TextBox 18"/>
          <p:cNvSpPr txBox="1"/>
          <p:nvPr/>
        </p:nvSpPr>
        <p:spPr>
          <a:xfrm>
            <a:off x="4502150" y="2954338"/>
            <a:ext cx="341760" cy="276999"/>
          </a:xfrm>
          <a:prstGeom prst="rect">
            <a:avLst/>
          </a:prstGeom>
          <a:noFill/>
        </p:spPr>
        <p:txBody>
          <a:bodyPr wrap="none">
            <a:spAutoFit/>
          </a:bodyPr>
          <a:lstStyle/>
          <a:p>
            <a:pPr>
              <a:defRPr/>
            </a:pPr>
            <a:r>
              <a:rPr lang="en-US" sz="1200" b="1" dirty="0" smtClean="0">
                <a:latin typeface="+mj-lt"/>
              </a:rPr>
              <a:t>2</a:t>
            </a:r>
            <a:r>
              <a:rPr lang="el-GR" sz="1200" b="1" dirty="0" smtClean="0">
                <a:latin typeface="+mj-lt"/>
              </a:rPr>
              <a:t>7</a:t>
            </a:r>
            <a:endParaRPr lang="el-GR" sz="1200" b="1" dirty="0">
              <a:latin typeface="+mj-l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0"/>
          <p:cNvSpPr>
            <a:spLocks noGrp="1"/>
          </p:cNvSpPr>
          <p:nvPr>
            <p:ph type="title"/>
          </p:nvPr>
        </p:nvSpPr>
        <p:spPr/>
        <p:txBody>
          <a:bodyPr/>
          <a:lstStyle/>
          <a:p>
            <a:r>
              <a:rPr lang="el-GR" altLang="el-GR" sz="4000" dirty="0" smtClean="0"/>
              <a:t>Ομοταξία Τρηματώδεις: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1/5</a:t>
            </a:r>
          </a:p>
        </p:txBody>
      </p:sp>
      <p:sp>
        <p:nvSpPr>
          <p:cNvPr id="64515"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Strigeidida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Schistosomatidae</a:t>
            </a:r>
            <a:r>
              <a:rPr lang="el-GR" altLang="en-US" sz="2400" smtClean="0">
                <a:cs typeface="Times New Roman" panose="02020603050405020304" pitchFamily="18" charset="0"/>
              </a:rPr>
              <a:t>, Είδος</a:t>
            </a:r>
            <a:r>
              <a:rPr lang="el-GR" altLang="en-US" sz="2400" i="1" smtClean="0">
                <a:cs typeface="Times New Roman" panose="02020603050405020304" pitchFamily="18" charset="0"/>
              </a:rPr>
              <a:t>: </a:t>
            </a:r>
            <a:r>
              <a:rPr lang="en-US" altLang="en-US" sz="2400" b="1" i="1" smtClean="0">
                <a:cs typeface="Times New Roman" panose="02020603050405020304" pitchFamily="18" charset="0"/>
              </a:rPr>
              <a:t>Schistosoma</a:t>
            </a:r>
            <a:r>
              <a:rPr lang="el-GR" altLang="en-US" sz="2400" b="1" i="1" smtClean="0">
                <a:cs typeface="Times New Roman" panose="02020603050405020304" pitchFamily="18" charset="0"/>
              </a:rPr>
              <a:t> </a:t>
            </a:r>
            <a:r>
              <a:rPr lang="en-US" altLang="en-US" sz="2400" b="1" i="1" smtClean="0">
                <a:cs typeface="Times New Roman" panose="02020603050405020304" pitchFamily="18" charset="0"/>
              </a:rPr>
              <a:t>mansoni</a:t>
            </a:r>
            <a:r>
              <a:rPr lang="el-GR" altLang="en-US" sz="2400" smtClean="0">
                <a:cs typeface="Times New Roman" panose="02020603050405020304" pitchFamily="18" charset="0"/>
              </a:rPr>
              <a:t>. Πρώτος ξενιστής: </a:t>
            </a:r>
            <a:r>
              <a:rPr lang="en-US" altLang="en-US" sz="2400" b="1" i="1" smtClean="0">
                <a:cs typeface="Times New Roman" panose="02020603050405020304" pitchFamily="18" charset="0"/>
              </a:rPr>
              <a:t>Biomphalaria</a:t>
            </a:r>
            <a:r>
              <a:rPr lang="en-US" altLang="en-US" sz="2400" b="1" smtClean="0">
                <a:cs typeface="Times New Roman" panose="02020603050405020304" pitchFamily="18" charset="0"/>
              </a:rPr>
              <a:t> sp</a:t>
            </a:r>
            <a:r>
              <a:rPr lang="en-US" altLang="en-US" sz="2400" smtClean="0">
                <a:cs typeface="Times New Roman" panose="02020603050405020304" pitchFamily="18" charset="0"/>
              </a:rPr>
              <a:t>.</a:t>
            </a:r>
            <a:r>
              <a:rPr lang="el-GR" altLang="en-US" sz="2400" smtClean="0">
                <a:cs typeface="Times New Roman" panose="02020603050405020304" pitchFamily="18" charset="0"/>
              </a:rPr>
              <a:t> Προκαλεί την </a:t>
            </a:r>
            <a:r>
              <a:rPr lang="el-GR" altLang="en-US" sz="2400" b="1" smtClean="0">
                <a:cs typeface="Times New Roman" panose="02020603050405020304" pitchFamily="18" charset="0"/>
              </a:rPr>
              <a:t>εντερική Σχιστοσωμίαση</a:t>
            </a:r>
            <a:r>
              <a:rPr lang="el-GR" altLang="en-US" sz="2400" smtClean="0">
                <a:cs typeface="Times New Roman" panose="02020603050405020304" pitchFamily="18" charset="0"/>
              </a:rPr>
              <a:t> (Βιλχαρζίαση). Εξάπλωση: Αφρική, Νότια και Κεντρική Αμερική, Μέση Ανατολή.</a:t>
            </a:r>
          </a:p>
          <a:p>
            <a:pPr marL="457200" indent="-457200" eaLnBrk="1" hangingPunct="1">
              <a:buFont typeface="Calibri" panose="020F0502020204030204" pitchFamily="34" charset="0"/>
              <a:buAutoNum type="arabicPeriod"/>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Strigeidida,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Schistosomatidae</a:t>
            </a:r>
            <a:r>
              <a:rPr lang="el-GR" altLang="en-US" sz="2400" b="1" i="1" smtClean="0">
                <a:cs typeface="Times New Roman" panose="02020603050405020304" pitchFamily="18" charset="0"/>
              </a:rPr>
              <a:t>,</a:t>
            </a:r>
            <a:r>
              <a:rPr lang="el-GR"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US" altLang="en-US" sz="2400" b="1" i="1" smtClean="0">
                <a:cs typeface="Times New Roman" panose="02020603050405020304" pitchFamily="18" charset="0"/>
              </a:rPr>
              <a:t>Schistosoma</a:t>
            </a:r>
            <a:r>
              <a:rPr lang="el-GR" altLang="en-US" sz="2400" b="1" i="1" smtClean="0">
                <a:cs typeface="Times New Roman" panose="02020603050405020304" pitchFamily="18" charset="0"/>
              </a:rPr>
              <a:t> </a:t>
            </a:r>
            <a:r>
              <a:rPr lang="en-US" altLang="en-US" sz="2400" b="1" i="1" smtClean="0">
                <a:cs typeface="Times New Roman" panose="02020603050405020304" pitchFamily="18" charset="0"/>
              </a:rPr>
              <a:t>haematobium</a:t>
            </a:r>
            <a:r>
              <a:rPr lang="el-GR" altLang="en-US" sz="2400" smtClean="0">
                <a:cs typeface="Times New Roman" panose="02020603050405020304" pitchFamily="18" charset="0"/>
              </a:rPr>
              <a:t>. Πρώτος ξενιστής: </a:t>
            </a:r>
            <a:r>
              <a:rPr lang="en-US" altLang="en-US" sz="2400" b="1" i="1" smtClean="0">
                <a:cs typeface="Times New Roman" panose="02020603050405020304" pitchFamily="18" charset="0"/>
              </a:rPr>
              <a:t>Bulinus</a:t>
            </a:r>
            <a:r>
              <a:rPr lang="en-US" altLang="en-US" sz="2400" b="1" smtClean="0">
                <a:cs typeface="Times New Roman" panose="02020603050405020304" pitchFamily="18" charset="0"/>
              </a:rPr>
              <a:t> sp</a:t>
            </a:r>
            <a:r>
              <a:rPr lang="en-US" altLang="en-US" sz="2400" smtClean="0">
                <a:cs typeface="Times New Roman" panose="02020603050405020304" pitchFamily="18" charset="0"/>
              </a:rPr>
              <a:t>. </a:t>
            </a:r>
            <a:r>
              <a:rPr lang="el-GR" altLang="en-US" sz="2400" smtClean="0">
                <a:cs typeface="Times New Roman" panose="02020603050405020304" pitchFamily="18" charset="0"/>
              </a:rPr>
              <a:t>Προκαλεί την </a:t>
            </a:r>
            <a:r>
              <a:rPr lang="el-GR" altLang="en-US" sz="2400" b="1" smtClean="0">
                <a:cs typeface="Times New Roman" panose="02020603050405020304" pitchFamily="18" charset="0"/>
              </a:rPr>
              <a:t>Σχιστοσωμίαση του ουροποιητικού</a:t>
            </a:r>
            <a:r>
              <a:rPr lang="el-GR" altLang="en-US" sz="2400" smtClean="0">
                <a:cs typeface="Times New Roman" panose="02020603050405020304" pitchFamily="18" charset="0"/>
              </a:rPr>
              <a:t>. Εξάπλωση: Αφρική, Μέση Ανατολή.</a:t>
            </a:r>
          </a:p>
          <a:p>
            <a:pPr marL="457200" indent="-457200" eaLnBrk="1" hangingPunct="1">
              <a:buFont typeface="Calibri" panose="020F0502020204030204" pitchFamily="34" charset="0"/>
              <a:buAutoNum type="arabicPeriod"/>
            </a:pPr>
            <a:r>
              <a:rPr lang="el-GR" altLang="en-US" sz="2400" smtClean="0">
                <a:cs typeface="Times New Roman" panose="02020603050405020304" pitchFamily="18" charset="0"/>
              </a:rPr>
              <a:t>Τάξη</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Strigeidida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Schistosomatidae</a:t>
            </a:r>
            <a:r>
              <a:rPr lang="el-GR"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US" altLang="en-US" sz="2400" b="1" i="1" smtClean="0">
                <a:cs typeface="Times New Roman" panose="02020603050405020304" pitchFamily="18" charset="0"/>
              </a:rPr>
              <a:t>Schistosoma</a:t>
            </a:r>
            <a:r>
              <a:rPr lang="el-GR" altLang="en-US" sz="2400" b="1" i="1" smtClean="0">
                <a:cs typeface="Times New Roman" panose="02020603050405020304" pitchFamily="18" charset="0"/>
              </a:rPr>
              <a:t> </a:t>
            </a:r>
            <a:r>
              <a:rPr lang="en-US" altLang="en-US" sz="2400" b="1" i="1" smtClean="0">
                <a:cs typeface="Times New Roman" panose="02020603050405020304" pitchFamily="18" charset="0"/>
              </a:rPr>
              <a:t>japonicu</a:t>
            </a:r>
            <a:r>
              <a:rPr lang="en-GB" altLang="en-US" sz="2400" b="1" i="1" smtClean="0">
                <a:cs typeface="Times New Roman" panose="02020603050405020304" pitchFamily="18" charset="0"/>
              </a:rPr>
              <a:t>m.</a:t>
            </a:r>
            <a:r>
              <a:rPr lang="el-GR" altLang="en-US" sz="2400" b="1" i="1"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US" altLang="en-US" sz="2400" b="1" i="1" smtClean="0">
                <a:cs typeface="Times New Roman" panose="02020603050405020304" pitchFamily="18" charset="0"/>
              </a:rPr>
              <a:t>Oncomelania</a:t>
            </a:r>
            <a:r>
              <a:rPr lang="en-US" altLang="en-US" sz="2400" b="1" smtClean="0">
                <a:cs typeface="Times New Roman" panose="02020603050405020304" pitchFamily="18" charset="0"/>
              </a:rPr>
              <a:t> sp.</a:t>
            </a:r>
            <a:r>
              <a:rPr lang="el-GR" altLang="en-US" sz="2400" b="1" smtClean="0">
                <a:cs typeface="Times New Roman" panose="02020603050405020304" pitchFamily="18" charset="0"/>
              </a:rPr>
              <a:t> </a:t>
            </a:r>
            <a:r>
              <a:rPr lang="el-GR" altLang="en-US" sz="2400" smtClean="0">
                <a:cs typeface="Times New Roman" panose="02020603050405020304" pitchFamily="18" charset="0"/>
              </a:rPr>
              <a:t>Προκαλεί την </a:t>
            </a:r>
            <a:r>
              <a:rPr lang="el-GR" altLang="en-US" sz="2400" b="1" smtClean="0">
                <a:cs typeface="Times New Roman" panose="02020603050405020304" pitchFamily="18" charset="0"/>
              </a:rPr>
              <a:t>εντερική Σχιστοσωμίαση</a:t>
            </a:r>
            <a:r>
              <a:rPr lang="el-GR" altLang="en-US" sz="2400" smtClean="0">
                <a:cs typeface="Times New Roman" panose="02020603050405020304" pitchFamily="18" charset="0"/>
              </a:rPr>
              <a:t>. Εξάπλωση: Ανατολική Ασία.</a:t>
            </a:r>
            <a:endParaRPr lang="el-GR" altLang="el-GR" sz="240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10" name="Slide Number Placeholder 9"/>
          <p:cNvSpPr>
            <a:spLocks noGrp="1"/>
          </p:cNvSpPr>
          <p:nvPr>
            <p:ph type="sldNum" sz="quarter" idx="11"/>
          </p:nvPr>
        </p:nvSpPr>
        <p:spPr/>
        <p:txBody>
          <a:bodyPr/>
          <a:lstStyle/>
          <a:p>
            <a:pPr>
              <a:defRPr/>
            </a:pPr>
            <a:fld id="{59130461-DC3D-451C-8803-8C65C623CABF}" type="slidenum">
              <a:rPr lang="en-US" altLang="en-US" smtClean="0"/>
              <a:pPr>
                <a:defRPr/>
              </a:pPr>
              <a:t>40</a:t>
            </a:fld>
            <a:endParaRPr lang="en-US"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0"/>
          <p:cNvSpPr>
            <a:spLocks noGrp="1"/>
          </p:cNvSpPr>
          <p:nvPr>
            <p:ph type="title"/>
          </p:nvPr>
        </p:nvSpPr>
        <p:spPr/>
        <p:txBody>
          <a:bodyPr/>
          <a:lstStyle/>
          <a:p>
            <a:r>
              <a:rPr lang="el-GR" altLang="el-GR" sz="4000" dirty="0" smtClean="0"/>
              <a:t>Ομοταξία Τρηματώδεις: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2/5</a:t>
            </a:r>
          </a:p>
        </p:txBody>
      </p:sp>
      <p:sp>
        <p:nvSpPr>
          <p:cNvPr id="65539"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startAt="4"/>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Strigeidida,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Schistosomatidae</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a:t>
            </a:r>
            <a:r>
              <a:rPr lang="en-US" altLang="en-US" sz="2400" smtClean="0">
                <a:cs typeface="Times New Roman" panose="02020603050405020304" pitchFamily="18" charset="0"/>
              </a:rPr>
              <a:t> </a:t>
            </a:r>
            <a:r>
              <a:rPr lang="en-US" altLang="en-US" sz="2400" b="1" i="1" smtClean="0">
                <a:cs typeface="Times New Roman" panose="02020603050405020304" pitchFamily="18" charset="0"/>
              </a:rPr>
              <a:t>Schistosoma</a:t>
            </a:r>
            <a:r>
              <a:rPr lang="el-GR" altLang="en-US" sz="2400" b="1" i="1" smtClean="0">
                <a:cs typeface="Times New Roman" panose="02020603050405020304" pitchFamily="18" charset="0"/>
              </a:rPr>
              <a:t> </a:t>
            </a:r>
            <a:r>
              <a:rPr lang="en-US" altLang="en-US" sz="2400" b="1" i="1" smtClean="0">
                <a:cs typeface="Times New Roman" panose="02020603050405020304" pitchFamily="18" charset="0"/>
              </a:rPr>
              <a:t>intercalatum</a:t>
            </a:r>
            <a:r>
              <a:rPr lang="en-US" altLang="en-US" sz="2400" i="1"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US" altLang="en-US" sz="2400" b="1" i="1" smtClean="0">
                <a:cs typeface="Times New Roman" panose="02020603050405020304" pitchFamily="18" charset="0"/>
              </a:rPr>
              <a:t>Bulinus</a:t>
            </a:r>
            <a:r>
              <a:rPr lang="en-US" altLang="en-US" sz="2400" b="1" smtClean="0">
                <a:cs typeface="Times New Roman" panose="02020603050405020304" pitchFamily="18" charset="0"/>
              </a:rPr>
              <a:t> sp</a:t>
            </a:r>
            <a:r>
              <a:rPr lang="en-US" altLang="en-US" sz="2400" smtClean="0">
                <a:cs typeface="Times New Roman" panose="02020603050405020304" pitchFamily="18" charset="0"/>
              </a:rPr>
              <a:t>.</a:t>
            </a:r>
            <a:r>
              <a:rPr lang="el-GR" altLang="en-US" sz="2400" smtClean="0">
                <a:cs typeface="Times New Roman" panose="02020603050405020304" pitchFamily="18" charset="0"/>
              </a:rPr>
              <a:t> Προκαλεί την </a:t>
            </a:r>
            <a:r>
              <a:rPr lang="el-GR" altLang="en-US" sz="2400" b="1" smtClean="0">
                <a:cs typeface="Times New Roman" panose="02020603050405020304" pitchFamily="18" charset="0"/>
              </a:rPr>
              <a:t>εντερική Σχιστοσωμίαση</a:t>
            </a:r>
            <a:r>
              <a:rPr lang="en-GB" altLang="en-US" sz="2400" smtClean="0">
                <a:cs typeface="Times New Roman" panose="02020603050405020304" pitchFamily="18" charset="0"/>
              </a:rPr>
              <a:t>.</a:t>
            </a:r>
            <a:r>
              <a:rPr lang="el-GR" altLang="en-US" sz="2400" smtClean="0">
                <a:cs typeface="Times New Roman" panose="02020603050405020304" pitchFamily="18" charset="0"/>
              </a:rPr>
              <a:t> Εξάπλωση: Κεντρική Αφρική.</a:t>
            </a:r>
          </a:p>
          <a:p>
            <a:pPr marL="457200" indent="-457200" eaLnBrk="1" hangingPunct="1">
              <a:buFont typeface="Calibri" panose="020F0502020204030204" pitchFamily="34" charset="0"/>
              <a:buAutoNum type="arabicPeriod" startAt="4"/>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Echinostomida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Fasciolidae</a:t>
            </a:r>
            <a:r>
              <a:rPr lang="en-GB" altLang="en-US" sz="2400" b="1" smtClean="0">
                <a:cs typeface="Times New Roman" panose="02020603050405020304" pitchFamily="18" charset="0"/>
              </a:rPr>
              <a:t>, </a:t>
            </a:r>
            <a:r>
              <a:rPr lang="el-GR" altLang="en-US" sz="2400" smtClean="0">
                <a:cs typeface="Times New Roman" panose="02020603050405020304" pitchFamily="18" charset="0"/>
              </a:rPr>
              <a:t>Είδος:</a:t>
            </a:r>
            <a:r>
              <a:rPr lang="en-GB" altLang="en-US" sz="2400" i="1" smtClean="0">
                <a:cs typeface="Times New Roman" panose="02020603050405020304" pitchFamily="18" charset="0"/>
              </a:rPr>
              <a:t> </a:t>
            </a:r>
            <a:r>
              <a:rPr lang="en-US" altLang="en-US" sz="2400" b="1" i="1" smtClean="0">
                <a:cs typeface="Times New Roman" panose="02020603050405020304" pitchFamily="18" charset="0"/>
              </a:rPr>
              <a:t>Fasciolopsis</a:t>
            </a:r>
            <a:r>
              <a:rPr lang="el-GR" altLang="en-US" sz="2400" b="1" i="1" smtClean="0">
                <a:cs typeface="Times New Roman" panose="02020603050405020304" pitchFamily="18" charset="0"/>
              </a:rPr>
              <a:t> </a:t>
            </a:r>
            <a:r>
              <a:rPr lang="en-US" altLang="en-US" sz="2400" b="1" i="1" smtClean="0">
                <a:cs typeface="Times New Roman" panose="02020603050405020304" pitchFamily="18" charset="0"/>
              </a:rPr>
              <a:t>buski</a:t>
            </a:r>
            <a:r>
              <a:rPr lang="en-US" altLang="en-US" sz="2400" b="1" smtClean="0">
                <a:cs typeface="Times New Roman" panose="02020603050405020304" pitchFamily="18" charset="0"/>
              </a:rPr>
              <a:t>.</a:t>
            </a:r>
            <a:r>
              <a:rPr lang="en-US" altLang="en-US" sz="2400"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US" altLang="en-US" sz="2400" b="1" i="1" smtClean="0">
                <a:cs typeface="Times New Roman" panose="02020603050405020304" pitchFamily="18" charset="0"/>
              </a:rPr>
              <a:t>Segmentina</a:t>
            </a:r>
            <a:r>
              <a:rPr lang="el-GR" altLang="en-US" sz="2400" b="1" i="1" smtClean="0">
                <a:cs typeface="Times New Roman" panose="02020603050405020304" pitchFamily="18" charset="0"/>
              </a:rPr>
              <a:t> </a:t>
            </a:r>
            <a:r>
              <a:rPr lang="en-GB" altLang="en-US" sz="2400" b="1" i="1" smtClean="0">
                <a:cs typeface="Times New Roman" panose="02020603050405020304" pitchFamily="18" charset="0"/>
              </a:rPr>
              <a:t>sp. </a:t>
            </a:r>
            <a:r>
              <a:rPr lang="el-GR" altLang="en-US" sz="2400" smtClean="0">
                <a:cs typeface="Times New Roman" panose="02020603050405020304" pitchFamily="18" charset="0"/>
              </a:rPr>
              <a:t>Προκαλεί την ασθένεια που είναι γνωστή ως </a:t>
            </a:r>
            <a:r>
              <a:rPr lang="en-GB" altLang="en-US" sz="2400" b="1" smtClean="0">
                <a:cs typeface="Times New Roman" panose="02020603050405020304" pitchFamily="18" charset="0"/>
              </a:rPr>
              <a:t>Fasciolopsiasis.</a:t>
            </a:r>
            <a:r>
              <a:rPr lang="en-GB" altLang="en-US" sz="2400" smtClean="0">
                <a:cs typeface="Times New Roman" panose="02020603050405020304" pitchFamily="18" charset="0"/>
              </a:rPr>
              <a:t> </a:t>
            </a:r>
            <a:r>
              <a:rPr lang="el-GR" altLang="en-US" sz="2400" smtClean="0">
                <a:cs typeface="Times New Roman" panose="02020603050405020304" pitchFamily="18" charset="0"/>
              </a:rPr>
              <a:t>Εξάπλωση: Ασία.</a:t>
            </a:r>
          </a:p>
          <a:p>
            <a:pPr marL="457200" indent="-457200" eaLnBrk="1" hangingPunct="1">
              <a:buFont typeface="Calibri" panose="020F0502020204030204" pitchFamily="34" charset="0"/>
              <a:buAutoNum type="arabicPeriod" startAt="4"/>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Opisthorchiida,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a:t>
            </a:r>
            <a:r>
              <a:rPr lang="en-GB" altLang="en-US" sz="2400" i="1" smtClean="0">
                <a:cs typeface="Times New Roman" panose="02020603050405020304" pitchFamily="18" charset="0"/>
              </a:rPr>
              <a:t> </a:t>
            </a:r>
            <a:r>
              <a:rPr lang="en-GB" altLang="en-US" sz="2400" b="1" i="1" smtClean="0">
                <a:cs typeface="Times New Roman" panose="02020603050405020304" pitchFamily="18" charset="0"/>
              </a:rPr>
              <a:t>Heterophyidae</a:t>
            </a:r>
            <a:r>
              <a:rPr lang="el-GR" altLang="en-US" sz="2400" i="1" smtClean="0">
                <a:cs typeface="Times New Roman" panose="02020603050405020304" pitchFamily="18" charset="0"/>
              </a:rPr>
              <a:t>,</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n-GB" altLang="en-US" sz="2400" i="1" smtClean="0">
                <a:cs typeface="Times New Roman" panose="02020603050405020304" pitchFamily="18" charset="0"/>
              </a:rPr>
              <a:t>:</a:t>
            </a:r>
            <a:r>
              <a:rPr lang="el-GR" altLang="en-US" sz="2400" i="1" smtClean="0">
                <a:cs typeface="Times New Roman" panose="02020603050405020304" pitchFamily="18" charset="0"/>
              </a:rPr>
              <a:t> </a:t>
            </a:r>
            <a:r>
              <a:rPr lang="en-US" altLang="en-US" sz="2400" b="1" i="1" smtClean="0">
                <a:cs typeface="Times New Roman" panose="02020603050405020304" pitchFamily="18" charset="0"/>
              </a:rPr>
              <a:t>Heterophyes heterophyes</a:t>
            </a:r>
            <a:r>
              <a:rPr lang="en-US" altLang="en-US" sz="2400" smtClean="0">
                <a:cs typeface="Times New Roman" panose="02020603050405020304" pitchFamily="18" charset="0"/>
              </a:rPr>
              <a:t>. </a:t>
            </a:r>
            <a:r>
              <a:rPr lang="el-GR" altLang="en-US" sz="2400" smtClean="0">
                <a:cs typeface="Times New Roman" panose="02020603050405020304" pitchFamily="18" charset="0"/>
              </a:rPr>
              <a:t>Προκαλεί την ασθένεια που ίναι γνωστή ως </a:t>
            </a:r>
            <a:r>
              <a:rPr lang="en-GB" altLang="en-US" sz="2400" b="1" smtClean="0">
                <a:cs typeface="Times New Roman" panose="02020603050405020304" pitchFamily="18" charset="0"/>
              </a:rPr>
              <a:t>Heterophyiasis</a:t>
            </a:r>
            <a:r>
              <a:rPr lang="en-GB" altLang="en-US" sz="2400"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US" altLang="en-US" sz="2400" b="1" i="1" smtClean="0">
                <a:cs typeface="Times New Roman" panose="02020603050405020304" pitchFamily="18" charset="0"/>
              </a:rPr>
              <a:t>Pirinella</a:t>
            </a:r>
            <a:r>
              <a:rPr lang="el-GR" altLang="en-US" sz="2400" b="1" i="1" smtClean="0">
                <a:cs typeface="Times New Roman" panose="02020603050405020304" pitchFamily="18" charset="0"/>
              </a:rPr>
              <a:t> </a:t>
            </a:r>
            <a:r>
              <a:rPr lang="en-GB" altLang="en-US" sz="2400" b="1" i="1" smtClean="0">
                <a:cs typeface="Times New Roman" panose="02020603050405020304" pitchFamily="18" charset="0"/>
              </a:rPr>
              <a:t>sp</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Εξάπλωση:</a:t>
            </a:r>
            <a:r>
              <a:rPr lang="en-GB" altLang="en-US" sz="2400" smtClean="0">
                <a:cs typeface="Times New Roman" panose="02020603050405020304" pitchFamily="18" charset="0"/>
              </a:rPr>
              <a:t> </a:t>
            </a:r>
            <a:r>
              <a:rPr lang="el-GR" altLang="en-US" sz="2400" smtClean="0">
                <a:cs typeface="Times New Roman" panose="02020603050405020304" pitchFamily="18" charset="0"/>
              </a:rPr>
              <a:t>Ασία, Ανατολική Ευρώπη, Μέση Ανατολή.</a:t>
            </a:r>
          </a:p>
          <a:p>
            <a:pPr marL="457200" indent="-457200" eaLnBrk="1" hangingPunct="1"/>
            <a:endParaRPr lang="en-US" altLang="en-US" sz="2400" smtClean="0">
              <a:cs typeface="Times New Roman" panose="02020603050405020304" pitchFamily="18" charset="0"/>
            </a:endParaRP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10" name="Slide Number Placeholder 9"/>
          <p:cNvSpPr>
            <a:spLocks noGrp="1"/>
          </p:cNvSpPr>
          <p:nvPr>
            <p:ph type="sldNum" sz="quarter" idx="11"/>
          </p:nvPr>
        </p:nvSpPr>
        <p:spPr/>
        <p:txBody>
          <a:bodyPr/>
          <a:lstStyle/>
          <a:p>
            <a:pPr>
              <a:defRPr/>
            </a:pPr>
            <a:fld id="{3EB1BB22-677A-4B03-AD84-BC3CAD2697A8}" type="slidenum">
              <a:rPr lang="en-US" altLang="en-US" smtClean="0"/>
              <a:pPr>
                <a:defRPr/>
              </a:pPr>
              <a:t>41</a:t>
            </a:fld>
            <a:endParaRPr lang="en-US"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0"/>
          <p:cNvSpPr>
            <a:spLocks noGrp="1"/>
          </p:cNvSpPr>
          <p:nvPr>
            <p:ph type="title"/>
          </p:nvPr>
        </p:nvSpPr>
        <p:spPr/>
        <p:txBody>
          <a:bodyPr/>
          <a:lstStyle/>
          <a:p>
            <a:r>
              <a:rPr lang="el-GR" altLang="el-GR" sz="4000" dirty="0" smtClean="0"/>
              <a:t>Ομοταξία Τρηματώδεις: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3/5</a:t>
            </a:r>
          </a:p>
        </p:txBody>
      </p:sp>
      <p:sp>
        <p:nvSpPr>
          <p:cNvPr id="66563"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startAt="7"/>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Opisthorchiida</a:t>
            </a:r>
            <a:r>
              <a:rPr lang="en-GB" altLang="en-US" sz="2400"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a:t>
            </a:r>
            <a:r>
              <a:rPr lang="en-GB" altLang="en-US" sz="2400" i="1" smtClean="0">
                <a:cs typeface="Times New Roman" panose="02020603050405020304" pitchFamily="18" charset="0"/>
              </a:rPr>
              <a:t> </a:t>
            </a:r>
            <a:r>
              <a:rPr lang="en-GB" altLang="en-US" sz="2400" b="1" i="1" smtClean="0">
                <a:cs typeface="Times New Roman" panose="02020603050405020304" pitchFamily="18" charset="0"/>
              </a:rPr>
              <a:t>Heterophyidae</a:t>
            </a:r>
            <a:r>
              <a:rPr lang="el-GR" altLang="en-US" sz="2400" i="1" smtClean="0">
                <a:cs typeface="Times New Roman" panose="02020603050405020304" pitchFamily="18" charset="0"/>
              </a:rPr>
              <a:t>,</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n-GB" altLang="en-US" sz="2400" smtClean="0">
                <a:cs typeface="Times New Roman" panose="02020603050405020304" pitchFamily="18" charset="0"/>
              </a:rPr>
              <a:t>:</a:t>
            </a:r>
            <a:r>
              <a:rPr lang="el-GR" altLang="en-US" sz="2400" smtClean="0">
                <a:cs typeface="Times New Roman" panose="02020603050405020304" pitchFamily="18" charset="0"/>
              </a:rPr>
              <a:t> </a:t>
            </a:r>
            <a:r>
              <a:rPr lang="en-US" altLang="en-US" sz="2400" b="1" i="1" smtClean="0">
                <a:cs typeface="Times New Roman" panose="02020603050405020304" pitchFamily="18" charset="0"/>
              </a:rPr>
              <a:t>Metagonimus yokagawei</a:t>
            </a:r>
            <a:r>
              <a:rPr lang="en-US" altLang="en-US" sz="2400"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US" altLang="en-US" sz="2400" b="1" i="1" smtClean="0">
                <a:cs typeface="Times New Roman" panose="02020603050405020304" pitchFamily="18" charset="0"/>
              </a:rPr>
              <a:t>Semisulcospira</a:t>
            </a:r>
            <a:r>
              <a:rPr lang="en-US" altLang="en-US" sz="2400" b="1" smtClean="0">
                <a:cs typeface="Times New Roman" panose="02020603050405020304" pitchFamily="18" charset="0"/>
              </a:rPr>
              <a:t> sp</a:t>
            </a:r>
            <a:r>
              <a:rPr lang="en-US" altLang="en-US" sz="2400" smtClean="0">
                <a:cs typeface="Times New Roman" panose="02020603050405020304" pitchFamily="18" charset="0"/>
              </a:rPr>
              <a:t>. </a:t>
            </a:r>
            <a:r>
              <a:rPr lang="el-GR" altLang="en-US" sz="2400" smtClean="0">
                <a:cs typeface="Times New Roman" panose="02020603050405020304" pitchFamily="18" charset="0"/>
              </a:rPr>
              <a:t>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που είναι γνωστή ως </a:t>
            </a:r>
            <a:r>
              <a:rPr lang="en-GB" altLang="en-US" sz="2400" b="1" smtClean="0">
                <a:cs typeface="Times New Roman" panose="02020603050405020304" pitchFamily="18" charset="0"/>
              </a:rPr>
              <a:t>Metagonimiasis</a:t>
            </a:r>
            <a:r>
              <a:rPr lang="el-GR" altLang="en-US" sz="2400" smtClean="0">
                <a:cs typeface="Times New Roman" panose="02020603050405020304" pitchFamily="18" charset="0"/>
              </a:rPr>
              <a:t>.</a:t>
            </a:r>
            <a:r>
              <a:rPr lang="en-GB" altLang="en-US" sz="2400" smtClean="0">
                <a:cs typeface="Times New Roman" panose="02020603050405020304" pitchFamily="18" charset="0"/>
              </a:rPr>
              <a:t> </a:t>
            </a:r>
            <a:r>
              <a:rPr lang="el-GR" altLang="en-US" sz="2400" smtClean="0">
                <a:cs typeface="Times New Roman" panose="02020603050405020304" pitchFamily="18" charset="0"/>
              </a:rPr>
              <a:t>Εξάπλωση: Ανατολική Ασία</a:t>
            </a:r>
            <a:endParaRPr lang="en-US" altLang="en-US" sz="2400" smtClean="0">
              <a:cs typeface="Times New Roman" panose="02020603050405020304" pitchFamily="18" charset="0"/>
            </a:endParaRPr>
          </a:p>
          <a:p>
            <a:pPr marL="457200" indent="-457200" eaLnBrk="1" hangingPunct="1">
              <a:buFont typeface="Calibri" panose="020F0502020204030204" pitchFamily="34" charset="0"/>
              <a:buAutoNum type="arabicPeriod" startAt="7"/>
            </a:pPr>
            <a:r>
              <a:rPr lang="el-GR" altLang="en-US" sz="2400" smtClean="0">
                <a:cs typeface="Times New Roman" panose="02020603050405020304" pitchFamily="18" charset="0"/>
              </a:rPr>
              <a:t>Τάξη</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Echinostomida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Gastrodiscidae</a:t>
            </a:r>
            <a:r>
              <a:rPr lang="el-GR" altLang="en-US" sz="2400" b="1" i="1" smtClean="0">
                <a:cs typeface="Times New Roman" panose="02020603050405020304" pitchFamily="18" charset="0"/>
              </a:rPr>
              <a:t>,</a:t>
            </a:r>
            <a:r>
              <a:rPr lang="el-GR"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n-GB" altLang="en-US" sz="2400" i="1" smtClean="0">
                <a:cs typeface="Times New Roman" panose="02020603050405020304" pitchFamily="18" charset="0"/>
              </a:rPr>
              <a:t> </a:t>
            </a:r>
            <a:r>
              <a:rPr lang="en-US" altLang="en-US" sz="2400" b="1" i="1" smtClean="0">
                <a:cs typeface="Times New Roman" panose="02020603050405020304" pitchFamily="18" charset="0"/>
              </a:rPr>
              <a:t>Gastrodiscoides hominis</a:t>
            </a:r>
            <a:r>
              <a:rPr lang="en-US" altLang="en-US" sz="2400" smtClean="0">
                <a:cs typeface="Times New Roman" panose="02020603050405020304" pitchFamily="18" charset="0"/>
              </a:rPr>
              <a:t>. </a:t>
            </a:r>
            <a:r>
              <a:rPr lang="el-GR" altLang="en-US" sz="2400" smtClean="0">
                <a:cs typeface="Times New Roman" panose="02020603050405020304" pitchFamily="18" charset="0"/>
              </a:rPr>
              <a:t>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που είναι γνωστή ως </a:t>
            </a:r>
            <a:r>
              <a:rPr lang="en-GB" altLang="en-US" sz="2400" b="1" smtClean="0">
                <a:cs typeface="Times New Roman" panose="02020603050405020304" pitchFamily="18" charset="0"/>
              </a:rPr>
              <a:t>Gastrodiscoidiasis</a:t>
            </a:r>
            <a:r>
              <a:rPr lang="el-GR" altLang="en-US" sz="2400" b="1" smtClean="0">
                <a:cs typeface="Times New Roman" panose="02020603050405020304" pitchFamily="18" charset="0"/>
              </a:rPr>
              <a:t>.</a:t>
            </a:r>
            <a:r>
              <a:rPr lang="en-GB" altLang="en-US" sz="2400"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US" altLang="en-US" sz="2400" b="1" i="1" smtClean="0">
                <a:cs typeface="Times New Roman" panose="02020603050405020304" pitchFamily="18" charset="0"/>
              </a:rPr>
              <a:t>Helicorbis sp</a:t>
            </a:r>
            <a:r>
              <a:rPr lang="el-GR" altLang="en-US" sz="2400" b="1" i="1" smtClean="0">
                <a:cs typeface="Times New Roman" panose="02020603050405020304" pitchFamily="18" charset="0"/>
              </a:rPr>
              <a:t>. </a:t>
            </a:r>
            <a:r>
              <a:rPr lang="el-GR" altLang="en-US" sz="2400" smtClean="0">
                <a:cs typeface="Times New Roman" panose="02020603050405020304" pitchFamily="18" charset="0"/>
              </a:rPr>
              <a:t>Εξάπλωση: Νότια Ασία.</a:t>
            </a:r>
            <a:endParaRPr lang="en-GB" altLang="en-US" sz="2400" smtClean="0">
              <a:cs typeface="Times New Roman" panose="02020603050405020304" pitchFamily="18" charset="0"/>
            </a:endParaRPr>
          </a:p>
          <a:p>
            <a:pPr marL="457200" indent="-457200" eaLnBrk="1" hangingPunct="1">
              <a:buFont typeface="Calibri" panose="020F0502020204030204" pitchFamily="34" charset="0"/>
              <a:buAutoNum type="arabicPeriod" startAt="7"/>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Opisthorchiida,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n-GB" altLang="en-US" sz="2400" i="1" smtClean="0">
                <a:cs typeface="Times New Roman" panose="02020603050405020304" pitchFamily="18" charset="0"/>
              </a:rPr>
              <a:t> </a:t>
            </a:r>
            <a:r>
              <a:rPr lang="en-GB" altLang="en-US" sz="2400" b="1" i="1" smtClean="0">
                <a:cs typeface="Times New Roman" panose="02020603050405020304" pitchFamily="18" charset="0"/>
              </a:rPr>
              <a:t>Opisthorchiidae,</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n-GB" altLang="en-US" sz="2400" smtClean="0">
                <a:cs typeface="Times New Roman" panose="02020603050405020304" pitchFamily="18" charset="0"/>
              </a:rPr>
              <a:t>:</a:t>
            </a:r>
            <a:r>
              <a:rPr lang="en-GB" altLang="en-US" sz="2400" i="1" smtClean="0">
                <a:cs typeface="Times New Roman" panose="02020603050405020304" pitchFamily="18" charset="0"/>
              </a:rPr>
              <a:t> </a:t>
            </a:r>
            <a:r>
              <a:rPr lang="en-US" altLang="en-US" sz="2400" b="1" i="1" smtClean="0">
                <a:cs typeface="Times New Roman" panose="02020603050405020304" pitchFamily="18" charset="0"/>
              </a:rPr>
              <a:t>Opisorchis</a:t>
            </a:r>
            <a:r>
              <a:rPr lang="en-US" altLang="en-US" sz="2400" i="1" smtClean="0">
                <a:cs typeface="Times New Roman" panose="02020603050405020304" pitchFamily="18" charset="0"/>
              </a:rPr>
              <a:t> </a:t>
            </a:r>
            <a:r>
              <a:rPr lang="en-US" altLang="en-US" sz="2400" b="1" i="1" smtClean="0">
                <a:cs typeface="Times New Roman" panose="02020603050405020304" pitchFamily="18" charset="0"/>
              </a:rPr>
              <a:t>(Clonorchis) sinensis</a:t>
            </a:r>
            <a:r>
              <a:rPr lang="en-US" altLang="en-US" sz="2400" smtClean="0">
                <a:cs typeface="Times New Roman" panose="02020603050405020304" pitchFamily="18" charset="0"/>
              </a:rPr>
              <a:t>. </a:t>
            </a:r>
            <a:r>
              <a:rPr lang="el-GR" altLang="en-US" sz="2400" smtClean="0">
                <a:cs typeface="Times New Roman" panose="02020603050405020304" pitchFamily="18" charset="0"/>
              </a:rPr>
              <a:t>Πρώτος ξενιστής: </a:t>
            </a:r>
            <a:r>
              <a:rPr lang="en-GB" altLang="en-US" sz="2400" b="1" i="1" smtClean="0">
                <a:cs typeface="Times New Roman" panose="02020603050405020304" pitchFamily="18" charset="0"/>
              </a:rPr>
              <a:t>Bulinus sp</a:t>
            </a:r>
            <a:r>
              <a:rPr lang="en-GB" altLang="en-US" sz="2400" smtClean="0">
                <a:cs typeface="Times New Roman" panose="02020603050405020304" pitchFamily="18" charset="0"/>
              </a:rPr>
              <a:t>.</a:t>
            </a:r>
            <a:r>
              <a:rPr lang="el-GR" altLang="en-US" sz="2400" smtClean="0">
                <a:cs typeface="Times New Roman" panose="02020603050405020304" pitchFamily="18" charset="0"/>
              </a:rPr>
              <a:t> Προκαλεί την ασθένεια που είναι γνωστή ως </a:t>
            </a:r>
            <a:r>
              <a:rPr lang="en-GB" altLang="en-US" sz="2400" b="1" smtClean="0">
                <a:cs typeface="Times New Roman" panose="02020603050405020304" pitchFamily="18" charset="0"/>
              </a:rPr>
              <a:t>Clonorchiasis</a:t>
            </a:r>
            <a:r>
              <a:rPr lang="el-GR" altLang="en-US" sz="2400" b="1" smtClean="0">
                <a:cs typeface="Times New Roman" panose="02020603050405020304" pitchFamily="18" charset="0"/>
              </a:rPr>
              <a:t> (Τρηματώδης του Ήπατος)</a:t>
            </a:r>
            <a:r>
              <a:rPr lang="en-GB" altLang="en-US" sz="2400" smtClean="0">
                <a:cs typeface="Times New Roman" panose="02020603050405020304" pitchFamily="18" charset="0"/>
              </a:rPr>
              <a:t>.</a:t>
            </a:r>
            <a:r>
              <a:rPr lang="el-GR" altLang="en-US" sz="2400" smtClean="0">
                <a:cs typeface="Times New Roman" panose="02020603050405020304" pitchFamily="18" charset="0"/>
              </a:rPr>
              <a:t> Εξάπλωση: Ανατολική Ασία</a:t>
            </a:r>
            <a:endParaRPr lang="en-US" altLang="en-US" sz="2400" smtClean="0">
              <a:cs typeface="Times New Roman" panose="02020603050405020304" pitchFamily="18" charset="0"/>
            </a:endParaRPr>
          </a:p>
          <a:p>
            <a:pPr marL="457200" indent="-457200" eaLnBrk="1" hangingPunct="1"/>
            <a:endParaRPr lang="en-US" altLang="en-US" sz="2400" smtClean="0">
              <a:cs typeface="Times New Roman" panose="02020603050405020304" pitchFamily="18" charset="0"/>
            </a:endParaRP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10" name="Slide Number Placeholder 9"/>
          <p:cNvSpPr>
            <a:spLocks noGrp="1"/>
          </p:cNvSpPr>
          <p:nvPr>
            <p:ph type="sldNum" sz="quarter" idx="11"/>
          </p:nvPr>
        </p:nvSpPr>
        <p:spPr/>
        <p:txBody>
          <a:bodyPr/>
          <a:lstStyle/>
          <a:p>
            <a:pPr>
              <a:defRPr/>
            </a:pPr>
            <a:fld id="{5BE828C9-2B88-4803-AB47-8579E3758B60}" type="slidenum">
              <a:rPr lang="en-US" altLang="en-US" smtClean="0"/>
              <a:pPr>
                <a:defRPr/>
              </a:pPr>
              <a:t>42</a:t>
            </a:fld>
            <a:endParaRPr lang="en-US"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0"/>
          <p:cNvSpPr>
            <a:spLocks noGrp="1"/>
          </p:cNvSpPr>
          <p:nvPr>
            <p:ph type="title"/>
          </p:nvPr>
        </p:nvSpPr>
        <p:spPr/>
        <p:txBody>
          <a:bodyPr/>
          <a:lstStyle/>
          <a:p>
            <a:r>
              <a:rPr lang="el-GR" altLang="el-GR" sz="4000" dirty="0" smtClean="0"/>
              <a:t>Ομοταξία Τρηματώδεις: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4/5</a:t>
            </a:r>
          </a:p>
        </p:txBody>
      </p:sp>
      <p:sp>
        <p:nvSpPr>
          <p:cNvPr id="67587" name="Content Placeholder 13"/>
          <p:cNvSpPr>
            <a:spLocks noGrp="1"/>
          </p:cNvSpPr>
          <p:nvPr>
            <p:ph idx="1"/>
          </p:nvPr>
        </p:nvSpPr>
        <p:spPr>
          <a:xfrm>
            <a:off x="604838" y="1701800"/>
            <a:ext cx="8070850" cy="4351338"/>
          </a:xfrm>
        </p:spPr>
        <p:txBody>
          <a:bodyPr/>
          <a:lstStyle/>
          <a:p>
            <a:pPr marL="457200" indent="-457200" eaLnBrk="1" hangingPunct="1">
              <a:buFont typeface="Calibri" panose="020F0502020204030204" pitchFamily="34" charset="0"/>
              <a:buAutoNum type="arabicPeriod" startAt="10"/>
            </a:pPr>
            <a:r>
              <a:rPr lang="el-GR" altLang="en-US" sz="2300" smtClean="0">
                <a:cs typeface="Times New Roman" panose="02020603050405020304" pitchFamily="18" charset="0"/>
              </a:rPr>
              <a:t>Τάξη: </a:t>
            </a:r>
            <a:r>
              <a:rPr lang="en-GB" altLang="en-US" sz="2300" b="1" i="1" smtClean="0">
                <a:cs typeface="Times New Roman" panose="02020603050405020304" pitchFamily="18" charset="0"/>
              </a:rPr>
              <a:t>Echinostomida, </a:t>
            </a:r>
            <a:r>
              <a:rPr lang="el-GR" altLang="en-US" sz="2300" smtClean="0">
                <a:cs typeface="Times New Roman" panose="02020603050405020304" pitchFamily="18" charset="0"/>
              </a:rPr>
              <a:t>Οικογένεια:</a:t>
            </a:r>
            <a:r>
              <a:rPr lang="el-GR" altLang="en-US" sz="2300" i="1" smtClean="0">
                <a:cs typeface="Times New Roman" panose="02020603050405020304" pitchFamily="18" charset="0"/>
              </a:rPr>
              <a:t> </a:t>
            </a:r>
            <a:r>
              <a:rPr lang="en-GB" altLang="en-US" sz="2300" b="1" i="1" smtClean="0">
                <a:cs typeface="Times New Roman" panose="02020603050405020304" pitchFamily="18" charset="0"/>
              </a:rPr>
              <a:t>Fasciolidae,</a:t>
            </a:r>
            <a:r>
              <a:rPr lang="en-GB" altLang="en-US" sz="2300" i="1" smtClean="0">
                <a:cs typeface="Times New Roman" panose="02020603050405020304" pitchFamily="18" charset="0"/>
              </a:rPr>
              <a:t> </a:t>
            </a:r>
            <a:r>
              <a:rPr lang="el-GR" altLang="en-US" sz="2300" smtClean="0">
                <a:cs typeface="Times New Roman" panose="02020603050405020304" pitchFamily="18" charset="0"/>
              </a:rPr>
              <a:t>Είδος:</a:t>
            </a:r>
            <a:r>
              <a:rPr lang="en-GB" altLang="en-US" sz="2300" i="1" smtClean="0">
                <a:cs typeface="Times New Roman" panose="02020603050405020304" pitchFamily="18" charset="0"/>
              </a:rPr>
              <a:t> </a:t>
            </a:r>
            <a:r>
              <a:rPr lang="en-US" altLang="en-US" sz="2300" b="1" i="1" smtClean="0">
                <a:cs typeface="Times New Roman" panose="02020603050405020304" pitchFamily="18" charset="0"/>
              </a:rPr>
              <a:t>Fasciola</a:t>
            </a:r>
            <a:r>
              <a:rPr lang="el-GR" altLang="en-US" sz="2300" b="1" i="1" smtClean="0">
                <a:cs typeface="Times New Roman" panose="02020603050405020304" pitchFamily="18" charset="0"/>
              </a:rPr>
              <a:t> </a:t>
            </a:r>
            <a:r>
              <a:rPr lang="en-US" altLang="en-US" sz="2300" b="1" i="1" smtClean="0">
                <a:cs typeface="Times New Roman" panose="02020603050405020304" pitchFamily="18" charset="0"/>
              </a:rPr>
              <a:t>hepatica.</a:t>
            </a:r>
            <a:r>
              <a:rPr lang="en-US" altLang="en-US" sz="2300" i="1" smtClean="0">
                <a:cs typeface="Times New Roman" panose="02020603050405020304" pitchFamily="18" charset="0"/>
              </a:rPr>
              <a:t> </a:t>
            </a:r>
            <a:r>
              <a:rPr lang="el-GR" altLang="en-US" sz="2300" smtClean="0">
                <a:cs typeface="Times New Roman" panose="02020603050405020304" pitchFamily="18" charset="0"/>
              </a:rPr>
              <a:t>Πρώτος ξενιστής</a:t>
            </a:r>
            <a:r>
              <a:rPr lang="el-GR" altLang="en-US" sz="2300" i="1" smtClean="0">
                <a:cs typeface="Times New Roman" panose="02020603050405020304" pitchFamily="18" charset="0"/>
              </a:rPr>
              <a:t>:</a:t>
            </a:r>
            <a:r>
              <a:rPr lang="en-US" altLang="en-US" sz="2300" smtClean="0">
                <a:cs typeface="Times New Roman" panose="02020603050405020304" pitchFamily="18" charset="0"/>
              </a:rPr>
              <a:t> </a:t>
            </a:r>
            <a:r>
              <a:rPr lang="en-US" altLang="en-US" sz="2300" b="1" i="1" smtClean="0">
                <a:cs typeface="Times New Roman" panose="02020603050405020304" pitchFamily="18" charset="0"/>
              </a:rPr>
              <a:t>Galba sp.</a:t>
            </a:r>
            <a:r>
              <a:rPr lang="en-US" altLang="en-US" sz="2300" b="1" smtClean="0">
                <a:cs typeface="Times New Roman" panose="02020603050405020304" pitchFamily="18" charset="0"/>
              </a:rPr>
              <a:t> </a:t>
            </a:r>
            <a:r>
              <a:rPr lang="el-GR" altLang="en-US" sz="2300" smtClean="0">
                <a:cs typeface="Times New Roman" panose="02020603050405020304" pitchFamily="18" charset="0"/>
              </a:rPr>
              <a:t>Προκαλεί την ασθένεια που είναι γνωστή ως </a:t>
            </a:r>
            <a:r>
              <a:rPr lang="en-GB" altLang="en-US" sz="2300" b="1" smtClean="0">
                <a:cs typeface="Times New Roman" panose="02020603050405020304" pitchFamily="18" charset="0"/>
              </a:rPr>
              <a:t>Fasciolosis</a:t>
            </a:r>
            <a:r>
              <a:rPr lang="el-GR" altLang="en-US" sz="2300" b="1" smtClean="0">
                <a:cs typeface="Times New Roman" panose="02020603050405020304" pitchFamily="18" charset="0"/>
              </a:rPr>
              <a:t>. </a:t>
            </a:r>
            <a:r>
              <a:rPr lang="el-GR" altLang="en-US" sz="2300" smtClean="0">
                <a:cs typeface="Times New Roman" panose="02020603050405020304" pitchFamily="18" charset="0"/>
              </a:rPr>
              <a:t>Εξάπλωση: κυρίως Αμερική. Το </a:t>
            </a:r>
            <a:r>
              <a:rPr lang="en-GB" altLang="en-US" sz="2300" b="1" smtClean="0">
                <a:cs typeface="Times New Roman" panose="02020603050405020304" pitchFamily="18" charset="0"/>
              </a:rPr>
              <a:t>Fasciola gigantica </a:t>
            </a:r>
            <a:r>
              <a:rPr lang="el-GR" altLang="en-US" sz="2300" smtClean="0">
                <a:cs typeface="Times New Roman" panose="02020603050405020304" pitchFamily="18" charset="0"/>
              </a:rPr>
              <a:t>προκαλεί</a:t>
            </a:r>
            <a:r>
              <a:rPr lang="en-GB" altLang="en-US" sz="2300" smtClean="0">
                <a:cs typeface="Times New Roman" panose="02020603050405020304" pitchFamily="18" charset="0"/>
              </a:rPr>
              <a:t> </a:t>
            </a:r>
            <a:r>
              <a:rPr lang="en-GB" altLang="en-US" sz="2300" b="1" smtClean="0">
                <a:cs typeface="Times New Roman" panose="02020603050405020304" pitchFamily="18" charset="0"/>
              </a:rPr>
              <a:t>Fasciolosis </a:t>
            </a:r>
            <a:r>
              <a:rPr lang="el-GR" altLang="en-US" sz="2300" smtClean="0">
                <a:cs typeface="Times New Roman" panose="02020603050405020304" pitchFamily="18" charset="0"/>
              </a:rPr>
              <a:t>στα οικόσητα ζώα.</a:t>
            </a:r>
            <a:endParaRPr lang="en-GB" altLang="en-US" sz="2300" smtClean="0">
              <a:cs typeface="Times New Roman" panose="02020603050405020304" pitchFamily="18" charset="0"/>
            </a:endParaRPr>
          </a:p>
          <a:p>
            <a:pPr marL="457200" indent="-457200" eaLnBrk="1" hangingPunct="1">
              <a:buFont typeface="Calibri" panose="020F0502020204030204" pitchFamily="34" charset="0"/>
              <a:buAutoNum type="arabicPeriod" startAt="10"/>
            </a:pPr>
            <a:r>
              <a:rPr lang="el-GR" altLang="en-US" sz="2300" smtClean="0">
                <a:cs typeface="Times New Roman" panose="02020603050405020304" pitchFamily="18" charset="0"/>
              </a:rPr>
              <a:t>Τάξη: </a:t>
            </a:r>
            <a:r>
              <a:rPr lang="en-GB" altLang="en-US" sz="2300" b="1" i="1" smtClean="0">
                <a:cs typeface="Times New Roman" panose="02020603050405020304" pitchFamily="18" charset="0"/>
              </a:rPr>
              <a:t>Plagiorchiida,</a:t>
            </a:r>
            <a:r>
              <a:rPr lang="en-GB" altLang="en-US" sz="2300" i="1" smtClean="0">
                <a:cs typeface="Times New Roman" panose="02020603050405020304" pitchFamily="18" charset="0"/>
              </a:rPr>
              <a:t> </a:t>
            </a:r>
            <a:r>
              <a:rPr lang="el-GR" altLang="en-US" sz="2300" smtClean="0">
                <a:cs typeface="Times New Roman" panose="02020603050405020304" pitchFamily="18" charset="0"/>
              </a:rPr>
              <a:t>Οικογένεια:</a:t>
            </a:r>
            <a:r>
              <a:rPr lang="el-GR" altLang="en-US" sz="2300" i="1" smtClean="0">
                <a:cs typeface="Times New Roman" panose="02020603050405020304" pitchFamily="18" charset="0"/>
              </a:rPr>
              <a:t> </a:t>
            </a:r>
            <a:r>
              <a:rPr lang="en-GB" altLang="en-US" sz="2300" b="1" i="1" smtClean="0">
                <a:cs typeface="Times New Roman" panose="02020603050405020304" pitchFamily="18" charset="0"/>
              </a:rPr>
              <a:t>Paragonimidae</a:t>
            </a:r>
            <a:r>
              <a:rPr lang="en-GB" altLang="en-US" sz="2300" i="1" smtClean="0">
                <a:cs typeface="Times New Roman" panose="02020603050405020304" pitchFamily="18" charset="0"/>
              </a:rPr>
              <a:t>, </a:t>
            </a:r>
            <a:r>
              <a:rPr lang="el-GR" altLang="en-US" sz="2300" smtClean="0">
                <a:cs typeface="Times New Roman" panose="02020603050405020304" pitchFamily="18" charset="0"/>
              </a:rPr>
              <a:t>Είδος: </a:t>
            </a:r>
            <a:r>
              <a:rPr lang="en-US" altLang="en-US" sz="2300" b="1" i="1" smtClean="0">
                <a:cs typeface="Times New Roman" panose="02020603050405020304" pitchFamily="18" charset="0"/>
              </a:rPr>
              <a:t>Paragonimus westermani</a:t>
            </a:r>
            <a:r>
              <a:rPr lang="en-US" altLang="en-US" sz="2300" smtClean="0">
                <a:cs typeface="Times New Roman" panose="02020603050405020304" pitchFamily="18" charset="0"/>
              </a:rPr>
              <a:t>. </a:t>
            </a:r>
            <a:r>
              <a:rPr lang="el-GR" altLang="en-US" sz="2300" smtClean="0">
                <a:cs typeface="Times New Roman" panose="02020603050405020304" pitchFamily="18" charset="0"/>
              </a:rPr>
              <a:t>Προκαλεί την ασθένεια που είναι γνωστή ως </a:t>
            </a:r>
            <a:r>
              <a:rPr lang="en-GB" altLang="en-US" sz="2300" b="1" smtClean="0">
                <a:cs typeface="Times New Roman" panose="02020603050405020304" pitchFamily="18" charset="0"/>
              </a:rPr>
              <a:t>Paragonimiasis</a:t>
            </a:r>
            <a:r>
              <a:rPr lang="el-GR" altLang="en-US" sz="2300" b="1" smtClean="0">
                <a:cs typeface="Times New Roman" panose="02020603050405020304" pitchFamily="18" charset="0"/>
              </a:rPr>
              <a:t>.</a:t>
            </a:r>
            <a:r>
              <a:rPr lang="el-GR" altLang="en-US" sz="2300" smtClean="0">
                <a:cs typeface="Times New Roman" panose="02020603050405020304" pitchFamily="18" charset="0"/>
              </a:rPr>
              <a:t> Πρώτος ξενιστής</a:t>
            </a:r>
            <a:r>
              <a:rPr lang="en-GB" altLang="en-US" sz="2300" smtClean="0">
                <a:cs typeface="Times New Roman" panose="02020603050405020304" pitchFamily="18" charset="0"/>
              </a:rPr>
              <a:t>: </a:t>
            </a:r>
            <a:r>
              <a:rPr lang="en-US" altLang="en-US" sz="2300" b="1" i="1" smtClean="0">
                <a:cs typeface="Times New Roman" panose="02020603050405020304" pitchFamily="18" charset="0"/>
              </a:rPr>
              <a:t>Oncomelania sp. </a:t>
            </a:r>
            <a:r>
              <a:rPr lang="el-GR" altLang="en-US" sz="2300" smtClean="0">
                <a:cs typeface="Times New Roman" panose="02020603050405020304" pitchFamily="18" charset="0"/>
              </a:rPr>
              <a:t>Εξάπλωση: Ασία.</a:t>
            </a:r>
          </a:p>
          <a:p>
            <a:pPr marL="457200" indent="-457200" eaLnBrk="1" hangingPunct="1">
              <a:buFont typeface="Calibri" panose="020F0502020204030204" pitchFamily="34" charset="0"/>
              <a:buAutoNum type="arabicPeriod" startAt="10"/>
            </a:pPr>
            <a:r>
              <a:rPr lang="el-GR" altLang="en-US" sz="2300" smtClean="0">
                <a:cs typeface="Times New Roman" panose="02020603050405020304" pitchFamily="18" charset="0"/>
              </a:rPr>
              <a:t>Τάξη: </a:t>
            </a:r>
            <a:r>
              <a:rPr lang="en-GB" altLang="en-US" sz="2300" b="1" i="1" smtClean="0">
                <a:cs typeface="Times New Roman" panose="02020603050405020304" pitchFamily="18" charset="0"/>
              </a:rPr>
              <a:t>Echinostomida</a:t>
            </a:r>
            <a:r>
              <a:rPr lang="en-GB" altLang="en-US" sz="2300" i="1" smtClean="0">
                <a:cs typeface="Times New Roman" panose="02020603050405020304" pitchFamily="18" charset="0"/>
              </a:rPr>
              <a:t>, </a:t>
            </a:r>
            <a:r>
              <a:rPr lang="el-GR" altLang="en-US" sz="2300" smtClean="0">
                <a:cs typeface="Times New Roman" panose="02020603050405020304" pitchFamily="18" charset="0"/>
              </a:rPr>
              <a:t>Οικογένεια:</a:t>
            </a:r>
            <a:r>
              <a:rPr lang="el-GR" altLang="en-US" sz="2300" i="1" smtClean="0">
                <a:cs typeface="Times New Roman" panose="02020603050405020304" pitchFamily="18" charset="0"/>
              </a:rPr>
              <a:t> </a:t>
            </a:r>
            <a:r>
              <a:rPr lang="en-GB" altLang="en-US" sz="2300" b="1" i="1" smtClean="0">
                <a:cs typeface="Times New Roman" panose="02020603050405020304" pitchFamily="18" charset="0"/>
              </a:rPr>
              <a:t>Echinostomatidae,</a:t>
            </a:r>
            <a:r>
              <a:rPr lang="en-GB" altLang="en-US" sz="2300" i="1" smtClean="0">
                <a:cs typeface="Times New Roman" panose="02020603050405020304" pitchFamily="18" charset="0"/>
              </a:rPr>
              <a:t> </a:t>
            </a:r>
            <a:r>
              <a:rPr lang="el-GR" altLang="en-US" sz="2300" smtClean="0">
                <a:cs typeface="Times New Roman" panose="02020603050405020304" pitchFamily="18" charset="0"/>
              </a:rPr>
              <a:t>Είδος: </a:t>
            </a:r>
            <a:r>
              <a:rPr lang="en-GB" altLang="en-US" sz="2300" b="1" i="1" smtClean="0">
                <a:cs typeface="Times New Roman" panose="02020603050405020304" pitchFamily="18" charset="0"/>
              </a:rPr>
              <a:t>Echinostoma hortense</a:t>
            </a:r>
            <a:r>
              <a:rPr lang="en-US" altLang="en-US" sz="2300" i="1" smtClean="0">
                <a:cs typeface="Times New Roman" panose="02020603050405020304" pitchFamily="18" charset="0"/>
              </a:rPr>
              <a:t>. </a:t>
            </a:r>
            <a:r>
              <a:rPr lang="el-GR" altLang="en-US" sz="2300" smtClean="0">
                <a:cs typeface="Times New Roman" panose="02020603050405020304" pitchFamily="18" charset="0"/>
              </a:rPr>
              <a:t>Πρώτος ξενιστής</a:t>
            </a:r>
            <a:r>
              <a:rPr lang="el-GR" altLang="en-US" sz="2300" i="1" smtClean="0">
                <a:cs typeface="Times New Roman" panose="02020603050405020304" pitchFamily="18" charset="0"/>
              </a:rPr>
              <a:t>:</a:t>
            </a:r>
            <a:r>
              <a:rPr lang="en-US" altLang="en-US" sz="2300" smtClean="0">
                <a:cs typeface="Times New Roman" panose="02020603050405020304" pitchFamily="18" charset="0"/>
              </a:rPr>
              <a:t> </a:t>
            </a:r>
            <a:r>
              <a:rPr lang="el-GR" altLang="en-US" sz="2300" b="1" i="1" smtClean="0">
                <a:cs typeface="Times New Roman" panose="02020603050405020304" pitchFamily="18" charset="0"/>
              </a:rPr>
              <a:t>Διάφορα είδη Σαλιγκαριών</a:t>
            </a:r>
            <a:r>
              <a:rPr lang="el-GR" altLang="en-US" sz="2300" i="1" smtClean="0">
                <a:cs typeface="Times New Roman" panose="02020603050405020304" pitchFamily="18" charset="0"/>
              </a:rPr>
              <a:t>.</a:t>
            </a:r>
            <a:r>
              <a:rPr lang="el-GR" altLang="en-US" sz="2300" smtClean="0">
                <a:cs typeface="Times New Roman" panose="02020603050405020304" pitchFamily="18" charset="0"/>
              </a:rPr>
              <a:t> Προκαλεί την ασθένεια που είναι γνωστή ως </a:t>
            </a:r>
            <a:r>
              <a:rPr lang="en-GB" altLang="en-US" sz="2300" b="1" smtClean="0">
                <a:cs typeface="Times New Roman" panose="02020603050405020304" pitchFamily="18" charset="0"/>
              </a:rPr>
              <a:t>Echinostomiasis </a:t>
            </a:r>
            <a:r>
              <a:rPr lang="el-GR" altLang="en-US" sz="2300" smtClean="0">
                <a:cs typeface="Times New Roman" panose="02020603050405020304" pitchFamily="18" charset="0"/>
              </a:rPr>
              <a:t>(σχετικά σπάνια ασθένεια).</a:t>
            </a:r>
            <a:r>
              <a:rPr lang="en-GB" altLang="en-US" sz="2300" smtClean="0">
                <a:cs typeface="Times New Roman" panose="02020603050405020304" pitchFamily="18" charset="0"/>
              </a:rPr>
              <a:t> </a:t>
            </a:r>
            <a:r>
              <a:rPr lang="el-GR" altLang="en-US" sz="2300" smtClean="0">
                <a:cs typeface="Times New Roman" panose="02020603050405020304" pitchFamily="18" charset="0"/>
              </a:rPr>
              <a:t>Εξάπλωση: Ανατολική Ασία.</a:t>
            </a:r>
            <a:endParaRPr lang="en-GB" altLang="en-US" sz="2300" smtClean="0">
              <a:cs typeface="Times New Roman" panose="02020603050405020304" pitchFamily="18" charset="0"/>
            </a:endParaRPr>
          </a:p>
          <a:p>
            <a:pPr marL="457200" indent="-457200" eaLnBrk="1" hangingPunct="1"/>
            <a:endParaRPr lang="en-US" altLang="en-US" sz="2400" smtClean="0">
              <a:cs typeface="Times New Roman" panose="02020603050405020304" pitchFamily="18" charset="0"/>
            </a:endParaRP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6A2833FE-B86E-45FC-A628-E67EC10825E4}" type="slidenum">
              <a:rPr lang="en-US" altLang="en-US" smtClean="0"/>
              <a:pPr>
                <a:defRPr/>
              </a:pPr>
              <a:t>43</a:t>
            </a:fld>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0"/>
          <p:cNvSpPr>
            <a:spLocks noGrp="1"/>
          </p:cNvSpPr>
          <p:nvPr>
            <p:ph type="title"/>
          </p:nvPr>
        </p:nvSpPr>
        <p:spPr/>
        <p:txBody>
          <a:bodyPr/>
          <a:lstStyle/>
          <a:p>
            <a:r>
              <a:rPr lang="el-GR" altLang="el-GR" sz="4000" dirty="0" smtClean="0"/>
              <a:t>Ομοταξία Τρηματώδεις: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5/5</a:t>
            </a:r>
          </a:p>
        </p:txBody>
      </p:sp>
      <p:sp>
        <p:nvSpPr>
          <p:cNvPr id="68611"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startAt="13"/>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Strigeidida,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Schistosomatidae,</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n-US" altLang="en-US" sz="2400" b="1" i="1" smtClean="0">
                <a:cs typeface="Times New Roman" panose="02020603050405020304" pitchFamily="18" charset="0"/>
              </a:rPr>
              <a:t>Trichobilharzia regenti</a:t>
            </a:r>
            <a:r>
              <a:rPr lang="en-US" altLang="en-US" sz="2400" i="1" smtClean="0">
                <a:cs typeface="Times New Roman" panose="02020603050405020304" pitchFamily="18" charset="0"/>
              </a:rPr>
              <a:t>. </a:t>
            </a:r>
            <a:r>
              <a:rPr lang="el-GR" altLang="en-US" sz="2400" smtClean="0">
                <a:cs typeface="Times New Roman" panose="02020603050405020304" pitchFamily="18" charset="0"/>
              </a:rPr>
              <a:t>Πρώτος ξενιστής</a:t>
            </a:r>
            <a:r>
              <a:rPr lang="el-GR" altLang="en-US" sz="2400" i="1" smtClean="0">
                <a:cs typeface="Times New Roman" panose="02020603050405020304" pitchFamily="18" charset="0"/>
              </a:rPr>
              <a:t>:</a:t>
            </a:r>
            <a:r>
              <a:rPr lang="en-US" altLang="en-US" sz="2400" smtClean="0">
                <a:cs typeface="Times New Roman" panose="02020603050405020304" pitchFamily="18" charset="0"/>
              </a:rPr>
              <a:t> </a:t>
            </a:r>
            <a:r>
              <a:rPr lang="el-GR" altLang="en-US" sz="2400" b="1" i="1" smtClean="0">
                <a:cs typeface="Times New Roman" panose="02020603050405020304" pitchFamily="18" charset="0"/>
              </a:rPr>
              <a:t>Διάφορα είδη Σαλιγκαριών</a:t>
            </a:r>
            <a:r>
              <a:rPr lang="en-US" altLang="en-US" sz="2400" b="1" i="1" smtClean="0">
                <a:cs typeface="Times New Roman" panose="02020603050405020304" pitchFamily="18" charset="0"/>
              </a:rPr>
              <a:t>.</a:t>
            </a:r>
            <a:r>
              <a:rPr lang="en-US" altLang="en-US" sz="2400" b="1" smtClean="0">
                <a:cs typeface="Times New Roman" panose="02020603050405020304" pitchFamily="18" charset="0"/>
              </a:rPr>
              <a:t> </a:t>
            </a:r>
            <a:r>
              <a:rPr lang="el-GR" altLang="en-US" sz="2400" smtClean="0">
                <a:cs typeface="Times New Roman" panose="02020603050405020304" pitchFamily="18" charset="0"/>
              </a:rPr>
              <a:t>Προκαλεί την ασθένεια που είναι γνωστή ως </a:t>
            </a:r>
            <a:r>
              <a:rPr lang="el-GR" altLang="en-US" sz="2400" b="1" smtClean="0">
                <a:cs typeface="Times New Roman" panose="02020603050405020304" pitchFamily="18" charset="0"/>
              </a:rPr>
              <a:t>Σχιστοσωμική δερματίτιδα</a:t>
            </a:r>
            <a:r>
              <a:rPr lang="el-GR" altLang="en-US" sz="2400" smtClean="0">
                <a:cs typeface="Times New Roman" panose="02020603050405020304" pitchFamily="18" charset="0"/>
              </a:rPr>
              <a:t>. Εξάπλωση: Βόρεια Αμερική. </a:t>
            </a:r>
          </a:p>
          <a:p>
            <a:pPr marL="457200" indent="-457200" eaLnBrk="1" hangingPunct="1">
              <a:buFont typeface="Calibri" panose="020F0502020204030204" pitchFamily="34" charset="0"/>
              <a:buAutoNum type="arabicPeriod" startAt="13"/>
            </a:pPr>
            <a:endParaRPr lang="el-GR" altLang="en-US" sz="2400" smtClean="0">
              <a:cs typeface="Times New Roman" panose="02020603050405020304" pitchFamily="18" charset="0"/>
            </a:endParaRPr>
          </a:p>
          <a:p>
            <a:pPr marL="457200" indent="-457200" eaLnBrk="1" hangingPunct="1">
              <a:buFont typeface="Arial" panose="020B0604020202020204" pitchFamily="34" charset="0"/>
              <a:buNone/>
            </a:pPr>
            <a:r>
              <a:rPr lang="el-GR" altLang="en-US" sz="2400" b="1" i="1" smtClean="0">
                <a:cs typeface="Times New Roman" panose="02020603050405020304" pitchFamily="18" charset="0"/>
              </a:rPr>
              <a:t>Πηγή ταξινομικών ονομάτων: </a:t>
            </a:r>
            <a:r>
              <a:rPr lang="en-GB" altLang="en-US" sz="2400" b="1" i="1" smtClean="0">
                <a:cs typeface="Times New Roman" panose="02020603050405020304" pitchFamily="18" charset="0"/>
              </a:rPr>
              <a:t>Pechenik J.A. (2010) Biology of the  invertebrates (6</a:t>
            </a:r>
            <a:r>
              <a:rPr lang="en-GB" altLang="en-US" sz="2400" b="1" i="1" baseline="30000" smtClean="0">
                <a:cs typeface="Times New Roman" panose="02020603050405020304" pitchFamily="18" charset="0"/>
              </a:rPr>
              <a:t>th</a:t>
            </a:r>
            <a:r>
              <a:rPr lang="en-GB" altLang="en-US" sz="2400" b="1" i="1" smtClean="0">
                <a:cs typeface="Times New Roman" panose="02020603050405020304" pitchFamily="18" charset="0"/>
              </a:rPr>
              <a:t> Ed.)</a:t>
            </a:r>
            <a:r>
              <a:rPr lang="el-GR" altLang="en-US" sz="2400" b="1" i="1" smtClean="0">
                <a:cs typeface="Times New Roman" panose="02020603050405020304" pitchFamily="18" charset="0"/>
              </a:rPr>
              <a:t> </a:t>
            </a:r>
            <a:r>
              <a:rPr lang="el-GR" altLang="en-US" sz="2400" b="1" smtClean="0">
                <a:cs typeface="Times New Roman" panose="02020603050405020304" pitchFamily="18" charset="0"/>
              </a:rPr>
              <a:t>(Βίντεο: </a:t>
            </a:r>
            <a:r>
              <a:rPr lang="en-GB" altLang="en-US" sz="2400" b="1" smtClean="0">
                <a:cs typeface="Times New Roman" panose="02020603050405020304" pitchFamily="18" charset="0"/>
              </a:rPr>
              <a:t>Leucochloridium</a:t>
            </a:r>
            <a:r>
              <a:rPr lang="en-US" altLang="en-US" sz="2400" b="1" smtClean="0">
                <a:cs typeface="Times New Roman" panose="02020603050405020304" pitchFamily="18" charset="0"/>
              </a:rPr>
              <a:t>…)</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10" name="Slide Number Placeholder 9"/>
          <p:cNvSpPr>
            <a:spLocks noGrp="1"/>
          </p:cNvSpPr>
          <p:nvPr>
            <p:ph type="sldNum" sz="quarter" idx="11"/>
          </p:nvPr>
        </p:nvSpPr>
        <p:spPr/>
        <p:txBody>
          <a:bodyPr/>
          <a:lstStyle/>
          <a:p>
            <a:pPr>
              <a:defRPr/>
            </a:pPr>
            <a:fld id="{E3A5DF08-FAC7-49E3-96EC-CF4FF827D4A2}" type="slidenum">
              <a:rPr lang="en-US" altLang="en-US" smtClean="0"/>
              <a:pPr>
                <a:defRPr/>
              </a:pPr>
              <a:t>44</a:t>
            </a:fld>
            <a:endParaRPr lang="en-US"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5631" y="1027906"/>
            <a:ext cx="7886700" cy="1325563"/>
          </a:xfrm>
        </p:spPr>
        <p:txBody>
          <a:bodyPr/>
          <a:lstStyle/>
          <a:p>
            <a:r>
              <a:rPr lang="el-GR" altLang="el-GR" dirty="0"/>
              <a:t>Ομοταξία Τρηματώδεις</a:t>
            </a:r>
            <a:r>
              <a:rPr lang="el-GR" altLang="el-GR" dirty="0" smtClean="0"/>
              <a:t>: Ασθένειες</a:t>
            </a:r>
            <a:endParaRPr lang="en-US" dirty="0"/>
          </a:p>
        </p:txBody>
      </p:sp>
      <p:sp>
        <p:nvSpPr>
          <p:cNvPr id="4" name="Footer Placeholder 3"/>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5" name="Slide Number Placeholder 4"/>
          <p:cNvSpPr>
            <a:spLocks noGrp="1"/>
          </p:cNvSpPr>
          <p:nvPr>
            <p:ph type="sldNum" sz="quarter" idx="11"/>
          </p:nvPr>
        </p:nvSpPr>
        <p:spPr/>
        <p:txBody>
          <a:bodyPr/>
          <a:lstStyle/>
          <a:p>
            <a:pPr>
              <a:defRPr/>
            </a:pPr>
            <a:fld id="{9921415E-15D4-4F39-9E33-EEC66C42B064}" type="slidenum">
              <a:rPr lang="en-US" altLang="en-US" smtClean="0"/>
              <a:pPr>
                <a:defRPr/>
              </a:pPr>
              <a:t>45</a:t>
            </a:fld>
            <a:endParaRPr lang="en-US" altLang="en-US"/>
          </a:p>
        </p:txBody>
      </p:sp>
    </p:spTree>
    <p:extLst>
      <p:ext uri="{BB962C8B-B14F-4D97-AF65-F5344CB8AC3E}">
        <p14:creationId xmlns:p14="http://schemas.microsoft.com/office/powerpoint/2010/main" val="3197555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0"/>
          <p:cNvSpPr>
            <a:spLocks noGrp="1"/>
          </p:cNvSpPr>
          <p:nvPr>
            <p:ph type="title"/>
          </p:nvPr>
        </p:nvSpPr>
        <p:spPr/>
        <p:txBody>
          <a:bodyPr/>
          <a:lstStyle/>
          <a:p>
            <a:r>
              <a:rPr lang="el-GR" altLang="el-GR" sz="4000" dirty="0" smtClean="0"/>
              <a:t>Ασθένεια </a:t>
            </a:r>
            <a:r>
              <a:rPr lang="en-US" altLang="el-GR" sz="4000" dirty="0" err="1" smtClean="0"/>
              <a:t>Clonorchiasis</a:t>
            </a:r>
            <a:r>
              <a:rPr lang="el-GR" altLang="el-GR" sz="4000" dirty="0" smtClean="0"/>
              <a:t/>
            </a:r>
            <a:br>
              <a:rPr lang="el-GR" altLang="el-GR" sz="4000" dirty="0" smtClean="0"/>
            </a:br>
            <a:r>
              <a:rPr lang="en-US" altLang="el-GR" sz="4000" dirty="0" smtClean="0"/>
              <a:t>(</a:t>
            </a:r>
            <a:r>
              <a:rPr lang="el-GR" altLang="el-GR" sz="4000" dirty="0"/>
              <a:t>Τρηματώδης του Ήπατος</a:t>
            </a:r>
            <a:r>
              <a:rPr lang="el-GR" altLang="el-GR" sz="4000" dirty="0" smtClean="0"/>
              <a:t>) 1/2</a:t>
            </a:r>
            <a:endParaRPr lang="el-GR" altLang="el-GR" sz="4000" dirty="0"/>
          </a:p>
        </p:txBody>
      </p:sp>
      <p:sp>
        <p:nvSpPr>
          <p:cNvPr id="69635" name="Content Placeholder 13"/>
          <p:cNvSpPr>
            <a:spLocks noGrp="1"/>
          </p:cNvSpPr>
          <p:nvPr>
            <p:ph idx="1"/>
          </p:nvPr>
        </p:nvSpPr>
        <p:spPr>
          <a:xfrm>
            <a:off x="628650" y="1690688"/>
            <a:ext cx="7886700" cy="4351337"/>
          </a:xfrm>
        </p:spPr>
        <p:txBody>
          <a:bodyPr/>
          <a:lstStyle/>
          <a:p>
            <a:pPr eaLnBrk="1" hangingPunct="1"/>
            <a:r>
              <a:rPr lang="el-GR" altLang="en-US" sz="2400" dirty="0" smtClean="0">
                <a:cs typeface="Times New Roman" panose="02020603050405020304" pitchFamily="18" charset="0"/>
              </a:rPr>
              <a:t>Το παράσιτο </a:t>
            </a:r>
            <a:r>
              <a:rPr lang="en-US" altLang="en-US" sz="2400" b="1" i="1" dirty="0" err="1" smtClean="0">
                <a:cs typeface="Times New Roman" panose="02020603050405020304" pitchFamily="18" charset="0"/>
              </a:rPr>
              <a:t>Opisorchis</a:t>
            </a:r>
            <a:r>
              <a:rPr lang="en-US" altLang="en-US" sz="2400" b="1" i="1" dirty="0" smtClean="0">
                <a:cs typeface="Times New Roman" panose="02020603050405020304" pitchFamily="18" charset="0"/>
              </a:rPr>
              <a:t> (</a:t>
            </a:r>
            <a:r>
              <a:rPr lang="en-US" altLang="en-US" sz="2400" b="1" i="1" dirty="0" err="1" smtClean="0">
                <a:cs typeface="Times New Roman" panose="02020603050405020304" pitchFamily="18" charset="0"/>
              </a:rPr>
              <a:t>Clonorchis</a:t>
            </a:r>
            <a:r>
              <a:rPr lang="en-US" altLang="en-US" sz="2400" b="1" i="1" dirty="0" smtClean="0">
                <a:cs typeface="Times New Roman" panose="02020603050405020304" pitchFamily="18" charset="0"/>
              </a:rPr>
              <a:t>) </a:t>
            </a:r>
            <a:r>
              <a:rPr lang="en-US" altLang="en-US" sz="2400" b="1" i="1" dirty="0" err="1" smtClean="0">
                <a:cs typeface="Times New Roman" panose="02020603050405020304" pitchFamily="18" charset="0"/>
              </a:rPr>
              <a:t>sinensis</a:t>
            </a:r>
            <a:r>
              <a:rPr lang="el-GR" altLang="en-US" sz="2400" b="1" i="1" dirty="0" smtClean="0">
                <a:cs typeface="Times New Roman" panose="02020603050405020304" pitchFamily="18" charset="0"/>
              </a:rPr>
              <a:t> </a:t>
            </a:r>
            <a:r>
              <a:rPr lang="el-GR" altLang="en-US" sz="2400" dirty="0" smtClean="0">
                <a:cs typeface="Times New Roman" panose="02020603050405020304" pitchFamily="18" charset="0"/>
              </a:rPr>
              <a:t>εμφανίζει τον τυπικό κύκλο ζωής των Διγενών με την παρουσία των </a:t>
            </a:r>
            <a:r>
              <a:rPr lang="el-GR" altLang="en-US" sz="2400" b="1" dirty="0" smtClean="0">
                <a:cs typeface="Times New Roman" panose="02020603050405020304" pitchFamily="18" charset="0"/>
              </a:rPr>
              <a:t>μορφών</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Μειρακίδιο</a:t>
            </a:r>
            <a:r>
              <a:rPr lang="el-GR" altLang="en-US" sz="2400" b="1" dirty="0" smtClean="0">
                <a:cs typeface="Times New Roman" panose="02020603050405020304" pitchFamily="18" charset="0"/>
              </a:rPr>
              <a:t>, </a:t>
            </a:r>
            <a:r>
              <a:rPr lang="el-GR" altLang="en-US" sz="2400" b="1" dirty="0" err="1" smtClean="0">
                <a:cs typeface="Times New Roman" panose="02020603050405020304" pitchFamily="18" charset="0"/>
              </a:rPr>
              <a:t>Σποροκύστη</a:t>
            </a:r>
            <a:r>
              <a:rPr lang="el-GR" altLang="en-US" sz="2400" b="1" dirty="0" smtClean="0">
                <a:cs typeface="Times New Roman" panose="02020603050405020304" pitchFamily="18" charset="0"/>
              </a:rPr>
              <a:t>, </a:t>
            </a:r>
            <a:r>
              <a:rPr lang="el-GR" altLang="en-US" sz="2400" b="1" dirty="0" err="1" smtClean="0">
                <a:cs typeface="Times New Roman" panose="02020603050405020304" pitchFamily="18" charset="0"/>
              </a:rPr>
              <a:t>Ρέδια</a:t>
            </a:r>
            <a:r>
              <a:rPr lang="el-GR" altLang="en-US" sz="2400" dirty="0" smtClean="0">
                <a:cs typeface="Times New Roman" panose="02020603050405020304" pitchFamily="18" charset="0"/>
              </a:rPr>
              <a:t>, </a:t>
            </a:r>
            <a:r>
              <a:rPr lang="el-GR" altLang="en-US" sz="2400" b="1" dirty="0" err="1" smtClean="0">
                <a:cs typeface="Times New Roman" panose="02020603050405020304" pitchFamily="18" charset="0"/>
              </a:rPr>
              <a:t>Κερκάρια</a:t>
            </a:r>
            <a:r>
              <a:rPr lang="el-GR" altLang="en-US" sz="2400" b="1" dirty="0" smtClean="0">
                <a:cs typeface="Times New Roman" panose="02020603050405020304" pitchFamily="18" charset="0"/>
              </a:rPr>
              <a:t>, </a:t>
            </a:r>
            <a:r>
              <a:rPr lang="el-GR" altLang="en-US" sz="2400" b="1" dirty="0" err="1" smtClean="0">
                <a:cs typeface="Times New Roman" panose="02020603050405020304" pitchFamily="18" charset="0"/>
              </a:rPr>
              <a:t>Μετακερκάρια</a:t>
            </a:r>
            <a:r>
              <a:rPr lang="el-GR" altLang="en-US" sz="2400" b="1" dirty="0" smtClean="0">
                <a:cs typeface="Times New Roman" panose="02020603050405020304" pitchFamily="18" charset="0"/>
              </a:rPr>
              <a:t> και Ενήλικο. Η αγενής αναπαραγωγή </a:t>
            </a:r>
            <a:r>
              <a:rPr lang="el-GR" altLang="en-US" sz="2400" dirty="0" smtClean="0">
                <a:cs typeface="Times New Roman" panose="02020603050405020304" pitchFamily="18" charset="0"/>
              </a:rPr>
              <a:t>γίνεται στο </a:t>
            </a:r>
            <a:r>
              <a:rPr lang="el-GR" altLang="en-US" sz="2400" b="1" dirty="0" smtClean="0">
                <a:cs typeface="Times New Roman" panose="02020603050405020304" pitchFamily="18" charset="0"/>
              </a:rPr>
              <a:t>Σαλιγκάρι </a:t>
            </a:r>
            <a:r>
              <a:rPr lang="el-GR" altLang="en-US" sz="2400" dirty="0" smtClean="0">
                <a:cs typeface="Times New Roman" panose="02020603050405020304" pitchFamily="18" charset="0"/>
              </a:rPr>
              <a:t>και από ένα αυγό προκύπτουν πολλές </a:t>
            </a:r>
            <a:r>
              <a:rPr lang="el-GR" altLang="en-US" sz="2400" b="1" dirty="0" err="1" smtClean="0">
                <a:cs typeface="Times New Roman" panose="02020603050405020304" pitchFamily="18" charset="0"/>
              </a:rPr>
              <a:t>Κερκάριες</a:t>
            </a:r>
            <a:r>
              <a:rPr lang="el-GR" altLang="en-US" sz="2400" dirty="0" smtClean="0">
                <a:cs typeface="Times New Roman" panose="02020603050405020304" pitchFamily="18" charset="0"/>
              </a:rPr>
              <a:t>. Το ενήλικο </a:t>
            </a:r>
            <a:r>
              <a:rPr lang="el-GR" altLang="en-US" sz="2400" dirty="0" err="1" smtClean="0">
                <a:cs typeface="Times New Roman" panose="02020603050405020304" pitchFamily="18" charset="0"/>
              </a:rPr>
              <a:t>ζεί</a:t>
            </a:r>
            <a:r>
              <a:rPr lang="el-GR" altLang="en-US" sz="2400" dirty="0" smtClean="0">
                <a:cs typeface="Times New Roman" panose="02020603050405020304" pitchFamily="18" charset="0"/>
              </a:rPr>
              <a:t> στο </a:t>
            </a:r>
            <a:r>
              <a:rPr lang="el-GR" altLang="en-US" sz="2400" b="1" dirty="0" smtClean="0">
                <a:cs typeface="Times New Roman" panose="02020603050405020304" pitchFamily="18" charset="0"/>
              </a:rPr>
              <a:t>ήπαρ</a:t>
            </a:r>
            <a:r>
              <a:rPr lang="el-GR" altLang="en-US" sz="2400" dirty="0" smtClean="0">
                <a:cs typeface="Times New Roman" panose="02020603050405020304" pitchFamily="18" charset="0"/>
              </a:rPr>
              <a:t> του ανθρώπου και καταναλώνει τα </a:t>
            </a:r>
            <a:r>
              <a:rPr lang="el-GR" altLang="en-US" sz="2400" b="1" dirty="0" smtClean="0">
                <a:cs typeface="Times New Roman" panose="02020603050405020304" pitchFamily="18" charset="0"/>
              </a:rPr>
              <a:t>χολικά υγρά</a:t>
            </a:r>
            <a:r>
              <a:rPr lang="el-GR" altLang="en-US" sz="2400" dirty="0" smtClean="0">
                <a:cs typeface="Times New Roman" panose="02020603050405020304" pitchFamily="18" charset="0"/>
              </a:rPr>
              <a:t>. Προκαλεί </a:t>
            </a:r>
            <a:r>
              <a:rPr lang="el-GR" altLang="en-US" sz="2400" b="1" dirty="0" smtClean="0">
                <a:cs typeface="Times New Roman" panose="02020603050405020304" pitchFamily="18" charset="0"/>
              </a:rPr>
              <a:t>οίδημα της χολής ή αδυναμία πέψης της τροφής</a:t>
            </a:r>
            <a:r>
              <a:rPr lang="el-GR" altLang="en-US" sz="2400" dirty="0" smtClean="0">
                <a:cs typeface="Times New Roman" panose="02020603050405020304" pitchFamily="18" charset="0"/>
              </a:rPr>
              <a:t> λόγω απουσίας χολικών υγρών.</a:t>
            </a:r>
          </a:p>
          <a:p>
            <a:pPr eaLnBrk="1" hangingPunct="1"/>
            <a:r>
              <a:rPr lang="el-GR" altLang="en-US" sz="2400" dirty="0" smtClean="0">
                <a:cs typeface="Times New Roman" panose="02020603050405020304" pitchFamily="18" charset="0"/>
              </a:rPr>
              <a:t>Στον </a:t>
            </a:r>
            <a:r>
              <a:rPr lang="el-GR" altLang="en-US" sz="2400" b="1" dirty="0" smtClean="0">
                <a:cs typeface="Times New Roman" panose="02020603050405020304" pitchFamily="18" charset="0"/>
              </a:rPr>
              <a:t>άνθρωπο</a:t>
            </a:r>
            <a:r>
              <a:rPr lang="el-GR" altLang="en-US" sz="2400" dirty="0" smtClean="0">
                <a:cs typeface="Times New Roman" panose="02020603050405020304" pitchFamily="18" charset="0"/>
              </a:rPr>
              <a:t> γίνεται η </a:t>
            </a:r>
            <a:r>
              <a:rPr lang="el-GR" altLang="en-US" sz="2400" b="1" dirty="0" smtClean="0">
                <a:cs typeface="Times New Roman" panose="02020603050405020304" pitchFamily="18" charset="0"/>
              </a:rPr>
              <a:t>εγγενής αναπαραγωγή </a:t>
            </a:r>
            <a:r>
              <a:rPr lang="el-GR" altLang="en-US" sz="2400" dirty="0" smtClean="0">
                <a:cs typeface="Times New Roman" panose="02020603050405020304" pitchFamily="18" charset="0"/>
              </a:rPr>
              <a:t>του παρασίτου.</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Η </a:t>
            </a:r>
            <a:r>
              <a:rPr lang="el-GR" altLang="en-US" sz="2400" b="1" dirty="0" smtClean="0">
                <a:cs typeface="Times New Roman" panose="02020603050405020304" pitchFamily="18" charset="0"/>
              </a:rPr>
              <a:t>διάγνωση </a:t>
            </a:r>
            <a:r>
              <a:rPr lang="el-GR" altLang="en-US" sz="2400" dirty="0" smtClean="0">
                <a:cs typeface="Times New Roman" panose="02020603050405020304" pitchFamily="18" charset="0"/>
              </a:rPr>
              <a:t>γίνεται μέσω ελέγχου για </a:t>
            </a:r>
            <a:r>
              <a:rPr lang="el-GR" altLang="en-US" sz="2400" b="1" dirty="0" smtClean="0">
                <a:cs typeface="Times New Roman" panose="02020603050405020304" pitchFamily="18" charset="0"/>
              </a:rPr>
              <a:t>παρουσία αυγών στα κόπρανα</a:t>
            </a:r>
            <a:r>
              <a:rPr lang="el-GR" altLang="en-US" sz="2400" dirty="0" smtClean="0">
                <a:cs typeface="Times New Roman" panose="02020603050405020304" pitchFamily="18" charset="0"/>
              </a:rPr>
              <a:t>. Καταπολέμηση με </a:t>
            </a:r>
            <a:r>
              <a:rPr lang="el-GR" altLang="en-US" sz="2400" b="1" dirty="0" err="1" smtClean="0">
                <a:cs typeface="Times New Roman" panose="02020603050405020304" pitchFamily="18" charset="0"/>
              </a:rPr>
              <a:t>αντιελμινθικά</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Tricla</a:t>
            </a:r>
            <a:r>
              <a:rPr lang="en-GB" altLang="en-US" sz="2400" b="1" dirty="0" smtClean="0">
                <a:cs typeface="Times New Roman" panose="02020603050405020304" pitchFamily="18" charset="0"/>
              </a:rPr>
              <a:t>-</a:t>
            </a:r>
            <a:r>
              <a:rPr lang="en-US" altLang="en-US" sz="2400" b="1" dirty="0" smtClean="0">
                <a:cs typeface="Times New Roman" panose="02020603050405020304" pitchFamily="18" charset="0"/>
              </a:rPr>
              <a:t>b</a:t>
            </a:r>
            <a:r>
              <a:rPr lang="en-GB" altLang="en-US" sz="2400" b="1" dirty="0" err="1" smtClean="0">
                <a:cs typeface="Times New Roman" panose="02020603050405020304" pitchFamily="18" charset="0"/>
              </a:rPr>
              <a:t>endazole</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Praziquantel</a:t>
            </a:r>
            <a:r>
              <a:rPr lang="en-GB" altLang="en-US" sz="2400" b="1" dirty="0" smtClean="0">
                <a:cs typeface="Times New Roman" panose="02020603050405020304" pitchFamily="18" charset="0"/>
              </a:rPr>
              <a:t>)</a:t>
            </a:r>
            <a:r>
              <a:rPr lang="el-GR" altLang="en-US" sz="2400" b="1" dirty="0" smtClean="0">
                <a:cs typeface="Times New Roman" panose="02020603050405020304" pitchFamily="18" charset="0"/>
              </a:rPr>
              <a:t>. </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961F5A0E-7222-4590-B6B9-F606B1DA7A95}" type="slidenum">
              <a:rPr lang="en-US" altLang="en-US" smtClean="0"/>
              <a:pPr>
                <a:defRPr/>
              </a:pPr>
              <a:t>46</a:t>
            </a:fld>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0"/>
          <p:cNvSpPr>
            <a:spLocks noGrp="1"/>
          </p:cNvSpPr>
          <p:nvPr>
            <p:ph type="title"/>
          </p:nvPr>
        </p:nvSpPr>
        <p:spPr/>
        <p:txBody>
          <a:bodyPr/>
          <a:lstStyle/>
          <a:p>
            <a:r>
              <a:rPr lang="el-GR" altLang="el-GR" sz="4000" dirty="0"/>
              <a:t>Ασθένεια </a:t>
            </a:r>
            <a:r>
              <a:rPr lang="el-GR" altLang="el-GR" sz="4000" dirty="0" err="1"/>
              <a:t>Clonorchiasis</a:t>
            </a:r>
            <a:r>
              <a:rPr lang="el-GR" altLang="el-GR" sz="4000" dirty="0"/>
              <a:t/>
            </a:r>
            <a:br>
              <a:rPr lang="el-GR" altLang="el-GR" sz="4000" dirty="0"/>
            </a:br>
            <a:r>
              <a:rPr lang="el-GR" altLang="el-GR" sz="4000" dirty="0"/>
              <a:t>(Τρηματώδης του Ήπατος) </a:t>
            </a:r>
            <a:r>
              <a:rPr lang="el-GR" altLang="el-GR" sz="4000" dirty="0" smtClean="0"/>
              <a:t>2/2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908C14E3-4C05-4EDA-B067-5B1F4EAF48F5}" type="slidenum">
              <a:rPr lang="en-US" altLang="en-US" smtClean="0"/>
              <a:pPr>
                <a:defRPr/>
              </a:pPr>
              <a:t>47</a:t>
            </a:fld>
            <a:endParaRPr lang="en-US" altLang="en-US"/>
          </a:p>
        </p:txBody>
      </p:sp>
      <p:pic>
        <p:nvPicPr>
          <p:cNvPr id="70661"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03350" y="1685925"/>
            <a:ext cx="6330950" cy="4619625"/>
          </a:xfrm>
        </p:spPr>
      </p:pic>
      <p:sp>
        <p:nvSpPr>
          <p:cNvPr id="6" name="TextBox 5"/>
          <p:cNvSpPr txBox="1"/>
          <p:nvPr/>
        </p:nvSpPr>
        <p:spPr>
          <a:xfrm>
            <a:off x="7164388" y="6029325"/>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2</a:t>
            </a:r>
            <a:endParaRPr lang="el-GR" sz="1200" b="1" dirty="0">
              <a:latin typeface="+mj-lt"/>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0"/>
          <p:cNvSpPr>
            <a:spLocks noGrp="1"/>
          </p:cNvSpPr>
          <p:nvPr>
            <p:ph type="title"/>
          </p:nvPr>
        </p:nvSpPr>
        <p:spPr/>
        <p:txBody>
          <a:bodyPr/>
          <a:lstStyle/>
          <a:p>
            <a:r>
              <a:rPr lang="el-GR" altLang="el-GR" sz="4000" dirty="0"/>
              <a:t>Ασθένεια </a:t>
            </a:r>
            <a:r>
              <a:rPr lang="el-GR" altLang="el-GR" sz="4000" dirty="0" smtClean="0"/>
              <a:t/>
            </a:r>
            <a:br>
              <a:rPr lang="el-GR" altLang="el-GR" sz="4000" dirty="0" smtClean="0"/>
            </a:br>
            <a:r>
              <a:rPr lang="el-GR" altLang="el-GR" sz="4000" dirty="0" smtClean="0"/>
              <a:t>Εντερική </a:t>
            </a:r>
            <a:r>
              <a:rPr lang="el-GR" altLang="el-GR" sz="4000" dirty="0" err="1" smtClean="0"/>
              <a:t>Σχιστοσωμίαση</a:t>
            </a:r>
            <a:r>
              <a:rPr lang="el-GR" altLang="el-GR" sz="4000" dirty="0" smtClean="0"/>
              <a:t> 1/2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FD4D1847-F60D-4C21-9218-E04C21C19E90}" type="slidenum">
              <a:rPr lang="en-US" altLang="en-US" smtClean="0"/>
              <a:pPr>
                <a:defRPr/>
              </a:pPr>
              <a:t>48</a:t>
            </a:fld>
            <a:endParaRPr lang="en-US" altLang="en-US"/>
          </a:p>
        </p:txBody>
      </p:sp>
      <p:sp>
        <p:nvSpPr>
          <p:cNvPr id="72709" name="Content Placeholder 1"/>
          <p:cNvSpPr>
            <a:spLocks noGrp="1"/>
          </p:cNvSpPr>
          <p:nvPr>
            <p:ph idx="1"/>
          </p:nvPr>
        </p:nvSpPr>
        <p:spPr>
          <a:xfrm>
            <a:off x="628650" y="1800225"/>
            <a:ext cx="7886700" cy="4665663"/>
          </a:xfrm>
        </p:spPr>
        <p:txBody>
          <a:bodyPr/>
          <a:lstStyle/>
          <a:p>
            <a:pPr eaLnBrk="1" hangingPunct="1"/>
            <a:r>
              <a:rPr lang="el-GR" altLang="en-US" sz="2400" dirty="0" smtClean="0">
                <a:cs typeface="Times New Roman" panose="02020603050405020304" pitchFamily="18" charset="0"/>
              </a:rPr>
              <a:t>Είναι η </a:t>
            </a:r>
            <a:r>
              <a:rPr lang="el-GR" altLang="en-US" sz="2400" b="1" dirty="0" smtClean="0">
                <a:cs typeface="Times New Roman" panose="02020603050405020304" pitchFamily="18" charset="0"/>
              </a:rPr>
              <a:t>δεύτερη πλέον σημαντική παρασιτική ασθένεια μετά την ελονοσία</a:t>
            </a:r>
            <a:r>
              <a:rPr lang="el-GR" altLang="en-US" sz="2400" dirty="0" smtClean="0">
                <a:cs typeface="Times New Roman" panose="02020603050405020304" pitchFamily="18" charset="0"/>
              </a:rPr>
              <a:t>. Αυτό συμβαίνει γιατί τα </a:t>
            </a:r>
            <a:r>
              <a:rPr lang="el-GR" altLang="en-US" sz="2400" b="1" dirty="0" smtClean="0">
                <a:cs typeface="Times New Roman" panose="02020603050405020304" pitchFamily="18" charset="0"/>
              </a:rPr>
              <a:t>παράσιτα εισέρχονται στο δέρμα </a:t>
            </a:r>
            <a:r>
              <a:rPr lang="el-GR" altLang="en-US" sz="2400" dirty="0" smtClean="0">
                <a:cs typeface="Times New Roman" panose="02020603050405020304" pitchFamily="18" charset="0"/>
              </a:rPr>
              <a:t>μετά από επαφή με μολυσμένα νερά. Είναι κυρίως </a:t>
            </a:r>
            <a:r>
              <a:rPr lang="el-GR" altLang="en-US" sz="2400" b="1" dirty="0" smtClean="0">
                <a:cs typeface="Times New Roman" panose="02020603050405020304" pitchFamily="18" charset="0"/>
              </a:rPr>
              <a:t>χρόνια ασθένεια</a:t>
            </a:r>
            <a:r>
              <a:rPr lang="el-GR" altLang="en-US" sz="2400" dirty="0" smtClean="0">
                <a:cs typeface="Times New Roman" panose="02020603050405020304" pitchFamily="18" charset="0"/>
              </a:rPr>
              <a:t>. Οι επιπλοκές οφείλονται στα αυγά και </a:t>
            </a:r>
            <a:r>
              <a:rPr lang="el-GR" altLang="en-US" sz="2400" b="1" dirty="0" smtClean="0">
                <a:cs typeface="Times New Roman" panose="02020603050405020304" pitchFamily="18" charset="0"/>
              </a:rPr>
              <a:t>ειδικότερα στην ανοσολογική απόκριση του ξενιστή </a:t>
            </a:r>
            <a:r>
              <a:rPr lang="el-GR" altLang="en-US" sz="2400" dirty="0" smtClean="0">
                <a:cs typeface="Times New Roman" panose="02020603050405020304" pitchFamily="18" charset="0"/>
              </a:rPr>
              <a:t>(άνθρωπος) που καταλήγει στη δημιουργία </a:t>
            </a:r>
            <a:r>
              <a:rPr lang="el-GR" altLang="en-US" sz="2400" dirty="0" err="1" smtClean="0">
                <a:cs typeface="Times New Roman" panose="02020603050405020304" pitchFamily="18" charset="0"/>
              </a:rPr>
              <a:t>ελκώσεων,αποστημάτων</a:t>
            </a:r>
            <a:r>
              <a:rPr lang="el-GR" altLang="en-US" sz="2400" dirty="0" smtClean="0">
                <a:cs typeface="Times New Roman" panose="02020603050405020304" pitchFamily="18" charset="0"/>
              </a:rPr>
              <a:t>, φλεγμονών</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και καταστροφή οργάνων.</a:t>
            </a:r>
          </a:p>
          <a:p>
            <a:pPr eaLnBrk="1" hangingPunct="1">
              <a:spcBef>
                <a:spcPts val="600"/>
              </a:spcBef>
            </a:pPr>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Πόνος στην κοιλιά, διάρροια, πυρετός, διόγκωση οργάνων. Η </a:t>
            </a:r>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γίνεται μέσω ελέγχου για </a:t>
            </a:r>
            <a:r>
              <a:rPr lang="el-GR" altLang="en-US" sz="2400" b="1" dirty="0" smtClean="0">
                <a:cs typeface="Times New Roman" panose="02020603050405020304" pitchFamily="18" charset="0"/>
              </a:rPr>
              <a:t>παρουσία αυγών στα κόπρανα ή στα ούρα</a:t>
            </a:r>
            <a:r>
              <a:rPr lang="el-GR" altLang="en-US" sz="2400" dirty="0" smtClean="0">
                <a:cs typeface="Times New Roman" panose="02020603050405020304" pitchFamily="18" charset="0"/>
              </a:rPr>
              <a:t>.</a:t>
            </a:r>
          </a:p>
          <a:p>
            <a:pPr eaLnBrk="1" hangingPunct="1">
              <a:spcBef>
                <a:spcPts val="600"/>
              </a:spcBef>
            </a:pPr>
            <a:r>
              <a:rPr lang="el-GR" altLang="en-US" sz="2400" dirty="0" smtClean="0">
                <a:cs typeface="Times New Roman" panose="02020603050405020304" pitchFamily="18" charset="0"/>
              </a:rPr>
              <a:t>Καταπολέμηση: Πολύ αποτελεσματική με </a:t>
            </a:r>
            <a:r>
              <a:rPr lang="en-GB" altLang="en-US" sz="2400" b="1" dirty="0" err="1" smtClean="0">
                <a:cs typeface="Times New Roman" panose="02020603050405020304" pitchFamily="18" charset="0"/>
              </a:rPr>
              <a:t>Praziquantel</a:t>
            </a:r>
            <a:r>
              <a:rPr lang="el-GR" altLang="en-US" sz="2400" b="1" dirty="0" smtClean="0">
                <a:cs typeface="Times New Roman" panose="02020603050405020304" pitchFamily="18" charset="0"/>
              </a:rPr>
              <a:t>. </a:t>
            </a:r>
          </a:p>
          <a:p>
            <a:pPr marL="0" indent="0">
              <a:buFont typeface="Arial" panose="020B0604020202020204" pitchFamily="34" charset="0"/>
              <a:buNone/>
            </a:pPr>
            <a:endParaRPr lang="el-GR" altLang="el-GR" sz="2400"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0"/>
          <p:cNvSpPr>
            <a:spLocks noGrp="1"/>
          </p:cNvSpPr>
          <p:nvPr>
            <p:ph type="title"/>
          </p:nvPr>
        </p:nvSpPr>
        <p:spPr/>
        <p:txBody>
          <a:bodyPr/>
          <a:lstStyle/>
          <a:p>
            <a:r>
              <a:rPr lang="el-GR" altLang="el-GR" sz="4000" dirty="0"/>
              <a:t>Ασθένεια </a:t>
            </a:r>
            <a:br>
              <a:rPr lang="el-GR" altLang="el-GR" sz="4000" dirty="0"/>
            </a:br>
            <a:r>
              <a:rPr lang="el-GR" altLang="el-GR" sz="4000" dirty="0"/>
              <a:t>Εντερική </a:t>
            </a:r>
            <a:r>
              <a:rPr lang="el-GR" altLang="el-GR" sz="4000" dirty="0" err="1"/>
              <a:t>Σχιστοσωμίαση</a:t>
            </a:r>
            <a:r>
              <a:rPr lang="el-GR" altLang="el-GR" sz="4000" dirty="0"/>
              <a:t> </a:t>
            </a:r>
            <a:r>
              <a:rPr lang="el-GR" altLang="el-GR" sz="4000" dirty="0" smtClean="0"/>
              <a:t>2/2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D7DBFB71-7012-443F-B753-1B90DB2C307D}" type="slidenum">
              <a:rPr lang="en-US" altLang="en-US" smtClean="0"/>
              <a:pPr>
                <a:defRPr/>
              </a:pPr>
              <a:t>49</a:t>
            </a:fld>
            <a:endParaRPr lang="en-US" altLang="en-US"/>
          </a:p>
        </p:txBody>
      </p:sp>
      <p:pic>
        <p:nvPicPr>
          <p:cNvPr id="73733"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39875" y="1690688"/>
            <a:ext cx="6064250" cy="4635500"/>
          </a:xfrm>
        </p:spPr>
      </p:pic>
      <p:sp>
        <p:nvSpPr>
          <p:cNvPr id="6" name="TextBox 5"/>
          <p:cNvSpPr txBox="1"/>
          <p:nvPr/>
        </p:nvSpPr>
        <p:spPr>
          <a:xfrm>
            <a:off x="7240588" y="6019800"/>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3</a:t>
            </a:r>
            <a:endParaRPr lang="el-GR" sz="1200" b="1" dirty="0">
              <a:latin typeface="+mj-l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0"/>
          <p:cNvSpPr>
            <a:spLocks noGrp="1"/>
          </p:cNvSpPr>
          <p:nvPr>
            <p:ph type="title"/>
          </p:nvPr>
        </p:nvSpPr>
        <p:spPr/>
        <p:txBody>
          <a:bodyPr/>
          <a:lstStyle/>
          <a:p>
            <a:r>
              <a:rPr lang="el-GR" altLang="el-GR" sz="4000" dirty="0"/>
              <a:t>Ασθένεια </a:t>
            </a:r>
            <a:r>
              <a:rPr lang="sk-SK" altLang="el-GR" sz="4000" dirty="0" smtClean="0"/>
              <a:t>Paragonimiasis</a:t>
            </a:r>
            <a:r>
              <a:rPr lang="el-GR" altLang="el-GR" sz="4000" dirty="0"/>
              <a:t/>
            </a:r>
            <a:br>
              <a:rPr lang="el-GR" altLang="el-GR" sz="4000" dirty="0"/>
            </a:br>
            <a:r>
              <a:rPr lang="el-GR" altLang="el-GR" sz="4000" dirty="0" smtClean="0"/>
              <a:t>(Τρηματώδης των Πνευμόνων) 1/2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A19D95E7-F4D1-4668-B4FA-1C0B966E6C85}" type="slidenum">
              <a:rPr lang="en-US" altLang="en-US" smtClean="0"/>
              <a:pPr>
                <a:defRPr/>
              </a:pPr>
              <a:t>50</a:t>
            </a:fld>
            <a:endParaRPr lang="en-US" altLang="en-US"/>
          </a:p>
        </p:txBody>
      </p:sp>
      <p:sp>
        <p:nvSpPr>
          <p:cNvPr id="75781" name="Content Placeholder 1"/>
          <p:cNvSpPr>
            <a:spLocks noGrp="1"/>
          </p:cNvSpPr>
          <p:nvPr>
            <p:ph idx="1"/>
          </p:nvPr>
        </p:nvSpPr>
        <p:spPr>
          <a:xfrm>
            <a:off x="628650" y="1660525"/>
            <a:ext cx="7886700" cy="4505325"/>
          </a:xfrm>
        </p:spPr>
        <p:txBody>
          <a:bodyPr/>
          <a:lstStyle/>
          <a:p>
            <a:pPr marL="0" indent="0" eaLnBrk="1" hangingPunct="1">
              <a:buFont typeface="Arial" panose="020B0604020202020204" pitchFamily="34" charset="0"/>
              <a:buNone/>
            </a:pPr>
            <a:endParaRPr lang="el-GR"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Ιδιαίτερα σοβαρή ασθένεια στην Ανατολική Ασία </a:t>
            </a:r>
            <a:r>
              <a:rPr lang="el-GR" altLang="en-US" sz="2400" b="1" dirty="0" smtClean="0">
                <a:cs typeface="Times New Roman" panose="02020603050405020304" pitchFamily="18" charset="0"/>
              </a:rPr>
              <a:t>λόγω των διατροφικών συνηθειών</a:t>
            </a:r>
            <a:r>
              <a:rPr lang="el-GR" altLang="en-US" sz="2400" dirty="0" smtClean="0">
                <a:cs typeface="Times New Roman" panose="02020603050405020304" pitchFamily="18" charset="0"/>
              </a:rPr>
              <a:t>. Η μετάδοση του παρασίτου γίνεται μέσω </a:t>
            </a:r>
            <a:r>
              <a:rPr lang="el-GR" altLang="en-US" sz="2400" b="1" dirty="0" smtClean="0">
                <a:cs typeface="Times New Roman" panose="02020603050405020304" pitchFamily="18" charset="0"/>
              </a:rPr>
              <a:t>Καρκινοειδών του γλυκού </a:t>
            </a:r>
            <a:r>
              <a:rPr lang="el-GR" altLang="en-US" sz="2400" dirty="0" smtClean="0">
                <a:cs typeface="Times New Roman" panose="02020603050405020304" pitchFamily="18" charset="0"/>
              </a:rPr>
              <a:t>νερού που δεν έχουν μαγειρευτεί ικανοποιητικά. Το παράσιτο χρησιμοποιεί </a:t>
            </a:r>
            <a:r>
              <a:rPr lang="el-GR" altLang="en-US" sz="2400" b="1" dirty="0" smtClean="0">
                <a:cs typeface="Times New Roman" panose="02020603050405020304" pitchFamily="18" charset="0"/>
              </a:rPr>
              <a:t>2 ενδιάμεσους ξενιστές</a:t>
            </a:r>
            <a:r>
              <a:rPr lang="el-GR" altLang="en-US" sz="2400" dirty="0" smtClean="0">
                <a:cs typeface="Times New Roman" panose="02020603050405020304" pitchFamily="18" charset="0"/>
              </a:rPr>
              <a:t>. Εισέρχεται στον άνθρωπο και διαπερνώντας το περιτόναιο και το διάφραγμα και </a:t>
            </a:r>
            <a:r>
              <a:rPr lang="el-GR" altLang="en-US" sz="2400" b="1" dirty="0" smtClean="0">
                <a:cs typeface="Times New Roman" panose="02020603050405020304" pitchFamily="18" charset="0"/>
              </a:rPr>
              <a:t>εγκαθίσταται στους πνεύμονες</a:t>
            </a:r>
            <a:r>
              <a:rPr lang="el-GR" altLang="en-US" sz="2400" dirty="0" smtClean="0">
                <a:cs typeface="Times New Roman" panose="02020603050405020304" pitchFamily="18" charset="0"/>
              </a:rPr>
              <a:t>.</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Βήχας, αλλαγή χρώματος </a:t>
            </a:r>
            <a:r>
              <a:rPr lang="el-GR" altLang="en-US" sz="2400" dirty="0" err="1" smtClean="0">
                <a:cs typeface="Times New Roman" panose="02020603050405020304" pitchFamily="18" charset="0"/>
              </a:rPr>
              <a:t>πτύελου</a:t>
            </a:r>
            <a:r>
              <a:rPr lang="el-GR" altLang="en-US" sz="2400" dirty="0" smtClean="0">
                <a:cs typeface="Times New Roman" panose="02020603050405020304" pitchFamily="18" charset="0"/>
              </a:rPr>
              <a:t>, αιμόπτυση. Η </a:t>
            </a:r>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γίνεται μέσω ελέγχου για </a:t>
            </a:r>
            <a:r>
              <a:rPr lang="el-GR" altLang="en-US" sz="2400" b="1" dirty="0" smtClean="0">
                <a:cs typeface="Times New Roman" panose="02020603050405020304" pitchFamily="18" charset="0"/>
              </a:rPr>
              <a:t>παρουσία αυγών στα κόπρανα </a:t>
            </a:r>
            <a:r>
              <a:rPr lang="el-GR" altLang="en-US" sz="2400" dirty="0" smtClean="0">
                <a:cs typeface="Times New Roman" panose="02020603050405020304" pitchFamily="18" charset="0"/>
              </a:rPr>
              <a:t>ή </a:t>
            </a:r>
            <a:r>
              <a:rPr lang="el-GR" altLang="en-US" sz="2400" b="1" dirty="0" smtClean="0">
                <a:cs typeface="Times New Roman" panose="02020603050405020304" pitchFamily="18" charset="0"/>
              </a:rPr>
              <a:t>την πτύελο.</a:t>
            </a:r>
          </a:p>
          <a:p>
            <a:pPr eaLnBrk="1" hangingPunct="1"/>
            <a:r>
              <a:rPr lang="el-GR" altLang="en-US" sz="2400" dirty="0" smtClean="0">
                <a:cs typeface="Times New Roman" panose="02020603050405020304" pitchFamily="18" charset="0"/>
              </a:rPr>
              <a:t>Καταπολέμηση: Πολύ αποτελεσματική με </a:t>
            </a:r>
            <a:r>
              <a:rPr lang="en-GB" altLang="en-US" sz="2400" b="1" dirty="0" err="1" smtClean="0">
                <a:cs typeface="Times New Roman" panose="02020603050405020304" pitchFamily="18" charset="0"/>
              </a:rPr>
              <a:t>Praziquantel</a:t>
            </a:r>
            <a:r>
              <a:rPr lang="el-GR" altLang="en-US" sz="2400" b="1" dirty="0" smtClean="0">
                <a:cs typeface="Times New Roman" panose="02020603050405020304" pitchFamily="18" charset="0"/>
              </a:rPr>
              <a:t>.</a:t>
            </a:r>
            <a:r>
              <a:rPr lang="el-GR" altLang="en-US" sz="2400" dirty="0" smtClean="0">
                <a:cs typeface="Times New Roman" panose="02020603050405020304" pitchFamily="18" charset="0"/>
              </a:rPr>
              <a:t> </a:t>
            </a:r>
            <a:endParaRPr lang="el-GR" altLang="en-US" sz="2400" b="1" dirty="0" smtClean="0">
              <a:cs typeface="Times New Roman" panose="02020603050405020304" pitchFamily="18" charset="0"/>
            </a:endParaRPr>
          </a:p>
          <a:p>
            <a:pPr marL="0" indent="0">
              <a:buFont typeface="Arial" panose="020B0604020202020204" pitchFamily="34" charset="0"/>
              <a:buNone/>
            </a:pPr>
            <a:endParaRPr lang="el-GR" altLang="el-GR" sz="2400" dirty="0"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0"/>
          <p:cNvSpPr>
            <a:spLocks noGrp="1"/>
          </p:cNvSpPr>
          <p:nvPr>
            <p:ph type="title"/>
          </p:nvPr>
        </p:nvSpPr>
        <p:spPr/>
        <p:txBody>
          <a:bodyPr/>
          <a:lstStyle/>
          <a:p>
            <a:r>
              <a:rPr lang="el-GR" altLang="el-GR" sz="4000" dirty="0"/>
              <a:t>Ασθένεια </a:t>
            </a:r>
            <a:r>
              <a:rPr lang="el-GR" altLang="el-GR" sz="4000" dirty="0" err="1"/>
              <a:t>Paragonimiasis</a:t>
            </a:r>
            <a:r>
              <a:rPr lang="el-GR" altLang="el-GR" sz="4000" dirty="0"/>
              <a:t/>
            </a:r>
            <a:br>
              <a:rPr lang="el-GR" altLang="el-GR" sz="4000" dirty="0"/>
            </a:br>
            <a:r>
              <a:rPr lang="el-GR" altLang="el-GR" sz="4000" dirty="0"/>
              <a:t>(Τρηματώδης των Πνευμόνων</a:t>
            </a:r>
            <a:r>
              <a:rPr lang="el-GR" altLang="el-GR" sz="4000" dirty="0" smtClean="0"/>
              <a:t>) 2/2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D5D2FF35-9E4E-4718-82B7-255AF0B71E79}" type="slidenum">
              <a:rPr lang="en-US" altLang="en-US" smtClean="0"/>
              <a:pPr>
                <a:defRPr/>
              </a:pPr>
              <a:t>51</a:t>
            </a:fld>
            <a:endParaRPr lang="en-US" altLang="en-US"/>
          </a:p>
        </p:txBody>
      </p:sp>
      <p:pic>
        <p:nvPicPr>
          <p:cNvPr id="7680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33500" y="1690688"/>
            <a:ext cx="6477000" cy="4619625"/>
          </a:xfrm>
        </p:spPr>
      </p:pic>
      <p:sp>
        <p:nvSpPr>
          <p:cNvPr id="6" name="TextBox 5"/>
          <p:cNvSpPr txBox="1"/>
          <p:nvPr/>
        </p:nvSpPr>
        <p:spPr>
          <a:xfrm>
            <a:off x="7756525" y="5902325"/>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4</a:t>
            </a:r>
            <a:endParaRPr lang="el-GR" sz="1200" b="1" dirty="0">
              <a:latin typeface="+mj-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0"/>
          <p:cNvSpPr>
            <a:spLocks noGrp="1"/>
          </p:cNvSpPr>
          <p:nvPr>
            <p:ph type="title"/>
          </p:nvPr>
        </p:nvSpPr>
        <p:spPr/>
        <p:txBody>
          <a:bodyPr/>
          <a:lstStyle/>
          <a:p>
            <a:r>
              <a:rPr lang="el-GR" altLang="el-GR" dirty="0"/>
              <a:t>Ασθένεια </a:t>
            </a:r>
            <a:r>
              <a:rPr lang="sk-SK" altLang="el-GR" dirty="0" smtClean="0"/>
              <a:t>Fasciolosis </a:t>
            </a:r>
            <a:r>
              <a:rPr lang="en-US" altLang="el-GR" dirty="0" smtClean="0"/>
              <a:t>1/2</a:t>
            </a:r>
            <a:endParaRPr lang="el-GR" altLang="el-GR"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05FFF5A4-618E-43BB-B9D4-B50479D6B996}" type="slidenum">
              <a:rPr lang="en-US" altLang="en-US" smtClean="0"/>
              <a:pPr>
                <a:defRPr/>
              </a:pPr>
              <a:t>52</a:t>
            </a:fld>
            <a:endParaRPr lang="en-US" altLang="en-US"/>
          </a:p>
        </p:txBody>
      </p:sp>
      <p:sp>
        <p:nvSpPr>
          <p:cNvPr id="78853" name="Content Placeholder 1"/>
          <p:cNvSpPr>
            <a:spLocks noGrp="1"/>
          </p:cNvSpPr>
          <p:nvPr>
            <p:ph idx="1"/>
          </p:nvPr>
        </p:nvSpPr>
        <p:spPr>
          <a:xfrm>
            <a:off x="628650" y="1660525"/>
            <a:ext cx="7886700" cy="4505325"/>
          </a:xfrm>
        </p:spPr>
        <p:txBody>
          <a:bodyPr/>
          <a:lstStyle/>
          <a:p>
            <a:pPr eaLnBrk="1" hangingPunct="1"/>
            <a:r>
              <a:rPr lang="el-GR" altLang="en-US" sz="2400" dirty="0" smtClean="0">
                <a:cs typeface="Times New Roman" panose="02020603050405020304" pitchFamily="18" charset="0"/>
              </a:rPr>
              <a:t>Ιδιαίτερα σοβαρή ασθένεια με μεγάλη γεωγραφική εξάπλωση. Χαρακτηριστικό η </a:t>
            </a:r>
            <a:r>
              <a:rPr lang="el-GR" altLang="en-US" sz="2400" b="1" dirty="0" smtClean="0">
                <a:cs typeface="Times New Roman" panose="02020603050405020304" pitchFamily="18" charset="0"/>
              </a:rPr>
              <a:t>παρουσία του παρασίτου σε υδρόβια φυτά</a:t>
            </a:r>
            <a:r>
              <a:rPr lang="el-GR" altLang="en-US" sz="2400" dirty="0" smtClean="0">
                <a:cs typeface="Times New Roman" panose="02020603050405020304" pitchFamily="18" charset="0"/>
              </a:rPr>
              <a:t>. Είναι κυρίως </a:t>
            </a:r>
            <a:r>
              <a:rPr lang="el-GR" altLang="en-US" sz="2400" b="1" dirty="0" smtClean="0">
                <a:cs typeface="Times New Roman" panose="02020603050405020304" pitchFamily="18" charset="0"/>
              </a:rPr>
              <a:t>ιδιαίτερα καταστροφική </a:t>
            </a:r>
            <a:r>
              <a:rPr lang="el-GR" altLang="en-US" sz="2400" b="1" dirty="0" err="1" smtClean="0">
                <a:cs typeface="Times New Roman" panose="02020603050405020304" pitchFamily="18" charset="0"/>
              </a:rPr>
              <a:t>ζωονόσος</a:t>
            </a:r>
            <a:r>
              <a:rPr lang="el-GR" altLang="en-US" sz="2400" dirty="0" smtClean="0">
                <a:cs typeface="Times New Roman" panose="02020603050405020304" pitchFamily="18" charset="0"/>
              </a:rPr>
              <a:t>. Η μετάδοση του παρασίτου γίνεται μέσω κατανάλωσης υδρόβιων φυτών που δεν έχουν μαγειρευτεί ικανοποιητικά. Το παράσιτο περνάει από τον </a:t>
            </a:r>
            <a:r>
              <a:rPr lang="el-GR" altLang="en-US" sz="2400" dirty="0" err="1" smtClean="0">
                <a:cs typeface="Times New Roman" panose="02020603050405020304" pitchFamily="18" charset="0"/>
              </a:rPr>
              <a:t>πεπτικόβσωλήνα</a:t>
            </a:r>
            <a:r>
              <a:rPr lang="el-GR" altLang="en-US" sz="2400" dirty="0" smtClean="0">
                <a:cs typeface="Times New Roman" panose="02020603050405020304" pitchFamily="18" charset="0"/>
              </a:rPr>
              <a:t> στο ήπαρ. </a:t>
            </a:r>
          </a:p>
          <a:p>
            <a:pPr eaLnBrk="1" hangingPunct="1"/>
            <a:r>
              <a:rPr lang="el-GR" altLang="en-US" sz="2400" b="1" dirty="0" smtClean="0">
                <a:cs typeface="Times New Roman" panose="02020603050405020304" pitchFamily="18" charset="0"/>
              </a:rPr>
              <a:t>Συμπτώματα: </a:t>
            </a:r>
            <a:r>
              <a:rPr lang="el-GR" altLang="en-US" sz="2400" dirty="0" smtClean="0">
                <a:cs typeface="Times New Roman" panose="02020603050405020304" pitchFamily="18" charset="0"/>
              </a:rPr>
              <a:t>Πόνος στην κοιλιά, διάρροια ίκτερος.</a:t>
            </a:r>
          </a:p>
          <a:p>
            <a:pPr eaLnBrk="1" hangingPunct="1"/>
            <a:r>
              <a:rPr lang="el-GR" altLang="en-US" sz="2400" dirty="0" smtClean="0">
                <a:cs typeface="Times New Roman" panose="02020603050405020304" pitchFamily="18" charset="0"/>
              </a:rPr>
              <a:t>Η </a:t>
            </a:r>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είναι ασαφής μέσω εξέτασης για παρουσία αυγών στα κόπρανα.</a:t>
            </a:r>
          </a:p>
          <a:p>
            <a:pPr eaLnBrk="1" hangingPunct="1"/>
            <a:r>
              <a:rPr lang="el-GR" altLang="en-US" sz="2400" dirty="0" smtClean="0">
                <a:cs typeface="Times New Roman" panose="02020603050405020304" pitchFamily="18" charset="0"/>
              </a:rPr>
              <a:t>Καταπολέμηση:</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Μοναδικό φάρμακο το </a:t>
            </a:r>
            <a:r>
              <a:rPr lang="en-GB" altLang="en-US" sz="2400" b="1" dirty="0" err="1" smtClean="0">
                <a:cs typeface="Times New Roman" panose="02020603050405020304" pitchFamily="18" charset="0"/>
              </a:rPr>
              <a:t>Triclabendazole</a:t>
            </a:r>
            <a:r>
              <a:rPr lang="el-GR" altLang="en-US" sz="2400" b="1" dirty="0" smtClean="0">
                <a:cs typeface="Times New Roman" panose="02020603050405020304" pitchFamily="18" charset="0"/>
              </a:rPr>
              <a:t>. </a:t>
            </a:r>
          </a:p>
          <a:p>
            <a:pPr marL="0" indent="0">
              <a:buFont typeface="Arial" panose="020B0604020202020204" pitchFamily="34" charset="0"/>
              <a:buNone/>
            </a:pPr>
            <a:endParaRPr lang="el-GR" altLang="el-GR" sz="2400" dirty="0" smtClean="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0"/>
          <p:cNvSpPr>
            <a:spLocks noGrp="1"/>
          </p:cNvSpPr>
          <p:nvPr>
            <p:ph type="title"/>
          </p:nvPr>
        </p:nvSpPr>
        <p:spPr/>
        <p:txBody>
          <a:bodyPr/>
          <a:lstStyle/>
          <a:p>
            <a:r>
              <a:rPr lang="el-GR" altLang="el-GR" sz="4000" dirty="0"/>
              <a:t>Ασθένεια </a:t>
            </a:r>
            <a:r>
              <a:rPr lang="en-US" altLang="el-GR" sz="4000" dirty="0" err="1"/>
              <a:t>Fasciolosis</a:t>
            </a:r>
            <a:r>
              <a:rPr lang="en-US" altLang="el-GR" sz="4000" dirty="0"/>
              <a:t> </a:t>
            </a:r>
            <a:r>
              <a:rPr lang="en-US" altLang="el-GR" sz="4000" dirty="0" smtClean="0"/>
              <a:t>2/2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613AA0D8-6E09-4CB2-9615-E7CA73B25F70}" type="slidenum">
              <a:rPr lang="en-US" altLang="en-US" smtClean="0"/>
              <a:pPr>
                <a:defRPr/>
              </a:pPr>
              <a:t>53</a:t>
            </a:fld>
            <a:endParaRPr lang="en-US" altLang="en-US"/>
          </a:p>
        </p:txBody>
      </p:sp>
      <p:pic>
        <p:nvPicPr>
          <p:cNvPr id="79877"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14450" y="1557338"/>
            <a:ext cx="6515100" cy="4768850"/>
          </a:xfrm>
        </p:spPr>
      </p:pic>
      <p:sp>
        <p:nvSpPr>
          <p:cNvPr id="6" name="TextBox 5"/>
          <p:cNvSpPr txBox="1"/>
          <p:nvPr/>
        </p:nvSpPr>
        <p:spPr>
          <a:xfrm>
            <a:off x="7451725" y="5783263"/>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5</a:t>
            </a:r>
            <a:endParaRPr lang="el-GR" sz="1200" b="1" dirty="0">
              <a:latin typeface="+mj-l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0"/>
          <p:cNvSpPr>
            <a:spLocks noGrp="1"/>
          </p:cNvSpPr>
          <p:nvPr>
            <p:ph type="title"/>
          </p:nvPr>
        </p:nvSpPr>
        <p:spPr/>
        <p:txBody>
          <a:bodyPr/>
          <a:lstStyle/>
          <a:p>
            <a:r>
              <a:rPr lang="el-GR" altLang="el-GR" dirty="0" smtClean="0"/>
              <a:t>Ομοταξία: Κεστώδεις 1/3 </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EE9A162B-BC42-4562-9D87-D04F51B8A8D8}" type="slidenum">
              <a:rPr lang="en-US" altLang="en-US" smtClean="0"/>
              <a:pPr>
                <a:defRPr/>
              </a:pPr>
              <a:t>54</a:t>
            </a:fld>
            <a:endParaRPr lang="en-US" altLang="en-US"/>
          </a:p>
        </p:txBody>
      </p:sp>
      <p:sp>
        <p:nvSpPr>
          <p:cNvPr id="81925" name="Content Placeholder 1"/>
          <p:cNvSpPr>
            <a:spLocks noGrp="1"/>
          </p:cNvSpPr>
          <p:nvPr>
            <p:ph idx="1"/>
          </p:nvPr>
        </p:nvSpPr>
        <p:spPr>
          <a:xfrm>
            <a:off x="604838" y="1714500"/>
            <a:ext cx="7886700" cy="4351338"/>
          </a:xfrm>
        </p:spPr>
        <p:txBody>
          <a:bodyPr/>
          <a:lstStyle/>
          <a:p>
            <a:pPr eaLnBrk="1" hangingPunct="1"/>
            <a:r>
              <a:rPr lang="el-GR" altLang="en-US" sz="2400" dirty="0" smtClean="0">
                <a:cs typeface="Times New Roman" panose="02020603050405020304" pitchFamily="18" charset="0"/>
              </a:rPr>
              <a:t>Περιλαμβάνει </a:t>
            </a:r>
            <a:r>
              <a:rPr lang="el-GR" altLang="en-US" sz="2400" b="1" dirty="0" smtClean="0">
                <a:cs typeface="Times New Roman" panose="02020603050405020304" pitchFamily="18" charset="0"/>
              </a:rPr>
              <a:t>παρασιτικούς </a:t>
            </a:r>
            <a:r>
              <a:rPr lang="el-GR" altLang="en-US" sz="2400" b="1" dirty="0" err="1" smtClean="0">
                <a:cs typeface="Times New Roman" panose="02020603050405020304" pitchFamily="18" charset="0"/>
              </a:rPr>
              <a:t>Πλατυέλμινθες</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προκαλούν πολλές ασθένειες με ιατρικό και οικονομικό </a:t>
            </a:r>
            <a:r>
              <a:rPr lang="el-GR" altLang="en-US" sz="2400" dirty="0" smtClean="0">
                <a:cs typeface="Times New Roman" panose="02020603050405020304" pitchFamily="18" charset="0"/>
              </a:rPr>
              <a:t>ενδιαφέρον. </a:t>
            </a:r>
            <a:endParaRPr lang="el-GR"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Εκτιμάται περίπου </a:t>
            </a:r>
            <a:r>
              <a:rPr lang="en-GB" altLang="en-US" sz="2400" dirty="0" smtClean="0">
                <a:cs typeface="Times New Roman" panose="02020603050405020304" pitchFamily="18" charset="0"/>
              </a:rPr>
              <a:t>5</a:t>
            </a:r>
            <a:r>
              <a:rPr lang="el-GR" altLang="en-US" sz="2400" dirty="0" smtClean="0">
                <a:cs typeface="Times New Roman" panose="02020603050405020304" pitchFamily="18" charset="0"/>
              </a:rPr>
              <a:t>000 είδη.</a:t>
            </a:r>
          </a:p>
          <a:p>
            <a:pPr eaLnBrk="1" hangingPunct="1"/>
            <a:r>
              <a:rPr lang="el-GR" altLang="en-US" sz="2400" dirty="0" smtClean="0">
                <a:cs typeface="Times New Roman" panose="02020603050405020304" pitchFamily="18" charset="0"/>
              </a:rPr>
              <a:t>Σχήμα σώματος </a:t>
            </a:r>
            <a:r>
              <a:rPr lang="el-GR" altLang="en-US" sz="2400" dirty="0" err="1" smtClean="0">
                <a:cs typeface="Times New Roman" panose="02020603050405020304" pitchFamily="18" charset="0"/>
              </a:rPr>
              <a:t>επιμήκες</a:t>
            </a:r>
            <a:r>
              <a:rPr lang="el-GR" altLang="en-US" sz="2400" dirty="0" smtClean="0">
                <a:cs typeface="Times New Roman" panose="02020603050405020304" pitchFamily="18" charset="0"/>
              </a:rPr>
              <a:t> που μπορεί να φτάσει σε μεγάλο μήκος.</a:t>
            </a:r>
            <a:endParaRPr lang="en-GB" altLang="en-US" sz="2400" dirty="0" smtClean="0">
              <a:cs typeface="Times New Roman" panose="02020603050405020304" pitchFamily="18" charset="0"/>
            </a:endParaRPr>
          </a:p>
          <a:p>
            <a:pPr eaLnBrk="1" hangingPunct="1"/>
            <a:r>
              <a:rPr lang="el-GR" altLang="en-US" sz="2400" dirty="0" smtClean="0">
                <a:cs typeface="Times New Roman" panose="02020603050405020304" pitchFamily="18" charset="0"/>
              </a:rPr>
              <a:t>Χαρακτηρίζονται από την παρουσία μιας γραμμικής σειράς </a:t>
            </a:r>
            <a:r>
              <a:rPr lang="el-GR" altLang="en-US" sz="2400" b="1" dirty="0" smtClean="0">
                <a:cs typeface="Times New Roman" panose="02020603050405020304" pitchFamily="18" charset="0"/>
              </a:rPr>
              <a:t>ξεχωριστών</a:t>
            </a:r>
            <a:r>
              <a:rPr lang="el-GR" altLang="en-US" sz="2400" dirty="0" smtClean="0">
                <a:cs typeface="Times New Roman" panose="02020603050405020304" pitchFamily="18" charset="0"/>
              </a:rPr>
              <a:t> </a:t>
            </a:r>
            <a:r>
              <a:rPr lang="el-GR" altLang="en-US" sz="2400" b="1" dirty="0" smtClean="0">
                <a:cs typeface="Times New Roman" panose="02020603050405020304" pitchFamily="18" charset="0"/>
              </a:rPr>
              <a:t>συνόλων αναπαραγωγικών οργάνων</a:t>
            </a:r>
            <a:r>
              <a:rPr lang="el-GR" altLang="en-US" sz="2400" dirty="0" smtClean="0">
                <a:cs typeface="Times New Roman" panose="02020603050405020304" pitchFamily="18" charset="0"/>
              </a:rPr>
              <a:t>. Τα σύνολα αυτά καλούνται </a:t>
            </a:r>
            <a:r>
              <a:rPr lang="el-GR" altLang="en-US" sz="2400" dirty="0" err="1" smtClean="0">
                <a:cs typeface="Times New Roman" panose="02020603050405020304" pitchFamily="18" charset="0"/>
              </a:rPr>
              <a:t>προγλωττίδες</a:t>
            </a:r>
            <a:r>
              <a:rPr lang="el-GR" altLang="en-US" sz="2400" dirty="0" smtClean="0">
                <a:cs typeface="Times New Roman" panose="02020603050405020304" pitchFamily="18" charset="0"/>
              </a:rPr>
              <a:t>.</a:t>
            </a:r>
          </a:p>
          <a:p>
            <a:pPr eaLnBrk="1" hangingPunct="1"/>
            <a:r>
              <a:rPr lang="el-GR" altLang="en-US" sz="2400" dirty="0" smtClean="0">
                <a:cs typeface="Times New Roman" panose="02020603050405020304" pitchFamily="18" charset="0"/>
              </a:rPr>
              <a:t>Μια άλλη εξειδικευμένη δομή είναι η </a:t>
            </a:r>
            <a:r>
              <a:rPr lang="el-GR" altLang="en-US" sz="2400" b="1" dirty="0" err="1" smtClean="0">
                <a:cs typeface="Times New Roman" panose="02020603050405020304" pitchFamily="18" charset="0"/>
              </a:rPr>
              <a:t>σκωληκοκεφαλή</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που είναι </a:t>
            </a:r>
            <a:r>
              <a:rPr lang="el-GR" altLang="en-US" sz="2400" b="1" dirty="0" smtClean="0">
                <a:cs typeface="Times New Roman" panose="02020603050405020304" pitchFamily="18" charset="0"/>
              </a:rPr>
              <a:t>το όργανο προσκόλλησης</a:t>
            </a:r>
            <a:r>
              <a:rPr lang="el-GR" altLang="en-US" sz="2400" dirty="0" smtClean="0">
                <a:cs typeface="Times New Roman" panose="02020603050405020304" pitchFamily="18" charset="0"/>
              </a:rPr>
              <a:t> και φέρει μυζητήρες ή όργανα που μοιάζουν με μυζητήρες.</a:t>
            </a:r>
          </a:p>
          <a:p>
            <a:endParaRPr lang="el-GR" altLang="el-GR"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0"/>
          <p:cNvSpPr>
            <a:spLocks noGrp="1"/>
          </p:cNvSpPr>
          <p:nvPr>
            <p:ph type="title"/>
          </p:nvPr>
        </p:nvSpPr>
        <p:spPr/>
        <p:txBody>
          <a:bodyPr/>
          <a:lstStyle/>
          <a:p>
            <a:r>
              <a:rPr lang="el-GR" altLang="el-GR" dirty="0" smtClean="0"/>
              <a:t>Ομοταξία: Κεστώδεις 2/3 </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5FEA9615-773B-4AB0-9914-410EB936EBD6}" type="slidenum">
              <a:rPr lang="en-US" altLang="en-US" smtClean="0"/>
              <a:pPr>
                <a:defRPr/>
              </a:pPr>
              <a:t>55</a:t>
            </a:fld>
            <a:endParaRPr lang="en-US" altLang="en-US"/>
          </a:p>
        </p:txBody>
      </p:sp>
      <p:sp>
        <p:nvSpPr>
          <p:cNvPr id="2" name="Content Placeholder 1"/>
          <p:cNvSpPr>
            <a:spLocks noGrp="1"/>
          </p:cNvSpPr>
          <p:nvPr>
            <p:ph idx="1"/>
          </p:nvPr>
        </p:nvSpPr>
        <p:spPr>
          <a:xfrm>
            <a:off x="604838" y="1714500"/>
            <a:ext cx="7886700" cy="4351338"/>
          </a:xfrm>
        </p:spPr>
        <p:txBody>
          <a:bodyPr/>
          <a:lstStyle/>
          <a:p>
            <a:pPr defTabSz="457200" eaLnBrk="1" hangingPunct="1">
              <a:lnSpc>
                <a:spcPct val="100000"/>
              </a:lnSpc>
              <a:spcBef>
                <a:spcPct val="0"/>
              </a:spcBef>
              <a:defRPr/>
            </a:pPr>
            <a:r>
              <a:rPr lang="el-GR" altLang="en-US" sz="2200" dirty="0">
                <a:solidFill>
                  <a:prstClr val="black"/>
                </a:solidFill>
                <a:ea typeface="MS PGothic" panose="020B0600070205080204" pitchFamily="34" charset="-128"/>
                <a:cs typeface="Times New Roman" panose="02020603050405020304" pitchFamily="18" charset="0"/>
              </a:rPr>
              <a:t>Πολύπλοκος κύκλος ζωής με </a:t>
            </a:r>
            <a:r>
              <a:rPr lang="el-GR" altLang="en-US" sz="2200" b="1" dirty="0">
                <a:solidFill>
                  <a:prstClr val="black"/>
                </a:solidFill>
                <a:ea typeface="MS PGothic" panose="020B0600070205080204" pitchFamily="34" charset="-128"/>
                <a:cs typeface="Times New Roman" panose="02020603050405020304" pitchFamily="18" charset="0"/>
              </a:rPr>
              <a:t>δύο ξενιστές. </a:t>
            </a:r>
            <a:r>
              <a:rPr lang="el-GR" altLang="en-US" sz="2200" dirty="0">
                <a:solidFill>
                  <a:prstClr val="black"/>
                </a:solidFill>
                <a:ea typeface="MS PGothic" panose="020B0600070205080204" pitchFamily="34" charset="-128"/>
                <a:cs typeface="Times New Roman" panose="02020603050405020304" pitchFamily="18" charset="0"/>
              </a:rPr>
              <a:t>Τα </a:t>
            </a:r>
            <a:r>
              <a:rPr lang="el-GR" altLang="en-US" sz="2200" b="1" dirty="0">
                <a:solidFill>
                  <a:prstClr val="black"/>
                </a:solidFill>
                <a:ea typeface="MS PGothic" panose="020B0600070205080204" pitchFamily="34" charset="-128"/>
                <a:cs typeface="Times New Roman" panose="02020603050405020304" pitchFamily="18" charset="0"/>
              </a:rPr>
              <a:t>νεαρά παράσιτα </a:t>
            </a:r>
            <a:r>
              <a:rPr lang="el-GR" altLang="en-US" sz="2200" dirty="0">
                <a:solidFill>
                  <a:prstClr val="black"/>
                </a:solidFill>
                <a:ea typeface="MS PGothic" panose="020B0600070205080204" pitchFamily="34" charset="-128"/>
                <a:cs typeface="Times New Roman" panose="02020603050405020304" pitchFamily="18" charset="0"/>
              </a:rPr>
              <a:t>διαβιούν σε </a:t>
            </a:r>
            <a:r>
              <a:rPr lang="el-GR" altLang="en-US" sz="2200" b="1" dirty="0">
                <a:solidFill>
                  <a:prstClr val="black"/>
                </a:solidFill>
                <a:ea typeface="MS PGothic" panose="020B0600070205080204" pitchFamily="34" charset="-128"/>
                <a:cs typeface="Times New Roman" panose="02020603050405020304" pitchFamily="18" charset="0"/>
              </a:rPr>
              <a:t>ιστό ενός ξενιστή που καταναλώνεται από τον δεύτερο ξενιστή και </a:t>
            </a:r>
            <a:r>
              <a:rPr lang="el-GR" altLang="en-US" sz="2200" dirty="0">
                <a:solidFill>
                  <a:prstClr val="black"/>
                </a:solidFill>
                <a:ea typeface="MS PGothic" panose="020B0600070205080204" pitchFamily="34" charset="-128"/>
                <a:cs typeface="Times New Roman" panose="02020603050405020304" pitchFamily="18" charset="0"/>
              </a:rPr>
              <a:t>έτσι τα </a:t>
            </a:r>
            <a:r>
              <a:rPr lang="el-GR" altLang="en-US" sz="2200" b="1" dirty="0">
                <a:solidFill>
                  <a:prstClr val="black"/>
                </a:solidFill>
                <a:ea typeface="MS PGothic" panose="020B0600070205080204" pitchFamily="34" charset="-128"/>
                <a:cs typeface="Times New Roman" panose="02020603050405020304" pitchFamily="18" charset="0"/>
              </a:rPr>
              <a:t>ακμαία άτομα διαβιούν στο πεπτικό σύστημα του δεύτερου ξενιστή</a:t>
            </a:r>
            <a:r>
              <a:rPr lang="el-GR" altLang="en-US" sz="2200" dirty="0">
                <a:solidFill>
                  <a:prstClr val="black"/>
                </a:solidFill>
                <a:ea typeface="MS PGothic" panose="020B0600070205080204" pitchFamily="34" charset="-128"/>
                <a:cs typeface="Times New Roman" panose="02020603050405020304" pitchFamily="18" charset="0"/>
              </a:rPr>
              <a:t>. Παρασιτούν στον </a:t>
            </a:r>
            <a:r>
              <a:rPr lang="el-GR" altLang="en-US" sz="2200" b="1" dirty="0">
                <a:solidFill>
                  <a:prstClr val="black"/>
                </a:solidFill>
                <a:ea typeface="MS PGothic" panose="020B0600070205080204" pitchFamily="34" charset="-128"/>
                <a:cs typeface="Times New Roman" panose="02020603050405020304" pitchFamily="18" charset="0"/>
              </a:rPr>
              <a:t>πεπτικό σωλήνα </a:t>
            </a:r>
            <a:r>
              <a:rPr lang="el-GR" altLang="en-US" sz="2200" dirty="0">
                <a:solidFill>
                  <a:prstClr val="black"/>
                </a:solidFill>
                <a:ea typeface="MS PGothic" panose="020B0600070205080204" pitchFamily="34" charset="-128"/>
                <a:cs typeface="Times New Roman" panose="02020603050405020304" pitchFamily="18" charset="0"/>
              </a:rPr>
              <a:t>όλων των ομοταξιών των </a:t>
            </a:r>
            <a:r>
              <a:rPr lang="el-GR" altLang="en-US" sz="2200" b="1" dirty="0" err="1">
                <a:solidFill>
                  <a:prstClr val="black"/>
                </a:solidFill>
                <a:ea typeface="MS PGothic" panose="020B0600070205080204" pitchFamily="34" charset="-128"/>
                <a:cs typeface="Times New Roman" panose="02020603050405020304" pitchFamily="18" charset="0"/>
              </a:rPr>
              <a:t>Σπονδυλοζώων</a:t>
            </a:r>
            <a:r>
              <a:rPr lang="el-GR" altLang="en-US" sz="2200" b="1" dirty="0">
                <a:solidFill>
                  <a:prstClr val="black"/>
                </a:solidFill>
                <a:ea typeface="MS PGothic" panose="020B0600070205080204" pitchFamily="34" charset="-128"/>
                <a:cs typeface="Times New Roman" panose="02020603050405020304" pitchFamily="18" charset="0"/>
              </a:rPr>
              <a:t>.</a:t>
            </a:r>
          </a:p>
          <a:p>
            <a:pPr defTabSz="457200" eaLnBrk="1" hangingPunct="1">
              <a:lnSpc>
                <a:spcPct val="100000"/>
              </a:lnSpc>
              <a:spcBef>
                <a:spcPct val="0"/>
              </a:spcBef>
              <a:defRPr/>
            </a:pPr>
            <a:r>
              <a:rPr lang="el-GR" altLang="en-US" sz="2200" dirty="0">
                <a:solidFill>
                  <a:prstClr val="black"/>
                </a:solidFill>
                <a:ea typeface="MS PGothic" panose="020B0600070205080204" pitchFamily="34" charset="-128"/>
                <a:cs typeface="Times New Roman" panose="02020603050405020304" pitchFamily="18" charset="0"/>
              </a:rPr>
              <a:t>Είναι ερμαφρόδιτα αλλά αναπαράγονται με εγγενή τρόπο</a:t>
            </a:r>
          </a:p>
          <a:p>
            <a:pPr marL="0" indent="0" defTabSz="457200" eaLnBrk="1" hangingPunct="1">
              <a:lnSpc>
                <a:spcPct val="100000"/>
              </a:lnSpc>
              <a:spcBef>
                <a:spcPct val="0"/>
              </a:spcBef>
              <a:buFont typeface="Arial" panose="020B0604020202020204" pitchFamily="34" charset="0"/>
              <a:buNone/>
              <a:defRPr/>
            </a:pPr>
            <a:r>
              <a:rPr lang="el-GR" altLang="en-US" sz="2200" i="1" dirty="0">
                <a:solidFill>
                  <a:prstClr val="black"/>
                </a:solidFill>
                <a:ea typeface="MS PGothic" panose="020B0600070205080204" pitchFamily="34" charset="-128"/>
                <a:cs typeface="Times New Roman" panose="02020603050405020304" pitchFamily="18" charset="0"/>
              </a:rPr>
              <a:t>		</a:t>
            </a:r>
            <a:r>
              <a:rPr lang="el-GR" altLang="en-US" sz="2200" dirty="0">
                <a:solidFill>
                  <a:prstClr val="black"/>
                </a:solidFill>
                <a:ea typeface="MS PGothic" panose="020B0600070205080204" pitchFamily="34" charset="-128"/>
                <a:cs typeface="Times New Roman" panose="02020603050405020304" pitchFamily="18" charset="0"/>
              </a:rPr>
              <a:t>						</a:t>
            </a:r>
            <a:endParaRPr lang="el-GR" altLang="en-US" sz="2200" dirty="0" smtClean="0">
              <a:solidFill>
                <a:prstClr val="black"/>
              </a:solidFill>
              <a:ea typeface="MS PGothic" panose="020B0600070205080204" pitchFamily="34" charset="-128"/>
              <a:cs typeface="Times New Roman" panose="02020603050405020304" pitchFamily="18" charset="0"/>
            </a:endParaRPr>
          </a:p>
          <a:p>
            <a:pPr marL="0" indent="0" defTabSz="457200" eaLnBrk="1" hangingPunct="1">
              <a:lnSpc>
                <a:spcPct val="100000"/>
              </a:lnSpc>
              <a:spcBef>
                <a:spcPct val="0"/>
              </a:spcBef>
              <a:buFont typeface="Arial" panose="020B0604020202020204" pitchFamily="34" charset="0"/>
              <a:buNone/>
              <a:defRPr/>
            </a:pPr>
            <a:r>
              <a:rPr lang="el-GR" altLang="en-US" sz="2200" dirty="0">
                <a:solidFill>
                  <a:prstClr val="black"/>
                </a:solidFill>
                <a:ea typeface="MS PGothic" panose="020B0600070205080204" pitchFamily="34" charset="-128"/>
                <a:cs typeface="Times New Roman" panose="02020603050405020304" pitchFamily="18" charset="0"/>
              </a:rPr>
              <a:t> </a:t>
            </a:r>
            <a:r>
              <a:rPr lang="el-GR" altLang="en-US" sz="2200" dirty="0" smtClean="0">
                <a:solidFill>
                  <a:prstClr val="black"/>
                </a:solidFill>
                <a:ea typeface="MS PGothic" panose="020B0600070205080204" pitchFamily="34" charset="-128"/>
                <a:cs typeface="Times New Roman" panose="02020603050405020304" pitchFamily="18" charset="0"/>
              </a:rPr>
              <a:t>                                                        Ομοταξία</a:t>
            </a:r>
            <a:r>
              <a:rPr lang="el-GR" altLang="en-US" sz="2200" dirty="0">
                <a:solidFill>
                  <a:prstClr val="black"/>
                </a:solidFill>
                <a:ea typeface="MS PGothic" panose="020B0600070205080204" pitchFamily="34" charset="-128"/>
                <a:cs typeface="Times New Roman" panose="02020603050405020304" pitchFamily="18" charset="0"/>
              </a:rPr>
              <a:t>: </a:t>
            </a:r>
            <a:r>
              <a:rPr lang="el-GR" altLang="en-US" sz="2200" b="1" dirty="0">
                <a:solidFill>
                  <a:prstClr val="black"/>
                </a:solidFill>
                <a:ea typeface="MS PGothic" panose="020B0600070205080204" pitchFamily="34" charset="-128"/>
                <a:cs typeface="Times New Roman" panose="02020603050405020304" pitchFamily="18" charset="0"/>
              </a:rPr>
              <a:t>Κεστώδεις</a:t>
            </a:r>
            <a:r>
              <a:rPr lang="en-US" altLang="en-US" sz="2200" b="1" dirty="0">
                <a:solidFill>
                  <a:prstClr val="black"/>
                </a:solidFill>
                <a:ea typeface="MS PGothic" panose="020B0600070205080204" pitchFamily="34" charset="-128"/>
                <a:cs typeface="Times New Roman" panose="02020603050405020304" pitchFamily="18" charset="0"/>
              </a:rPr>
              <a:t> </a:t>
            </a:r>
          </a:p>
          <a:p>
            <a:pPr marL="0" indent="0" defTabSz="457200" eaLnBrk="1" hangingPunct="1">
              <a:lnSpc>
                <a:spcPct val="100000"/>
              </a:lnSpc>
              <a:spcBef>
                <a:spcPct val="0"/>
              </a:spcBef>
              <a:buFont typeface="Arial" panose="020B0604020202020204" pitchFamily="34" charset="0"/>
              <a:buNone/>
              <a:defRPr/>
            </a:pPr>
            <a:r>
              <a:rPr lang="el-GR" altLang="en-US" sz="2200" dirty="0">
                <a:solidFill>
                  <a:prstClr val="black"/>
                </a:solidFill>
                <a:ea typeface="MS PGothic" panose="020B0600070205080204" pitchFamily="34" charset="-128"/>
                <a:cs typeface="Times New Roman" panose="02020603050405020304" pitchFamily="18" charset="0"/>
              </a:rPr>
              <a:t>								</a:t>
            </a:r>
            <a:r>
              <a:rPr lang="el-GR" altLang="en-US" sz="2200" dirty="0" smtClean="0">
                <a:solidFill>
                  <a:prstClr val="black"/>
                </a:solidFill>
                <a:ea typeface="MS PGothic" panose="020B0600070205080204" pitchFamily="34" charset="-128"/>
                <a:cs typeface="Times New Roman" panose="02020603050405020304" pitchFamily="18" charset="0"/>
              </a:rPr>
              <a:t>      </a:t>
            </a:r>
            <a:r>
              <a:rPr lang="el-GR" altLang="en-US" sz="2200" dirty="0">
                <a:solidFill>
                  <a:prstClr val="black"/>
                </a:solidFill>
                <a:ea typeface="MS PGothic" panose="020B0600070205080204" pitchFamily="34" charset="-128"/>
                <a:cs typeface="Times New Roman" panose="02020603050405020304" pitchFamily="18" charset="0"/>
              </a:rPr>
              <a:t>Υφομοταξία: </a:t>
            </a:r>
            <a:r>
              <a:rPr lang="en-GB" altLang="en-US" sz="2200" b="1" dirty="0" err="1">
                <a:solidFill>
                  <a:prstClr val="black"/>
                </a:solidFill>
                <a:ea typeface="MS PGothic" panose="020B0600070205080204" pitchFamily="34" charset="-128"/>
                <a:cs typeface="Times New Roman" panose="02020603050405020304" pitchFamily="18" charset="0"/>
              </a:rPr>
              <a:t>Cestodaria</a:t>
            </a:r>
            <a:endParaRPr lang="en-GB" altLang="en-US" sz="2200" b="1" dirty="0">
              <a:solidFill>
                <a:prstClr val="black"/>
              </a:solidFill>
              <a:ea typeface="MS PGothic" panose="020B0600070205080204" pitchFamily="34" charset="-128"/>
              <a:cs typeface="Times New Roman" panose="02020603050405020304" pitchFamily="18" charset="0"/>
            </a:endParaRPr>
          </a:p>
          <a:p>
            <a:pPr marL="0" indent="0" defTabSz="457200" eaLnBrk="1" hangingPunct="1">
              <a:lnSpc>
                <a:spcPct val="100000"/>
              </a:lnSpc>
              <a:spcBef>
                <a:spcPct val="0"/>
              </a:spcBef>
              <a:buFont typeface="Arial" panose="020B0604020202020204" pitchFamily="34" charset="0"/>
              <a:buNone/>
              <a:defRPr/>
            </a:pPr>
            <a:r>
              <a:rPr lang="el-GR" altLang="en-US" sz="2200" dirty="0">
                <a:solidFill>
                  <a:prstClr val="black"/>
                </a:solidFill>
                <a:ea typeface="MS PGothic" panose="020B0600070205080204" pitchFamily="34" charset="-128"/>
                <a:cs typeface="Times New Roman" panose="02020603050405020304" pitchFamily="18" charset="0"/>
              </a:rPr>
              <a:t>                                            		</a:t>
            </a:r>
            <a:r>
              <a:rPr lang="el-GR" altLang="en-US" sz="2200" dirty="0" smtClean="0">
                <a:solidFill>
                  <a:prstClr val="black"/>
                </a:solidFill>
                <a:ea typeface="MS PGothic" panose="020B0600070205080204" pitchFamily="34" charset="-128"/>
                <a:cs typeface="Times New Roman" panose="02020603050405020304" pitchFamily="18" charset="0"/>
              </a:rPr>
              <a:t>      Τάξεις</a:t>
            </a:r>
            <a:r>
              <a:rPr lang="el-GR" altLang="en-US" sz="2200" dirty="0">
                <a:solidFill>
                  <a:prstClr val="black"/>
                </a:solidFill>
                <a:ea typeface="MS PGothic" panose="020B0600070205080204" pitchFamily="34" charset="-128"/>
                <a:cs typeface="Times New Roman" panose="02020603050405020304" pitchFamily="18" charset="0"/>
              </a:rPr>
              <a:t>: </a:t>
            </a:r>
            <a:r>
              <a:rPr lang="en-GB" altLang="en-US" sz="2200" dirty="0">
                <a:solidFill>
                  <a:prstClr val="black"/>
                </a:solidFill>
                <a:ea typeface="MS PGothic" panose="020B0600070205080204" pitchFamily="34" charset="-128"/>
                <a:cs typeface="Times New Roman" panose="02020603050405020304" pitchFamily="18" charset="0"/>
              </a:rPr>
              <a:t>2</a:t>
            </a:r>
            <a:endParaRPr lang="el-GR" altLang="en-US" sz="2200" dirty="0">
              <a:solidFill>
                <a:prstClr val="black"/>
              </a:solidFill>
              <a:ea typeface="MS PGothic" panose="020B0600070205080204" pitchFamily="34" charset="-128"/>
              <a:cs typeface="Times New Roman" panose="02020603050405020304" pitchFamily="18" charset="0"/>
            </a:endParaRPr>
          </a:p>
          <a:p>
            <a:pPr marL="0" indent="0" defTabSz="457200" eaLnBrk="1" hangingPunct="1">
              <a:lnSpc>
                <a:spcPct val="100000"/>
              </a:lnSpc>
              <a:spcBef>
                <a:spcPct val="0"/>
              </a:spcBef>
              <a:buFont typeface="Arial" panose="020B0604020202020204" pitchFamily="34" charset="0"/>
              <a:buNone/>
              <a:defRPr/>
            </a:pPr>
            <a:r>
              <a:rPr lang="el-GR" altLang="en-US" sz="2200" dirty="0">
                <a:solidFill>
                  <a:prstClr val="black"/>
                </a:solidFill>
                <a:ea typeface="MS PGothic" panose="020B0600070205080204" pitchFamily="34" charset="-128"/>
                <a:cs typeface="Times New Roman" panose="02020603050405020304" pitchFamily="18" charset="0"/>
              </a:rPr>
              <a:t>								</a:t>
            </a:r>
            <a:r>
              <a:rPr lang="el-GR" altLang="en-US" sz="2200" dirty="0" smtClean="0">
                <a:solidFill>
                  <a:prstClr val="black"/>
                </a:solidFill>
                <a:ea typeface="MS PGothic" panose="020B0600070205080204" pitchFamily="34" charset="-128"/>
                <a:cs typeface="Times New Roman" panose="02020603050405020304" pitchFamily="18" charset="0"/>
              </a:rPr>
              <a:t>      Υφομοταξία</a:t>
            </a:r>
            <a:r>
              <a:rPr lang="el-GR" altLang="en-US" sz="2200" dirty="0">
                <a:solidFill>
                  <a:prstClr val="black"/>
                </a:solidFill>
                <a:ea typeface="MS PGothic" panose="020B0600070205080204" pitchFamily="34" charset="-128"/>
                <a:cs typeface="Times New Roman" panose="02020603050405020304" pitchFamily="18" charset="0"/>
              </a:rPr>
              <a:t>: </a:t>
            </a:r>
            <a:r>
              <a:rPr lang="en-GB" altLang="en-US" sz="2200" b="1" dirty="0" err="1">
                <a:solidFill>
                  <a:prstClr val="black"/>
                </a:solidFill>
                <a:ea typeface="MS PGothic" panose="020B0600070205080204" pitchFamily="34" charset="-128"/>
                <a:cs typeface="Times New Roman" panose="02020603050405020304" pitchFamily="18" charset="0"/>
              </a:rPr>
              <a:t>Eucestoda</a:t>
            </a:r>
            <a:r>
              <a:rPr lang="el-GR" altLang="en-US" sz="2200" b="1" dirty="0">
                <a:solidFill>
                  <a:prstClr val="black"/>
                </a:solidFill>
                <a:ea typeface="MS PGothic" panose="020B0600070205080204" pitchFamily="34" charset="-128"/>
                <a:cs typeface="Times New Roman" panose="02020603050405020304" pitchFamily="18" charset="0"/>
              </a:rPr>
              <a:t> </a:t>
            </a:r>
            <a:r>
              <a:rPr lang="el-GR" altLang="en-US" sz="2200" dirty="0">
                <a:solidFill>
                  <a:prstClr val="black"/>
                </a:solidFill>
                <a:ea typeface="MS PGothic" panose="020B0600070205080204" pitchFamily="34" charset="-128"/>
                <a:cs typeface="Times New Roman" panose="02020603050405020304" pitchFamily="18" charset="0"/>
              </a:rPr>
              <a:t>										</a:t>
            </a:r>
            <a:r>
              <a:rPr lang="el-GR" altLang="en-US" sz="2200" dirty="0" smtClean="0">
                <a:solidFill>
                  <a:prstClr val="black"/>
                </a:solidFill>
                <a:ea typeface="MS PGothic" panose="020B0600070205080204" pitchFamily="34" charset="-128"/>
                <a:cs typeface="Times New Roman" panose="02020603050405020304" pitchFamily="18" charset="0"/>
              </a:rPr>
              <a:t>      Τάξεις</a:t>
            </a:r>
            <a:r>
              <a:rPr lang="el-GR" altLang="en-US" sz="2200" dirty="0">
                <a:solidFill>
                  <a:prstClr val="black"/>
                </a:solidFill>
                <a:ea typeface="MS PGothic" panose="020B0600070205080204" pitchFamily="34" charset="-128"/>
                <a:cs typeface="Times New Roman" panose="02020603050405020304" pitchFamily="18" charset="0"/>
              </a:rPr>
              <a:t>: </a:t>
            </a:r>
            <a:r>
              <a:rPr lang="en-GB" altLang="en-US" sz="2200" dirty="0">
                <a:solidFill>
                  <a:prstClr val="black"/>
                </a:solidFill>
                <a:ea typeface="MS PGothic" panose="020B0600070205080204" pitchFamily="34" charset="-128"/>
                <a:cs typeface="Times New Roman" panose="02020603050405020304" pitchFamily="18" charset="0"/>
              </a:rPr>
              <a:t>12</a:t>
            </a:r>
            <a:endParaRPr lang="el-GR" altLang="en-US" sz="2200" dirty="0">
              <a:solidFill>
                <a:prstClr val="black"/>
              </a:solidFill>
              <a:ea typeface="MS PGothic" panose="020B0600070205080204" pitchFamily="34" charset="-128"/>
              <a:cs typeface="Times New Roman" panose="02020603050405020304" pitchFamily="18" charset="0"/>
            </a:endParaRPr>
          </a:p>
          <a:p>
            <a:pPr>
              <a:defRPr/>
            </a:pPr>
            <a:endParaRPr lang="el-G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0"/>
          <p:cNvSpPr>
            <a:spLocks noGrp="1"/>
          </p:cNvSpPr>
          <p:nvPr>
            <p:ph type="title"/>
          </p:nvPr>
        </p:nvSpPr>
        <p:spPr/>
        <p:txBody>
          <a:bodyPr/>
          <a:lstStyle/>
          <a:p>
            <a:r>
              <a:rPr lang="el-GR" altLang="el-GR" dirty="0" smtClean="0"/>
              <a:t>Ομοταξία: Κεστώδεις 3/3 </a:t>
            </a:r>
          </a:p>
        </p:txBody>
      </p:sp>
      <p:pic>
        <p:nvPicPr>
          <p:cNvPr id="83971" name="Picture Placeholder 12"/>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5291" t="615" r="-15291" b="615"/>
          <a:stretch>
            <a:fillRect/>
          </a:stretch>
        </p:blipFill>
        <p:spPr>
          <a:xfrm>
            <a:off x="1547813" y="1841500"/>
            <a:ext cx="3224212" cy="2078038"/>
          </a:xfrm>
        </p:spPr>
      </p:pic>
      <p:sp>
        <p:nvSpPr>
          <p:cNvPr id="9" name="Footer Placeholder 8"/>
          <p:cNvSpPr>
            <a:spLocks noGrp="1"/>
          </p:cNvSpPr>
          <p:nvPr>
            <p:ph type="ftr" sz="quarter" idx="18"/>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9"/>
          </p:nvPr>
        </p:nvSpPr>
        <p:spPr/>
        <p:txBody>
          <a:bodyPr/>
          <a:lstStyle/>
          <a:p>
            <a:pPr>
              <a:defRPr/>
            </a:pPr>
            <a:fld id="{21B90163-D8AA-4D69-8AEC-4E35B87858A6}" type="slidenum">
              <a:rPr lang="en-US" altLang="en-US" smtClean="0"/>
              <a:pPr>
                <a:defRPr/>
              </a:pPr>
              <a:t>56</a:t>
            </a:fld>
            <a:endParaRPr lang="en-US" altLang="en-US"/>
          </a:p>
        </p:txBody>
      </p:sp>
      <p:sp>
        <p:nvSpPr>
          <p:cNvPr id="11" name="TextBox 10"/>
          <p:cNvSpPr txBox="1"/>
          <p:nvPr/>
        </p:nvSpPr>
        <p:spPr>
          <a:xfrm>
            <a:off x="4049713" y="3621088"/>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6</a:t>
            </a:r>
            <a:endParaRPr lang="el-GR" sz="1200" b="1" dirty="0">
              <a:latin typeface="+mj-lt"/>
            </a:endParaRPr>
          </a:p>
        </p:txBody>
      </p:sp>
      <p:pic>
        <p:nvPicPr>
          <p:cNvPr id="83975" name="Θέση εικόνας 2"/>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876" b="-876"/>
          <a:stretch>
            <a:fillRect/>
          </a:stretch>
        </p:blipFill>
        <p:spPr>
          <a:xfrm>
            <a:off x="2771775" y="4151313"/>
            <a:ext cx="3240088" cy="2139950"/>
          </a:xfrm>
        </p:spPr>
      </p:pic>
      <p:pic>
        <p:nvPicPr>
          <p:cNvPr id="83976" name="Θέση εικόνας 4"/>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519" t="4262" r="-16519" b="4262"/>
          <a:stretch>
            <a:fillRect/>
          </a:stretch>
        </p:blipFill>
        <p:spPr>
          <a:xfrm>
            <a:off x="4941888" y="1493838"/>
            <a:ext cx="2454275" cy="2576512"/>
          </a:xfrm>
        </p:spPr>
      </p:pic>
      <p:sp>
        <p:nvSpPr>
          <p:cNvPr id="13" name="TextBox 12"/>
          <p:cNvSpPr txBox="1"/>
          <p:nvPr/>
        </p:nvSpPr>
        <p:spPr>
          <a:xfrm>
            <a:off x="5670550" y="4289425"/>
            <a:ext cx="341760" cy="276999"/>
          </a:xfrm>
          <a:prstGeom prst="rect">
            <a:avLst/>
          </a:prstGeom>
          <a:noFill/>
        </p:spPr>
        <p:txBody>
          <a:bodyPr wrap="none">
            <a:spAutoFit/>
          </a:bodyPr>
          <a:lstStyle/>
          <a:p>
            <a:pPr>
              <a:defRPr/>
            </a:pPr>
            <a:r>
              <a:rPr lang="en-US" sz="1200" b="1" dirty="0" smtClean="0">
                <a:latin typeface="+mj-lt"/>
              </a:rPr>
              <a:t>3</a:t>
            </a:r>
            <a:r>
              <a:rPr lang="el-GR" sz="1200" b="1" dirty="0" smtClean="0">
                <a:latin typeface="+mj-lt"/>
              </a:rPr>
              <a:t>8</a:t>
            </a:r>
            <a:endParaRPr lang="el-GR" sz="1200" b="1" dirty="0">
              <a:latin typeface="+mj-lt"/>
            </a:endParaRPr>
          </a:p>
        </p:txBody>
      </p:sp>
      <p:sp>
        <p:nvSpPr>
          <p:cNvPr id="18" name="TextBox 17"/>
          <p:cNvSpPr txBox="1"/>
          <p:nvPr/>
        </p:nvSpPr>
        <p:spPr>
          <a:xfrm>
            <a:off x="6775450" y="3648075"/>
            <a:ext cx="341760" cy="276999"/>
          </a:xfrm>
          <a:prstGeom prst="rect">
            <a:avLst/>
          </a:prstGeom>
          <a:noFill/>
        </p:spPr>
        <p:txBody>
          <a:bodyPr wrap="none">
            <a:spAutoFit/>
          </a:bodyPr>
          <a:lstStyle/>
          <a:p>
            <a:pPr>
              <a:defRPr/>
            </a:pPr>
            <a:r>
              <a:rPr lang="en-US" sz="1200" b="1" dirty="0" smtClean="0">
                <a:solidFill>
                  <a:schemeClr val="bg1"/>
                </a:solidFill>
                <a:latin typeface="+mj-lt"/>
              </a:rPr>
              <a:t>3</a:t>
            </a:r>
            <a:r>
              <a:rPr lang="el-GR" sz="1200" b="1" dirty="0" smtClean="0">
                <a:solidFill>
                  <a:schemeClr val="bg1"/>
                </a:solidFill>
                <a:latin typeface="+mj-lt"/>
              </a:rPr>
              <a:t>7</a:t>
            </a:r>
            <a:endParaRPr lang="el-GR" sz="1200" b="1" dirty="0">
              <a:solidFill>
                <a:schemeClr val="bg1"/>
              </a:solidFill>
              <a:latin typeface="+mj-lt"/>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0"/>
          <p:cNvSpPr>
            <a:spLocks noGrp="1"/>
          </p:cNvSpPr>
          <p:nvPr>
            <p:ph type="title"/>
          </p:nvPr>
        </p:nvSpPr>
        <p:spPr/>
        <p:txBody>
          <a:bodyPr/>
          <a:lstStyle/>
          <a:p>
            <a:r>
              <a:rPr lang="el-GR" altLang="el-GR" sz="4000" dirty="0" smtClean="0"/>
              <a:t>Ομοταξία Κεστώδεις: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a:t>
            </a:r>
            <a:r>
              <a:rPr lang="en-US" altLang="el-GR" sz="4000" dirty="0" smtClean="0"/>
              <a:t> </a:t>
            </a:r>
            <a:r>
              <a:rPr lang="el-GR" altLang="el-GR" sz="4000" dirty="0" smtClean="0"/>
              <a:t>1/3</a:t>
            </a:r>
          </a:p>
        </p:txBody>
      </p:sp>
      <p:sp>
        <p:nvSpPr>
          <p:cNvPr id="86019"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Cyclophyllidea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Taeniidae</a:t>
            </a:r>
            <a:r>
              <a:rPr lang="el-GR" altLang="en-US" sz="2400" b="1" smtClean="0">
                <a:cs typeface="Times New Roman" panose="02020603050405020304" pitchFamily="18" charset="0"/>
              </a:rPr>
              <a:t>, </a:t>
            </a:r>
            <a:r>
              <a:rPr lang="el-GR" altLang="en-US" sz="2400" smtClean="0">
                <a:cs typeface="Times New Roman" panose="02020603050405020304" pitchFamily="18" charset="0"/>
              </a:rPr>
              <a:t>Γένος: </a:t>
            </a:r>
            <a:r>
              <a:rPr lang="en-GB" altLang="en-US" sz="2400" b="1" i="1" smtClean="0">
                <a:cs typeface="Times New Roman" panose="02020603050405020304" pitchFamily="18" charset="0"/>
              </a:rPr>
              <a:t>Echinococcus</a:t>
            </a:r>
            <a:r>
              <a:rPr lang="el-GR" altLang="en-US" sz="2400" b="1" i="1" smtClean="0">
                <a:cs typeface="Times New Roman" panose="02020603050405020304" pitchFamily="18" charset="0"/>
              </a:rPr>
              <a:t> </a:t>
            </a:r>
            <a:r>
              <a:rPr lang="el-GR" altLang="en-US" sz="2400" smtClean="0">
                <a:cs typeface="Times New Roman" panose="02020603050405020304" pitchFamily="18" charset="0"/>
              </a:rPr>
              <a:t>Ενδιάμεσος ξενιστής: </a:t>
            </a:r>
            <a:r>
              <a:rPr lang="el-GR" altLang="en-US" sz="2400" b="1" smtClean="0">
                <a:cs typeface="Times New Roman" panose="02020603050405020304" pitchFamily="18" charset="0"/>
              </a:rPr>
              <a:t>Τρωκτικά ή Μηρυκαστικά</a:t>
            </a:r>
            <a:r>
              <a:rPr lang="en-US" altLang="en-US" sz="2400" smtClean="0">
                <a:cs typeface="Times New Roman" panose="02020603050405020304" pitchFamily="18" charset="0"/>
              </a:rPr>
              <a:t>. </a:t>
            </a:r>
            <a:r>
              <a:rPr lang="el-GR" altLang="en-US" sz="2400" smtClean="0">
                <a:cs typeface="Times New Roman" panose="02020603050405020304" pitchFamily="18" charset="0"/>
              </a:rPr>
              <a:t>Τελικός ξενιστής: </a:t>
            </a:r>
            <a:r>
              <a:rPr lang="el-GR" altLang="en-US" sz="2400" b="1" smtClean="0">
                <a:cs typeface="Times New Roman" panose="02020603050405020304" pitchFamily="18" charset="0"/>
              </a:rPr>
              <a:t>Σκύλοι, Σαρκοφάγα. Ο άνθρωπος αποτελεί τυχαίο ξενιστή. </a:t>
            </a:r>
            <a:r>
              <a:rPr lang="el-GR" altLang="en-US" sz="2400" smtClean="0">
                <a:cs typeface="Times New Roman" panose="02020603050405020304" pitchFamily="18" charset="0"/>
              </a:rPr>
              <a:t>Προκαλεί την </a:t>
            </a:r>
            <a:r>
              <a:rPr lang="el-GR" altLang="en-US" sz="2400" b="1" smtClean="0">
                <a:cs typeface="Times New Roman" panose="02020603050405020304" pitchFamily="18" charset="0"/>
              </a:rPr>
              <a:t>Εχινοκοκκίαση.</a:t>
            </a:r>
            <a:r>
              <a:rPr lang="el-GR" altLang="en-US" sz="2400" smtClean="0">
                <a:cs typeface="Times New Roman" panose="02020603050405020304" pitchFamily="18" charset="0"/>
              </a:rPr>
              <a:t> Εξάπλωση: Παγκόσμια. </a:t>
            </a:r>
          </a:p>
          <a:p>
            <a:pPr marL="457200" indent="-457200" eaLnBrk="1" hangingPunct="1">
              <a:buFont typeface="Calibri" panose="020F0502020204030204" pitchFamily="34" charset="0"/>
              <a:buAutoNum type="arabicPeriod"/>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Cyclophyllidea,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Taeniidae</a:t>
            </a:r>
            <a:r>
              <a:rPr lang="el-GR" altLang="en-US" sz="2400" i="1" smtClean="0">
                <a:cs typeface="Times New Roman" panose="02020603050405020304" pitchFamily="18" charset="0"/>
              </a:rPr>
              <a:t>, </a:t>
            </a:r>
            <a:r>
              <a:rPr lang="el-GR" altLang="en-US" sz="2400" smtClean="0">
                <a:cs typeface="Times New Roman" panose="02020603050405020304" pitchFamily="18" charset="0"/>
              </a:rPr>
              <a:t>Γένος</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Taeni</a:t>
            </a:r>
            <a:r>
              <a:rPr lang="en-GB" altLang="en-US" sz="2400" i="1" smtClean="0">
                <a:cs typeface="Times New Roman" panose="02020603050405020304" pitchFamily="18" charset="0"/>
              </a:rPr>
              <a:t>a,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US" altLang="en-US" sz="2400" b="1" i="1" smtClean="0">
                <a:cs typeface="Times New Roman" panose="02020603050405020304" pitchFamily="18" charset="0"/>
              </a:rPr>
              <a:t>Taenia saginata</a:t>
            </a:r>
            <a:r>
              <a:rPr lang="el-GR" altLang="en-US" sz="2400" smtClean="0">
                <a:cs typeface="Times New Roman" panose="02020603050405020304" pitchFamily="18" charset="0"/>
              </a:rPr>
              <a:t>. Πρώτος ξενιστής: </a:t>
            </a:r>
            <a:r>
              <a:rPr lang="el-GR" altLang="en-US" sz="2400" b="1" smtClean="0">
                <a:cs typeface="Times New Roman" panose="02020603050405020304" pitchFamily="18" charset="0"/>
              </a:rPr>
              <a:t>Βοοειδή</a:t>
            </a:r>
            <a:r>
              <a:rPr lang="el-GR" altLang="en-US" sz="2400" smtClean="0">
                <a:cs typeface="Times New Roman" panose="02020603050405020304" pitchFamily="18" charset="0"/>
              </a:rPr>
              <a:t>. Τελικός 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 την </a:t>
            </a:r>
            <a:r>
              <a:rPr lang="el-GR" altLang="en-US" sz="2400" b="1" smtClean="0">
                <a:cs typeface="Times New Roman" panose="02020603050405020304" pitchFamily="18" charset="0"/>
              </a:rPr>
              <a:t>Ταινίαση</a:t>
            </a:r>
            <a:r>
              <a:rPr lang="el-GR" altLang="en-US" sz="2400" smtClean="0">
                <a:cs typeface="Times New Roman" panose="02020603050405020304" pitchFamily="18" charset="0"/>
              </a:rPr>
              <a:t>. Εξάπλωση: Αφρική, Νότια Αμερική.</a:t>
            </a:r>
          </a:p>
          <a:p>
            <a:pPr marL="457200" indent="-457200" eaLnBrk="1" hangingPunct="1">
              <a:buFont typeface="Calibri" panose="020F0502020204030204" pitchFamily="34" charset="0"/>
              <a:buAutoNum type="arabicPeriod"/>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Cyclophyllidea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Taeniidae</a:t>
            </a:r>
            <a:r>
              <a:rPr lang="el-GR" altLang="en-US" sz="2400" i="1" smtClean="0">
                <a:cs typeface="Times New Roman" panose="02020603050405020304" pitchFamily="18" charset="0"/>
              </a:rPr>
              <a:t>, </a:t>
            </a:r>
            <a:r>
              <a:rPr lang="el-GR" altLang="en-US" sz="2400" smtClean="0">
                <a:cs typeface="Times New Roman" panose="02020603050405020304" pitchFamily="18" charset="0"/>
              </a:rPr>
              <a:t>Γένος</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Taenia,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US" altLang="en-US" sz="2400" b="1" i="1" smtClean="0">
                <a:cs typeface="Times New Roman" panose="02020603050405020304" pitchFamily="18" charset="0"/>
              </a:rPr>
              <a:t>Taenia solium</a:t>
            </a:r>
            <a:r>
              <a:rPr lang="el-GR" altLang="en-US" sz="2400" smtClean="0">
                <a:cs typeface="Times New Roman" panose="02020603050405020304" pitchFamily="18" charset="0"/>
              </a:rPr>
              <a:t>. Πρώτος ξενιστής: </a:t>
            </a:r>
            <a:r>
              <a:rPr lang="el-GR" altLang="en-US" sz="2400" b="1" smtClean="0">
                <a:cs typeface="Times New Roman" panose="02020603050405020304" pitchFamily="18" charset="0"/>
              </a:rPr>
              <a:t>Χοίρος</a:t>
            </a:r>
            <a:r>
              <a:rPr lang="el-GR" altLang="en-US" sz="2400" smtClean="0">
                <a:cs typeface="Times New Roman" panose="02020603050405020304" pitchFamily="18" charset="0"/>
              </a:rPr>
              <a:t>. Τελικός 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 την ασθένεια που είναι γνωστή ως </a:t>
            </a:r>
            <a:r>
              <a:rPr lang="en-GB" altLang="en-US" sz="2400" b="1" smtClean="0">
                <a:cs typeface="Times New Roman" panose="02020603050405020304" pitchFamily="18" charset="0"/>
              </a:rPr>
              <a:t>Cysticercosis</a:t>
            </a:r>
            <a:r>
              <a:rPr lang="el-GR" altLang="en-US" sz="2400" b="1" smtClean="0">
                <a:cs typeface="Times New Roman" panose="02020603050405020304" pitchFamily="18" charset="0"/>
              </a:rPr>
              <a:t>. </a:t>
            </a:r>
            <a:r>
              <a:rPr lang="el-GR" altLang="en-US" sz="2400" smtClean="0">
                <a:cs typeface="Times New Roman" panose="02020603050405020304" pitchFamily="18" charset="0"/>
              </a:rPr>
              <a:t>Εξάπλωση:</a:t>
            </a:r>
            <a:r>
              <a:rPr lang="en-GB" altLang="en-US" sz="2400" smtClean="0">
                <a:cs typeface="Times New Roman" panose="02020603050405020304" pitchFamily="18" charset="0"/>
              </a:rPr>
              <a:t> </a:t>
            </a:r>
            <a:r>
              <a:rPr lang="el-GR" altLang="en-US" sz="2400" smtClean="0">
                <a:cs typeface="Times New Roman" panose="02020603050405020304" pitchFamily="18" charset="0"/>
              </a:rPr>
              <a:t>Παγκόσμια.</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10" name="Slide Number Placeholder 9"/>
          <p:cNvSpPr>
            <a:spLocks noGrp="1"/>
          </p:cNvSpPr>
          <p:nvPr>
            <p:ph type="sldNum" sz="quarter" idx="11"/>
          </p:nvPr>
        </p:nvSpPr>
        <p:spPr/>
        <p:txBody>
          <a:bodyPr/>
          <a:lstStyle/>
          <a:p>
            <a:pPr>
              <a:defRPr/>
            </a:pPr>
            <a:fld id="{F9DB6955-4764-402E-9169-F98D412B495A}" type="slidenum">
              <a:rPr lang="en-US" altLang="en-US" smtClean="0"/>
              <a:pPr>
                <a:defRPr/>
              </a:pPr>
              <a:t>57</a:t>
            </a:fld>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0"/>
          <p:cNvSpPr>
            <a:spLocks noGrp="1"/>
          </p:cNvSpPr>
          <p:nvPr>
            <p:ph type="title"/>
          </p:nvPr>
        </p:nvSpPr>
        <p:spPr/>
        <p:txBody>
          <a:bodyPr/>
          <a:lstStyle/>
          <a:p>
            <a:r>
              <a:rPr lang="el-GR" altLang="el-GR" sz="4000" dirty="0" smtClean="0"/>
              <a:t>Ομοταξία Κεστώδεις: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a:t>
            </a:r>
            <a:r>
              <a:rPr lang="en-US" altLang="el-GR" sz="4000" dirty="0" smtClean="0"/>
              <a:t> </a:t>
            </a:r>
            <a:r>
              <a:rPr lang="el-GR" altLang="el-GR" sz="4000" dirty="0" smtClean="0"/>
              <a:t>2/3</a:t>
            </a:r>
          </a:p>
        </p:txBody>
      </p:sp>
      <p:sp>
        <p:nvSpPr>
          <p:cNvPr id="87043"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startAt="4"/>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Cyclophyllidea,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Hymenolepididae</a:t>
            </a:r>
            <a:r>
              <a:rPr lang="el-GR" altLang="en-US" sz="2400" b="1" i="1" smtClean="0">
                <a:cs typeface="Times New Roman" panose="02020603050405020304" pitchFamily="18" charset="0"/>
              </a:rPr>
              <a:t>,</a:t>
            </a:r>
            <a:r>
              <a:rPr lang="el-GR" altLang="en-US" sz="2400" i="1" smtClean="0">
                <a:cs typeface="Times New Roman" panose="02020603050405020304" pitchFamily="18" charset="0"/>
              </a:rPr>
              <a:t> </a:t>
            </a:r>
            <a:r>
              <a:rPr lang="el-GR" altLang="en-US" sz="2400" smtClean="0">
                <a:cs typeface="Times New Roman" panose="02020603050405020304" pitchFamily="18" charset="0"/>
              </a:rPr>
              <a:t>Γένος</a:t>
            </a:r>
            <a:r>
              <a:rPr lang="el-GR" altLang="en-US" sz="2400" i="1" smtClean="0">
                <a:cs typeface="Times New Roman" panose="02020603050405020304" pitchFamily="18" charset="0"/>
              </a:rPr>
              <a:t>:</a:t>
            </a:r>
            <a:r>
              <a:rPr lang="en-GB" altLang="en-US" sz="2400" i="1" smtClean="0">
                <a:cs typeface="Times New Roman" panose="02020603050405020304" pitchFamily="18" charset="0"/>
              </a:rPr>
              <a:t> </a:t>
            </a:r>
            <a:r>
              <a:rPr lang="en-GB" altLang="en-US" sz="2400" b="1" i="1" smtClean="0">
                <a:cs typeface="Times New Roman" panose="02020603050405020304" pitchFamily="18" charset="0"/>
              </a:rPr>
              <a:t>Hymenolepis</a:t>
            </a:r>
            <a:r>
              <a:rPr lang="en-GB" altLang="en-US" sz="2400" i="1" smtClean="0">
                <a:cs typeface="Times New Roman" panose="02020603050405020304" pitchFamily="18" charset="0"/>
              </a:rPr>
              <a:t>, </a:t>
            </a:r>
            <a:r>
              <a:rPr lang="el-GR" altLang="en-US" sz="2400" smtClean="0">
                <a:cs typeface="Times New Roman" panose="02020603050405020304" pitchFamily="18" charset="0"/>
              </a:rPr>
              <a:t>Είδος</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Hymenolepis nana/diminuta</a:t>
            </a:r>
            <a:r>
              <a:rPr lang="el-GR" altLang="en-US" sz="2400" smtClean="0">
                <a:cs typeface="Times New Roman" panose="02020603050405020304" pitchFamily="18" charset="0"/>
              </a:rPr>
              <a:t>. Πρώτος ξενιστής: </a:t>
            </a:r>
            <a:r>
              <a:rPr lang="el-GR" altLang="en-US" sz="2400" b="1" smtClean="0">
                <a:cs typeface="Times New Roman" panose="02020603050405020304" pitchFamily="18" charset="0"/>
              </a:rPr>
              <a:t>Αρθρόποδα</a:t>
            </a:r>
            <a:r>
              <a:rPr lang="el-GR" altLang="en-US" sz="2400" smtClean="0">
                <a:cs typeface="Times New Roman" panose="02020603050405020304" pitchFamily="18" charset="0"/>
              </a:rPr>
              <a:t>. Τελικός 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 την ασθένεια που είναι γνωστή ως </a:t>
            </a:r>
            <a:r>
              <a:rPr lang="en-GB" altLang="en-US" sz="2400" b="1" smtClean="0">
                <a:cs typeface="Times New Roman" panose="02020603050405020304" pitchFamily="18" charset="0"/>
              </a:rPr>
              <a:t>Hymenolepiasis</a:t>
            </a:r>
            <a:r>
              <a:rPr lang="en-GB" altLang="en-US" sz="2400" smtClean="0">
                <a:cs typeface="Times New Roman" panose="02020603050405020304" pitchFamily="18" charset="0"/>
              </a:rPr>
              <a:t>. </a:t>
            </a:r>
            <a:r>
              <a:rPr lang="el-GR" altLang="en-US" sz="2400" smtClean="0">
                <a:cs typeface="Times New Roman" panose="02020603050405020304" pitchFamily="18" charset="0"/>
              </a:rPr>
              <a:t>Εξάπλωση: Παγκόσμια.</a:t>
            </a:r>
          </a:p>
          <a:p>
            <a:pPr marL="457200" indent="-457200" eaLnBrk="1" hangingPunct="1">
              <a:buFont typeface="Calibri" panose="020F0502020204030204" pitchFamily="34" charset="0"/>
              <a:buAutoNum type="arabicPeriod" startAt="4"/>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Pseudophyllidea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Diphyllobothriidae</a:t>
            </a:r>
            <a:r>
              <a:rPr lang="el-GR" altLang="en-US" sz="2400" smtClean="0">
                <a:cs typeface="Times New Roman" panose="02020603050405020304" pitchFamily="18" charset="0"/>
              </a:rPr>
              <a:t>, Γένος: </a:t>
            </a:r>
            <a:r>
              <a:rPr lang="en-GB" altLang="en-US" sz="2400" b="1" i="1" smtClean="0">
                <a:cs typeface="Times New Roman" panose="02020603050405020304" pitchFamily="18" charset="0"/>
              </a:rPr>
              <a:t>Diphyllobothrium</a:t>
            </a:r>
            <a:r>
              <a:rPr lang="en-GB" altLang="en-US" sz="2400" i="1" smtClean="0">
                <a:cs typeface="Times New Roman" panose="02020603050405020304" pitchFamily="18" charset="0"/>
              </a:rPr>
              <a:t>,</a:t>
            </a:r>
            <a:r>
              <a:rPr lang="en-GB" altLang="en-US" sz="2400" smtClean="0">
                <a:cs typeface="Times New Roman" panose="02020603050405020304" pitchFamily="18" charset="0"/>
              </a:rPr>
              <a:t> </a:t>
            </a:r>
            <a:r>
              <a:rPr lang="el-GR" altLang="en-US" sz="2400" smtClean="0">
                <a:cs typeface="Times New Roman" panose="02020603050405020304" pitchFamily="18" charset="0"/>
              </a:rPr>
              <a:t>Είδος: </a:t>
            </a:r>
            <a:r>
              <a:rPr lang="en-GB" altLang="en-US" sz="2400" b="1" i="1" smtClean="0">
                <a:cs typeface="Times New Roman" panose="02020603050405020304" pitchFamily="18" charset="0"/>
              </a:rPr>
              <a:t>Diphyllobothrium latum </a:t>
            </a:r>
            <a:r>
              <a:rPr lang="el-GR" altLang="en-US" sz="2400" b="1" i="1" smtClean="0">
                <a:cs typeface="Times New Roman" panose="02020603050405020304" pitchFamily="18" charset="0"/>
              </a:rPr>
              <a:t>κ.α</a:t>
            </a:r>
            <a:r>
              <a:rPr lang="el-GR" altLang="en-US" sz="2400" i="1" smtClean="0">
                <a:cs typeface="Times New Roman" panose="02020603050405020304" pitchFamily="18" charset="0"/>
              </a:rPr>
              <a:t>.</a:t>
            </a:r>
            <a:r>
              <a:rPr lang="el-GR" altLang="en-US" sz="2400" smtClean="0">
                <a:cs typeface="Times New Roman" panose="02020603050405020304" pitchFamily="18" charset="0"/>
              </a:rPr>
              <a:t> Ενδιάμεσος ξενιστής:</a:t>
            </a:r>
            <a:r>
              <a:rPr lang="en-GB" altLang="en-US" sz="2400" smtClean="0">
                <a:cs typeface="Times New Roman" panose="02020603050405020304" pitchFamily="18" charset="0"/>
              </a:rPr>
              <a:t> </a:t>
            </a:r>
            <a:r>
              <a:rPr lang="el-GR" altLang="en-US" sz="2400" smtClean="0">
                <a:cs typeface="Times New Roman" panose="02020603050405020304" pitchFamily="18" charset="0"/>
              </a:rPr>
              <a:t>Διάφορα είδη ζώων</a:t>
            </a:r>
            <a:r>
              <a:rPr lang="en-US" altLang="en-US" sz="2400" smtClean="0">
                <a:cs typeface="Times New Roman" panose="02020603050405020304" pitchFamily="18" charset="0"/>
              </a:rPr>
              <a:t>.</a:t>
            </a:r>
            <a:r>
              <a:rPr lang="el-GR" altLang="en-US" sz="2400" smtClean="0">
                <a:cs typeface="Times New Roman" panose="02020603050405020304" pitchFamily="18" charset="0"/>
              </a:rPr>
              <a:t> Ενδιάμεσος ξενιστής:</a:t>
            </a:r>
            <a:r>
              <a:rPr lang="en-GB" altLang="en-US" sz="2400" smtClean="0">
                <a:cs typeface="Times New Roman" panose="02020603050405020304" pitchFamily="18" charset="0"/>
              </a:rPr>
              <a:t> </a:t>
            </a:r>
            <a:r>
              <a:rPr lang="el-GR" altLang="en-US" sz="2400" b="1" smtClean="0">
                <a:cs typeface="Times New Roman" panose="02020603050405020304" pitchFamily="18" charset="0"/>
              </a:rPr>
              <a:t>Καρκινοειδή και Ιχθύες</a:t>
            </a:r>
            <a:r>
              <a:rPr lang="en-US" altLang="en-US" sz="2400" b="1" smtClean="0">
                <a:cs typeface="Times New Roman" panose="02020603050405020304" pitchFamily="18" charset="0"/>
              </a:rPr>
              <a:t>.</a:t>
            </a:r>
            <a:r>
              <a:rPr lang="el-GR" altLang="en-US" sz="2400" b="1" smtClean="0">
                <a:cs typeface="Times New Roman" panose="02020603050405020304" pitchFamily="18" charset="0"/>
              </a:rPr>
              <a:t> </a:t>
            </a:r>
            <a:r>
              <a:rPr lang="el-GR" altLang="en-US" sz="2400" smtClean="0">
                <a:cs typeface="Times New Roman" panose="02020603050405020304" pitchFamily="18" charset="0"/>
              </a:rPr>
              <a:t>Τελικός ξενιστής: </a:t>
            </a:r>
            <a:r>
              <a:rPr lang="el-GR" altLang="en-US" sz="2400" b="1" smtClean="0">
                <a:cs typeface="Times New Roman" panose="02020603050405020304" pitchFamily="18" charset="0"/>
              </a:rPr>
              <a:t>Άνθρωπος</a:t>
            </a:r>
            <a:r>
              <a:rPr lang="el-GR" altLang="en-US" sz="2400" smtClean="0">
                <a:cs typeface="Times New Roman" panose="02020603050405020304" pitchFamily="18" charset="0"/>
              </a:rPr>
              <a:t>. 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που είναιγνωστή ως </a:t>
            </a:r>
            <a:r>
              <a:rPr lang="en-GB" altLang="en-US" sz="2400" b="1" smtClean="0">
                <a:cs typeface="Times New Roman" panose="02020603050405020304" pitchFamily="18" charset="0"/>
              </a:rPr>
              <a:t>Diphyllobothriasis</a:t>
            </a:r>
            <a:r>
              <a:rPr lang="el-GR" altLang="en-US" sz="2400" smtClean="0">
                <a:cs typeface="Times New Roman" panose="02020603050405020304" pitchFamily="18" charset="0"/>
              </a:rPr>
              <a:t>. Εξάπλωση: Παγκόσμια. </a:t>
            </a:r>
          </a:p>
          <a:p>
            <a:pPr marL="457200" indent="-457200" eaLnBrk="1" hangingPunct="1"/>
            <a:endParaRPr lang="el-GR" altLang="en-US" sz="2400" smtClean="0">
              <a:cs typeface="Times New Roman" panose="02020603050405020304" pitchFamily="18" charset="0"/>
            </a:endParaRP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10" name="Slide Number Placeholder 9"/>
          <p:cNvSpPr>
            <a:spLocks noGrp="1"/>
          </p:cNvSpPr>
          <p:nvPr>
            <p:ph type="sldNum" sz="quarter" idx="11"/>
          </p:nvPr>
        </p:nvSpPr>
        <p:spPr/>
        <p:txBody>
          <a:bodyPr/>
          <a:lstStyle/>
          <a:p>
            <a:pPr>
              <a:defRPr/>
            </a:pPr>
            <a:fld id="{4A9282F7-B770-4D5F-8928-E1B451A84648}" type="slidenum">
              <a:rPr lang="en-US" altLang="en-US" smtClean="0"/>
              <a:pPr>
                <a:defRPr/>
              </a:pPr>
              <a:t>58</a:t>
            </a:fld>
            <a:endParaRPr lang="en-US"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0"/>
          <p:cNvSpPr>
            <a:spLocks noGrp="1"/>
          </p:cNvSpPr>
          <p:nvPr>
            <p:ph type="title"/>
          </p:nvPr>
        </p:nvSpPr>
        <p:spPr/>
        <p:txBody>
          <a:bodyPr/>
          <a:lstStyle/>
          <a:p>
            <a:r>
              <a:rPr lang="el-GR" altLang="el-GR" sz="4000" dirty="0" smtClean="0"/>
              <a:t>Ομοταξία Κεστώδεις: </a:t>
            </a:r>
            <a:br>
              <a:rPr lang="el-GR" altLang="el-GR" sz="4000" dirty="0" smtClean="0"/>
            </a:br>
            <a:r>
              <a:rPr lang="el-GR" altLang="el-GR" sz="4000" dirty="0" smtClean="0"/>
              <a:t>Είδη και </a:t>
            </a:r>
            <a:r>
              <a:rPr lang="el-GR" altLang="el-GR" sz="4000" dirty="0" err="1" smtClean="0"/>
              <a:t>Ανθρωπονόσοι</a:t>
            </a:r>
            <a:r>
              <a:rPr lang="el-GR" altLang="el-GR" sz="4000" dirty="0" smtClean="0"/>
              <a:t> 3/3</a:t>
            </a:r>
          </a:p>
        </p:txBody>
      </p:sp>
      <p:sp>
        <p:nvSpPr>
          <p:cNvPr id="88067" name="Content Placeholder 13"/>
          <p:cNvSpPr>
            <a:spLocks noGrp="1"/>
          </p:cNvSpPr>
          <p:nvPr>
            <p:ph idx="1"/>
          </p:nvPr>
        </p:nvSpPr>
        <p:spPr>
          <a:xfrm>
            <a:off x="604838" y="1701800"/>
            <a:ext cx="7886700" cy="4351338"/>
          </a:xfrm>
        </p:spPr>
        <p:txBody>
          <a:bodyPr/>
          <a:lstStyle/>
          <a:p>
            <a:pPr marL="457200" indent="-457200" eaLnBrk="1" hangingPunct="1">
              <a:buFont typeface="Calibri" panose="020F0502020204030204" pitchFamily="34" charset="0"/>
              <a:buAutoNum type="arabicPeriod" startAt="6"/>
            </a:pPr>
            <a:r>
              <a:rPr lang="el-GR" altLang="en-US" sz="2400" smtClean="0">
                <a:cs typeface="Times New Roman" panose="02020603050405020304" pitchFamily="18" charset="0"/>
              </a:rPr>
              <a:t>Τάξη: </a:t>
            </a:r>
            <a:r>
              <a:rPr lang="en-GB" altLang="en-US" sz="2400" b="1" i="1" smtClean="0">
                <a:cs typeface="Times New Roman" panose="02020603050405020304" pitchFamily="18" charset="0"/>
              </a:rPr>
              <a:t>Pseudophyllidea,</a:t>
            </a:r>
            <a:r>
              <a:rPr lang="en-GB" altLang="en-US" sz="2400" i="1" smtClean="0">
                <a:cs typeface="Times New Roman" panose="02020603050405020304" pitchFamily="18" charset="0"/>
              </a:rPr>
              <a:t> </a:t>
            </a:r>
            <a:r>
              <a:rPr lang="el-GR" altLang="en-US" sz="2400" smtClean="0">
                <a:cs typeface="Times New Roman" panose="02020603050405020304" pitchFamily="18" charset="0"/>
              </a:rPr>
              <a:t>Οικογένεια</a:t>
            </a:r>
            <a:r>
              <a:rPr lang="el-GR" altLang="en-US" sz="2400" i="1" smtClean="0">
                <a:cs typeface="Times New Roman" panose="02020603050405020304" pitchFamily="18" charset="0"/>
              </a:rPr>
              <a:t>: </a:t>
            </a:r>
            <a:r>
              <a:rPr lang="en-GB" altLang="en-US" sz="2400" b="1" i="1" smtClean="0">
                <a:cs typeface="Times New Roman" panose="02020603050405020304" pitchFamily="18" charset="0"/>
              </a:rPr>
              <a:t>Diphyllobothriidae</a:t>
            </a:r>
            <a:r>
              <a:rPr lang="el-GR" altLang="en-US" sz="2400" b="1" smtClean="0">
                <a:cs typeface="Times New Roman" panose="02020603050405020304" pitchFamily="18" charset="0"/>
              </a:rPr>
              <a:t>,</a:t>
            </a:r>
            <a:r>
              <a:rPr lang="el-GR" altLang="en-US" sz="2400" smtClean="0">
                <a:cs typeface="Times New Roman" panose="02020603050405020304" pitchFamily="18" charset="0"/>
              </a:rPr>
              <a:t> Γένος: </a:t>
            </a:r>
            <a:r>
              <a:rPr lang="en-GB" altLang="en-US" sz="2400" b="1" i="1" smtClean="0">
                <a:cs typeface="Times New Roman" panose="02020603050405020304" pitchFamily="18" charset="0"/>
              </a:rPr>
              <a:t>Spirometra,</a:t>
            </a:r>
            <a:r>
              <a:rPr lang="en-GB" altLang="en-US" sz="2400" smtClean="0">
                <a:cs typeface="Times New Roman" panose="02020603050405020304" pitchFamily="18" charset="0"/>
              </a:rPr>
              <a:t> </a:t>
            </a:r>
            <a:r>
              <a:rPr lang="el-GR" altLang="en-US" sz="2400" smtClean="0">
                <a:cs typeface="Times New Roman" panose="02020603050405020304" pitchFamily="18" charset="0"/>
              </a:rPr>
              <a:t>Είδος: </a:t>
            </a:r>
            <a:r>
              <a:rPr lang="en-GB" altLang="en-US" sz="2400" b="1" i="1" smtClean="0">
                <a:cs typeface="Times New Roman" panose="02020603050405020304" pitchFamily="18" charset="0"/>
              </a:rPr>
              <a:t>Spirometra erinacei</a:t>
            </a:r>
            <a:r>
              <a:rPr lang="el-GR" altLang="en-US" sz="2400" b="1" smtClean="0">
                <a:cs typeface="Times New Roman" panose="02020603050405020304" pitchFamily="18" charset="0"/>
              </a:rPr>
              <a:t> </a:t>
            </a:r>
            <a:r>
              <a:rPr lang="el-GR" altLang="en-US" sz="2400" smtClean="0">
                <a:cs typeface="Times New Roman" panose="02020603050405020304" pitchFamily="18" charset="0"/>
              </a:rPr>
              <a:t>Ενδιάμεσος ξενιστής:</a:t>
            </a:r>
            <a:r>
              <a:rPr lang="en-GB" altLang="en-US" sz="2400" smtClean="0">
                <a:cs typeface="Times New Roman" panose="02020603050405020304" pitchFamily="18" charset="0"/>
              </a:rPr>
              <a:t> </a:t>
            </a:r>
            <a:r>
              <a:rPr lang="el-GR" altLang="en-US" sz="2400" b="1" smtClean="0">
                <a:cs typeface="Times New Roman" panose="02020603050405020304" pitchFamily="18" charset="0"/>
              </a:rPr>
              <a:t>Καρκινοειδή</a:t>
            </a:r>
            <a:r>
              <a:rPr lang="el-GR" altLang="en-US" sz="2400" smtClean="0">
                <a:cs typeface="Times New Roman" panose="02020603050405020304" pitchFamily="18" charset="0"/>
              </a:rPr>
              <a:t>, Τελικός ξενιστής: </a:t>
            </a:r>
            <a:r>
              <a:rPr lang="el-GR" altLang="en-US" sz="2400" b="1" smtClean="0">
                <a:cs typeface="Times New Roman" panose="02020603050405020304" pitchFamily="18" charset="0"/>
              </a:rPr>
              <a:t>Ιχθείς, Ερπετά (Πρώτος), Θηλαστικά (Δεύτερος). </a:t>
            </a:r>
            <a:r>
              <a:rPr lang="el-GR" altLang="en-US" sz="2400" smtClean="0">
                <a:cs typeface="Times New Roman" panose="02020603050405020304" pitchFamily="18" charset="0"/>
              </a:rPr>
              <a:t>Προκαλεί</a:t>
            </a:r>
            <a:r>
              <a:rPr lang="en-GB" altLang="en-US" sz="2400" smtClean="0">
                <a:cs typeface="Times New Roman" panose="02020603050405020304" pitchFamily="18" charset="0"/>
              </a:rPr>
              <a:t> </a:t>
            </a:r>
            <a:r>
              <a:rPr lang="el-GR" altLang="en-US" sz="2400" smtClean="0">
                <a:cs typeface="Times New Roman" panose="02020603050405020304" pitchFamily="18" charset="0"/>
              </a:rPr>
              <a:t>την ασθένεια που είναι γνωστή ως </a:t>
            </a:r>
            <a:r>
              <a:rPr lang="en-GB" altLang="en-US" sz="2400" b="1" smtClean="0">
                <a:cs typeface="Times New Roman" panose="02020603050405020304" pitchFamily="18" charset="0"/>
              </a:rPr>
              <a:t>Sparganosis. </a:t>
            </a:r>
            <a:r>
              <a:rPr lang="el-GR" altLang="en-US" sz="2400" smtClean="0">
                <a:cs typeface="Times New Roman" panose="02020603050405020304" pitchFamily="18" charset="0"/>
              </a:rPr>
              <a:t>Εξάπλωση: Ανατολική Ασία</a:t>
            </a:r>
            <a:r>
              <a:rPr lang="en-GB" altLang="en-US" sz="2400" smtClean="0">
                <a:cs typeface="Times New Roman" panose="02020603050405020304" pitchFamily="18" charset="0"/>
              </a:rPr>
              <a:t> </a:t>
            </a:r>
            <a:r>
              <a:rPr lang="el-GR" altLang="en-US" sz="2400" smtClean="0">
                <a:cs typeface="Times New Roman" panose="02020603050405020304" pitchFamily="18" charset="0"/>
              </a:rPr>
              <a:t>ή Βόρεια Αμερική </a:t>
            </a:r>
            <a:r>
              <a:rPr lang="el-GR" altLang="en-US" sz="2400" b="1" smtClean="0">
                <a:cs typeface="Times New Roman" panose="02020603050405020304" pitchFamily="18" charset="0"/>
              </a:rPr>
              <a:t>(</a:t>
            </a:r>
            <a:r>
              <a:rPr lang="en-US" altLang="en-US" sz="2400" b="1" smtClean="0">
                <a:cs typeface="Times New Roman" panose="02020603050405020304" pitchFamily="18" charset="0"/>
              </a:rPr>
              <a:t>Diphyllobothrium mansonoides</a:t>
            </a:r>
            <a:r>
              <a:rPr lang="el-GR" altLang="en-US" sz="2400" b="1" smtClean="0">
                <a:cs typeface="Times New Roman" panose="02020603050405020304" pitchFamily="18" charset="0"/>
              </a:rPr>
              <a:t>).</a:t>
            </a:r>
          </a:p>
          <a:p>
            <a:pPr marL="457200" indent="-457200" eaLnBrk="1" hangingPunct="1"/>
            <a:endParaRPr lang="el-GR" altLang="en-US" sz="2400" smtClean="0">
              <a:cs typeface="Times New Roman" panose="02020603050405020304" pitchFamily="18" charset="0"/>
            </a:endParaRPr>
          </a:p>
          <a:p>
            <a:pPr marL="457200" indent="-457200" eaLnBrk="1" hangingPunct="1"/>
            <a:endParaRPr lang="el-GR" altLang="en-US" sz="2400" smtClean="0">
              <a:cs typeface="Times New Roman" panose="02020603050405020304" pitchFamily="18" charset="0"/>
            </a:endParaRPr>
          </a:p>
          <a:p>
            <a:pPr marL="457200" indent="-457200" algn="ctr" eaLnBrk="1" hangingPunct="1">
              <a:buFont typeface="Arial" panose="020B0604020202020204" pitchFamily="34" charset="0"/>
              <a:buNone/>
            </a:pPr>
            <a:r>
              <a:rPr lang="el-GR" altLang="en-US" sz="2400" b="1" smtClean="0">
                <a:cs typeface="Times New Roman" panose="02020603050405020304" pitchFamily="18" charset="0"/>
              </a:rPr>
              <a:t>Πολλά άλλα είδη από τις διάφορες οικογένειες των Κεστώδων έχουν ξενιστές Ιχθύες και πολλά άλλα χερσαία ζώα.</a:t>
            </a:r>
            <a:endParaRPr lang="en-US" altLang="en-US" sz="2400" b="1" smtClean="0">
              <a:cs typeface="Times New Roman" panose="02020603050405020304" pitchFamily="18" charset="0"/>
            </a:endParaRPr>
          </a:p>
          <a:p>
            <a:pPr marL="457200" indent="-457200" eaLnBrk="1" hangingPunct="1"/>
            <a:endParaRPr lang="el-GR" altLang="en-US" sz="2400" smtClean="0">
              <a:cs typeface="Times New Roman" panose="02020603050405020304" pitchFamily="18" charset="0"/>
            </a:endParaRPr>
          </a:p>
          <a:p>
            <a:pPr marL="457200" indent="-457200" eaLnBrk="1" hangingPunct="1"/>
            <a:endParaRPr lang="el-GR" altLang="en-US" sz="2400" smtClean="0">
              <a:cs typeface="Times New Roman" panose="02020603050405020304" pitchFamily="18" charset="0"/>
            </a:endParaRP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581706EB-4CF6-49FB-A109-0A40D5E1BA8E}" type="slidenum">
              <a:rPr lang="en-US" altLang="en-US" smtClean="0"/>
              <a:pPr>
                <a:defRPr/>
              </a:pPr>
              <a:t>59</a:t>
            </a:fld>
            <a:endParaRPr lang="en-US"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0"/>
          <p:cNvSpPr>
            <a:spLocks noGrp="1"/>
          </p:cNvSpPr>
          <p:nvPr>
            <p:ph type="title"/>
          </p:nvPr>
        </p:nvSpPr>
        <p:spPr/>
        <p:txBody>
          <a:bodyPr/>
          <a:lstStyle/>
          <a:p>
            <a:r>
              <a:rPr lang="el-GR" altLang="el-GR" sz="4000" dirty="0" smtClean="0"/>
              <a:t>Ασθένεια </a:t>
            </a:r>
            <a:r>
              <a:rPr lang="el-GR" altLang="el-GR" sz="4000" dirty="0" err="1" smtClean="0"/>
              <a:t>Εχινοκοκκίαση</a:t>
            </a:r>
            <a:r>
              <a:rPr lang="el-GR" altLang="el-GR" sz="4000" dirty="0" smtClean="0"/>
              <a:t> 1/2</a:t>
            </a:r>
          </a:p>
        </p:txBody>
      </p:sp>
      <p:sp>
        <p:nvSpPr>
          <p:cNvPr id="89091" name="Content Placeholder 13"/>
          <p:cNvSpPr>
            <a:spLocks noGrp="1"/>
          </p:cNvSpPr>
          <p:nvPr>
            <p:ph idx="1"/>
          </p:nvPr>
        </p:nvSpPr>
        <p:spPr>
          <a:xfrm>
            <a:off x="628650" y="1690688"/>
            <a:ext cx="7886700" cy="4351337"/>
          </a:xfrm>
        </p:spPr>
        <p:txBody>
          <a:bodyPr/>
          <a:lstStyle/>
          <a:p>
            <a:pPr eaLnBrk="1" hangingPunct="1"/>
            <a:r>
              <a:rPr lang="el-GR" altLang="en-US" sz="2400" dirty="0" smtClean="0">
                <a:cs typeface="Times New Roman" panose="02020603050405020304" pitchFamily="18" charset="0"/>
              </a:rPr>
              <a:t>Ιδιαίτερα διαδεδομένη ασθένεια σε περιοχές όπου </a:t>
            </a:r>
            <a:r>
              <a:rPr lang="el-GR" altLang="en-US" sz="2400" b="1" dirty="0" smtClean="0">
                <a:cs typeface="Times New Roman" panose="02020603050405020304" pitchFamily="18" charset="0"/>
              </a:rPr>
              <a:t>σκυλιά καταναλώνουν ωμά όργανα ενδιάμεσων ξενιστών</a:t>
            </a:r>
            <a:r>
              <a:rPr lang="el-GR" altLang="en-US" sz="2400" dirty="0" smtClean="0">
                <a:cs typeface="Times New Roman" panose="02020603050405020304" pitchFamily="18" charset="0"/>
              </a:rPr>
              <a:t> (π.χ. από σφαγεία). Η μετάδοση του παρασίτου είναι τυχαία στον άνθρωπο μετά από κατάποση αυγών (</a:t>
            </a:r>
            <a:r>
              <a:rPr lang="el-GR" altLang="en-US" sz="2400" b="1" dirty="0" smtClean="0">
                <a:cs typeface="Times New Roman" panose="02020603050405020304" pitchFamily="18" charset="0"/>
              </a:rPr>
              <a:t>από τις </a:t>
            </a:r>
            <a:r>
              <a:rPr lang="el-GR" altLang="en-US" sz="2400" b="1" dirty="0" err="1" smtClean="0">
                <a:cs typeface="Times New Roman" panose="02020603050405020304" pitchFamily="18" charset="0"/>
              </a:rPr>
              <a:t>προγλωττίδες</a:t>
            </a:r>
            <a:r>
              <a:rPr lang="el-GR" altLang="en-US" sz="2400" dirty="0" smtClean="0">
                <a:cs typeface="Times New Roman" panose="02020603050405020304" pitchFamily="18" charset="0"/>
              </a:rPr>
              <a:t>) από το έδαφος ή από μολυσμένους σκύλους.</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Η εξέλιξη της προσβολής είναι αργή και επικίνδυνη κυρίως λόγω των διαστάσεων της κύστης.</a:t>
            </a:r>
          </a:p>
          <a:p>
            <a:pPr eaLnBrk="1" hangingPunct="1"/>
            <a:r>
              <a:rPr lang="el-GR" altLang="en-US" sz="2400" b="1" dirty="0" smtClean="0">
                <a:cs typeface="Times New Roman" panose="02020603050405020304" pitchFamily="18" charset="0"/>
              </a:rPr>
              <a:t>Συμπτώματα: </a:t>
            </a:r>
            <a:r>
              <a:rPr lang="el-GR" altLang="en-US" sz="2400" dirty="0" smtClean="0">
                <a:cs typeface="Times New Roman" panose="02020603050405020304" pitchFamily="18" charset="0"/>
              </a:rPr>
              <a:t>Ανάλογα με το που βρίσκεται η </a:t>
            </a:r>
            <a:r>
              <a:rPr lang="el-GR" altLang="en-US" sz="2400" dirty="0" err="1" smtClean="0">
                <a:cs typeface="Times New Roman" panose="02020603050405020304" pitchFamily="18" charset="0"/>
              </a:rPr>
              <a:t>υδατίδα</a:t>
            </a:r>
            <a:r>
              <a:rPr lang="el-GR" altLang="en-US" sz="2400" dirty="0" smtClean="0">
                <a:cs typeface="Times New Roman" panose="02020603050405020304" pitchFamily="18" charset="0"/>
              </a:rPr>
              <a:t> κύστη. Η </a:t>
            </a:r>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γίνεται με υπερηχογράφημα και ανοσολογικά.</a:t>
            </a:r>
          </a:p>
          <a:p>
            <a:pPr eaLnBrk="1" hangingPunct="1"/>
            <a:r>
              <a:rPr lang="el-GR" altLang="en-US" sz="2400" dirty="0" err="1" smtClean="0">
                <a:cs typeface="Times New Roman" panose="02020603050405020304" pitchFamily="18" charset="0"/>
              </a:rPr>
              <a:t>Καταπολέμηση:</a:t>
            </a:r>
            <a:r>
              <a:rPr lang="el-GR" altLang="en-US" sz="2400" b="1" dirty="0" err="1" smtClean="0">
                <a:cs typeface="Times New Roman" panose="02020603050405020304" pitchFamily="18" charset="0"/>
              </a:rPr>
              <a:t>Χειρουργική</a:t>
            </a:r>
            <a:r>
              <a:rPr lang="el-GR" altLang="en-US" sz="2400" b="1" dirty="0" smtClean="0">
                <a:cs typeface="Times New Roman" panose="02020603050405020304" pitchFamily="18" charset="0"/>
              </a:rPr>
              <a:t> αφαίρεση </a:t>
            </a:r>
            <a:r>
              <a:rPr lang="el-GR" altLang="en-US" sz="2400" dirty="0" smtClean="0">
                <a:cs typeface="Times New Roman" panose="02020603050405020304" pitchFamily="18" charset="0"/>
              </a:rPr>
              <a:t>κύστης και χορήγηση </a:t>
            </a:r>
            <a:r>
              <a:rPr lang="en-GB" altLang="en-US" sz="2400" b="1" dirty="0" err="1" smtClean="0">
                <a:cs typeface="Times New Roman" panose="02020603050405020304" pitchFamily="18" charset="0"/>
              </a:rPr>
              <a:t>albendazole</a:t>
            </a:r>
            <a:r>
              <a:rPr lang="el-GR" altLang="en-US" sz="2400" b="1" dirty="0" smtClean="0">
                <a:cs typeface="Times New Roman" panose="02020603050405020304" pitchFamily="18" charset="0"/>
              </a:rPr>
              <a:t>. </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B86B0EB5-1DB3-422A-9CEC-34F120374FCD}" type="slidenum">
              <a:rPr lang="en-US" altLang="en-US" smtClean="0"/>
              <a:pPr>
                <a:defRPr/>
              </a:pPr>
              <a:t>60</a:t>
            </a:fld>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0"/>
          <p:cNvSpPr>
            <a:spLocks noGrp="1"/>
          </p:cNvSpPr>
          <p:nvPr>
            <p:ph type="title"/>
          </p:nvPr>
        </p:nvSpPr>
        <p:spPr/>
        <p:txBody>
          <a:bodyPr/>
          <a:lstStyle/>
          <a:p>
            <a:r>
              <a:rPr lang="el-GR" altLang="el-GR" sz="4000" dirty="0"/>
              <a:t>Ασθένεια </a:t>
            </a:r>
            <a:r>
              <a:rPr lang="el-GR" altLang="el-GR" sz="4000" dirty="0" err="1"/>
              <a:t>Εχινοκοκκίαση</a:t>
            </a:r>
            <a:r>
              <a:rPr lang="el-GR" altLang="el-GR" sz="4000" dirty="0"/>
              <a:t> </a:t>
            </a:r>
            <a:r>
              <a:rPr lang="el-GR" altLang="el-GR" sz="4000" dirty="0" smtClean="0"/>
              <a:t>2/2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113719B2-9F2E-4A32-93B0-9CBFEA708C5B}" type="slidenum">
              <a:rPr lang="en-US" altLang="en-US" smtClean="0"/>
              <a:pPr>
                <a:defRPr/>
              </a:pPr>
              <a:t>61</a:t>
            </a:fld>
            <a:endParaRPr lang="en-US" altLang="en-US"/>
          </a:p>
        </p:txBody>
      </p:sp>
      <p:pic>
        <p:nvPicPr>
          <p:cNvPr id="9011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00188" y="1682750"/>
            <a:ext cx="6143625" cy="4643438"/>
          </a:xfrm>
        </p:spPr>
      </p:pic>
      <p:sp>
        <p:nvSpPr>
          <p:cNvPr id="6" name="TextBox 5"/>
          <p:cNvSpPr txBox="1"/>
          <p:nvPr/>
        </p:nvSpPr>
        <p:spPr>
          <a:xfrm>
            <a:off x="7529513" y="5811838"/>
            <a:ext cx="341760" cy="276999"/>
          </a:xfrm>
          <a:prstGeom prst="rect">
            <a:avLst/>
          </a:prstGeom>
          <a:noFill/>
        </p:spPr>
        <p:txBody>
          <a:bodyPr wrap="none">
            <a:spAutoFit/>
          </a:bodyPr>
          <a:lstStyle/>
          <a:p>
            <a:pPr>
              <a:defRPr/>
            </a:pPr>
            <a:r>
              <a:rPr lang="el-GR" sz="1200" b="1" dirty="0" smtClean="0">
                <a:latin typeface="+mj-lt"/>
              </a:rPr>
              <a:t>39</a:t>
            </a:r>
            <a:endParaRPr lang="el-GR" sz="1200" b="1" dirty="0">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0"/>
          <p:cNvSpPr>
            <a:spLocks noGrp="1"/>
          </p:cNvSpPr>
          <p:nvPr>
            <p:ph type="title"/>
          </p:nvPr>
        </p:nvSpPr>
        <p:spPr/>
        <p:txBody>
          <a:bodyPr/>
          <a:lstStyle/>
          <a:p>
            <a:r>
              <a:rPr lang="el-GR" altLang="el-GR" sz="4000" dirty="0" smtClean="0"/>
              <a:t>Ασθένεια Ταινίαση 1/2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041543D4-8BBD-4B21-AF54-4DCE757CADE6}" type="slidenum">
              <a:rPr lang="en-US" altLang="en-US" smtClean="0"/>
              <a:pPr>
                <a:defRPr/>
              </a:pPr>
              <a:t>62</a:t>
            </a:fld>
            <a:endParaRPr lang="en-US" altLang="en-US"/>
          </a:p>
        </p:txBody>
      </p:sp>
      <p:sp>
        <p:nvSpPr>
          <p:cNvPr id="92165" name="Content Placeholder 1"/>
          <p:cNvSpPr>
            <a:spLocks noGrp="1"/>
          </p:cNvSpPr>
          <p:nvPr>
            <p:ph idx="1"/>
          </p:nvPr>
        </p:nvSpPr>
        <p:spPr>
          <a:xfrm>
            <a:off x="436563" y="1681163"/>
            <a:ext cx="8320087" cy="4351337"/>
          </a:xfrm>
        </p:spPr>
        <p:txBody>
          <a:bodyPr/>
          <a:lstStyle/>
          <a:p>
            <a:pPr eaLnBrk="1" hangingPunct="1"/>
            <a:r>
              <a:rPr lang="el-GR" altLang="en-US" sz="2400" b="1" dirty="0" smtClean="0">
                <a:cs typeface="Times New Roman" panose="02020603050405020304" pitchFamily="18" charset="0"/>
              </a:rPr>
              <a:t>Ιδιαίτερα διαδεδομένη ασθένεια </a:t>
            </a:r>
            <a:r>
              <a:rPr lang="el-GR" altLang="en-US" sz="2400" dirty="0" smtClean="0">
                <a:cs typeface="Times New Roman" panose="02020603050405020304" pitchFamily="18" charset="0"/>
              </a:rPr>
              <a:t>κυρίως λόγω της αδυναμίας να ελεγχθούν όλα τα βοοειδή και οι χοίροι και λόγω </a:t>
            </a:r>
            <a:r>
              <a:rPr lang="el-GR" altLang="en-US" sz="2400" b="1" dirty="0" smtClean="0">
                <a:cs typeface="Times New Roman" panose="02020603050405020304" pitchFamily="18" charset="0"/>
              </a:rPr>
              <a:t>διατροφικών προτιμήσεων </a:t>
            </a:r>
            <a:r>
              <a:rPr lang="el-GR" altLang="en-US" sz="2400" dirty="0" smtClean="0">
                <a:cs typeface="Times New Roman" panose="02020603050405020304" pitchFamily="18" charset="0"/>
              </a:rPr>
              <a:t>των ανθρώπων. Η εξέλιξη προσβολής είναι γρήγορη και </a:t>
            </a:r>
            <a:r>
              <a:rPr lang="el-GR" altLang="en-US" sz="2400" b="1" dirty="0" smtClean="0">
                <a:cs typeface="Times New Roman" panose="02020603050405020304" pitchFamily="18" charset="0"/>
              </a:rPr>
              <a:t>ώριμες </a:t>
            </a:r>
            <a:r>
              <a:rPr lang="el-GR" altLang="en-US" sz="2400" b="1" dirty="0" err="1" smtClean="0">
                <a:cs typeface="Times New Roman" panose="02020603050405020304" pitchFamily="18" charset="0"/>
              </a:rPr>
              <a:t>προγλωττίδες</a:t>
            </a:r>
            <a:r>
              <a:rPr lang="el-GR" altLang="en-US" sz="2400" b="1" dirty="0" smtClean="0">
                <a:cs typeface="Times New Roman" panose="02020603050405020304" pitchFamily="18" charset="0"/>
              </a:rPr>
              <a:t> </a:t>
            </a:r>
            <a:r>
              <a:rPr lang="el-GR" altLang="en-US" sz="2400" dirty="0" smtClean="0">
                <a:cs typeface="Times New Roman" panose="02020603050405020304" pitchFamily="18" charset="0"/>
              </a:rPr>
              <a:t>ελευθερώνονται στα κόπρανα σε 2-3 εβδομάδες. Τα αυγά έχουν μεγάλη ανθεκτικότητα και επιβιώνουν </a:t>
            </a:r>
            <a:r>
              <a:rPr lang="el-GR" altLang="en-US" sz="2400" b="1" dirty="0" smtClean="0">
                <a:cs typeface="Times New Roman" panose="02020603050405020304" pitchFamily="18" charset="0"/>
              </a:rPr>
              <a:t>για μήνες στο περιβάλλον </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Κυρίως </a:t>
            </a:r>
            <a:r>
              <a:rPr lang="el-GR" altLang="en-US" sz="2400" dirty="0" err="1" smtClean="0">
                <a:cs typeface="Times New Roman" panose="02020603050405020304" pitchFamily="18" charset="0"/>
              </a:rPr>
              <a:t>ασυμπωματική</a:t>
            </a:r>
            <a:r>
              <a:rPr lang="el-GR" altLang="en-US" sz="2400" dirty="0" smtClean="0">
                <a:cs typeface="Times New Roman" panose="02020603050405020304" pitchFamily="18" charset="0"/>
              </a:rPr>
              <a:t>. Σε βαριά προσβολή έχουμε </a:t>
            </a:r>
            <a:r>
              <a:rPr lang="el-GR" altLang="en-US" sz="2400" b="1" dirty="0" smtClean="0">
                <a:cs typeface="Times New Roman" panose="02020603050405020304" pitchFamily="18" charset="0"/>
              </a:rPr>
              <a:t>διάρροια ή εντερική δυσλειτουργία. </a:t>
            </a:r>
            <a:r>
              <a:rPr lang="el-GR" altLang="en-US" sz="2400" dirty="0" smtClean="0">
                <a:cs typeface="Times New Roman" panose="02020603050405020304" pitchFamily="18" charset="0"/>
              </a:rPr>
              <a:t>Διάγνωση: Εντοπισμός αυγών ή </a:t>
            </a:r>
            <a:r>
              <a:rPr lang="el-GR" altLang="en-US" sz="2400" dirty="0" err="1" smtClean="0">
                <a:cs typeface="Times New Roman" panose="02020603050405020304" pitchFamily="18" charset="0"/>
              </a:rPr>
              <a:t>προγλωττίδων</a:t>
            </a:r>
            <a:r>
              <a:rPr lang="el-GR" altLang="en-US" sz="2400" dirty="0" smtClean="0">
                <a:cs typeface="Times New Roman" panose="02020603050405020304" pitchFamily="18" charset="0"/>
              </a:rPr>
              <a:t> στα κόπρανα</a:t>
            </a:r>
          </a:p>
          <a:p>
            <a:pPr eaLnBrk="1" hangingPunct="1"/>
            <a:r>
              <a:rPr lang="el-GR" altLang="en-US" sz="2400" dirty="0" smtClean="0">
                <a:cs typeface="Times New Roman" panose="02020603050405020304" pitchFamily="18" charset="0"/>
              </a:rPr>
              <a:t>Καταπολέμηση: </a:t>
            </a:r>
            <a:r>
              <a:rPr lang="el-GR" altLang="en-US" sz="2400" b="1" dirty="0" smtClean="0">
                <a:cs typeface="Times New Roman" panose="02020603050405020304" pitchFamily="18" charset="0"/>
              </a:rPr>
              <a:t>Αποτελεσματική με </a:t>
            </a:r>
            <a:r>
              <a:rPr lang="en-GB" altLang="en-US" sz="2400" b="1" dirty="0" err="1" smtClean="0">
                <a:cs typeface="Times New Roman" panose="02020603050405020304" pitchFamily="18" charset="0"/>
              </a:rPr>
              <a:t>Niclosamide</a:t>
            </a:r>
            <a:r>
              <a:rPr lang="en-GB" altLang="en-US" sz="2400" b="1" dirty="0" smtClean="0">
                <a:cs typeface="Times New Roman" panose="02020603050405020304" pitchFamily="18" charset="0"/>
              </a:rPr>
              <a:t> </a:t>
            </a:r>
            <a:r>
              <a:rPr lang="el-GR" altLang="en-US" sz="2400" b="1" dirty="0" smtClean="0">
                <a:cs typeface="Times New Roman" panose="02020603050405020304" pitchFamily="18" charset="0"/>
              </a:rPr>
              <a:t>και </a:t>
            </a:r>
            <a:r>
              <a:rPr lang="en-GB" altLang="en-US" sz="2400" b="1" dirty="0" err="1" smtClean="0">
                <a:cs typeface="Times New Roman" panose="02020603050405020304" pitchFamily="18" charset="0"/>
              </a:rPr>
              <a:t>praziquantel</a:t>
            </a:r>
            <a:r>
              <a:rPr lang="el-GR" altLang="en-US" sz="2400" b="1" dirty="0" smtClean="0">
                <a:cs typeface="Times New Roman" panose="02020603050405020304" pitchFamily="18" charset="0"/>
              </a:rPr>
              <a:t>.</a:t>
            </a:r>
          </a:p>
          <a:p>
            <a:pPr marL="0" indent="0"/>
            <a:endParaRPr lang="el-GR" altLang="el-GR"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0"/>
          <p:cNvSpPr>
            <a:spLocks noGrp="1"/>
          </p:cNvSpPr>
          <p:nvPr>
            <p:ph type="title"/>
          </p:nvPr>
        </p:nvSpPr>
        <p:spPr/>
        <p:txBody>
          <a:bodyPr/>
          <a:lstStyle/>
          <a:p>
            <a:r>
              <a:rPr lang="el-GR" altLang="el-GR" sz="4000" dirty="0"/>
              <a:t>Ασθένεια Ταινίαση </a:t>
            </a:r>
            <a:r>
              <a:rPr lang="el-GR" altLang="el-GR" sz="4000" dirty="0" smtClean="0"/>
              <a:t>2/2</a:t>
            </a:r>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CA77170D-D0F9-4C27-B89B-9D9A521D4ADF}" type="slidenum">
              <a:rPr lang="en-US" altLang="en-US" smtClean="0"/>
              <a:pPr>
                <a:defRPr/>
              </a:pPr>
              <a:t>63</a:t>
            </a:fld>
            <a:endParaRPr lang="en-US" altLang="en-US"/>
          </a:p>
        </p:txBody>
      </p:sp>
      <p:pic>
        <p:nvPicPr>
          <p:cNvPr id="93189"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1546225"/>
            <a:ext cx="6096000" cy="4768850"/>
          </a:xfrm>
        </p:spPr>
      </p:pic>
      <p:sp>
        <p:nvSpPr>
          <p:cNvPr id="6" name="TextBox 5"/>
          <p:cNvSpPr txBox="1"/>
          <p:nvPr/>
        </p:nvSpPr>
        <p:spPr>
          <a:xfrm>
            <a:off x="7620000" y="5932488"/>
            <a:ext cx="341760" cy="276999"/>
          </a:xfrm>
          <a:prstGeom prst="rect">
            <a:avLst/>
          </a:prstGeom>
          <a:noFill/>
        </p:spPr>
        <p:txBody>
          <a:bodyPr wrap="none">
            <a:spAutoFit/>
          </a:bodyPr>
          <a:lstStyle/>
          <a:p>
            <a:pPr>
              <a:defRPr/>
            </a:pPr>
            <a:r>
              <a:rPr lang="en-US" sz="1200" b="1" dirty="0" smtClean="0">
                <a:latin typeface="+mj-lt"/>
              </a:rPr>
              <a:t>4</a:t>
            </a:r>
            <a:r>
              <a:rPr lang="el-GR" sz="1200" b="1" dirty="0" smtClean="0">
                <a:latin typeface="+mj-lt"/>
              </a:rPr>
              <a:t>0</a:t>
            </a:r>
            <a:endParaRPr lang="el-GR" sz="1200" b="1" dirty="0">
              <a:latin typeface="+mj-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0"/>
          <p:cNvSpPr>
            <a:spLocks noGrp="1"/>
          </p:cNvSpPr>
          <p:nvPr>
            <p:ph type="title"/>
          </p:nvPr>
        </p:nvSpPr>
        <p:spPr/>
        <p:txBody>
          <a:bodyPr/>
          <a:lstStyle/>
          <a:p>
            <a:r>
              <a:rPr lang="el-GR" altLang="el-GR" sz="4000" dirty="0" smtClean="0"/>
              <a:t>Ασθένεια </a:t>
            </a:r>
            <a:r>
              <a:rPr lang="sk-SK" altLang="el-GR" sz="4000" dirty="0" smtClean="0"/>
              <a:t>C</a:t>
            </a:r>
            <a:r>
              <a:rPr lang="en-US" altLang="el-GR" sz="4000" dirty="0" smtClean="0"/>
              <a:t>y</a:t>
            </a:r>
            <a:r>
              <a:rPr lang="sk-SK" altLang="el-GR" sz="4000" dirty="0" smtClean="0"/>
              <a:t>sticercosis </a:t>
            </a:r>
            <a:r>
              <a:rPr lang="en-US" altLang="el-GR" sz="4000" dirty="0" smtClean="0"/>
              <a:t>1/2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E67D10F5-18C9-45B9-A61F-41B6A51C2EB2}" type="slidenum">
              <a:rPr lang="en-US" altLang="en-US" smtClean="0"/>
              <a:pPr>
                <a:defRPr/>
              </a:pPr>
              <a:t>64</a:t>
            </a:fld>
            <a:endParaRPr lang="en-US" altLang="en-US"/>
          </a:p>
        </p:txBody>
      </p:sp>
      <p:sp>
        <p:nvSpPr>
          <p:cNvPr id="95237" name="Content Placeholder 1"/>
          <p:cNvSpPr>
            <a:spLocks noGrp="1"/>
          </p:cNvSpPr>
          <p:nvPr>
            <p:ph idx="1"/>
          </p:nvPr>
        </p:nvSpPr>
        <p:spPr>
          <a:xfrm>
            <a:off x="436563" y="1681163"/>
            <a:ext cx="8320087" cy="4772025"/>
          </a:xfrm>
        </p:spPr>
        <p:txBody>
          <a:bodyPr/>
          <a:lstStyle/>
          <a:p>
            <a:pPr eaLnBrk="1" hangingPunct="1"/>
            <a:r>
              <a:rPr lang="en-GB" altLang="en-US" sz="2400" dirty="0" smtClean="0">
                <a:cs typeface="Times New Roman" panose="02020603050405020304" pitchFamily="18" charset="0"/>
              </a:rPr>
              <a:t>H </a:t>
            </a:r>
            <a:r>
              <a:rPr lang="el-GR" altLang="en-US" sz="2400" dirty="0" smtClean="0">
                <a:cs typeface="Times New Roman" panose="02020603050405020304" pitchFamily="18" charset="0"/>
              </a:rPr>
              <a:t>ασθένεια αυτή «</a:t>
            </a:r>
            <a:r>
              <a:rPr lang="el-GR" altLang="en-US" sz="2400" b="1" dirty="0" smtClean="0">
                <a:cs typeface="Times New Roman" panose="02020603050405020304" pitchFamily="18" charset="0"/>
              </a:rPr>
              <a:t>είναι η επικίνδυνη παραλλαγή</a:t>
            </a:r>
            <a:r>
              <a:rPr lang="el-GR" altLang="en-US" sz="2400" dirty="0" smtClean="0">
                <a:cs typeface="Times New Roman" panose="02020603050405020304" pitchFamily="18" charset="0"/>
              </a:rPr>
              <a:t>» του βιολογικού κύκλου του </a:t>
            </a:r>
            <a:r>
              <a:rPr lang="en-GB" altLang="en-US" sz="2400" b="1" dirty="0" err="1" smtClean="0">
                <a:cs typeface="Times New Roman" panose="02020603050405020304" pitchFamily="18" charset="0"/>
              </a:rPr>
              <a:t>Taenia</a:t>
            </a:r>
            <a:r>
              <a:rPr lang="en-GB" altLang="en-US" sz="2400" b="1" dirty="0" smtClean="0">
                <a:cs typeface="Times New Roman" panose="02020603050405020304" pitchFamily="18" charset="0"/>
              </a:rPr>
              <a:t> </a:t>
            </a:r>
            <a:r>
              <a:rPr lang="en-GB" altLang="en-US" sz="2400" b="1" dirty="0" err="1" smtClean="0">
                <a:cs typeface="Times New Roman" panose="02020603050405020304" pitchFamily="18" charset="0"/>
              </a:rPr>
              <a:t>solium</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Είναι η πιο συχνή παρασιτική προσβολή του κεντρικού νευρικού συστήματος με 60% των περιπτώσεων να εντοπίζεται στον εγκέφαλο. Προκαλείται από κατάποση αυγών του παρασίτου από τον άνθρωπο (</a:t>
            </a:r>
            <a:r>
              <a:rPr lang="el-GR" altLang="en-US" sz="2400" dirty="0" err="1" smtClean="0">
                <a:cs typeface="Times New Roman" panose="02020603050405020304" pitchFamily="18" charset="0"/>
              </a:rPr>
              <a:t>αυτο</a:t>
            </a:r>
            <a:r>
              <a:rPr lang="el-GR" altLang="en-US" sz="2400" dirty="0" smtClean="0">
                <a:cs typeface="Times New Roman" panose="02020603050405020304" pitchFamily="18" charset="0"/>
              </a:rPr>
              <a:t>-προσβολή). </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Κυρίως </a:t>
            </a:r>
            <a:r>
              <a:rPr lang="el-GR" altLang="en-US" sz="2400" dirty="0" err="1" smtClean="0">
                <a:cs typeface="Times New Roman" panose="02020603050405020304" pitchFamily="18" charset="0"/>
              </a:rPr>
              <a:t>ασυμπωματική</a:t>
            </a:r>
            <a:r>
              <a:rPr lang="el-GR" altLang="en-US" sz="2400" dirty="0" smtClean="0">
                <a:cs typeface="Times New Roman" panose="02020603050405020304" pitchFamily="18" charset="0"/>
              </a:rPr>
              <a:t>. Σε βαριά προσβολή έχουμε επιληψία ή μυϊκό οίδημα. </a:t>
            </a:r>
          </a:p>
          <a:p>
            <a:pPr eaLnBrk="1" hangingPunct="1"/>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Εντοπισμός </a:t>
            </a:r>
            <a:r>
              <a:rPr lang="el-GR" altLang="en-US" sz="2400" dirty="0" err="1" smtClean="0">
                <a:cs typeface="Times New Roman" panose="02020603050405020304" pitchFamily="18" charset="0"/>
              </a:rPr>
              <a:t>κύστεων</a:t>
            </a:r>
            <a:r>
              <a:rPr lang="el-GR" altLang="en-US" sz="2400" dirty="0" smtClean="0">
                <a:cs typeface="Times New Roman" panose="02020603050405020304" pitchFamily="18" charset="0"/>
              </a:rPr>
              <a:t> με απεικονιστικές μεθόδους ή ανοσολογικά </a:t>
            </a:r>
          </a:p>
          <a:p>
            <a:pPr eaLnBrk="1" hangingPunct="1"/>
            <a:r>
              <a:rPr lang="el-GR" altLang="en-US" sz="2400" dirty="0" err="1" smtClean="0">
                <a:cs typeface="Times New Roman" panose="02020603050405020304" pitchFamily="18" charset="0"/>
              </a:rPr>
              <a:t>Καταπολέμηση:</a:t>
            </a:r>
            <a:r>
              <a:rPr lang="el-GR" altLang="en-US" sz="2400" b="1" dirty="0" err="1" smtClean="0">
                <a:cs typeface="Times New Roman" panose="02020603050405020304" pitchFamily="18" charset="0"/>
              </a:rPr>
              <a:t>Χειρουργική</a:t>
            </a:r>
            <a:r>
              <a:rPr lang="el-GR" altLang="en-US" sz="2400" b="1" dirty="0" smtClean="0">
                <a:cs typeface="Times New Roman" panose="02020603050405020304" pitchFamily="18" charset="0"/>
              </a:rPr>
              <a:t> αφαίρεση κύστης και </a:t>
            </a:r>
            <a:r>
              <a:rPr lang="en-US" altLang="en-US" sz="2400" b="1" dirty="0" smtClean="0">
                <a:cs typeface="Times New Roman" panose="02020603050405020304" pitchFamily="18" charset="0"/>
              </a:rPr>
              <a:t>a</a:t>
            </a:r>
            <a:r>
              <a:rPr lang="en-GB" altLang="en-US" sz="2400" b="1" dirty="0" err="1" smtClean="0">
                <a:cs typeface="Times New Roman" panose="02020603050405020304" pitchFamily="18" charset="0"/>
              </a:rPr>
              <a:t>lbendazole</a:t>
            </a:r>
            <a:r>
              <a:rPr lang="el-GR" altLang="en-US" sz="2400" b="1" dirty="0" smtClean="0">
                <a:cs typeface="Times New Roman" panose="02020603050405020304" pitchFamily="18" charset="0"/>
              </a:rPr>
              <a:t>.</a:t>
            </a:r>
            <a:endParaRPr lang="en-GB" altLang="en-US" sz="2400" b="1" dirty="0" smtClean="0">
              <a:cs typeface="Times New Roman" panose="02020603050405020304" pitchFamily="18" charset="0"/>
            </a:endParaRPr>
          </a:p>
          <a:p>
            <a:pPr marL="0" indent="0"/>
            <a:endParaRPr lang="el-GR" altLang="el-GR"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0"/>
          <p:cNvSpPr>
            <a:spLocks noGrp="1"/>
          </p:cNvSpPr>
          <p:nvPr>
            <p:ph type="title"/>
          </p:nvPr>
        </p:nvSpPr>
        <p:spPr/>
        <p:txBody>
          <a:bodyPr/>
          <a:lstStyle/>
          <a:p>
            <a:r>
              <a:rPr lang="el-GR" altLang="el-GR" sz="4000" dirty="0"/>
              <a:t>Ασθένεια </a:t>
            </a:r>
            <a:r>
              <a:rPr lang="en-US" altLang="el-GR" sz="4000" dirty="0" err="1"/>
              <a:t>Cysticercosis</a:t>
            </a:r>
            <a:r>
              <a:rPr lang="en-US" altLang="el-GR" sz="4000" dirty="0"/>
              <a:t> </a:t>
            </a:r>
            <a:r>
              <a:rPr lang="en-US" altLang="el-GR" sz="4000" dirty="0" smtClean="0"/>
              <a:t>2/2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94FE01DD-FAE4-4CB2-8B75-EC55A2BFFBB0}" type="slidenum">
              <a:rPr lang="en-US" altLang="en-US" smtClean="0"/>
              <a:pPr>
                <a:defRPr/>
              </a:pPr>
              <a:t>65</a:t>
            </a:fld>
            <a:endParaRPr lang="en-US" altLang="en-US"/>
          </a:p>
        </p:txBody>
      </p:sp>
      <p:pic>
        <p:nvPicPr>
          <p:cNvPr id="96261"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51013" y="1340768"/>
            <a:ext cx="5641975" cy="4985420"/>
          </a:xfrm>
        </p:spPr>
      </p:pic>
      <p:sp>
        <p:nvSpPr>
          <p:cNvPr id="6" name="TextBox 5"/>
          <p:cNvSpPr txBox="1"/>
          <p:nvPr/>
        </p:nvSpPr>
        <p:spPr>
          <a:xfrm>
            <a:off x="7442200" y="5883275"/>
            <a:ext cx="341760" cy="276999"/>
          </a:xfrm>
          <a:prstGeom prst="rect">
            <a:avLst/>
          </a:prstGeom>
          <a:noFill/>
        </p:spPr>
        <p:txBody>
          <a:bodyPr wrap="none">
            <a:spAutoFit/>
          </a:bodyPr>
          <a:lstStyle/>
          <a:p>
            <a:pPr>
              <a:defRPr/>
            </a:pPr>
            <a:r>
              <a:rPr lang="en-US" sz="1200" b="1" dirty="0" smtClean="0">
                <a:latin typeface="+mj-lt"/>
              </a:rPr>
              <a:t>4</a:t>
            </a:r>
            <a:r>
              <a:rPr lang="el-GR" sz="1200" b="1" dirty="0" smtClean="0">
                <a:latin typeface="+mj-lt"/>
              </a:rPr>
              <a:t>1</a:t>
            </a:r>
            <a:endParaRPr lang="el-GR" sz="1200" b="1" dirty="0">
              <a:latin typeface="+mj-l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0"/>
          <p:cNvSpPr>
            <a:spLocks noGrp="1"/>
          </p:cNvSpPr>
          <p:nvPr>
            <p:ph type="title"/>
          </p:nvPr>
        </p:nvSpPr>
        <p:spPr/>
        <p:txBody>
          <a:bodyPr/>
          <a:lstStyle/>
          <a:p>
            <a:r>
              <a:rPr lang="el-GR" altLang="el-GR" sz="4000" dirty="0" smtClean="0"/>
              <a:t>Ασθένεια </a:t>
            </a:r>
            <a:r>
              <a:rPr lang="en-US" altLang="el-GR" sz="4000" dirty="0" err="1" smtClean="0"/>
              <a:t>Hymenolepiasis</a:t>
            </a:r>
            <a:r>
              <a:rPr lang="en-US" altLang="el-GR" sz="4000" dirty="0" smtClean="0"/>
              <a:t> 1/2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EEE12594-98F9-4119-9D10-ACE7889DDFD7}" type="slidenum">
              <a:rPr lang="en-US" altLang="en-US" smtClean="0"/>
              <a:pPr>
                <a:defRPr/>
              </a:pPr>
              <a:t>66</a:t>
            </a:fld>
            <a:endParaRPr lang="en-US" altLang="en-US"/>
          </a:p>
        </p:txBody>
      </p:sp>
      <p:sp>
        <p:nvSpPr>
          <p:cNvPr id="98309" name="Content Placeholder 1"/>
          <p:cNvSpPr>
            <a:spLocks noGrp="1"/>
          </p:cNvSpPr>
          <p:nvPr>
            <p:ph idx="1"/>
          </p:nvPr>
        </p:nvSpPr>
        <p:spPr>
          <a:xfrm>
            <a:off x="628650" y="1700213"/>
            <a:ext cx="7886700" cy="4500562"/>
          </a:xfrm>
        </p:spPr>
        <p:txBody>
          <a:bodyPr/>
          <a:lstStyle/>
          <a:p>
            <a:pPr eaLnBrk="1" hangingPunct="1"/>
            <a:r>
              <a:rPr lang="el-GR" altLang="en-US" sz="2400" dirty="0" smtClean="0">
                <a:cs typeface="Times New Roman" panose="02020603050405020304" pitchFamily="18" charset="0"/>
              </a:rPr>
              <a:t>Το παράσιτο αυτό εμφανίζει την </a:t>
            </a:r>
            <a:r>
              <a:rPr lang="el-GR" altLang="en-US" sz="2400" b="1" dirty="0" smtClean="0">
                <a:cs typeface="Times New Roman" panose="02020603050405020304" pitchFamily="18" charset="0"/>
              </a:rPr>
              <a:t>ιδιαιτερότητα να χρησιμοποιεί ως ενδιάμεσο ξενιστή έντομα (σκαραβαίους) </a:t>
            </a:r>
            <a:r>
              <a:rPr lang="el-GR" altLang="en-US" sz="2400" dirty="0" smtClean="0">
                <a:cs typeface="Times New Roman" panose="02020603050405020304" pitchFamily="18" charset="0"/>
              </a:rPr>
              <a:t>που καταναλώνουν κόπρανα</a:t>
            </a:r>
            <a:r>
              <a:rPr lang="en-GB" altLang="en-US" sz="2400" dirty="0" smtClean="0">
                <a:cs typeface="Times New Roman" panose="02020603050405020304" pitchFamily="18" charset="0"/>
              </a:rPr>
              <a:t>. </a:t>
            </a:r>
            <a:r>
              <a:rPr lang="el-GR" altLang="en-US" sz="2400" dirty="0" smtClean="0">
                <a:cs typeface="Times New Roman" panose="02020603050405020304" pitchFamily="18" charset="0"/>
              </a:rPr>
              <a:t>Η μόλυνση του ανθρώπου προέρχεται από κατανάλωση </a:t>
            </a:r>
            <a:r>
              <a:rPr lang="el-GR" altLang="en-US" sz="2400" b="1" dirty="0" smtClean="0">
                <a:cs typeface="Times New Roman" panose="02020603050405020304" pitchFamily="18" charset="0"/>
              </a:rPr>
              <a:t>τροφής μολυσμένης με έντομα</a:t>
            </a:r>
            <a:r>
              <a:rPr lang="el-GR" altLang="en-US" sz="2400" dirty="0" smtClean="0">
                <a:cs typeface="Times New Roman" panose="02020603050405020304" pitchFamily="18" charset="0"/>
              </a:rPr>
              <a:t>. Στην περίπτωση της </a:t>
            </a:r>
            <a:r>
              <a:rPr lang="el-GR" altLang="en-US" sz="2400" b="1" dirty="0" err="1" smtClean="0">
                <a:cs typeface="Times New Roman" panose="02020603050405020304" pitchFamily="18" charset="0"/>
              </a:rPr>
              <a:t>αυτο</a:t>
            </a:r>
            <a:r>
              <a:rPr lang="el-GR" altLang="en-US" sz="2400" b="1" dirty="0" smtClean="0">
                <a:cs typeface="Times New Roman" panose="02020603050405020304" pitchFamily="18" charset="0"/>
              </a:rPr>
              <a:t>-προσβολής ο βιολογικός κύκλος ολοκληρώνεται στον άνθρωπο</a:t>
            </a:r>
            <a:r>
              <a:rPr lang="el-GR" altLang="en-US" sz="2400" dirty="0" smtClean="0">
                <a:cs typeface="Times New Roman" panose="02020603050405020304" pitchFamily="18" charset="0"/>
              </a:rPr>
              <a:t>. Σημαντική η ύπαρξη </a:t>
            </a:r>
            <a:r>
              <a:rPr lang="el-GR" altLang="en-US" sz="2400" b="1" dirty="0" smtClean="0">
                <a:cs typeface="Times New Roman" panose="02020603050405020304" pitchFamily="18" charset="0"/>
              </a:rPr>
              <a:t>κακών συνθηκών υγιεινής</a:t>
            </a:r>
            <a:r>
              <a:rPr lang="el-GR" altLang="en-US" sz="2400" dirty="0" smtClean="0">
                <a:cs typeface="Times New Roman" panose="02020603050405020304" pitchFamily="18" charset="0"/>
              </a:rPr>
              <a:t> για προσβολή.</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Κυρίως </a:t>
            </a:r>
            <a:r>
              <a:rPr lang="el-GR" altLang="en-US" sz="2400" dirty="0" err="1" smtClean="0">
                <a:cs typeface="Times New Roman" panose="02020603050405020304" pitchFamily="18" charset="0"/>
              </a:rPr>
              <a:t>ασυμπωματική</a:t>
            </a:r>
            <a:r>
              <a:rPr lang="el-GR" altLang="en-US" sz="2400" dirty="0" smtClean="0">
                <a:cs typeface="Times New Roman" panose="02020603050405020304" pitchFamily="18" charset="0"/>
              </a:rPr>
              <a:t>. Σε βαριά προσβολή έχουμε ανορεξία, πόνο στην κοιλιά, διάρροια.</a:t>
            </a:r>
          </a:p>
          <a:p>
            <a:pPr eaLnBrk="1" hangingPunct="1"/>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Εντοπισμός αυγών στα κόπρανα.</a:t>
            </a:r>
          </a:p>
          <a:p>
            <a:pPr eaLnBrk="1" hangingPunct="1"/>
            <a:r>
              <a:rPr lang="el-GR" altLang="en-US" sz="2400" dirty="0" smtClean="0">
                <a:cs typeface="Times New Roman" panose="02020603050405020304" pitchFamily="18" charset="0"/>
              </a:rPr>
              <a:t>Καταπολέμηση: </a:t>
            </a:r>
            <a:r>
              <a:rPr lang="en-US" altLang="en-US" sz="2400" b="1" dirty="0" err="1" smtClean="0">
                <a:cs typeface="Times New Roman" panose="02020603050405020304" pitchFamily="18" charset="0"/>
              </a:rPr>
              <a:t>Praziquantel</a:t>
            </a:r>
            <a:r>
              <a:rPr lang="el-GR" altLang="en-US" sz="2400" b="1" dirty="0" smtClean="0">
                <a:cs typeface="Times New Roman" panose="02020603050405020304" pitchFamily="18" charset="0"/>
              </a:rPr>
              <a:t>.</a:t>
            </a:r>
            <a:endParaRPr lang="en-GB" altLang="en-US" sz="2400" b="1" dirty="0" smtClean="0">
              <a:cs typeface="Times New Roman" panose="02020603050405020304" pitchFamily="18" charset="0"/>
            </a:endParaRPr>
          </a:p>
          <a:p>
            <a:pPr marL="0" indent="0">
              <a:buFont typeface="Arial" panose="020B0604020202020204" pitchFamily="34" charset="0"/>
              <a:buNone/>
            </a:pPr>
            <a:endParaRPr lang="el-GR" altLang="el-GR" sz="2600"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0"/>
          <p:cNvSpPr>
            <a:spLocks noGrp="1"/>
          </p:cNvSpPr>
          <p:nvPr>
            <p:ph type="title"/>
          </p:nvPr>
        </p:nvSpPr>
        <p:spPr/>
        <p:txBody>
          <a:bodyPr/>
          <a:lstStyle/>
          <a:p>
            <a:r>
              <a:rPr lang="el-GR" altLang="el-GR" sz="4000" dirty="0"/>
              <a:t>Ασθένεια </a:t>
            </a:r>
            <a:r>
              <a:rPr lang="en-US" altLang="el-GR" sz="4000" dirty="0" err="1"/>
              <a:t>Hymenolepiasis</a:t>
            </a:r>
            <a:r>
              <a:rPr lang="en-US" altLang="el-GR" sz="4000" dirty="0"/>
              <a:t> </a:t>
            </a:r>
            <a:r>
              <a:rPr lang="en-US" altLang="el-GR" sz="4000" dirty="0" smtClean="0"/>
              <a:t>2/2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2987C202-C530-4663-A99D-6883DD48A5F4}" type="slidenum">
              <a:rPr lang="en-US" altLang="en-US" smtClean="0"/>
              <a:pPr>
                <a:defRPr/>
              </a:pPr>
              <a:t>67</a:t>
            </a:fld>
            <a:endParaRPr lang="en-US" altLang="en-US"/>
          </a:p>
        </p:txBody>
      </p:sp>
      <p:pic>
        <p:nvPicPr>
          <p:cNvPr id="99333"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39900" y="1484313"/>
            <a:ext cx="5664200" cy="4692650"/>
          </a:xfrm>
        </p:spPr>
      </p:pic>
      <p:sp>
        <p:nvSpPr>
          <p:cNvPr id="6" name="TextBox 5"/>
          <p:cNvSpPr txBox="1"/>
          <p:nvPr/>
        </p:nvSpPr>
        <p:spPr>
          <a:xfrm>
            <a:off x="7464425" y="5832475"/>
            <a:ext cx="341760" cy="276999"/>
          </a:xfrm>
          <a:prstGeom prst="rect">
            <a:avLst/>
          </a:prstGeom>
          <a:noFill/>
        </p:spPr>
        <p:txBody>
          <a:bodyPr wrap="none">
            <a:spAutoFit/>
          </a:bodyPr>
          <a:lstStyle/>
          <a:p>
            <a:pPr>
              <a:defRPr/>
            </a:pPr>
            <a:r>
              <a:rPr lang="en-US" sz="1200" b="1" dirty="0" smtClean="0">
                <a:latin typeface="+mj-lt"/>
              </a:rPr>
              <a:t>4</a:t>
            </a:r>
            <a:r>
              <a:rPr lang="el-GR" sz="1200" b="1" dirty="0" smtClean="0">
                <a:latin typeface="+mj-lt"/>
              </a:rPr>
              <a:t>2</a:t>
            </a:r>
            <a:endParaRPr lang="el-GR" sz="1200" b="1" dirty="0">
              <a:latin typeface="+mj-l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0"/>
          <p:cNvSpPr>
            <a:spLocks noGrp="1"/>
          </p:cNvSpPr>
          <p:nvPr>
            <p:ph type="title"/>
          </p:nvPr>
        </p:nvSpPr>
        <p:spPr/>
        <p:txBody>
          <a:bodyPr/>
          <a:lstStyle/>
          <a:p>
            <a:r>
              <a:rPr lang="el-GR" altLang="el-GR" sz="4000" dirty="0" smtClean="0"/>
              <a:t>Ασθένεια </a:t>
            </a:r>
            <a:r>
              <a:rPr lang="sk-SK" altLang="el-GR" sz="4000" dirty="0" smtClean="0"/>
              <a:t>Diph</a:t>
            </a:r>
            <a:r>
              <a:rPr lang="en-US" altLang="el-GR" sz="4000" dirty="0" err="1" smtClean="0"/>
              <a:t>yllobothriasis</a:t>
            </a:r>
            <a:r>
              <a:rPr lang="en-US" altLang="el-GR" sz="4000" dirty="0" smtClean="0"/>
              <a:t> 1/2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456D5EEE-1A51-4ED0-808E-770E875F74DB}" type="slidenum">
              <a:rPr lang="en-US" altLang="en-US" smtClean="0"/>
              <a:pPr>
                <a:defRPr/>
              </a:pPr>
              <a:t>68</a:t>
            </a:fld>
            <a:endParaRPr lang="en-US" altLang="en-US"/>
          </a:p>
        </p:txBody>
      </p:sp>
      <p:sp>
        <p:nvSpPr>
          <p:cNvPr id="101381" name="Content Placeholder 1"/>
          <p:cNvSpPr>
            <a:spLocks noGrp="1"/>
          </p:cNvSpPr>
          <p:nvPr>
            <p:ph idx="1"/>
          </p:nvPr>
        </p:nvSpPr>
        <p:spPr>
          <a:xfrm>
            <a:off x="654050" y="1557338"/>
            <a:ext cx="7886700" cy="4500562"/>
          </a:xfrm>
        </p:spPr>
        <p:txBody>
          <a:bodyPr/>
          <a:lstStyle/>
          <a:p>
            <a:pPr eaLnBrk="1" hangingPunct="1"/>
            <a:r>
              <a:rPr lang="el-GR" altLang="en-US" sz="2400" dirty="0" smtClean="0">
                <a:cs typeface="Times New Roman" panose="02020603050405020304" pitchFamily="18" charset="0"/>
              </a:rPr>
              <a:t>Το παράσιτο αυτό είναι ο μεγαλύτερος κεστώδης που παρασιτεί ανθρώπους (20 μέτρα). Η προνύμφη εμφανίζει αναπτυξιακά στάδια με ιδιαίτερη ονοματολογία. </a:t>
            </a:r>
          </a:p>
          <a:p>
            <a:pPr eaLnBrk="1" hangingPunct="1"/>
            <a:r>
              <a:rPr lang="el-GR" altLang="en-US" sz="2400" dirty="0" smtClean="0">
                <a:cs typeface="Times New Roman" panose="02020603050405020304" pitchFamily="18" charset="0"/>
              </a:rPr>
              <a:t>Για την προσβολή του ανθρώπου είναι αναγκαία η παρουσία 2-3 ξενιστών. Μεταδίδεται λόγω κακών διατροφικών συνηθειών ή υγιεινής (ωμά ψάρια).</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Χρόνια ασθένεια και κυρίως </a:t>
            </a:r>
            <a:r>
              <a:rPr lang="el-GR" altLang="en-US" sz="2400" dirty="0" err="1" smtClean="0">
                <a:cs typeface="Times New Roman" panose="02020603050405020304" pitchFamily="18" charset="0"/>
              </a:rPr>
              <a:t>ασυμπωματική</a:t>
            </a:r>
            <a:r>
              <a:rPr lang="el-GR" altLang="en-US" sz="2400" dirty="0" smtClean="0">
                <a:cs typeface="Times New Roman" panose="02020603050405020304" pitchFamily="18" charset="0"/>
              </a:rPr>
              <a:t>. Σε βαριά προσβολή έχουμε ανορεξία, πόνο στην κοιλιά, διάρροια και έλλειψη βιταμίνης Β12.</a:t>
            </a:r>
          </a:p>
          <a:p>
            <a:pPr eaLnBrk="1" hangingPunct="1"/>
            <a:r>
              <a:rPr lang="el-GR" altLang="en-US" sz="2400" b="1" dirty="0" smtClean="0">
                <a:cs typeface="Times New Roman" panose="02020603050405020304" pitchFamily="18" charset="0"/>
              </a:rPr>
              <a:t>Διάγνωση</a:t>
            </a:r>
            <a:r>
              <a:rPr lang="el-GR" altLang="en-US" sz="2400" dirty="0" smtClean="0">
                <a:cs typeface="Times New Roman" panose="02020603050405020304" pitchFamily="18" charset="0"/>
              </a:rPr>
              <a:t>: Εντοπισμός αυγών στα κόπρανα. Καταπολέμηση: </a:t>
            </a:r>
            <a:r>
              <a:rPr lang="en-GB" altLang="en-US" sz="2400" b="1" dirty="0" err="1" smtClean="0">
                <a:cs typeface="Times New Roman" panose="02020603050405020304" pitchFamily="18" charset="0"/>
              </a:rPr>
              <a:t>Diatrizoate</a:t>
            </a:r>
            <a:r>
              <a:rPr lang="el-GR" altLang="en-US" sz="2400" b="1" dirty="0" smtClean="0">
                <a:cs typeface="Times New Roman" panose="02020603050405020304" pitchFamily="18" charset="0"/>
              </a:rPr>
              <a:t> (προκαλεί </a:t>
            </a:r>
            <a:r>
              <a:rPr lang="el-GR" altLang="en-US" sz="2400" b="1" dirty="0" err="1" smtClean="0">
                <a:cs typeface="Times New Roman" panose="02020603050405020304" pitchFamily="18" charset="0"/>
              </a:rPr>
              <a:t>υπερωσμωτική</a:t>
            </a:r>
            <a:r>
              <a:rPr lang="el-GR" altLang="en-US" sz="2400" b="1" dirty="0" smtClean="0">
                <a:cs typeface="Times New Roman" panose="02020603050405020304" pitchFamily="18" charset="0"/>
              </a:rPr>
              <a:t> αποκόλληση του παρασίτου από το έντερο).</a:t>
            </a:r>
          </a:p>
          <a:p>
            <a:pPr marL="0" indent="0">
              <a:buFont typeface="Arial" panose="020B0604020202020204" pitchFamily="34" charset="0"/>
              <a:buNone/>
            </a:pPr>
            <a:endParaRPr lang="el-GR" altLang="el-GR" sz="2600"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0"/>
          <p:cNvSpPr>
            <a:spLocks noGrp="1"/>
          </p:cNvSpPr>
          <p:nvPr>
            <p:ph type="title"/>
          </p:nvPr>
        </p:nvSpPr>
        <p:spPr/>
        <p:txBody>
          <a:bodyPr/>
          <a:lstStyle/>
          <a:p>
            <a:r>
              <a:rPr lang="el-GR" altLang="el-GR" sz="4000" dirty="0"/>
              <a:t>Ασθένεια </a:t>
            </a:r>
            <a:r>
              <a:rPr lang="en-US" altLang="el-GR" sz="4000" dirty="0" err="1"/>
              <a:t>Diphyllobothriasis</a:t>
            </a:r>
            <a:r>
              <a:rPr lang="en-US" altLang="el-GR" sz="4000" dirty="0"/>
              <a:t> </a:t>
            </a:r>
            <a:r>
              <a:rPr lang="en-US" altLang="el-GR" sz="4000" dirty="0" smtClean="0"/>
              <a:t>2/2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58823CAD-BD4C-4D57-8DC5-7E3193D16509}" type="slidenum">
              <a:rPr lang="en-US" altLang="en-US" smtClean="0"/>
              <a:pPr>
                <a:defRPr/>
              </a:pPr>
              <a:t>69</a:t>
            </a:fld>
            <a:endParaRPr lang="en-US" altLang="en-US"/>
          </a:p>
        </p:txBody>
      </p:sp>
      <p:pic>
        <p:nvPicPr>
          <p:cNvPr id="102405"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84338" y="1690688"/>
            <a:ext cx="5792787" cy="4516437"/>
          </a:xfrm>
        </p:spPr>
      </p:pic>
      <p:sp>
        <p:nvSpPr>
          <p:cNvPr id="11" name="TextBox 10"/>
          <p:cNvSpPr txBox="1"/>
          <p:nvPr/>
        </p:nvSpPr>
        <p:spPr>
          <a:xfrm>
            <a:off x="7019925" y="5929313"/>
            <a:ext cx="341760" cy="276999"/>
          </a:xfrm>
          <a:prstGeom prst="rect">
            <a:avLst/>
          </a:prstGeom>
          <a:noFill/>
        </p:spPr>
        <p:txBody>
          <a:bodyPr wrap="none">
            <a:spAutoFit/>
          </a:bodyPr>
          <a:lstStyle/>
          <a:p>
            <a:pPr>
              <a:defRPr/>
            </a:pPr>
            <a:r>
              <a:rPr lang="en-US" sz="1200" b="1" dirty="0" smtClean="0">
                <a:latin typeface="+mj-lt"/>
              </a:rPr>
              <a:t>4</a:t>
            </a:r>
            <a:r>
              <a:rPr lang="el-GR" sz="1200" b="1" dirty="0" smtClean="0">
                <a:latin typeface="+mj-lt"/>
              </a:rPr>
              <a:t>3</a:t>
            </a:r>
            <a:endParaRPr lang="el-GR" sz="1200" b="1" dirty="0">
              <a:latin typeface="+mj-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0"/>
          <p:cNvSpPr>
            <a:spLocks noGrp="1"/>
          </p:cNvSpPr>
          <p:nvPr>
            <p:ph type="title"/>
          </p:nvPr>
        </p:nvSpPr>
        <p:spPr/>
        <p:txBody>
          <a:bodyPr/>
          <a:lstStyle/>
          <a:p>
            <a:r>
              <a:rPr lang="el-GR" altLang="el-GR" sz="4000" dirty="0" smtClean="0"/>
              <a:t>Ασθένεια </a:t>
            </a:r>
            <a:r>
              <a:rPr lang="sk-SK" altLang="el-GR" sz="4000" dirty="0" smtClean="0"/>
              <a:t>Sparganosis</a:t>
            </a:r>
            <a:r>
              <a:rPr lang="el-GR" altLang="el-GR" sz="4000" dirty="0" smtClean="0"/>
              <a:t> </a:t>
            </a:r>
            <a:r>
              <a:rPr lang="en-US" altLang="el-GR" sz="4000" dirty="0" smtClean="0"/>
              <a:t>1/2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4DB36AA3-BA8A-44B7-9649-F7237ECA29D8}" type="slidenum">
              <a:rPr lang="en-US" altLang="en-US" smtClean="0"/>
              <a:pPr>
                <a:defRPr/>
              </a:pPr>
              <a:t>70</a:t>
            </a:fld>
            <a:endParaRPr lang="en-US" altLang="en-US"/>
          </a:p>
        </p:txBody>
      </p:sp>
      <p:sp>
        <p:nvSpPr>
          <p:cNvPr id="104453" name="Content Placeholder 1"/>
          <p:cNvSpPr>
            <a:spLocks noGrp="1"/>
          </p:cNvSpPr>
          <p:nvPr>
            <p:ph idx="1"/>
          </p:nvPr>
        </p:nvSpPr>
        <p:spPr>
          <a:xfrm>
            <a:off x="431800" y="1557338"/>
            <a:ext cx="8280400" cy="4500562"/>
          </a:xfrm>
        </p:spPr>
        <p:txBody>
          <a:bodyPr/>
          <a:lstStyle/>
          <a:p>
            <a:pPr eaLnBrk="1" hangingPunct="1"/>
            <a:r>
              <a:rPr lang="el-GR" altLang="en-US" sz="2400" dirty="0" smtClean="0">
                <a:cs typeface="Times New Roman" panose="02020603050405020304" pitchFamily="18" charset="0"/>
              </a:rPr>
              <a:t>Ο άνθρωπος είναι </a:t>
            </a:r>
            <a:r>
              <a:rPr lang="el-GR" altLang="en-US" sz="2400" b="1" dirty="0" smtClean="0">
                <a:cs typeface="Times New Roman" panose="02020603050405020304" pitchFamily="18" charset="0"/>
              </a:rPr>
              <a:t>τυχαίος ξενιστής </a:t>
            </a:r>
            <a:r>
              <a:rPr lang="el-GR" altLang="en-US" sz="2400" dirty="0" smtClean="0">
                <a:cs typeface="Times New Roman" panose="02020603050405020304" pitchFamily="18" charset="0"/>
              </a:rPr>
              <a:t>για το παράσιτο. Η προνύμφη εμφανίζει αναπτυξιακά στάδια με ιδιαίτερη ονοματολογία. Η μετάδοση στους ανθρώπους γίνεται με </a:t>
            </a:r>
            <a:r>
              <a:rPr lang="el-GR" altLang="en-US" sz="2400" b="1" dirty="0" smtClean="0">
                <a:cs typeface="Times New Roman" panose="02020603050405020304" pitchFamily="18" charset="0"/>
              </a:rPr>
              <a:t>κατανάλωση μολυσμένου νερού (Καρκινοειδή) ή ωμών ψαριών, ερπετών ή αμφιβίων.</a:t>
            </a:r>
            <a:r>
              <a:rPr lang="el-GR" altLang="en-US" sz="2400" dirty="0" smtClean="0">
                <a:cs typeface="Times New Roman" panose="02020603050405020304" pitchFamily="18" charset="0"/>
              </a:rPr>
              <a:t> Οι προνύμφες προσβάλλουν διάφορα όργανα αλλά κυρίως εμφανίζονται σαν </a:t>
            </a:r>
            <a:r>
              <a:rPr lang="el-GR" altLang="en-US" sz="2400" dirty="0" err="1" smtClean="0">
                <a:cs typeface="Times New Roman" panose="02020603050405020304" pitchFamily="18" charset="0"/>
              </a:rPr>
              <a:t>κύστεις</a:t>
            </a:r>
            <a:r>
              <a:rPr lang="el-GR" altLang="en-US" sz="2400" dirty="0" smtClean="0">
                <a:cs typeface="Times New Roman" panose="02020603050405020304" pitchFamily="18" charset="0"/>
              </a:rPr>
              <a:t> στο δέρμα.</a:t>
            </a:r>
          </a:p>
          <a:p>
            <a:pPr eaLnBrk="1" hangingPunct="1"/>
            <a:r>
              <a:rPr lang="el-GR" altLang="en-US" sz="2400" b="1" dirty="0" smtClean="0">
                <a:cs typeface="Times New Roman" panose="02020603050405020304" pitchFamily="18" charset="0"/>
              </a:rPr>
              <a:t>Συμπτώματα:</a:t>
            </a:r>
            <a:r>
              <a:rPr lang="el-GR" altLang="en-US" sz="2400" dirty="0" smtClean="0">
                <a:cs typeface="Times New Roman" panose="02020603050405020304" pitchFamily="18" charset="0"/>
              </a:rPr>
              <a:t> Κυρίως </a:t>
            </a:r>
            <a:r>
              <a:rPr lang="el-GR" altLang="en-US" sz="2400" dirty="0" err="1" smtClean="0">
                <a:cs typeface="Times New Roman" panose="02020603050405020304" pitchFamily="18" charset="0"/>
              </a:rPr>
              <a:t>ασυμπωματική</a:t>
            </a:r>
            <a:r>
              <a:rPr lang="el-GR" altLang="en-US" sz="2400" dirty="0" smtClean="0">
                <a:cs typeface="Times New Roman" panose="02020603050405020304" pitchFamily="18" charset="0"/>
              </a:rPr>
              <a:t>. Οι </a:t>
            </a:r>
            <a:r>
              <a:rPr lang="el-GR" altLang="en-US" sz="2400" dirty="0" err="1" smtClean="0">
                <a:cs typeface="Times New Roman" panose="02020603050405020304" pitchFamily="18" charset="0"/>
              </a:rPr>
              <a:t>κύστεις</a:t>
            </a:r>
            <a:r>
              <a:rPr lang="el-GR" altLang="en-US" sz="2400" dirty="0" smtClean="0">
                <a:cs typeface="Times New Roman" panose="02020603050405020304" pitchFamily="18" charset="0"/>
              </a:rPr>
              <a:t> προκαλούν κνησμό και φλεγμονή.</a:t>
            </a:r>
          </a:p>
          <a:p>
            <a:pPr eaLnBrk="1" hangingPunct="1"/>
            <a:r>
              <a:rPr lang="el-GR" altLang="en-US" sz="2400" b="1" dirty="0" smtClean="0">
                <a:cs typeface="Times New Roman" panose="02020603050405020304" pitchFamily="18" charset="0"/>
              </a:rPr>
              <a:t>Διάγνωση: </a:t>
            </a:r>
            <a:r>
              <a:rPr lang="el-GR" altLang="en-US" sz="2400" dirty="0" smtClean="0">
                <a:cs typeface="Times New Roman" panose="02020603050405020304" pitchFamily="18" charset="0"/>
              </a:rPr>
              <a:t>Εντοπισμός των προνυμφών στις </a:t>
            </a:r>
            <a:r>
              <a:rPr lang="el-GR" altLang="en-US" sz="2400" dirty="0" err="1" smtClean="0">
                <a:cs typeface="Times New Roman" panose="02020603050405020304" pitchFamily="18" charset="0"/>
              </a:rPr>
              <a:t>κύστεις</a:t>
            </a:r>
            <a:r>
              <a:rPr lang="el-GR" altLang="en-US" sz="2400" dirty="0" smtClean="0">
                <a:cs typeface="Times New Roman" panose="02020603050405020304" pitchFamily="18" charset="0"/>
              </a:rPr>
              <a:t> (</a:t>
            </a:r>
            <a:r>
              <a:rPr lang="en-GB" altLang="en-US" sz="2400" dirty="0" err="1" smtClean="0">
                <a:cs typeface="Times New Roman" panose="02020603050405020304" pitchFamily="18" charset="0"/>
              </a:rPr>
              <a:t>sparganum</a:t>
            </a:r>
            <a:r>
              <a:rPr lang="en-GB" altLang="en-US" sz="2400" dirty="0" smtClean="0">
                <a:cs typeface="Times New Roman" panose="02020603050405020304" pitchFamily="18" charset="0"/>
              </a:rPr>
              <a:t>)</a:t>
            </a:r>
            <a:r>
              <a:rPr lang="el-GR" altLang="en-US" sz="2400" dirty="0" smtClean="0">
                <a:cs typeface="Times New Roman" panose="02020603050405020304" pitchFamily="18" charset="0"/>
              </a:rPr>
              <a:t>. Καταπολέμηση: </a:t>
            </a:r>
            <a:r>
              <a:rPr lang="el-GR" altLang="en-US" sz="2400" b="1" dirty="0" smtClean="0">
                <a:cs typeface="Times New Roman" panose="02020603050405020304" pitchFamily="18" charset="0"/>
              </a:rPr>
              <a:t>Χειρουργική αφαίρεση </a:t>
            </a:r>
            <a:r>
              <a:rPr lang="el-GR" altLang="en-US" sz="2400" b="1" dirty="0" err="1" smtClean="0">
                <a:cs typeface="Times New Roman" panose="02020603050405020304" pitchFamily="18" charset="0"/>
              </a:rPr>
              <a:t>κύστεων</a:t>
            </a:r>
            <a:r>
              <a:rPr lang="el-GR" altLang="en-US" sz="2400" dirty="0" smtClean="0">
                <a:cs typeface="Times New Roman" panose="02020603050405020304" pitchFamily="18" charset="0"/>
              </a:rPr>
              <a:t>. Δεν υπάρχουν ενδεικνυόμενα φάρμακα. </a:t>
            </a:r>
            <a:r>
              <a:rPr lang="el-GR" altLang="en-US" sz="2400" b="1" dirty="0" smtClean="0">
                <a:cs typeface="Times New Roman" panose="02020603050405020304" pitchFamily="18" charset="0"/>
              </a:rPr>
              <a:t>Σπάνια ασθένεια</a:t>
            </a:r>
            <a:r>
              <a:rPr lang="el-GR" altLang="en-US" sz="2400" dirty="0" smtClean="0">
                <a:cs typeface="Times New Roman" panose="02020603050405020304" pitchFamily="18" charset="0"/>
              </a:rPr>
              <a:t>.</a:t>
            </a:r>
          </a:p>
          <a:p>
            <a:endParaRPr lang="el-GR" altLang="el-GR" sz="2600" dirty="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0"/>
          <p:cNvSpPr>
            <a:spLocks noGrp="1"/>
          </p:cNvSpPr>
          <p:nvPr>
            <p:ph type="title"/>
          </p:nvPr>
        </p:nvSpPr>
        <p:spPr/>
        <p:txBody>
          <a:bodyPr/>
          <a:lstStyle/>
          <a:p>
            <a:r>
              <a:rPr lang="el-GR" altLang="el-GR" sz="4000" dirty="0"/>
              <a:t>Ασθένεια </a:t>
            </a:r>
            <a:r>
              <a:rPr lang="en-US" altLang="el-GR" sz="4000" dirty="0" err="1"/>
              <a:t>Sparganosis</a:t>
            </a:r>
            <a:r>
              <a:rPr lang="en-US" altLang="el-GR" sz="4000" dirty="0"/>
              <a:t> </a:t>
            </a:r>
            <a:r>
              <a:rPr lang="en-US" altLang="el-GR" sz="4000" dirty="0" smtClean="0"/>
              <a:t>2/2</a:t>
            </a:r>
            <a:endParaRPr lang="el-GR" altLang="el-GR" sz="4000" dirty="0" smtClean="0"/>
          </a:p>
        </p:txBody>
      </p:sp>
      <p:sp>
        <p:nvSpPr>
          <p:cNvPr id="9" name="Footer Placeholder 8"/>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10" name="Slide Number Placeholder 9"/>
          <p:cNvSpPr>
            <a:spLocks noGrp="1"/>
          </p:cNvSpPr>
          <p:nvPr>
            <p:ph type="sldNum" sz="quarter" idx="11"/>
          </p:nvPr>
        </p:nvSpPr>
        <p:spPr/>
        <p:txBody>
          <a:bodyPr/>
          <a:lstStyle/>
          <a:p>
            <a:pPr>
              <a:defRPr/>
            </a:pPr>
            <a:fld id="{7AFF5FDC-78D7-431B-BCCE-05780DFACD30}" type="slidenum">
              <a:rPr lang="en-US" altLang="en-US" smtClean="0"/>
              <a:pPr>
                <a:defRPr/>
              </a:pPr>
              <a:t>71</a:t>
            </a:fld>
            <a:endParaRPr lang="en-US" altLang="en-US"/>
          </a:p>
        </p:txBody>
      </p:sp>
      <p:pic>
        <p:nvPicPr>
          <p:cNvPr id="105477" name="Θέση περιεχομένου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98625" y="1657350"/>
            <a:ext cx="5749925" cy="4481513"/>
          </a:xfrm>
        </p:spPr>
      </p:pic>
      <p:sp>
        <p:nvSpPr>
          <p:cNvPr id="13" name="TextBox 12"/>
          <p:cNvSpPr txBox="1"/>
          <p:nvPr/>
        </p:nvSpPr>
        <p:spPr>
          <a:xfrm>
            <a:off x="6948488" y="5837238"/>
            <a:ext cx="341760" cy="276999"/>
          </a:xfrm>
          <a:prstGeom prst="rect">
            <a:avLst/>
          </a:prstGeom>
          <a:noFill/>
        </p:spPr>
        <p:txBody>
          <a:bodyPr wrap="none">
            <a:spAutoFit/>
          </a:bodyPr>
          <a:lstStyle/>
          <a:p>
            <a:pPr>
              <a:defRPr/>
            </a:pPr>
            <a:r>
              <a:rPr lang="en-US" sz="1200" b="1" dirty="0" smtClean="0">
                <a:latin typeface="+mj-lt"/>
              </a:rPr>
              <a:t>4</a:t>
            </a:r>
            <a:r>
              <a:rPr lang="el-GR" sz="1200" b="1" dirty="0" smtClean="0">
                <a:latin typeface="+mj-lt"/>
              </a:rPr>
              <a:t>4</a:t>
            </a:r>
            <a:endParaRPr lang="el-GR" sz="1200" b="1" dirty="0">
              <a:latin typeface="+mj-l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useBgFill="1">
        <p:nvSpPr>
          <p:cNvPr id="108547"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64A719F3-E856-40BE-92DC-719FDAAC4FFC}" type="slidenum">
              <a:rPr lang="el-GR" smtClean="0"/>
              <a:pPr>
                <a:defRPr/>
              </a:pPr>
              <a:t>72</a:t>
            </a:fld>
            <a:endParaRPr lang="el-GR" dirty="0"/>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10595"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821D613D-5AE9-4DE2-82F0-D8FA94D40AB4}" type="slidenum">
              <a:rPr lang="el-GR" smtClean="0"/>
              <a:pPr>
                <a:defRPr/>
              </a:pPr>
              <a:t>73</a:t>
            </a:fld>
            <a:endParaRPr lang="el-GR" dirty="0"/>
          </a:p>
        </p:txBody>
      </p:sp>
      <p:pic>
        <p:nvPicPr>
          <p:cNvPr id="110598"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11619"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2679779B-FB1A-47CA-8ED7-356B2A32E240}" type="slidenum">
              <a:rPr lang="el-GR" smtClean="0"/>
              <a:pPr>
                <a:defRPr/>
              </a:pPr>
              <a:t>74</a:t>
            </a:fld>
            <a:endParaRPr lang="el-G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5911F546-0C8F-4432-ACA8-6C0ADB8BBB42}" type="slidenum">
              <a:rPr lang="el-GR" smtClean="0"/>
              <a:pPr>
                <a:defRPr/>
              </a:pPr>
              <a:t>75</a:t>
            </a:fld>
            <a:endParaRPr lang="el-G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a:xfrm>
            <a:off x="428625" y="1690688"/>
            <a:ext cx="8286750" cy="4351337"/>
          </a:xfrm>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11</a:t>
            </a:r>
            <a:r>
              <a:rPr lang="el-GR" altLang="en-US" sz="2000" dirty="0"/>
              <a:t>. </a:t>
            </a:r>
            <a:r>
              <a:rPr lang="el-GR" altLang="en-US" sz="2000" dirty="0" err="1"/>
              <a:t>Πλατυέλμινθες</a:t>
            </a:r>
            <a:r>
              <a:rPr lang="el-GR" altLang="en-US" sz="2000" dirty="0"/>
              <a:t>, </a:t>
            </a:r>
            <a:r>
              <a:rPr lang="el-GR" altLang="en-US" sz="2000" dirty="0" err="1"/>
              <a:t>Μεσόζωα</a:t>
            </a:r>
            <a:r>
              <a:rPr lang="el-GR" altLang="en-US" sz="2000" dirty="0"/>
              <a:t> και </a:t>
            </a:r>
            <a:r>
              <a:rPr lang="el-GR" altLang="en-US" sz="2000" dirty="0" err="1" smtClean="0"/>
              <a:t>Νημερτίνοι</a:t>
            </a:r>
            <a:r>
              <a:rPr lang="el-GR" altLang="en-US" sz="2000" dirty="0" smtClean="0"/>
              <a:t>».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81EBA9A-717F-4E81-A601-969B4396BD57}" type="slidenum">
              <a:rPr lang="el-GR" smtClean="0"/>
              <a:pPr>
                <a:defRPr/>
              </a:pPr>
              <a:t>76</a:t>
            </a:fld>
            <a:endParaRPr lang="el-G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B4AC124-1D3B-4BA9-831F-35B6CDCD4A06}" type="slidenum">
              <a:rPr lang="el-GR" smtClean="0"/>
              <a:pPr>
                <a:defRPr/>
              </a:pPr>
              <a:t>77</a:t>
            </a:fld>
            <a:endParaRPr lang="el-GR" dirty="0"/>
          </a:p>
        </p:txBody>
      </p:sp>
      <p:sp>
        <p:nvSpPr>
          <p:cNvPr id="114693"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14694"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4695"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15715"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11. Πλατυέλμινθες, Μεσόζωα και Νημερτίνοι</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EAFD6286-705E-4BCB-BB66-AA5DA38585DC}" type="slidenum">
              <a:rPr lang="el-GR" smtClean="0"/>
              <a:pPr>
                <a:defRPr/>
              </a:pPr>
              <a:t>78</a:t>
            </a:fld>
            <a:endParaRPr lang="el-G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a:xfrm>
            <a:off x="440085" y="387349"/>
            <a:ext cx="826383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a:t>
            </a:r>
            <a:r>
              <a:rPr lang="el-GR" altLang="en-US" sz="4000" smtClean="0"/>
              <a:t>9</a:t>
            </a:r>
            <a:endParaRPr lang="el-GR" altLang="en-US" sz="4000" dirty="0" smtClean="0"/>
          </a:p>
        </p:txBody>
      </p:sp>
      <p:sp>
        <p:nvSpPr>
          <p:cNvPr id="117763" name="Content Placeholder 2"/>
          <p:cNvSpPr>
            <a:spLocks noGrp="1"/>
          </p:cNvSpPr>
          <p:nvPr>
            <p:ph idx="1"/>
          </p:nvPr>
        </p:nvSpPr>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lnSpc>
                <a:spcPct val="100000"/>
              </a:lnSpc>
              <a:spcBef>
                <a:spcPct val="30000"/>
              </a:spcBef>
              <a:buNone/>
            </a:pPr>
            <a:r>
              <a:rPr lang="el-GR" altLang="en-US" sz="1600" b="1" dirty="0" smtClean="0"/>
              <a:t>Εικόνα 1</a:t>
            </a:r>
            <a:r>
              <a:rPr lang="en-US" altLang="en-US" sz="1600" b="1" dirty="0" smtClean="0"/>
              <a:t>. </a:t>
            </a:r>
            <a:r>
              <a:rPr lang="en-US" altLang="en-US" sz="1600" dirty="0" err="1"/>
              <a:t>Paratomella</a:t>
            </a:r>
            <a:r>
              <a:rPr lang="en-US" altLang="en-US" sz="1600" dirty="0"/>
              <a:t> </a:t>
            </a:r>
            <a:r>
              <a:rPr lang="en-US" altLang="en-US" sz="1600" dirty="0" err="1"/>
              <a:t>rubra</a:t>
            </a:r>
            <a:r>
              <a:rPr lang="en-US" altLang="en-US" sz="1600" dirty="0"/>
              <a:t>. © </a:t>
            </a:r>
            <a:r>
              <a:rPr lang="en-US" altLang="en-US" sz="1600" dirty="0" err="1"/>
              <a:t>diArk</a:t>
            </a:r>
            <a:r>
              <a:rPr lang="en-US" altLang="en-US" sz="1600" dirty="0"/>
              <a:t> 3.0 Team 2006-2015. </a:t>
            </a:r>
            <a:r>
              <a:rPr lang="el-GR" altLang="en-US" sz="1600" dirty="0"/>
              <a:t>Σύνδεσμος: </a:t>
            </a:r>
            <a:r>
              <a:rPr lang="en-US" altLang="en-US" sz="1600" dirty="0"/>
              <a:t>http://www.diark.org/diark/species_list/Paratomella_rubra. </a:t>
            </a:r>
            <a:r>
              <a:rPr lang="el-GR" altLang="en-US" sz="1600" dirty="0"/>
              <a:t>Πηγή: </a:t>
            </a:r>
            <a:r>
              <a:rPr lang="en-US" altLang="en-US" sz="1600" dirty="0" err="1"/>
              <a:t>diArk</a:t>
            </a:r>
            <a:r>
              <a:rPr lang="en-US" altLang="en-US" sz="1600" dirty="0"/>
              <a:t>. A resource for eukaryotic genome </a:t>
            </a:r>
            <a:r>
              <a:rPr lang="en-US" altLang="en-US" sz="1600" dirty="0" err="1"/>
              <a:t>reacherch</a:t>
            </a:r>
            <a:r>
              <a:rPr lang="en-US" altLang="en-US" sz="1600" dirty="0"/>
              <a:t>.  http://www.diark.org/diark  .</a:t>
            </a:r>
          </a:p>
          <a:p>
            <a:pPr marL="0" indent="0">
              <a:lnSpc>
                <a:spcPct val="100000"/>
              </a:lnSpc>
              <a:spcBef>
                <a:spcPct val="30000"/>
              </a:spcBef>
              <a:buNone/>
            </a:pPr>
            <a:r>
              <a:rPr lang="el-GR" altLang="en-US" sz="1600" b="1" dirty="0" smtClean="0"/>
              <a:t>Εικόνα 2</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Π.Ε.&gt;&lt;Ζωολογία: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978-960-99280-3-8&gt;. </a:t>
            </a:r>
            <a:endParaRPr lang="el-GR" altLang="en-US" sz="1600" dirty="0" smtClean="0"/>
          </a:p>
          <a:p>
            <a:pPr marL="0" indent="0">
              <a:lnSpc>
                <a:spcPct val="100000"/>
              </a:lnSpc>
              <a:spcBef>
                <a:spcPct val="30000"/>
              </a:spcBef>
              <a:buNone/>
            </a:pPr>
            <a:r>
              <a:rPr lang="el-GR" altLang="en-US" sz="1600" b="1" dirty="0" smtClean="0"/>
              <a:t>Εικόνα 3</a:t>
            </a:r>
            <a:r>
              <a:rPr lang="en-US" altLang="en-US" sz="1600" b="1" dirty="0" smtClean="0"/>
              <a:t>.</a:t>
            </a:r>
            <a:r>
              <a:rPr lang="sk-SK" altLang="en-US" sz="1600" b="1" dirty="0" smtClean="0"/>
              <a:t>  </a:t>
            </a:r>
            <a:r>
              <a:rPr lang="en-US" altLang="en-US" sz="1600" dirty="0" smtClean="0"/>
              <a:t>Wikipedia </a:t>
            </a:r>
            <a:r>
              <a:rPr lang="en-US" altLang="en-US" sz="1600" dirty="0"/>
              <a:t>The Free Encyclopedia. Creative Commons.  </a:t>
            </a:r>
            <a:r>
              <a:rPr lang="en-US" altLang="en-US" sz="1600" dirty="0" err="1"/>
              <a:t>Σύνδεσμος</a:t>
            </a:r>
            <a:r>
              <a:rPr lang="en-US" altLang="en-US" sz="1600" dirty="0"/>
              <a:t>: http://en.wikipedia.org/wiki/Acoelomorpha. </a:t>
            </a:r>
            <a:r>
              <a:rPr lang="en-US" altLang="en-US" sz="1600" dirty="0" err="1"/>
              <a:t>Πηγή</a:t>
            </a:r>
            <a:r>
              <a:rPr lang="en-US" altLang="en-US" sz="1600" dirty="0"/>
              <a:t>: http://en.wikipedia.org.</a:t>
            </a:r>
          </a:p>
          <a:p>
            <a:pPr marL="0" indent="0">
              <a:lnSpc>
                <a:spcPct val="100000"/>
              </a:lnSpc>
              <a:spcBef>
                <a:spcPct val="30000"/>
              </a:spcBef>
              <a:buNone/>
            </a:pPr>
            <a:r>
              <a:rPr lang="el-GR" altLang="en-US" sz="1600" b="1" dirty="0" smtClean="0"/>
              <a:t>Εικόνα 4</a:t>
            </a:r>
            <a:r>
              <a:rPr lang="en-US" altLang="en-US" sz="1600" b="1" dirty="0" smtClean="0"/>
              <a:t>.</a:t>
            </a:r>
            <a:r>
              <a:rPr lang="el-GR" altLang="en-US" sz="1600" b="1" dirty="0" smtClean="0"/>
              <a:t> </a:t>
            </a:r>
            <a:r>
              <a:rPr lang="en-US" altLang="en-US" sz="1600" dirty="0" smtClean="0"/>
              <a:t>Copyright 2010 E</a:t>
            </a:r>
            <a:r>
              <a:rPr lang="el-GR" altLang="en-US" sz="1600" dirty="0" err="1" smtClean="0"/>
              <a:t>κδόσεις</a:t>
            </a:r>
            <a:r>
              <a:rPr lang="el-GR" altLang="en-US" sz="1600" dirty="0" smtClean="0"/>
              <a:t> </a:t>
            </a:r>
            <a:r>
              <a:rPr lang="en-US" altLang="en-US" sz="1600" dirty="0" smtClean="0"/>
              <a:t>Utopia E.</a:t>
            </a:r>
            <a:r>
              <a:rPr lang="el-GR" altLang="en-US" sz="1600" dirty="0" smtClean="0"/>
              <a:t>Π.Ε.&gt;&lt;Ζωολογία: Ολοκληρωμένες Αρχές, </a:t>
            </a:r>
            <a:r>
              <a:rPr lang="en-US" altLang="en-US" sz="1600" dirty="0" smtClean="0"/>
              <a:t>Hickman, Roberts, Keen, Larson, </a:t>
            </a:r>
            <a:r>
              <a:rPr lang="en-US" altLang="en-US" sz="1600" dirty="0" err="1" smtClean="0"/>
              <a:t>L’Anson</a:t>
            </a:r>
            <a:r>
              <a:rPr lang="en-US" altLang="en-US" sz="1600" dirty="0" smtClean="0"/>
              <a:t>, </a:t>
            </a:r>
            <a:r>
              <a:rPr lang="en-US" altLang="en-US" sz="1600" dirty="0" err="1" smtClean="0"/>
              <a:t>Eisenhour</a:t>
            </a:r>
            <a:r>
              <a:rPr lang="en-US" altLang="en-US" sz="1600" dirty="0" smtClean="0"/>
              <a:t>, ISBN: 978-960-99280-3-8&gt;. </a:t>
            </a:r>
            <a:endParaRPr lang="el-GR" altLang="en-US" sz="1600" dirty="0" smtClean="0"/>
          </a:p>
          <a:p>
            <a:pPr marL="0" indent="0" eaLnBrk="1" hangingPunct="1">
              <a:buFont typeface="Arial" panose="020B0604020202020204" pitchFamily="34" charset="0"/>
              <a:buNone/>
            </a:pPr>
            <a:r>
              <a:rPr lang="el-GR" altLang="en-US" sz="1600" b="1" dirty="0" smtClean="0">
                <a:cs typeface="Times New Roman" panose="02020603050405020304" pitchFamily="18" charset="0"/>
              </a:rPr>
              <a:t>Εικόνα 5</a:t>
            </a:r>
            <a:r>
              <a:rPr lang="en-US" altLang="en-US" sz="1600" b="1" dirty="0" smtClean="0">
                <a:cs typeface="Times New Roman" panose="02020603050405020304" pitchFamily="18" charset="0"/>
              </a:rPr>
              <a:t>.</a:t>
            </a:r>
            <a:r>
              <a:rPr lang="el-GR" altLang="en-US" sz="1600" b="1" dirty="0" smtClean="0">
                <a:cs typeface="Times New Roman" panose="02020603050405020304" pitchFamily="18" charset="0"/>
              </a:rPr>
              <a:t> </a:t>
            </a:r>
            <a:r>
              <a:rPr lang="en-US" altLang="en-US" sz="1600" dirty="0" err="1" smtClean="0">
                <a:cs typeface="Times New Roman" panose="02020603050405020304" pitchFamily="18" charset="0"/>
              </a:rPr>
              <a:t>Maxmen</a:t>
            </a:r>
            <a:r>
              <a:rPr lang="en-US" altLang="en-US" sz="1600" dirty="0" smtClean="0">
                <a:cs typeface="Times New Roman" panose="02020603050405020304" pitchFamily="18" charset="0"/>
              </a:rPr>
              <a:t>, A. (2011). "Evolution: A can of worms". </a:t>
            </a:r>
            <a:r>
              <a:rPr lang="en-US" altLang="en-US" sz="1600" i="1" dirty="0" smtClean="0">
                <a:cs typeface="Times New Roman" panose="02020603050405020304" pitchFamily="18" charset="0"/>
              </a:rPr>
              <a:t>Nature</a:t>
            </a:r>
            <a:r>
              <a:rPr lang="en-US" altLang="en-US" sz="1600" dirty="0" smtClean="0">
                <a:cs typeface="Times New Roman" panose="02020603050405020304" pitchFamily="18" charset="0"/>
              </a:rPr>
              <a:t> 470: 161. Philippe, H.; </a:t>
            </a:r>
            <a:r>
              <a:rPr lang="en-US" altLang="en-US" sz="1600" dirty="0" err="1" smtClean="0">
                <a:cs typeface="Times New Roman" panose="02020603050405020304" pitchFamily="18" charset="0"/>
              </a:rPr>
              <a:t>Brinkmann</a:t>
            </a:r>
            <a:r>
              <a:rPr lang="en-US" altLang="en-US" sz="1600" dirty="0" smtClean="0">
                <a:cs typeface="Times New Roman" panose="02020603050405020304" pitchFamily="18" charset="0"/>
              </a:rPr>
              <a:t>, H.; Copley, R. R.; </a:t>
            </a:r>
            <a:r>
              <a:rPr lang="en-US" altLang="en-US" sz="1600" dirty="0" err="1" smtClean="0">
                <a:cs typeface="Times New Roman" panose="02020603050405020304" pitchFamily="18" charset="0"/>
              </a:rPr>
              <a:t>Moroz</a:t>
            </a:r>
            <a:r>
              <a:rPr lang="en-US" altLang="en-US" sz="1600" dirty="0" smtClean="0">
                <a:cs typeface="Times New Roman" panose="02020603050405020304" pitchFamily="18" charset="0"/>
              </a:rPr>
              <a:t>, L. L.; Nakano, H.; </a:t>
            </a:r>
            <a:r>
              <a:rPr lang="en-US" altLang="en-US" sz="1600" dirty="0" err="1" smtClean="0">
                <a:cs typeface="Times New Roman" panose="02020603050405020304" pitchFamily="18" charset="0"/>
              </a:rPr>
              <a:t>Poustka</a:t>
            </a:r>
            <a:r>
              <a:rPr lang="en-US" altLang="en-US" sz="1600" dirty="0" smtClean="0">
                <a:cs typeface="Times New Roman" panose="02020603050405020304" pitchFamily="18" charset="0"/>
              </a:rPr>
              <a:t>, A. J.; </a:t>
            </a:r>
            <a:r>
              <a:rPr lang="en-US" altLang="en-US" sz="1600" dirty="0" err="1" smtClean="0">
                <a:cs typeface="Times New Roman" panose="02020603050405020304" pitchFamily="18" charset="0"/>
              </a:rPr>
              <a:t>Wallberg</a:t>
            </a:r>
            <a:r>
              <a:rPr lang="en-US" altLang="en-US" sz="1600" dirty="0" smtClean="0">
                <a:cs typeface="Times New Roman" panose="02020603050405020304" pitchFamily="18" charset="0"/>
              </a:rPr>
              <a:t>, A.; Peterson, K. J. et al. (2011). "</a:t>
            </a:r>
            <a:r>
              <a:rPr lang="en-US" altLang="en-US" sz="1600" dirty="0" err="1" smtClean="0">
                <a:cs typeface="Times New Roman" panose="02020603050405020304" pitchFamily="18" charset="0"/>
              </a:rPr>
              <a:t>Acoelomorph</a:t>
            </a:r>
            <a:r>
              <a:rPr lang="en-US" altLang="en-US" sz="1600" dirty="0" smtClean="0">
                <a:cs typeface="Times New Roman" panose="02020603050405020304" pitchFamily="18" charset="0"/>
              </a:rPr>
              <a:t> flatworms are </a:t>
            </a:r>
            <a:r>
              <a:rPr lang="en-US" altLang="en-US" sz="1600" dirty="0" err="1" smtClean="0">
                <a:cs typeface="Times New Roman" panose="02020603050405020304" pitchFamily="18" charset="0"/>
              </a:rPr>
              <a:t>deuterostomes</a:t>
            </a:r>
            <a:r>
              <a:rPr lang="en-US" altLang="en-US" sz="1600" dirty="0" smtClean="0">
                <a:cs typeface="Times New Roman" panose="02020603050405020304" pitchFamily="18" charset="0"/>
              </a:rPr>
              <a:t> related to </a:t>
            </a:r>
            <a:r>
              <a:rPr lang="en-US" altLang="en-US" sz="1600" i="1" dirty="0" err="1" smtClean="0">
                <a:cs typeface="Times New Roman" panose="02020603050405020304" pitchFamily="18" charset="0"/>
              </a:rPr>
              <a:t>Xenoturbella</a:t>
            </a:r>
            <a:r>
              <a:rPr lang="en-US" altLang="en-US" sz="1600" dirty="0" smtClean="0">
                <a:cs typeface="Times New Roman" panose="02020603050405020304" pitchFamily="18" charset="0"/>
              </a:rPr>
              <a:t>". </a:t>
            </a:r>
            <a:r>
              <a:rPr lang="en-US" altLang="en-US" sz="1600" i="1" dirty="0" smtClean="0">
                <a:cs typeface="Times New Roman" panose="02020603050405020304" pitchFamily="18" charset="0"/>
              </a:rPr>
              <a:t>Nature</a:t>
            </a:r>
            <a:r>
              <a:rPr lang="en-US" altLang="en-US" sz="1600" dirty="0" smtClean="0">
                <a:cs typeface="Times New Roman" panose="02020603050405020304" pitchFamily="18" charset="0"/>
              </a:rPr>
              <a:t> 470: 255-258.</a:t>
            </a:r>
            <a:endParaRPr lang="el-GR" altLang="en-US" sz="1600" dirty="0" smtClean="0">
              <a:cs typeface="Times New Roman" panose="02020603050405020304" pitchFamily="18" charset="0"/>
            </a:endParaRPr>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a:p>
        </p:txBody>
      </p:sp>
      <p:sp>
        <p:nvSpPr>
          <p:cNvPr id="7" name="Θέση αριθμού διαφάνειας 6"/>
          <p:cNvSpPr>
            <a:spLocks noGrp="1"/>
          </p:cNvSpPr>
          <p:nvPr>
            <p:ph type="sldNum" sz="quarter" idx="11"/>
          </p:nvPr>
        </p:nvSpPr>
        <p:spPr/>
        <p:txBody>
          <a:bodyPr/>
          <a:lstStyle/>
          <a:p>
            <a:pPr>
              <a:defRPr/>
            </a:pPr>
            <a:fld id="{FDF58978-760F-4954-A22E-6148332F5C9C}" type="slidenum">
              <a:rPr lang="en-US" smtClean="0"/>
              <a:pPr>
                <a:defRPr/>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a:xfrm>
            <a:off x="440085" y="358775"/>
            <a:ext cx="826383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2/</a:t>
            </a:r>
            <a:r>
              <a:rPr lang="el-GR" altLang="en-US" sz="4000" dirty="0" smtClean="0"/>
              <a:t>9</a:t>
            </a:r>
            <a:endParaRPr lang="el-GR" altLang="en-US" sz="4000" dirty="0" smtClean="0"/>
          </a:p>
        </p:txBody>
      </p:sp>
      <p:sp>
        <p:nvSpPr>
          <p:cNvPr id="119811" name="Content Placeholder 2"/>
          <p:cNvSpPr>
            <a:spLocks noGrp="1"/>
          </p:cNvSpPr>
          <p:nvPr>
            <p:ph idx="1"/>
          </p:nvPr>
        </p:nvSpPr>
        <p:spPr>
          <a:xfrm>
            <a:off x="628650" y="1690688"/>
            <a:ext cx="7886700" cy="4351337"/>
          </a:xfrm>
        </p:spPr>
        <p:txBody>
          <a:bodyPr/>
          <a:lstStyle/>
          <a:p>
            <a:pPr marL="0" indent="0">
              <a:buNone/>
            </a:pPr>
            <a:r>
              <a:rPr lang="el-GR" altLang="en-US" sz="1600" b="1" dirty="0" smtClean="0"/>
              <a:t>Εικόνα </a:t>
            </a:r>
            <a:r>
              <a:rPr lang="el-GR" altLang="en-US" sz="1600" b="1" dirty="0" smtClean="0"/>
              <a:t>6</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a:t>
            </a:r>
            <a:r>
              <a:rPr lang="el-GR" altLang="en-US" sz="1600" dirty="0" smtClean="0"/>
              <a:t>. Πηγή: Ζωολογία</a:t>
            </a:r>
            <a:r>
              <a:rPr lang="el-GR" altLang="en-US" sz="1600" dirty="0"/>
              <a:t>: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a:t>
            </a:r>
            <a:r>
              <a:rPr lang="en-US" altLang="en-US" sz="1600" dirty="0" smtClean="0"/>
              <a:t>978-960-99280-3-8.  </a:t>
            </a:r>
            <a:endParaRPr lang="sk-SK" altLang="en-US" sz="1600" dirty="0" smtClean="0"/>
          </a:p>
          <a:p>
            <a:pPr marL="0" indent="0">
              <a:buNone/>
            </a:pPr>
            <a:r>
              <a:rPr lang="en-US" altLang="en-US" sz="1600" dirty="0"/>
              <a:t>pixshark.com - image galleries with a </a:t>
            </a:r>
            <a:r>
              <a:rPr lang="en-US" altLang="en-US" sz="1600" dirty="0" smtClean="0"/>
              <a:t>bite</a:t>
            </a:r>
            <a:r>
              <a:rPr lang="sk-SK" altLang="en-US" sz="1600" dirty="0" smtClean="0"/>
              <a:t>. </a:t>
            </a:r>
            <a:r>
              <a:rPr lang="el-GR" altLang="en-US" sz="1600" dirty="0" smtClean="0"/>
              <a:t>Σύνδεσμος: </a:t>
            </a:r>
            <a:r>
              <a:rPr lang="el-GR" altLang="en-US" sz="1600" dirty="0"/>
              <a:t>http://pixshark.com/trochophore-larva.htm. Πηγή: http://pixshark.com/.</a:t>
            </a:r>
          </a:p>
          <a:p>
            <a:pPr marL="0" indent="0">
              <a:buNone/>
            </a:pPr>
            <a:r>
              <a:rPr lang="el-GR" altLang="en-US" sz="1600" b="1" dirty="0" smtClean="0"/>
              <a:t>Εικόνα 7</a:t>
            </a:r>
            <a:r>
              <a:rPr lang="en-US" altLang="en-US" sz="1600" b="1" dirty="0" smtClean="0"/>
              <a:t>.</a:t>
            </a:r>
            <a:r>
              <a:rPr lang="el-GR" altLang="en-US" sz="1600" b="1" dirty="0" smtClean="0"/>
              <a:t> </a:t>
            </a:r>
            <a:r>
              <a:rPr lang="en-US" altLang="en-US" sz="1600" dirty="0" smtClean="0"/>
              <a:t>Copyrighted.</a:t>
            </a:r>
          </a:p>
          <a:p>
            <a:pPr marL="0" indent="0">
              <a:buNone/>
            </a:pPr>
            <a:r>
              <a:rPr lang="el-GR" altLang="en-US" sz="1600" b="1" dirty="0" smtClean="0"/>
              <a:t>Εικόνα 8</a:t>
            </a:r>
            <a:r>
              <a:rPr lang="en-US" altLang="en-US" sz="1600" b="1" dirty="0" smtClean="0"/>
              <a:t>. </a:t>
            </a:r>
            <a:r>
              <a:rPr lang="en-US" altLang="en-US" sz="1600" dirty="0"/>
              <a:t>© 2015 Macmillan Publishers Limited. All Rights Reserved. </a:t>
            </a:r>
            <a:r>
              <a:rPr lang="en-US" altLang="en-US" sz="1600" dirty="0" err="1"/>
              <a:t>Σύνδεσμος</a:t>
            </a:r>
            <a:r>
              <a:rPr lang="en-US" altLang="en-US" sz="1600" dirty="0"/>
              <a:t>: https://oldmissingcluster.wordpress.com/2008/03/12/phylogenomique-m-plus/. </a:t>
            </a:r>
            <a:r>
              <a:rPr lang="en-US" altLang="en-US" sz="1600" dirty="0" err="1"/>
              <a:t>Πηγή</a:t>
            </a:r>
            <a:r>
              <a:rPr lang="en-US" altLang="en-US" sz="1600" dirty="0"/>
              <a:t>: Casey W. Dunn et al. Broad </a:t>
            </a:r>
            <a:r>
              <a:rPr lang="en-US" altLang="en-US" sz="1600" dirty="0" err="1"/>
              <a:t>phylogenomic</a:t>
            </a:r>
            <a:r>
              <a:rPr lang="en-US" altLang="en-US" sz="1600" dirty="0"/>
              <a:t> sampling improves resolution of the animal tree of life. Nature 452, 745-749 (10 April 2008). http://www.nature.com/nature/journal/v452/n7188/full/nature06614.html</a:t>
            </a:r>
          </a:p>
          <a:p>
            <a:pPr marL="0" indent="0">
              <a:buNone/>
            </a:pPr>
            <a:r>
              <a:rPr lang="el-GR" altLang="en-US" sz="1600" b="1" dirty="0" smtClean="0"/>
              <a:t>Εικόνα 9</a:t>
            </a:r>
            <a:r>
              <a:rPr lang="en-US" altLang="en-US" sz="1600" b="1" dirty="0" smtClean="0"/>
              <a:t>.</a:t>
            </a:r>
            <a:r>
              <a:rPr lang="el-GR" altLang="en-US" sz="1600" b="1" dirty="0" smtClean="0"/>
              <a:t> </a:t>
            </a:r>
            <a:r>
              <a:rPr lang="en-US" altLang="en-US" sz="1600" dirty="0"/>
              <a:t>© 2015 SlidePlayer.fr Inc. All rights reserved</a:t>
            </a:r>
            <a:r>
              <a:rPr lang="en-US" altLang="en-US" sz="1600" dirty="0" smtClean="0"/>
              <a:t>.</a:t>
            </a:r>
            <a:r>
              <a:rPr lang="el-GR" altLang="en-US" sz="1600" dirty="0" smtClean="0"/>
              <a:t> </a:t>
            </a:r>
            <a:r>
              <a:rPr lang="el-GR" altLang="en-US" sz="1600" dirty="0"/>
              <a:t>Σύνδεσμος: http://slideplayer.fr/slide/183128/. Πηγή: http://slideplayer.fr/.</a:t>
            </a:r>
            <a:endParaRPr lang="en-US" altLang="en-US" sz="1600" dirty="0" smtClean="0"/>
          </a:p>
          <a:p>
            <a:pPr marL="0" indent="0">
              <a:buFont typeface="Arial" panose="020B0604020202020204" pitchFamily="34" charset="0"/>
              <a:buNone/>
            </a:pPr>
            <a:r>
              <a:rPr lang="el-GR" altLang="en-US" sz="1600" b="1" dirty="0" smtClean="0"/>
              <a:t>Εικόνα 10</a:t>
            </a:r>
            <a:r>
              <a:rPr lang="en-US" altLang="en-US" sz="1600" b="1" dirty="0" smtClean="0"/>
              <a:t>.</a:t>
            </a:r>
            <a:r>
              <a:rPr lang="el-GR" altLang="en-US" sz="1600" b="1" dirty="0" smtClean="0"/>
              <a:t> </a:t>
            </a:r>
            <a:r>
              <a:rPr lang="sk-SK" altLang="en-US" sz="1600" dirty="0" smtClean="0"/>
              <a:t>Cop</a:t>
            </a:r>
            <a:r>
              <a:rPr lang="en-US" altLang="en-US" sz="1600" dirty="0" smtClean="0"/>
              <a:t>y</a:t>
            </a:r>
            <a:r>
              <a:rPr lang="sk-SK" altLang="en-US" sz="1600" dirty="0" smtClean="0"/>
              <a:t>righted</a:t>
            </a:r>
            <a:r>
              <a:rPr lang="en-US" altLang="en-US" sz="1600" dirty="0" smtClean="0"/>
              <a:t>.</a:t>
            </a:r>
          </a:p>
          <a:p>
            <a:pPr marL="0" indent="0">
              <a:buFont typeface="Arial" panose="020B0604020202020204" pitchFamily="34" charset="0"/>
              <a:buNone/>
            </a:pPr>
            <a:r>
              <a:rPr lang="el-GR" altLang="en-US" sz="1600" b="1" dirty="0" smtClean="0"/>
              <a:t>Εικόνα 11</a:t>
            </a:r>
            <a:r>
              <a:rPr lang="en-US" altLang="en-US" sz="1600" b="1" dirty="0" smtClean="0"/>
              <a:t>. </a:t>
            </a:r>
            <a:r>
              <a:rPr lang="en-US" altLang="en-US" sz="1600" dirty="0" smtClean="0"/>
              <a:t>Copyrighted.</a:t>
            </a:r>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912FB664-1230-4AE9-8E5E-1E615B51C8CA}" type="slidenum">
              <a:rPr lang="en-US"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404081" y="365125"/>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3/</a:t>
            </a:r>
            <a:r>
              <a:rPr lang="el-GR" altLang="en-US" sz="4000" dirty="0" smtClean="0"/>
              <a:t>9</a:t>
            </a:r>
            <a:endParaRPr lang="el-GR" altLang="en-US" sz="4000" dirty="0" smtClean="0"/>
          </a:p>
        </p:txBody>
      </p:sp>
      <p:sp>
        <p:nvSpPr>
          <p:cNvPr id="121859"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a:t>12. </a:t>
            </a:r>
            <a:r>
              <a:rPr lang="en-US" altLang="en-US" sz="1600" dirty="0"/>
              <a:t>Copyright Authors. </a:t>
            </a:r>
            <a:r>
              <a:rPr lang="el-GR" altLang="en-US" sz="1600" dirty="0"/>
              <a:t>Σύνδεσμος: </a:t>
            </a:r>
            <a:r>
              <a:rPr lang="en-US" altLang="en-US" sz="1600" dirty="0"/>
              <a:t>http://www.ucmp.berkeley.edu/nemertini/nemertini.html. </a:t>
            </a:r>
            <a:r>
              <a:rPr lang="el-GR" altLang="en-US" sz="1600" dirty="0"/>
              <a:t>Πηγή: </a:t>
            </a:r>
            <a:r>
              <a:rPr lang="en-US" altLang="en-US" sz="1600" dirty="0" err="1"/>
              <a:t>Ruppert</a:t>
            </a:r>
            <a:r>
              <a:rPr lang="en-US" altLang="en-US" sz="1600" dirty="0"/>
              <a:t>, E.E. and Barnes, R.D. 1994. Invertebrate Zoology. 6th edition. Saunders College Publishing, Fort Worth.</a:t>
            </a:r>
          </a:p>
          <a:p>
            <a:pPr marL="0" indent="0">
              <a:buNone/>
            </a:pPr>
            <a:r>
              <a:rPr lang="el-GR" altLang="en-US" sz="1600" b="1" dirty="0"/>
              <a:t>Εικόνα </a:t>
            </a:r>
            <a:r>
              <a:rPr lang="el-GR" altLang="en-US" sz="1600" b="1" dirty="0" smtClean="0"/>
              <a:t>13</a:t>
            </a:r>
            <a:r>
              <a:rPr lang="en-US" altLang="en-US" sz="1600" b="1" dirty="0" smtClean="0"/>
              <a:t>.</a:t>
            </a:r>
            <a:r>
              <a:rPr lang="el-GR" altLang="en-US" sz="1600" b="1" dirty="0" smtClean="0"/>
              <a:t> </a:t>
            </a:r>
            <a:r>
              <a:rPr lang="el-GR" altLang="en-US" sz="1600" dirty="0"/>
              <a:t>© 2014 </a:t>
            </a:r>
            <a:r>
              <a:rPr lang="en-US" altLang="en-US" sz="1600" dirty="0"/>
              <a:t>Regents of the University of Michigan. </a:t>
            </a:r>
            <a:r>
              <a:rPr lang="el-GR" altLang="en-US" sz="1600" dirty="0"/>
              <a:t>Σύνδεσμος: </a:t>
            </a:r>
            <a:r>
              <a:rPr lang="en-US" altLang="en-US" sz="1600" dirty="0"/>
              <a:t>http://animaldiversity.org/accounts/Nemertea/. </a:t>
            </a:r>
            <a:r>
              <a:rPr lang="el-GR" altLang="en-US" sz="1600" dirty="0"/>
              <a:t>Πηγή: </a:t>
            </a:r>
            <a:r>
              <a:rPr lang="en-US" altLang="en-US" sz="1600" dirty="0"/>
              <a:t>University of Michigan, Museum of Zoology, Animal Diversity Web ADW. http://animaldiversity.org.</a:t>
            </a:r>
          </a:p>
          <a:p>
            <a:pPr marL="0" indent="0">
              <a:buNone/>
            </a:pPr>
            <a:r>
              <a:rPr lang="el-GR" altLang="en-US" sz="1600" b="1" dirty="0"/>
              <a:t>Εικόνα </a:t>
            </a:r>
            <a:r>
              <a:rPr lang="el-GR" altLang="en-US" sz="1600" b="1" dirty="0" smtClean="0"/>
              <a:t>14</a:t>
            </a:r>
            <a:r>
              <a:rPr lang="en-US" altLang="en-US" sz="1600" b="1" dirty="0" smtClean="0"/>
              <a:t>.</a:t>
            </a:r>
            <a:r>
              <a:rPr lang="el-GR" altLang="en-US" sz="1600" b="1" dirty="0" smtClean="0"/>
              <a:t> </a:t>
            </a:r>
            <a:r>
              <a:rPr lang="en-US" altLang="en-US" sz="1600" dirty="0"/>
              <a:t>Copyright Authors. </a:t>
            </a:r>
            <a:r>
              <a:rPr lang="el-GR" altLang="en-US" sz="1600" dirty="0"/>
              <a:t>Σύνδεσμος: </a:t>
            </a:r>
            <a:r>
              <a:rPr lang="en-US" altLang="en-US" sz="1600" dirty="0"/>
              <a:t>http://www.ucmp.berkeley.edu/nemertini/nemertini.html. </a:t>
            </a:r>
            <a:r>
              <a:rPr lang="el-GR" altLang="en-US" sz="1600" dirty="0"/>
              <a:t>Πηγή: </a:t>
            </a:r>
            <a:r>
              <a:rPr lang="en-US" altLang="en-US" sz="1600" dirty="0" err="1"/>
              <a:t>Ruppert</a:t>
            </a:r>
            <a:r>
              <a:rPr lang="en-US" altLang="en-US" sz="1600" dirty="0"/>
              <a:t>, E.E. and Barnes, R.D. 1994. Invertebrate Zoology. 6th edition. Saunders College Publishing, Fort Worth.</a:t>
            </a:r>
          </a:p>
          <a:p>
            <a:pPr marL="0" indent="0">
              <a:buNone/>
            </a:pPr>
            <a:r>
              <a:rPr lang="el-GR" altLang="en-US" sz="1600" b="1" dirty="0"/>
              <a:t>Εικόνα </a:t>
            </a:r>
            <a:r>
              <a:rPr lang="el-GR" altLang="en-US" sz="1600" b="1" dirty="0" smtClean="0"/>
              <a:t>15</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None/>
            </a:pPr>
            <a:r>
              <a:rPr lang="el-GR" altLang="en-US" sz="1600" b="1" dirty="0"/>
              <a:t>Εικόνα </a:t>
            </a:r>
            <a:r>
              <a:rPr lang="el-GR" altLang="en-US" sz="1600" b="1" dirty="0" smtClean="0"/>
              <a:t>16</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Font typeface="Arial" panose="020B0604020202020204" pitchFamily="34" charset="0"/>
              <a:buNone/>
            </a:pPr>
            <a:endParaRPr lang="el-GR" altLang="en-US" sz="1600" dirty="0" smtClean="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66CFFC3E-3B7D-437B-8E72-411B5072DCAB}" type="slidenum">
              <a:rPr lang="en-US"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368077" y="315912"/>
            <a:ext cx="8407846"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4/</a:t>
            </a:r>
            <a:r>
              <a:rPr lang="el-GR" altLang="en-US" sz="4000" dirty="0" smtClean="0"/>
              <a:t>9</a:t>
            </a:r>
            <a:endParaRPr lang="el-GR" altLang="en-US" sz="4000" dirty="0" smtClean="0"/>
          </a:p>
        </p:txBody>
      </p:sp>
      <p:sp>
        <p:nvSpPr>
          <p:cNvPr id="123907"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17</a:t>
            </a:r>
            <a:r>
              <a:rPr lang="en-US" altLang="en-US" sz="1600" b="1" dirty="0" smtClean="0"/>
              <a:t>.</a:t>
            </a:r>
            <a:r>
              <a:rPr lang="el-GR" altLang="en-US" sz="1600" b="1" dirty="0" smtClean="0"/>
              <a:t> </a:t>
            </a:r>
            <a:r>
              <a:rPr lang="en-US" altLang="en-US" sz="1600" dirty="0" smtClean="0"/>
              <a:t>Copyrighted.</a:t>
            </a:r>
            <a:endParaRPr lang="el-GR" altLang="en-US" sz="1600" dirty="0"/>
          </a:p>
          <a:p>
            <a:pPr marL="0" indent="0">
              <a:buNone/>
            </a:pPr>
            <a:r>
              <a:rPr lang="el-GR" altLang="en-US" sz="1600" b="1" dirty="0"/>
              <a:t>Εικόνα </a:t>
            </a:r>
            <a:r>
              <a:rPr lang="el-GR" altLang="en-US" sz="1600" b="1" dirty="0" smtClean="0"/>
              <a:t>18</a:t>
            </a:r>
            <a:r>
              <a:rPr lang="en-US" altLang="en-US" sz="1600" b="1" dirty="0" smtClean="0"/>
              <a:t>.</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None/>
            </a:pPr>
            <a:r>
              <a:rPr lang="el-GR" altLang="en-US" sz="1600" b="1" dirty="0" smtClean="0"/>
              <a:t>Εικόνα 19: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None/>
            </a:pPr>
            <a:r>
              <a:rPr lang="el-GR" altLang="en-US" sz="1600" b="1" dirty="0" smtClean="0"/>
              <a:t>Εικόνα 20</a:t>
            </a:r>
            <a:r>
              <a:rPr lang="en-US" altLang="en-US" sz="1600" b="1" dirty="0" smtClean="0"/>
              <a:t>.</a:t>
            </a:r>
            <a:r>
              <a:rPr lang="el-GR" altLang="en-US" sz="1600" b="1" dirty="0" smtClean="0"/>
              <a:t> </a:t>
            </a:r>
            <a:r>
              <a:rPr lang="sk-SK" altLang="en-US" sz="1600" dirty="0" smtClean="0"/>
              <a:t>Cop</a:t>
            </a:r>
            <a:r>
              <a:rPr lang="en-US" altLang="en-US" sz="1600" dirty="0" smtClean="0"/>
              <a:t>y</a:t>
            </a:r>
            <a:r>
              <a:rPr lang="sk-SK" altLang="en-US" sz="1600" dirty="0" smtClean="0"/>
              <a:t>righted</a:t>
            </a:r>
            <a:r>
              <a:rPr lang="en-US" altLang="en-US" sz="1600" dirty="0" smtClean="0"/>
              <a:t>.</a:t>
            </a:r>
            <a:endParaRPr lang="el-GR" altLang="en-US" sz="1600" dirty="0"/>
          </a:p>
          <a:p>
            <a:pPr marL="0" indent="0">
              <a:buNone/>
            </a:pPr>
            <a:r>
              <a:rPr lang="el-GR" altLang="en-US" sz="1600" b="1" dirty="0"/>
              <a:t>Εικόνα </a:t>
            </a:r>
            <a:r>
              <a:rPr lang="el-GR" altLang="en-US" sz="1600" b="1" dirty="0" smtClean="0"/>
              <a:t>21</a:t>
            </a:r>
            <a:r>
              <a:rPr lang="en-US" altLang="en-US" sz="1600" b="1" dirty="0" smtClean="0"/>
              <a:t>.</a:t>
            </a:r>
            <a:r>
              <a:rPr lang="el-GR" altLang="en-US" sz="1600" b="1" dirty="0" smtClean="0"/>
              <a:t> </a:t>
            </a:r>
            <a:r>
              <a:rPr lang="en-US" altLang="en-US" sz="1600" dirty="0"/>
              <a:t>© MUSEUM VICTORIA. </a:t>
            </a:r>
            <a:r>
              <a:rPr lang="el-GR" altLang="en-US" sz="1600" dirty="0"/>
              <a:t>Σύνδεσμος: </a:t>
            </a:r>
            <a:r>
              <a:rPr lang="en-US" altLang="en-US" sz="1600" dirty="0"/>
              <a:t>http://museumvictoria.com.au/discoverycentre/infosheets/marine-flatworms/. </a:t>
            </a:r>
            <a:r>
              <a:rPr lang="el-GR" altLang="en-US" sz="1600" dirty="0"/>
              <a:t>Πηγή: </a:t>
            </a:r>
            <a:r>
              <a:rPr lang="en-US" altLang="en-US" sz="1600" dirty="0"/>
              <a:t>http://museumvictoria.com.au/.</a:t>
            </a:r>
          </a:p>
          <a:p>
            <a:pPr marL="0" indent="0">
              <a:buNone/>
            </a:pPr>
            <a:r>
              <a:rPr lang="el-GR" altLang="en-US" sz="1600" b="1" dirty="0" smtClean="0"/>
              <a:t>Εικόνα 22</a:t>
            </a:r>
            <a:r>
              <a:rPr lang="en-US" altLang="en-US" sz="1600" b="1" dirty="0" smtClean="0"/>
              <a:t>.</a:t>
            </a:r>
            <a:r>
              <a:rPr lang="el-GR" altLang="en-US" sz="1600" b="1" dirty="0" smtClean="0"/>
              <a:t> </a:t>
            </a:r>
            <a:r>
              <a:rPr lang="en-US" altLang="en-US" sz="1600" dirty="0"/>
              <a:t>Unidentified </a:t>
            </a:r>
            <a:r>
              <a:rPr lang="en-US" altLang="en-US" sz="1600" dirty="0" err="1"/>
              <a:t>pseudocerotid</a:t>
            </a:r>
            <a:r>
              <a:rPr lang="en-US" altLang="en-US" sz="1600" dirty="0"/>
              <a:t> flatworm. Brian Smith (Photo ©), © Marine Flatworms of the World, Wolfgang </a:t>
            </a:r>
            <a:r>
              <a:rPr lang="en-US" altLang="en-US" sz="1600" dirty="0" err="1"/>
              <a:t>Seifarth</a:t>
            </a:r>
            <a:r>
              <a:rPr lang="en-US" altLang="en-US" sz="1600" dirty="0"/>
              <a:t> 1997 - 2002, All Rights Reserved! </a:t>
            </a:r>
            <a:r>
              <a:rPr lang="el-GR" altLang="en-US" sz="1600" dirty="0"/>
              <a:t>Σύνδεσμος:  </a:t>
            </a:r>
            <a:r>
              <a:rPr lang="en-US" altLang="en-US" sz="1600" dirty="0"/>
              <a:t>http://www.rzuser.uni-heidelberg.de/~bu6/pow.html. </a:t>
            </a:r>
            <a:r>
              <a:rPr lang="el-GR" altLang="en-US" sz="1600" dirty="0"/>
              <a:t>Πηγή: </a:t>
            </a:r>
            <a:r>
              <a:rPr lang="en-US" altLang="en-US" sz="1600" dirty="0"/>
              <a:t>http://www.rzuser.uni-heidelberg.de/.</a:t>
            </a:r>
          </a:p>
          <a:p>
            <a:pPr marL="0" indent="0">
              <a:buNone/>
            </a:pP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428B2E9D-5A76-49D7-9A21-D57E714494E1}" type="slidenum">
              <a:rPr lang="en-US"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314325" y="387350"/>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5/</a:t>
            </a:r>
            <a:r>
              <a:rPr lang="el-GR" altLang="en-US" sz="4000" dirty="0" smtClean="0"/>
              <a:t>9</a:t>
            </a:r>
            <a:endParaRPr lang="el-GR" altLang="en-US" sz="4000" dirty="0" smtClean="0"/>
          </a:p>
        </p:txBody>
      </p:sp>
      <p:sp>
        <p:nvSpPr>
          <p:cNvPr id="125955" name="Content Placeholder 2"/>
          <p:cNvSpPr>
            <a:spLocks noGrp="1"/>
          </p:cNvSpPr>
          <p:nvPr>
            <p:ph idx="1"/>
          </p:nvPr>
        </p:nvSpPr>
        <p:spPr/>
        <p:txBody>
          <a:bodyPr/>
          <a:lstStyle/>
          <a:p>
            <a:pPr marL="0" indent="0">
              <a:buNone/>
            </a:pPr>
            <a:r>
              <a:rPr lang="el-GR" altLang="en-US" sz="1600" b="1" dirty="0" smtClean="0"/>
              <a:t>Εικόνες</a:t>
            </a:r>
          </a:p>
          <a:p>
            <a:pPr marL="0" indent="0">
              <a:buNone/>
            </a:pPr>
            <a:r>
              <a:rPr lang="el-GR" altLang="en-US" sz="1600" b="1" dirty="0" smtClean="0"/>
              <a:t>Εικόνα 23.</a:t>
            </a:r>
            <a:r>
              <a:rPr lang="el-GR" altLang="en-US" sz="1600" dirty="0" smtClean="0"/>
              <a:t> </a:t>
            </a:r>
            <a:r>
              <a:rPr lang="en-US" altLang="en-US" sz="1600" dirty="0"/>
              <a:t>Image of </a:t>
            </a:r>
            <a:r>
              <a:rPr lang="en-US" altLang="en-US" sz="1600" dirty="0" err="1"/>
              <a:t>Dugesia</a:t>
            </a:r>
            <a:r>
              <a:rPr lang="en-US" altLang="en-US" sz="1600" dirty="0"/>
              <a:t> taken by B. M. Waggoner &amp; B. R. </a:t>
            </a:r>
            <a:r>
              <a:rPr lang="en-US" altLang="en-US" sz="1600" dirty="0" err="1"/>
              <a:t>Speer</a:t>
            </a:r>
            <a:r>
              <a:rPr lang="en-US" altLang="en-US" sz="1600" dirty="0"/>
              <a:t>. </a:t>
            </a:r>
            <a:r>
              <a:rPr lang="el-GR" altLang="en-US" sz="1600" dirty="0"/>
              <a:t>Σύνδεσμος: </a:t>
            </a:r>
            <a:r>
              <a:rPr lang="en-US" altLang="en-US" sz="1600" dirty="0"/>
              <a:t>http://www.ucmp.berkeley.edu/platyhelminthes/platyhelminthes.html. </a:t>
            </a:r>
            <a:r>
              <a:rPr lang="el-GR" altLang="en-US" sz="1600" dirty="0"/>
              <a:t>Πηγή: </a:t>
            </a:r>
            <a:r>
              <a:rPr lang="en-US" altLang="en-US" sz="1600" dirty="0"/>
              <a:t>http://www.ucmp.berkeley.edu.</a:t>
            </a:r>
          </a:p>
          <a:p>
            <a:pPr marL="0" indent="0">
              <a:buNone/>
            </a:pPr>
            <a:r>
              <a:rPr lang="el-GR" altLang="en-US" sz="1600" b="1" dirty="0"/>
              <a:t>Εικόνα </a:t>
            </a:r>
            <a:r>
              <a:rPr lang="el-GR" altLang="en-US" sz="1600" b="1" dirty="0" smtClean="0"/>
              <a:t>24. </a:t>
            </a:r>
            <a:r>
              <a:rPr lang="en-US" altLang="en-US" sz="1600" dirty="0"/>
              <a:t>Images of </a:t>
            </a:r>
            <a:r>
              <a:rPr lang="en-US" altLang="en-US" sz="1600" dirty="0" err="1"/>
              <a:t>polycladid</a:t>
            </a:r>
            <a:r>
              <a:rPr lang="en-US" altLang="en-US" sz="1600" dirty="0"/>
              <a:t> marine flatworms taken by Allen G. Collins. </a:t>
            </a:r>
            <a:r>
              <a:rPr lang="el-GR" altLang="en-US" sz="1600" dirty="0"/>
              <a:t>Σύνδεσμος: </a:t>
            </a:r>
            <a:r>
              <a:rPr lang="en-US" altLang="en-US" sz="1600" dirty="0"/>
              <a:t>http://www.ucmp.berkeley.edu/platyhelminthes/platyhelminthes.html. </a:t>
            </a:r>
            <a:r>
              <a:rPr lang="el-GR" altLang="en-US" sz="1600" dirty="0"/>
              <a:t>Πηγή: </a:t>
            </a:r>
            <a:r>
              <a:rPr lang="en-US" altLang="en-US" sz="1600" dirty="0"/>
              <a:t>http://www.ucmp.berkeley.edu.</a:t>
            </a:r>
          </a:p>
          <a:p>
            <a:pPr marL="0" indent="0">
              <a:buNone/>
            </a:pPr>
            <a:r>
              <a:rPr lang="el-GR" altLang="en-US" sz="1600" b="1" dirty="0"/>
              <a:t>Εικόνα </a:t>
            </a:r>
            <a:r>
              <a:rPr lang="el-GR" altLang="en-US" sz="1600" b="1" dirty="0" smtClean="0"/>
              <a:t>25.</a:t>
            </a:r>
            <a:r>
              <a:rPr lang="el-GR" altLang="en-US" sz="1600" dirty="0" smtClean="0"/>
              <a:t> </a:t>
            </a:r>
            <a:r>
              <a:rPr lang="en-US" altLang="en-US" sz="1600" dirty="0"/>
              <a:t>Images of </a:t>
            </a:r>
            <a:r>
              <a:rPr lang="en-US" altLang="en-US" sz="1600" dirty="0" err="1"/>
              <a:t>polycladid</a:t>
            </a:r>
            <a:r>
              <a:rPr lang="en-US" altLang="en-US" sz="1600" dirty="0"/>
              <a:t> marine flatworms taken by Allen G. Collins. </a:t>
            </a:r>
            <a:r>
              <a:rPr lang="el-GR" altLang="en-US" sz="1600" dirty="0"/>
              <a:t>Σύνδεσμος: </a:t>
            </a:r>
            <a:r>
              <a:rPr lang="en-US" altLang="en-US" sz="1600" dirty="0"/>
              <a:t>http://www.ucmp.berkeley.edu/platyhelminthes/platyhelminthes.html. </a:t>
            </a:r>
            <a:r>
              <a:rPr lang="el-GR" altLang="en-US" sz="1600" dirty="0"/>
              <a:t>Πηγή: </a:t>
            </a:r>
            <a:r>
              <a:rPr lang="en-US" altLang="en-US" sz="1600" dirty="0"/>
              <a:t>http://www.ucmp.berkeley.edu.</a:t>
            </a:r>
          </a:p>
          <a:p>
            <a:pPr marL="0" indent="0">
              <a:buNone/>
            </a:pPr>
            <a:r>
              <a:rPr lang="el-GR" altLang="en-US" sz="1600" b="1" dirty="0"/>
              <a:t>Εικόνα </a:t>
            </a:r>
            <a:r>
              <a:rPr lang="el-GR" altLang="en-US" sz="1600" b="1" dirty="0" smtClean="0"/>
              <a:t>26. </a:t>
            </a:r>
            <a:r>
              <a:rPr lang="en-US" altLang="en-US" sz="1600" dirty="0"/>
              <a:t>Page copyright © 1998 Klaus Rohde. Tree of Life </a:t>
            </a:r>
            <a:r>
              <a:rPr lang="en-US" altLang="en-US" sz="1600" dirty="0" err="1"/>
              <a:t>Aspidogastrea</a:t>
            </a:r>
            <a:r>
              <a:rPr lang="en-US" altLang="en-US" sz="1600" dirty="0"/>
              <a:t>. Authored by Klaus Rohde. The TEXT of this page is licensed under the Creative Commons Attribution License - Version 3.0. </a:t>
            </a:r>
            <a:r>
              <a:rPr lang="el-GR" altLang="en-US" sz="1600" dirty="0"/>
              <a:t>Σύνδεσμος: </a:t>
            </a:r>
            <a:r>
              <a:rPr lang="en-US" altLang="en-US" sz="1600" dirty="0"/>
              <a:t>http://tolweb.org/Aspidogastrea. </a:t>
            </a:r>
            <a:r>
              <a:rPr lang="el-GR" altLang="en-US" sz="1600" dirty="0"/>
              <a:t>Πηγή: </a:t>
            </a:r>
            <a:r>
              <a:rPr lang="en-US" altLang="en-US" sz="1600" dirty="0"/>
              <a:t>http://tolweb.org/tree/.</a:t>
            </a:r>
          </a:p>
          <a:p>
            <a:pPr marL="0" indent="0">
              <a:buFont typeface="Arial" panose="020B0604020202020204" pitchFamily="34" charset="0"/>
              <a:buNone/>
            </a:pPr>
            <a:endParaRPr lang="el-GR" altLang="en-US" sz="1600" b="1" dirty="0" smtClean="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B3DCBF0B-11C3-4A05-BAE7-9F7E97CC6AC8}" type="slidenum">
              <a:rPr lang="en-US"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a:xfrm>
            <a:off x="314325" y="350837"/>
            <a:ext cx="851535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6</a:t>
            </a:r>
            <a:r>
              <a:rPr lang="en-US" altLang="en-US" sz="4000" dirty="0" smtClean="0"/>
              <a:t>/</a:t>
            </a:r>
            <a:r>
              <a:rPr lang="el-GR" altLang="en-US" sz="4000" dirty="0" smtClean="0"/>
              <a:t>9</a:t>
            </a:r>
            <a:endParaRPr lang="el-GR" altLang="en-US" sz="4000" dirty="0" smtClean="0"/>
          </a:p>
        </p:txBody>
      </p:sp>
      <p:sp>
        <p:nvSpPr>
          <p:cNvPr id="128003"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a:t>27. </a:t>
            </a:r>
            <a:r>
              <a:rPr lang="en-US" altLang="en-US" sz="1600" dirty="0"/>
              <a:t>Study Everywhere! © 2015 </a:t>
            </a:r>
            <a:r>
              <a:rPr lang="en-US" altLang="en-US" sz="1600" dirty="0" err="1"/>
              <a:t>Quizlet</a:t>
            </a:r>
            <a:r>
              <a:rPr lang="en-US" altLang="en-US" sz="1600" dirty="0"/>
              <a:t> Inc.  </a:t>
            </a:r>
            <a:r>
              <a:rPr lang="el-GR" altLang="en-US" sz="1600" dirty="0"/>
              <a:t>Σύνδεσμος: </a:t>
            </a:r>
            <a:r>
              <a:rPr lang="en-US" altLang="en-US" sz="1600" dirty="0"/>
              <a:t>http://quizlet.com/16409453/invertebrate-porifera-mollusca-flash-cards/. </a:t>
            </a:r>
            <a:r>
              <a:rPr lang="el-GR" altLang="en-US" sz="1600" dirty="0"/>
              <a:t>Πηγή: </a:t>
            </a:r>
            <a:r>
              <a:rPr lang="en-US" altLang="en-US" sz="1600" dirty="0"/>
              <a:t>https://quizlet.com.</a:t>
            </a:r>
          </a:p>
          <a:p>
            <a:pPr marL="0" indent="0">
              <a:buNone/>
            </a:pPr>
            <a:r>
              <a:rPr lang="el-GR" altLang="en-US" sz="1600" b="1" dirty="0"/>
              <a:t>Εικόνα 28. </a:t>
            </a:r>
            <a:r>
              <a:rPr lang="en-US" altLang="en-US" sz="1600" dirty="0" err="1"/>
              <a:t>Biodidac</a:t>
            </a:r>
            <a:r>
              <a:rPr lang="en-US" altLang="en-US" sz="1600" dirty="0"/>
              <a:t> Copyright Houseman, University of Ottawa. </a:t>
            </a:r>
            <a:r>
              <a:rPr lang="el-GR" altLang="en-US" sz="1600" dirty="0"/>
              <a:t>Σύνδεσμος: </a:t>
            </a:r>
            <a:r>
              <a:rPr lang="en-US" altLang="en-US" sz="1600" dirty="0"/>
              <a:t>http://</a:t>
            </a:r>
            <a:r>
              <a:rPr lang="en-US" altLang="en-US" sz="1600" dirty="0" smtClean="0"/>
              <a:t>metodosanimales.blogspot.gr/2014/03/platelmintos.html</a:t>
            </a:r>
            <a:r>
              <a:rPr lang="en-US" altLang="en-US" sz="1600" dirty="0"/>
              <a:t>. </a:t>
            </a:r>
            <a:r>
              <a:rPr lang="el-GR" altLang="en-US" sz="1600" dirty="0"/>
              <a:t>Πηγή: </a:t>
            </a:r>
            <a:r>
              <a:rPr lang="en-US" altLang="en-US" sz="1600" dirty="0"/>
              <a:t>http://metodosanimales.blogspot.gr.</a:t>
            </a:r>
          </a:p>
          <a:p>
            <a:pPr marL="0" indent="0">
              <a:buNone/>
            </a:pPr>
            <a:r>
              <a:rPr lang="el-GR" altLang="en-US" sz="1600" b="1" dirty="0"/>
              <a:t>Εικόνα </a:t>
            </a:r>
            <a:r>
              <a:rPr lang="el-GR" altLang="en-US" sz="1600" b="1" dirty="0" smtClean="0"/>
              <a:t>29. </a:t>
            </a:r>
            <a:r>
              <a:rPr lang="en-US" altLang="en-US" sz="1600" dirty="0"/>
              <a:t>Zoology Phyla.</a:t>
            </a:r>
            <a:r>
              <a:rPr lang="el-GR" altLang="en-US" sz="1600" dirty="0"/>
              <a:t>Σύνδεσμος: </a:t>
            </a:r>
            <a:r>
              <a:rPr lang="en-US" altLang="en-US" sz="1600" dirty="0"/>
              <a:t>http://cbmsphylummartin.weebly.com/subclass-aspidogastrea.html.  </a:t>
            </a:r>
            <a:r>
              <a:rPr lang="el-GR" altLang="en-US" sz="1600" dirty="0"/>
              <a:t>Πηγή: </a:t>
            </a:r>
            <a:r>
              <a:rPr lang="en-US" altLang="en-US" sz="1600" dirty="0"/>
              <a:t>http://cbmsphylummartin.weebly.com</a:t>
            </a:r>
          </a:p>
          <a:p>
            <a:pPr marL="0" indent="0">
              <a:buNone/>
            </a:pPr>
            <a:r>
              <a:rPr lang="el-GR" altLang="en-US" sz="1600" b="1" dirty="0"/>
              <a:t>Εικόνα </a:t>
            </a:r>
            <a:r>
              <a:rPr lang="el-GR" altLang="en-US" sz="1600" b="1" dirty="0" smtClean="0"/>
              <a:t>30. </a:t>
            </a:r>
            <a:r>
              <a:rPr lang="en-US" altLang="en-US" sz="1600" dirty="0" err="1"/>
              <a:t>Schistsoma</a:t>
            </a:r>
            <a:r>
              <a:rPr lang="en-US" altLang="en-US" sz="1600" dirty="0"/>
              <a:t> </a:t>
            </a:r>
            <a:r>
              <a:rPr lang="en-US" altLang="en-US" sz="1600" dirty="0" err="1"/>
              <a:t>mansoni</a:t>
            </a:r>
            <a:r>
              <a:rPr lang="en-US" altLang="en-US" sz="1600" dirty="0"/>
              <a:t>. © BIODIDAC Terms of use. Antoine Morin. </a:t>
            </a:r>
            <a:r>
              <a:rPr lang="el-GR" altLang="en-US" sz="1600" dirty="0"/>
              <a:t>Σύνδεσμος: </a:t>
            </a:r>
            <a:r>
              <a:rPr lang="en-US" altLang="en-US" sz="1600" dirty="0"/>
              <a:t>http://biodidac.bio.uottawa.ca/thumbnails/filedet.htm/File_name/trem055p/File_type/gif. </a:t>
            </a:r>
            <a:r>
              <a:rPr lang="el-GR" altLang="en-US" sz="1600" dirty="0"/>
              <a:t>Πηγή: </a:t>
            </a:r>
            <a:r>
              <a:rPr lang="en-US" altLang="en-US" sz="1600" dirty="0"/>
              <a:t>http://biodidac.bio.uottawa.ca.</a:t>
            </a:r>
          </a:p>
          <a:p>
            <a:pPr marL="0" indent="0">
              <a:buNone/>
            </a:pPr>
            <a:r>
              <a:rPr lang="el-GR" altLang="en-US" sz="1600" b="1" dirty="0"/>
              <a:t>Εικόνα </a:t>
            </a:r>
            <a:r>
              <a:rPr lang="el-GR" altLang="en-US" sz="1600" b="1" dirty="0" smtClean="0"/>
              <a:t>31. </a:t>
            </a:r>
            <a:r>
              <a:rPr lang="el-GR" altLang="en-US" sz="1600" dirty="0"/>
              <a:t>© </a:t>
            </a:r>
            <a:r>
              <a:rPr lang="en-US" altLang="en-US" sz="1600" dirty="0"/>
              <a:t>Stanford University.  Stanford, California 94305. </a:t>
            </a:r>
            <a:r>
              <a:rPr lang="el-GR" altLang="en-US" sz="1600" dirty="0"/>
              <a:t>Σύνδεσμος: </a:t>
            </a:r>
            <a:r>
              <a:rPr lang="en-US" altLang="en-US" sz="1600" dirty="0"/>
              <a:t>http://web.stanford.edu/group/parasites/ParaSites2009/FatimaHassan_Paragonimus/FatimaHassan_Paragonimus%20westermani.htm. </a:t>
            </a:r>
            <a:r>
              <a:rPr lang="el-GR" altLang="en-US" sz="1600" dirty="0"/>
              <a:t>Πηγή: </a:t>
            </a:r>
            <a:r>
              <a:rPr lang="en-US" altLang="en-US" sz="1600" dirty="0"/>
              <a:t>http://www.stanford.edu/.</a:t>
            </a:r>
          </a:p>
          <a:p>
            <a:pPr marL="0" indent="0">
              <a:buFont typeface="Arial" panose="020B0604020202020204" pitchFamily="34" charset="0"/>
              <a:buNone/>
            </a:pPr>
            <a:endParaRPr lang="el-GR" altLang="en-US" sz="1600" b="1" dirty="0" smtClean="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8D7B4137-2F8C-4C64-BF9C-CB015565E63F}" type="slidenum">
              <a:rPr lang="en-US" smtClean="0"/>
              <a:pPr>
                <a:defRPr/>
              </a:pPr>
              <a:t>84</a:t>
            </a:fld>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a:xfrm>
            <a:off x="404081" y="425449"/>
            <a:ext cx="8335838"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7</a:t>
            </a:r>
            <a:r>
              <a:rPr lang="en-US" altLang="en-US" sz="4000" dirty="0" smtClean="0"/>
              <a:t>/</a:t>
            </a:r>
            <a:r>
              <a:rPr lang="el-GR" altLang="en-US" sz="4000" dirty="0" smtClean="0"/>
              <a:t>9</a:t>
            </a:r>
            <a:endParaRPr lang="el-GR" altLang="en-US" sz="4000" dirty="0" smtClean="0"/>
          </a:p>
        </p:txBody>
      </p:sp>
      <p:sp>
        <p:nvSpPr>
          <p:cNvPr id="128003"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smtClean="0"/>
              <a:t>32</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http://www.cdc.gov/dpdx/amebiasis/index.html.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33</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http://www.cdc.gov/dpdx/schistosomiasis/index.html.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34</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http://www.cdc.gov/dpdx/paragonimiasis/index.html. </a:t>
            </a:r>
          </a:p>
          <a:p>
            <a:pPr marL="0" indent="0">
              <a:buNone/>
            </a:pPr>
            <a:r>
              <a:rPr lang="en-US" altLang="en-US" sz="1600" b="1" dirty="0" err="1"/>
              <a:t>Εικόν</a:t>
            </a:r>
            <a:r>
              <a:rPr lang="en-US" altLang="en-US" sz="1600" b="1" dirty="0"/>
              <a:t>α </a:t>
            </a:r>
            <a:r>
              <a:rPr lang="en-US" altLang="en-US" sz="1600" b="1" dirty="0" smtClean="0"/>
              <a:t>35</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http://www.cdc.gov/dpdx/fascioliasis/index.html. </a:t>
            </a:r>
            <a:r>
              <a:rPr lang="en-US" altLang="en-US" sz="1600" dirty="0" err="1"/>
              <a:t>Πηγή</a:t>
            </a:r>
            <a:r>
              <a:rPr lang="en-US" altLang="en-US" sz="1600" dirty="0"/>
              <a:t>: http://www.cdc.gov/dpdx/index.html. </a:t>
            </a:r>
          </a:p>
          <a:p>
            <a:pPr marL="0" indent="0">
              <a:buNone/>
            </a:pPr>
            <a:endParaRPr lang="en-US" altLang="en-US" sz="1600" dirty="0"/>
          </a:p>
          <a:p>
            <a:pPr marL="0" indent="0">
              <a:buNone/>
            </a:pP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8D7B4137-2F8C-4C64-BF9C-CB015565E63F}" type="slidenum">
              <a:rPr lang="en-US" smtClean="0"/>
              <a:pPr>
                <a:defRPr/>
              </a:pPr>
              <a:t>85</a:t>
            </a:fld>
            <a:endParaRPr lang="en-US"/>
          </a:p>
        </p:txBody>
      </p:sp>
    </p:spTree>
    <p:extLst>
      <p:ext uri="{BB962C8B-B14F-4D97-AF65-F5344CB8AC3E}">
        <p14:creationId xmlns:p14="http://schemas.microsoft.com/office/powerpoint/2010/main" val="16093479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a:xfrm>
            <a:off x="345058" y="350837"/>
            <a:ext cx="8407846"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8</a:t>
            </a:r>
            <a:r>
              <a:rPr lang="en-US" altLang="en-US" sz="4000" dirty="0" smtClean="0"/>
              <a:t>/</a:t>
            </a:r>
            <a:r>
              <a:rPr lang="el-GR" altLang="en-US" sz="4000" dirty="0" smtClean="0"/>
              <a:t>9</a:t>
            </a:r>
            <a:endParaRPr lang="el-GR" altLang="en-US" sz="4000" dirty="0" smtClean="0"/>
          </a:p>
        </p:txBody>
      </p:sp>
      <p:sp>
        <p:nvSpPr>
          <p:cNvPr id="128003"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smtClean="0"/>
              <a:t>36</a:t>
            </a:r>
            <a:r>
              <a:rPr lang="el-GR" altLang="en-US" sz="1600" b="1" dirty="0" smtClean="0"/>
              <a:t>.</a:t>
            </a:r>
            <a:r>
              <a:rPr lang="en-US" altLang="en-US" sz="1600" b="1" dirty="0" smtClean="0"/>
              <a:t> </a:t>
            </a:r>
            <a:r>
              <a:rPr lang="en-US" altLang="en-US" sz="1600" dirty="0"/>
              <a:t>© BIODIDAC Terms of use.  Antoine Morin. </a:t>
            </a:r>
            <a:r>
              <a:rPr lang="en-US" altLang="en-US" sz="1600" dirty="0" err="1"/>
              <a:t>Σύνδεσμος</a:t>
            </a:r>
            <a:r>
              <a:rPr lang="en-US" altLang="en-US" sz="1600" dirty="0"/>
              <a:t>: http://biodidac.bio.uottawa.ca/thumbnails/filedet.htm/File_name/cest018p/File_type/gif. </a:t>
            </a:r>
            <a:r>
              <a:rPr lang="en-US" altLang="en-US" sz="1600" dirty="0" err="1"/>
              <a:t>Πηγή</a:t>
            </a:r>
            <a:r>
              <a:rPr lang="en-US" altLang="en-US" sz="1600" dirty="0"/>
              <a:t>: http://biodidac.bio.uottawa.ca.</a:t>
            </a:r>
          </a:p>
          <a:p>
            <a:pPr marL="0" indent="0">
              <a:buNone/>
            </a:pPr>
            <a:r>
              <a:rPr lang="en-US" altLang="en-US" sz="1600" b="1" dirty="0" err="1"/>
              <a:t>Εικόν</a:t>
            </a:r>
            <a:r>
              <a:rPr lang="en-US" altLang="en-US" sz="1600" b="1" dirty="0"/>
              <a:t>α </a:t>
            </a:r>
            <a:r>
              <a:rPr lang="en-US" altLang="en-US" sz="1600" b="1" dirty="0" smtClean="0"/>
              <a:t>37</a:t>
            </a:r>
            <a:r>
              <a:rPr lang="el-GR" altLang="en-US" sz="1600" b="1" dirty="0" smtClean="0"/>
              <a:t>.</a:t>
            </a:r>
            <a:r>
              <a:rPr lang="en-US" altLang="en-US" sz="1600" b="1" dirty="0" smtClean="0"/>
              <a:t> </a:t>
            </a:r>
            <a:r>
              <a:rPr lang="en-US" altLang="en-US" sz="1600" dirty="0"/>
              <a:t>Copyright 2007 Dennis Kunkel Microscopy, Inc. </a:t>
            </a:r>
            <a:r>
              <a:rPr lang="en-US" altLang="en-US" sz="1600" dirty="0" err="1"/>
              <a:t>Σύνδεσμος</a:t>
            </a:r>
            <a:r>
              <a:rPr lang="en-US" altLang="en-US" sz="1600" dirty="0"/>
              <a:t>: http://www.denniskunkel.com/detail/9718.html. </a:t>
            </a:r>
            <a:r>
              <a:rPr lang="en-US" altLang="en-US" sz="1600" dirty="0" err="1"/>
              <a:t>Πηγή</a:t>
            </a:r>
            <a:r>
              <a:rPr lang="en-US" altLang="en-US" sz="1600" dirty="0"/>
              <a:t>: http://www.denniskunkel.com.</a:t>
            </a:r>
          </a:p>
          <a:p>
            <a:pPr marL="0" indent="0">
              <a:buNone/>
            </a:pPr>
            <a:r>
              <a:rPr lang="en-US" altLang="en-US" sz="1600" b="1" dirty="0" err="1"/>
              <a:t>Εικόν</a:t>
            </a:r>
            <a:r>
              <a:rPr lang="en-US" altLang="en-US" sz="1600" b="1" dirty="0"/>
              <a:t>α </a:t>
            </a:r>
            <a:r>
              <a:rPr lang="en-US" altLang="en-US" sz="1600" b="1" dirty="0" smtClean="0"/>
              <a:t>38</a:t>
            </a:r>
            <a:r>
              <a:rPr lang="el-GR" altLang="en-US" sz="1600" dirty="0" smtClean="0"/>
              <a:t>.</a:t>
            </a:r>
            <a:r>
              <a:rPr lang="en-US" altLang="en-US" sz="1600" dirty="0" smtClean="0"/>
              <a:t> </a:t>
            </a:r>
            <a:r>
              <a:rPr lang="en-US" altLang="en-US" sz="1600" dirty="0"/>
              <a:t>© BIODIDAC Terms of use Antoine Morin. </a:t>
            </a:r>
            <a:r>
              <a:rPr lang="en-US" altLang="en-US" sz="1600" dirty="0" err="1"/>
              <a:t>Σύνδεσμος</a:t>
            </a:r>
            <a:r>
              <a:rPr lang="en-US" altLang="en-US" sz="1600" dirty="0"/>
              <a:t>: http://biodidac.bio.uottawa.ca/thumbnails/filedet.htm/File_name/cest034p/File_type/jpg. </a:t>
            </a:r>
            <a:r>
              <a:rPr lang="en-US" altLang="en-US" sz="1600" dirty="0" err="1"/>
              <a:t>Πηγή:http</a:t>
            </a:r>
            <a:r>
              <a:rPr lang="en-US" altLang="en-US" sz="1600" dirty="0"/>
              <a:t>://biodidac.bio.uottawa.ca.</a:t>
            </a:r>
          </a:p>
          <a:p>
            <a:pPr marL="0" indent="0">
              <a:buNone/>
            </a:pPr>
            <a:r>
              <a:rPr lang="en-US" altLang="en-US" sz="1600" b="1" dirty="0" err="1"/>
              <a:t>Εικόν</a:t>
            </a:r>
            <a:r>
              <a:rPr lang="en-US" altLang="en-US" sz="1600" b="1" dirty="0"/>
              <a:t>α </a:t>
            </a:r>
            <a:r>
              <a:rPr lang="en-US" altLang="en-US" sz="1600" b="1" dirty="0" smtClean="0"/>
              <a:t>39</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http://www.cdc.gov/dpdx/echinococcosis/index.html.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40</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http://www.cdc.gov/dpdx/taeniasis/index.html. </a:t>
            </a:r>
            <a:r>
              <a:rPr lang="en-US" altLang="en-US" sz="1600" dirty="0" err="1"/>
              <a:t>Πηγή</a:t>
            </a:r>
            <a:r>
              <a:rPr lang="en-US" altLang="en-US" sz="1600" dirty="0"/>
              <a:t>: http://www.cdc.gov/dpdx/index.html.</a:t>
            </a:r>
          </a:p>
          <a:p>
            <a:pPr marL="0" indent="0">
              <a:buFont typeface="Arial" panose="020B0604020202020204" pitchFamily="34" charset="0"/>
              <a:buNone/>
            </a:pPr>
            <a:endParaRPr lang="el-GR" altLang="en-US" sz="1600" b="1" dirty="0" smtClean="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8D7B4137-2F8C-4C64-BF9C-CB015565E63F}" type="slidenum">
              <a:rPr lang="en-US" smtClean="0"/>
              <a:pPr>
                <a:defRPr/>
              </a:pPr>
              <a:t>86</a:t>
            </a:fld>
            <a:endParaRPr lang="en-US"/>
          </a:p>
        </p:txBody>
      </p:sp>
    </p:spTree>
    <p:extLst>
      <p:ext uri="{BB962C8B-B14F-4D97-AF65-F5344CB8AC3E}">
        <p14:creationId xmlns:p14="http://schemas.microsoft.com/office/powerpoint/2010/main" val="249857515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a:xfrm>
            <a:off x="260065" y="365125"/>
            <a:ext cx="862387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9</a:t>
            </a:r>
            <a:r>
              <a:rPr lang="en-US" altLang="en-US" sz="4000" dirty="0" smtClean="0"/>
              <a:t>/</a:t>
            </a:r>
            <a:r>
              <a:rPr lang="el-GR" altLang="en-US" sz="4000" dirty="0" smtClean="0"/>
              <a:t>9</a:t>
            </a:r>
            <a:endParaRPr lang="el-GR" altLang="en-US" sz="4000" dirty="0" smtClean="0"/>
          </a:p>
        </p:txBody>
      </p:sp>
      <p:sp>
        <p:nvSpPr>
          <p:cNvPr id="128003"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a:t>41.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http://www.cdc.gov/dpdx/cysticercosis/index.html.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42</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http://www.cdc.gov/dpdx/hymenolepiasis/index.html.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43</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http://www.cdc.gov/dpdx/diphyllobothriasis/index.html.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44</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http://www.cdc.gov/dpdx/sparganosis/index.html. </a:t>
            </a:r>
            <a:r>
              <a:rPr lang="en-US" altLang="en-US" sz="1600" dirty="0" err="1"/>
              <a:t>Πηγή</a:t>
            </a:r>
            <a:r>
              <a:rPr lang="en-US" altLang="en-US" sz="1600" dirty="0"/>
              <a:t>: http://www.cdc.gov/dpdx/index.html.</a:t>
            </a:r>
          </a:p>
          <a:p>
            <a:pPr marL="0" indent="0">
              <a:buNone/>
            </a:pPr>
            <a:endParaRPr lang="el-GR" altLang="en-US" sz="1600" dirty="0"/>
          </a:p>
          <a:p>
            <a:pPr marL="0" indent="0">
              <a:buNone/>
            </a:pPr>
            <a:endParaRPr lang="el-GR" altLang="en-US" sz="1600" dirty="0"/>
          </a:p>
          <a:p>
            <a:pPr marL="0" indent="0">
              <a:buNone/>
            </a:pPr>
            <a:endParaRPr lang="el-GR" altLang="en-US" sz="1600" dirty="0"/>
          </a:p>
          <a:p>
            <a:pPr marL="0" indent="0">
              <a:buNone/>
            </a:pPr>
            <a:endParaRPr lang="el-GR" altLang="en-US" sz="1600" dirty="0"/>
          </a:p>
          <a:p>
            <a:pPr marL="0" indent="0">
              <a:buNone/>
            </a:pPr>
            <a:endParaRPr lang="el-GR"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11. Πλατυέλμινθες, Μεσόζωα και Νημερτίνοι</a:t>
            </a:r>
            <a:endParaRPr lang="en-US" dirty="0"/>
          </a:p>
        </p:txBody>
      </p:sp>
      <p:sp>
        <p:nvSpPr>
          <p:cNvPr id="7" name="Θέση αριθμού διαφάνειας 6"/>
          <p:cNvSpPr>
            <a:spLocks noGrp="1"/>
          </p:cNvSpPr>
          <p:nvPr>
            <p:ph type="sldNum" sz="quarter" idx="11"/>
          </p:nvPr>
        </p:nvSpPr>
        <p:spPr/>
        <p:txBody>
          <a:bodyPr/>
          <a:lstStyle/>
          <a:p>
            <a:pPr>
              <a:defRPr/>
            </a:pPr>
            <a:fld id="{8D7B4137-2F8C-4C64-BF9C-CB015565E63F}" type="slidenum">
              <a:rPr lang="en-US" smtClean="0"/>
              <a:pPr>
                <a:defRPr/>
              </a:pPr>
              <a:t>87</a:t>
            </a:fld>
            <a:endParaRPr lang="en-US"/>
          </a:p>
        </p:txBody>
      </p:sp>
    </p:spTree>
    <p:extLst>
      <p:ext uri="{BB962C8B-B14F-4D97-AF65-F5344CB8AC3E}">
        <p14:creationId xmlns:p14="http://schemas.microsoft.com/office/powerpoint/2010/main" val="670511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tielminthes">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latielminthes" id="{29A86A01-4C98-4F55-A58C-6460E9AB3E20}" vid="{FE6995DA-FAB0-43F6-A46A-C67C6B127E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platielminthes</Template>
  <TotalTime>17925</TotalTime>
  <Words>6052</Words>
  <Application>Microsoft Office PowerPoint</Application>
  <PresentationFormat>On-screen Show (4:3)</PresentationFormat>
  <Paragraphs>631</Paragraphs>
  <Slides>87</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87</vt:i4>
      </vt:variant>
    </vt:vector>
  </HeadingPairs>
  <TitlesOfParts>
    <vt:vector size="95" baseType="lpstr">
      <vt:lpstr>MS PGothic</vt:lpstr>
      <vt:lpstr>MS PGothic</vt:lpstr>
      <vt:lpstr>Arial</vt:lpstr>
      <vt:lpstr>Calibri</vt:lpstr>
      <vt:lpstr>Tahoma</vt:lpstr>
      <vt:lpstr>Times New Roman</vt:lpstr>
      <vt:lpstr>Wingdings</vt:lpstr>
      <vt:lpstr>platielminthes</vt:lpstr>
      <vt:lpstr>Ζωολογία Ι</vt:lpstr>
      <vt:lpstr>Περιεχόμενα ενότητας</vt:lpstr>
      <vt:lpstr>Πρωτογενής αμφίπλευρη  συμμετρία σώματος 1/2</vt:lpstr>
      <vt:lpstr>Πρωτογενής αμφίπλευρη  συμμετρία σώματος  2/2</vt:lpstr>
      <vt:lpstr>Φύλο Ακοιλόμορφα 1/6</vt:lpstr>
      <vt:lpstr>Φύλο Ακοιλόμορφα 2/6</vt:lpstr>
      <vt:lpstr>Φύλο Ακοιλόμορφα 3/6</vt:lpstr>
      <vt:lpstr>Φύλο Ακοιλόμορφα 4/6</vt:lpstr>
      <vt:lpstr>Φύλο Ακοιλόμορφα 5/6</vt:lpstr>
      <vt:lpstr>Φύλο  Ακοιλόμορφα 6/6</vt:lpstr>
      <vt:lpstr>Λοφοτροχόζωα vs Εκδυσόζωα 1/6 </vt:lpstr>
      <vt:lpstr>Λοφοτροχόζωα vs Εκδυσόζωα 2/6 </vt:lpstr>
      <vt:lpstr>Λοφοτροχόζωα vs Εκδυσόζωα 3/6 </vt:lpstr>
      <vt:lpstr>Λοφοτροχόζωα vs Εκδυσόζωα 4/6 </vt:lpstr>
      <vt:lpstr>Λοφοτροχόζωα vs Εκδυσόζωα 5/6 </vt:lpstr>
      <vt:lpstr>Λοφοτροχόζωα vs Εκδυσόζωα 6/6 </vt:lpstr>
      <vt:lpstr>Φύλο (?) Μεσόζωα 1/2 </vt:lpstr>
      <vt:lpstr>Φύλο (?) Μεσόζωα 2/2 </vt:lpstr>
      <vt:lpstr>Ομοταξία Ρομβόζωα 1/2</vt:lpstr>
      <vt:lpstr>Ομοταξία Ρομβόζωα 2/2</vt:lpstr>
      <vt:lpstr> Ομοταξία Ορθονηκτίδια 1/2 </vt:lpstr>
      <vt:lpstr>Ομοταξία Ορθονηκτίδια 2/2 </vt:lpstr>
      <vt:lpstr>Φύλο Νημερτίνοι 1/6 </vt:lpstr>
      <vt:lpstr>Φύλο Νημερτίνοι 2/6 </vt:lpstr>
      <vt:lpstr>Φύλο Νημερτίνοι 3/6 </vt:lpstr>
      <vt:lpstr>Φύλο Νημερτίνοι 4/6 </vt:lpstr>
      <vt:lpstr>Φύλο Νημερτίνοι 5/6 </vt:lpstr>
      <vt:lpstr>Φύλο Νημερτίνοι 6/6 </vt:lpstr>
      <vt:lpstr>Φύλο Πλατυέλμινθες 1/6 </vt:lpstr>
      <vt:lpstr>Φύλο Πλατυέλμινθες 2/6 </vt:lpstr>
      <vt:lpstr>Φύλο Πλατυέλμινθες 3/6 </vt:lpstr>
      <vt:lpstr>Φύλο Πλατυέλμινθες 4/6 </vt:lpstr>
      <vt:lpstr>Φύλο Πλατυέλμινθες 5/6 </vt:lpstr>
      <vt:lpstr>Φύλο Πλατυέλμινθες 6/6 </vt:lpstr>
      <vt:lpstr>Ομοταξία Στροβιλιστικοί 1/2 </vt:lpstr>
      <vt:lpstr>Ομοταξία Στροβιλιστικοί 2/2 </vt:lpstr>
      <vt:lpstr>Ομοταξία Τρηματώδεις 1/2 </vt:lpstr>
      <vt:lpstr>Ομοταξία Τρηματώδεις 2/3 </vt:lpstr>
      <vt:lpstr>Ομοταξία Τρηματώδεις 3/3 </vt:lpstr>
      <vt:lpstr>Ομοταξία Τρηματώδεις:  Είδη και Ανθρωπονόσοι 1/5</vt:lpstr>
      <vt:lpstr>Ομοταξία Τρηματώδεις:  Είδη και Ανθρωπονόσοι 2/5</vt:lpstr>
      <vt:lpstr>Ομοταξία Τρηματώδεις:  Είδη και Ανθρωπονόσοι 3/5</vt:lpstr>
      <vt:lpstr>Ομοταξία Τρηματώδεις:  Είδη και Ανθρωπονόσοι 4/5</vt:lpstr>
      <vt:lpstr>Ομοταξία Τρηματώδεις:  Είδη και Ανθρωπονόσοι 5/5</vt:lpstr>
      <vt:lpstr>Ομοταξία Τρηματώδεις: Ασθένειες</vt:lpstr>
      <vt:lpstr>Ασθένεια Clonorchiasis (Τρηματώδης του Ήπατος) 1/2</vt:lpstr>
      <vt:lpstr>Ασθένεια Clonorchiasis (Τρηματώδης του Ήπατος) 2/2</vt:lpstr>
      <vt:lpstr>Ασθένεια  Εντερική Σχιστοσωμίαση 1/2</vt:lpstr>
      <vt:lpstr>Ασθένεια  Εντερική Σχιστοσωμίαση 2/2</vt:lpstr>
      <vt:lpstr>Ασθένεια Paragonimiasis (Τρηματώδης των Πνευμόνων) 1/2</vt:lpstr>
      <vt:lpstr>Ασθένεια Paragonimiasis (Τρηματώδης των Πνευμόνων) 2/2</vt:lpstr>
      <vt:lpstr>Ασθένεια Fasciolosis 1/2</vt:lpstr>
      <vt:lpstr>Ασθένεια Fasciolosis 2/2</vt:lpstr>
      <vt:lpstr>Ομοταξία: Κεστώδεις 1/3 </vt:lpstr>
      <vt:lpstr>Ομοταξία: Κεστώδεις 2/3 </vt:lpstr>
      <vt:lpstr>Ομοταξία: Κεστώδεις 3/3 </vt:lpstr>
      <vt:lpstr>Ομοταξία Κεστώδεις:  Είδη και Ανθρωπονόσοι  1/3</vt:lpstr>
      <vt:lpstr>Ομοταξία Κεστώδεις:  Είδη και Ανθρωπονόσοι  2/3</vt:lpstr>
      <vt:lpstr>Ομοταξία Κεστώδεις:  Είδη και Ανθρωπονόσοι 3/3</vt:lpstr>
      <vt:lpstr>Ασθένεια Εχινοκοκκίαση 1/2</vt:lpstr>
      <vt:lpstr>Ασθένεια Εχινοκοκκίαση 2/2</vt:lpstr>
      <vt:lpstr>Ασθένεια Ταινίαση 1/2</vt:lpstr>
      <vt:lpstr>Ασθένεια Ταινίαση 2/2</vt:lpstr>
      <vt:lpstr>Ασθένεια Cysticercosis 1/2</vt:lpstr>
      <vt:lpstr>Ασθένεια Cysticercosis 2/2</vt:lpstr>
      <vt:lpstr>Ασθένεια Hymenolepiasis 1/2</vt:lpstr>
      <vt:lpstr>Ασθένεια Hymenolepiasis 2/2</vt:lpstr>
      <vt:lpstr>Ασθένεια Diphyllobothriasis 1/2</vt:lpstr>
      <vt:lpstr>Ασθένεια Diphyllobothriasis 2/2</vt:lpstr>
      <vt:lpstr>Ασθένεια Sparganosis 1/2</vt:lpstr>
      <vt:lpstr>Ασθένεια Sparganosis 2/2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1/9</vt:lpstr>
      <vt:lpstr>Σημείωμα Χρήσης Έργων Τρίτων 2/9</vt:lpstr>
      <vt:lpstr>Σημείωμα Χρήσης Έργων Τρίτων 3/9</vt:lpstr>
      <vt:lpstr>Σημείωμα Χρήσης Έργων Τρίτων 4/9</vt:lpstr>
      <vt:lpstr>Σημείωμα Χρήσης Έργων Τρίτων 5/9</vt:lpstr>
      <vt:lpstr>Σημείωμα Χρήσης Έργων Τρίτων 6/9</vt:lpstr>
      <vt:lpstr>Σημείωμα Χρήσης Έργων Τρίτων 7/9</vt:lpstr>
      <vt:lpstr>Σημείωμα Χρήσης Έργων Τρίτων 8/9</vt:lpstr>
      <vt:lpstr>Σημείωμα Χρήσης Έργων Τρίτων 9/9</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254</cp:revision>
  <dcterms:created xsi:type="dcterms:W3CDTF">2013-04-11T18:04:31Z</dcterms:created>
  <dcterms:modified xsi:type="dcterms:W3CDTF">2015-10-18T06:53:10Z</dcterms:modified>
</cp:coreProperties>
</file>