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sldIdLst>
    <p:sldId id="256" r:id="rId2"/>
    <p:sldId id="381" r:id="rId3"/>
    <p:sldId id="382" r:id="rId4"/>
    <p:sldId id="383" r:id="rId5"/>
    <p:sldId id="384" r:id="rId6"/>
    <p:sldId id="385" r:id="rId7"/>
    <p:sldId id="280" r:id="rId8"/>
    <p:sldId id="290" r:id="rId9"/>
    <p:sldId id="335" r:id="rId10"/>
    <p:sldId id="336" r:id="rId11"/>
    <p:sldId id="337" r:id="rId12"/>
    <p:sldId id="338" r:id="rId13"/>
    <p:sldId id="339" r:id="rId14"/>
  </p:sldIdLst>
  <p:sldSz cx="9144000" cy="6858000" type="screen4x3"/>
  <p:notesSz cx="6858000" cy="9144000"/>
  <p:defaultTextStyle>
    <a:defPPr>
      <a:defRPr lang="el-G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7512F115-2FCC-49EE-8759-A71F26F5819E}">
          <p14:sldIdLst>
            <p14:sldId id="256"/>
            <p14:sldId id="381"/>
            <p14:sldId id="382"/>
            <p14:sldId id="383"/>
            <p14:sldId id="384"/>
            <p14:sldId id="385"/>
            <p14:sldId id="280"/>
            <p14:sldId id="290"/>
            <p14:sldId id="335"/>
            <p14:sldId id="336"/>
            <p14:sldId id="337"/>
            <p14:sldId id="338"/>
            <p14:sldId id="339"/>
          </p14:sldIdLst>
        </p14:section>
      </p14:sectionLst>
    </p:ex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user" initials="u" lastIdx="2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075BC"/>
    <a:srgbClr val="4F81BD"/>
    <a:srgbClr val="50ABB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377" autoAdjust="0"/>
    <p:restoredTop sz="99309" autoAdjust="0"/>
  </p:normalViewPr>
  <p:slideViewPr>
    <p:cSldViewPr>
      <p:cViewPr varScale="1">
        <p:scale>
          <a:sx n="105" d="100"/>
          <a:sy n="105" d="100"/>
        </p:scale>
        <p:origin x="-736" y="-11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theme" Target="theme/theme1.xml"/><Relationship Id="rId21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notesMaster" Target="notesMasters/notesMaster1.xml"/><Relationship Id="rId16" Type="http://schemas.openxmlformats.org/officeDocument/2006/relationships/printerSettings" Target="printerSettings/printerSettings1.bin"/><Relationship Id="rId17" Type="http://schemas.openxmlformats.org/officeDocument/2006/relationships/commentAuthors" Target="commentAuthors.xml"/><Relationship Id="rId18" Type="http://schemas.openxmlformats.org/officeDocument/2006/relationships/presProps" Target="presProps.xml"/><Relationship Id="rId1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κεφαλίδας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3" name="Θέση ημερομηνίας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17A379C-B41D-45E1-80CB-01FC82FDADA9}" type="datetimeFigureOut">
              <a:rPr lang="el-GR" smtClean="0"/>
              <a:pPr/>
              <a:t>24/3/15</a:t>
            </a:fld>
            <a:endParaRPr lang="el-GR"/>
          </a:p>
        </p:txBody>
      </p:sp>
      <p:sp>
        <p:nvSpPr>
          <p:cNvPr id="4" name="Θέση εικόνας διαφάνειας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l-GR"/>
          </a:p>
        </p:txBody>
      </p:sp>
      <p:sp>
        <p:nvSpPr>
          <p:cNvPr id="5" name="Θέση σημειώσεων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6" name="Θέση υποσέλιδου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7" name="Θέση αριθμού διαφάνειας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BA60D4E-153C-481E-9C52-31B1E4926C1F}" type="slidenum">
              <a:rPr lang="el-GR" smtClean="0"/>
              <a:pPr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95535406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itchFamily="34" charset="0"/>
              <a:buChar char="•"/>
            </a:pPr>
            <a:endParaRPr lang="el-GR" dirty="0">
              <a:solidFill>
                <a:srgbClr val="FF0000"/>
              </a:solidFill>
            </a:endParaRPr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pPr/>
              <a:t>1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99281275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pPr/>
              <a:t>7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0179400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itchFamily="34" charset="0"/>
              <a:buChar char="•"/>
            </a:pPr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pPr/>
              <a:t>8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44598466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pPr/>
              <a:t>9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74972113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pPr/>
              <a:t>10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0518073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pPr/>
              <a:t>11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53750971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pPr/>
              <a:t>12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31016591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pPr/>
              <a:t>13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07537072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Διαφάνεια τίτλο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l-GR" dirty="0" smtClean="0"/>
              <a:t>Στυλ κύριου τίτλου</a:t>
            </a:r>
            <a:endParaRPr lang="el-GR" dirty="0"/>
          </a:p>
        </p:txBody>
      </p:sp>
      <p:sp>
        <p:nvSpPr>
          <p:cNvPr id="3" name="Υπότιτλος 2"/>
          <p:cNvSpPr>
            <a:spLocks noGrp="1"/>
          </p:cNvSpPr>
          <p:nvPr>
            <p:ph type="subTitle" idx="1"/>
          </p:nvPr>
        </p:nvSpPr>
        <p:spPr>
          <a:xfrm>
            <a:off x="683568" y="3886200"/>
            <a:ext cx="7776864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l-GR" dirty="0" smtClean="0"/>
              <a:t>Στυλ κύριου υπότιτλου</a:t>
            </a: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42452477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Τίτλος και Περιεχό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>
                <a:solidFill>
                  <a:srgbClr val="5075BC"/>
                </a:solidFill>
              </a:defRPr>
            </a:lvl1pPr>
          </a:lstStyle>
          <a:p>
            <a:r>
              <a:rPr lang="el-GR" dirty="0" smtClean="0"/>
              <a:t>Στυλ κύριου τίτλου</a:t>
            </a:r>
            <a:endParaRPr lang="el-GR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>
          <a:xfrm>
            <a:off x="464156" y="1556792"/>
            <a:ext cx="8229600" cy="4525963"/>
          </a:xfrm>
        </p:spPr>
        <p:txBody>
          <a:bodyPr/>
          <a:lstStyle>
            <a:lvl1pPr>
              <a:spcBef>
                <a:spcPts val="1200"/>
              </a:spcBef>
              <a:defRPr/>
            </a:lvl1pPr>
            <a:lvl2pPr>
              <a:spcBef>
                <a:spcPts val="1200"/>
              </a:spcBef>
              <a:defRPr/>
            </a:lvl2pPr>
            <a:lvl3pPr>
              <a:spcBef>
                <a:spcPts val="1200"/>
              </a:spcBef>
              <a:defRPr/>
            </a:lvl3pPr>
            <a:lvl4pPr>
              <a:spcBef>
                <a:spcPts val="1200"/>
              </a:spcBef>
              <a:defRPr/>
            </a:lvl4pPr>
            <a:lvl5pPr>
              <a:spcBef>
                <a:spcPts val="1200"/>
              </a:spcBef>
              <a:defRPr/>
            </a:lvl5pPr>
          </a:lstStyle>
          <a:p>
            <a:pPr lvl="0"/>
            <a:r>
              <a:rPr lang="el-GR" dirty="0" smtClean="0"/>
              <a:t>Στυλ υποδείγματος κειμένου</a:t>
            </a:r>
          </a:p>
          <a:p>
            <a:pPr lvl="1"/>
            <a:r>
              <a:rPr lang="el-GR" dirty="0" smtClean="0"/>
              <a:t>Δεύτερου επιπέδου</a:t>
            </a:r>
          </a:p>
          <a:p>
            <a:pPr lvl="2"/>
            <a:r>
              <a:rPr lang="el-GR" dirty="0" smtClean="0"/>
              <a:t>Τρίτου επιπέδου</a:t>
            </a:r>
          </a:p>
          <a:p>
            <a:pPr lvl="3"/>
            <a:r>
              <a:rPr lang="el-GR" dirty="0" smtClean="0"/>
              <a:t>Τέταρτου επιπέδου</a:t>
            </a:r>
          </a:p>
          <a:p>
            <a:pPr lvl="4"/>
            <a:r>
              <a:rPr lang="el-GR" dirty="0" smtClean="0"/>
              <a:t>Πέμπτου επιπέδου</a:t>
            </a:r>
            <a:endParaRPr lang="el-GR" dirty="0"/>
          </a:p>
        </p:txBody>
      </p:sp>
      <p:sp>
        <p:nvSpPr>
          <p:cNvPr id="4" name="Θέση αριθμού διαφάνειας 5"/>
          <p:cNvSpPr txBox="1">
            <a:spLocks/>
          </p:cNvSpPr>
          <p:nvPr userDrawn="1"/>
        </p:nvSpPr>
        <p:spPr>
          <a:xfrm>
            <a:off x="8644854" y="6441971"/>
            <a:ext cx="432869" cy="26813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defPPr>
              <a:defRPr lang="el-GR"/>
            </a:defPPr>
            <a:lvl1pPr marL="0" algn="l" defTabSz="914400" rtl="0" eaLnBrk="1" latinLnBrk="0" hangingPunct="1">
              <a:defRPr sz="1200" b="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53C4726A-630D-4CB4-B088-BAB00F4188E9}" type="slidenum">
              <a:rPr lang="el-GR" smtClean="0">
                <a:solidFill>
                  <a:srgbClr val="5075BC"/>
                </a:solidFill>
              </a:rPr>
              <a:pPr algn="ctr"/>
              <a:t>‹#›</a:t>
            </a:fld>
            <a:endParaRPr lang="el-GR" dirty="0">
              <a:solidFill>
                <a:srgbClr val="5075BC"/>
              </a:solidFill>
            </a:endParaRPr>
          </a:p>
        </p:txBody>
      </p:sp>
      <p:sp>
        <p:nvSpPr>
          <p:cNvPr id="5" name="2 - Θέση υποσέλιδου"/>
          <p:cNvSpPr txBox="1">
            <a:spLocks/>
          </p:cNvSpPr>
          <p:nvPr userDrawn="1"/>
        </p:nvSpPr>
        <p:spPr bwMode="auto">
          <a:xfrm>
            <a:off x="539552" y="6441600"/>
            <a:ext cx="7992887" cy="26813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miter lim="800000"/>
            <a:headEnd/>
            <a:tailEnd/>
          </a:ln>
        </p:spPr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l-GR" sz="1000" dirty="0" smtClean="0">
                <a:solidFill>
                  <a:srgbClr val="5075BC"/>
                </a:solidFill>
                <a:ea typeface="+mn-ea"/>
                <a:cs typeface="+mn-cs"/>
              </a:rPr>
              <a:t>Η Διδασκαλία του Προγραμματισμού</a:t>
            </a:r>
            <a:endParaRPr lang="en-US" sz="1000" dirty="0">
              <a:solidFill>
                <a:srgbClr val="5075BC"/>
              </a:solidFill>
              <a:ea typeface="ＭＳ Ｐゴシック" pitchFamily="34" charset="-128"/>
              <a:cs typeface="+mn-cs"/>
            </a:endParaRPr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58723" y="6255465"/>
            <a:ext cx="431834" cy="570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751880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Κεφαλίδα ενότητα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0" cap="none" baseline="0">
                <a:solidFill>
                  <a:srgbClr val="5075BC"/>
                </a:solidFill>
              </a:defRPr>
            </a:lvl1pPr>
          </a:lstStyle>
          <a:p>
            <a:r>
              <a:rPr lang="el-GR" dirty="0" smtClean="0"/>
              <a:t>Στυλ κύριου τίτλου</a:t>
            </a:r>
            <a:endParaRPr lang="el-GR" dirty="0"/>
          </a:p>
        </p:txBody>
      </p:sp>
      <p:sp>
        <p:nvSpPr>
          <p:cNvPr id="3" name="Θέση κειμένου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l-GR" dirty="0" smtClean="0"/>
              <a:t>Στυλ υποδείγματος κειμένου</a:t>
            </a:r>
          </a:p>
        </p:txBody>
      </p:sp>
    </p:spTree>
    <p:extLst>
      <p:ext uri="{BB962C8B-B14F-4D97-AF65-F5344CB8AC3E}">
        <p14:creationId xmlns:p14="http://schemas.microsoft.com/office/powerpoint/2010/main" val="121208612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Δύο περιεχόμεν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>
                <a:solidFill>
                  <a:srgbClr val="5075BC"/>
                </a:solidFill>
              </a:defRPr>
            </a:lvl1pPr>
          </a:lstStyle>
          <a:p>
            <a:r>
              <a:rPr lang="el-GR" dirty="0" smtClean="0"/>
              <a:t>Στυλ κύριου τίτλου</a:t>
            </a:r>
            <a:endParaRPr lang="el-GR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Θέση περιεχομένου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5" name="Θέση αριθμού διαφάνειας 5"/>
          <p:cNvSpPr txBox="1">
            <a:spLocks/>
          </p:cNvSpPr>
          <p:nvPr userDrawn="1"/>
        </p:nvSpPr>
        <p:spPr>
          <a:xfrm>
            <a:off x="8644854" y="6441971"/>
            <a:ext cx="432869" cy="26813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defPPr>
              <a:defRPr lang="el-GR"/>
            </a:defPPr>
            <a:lvl1pPr marL="0" algn="l" defTabSz="914400" rtl="0" eaLnBrk="1" latinLnBrk="0" hangingPunct="1">
              <a:defRPr sz="1200" b="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53C4726A-630D-4CB4-B088-BAB00F4188E9}" type="slidenum">
              <a:rPr lang="el-GR" smtClean="0">
                <a:solidFill>
                  <a:srgbClr val="5075BC"/>
                </a:solidFill>
              </a:rPr>
              <a:pPr algn="ctr"/>
              <a:t>‹#›</a:t>
            </a:fld>
            <a:endParaRPr lang="el-GR" dirty="0">
              <a:solidFill>
                <a:srgbClr val="5075BC"/>
              </a:solidFill>
            </a:endParaRPr>
          </a:p>
        </p:txBody>
      </p:sp>
      <p:sp>
        <p:nvSpPr>
          <p:cNvPr id="6" name="2 - Θέση υποσέλιδου"/>
          <p:cNvSpPr txBox="1">
            <a:spLocks/>
          </p:cNvSpPr>
          <p:nvPr userDrawn="1"/>
        </p:nvSpPr>
        <p:spPr bwMode="auto">
          <a:xfrm>
            <a:off x="539552" y="6441600"/>
            <a:ext cx="7992887" cy="26813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miter lim="800000"/>
            <a:headEnd/>
            <a:tailEnd/>
          </a:ln>
        </p:spPr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l-GR" sz="1000" dirty="0" smtClean="0">
                <a:solidFill>
                  <a:srgbClr val="5075BC"/>
                </a:solidFill>
              </a:rPr>
              <a:t>Τίτλος Ενότητας</a:t>
            </a:r>
            <a:endParaRPr lang="en-US" sz="1000" dirty="0">
              <a:solidFill>
                <a:srgbClr val="5075BC"/>
              </a:solidFill>
              <a:ea typeface="ＭＳ Ｐゴシック" pitchFamily="34" charset="-128"/>
              <a:cs typeface="+mn-cs"/>
            </a:endParaRP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58723" y="6255465"/>
            <a:ext cx="431834" cy="570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325092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Σύγκρισ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5075BC"/>
                </a:solidFill>
              </a:defRPr>
            </a:lvl1pPr>
          </a:lstStyle>
          <a:p>
            <a:r>
              <a:rPr lang="el-GR" dirty="0" smtClean="0"/>
              <a:t>Στυλ κύριου τίτλου</a:t>
            </a:r>
            <a:endParaRPr lang="el-GR" dirty="0"/>
          </a:p>
        </p:txBody>
      </p:sp>
      <p:sp>
        <p:nvSpPr>
          <p:cNvPr id="3" name="Θέση κειμένου 2"/>
          <p:cNvSpPr>
            <a:spLocks noGrp="1"/>
          </p:cNvSpPr>
          <p:nvPr>
            <p:ph type="body" idx="1"/>
          </p:nvPr>
        </p:nvSpPr>
        <p:spPr>
          <a:xfrm>
            <a:off x="457200" y="1574254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</p:txBody>
      </p:sp>
      <p:sp>
        <p:nvSpPr>
          <p:cNvPr id="4" name="Θέση περιεχομένου 3"/>
          <p:cNvSpPr>
            <a:spLocks noGrp="1"/>
          </p:cNvSpPr>
          <p:nvPr>
            <p:ph sz="half" idx="2"/>
          </p:nvPr>
        </p:nvSpPr>
        <p:spPr>
          <a:xfrm>
            <a:off x="457200" y="2214016"/>
            <a:ext cx="4040188" cy="387928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5" name="Θέση κειμένου 4"/>
          <p:cNvSpPr>
            <a:spLocks noGrp="1"/>
          </p:cNvSpPr>
          <p:nvPr>
            <p:ph type="body" sz="quarter" idx="3"/>
          </p:nvPr>
        </p:nvSpPr>
        <p:spPr>
          <a:xfrm>
            <a:off x="4645025" y="1574254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</p:txBody>
      </p:sp>
      <p:sp>
        <p:nvSpPr>
          <p:cNvPr id="6" name="Θέση περιεχομένου 5"/>
          <p:cNvSpPr>
            <a:spLocks noGrp="1"/>
          </p:cNvSpPr>
          <p:nvPr>
            <p:ph sz="quarter" idx="4"/>
          </p:nvPr>
        </p:nvSpPr>
        <p:spPr>
          <a:xfrm>
            <a:off x="4645025" y="2214016"/>
            <a:ext cx="4041775" cy="387928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7" name="Θέση αριθμού διαφάνειας 5"/>
          <p:cNvSpPr txBox="1">
            <a:spLocks/>
          </p:cNvSpPr>
          <p:nvPr userDrawn="1"/>
        </p:nvSpPr>
        <p:spPr>
          <a:xfrm>
            <a:off x="8644854" y="6441971"/>
            <a:ext cx="432869" cy="26813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defPPr>
              <a:defRPr lang="el-GR"/>
            </a:defPPr>
            <a:lvl1pPr marL="0" algn="l" defTabSz="914400" rtl="0" eaLnBrk="1" latinLnBrk="0" hangingPunct="1">
              <a:defRPr sz="1200" b="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53C4726A-630D-4CB4-B088-BAB00F4188E9}" type="slidenum">
              <a:rPr lang="el-GR" smtClean="0">
                <a:solidFill>
                  <a:srgbClr val="5075BC"/>
                </a:solidFill>
              </a:rPr>
              <a:pPr algn="ctr"/>
              <a:t>‹#›</a:t>
            </a:fld>
            <a:endParaRPr lang="el-GR" dirty="0">
              <a:solidFill>
                <a:srgbClr val="5075BC"/>
              </a:solidFill>
            </a:endParaRPr>
          </a:p>
        </p:txBody>
      </p:sp>
      <p:sp>
        <p:nvSpPr>
          <p:cNvPr id="8" name="2 - Θέση υποσέλιδου"/>
          <p:cNvSpPr txBox="1">
            <a:spLocks/>
          </p:cNvSpPr>
          <p:nvPr userDrawn="1"/>
        </p:nvSpPr>
        <p:spPr bwMode="auto">
          <a:xfrm>
            <a:off x="539552" y="6441600"/>
            <a:ext cx="7992887" cy="26813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miter lim="800000"/>
            <a:headEnd/>
            <a:tailEnd/>
          </a:ln>
        </p:spPr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l-GR" sz="1000" dirty="0" smtClean="0">
                <a:solidFill>
                  <a:srgbClr val="5075BC"/>
                </a:solidFill>
              </a:rPr>
              <a:t>Τίτλος Ενότητας</a:t>
            </a:r>
            <a:endParaRPr lang="en-US" sz="1000" dirty="0">
              <a:solidFill>
                <a:srgbClr val="5075BC"/>
              </a:solidFill>
              <a:ea typeface="ＭＳ Ｐゴシック" pitchFamily="34" charset="-128"/>
              <a:cs typeface="+mn-cs"/>
            </a:endParaRPr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58723" y="6255465"/>
            <a:ext cx="431834" cy="570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611275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Μόνο τίτλο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>
                <a:solidFill>
                  <a:schemeClr val="accent1"/>
                </a:solidFill>
              </a:defRPr>
            </a:lvl1pPr>
          </a:lstStyle>
          <a:p>
            <a:r>
              <a:rPr lang="el-GR" dirty="0" smtClean="0"/>
              <a:t>Στυλ κύριου τίτλου</a:t>
            </a:r>
            <a:endParaRPr lang="el-GR" dirty="0"/>
          </a:p>
        </p:txBody>
      </p:sp>
      <p:sp>
        <p:nvSpPr>
          <p:cNvPr id="3" name="Θέση αριθμού διαφάνειας 5"/>
          <p:cNvSpPr txBox="1">
            <a:spLocks/>
          </p:cNvSpPr>
          <p:nvPr userDrawn="1"/>
        </p:nvSpPr>
        <p:spPr>
          <a:xfrm>
            <a:off x="8644854" y="6441971"/>
            <a:ext cx="432869" cy="26813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defPPr>
              <a:defRPr lang="el-GR"/>
            </a:defPPr>
            <a:lvl1pPr marL="0" algn="l" defTabSz="914400" rtl="0" eaLnBrk="1" latinLnBrk="0" hangingPunct="1">
              <a:defRPr sz="1200" b="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53C4726A-630D-4CB4-B088-BAB00F4188E9}" type="slidenum">
              <a:rPr lang="el-GR" smtClean="0">
                <a:solidFill>
                  <a:srgbClr val="5075BC"/>
                </a:solidFill>
              </a:rPr>
              <a:pPr algn="ctr"/>
              <a:t>‹#›</a:t>
            </a:fld>
            <a:endParaRPr lang="el-GR" dirty="0">
              <a:solidFill>
                <a:srgbClr val="5075BC"/>
              </a:solidFill>
            </a:endParaRPr>
          </a:p>
        </p:txBody>
      </p:sp>
      <p:sp>
        <p:nvSpPr>
          <p:cNvPr id="4" name="2 - Θέση υποσέλιδου"/>
          <p:cNvSpPr txBox="1">
            <a:spLocks/>
          </p:cNvSpPr>
          <p:nvPr userDrawn="1"/>
        </p:nvSpPr>
        <p:spPr bwMode="auto">
          <a:xfrm>
            <a:off x="539552" y="6441600"/>
            <a:ext cx="7992887" cy="26813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miter lim="800000"/>
            <a:headEnd/>
            <a:tailEnd/>
          </a:ln>
        </p:spPr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l-GR" sz="1000" dirty="0" smtClean="0">
                <a:solidFill>
                  <a:srgbClr val="5075BC"/>
                </a:solidFill>
              </a:rPr>
              <a:t>Η Διδασκαλία του Προγραμματισμού</a:t>
            </a:r>
            <a:endParaRPr lang="en-US" sz="1000" dirty="0">
              <a:solidFill>
                <a:srgbClr val="5075BC"/>
              </a:solidFill>
              <a:ea typeface="ＭＳ Ｐゴシック" pitchFamily="34" charset="-128"/>
              <a:cs typeface="+mn-cs"/>
            </a:endParaRPr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58723" y="6255465"/>
            <a:ext cx="431834" cy="570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579460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Κενή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0962021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Περιεχόμενο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>
          <a:xfrm>
            <a:off x="3575050" y="1556792"/>
            <a:ext cx="5111750" cy="460851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Θέση κειμένου 3"/>
          <p:cNvSpPr>
            <a:spLocks noGrp="1"/>
          </p:cNvSpPr>
          <p:nvPr>
            <p:ph type="body" sz="half" idx="2"/>
          </p:nvPr>
        </p:nvSpPr>
        <p:spPr>
          <a:xfrm>
            <a:off x="457200" y="1556792"/>
            <a:ext cx="3008313" cy="4608512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 dirty="0" smtClean="0"/>
              <a:t>Στυλ υποδείγματος κειμένου</a:t>
            </a:r>
          </a:p>
        </p:txBody>
      </p:sp>
      <p:sp>
        <p:nvSpPr>
          <p:cNvPr id="6" name="Τίτλος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600" cy="11448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l-GR" b="0">
                <a:solidFill>
                  <a:schemeClr val="accent1"/>
                </a:solidFill>
              </a:defRPr>
            </a:lvl1pPr>
          </a:lstStyle>
          <a:p>
            <a:pPr lvl="0"/>
            <a:r>
              <a:rPr lang="el-GR" dirty="0" smtClean="0"/>
              <a:t>Στυλ κύριου τίτλου</a:t>
            </a:r>
            <a:endParaRPr lang="el-GR" dirty="0"/>
          </a:p>
        </p:txBody>
      </p:sp>
      <p:sp>
        <p:nvSpPr>
          <p:cNvPr id="5" name="Θέση αριθμού διαφάνειας 5"/>
          <p:cNvSpPr txBox="1">
            <a:spLocks/>
          </p:cNvSpPr>
          <p:nvPr userDrawn="1"/>
        </p:nvSpPr>
        <p:spPr>
          <a:xfrm>
            <a:off x="8644854" y="6441971"/>
            <a:ext cx="432869" cy="26813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defPPr>
              <a:defRPr lang="el-GR"/>
            </a:defPPr>
            <a:lvl1pPr marL="0" algn="l" defTabSz="914400" rtl="0" eaLnBrk="1" latinLnBrk="0" hangingPunct="1">
              <a:defRPr sz="1200" b="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53C4726A-630D-4CB4-B088-BAB00F4188E9}" type="slidenum">
              <a:rPr lang="el-GR" smtClean="0">
                <a:solidFill>
                  <a:srgbClr val="5075BC"/>
                </a:solidFill>
              </a:rPr>
              <a:pPr algn="ctr"/>
              <a:t>‹#›</a:t>
            </a:fld>
            <a:endParaRPr lang="el-GR" dirty="0">
              <a:solidFill>
                <a:srgbClr val="5075BC"/>
              </a:solidFill>
            </a:endParaRPr>
          </a:p>
        </p:txBody>
      </p:sp>
      <p:sp>
        <p:nvSpPr>
          <p:cNvPr id="7" name="2 - Θέση υποσέλιδου"/>
          <p:cNvSpPr txBox="1">
            <a:spLocks/>
          </p:cNvSpPr>
          <p:nvPr userDrawn="1"/>
        </p:nvSpPr>
        <p:spPr bwMode="auto">
          <a:xfrm>
            <a:off x="539552" y="6441600"/>
            <a:ext cx="7992887" cy="26813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miter lim="800000"/>
            <a:headEnd/>
            <a:tailEnd/>
          </a:ln>
        </p:spPr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l-GR" sz="1000" dirty="0" smtClean="0">
                <a:solidFill>
                  <a:srgbClr val="5075BC"/>
                </a:solidFill>
              </a:rPr>
              <a:t>Τίτλος Ενότητας</a:t>
            </a:r>
            <a:endParaRPr lang="en-US" sz="1000" dirty="0">
              <a:solidFill>
                <a:srgbClr val="5075BC"/>
              </a:solidFill>
              <a:ea typeface="ＭＳ Ｐゴシック" pitchFamily="34" charset="-128"/>
              <a:cs typeface="+mn-cs"/>
            </a:endParaRP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58723" y="6255465"/>
            <a:ext cx="431834" cy="570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317152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Εικόνα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Θέση εικόνας 2"/>
          <p:cNvSpPr>
            <a:spLocks noGrp="1"/>
          </p:cNvSpPr>
          <p:nvPr>
            <p:ph type="pic" idx="1"/>
          </p:nvPr>
        </p:nvSpPr>
        <p:spPr>
          <a:xfrm>
            <a:off x="1792288" y="1556792"/>
            <a:ext cx="5486400" cy="3456384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l-GR" dirty="0"/>
          </a:p>
        </p:txBody>
      </p:sp>
      <p:sp>
        <p:nvSpPr>
          <p:cNvPr id="4" name="Θέση κειμένου 3"/>
          <p:cNvSpPr>
            <a:spLocks noGrp="1"/>
          </p:cNvSpPr>
          <p:nvPr>
            <p:ph type="body" sz="half" idx="2"/>
          </p:nvPr>
        </p:nvSpPr>
        <p:spPr>
          <a:xfrm>
            <a:off x="1792288" y="5157192"/>
            <a:ext cx="5486400" cy="1015008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 dirty="0" smtClean="0"/>
              <a:t>Στυλ υποδείγματος κειμένου</a:t>
            </a:r>
          </a:p>
        </p:txBody>
      </p:sp>
      <p:sp>
        <p:nvSpPr>
          <p:cNvPr id="9" name="Τίτλος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600" cy="11448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l-GR" b="0">
                <a:solidFill>
                  <a:schemeClr val="accent1"/>
                </a:solidFill>
              </a:defRPr>
            </a:lvl1pPr>
          </a:lstStyle>
          <a:p>
            <a:pPr lvl="0"/>
            <a:r>
              <a:rPr lang="el-GR" dirty="0" smtClean="0"/>
              <a:t>Στυλ κύριου τίτλου</a:t>
            </a:r>
            <a:endParaRPr lang="el-GR" dirty="0"/>
          </a:p>
        </p:txBody>
      </p:sp>
      <p:sp>
        <p:nvSpPr>
          <p:cNvPr id="5" name="Θέση αριθμού διαφάνειας 5"/>
          <p:cNvSpPr txBox="1">
            <a:spLocks/>
          </p:cNvSpPr>
          <p:nvPr userDrawn="1"/>
        </p:nvSpPr>
        <p:spPr>
          <a:xfrm>
            <a:off x="8644854" y="6441971"/>
            <a:ext cx="432869" cy="26813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defPPr>
              <a:defRPr lang="el-GR"/>
            </a:defPPr>
            <a:lvl1pPr marL="0" algn="l" defTabSz="914400" rtl="0" eaLnBrk="1" latinLnBrk="0" hangingPunct="1">
              <a:defRPr sz="1200" b="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53C4726A-630D-4CB4-B088-BAB00F4188E9}" type="slidenum">
              <a:rPr lang="el-GR" smtClean="0">
                <a:solidFill>
                  <a:srgbClr val="5075BC"/>
                </a:solidFill>
              </a:rPr>
              <a:pPr algn="ctr"/>
              <a:t>‹#›</a:t>
            </a:fld>
            <a:endParaRPr lang="el-GR" dirty="0">
              <a:solidFill>
                <a:srgbClr val="5075BC"/>
              </a:solidFill>
            </a:endParaRPr>
          </a:p>
        </p:txBody>
      </p:sp>
      <p:sp>
        <p:nvSpPr>
          <p:cNvPr id="6" name="2 - Θέση υποσέλιδου"/>
          <p:cNvSpPr txBox="1">
            <a:spLocks/>
          </p:cNvSpPr>
          <p:nvPr userDrawn="1"/>
        </p:nvSpPr>
        <p:spPr bwMode="auto">
          <a:xfrm>
            <a:off x="539552" y="6441600"/>
            <a:ext cx="7992887" cy="26813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miter lim="800000"/>
            <a:headEnd/>
            <a:tailEnd/>
          </a:ln>
        </p:spPr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l-GR" sz="1000" dirty="0" smtClean="0">
                <a:solidFill>
                  <a:srgbClr val="5075BC"/>
                </a:solidFill>
              </a:rPr>
              <a:t>Τίτλος Ενότητας</a:t>
            </a:r>
            <a:endParaRPr lang="en-US" sz="1000" dirty="0">
              <a:solidFill>
                <a:srgbClr val="5075BC"/>
              </a:solidFill>
              <a:ea typeface="ＭＳ Ｐゴシック" pitchFamily="34" charset="-128"/>
              <a:cs typeface="+mn-cs"/>
            </a:endParaRP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58723" y="6255465"/>
            <a:ext cx="431834" cy="570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507760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Τίτλος και Κατακόρυφο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>
                <a:solidFill>
                  <a:schemeClr val="accent1"/>
                </a:solidFill>
              </a:defRPr>
            </a:lvl1pPr>
          </a:lstStyle>
          <a:p>
            <a:r>
              <a:rPr lang="el-GR" dirty="0" smtClean="0"/>
              <a:t>Στυλ κύριου τίτλου</a:t>
            </a:r>
            <a:endParaRPr lang="el-GR" dirty="0"/>
          </a:p>
        </p:txBody>
      </p:sp>
      <p:sp>
        <p:nvSpPr>
          <p:cNvPr id="3" name="Θέση κατακόρυφου κειμένου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Θέση αριθμού διαφάνειας 5"/>
          <p:cNvSpPr txBox="1">
            <a:spLocks/>
          </p:cNvSpPr>
          <p:nvPr userDrawn="1"/>
        </p:nvSpPr>
        <p:spPr>
          <a:xfrm>
            <a:off x="8644854" y="6441971"/>
            <a:ext cx="432869" cy="26813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defPPr>
              <a:defRPr lang="el-GR"/>
            </a:defPPr>
            <a:lvl1pPr marL="0" algn="l" defTabSz="914400" rtl="0" eaLnBrk="1" latinLnBrk="0" hangingPunct="1">
              <a:defRPr sz="1200" b="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53C4726A-630D-4CB4-B088-BAB00F4188E9}" type="slidenum">
              <a:rPr lang="el-GR" smtClean="0">
                <a:solidFill>
                  <a:srgbClr val="5075BC"/>
                </a:solidFill>
              </a:rPr>
              <a:pPr algn="ctr"/>
              <a:t>‹#›</a:t>
            </a:fld>
            <a:endParaRPr lang="el-GR" dirty="0">
              <a:solidFill>
                <a:srgbClr val="5075BC"/>
              </a:solidFill>
            </a:endParaRPr>
          </a:p>
        </p:txBody>
      </p:sp>
      <p:sp>
        <p:nvSpPr>
          <p:cNvPr id="5" name="2 - Θέση υποσέλιδου"/>
          <p:cNvSpPr txBox="1">
            <a:spLocks/>
          </p:cNvSpPr>
          <p:nvPr userDrawn="1"/>
        </p:nvSpPr>
        <p:spPr bwMode="auto">
          <a:xfrm>
            <a:off x="539552" y="6441600"/>
            <a:ext cx="7992887" cy="26813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miter lim="800000"/>
            <a:headEnd/>
            <a:tailEnd/>
          </a:ln>
        </p:spPr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l-GR" sz="1000" dirty="0" smtClean="0">
                <a:solidFill>
                  <a:srgbClr val="5075BC"/>
                </a:solidFill>
              </a:rPr>
              <a:t>Τίτλος Ενότητας</a:t>
            </a:r>
            <a:endParaRPr lang="en-US" sz="1000" dirty="0">
              <a:solidFill>
                <a:srgbClr val="5075BC"/>
              </a:solidFill>
              <a:ea typeface="ＭＳ Ｐゴシック" pitchFamily="34" charset="-128"/>
              <a:cs typeface="+mn-cs"/>
            </a:endParaRPr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58723" y="6255465"/>
            <a:ext cx="431834" cy="570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861566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Κατακόρυφος τίτλος και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Κατακόρυφος τίτλος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>
            <a:lvl1pPr>
              <a:defRPr b="0">
                <a:solidFill>
                  <a:srgbClr val="5075BC"/>
                </a:solidFill>
              </a:defRPr>
            </a:lvl1pPr>
          </a:lstStyle>
          <a:p>
            <a:r>
              <a:rPr lang="el-GR" dirty="0" smtClean="0"/>
              <a:t>Στυλ κύριου τίτλου</a:t>
            </a:r>
            <a:endParaRPr lang="el-GR" dirty="0"/>
          </a:p>
        </p:txBody>
      </p:sp>
      <p:sp>
        <p:nvSpPr>
          <p:cNvPr id="3" name="Θέση κατακόρυφου κειμένου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23861268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τίτλου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l-GR" dirty="0" smtClean="0"/>
              <a:t>Στυλ κύριου τίτλου</a:t>
            </a:r>
            <a:endParaRPr lang="el-GR" dirty="0"/>
          </a:p>
        </p:txBody>
      </p:sp>
      <p:sp>
        <p:nvSpPr>
          <p:cNvPr id="3" name="Θέση κειμένου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9838095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60" r:id="rId8"/>
    <p:sldLayoutId id="2147483661" r:id="rId9"/>
    <p:sldLayoutId id="2147483658" r:id="rId10"/>
    <p:sldLayoutId id="2147483659" r:id="rId11"/>
  </p:sldLayoutIdLst>
  <p:timing>
    <p:tnLst>
      <p:par>
        <p:cTn xmlns:p14="http://schemas.microsoft.com/office/powerpoint/2010/main" id="1" dur="indefinite" restart="never" nodeType="tmRoot"/>
      </p:par>
    </p:tnLst>
  </p:timing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b="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l-G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://http/scratch.mit.edu/" TargetMode="External"/><Relationship Id="rId4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://ltee.org/gfesakis/?p=57" TargetMode="External"/><Relationship Id="rId4" Type="http://schemas.openxmlformats.org/officeDocument/2006/relationships/hyperlink" Target="http://scratch.mit.edu/help/" TargetMode="External"/><Relationship Id="rId5" Type="http://schemas.openxmlformats.org/officeDocument/2006/relationships/hyperlink" Target="http://goo.gl/ZpcRmw" TargetMode="External"/><Relationship Id="rId6" Type="http://schemas.openxmlformats.org/officeDocument/2006/relationships/hyperlink" Target="http://goo.gl/jTNlY6" TargetMode="External"/><Relationship Id="rId7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2" Type="http://schemas.openxmlformats.org/officeDocument/2006/relationships/hyperlink" Target="http://scratch.mit.edu/" TargetMode="Externa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5.jpe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%5B1%5D%20http:/creativecommons.org/licenses/by-nc-sa/4.0/" TargetMode="External"/><Relationship Id="rId4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Λογότυπο Εθνικόν και Καποδιστριακόν Πανεπιστήμιον Αθηνών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79512" y="404664"/>
            <a:ext cx="4147938" cy="817388"/>
          </a:xfrm>
          <a:prstGeom prst="rect">
            <a:avLst/>
          </a:prstGeom>
        </p:spPr>
      </p:pic>
      <p:sp>
        <p:nvSpPr>
          <p:cNvPr id="10" name="Τίτλος 1"/>
          <p:cNvSpPr>
            <a:spLocks noGrp="1"/>
          </p:cNvSpPr>
          <p:nvPr>
            <p:ph type="ctrTitle"/>
          </p:nvPr>
        </p:nvSpPr>
        <p:spPr>
          <a:xfrm>
            <a:off x="685800" y="2006575"/>
            <a:ext cx="7772400" cy="1470025"/>
          </a:xfrm>
        </p:spPr>
        <p:txBody>
          <a:bodyPr/>
          <a:lstStyle/>
          <a:p>
            <a:r>
              <a:rPr lang="el-GR" dirty="0" smtClean="0">
                <a:solidFill>
                  <a:srgbClr val="5075BC"/>
                </a:solidFill>
              </a:rPr>
              <a:t>Διδακτική της Πληροφορικής</a:t>
            </a:r>
            <a:endParaRPr lang="el-GR" dirty="0">
              <a:solidFill>
                <a:srgbClr val="5075BC"/>
              </a:solidFill>
            </a:endParaRPr>
          </a:p>
        </p:txBody>
      </p:sp>
      <p:sp>
        <p:nvSpPr>
          <p:cNvPr id="11" name="Υπότιτλος 2"/>
          <p:cNvSpPr>
            <a:spLocks noGrp="1"/>
          </p:cNvSpPr>
          <p:nvPr>
            <p:ph type="subTitle" idx="1"/>
          </p:nvPr>
        </p:nvSpPr>
        <p:spPr>
          <a:xfrm>
            <a:off x="683568" y="3384823"/>
            <a:ext cx="7776864" cy="1752600"/>
          </a:xfrm>
        </p:spPr>
        <p:txBody>
          <a:bodyPr>
            <a:noAutofit/>
          </a:bodyPr>
          <a:lstStyle/>
          <a:p>
            <a:r>
              <a:rPr lang="el-GR" sz="2800" dirty="0">
                <a:solidFill>
                  <a:srgbClr val="5075BC"/>
                </a:solidFill>
                <a:latin typeface="+mj-lt"/>
                <a:ea typeface="+mj-ea"/>
                <a:cs typeface="+mj-cs"/>
              </a:rPr>
              <a:t>Ενότητα </a:t>
            </a:r>
            <a:r>
              <a:rPr lang="el-GR" sz="2800" dirty="0" smtClean="0">
                <a:solidFill>
                  <a:srgbClr val="5075BC"/>
                </a:solidFill>
                <a:latin typeface="+mj-lt"/>
                <a:ea typeface="+mj-ea"/>
                <a:cs typeface="+mj-cs"/>
              </a:rPr>
              <a:t>5:</a:t>
            </a:r>
            <a:r>
              <a:rPr lang="en-US" sz="2800" dirty="0" smtClean="0">
                <a:solidFill>
                  <a:srgbClr val="5075BC"/>
                </a:solidFill>
                <a:latin typeface="+mj-lt"/>
                <a:ea typeface="+mj-ea"/>
                <a:cs typeface="+mj-cs"/>
              </a:rPr>
              <a:t> </a:t>
            </a:r>
            <a:r>
              <a:rPr lang="el-GR" sz="2800" dirty="0" smtClean="0"/>
              <a:t>Η Διδασκαλία του Προγραμματισμού: Οπτικά Περιβάλλοντα Προγραμματισμού</a:t>
            </a:r>
            <a:endParaRPr lang="en-US" sz="2800" dirty="0" smtClean="0"/>
          </a:p>
          <a:p>
            <a:endParaRPr lang="en-US" sz="2800" dirty="0" smtClean="0"/>
          </a:p>
          <a:p>
            <a:r>
              <a:rPr lang="el-GR" sz="2800" dirty="0" smtClean="0"/>
              <a:t>Μ. </a:t>
            </a:r>
            <a:r>
              <a:rPr lang="el-GR" sz="2800" dirty="0" err="1" smtClean="0"/>
              <a:t>Γρηγοριάδου</a:t>
            </a:r>
            <a:r>
              <a:rPr lang="el-GR" sz="2800" dirty="0" smtClean="0"/>
              <a:t>, Α. </a:t>
            </a:r>
            <a:r>
              <a:rPr lang="el-GR" sz="2800" dirty="0" err="1" smtClean="0"/>
              <a:t>Γόγουλου</a:t>
            </a:r>
            <a:r>
              <a:rPr lang="el-GR" sz="2800" dirty="0" smtClean="0"/>
              <a:t>, Ε. </a:t>
            </a:r>
            <a:r>
              <a:rPr lang="el-GR" sz="2800" dirty="0" err="1" smtClean="0"/>
              <a:t>Γουλή</a:t>
            </a:r>
            <a:endParaRPr lang="el-GR" sz="2800" dirty="0" smtClean="0"/>
          </a:p>
          <a:p>
            <a:r>
              <a:rPr lang="el-GR" sz="2800" dirty="0" smtClean="0"/>
              <a:t>Σχολή Θετικών Επιστημών</a:t>
            </a:r>
          </a:p>
          <a:p>
            <a:r>
              <a:rPr lang="el-GR" sz="2800" dirty="0" smtClean="0"/>
              <a:t>Τμήμα Πληροφορικής και Τηλεπικοινωνιών</a:t>
            </a:r>
            <a:endParaRPr lang="en-US" sz="2800" dirty="0" smtClean="0"/>
          </a:p>
          <a:p>
            <a:endParaRPr lang="el-GR" sz="2800" dirty="0" smtClean="0"/>
          </a:p>
        </p:txBody>
      </p:sp>
    </p:spTree>
    <p:extLst>
      <p:ext uri="{BB962C8B-B14F-4D97-AF65-F5344CB8AC3E}">
        <p14:creationId xmlns:p14="http://schemas.microsoft.com/office/powerpoint/2010/main" val="342819545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98475" y="2133600"/>
            <a:ext cx="7273925" cy="3527425"/>
          </a:xfrm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pPr marL="274320" indent="-274320" eaLnBrk="1" fontAlgn="auto" hangingPunct="1">
              <a:spcAft>
                <a:spcPts val="0"/>
              </a:spcAft>
              <a:buFontTx/>
              <a:buNone/>
              <a:defRPr/>
            </a:pPr>
            <a:r>
              <a:rPr lang="en-US" dirty="0" smtClean="0">
                <a:solidFill>
                  <a:schemeClr val="tx2"/>
                </a:solidFill>
              </a:rPr>
              <a:t>   </a:t>
            </a:r>
            <a:r>
              <a:rPr lang="el-GR" dirty="0" smtClean="0">
                <a:solidFill>
                  <a:schemeClr val="tx2"/>
                </a:solidFill>
              </a:rPr>
              <a:t>Το </a:t>
            </a:r>
            <a:r>
              <a:rPr lang="en-US" dirty="0">
                <a:solidFill>
                  <a:schemeClr val="tx2"/>
                </a:solidFill>
              </a:rPr>
              <a:t>Scratch </a:t>
            </a:r>
            <a:r>
              <a:rPr lang="el-GR" dirty="0">
                <a:solidFill>
                  <a:schemeClr val="tx2"/>
                </a:solidFill>
              </a:rPr>
              <a:t>δημιουργήθηκε από το </a:t>
            </a:r>
            <a:r>
              <a:rPr lang="en-US" dirty="0">
                <a:solidFill>
                  <a:schemeClr val="tx2"/>
                </a:solidFill>
              </a:rPr>
              <a:t>Lifelong </a:t>
            </a:r>
            <a:r>
              <a:rPr lang="en-US" dirty="0" err="1">
                <a:solidFill>
                  <a:schemeClr val="tx2"/>
                </a:solidFill>
              </a:rPr>
              <a:t>Kindergarden</a:t>
            </a:r>
            <a:r>
              <a:rPr lang="en-US" dirty="0">
                <a:solidFill>
                  <a:schemeClr val="tx2"/>
                </a:solidFill>
              </a:rPr>
              <a:t> Group</a:t>
            </a:r>
            <a:r>
              <a:rPr lang="el-GR" dirty="0">
                <a:solidFill>
                  <a:schemeClr val="tx2"/>
                </a:solidFill>
              </a:rPr>
              <a:t> στο </a:t>
            </a:r>
            <a:r>
              <a:rPr lang="en-US" dirty="0">
                <a:solidFill>
                  <a:schemeClr val="tx2"/>
                </a:solidFill>
              </a:rPr>
              <a:t>MIT Media Lab,</a:t>
            </a:r>
            <a:r>
              <a:rPr lang="el-GR" dirty="0">
                <a:solidFill>
                  <a:schemeClr val="tx2"/>
                </a:solidFill>
              </a:rPr>
              <a:t> </a:t>
            </a:r>
            <a:r>
              <a:rPr lang="en-US" u="sng" dirty="0">
                <a:solidFill>
                  <a:schemeClr val="tx2"/>
                </a:solidFill>
              </a:rPr>
              <a:t>http</a:t>
            </a:r>
            <a:r>
              <a:rPr lang="el-GR" u="sng" dirty="0">
                <a:solidFill>
                  <a:schemeClr val="tx2"/>
                </a:solidFill>
              </a:rPr>
              <a:t>://</a:t>
            </a:r>
            <a:r>
              <a:rPr lang="en-US" u="sng" dirty="0">
                <a:solidFill>
                  <a:schemeClr val="tx2"/>
                </a:solidFill>
              </a:rPr>
              <a:t>llk.media.mit.edu</a:t>
            </a:r>
            <a:r>
              <a:rPr lang="el-GR" dirty="0">
                <a:solidFill>
                  <a:schemeClr val="tx2"/>
                </a:solidFill>
              </a:rPr>
              <a:t> </a:t>
            </a:r>
          </a:p>
          <a:p>
            <a:pPr marL="274320" indent="-274320" eaLnBrk="1" fontAlgn="auto" hangingPunct="1">
              <a:spcAft>
                <a:spcPts val="0"/>
              </a:spcAft>
              <a:buFontTx/>
              <a:buNone/>
              <a:defRPr/>
            </a:pPr>
            <a:endParaRPr lang="el-GR" dirty="0">
              <a:solidFill>
                <a:schemeClr val="tx2"/>
              </a:solidFill>
            </a:endParaRPr>
          </a:p>
          <a:p>
            <a:pPr marL="274320" indent="-274320" eaLnBrk="1" fontAlgn="auto" hangingPunct="1">
              <a:spcAft>
                <a:spcPts val="0"/>
              </a:spcAft>
              <a:buFontTx/>
              <a:buNone/>
              <a:defRPr/>
            </a:pPr>
            <a:r>
              <a:rPr lang="en-US" dirty="0" smtClean="0">
                <a:solidFill>
                  <a:schemeClr val="tx2"/>
                </a:solidFill>
              </a:rPr>
              <a:t>   National </a:t>
            </a:r>
            <a:r>
              <a:rPr lang="en-US" dirty="0">
                <a:solidFill>
                  <a:schemeClr val="tx2"/>
                </a:solidFill>
              </a:rPr>
              <a:t>Science </a:t>
            </a:r>
            <a:r>
              <a:rPr lang="en-US" dirty="0" smtClean="0">
                <a:solidFill>
                  <a:schemeClr val="tx2"/>
                </a:solidFill>
              </a:rPr>
              <a:t>Foundation</a:t>
            </a:r>
            <a:endParaRPr lang="el-GR" dirty="0">
              <a:solidFill>
                <a:schemeClr val="tx2"/>
              </a:solidFill>
            </a:endParaRPr>
          </a:p>
        </p:txBody>
      </p:sp>
      <p:pic>
        <p:nvPicPr>
          <p:cNvPr id="11267" name="Picture 2" descr="scratch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000500" y="1285875"/>
            <a:ext cx="622300" cy="673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89000" y="1412875"/>
            <a:ext cx="7067550" cy="4525963"/>
          </a:xfrm>
        </p:spPr>
        <p:txBody>
          <a:bodyPr>
            <a:normAutofit lnSpcReduction="10000"/>
          </a:bodyPr>
          <a:lstStyle/>
          <a:p>
            <a:pPr marL="369888" defTabSz="900113" eaLnBrk="1" hangingPunct="1">
              <a:buFontTx/>
              <a:buNone/>
            </a:pPr>
            <a:r>
              <a:rPr lang="el-GR" sz="2800" dirty="0" smtClean="0">
                <a:solidFill>
                  <a:schemeClr val="tx2"/>
                </a:solidFill>
              </a:rPr>
              <a:t>Οπτικό περιβάλλον Προγραμματισμού</a:t>
            </a:r>
            <a:endParaRPr lang="en-US" sz="2800" dirty="0" smtClean="0">
              <a:solidFill>
                <a:schemeClr val="tx2"/>
              </a:solidFill>
            </a:endParaRPr>
          </a:p>
          <a:p>
            <a:pPr marL="369888" defTabSz="900113" eaLnBrk="1" hangingPunct="1">
              <a:buFontTx/>
              <a:buNone/>
            </a:pPr>
            <a:endParaRPr lang="el-GR" sz="2800" dirty="0" smtClean="0">
              <a:solidFill>
                <a:schemeClr val="tx2"/>
              </a:solidFill>
            </a:endParaRPr>
          </a:p>
          <a:p>
            <a:pPr marL="369888" defTabSz="900113" eaLnBrk="1" hangingPunct="1">
              <a:buFontTx/>
              <a:buNone/>
            </a:pPr>
            <a:r>
              <a:rPr lang="el-GR" sz="2800" dirty="0" smtClean="0">
                <a:solidFill>
                  <a:schemeClr val="tx2"/>
                </a:solidFill>
              </a:rPr>
              <a:t>Είδη Εφαρμογών</a:t>
            </a:r>
          </a:p>
          <a:p>
            <a:pPr marL="369888" defTabSz="900113" eaLnBrk="1" hangingPunct="1"/>
            <a:r>
              <a:rPr lang="el-GR" sz="2800" dirty="0" err="1" smtClean="0">
                <a:solidFill>
                  <a:schemeClr val="tx2"/>
                </a:solidFill>
              </a:rPr>
              <a:t>Πολυμεσικές</a:t>
            </a:r>
            <a:r>
              <a:rPr lang="el-GR" sz="2800" dirty="0" smtClean="0">
                <a:solidFill>
                  <a:schemeClr val="tx2"/>
                </a:solidFill>
              </a:rPr>
              <a:t> εφαρμογές</a:t>
            </a:r>
          </a:p>
          <a:p>
            <a:pPr marL="369888" defTabSz="900113" eaLnBrk="1" hangingPunct="1"/>
            <a:r>
              <a:rPr lang="el-GR" sz="2800" dirty="0" smtClean="0">
                <a:solidFill>
                  <a:schemeClr val="tx2"/>
                </a:solidFill>
              </a:rPr>
              <a:t>Αλληλεπιδραστικές ιστορίες</a:t>
            </a:r>
          </a:p>
          <a:p>
            <a:pPr marL="369888" defTabSz="900113" eaLnBrk="1" hangingPunct="1"/>
            <a:r>
              <a:rPr lang="el-GR" sz="2800" dirty="0" smtClean="0">
                <a:solidFill>
                  <a:schemeClr val="tx2"/>
                </a:solidFill>
              </a:rPr>
              <a:t>Παιχνίδια </a:t>
            </a:r>
          </a:p>
          <a:p>
            <a:pPr marL="369888" defTabSz="900113" eaLnBrk="1" hangingPunct="1"/>
            <a:r>
              <a:rPr lang="el-GR" sz="2800" dirty="0" smtClean="0">
                <a:solidFill>
                  <a:schemeClr val="tx2"/>
                </a:solidFill>
              </a:rPr>
              <a:t>Α</a:t>
            </a:r>
            <a:r>
              <a:rPr lang="en-US" sz="2800" dirty="0" err="1" smtClean="0">
                <a:solidFill>
                  <a:schemeClr val="tx2"/>
                </a:solidFill>
              </a:rPr>
              <a:t>nimations</a:t>
            </a:r>
            <a:endParaRPr lang="en-US" sz="2800" dirty="0" smtClean="0">
              <a:solidFill>
                <a:schemeClr val="tx2"/>
              </a:solidFill>
            </a:endParaRPr>
          </a:p>
          <a:p>
            <a:pPr marL="369888" defTabSz="900113" eaLnBrk="1" hangingPunct="1"/>
            <a:r>
              <a:rPr lang="el-GR" sz="2800" dirty="0" smtClean="0">
                <a:solidFill>
                  <a:schemeClr val="tx2"/>
                </a:solidFill>
              </a:rPr>
              <a:t>Προσομοιώσεις</a:t>
            </a:r>
          </a:p>
          <a:p>
            <a:pPr marL="369888" defTabSz="900113" eaLnBrk="1" hangingPunct="1"/>
            <a:endParaRPr lang="el-GR" sz="2800" dirty="0" smtClean="0">
              <a:solidFill>
                <a:schemeClr val="tx2"/>
              </a:solidFill>
            </a:endParaRPr>
          </a:p>
          <a:p>
            <a:pPr marL="369888" defTabSz="900113" eaLnBrk="1" hangingPunct="1"/>
            <a:endParaRPr lang="el-GR" sz="2800" dirty="0" smtClean="0">
              <a:solidFill>
                <a:schemeClr val="bg2"/>
              </a:solidFill>
            </a:endParaRPr>
          </a:p>
        </p:txBody>
      </p:sp>
      <p:pic>
        <p:nvPicPr>
          <p:cNvPr id="12291" name="Picture 2" descr="scratch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42938" y="357188"/>
            <a:ext cx="622300" cy="673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1 - Τίτλος"/>
          <p:cNvSpPr>
            <a:spLocks noGrp="1"/>
          </p:cNvSpPr>
          <p:nvPr>
            <p:ph type="title"/>
          </p:nvPr>
        </p:nvSpPr>
        <p:spPr>
          <a:xfrm>
            <a:off x="1043608" y="332656"/>
            <a:ext cx="7258050" cy="990600"/>
          </a:xfrm>
        </p:spPr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l-GR" b="1" dirty="0" smtClean="0"/>
              <a:t>Χαρακτηριστικά</a:t>
            </a:r>
            <a:r>
              <a:rPr lang="el-GR" dirty="0" smtClean="0"/>
              <a:t/>
            </a:r>
            <a:br>
              <a:rPr lang="el-GR" dirty="0" smtClean="0"/>
            </a:br>
            <a:endParaRPr lang="el-GR" dirty="0" smtClean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539750" y="1125538"/>
            <a:ext cx="7993063" cy="4525962"/>
          </a:xfrm>
        </p:spPr>
        <p:txBody>
          <a:bodyPr/>
          <a:lstStyle/>
          <a:p>
            <a:pPr marL="638175" eaLnBrk="1" hangingPunct="1">
              <a:buFontTx/>
              <a:buNone/>
            </a:pPr>
            <a:endParaRPr lang="el-GR" sz="2800" dirty="0" smtClean="0">
              <a:solidFill>
                <a:schemeClr val="bg2"/>
              </a:solidFill>
            </a:endParaRPr>
          </a:p>
          <a:p>
            <a:pPr marL="638175" eaLnBrk="1" hangingPunct="1"/>
            <a:r>
              <a:rPr lang="el-GR" sz="2800" dirty="0" smtClean="0">
                <a:solidFill>
                  <a:schemeClr val="tx2"/>
                </a:solidFill>
              </a:rPr>
              <a:t>Δημιουργία κινήτρου</a:t>
            </a:r>
          </a:p>
          <a:p>
            <a:pPr marL="638175" eaLnBrk="1" hangingPunct="1"/>
            <a:r>
              <a:rPr lang="el-GR" sz="2800" dirty="0" smtClean="0">
                <a:solidFill>
                  <a:schemeClr val="tx2"/>
                </a:solidFill>
              </a:rPr>
              <a:t>Δημιουργική σκέψη</a:t>
            </a:r>
          </a:p>
          <a:p>
            <a:pPr marL="638175" eaLnBrk="1" hangingPunct="1"/>
            <a:r>
              <a:rPr lang="el-GR" sz="2800" dirty="0" smtClean="0">
                <a:solidFill>
                  <a:schemeClr val="tx2"/>
                </a:solidFill>
              </a:rPr>
              <a:t>Ανάλυση – Σύνθεση - Εμπλουτισμό</a:t>
            </a:r>
          </a:p>
          <a:p>
            <a:pPr marL="638175" eaLnBrk="1" hangingPunct="1"/>
            <a:r>
              <a:rPr lang="el-GR" sz="2800" dirty="0" smtClean="0">
                <a:solidFill>
                  <a:schemeClr val="tx2"/>
                </a:solidFill>
              </a:rPr>
              <a:t>Συνεργασία</a:t>
            </a:r>
          </a:p>
          <a:p>
            <a:pPr marL="638175" eaLnBrk="1" hangingPunct="1"/>
            <a:r>
              <a:rPr lang="el-GR" sz="2800" dirty="0" smtClean="0">
                <a:solidFill>
                  <a:schemeClr val="tx2"/>
                </a:solidFill>
              </a:rPr>
              <a:t>Εναλλακτική προσέγγιση διδασκαλίας προγραμματιστικών εννοιών</a:t>
            </a:r>
          </a:p>
          <a:p>
            <a:pPr marL="638175" eaLnBrk="1" hangingPunct="1"/>
            <a:endParaRPr lang="el-GR" sz="2800" dirty="0" smtClean="0">
              <a:solidFill>
                <a:schemeClr val="tx2"/>
              </a:solidFill>
            </a:endParaRPr>
          </a:p>
          <a:p>
            <a:pPr marL="638175" eaLnBrk="1" hangingPunct="1"/>
            <a:endParaRPr lang="el-GR" sz="2800" dirty="0" smtClean="0">
              <a:solidFill>
                <a:schemeClr val="tx2"/>
              </a:solidFill>
            </a:endParaRPr>
          </a:p>
        </p:txBody>
      </p:sp>
      <p:pic>
        <p:nvPicPr>
          <p:cNvPr id="13315" name="Picture 2" descr="scratch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42938" y="357188"/>
            <a:ext cx="622300" cy="673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1 - Τίτλος"/>
          <p:cNvSpPr>
            <a:spLocks noGrp="1"/>
          </p:cNvSpPr>
          <p:nvPr>
            <p:ph type="title"/>
          </p:nvPr>
        </p:nvSpPr>
        <p:spPr>
          <a:xfrm>
            <a:off x="1403648" y="332656"/>
            <a:ext cx="7258050" cy="990600"/>
          </a:xfrm>
        </p:spPr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l-GR" b="1" dirty="0" smtClean="0"/>
              <a:t>Προωθεί – Υποστηρίζει …</a:t>
            </a:r>
            <a:r>
              <a:rPr lang="el-GR" dirty="0" smtClean="0"/>
              <a:t/>
            </a:r>
            <a:br>
              <a:rPr lang="el-GR" dirty="0" smtClean="0"/>
            </a:br>
            <a:endParaRPr lang="el-GR" dirty="0" smtClean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17760" y="5435178"/>
            <a:ext cx="7786688" cy="946150"/>
          </a:xfrm>
        </p:spPr>
        <p:txBody>
          <a:bodyPr>
            <a:normAutofit fontScale="85000" lnSpcReduction="20000"/>
          </a:bodyPr>
          <a:lstStyle/>
          <a:p>
            <a:pPr marL="0" indent="0" eaLnBrk="1" fontAlgn="auto" hangingPunct="1">
              <a:lnSpc>
                <a:spcPct val="95000"/>
              </a:lnSpc>
              <a:spcAft>
                <a:spcPts val="0"/>
              </a:spcAft>
              <a:buFontTx/>
              <a:buNone/>
              <a:defRPr/>
            </a:pPr>
            <a:endParaRPr lang="el-GR" dirty="0">
              <a:solidFill>
                <a:schemeClr val="bg2"/>
              </a:solidFill>
            </a:endParaRPr>
          </a:p>
          <a:p>
            <a:pPr marL="0" indent="0" eaLnBrk="1" fontAlgn="auto" hangingPunct="1">
              <a:lnSpc>
                <a:spcPct val="95000"/>
              </a:lnSpc>
              <a:spcAft>
                <a:spcPts val="0"/>
              </a:spcAft>
              <a:buFontTx/>
              <a:buNone/>
              <a:defRPr/>
            </a:pPr>
            <a:r>
              <a:rPr lang="el-GR" sz="3600" dirty="0" smtClean="0">
                <a:solidFill>
                  <a:schemeClr val="tx2"/>
                </a:solidFill>
              </a:rPr>
              <a:t>Διαμοιρασμός έργων</a:t>
            </a:r>
            <a:endParaRPr lang="en-US" sz="3600" dirty="0" smtClean="0">
              <a:solidFill>
                <a:schemeClr val="tx2"/>
              </a:solidFill>
            </a:endParaRPr>
          </a:p>
          <a:p>
            <a:pPr marL="0" indent="0" algn="ctr" eaLnBrk="1" fontAlgn="auto" hangingPunct="1">
              <a:lnSpc>
                <a:spcPct val="90000"/>
              </a:lnSpc>
              <a:spcAft>
                <a:spcPts val="0"/>
              </a:spcAft>
              <a:buFontTx/>
              <a:buNone/>
              <a:defRPr/>
            </a:pPr>
            <a:endParaRPr lang="el-GR" sz="4000" b="1" u="sng" dirty="0">
              <a:solidFill>
                <a:schemeClr val="tx2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pic>
        <p:nvPicPr>
          <p:cNvPr id="14339" name="Picture 4" descr="scratch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42938" y="357188"/>
            <a:ext cx="622300" cy="673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1 - Τίτλος"/>
          <p:cNvSpPr>
            <a:spLocks noGrp="1"/>
          </p:cNvSpPr>
          <p:nvPr>
            <p:ph type="title"/>
          </p:nvPr>
        </p:nvSpPr>
        <p:spPr>
          <a:xfrm>
            <a:off x="1428750" y="152400"/>
            <a:ext cx="7258050" cy="990600"/>
          </a:xfrm>
        </p:spPr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l-GR" b="1" dirty="0" smtClean="0"/>
              <a:t>Διαδικτυακή Κοινότητα </a:t>
            </a:r>
            <a:r>
              <a:rPr lang="en-US" dirty="0" smtClean="0">
                <a:hlinkClick r:id="rId3"/>
              </a:rPr>
              <a:t>http://scratch.mit.edu/</a:t>
            </a:r>
            <a:endParaRPr lang="el-GR" dirty="0" smtClean="0"/>
          </a:p>
        </p:txBody>
      </p:sp>
      <p:pic>
        <p:nvPicPr>
          <p:cNvPr id="14341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900113" y="1268760"/>
            <a:ext cx="7315200" cy="457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0" y="1071563"/>
            <a:ext cx="9144000" cy="5518150"/>
          </a:xfrm>
        </p:spPr>
        <p:txBody>
          <a:bodyPr>
            <a:normAutofit fontScale="92500" lnSpcReduction="10000"/>
          </a:bodyPr>
          <a:lstStyle/>
          <a:p>
            <a:pPr marL="442913" lvl="1" indent="-266700" eaLnBrk="1" hangingPunct="1">
              <a:lnSpc>
                <a:spcPct val="80000"/>
              </a:lnSpc>
              <a:buClr>
                <a:srgbClr val="0000FF"/>
              </a:buClr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l-GR" sz="2200" dirty="0" smtClean="0">
                <a:solidFill>
                  <a:schemeClr val="tx1"/>
                </a:solidFill>
                <a:ea typeface="Calibri" pitchFamily="34" charset="0"/>
                <a:cs typeface="Calibri" pitchFamily="34" charset="0"/>
              </a:rPr>
              <a:t>Ιστοσελίδα υποστήριξης της εκπαιδευτικής κοινότητας </a:t>
            </a:r>
            <a:r>
              <a:rPr lang="en-US" sz="2200" dirty="0" smtClean="0">
                <a:solidFill>
                  <a:schemeClr val="tx1"/>
                </a:solidFill>
                <a:latin typeface="Calibri" pitchFamily="34" charset="0"/>
                <a:ea typeface="Calibri" pitchFamily="34" charset="0"/>
                <a:cs typeface="Calibri" pitchFamily="34" charset="0"/>
              </a:rPr>
              <a:t>Scratch</a:t>
            </a:r>
            <a:r>
              <a:rPr lang="el-GR" sz="2200" dirty="0" smtClean="0">
                <a:solidFill>
                  <a:schemeClr val="tx1"/>
                </a:solidFill>
                <a:ea typeface="Calibri" pitchFamily="34" charset="0"/>
                <a:cs typeface="Calibri" pitchFamily="34" charset="0"/>
              </a:rPr>
              <a:t>: </a:t>
            </a:r>
            <a:r>
              <a:rPr lang="en-US" sz="2200" dirty="0" smtClean="0">
                <a:solidFill>
                  <a:schemeClr val="tx1"/>
                </a:solidFill>
                <a:latin typeface="Calibri" pitchFamily="34" charset="0"/>
                <a:ea typeface="Calibri" pitchFamily="34" charset="0"/>
                <a:cs typeface="Calibri" pitchFamily="34" charset="0"/>
              </a:rPr>
              <a:t> </a:t>
            </a:r>
            <a:r>
              <a:rPr lang="fr-CA" sz="2200" dirty="0" smtClean="0">
                <a:solidFill>
                  <a:schemeClr val="tx1"/>
                </a:solidFill>
                <a:latin typeface="Calibri" pitchFamily="34" charset="0"/>
                <a:ea typeface="Calibri" pitchFamily="34" charset="0"/>
                <a:cs typeface="Calibri" pitchFamily="34" charset="0"/>
              </a:rPr>
              <a:t>scratched.media.mit.edu</a:t>
            </a:r>
            <a:r>
              <a:rPr lang="fr-CA" sz="2200" dirty="0" smtClean="0">
                <a:solidFill>
                  <a:schemeClr val="tx1"/>
                </a:solidFill>
                <a:latin typeface="Calibri" pitchFamily="34" charset="0"/>
                <a:ea typeface="Calibri" pitchFamily="34" charset="0"/>
                <a:cs typeface="Calibri" pitchFamily="34" charset="0"/>
                <a:hlinkClick r:id="rId2"/>
              </a:rPr>
              <a:t> </a:t>
            </a:r>
          </a:p>
          <a:p>
            <a:pPr marL="442913" lvl="1" indent="-266700" eaLnBrk="1" hangingPunct="1">
              <a:lnSpc>
                <a:spcPct val="80000"/>
              </a:lnSpc>
              <a:buClr>
                <a:srgbClr val="0000FF"/>
              </a:buClr>
              <a:buFont typeface="Wingdings 3" pitchFamily="18" charset="2"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endParaRPr lang="en-US" sz="2200" dirty="0" smtClean="0">
              <a:solidFill>
                <a:schemeClr val="tx1"/>
              </a:solidFill>
              <a:latin typeface="Calibri" pitchFamily="34" charset="0"/>
              <a:ea typeface="Calibri" pitchFamily="34" charset="0"/>
              <a:cs typeface="Calibri" pitchFamily="34" charset="0"/>
              <a:hlinkClick r:id="rId2"/>
            </a:endParaRPr>
          </a:p>
          <a:p>
            <a:pPr marL="442913" lvl="1" indent="-266700" eaLnBrk="1" hangingPunct="1">
              <a:lnSpc>
                <a:spcPct val="80000"/>
              </a:lnSpc>
              <a:buClr>
                <a:srgbClr val="0000FF"/>
              </a:buClr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l-GR" sz="2200" dirty="0" smtClean="0">
                <a:solidFill>
                  <a:schemeClr val="tx1"/>
                </a:solidFill>
                <a:ea typeface="Calibri" pitchFamily="34" charset="0"/>
                <a:cs typeface="Calibri" pitchFamily="34" charset="0"/>
              </a:rPr>
              <a:t>Εκπαιδευτικό υλικό για το </a:t>
            </a:r>
            <a:r>
              <a:rPr lang="fr-CA" sz="2200" dirty="0" smtClean="0">
                <a:solidFill>
                  <a:schemeClr val="tx1"/>
                </a:solidFill>
                <a:ea typeface="Calibri" pitchFamily="34" charset="0"/>
                <a:cs typeface="Calibri" pitchFamily="34" charset="0"/>
              </a:rPr>
              <a:t>Scratch</a:t>
            </a:r>
            <a:r>
              <a:rPr lang="el-GR" sz="2200" dirty="0" smtClean="0">
                <a:solidFill>
                  <a:schemeClr val="tx1"/>
                </a:solidFill>
                <a:ea typeface="Calibri" pitchFamily="34" charset="0"/>
                <a:cs typeface="Calibri" pitchFamily="34" charset="0"/>
              </a:rPr>
              <a:t>:</a:t>
            </a:r>
            <a:r>
              <a:rPr lang="en-US" sz="2200" dirty="0" smtClean="0">
                <a:solidFill>
                  <a:schemeClr val="tx1"/>
                </a:solidFill>
                <a:ea typeface="Calibri" pitchFamily="34" charset="0"/>
                <a:cs typeface="Calibri" pitchFamily="34" charset="0"/>
              </a:rPr>
              <a:t> h</a:t>
            </a:r>
            <a:r>
              <a:rPr lang="fr-CA" sz="2200" dirty="0" smtClean="0">
                <a:solidFill>
                  <a:schemeClr val="tx1"/>
                </a:solidFill>
                <a:latin typeface="Calibri" pitchFamily="34" charset="0"/>
                <a:ea typeface="Calibri" pitchFamily="34" charset="0"/>
                <a:cs typeface="Calibri" pitchFamily="34" charset="0"/>
              </a:rPr>
              <a:t>ttp://info.scratch.mit.edu/Languages</a:t>
            </a:r>
            <a:r>
              <a:rPr lang="fr-CA" sz="2200" dirty="0" smtClean="0">
                <a:solidFill>
                  <a:schemeClr val="tx1"/>
                </a:solidFill>
                <a:latin typeface="Calibri" pitchFamily="34" charset="0"/>
                <a:ea typeface="Calibri" pitchFamily="34" charset="0"/>
                <a:cs typeface="Calibri" pitchFamily="34" charset="0"/>
                <a:hlinkClick r:id="rId3"/>
              </a:rPr>
              <a:t> </a:t>
            </a:r>
            <a:endParaRPr lang="fr-CA" sz="2200" dirty="0" smtClean="0">
              <a:solidFill>
                <a:schemeClr val="tx1"/>
              </a:solidFill>
              <a:latin typeface="Calibri" pitchFamily="34" charset="0"/>
              <a:ea typeface="Calibri" pitchFamily="34" charset="0"/>
              <a:cs typeface="Calibri" pitchFamily="34" charset="0"/>
            </a:endParaRPr>
          </a:p>
          <a:p>
            <a:pPr marL="442913" lvl="1" indent="-266700" eaLnBrk="1" hangingPunct="1">
              <a:lnSpc>
                <a:spcPct val="80000"/>
              </a:lnSpc>
              <a:buClr>
                <a:srgbClr val="0000FF"/>
              </a:buClr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endParaRPr lang="el-GR" sz="2200" dirty="0" smtClean="0">
              <a:solidFill>
                <a:schemeClr val="tx1"/>
              </a:solidFill>
              <a:ea typeface="Calibri" pitchFamily="34" charset="0"/>
              <a:cs typeface="Calibri" pitchFamily="34" charset="0"/>
            </a:endParaRPr>
          </a:p>
          <a:p>
            <a:pPr marL="442913" lvl="1" indent="-266700" eaLnBrk="1" hangingPunct="1">
              <a:lnSpc>
                <a:spcPct val="80000"/>
              </a:lnSpc>
              <a:buClr>
                <a:srgbClr val="0000FF"/>
              </a:buClr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l-GR" sz="2200" dirty="0" smtClean="0">
                <a:solidFill>
                  <a:schemeClr val="tx1"/>
                </a:solidFill>
                <a:ea typeface="Calibri" pitchFamily="34" charset="0"/>
                <a:cs typeface="Calibri" pitchFamily="34" charset="0"/>
              </a:rPr>
              <a:t>Βοήθεια σχετικά με το </a:t>
            </a:r>
            <a:r>
              <a:rPr lang="en-US" sz="2200" dirty="0" smtClean="0">
                <a:solidFill>
                  <a:schemeClr val="tx1"/>
                </a:solidFill>
                <a:ea typeface="Calibri" pitchFamily="34" charset="0"/>
                <a:cs typeface="Calibri" pitchFamily="34" charset="0"/>
              </a:rPr>
              <a:t>SCRATCH </a:t>
            </a:r>
            <a:r>
              <a:rPr lang="en-US" sz="2200" dirty="0" smtClean="0">
                <a:solidFill>
                  <a:schemeClr val="tx1"/>
                </a:solidFill>
                <a:ea typeface="Calibri" pitchFamily="34" charset="0"/>
                <a:cs typeface="Calibri" pitchFamily="34" charset="0"/>
                <a:hlinkClick r:id="rId4"/>
              </a:rPr>
              <a:t>http://scratch.mit.edu/help/</a:t>
            </a:r>
            <a:endParaRPr lang="el-GR" sz="2200" dirty="0" smtClean="0">
              <a:solidFill>
                <a:schemeClr val="tx1"/>
              </a:solidFill>
              <a:ea typeface="Calibri" pitchFamily="34" charset="0"/>
              <a:cs typeface="Calibri" pitchFamily="34" charset="0"/>
            </a:endParaRPr>
          </a:p>
          <a:p>
            <a:pPr marL="442913" lvl="1" indent="-266700" eaLnBrk="1" hangingPunct="1">
              <a:lnSpc>
                <a:spcPct val="80000"/>
              </a:lnSpc>
              <a:buClr>
                <a:srgbClr val="0000FF"/>
              </a:buClr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endParaRPr lang="en-US" sz="2200" dirty="0" smtClean="0">
              <a:solidFill>
                <a:schemeClr val="tx1"/>
              </a:solidFill>
              <a:ea typeface="Calibri" pitchFamily="34" charset="0"/>
              <a:cs typeface="Calibri" pitchFamily="34" charset="0"/>
            </a:endParaRPr>
          </a:p>
          <a:p>
            <a:pPr marL="442913" lvl="1" indent="-266700" eaLnBrk="1" hangingPunct="1">
              <a:lnSpc>
                <a:spcPct val="80000"/>
              </a:lnSpc>
              <a:buClr>
                <a:srgbClr val="0000FF"/>
              </a:buClr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l-GR" sz="2200" dirty="0" smtClean="0">
                <a:solidFill>
                  <a:schemeClr val="tx1"/>
                </a:solidFill>
                <a:ea typeface="Calibri" pitchFamily="34" charset="0"/>
                <a:cs typeface="Calibri" pitchFamily="34" charset="0"/>
              </a:rPr>
              <a:t>Ένα βιβλίο για το </a:t>
            </a:r>
            <a:r>
              <a:rPr lang="en-US" sz="2200" dirty="0" smtClean="0">
                <a:solidFill>
                  <a:schemeClr val="tx1"/>
                </a:solidFill>
                <a:latin typeface="Calibri" pitchFamily="34" charset="0"/>
                <a:ea typeface="Calibri" pitchFamily="34" charset="0"/>
                <a:cs typeface="Calibri" pitchFamily="34" charset="0"/>
              </a:rPr>
              <a:t>SCRATCH: http://www.scratchplay.gr/ </a:t>
            </a:r>
          </a:p>
          <a:p>
            <a:pPr marL="442913" lvl="1" indent="-266700" eaLnBrk="1" hangingPunct="1">
              <a:lnSpc>
                <a:spcPct val="80000"/>
              </a:lnSpc>
              <a:buClr>
                <a:srgbClr val="0000FF"/>
              </a:buClr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endParaRPr lang="en-US" sz="2200" dirty="0" smtClean="0">
              <a:solidFill>
                <a:schemeClr val="tx1"/>
              </a:solidFill>
              <a:latin typeface="Calibri" pitchFamily="34" charset="0"/>
              <a:ea typeface="Calibri" pitchFamily="34" charset="0"/>
              <a:cs typeface="Calibri" pitchFamily="34" charset="0"/>
            </a:endParaRPr>
          </a:p>
          <a:p>
            <a:pPr marL="442913" lvl="1" indent="-266700" eaLnBrk="1" hangingPunct="1">
              <a:lnSpc>
                <a:spcPct val="80000"/>
              </a:lnSpc>
              <a:buClr>
                <a:srgbClr val="0000FF"/>
              </a:buClr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l-GR" sz="2200" dirty="0" smtClean="0">
                <a:solidFill>
                  <a:schemeClr val="tx1"/>
                </a:solidFill>
                <a:ea typeface="Calibri" pitchFamily="34" charset="0"/>
                <a:cs typeface="Calibri" pitchFamily="34" charset="0"/>
              </a:rPr>
              <a:t>Σενάρια με το </a:t>
            </a:r>
            <a:r>
              <a:rPr lang="en-US" sz="2200" dirty="0" smtClean="0">
                <a:solidFill>
                  <a:schemeClr val="tx1"/>
                </a:solidFill>
                <a:ea typeface="Calibri" pitchFamily="34" charset="0"/>
                <a:cs typeface="Calibri" pitchFamily="34" charset="0"/>
              </a:rPr>
              <a:t>SCRATCH </a:t>
            </a:r>
            <a:r>
              <a:rPr lang="el-GR" sz="2200" dirty="0" smtClean="0">
                <a:solidFill>
                  <a:schemeClr val="tx1"/>
                </a:solidFill>
                <a:ea typeface="Calibri" pitchFamily="34" charset="0"/>
                <a:cs typeface="Calibri" pitchFamily="34" charset="0"/>
              </a:rPr>
              <a:t>για το Δημοτικό</a:t>
            </a:r>
            <a:r>
              <a:rPr lang="en-US" sz="2200" dirty="0" smtClean="0">
                <a:solidFill>
                  <a:schemeClr val="tx1"/>
                </a:solidFill>
                <a:ea typeface="Calibri" pitchFamily="34" charset="0"/>
                <a:cs typeface="Calibri" pitchFamily="34" charset="0"/>
              </a:rPr>
              <a:t>:  </a:t>
            </a:r>
            <a:r>
              <a:rPr lang="el-GR" sz="2200" dirty="0" smtClean="0">
                <a:solidFill>
                  <a:schemeClr val="tx1"/>
                </a:solidFill>
                <a:ea typeface="Calibri" pitchFamily="34" charset="0"/>
                <a:cs typeface="Calibri" pitchFamily="34" charset="0"/>
                <a:hlinkClick r:id="rId5"/>
              </a:rPr>
              <a:t>Οδηγός για ΤΠΕ στο Δημοτικό</a:t>
            </a:r>
            <a:r>
              <a:rPr lang="el-GR" sz="2200" dirty="0" smtClean="0">
                <a:solidFill>
                  <a:schemeClr val="tx1"/>
                </a:solidFill>
                <a:ea typeface="Calibri" pitchFamily="34" charset="0"/>
                <a:cs typeface="Calibri" pitchFamily="34" charset="0"/>
              </a:rPr>
              <a:t> (σελ 222)</a:t>
            </a:r>
          </a:p>
          <a:p>
            <a:pPr marL="442913" lvl="1" indent="-266700" eaLnBrk="1" hangingPunct="1">
              <a:lnSpc>
                <a:spcPct val="80000"/>
              </a:lnSpc>
              <a:buClr>
                <a:srgbClr val="0000FF"/>
              </a:buClr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endParaRPr lang="el-GR" sz="2200" dirty="0" smtClean="0">
              <a:solidFill>
                <a:schemeClr val="tx1"/>
              </a:solidFill>
              <a:ea typeface="Calibri" pitchFamily="34" charset="0"/>
              <a:cs typeface="Calibri" pitchFamily="34" charset="0"/>
            </a:endParaRPr>
          </a:p>
          <a:p>
            <a:pPr marL="442913" lvl="1" indent="-266700" eaLnBrk="1" hangingPunct="1">
              <a:lnSpc>
                <a:spcPct val="80000"/>
              </a:lnSpc>
              <a:buClr>
                <a:srgbClr val="0000FF"/>
              </a:buClr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l-GR" sz="2200" dirty="0" smtClean="0">
                <a:solidFill>
                  <a:schemeClr val="tx1"/>
                </a:solidFill>
                <a:ea typeface="Calibri" pitchFamily="34" charset="0"/>
                <a:cs typeface="Calibri" pitchFamily="34" charset="0"/>
              </a:rPr>
              <a:t>Σενάρια με το </a:t>
            </a:r>
            <a:r>
              <a:rPr lang="en-US" sz="2200" dirty="0" smtClean="0">
                <a:solidFill>
                  <a:schemeClr val="tx1"/>
                </a:solidFill>
                <a:ea typeface="Calibri" pitchFamily="34" charset="0"/>
                <a:cs typeface="Calibri" pitchFamily="34" charset="0"/>
              </a:rPr>
              <a:t>SCRATCH </a:t>
            </a:r>
            <a:r>
              <a:rPr lang="el-GR" sz="2200" dirty="0" smtClean="0">
                <a:solidFill>
                  <a:schemeClr val="tx1"/>
                </a:solidFill>
                <a:ea typeface="Calibri" pitchFamily="34" charset="0"/>
                <a:cs typeface="Calibri" pitchFamily="34" charset="0"/>
              </a:rPr>
              <a:t>για το Γυμνάσιο: </a:t>
            </a:r>
            <a:r>
              <a:rPr lang="el-GR" sz="2200" dirty="0" smtClean="0">
                <a:solidFill>
                  <a:schemeClr val="tx1"/>
                </a:solidFill>
                <a:ea typeface="Calibri" pitchFamily="34" charset="0"/>
                <a:cs typeface="Calibri" pitchFamily="34" charset="0"/>
                <a:hlinkClick r:id="rId6"/>
              </a:rPr>
              <a:t>Οδηγός για ΤΠΕ στο Γυμνάσιο</a:t>
            </a:r>
            <a:r>
              <a:rPr lang="el-GR" sz="2200" dirty="0" smtClean="0">
                <a:solidFill>
                  <a:schemeClr val="tx1"/>
                </a:solidFill>
                <a:ea typeface="Calibri" pitchFamily="34" charset="0"/>
                <a:cs typeface="Calibri" pitchFamily="34" charset="0"/>
              </a:rPr>
              <a:t> (σελ 42, σελ 52, σελ 162)</a:t>
            </a:r>
          </a:p>
          <a:p>
            <a:pPr marL="442913" lvl="1" indent="-266700" eaLnBrk="1" hangingPunct="1">
              <a:lnSpc>
                <a:spcPct val="80000"/>
              </a:lnSpc>
              <a:buClr>
                <a:srgbClr val="0000FF"/>
              </a:buClr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endParaRPr lang="el-GR" sz="2200" dirty="0" smtClean="0">
              <a:solidFill>
                <a:schemeClr val="tx1"/>
              </a:solidFill>
              <a:ea typeface="Calibri" pitchFamily="34" charset="0"/>
              <a:cs typeface="Calibri" pitchFamily="34" charset="0"/>
            </a:endParaRPr>
          </a:p>
          <a:p>
            <a:pPr marL="442913" lvl="1" indent="-266700" eaLnBrk="1" hangingPunct="1">
              <a:lnSpc>
                <a:spcPct val="80000"/>
              </a:lnSpc>
              <a:buClr>
                <a:srgbClr val="0000FF"/>
              </a:buClr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l-GR" sz="2200" dirty="0" smtClean="0">
                <a:solidFill>
                  <a:schemeClr val="tx1"/>
                </a:solidFill>
                <a:ea typeface="Calibri" pitchFamily="34" charset="0"/>
                <a:cs typeface="Calibri" pitchFamily="34" charset="0"/>
              </a:rPr>
              <a:t>Δραστηριότητα για το Γυμνάσιο στο </a:t>
            </a:r>
            <a:r>
              <a:rPr lang="en-US" sz="2200" dirty="0" smtClean="0">
                <a:solidFill>
                  <a:schemeClr val="tx1"/>
                </a:solidFill>
                <a:ea typeface="Calibri" pitchFamily="34" charset="0"/>
                <a:cs typeface="Calibri" pitchFamily="34" charset="0"/>
              </a:rPr>
              <a:t>SCRATCH </a:t>
            </a:r>
            <a:r>
              <a:rPr lang="el-GR" sz="2200" dirty="0" smtClean="0">
                <a:solidFill>
                  <a:schemeClr val="tx1"/>
                </a:solidFill>
                <a:ea typeface="Calibri" pitchFamily="34" charset="0"/>
                <a:cs typeface="Calibri" pitchFamily="34" charset="0"/>
              </a:rPr>
              <a:t>και στο </a:t>
            </a:r>
            <a:r>
              <a:rPr lang="en-US" sz="2200" dirty="0" smtClean="0">
                <a:solidFill>
                  <a:schemeClr val="tx1"/>
                </a:solidFill>
                <a:ea typeface="Calibri" pitchFamily="34" charset="0"/>
                <a:cs typeface="Calibri" pitchFamily="34" charset="0"/>
              </a:rPr>
              <a:t>BYOB</a:t>
            </a:r>
            <a:endParaRPr lang="el-GR" sz="2400" dirty="0" smtClean="0">
              <a:solidFill>
                <a:schemeClr val="tx1"/>
              </a:solidFill>
              <a:ea typeface="Calibri" pitchFamily="34" charset="0"/>
              <a:cs typeface="Calibri" pitchFamily="34" charset="0"/>
            </a:endParaRPr>
          </a:p>
          <a:p>
            <a:pPr marL="638175" eaLnBrk="1" hangingPunct="1"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endParaRPr lang="el-GR" sz="2800" dirty="0" smtClean="0">
              <a:solidFill>
                <a:schemeClr val="tx2"/>
              </a:solidFill>
            </a:endParaRPr>
          </a:p>
          <a:p>
            <a:pPr marL="638175" eaLnBrk="1" hangingPunct="1"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endParaRPr lang="el-GR" sz="2800" dirty="0" smtClean="0">
              <a:solidFill>
                <a:schemeClr val="tx2"/>
              </a:solidFill>
            </a:endParaRPr>
          </a:p>
        </p:txBody>
      </p:sp>
      <p:pic>
        <p:nvPicPr>
          <p:cNvPr id="15363" name="Picture 2" descr="scratch.jpg"/>
          <p:cNvPicPr>
            <a:picLocks noChangeAspect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539552" y="260648"/>
            <a:ext cx="622300" cy="673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1 - Τίτλος"/>
          <p:cNvSpPr>
            <a:spLocks noGrp="1"/>
          </p:cNvSpPr>
          <p:nvPr>
            <p:ph type="title"/>
          </p:nvPr>
        </p:nvSpPr>
        <p:spPr>
          <a:xfrm>
            <a:off x="1187624" y="260648"/>
            <a:ext cx="7258050" cy="990600"/>
          </a:xfrm>
        </p:spPr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l-GR" b="1" dirty="0" smtClean="0"/>
              <a:t>Υλικό</a:t>
            </a:r>
            <a:r>
              <a:rPr lang="el-GR" dirty="0" smtClean="0"/>
              <a:t/>
            </a:r>
            <a:br>
              <a:rPr lang="el-GR" dirty="0" smtClean="0"/>
            </a:br>
            <a:endParaRPr lang="el-GR" dirty="0" smtClean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Τίτλος 6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l-GR" dirty="0" smtClean="0"/>
              <a:t>Τέλος Ενότητας</a:t>
            </a:r>
            <a:endParaRPr lang="el-GR" dirty="0"/>
          </a:p>
        </p:txBody>
      </p:sp>
      <p:sp>
        <p:nvSpPr>
          <p:cNvPr id="8" name="Υπότιτλος 7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2128020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Χρηματοδότηση</a:t>
            </a:r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40768"/>
            <a:ext cx="8229600" cy="4525963"/>
          </a:xfrm>
        </p:spPr>
        <p:txBody>
          <a:bodyPr>
            <a:normAutofit/>
          </a:bodyPr>
          <a:lstStyle/>
          <a:p>
            <a:r>
              <a:rPr lang="el-GR" sz="2000" dirty="0" smtClean="0"/>
              <a:t>Το παρόν εκπαιδευτικό υλικό έχει αναπτυχθεί </a:t>
            </a:r>
            <a:r>
              <a:rPr lang="el-GR" sz="2000" dirty="0" err="1" smtClean="0"/>
              <a:t>στ</a:t>
            </a:r>
            <a:r>
              <a:rPr lang="en-US" sz="2000" dirty="0" smtClean="0"/>
              <a:t>o</a:t>
            </a:r>
            <a:r>
              <a:rPr lang="el-GR" sz="2000" dirty="0" smtClean="0"/>
              <a:t> </a:t>
            </a:r>
            <a:r>
              <a:rPr lang="el-GR" sz="2000" dirty="0" err="1" smtClean="0"/>
              <a:t>πλαίσι</a:t>
            </a:r>
            <a:r>
              <a:rPr lang="en-US" sz="2000" dirty="0" smtClean="0"/>
              <a:t>o</a:t>
            </a:r>
            <a:r>
              <a:rPr lang="el-GR" sz="2000" dirty="0" smtClean="0"/>
              <a:t> του εκπαιδευτικού έργου του διδάσκοντα.</a:t>
            </a:r>
            <a:endParaRPr lang="en-US" sz="2000" dirty="0" smtClean="0"/>
          </a:p>
          <a:p>
            <a:r>
              <a:rPr lang="el-GR" sz="2000" dirty="0" smtClean="0"/>
              <a:t>Το έργο «</a:t>
            </a:r>
            <a:r>
              <a:rPr lang="el-GR" sz="2000" b="1" dirty="0" smtClean="0"/>
              <a:t>Ανοικτά Ακαδημαϊκά Μαθήματα στο Πανεπιστήμιο Αθηνών</a:t>
            </a:r>
            <a:r>
              <a:rPr lang="el-GR" sz="2000" dirty="0" smtClean="0"/>
              <a:t>» έχει χρηματοδοτήσει μόνο την αναδιαμόρφωση του εκπαιδευτικού υλικού. </a:t>
            </a:r>
            <a:endParaRPr lang="en-US" sz="2000" dirty="0" smtClean="0"/>
          </a:p>
          <a:p>
            <a:r>
              <a:rPr lang="el-GR" sz="2000" dirty="0" smtClean="0"/>
              <a:t>Το έργο υλοποιείται στο πλαίσιο του Επιχειρησιακού Προγράμματος «Εκπαίδευση και Δια Βίου Μάθηση» και συγχρηματοδοτείται από την Ευρωπαϊκή Ένωση (Ευρωπαϊκό Κοινωνικό Ταμείο) και από εθνικούς πόρους.</a:t>
            </a:r>
          </a:p>
        </p:txBody>
      </p:sp>
      <p:pic>
        <p:nvPicPr>
          <p:cNvPr id="7" name="Picture 6" descr="Λογότυπο Επιχειρησιακού Προγράμματος Εκπαίδευση και Δια βίου Μάθηση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9672" y="4653136"/>
            <a:ext cx="5501640" cy="13868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645845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sz="4400" dirty="0" smtClean="0"/>
              <a:t>Σημειώματα</a:t>
            </a:r>
            <a:endParaRPr lang="el-GR" sz="4400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93486613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>
            <a:noAutofit/>
          </a:bodyPr>
          <a:lstStyle/>
          <a:p>
            <a:r>
              <a:rPr lang="el-GR" dirty="0"/>
              <a:t>Σημείωμα Ιστορικού </a:t>
            </a:r>
            <a:r>
              <a:rPr lang="el-GR" dirty="0" smtClean="0"/>
              <a:t>Εκδόσεων</a:t>
            </a:r>
            <a:r>
              <a:rPr lang="en-US" dirty="0" smtClean="0"/>
              <a:t> </a:t>
            </a:r>
            <a:r>
              <a:rPr lang="el-GR" dirty="0" smtClean="0"/>
              <a:t>Έργου</a:t>
            </a:r>
            <a:endParaRPr lang="el-GR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234220" y="1556792"/>
            <a:ext cx="8586252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l-GR" sz="2000" dirty="0" smtClean="0"/>
              <a:t>Το </a:t>
            </a:r>
            <a:r>
              <a:rPr lang="el-GR" sz="2000" dirty="0"/>
              <a:t>παρόν έργο αποτελεί την έκδοση </a:t>
            </a:r>
            <a:r>
              <a:rPr lang="el-GR" sz="2000" dirty="0" smtClean="0">
                <a:solidFill>
                  <a:srgbClr val="000000"/>
                </a:solidFill>
              </a:rPr>
              <a:t>1.0</a:t>
            </a:r>
            <a:r>
              <a:rPr lang="el-GR" sz="2000" dirty="0" smtClean="0"/>
              <a:t>.  </a:t>
            </a:r>
            <a:endParaRPr lang="el-GR" sz="2000" dirty="0"/>
          </a:p>
        </p:txBody>
      </p:sp>
    </p:spTree>
    <p:extLst>
      <p:ext uri="{BB962C8B-B14F-4D97-AF65-F5344CB8AC3E}">
        <p14:creationId xmlns:p14="http://schemas.microsoft.com/office/powerpoint/2010/main" val="188988772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dirty="0"/>
              <a:t>Σημείωμα </a:t>
            </a:r>
            <a:r>
              <a:rPr lang="el-GR" dirty="0" smtClean="0"/>
              <a:t>Αναφοράς</a:t>
            </a:r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l-GR" sz="2000" dirty="0" smtClean="0">
                <a:solidFill>
                  <a:srgbClr val="000000"/>
                </a:solidFill>
              </a:rPr>
              <a:t>Copyright </a:t>
            </a:r>
            <a:r>
              <a:rPr lang="el-GR" sz="2000" dirty="0" err="1" smtClean="0">
                <a:solidFill>
                  <a:srgbClr val="000000"/>
                </a:solidFill>
              </a:rPr>
              <a:t>Εθνικόν</a:t>
            </a:r>
            <a:r>
              <a:rPr lang="el-GR" sz="2000" dirty="0" smtClean="0">
                <a:solidFill>
                  <a:srgbClr val="000000"/>
                </a:solidFill>
              </a:rPr>
              <a:t> και </a:t>
            </a:r>
            <a:r>
              <a:rPr lang="el-GR" sz="2000" dirty="0" err="1" smtClean="0">
                <a:solidFill>
                  <a:srgbClr val="000000"/>
                </a:solidFill>
              </a:rPr>
              <a:t>Καποδιστριακόν</a:t>
            </a:r>
            <a:r>
              <a:rPr lang="el-GR" sz="2000" dirty="0" smtClean="0">
                <a:solidFill>
                  <a:srgbClr val="000000"/>
                </a:solidFill>
              </a:rPr>
              <a:t> </a:t>
            </a:r>
            <a:r>
              <a:rPr lang="el-GR" sz="2000" dirty="0" err="1" smtClean="0">
                <a:solidFill>
                  <a:srgbClr val="000000"/>
                </a:solidFill>
              </a:rPr>
              <a:t>Πανεπιστήμιον</a:t>
            </a:r>
            <a:r>
              <a:rPr lang="el-GR" sz="2000" dirty="0" smtClean="0">
                <a:solidFill>
                  <a:srgbClr val="000000"/>
                </a:solidFill>
              </a:rPr>
              <a:t> Αθηνών</a:t>
            </a:r>
            <a:r>
              <a:rPr lang="en-US" sz="2000" dirty="0" smtClean="0">
                <a:solidFill>
                  <a:srgbClr val="000000"/>
                </a:solidFill>
              </a:rPr>
              <a:t>, </a:t>
            </a:r>
            <a:r>
              <a:rPr lang="el-GR" sz="2000" dirty="0" smtClean="0">
                <a:solidFill>
                  <a:srgbClr val="000000"/>
                </a:solidFill>
              </a:rPr>
              <a:t>Μ. </a:t>
            </a:r>
            <a:r>
              <a:rPr lang="el-GR" sz="2000" dirty="0" err="1" smtClean="0">
                <a:solidFill>
                  <a:srgbClr val="000000"/>
                </a:solidFill>
              </a:rPr>
              <a:t>Γρηγοριάδου</a:t>
            </a:r>
            <a:r>
              <a:rPr lang="el-GR" sz="2000" dirty="0" smtClean="0">
                <a:solidFill>
                  <a:srgbClr val="000000"/>
                </a:solidFill>
              </a:rPr>
              <a:t>, Α. </a:t>
            </a:r>
            <a:r>
              <a:rPr lang="el-GR" sz="2000" dirty="0" err="1" smtClean="0">
                <a:solidFill>
                  <a:srgbClr val="000000"/>
                </a:solidFill>
              </a:rPr>
              <a:t>Γόγουλου</a:t>
            </a:r>
            <a:r>
              <a:rPr lang="el-GR" sz="2000" dirty="0" smtClean="0">
                <a:solidFill>
                  <a:srgbClr val="000000"/>
                </a:solidFill>
              </a:rPr>
              <a:t>, Ε. </a:t>
            </a:r>
            <a:r>
              <a:rPr lang="el-GR" sz="2000" dirty="0" err="1" smtClean="0">
                <a:solidFill>
                  <a:srgbClr val="000000"/>
                </a:solidFill>
              </a:rPr>
              <a:t>Γουλή</a:t>
            </a:r>
            <a:r>
              <a:rPr lang="el-GR" sz="2000" dirty="0" smtClean="0">
                <a:solidFill>
                  <a:srgbClr val="000000"/>
                </a:solidFill>
              </a:rPr>
              <a:t>. «Διδακτική της Πληροφορικής. Θεματική Ενότητα </a:t>
            </a:r>
            <a:r>
              <a:rPr lang="el-GR" sz="2000" dirty="0" smtClean="0">
                <a:solidFill>
                  <a:srgbClr val="000000"/>
                </a:solidFill>
              </a:rPr>
              <a:t>05: Διδακτικ</a:t>
            </a:r>
            <a:r>
              <a:rPr lang="el-GR" sz="2000" dirty="0" smtClean="0">
                <a:solidFill>
                  <a:srgbClr val="000000"/>
                </a:solidFill>
              </a:rPr>
              <a:t>ή Προγραμματισμού (ΙΙ)</a:t>
            </a:r>
            <a:r>
              <a:rPr lang="el-GR" sz="2000" dirty="0" smtClean="0">
                <a:solidFill>
                  <a:srgbClr val="000000"/>
                </a:solidFill>
              </a:rPr>
              <a:t>»</a:t>
            </a:r>
            <a:r>
              <a:rPr lang="el-GR" sz="2000" dirty="0" smtClean="0">
                <a:solidFill>
                  <a:srgbClr val="000000"/>
                </a:solidFill>
              </a:rPr>
              <a:t>. </a:t>
            </a:r>
            <a:r>
              <a:rPr lang="el-GR" sz="2000" dirty="0">
                <a:solidFill>
                  <a:srgbClr val="000000"/>
                </a:solidFill>
              </a:rPr>
              <a:t>Έκδοση: </a:t>
            </a:r>
            <a:r>
              <a:rPr lang="el-GR" sz="2000" dirty="0" smtClean="0">
                <a:solidFill>
                  <a:srgbClr val="000000"/>
                </a:solidFill>
              </a:rPr>
              <a:t>1.0</a:t>
            </a:r>
            <a:r>
              <a:rPr lang="el-GR" sz="2000" dirty="0">
                <a:solidFill>
                  <a:srgbClr val="000000"/>
                </a:solidFill>
              </a:rPr>
              <a:t>. Αθήνα </a:t>
            </a:r>
            <a:r>
              <a:rPr lang="el-GR" sz="2000" dirty="0" smtClean="0">
                <a:solidFill>
                  <a:srgbClr val="000000"/>
                </a:solidFill>
              </a:rPr>
              <a:t>2015. </a:t>
            </a:r>
            <a:r>
              <a:rPr lang="el-GR" sz="2000" dirty="0">
                <a:solidFill>
                  <a:srgbClr val="000000"/>
                </a:solidFill>
              </a:rPr>
              <a:t>Διαθέσιμο από τη δικτυακή </a:t>
            </a:r>
            <a:r>
              <a:rPr lang="el-GR" sz="2000" dirty="0" smtClean="0">
                <a:solidFill>
                  <a:srgbClr val="000000"/>
                </a:solidFill>
              </a:rPr>
              <a:t>διεύθυνση: </a:t>
            </a:r>
            <a:r>
              <a:rPr lang="en-US" sz="2000" dirty="0">
                <a:solidFill>
                  <a:srgbClr val="000000"/>
                </a:solidFill>
              </a:rPr>
              <a:t>http://</a:t>
            </a:r>
            <a:r>
              <a:rPr lang="en-US" sz="2000" dirty="0" err="1">
                <a:solidFill>
                  <a:srgbClr val="000000"/>
                </a:solidFill>
              </a:rPr>
              <a:t>opencourses.uoa.gr</a:t>
            </a:r>
            <a:r>
              <a:rPr lang="en-US" sz="2000" dirty="0">
                <a:solidFill>
                  <a:srgbClr val="000000"/>
                </a:solidFill>
              </a:rPr>
              <a:t>/courses/DI20/</a:t>
            </a:r>
            <a:r>
              <a:rPr lang="el-GR" sz="2000" dirty="0" smtClean="0">
                <a:solidFill>
                  <a:srgbClr val="000000"/>
                </a:solidFill>
              </a:rPr>
              <a:t>.</a:t>
            </a:r>
            <a:endParaRPr lang="el-GR" sz="2000" dirty="0">
              <a:solidFill>
                <a:srgbClr val="000000"/>
              </a:solidFill>
            </a:endParaRPr>
          </a:p>
          <a:p>
            <a:endParaRPr lang="el-GR" sz="2000" dirty="0"/>
          </a:p>
        </p:txBody>
      </p:sp>
    </p:spTree>
    <p:extLst>
      <p:ext uri="{BB962C8B-B14F-4D97-AF65-F5344CB8AC3E}">
        <p14:creationId xmlns:p14="http://schemas.microsoft.com/office/powerpoint/2010/main" val="380689830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162272"/>
            <a:ext cx="8229600" cy="1143000"/>
          </a:xfrm>
        </p:spPr>
        <p:txBody>
          <a:bodyPr>
            <a:normAutofit/>
          </a:bodyPr>
          <a:lstStyle/>
          <a:p>
            <a:r>
              <a:rPr lang="el-GR" dirty="0"/>
              <a:t>Σημείωμα </a:t>
            </a:r>
            <a:r>
              <a:rPr lang="el-GR" dirty="0" smtClean="0"/>
              <a:t>Αδειοδότησης</a:t>
            </a:r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7504" y="764704"/>
            <a:ext cx="8928992" cy="1440159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l-GR" sz="2000" dirty="0" smtClean="0"/>
              <a:t>Το </a:t>
            </a:r>
            <a:r>
              <a:rPr lang="el-GR" sz="2000" dirty="0"/>
              <a:t>παρόν υλικό διατίθεται με τους όρους της άδειας χρήσης Creative Commons Αναφορά, Μη Εμπορική Χρήση Παρόμοια Διανομή 4.0 [1] ή μεταγενέστερη, Διεθνής Έκδοση.   Εξαιρούνται τα αυτοτελή έργα τρίτων π.χ. φωτογραφίες, διαγράμματα </a:t>
            </a:r>
            <a:r>
              <a:rPr lang="el-GR" sz="2000" dirty="0" err="1"/>
              <a:t>κ.λ.π</a:t>
            </a:r>
            <a:r>
              <a:rPr lang="el-GR" sz="2000" dirty="0"/>
              <a:t>.,  τα οποία εμπεριέχονται σε αυτό και τα οποία αναφέρονται μαζί με τους όρους χρήσης τους στο «Σημείωμα Χρήσης Έργων Τρίτων</a:t>
            </a:r>
            <a:r>
              <a:rPr lang="el-GR" sz="2000" dirty="0" smtClean="0"/>
              <a:t>».                     </a:t>
            </a:r>
          </a:p>
          <a:p>
            <a:pPr marL="0" indent="0">
              <a:buNone/>
            </a:pPr>
            <a:endParaRPr lang="el-GR" sz="2000" dirty="0"/>
          </a:p>
        </p:txBody>
      </p:sp>
      <p:pic>
        <p:nvPicPr>
          <p:cNvPr id="2056" name="Picture 22" descr="Λογότυπο για Άδειες χρήσης Creative Commons BY-NC-ND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47670" y="2420888"/>
            <a:ext cx="1648660" cy="5760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107504" y="2924944"/>
            <a:ext cx="9036496" cy="3456384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/>
          <a:p>
            <a:r>
              <a:rPr lang="el-GR" dirty="0"/>
              <a:t>[1] http://creativecommons.org/licenses/by-nc-sa/4.0/ </a:t>
            </a:r>
            <a:endParaRPr lang="en-US" smtClean="0"/>
          </a:p>
          <a:p>
            <a:endParaRPr lang="el-GR" dirty="0"/>
          </a:p>
          <a:p>
            <a:r>
              <a:rPr lang="el-GR" dirty="0"/>
              <a:t>Ως </a:t>
            </a:r>
            <a:r>
              <a:rPr lang="el-GR" b="1" dirty="0"/>
              <a:t>Μη Εμπορική</a:t>
            </a:r>
            <a:r>
              <a:rPr lang="el-GR" dirty="0"/>
              <a:t> ορίζεται η χρήση: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l-GR" dirty="0"/>
              <a:t>που δεν περιλαμβάνει άμεσο ή έμμεσο οικονομικό όφελος από την χρήση του έργου, για το διανομέα του έργου και </a:t>
            </a:r>
            <a:r>
              <a:rPr lang="el-GR" dirty="0" err="1"/>
              <a:t>αδειοδόχο</a:t>
            </a:r>
            <a:endParaRPr lang="el-GR" dirty="0"/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l-GR" dirty="0"/>
              <a:t>που</a:t>
            </a:r>
            <a:r>
              <a:rPr lang="en-GB" dirty="0"/>
              <a:t> </a:t>
            </a:r>
            <a:r>
              <a:rPr lang="el-GR" dirty="0"/>
              <a:t>δεν περιλαμβάνει οικονομική συναλλαγή ως προϋπόθεση για τη χρήση ή πρόσβαση στο έργο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l-GR" dirty="0"/>
              <a:t>που</a:t>
            </a:r>
            <a:r>
              <a:rPr lang="en-GB" dirty="0"/>
              <a:t> </a:t>
            </a:r>
            <a:r>
              <a:rPr lang="el-GR" dirty="0"/>
              <a:t>δεν προσπορίζει στο διανομέα του έργου και</a:t>
            </a:r>
            <a:r>
              <a:rPr lang="en-GB" dirty="0"/>
              <a:t> </a:t>
            </a:r>
            <a:r>
              <a:rPr lang="el-GR" dirty="0" err="1"/>
              <a:t>αδειοδόχο</a:t>
            </a:r>
            <a:r>
              <a:rPr lang="en-GB" dirty="0"/>
              <a:t> </a:t>
            </a:r>
            <a:r>
              <a:rPr lang="el-GR" dirty="0"/>
              <a:t>έμμεσο οικονομικό όφελος (π.χ. διαφημίσεις) από την προβολή του έργου σε διαδικτυακό </a:t>
            </a:r>
            <a:r>
              <a:rPr lang="el-GR" dirty="0" smtClean="0"/>
              <a:t>τόπο</a:t>
            </a:r>
            <a:endParaRPr lang="en-US" dirty="0" smtClean="0"/>
          </a:p>
          <a:p>
            <a:pPr marL="342900" lvl="0" indent="-342900">
              <a:buFont typeface="Arial" panose="020B0604020202020204" pitchFamily="34" charset="0"/>
              <a:buChar char="•"/>
            </a:pPr>
            <a:endParaRPr lang="el-GR" dirty="0"/>
          </a:p>
          <a:p>
            <a:r>
              <a:rPr lang="el-GR" dirty="0" smtClean="0"/>
              <a:t>Ο </a:t>
            </a:r>
            <a:r>
              <a:rPr lang="el-GR" dirty="0"/>
              <a:t>δικαιούχος μπορεί να παρέχει στον </a:t>
            </a:r>
            <a:r>
              <a:rPr lang="el-GR" dirty="0" err="1"/>
              <a:t>αδειοδόχο</a:t>
            </a:r>
            <a:r>
              <a:rPr lang="el-GR" dirty="0"/>
              <a:t> ξεχωριστή άδεια να χρησιμοποιεί το έργο για εμπορική χρήση, εφόσον αυτό του ζητηθεί</a:t>
            </a:r>
            <a:r>
              <a:rPr lang="el-GR" dirty="0" smtClean="0"/>
              <a:t>.</a:t>
            </a: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189624123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dirty="0"/>
              <a:t>Διατήρηση </a:t>
            </a:r>
            <a:r>
              <a:rPr lang="el-GR" dirty="0" smtClean="0"/>
              <a:t>Σημειωμάτων</a:t>
            </a:r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l-GR" sz="2400" dirty="0" smtClean="0"/>
              <a:t>Οποιαδήποτε </a:t>
            </a:r>
            <a:r>
              <a:rPr lang="el-GR" sz="2400" dirty="0"/>
              <a:t>αναπαραγωγή ή διασκευή του υλικού θα πρέπει να συμπεριλαμβάνει: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l-GR" sz="2000" dirty="0" err="1"/>
              <a:t>τ</a:t>
            </a:r>
            <a:r>
              <a:rPr lang="en-US" sz="2000" dirty="0" smtClean="0"/>
              <a:t>ο </a:t>
            </a:r>
            <a:r>
              <a:rPr lang="en-US" sz="2000" dirty="0" err="1"/>
              <a:t>Σημείωμ</a:t>
            </a:r>
            <a:r>
              <a:rPr lang="en-US" sz="2000" dirty="0"/>
              <a:t>α Αναφοράς</a:t>
            </a:r>
            <a:endParaRPr lang="el-GR" sz="2000" dirty="0"/>
          </a:p>
          <a:p>
            <a:pPr lvl="1">
              <a:buFont typeface="Wingdings" panose="05000000000000000000" pitchFamily="2" charset="2"/>
              <a:buChar char="§"/>
            </a:pPr>
            <a:r>
              <a:rPr lang="el-GR" sz="2000" dirty="0" err="1"/>
              <a:t>τ</a:t>
            </a:r>
            <a:r>
              <a:rPr lang="en-US" sz="2000" dirty="0" smtClean="0"/>
              <a:t>ο </a:t>
            </a:r>
            <a:r>
              <a:rPr lang="en-US" sz="2000" dirty="0" err="1"/>
              <a:t>Σημείωμ</a:t>
            </a:r>
            <a:r>
              <a:rPr lang="en-US" sz="2000" dirty="0"/>
              <a:t>α Αδειοδότησης</a:t>
            </a:r>
            <a:endParaRPr lang="el-GR" sz="2000" dirty="0"/>
          </a:p>
          <a:p>
            <a:pPr lvl="1">
              <a:buFont typeface="Wingdings" panose="05000000000000000000" pitchFamily="2" charset="2"/>
              <a:buChar char="§"/>
            </a:pPr>
            <a:r>
              <a:rPr lang="el-GR" sz="2000" dirty="0" err="1"/>
              <a:t>τ</a:t>
            </a:r>
            <a:r>
              <a:rPr lang="en-US" sz="2000" dirty="0" smtClean="0"/>
              <a:t>η </a:t>
            </a:r>
            <a:r>
              <a:rPr lang="en-US" sz="2000" dirty="0" err="1"/>
              <a:t>δήλωση</a:t>
            </a:r>
            <a:r>
              <a:rPr lang="en-US" sz="2000" dirty="0"/>
              <a:t> </a:t>
            </a:r>
            <a:r>
              <a:rPr lang="el-GR" sz="2000" dirty="0" err="1"/>
              <a:t>Δ</a:t>
            </a:r>
            <a:r>
              <a:rPr lang="en-US" sz="2000" dirty="0" smtClean="0"/>
              <a:t>ια</a:t>
            </a:r>
            <a:r>
              <a:rPr lang="en-US" sz="2000" dirty="0" err="1" smtClean="0"/>
              <a:t>τήρησης</a:t>
            </a:r>
            <a:r>
              <a:rPr lang="en-US" sz="2000" dirty="0" smtClean="0"/>
              <a:t> </a:t>
            </a:r>
            <a:r>
              <a:rPr lang="en-US" sz="2000" dirty="0"/>
              <a:t>Σημειωμάτων</a:t>
            </a:r>
            <a:endParaRPr lang="el-GR" sz="2000" dirty="0"/>
          </a:p>
          <a:p>
            <a:pPr lvl="1">
              <a:buFont typeface="Wingdings" panose="05000000000000000000" pitchFamily="2" charset="2"/>
              <a:buChar char="§"/>
            </a:pPr>
            <a:r>
              <a:rPr lang="el-GR" sz="2000" dirty="0"/>
              <a:t>τ</a:t>
            </a:r>
            <a:r>
              <a:rPr lang="el-GR" sz="2000" dirty="0" smtClean="0"/>
              <a:t>ο Σημείωμα Χρήσης Έργων Τρίτων </a:t>
            </a:r>
            <a:r>
              <a:rPr lang="el-GR" sz="2000" dirty="0"/>
              <a:t>(εφόσον υπάρχει)</a:t>
            </a:r>
          </a:p>
          <a:p>
            <a:pPr marL="0" indent="0">
              <a:buNone/>
            </a:pPr>
            <a:r>
              <a:rPr lang="el-GR" sz="2400" dirty="0"/>
              <a:t>μαζί με τους συνοδευόμενους </a:t>
            </a:r>
            <a:r>
              <a:rPr lang="el-GR" sz="2400" dirty="0" err="1"/>
              <a:t>υπερσυνδέσμους</a:t>
            </a:r>
            <a:r>
              <a:rPr lang="el-GR" sz="2400" dirty="0"/>
              <a:t>.</a:t>
            </a:r>
          </a:p>
          <a:p>
            <a:endParaRPr lang="el-GR" sz="2000" dirty="0"/>
          </a:p>
        </p:txBody>
      </p:sp>
    </p:spTree>
    <p:extLst>
      <p:ext uri="{BB962C8B-B14F-4D97-AF65-F5344CB8AC3E}">
        <p14:creationId xmlns:p14="http://schemas.microsoft.com/office/powerpoint/2010/main" val="270933943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/>
      <a:bodyPr vert="horz" lIns="91440" tIns="45720" rIns="91440" bIns="45720" rtlCol="0" anchor="ctr">
        <a:normAutofit/>
      </a:bodyPr>
      <a:lstStyle>
        <a:defPPr>
          <a:defRPr dirty="0" smtClean="0"/>
        </a:defPPr>
      </a:lstStyle>
    </a:txDef>
  </a:objectDefaults>
  <a:extraClrSchemeLst/>
</a:theme>
</file>

<file path=ppt/theme/theme2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2574</TotalTime>
  <Words>495</Words>
  <Application>Microsoft Macintosh PowerPoint</Application>
  <PresentationFormat>On-screen Show (4:3)</PresentationFormat>
  <Paragraphs>77</Paragraphs>
  <Slides>13</Slides>
  <Notes>8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4" baseType="lpstr">
      <vt:lpstr>Θέμα του Office</vt:lpstr>
      <vt:lpstr>Διδακτική της Πληροφορικής</vt:lpstr>
      <vt:lpstr>PowerPoint Presentation</vt:lpstr>
      <vt:lpstr>Χαρακτηριστικά </vt:lpstr>
      <vt:lpstr>Προωθεί – Υποστηρίζει … </vt:lpstr>
      <vt:lpstr>Διαδικτυακή Κοινότητα http://scratch.mit.edu/</vt:lpstr>
      <vt:lpstr>Υλικό </vt:lpstr>
      <vt:lpstr>Τέλος Ενότητας</vt:lpstr>
      <vt:lpstr>Χρηματοδότηση</vt:lpstr>
      <vt:lpstr>Σημειώματα</vt:lpstr>
      <vt:lpstr>Σημείωμα Ιστορικού Εκδόσεων Έργου</vt:lpstr>
      <vt:lpstr>Σημείωμα Αναφοράς</vt:lpstr>
      <vt:lpstr>Σημείωμα Αδειοδότησης</vt:lpstr>
      <vt:lpstr>Διατήρηση Σημειωμάτων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Παρουσίαση του PowerPoint</dc:title>
  <dc:creator>Stevy</dc:creator>
  <cp:lastModifiedBy>Michael Pantazoglou</cp:lastModifiedBy>
  <cp:revision>228</cp:revision>
  <dcterms:created xsi:type="dcterms:W3CDTF">2012-09-06T09:03:05Z</dcterms:created>
  <dcterms:modified xsi:type="dcterms:W3CDTF">2015-03-24T10:34:44Z</dcterms:modified>
</cp:coreProperties>
</file>