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17"/>
  </p:notesMasterIdLst>
  <p:sldIdLst>
    <p:sldId id="318" r:id="rId3"/>
    <p:sldId id="308" r:id="rId4"/>
    <p:sldId id="313" r:id="rId5"/>
    <p:sldId id="314" r:id="rId6"/>
    <p:sldId id="315" r:id="rId7"/>
    <p:sldId id="316" r:id="rId8"/>
    <p:sldId id="317" r:id="rId9"/>
    <p:sldId id="290" r:id="rId10"/>
    <p:sldId id="295" r:id="rId11"/>
    <p:sldId id="299" r:id="rId12"/>
    <p:sldId id="319" r:id="rId13"/>
    <p:sldId id="320" r:id="rId14"/>
    <p:sldId id="321" r:id="rId15"/>
    <p:sldId id="293" r:id="rId16"/>
  </p:sldIdLst>
  <p:sldSz cx="9144000" cy="6858000" type="screen4x3"/>
  <p:notesSz cx="6858000" cy="9144000"/>
  <p:custDataLst>
    <p:tags r:id="rId18"/>
  </p:custDataLst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512F115-2FCC-49EE-8759-A71F26F5819E}">
          <p14:sldIdLst>
            <p14:sldId id="318"/>
            <p14:sldId id="308"/>
            <p14:sldId id="313"/>
            <p14:sldId id="314"/>
            <p14:sldId id="315"/>
            <p14:sldId id="316"/>
            <p14:sldId id="317"/>
            <p14:sldId id="290"/>
            <p14:sldId id="295"/>
            <p14:sldId id="299"/>
            <p14:sldId id="319"/>
            <p14:sldId id="320"/>
            <p14:sldId id="321"/>
          </p14:sldIdLst>
        </p14:section>
        <p14:section name="Untitled Section" id="{0F1CB131-A6BD-43D0-B8D4-1F27CEF7A05E}">
          <p14:sldIdLst>
            <p14:sldId id="293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5BC"/>
    <a:srgbClr val="4F81BD"/>
    <a:srgbClr val="50AB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77" autoAdjust="0"/>
    <p:restoredTop sz="99309" autoAdjust="0"/>
  </p:normalViewPr>
  <p:slideViewPr>
    <p:cSldViewPr>
      <p:cViewPr varScale="1">
        <p:scale>
          <a:sx n="57" d="100"/>
          <a:sy n="57" d="100"/>
        </p:scale>
        <p:origin x="-3216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A379C-B41D-45E1-80CB-01FC82FDADA9}" type="datetimeFigureOut">
              <a:rPr lang="el-GR" smtClean="0"/>
              <a:t>29/10/2015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0D4E-153C-481E-9C52-31B1E4926C1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5354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992812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59846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97211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1807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75097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01659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53707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45123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4524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 descr="[DECORATIVE]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 descr="[DECORATIVE]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Συναισθήματα</a:t>
            </a:r>
          </a:p>
        </p:txBody>
      </p:sp>
      <p:pic>
        <p:nvPicPr>
          <p:cNvPr id="6" name="Picture 5" descr="[DECORATIVE]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51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1212086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αριθμού διαφάνειας 5" descr="[DECORATIVE]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 descr="[DECORATIVE]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Συναισθήματα</a:t>
            </a:r>
          </a:p>
        </p:txBody>
      </p:sp>
      <p:pic>
        <p:nvPicPr>
          <p:cNvPr id="7" name="Picture 6" descr="[DECORATIVE]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250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Συναισθήματα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112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4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Συναισθήματα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94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620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Συναισθήματα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71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Συναισθήματα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077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Συναισθήματα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15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8612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380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opencourses.uoa.gr/courses/ECD5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openxmlformats.org/officeDocument/2006/relationships/image" Target="../media/image9.png"/><Relationship Id="rId4" Type="http://schemas.openxmlformats.org/officeDocument/2006/relationships/hyperlink" Target="%5b1%5d%20http:/creativecommons.org/licenses/by-nc-sa/4.0/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blionet.gr/book/185725/Schneider,_Antonie/%CE%9F_%CE%BA%CF%8D%CF%81%CE%B9%CE%BF%CF%82_%CE%95%CF%85%CF%84%CF%8D%CF%87%CE%B7%CF%82_%CE%BA%CE%B1%CE%B9_%CE%B7_%CE%BA%CF%85%CF%81%CE%AF%CE%B1_%CE%94%CF%85%CF%83%CF%84%CF%85%CF%87%CE%AF%CE%B1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006575"/>
            <a:ext cx="7772400" cy="1470025"/>
          </a:xfrm>
        </p:spPr>
        <p:txBody>
          <a:bodyPr>
            <a:normAutofit/>
          </a:bodyPr>
          <a:lstStyle/>
          <a:p>
            <a:r>
              <a:rPr lang="el-GR" sz="4000" dirty="0"/>
              <a:t>Το Εικονογραφημένο Βιβλίο στην Προσχολική Εκπαίδευση</a:t>
            </a:r>
            <a:endParaRPr lang="el-GR" sz="4000" dirty="0">
              <a:solidFill>
                <a:srgbClr val="5075BC"/>
              </a:solidFill>
            </a:endParaRP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384823"/>
            <a:ext cx="7776864" cy="1752600"/>
          </a:xfrm>
        </p:spPr>
        <p:txBody>
          <a:bodyPr>
            <a:noAutofit/>
          </a:bodyPr>
          <a:lstStyle/>
          <a:p>
            <a:r>
              <a:rPr lang="el-GR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Ενότητα 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1.1</a:t>
            </a:r>
            <a:r>
              <a:rPr lang="el-GR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: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sz="2800" dirty="0" smtClean="0"/>
              <a:t>Συναισθήματα</a:t>
            </a:r>
            <a:endParaRPr lang="en-GB" sz="2800" dirty="0" smtClean="0"/>
          </a:p>
          <a:p>
            <a:endParaRPr lang="el-GR" sz="2800" dirty="0" smtClean="0"/>
          </a:p>
          <a:p>
            <a:r>
              <a:rPr lang="el-GR" sz="2800" dirty="0" smtClean="0"/>
              <a:t>Αγγελική Γιαννικοπούλου</a:t>
            </a:r>
          </a:p>
          <a:p>
            <a:r>
              <a:rPr lang="el-GR" sz="2800" dirty="0" smtClean="0"/>
              <a:t>Τμήμα </a:t>
            </a:r>
            <a:r>
              <a:rPr lang="el-GR" sz="2800" dirty="0"/>
              <a:t>Εκπαίδευσης και Αγωγής στην Προσχολική Ηλικία (ΤΕΑΠΗ)</a:t>
            </a:r>
            <a:endParaRPr lang="en-US" sz="2800" dirty="0" smtClean="0"/>
          </a:p>
          <a:p>
            <a:endParaRPr lang="el-GR" sz="2800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84669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Διδακτική Πρακτική</a:t>
            </a:r>
            <a:endParaRPr lang="en-GB" dirty="0"/>
          </a:p>
        </p:txBody>
      </p:sp>
      <p:sp>
        <p:nvSpPr>
          <p:cNvPr id="7" name="Θέση περιεχομένου 6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826768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400" b="1" dirty="0"/>
              <a:t>Διδακτική </a:t>
            </a:r>
            <a:r>
              <a:rPr lang="el-GR" sz="2400" b="1" dirty="0" smtClean="0"/>
              <a:t>πρακτική</a:t>
            </a:r>
            <a:r>
              <a:rPr lang="en-GB" sz="2400" dirty="0" smtClean="0"/>
              <a:t>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l-GR" sz="2400" dirty="0" smtClean="0"/>
              <a:t>Κατερίνα </a:t>
            </a:r>
            <a:r>
              <a:rPr lang="el-GR" sz="2400" dirty="0" err="1" smtClean="0"/>
              <a:t>Πετρουτσοπούλου</a:t>
            </a:r>
            <a:r>
              <a:rPr lang="el-GR" sz="2400" dirty="0" smtClean="0"/>
              <a:t>. </a:t>
            </a:r>
          </a:p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r>
              <a:rPr lang="el-GR" sz="2400" b="1" dirty="0" smtClean="0"/>
              <a:t>Βιβλίο</a:t>
            </a:r>
            <a:r>
              <a:rPr lang="el-GR" sz="2400" dirty="0" smtClean="0"/>
              <a:t>: </a:t>
            </a:r>
            <a:r>
              <a:rPr lang="el-GR" sz="2400" dirty="0" err="1"/>
              <a:t>Schneider</a:t>
            </a:r>
            <a:r>
              <a:rPr lang="el-GR" sz="2400" dirty="0"/>
              <a:t>, </a:t>
            </a:r>
            <a:r>
              <a:rPr lang="el-GR" sz="2400" dirty="0" err="1"/>
              <a:t>Antonie</a:t>
            </a:r>
            <a:r>
              <a:rPr lang="el-GR" sz="2400" dirty="0"/>
              <a:t>. </a:t>
            </a:r>
            <a:r>
              <a:rPr lang="el-GR" sz="2400" b="1" dirty="0"/>
              <a:t>Ο κύριος Ευτύχης και η κυρία Δυστυχία </a:t>
            </a:r>
            <a:r>
              <a:rPr lang="el-GR" sz="2400" dirty="0"/>
              <a:t>/ Άντονι </a:t>
            </a:r>
            <a:r>
              <a:rPr lang="el-GR" sz="2400" dirty="0" err="1"/>
              <a:t>Σνάιντερ</a:t>
            </a:r>
            <a:r>
              <a:rPr lang="el-GR" sz="2400" dirty="0"/>
              <a:t> · μετάφραση Μαρία Σούμπερτ · εικονογράφηση </a:t>
            </a:r>
            <a:r>
              <a:rPr lang="el-GR" sz="2400" dirty="0" err="1"/>
              <a:t>Σουζάνε</a:t>
            </a:r>
            <a:r>
              <a:rPr lang="el-GR" sz="2400" dirty="0"/>
              <a:t> </a:t>
            </a:r>
            <a:r>
              <a:rPr lang="el-GR" sz="2400" dirty="0" err="1"/>
              <a:t>Στράσερ</a:t>
            </a:r>
            <a:r>
              <a:rPr lang="el-GR" sz="2400" dirty="0"/>
              <a:t>. - 1η </a:t>
            </a:r>
            <a:r>
              <a:rPr lang="el-GR" sz="2400" dirty="0" err="1"/>
              <a:t>έκδ</a:t>
            </a:r>
            <a:r>
              <a:rPr lang="el-GR" sz="2400" dirty="0"/>
              <a:t>. - Αθήνα : Διάπλαση, 2013.</a:t>
            </a:r>
            <a:endParaRPr lang="en-GB" sz="2400" dirty="0"/>
          </a:p>
        </p:txBody>
      </p:sp>
      <p:pic>
        <p:nvPicPr>
          <p:cNvPr id="1026" name="Picture 2" descr="Εξώφυλλο του βιβλίου: Ο κύριος Ευτύχης και η κυρία Δυστυχία 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700808"/>
            <a:ext cx="4038600" cy="3230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312555" y="5013176"/>
            <a:ext cx="472173" cy="36004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el-GR" b="1" dirty="0" smtClean="0">
                <a:latin typeface="+mj-lt"/>
              </a:rPr>
              <a:t>[1]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537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Ανάγνωση του βιβλίου</a:t>
            </a:r>
            <a:endParaRPr lang="el-GR" dirty="0"/>
          </a:p>
        </p:txBody>
      </p:sp>
      <p:pic>
        <p:nvPicPr>
          <p:cNvPr id="7" name="Content Placeholder 3" descr="Η νηπιαγωγός διαβάζει το βιβλίο.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34637" y="1557338"/>
            <a:ext cx="5687425" cy="4525962"/>
          </a:xfrm>
        </p:spPr>
      </p:pic>
    </p:spTree>
    <p:extLst>
      <p:ext uri="{BB962C8B-B14F-4D97-AF65-F5344CB8AC3E}">
        <p14:creationId xmlns:p14="http://schemas.microsoft.com/office/powerpoint/2010/main" val="1404596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Κατά </a:t>
            </a:r>
            <a:r>
              <a:rPr lang="el-GR" dirty="0" smtClean="0"/>
              <a:t>την ανάγνωση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82752" cy="4525963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l-GR" altLang="el-GR" dirty="0"/>
              <a:t>Τι παρατηρείτε στο εξώφυλλο</a:t>
            </a:r>
            <a:r>
              <a:rPr lang="en-US" altLang="el-GR" dirty="0"/>
              <a:t>;</a:t>
            </a:r>
          </a:p>
          <a:p>
            <a:pPr lvl="1">
              <a:lnSpc>
                <a:spcPct val="120000"/>
              </a:lnSpc>
              <a:spcBef>
                <a:spcPts val="600"/>
              </a:spcBef>
            </a:pPr>
            <a:r>
              <a:rPr lang="el-GR" altLang="el-GR" sz="2600" dirty="0" smtClean="0"/>
              <a:t>Δύο σπιτάκια…</a:t>
            </a:r>
            <a:r>
              <a:rPr lang="en-US" altLang="el-GR" sz="2600" dirty="0" smtClean="0"/>
              <a:t> </a:t>
            </a:r>
            <a:r>
              <a:rPr lang="el-GR" altLang="el-GR" sz="2600" dirty="0" smtClean="0"/>
              <a:t>ένα </a:t>
            </a:r>
            <a:r>
              <a:rPr lang="el-GR" altLang="el-GR" sz="2600" dirty="0"/>
              <a:t>του κυρίου Ευτύχη και ένα της κυρίας Δυστυχίας.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l-GR" altLang="el-GR" dirty="0" smtClean="0"/>
              <a:t>Ωραία! Ποιο </a:t>
            </a:r>
            <a:r>
              <a:rPr lang="el-GR" altLang="el-GR" dirty="0"/>
              <a:t>σπιτάκι αρέσει σε </a:t>
            </a:r>
            <a:r>
              <a:rPr lang="el-GR" altLang="el-GR" dirty="0" smtClean="0"/>
              <a:t>εσάς </a:t>
            </a:r>
            <a:r>
              <a:rPr lang="el-GR" altLang="el-GR" dirty="0"/>
              <a:t>πιο πολύ</a:t>
            </a:r>
            <a:r>
              <a:rPr lang="en-US" altLang="el-GR" dirty="0"/>
              <a:t>;</a:t>
            </a:r>
            <a:endParaRPr lang="el-GR" altLang="el-GR" dirty="0"/>
          </a:p>
          <a:p>
            <a:pPr lvl="1">
              <a:lnSpc>
                <a:spcPct val="120000"/>
              </a:lnSpc>
              <a:spcBef>
                <a:spcPts val="600"/>
              </a:spcBef>
            </a:pPr>
            <a:r>
              <a:rPr lang="el-GR" altLang="el-GR" sz="2600" dirty="0" smtClean="0"/>
              <a:t>Εμένα </a:t>
            </a:r>
            <a:r>
              <a:rPr lang="el-GR" altLang="el-GR" sz="2600" dirty="0"/>
              <a:t>μου αρέσει του κυρίου Ευτύχη γιατί είναι με πολλά χρώματα.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el-GR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355976" y="1600200"/>
            <a:ext cx="4330824" cy="4525963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el-GR" altLang="el-GR" dirty="0"/>
              <a:t>Μάλιστα…</a:t>
            </a:r>
            <a:r>
              <a:rPr lang="en-US" altLang="el-GR" dirty="0"/>
              <a:t> </a:t>
            </a:r>
            <a:r>
              <a:rPr lang="el-GR" altLang="el-GR" dirty="0"/>
              <a:t>και της κυρίας Δυστυχίας το σπίτι;</a:t>
            </a:r>
          </a:p>
          <a:p>
            <a:pPr lvl="1">
              <a:lnSpc>
                <a:spcPct val="120000"/>
              </a:lnSpc>
            </a:pPr>
            <a:r>
              <a:rPr lang="el-GR" altLang="el-GR" sz="2600" dirty="0" smtClean="0"/>
              <a:t>Της </a:t>
            </a:r>
            <a:r>
              <a:rPr lang="el-GR" altLang="el-GR" sz="2600" dirty="0"/>
              <a:t>κυρίας Δυστυχίας το σπίτι είναι σκούρο.</a:t>
            </a:r>
          </a:p>
          <a:p>
            <a:pPr>
              <a:lnSpc>
                <a:spcPct val="120000"/>
              </a:lnSpc>
            </a:pPr>
            <a:r>
              <a:rPr lang="el-GR" altLang="el-GR" dirty="0"/>
              <a:t>Πολύ ωραία!</a:t>
            </a:r>
            <a:r>
              <a:rPr lang="en-US" altLang="el-GR" dirty="0"/>
              <a:t> </a:t>
            </a:r>
            <a:r>
              <a:rPr lang="el-GR" altLang="el-GR" dirty="0"/>
              <a:t>Για ποιο λόγο σκέφτεστε ότι είναι σκούρο;</a:t>
            </a:r>
          </a:p>
          <a:p>
            <a:pPr lvl="1">
              <a:lnSpc>
                <a:spcPct val="120000"/>
              </a:lnSpc>
            </a:pPr>
            <a:r>
              <a:rPr lang="el-GR" altLang="el-GR" sz="2600" dirty="0"/>
              <a:t>Μα γιατί είναι δυστυχισμένη.</a:t>
            </a:r>
            <a:r>
              <a:rPr lang="en-US" altLang="el-GR" sz="2600" dirty="0"/>
              <a:t> </a:t>
            </a:r>
            <a:r>
              <a:rPr lang="el-GR" altLang="el-GR" sz="2600" dirty="0"/>
              <a:t>Όταν είμαστε ευτυχισμένοι και χαρούμενοι βάζουμε χρώματα ενώ όταν είμαστε δυστυχισμένοι είναι όλα μαύρα και σκούρα.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35657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Μετά την ανάγνωση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1074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altLang="el-GR" sz="2600" dirty="0">
                <a:latin typeface="Calibri" panose="020F0502020204030204" pitchFamily="34" charset="0"/>
              </a:rPr>
              <a:t>Μετά τα παιδιά χωρίστηκαν σε 4 ομάδες και έφτιαξαν τις πόλεις (2 πόλεις για την ευτυχία και 2 πόλεις για τη δυστυχία). </a:t>
            </a:r>
            <a:endParaRPr lang="en-US" altLang="el-GR" sz="2600" dirty="0" smtClean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l-GR" altLang="el-GR" sz="2600" dirty="0" smtClean="0">
                <a:latin typeface="Calibri" panose="020F0502020204030204" pitchFamily="34" charset="0"/>
              </a:rPr>
              <a:t>Το </a:t>
            </a:r>
            <a:r>
              <a:rPr lang="el-GR" altLang="el-GR" sz="2600" dirty="0">
                <a:latin typeface="Calibri" panose="020F0502020204030204" pitchFamily="34" charset="0"/>
              </a:rPr>
              <a:t>υλικό προερχόταν από χαρτόνια, κόμικς, εφημερίδες, περιοδικά και  τυπωμένα έργα τέχνης.</a:t>
            </a:r>
          </a:p>
          <a:p>
            <a:endParaRPr lang="el-GR" sz="2600" dirty="0"/>
          </a:p>
        </p:txBody>
      </p:sp>
      <p:pic>
        <p:nvPicPr>
          <p:cNvPr id="5" name="Content Placeholder 3" descr="Τα παιδιά κόβουν και κολλούν.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2833" y="1700808"/>
            <a:ext cx="4223967" cy="316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00183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Τα έργα των παιδιών (1/2)</a:t>
            </a:r>
            <a:endParaRPr lang="el-GR" dirty="0"/>
          </a:p>
        </p:txBody>
      </p:sp>
      <p:pic>
        <p:nvPicPr>
          <p:cNvPr id="5" name="Content Placeholder 3" descr="Μια δυστυχισμένη και μια ευτυχισμένη πόλη.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50" y="1784729"/>
            <a:ext cx="8229600" cy="4071180"/>
          </a:xfrm>
        </p:spPr>
      </p:pic>
    </p:spTree>
    <p:extLst>
      <p:ext uri="{BB962C8B-B14F-4D97-AF65-F5344CB8AC3E}">
        <p14:creationId xmlns:p14="http://schemas.microsoft.com/office/powerpoint/2010/main" val="1138255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Τα έργα των </a:t>
            </a:r>
            <a:r>
              <a:rPr lang="el-GR" dirty="0" smtClean="0"/>
              <a:t>παιδιών (2/2)</a:t>
            </a:r>
            <a:endParaRPr lang="el-GR" dirty="0"/>
          </a:p>
        </p:txBody>
      </p:sp>
      <p:pic>
        <p:nvPicPr>
          <p:cNvPr id="4" name="Content Placeholder 3" descr="Μια δυστυχισμένη και μια ευτυχισμένη πόλη.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50" y="1653556"/>
            <a:ext cx="8229600" cy="4333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09849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0645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4857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</a:t>
            </a:r>
            <a:r>
              <a:rPr lang="el-GR" dirty="0" smtClean="0"/>
              <a:t>Εκδόσεων</a:t>
            </a:r>
            <a:r>
              <a:rPr lang="en-US" dirty="0" smtClean="0"/>
              <a:t> </a:t>
            </a:r>
            <a:r>
              <a:rPr lang="el-GR" dirty="0" smtClean="0"/>
              <a:t>Έργου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έργο αποτελεί την έκδοση </a:t>
            </a:r>
            <a:r>
              <a:rPr lang="el-GR" sz="2000" dirty="0" smtClean="0"/>
              <a:t>1.0.  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16057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Αναφοράς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Copyright </a:t>
            </a:r>
            <a:r>
              <a:rPr lang="el-GR" sz="2000" dirty="0" err="1" smtClean="0"/>
              <a:t>Εθνικόν</a:t>
            </a:r>
            <a:r>
              <a:rPr lang="el-GR" sz="2000" dirty="0" smtClean="0"/>
              <a:t> και </a:t>
            </a:r>
            <a:r>
              <a:rPr lang="el-GR" sz="2000" dirty="0" err="1" smtClean="0"/>
              <a:t>Καποδιστριακόν</a:t>
            </a:r>
            <a:r>
              <a:rPr lang="el-GR" sz="2000" dirty="0" smtClean="0"/>
              <a:t> </a:t>
            </a:r>
            <a:r>
              <a:rPr lang="el-GR" sz="2000" dirty="0" err="1" smtClean="0"/>
              <a:t>Πανεπιστήμιον</a:t>
            </a:r>
            <a:r>
              <a:rPr lang="el-GR" sz="2000" dirty="0" smtClean="0"/>
              <a:t> Αθηνών</a:t>
            </a:r>
            <a:r>
              <a:rPr lang="en-US" sz="2000" dirty="0" smtClean="0"/>
              <a:t>, </a:t>
            </a:r>
            <a:r>
              <a:rPr lang="el-GR" sz="2000" dirty="0" smtClean="0"/>
              <a:t>Αγγελική </a:t>
            </a:r>
            <a:r>
              <a:rPr lang="el-GR" sz="2000" dirty="0" err="1" smtClean="0"/>
              <a:t>Γιαννικοπούλου</a:t>
            </a:r>
            <a:r>
              <a:rPr lang="el-GR" sz="2000" dirty="0" smtClean="0"/>
              <a:t> 2015. </a:t>
            </a:r>
            <a:r>
              <a:rPr lang="el-GR" sz="2000" dirty="0"/>
              <a:t>Κατερίνα </a:t>
            </a:r>
            <a:r>
              <a:rPr lang="el-GR" sz="2000"/>
              <a:t>Πετρουτσοπούλου, </a:t>
            </a:r>
            <a:r>
              <a:rPr lang="el-GR" sz="2000" dirty="0" smtClean="0"/>
              <a:t>Αγγελική </a:t>
            </a:r>
            <a:r>
              <a:rPr lang="el-GR" sz="2000" dirty="0" err="1" smtClean="0"/>
              <a:t>Γιαννικοπούλου</a:t>
            </a:r>
            <a:r>
              <a:rPr lang="el-GR" sz="2000" dirty="0"/>
              <a:t>. «Το Εικονογραφημένο Βιβλίο στην Προσχολική </a:t>
            </a:r>
            <a:r>
              <a:rPr lang="el-GR" sz="2000" dirty="0" smtClean="0"/>
              <a:t>Εκπαίδευση. Συναισθήματα</a:t>
            </a:r>
            <a:r>
              <a:rPr lang="el-GR" sz="2000" dirty="0"/>
              <a:t>. Ο κύριος </a:t>
            </a:r>
            <a:r>
              <a:rPr lang="el-GR" sz="2000" dirty="0" err="1"/>
              <a:t>Ευτύχης</a:t>
            </a:r>
            <a:r>
              <a:rPr lang="el-GR" sz="2000" dirty="0"/>
              <a:t> και η κυρία </a:t>
            </a:r>
            <a:r>
              <a:rPr lang="el-GR" sz="2000" dirty="0" smtClean="0"/>
              <a:t>Δυστυχία». </a:t>
            </a:r>
            <a:r>
              <a:rPr lang="el-GR" sz="2000" dirty="0"/>
              <a:t>Έκδοση: </a:t>
            </a:r>
            <a:r>
              <a:rPr lang="el-GR" sz="2000" dirty="0" smtClean="0"/>
              <a:t>1.0</a:t>
            </a:r>
            <a:r>
              <a:rPr lang="el-GR" sz="2000" dirty="0"/>
              <a:t>. Αθήνα </a:t>
            </a:r>
            <a:r>
              <a:rPr lang="el-GR" sz="2000" dirty="0" smtClean="0"/>
              <a:t>2015. </a:t>
            </a:r>
            <a:r>
              <a:rPr lang="el-GR" sz="2000" dirty="0"/>
              <a:t>Διαθέσιμο από τη δικτυακή διεύθυνση: </a:t>
            </a:r>
            <a:r>
              <a:rPr lang="en-GB" sz="2000" dirty="0">
                <a:hlinkClick r:id="rId3" tooltip="Ανοιχτό Μάθημα: Το Εικονογραφημένο Βιβλίο στην Προσχολική Εκπαίδευση"/>
              </a:rPr>
              <a:t>http://opencourses.uoa.gr/courses/ECD5/</a:t>
            </a:r>
            <a:r>
              <a:rPr lang="el-GR" sz="2000" dirty="0" smtClean="0"/>
              <a:t>.</a:t>
            </a:r>
            <a:endParaRPr lang="el-GR" sz="2000" dirty="0"/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2292496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Αδειοδότησης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</a:t>
            </a:r>
            <a:r>
              <a:rPr lang="el-GR" sz="2000" dirty="0" smtClean="0"/>
              <a:t>Έκδοση. Εξαιρούνται </a:t>
            </a:r>
            <a:r>
              <a:rPr lang="el-GR" sz="2000" dirty="0"/>
              <a:t>τα αυτοτελή έργα τρίτων π.χ. φωτογραφίες, διαγράμματα </a:t>
            </a:r>
            <a:r>
              <a:rPr lang="el-GR" sz="2000" dirty="0" smtClean="0"/>
              <a:t>κ.λπ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/>
              <a:t>[1] http://creativecommons.org/licenses/by-nc-sa/4.0/ </a:t>
            </a:r>
            <a:endParaRPr lang="en-US" dirty="0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</a:t>
            </a:r>
            <a:r>
              <a:rPr lang="el-GR" dirty="0" smtClean="0"/>
              <a:t>τη </a:t>
            </a:r>
            <a:r>
              <a:rPr lang="el-GR" dirty="0"/>
              <a:t>χρήση του έργου, για </a:t>
            </a:r>
            <a:r>
              <a:rPr lang="el-GR" dirty="0" smtClean="0"/>
              <a:t>τον </a:t>
            </a:r>
            <a:r>
              <a:rPr lang="el-GR" dirty="0"/>
              <a:t>διανομέα του έργου και </a:t>
            </a:r>
            <a:r>
              <a:rPr lang="el-GR" dirty="0" err="1" smtClean="0"/>
              <a:t>αδειοδόχο</a:t>
            </a:r>
            <a:r>
              <a:rPr lang="el-GR" dirty="0" smtClean="0"/>
              <a:t>.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</a:t>
            </a:r>
            <a:r>
              <a:rPr lang="el-GR" dirty="0" smtClean="0"/>
              <a:t>έργο.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</a:t>
            </a:r>
            <a:r>
              <a:rPr lang="el-GR" dirty="0" smtClean="0"/>
              <a:t>στον </a:t>
            </a:r>
            <a:r>
              <a:rPr lang="el-GR" dirty="0"/>
              <a:t>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τόπο.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47973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</a:t>
            </a:r>
            <a:r>
              <a:rPr lang="el-GR" dirty="0" smtClean="0"/>
              <a:t>Σημειωμάτων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smtClean="0"/>
              <a:t>το Σημείωμα Αν</a:t>
            </a:r>
            <a:r>
              <a:rPr lang="en-US" sz="2000" dirty="0" smtClean="0"/>
              <a:t>α</a:t>
            </a:r>
            <a:r>
              <a:rPr lang="el-GR" sz="2000" dirty="0" smtClean="0"/>
              <a:t>φοράς,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</a:t>
            </a:r>
            <a:r>
              <a:rPr lang="el-GR" sz="2000" dirty="0" err="1" smtClean="0"/>
              <a:t>Αδειοδότησης</a:t>
            </a:r>
            <a:r>
              <a:rPr lang="el-GR" sz="2000" dirty="0" smtClean="0"/>
              <a:t>,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smtClean="0"/>
              <a:t>τη δήλωση Διατήρησης Σημειωμάτων,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</a:t>
            </a:r>
            <a:r>
              <a:rPr lang="el-GR" sz="2000" dirty="0" smtClean="0"/>
              <a:t>),</a:t>
            </a:r>
            <a:endParaRPr lang="el-GR" sz="2000" dirty="0"/>
          </a:p>
          <a:p>
            <a:pPr marL="0" indent="0">
              <a:buNone/>
            </a:pPr>
            <a:r>
              <a:rPr lang="el-GR" sz="2400" dirty="0"/>
              <a:t>μαζί με τους </a:t>
            </a:r>
            <a:r>
              <a:rPr lang="el-GR" sz="2400" dirty="0" smtClean="0"/>
              <a:t>συνοδευτικούς </a:t>
            </a:r>
            <a:r>
              <a:rPr lang="el-GR" sz="2400" dirty="0" err="1" smtClean="0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06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</a:t>
            </a:r>
            <a:r>
              <a:rPr lang="el-GR" sz="2000" dirty="0" smtClean="0"/>
              <a:t>:</a:t>
            </a:r>
          </a:p>
          <a:p>
            <a:pPr marL="0" indent="0">
              <a:buNone/>
            </a:pPr>
            <a:r>
              <a:rPr lang="el-GR" sz="2000" dirty="0"/>
              <a:t>Εικόνα 1: Εξώφυλλο του βιβλίου </a:t>
            </a:r>
            <a:r>
              <a:rPr lang="el-GR" sz="2000" dirty="0" smtClean="0"/>
              <a:t>«</a:t>
            </a:r>
            <a:r>
              <a:rPr lang="el-GR" sz="2000" dirty="0" smtClean="0">
                <a:hlinkClick r:id="rId3"/>
              </a:rPr>
              <a:t>Ο </a:t>
            </a:r>
            <a:r>
              <a:rPr lang="el-GR" sz="2000" dirty="0">
                <a:hlinkClick r:id="rId3"/>
              </a:rPr>
              <a:t>κύριος </a:t>
            </a:r>
            <a:r>
              <a:rPr lang="el-GR" sz="2000" dirty="0" err="1">
                <a:hlinkClick r:id="rId3"/>
              </a:rPr>
              <a:t>Ευτύχης</a:t>
            </a:r>
            <a:r>
              <a:rPr lang="el-GR" sz="2000" dirty="0">
                <a:hlinkClick r:id="rId3"/>
              </a:rPr>
              <a:t> και η κυρία </a:t>
            </a:r>
            <a:r>
              <a:rPr lang="el-GR" sz="2000" dirty="0" smtClean="0">
                <a:hlinkClick r:id="rId3"/>
              </a:rPr>
              <a:t>Δυστυχία</a:t>
            </a:r>
            <a:r>
              <a:rPr lang="el-GR" sz="2000" dirty="0" smtClean="0"/>
              <a:t>» </a:t>
            </a:r>
            <a:r>
              <a:rPr lang="el-GR" sz="2000" dirty="0"/>
              <a:t>/ Άντονι </a:t>
            </a:r>
            <a:r>
              <a:rPr lang="el-GR" sz="2000" dirty="0" err="1"/>
              <a:t>Σνάιντερ</a:t>
            </a:r>
            <a:r>
              <a:rPr lang="el-GR" sz="2000" dirty="0"/>
              <a:t> · μετάφραση Μαρία Σούμπερτ · εικονογράφηση </a:t>
            </a:r>
            <a:r>
              <a:rPr lang="el-GR" sz="2000" dirty="0" err="1"/>
              <a:t>Σουζάνε</a:t>
            </a:r>
            <a:r>
              <a:rPr lang="el-GR" sz="2000" dirty="0"/>
              <a:t> </a:t>
            </a:r>
            <a:r>
              <a:rPr lang="el-GR" sz="2000" dirty="0" err="1"/>
              <a:t>Στράσερ</a:t>
            </a:r>
            <a:r>
              <a:rPr lang="el-GR" sz="2000" dirty="0"/>
              <a:t>. - 1η </a:t>
            </a:r>
            <a:r>
              <a:rPr lang="el-GR" sz="2000" dirty="0" err="1"/>
              <a:t>έκδ</a:t>
            </a:r>
            <a:r>
              <a:rPr lang="el-GR" sz="2000" dirty="0"/>
              <a:t>. - Αθήνα : Διάπλαση, 2013.</a:t>
            </a:r>
          </a:p>
          <a:p>
            <a:pPr marL="0" indent="0">
              <a:buNone/>
            </a:pP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2353045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HAW.ACCESSIBILITYADDIN.CHECKTIMEDATE" val="10/29/2015 1:02:38 AM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HAW.ACCESSIBILITYADDIN.READINGORDER" val="7,2,3,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HAW.ACCESSIBILITYADDIN.READINGORDER" val="4,7,1026,5,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HAW.ACCESSIBILITYADDIN.READINGORDER" val="2,3,7,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HAW.ACCESSIBILITYADDIN.READINGORDER" val="2,3,2056,6,"/>
</p:tagLst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��
</file>

<file path=customXml/itemProps1.xml><?xml version="1.0" encoding="utf-8"?>
<ds:datastoreItem xmlns:ds="http://schemas.openxmlformats.org/officeDocument/2006/customXml" ds:itemID="{03D080D9-E2FF-49B2-B7CA-597C0B7BCB45}">
  <ds:schemaRefs>
    <ds:schemaRef ds:uri="http://www.w3.org/2001/XMLSchema"/>
    <ds:schemaRef ds:uri="http://www.zhaw.ch/AccessibilityAddI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1639</TotalTime>
  <Words>561</Words>
  <Application>Microsoft Office PowerPoint</Application>
  <PresentationFormat>On-screen Show (4:3)</PresentationFormat>
  <Paragraphs>62</Paragraphs>
  <Slides>14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Θέμα του Office</vt:lpstr>
      <vt:lpstr>Το Εικονογραφημένο Βιβλίο στην Προσχολική Εκπαίδευση</vt:lpstr>
      <vt:lpstr>Διδακτική Πρακτική</vt:lpstr>
      <vt:lpstr>Ανάγνωση του βιβλίου</vt:lpstr>
      <vt:lpstr>Κατά την ανάγνωση</vt:lpstr>
      <vt:lpstr>Μετά την ανάγνωση</vt:lpstr>
      <vt:lpstr>Τα έργα των παιδιών (1/2)</vt:lpstr>
      <vt:lpstr>Τα έργα των παιδιών (2/2)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Χρήσης Έργων Τρίτων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Ο κύριος Ευτύχης και η κυρία Δυστυχία</dc:title>
  <dc:subject>Το Εικονογραφημένο Βιβλίο στην Προσχολική Εκπαίδευση</dc:subject>
  <dc:creator> Αγγελική Γιαννικοπούλου</dc:creator>
  <cp:lastModifiedBy>Smaragda Papadopoulou</cp:lastModifiedBy>
  <cp:revision>200</cp:revision>
  <dcterms:created xsi:type="dcterms:W3CDTF">2012-09-06T09:03:05Z</dcterms:created>
  <dcterms:modified xsi:type="dcterms:W3CDTF">2015-10-28T23:03:35Z</dcterms:modified>
  <cp:category>Συναισθήματα</cp:category>
</cp:coreProperties>
</file>