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2"/>
  </p:sldMasterIdLst>
  <p:notesMasterIdLst>
    <p:notesMasterId r:id="rId32"/>
  </p:notesMasterIdLst>
  <p:handoutMasterIdLst>
    <p:handoutMasterId r:id="rId33"/>
  </p:handoutMasterIdLst>
  <p:sldIdLst>
    <p:sldId id="292" r:id="rId3"/>
    <p:sldId id="305" r:id="rId4"/>
    <p:sldId id="332" r:id="rId5"/>
    <p:sldId id="350" r:id="rId6"/>
    <p:sldId id="351" r:id="rId7"/>
    <p:sldId id="333" r:id="rId8"/>
    <p:sldId id="352" r:id="rId9"/>
    <p:sldId id="344" r:id="rId10"/>
    <p:sldId id="353" r:id="rId11"/>
    <p:sldId id="345" r:id="rId12"/>
    <p:sldId id="346" r:id="rId13"/>
    <p:sldId id="354" r:id="rId14"/>
    <p:sldId id="335" r:id="rId15"/>
    <p:sldId id="355" r:id="rId16"/>
    <p:sldId id="348" r:id="rId17"/>
    <p:sldId id="336" r:id="rId18"/>
    <p:sldId id="337" r:id="rId19"/>
    <p:sldId id="356" r:id="rId20"/>
    <p:sldId id="357" r:id="rId21"/>
    <p:sldId id="358" r:id="rId22"/>
    <p:sldId id="359" r:id="rId23"/>
    <p:sldId id="295" r:id="rId24"/>
    <p:sldId id="296" r:id="rId25"/>
    <p:sldId id="297" r:id="rId26"/>
    <p:sldId id="298" r:id="rId27"/>
    <p:sldId id="299" r:id="rId28"/>
    <p:sldId id="300" r:id="rId29"/>
    <p:sldId id="301" r:id="rId30"/>
    <p:sldId id="360" r:id="rId31"/>
  </p:sldIdLst>
  <p:sldSz cx="9144000" cy="6858000" type="screen4x3"/>
  <p:notesSz cx="6858000" cy="9144000"/>
  <p:custDataLst>
    <p:tags r:id="rId34"/>
  </p:custDataLst>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2" pos="2835" userDrawn="1">
          <p15:clr>
            <a:srgbClr val="A4A3A4"/>
          </p15:clr>
        </p15:guide>
        <p15:guide id="3" orient="horz" pos="252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CC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72" autoAdjust="0"/>
    <p:restoredTop sz="94679" autoAdjust="0"/>
  </p:normalViewPr>
  <p:slideViewPr>
    <p:cSldViewPr showGuides="1">
      <p:cViewPr varScale="1">
        <p:scale>
          <a:sx n="75" d="100"/>
          <a:sy n="75" d="100"/>
        </p:scale>
        <p:origin x="186" y="72"/>
      </p:cViewPr>
      <p:guideLst>
        <p:guide pos="2835"/>
        <p:guide orient="horz" pos="252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png"/><Relationship Id="rId6" Type="http://schemas.openxmlformats.org/officeDocument/2006/relationships/image" Target="../media/image9.wmf"/><Relationship Id="rId5" Type="http://schemas.openxmlformats.org/officeDocument/2006/relationships/image" Target="../media/image8.png"/><Relationship Id="rId4"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image" Target="../media/image12.png"/><Relationship Id="rId7" Type="http://schemas.openxmlformats.org/officeDocument/2006/relationships/image" Target="../media/image16.wmf"/><Relationship Id="rId2" Type="http://schemas.openxmlformats.org/officeDocument/2006/relationships/image" Target="../media/image11.wmf"/><Relationship Id="rId1" Type="http://schemas.openxmlformats.org/officeDocument/2006/relationships/image" Target="../media/image10.png"/><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image" Target="../media/image20.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png"/></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 Id="rId4" Type="http://schemas.openxmlformats.org/officeDocument/2006/relationships/image" Target="../media/image29.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image" Target="../media/image32.png"/></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image" Target="../media/image34.png"/></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image" Target="../media/image39.png"/><Relationship Id="rId4" Type="http://schemas.openxmlformats.org/officeDocument/2006/relationships/image" Target="../media/image43.png"/></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44.png"/></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png"/><Relationship Id="rId5" Type="http://schemas.openxmlformats.org/officeDocument/2006/relationships/image" Target="../media/image51.png"/><Relationship Id="rId4" Type="http://schemas.openxmlformats.org/officeDocument/2006/relationships/image" Target="../media/image50.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3.png"/><Relationship Id="rId1" Type="http://schemas.openxmlformats.org/officeDocument/2006/relationships/image" Target="../media/image52.wmf"/><Relationship Id="rId5" Type="http://schemas.openxmlformats.org/officeDocument/2006/relationships/image" Target="../media/image57.png"/><Relationship Id="rId4" Type="http://schemas.openxmlformats.org/officeDocument/2006/relationships/image" Target="../media/image56.png"/></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0.wmf"/><Relationship Id="rId7" Type="http://schemas.openxmlformats.org/officeDocument/2006/relationships/image" Target="../media/image64.wmf"/><Relationship Id="rId2" Type="http://schemas.openxmlformats.org/officeDocument/2006/relationships/image" Target="../media/image59.png"/><Relationship Id="rId1" Type="http://schemas.openxmlformats.org/officeDocument/2006/relationships/image" Target="../media/image58.png"/><Relationship Id="rId6" Type="http://schemas.openxmlformats.org/officeDocument/2006/relationships/image" Target="../media/image63.wmf"/><Relationship Id="rId5" Type="http://schemas.openxmlformats.org/officeDocument/2006/relationships/image" Target="../media/image62.wmf"/><Relationship Id="rId4" Type="http://schemas.openxmlformats.org/officeDocument/2006/relationships/image" Target="../media/image61.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7.png"/><Relationship Id="rId1" Type="http://schemas.openxmlformats.org/officeDocument/2006/relationships/image" Target="../media/image65.png"/><Relationship Id="rId6" Type="http://schemas.openxmlformats.org/officeDocument/2006/relationships/image" Target="../media/image71.wmf"/><Relationship Id="rId5" Type="http://schemas.openxmlformats.org/officeDocument/2006/relationships/image" Target="../media/image70.wmf"/><Relationship Id="rId4" Type="http://schemas.openxmlformats.org/officeDocument/2006/relationships/image" Target="../media/image69.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3.wmf"/><Relationship Id="rId1" Type="http://schemas.openxmlformats.org/officeDocument/2006/relationships/image" Target="../media/image72.png"/><Relationship Id="rId5" Type="http://schemas.openxmlformats.org/officeDocument/2006/relationships/image" Target="../media/image76.wmf"/><Relationship Id="rId4" Type="http://schemas.openxmlformats.org/officeDocument/2006/relationships/image" Target="../media/image7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5363"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l-GR"/>
          </a:p>
        </p:txBody>
      </p:sp>
      <p:sp>
        <p:nvSpPr>
          <p:cNvPr id="15364"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5365"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pPr>
              <a:defRPr/>
            </a:pPr>
            <a:fld id="{BD74FBCE-5254-469D-B221-094E2F9DBFE1}" type="slidenum">
              <a:rPr lang="el-GR" altLang="el-GR"/>
              <a:pPr>
                <a:defRPr/>
              </a:pPr>
              <a:t>‹#›</a:t>
            </a:fld>
            <a:endParaRPr lang="el-GR" altLang="el-GR"/>
          </a:p>
        </p:txBody>
      </p:sp>
    </p:spTree>
    <p:extLst>
      <p:ext uri="{BB962C8B-B14F-4D97-AF65-F5344CB8AC3E}">
        <p14:creationId xmlns:p14="http://schemas.microsoft.com/office/powerpoint/2010/main" val="1737385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7411" name="Rectangle 3"/>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pPr>
              <a:defRPr/>
            </a:pPr>
            <a:endParaRPr lang="el-GR"/>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l-GR" noProof="0" smtClean="0"/>
              <a:t>Κάντε κλικ για επεξεργασία των στυλ κειμένου στο υπόδειγμα</a:t>
            </a:r>
          </a:p>
          <a:p>
            <a:pPr lvl="1"/>
            <a:r>
              <a:rPr lang="el-GR" noProof="0" smtClean="0"/>
              <a:t>Δεύτερο επίπεδο</a:t>
            </a:r>
          </a:p>
          <a:p>
            <a:pPr lvl="2"/>
            <a:r>
              <a:rPr lang="el-GR" noProof="0" smtClean="0"/>
              <a:t>Τρίτο επίπεδο</a:t>
            </a:r>
          </a:p>
          <a:p>
            <a:pPr lvl="3"/>
            <a:r>
              <a:rPr lang="el-GR" noProof="0" smtClean="0"/>
              <a:t>Τέταρτο επίπεδο</a:t>
            </a:r>
          </a:p>
          <a:p>
            <a:pPr lvl="4"/>
            <a:r>
              <a:rPr lang="el-GR" noProof="0" smtClean="0"/>
              <a:t>Πέμπτο επίπεδο</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pPr>
              <a:defRPr/>
            </a:pPr>
            <a:endParaRPr lang="el-GR"/>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pPr>
              <a:defRPr/>
            </a:pPr>
            <a:fld id="{A77E60DF-347A-4ECD-8CCA-AF35A6BA6C1C}" type="slidenum">
              <a:rPr lang="el-GR" altLang="el-GR"/>
              <a:pPr>
                <a:defRPr/>
              </a:pPr>
              <a:t>‹#›</a:t>
            </a:fld>
            <a:endParaRPr lang="el-GR" altLang="el-GR"/>
          </a:p>
        </p:txBody>
      </p:sp>
    </p:spTree>
    <p:extLst>
      <p:ext uri="{BB962C8B-B14F-4D97-AF65-F5344CB8AC3E}">
        <p14:creationId xmlns:p14="http://schemas.microsoft.com/office/powerpoint/2010/main" val="4084635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Θέση εικόνας διαφάνειας 1"/>
          <p:cNvSpPr>
            <a:spLocks noGrp="1" noRot="1" noChangeAspect="1" noTextEdit="1"/>
          </p:cNvSpPr>
          <p:nvPr>
            <p:ph type="sldImg"/>
          </p:nvPr>
        </p:nvSpPr>
        <p:spPr>
          <a:ln/>
        </p:spPr>
      </p:sp>
      <p:sp>
        <p:nvSpPr>
          <p:cNvPr id="16387" name="Θέση σημειώσεων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pPr marL="171450" indent="-171450">
              <a:buFontTx/>
              <a:buChar char="•"/>
            </a:pPr>
            <a:endParaRPr lang="el-GR" altLang="el-GR" smtClean="0">
              <a:solidFill>
                <a:srgbClr val="FF0000"/>
              </a:solidFill>
            </a:endParaRPr>
          </a:p>
        </p:txBody>
      </p:sp>
    </p:spTree>
    <p:extLst>
      <p:ext uri="{BB962C8B-B14F-4D97-AF65-F5344CB8AC3E}">
        <p14:creationId xmlns:p14="http://schemas.microsoft.com/office/powerpoint/2010/main" val="580862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Θέση εικόνας διαφάνειας 1"/>
          <p:cNvSpPr>
            <a:spLocks noGrp="1" noRot="1" noChangeAspect="1" noTextEdit="1"/>
          </p:cNvSpPr>
          <p:nvPr>
            <p:ph type="sldImg"/>
          </p:nvPr>
        </p:nvSpPr>
        <p:spPr>
          <a:ln/>
        </p:spPr>
      </p:sp>
      <p:sp>
        <p:nvSpPr>
          <p:cNvPr id="60419" name="Θέση σημειώσεων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pPr marL="171450" indent="-171450">
              <a:buFontTx/>
              <a:buChar char="•"/>
            </a:pPr>
            <a:endParaRPr lang="el-GR" altLang="el-GR" smtClean="0"/>
          </a:p>
        </p:txBody>
      </p:sp>
      <p:sp>
        <p:nvSpPr>
          <p:cNvPr id="60420" name="Θέση αριθμού διαφάνειας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99DBD623-2513-4AD0-AF6F-160A32DA6252}" type="slidenum">
              <a:rPr lang="el-GR" altLang="el-GR" smtClean="0">
                <a:latin typeface="Times New Roman" panose="02020603050405020304" pitchFamily="18" charset="0"/>
              </a:rPr>
              <a:pPr/>
              <a:t>23</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83226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62468"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F5AF7DFA-D67B-4DBE-B360-9828693EFC06}" type="slidenum">
              <a:rPr lang="el-GR" altLang="el-GR" smtClean="0">
                <a:latin typeface="Times New Roman" panose="02020603050405020304" pitchFamily="18" charset="0"/>
              </a:rPr>
              <a:pPr/>
              <a:t>24</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4255735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64516"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155E6DD4-9525-42CF-9BAD-F6410158E92D}" type="slidenum">
              <a:rPr lang="el-GR" altLang="el-GR" smtClean="0">
                <a:latin typeface="Times New Roman" panose="02020603050405020304" pitchFamily="18" charset="0"/>
              </a:rPr>
              <a:pPr/>
              <a:t>25</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1897055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66564"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577C587A-41FD-425A-8E3D-3FDC24C05D63}" type="slidenum">
              <a:rPr lang="el-GR" altLang="el-GR" smtClean="0">
                <a:latin typeface="Times New Roman" panose="02020603050405020304" pitchFamily="18" charset="0"/>
              </a:rPr>
              <a:pPr/>
              <a:t>26</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1738710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Tree>
    <p:extLst>
      <p:ext uri="{BB962C8B-B14F-4D97-AF65-F5344CB8AC3E}">
        <p14:creationId xmlns:p14="http://schemas.microsoft.com/office/powerpoint/2010/main" val="3176563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Tree>
    <p:extLst>
      <p:ext uri="{BB962C8B-B14F-4D97-AF65-F5344CB8AC3E}">
        <p14:creationId xmlns:p14="http://schemas.microsoft.com/office/powerpoint/2010/main" val="1586325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l-GR" altLang="el-GR" smtClean="0"/>
          </a:p>
        </p:txBody>
      </p:sp>
      <p:sp>
        <p:nvSpPr>
          <p:cNvPr id="72708" name="Slide Number Placeholder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DF202287-FBA4-46C1-B7EB-4AA4FD48BA27}" type="slidenum">
              <a:rPr lang="el-GR" altLang="el-GR" smtClean="0">
                <a:latin typeface="Times New Roman" panose="02020603050405020304" pitchFamily="18" charset="0"/>
              </a:rPr>
              <a:pPr/>
              <a:t>29</a:t>
            </a:fld>
            <a:endParaRPr lang="el-GR" altLang="el-GR" smtClean="0">
              <a:latin typeface="Times New Roman" panose="02020603050405020304" pitchFamily="18" charset="0"/>
            </a:endParaRPr>
          </a:p>
        </p:txBody>
      </p:sp>
    </p:spTree>
    <p:extLst>
      <p:ext uri="{BB962C8B-B14F-4D97-AF65-F5344CB8AC3E}">
        <p14:creationId xmlns:p14="http://schemas.microsoft.com/office/powerpoint/2010/main" val="403998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dirty="0"/>
          </a:p>
        </p:txBody>
      </p:sp>
    </p:spTree>
    <p:extLst>
      <p:ext uri="{BB962C8B-B14F-4D97-AF65-F5344CB8AC3E}">
        <p14:creationId xmlns:p14="http://schemas.microsoft.com/office/powerpoint/2010/main" val="338498502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47891D65-4FD5-4C9E-8125-9533E90E911E}" type="slidenum">
              <a:rPr lang="el-GR" smtClean="0">
                <a:solidFill>
                  <a:srgbClr val="5075BC"/>
                </a:solidFill>
              </a:rPr>
              <a:pPr algn="ctr">
                <a:defRPr/>
              </a:pPr>
              <a:t>‹#›</a:t>
            </a:fld>
            <a:endParaRPr lang="el-GR" dirty="0">
              <a:solidFill>
                <a:srgbClr val="5075BC"/>
              </a:solidFill>
            </a:endParaRPr>
          </a:p>
        </p:txBody>
      </p:sp>
      <p:sp>
        <p:nvSpPr>
          <p:cNvPr id="5"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8: Τελεστικοί Ενισχυτές </a:t>
            </a:r>
          </a:p>
        </p:txBody>
      </p:sp>
      <p:pic>
        <p:nvPicPr>
          <p:cNvPr id="6" name="Picture 5"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rgbClr val="5075BC"/>
                </a:solidFill>
              </a:defRPr>
            </a:lvl1pPr>
          </a:lstStyle>
          <a:p>
            <a:r>
              <a:rPr lang="el-GR"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2474460940"/>
      </p:ext>
    </p:extLst>
  </p:cSld>
  <p:clrMapOvr>
    <a:masterClrMapping/>
  </p:clrMapOvr>
  <p:transition/>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267096805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5D3FB25A-BBC0-4EA0-8774-A73A77F43FCC}" type="slidenum">
              <a:rPr lang="el-GR" smtClean="0">
                <a:solidFill>
                  <a:srgbClr val="5075BC"/>
                </a:solidFill>
              </a:rPr>
              <a:pPr algn="ctr">
                <a:defRPr/>
              </a:pPr>
              <a:t>‹#›</a:t>
            </a:fld>
            <a:endParaRPr lang="el-GR" dirty="0">
              <a:solidFill>
                <a:srgbClr val="5075BC"/>
              </a:solidFill>
            </a:endParaRPr>
          </a:p>
        </p:txBody>
      </p:sp>
      <p:sp>
        <p:nvSpPr>
          <p:cNvPr id="6"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8: Τελεστικοί Ενισχυτές </a:t>
            </a:r>
          </a:p>
        </p:txBody>
      </p:sp>
      <p:pic>
        <p:nvPicPr>
          <p:cNvPr id="7" name="Picture 6"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rgbClr val="5075BC"/>
                </a:solidFill>
              </a:defRPr>
            </a:lvl1p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29252512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77B698D3-8E7C-4045-8180-E1488241FE80}" type="slidenum">
              <a:rPr lang="el-GR" smtClean="0">
                <a:solidFill>
                  <a:srgbClr val="5075BC"/>
                </a:solidFill>
              </a:rPr>
              <a:pPr algn="ctr">
                <a:defRPr/>
              </a:pPr>
              <a:t>‹#›</a:t>
            </a:fld>
            <a:endParaRPr lang="el-GR" dirty="0">
              <a:solidFill>
                <a:srgbClr val="5075BC"/>
              </a:solidFill>
            </a:endParaRPr>
          </a:p>
        </p:txBody>
      </p:sp>
      <p:sp>
        <p:nvSpPr>
          <p:cNvPr id="8"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8: Τελεστικοί Ενισχυτές </a:t>
            </a:r>
          </a:p>
        </p:txBody>
      </p:sp>
      <p:pic>
        <p:nvPicPr>
          <p:cNvPr id="9" name="Picture 8"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rgbClr val="5075BC"/>
                </a:solidFill>
              </a:defRPr>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89757988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35F80DA4-E160-44DA-A325-2676CE6E8689}" type="slidenum">
              <a:rPr lang="el-GR" smtClean="0">
                <a:solidFill>
                  <a:srgbClr val="5075BC"/>
                </a:solidFill>
              </a:rPr>
              <a:pPr algn="ctr">
                <a:defRPr/>
              </a:pPr>
              <a:t>‹#›</a:t>
            </a:fld>
            <a:endParaRPr lang="el-GR" dirty="0">
              <a:solidFill>
                <a:srgbClr val="5075BC"/>
              </a:solidFill>
            </a:endParaRPr>
          </a:p>
        </p:txBody>
      </p:sp>
      <p:sp>
        <p:nvSpPr>
          <p:cNvPr id="4"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8: Τελεστικοί Ενισχυτές </a:t>
            </a:r>
          </a:p>
        </p:txBody>
      </p:sp>
      <p:pic>
        <p:nvPicPr>
          <p:cNvPr id="5" name="Picture 4"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smtClean="0"/>
              <a:t>Στυλ κύριου τίτλου</a:t>
            </a:r>
            <a:endParaRPr lang="el-GR" dirty="0"/>
          </a:p>
        </p:txBody>
      </p:sp>
    </p:spTree>
    <p:extLst>
      <p:ext uri="{BB962C8B-B14F-4D97-AF65-F5344CB8AC3E}">
        <p14:creationId xmlns:p14="http://schemas.microsoft.com/office/powerpoint/2010/main" val="158506128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384881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Περιεχόμενο με λεζάντα">
    <p:spTree>
      <p:nvGrpSpPr>
        <p:cNvPr id="1" name=""/>
        <p:cNvGrpSpPr/>
        <p:nvPr/>
      </p:nvGrpSpPr>
      <p:grpSpPr>
        <a:xfrm>
          <a:off x="0" y="0"/>
          <a:ext cx="0" cy="0"/>
          <a:chOff x="0" y="0"/>
          <a:chExt cx="0" cy="0"/>
        </a:xfrm>
      </p:grpSpPr>
      <p:sp>
        <p:nvSpPr>
          <p:cNvPr id="5"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18A2BF11-534B-4370-A747-A6DA54A50663}" type="slidenum">
              <a:rPr lang="el-GR" smtClean="0">
                <a:solidFill>
                  <a:srgbClr val="5075BC"/>
                </a:solidFill>
              </a:rPr>
              <a:pPr algn="ctr">
                <a:defRPr/>
              </a:pPr>
              <a:t>‹#›</a:t>
            </a:fld>
            <a:endParaRPr lang="el-GR" dirty="0">
              <a:solidFill>
                <a:srgbClr val="5075BC"/>
              </a:solidFill>
            </a:endParaRPr>
          </a:p>
        </p:txBody>
      </p:sp>
      <p:sp>
        <p:nvSpPr>
          <p:cNvPr id="7"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8: Τελεστικοί Ενισχυτές </a:t>
            </a:r>
          </a:p>
        </p:txBody>
      </p:sp>
      <p:pic>
        <p:nvPicPr>
          <p:cNvPr id="8" name="Picture 7"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smtClean="0"/>
              <a:t>Στυλ κύριου τίτλου</a:t>
            </a:r>
            <a:endParaRPr lang="el-GR" dirty="0"/>
          </a:p>
        </p:txBody>
      </p:sp>
    </p:spTree>
    <p:extLst>
      <p:ext uri="{BB962C8B-B14F-4D97-AF65-F5344CB8AC3E}">
        <p14:creationId xmlns:p14="http://schemas.microsoft.com/office/powerpoint/2010/main" val="391618503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Εικόνα με λεζάντα">
    <p:spTree>
      <p:nvGrpSpPr>
        <p:cNvPr id="1" name=""/>
        <p:cNvGrpSpPr/>
        <p:nvPr/>
      </p:nvGrpSpPr>
      <p:grpSpPr>
        <a:xfrm>
          <a:off x="0" y="0"/>
          <a:ext cx="0" cy="0"/>
          <a:chOff x="0" y="0"/>
          <a:chExt cx="0" cy="0"/>
        </a:xfrm>
      </p:grpSpPr>
      <p:sp>
        <p:nvSpPr>
          <p:cNvPr id="5" name="Θέση αριθμού διαφάνειας 5" descr="[DECORATIVE]"/>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3AD41766-3C87-4F03-95EB-E8E6D6464939}" type="slidenum">
              <a:rPr lang="el-GR" smtClean="0">
                <a:solidFill>
                  <a:srgbClr val="5075BC"/>
                </a:solidFill>
              </a:rPr>
              <a:pPr algn="ctr">
                <a:defRPr/>
              </a:pPr>
              <a:t>‹#›</a:t>
            </a:fld>
            <a:endParaRPr lang="el-GR" dirty="0">
              <a:solidFill>
                <a:srgbClr val="5075BC"/>
              </a:solidFill>
            </a:endParaRPr>
          </a:p>
        </p:txBody>
      </p:sp>
      <p:sp>
        <p:nvSpPr>
          <p:cNvPr id="6" name="2 - Θέση υποσέλιδου" descr="[DECORATIVE]"/>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8: Τελεστικοί Ενισχυτές </a:t>
            </a:r>
          </a:p>
        </p:txBody>
      </p:sp>
      <p:pic>
        <p:nvPicPr>
          <p:cNvPr id="7" name="Picture 6" descr="[DECORATIVE]"/>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smtClean="0"/>
              <a:t>Στυλ κύριου τίτλου</a:t>
            </a:r>
            <a:endParaRPr lang="el-GR" dirty="0"/>
          </a:p>
        </p:txBody>
      </p:sp>
    </p:spTree>
    <p:extLst>
      <p:ext uri="{BB962C8B-B14F-4D97-AF65-F5344CB8AC3E}">
        <p14:creationId xmlns:p14="http://schemas.microsoft.com/office/powerpoint/2010/main" val="332100457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B8D8D9AF-ABEB-4DB2-A9A7-7565346C194D}" type="slidenum">
              <a:rPr lang="el-GR" smtClean="0">
                <a:solidFill>
                  <a:srgbClr val="5075BC"/>
                </a:solidFill>
              </a:rPr>
              <a:pPr algn="ctr">
                <a:defRPr/>
              </a:pPr>
              <a:t>‹#›</a:t>
            </a:fld>
            <a:endParaRPr lang="el-GR" dirty="0">
              <a:solidFill>
                <a:srgbClr val="5075BC"/>
              </a:solidFill>
            </a:endParaRPr>
          </a:p>
        </p:txBody>
      </p:sp>
      <p:sp>
        <p:nvSpPr>
          <p:cNvPr id="5" name="2 - Θέση υποσέλιδου"/>
          <p:cNvSpPr txBox="1">
            <a:spLocks/>
          </p:cNvSpPr>
          <p:nvPr/>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eaLnBrk="1" fontAlgn="auto" hangingPunct="1">
              <a:spcBef>
                <a:spcPts val="0"/>
              </a:spcBef>
              <a:spcAft>
                <a:spcPts val="0"/>
              </a:spcAft>
              <a:defRPr/>
            </a:pPr>
            <a:r>
              <a:rPr lang="el-GR" sz="1000" dirty="0" smtClean="0">
                <a:solidFill>
                  <a:srgbClr val="5075BC"/>
                </a:solidFill>
              </a:rPr>
              <a:t>Ενότητα 8: Τελεστικοί Ενισχυτές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56446857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47873979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Tree>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ransition/>
  <p:timing>
    <p:tnLst>
      <p:par>
        <p:cTn id="1" dur="indefinite" restart="never" nodeType="tmRoot"/>
      </p:par>
    </p:tnLst>
  </p:timing>
  <p:hf hdr="0" ftr="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anose="020F0502020204030204" pitchFamily="34" charset="0"/>
        </a:defRPr>
      </a:lvl2pPr>
      <a:lvl3pPr algn="ctr" rtl="0" eaLnBrk="0" fontAlgn="base" hangingPunct="0">
        <a:spcBef>
          <a:spcPct val="0"/>
        </a:spcBef>
        <a:spcAft>
          <a:spcPct val="0"/>
        </a:spcAft>
        <a:defRPr sz="4400">
          <a:solidFill>
            <a:schemeClr val="accent1"/>
          </a:solidFill>
          <a:latin typeface="Calibri" panose="020F0502020204030204" pitchFamily="34" charset="0"/>
        </a:defRPr>
      </a:lvl3pPr>
      <a:lvl4pPr algn="ctr" rtl="0" eaLnBrk="0" fontAlgn="base" hangingPunct="0">
        <a:spcBef>
          <a:spcPct val="0"/>
        </a:spcBef>
        <a:spcAft>
          <a:spcPct val="0"/>
        </a:spcAft>
        <a:defRPr sz="4400">
          <a:solidFill>
            <a:schemeClr val="accent1"/>
          </a:solidFill>
          <a:latin typeface="Calibri" panose="020F0502020204030204" pitchFamily="34" charset="0"/>
        </a:defRPr>
      </a:lvl4pPr>
      <a:lvl5pPr algn="ctr" rtl="0" eaLnBrk="0" fontAlgn="base" hangingPunct="0">
        <a:spcBef>
          <a:spcPct val="0"/>
        </a:spcBef>
        <a:spcAft>
          <a:spcPct val="0"/>
        </a:spcAft>
        <a:defRPr sz="4400">
          <a:solidFill>
            <a:schemeClr val="accent1"/>
          </a:solidFill>
          <a:latin typeface="Calibri" panose="020F0502020204030204" pitchFamily="34" charset="0"/>
        </a:defRPr>
      </a:lvl5pPr>
      <a:lvl6pPr marL="457200" algn="ctr" rtl="0" fontAlgn="base">
        <a:spcBef>
          <a:spcPct val="0"/>
        </a:spcBef>
        <a:spcAft>
          <a:spcPct val="0"/>
        </a:spcAft>
        <a:defRPr sz="4400">
          <a:solidFill>
            <a:schemeClr val="accent1"/>
          </a:solidFill>
          <a:latin typeface="Calibri" panose="020F0502020204030204" pitchFamily="34" charset="0"/>
        </a:defRPr>
      </a:lvl6pPr>
      <a:lvl7pPr marL="914400" algn="ctr" rtl="0" fontAlgn="base">
        <a:spcBef>
          <a:spcPct val="0"/>
        </a:spcBef>
        <a:spcAft>
          <a:spcPct val="0"/>
        </a:spcAft>
        <a:defRPr sz="4400">
          <a:solidFill>
            <a:schemeClr val="accent1"/>
          </a:solidFill>
          <a:latin typeface="Calibri" panose="020F0502020204030204" pitchFamily="34" charset="0"/>
        </a:defRPr>
      </a:lvl7pPr>
      <a:lvl8pPr marL="1371600" algn="ctr" rtl="0" fontAlgn="base">
        <a:spcBef>
          <a:spcPct val="0"/>
        </a:spcBef>
        <a:spcAft>
          <a:spcPct val="0"/>
        </a:spcAft>
        <a:defRPr sz="4400">
          <a:solidFill>
            <a:schemeClr val="accent1"/>
          </a:solidFill>
          <a:latin typeface="Calibri" panose="020F0502020204030204" pitchFamily="34" charset="0"/>
        </a:defRPr>
      </a:lvl8pPr>
      <a:lvl9pPr marL="1828800" algn="ctr" rtl="0" fontAlgn="base">
        <a:spcBef>
          <a:spcPct val="0"/>
        </a:spcBef>
        <a:spcAft>
          <a:spcPct val="0"/>
        </a:spcAft>
        <a:defRPr sz="4400">
          <a:solidFill>
            <a:schemeClr val="accent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3.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8.png"/><Relationship Id="rId3" Type="http://schemas.openxmlformats.org/officeDocument/2006/relationships/slideLayout" Target="../slideLayouts/slideLayout4.xml"/><Relationship Id="rId7" Type="http://schemas.openxmlformats.org/officeDocument/2006/relationships/image" Target="../media/image5.wmf"/><Relationship Id="rId12" Type="http://schemas.openxmlformats.org/officeDocument/2006/relationships/oleObject" Target="../embeddings/oleObject6.bin"/><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7.wmf"/><Relationship Id="rId5" Type="http://schemas.openxmlformats.org/officeDocument/2006/relationships/image" Target="../media/image4.png"/><Relationship Id="rId15" Type="http://schemas.openxmlformats.org/officeDocument/2006/relationships/image" Target="../media/image9.w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6.wmf"/><Relationship Id="rId14" Type="http://schemas.openxmlformats.org/officeDocument/2006/relationships/oleObject" Target="../embeddings/oleObject7.bin"/></Relationships>
</file>

<file path=ppt/slides/_rels/slide4.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image" Target="../media/image13.wmf"/><Relationship Id="rId18" Type="http://schemas.openxmlformats.org/officeDocument/2006/relationships/image" Target="../media/image19.png"/><Relationship Id="rId3" Type="http://schemas.openxmlformats.org/officeDocument/2006/relationships/tags" Target="../tags/tag6.xml"/><Relationship Id="rId21" Type="http://schemas.openxmlformats.org/officeDocument/2006/relationships/oleObject" Target="../embeddings/oleObject15.bin"/><Relationship Id="rId7" Type="http://schemas.openxmlformats.org/officeDocument/2006/relationships/oleObject" Target="../embeddings/oleObject9.bin"/><Relationship Id="rId12" Type="http://schemas.openxmlformats.org/officeDocument/2006/relationships/oleObject" Target="../embeddings/oleObject11.bin"/><Relationship Id="rId17" Type="http://schemas.openxmlformats.org/officeDocument/2006/relationships/image" Target="../media/image15.wmf"/><Relationship Id="rId25" Type="http://schemas.openxmlformats.org/officeDocument/2006/relationships/image" Target="../media/image21.png"/><Relationship Id="rId2" Type="http://schemas.openxmlformats.org/officeDocument/2006/relationships/tags" Target="../tags/tag5.xml"/><Relationship Id="rId16" Type="http://schemas.openxmlformats.org/officeDocument/2006/relationships/oleObject" Target="../embeddings/oleObject13.bin"/><Relationship Id="rId20" Type="http://schemas.openxmlformats.org/officeDocument/2006/relationships/image" Target="../media/image16.wmf"/><Relationship Id="rId1" Type="http://schemas.openxmlformats.org/officeDocument/2006/relationships/vmlDrawing" Target="../drawings/vmlDrawing3.vml"/><Relationship Id="rId6" Type="http://schemas.openxmlformats.org/officeDocument/2006/relationships/image" Target="../media/image10.png"/><Relationship Id="rId11" Type="http://schemas.openxmlformats.org/officeDocument/2006/relationships/image" Target="../media/image18.png"/><Relationship Id="rId24" Type="http://schemas.openxmlformats.org/officeDocument/2006/relationships/tags" Target="../tags/tag6.xml"/><Relationship Id="rId5" Type="http://schemas.openxmlformats.org/officeDocument/2006/relationships/oleObject" Target="../embeddings/oleObject8.bin"/><Relationship Id="rId15" Type="http://schemas.openxmlformats.org/officeDocument/2006/relationships/image" Target="../media/image14.wmf"/><Relationship Id="rId10" Type="http://schemas.openxmlformats.org/officeDocument/2006/relationships/image" Target="../media/image12.png"/><Relationship Id="rId19" Type="http://schemas.openxmlformats.org/officeDocument/2006/relationships/oleObject" Target="../embeddings/oleObject14.bin"/><Relationship Id="rId4" Type="http://schemas.openxmlformats.org/officeDocument/2006/relationships/slideLayout" Target="../slideLayouts/slideLayout4.xml"/><Relationship Id="rId9" Type="http://schemas.openxmlformats.org/officeDocument/2006/relationships/oleObject" Target="../embeddings/oleObject10.bin"/><Relationship Id="rId14" Type="http://schemas.openxmlformats.org/officeDocument/2006/relationships/oleObject" Target="../embeddings/oleObject12.bin"/><Relationship Id="rId22" Type="http://schemas.openxmlformats.org/officeDocument/2006/relationships/image" Target="../media/image17.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8.xml"/><Relationship Id="rId7" Type="http://schemas.openxmlformats.org/officeDocument/2006/relationships/oleObject" Target="../embeddings/oleObject17.bin"/><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20.png"/><Relationship Id="rId5" Type="http://schemas.openxmlformats.org/officeDocument/2006/relationships/oleObject" Target="../embeddings/oleObject16.bin"/><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5.png"/><Relationship Id="rId2" Type="http://schemas.openxmlformats.org/officeDocument/2006/relationships/tags" Target="../tags/tag8.xml"/><Relationship Id="rId1" Type="http://schemas.openxmlformats.org/officeDocument/2006/relationships/vmlDrawing" Target="../drawings/vmlDrawing5.vml"/><Relationship Id="rId6" Type="http://schemas.openxmlformats.org/officeDocument/2006/relationships/oleObject" Target="../embeddings/oleObject19.bin"/><Relationship Id="rId5" Type="http://schemas.openxmlformats.org/officeDocument/2006/relationships/image" Target="../media/image24.png"/><Relationship Id="rId4" Type="http://schemas.openxmlformats.org/officeDocument/2006/relationships/oleObject" Target="../embeddings/oleObject18.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slideLayout" Target="../slideLayouts/slideLayout8.xml"/><Relationship Id="rId7" Type="http://schemas.openxmlformats.org/officeDocument/2006/relationships/image" Target="../media/image27.png"/><Relationship Id="rId2" Type="http://schemas.openxmlformats.org/officeDocument/2006/relationships/tags" Target="../tags/tag9.xml"/><Relationship Id="rId1" Type="http://schemas.openxmlformats.org/officeDocument/2006/relationships/vmlDrawing" Target="../drawings/vmlDrawing6.vml"/><Relationship Id="rId6" Type="http://schemas.openxmlformats.org/officeDocument/2006/relationships/oleObject" Target="../embeddings/oleObject21.bin"/><Relationship Id="rId11" Type="http://schemas.openxmlformats.org/officeDocument/2006/relationships/image" Target="../media/image29.png"/><Relationship Id="rId5" Type="http://schemas.openxmlformats.org/officeDocument/2006/relationships/image" Target="../media/image26.png"/><Relationship Id="rId10" Type="http://schemas.openxmlformats.org/officeDocument/2006/relationships/oleObject" Target="../embeddings/oleObject23.bin"/><Relationship Id="rId4" Type="http://schemas.openxmlformats.org/officeDocument/2006/relationships/oleObject" Target="../embeddings/oleObject20.bin"/><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0.xml"/><Relationship Id="rId1" Type="http://schemas.openxmlformats.org/officeDocument/2006/relationships/vmlDrawing" Target="../drawings/vmlDrawing7.vml"/><Relationship Id="rId5" Type="http://schemas.openxmlformats.org/officeDocument/2006/relationships/image" Target="../media/image30.png"/><Relationship Id="rId4" Type="http://schemas.openxmlformats.org/officeDocument/2006/relationships/oleObject" Target="../embeddings/oleObject24.bin"/></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1.xml"/><Relationship Id="rId1" Type="http://schemas.openxmlformats.org/officeDocument/2006/relationships/vmlDrawing" Target="../drawings/vmlDrawing8.vml"/><Relationship Id="rId5" Type="http://schemas.openxmlformats.org/officeDocument/2006/relationships/image" Target="../media/image31.png"/><Relationship Id="rId4" Type="http://schemas.openxmlformats.org/officeDocument/2006/relationships/oleObject" Target="../embeddings/oleObject25.bin"/></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33.png"/><Relationship Id="rId2" Type="http://schemas.openxmlformats.org/officeDocument/2006/relationships/tags" Target="../tags/tag12.xml"/><Relationship Id="rId1" Type="http://schemas.openxmlformats.org/officeDocument/2006/relationships/vmlDrawing" Target="../drawings/vmlDrawing9.vml"/><Relationship Id="rId6" Type="http://schemas.openxmlformats.org/officeDocument/2006/relationships/oleObject" Target="../embeddings/oleObject27.bin"/><Relationship Id="rId5" Type="http://schemas.openxmlformats.org/officeDocument/2006/relationships/image" Target="../media/image32.png"/><Relationship Id="rId4" Type="http://schemas.openxmlformats.org/officeDocument/2006/relationships/oleObject" Target="../embeddings/oleObject26.bin"/></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5.png"/><Relationship Id="rId2" Type="http://schemas.openxmlformats.org/officeDocument/2006/relationships/tags" Target="../tags/tag13.xml"/><Relationship Id="rId1" Type="http://schemas.openxmlformats.org/officeDocument/2006/relationships/vmlDrawing" Target="../drawings/vmlDrawing10.vml"/><Relationship Id="rId6" Type="http://schemas.openxmlformats.org/officeDocument/2006/relationships/oleObject" Target="../embeddings/oleObject29.bin"/><Relationship Id="rId5" Type="http://schemas.openxmlformats.org/officeDocument/2006/relationships/image" Target="../media/image34.png"/><Relationship Id="rId4" Type="http://schemas.openxmlformats.org/officeDocument/2006/relationships/oleObject" Target="../embeddings/oleObject28.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tags" Target="../tags/tag15.xml"/><Relationship Id="rId7" Type="http://schemas.openxmlformats.org/officeDocument/2006/relationships/image" Target="../media/image36.png"/><Relationship Id="rId2" Type="http://schemas.openxmlformats.org/officeDocument/2006/relationships/tags" Target="../tags/tag14.xml"/><Relationship Id="rId1" Type="http://schemas.openxmlformats.org/officeDocument/2006/relationships/vmlDrawing" Target="../drawings/vmlDrawing11.vml"/><Relationship Id="rId6" Type="http://schemas.openxmlformats.org/officeDocument/2006/relationships/oleObject" Target="../embeddings/oleObject30.bin"/><Relationship Id="rId11" Type="http://schemas.openxmlformats.org/officeDocument/2006/relationships/image" Target="../media/image38.png"/><Relationship Id="rId5" Type="http://schemas.openxmlformats.org/officeDocument/2006/relationships/image" Target="../media/image41.png"/><Relationship Id="rId10" Type="http://schemas.openxmlformats.org/officeDocument/2006/relationships/oleObject" Target="../embeddings/oleObject32.bin"/><Relationship Id="rId4" Type="http://schemas.openxmlformats.org/officeDocument/2006/relationships/slideLayout" Target="../slideLayouts/slideLayout8.xml"/><Relationship Id="rId9"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5.bin"/><Relationship Id="rId3" Type="http://schemas.openxmlformats.org/officeDocument/2006/relationships/slideLayout" Target="../slideLayouts/slideLayout5.xml"/><Relationship Id="rId7" Type="http://schemas.openxmlformats.org/officeDocument/2006/relationships/image" Target="../media/image40.png"/><Relationship Id="rId2" Type="http://schemas.openxmlformats.org/officeDocument/2006/relationships/tags" Target="../tags/tag17.xml"/><Relationship Id="rId1" Type="http://schemas.openxmlformats.org/officeDocument/2006/relationships/vmlDrawing" Target="../drawings/vmlDrawing12.vml"/><Relationship Id="rId6" Type="http://schemas.openxmlformats.org/officeDocument/2006/relationships/oleObject" Target="../embeddings/oleObject34.bin"/><Relationship Id="rId11" Type="http://schemas.openxmlformats.org/officeDocument/2006/relationships/image" Target="../media/image43.png"/><Relationship Id="rId5" Type="http://schemas.openxmlformats.org/officeDocument/2006/relationships/image" Target="../media/image39.png"/><Relationship Id="rId10" Type="http://schemas.openxmlformats.org/officeDocument/2006/relationships/oleObject" Target="../embeddings/oleObject36.bin"/><Relationship Id="rId4" Type="http://schemas.openxmlformats.org/officeDocument/2006/relationships/oleObject" Target="../embeddings/oleObject33.bin"/><Relationship Id="rId9" Type="http://schemas.openxmlformats.org/officeDocument/2006/relationships/image" Target="../media/image42.png"/></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slideLayout" Target="../slideLayouts/slideLayout4.xml"/><Relationship Id="rId7" Type="http://schemas.openxmlformats.org/officeDocument/2006/relationships/image" Target="../media/image45.png"/><Relationship Id="rId2" Type="http://schemas.openxmlformats.org/officeDocument/2006/relationships/tags" Target="../tags/tag18.xml"/><Relationship Id="rId1" Type="http://schemas.openxmlformats.org/officeDocument/2006/relationships/vmlDrawing" Target="../drawings/vmlDrawing13.vml"/><Relationship Id="rId6" Type="http://schemas.openxmlformats.org/officeDocument/2006/relationships/oleObject" Target="../embeddings/oleObject38.bin"/><Relationship Id="rId5" Type="http://schemas.openxmlformats.org/officeDocument/2006/relationships/image" Target="../media/image44.png"/><Relationship Id="rId4" Type="http://schemas.openxmlformats.org/officeDocument/2006/relationships/oleObject" Target="../embeddings/oleObject37.bin"/><Relationship Id="rId9" Type="http://schemas.openxmlformats.org/officeDocument/2006/relationships/image" Target="../media/image46.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41.bin"/><Relationship Id="rId13" Type="http://schemas.openxmlformats.org/officeDocument/2006/relationships/image" Target="../media/image50.wmf"/><Relationship Id="rId3" Type="http://schemas.openxmlformats.org/officeDocument/2006/relationships/tags" Target="../tags/tag20.xml"/><Relationship Id="rId7" Type="http://schemas.openxmlformats.org/officeDocument/2006/relationships/image" Target="../media/image54.png"/><Relationship Id="rId12" Type="http://schemas.openxmlformats.org/officeDocument/2006/relationships/oleObject" Target="../embeddings/oleObject43.bin"/><Relationship Id="rId2" Type="http://schemas.openxmlformats.org/officeDocument/2006/relationships/tags" Target="../tags/tag19.xml"/><Relationship Id="rId1" Type="http://schemas.openxmlformats.org/officeDocument/2006/relationships/vmlDrawing" Target="../drawings/vmlDrawing14.vml"/><Relationship Id="rId6" Type="http://schemas.openxmlformats.org/officeDocument/2006/relationships/image" Target="../media/image47.png"/><Relationship Id="rId11" Type="http://schemas.openxmlformats.org/officeDocument/2006/relationships/image" Target="../media/image49.wmf"/><Relationship Id="rId5" Type="http://schemas.openxmlformats.org/officeDocument/2006/relationships/oleObject" Target="../embeddings/oleObject40.bin"/><Relationship Id="rId15" Type="http://schemas.openxmlformats.org/officeDocument/2006/relationships/image" Target="../media/image51.png"/><Relationship Id="rId10" Type="http://schemas.openxmlformats.org/officeDocument/2006/relationships/oleObject" Target="../embeddings/oleObject42.bin"/><Relationship Id="rId4" Type="http://schemas.openxmlformats.org/officeDocument/2006/relationships/slideLayout" Target="../slideLayouts/slideLayout8.xml"/><Relationship Id="rId9" Type="http://schemas.openxmlformats.org/officeDocument/2006/relationships/image" Target="../media/image48.wmf"/><Relationship Id="rId14" Type="http://schemas.openxmlformats.org/officeDocument/2006/relationships/oleObject" Target="../embeddings/oleObject44.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47.bin"/><Relationship Id="rId13" Type="http://schemas.openxmlformats.org/officeDocument/2006/relationships/image" Target="../media/image57.png"/><Relationship Id="rId3" Type="http://schemas.openxmlformats.org/officeDocument/2006/relationships/slideLayout" Target="../slideLayouts/slideLayout8.xml"/><Relationship Id="rId7" Type="http://schemas.openxmlformats.org/officeDocument/2006/relationships/image" Target="../media/image53.png"/><Relationship Id="rId12" Type="http://schemas.openxmlformats.org/officeDocument/2006/relationships/oleObject" Target="../embeddings/oleObject49.bin"/><Relationship Id="rId2" Type="http://schemas.openxmlformats.org/officeDocument/2006/relationships/tags" Target="../tags/tag21.xml"/><Relationship Id="rId1" Type="http://schemas.openxmlformats.org/officeDocument/2006/relationships/vmlDrawing" Target="../drawings/vmlDrawing15.vml"/><Relationship Id="rId6" Type="http://schemas.openxmlformats.org/officeDocument/2006/relationships/oleObject" Target="../embeddings/oleObject46.bin"/><Relationship Id="rId11" Type="http://schemas.openxmlformats.org/officeDocument/2006/relationships/image" Target="../media/image56.png"/><Relationship Id="rId5" Type="http://schemas.openxmlformats.org/officeDocument/2006/relationships/image" Target="../media/image52.wmf"/><Relationship Id="rId10" Type="http://schemas.openxmlformats.org/officeDocument/2006/relationships/oleObject" Target="../embeddings/oleObject48.bin"/><Relationship Id="rId4" Type="http://schemas.openxmlformats.org/officeDocument/2006/relationships/oleObject" Target="../embeddings/oleObject45.bin"/><Relationship Id="rId9"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oleObject" Target="../embeddings/oleObject54.bin"/><Relationship Id="rId18" Type="http://schemas.openxmlformats.org/officeDocument/2006/relationships/image" Target="../media/image64.wmf"/><Relationship Id="rId3" Type="http://schemas.openxmlformats.org/officeDocument/2006/relationships/slideLayout" Target="../slideLayouts/slideLayout8.xml"/><Relationship Id="rId7" Type="http://schemas.openxmlformats.org/officeDocument/2006/relationships/image" Target="../media/image59.png"/><Relationship Id="rId12" Type="http://schemas.openxmlformats.org/officeDocument/2006/relationships/image" Target="../media/image61.wmf"/><Relationship Id="rId17" Type="http://schemas.openxmlformats.org/officeDocument/2006/relationships/oleObject" Target="../embeddings/oleObject56.bin"/><Relationship Id="rId2" Type="http://schemas.openxmlformats.org/officeDocument/2006/relationships/tags" Target="../tags/tag22.xml"/><Relationship Id="rId16" Type="http://schemas.openxmlformats.org/officeDocument/2006/relationships/image" Target="../media/image63.wmf"/><Relationship Id="rId1" Type="http://schemas.openxmlformats.org/officeDocument/2006/relationships/vmlDrawing" Target="../drawings/vmlDrawing16.vml"/><Relationship Id="rId6" Type="http://schemas.openxmlformats.org/officeDocument/2006/relationships/oleObject" Target="../embeddings/oleObject51.bin"/><Relationship Id="rId11" Type="http://schemas.openxmlformats.org/officeDocument/2006/relationships/oleObject" Target="../embeddings/oleObject53.bin"/><Relationship Id="rId5" Type="http://schemas.openxmlformats.org/officeDocument/2006/relationships/image" Target="../media/image58.png"/><Relationship Id="rId15" Type="http://schemas.openxmlformats.org/officeDocument/2006/relationships/oleObject" Target="../embeddings/oleObject55.bin"/><Relationship Id="rId10" Type="http://schemas.openxmlformats.org/officeDocument/2006/relationships/image" Target="../media/image60.wmf"/><Relationship Id="rId4" Type="http://schemas.openxmlformats.org/officeDocument/2006/relationships/oleObject" Target="../embeddings/oleObject50.bin"/><Relationship Id="rId9" Type="http://schemas.openxmlformats.org/officeDocument/2006/relationships/oleObject" Target="../embeddings/oleObject52.bin"/><Relationship Id="rId14" Type="http://schemas.openxmlformats.org/officeDocument/2006/relationships/image" Target="../media/image62.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59.bin"/><Relationship Id="rId13" Type="http://schemas.openxmlformats.org/officeDocument/2006/relationships/image" Target="../media/image70.wmf"/><Relationship Id="rId3" Type="http://schemas.openxmlformats.org/officeDocument/2006/relationships/slideLayout" Target="../slideLayouts/slideLayout6.xml"/><Relationship Id="rId7" Type="http://schemas.openxmlformats.org/officeDocument/2006/relationships/image" Target="../media/image67.png"/><Relationship Id="rId12" Type="http://schemas.openxmlformats.org/officeDocument/2006/relationships/oleObject" Target="../embeddings/oleObject61.bin"/><Relationship Id="rId2" Type="http://schemas.openxmlformats.org/officeDocument/2006/relationships/tags" Target="../tags/tag23.xml"/><Relationship Id="rId1" Type="http://schemas.openxmlformats.org/officeDocument/2006/relationships/vmlDrawing" Target="../drawings/vmlDrawing17.vml"/><Relationship Id="rId6" Type="http://schemas.openxmlformats.org/officeDocument/2006/relationships/oleObject" Target="../embeddings/oleObject58.bin"/><Relationship Id="rId11" Type="http://schemas.openxmlformats.org/officeDocument/2006/relationships/image" Target="../media/image69.wmf"/><Relationship Id="rId5" Type="http://schemas.openxmlformats.org/officeDocument/2006/relationships/image" Target="../media/image65.png"/><Relationship Id="rId15" Type="http://schemas.openxmlformats.org/officeDocument/2006/relationships/image" Target="../media/image71.wmf"/><Relationship Id="rId10" Type="http://schemas.openxmlformats.org/officeDocument/2006/relationships/oleObject" Target="../embeddings/oleObject60.bin"/><Relationship Id="rId4" Type="http://schemas.openxmlformats.org/officeDocument/2006/relationships/oleObject" Target="../embeddings/oleObject57.bin"/><Relationship Id="rId9" Type="http://schemas.openxmlformats.org/officeDocument/2006/relationships/image" Target="../media/image68.wmf"/><Relationship Id="rId14" Type="http://schemas.openxmlformats.org/officeDocument/2006/relationships/oleObject" Target="../embeddings/oleObject62.bin"/></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65.bin"/><Relationship Id="rId13" Type="http://schemas.openxmlformats.org/officeDocument/2006/relationships/image" Target="../media/image76.wmf"/><Relationship Id="rId3" Type="http://schemas.openxmlformats.org/officeDocument/2006/relationships/slideLayout" Target="../slideLayouts/slideLayout6.xml"/><Relationship Id="rId7" Type="http://schemas.openxmlformats.org/officeDocument/2006/relationships/image" Target="../media/image73.wmf"/><Relationship Id="rId12" Type="http://schemas.openxmlformats.org/officeDocument/2006/relationships/oleObject" Target="../embeddings/oleObject67.bin"/><Relationship Id="rId2" Type="http://schemas.openxmlformats.org/officeDocument/2006/relationships/tags" Target="../tags/tag24.xml"/><Relationship Id="rId1" Type="http://schemas.openxmlformats.org/officeDocument/2006/relationships/vmlDrawing" Target="../drawings/vmlDrawing18.vml"/><Relationship Id="rId6" Type="http://schemas.openxmlformats.org/officeDocument/2006/relationships/oleObject" Target="../embeddings/oleObject64.bin"/><Relationship Id="rId11" Type="http://schemas.openxmlformats.org/officeDocument/2006/relationships/image" Target="../media/image75.wmf"/><Relationship Id="rId5" Type="http://schemas.openxmlformats.org/officeDocument/2006/relationships/image" Target="../media/image72.png"/><Relationship Id="rId10" Type="http://schemas.openxmlformats.org/officeDocument/2006/relationships/oleObject" Target="../embeddings/oleObject66.bin"/><Relationship Id="rId4" Type="http://schemas.openxmlformats.org/officeDocument/2006/relationships/oleObject" Target="../embeddings/oleObject63.bin"/><Relationship Id="rId9" Type="http://schemas.openxmlformats.org/officeDocument/2006/relationships/image" Target="../media/image74.wmf"/></Relationships>
</file>

<file path=ppt/slides/_rels/slide2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slideLayout" Target="../slideLayouts/slideLayout1.xml"/><Relationship Id="rId1" Type="http://schemas.openxmlformats.org/officeDocument/2006/relationships/tags" Target="../tags/tag25.xml"/><Relationship Id="rId4" Type="http://schemas.openxmlformats.org/officeDocument/2006/relationships/image" Target="../media/image78.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79.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opencourses.uoa.gr/courses/DI10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80.png"/><Relationship Id="rId4" Type="http://schemas.openxmlformats.org/officeDocument/2006/relationships/hyperlink" Target="%5b1%5d%20http:/creativecommons.org/licenses/by-nc-sa/4.0/"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Τίτλος 1"/>
          <p:cNvSpPr>
            <a:spLocks noGrp="1"/>
          </p:cNvSpPr>
          <p:nvPr>
            <p:ph type="ctrTitle"/>
          </p:nvPr>
        </p:nvSpPr>
        <p:spPr>
          <a:xfrm>
            <a:off x="685800" y="2006600"/>
            <a:ext cx="7772400" cy="1470025"/>
          </a:xfrm>
        </p:spPr>
        <p:txBody>
          <a:bodyPr/>
          <a:lstStyle/>
          <a:p>
            <a:pPr eaLnBrk="1" hangingPunct="1"/>
            <a:r>
              <a:rPr lang="el-GR" altLang="el-GR" dirty="0" smtClean="0">
                <a:solidFill>
                  <a:srgbClr val="5075BC"/>
                </a:solidFill>
              </a:rPr>
              <a:t>Σχεδίαση Μεικτών </a:t>
            </a:r>
            <a:r>
              <a:rPr lang="en-US" altLang="el-GR" dirty="0" smtClean="0">
                <a:solidFill>
                  <a:srgbClr val="5075BC"/>
                </a:solidFill>
              </a:rPr>
              <a:t>VLSI </a:t>
            </a:r>
            <a:r>
              <a:rPr lang="el-GR" altLang="el-GR" dirty="0" smtClean="0">
                <a:solidFill>
                  <a:srgbClr val="5075BC"/>
                </a:solidFill>
              </a:rPr>
              <a:t>Κυκλωμάτων</a:t>
            </a:r>
          </a:p>
        </p:txBody>
      </p:sp>
      <p:sp>
        <p:nvSpPr>
          <p:cNvPr id="15364" name="Υπότιτλος 2"/>
          <p:cNvSpPr>
            <a:spLocks noGrp="1"/>
          </p:cNvSpPr>
          <p:nvPr>
            <p:ph type="subTitle" idx="1"/>
          </p:nvPr>
        </p:nvSpPr>
        <p:spPr>
          <a:xfrm>
            <a:off x="685800" y="3717032"/>
            <a:ext cx="7775575" cy="2997200"/>
          </a:xfrm>
        </p:spPr>
        <p:txBody>
          <a:bodyPr/>
          <a:lstStyle/>
          <a:p>
            <a:pPr eaLnBrk="1" hangingPunct="1"/>
            <a:r>
              <a:rPr lang="el-GR" altLang="el-GR" sz="2800" dirty="0">
                <a:solidFill>
                  <a:schemeClr val="accent1"/>
                </a:solidFill>
              </a:rPr>
              <a:t>Ενότητα 8: </a:t>
            </a:r>
            <a:r>
              <a:rPr lang="el-GR" altLang="el-GR" sz="2800" dirty="0"/>
              <a:t>Τελεστικοί Ενισχυτές </a:t>
            </a:r>
            <a:endParaRPr lang="en-US" altLang="el-GR" sz="2800" dirty="0" smtClean="0"/>
          </a:p>
          <a:p>
            <a:pPr eaLnBrk="1" hangingPunct="1"/>
            <a:endParaRPr lang="el-GR" altLang="el-GR" sz="2800" dirty="0" smtClean="0"/>
          </a:p>
          <a:p>
            <a:pPr eaLnBrk="1" hangingPunct="1"/>
            <a:r>
              <a:rPr lang="el-GR" altLang="el-GR" sz="2800" dirty="0" smtClean="0"/>
              <a:t>Αγγελική </a:t>
            </a:r>
            <a:r>
              <a:rPr lang="el-GR" altLang="el-GR" sz="2800" dirty="0" err="1" smtClean="0"/>
              <a:t>Αραπογιάννη</a:t>
            </a:r>
            <a:endParaRPr lang="el-GR" altLang="el-GR" sz="2800" dirty="0" smtClean="0"/>
          </a:p>
          <a:p>
            <a:pPr eaLnBrk="1" hangingPunct="1"/>
            <a:r>
              <a:rPr lang="el-GR" altLang="el-GR" sz="2800" dirty="0" smtClean="0"/>
              <a:t>Σχολή Θετικών Επιστημών</a:t>
            </a:r>
            <a:endParaRPr lang="en-US" altLang="el-GR" sz="2800" dirty="0" smtClean="0"/>
          </a:p>
          <a:p>
            <a:pPr eaLnBrk="1" hangingPunct="1"/>
            <a:r>
              <a:rPr lang="el-GR" altLang="el-GR" sz="2800" dirty="0" smtClean="0"/>
              <a:t>Τμήμα Πληροφορικής και Τηλεπικοινωνιών</a:t>
            </a:r>
          </a:p>
          <a:p>
            <a:pPr eaLnBrk="1" hangingPunct="1"/>
            <a:endParaRPr lang="el-GR" altLang="el-GR" sz="2800" dirty="0" smtClean="0"/>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a:xfrm>
            <a:off x="407740" y="27486"/>
            <a:ext cx="8229600" cy="1144800"/>
          </a:xfrm>
        </p:spPr>
        <p:txBody>
          <a:bodyPr>
            <a:normAutofit/>
          </a:bodyPr>
          <a:lstStyle/>
          <a:p>
            <a:r>
              <a:rPr lang="el-GR" sz="4000" dirty="0" smtClean="0"/>
              <a:t>Τελεστικοί ενισχυτές</a:t>
            </a:r>
            <a:endParaRPr lang="en-US" sz="4000" dirty="0"/>
          </a:p>
        </p:txBody>
      </p:sp>
      <p:sp>
        <p:nvSpPr>
          <p:cNvPr id="11" name="Θέση κειμένου 10"/>
          <p:cNvSpPr>
            <a:spLocks noGrp="1"/>
          </p:cNvSpPr>
          <p:nvPr>
            <p:ph type="body" sz="half" idx="2"/>
          </p:nvPr>
        </p:nvSpPr>
        <p:spPr>
          <a:xfrm>
            <a:off x="215516" y="1166606"/>
            <a:ext cx="4570441" cy="2412268"/>
          </a:xfrm>
        </p:spPr>
        <p:txBody>
          <a:bodyPr>
            <a:normAutofit/>
          </a:bodyPr>
          <a:lstStyle/>
          <a:p>
            <a:r>
              <a:rPr lang="el-GR" altLang="el-GR" dirty="0"/>
              <a:t>Ενισχυτές γενικής χρήσεως</a:t>
            </a:r>
          </a:p>
          <a:p>
            <a:r>
              <a:rPr lang="el-GR" altLang="el-GR" dirty="0" smtClean="0"/>
              <a:t>Ιδανικός </a:t>
            </a:r>
            <a:r>
              <a:rPr lang="el-GR" altLang="el-GR" dirty="0"/>
              <a:t>Τελεστικός </a:t>
            </a:r>
            <a:r>
              <a:rPr lang="el-GR" altLang="el-GR" dirty="0" smtClean="0"/>
              <a:t>Ενισχυτής: </a:t>
            </a:r>
          </a:p>
          <a:p>
            <a:pPr marL="342900" indent="-342900">
              <a:buFont typeface="Arial" panose="020B0604020202020204" pitchFamily="34" charset="0"/>
              <a:buChar char="•"/>
            </a:pPr>
            <a:r>
              <a:rPr lang="el-GR" altLang="el-GR" dirty="0" smtClean="0"/>
              <a:t>Υψηλή </a:t>
            </a:r>
            <a:r>
              <a:rPr lang="el-GR" altLang="el-GR" dirty="0"/>
              <a:t>απολαβή (10 ως 105)</a:t>
            </a:r>
          </a:p>
          <a:p>
            <a:pPr marL="342900" indent="-342900">
              <a:buFont typeface="Arial" panose="020B0604020202020204" pitchFamily="34" charset="0"/>
              <a:buChar char="•"/>
            </a:pPr>
            <a:r>
              <a:rPr lang="el-GR" altLang="el-GR" dirty="0" smtClean="0"/>
              <a:t>Μεγάλη </a:t>
            </a:r>
            <a:r>
              <a:rPr lang="el-GR" altLang="el-GR" dirty="0"/>
              <a:t>αντίσταση εισόδου</a:t>
            </a:r>
          </a:p>
          <a:p>
            <a:pPr marL="342900" indent="-342900">
              <a:buFont typeface="Arial" panose="020B0604020202020204" pitchFamily="34" charset="0"/>
              <a:buChar char="•"/>
            </a:pPr>
            <a:r>
              <a:rPr lang="el-GR" altLang="el-GR" dirty="0" smtClean="0"/>
              <a:t>Μικρή </a:t>
            </a:r>
            <a:r>
              <a:rPr lang="el-GR" altLang="el-GR" dirty="0"/>
              <a:t>αντίσταση εξόδου</a:t>
            </a:r>
          </a:p>
          <a:p>
            <a:endParaRPr lang="el-GR" altLang="el-GR" dirty="0"/>
          </a:p>
        </p:txBody>
      </p:sp>
      <p:graphicFrame>
        <p:nvGraphicFramePr>
          <p:cNvPr id="62" name="Object 63" descr="Κύκλωμα τελεστικού ενισχυτή"/>
          <p:cNvGraphicFramePr>
            <a:graphicFrameLocks noGrp="1" noChangeAspect="1"/>
          </p:cNvGraphicFramePr>
          <p:nvPr>
            <p:ph idx="1"/>
            <p:extLst>
              <p:ext uri="{D42A27DB-BD31-4B8C-83A1-F6EECF244321}">
                <p14:modId xmlns:p14="http://schemas.microsoft.com/office/powerpoint/2010/main" val="3985175581"/>
              </p:ext>
            </p:extLst>
          </p:nvPr>
        </p:nvGraphicFramePr>
        <p:xfrm>
          <a:off x="6552220" y="1052736"/>
          <a:ext cx="1631057" cy="2232582"/>
        </p:xfrm>
        <a:graphic>
          <a:graphicData uri="http://schemas.openxmlformats.org/presentationml/2006/ole">
            <mc:AlternateContent xmlns:mc="http://schemas.openxmlformats.org/markup-compatibility/2006">
              <mc:Choice xmlns:v="urn:schemas-microsoft-com:vml" Requires="v">
                <p:oleObj spid="_x0000_s1142" name="Photo Editor Photo" r:id="rId4" imgW="1343212" imgH="1838095" progId="MSPhotoEd.3">
                  <p:embed/>
                </p:oleObj>
              </mc:Choice>
              <mc:Fallback>
                <p:oleObj name="Photo Editor Photo" r:id="rId4" imgW="1343212" imgH="1838095"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2220" y="1052736"/>
                        <a:ext cx="1631057" cy="2232582"/>
                      </a:xfrm>
                      <a:prstGeom prst="rect">
                        <a:avLst/>
                      </a:prstGeom>
                      <a:noFill/>
                    </p:spPr>
                  </p:pic>
                </p:oleObj>
              </mc:Fallback>
            </mc:AlternateContent>
          </a:graphicData>
        </a:graphic>
      </p:graphicFrame>
    </p:spTree>
    <p:custDataLst>
      <p:tags r:id="rId2"/>
    </p:custDataLst>
    <p:extLst>
      <p:ext uri="{BB962C8B-B14F-4D97-AF65-F5344CB8AC3E}">
        <p14:creationId xmlns:p14="http://schemas.microsoft.com/office/powerpoint/2010/main" val="2164666902"/>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a:bodyPr>
          <a:lstStyle/>
          <a:p>
            <a:r>
              <a:rPr lang="el-GR" sz="4000" dirty="0"/>
              <a:t>Παράμετροι </a:t>
            </a:r>
            <a:r>
              <a:rPr lang="el-GR" sz="4000" dirty="0" smtClean="0"/>
              <a:t>επιδόσεων (1 από </a:t>
            </a:r>
            <a:r>
              <a:rPr lang="en-US" sz="4000" dirty="0" smtClean="0"/>
              <a:t>3)</a:t>
            </a:r>
            <a:endParaRPr lang="el-GR" sz="4000" dirty="0"/>
          </a:p>
        </p:txBody>
      </p:sp>
      <p:sp>
        <p:nvSpPr>
          <p:cNvPr id="34" name="Θέση περιεχομένου 33"/>
          <p:cNvSpPr>
            <a:spLocks noGrp="1"/>
          </p:cNvSpPr>
          <p:nvPr>
            <p:ph sz="half" idx="1"/>
          </p:nvPr>
        </p:nvSpPr>
        <p:spPr>
          <a:xfrm>
            <a:off x="457200" y="1274846"/>
            <a:ext cx="2944813" cy="576262"/>
          </a:xfrm>
        </p:spPr>
        <p:txBody>
          <a:bodyPr/>
          <a:lstStyle/>
          <a:p>
            <a:r>
              <a:rPr lang="el-GR" sz="2400" dirty="0"/>
              <a:t>Α</a:t>
            </a:r>
            <a:r>
              <a:rPr lang="el-GR" sz="2400" dirty="0" smtClean="0"/>
              <a:t>πολαβή</a:t>
            </a:r>
            <a:endParaRPr lang="el-GR" sz="2400" dirty="0"/>
          </a:p>
        </p:txBody>
      </p:sp>
      <p:graphicFrame>
        <p:nvGraphicFramePr>
          <p:cNvPr id="49" name="Object 65" descr="Συμβολισμός τελεστικού ενισχυτή με R2 και R1"/>
          <p:cNvGraphicFramePr>
            <a:graphicFrameLocks noGrp="1" noChangeAspect="1"/>
          </p:cNvGraphicFramePr>
          <p:nvPr>
            <p:ph sz="half" idx="2"/>
            <p:extLst>
              <p:ext uri="{D42A27DB-BD31-4B8C-83A1-F6EECF244321}">
                <p14:modId xmlns:p14="http://schemas.microsoft.com/office/powerpoint/2010/main" val="3104897891"/>
              </p:ext>
            </p:extLst>
          </p:nvPr>
        </p:nvGraphicFramePr>
        <p:xfrm>
          <a:off x="905924" y="1935029"/>
          <a:ext cx="1488900" cy="1137191"/>
        </p:xfrm>
        <a:graphic>
          <a:graphicData uri="http://schemas.openxmlformats.org/presentationml/2006/ole">
            <mc:AlternateContent xmlns:mc="http://schemas.openxmlformats.org/markup-compatibility/2006">
              <mc:Choice xmlns:v="urn:schemas-microsoft-com:vml" Requires="v">
                <p:oleObj spid="_x0000_s34978" name="Photo Editor Photo" r:id="rId4" imgW="1209524" imgH="923810" progId="MSPhotoEd.3">
                  <p:embed/>
                </p:oleObj>
              </mc:Choice>
              <mc:Fallback>
                <p:oleObj name="Photo Editor Photo" r:id="rId4" imgW="1209524" imgH="923810"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924" y="1935029"/>
                        <a:ext cx="1488900" cy="1137191"/>
                      </a:xfrm>
                      <a:prstGeom prst="rect">
                        <a:avLst/>
                      </a:prstGeom>
                      <a:noFill/>
                    </p:spPr>
                  </p:pic>
                </p:oleObj>
              </mc:Fallback>
            </mc:AlternateContent>
          </a:graphicData>
        </a:graphic>
      </p:graphicFrame>
      <p:grpSp>
        <p:nvGrpSpPr>
          <p:cNvPr id="41" name="Group 71" descr="Υπολογισμός του Vout/Vin"/>
          <p:cNvGrpSpPr>
            <a:grpSpLocks/>
          </p:cNvGrpSpPr>
          <p:nvPr/>
        </p:nvGrpSpPr>
        <p:grpSpPr bwMode="auto">
          <a:xfrm>
            <a:off x="3783013" y="1611946"/>
            <a:ext cx="3322572" cy="779462"/>
            <a:chOff x="2474" y="1869"/>
            <a:chExt cx="1822" cy="378"/>
          </a:xfrm>
        </p:grpSpPr>
        <p:graphicFrame>
          <p:nvGraphicFramePr>
            <p:cNvPr id="42" name="Object 67" descr="Υπολογισμός του Vout/Vin"/>
            <p:cNvGraphicFramePr>
              <a:graphicFrameLocks noChangeAspect="1"/>
            </p:cNvGraphicFramePr>
            <p:nvPr>
              <p:extLst>
                <p:ext uri="{D42A27DB-BD31-4B8C-83A1-F6EECF244321}">
                  <p14:modId xmlns:p14="http://schemas.microsoft.com/office/powerpoint/2010/main" val="2320833530"/>
                </p:ext>
              </p:extLst>
            </p:nvPr>
          </p:nvGraphicFramePr>
          <p:xfrm>
            <a:off x="2474" y="1869"/>
            <a:ext cx="894" cy="378"/>
          </p:xfrm>
          <a:graphic>
            <a:graphicData uri="http://schemas.openxmlformats.org/presentationml/2006/ole">
              <mc:AlternateContent xmlns:mc="http://schemas.openxmlformats.org/markup-compatibility/2006">
                <mc:Choice xmlns:v="urn:schemas-microsoft-com:vml" Requires="v">
                  <p:oleObj spid="_x0000_s34979" name="Equation" r:id="rId6" imgW="1422400" imgH="596900" progId="Equation.3">
                    <p:embed/>
                  </p:oleObj>
                </mc:Choice>
                <mc:Fallback>
                  <p:oleObj name="Equation" r:id="rId6" imgW="1422400" imgH="5969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74" y="1869"/>
                          <a:ext cx="894" cy="3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 name="Object 69" descr="[DECORATIVE]"/>
            <p:cNvGraphicFramePr>
              <a:graphicFrameLocks noChangeAspect="1"/>
            </p:cNvGraphicFramePr>
            <p:nvPr>
              <p:extLst>
                <p:ext uri="{D42A27DB-BD31-4B8C-83A1-F6EECF244321}">
                  <p14:modId xmlns:p14="http://schemas.microsoft.com/office/powerpoint/2010/main" val="3854356282"/>
                </p:ext>
              </p:extLst>
            </p:nvPr>
          </p:nvGraphicFramePr>
          <p:xfrm>
            <a:off x="3390" y="1873"/>
            <a:ext cx="906" cy="370"/>
          </p:xfrm>
          <a:graphic>
            <a:graphicData uri="http://schemas.openxmlformats.org/presentationml/2006/ole">
              <mc:AlternateContent xmlns:mc="http://schemas.openxmlformats.org/markup-compatibility/2006">
                <mc:Choice xmlns:v="urn:schemas-microsoft-com:vml" Requires="v">
                  <p:oleObj spid="_x0000_s34980" name="Equation" r:id="rId8" imgW="1434960" imgH="583920" progId="Equation.3">
                    <p:embed/>
                  </p:oleObj>
                </mc:Choice>
                <mc:Fallback>
                  <p:oleObj name="Equation" r:id="rId8" imgW="1434960" imgH="58392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90" y="1873"/>
                          <a:ext cx="906" cy="3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44" name="Object 72"/>
          <p:cNvGraphicFramePr>
            <a:graphicFrameLocks noChangeAspect="1"/>
          </p:cNvGraphicFramePr>
          <p:nvPr>
            <p:extLst>
              <p:ext uri="{D42A27DB-BD31-4B8C-83A1-F6EECF244321}">
                <p14:modId xmlns:p14="http://schemas.microsoft.com/office/powerpoint/2010/main" val="2100704595"/>
              </p:ext>
            </p:extLst>
          </p:nvPr>
        </p:nvGraphicFramePr>
        <p:xfrm>
          <a:off x="3853311" y="2636917"/>
          <a:ext cx="2443731" cy="539227"/>
        </p:xfrm>
        <a:graphic>
          <a:graphicData uri="http://schemas.openxmlformats.org/presentationml/2006/ole">
            <mc:AlternateContent xmlns:mc="http://schemas.openxmlformats.org/markup-compatibility/2006">
              <mc:Choice xmlns:v="urn:schemas-microsoft-com:vml" Requires="v">
                <p:oleObj spid="_x0000_s34981" name="Equation" r:id="rId10" imgW="2032000" imgH="444500" progId="Equation.3">
                  <p:embed/>
                </p:oleObj>
              </mc:Choice>
              <mc:Fallback>
                <p:oleObj name="Equation" r:id="rId10" imgW="2032000" imgH="4445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53311" y="2636917"/>
                        <a:ext cx="2443731" cy="539227"/>
                      </a:xfrm>
                      <a:prstGeom prst="rect">
                        <a:avLst/>
                      </a:prstGeom>
                      <a:noFill/>
                    </p:spPr>
                  </p:pic>
                </p:oleObj>
              </mc:Fallback>
            </mc:AlternateContent>
          </a:graphicData>
        </a:graphic>
      </p:graphicFrame>
      <p:sp>
        <p:nvSpPr>
          <p:cNvPr id="47" name="Text Box 85"/>
          <p:cNvSpPr txBox="1">
            <a:spLocks noChangeArrowheads="1"/>
          </p:cNvSpPr>
          <p:nvPr/>
        </p:nvSpPr>
        <p:spPr bwMode="auto">
          <a:xfrm>
            <a:off x="3854842" y="3602438"/>
            <a:ext cx="4227211"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l-GR" altLang="el-GR" sz="2000" dirty="0">
                <a:latin typeface="+mj-lt"/>
              </a:rPr>
              <a:t>Σφάλμα απολαβής 1% αν Α</a:t>
            </a:r>
            <a:r>
              <a:rPr lang="el-GR" altLang="el-GR" sz="2000" baseline="-25000" dirty="0">
                <a:latin typeface="+mj-lt"/>
              </a:rPr>
              <a:t>1</a:t>
            </a:r>
            <a:r>
              <a:rPr lang="el-GR" altLang="el-GR" sz="2000" dirty="0">
                <a:latin typeface="+mj-lt"/>
              </a:rPr>
              <a:t>=1000</a:t>
            </a:r>
          </a:p>
        </p:txBody>
      </p:sp>
      <p:graphicFrame>
        <p:nvGraphicFramePr>
          <p:cNvPr id="45" name="Object 74" descr="Συμβολισμός τελεστικού ενισχυτή με RD και M1"/>
          <p:cNvGraphicFramePr>
            <a:graphicFrameLocks noChangeAspect="1"/>
          </p:cNvGraphicFramePr>
          <p:nvPr>
            <p:extLst>
              <p:ext uri="{D42A27DB-BD31-4B8C-83A1-F6EECF244321}">
                <p14:modId xmlns:p14="http://schemas.microsoft.com/office/powerpoint/2010/main" val="2280937605"/>
              </p:ext>
            </p:extLst>
          </p:nvPr>
        </p:nvGraphicFramePr>
        <p:xfrm>
          <a:off x="781822" y="4508931"/>
          <a:ext cx="1197890" cy="1224510"/>
        </p:xfrm>
        <a:graphic>
          <a:graphicData uri="http://schemas.openxmlformats.org/presentationml/2006/ole">
            <mc:AlternateContent xmlns:mc="http://schemas.openxmlformats.org/markup-compatibility/2006">
              <mc:Choice xmlns:v="urn:schemas-microsoft-com:vml" Requires="v">
                <p:oleObj spid="_x0000_s34982" name="Photo Editor Photo" r:id="rId12" imgW="857143" imgH="876190" progId="MSPhotoEd.3">
                  <p:embed/>
                </p:oleObj>
              </mc:Choice>
              <mc:Fallback>
                <p:oleObj name="Photo Editor Photo" r:id="rId12" imgW="857143" imgH="876190" progId="MSPhotoEd.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81822" y="4508931"/>
                        <a:ext cx="1197890" cy="1224510"/>
                      </a:xfrm>
                      <a:prstGeom prst="rect">
                        <a:avLst/>
                      </a:prstGeom>
                      <a:noFill/>
                    </p:spPr>
                  </p:pic>
                </p:oleObj>
              </mc:Fallback>
            </mc:AlternateContent>
          </a:graphicData>
        </a:graphic>
      </p:graphicFrame>
      <p:graphicFrame>
        <p:nvGraphicFramePr>
          <p:cNvPr id="48" name="Object 88"/>
          <p:cNvGraphicFramePr>
            <a:graphicFrameLocks noChangeAspect="1"/>
          </p:cNvGraphicFramePr>
          <p:nvPr>
            <p:extLst>
              <p:ext uri="{D42A27DB-BD31-4B8C-83A1-F6EECF244321}">
                <p14:modId xmlns:p14="http://schemas.microsoft.com/office/powerpoint/2010/main" val="1555873256"/>
              </p:ext>
            </p:extLst>
          </p:nvPr>
        </p:nvGraphicFramePr>
        <p:xfrm>
          <a:off x="2394824" y="4929199"/>
          <a:ext cx="1198998" cy="403374"/>
        </p:xfrm>
        <a:graphic>
          <a:graphicData uri="http://schemas.openxmlformats.org/presentationml/2006/ole">
            <mc:AlternateContent xmlns:mc="http://schemas.openxmlformats.org/markup-compatibility/2006">
              <mc:Choice xmlns:v="urn:schemas-microsoft-com:vml" Requires="v">
                <p:oleObj spid="_x0000_s34983" name="Εξίσωση" r:id="rId14" imgW="685800" imgH="228600" progId="Equation.3">
                  <p:embed/>
                </p:oleObj>
              </mc:Choice>
              <mc:Fallback>
                <p:oleObj name="Εξίσωση" r:id="rId14" imgW="685800" imgH="2286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394824" y="4929199"/>
                        <a:ext cx="1198998" cy="403374"/>
                      </a:xfrm>
                      <a:prstGeom prst="rect">
                        <a:avLst/>
                      </a:prstGeom>
                      <a:noFill/>
                    </p:spPr>
                  </p:pic>
                </p:oleObj>
              </mc:Fallback>
            </mc:AlternateContent>
          </a:graphicData>
        </a:graphic>
      </p:graphicFrame>
      <p:sp>
        <p:nvSpPr>
          <p:cNvPr id="46" name="Text Box 84"/>
          <p:cNvSpPr txBox="1">
            <a:spLocks noChangeArrowheads="1"/>
          </p:cNvSpPr>
          <p:nvPr/>
        </p:nvSpPr>
        <p:spPr bwMode="auto">
          <a:xfrm>
            <a:off x="3783013" y="4670853"/>
            <a:ext cx="5360987"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l-GR" altLang="el-GR" sz="2000" dirty="0">
                <a:latin typeface="+mj-lt"/>
              </a:rPr>
              <a:t>Σφάλμα απολαβής 20%</a:t>
            </a:r>
            <a:r>
              <a:rPr lang="en-US" altLang="el-GR" sz="2000" dirty="0">
                <a:latin typeface="+mj-lt"/>
              </a:rPr>
              <a:t> </a:t>
            </a:r>
            <a:endParaRPr lang="en-US" altLang="el-GR" sz="2000" dirty="0" smtClean="0">
              <a:latin typeface="+mj-lt"/>
            </a:endParaRPr>
          </a:p>
          <a:p>
            <a:r>
              <a:rPr lang="en-US" altLang="el-GR" sz="2000" dirty="0" smtClean="0">
                <a:latin typeface="+mj-lt"/>
              </a:rPr>
              <a:t>(</a:t>
            </a:r>
            <a:r>
              <a:rPr lang="el-GR" altLang="el-GR" sz="2000" dirty="0">
                <a:latin typeface="+mj-lt"/>
              </a:rPr>
              <a:t>λόγω διακυμάνσεων της </a:t>
            </a:r>
            <a:r>
              <a:rPr lang="el-GR" altLang="el-GR" sz="2000" dirty="0" smtClean="0">
                <a:latin typeface="+mj-lt"/>
              </a:rPr>
              <a:t>ευκινησίας</a:t>
            </a:r>
            <a:r>
              <a:rPr lang="en-US" altLang="el-GR" sz="2000" dirty="0" smtClean="0">
                <a:latin typeface="+mj-lt"/>
              </a:rPr>
              <a:t> </a:t>
            </a:r>
            <a:r>
              <a:rPr lang="el-GR" altLang="el-GR" sz="2000" dirty="0" smtClean="0">
                <a:latin typeface="+mj-lt"/>
              </a:rPr>
              <a:t>φορέων</a:t>
            </a:r>
            <a:r>
              <a:rPr lang="el-GR" altLang="el-GR" sz="2000" dirty="0">
                <a:latin typeface="+mj-lt"/>
              </a:rPr>
              <a:t>, του πάχους του </a:t>
            </a:r>
            <a:r>
              <a:rPr lang="el-GR" altLang="el-GR" sz="2000" dirty="0" smtClean="0">
                <a:latin typeface="+mj-lt"/>
              </a:rPr>
              <a:t>οξειδίου</a:t>
            </a:r>
            <a:r>
              <a:rPr lang="en-US" altLang="el-GR" sz="2000" dirty="0" smtClean="0">
                <a:latin typeface="+mj-lt"/>
              </a:rPr>
              <a:t> </a:t>
            </a:r>
            <a:r>
              <a:rPr lang="el-GR" altLang="el-GR" sz="2000" dirty="0" smtClean="0">
                <a:latin typeface="+mj-lt"/>
              </a:rPr>
              <a:t>και της </a:t>
            </a:r>
            <a:r>
              <a:rPr lang="el-GR" altLang="el-GR" sz="2000" dirty="0">
                <a:latin typeface="+mj-lt"/>
              </a:rPr>
              <a:t>τιμής της αντίστασης)</a:t>
            </a:r>
          </a:p>
        </p:txBody>
      </p:sp>
    </p:spTree>
    <p:custDataLst>
      <p:tags r:id="rId2"/>
    </p:custDataLst>
    <p:extLst>
      <p:ext uri="{BB962C8B-B14F-4D97-AF65-F5344CB8AC3E}">
        <p14:creationId xmlns:p14="http://schemas.microsoft.com/office/powerpoint/2010/main" val="269528460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a:bodyPr>
          <a:lstStyle/>
          <a:p>
            <a:r>
              <a:rPr lang="el-GR" sz="4000" dirty="0"/>
              <a:t>Παράμετροι </a:t>
            </a:r>
            <a:r>
              <a:rPr lang="el-GR" sz="4000" dirty="0" smtClean="0"/>
              <a:t>επιδόσεων (</a:t>
            </a:r>
            <a:r>
              <a:rPr lang="en-US" sz="4000" dirty="0" smtClean="0"/>
              <a:t>2</a:t>
            </a:r>
            <a:r>
              <a:rPr lang="el-GR" sz="4000" dirty="0" smtClean="0"/>
              <a:t> από </a:t>
            </a:r>
            <a:r>
              <a:rPr lang="en-US" sz="4000" dirty="0" smtClean="0"/>
              <a:t>3)</a:t>
            </a:r>
            <a:endParaRPr lang="el-GR" sz="4000" dirty="0"/>
          </a:p>
        </p:txBody>
      </p:sp>
      <p:sp>
        <p:nvSpPr>
          <p:cNvPr id="34" name="Θέση περιεχομένου 33"/>
          <p:cNvSpPr>
            <a:spLocks noGrp="1"/>
          </p:cNvSpPr>
          <p:nvPr>
            <p:ph sz="half" idx="1"/>
          </p:nvPr>
        </p:nvSpPr>
        <p:spPr>
          <a:xfrm>
            <a:off x="457200" y="1274846"/>
            <a:ext cx="4294820" cy="576262"/>
          </a:xfrm>
        </p:spPr>
        <p:txBody>
          <a:bodyPr/>
          <a:lstStyle/>
          <a:p>
            <a:r>
              <a:rPr lang="el-GR" sz="2400" dirty="0" smtClean="0"/>
              <a:t> </a:t>
            </a:r>
            <a:r>
              <a:rPr lang="el-GR" sz="2400" dirty="0"/>
              <a:t>Εύρος ζώνης μικρού σήματος </a:t>
            </a:r>
          </a:p>
        </p:txBody>
      </p:sp>
      <p:graphicFrame>
        <p:nvGraphicFramePr>
          <p:cNvPr id="14" name="Object 9" descr="Συμβολισμός τελεστικού ενισχυτή με R1 και R2 και γραφικές παραστάσεις Vin και Vout"/>
          <p:cNvGraphicFramePr>
            <a:graphicFrameLocks noGrp="1" noChangeAspect="1"/>
          </p:cNvGraphicFramePr>
          <p:nvPr>
            <p:ph sz="half" idx="2"/>
            <p:extLst>
              <p:ext uri="{D42A27DB-BD31-4B8C-83A1-F6EECF244321}">
                <p14:modId xmlns:p14="http://schemas.microsoft.com/office/powerpoint/2010/main" val="3031243831"/>
              </p:ext>
            </p:extLst>
          </p:nvPr>
        </p:nvGraphicFramePr>
        <p:xfrm>
          <a:off x="469421" y="1932071"/>
          <a:ext cx="2457450" cy="971550"/>
        </p:xfrm>
        <a:graphic>
          <a:graphicData uri="http://schemas.openxmlformats.org/presentationml/2006/ole">
            <mc:AlternateContent xmlns:mc="http://schemas.openxmlformats.org/markup-compatibility/2006">
              <mc:Choice xmlns:v="urn:schemas-microsoft-com:vml" Requires="v">
                <p:oleObj spid="_x0000_s52378" name="Photo Editor Photo" r:id="rId5" imgW="2457143" imgH="971686" progId="MSPhotoEd.3">
                  <p:embed/>
                </p:oleObj>
              </mc:Choice>
              <mc:Fallback>
                <p:oleObj name="Photo Editor Photo" r:id="rId5" imgW="2457143" imgH="971686"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421" y="1932071"/>
                        <a:ext cx="2457450" cy="971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 name="Object 12"/>
          <p:cNvGraphicFramePr>
            <a:graphicFrameLocks noChangeAspect="1"/>
          </p:cNvGraphicFramePr>
          <p:nvPr>
            <p:extLst>
              <p:ext uri="{D42A27DB-BD31-4B8C-83A1-F6EECF244321}">
                <p14:modId xmlns:p14="http://schemas.microsoft.com/office/powerpoint/2010/main" val="4015196745"/>
              </p:ext>
            </p:extLst>
          </p:nvPr>
        </p:nvGraphicFramePr>
        <p:xfrm>
          <a:off x="3394507" y="2006804"/>
          <a:ext cx="2203916" cy="760186"/>
        </p:xfrm>
        <a:graphic>
          <a:graphicData uri="http://schemas.openxmlformats.org/presentationml/2006/ole">
            <mc:AlternateContent xmlns:mc="http://schemas.openxmlformats.org/markup-compatibility/2006">
              <mc:Choice xmlns:v="urn:schemas-microsoft-com:vml" Requires="v">
                <p:oleObj spid="_x0000_s52379" name="Equation" r:id="rId7" imgW="1688760" imgH="583920" progId="Equation.3">
                  <p:embed/>
                </p:oleObj>
              </mc:Choice>
              <mc:Fallback>
                <p:oleObj name="Equation" r:id="rId7" imgW="1688760" imgH="58392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94507" y="2006804"/>
                        <a:ext cx="2203916" cy="760186"/>
                      </a:xfrm>
                      <a:prstGeom prst="rect">
                        <a:avLst/>
                      </a:prstGeom>
                      <a:noFill/>
                      <a:ln>
                        <a:noFill/>
                      </a:ln>
                      <a:effectLst/>
                    </p:spPr>
                  </p:pic>
                </p:oleObj>
              </mc:Fallback>
            </mc:AlternateContent>
          </a:graphicData>
        </a:graphic>
      </p:graphicFrame>
      <p:graphicFrame>
        <p:nvGraphicFramePr>
          <p:cNvPr id="15" name="Object 3" descr="Γραφική παράσταση Av προς f"/>
          <p:cNvGraphicFramePr>
            <a:graphicFrameLocks noChangeAspect="1"/>
          </p:cNvGraphicFramePr>
          <p:nvPr>
            <p:extLst>
              <p:ext uri="{D42A27DB-BD31-4B8C-83A1-F6EECF244321}">
                <p14:modId xmlns:p14="http://schemas.microsoft.com/office/powerpoint/2010/main" val="1554337334"/>
              </p:ext>
            </p:extLst>
          </p:nvPr>
        </p:nvGraphicFramePr>
        <p:xfrm>
          <a:off x="6074255" y="1851108"/>
          <a:ext cx="2181884" cy="1010557"/>
        </p:xfrm>
        <a:graphic>
          <a:graphicData uri="http://schemas.openxmlformats.org/presentationml/2006/ole">
            <mc:AlternateContent xmlns:mc="http://schemas.openxmlformats.org/markup-compatibility/2006">
              <mc:Choice xmlns:v="urn:schemas-microsoft-com:vml" Requires="v">
                <p:oleObj spid="_x0000_s52380" name="Photo Editor Photo" r:id="rId9" imgW="1809524" imgH="838095" progId="MSPhotoEd.3">
                  <p:embed/>
                </p:oleObj>
              </mc:Choice>
              <mc:Fallback>
                <p:oleObj name="Photo Editor Photo" r:id="rId9" imgW="1809524" imgH="838095" progId="MSPhotoEd.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74255" y="1851108"/>
                        <a:ext cx="2181884" cy="1010557"/>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24" name="Rectangle 13"/>
              <p:cNvSpPr>
                <a:spLocks noChangeArrowheads="1"/>
              </p:cNvSpPr>
              <p:nvPr/>
            </p:nvSpPr>
            <p:spPr bwMode="auto">
              <a:xfrm>
                <a:off x="101968" y="3199776"/>
                <a:ext cx="2950038" cy="369332"/>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l-GR" altLang="el-GR" i="0" dirty="0" smtClean="0">
                          <a:latin typeface="Cambria Math" panose="02040503050406030204" pitchFamily="18" charset="0"/>
                        </a:rPr>
                        <m:t>Α</m:t>
                      </m:r>
                      <m:r>
                        <a:rPr lang="el-GR" altLang="el-GR" i="1" dirty="0">
                          <a:latin typeface="Cambria Math" panose="02040503050406030204" pitchFamily="18" charset="0"/>
                        </a:rPr>
                        <m:t>𝜈</m:t>
                      </m:r>
                      <m:r>
                        <a:rPr lang="el-GR" altLang="el-GR" i="1" dirty="0">
                          <a:latin typeface="Cambria Math" panose="02040503050406030204" pitchFamily="18" charset="0"/>
                        </a:rPr>
                        <m:t>  </m:t>
                      </m:r>
                      <m:r>
                        <m:rPr>
                          <m:sty m:val="p"/>
                        </m:rPr>
                        <a:rPr lang="el-GR" altLang="el-GR" i="0" dirty="0">
                          <a:latin typeface="Cambria Math" panose="02040503050406030204" pitchFamily="18" charset="0"/>
                        </a:rPr>
                        <m:t>Α</m:t>
                      </m:r>
                      <m:r>
                        <a:rPr lang="el-GR" altLang="el-GR" i="1" dirty="0">
                          <a:latin typeface="Cambria Math" panose="02040503050406030204" pitchFamily="18" charset="0"/>
                        </a:rPr>
                        <m:t>(</m:t>
                      </m:r>
                      <m:r>
                        <a:rPr lang="el-GR" altLang="el-GR" i="1" dirty="0">
                          <a:latin typeface="Cambria Math" panose="02040503050406030204" pitchFamily="18" charset="0"/>
                        </a:rPr>
                        <m:t>𝑠</m:t>
                      </m:r>
                      <m:r>
                        <a:rPr lang="el-GR" altLang="el-GR" i="1" dirty="0">
                          <a:latin typeface="Cambria Math" panose="02040503050406030204" pitchFamily="18" charset="0"/>
                        </a:rPr>
                        <m:t>) = </m:t>
                      </m:r>
                      <m:r>
                        <a:rPr lang="el-GR" altLang="el-GR" i="1" dirty="0">
                          <a:latin typeface="Cambria Math" panose="02040503050406030204" pitchFamily="18" charset="0"/>
                        </a:rPr>
                        <m:t>𝐴</m:t>
                      </m:r>
                      <m:r>
                        <a:rPr lang="el-GR" altLang="el-GR" i="1" baseline="-25000" dirty="0">
                          <a:latin typeface="Cambria Math" panose="02040503050406030204" pitchFamily="18" charset="0"/>
                        </a:rPr>
                        <m:t>0</m:t>
                      </m:r>
                      <m:r>
                        <a:rPr lang="el-GR" altLang="el-GR" i="1" dirty="0">
                          <a:latin typeface="Cambria Math" panose="02040503050406030204" pitchFamily="18" charset="0"/>
                        </a:rPr>
                        <m:t>/ (1+</m:t>
                      </m:r>
                      <m:r>
                        <a:rPr lang="el-GR" altLang="el-GR" i="1" dirty="0">
                          <a:latin typeface="Cambria Math" panose="02040503050406030204" pitchFamily="18" charset="0"/>
                        </a:rPr>
                        <m:t>𝑠</m:t>
                      </m:r>
                      <m:r>
                        <a:rPr lang="el-GR" altLang="el-GR" i="1" dirty="0">
                          <a:latin typeface="Cambria Math" panose="02040503050406030204" pitchFamily="18" charset="0"/>
                        </a:rPr>
                        <m:t>/</m:t>
                      </m:r>
                      <m:r>
                        <a:rPr lang="el-GR" altLang="el-GR" i="1" dirty="0">
                          <a:latin typeface="Cambria Math" panose="02040503050406030204" pitchFamily="18" charset="0"/>
                        </a:rPr>
                        <m:t>𝜔</m:t>
                      </m:r>
                      <m:r>
                        <a:rPr lang="el-GR" altLang="el-GR" i="1" baseline="-25000" dirty="0">
                          <a:latin typeface="Cambria Math" panose="02040503050406030204" pitchFamily="18" charset="0"/>
                        </a:rPr>
                        <m:t>0</m:t>
                      </m:r>
                      <m:r>
                        <a:rPr lang="el-GR" altLang="el-GR" i="1" dirty="0">
                          <a:latin typeface="Cambria Math" panose="02040503050406030204" pitchFamily="18" charset="0"/>
                        </a:rPr>
                        <m:t>)</m:t>
                      </m:r>
                    </m:oMath>
                  </m:oMathPara>
                </a14:m>
                <a:endParaRPr lang="en-US" altLang="el-GR" dirty="0"/>
              </a:p>
            </p:txBody>
          </p:sp>
        </mc:Choice>
        <mc:Fallback xmlns="">
          <p:sp>
            <p:nvSpPr>
              <p:cNvPr id="24" name="Rectangle 13"/>
              <p:cNvSpPr>
                <a:spLocks noRot="1" noChangeAspect="1" noMove="1" noResize="1" noEditPoints="1" noAdjustHandles="1" noChangeArrowheads="1" noChangeShapeType="1" noTextEdit="1"/>
              </p:cNvSpPr>
              <p:nvPr/>
            </p:nvSpPr>
            <p:spPr bwMode="auto">
              <a:xfrm>
                <a:off x="101968" y="3199776"/>
                <a:ext cx="2950038" cy="369332"/>
              </a:xfrm>
              <a:prstGeom prst="rect">
                <a:avLst/>
              </a:prstGeom>
              <a:blipFill rotWithShape="0">
                <a:blip r:embed="rId11"/>
                <a:stretch>
                  <a:fillRect b="-16667"/>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l-GR">
                    <a:noFill/>
                  </a:rPr>
                  <a:t> </a:t>
                </a:r>
              </a:p>
            </p:txBody>
          </p:sp>
        </mc:Fallback>
      </mc:AlternateContent>
      <p:grpSp>
        <p:nvGrpSpPr>
          <p:cNvPr id="31" name="Group 16" descr="Υπολογισμός της Vout/Vin(s)"/>
          <p:cNvGrpSpPr>
            <a:grpSpLocks/>
          </p:cNvGrpSpPr>
          <p:nvPr/>
        </p:nvGrpSpPr>
        <p:grpSpPr bwMode="auto">
          <a:xfrm>
            <a:off x="3005685" y="2732575"/>
            <a:ext cx="3836894" cy="1386147"/>
            <a:chOff x="1748" y="951"/>
            <a:chExt cx="2088" cy="720"/>
          </a:xfrm>
        </p:grpSpPr>
        <p:graphicFrame>
          <p:nvGraphicFramePr>
            <p:cNvPr id="32" name="Object 14" descr="Υπολογισμός της Vout/Vin(s)"/>
            <p:cNvGraphicFramePr>
              <a:graphicFrameLocks noChangeAspect="1"/>
            </p:cNvGraphicFramePr>
            <p:nvPr>
              <p:extLst>
                <p:ext uri="{D42A27DB-BD31-4B8C-83A1-F6EECF244321}">
                  <p14:modId xmlns:p14="http://schemas.microsoft.com/office/powerpoint/2010/main" val="3146040152"/>
                </p:ext>
              </p:extLst>
            </p:nvPr>
          </p:nvGraphicFramePr>
          <p:xfrm>
            <a:off x="1748" y="1185"/>
            <a:ext cx="1160" cy="367"/>
          </p:xfrm>
          <a:graphic>
            <a:graphicData uri="http://schemas.openxmlformats.org/presentationml/2006/ole">
              <mc:AlternateContent xmlns:mc="http://schemas.openxmlformats.org/markup-compatibility/2006">
                <mc:Choice xmlns:v="urn:schemas-microsoft-com:vml" Requires="v">
                  <p:oleObj spid="_x0000_s52381" name="Εξίσωση" r:id="rId12" imgW="1841400" imgH="583920" progId="Equation.3">
                    <p:embed/>
                  </p:oleObj>
                </mc:Choice>
                <mc:Fallback>
                  <p:oleObj name="Εξίσωση" r:id="rId12" imgW="1841400" imgH="583920" progId="Equation.3">
                    <p:embed/>
                    <p:pic>
                      <p:nvPicPr>
                        <p:cNvPr id="0" name=""/>
                        <p:cNvPicPr>
                          <a:picLocks noChangeAspect="1" noChangeArrowheads="1"/>
                        </p:cNvPicPr>
                        <p:nvPr/>
                      </p:nvPicPr>
                      <p:blipFill>
                        <a:blip r:embed="rId13"/>
                        <a:srcRect/>
                        <a:stretch>
                          <a:fillRect/>
                        </a:stretch>
                      </p:blipFill>
                      <p:spPr bwMode="auto">
                        <a:xfrm>
                          <a:off x="1748" y="1185"/>
                          <a:ext cx="1160" cy="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 name="Object 15" descr="[DECORATIVE]"/>
            <p:cNvGraphicFramePr>
              <a:graphicFrameLocks noChangeAspect="1"/>
            </p:cNvGraphicFramePr>
            <p:nvPr>
              <p:extLst>
                <p:ext uri="{D42A27DB-BD31-4B8C-83A1-F6EECF244321}">
                  <p14:modId xmlns:p14="http://schemas.microsoft.com/office/powerpoint/2010/main" val="3477991608"/>
                </p:ext>
              </p:extLst>
            </p:nvPr>
          </p:nvGraphicFramePr>
          <p:xfrm>
            <a:off x="2900" y="951"/>
            <a:ext cx="936" cy="720"/>
          </p:xfrm>
          <a:graphic>
            <a:graphicData uri="http://schemas.openxmlformats.org/presentationml/2006/ole">
              <mc:AlternateContent xmlns:mc="http://schemas.openxmlformats.org/markup-compatibility/2006">
                <mc:Choice xmlns:v="urn:schemas-microsoft-com:vml" Requires="v">
                  <p:oleObj spid="_x0000_s52382" name="Equation" r:id="rId14" imgW="1485720" imgH="1143000" progId="Equation.3">
                    <p:embed/>
                  </p:oleObj>
                </mc:Choice>
                <mc:Fallback>
                  <p:oleObj name="Equation" r:id="rId14" imgW="1485720" imgH="11430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00" y="951"/>
                          <a:ext cx="936" cy="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5" name="Object 17"/>
          <p:cNvGraphicFramePr>
            <a:graphicFrameLocks noChangeAspect="1"/>
          </p:cNvGraphicFramePr>
          <p:nvPr>
            <p:extLst>
              <p:ext uri="{D42A27DB-BD31-4B8C-83A1-F6EECF244321}">
                <p14:modId xmlns:p14="http://schemas.microsoft.com/office/powerpoint/2010/main" val="1201885506"/>
              </p:ext>
            </p:extLst>
          </p:nvPr>
        </p:nvGraphicFramePr>
        <p:xfrm>
          <a:off x="7298826" y="3200298"/>
          <a:ext cx="1784761" cy="737620"/>
        </p:xfrm>
        <a:graphic>
          <a:graphicData uri="http://schemas.openxmlformats.org/presentationml/2006/ole">
            <mc:AlternateContent xmlns:mc="http://schemas.openxmlformats.org/markup-compatibility/2006">
              <mc:Choice xmlns:v="urn:schemas-microsoft-com:vml" Requires="v">
                <p:oleObj spid="_x0000_s52383" name="Equation" r:id="rId16" imgW="1409400" imgH="583920" progId="Equation.3">
                  <p:embed/>
                </p:oleObj>
              </mc:Choice>
              <mc:Fallback>
                <p:oleObj name="Equation" r:id="rId16" imgW="1409400" imgH="58392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298826" y="3200298"/>
                        <a:ext cx="1784761" cy="737620"/>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26" name="Rectangle 19"/>
              <p:cNvSpPr>
                <a:spLocks noChangeArrowheads="1"/>
              </p:cNvSpPr>
              <p:nvPr/>
            </p:nvSpPr>
            <p:spPr bwMode="auto">
              <a:xfrm>
                <a:off x="119001" y="4285048"/>
                <a:ext cx="2008114" cy="369332"/>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spAutoFit/>
              </a:bodyPr>
              <a:lstStyle/>
              <a:p>
                <a:pPr/>
                <a14:m>
                  <m:oMathPara xmlns:m="http://schemas.openxmlformats.org/officeDocument/2006/math">
                    <m:oMathParaPr>
                      <m:jc m:val="centerGroup"/>
                    </m:oMathParaPr>
                    <m:oMath xmlns:m="http://schemas.openxmlformats.org/officeDocument/2006/math">
                      <m:r>
                        <a:rPr lang="el-GR" altLang="el-GR" i="1" dirty="0" smtClean="0">
                          <a:latin typeface="Cambria Math" panose="02040503050406030204" pitchFamily="18" charset="0"/>
                        </a:rPr>
                        <m:t>𝛾𝜄𝛼</m:t>
                      </m:r>
                      <m:r>
                        <a:rPr lang="el-GR" altLang="el-GR" i="1" dirty="0" smtClean="0">
                          <a:latin typeface="Cambria Math" panose="02040503050406030204" pitchFamily="18" charset="0"/>
                        </a:rPr>
                        <m:t> </m:t>
                      </m:r>
                      <m:sSub>
                        <m:sSubPr>
                          <m:ctrlPr>
                            <a:rPr lang="el-GR" altLang="el-GR" i="1" dirty="0" smtClean="0">
                              <a:latin typeface="Cambria Math" panose="02040503050406030204" pitchFamily="18" charset="0"/>
                            </a:rPr>
                          </m:ctrlPr>
                        </m:sSubPr>
                        <m:e>
                          <m:r>
                            <a:rPr lang="en-US" altLang="el-GR" b="0" i="1" dirty="0" smtClean="0">
                              <a:latin typeface="Cambria Math" panose="02040503050406030204" pitchFamily="18" charset="0"/>
                            </a:rPr>
                            <m:t>𝑉</m:t>
                          </m:r>
                        </m:e>
                        <m:sub>
                          <m:r>
                            <a:rPr lang="en-US" altLang="el-GR" b="0" i="1" dirty="0" smtClean="0">
                              <a:latin typeface="Cambria Math" panose="02040503050406030204" pitchFamily="18" charset="0"/>
                            </a:rPr>
                            <m:t>𝑖𝑛</m:t>
                          </m:r>
                        </m:sub>
                      </m:sSub>
                      <m:r>
                        <a:rPr lang="el-GR" altLang="el-GR" i="1" dirty="0">
                          <a:latin typeface="Cambria Math" panose="02040503050406030204" pitchFamily="18" charset="0"/>
                        </a:rPr>
                        <m:t> = </m:t>
                      </m:r>
                      <m:r>
                        <a:rPr lang="el-GR" altLang="el-GR" i="1" dirty="0">
                          <a:latin typeface="Cambria Math" panose="02040503050406030204" pitchFamily="18" charset="0"/>
                        </a:rPr>
                        <m:t>𝛼</m:t>
                      </m:r>
                      <m:r>
                        <a:rPr lang="el-GR" altLang="el-GR" i="1" dirty="0">
                          <a:latin typeface="Cambria Math" panose="02040503050406030204" pitchFamily="18" charset="0"/>
                        </a:rPr>
                        <m:t> </m:t>
                      </m:r>
                      <m:r>
                        <a:rPr lang="el-GR" altLang="el-GR" i="1" dirty="0">
                          <a:latin typeface="Cambria Math" panose="02040503050406030204" pitchFamily="18" charset="0"/>
                        </a:rPr>
                        <m:t>𝑢</m:t>
                      </m:r>
                      <m:r>
                        <a:rPr lang="el-GR" altLang="el-GR" i="1" dirty="0">
                          <a:latin typeface="Cambria Math" panose="02040503050406030204" pitchFamily="18" charset="0"/>
                        </a:rPr>
                        <m:t>(</m:t>
                      </m:r>
                      <m:r>
                        <a:rPr lang="el-GR" altLang="el-GR" i="1" dirty="0">
                          <a:latin typeface="Cambria Math" panose="02040503050406030204" pitchFamily="18" charset="0"/>
                        </a:rPr>
                        <m:t>𝑡</m:t>
                      </m:r>
                      <m:r>
                        <a:rPr lang="el-GR" altLang="el-GR" i="1" dirty="0">
                          <a:latin typeface="Cambria Math" panose="02040503050406030204" pitchFamily="18" charset="0"/>
                        </a:rPr>
                        <m:t>) </m:t>
                      </m:r>
                    </m:oMath>
                  </m:oMathPara>
                </a14:m>
                <a:endParaRPr lang="en-US" altLang="el-GR" dirty="0"/>
              </a:p>
            </p:txBody>
          </p:sp>
        </mc:Choice>
        <mc:Fallback xmlns="">
          <p:sp>
            <p:nvSpPr>
              <p:cNvPr id="26" name="Rectangle 19"/>
              <p:cNvSpPr>
                <a:spLocks noRot="1" noChangeAspect="1" noMove="1" noResize="1" noEditPoints="1" noAdjustHandles="1" noChangeArrowheads="1" noChangeShapeType="1" noTextEdit="1"/>
              </p:cNvSpPr>
              <p:nvPr/>
            </p:nvSpPr>
            <p:spPr bwMode="auto">
              <a:xfrm>
                <a:off x="119001" y="4285048"/>
                <a:ext cx="2008114" cy="369332"/>
              </a:xfrm>
              <a:prstGeom prst="rect">
                <a:avLst/>
              </a:prstGeom>
              <a:blipFill rotWithShape="0">
                <a:blip r:embed="rId18"/>
                <a:stretch>
                  <a:fillRect b="-14754"/>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l-GR">
                    <a:noFill/>
                  </a:rPr>
                  <a:t> </a:t>
                </a:r>
              </a:p>
            </p:txBody>
          </p:sp>
        </mc:Fallback>
      </mc:AlternateContent>
      <p:graphicFrame>
        <p:nvGraphicFramePr>
          <p:cNvPr id="27" name="Object 20"/>
          <p:cNvGraphicFramePr>
            <a:graphicFrameLocks noChangeAspect="1"/>
          </p:cNvGraphicFramePr>
          <p:nvPr>
            <p:extLst>
              <p:ext uri="{D42A27DB-BD31-4B8C-83A1-F6EECF244321}">
                <p14:modId xmlns:p14="http://schemas.microsoft.com/office/powerpoint/2010/main" val="2763267321"/>
              </p:ext>
            </p:extLst>
          </p:nvPr>
        </p:nvGraphicFramePr>
        <p:xfrm>
          <a:off x="2453898" y="4280066"/>
          <a:ext cx="3501366" cy="689585"/>
        </p:xfrm>
        <a:graphic>
          <a:graphicData uri="http://schemas.openxmlformats.org/presentationml/2006/ole">
            <mc:AlternateContent xmlns:mc="http://schemas.openxmlformats.org/markup-compatibility/2006">
              <mc:Choice xmlns:v="urn:schemas-microsoft-com:vml" Requires="v">
                <p:oleObj spid="_x0000_s52384" name="Equation" r:id="rId19" imgW="2184120" imgH="431640" progId="Equation.3">
                  <p:embed/>
                </p:oleObj>
              </mc:Choice>
              <mc:Fallback>
                <p:oleObj name="Equation" r:id="rId19" imgW="2184120" imgH="431640" progId="Equation.3">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453898" y="4280066"/>
                        <a:ext cx="3501366" cy="689585"/>
                      </a:xfrm>
                      <a:prstGeom prst="rect">
                        <a:avLst/>
                      </a:prstGeom>
                      <a:noFill/>
                      <a:ln>
                        <a:noFill/>
                      </a:ln>
                      <a:effectLst/>
                    </p:spPr>
                  </p:pic>
                </p:oleObj>
              </mc:Fallback>
            </mc:AlternateContent>
          </a:graphicData>
        </a:graphic>
      </p:graphicFrame>
      <p:sp>
        <p:nvSpPr>
          <p:cNvPr id="28" name="Rectangle 21"/>
          <p:cNvSpPr>
            <a:spLocks noChangeArrowheads="1"/>
          </p:cNvSpPr>
          <p:nvPr/>
        </p:nvSpPr>
        <p:spPr bwMode="auto">
          <a:xfrm>
            <a:off x="146257" y="5142282"/>
            <a:ext cx="3354765"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l-GR" altLang="el-GR" sz="2000" dirty="0">
                <a:latin typeface="+mj-lt"/>
              </a:rPr>
              <a:t>με τελική τιμή V</a:t>
            </a:r>
            <a:r>
              <a:rPr lang="el-GR" altLang="el-GR" sz="2000" baseline="-25000" dirty="0">
                <a:latin typeface="+mj-lt"/>
              </a:rPr>
              <a:t>F </a:t>
            </a:r>
            <a:r>
              <a:rPr lang="el-GR" altLang="el-GR" sz="2000" dirty="0">
                <a:latin typeface="+mj-lt"/>
                <a:sym typeface="Symbol" panose="05050102010706020507" pitchFamily="18" charset="2"/>
              </a:rPr>
              <a:t></a:t>
            </a:r>
            <a:r>
              <a:rPr lang="el-GR" altLang="el-GR" sz="2000" dirty="0">
                <a:latin typeface="+mj-lt"/>
              </a:rPr>
              <a:t> α (1+R</a:t>
            </a:r>
            <a:r>
              <a:rPr lang="el-GR" altLang="el-GR" sz="2000" baseline="-25000" dirty="0">
                <a:latin typeface="+mj-lt"/>
              </a:rPr>
              <a:t>1</a:t>
            </a:r>
            <a:r>
              <a:rPr lang="el-GR" altLang="el-GR" sz="2000" dirty="0">
                <a:latin typeface="+mj-lt"/>
              </a:rPr>
              <a:t>/R</a:t>
            </a:r>
            <a:r>
              <a:rPr lang="el-GR" altLang="el-GR" sz="2000" baseline="-25000" dirty="0">
                <a:latin typeface="+mj-lt"/>
              </a:rPr>
              <a:t>2</a:t>
            </a:r>
            <a:r>
              <a:rPr lang="el-GR" altLang="el-GR" sz="2000" dirty="0">
                <a:latin typeface="+mj-lt"/>
              </a:rPr>
              <a:t>)</a:t>
            </a:r>
            <a:endParaRPr lang="en-US" altLang="el-GR" sz="2000" dirty="0">
              <a:latin typeface="+mj-lt"/>
            </a:endParaRPr>
          </a:p>
        </p:txBody>
      </p:sp>
      <p:graphicFrame>
        <p:nvGraphicFramePr>
          <p:cNvPr id="29" name="Object 22"/>
          <p:cNvGraphicFramePr>
            <a:graphicFrameLocks noChangeAspect="1"/>
          </p:cNvGraphicFramePr>
          <p:nvPr>
            <p:extLst>
              <p:ext uri="{D42A27DB-BD31-4B8C-83A1-F6EECF244321}">
                <p14:modId xmlns:p14="http://schemas.microsoft.com/office/powerpoint/2010/main" val="1948835356"/>
              </p:ext>
            </p:extLst>
          </p:nvPr>
        </p:nvGraphicFramePr>
        <p:xfrm>
          <a:off x="4216478" y="5000189"/>
          <a:ext cx="2141416" cy="653518"/>
        </p:xfrm>
        <a:graphic>
          <a:graphicData uri="http://schemas.openxmlformats.org/presentationml/2006/ole">
            <mc:AlternateContent xmlns:mc="http://schemas.openxmlformats.org/markup-compatibility/2006">
              <mc:Choice xmlns:v="urn:schemas-microsoft-com:vml" Requires="v">
                <p:oleObj spid="_x0000_s52385" name="Equation" r:id="rId21" imgW="1409400" imgH="431640" progId="Equation.3">
                  <p:embed/>
                </p:oleObj>
              </mc:Choice>
              <mc:Fallback>
                <p:oleObj name="Equation" r:id="rId21" imgW="1409400" imgH="431640" progId="Equation.3">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216478" y="5000189"/>
                        <a:ext cx="2141416" cy="653518"/>
                      </a:xfrm>
                      <a:prstGeom prst="rect">
                        <a:avLst/>
                      </a:prstGeom>
                      <a:noFill/>
                      <a:ln>
                        <a:noFill/>
                      </a:ln>
                      <a:effectLst/>
                      <a:extLst/>
                    </p:spPr>
                  </p:pic>
                </p:oleObj>
              </mc:Fallback>
            </mc:AlternateContent>
          </a:graphicData>
        </a:graphic>
      </p:graphicFrame>
      <mc:AlternateContent xmlns:mc="http://schemas.openxmlformats.org/markup-compatibility/2006" xmlns:a14="http://schemas.microsoft.com/office/drawing/2010/main">
        <mc:Choice Requires="a14">
          <p:sp>
            <p:nvSpPr>
              <p:cNvPr id="30" name="Rectangle 23"/>
              <p:cNvSpPr>
                <a:spLocks noChangeArrowheads="1"/>
              </p:cNvSpPr>
              <p:nvPr>
                <p:custDataLst>
                  <p:tags r:id="rId3"/>
                </p:custDataLst>
              </p:nvPr>
            </p:nvSpPr>
            <p:spPr bwMode="auto">
              <a:xfrm>
                <a:off x="146257" y="5716194"/>
                <a:ext cx="6211637" cy="646331"/>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txBody>
              <a:bodyPr wrap="none">
                <a:spAutoFit/>
              </a:bodyPr>
              <a:lstStyle/>
              <a:p>
                <a14:m>
                  <m:oMath xmlns:m="http://schemas.openxmlformats.org/officeDocument/2006/math">
                    <m:r>
                      <a:rPr lang="en-US" altLang="el-GR" i="1" dirty="0" smtClean="0">
                        <a:latin typeface="Cambria Math" panose="02040503050406030204" pitchFamily="18" charset="0"/>
                      </a:rPr>
                      <m:t>𝑡</m:t>
                    </m:r>
                    <m:r>
                      <a:rPr lang="el-GR" altLang="el-GR" i="1" baseline="-25000" dirty="0">
                        <a:latin typeface="Cambria Math" panose="02040503050406030204" pitchFamily="18" charset="0"/>
                      </a:rPr>
                      <m:t>1%</m:t>
                    </m:r>
                    <m:r>
                      <a:rPr lang="el-GR" altLang="el-GR" i="1" dirty="0">
                        <a:latin typeface="Cambria Math" panose="02040503050406030204" pitchFamily="18" charset="0"/>
                      </a:rPr>
                      <m:t> = </m:t>
                    </m:r>
                    <m:r>
                      <a:rPr lang="el-GR" altLang="el-GR" i="1" dirty="0">
                        <a:latin typeface="Cambria Math" panose="02040503050406030204" pitchFamily="18" charset="0"/>
                      </a:rPr>
                      <m:t>𝜏</m:t>
                    </m:r>
                    <m:r>
                      <a:rPr lang="el-GR" altLang="el-GR" i="1" dirty="0">
                        <a:latin typeface="Cambria Math" panose="02040503050406030204" pitchFamily="18" charset="0"/>
                      </a:rPr>
                      <m:t> </m:t>
                    </m:r>
                    <m:r>
                      <m:rPr>
                        <m:sty m:val="p"/>
                      </m:rPr>
                      <a:rPr lang="en-US" altLang="el-GR" i="1" dirty="0">
                        <a:latin typeface="Cambria Math" panose="02040503050406030204" pitchFamily="18" charset="0"/>
                      </a:rPr>
                      <m:t>ln</m:t>
                    </m:r>
                    <m:r>
                      <a:rPr lang="el-GR" altLang="el-GR" i="1" dirty="0">
                        <a:latin typeface="Cambria Math" panose="02040503050406030204" pitchFamily="18" charset="0"/>
                      </a:rPr>
                      <m:t>100 </m:t>
                    </m:r>
                    <m:r>
                      <a:rPr lang="el-GR" altLang="el-GR" i="1" dirty="0">
                        <a:latin typeface="Cambria Math" panose="02040503050406030204" pitchFamily="18" charset="0"/>
                        <a:sym typeface="Symbol" panose="05050102010706020507" pitchFamily="18" charset="2"/>
                      </a:rPr>
                      <m:t></m:t>
                    </m:r>
                    <m:r>
                      <a:rPr lang="el-GR" altLang="el-GR" i="1" dirty="0">
                        <a:latin typeface="Cambria Math" panose="02040503050406030204" pitchFamily="18" charset="0"/>
                      </a:rPr>
                      <m:t> </m:t>
                    </m:r>
                    <m:r>
                      <a:rPr lang="el-GR" altLang="el-GR" b="1" i="1" dirty="0">
                        <a:latin typeface="Cambria Math" panose="02040503050406030204" pitchFamily="18" charset="0"/>
                      </a:rPr>
                      <m:t>𝟒</m:t>
                    </m:r>
                    <m:r>
                      <a:rPr lang="el-GR" altLang="el-GR" b="1" i="1" dirty="0">
                        <a:latin typeface="Cambria Math" panose="02040503050406030204" pitchFamily="18" charset="0"/>
                      </a:rPr>
                      <m:t>.</m:t>
                    </m:r>
                    <m:r>
                      <a:rPr lang="el-GR" altLang="el-GR" b="1" i="1" dirty="0">
                        <a:latin typeface="Cambria Math" panose="02040503050406030204" pitchFamily="18" charset="0"/>
                      </a:rPr>
                      <m:t>𝟔</m:t>
                    </m:r>
                    <m:r>
                      <a:rPr lang="el-GR" altLang="el-GR" b="1" i="1" dirty="0">
                        <a:latin typeface="Cambria Math" panose="02040503050406030204" pitchFamily="18" charset="0"/>
                      </a:rPr>
                      <m:t>𝝉</m:t>
                    </m:r>
                    <m:r>
                      <a:rPr lang="el-GR" altLang="el-GR" b="1" i="1" dirty="0">
                        <a:latin typeface="Cambria Math" panose="02040503050406030204" pitchFamily="18" charset="0"/>
                      </a:rPr>
                      <m:t>=</m:t>
                    </m:r>
                    <m:r>
                      <a:rPr lang="el-GR" altLang="el-GR" b="1" i="1" dirty="0">
                        <a:latin typeface="Cambria Math" panose="02040503050406030204" pitchFamily="18" charset="0"/>
                      </a:rPr>
                      <m:t>𝟓</m:t>
                    </m:r>
                    <m:r>
                      <a:rPr lang="el-GR" altLang="el-GR" b="1" i="1" dirty="0">
                        <a:latin typeface="Cambria Math" panose="02040503050406030204" pitchFamily="18" charset="0"/>
                      </a:rPr>
                      <m:t> </m:t>
                    </m:r>
                    <m:r>
                      <a:rPr lang="en-US" altLang="el-GR" b="1" i="1" dirty="0">
                        <a:latin typeface="Cambria Math" panose="02040503050406030204" pitchFamily="18" charset="0"/>
                      </a:rPr>
                      <m:t>𝒏𝒔</m:t>
                    </m:r>
                    <m:r>
                      <a:rPr lang="en-US" altLang="el-GR" i="1" dirty="0">
                        <a:latin typeface="Cambria Math" panose="02040503050406030204" pitchFamily="18" charset="0"/>
                      </a:rPr>
                      <m:t>  =&gt; </m:t>
                    </m:r>
                    <m:r>
                      <a:rPr lang="el-GR" altLang="el-GR" i="1" dirty="0">
                        <a:latin typeface="Cambria Math" panose="02040503050406030204" pitchFamily="18" charset="0"/>
                      </a:rPr>
                      <m:t> </m:t>
                    </m:r>
                    <m:r>
                      <a:rPr lang="el-GR" altLang="el-GR" i="1" dirty="0">
                        <a:latin typeface="Cambria Math" panose="02040503050406030204" pitchFamily="18" charset="0"/>
                      </a:rPr>
                      <m:t>𝜏</m:t>
                    </m:r>
                    <m:r>
                      <a:rPr lang="el-GR" altLang="el-GR" i="1" dirty="0">
                        <a:latin typeface="Cambria Math" panose="02040503050406030204" pitchFamily="18" charset="0"/>
                      </a:rPr>
                      <m:t> ≈1.09 </m:t>
                    </m:r>
                    <m:r>
                      <a:rPr lang="en-US" altLang="el-GR" i="1" dirty="0">
                        <a:latin typeface="Cambria Math" panose="02040503050406030204" pitchFamily="18" charset="0"/>
                      </a:rPr>
                      <m:t>𝑛𝑠</m:t>
                    </m:r>
                  </m:oMath>
                </a14:m>
                <a:r>
                  <a:rPr lang="el-GR" altLang="el-GR" dirty="0">
                    <a:latin typeface="+mj-lt"/>
                  </a:rPr>
                  <a:t>, και  </a:t>
                </a:r>
                <a:endParaRPr lang="en-US" altLang="el-GR" i="1" dirty="0" smtClean="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altLang="el-GR" i="1" dirty="0" smtClean="0">
                          <a:latin typeface="Cambria Math" panose="02040503050406030204" pitchFamily="18" charset="0"/>
                        </a:rPr>
                        <m:t>𝐴</m:t>
                      </m:r>
                      <m:r>
                        <a:rPr lang="el-GR" altLang="el-GR" i="1" baseline="-25000" dirty="0">
                          <a:latin typeface="Cambria Math" panose="02040503050406030204" pitchFamily="18" charset="0"/>
                        </a:rPr>
                        <m:t>0</m:t>
                      </m:r>
                      <m:r>
                        <a:rPr lang="el-GR" altLang="el-GR" i="1" dirty="0">
                          <a:latin typeface="Cambria Math" panose="02040503050406030204" pitchFamily="18" charset="0"/>
                        </a:rPr>
                        <m:t>𝜔</m:t>
                      </m:r>
                      <m:r>
                        <a:rPr lang="el-GR" altLang="el-GR" i="1" baseline="-25000" dirty="0">
                          <a:latin typeface="Cambria Math" panose="02040503050406030204" pitchFamily="18" charset="0"/>
                        </a:rPr>
                        <m:t>0</m:t>
                      </m:r>
                      <m:r>
                        <a:rPr lang="el-GR" altLang="el-GR" i="1" dirty="0">
                          <a:latin typeface="Cambria Math" panose="02040503050406030204" pitchFamily="18" charset="0"/>
                        </a:rPr>
                        <m:t> = (1+</m:t>
                      </m:r>
                      <m:r>
                        <a:rPr lang="en-US" altLang="el-GR" i="1" dirty="0">
                          <a:latin typeface="Cambria Math" panose="02040503050406030204" pitchFamily="18" charset="0"/>
                        </a:rPr>
                        <m:t>𝑅</m:t>
                      </m:r>
                      <m:r>
                        <a:rPr lang="el-GR" altLang="el-GR" i="1" baseline="-25000" dirty="0">
                          <a:latin typeface="Cambria Math" panose="02040503050406030204" pitchFamily="18" charset="0"/>
                        </a:rPr>
                        <m:t>1</m:t>
                      </m:r>
                      <m:r>
                        <a:rPr lang="el-GR" altLang="el-GR" i="1" dirty="0">
                          <a:latin typeface="Cambria Math" panose="02040503050406030204" pitchFamily="18" charset="0"/>
                        </a:rPr>
                        <m:t>/</m:t>
                      </m:r>
                      <m:r>
                        <a:rPr lang="en-US" altLang="el-GR" i="1" dirty="0">
                          <a:latin typeface="Cambria Math" panose="02040503050406030204" pitchFamily="18" charset="0"/>
                        </a:rPr>
                        <m:t>𝑅</m:t>
                      </m:r>
                      <m:r>
                        <a:rPr lang="el-GR" altLang="el-GR" i="1" baseline="-25000" dirty="0">
                          <a:latin typeface="Cambria Math" panose="02040503050406030204" pitchFamily="18" charset="0"/>
                        </a:rPr>
                        <m:t>2</m:t>
                      </m:r>
                      <m:r>
                        <a:rPr lang="el-GR" altLang="el-GR" i="1" dirty="0">
                          <a:latin typeface="Cambria Math" panose="02040503050406030204" pitchFamily="18" charset="0"/>
                        </a:rPr>
                        <m:t>)/</m:t>
                      </m:r>
                      <m:r>
                        <a:rPr lang="el-GR" altLang="el-GR" i="1" dirty="0">
                          <a:latin typeface="Cambria Math" panose="02040503050406030204" pitchFamily="18" charset="0"/>
                        </a:rPr>
                        <m:t>𝜏</m:t>
                      </m:r>
                      <m:r>
                        <a:rPr lang="el-GR" altLang="el-GR" i="1" dirty="0">
                          <a:latin typeface="Cambria Math" panose="02040503050406030204" pitchFamily="18" charset="0"/>
                        </a:rPr>
                        <m:t> = 9.21 </m:t>
                      </m:r>
                      <m:r>
                        <a:rPr lang="en-US" altLang="el-GR" i="1" dirty="0">
                          <a:latin typeface="Cambria Math" panose="02040503050406030204" pitchFamily="18" charset="0"/>
                        </a:rPr>
                        <m:t>𝐺𝑟𝑎𝑑</m:t>
                      </m:r>
                      <m:r>
                        <a:rPr lang="el-GR" altLang="el-GR" i="1" dirty="0">
                          <a:latin typeface="Cambria Math" panose="02040503050406030204" pitchFamily="18" charset="0"/>
                        </a:rPr>
                        <m:t>/</m:t>
                      </m:r>
                      <m:r>
                        <a:rPr lang="en-US" altLang="el-GR" i="1" dirty="0">
                          <a:latin typeface="Cambria Math" panose="02040503050406030204" pitchFamily="18" charset="0"/>
                        </a:rPr>
                        <m:t>𝑠</m:t>
                      </m:r>
                      <m:r>
                        <a:rPr lang="el-GR" altLang="el-GR" i="1" dirty="0">
                          <a:latin typeface="Cambria Math" panose="02040503050406030204" pitchFamily="18" charset="0"/>
                        </a:rPr>
                        <m:t> (</m:t>
                      </m:r>
                      <m:r>
                        <a:rPr lang="el-GR" altLang="el-GR" b="1" i="1" dirty="0">
                          <a:latin typeface="Cambria Math" panose="02040503050406030204" pitchFamily="18" charset="0"/>
                        </a:rPr>
                        <m:t>𝟏</m:t>
                      </m:r>
                      <m:r>
                        <a:rPr lang="el-GR" altLang="el-GR" b="1" i="1" dirty="0">
                          <a:latin typeface="Cambria Math" panose="02040503050406030204" pitchFamily="18" charset="0"/>
                        </a:rPr>
                        <m:t>.</m:t>
                      </m:r>
                      <m:r>
                        <a:rPr lang="el-GR" altLang="el-GR" b="1" i="1" dirty="0">
                          <a:latin typeface="Cambria Math" panose="02040503050406030204" pitchFamily="18" charset="0"/>
                        </a:rPr>
                        <m:t>𝟒𝟕</m:t>
                      </m:r>
                      <m:r>
                        <a:rPr lang="el-GR" altLang="el-GR" b="1" i="1" dirty="0">
                          <a:latin typeface="Cambria Math" panose="02040503050406030204" pitchFamily="18" charset="0"/>
                        </a:rPr>
                        <m:t> </m:t>
                      </m:r>
                      <m:r>
                        <a:rPr lang="en-US" altLang="el-GR" b="1" i="1" dirty="0">
                          <a:latin typeface="Cambria Math" panose="02040503050406030204" pitchFamily="18" charset="0"/>
                        </a:rPr>
                        <m:t>𝑮𝑯𝒛</m:t>
                      </m:r>
                      <m:r>
                        <a:rPr lang="el-GR" altLang="el-GR" i="1" dirty="0">
                          <a:latin typeface="Cambria Math" panose="02040503050406030204" pitchFamily="18" charset="0"/>
                        </a:rPr>
                        <m:t>).</m:t>
                      </m:r>
                    </m:oMath>
                  </m:oMathPara>
                </a14:m>
                <a:endParaRPr lang="en-US" altLang="el-GR" dirty="0">
                  <a:latin typeface="+mj-lt"/>
                </a:endParaRPr>
              </a:p>
            </p:txBody>
          </p:sp>
        </mc:Choice>
        <mc:Fallback xmlns="">
          <p:sp>
            <p:nvSpPr>
              <p:cNvPr id="30" name="Rectangle 23"/>
              <p:cNvSpPr>
                <a:spLocks noRot="1" noChangeAspect="1" noMove="1" noResize="1" noEditPoints="1" noAdjustHandles="1" noChangeArrowheads="1" noChangeShapeType="1" noTextEdit="1"/>
              </p:cNvSpPr>
              <p:nvPr>
                <p:custDataLst>
                  <p:tags r:id="rId24"/>
                </p:custDataLst>
              </p:nvPr>
            </p:nvSpPr>
            <p:spPr bwMode="auto">
              <a:xfrm>
                <a:off x="146257" y="5716194"/>
                <a:ext cx="6211637" cy="646331"/>
              </a:xfrm>
              <a:prstGeom prst="rect">
                <a:avLst/>
              </a:prstGeom>
              <a:blipFill rotWithShape="0">
                <a:blip r:embed="rId25"/>
                <a:stretch>
                  <a:fillRect t="-5660" b="-6604"/>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l-GR">
                    <a:noFill/>
                  </a:rPr>
                  <a:t> </a:t>
                </a:r>
              </a:p>
            </p:txBody>
          </p:sp>
        </mc:Fallback>
      </mc:AlternateContent>
    </p:spTree>
    <p:custDataLst>
      <p:tags r:id="rId2"/>
    </p:custDataLst>
    <p:extLst>
      <p:ext uri="{BB962C8B-B14F-4D97-AF65-F5344CB8AC3E}">
        <p14:creationId xmlns:p14="http://schemas.microsoft.com/office/powerpoint/2010/main" val="114275295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l-GR" dirty="0" smtClean="0"/>
              <a:t>Παράμετροι επιδόσεων (</a:t>
            </a:r>
            <a:r>
              <a:rPr lang="en-US" dirty="0" smtClean="0"/>
              <a:t>3</a:t>
            </a:r>
            <a:r>
              <a:rPr lang="el-GR" dirty="0" smtClean="0"/>
              <a:t> από </a:t>
            </a:r>
            <a:r>
              <a:rPr lang="en-US" dirty="0" smtClean="0"/>
              <a:t>3)</a:t>
            </a:r>
            <a:endParaRPr lang="el-GR" dirty="0"/>
          </a:p>
        </p:txBody>
      </p:sp>
      <p:sp>
        <p:nvSpPr>
          <p:cNvPr id="8" name="Θέση περιεχομένου 7"/>
          <p:cNvSpPr>
            <a:spLocks noGrp="1"/>
          </p:cNvSpPr>
          <p:nvPr>
            <p:ph idx="1"/>
          </p:nvPr>
        </p:nvSpPr>
        <p:spPr/>
        <p:txBody>
          <a:bodyPr/>
          <a:lstStyle/>
          <a:p>
            <a:r>
              <a:rPr lang="el-GR" dirty="0" smtClean="0"/>
              <a:t>Εύρος </a:t>
            </a:r>
            <a:r>
              <a:rPr lang="el-GR" dirty="0"/>
              <a:t>ζώνης μεγάλου </a:t>
            </a:r>
            <a:r>
              <a:rPr lang="el-GR" dirty="0" smtClean="0"/>
              <a:t>σήματος</a:t>
            </a:r>
            <a:endParaRPr lang="en-US" dirty="0" smtClean="0"/>
          </a:p>
          <a:p>
            <a:r>
              <a:rPr lang="el-GR" dirty="0" smtClean="0"/>
              <a:t>Μεταβολή </a:t>
            </a:r>
            <a:r>
              <a:rPr lang="el-GR" dirty="0"/>
              <a:t>της εξόδου </a:t>
            </a:r>
          </a:p>
          <a:p>
            <a:r>
              <a:rPr lang="el-GR" dirty="0" smtClean="0"/>
              <a:t>Γραμμικότητα </a:t>
            </a:r>
            <a:endParaRPr lang="el-GR" dirty="0"/>
          </a:p>
          <a:p>
            <a:r>
              <a:rPr lang="el-GR" dirty="0" smtClean="0"/>
              <a:t>Θόρυβος </a:t>
            </a:r>
            <a:r>
              <a:rPr lang="el-GR" dirty="0"/>
              <a:t>και ολίσθηση τάσης (</a:t>
            </a:r>
            <a:r>
              <a:rPr lang="el-GR" dirty="0" err="1"/>
              <a:t>offset</a:t>
            </a:r>
            <a:r>
              <a:rPr lang="el-GR" dirty="0"/>
              <a:t>) </a:t>
            </a:r>
            <a:endParaRPr lang="el-GR" dirty="0" smtClean="0"/>
          </a:p>
          <a:p>
            <a:r>
              <a:rPr lang="el-GR" dirty="0" smtClean="0"/>
              <a:t>Απόρριψη </a:t>
            </a:r>
            <a:r>
              <a:rPr lang="el-GR" dirty="0"/>
              <a:t>τροφοδοσίας </a:t>
            </a:r>
          </a:p>
          <a:p>
            <a:endParaRPr lang="el-GR" dirty="0"/>
          </a:p>
        </p:txBody>
      </p:sp>
    </p:spTree>
    <p:extLst>
      <p:ext uri="{BB962C8B-B14F-4D97-AF65-F5344CB8AC3E}">
        <p14:creationId xmlns:p14="http://schemas.microsoft.com/office/powerpoint/2010/main" val="9273920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a:bodyPr>
          <a:lstStyle/>
          <a:p>
            <a:r>
              <a:rPr lang="el-GR" sz="4000" dirty="0"/>
              <a:t>Τελεστικοί ενισχυτές μιας βαθμίδας </a:t>
            </a:r>
          </a:p>
        </p:txBody>
      </p:sp>
      <mc:AlternateContent xmlns:mc="http://schemas.openxmlformats.org/markup-compatibility/2006" xmlns:a14="http://schemas.microsoft.com/office/drawing/2010/main">
        <mc:Choice Requires="a14">
          <p:sp>
            <p:nvSpPr>
              <p:cNvPr id="40" name="Θέση κειμένου 39"/>
              <p:cNvSpPr>
                <a:spLocks noGrp="1"/>
              </p:cNvSpPr>
              <p:nvPr>
                <p:ph type="body" sz="half" idx="2"/>
              </p:nvPr>
            </p:nvSpPr>
            <p:spPr>
              <a:xfrm>
                <a:off x="4680" y="1418400"/>
                <a:ext cx="4654860" cy="4608512"/>
              </a:xfrm>
            </p:spPr>
            <p:txBody>
              <a:bodyPr/>
              <a:lstStyle/>
              <a:p>
                <a:r>
                  <a:rPr lang="el-GR" altLang="el-GR" dirty="0"/>
                  <a:t>Απολαβή </a:t>
                </a:r>
                <a:r>
                  <a:rPr lang="el-GR" altLang="el-GR" dirty="0" err="1"/>
                  <a:t>g</a:t>
                </a:r>
                <a:r>
                  <a:rPr lang="el-GR" altLang="el-GR" baseline="-25000" dirty="0" err="1"/>
                  <a:t>mN</a:t>
                </a:r>
                <a:r>
                  <a:rPr lang="el-GR" altLang="el-GR" dirty="0"/>
                  <a:t>(</a:t>
                </a:r>
                <a:r>
                  <a:rPr lang="el-GR" altLang="el-GR" dirty="0" err="1"/>
                  <a:t>r</a:t>
                </a:r>
                <a:r>
                  <a:rPr lang="el-GR" altLang="el-GR" baseline="-25000" dirty="0" err="1"/>
                  <a:t>ON</a:t>
                </a:r>
                <a:r>
                  <a:rPr lang="el-GR" altLang="el-GR" dirty="0"/>
                  <a:t> || </a:t>
                </a:r>
                <a:r>
                  <a:rPr lang="el-GR" altLang="el-GR" dirty="0" err="1"/>
                  <a:t>r</a:t>
                </a:r>
                <a:r>
                  <a:rPr lang="el-GR" altLang="el-GR" baseline="-25000" dirty="0" err="1"/>
                  <a:t>OP</a:t>
                </a:r>
                <a:r>
                  <a:rPr lang="el-GR" altLang="el-GR" dirty="0"/>
                  <a:t>) όχι πάνω από 20</a:t>
                </a:r>
              </a:p>
              <a:p>
                <a:r>
                  <a:rPr lang="el-GR" altLang="el-GR" dirty="0"/>
                  <a:t>Εύρος ζώνης από την </a:t>
                </a:r>
                <a:r>
                  <a:rPr lang="en-US" altLang="el-GR" dirty="0"/>
                  <a:t>C</a:t>
                </a:r>
                <a:r>
                  <a:rPr lang="en-US" altLang="el-GR" baseline="-25000" dirty="0"/>
                  <a:t>L</a:t>
                </a:r>
                <a:endParaRPr lang="el-GR" altLang="el-GR" dirty="0"/>
              </a:p>
              <a:p>
                <a:r>
                  <a:rPr lang="el-GR" altLang="el-GR" dirty="0"/>
                  <a:t>Πόλος καθρέφτη</a:t>
                </a:r>
              </a:p>
              <a:p>
                <a:r>
                  <a:rPr lang="el-GR" altLang="el-GR" dirty="0" smtClean="0"/>
                  <a:t>Θόρυβος</a:t>
                </a:r>
                <a:endParaRPr lang="en-US" altLang="el-GR" dirty="0" smtClean="0"/>
              </a:p>
              <a:p>
                <a:pPr/>
                <a14:m>
                  <m:oMathPara xmlns:m="http://schemas.openxmlformats.org/officeDocument/2006/math">
                    <m:oMathParaPr>
                      <m:jc m:val="centerGroup"/>
                    </m:oMathParaPr>
                    <m:oMath xmlns:m="http://schemas.openxmlformats.org/officeDocument/2006/math">
                      <m:r>
                        <a:rPr lang="en-US" altLang="el-GR" i="1" dirty="0" smtClean="0">
                          <a:solidFill>
                            <a:srgbClr val="000000"/>
                          </a:solidFill>
                          <a:latin typeface="Cambria Math" panose="02040503050406030204" pitchFamily="18" charset="0"/>
                        </a:rPr>
                        <m:t>𝑉</m:t>
                      </m:r>
                      <m:r>
                        <a:rPr lang="en-US" altLang="el-GR" i="1" baseline="-25000" dirty="0" err="1">
                          <a:solidFill>
                            <a:srgbClr val="000000"/>
                          </a:solidFill>
                          <a:latin typeface="Cambria Math" panose="02040503050406030204" pitchFamily="18" charset="0"/>
                        </a:rPr>
                        <m:t>𝑖𝑛</m:t>
                      </m:r>
                      <m:r>
                        <a:rPr lang="en-US" altLang="el-GR" i="1" baseline="-25000" dirty="0" err="1">
                          <a:solidFill>
                            <a:srgbClr val="000000"/>
                          </a:solidFill>
                          <a:latin typeface="Cambria Math" panose="02040503050406030204" pitchFamily="18" charset="0"/>
                        </a:rPr>
                        <m:t>,</m:t>
                      </m:r>
                      <m:r>
                        <m:rPr>
                          <m:sty m:val="p"/>
                        </m:rPr>
                        <a:rPr lang="en-US" altLang="el-GR" i="1" baseline="-25000" dirty="0" err="1">
                          <a:solidFill>
                            <a:srgbClr val="000000"/>
                          </a:solidFill>
                          <a:latin typeface="Cambria Math" panose="02040503050406030204" pitchFamily="18" charset="0"/>
                        </a:rPr>
                        <m:t>min</m:t>
                      </m:r>
                      <m:r>
                        <a:rPr lang="en-US" altLang="el-GR" i="1" dirty="0">
                          <a:solidFill>
                            <a:srgbClr val="000000"/>
                          </a:solidFill>
                          <a:latin typeface="Cambria Math" panose="02040503050406030204" pitchFamily="18" charset="0"/>
                        </a:rPr>
                        <m:t>= </m:t>
                      </m:r>
                      <m:r>
                        <a:rPr lang="el-GR" altLang="el-GR" i="1" dirty="0" err="1">
                          <a:solidFill>
                            <a:srgbClr val="000000"/>
                          </a:solidFill>
                          <a:latin typeface="Cambria Math" panose="02040503050406030204" pitchFamily="18" charset="0"/>
                        </a:rPr>
                        <m:t>𝑉𝑐𝑠𝑠</m:t>
                      </m:r>
                      <m:r>
                        <a:rPr lang="el-GR" altLang="el-GR" i="1" dirty="0">
                          <a:solidFill>
                            <a:srgbClr val="000000"/>
                          </a:solidFill>
                          <a:latin typeface="Cambria Math" panose="02040503050406030204" pitchFamily="18" charset="0"/>
                        </a:rPr>
                        <m:t> + </m:t>
                      </m:r>
                      <m:r>
                        <a:rPr lang="el-GR" altLang="el-GR" i="1" dirty="0">
                          <a:solidFill>
                            <a:srgbClr val="000000"/>
                          </a:solidFill>
                          <a:latin typeface="Cambria Math" panose="02040503050406030204" pitchFamily="18" charset="0"/>
                        </a:rPr>
                        <m:t>𝑉𝐺𝑆</m:t>
                      </m:r>
                      <m:r>
                        <a:rPr lang="el-GR" altLang="el-GR" i="1" baseline="-25000" dirty="0">
                          <a:solidFill>
                            <a:srgbClr val="000000"/>
                          </a:solidFill>
                          <a:latin typeface="Cambria Math" panose="02040503050406030204" pitchFamily="18" charset="0"/>
                        </a:rPr>
                        <m:t>1    </m:t>
                      </m:r>
                    </m:oMath>
                  </m:oMathPara>
                </a14:m>
                <a:endParaRPr lang="el-GR" altLang="el-GR" baseline="-25000" dirty="0">
                  <a:solidFill>
                    <a:srgbClr val="000000"/>
                  </a:solidFill>
                </a:endParaRPr>
              </a:p>
              <a:p>
                <a:pPr/>
                <a14:m>
                  <m:oMathPara xmlns:m="http://schemas.openxmlformats.org/officeDocument/2006/math">
                    <m:oMathParaPr>
                      <m:jc m:val="centerGroup"/>
                    </m:oMathParaPr>
                    <m:oMath xmlns:m="http://schemas.openxmlformats.org/officeDocument/2006/math">
                      <m:r>
                        <a:rPr lang="el-GR" altLang="el-GR" i="1" dirty="0" smtClean="0">
                          <a:solidFill>
                            <a:srgbClr val="000000"/>
                          </a:solidFill>
                          <a:latin typeface="Cambria Math" panose="02040503050406030204" pitchFamily="18" charset="0"/>
                        </a:rPr>
                        <m:t>𝑉</m:t>
                      </m:r>
                      <m:r>
                        <a:rPr lang="el-GR" altLang="el-GR" i="1" baseline="-25000" dirty="0" err="1">
                          <a:solidFill>
                            <a:srgbClr val="000000"/>
                          </a:solidFill>
                          <a:latin typeface="Cambria Math" panose="02040503050406030204" pitchFamily="18" charset="0"/>
                        </a:rPr>
                        <m:t>𝑖𝑛</m:t>
                      </m:r>
                      <m:r>
                        <a:rPr lang="el-GR" altLang="el-GR" i="1" baseline="-25000" dirty="0" err="1">
                          <a:solidFill>
                            <a:srgbClr val="000000"/>
                          </a:solidFill>
                          <a:latin typeface="Cambria Math" panose="02040503050406030204" pitchFamily="18" charset="0"/>
                        </a:rPr>
                        <m:t>,</m:t>
                      </m:r>
                      <m:r>
                        <m:rPr>
                          <m:sty m:val="p"/>
                        </m:rPr>
                        <a:rPr lang="el-GR" altLang="el-GR" i="1" baseline="-25000" dirty="0" err="1">
                          <a:solidFill>
                            <a:srgbClr val="000000"/>
                          </a:solidFill>
                          <a:latin typeface="Cambria Math" panose="02040503050406030204" pitchFamily="18" charset="0"/>
                        </a:rPr>
                        <m:t>max</m:t>
                      </m:r>
                      <m:r>
                        <a:rPr lang="el-GR" altLang="el-GR" i="1" baseline="-25000" dirty="0">
                          <a:solidFill>
                            <a:srgbClr val="000000"/>
                          </a:solidFill>
                          <a:latin typeface="Cambria Math" panose="02040503050406030204" pitchFamily="18" charset="0"/>
                        </a:rPr>
                        <m:t>⁡</m:t>
                      </m:r>
                      <m:r>
                        <a:rPr lang="el-GR" altLang="el-GR" i="1" dirty="0">
                          <a:solidFill>
                            <a:srgbClr val="000000"/>
                          </a:solidFill>
                          <a:latin typeface="Cambria Math" panose="02040503050406030204" pitchFamily="18" charset="0"/>
                        </a:rPr>
                        <m:t>= </m:t>
                      </m:r>
                      <m:r>
                        <a:rPr lang="el-GR" altLang="el-GR" i="1" dirty="0">
                          <a:solidFill>
                            <a:srgbClr val="000000"/>
                          </a:solidFill>
                          <a:latin typeface="Cambria Math" panose="02040503050406030204" pitchFamily="18" charset="0"/>
                        </a:rPr>
                        <m:t>𝑉𝐷𝐷</m:t>
                      </m:r>
                      <m:r>
                        <a:rPr lang="el-GR" altLang="el-GR" i="1" dirty="0">
                          <a:solidFill>
                            <a:srgbClr val="000000"/>
                          </a:solidFill>
                          <a:latin typeface="Cambria Math" panose="02040503050406030204" pitchFamily="18" charset="0"/>
                        </a:rPr>
                        <m:t> − | </m:t>
                      </m:r>
                      <m:r>
                        <a:rPr lang="el-GR" altLang="el-GR" i="1" dirty="0">
                          <a:solidFill>
                            <a:srgbClr val="000000"/>
                          </a:solidFill>
                          <a:latin typeface="Cambria Math" panose="02040503050406030204" pitchFamily="18" charset="0"/>
                        </a:rPr>
                        <m:t>𝑉𝐺𝑆</m:t>
                      </m:r>
                      <m:r>
                        <a:rPr lang="el-GR" altLang="el-GR" i="1" baseline="-25000" dirty="0">
                          <a:solidFill>
                            <a:srgbClr val="000000"/>
                          </a:solidFill>
                          <a:latin typeface="Cambria Math" panose="02040503050406030204" pitchFamily="18" charset="0"/>
                        </a:rPr>
                        <m:t>3| + </m:t>
                      </m:r>
                      <m:r>
                        <a:rPr lang="el-GR" altLang="el-GR" i="1" dirty="0">
                          <a:solidFill>
                            <a:srgbClr val="000000"/>
                          </a:solidFill>
                          <a:latin typeface="Cambria Math" panose="02040503050406030204" pitchFamily="18" charset="0"/>
                        </a:rPr>
                        <m:t>𝑉𝑇𝐻</m:t>
                      </m:r>
                      <m:r>
                        <a:rPr lang="el-GR" altLang="el-GR" i="1" baseline="-25000" dirty="0">
                          <a:solidFill>
                            <a:srgbClr val="000000"/>
                          </a:solidFill>
                          <a:latin typeface="Cambria Math" panose="02040503050406030204" pitchFamily="18" charset="0"/>
                        </a:rPr>
                        <m:t>1</m:t>
                      </m:r>
                    </m:oMath>
                  </m:oMathPara>
                </a14:m>
                <a:endParaRPr lang="el-GR" altLang="el-GR" baseline="-25000" dirty="0">
                  <a:solidFill>
                    <a:srgbClr val="000000"/>
                  </a:solidFill>
                </a:endParaRPr>
              </a:p>
              <a:p>
                <a:pPr/>
                <a14:m>
                  <m:oMathPara xmlns:m="http://schemas.openxmlformats.org/officeDocument/2006/math">
                    <m:oMathParaPr>
                      <m:jc m:val="centerGroup"/>
                    </m:oMathParaPr>
                    <m:oMath xmlns:m="http://schemas.openxmlformats.org/officeDocument/2006/math">
                      <m:r>
                        <a:rPr lang="el-GR" altLang="el-GR" b="1" i="1" dirty="0" smtClean="0">
                          <a:solidFill>
                            <a:srgbClr val="000000"/>
                          </a:solidFill>
                          <a:latin typeface="Cambria Math" panose="02040503050406030204" pitchFamily="18" charset="0"/>
                        </a:rPr>
                        <m:t>𝒓</m:t>
                      </m:r>
                      <m:r>
                        <a:rPr lang="el-GR" altLang="el-GR" b="1" i="1" baseline="-25000" dirty="0" err="1">
                          <a:solidFill>
                            <a:srgbClr val="000000"/>
                          </a:solidFill>
                          <a:latin typeface="Cambria Math" panose="02040503050406030204" pitchFamily="18" charset="0"/>
                        </a:rPr>
                        <m:t>𝒐𝒖𝒕</m:t>
                      </m:r>
                      <m:r>
                        <a:rPr lang="el-GR" altLang="el-GR" b="1" i="1" dirty="0">
                          <a:solidFill>
                            <a:srgbClr val="000000"/>
                          </a:solidFill>
                          <a:latin typeface="Cambria Math" panose="02040503050406030204" pitchFamily="18" charset="0"/>
                        </a:rPr>
                        <m:t>= (</m:t>
                      </m:r>
                      <m:r>
                        <a:rPr lang="el-GR" altLang="el-GR" b="1" i="1" dirty="0" err="1">
                          <a:solidFill>
                            <a:srgbClr val="000000"/>
                          </a:solidFill>
                          <a:latin typeface="Cambria Math" panose="02040503050406030204" pitchFamily="18" charset="0"/>
                        </a:rPr>
                        <m:t>𝒓</m:t>
                      </m:r>
                      <m:r>
                        <a:rPr lang="el-GR" altLang="el-GR" b="1" i="1" baseline="-25000" dirty="0" err="1">
                          <a:solidFill>
                            <a:srgbClr val="000000"/>
                          </a:solidFill>
                          <a:latin typeface="Cambria Math" panose="02040503050406030204" pitchFamily="18" charset="0"/>
                        </a:rPr>
                        <m:t>𝑶𝑷</m:t>
                      </m:r>
                      <m:r>
                        <a:rPr lang="el-GR" altLang="el-GR" b="1" i="1" dirty="0">
                          <a:solidFill>
                            <a:srgbClr val="000000"/>
                          </a:solidFill>
                          <a:latin typeface="Cambria Math" panose="02040503050406030204" pitchFamily="18" charset="0"/>
                        </a:rPr>
                        <m:t>|| </m:t>
                      </m:r>
                      <m:r>
                        <a:rPr lang="el-GR" altLang="el-GR" b="1" i="1" dirty="0" err="1">
                          <a:solidFill>
                            <a:srgbClr val="000000"/>
                          </a:solidFill>
                          <a:latin typeface="Cambria Math" panose="02040503050406030204" pitchFamily="18" charset="0"/>
                        </a:rPr>
                        <m:t>𝒓</m:t>
                      </m:r>
                      <m:r>
                        <a:rPr lang="el-GR" altLang="el-GR" b="1" i="1" baseline="-25000" dirty="0" err="1">
                          <a:solidFill>
                            <a:srgbClr val="000000"/>
                          </a:solidFill>
                          <a:latin typeface="Cambria Math" panose="02040503050406030204" pitchFamily="18" charset="0"/>
                        </a:rPr>
                        <m:t>𝑶𝑵</m:t>
                      </m:r>
                      <m:r>
                        <a:rPr lang="el-GR" altLang="el-GR" b="1" i="1" dirty="0">
                          <a:solidFill>
                            <a:srgbClr val="000000"/>
                          </a:solidFill>
                          <a:latin typeface="Cambria Math" panose="02040503050406030204" pitchFamily="18" charset="0"/>
                        </a:rPr>
                        <m:t>) /[</m:t>
                      </m:r>
                      <m:r>
                        <a:rPr lang="el-GR" altLang="el-GR" b="1" i="1" dirty="0" err="1">
                          <a:solidFill>
                            <a:srgbClr val="000000"/>
                          </a:solidFill>
                          <a:latin typeface="Cambria Math" panose="02040503050406030204" pitchFamily="18" charset="0"/>
                        </a:rPr>
                        <m:t>𝒈</m:t>
                      </m:r>
                      <m:r>
                        <a:rPr lang="el-GR" altLang="el-GR" b="1" i="1" baseline="-25000" dirty="0" err="1">
                          <a:solidFill>
                            <a:srgbClr val="000000"/>
                          </a:solidFill>
                          <a:latin typeface="Cambria Math" panose="02040503050406030204" pitchFamily="18" charset="0"/>
                        </a:rPr>
                        <m:t>𝒎𝑵</m:t>
                      </m:r>
                      <m:r>
                        <a:rPr lang="el-GR" altLang="el-GR" b="1" i="1" dirty="0">
                          <a:solidFill>
                            <a:srgbClr val="000000"/>
                          </a:solidFill>
                          <a:latin typeface="Cambria Math" panose="02040503050406030204" pitchFamily="18" charset="0"/>
                        </a:rPr>
                        <m:t>(</m:t>
                      </m:r>
                      <m:r>
                        <a:rPr lang="el-GR" altLang="el-GR" b="1" i="1" dirty="0" err="1">
                          <a:solidFill>
                            <a:srgbClr val="000000"/>
                          </a:solidFill>
                          <a:latin typeface="Cambria Math" panose="02040503050406030204" pitchFamily="18" charset="0"/>
                        </a:rPr>
                        <m:t>𝒓</m:t>
                      </m:r>
                      <m:r>
                        <a:rPr lang="el-GR" altLang="el-GR" b="1" i="1" baseline="-25000" dirty="0" err="1">
                          <a:solidFill>
                            <a:srgbClr val="000000"/>
                          </a:solidFill>
                          <a:latin typeface="Cambria Math" panose="02040503050406030204" pitchFamily="18" charset="0"/>
                        </a:rPr>
                        <m:t>𝑶𝑷</m:t>
                      </m:r>
                      <m:r>
                        <a:rPr lang="el-GR" altLang="el-GR" b="1" i="1" baseline="-25000" dirty="0">
                          <a:solidFill>
                            <a:srgbClr val="000000"/>
                          </a:solidFill>
                          <a:latin typeface="Cambria Math" panose="02040503050406030204" pitchFamily="18" charset="0"/>
                        </a:rPr>
                        <m:t> </m:t>
                      </m:r>
                      <m:r>
                        <a:rPr lang="el-GR" altLang="el-GR" b="1" i="1" dirty="0">
                          <a:solidFill>
                            <a:srgbClr val="000000"/>
                          </a:solidFill>
                          <a:latin typeface="Cambria Math" panose="02040503050406030204" pitchFamily="18" charset="0"/>
                        </a:rPr>
                        <m:t>|| </m:t>
                      </m:r>
                      <m:r>
                        <a:rPr lang="el-GR" altLang="el-GR" b="1" i="1" dirty="0" err="1">
                          <a:solidFill>
                            <a:srgbClr val="000000"/>
                          </a:solidFill>
                          <a:latin typeface="Cambria Math" panose="02040503050406030204" pitchFamily="18" charset="0"/>
                        </a:rPr>
                        <m:t>𝒓</m:t>
                      </m:r>
                      <m:r>
                        <a:rPr lang="el-GR" altLang="el-GR" b="1" i="1" baseline="-25000" dirty="0" err="1">
                          <a:solidFill>
                            <a:srgbClr val="000000"/>
                          </a:solidFill>
                          <a:latin typeface="Cambria Math" panose="02040503050406030204" pitchFamily="18" charset="0"/>
                        </a:rPr>
                        <m:t>𝑶𝑵</m:t>
                      </m:r>
                      <m:r>
                        <a:rPr lang="el-GR" altLang="el-GR" b="1" i="1" dirty="0">
                          <a:solidFill>
                            <a:srgbClr val="000000"/>
                          </a:solidFill>
                          <a:latin typeface="Cambria Math" panose="02040503050406030204" pitchFamily="18" charset="0"/>
                        </a:rPr>
                        <m:t>)] = </m:t>
                      </m:r>
                      <m:r>
                        <a:rPr lang="el-GR" altLang="el-GR" b="1" i="1" dirty="0">
                          <a:solidFill>
                            <a:srgbClr val="000000"/>
                          </a:solidFill>
                          <a:latin typeface="Cambria Math" panose="02040503050406030204" pitchFamily="18" charset="0"/>
                        </a:rPr>
                        <m:t>𝟏</m:t>
                      </m:r>
                      <m:r>
                        <a:rPr lang="el-GR" altLang="el-GR" b="1" i="1" dirty="0">
                          <a:solidFill>
                            <a:srgbClr val="000000"/>
                          </a:solidFill>
                          <a:latin typeface="Cambria Math" panose="02040503050406030204" pitchFamily="18" charset="0"/>
                        </a:rPr>
                        <m:t>/ </m:t>
                      </m:r>
                      <m:r>
                        <a:rPr lang="el-GR" altLang="el-GR" b="1" i="1" dirty="0" err="1">
                          <a:solidFill>
                            <a:srgbClr val="000000"/>
                          </a:solidFill>
                          <a:latin typeface="Cambria Math" panose="02040503050406030204" pitchFamily="18" charset="0"/>
                        </a:rPr>
                        <m:t>𝒈</m:t>
                      </m:r>
                      <m:r>
                        <a:rPr lang="el-GR" altLang="el-GR" b="1" i="1" baseline="-25000" dirty="0" err="1">
                          <a:solidFill>
                            <a:srgbClr val="000000"/>
                          </a:solidFill>
                          <a:latin typeface="Cambria Math" panose="02040503050406030204" pitchFamily="18" charset="0"/>
                        </a:rPr>
                        <m:t>𝒎𝑵</m:t>
                      </m:r>
                    </m:oMath>
                  </m:oMathPara>
                </a14:m>
                <a:endParaRPr lang="en-US" altLang="el-GR" b="1" dirty="0"/>
              </a:p>
              <a:p>
                <a:endParaRPr lang="en-US" altLang="el-GR" dirty="0"/>
              </a:p>
              <a:p>
                <a:r>
                  <a:rPr lang="el-GR" altLang="el-GR" dirty="0">
                    <a:solidFill>
                      <a:srgbClr val="000000"/>
                    </a:solidFill>
                  </a:rPr>
                  <a:t>Η αντίσταση εξόδου κλειστού βρόχου είναι σχετικά ανεξάρτητη</a:t>
                </a:r>
              </a:p>
              <a:p>
                <a:r>
                  <a:rPr lang="el-GR" altLang="el-GR" dirty="0">
                    <a:solidFill>
                      <a:srgbClr val="000000"/>
                    </a:solidFill>
                  </a:rPr>
                  <a:t>από την αντίσταση ανοιχτού βρόχου.</a:t>
                </a:r>
                <a:endParaRPr lang="en-US" altLang="el-GR" dirty="0"/>
              </a:p>
              <a:p>
                <a:endParaRPr lang="el-GR" dirty="0"/>
              </a:p>
            </p:txBody>
          </p:sp>
        </mc:Choice>
        <mc:Fallback xmlns="">
          <p:sp>
            <p:nvSpPr>
              <p:cNvPr id="40" name="Θέση κειμένου 39"/>
              <p:cNvSpPr>
                <a:spLocks noGrp="1" noRot="1" noChangeAspect="1" noMove="1" noResize="1" noEditPoints="1" noAdjustHandles="1" noChangeArrowheads="1" noChangeShapeType="1" noTextEdit="1"/>
              </p:cNvSpPr>
              <p:nvPr>
                <p:ph type="body" sz="half" idx="2"/>
              </p:nvPr>
            </p:nvSpPr>
            <p:spPr>
              <a:xfrm>
                <a:off x="4680" y="1418400"/>
                <a:ext cx="4654860" cy="4608512"/>
              </a:xfrm>
              <a:blipFill rotWithShape="0">
                <a:blip r:embed="rId4"/>
                <a:stretch>
                  <a:fillRect l="-1442" t="-794"/>
                </a:stretch>
              </a:blipFill>
            </p:spPr>
            <p:txBody>
              <a:bodyPr/>
              <a:lstStyle/>
              <a:p>
                <a:r>
                  <a:rPr lang="el-GR">
                    <a:noFill/>
                  </a:rPr>
                  <a:t> </a:t>
                </a:r>
              </a:p>
            </p:txBody>
          </p:sp>
        </mc:Fallback>
      </mc:AlternateContent>
      <p:graphicFrame>
        <p:nvGraphicFramePr>
          <p:cNvPr id="42" name="Object 111" descr="Κύκλωμα τελεστικού ενισχυτή μιας βαθμίδας"/>
          <p:cNvGraphicFramePr>
            <a:graphicFrameLocks noGrp="1" noChangeAspect="1"/>
          </p:cNvGraphicFramePr>
          <p:nvPr>
            <p:ph idx="1"/>
            <p:extLst>
              <p:ext uri="{D42A27DB-BD31-4B8C-83A1-F6EECF244321}">
                <p14:modId xmlns:p14="http://schemas.microsoft.com/office/powerpoint/2010/main" val="3658294125"/>
              </p:ext>
            </p:extLst>
          </p:nvPr>
        </p:nvGraphicFramePr>
        <p:xfrm>
          <a:off x="4572000" y="1418400"/>
          <a:ext cx="4133850" cy="1524000"/>
        </p:xfrm>
        <a:graphic>
          <a:graphicData uri="http://schemas.openxmlformats.org/presentationml/2006/ole">
            <mc:AlternateContent xmlns:mc="http://schemas.openxmlformats.org/markup-compatibility/2006">
              <mc:Choice xmlns:v="urn:schemas-microsoft-com:vml" Requires="v">
                <p:oleObj spid="_x0000_s35897" name="Photo Editor Photo" r:id="rId5" imgW="4133333" imgH="1523810" progId="MSPhotoEd.3">
                  <p:embed/>
                </p:oleObj>
              </mc:Choice>
              <mc:Fallback>
                <p:oleObj name="Photo Editor Photo" r:id="rId5" imgW="4133333" imgH="1523810"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418400"/>
                        <a:ext cx="4133850" cy="152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 name="Object 118" descr="Συμβολισμός Vin Vout και κύκλωμα ενισχυτή"/>
          <p:cNvGraphicFramePr>
            <a:graphicFrameLocks noChangeAspect="1"/>
          </p:cNvGraphicFramePr>
          <p:nvPr>
            <p:extLst>
              <p:ext uri="{D42A27DB-BD31-4B8C-83A1-F6EECF244321}">
                <p14:modId xmlns:p14="http://schemas.microsoft.com/office/powerpoint/2010/main" val="1771898143"/>
              </p:ext>
            </p:extLst>
          </p:nvPr>
        </p:nvGraphicFramePr>
        <p:xfrm>
          <a:off x="4896036" y="3063397"/>
          <a:ext cx="3133725" cy="1362075"/>
        </p:xfrm>
        <a:graphic>
          <a:graphicData uri="http://schemas.openxmlformats.org/presentationml/2006/ole">
            <mc:AlternateContent xmlns:mc="http://schemas.openxmlformats.org/markup-compatibility/2006">
              <mc:Choice xmlns:v="urn:schemas-microsoft-com:vml" Requires="v">
                <p:oleObj spid="_x0000_s35898" name="Photo Editor Photo" r:id="rId7" imgW="3134162" imgH="1362265" progId="MSPhotoEd.3">
                  <p:embed/>
                </p:oleObj>
              </mc:Choice>
              <mc:Fallback>
                <p:oleObj name="Photo Editor Photo" r:id="rId7" imgW="3134162" imgH="1362265" progId="MSPhotoEd.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96036" y="3063397"/>
                        <a:ext cx="3133725" cy="1362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ustDataLst>
      <p:tags r:id="rId2"/>
    </p:custDataLst>
    <p:extLst>
      <p:ext uri="{BB962C8B-B14F-4D97-AF65-F5344CB8AC3E}">
        <p14:creationId xmlns:p14="http://schemas.microsoft.com/office/powerpoint/2010/main" val="353841114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a:bodyPr>
          <a:lstStyle/>
          <a:p>
            <a:r>
              <a:rPr lang="el-GR" sz="4000" dirty="0" smtClean="0"/>
              <a:t>Τηλεσκοπικοί ενισχυτές</a:t>
            </a:r>
            <a:endParaRPr lang="el-GR" sz="4000" dirty="0"/>
          </a:p>
        </p:txBody>
      </p:sp>
      <p:sp>
        <p:nvSpPr>
          <p:cNvPr id="4" name="Θέση κειμένου 3"/>
          <p:cNvSpPr>
            <a:spLocks noGrp="1"/>
          </p:cNvSpPr>
          <p:nvPr>
            <p:ph type="body" idx="1"/>
          </p:nvPr>
        </p:nvSpPr>
        <p:spPr>
          <a:xfrm>
            <a:off x="287524" y="2312876"/>
            <a:ext cx="4040188" cy="639762"/>
          </a:xfrm>
        </p:spPr>
        <p:txBody>
          <a:bodyPr/>
          <a:lstStyle/>
          <a:p>
            <a:r>
              <a:rPr lang="el-GR" sz="2000" b="0" dirty="0"/>
              <a:t>Μεγάλη απολαβή</a:t>
            </a:r>
          </a:p>
          <a:p>
            <a:r>
              <a:rPr lang="el-GR" sz="2000" b="0" dirty="0"/>
              <a:t>Μικρή μεταβολή της τάσης εισόδου</a:t>
            </a:r>
          </a:p>
          <a:p>
            <a:r>
              <a:rPr lang="el-GR" sz="2000" b="0" dirty="0"/>
              <a:t>Αύξηση του αριθμού των </a:t>
            </a:r>
            <a:r>
              <a:rPr lang="el-GR" sz="2000" b="0" dirty="0" smtClean="0"/>
              <a:t>πόλων</a:t>
            </a:r>
            <a:endParaRPr lang="el-GR" sz="2000" b="0" dirty="0"/>
          </a:p>
        </p:txBody>
      </p:sp>
      <p:graphicFrame>
        <p:nvGraphicFramePr>
          <p:cNvPr id="12" name="Object 113" descr="κύκλωμα τηκεσκοπικού ενισχυτή"/>
          <p:cNvGraphicFramePr>
            <a:graphicFrameLocks noGrp="1" noChangeAspect="1"/>
          </p:cNvGraphicFramePr>
          <p:nvPr>
            <p:ph sz="half" idx="2"/>
            <p:extLst>
              <p:ext uri="{D42A27DB-BD31-4B8C-83A1-F6EECF244321}">
                <p14:modId xmlns:p14="http://schemas.microsoft.com/office/powerpoint/2010/main" val="152089567"/>
              </p:ext>
            </p:extLst>
          </p:nvPr>
        </p:nvGraphicFramePr>
        <p:xfrm>
          <a:off x="287524" y="3465004"/>
          <a:ext cx="3152775" cy="2009775"/>
        </p:xfrm>
        <a:graphic>
          <a:graphicData uri="http://schemas.openxmlformats.org/presentationml/2006/ole">
            <mc:AlternateContent xmlns:mc="http://schemas.openxmlformats.org/markup-compatibility/2006">
              <mc:Choice xmlns:v="urn:schemas-microsoft-com:vml" Requires="v">
                <p:oleObj spid="_x0000_s53286" name="Photo Editor Photo" r:id="rId4" imgW="3153215" imgH="2010056" progId="MSPhotoEd.3">
                  <p:embed/>
                </p:oleObj>
              </mc:Choice>
              <mc:Fallback>
                <p:oleObj name="Photo Editor Photo" r:id="rId4" imgW="3153215" imgH="201005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524" y="3465004"/>
                        <a:ext cx="3152775" cy="2009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Θέση κειμένου 5"/>
          <p:cNvSpPr>
            <a:spLocks noGrp="1"/>
          </p:cNvSpPr>
          <p:nvPr>
            <p:ph type="body" sz="quarter" idx="3"/>
          </p:nvPr>
        </p:nvSpPr>
        <p:spPr>
          <a:xfrm>
            <a:off x="4652170" y="1860265"/>
            <a:ext cx="4041775" cy="639762"/>
          </a:xfrm>
        </p:spPr>
        <p:txBody>
          <a:bodyPr/>
          <a:lstStyle/>
          <a:p>
            <a:r>
              <a:rPr lang="el-GR" altLang="el-GR" sz="2000" b="0" dirty="0">
                <a:solidFill>
                  <a:srgbClr val="000000"/>
                </a:solidFill>
              </a:rPr>
              <a:t>Δυσκολία στη βραχυκύκλωση </a:t>
            </a:r>
            <a:r>
              <a:rPr lang="el-GR" altLang="el-GR" sz="2000" b="0" dirty="0" smtClean="0">
                <a:solidFill>
                  <a:srgbClr val="000000"/>
                </a:solidFill>
              </a:rPr>
              <a:t>εισόδου-εξόδου</a:t>
            </a:r>
            <a:endParaRPr lang="el-GR" altLang="el-GR" sz="2000" b="0" dirty="0"/>
          </a:p>
        </p:txBody>
      </p:sp>
      <p:graphicFrame>
        <p:nvGraphicFramePr>
          <p:cNvPr id="13" name="Object 115" descr="κύκλωμα τηκεσκοπικού ενισχυτή με την Vout συνδεδεμένη στο M2 (βραχυκύκλωση)"/>
          <p:cNvGraphicFramePr>
            <a:graphicFrameLocks noGrp="1" noChangeAspect="1"/>
          </p:cNvGraphicFramePr>
          <p:nvPr>
            <p:ph sz="quarter" idx="4"/>
            <p:extLst>
              <p:ext uri="{D42A27DB-BD31-4B8C-83A1-F6EECF244321}">
                <p14:modId xmlns:p14="http://schemas.microsoft.com/office/powerpoint/2010/main" val="684611579"/>
              </p:ext>
            </p:extLst>
          </p:nvPr>
        </p:nvGraphicFramePr>
        <p:xfrm>
          <a:off x="4652170" y="3582417"/>
          <a:ext cx="3409950" cy="1905000"/>
        </p:xfrm>
        <a:graphic>
          <a:graphicData uri="http://schemas.openxmlformats.org/presentationml/2006/ole">
            <mc:AlternateContent xmlns:mc="http://schemas.openxmlformats.org/markup-compatibility/2006">
              <mc:Choice xmlns:v="urn:schemas-microsoft-com:vml" Requires="v">
                <p:oleObj spid="_x0000_s53287" name="Photo Editor Photo" r:id="rId6" imgW="3409524" imgH="1905266" progId="MSPhotoEd.3">
                  <p:embed/>
                </p:oleObj>
              </mc:Choice>
              <mc:Fallback>
                <p:oleObj name="Photo Editor Photo" r:id="rId6" imgW="3409524" imgH="1905266"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2170" y="3582417"/>
                        <a:ext cx="3409950" cy="190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225298594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a:bodyPr>
          <a:lstStyle/>
          <a:p>
            <a:r>
              <a:rPr lang="el-GR" sz="4000" dirty="0"/>
              <a:t>Τελεστικοί ενισχυτές με αναδίπλωση </a:t>
            </a:r>
          </a:p>
        </p:txBody>
      </p:sp>
      <p:graphicFrame>
        <p:nvGraphicFramePr>
          <p:cNvPr id="46" name="Object 109" descr="Τελεστικοί ενισχυτές με αναδίπλωση"/>
          <p:cNvGraphicFramePr>
            <a:graphicFrameLocks noGrp="1" noChangeAspect="1"/>
          </p:cNvGraphicFramePr>
          <p:nvPr>
            <p:ph idx="1"/>
            <p:extLst>
              <p:ext uri="{D42A27DB-BD31-4B8C-83A1-F6EECF244321}">
                <p14:modId xmlns:p14="http://schemas.microsoft.com/office/powerpoint/2010/main" val="588952574"/>
              </p:ext>
            </p:extLst>
          </p:nvPr>
        </p:nvGraphicFramePr>
        <p:xfrm>
          <a:off x="719572" y="1348581"/>
          <a:ext cx="2088232" cy="2590794"/>
        </p:xfrm>
        <a:graphic>
          <a:graphicData uri="http://schemas.openxmlformats.org/presentationml/2006/ole">
            <mc:AlternateContent xmlns:mc="http://schemas.openxmlformats.org/markup-compatibility/2006">
              <mc:Choice xmlns:v="urn:schemas-microsoft-com:vml" Requires="v">
                <p:oleObj spid="_x0000_s46187" name="Photo Editor Photo" r:id="rId4" imgW="2295238" imgH="2847619" progId="MSPhotoEd.3">
                  <p:embed/>
                </p:oleObj>
              </mc:Choice>
              <mc:Fallback>
                <p:oleObj name="Photo Editor Photo" r:id="rId4" imgW="2295238" imgH="2847619"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9572" y="1348581"/>
                        <a:ext cx="2088232" cy="2590794"/>
                      </a:xfrm>
                      <a:prstGeom prst="rect">
                        <a:avLst/>
                      </a:prstGeom>
                      <a:noFill/>
                    </p:spPr>
                  </p:pic>
                </p:oleObj>
              </mc:Fallback>
            </mc:AlternateContent>
          </a:graphicData>
        </a:graphic>
      </p:graphicFrame>
      <p:graphicFrame>
        <p:nvGraphicFramePr>
          <p:cNvPr id="47" name="Object 111" descr="Κύκλωμα τελεστικού ενισχυτή"/>
          <p:cNvGraphicFramePr>
            <a:graphicFrameLocks noChangeAspect="1"/>
          </p:cNvGraphicFramePr>
          <p:nvPr>
            <p:extLst>
              <p:ext uri="{D42A27DB-BD31-4B8C-83A1-F6EECF244321}">
                <p14:modId xmlns:p14="http://schemas.microsoft.com/office/powerpoint/2010/main" val="3777411185"/>
              </p:ext>
            </p:extLst>
          </p:nvPr>
        </p:nvGraphicFramePr>
        <p:xfrm>
          <a:off x="3801669" y="1308039"/>
          <a:ext cx="4086225" cy="1647825"/>
        </p:xfrm>
        <a:graphic>
          <a:graphicData uri="http://schemas.openxmlformats.org/presentationml/2006/ole">
            <mc:AlternateContent xmlns:mc="http://schemas.openxmlformats.org/markup-compatibility/2006">
              <mc:Choice xmlns:v="urn:schemas-microsoft-com:vml" Requires="v">
                <p:oleObj spid="_x0000_s46188" name="Photo Editor Photo" r:id="rId6" imgW="4086795" imgH="1647619" progId="MSPhotoEd.3">
                  <p:embed/>
                </p:oleObj>
              </mc:Choice>
              <mc:Fallback>
                <p:oleObj name="Photo Editor Photo" r:id="rId6" imgW="4086795" imgH="1647619"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01669" y="1308039"/>
                        <a:ext cx="4086225" cy="1647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Θέση κειμένου 11"/>
          <p:cNvSpPr>
            <a:spLocks noGrp="1"/>
          </p:cNvSpPr>
          <p:nvPr>
            <p:ph type="body" sz="half" idx="2"/>
          </p:nvPr>
        </p:nvSpPr>
        <p:spPr>
          <a:xfrm>
            <a:off x="3311860" y="2961147"/>
            <a:ext cx="6439780" cy="2088232"/>
          </a:xfrm>
        </p:spPr>
        <p:txBody>
          <a:bodyPr>
            <a:normAutofit/>
          </a:bodyPr>
          <a:lstStyle/>
          <a:p>
            <a:r>
              <a:rPr lang="el-GR" altLang="el-GR" dirty="0"/>
              <a:t>Μεγαλύτερες επιτρεπτές μεταβολές τάσης</a:t>
            </a:r>
          </a:p>
          <a:p>
            <a:r>
              <a:rPr lang="el-GR" altLang="el-GR" dirty="0"/>
              <a:t>Μεγαλύτερη κατανάλωση ισχύος</a:t>
            </a:r>
          </a:p>
          <a:p>
            <a:r>
              <a:rPr lang="el-GR" altLang="el-GR" dirty="0"/>
              <a:t>Δυνατότητα βραχυκύκλωσης εισόδου-εξόδου</a:t>
            </a:r>
          </a:p>
          <a:p>
            <a:r>
              <a:rPr lang="el-GR" altLang="el-GR" dirty="0"/>
              <a:t>Μικρότερη απολαβή</a:t>
            </a:r>
          </a:p>
          <a:p>
            <a:r>
              <a:rPr lang="el-GR" altLang="el-GR" dirty="0"/>
              <a:t>Πρόσθετοι πόλοι</a:t>
            </a:r>
          </a:p>
          <a:p>
            <a:endParaRPr lang="el-GR" dirty="0"/>
          </a:p>
        </p:txBody>
      </p:sp>
      <p:graphicFrame>
        <p:nvGraphicFramePr>
          <p:cNvPr id="48" name="Object 113" descr="Κύκλωμα τελεστικού ενισχυτή με αναδίπλωση"/>
          <p:cNvGraphicFramePr>
            <a:graphicFrameLocks noChangeAspect="1"/>
          </p:cNvGraphicFramePr>
          <p:nvPr>
            <p:extLst>
              <p:ext uri="{D42A27DB-BD31-4B8C-83A1-F6EECF244321}">
                <p14:modId xmlns:p14="http://schemas.microsoft.com/office/powerpoint/2010/main" val="632576928"/>
              </p:ext>
            </p:extLst>
          </p:nvPr>
        </p:nvGraphicFramePr>
        <p:xfrm>
          <a:off x="359532" y="4287837"/>
          <a:ext cx="2276475" cy="1971675"/>
        </p:xfrm>
        <a:graphic>
          <a:graphicData uri="http://schemas.openxmlformats.org/presentationml/2006/ole">
            <mc:AlternateContent xmlns:mc="http://schemas.openxmlformats.org/markup-compatibility/2006">
              <mc:Choice xmlns:v="urn:schemas-microsoft-com:vml" Requires="v">
                <p:oleObj spid="_x0000_s46189" name="Photo Editor Photo" r:id="rId8" imgW="2276793" imgH="1971950" progId="MSPhotoEd.3">
                  <p:embed/>
                </p:oleObj>
              </mc:Choice>
              <mc:Fallback>
                <p:oleObj name="Photo Editor Photo" r:id="rId8" imgW="2276793" imgH="1971950" progId="MSPhotoEd.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532" y="4287837"/>
                        <a:ext cx="2276475" cy="1971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9" name="Object 118" descr="Κύκλωμα τελεστικού ενισχυτή με αναδίπλωση"/>
          <p:cNvGraphicFramePr>
            <a:graphicFrameLocks noChangeAspect="1"/>
          </p:cNvGraphicFramePr>
          <p:nvPr>
            <p:extLst>
              <p:ext uri="{D42A27DB-BD31-4B8C-83A1-F6EECF244321}">
                <p14:modId xmlns:p14="http://schemas.microsoft.com/office/powerpoint/2010/main" val="4146218385"/>
              </p:ext>
            </p:extLst>
          </p:nvPr>
        </p:nvGraphicFramePr>
        <p:xfrm>
          <a:off x="2810468" y="4891608"/>
          <a:ext cx="3200642" cy="1543050"/>
        </p:xfrm>
        <a:graphic>
          <a:graphicData uri="http://schemas.openxmlformats.org/presentationml/2006/ole">
            <mc:AlternateContent xmlns:mc="http://schemas.openxmlformats.org/markup-compatibility/2006">
              <mc:Choice xmlns:v="urn:schemas-microsoft-com:vml" Requires="v">
                <p:oleObj spid="_x0000_s46190" name="Photo Editor Photo" r:id="rId10" imgW="3619048" imgH="1542857" progId="MSPhotoEd.3">
                  <p:embed/>
                </p:oleObj>
              </mc:Choice>
              <mc:Fallback>
                <p:oleObj name="Photo Editor Photo" r:id="rId10" imgW="3619048" imgH="1542857" progId="MSPhotoEd.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10468" y="4891608"/>
                        <a:ext cx="3200642" cy="1543050"/>
                      </a:xfrm>
                      <a:prstGeom prst="rect">
                        <a:avLst/>
                      </a:prstGeom>
                      <a:noFill/>
                      <a:ln>
                        <a:noFill/>
                      </a:ln>
                      <a:effectLst/>
                    </p:spPr>
                  </p:pic>
                </p:oleObj>
              </mc:Fallback>
            </mc:AlternateContent>
          </a:graphicData>
        </a:graphic>
      </p:graphicFrame>
      <p:sp>
        <p:nvSpPr>
          <p:cNvPr id="50" name="Rectangle 120"/>
          <p:cNvSpPr>
            <a:spLocks noChangeArrowheads="1"/>
          </p:cNvSpPr>
          <p:nvPr/>
        </p:nvSpPr>
        <p:spPr bwMode="auto">
          <a:xfrm>
            <a:off x="6264188" y="4905164"/>
            <a:ext cx="2725738"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el-GR" altLang="el-GR" dirty="0" smtClean="0">
                <a:latin typeface="+mj-lt"/>
              </a:rPr>
              <a:t>Μεγαλύτερη απολαβή</a:t>
            </a:r>
          </a:p>
          <a:p>
            <a:r>
              <a:rPr lang="el-GR" altLang="el-GR" dirty="0" smtClean="0">
                <a:latin typeface="+mj-lt"/>
              </a:rPr>
              <a:t>Πόλος σε χαμηλότερη συχνότητα</a:t>
            </a:r>
            <a:endParaRPr lang="el-GR" altLang="el-GR" dirty="0">
              <a:latin typeface="+mj-lt"/>
            </a:endParaRPr>
          </a:p>
        </p:txBody>
      </p:sp>
    </p:spTree>
    <p:custDataLst>
      <p:tags r:id="rId2"/>
    </p:custDataLst>
    <p:extLst>
      <p:ext uri="{BB962C8B-B14F-4D97-AF65-F5344CB8AC3E}">
        <p14:creationId xmlns:p14="http://schemas.microsoft.com/office/powerpoint/2010/main" val="76132312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descr="Τηλεσκοπικοί τελεστικοί ενισχυτές με μονόπλευρη έξοδο"/>
          <p:cNvSpPr>
            <a:spLocks noGrp="1"/>
          </p:cNvSpPr>
          <p:nvPr>
            <p:ph type="title"/>
          </p:nvPr>
        </p:nvSpPr>
        <p:spPr/>
        <p:txBody>
          <a:bodyPr>
            <a:normAutofit fontScale="90000"/>
          </a:bodyPr>
          <a:lstStyle/>
          <a:p>
            <a:r>
              <a:rPr lang="el-GR" dirty="0"/>
              <a:t>Τηλεσκοπικοί τελεστικοί ενισχυτές με μονόπλευρη έξοδο</a:t>
            </a:r>
          </a:p>
        </p:txBody>
      </p:sp>
      <p:sp>
        <p:nvSpPr>
          <p:cNvPr id="24" name="Θέση κειμένου 23"/>
          <p:cNvSpPr>
            <a:spLocks noGrp="1"/>
          </p:cNvSpPr>
          <p:nvPr>
            <p:ph type="body" sz="half" idx="2"/>
          </p:nvPr>
        </p:nvSpPr>
        <p:spPr>
          <a:xfrm>
            <a:off x="454870" y="2528900"/>
            <a:ext cx="3008313" cy="4608512"/>
          </a:xfrm>
        </p:spPr>
        <p:txBody>
          <a:bodyPr>
            <a:normAutofit/>
          </a:bodyPr>
          <a:lstStyle/>
          <a:p>
            <a:r>
              <a:rPr lang="el-GR" altLang="el-GR" sz="2400" dirty="0"/>
              <a:t>Βελτίωση της περιοχής μεταβολής </a:t>
            </a:r>
          </a:p>
          <a:p>
            <a:r>
              <a:rPr lang="el-GR" altLang="el-GR" sz="2400" dirty="0"/>
              <a:t>της τάσης </a:t>
            </a:r>
            <a:r>
              <a:rPr lang="el-GR" altLang="el-GR" sz="2400" dirty="0" smtClean="0"/>
              <a:t>εξόδου</a:t>
            </a:r>
            <a:r>
              <a:rPr lang="en-US" altLang="el-GR" sz="2400" dirty="0" smtClean="0"/>
              <a:t>.</a:t>
            </a:r>
            <a:endParaRPr lang="el-GR" altLang="el-GR" sz="2400" dirty="0"/>
          </a:p>
        </p:txBody>
      </p:sp>
      <p:graphicFrame>
        <p:nvGraphicFramePr>
          <p:cNvPr id="6" name="Object 82"/>
          <p:cNvGraphicFramePr>
            <a:graphicFrameLocks noGrp="1" noChangeAspect="1"/>
          </p:cNvGraphicFramePr>
          <p:nvPr>
            <p:ph idx="1"/>
            <p:extLst>
              <p:ext uri="{D42A27DB-BD31-4B8C-83A1-F6EECF244321}">
                <p14:modId xmlns:p14="http://schemas.microsoft.com/office/powerpoint/2010/main" val="4055084285"/>
              </p:ext>
            </p:extLst>
          </p:nvPr>
        </p:nvGraphicFramePr>
        <p:xfrm>
          <a:off x="4319972" y="2168860"/>
          <a:ext cx="4044866" cy="2517601"/>
        </p:xfrm>
        <a:graphic>
          <a:graphicData uri="http://schemas.openxmlformats.org/presentationml/2006/ole">
            <mc:AlternateContent xmlns:mc="http://schemas.openxmlformats.org/markup-compatibility/2006">
              <mc:Choice xmlns:v="urn:schemas-microsoft-com:vml" Requires="v">
                <p:oleObj spid="_x0000_s54291" name="Photo Editor Photo" r:id="rId4" imgW="3228571" imgH="2010056" progId="MSPhotoEd.3">
                  <p:embed/>
                </p:oleObj>
              </mc:Choice>
              <mc:Fallback>
                <p:oleObj name="Photo Editor Photo" r:id="rId4" imgW="3228571" imgH="201005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9972" y="2168860"/>
                        <a:ext cx="4044866" cy="2517601"/>
                      </a:xfrm>
                      <a:prstGeom prst="rect">
                        <a:avLst/>
                      </a:prstGeom>
                      <a:noFill/>
                      <a:ln>
                        <a:noFill/>
                      </a:ln>
                      <a:effectLst/>
                    </p:spPr>
                  </p:pic>
                </p:oleObj>
              </mc:Fallback>
            </mc:AlternateContent>
          </a:graphicData>
        </a:graphic>
      </p:graphicFrame>
    </p:spTree>
    <p:custDataLst>
      <p:tags r:id="rId2"/>
    </p:custDataLst>
    <p:extLst>
      <p:ext uri="{BB962C8B-B14F-4D97-AF65-F5344CB8AC3E}">
        <p14:creationId xmlns:p14="http://schemas.microsoft.com/office/powerpoint/2010/main" val="180753109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Τελεστικοί ενισχυτές με τριπλή συνδεσμολογία σειράς</a:t>
            </a:r>
          </a:p>
        </p:txBody>
      </p:sp>
      <p:sp>
        <p:nvSpPr>
          <p:cNvPr id="24" name="Θέση κειμένου 23"/>
          <p:cNvSpPr>
            <a:spLocks noGrp="1"/>
          </p:cNvSpPr>
          <p:nvPr>
            <p:ph type="body" sz="half" idx="2"/>
          </p:nvPr>
        </p:nvSpPr>
        <p:spPr>
          <a:xfrm>
            <a:off x="454870" y="2528900"/>
            <a:ext cx="3008313" cy="4608512"/>
          </a:xfrm>
        </p:spPr>
        <p:txBody>
          <a:bodyPr>
            <a:normAutofit/>
          </a:bodyPr>
          <a:lstStyle/>
          <a:p>
            <a:r>
              <a:rPr lang="el-GR" altLang="el-GR" sz="2400" dirty="0"/>
              <a:t>Δύσκολα χρησιμοποιείται με τροφοδοσία 3</a:t>
            </a:r>
            <a:r>
              <a:rPr lang="en-US" altLang="el-GR" sz="2400" dirty="0"/>
              <a:t>V </a:t>
            </a:r>
            <a:endParaRPr lang="el-GR" altLang="el-GR" sz="2400" dirty="0"/>
          </a:p>
          <a:p>
            <a:r>
              <a:rPr lang="el-GR" altLang="el-GR" sz="2400" dirty="0"/>
              <a:t>ή μικρότερη.</a:t>
            </a:r>
          </a:p>
        </p:txBody>
      </p:sp>
      <p:graphicFrame>
        <p:nvGraphicFramePr>
          <p:cNvPr id="28" name="Object 83" descr="Τελεστικοί ενισχυτές με τριπλή συνδεσμολογία σειράς"/>
          <p:cNvGraphicFramePr>
            <a:graphicFrameLocks noGrp="1" noChangeAspect="1"/>
          </p:cNvGraphicFramePr>
          <p:nvPr>
            <p:ph idx="1"/>
            <p:extLst>
              <p:ext uri="{D42A27DB-BD31-4B8C-83A1-F6EECF244321}">
                <p14:modId xmlns:p14="http://schemas.microsoft.com/office/powerpoint/2010/main" val="1018935480"/>
              </p:ext>
            </p:extLst>
          </p:nvPr>
        </p:nvGraphicFramePr>
        <p:xfrm>
          <a:off x="5112060" y="2131550"/>
          <a:ext cx="2276177" cy="3674400"/>
        </p:xfrm>
        <a:graphic>
          <a:graphicData uri="http://schemas.openxmlformats.org/presentationml/2006/ole">
            <mc:AlternateContent xmlns:mc="http://schemas.openxmlformats.org/markup-compatibility/2006">
              <mc:Choice xmlns:v="urn:schemas-microsoft-com:vml" Requires="v">
                <p:oleObj spid="_x0000_s47147" name="Photo Editor Photo" r:id="rId4" imgW="1333333" imgH="2152951" progId="MSPhotoEd.3">
                  <p:embed/>
                </p:oleObj>
              </mc:Choice>
              <mc:Fallback>
                <p:oleObj name="Photo Editor Photo" r:id="rId4" imgW="1333333" imgH="2152951"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2060" y="2131550"/>
                        <a:ext cx="2276177" cy="3674400"/>
                      </a:xfrm>
                      <a:prstGeom prst="rect">
                        <a:avLst/>
                      </a:prstGeom>
                      <a:noFill/>
                      <a:ln>
                        <a:noFill/>
                      </a:ln>
                      <a:effectLst/>
                    </p:spPr>
                  </p:pic>
                </p:oleObj>
              </mc:Fallback>
            </mc:AlternateContent>
          </a:graphicData>
        </a:graphic>
      </p:graphicFrame>
    </p:spTree>
    <p:custDataLst>
      <p:tags r:id="rId2"/>
    </p:custDataLst>
    <p:extLst>
      <p:ext uri="{BB962C8B-B14F-4D97-AF65-F5344CB8AC3E}">
        <p14:creationId xmlns:p14="http://schemas.microsoft.com/office/powerpoint/2010/main" val="104596458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Τελεστικοί ενισχυτές δύο </a:t>
            </a:r>
            <a:r>
              <a:rPr lang="el-GR" dirty="0" smtClean="0"/>
              <a:t>βαθμίδων</a:t>
            </a:r>
            <a:br>
              <a:rPr lang="el-GR" dirty="0" smtClean="0"/>
            </a:br>
            <a:r>
              <a:rPr lang="el-GR" dirty="0" smtClean="0"/>
              <a:t> (1 από2)</a:t>
            </a:r>
            <a:endParaRPr lang="el-GR" dirty="0"/>
          </a:p>
        </p:txBody>
      </p:sp>
      <p:sp>
        <p:nvSpPr>
          <p:cNvPr id="3" name="Θέση κειμένου 2"/>
          <p:cNvSpPr>
            <a:spLocks noGrp="1"/>
          </p:cNvSpPr>
          <p:nvPr>
            <p:ph type="body" sz="half" idx="2"/>
          </p:nvPr>
        </p:nvSpPr>
        <p:spPr>
          <a:xfrm>
            <a:off x="245620" y="2273105"/>
            <a:ext cx="3878188" cy="1766608"/>
          </a:xfrm>
        </p:spPr>
        <p:txBody>
          <a:bodyPr>
            <a:normAutofit lnSpcReduction="10000"/>
          </a:bodyPr>
          <a:lstStyle/>
          <a:p>
            <a:pPr>
              <a:spcBef>
                <a:spcPct val="50000"/>
              </a:spcBef>
            </a:pPr>
            <a:r>
              <a:rPr lang="el-GR" altLang="el-GR" dirty="0"/>
              <a:t>Απολαβή συγκρίσιμη με του τελεστικού σε συνδεσμολογία σειράς</a:t>
            </a:r>
          </a:p>
          <a:p>
            <a:pPr>
              <a:spcBef>
                <a:spcPct val="50000"/>
              </a:spcBef>
            </a:pPr>
            <a:r>
              <a:rPr lang="el-GR" altLang="el-GR" dirty="0"/>
              <a:t>Μεγαλύτερο περιθώριο μεταβολής τάσης εξόδου</a:t>
            </a:r>
          </a:p>
          <a:p>
            <a:endParaRPr lang="el-GR" dirty="0"/>
          </a:p>
        </p:txBody>
      </p:sp>
      <p:graphicFrame>
        <p:nvGraphicFramePr>
          <p:cNvPr id="37" name="Object 66" descr="Συμβολισμός τελεστικού ενισχυτή δύο βαθμίδων (Stage1 stage2)"/>
          <p:cNvGraphicFramePr>
            <a:graphicFrameLocks noGrp="1" noChangeAspect="1"/>
          </p:cNvGraphicFramePr>
          <p:nvPr>
            <p:ph idx="1"/>
            <p:extLst>
              <p:ext uri="{D42A27DB-BD31-4B8C-83A1-F6EECF244321}">
                <p14:modId xmlns:p14="http://schemas.microsoft.com/office/powerpoint/2010/main" val="2168858566"/>
              </p:ext>
            </p:extLst>
          </p:nvPr>
        </p:nvGraphicFramePr>
        <p:xfrm>
          <a:off x="3959932" y="2670634"/>
          <a:ext cx="1962150" cy="485775"/>
        </p:xfrm>
        <a:graphic>
          <a:graphicData uri="http://schemas.openxmlformats.org/presentationml/2006/ole">
            <mc:AlternateContent xmlns:mc="http://schemas.openxmlformats.org/markup-compatibility/2006">
              <mc:Choice xmlns:v="urn:schemas-microsoft-com:vml" Requires="v">
                <p:oleObj spid="_x0000_s48186" name="Photo Editor Photo" r:id="rId4" imgW="1961905" imgH="485586" progId="MSPhotoEd.3">
                  <p:embed/>
                </p:oleObj>
              </mc:Choice>
              <mc:Fallback>
                <p:oleObj name="Photo Editor Photo" r:id="rId4" imgW="1961905" imgH="48558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9932" y="2670634"/>
                        <a:ext cx="1962150" cy="485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 name="Object 67" descr="Κύκλωμα τελεστικού ενισχυτή δύο βαθμίδων"/>
          <p:cNvGraphicFramePr>
            <a:graphicFrameLocks noChangeAspect="1"/>
          </p:cNvGraphicFramePr>
          <p:nvPr>
            <p:extLst>
              <p:ext uri="{D42A27DB-BD31-4B8C-83A1-F6EECF244321}">
                <p14:modId xmlns:p14="http://schemas.microsoft.com/office/powerpoint/2010/main" val="3772642182"/>
              </p:ext>
            </p:extLst>
          </p:nvPr>
        </p:nvGraphicFramePr>
        <p:xfrm>
          <a:off x="6120172" y="2384884"/>
          <a:ext cx="2343150" cy="1543050"/>
        </p:xfrm>
        <a:graphic>
          <a:graphicData uri="http://schemas.openxmlformats.org/presentationml/2006/ole">
            <mc:AlternateContent xmlns:mc="http://schemas.openxmlformats.org/markup-compatibility/2006">
              <mc:Choice xmlns:v="urn:schemas-microsoft-com:vml" Requires="v">
                <p:oleObj spid="_x0000_s48187" name="Photo Editor Photo" r:id="rId6" imgW="2343477" imgH="1542857" progId="MSPhotoEd.3">
                  <p:embed/>
                </p:oleObj>
              </mc:Choice>
              <mc:Fallback>
                <p:oleObj name="Photo Editor Photo" r:id="rId6" imgW="2343477" imgH="1542857"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20172" y="2384884"/>
                        <a:ext cx="2343150" cy="1543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ustDataLst>
      <p:tags r:id="rId2"/>
    </p:custDataLst>
    <p:extLst>
      <p:ext uri="{BB962C8B-B14F-4D97-AF65-F5344CB8AC3E}">
        <p14:creationId xmlns:p14="http://schemas.microsoft.com/office/powerpoint/2010/main" val="294562229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Τελεστικοί ενισχυτές δύο </a:t>
            </a:r>
            <a:r>
              <a:rPr lang="el-GR" dirty="0" smtClean="0"/>
              <a:t>βαθμίδων </a:t>
            </a:r>
            <a:br>
              <a:rPr lang="el-GR" dirty="0" smtClean="0"/>
            </a:br>
            <a:r>
              <a:rPr lang="el-GR" dirty="0" smtClean="0"/>
              <a:t>(2 από 2) </a:t>
            </a:r>
            <a:endParaRPr lang="el-GR" dirty="0"/>
          </a:p>
        </p:txBody>
      </p:sp>
      <p:sp>
        <p:nvSpPr>
          <p:cNvPr id="6" name="Θέση κειμένου 5"/>
          <p:cNvSpPr>
            <a:spLocks noGrp="1"/>
          </p:cNvSpPr>
          <p:nvPr>
            <p:ph type="body" idx="1"/>
          </p:nvPr>
        </p:nvSpPr>
        <p:spPr/>
        <p:txBody>
          <a:bodyPr/>
          <a:lstStyle/>
          <a:p>
            <a:r>
              <a:rPr lang="el-GR" altLang="el-GR" sz="2000" b="0" dirty="0"/>
              <a:t>Πρώτη βαθμίδα τελεστικός σε συνδεσμολογία </a:t>
            </a:r>
            <a:r>
              <a:rPr lang="el-GR" altLang="el-GR" sz="2000" b="0" dirty="0" smtClean="0"/>
              <a:t>σειράς</a:t>
            </a:r>
            <a:endParaRPr lang="el-GR" altLang="el-GR" sz="2000" b="0" dirty="0"/>
          </a:p>
        </p:txBody>
      </p:sp>
      <p:graphicFrame>
        <p:nvGraphicFramePr>
          <p:cNvPr id="18" name="Object 68" descr="Κύκλωμα πρώτης βαθμίδας τελεστικού ενισχυτή σε συνδεσμολογία σειρας"/>
          <p:cNvGraphicFramePr>
            <a:graphicFrameLocks noGrp="1" noChangeAspect="1"/>
          </p:cNvGraphicFramePr>
          <p:nvPr>
            <p:ph sz="half" idx="2"/>
            <p:extLst>
              <p:ext uri="{D42A27DB-BD31-4B8C-83A1-F6EECF244321}">
                <p14:modId xmlns:p14="http://schemas.microsoft.com/office/powerpoint/2010/main" val="1472781469"/>
              </p:ext>
            </p:extLst>
          </p:nvPr>
        </p:nvGraphicFramePr>
        <p:xfrm>
          <a:off x="457200" y="2227565"/>
          <a:ext cx="3171606" cy="2197470"/>
        </p:xfrm>
        <a:graphic>
          <a:graphicData uri="http://schemas.openxmlformats.org/presentationml/2006/ole">
            <mc:AlternateContent xmlns:mc="http://schemas.openxmlformats.org/markup-compatibility/2006">
              <mc:Choice xmlns:v="urn:schemas-microsoft-com:vml" Requires="v">
                <p:oleObj spid="_x0000_s55334" name="Photo Editor Photo" r:id="rId4" imgW="2666667" imgH="1848108" progId="MSPhotoEd.3">
                  <p:embed/>
                </p:oleObj>
              </mc:Choice>
              <mc:Fallback>
                <p:oleObj name="Photo Editor Photo" r:id="rId4" imgW="2666667" imgH="1848108"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227565"/>
                        <a:ext cx="3171606" cy="2197470"/>
                      </a:xfrm>
                      <a:prstGeom prst="rect">
                        <a:avLst/>
                      </a:prstGeom>
                      <a:noFill/>
                      <a:ln>
                        <a:noFill/>
                      </a:ln>
                      <a:effectLst/>
                    </p:spPr>
                  </p:pic>
                </p:oleObj>
              </mc:Fallback>
            </mc:AlternateContent>
          </a:graphicData>
        </a:graphic>
      </p:graphicFrame>
      <p:sp>
        <p:nvSpPr>
          <p:cNvPr id="8" name="Θέση κειμένου 7"/>
          <p:cNvSpPr>
            <a:spLocks noGrp="1"/>
          </p:cNvSpPr>
          <p:nvPr>
            <p:ph type="body" sz="quarter" idx="3"/>
          </p:nvPr>
        </p:nvSpPr>
        <p:spPr/>
        <p:txBody>
          <a:bodyPr/>
          <a:lstStyle/>
          <a:p>
            <a:r>
              <a:rPr lang="el-GR" altLang="el-GR" sz="2000" b="0" dirty="0"/>
              <a:t>Δεύτερη βαθμίδα με μονόπλευρη </a:t>
            </a:r>
            <a:r>
              <a:rPr lang="el-GR" altLang="el-GR" sz="2000" b="0" dirty="0" smtClean="0"/>
              <a:t>έξοδο</a:t>
            </a:r>
            <a:endParaRPr lang="el-GR" altLang="el-GR" sz="2000" b="0" dirty="0"/>
          </a:p>
        </p:txBody>
      </p:sp>
      <p:graphicFrame>
        <p:nvGraphicFramePr>
          <p:cNvPr id="19" name="Object 69" descr="Κύκλωμα δεύτερης βαθμίδας τελεστικού ενισχυτή με μονόπλευρη έξοδο"/>
          <p:cNvGraphicFramePr>
            <a:graphicFrameLocks noGrp="1" noChangeAspect="1"/>
          </p:cNvGraphicFramePr>
          <p:nvPr>
            <p:ph sz="quarter" idx="4"/>
            <p:extLst>
              <p:ext uri="{D42A27DB-BD31-4B8C-83A1-F6EECF244321}">
                <p14:modId xmlns:p14="http://schemas.microsoft.com/office/powerpoint/2010/main" val="3471440359"/>
              </p:ext>
            </p:extLst>
          </p:nvPr>
        </p:nvGraphicFramePr>
        <p:xfrm>
          <a:off x="5112060" y="2233576"/>
          <a:ext cx="2917050" cy="1913207"/>
        </p:xfrm>
        <a:graphic>
          <a:graphicData uri="http://schemas.openxmlformats.org/presentationml/2006/ole">
            <mc:AlternateContent xmlns:mc="http://schemas.openxmlformats.org/markup-compatibility/2006">
              <mc:Choice xmlns:v="urn:schemas-microsoft-com:vml" Requires="v">
                <p:oleObj spid="_x0000_s55335" name="Photo Editor Photo" r:id="rId6" imgW="2352381" imgH="1542857" progId="MSPhotoEd.3">
                  <p:embed/>
                </p:oleObj>
              </mc:Choice>
              <mc:Fallback>
                <p:oleObj name="Photo Editor Photo" r:id="rId6" imgW="2352381" imgH="1542857"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12060" y="2233576"/>
                        <a:ext cx="2917050" cy="1913207"/>
                      </a:xfrm>
                      <a:prstGeom prst="rect">
                        <a:avLst/>
                      </a:prstGeom>
                      <a:noFill/>
                      <a:ln>
                        <a:noFill/>
                      </a:ln>
                      <a:effectLst/>
                    </p:spPr>
                  </p:pic>
                </p:oleObj>
              </mc:Fallback>
            </mc:AlternateContent>
          </a:graphicData>
        </a:graphic>
      </p:graphicFrame>
      <p:sp>
        <p:nvSpPr>
          <p:cNvPr id="9" name="Text Box 72"/>
          <p:cNvSpPr txBox="1">
            <a:spLocks noChangeArrowheads="1"/>
          </p:cNvSpPr>
          <p:nvPr/>
        </p:nvSpPr>
        <p:spPr bwMode="auto">
          <a:xfrm>
            <a:off x="774595" y="4398499"/>
            <a:ext cx="7740860"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lang="el-GR" altLang="el-GR" sz="2400" dirty="0" err="1">
                <a:solidFill>
                  <a:srgbClr val="000000"/>
                </a:solidFill>
                <a:latin typeface="+mj-lt"/>
              </a:rPr>
              <a:t>Aυ</a:t>
            </a:r>
            <a:r>
              <a:rPr lang="el-GR" altLang="el-GR" sz="2400" dirty="0">
                <a:solidFill>
                  <a:srgbClr val="000000"/>
                </a:solidFill>
                <a:latin typeface="+mj-lt"/>
              </a:rPr>
              <a:t> </a:t>
            </a:r>
            <a:r>
              <a:rPr lang="el-GR" altLang="el-GR" sz="2400" dirty="0">
                <a:solidFill>
                  <a:srgbClr val="000000"/>
                </a:solidFill>
                <a:latin typeface="+mj-lt"/>
                <a:sym typeface="Symbol" panose="05050102010706020507" pitchFamily="18" charset="2"/>
              </a:rPr>
              <a:t></a:t>
            </a:r>
            <a:r>
              <a:rPr lang="el-GR" altLang="el-GR" sz="2400" dirty="0">
                <a:solidFill>
                  <a:srgbClr val="000000"/>
                </a:solidFill>
                <a:latin typeface="+mj-lt"/>
              </a:rPr>
              <a:t> {g</a:t>
            </a:r>
            <a:r>
              <a:rPr lang="el-GR" altLang="el-GR" sz="2400" baseline="-25000" dirty="0">
                <a:solidFill>
                  <a:srgbClr val="000000"/>
                </a:solidFill>
                <a:latin typeface="+mj-lt"/>
              </a:rPr>
              <a:t>m1,2</a:t>
            </a:r>
            <a:r>
              <a:rPr lang="el-GR" altLang="el-GR" sz="2400" dirty="0">
                <a:solidFill>
                  <a:srgbClr val="000000"/>
                </a:solidFill>
                <a:latin typeface="+mj-lt"/>
              </a:rPr>
              <a:t> [(g</a:t>
            </a:r>
            <a:r>
              <a:rPr lang="el-GR" altLang="el-GR" sz="2400" baseline="-25000" dirty="0">
                <a:solidFill>
                  <a:srgbClr val="000000"/>
                </a:solidFill>
                <a:latin typeface="+mj-lt"/>
              </a:rPr>
              <a:t>m3,4</a:t>
            </a:r>
            <a:r>
              <a:rPr lang="el-GR" altLang="el-GR" sz="2400" dirty="0">
                <a:solidFill>
                  <a:srgbClr val="000000"/>
                </a:solidFill>
                <a:latin typeface="+mj-lt"/>
              </a:rPr>
              <a:t> + g</a:t>
            </a:r>
            <a:r>
              <a:rPr lang="el-GR" altLang="el-GR" sz="2400" baseline="-25000" dirty="0">
                <a:solidFill>
                  <a:srgbClr val="000000"/>
                </a:solidFill>
                <a:latin typeface="+mj-lt"/>
              </a:rPr>
              <a:t>mb3,4</a:t>
            </a:r>
            <a:r>
              <a:rPr lang="el-GR" altLang="el-GR" sz="2400" dirty="0">
                <a:solidFill>
                  <a:srgbClr val="000000"/>
                </a:solidFill>
                <a:latin typeface="+mj-lt"/>
              </a:rPr>
              <a:t>)r</a:t>
            </a:r>
            <a:r>
              <a:rPr lang="el-GR" altLang="el-GR" sz="2400" baseline="-25000" dirty="0">
                <a:solidFill>
                  <a:srgbClr val="000000"/>
                </a:solidFill>
                <a:latin typeface="+mj-lt"/>
              </a:rPr>
              <a:t>O3,4 </a:t>
            </a:r>
            <a:r>
              <a:rPr lang="el-GR" altLang="el-GR" sz="2400" dirty="0">
                <a:solidFill>
                  <a:srgbClr val="000000"/>
                </a:solidFill>
                <a:latin typeface="+mj-lt"/>
              </a:rPr>
              <a:t>r</a:t>
            </a:r>
            <a:r>
              <a:rPr lang="el-GR" altLang="el-GR" sz="2400" baseline="-25000" dirty="0">
                <a:solidFill>
                  <a:srgbClr val="000000"/>
                </a:solidFill>
                <a:latin typeface="+mj-lt"/>
              </a:rPr>
              <a:t>O1,2</a:t>
            </a:r>
            <a:r>
              <a:rPr lang="el-GR" altLang="el-GR" sz="2400" dirty="0">
                <a:solidFill>
                  <a:srgbClr val="000000"/>
                </a:solidFill>
                <a:latin typeface="+mj-lt"/>
              </a:rPr>
              <a:t>] || [ (g</a:t>
            </a:r>
            <a:r>
              <a:rPr lang="el-GR" altLang="el-GR" sz="2400" baseline="-25000" dirty="0">
                <a:solidFill>
                  <a:srgbClr val="000000"/>
                </a:solidFill>
                <a:latin typeface="+mj-lt"/>
              </a:rPr>
              <a:t>m5,6</a:t>
            </a:r>
            <a:r>
              <a:rPr lang="el-GR" altLang="el-GR" sz="2400" dirty="0">
                <a:solidFill>
                  <a:srgbClr val="000000"/>
                </a:solidFill>
                <a:latin typeface="+mj-lt"/>
              </a:rPr>
              <a:t> + g</a:t>
            </a:r>
            <a:r>
              <a:rPr lang="el-GR" altLang="el-GR" sz="2400" baseline="-25000" dirty="0">
                <a:solidFill>
                  <a:srgbClr val="000000"/>
                </a:solidFill>
                <a:latin typeface="+mj-lt"/>
              </a:rPr>
              <a:t>mb5,6</a:t>
            </a:r>
            <a:r>
              <a:rPr lang="el-GR" altLang="el-GR" sz="2400" dirty="0">
                <a:solidFill>
                  <a:srgbClr val="000000"/>
                </a:solidFill>
                <a:latin typeface="+mj-lt"/>
              </a:rPr>
              <a:t>)r</a:t>
            </a:r>
            <a:r>
              <a:rPr lang="el-GR" altLang="el-GR" sz="2400" baseline="-25000" dirty="0">
                <a:solidFill>
                  <a:srgbClr val="000000"/>
                </a:solidFill>
                <a:latin typeface="+mj-lt"/>
              </a:rPr>
              <a:t>O5,6 </a:t>
            </a:r>
            <a:r>
              <a:rPr lang="el-GR" altLang="el-GR" sz="2400" dirty="0">
                <a:solidFill>
                  <a:srgbClr val="000000"/>
                </a:solidFill>
                <a:latin typeface="+mj-lt"/>
              </a:rPr>
              <a:t>r</a:t>
            </a:r>
            <a:r>
              <a:rPr lang="el-GR" altLang="el-GR" sz="2400" baseline="-25000" dirty="0">
                <a:solidFill>
                  <a:srgbClr val="000000"/>
                </a:solidFill>
                <a:latin typeface="+mj-lt"/>
              </a:rPr>
              <a:t>O7,8</a:t>
            </a:r>
            <a:r>
              <a:rPr lang="el-GR" altLang="el-GR" sz="2400" dirty="0">
                <a:solidFill>
                  <a:srgbClr val="000000"/>
                </a:solidFill>
                <a:latin typeface="+mj-lt"/>
              </a:rPr>
              <a:t>]}Χ</a:t>
            </a:r>
            <a:r>
              <a:rPr lang="en-US" altLang="el-GR" sz="2400" dirty="0">
                <a:solidFill>
                  <a:srgbClr val="000000"/>
                </a:solidFill>
                <a:latin typeface="+mj-lt"/>
              </a:rPr>
              <a:t> [g</a:t>
            </a:r>
            <a:r>
              <a:rPr lang="en-US" altLang="el-GR" sz="2400" baseline="-25000" dirty="0">
                <a:solidFill>
                  <a:srgbClr val="000000"/>
                </a:solidFill>
                <a:latin typeface="+mj-lt"/>
              </a:rPr>
              <a:t>m9,10 </a:t>
            </a:r>
            <a:r>
              <a:rPr lang="en-US" altLang="el-GR" sz="2400" dirty="0">
                <a:solidFill>
                  <a:srgbClr val="000000"/>
                </a:solidFill>
                <a:latin typeface="+mj-lt"/>
              </a:rPr>
              <a:t>(r</a:t>
            </a:r>
            <a:r>
              <a:rPr lang="en-US" altLang="el-GR" sz="2400" baseline="-25000" dirty="0">
                <a:solidFill>
                  <a:srgbClr val="000000"/>
                </a:solidFill>
                <a:latin typeface="+mj-lt"/>
              </a:rPr>
              <a:t>O9,10</a:t>
            </a:r>
            <a:r>
              <a:rPr lang="en-US" altLang="el-GR" sz="2400" dirty="0">
                <a:solidFill>
                  <a:srgbClr val="000000"/>
                </a:solidFill>
                <a:latin typeface="+mj-lt"/>
              </a:rPr>
              <a:t>|| r</a:t>
            </a:r>
            <a:r>
              <a:rPr lang="en-US" altLang="el-GR" sz="2400" baseline="-25000" dirty="0">
                <a:solidFill>
                  <a:srgbClr val="000000"/>
                </a:solidFill>
                <a:latin typeface="+mj-lt"/>
              </a:rPr>
              <a:t>O11,12</a:t>
            </a:r>
            <a:r>
              <a:rPr lang="en-US" altLang="el-GR" sz="2400" dirty="0">
                <a:solidFill>
                  <a:srgbClr val="000000"/>
                </a:solidFill>
                <a:latin typeface="+mj-lt"/>
              </a:rPr>
              <a:t>)] </a:t>
            </a:r>
            <a:endParaRPr lang="el-GR" altLang="el-GR" sz="2400" dirty="0">
              <a:latin typeface="+mj-lt"/>
            </a:endParaRPr>
          </a:p>
        </p:txBody>
      </p:sp>
      <p:sp>
        <p:nvSpPr>
          <p:cNvPr id="21" name="Text Box 74"/>
          <p:cNvSpPr txBox="1">
            <a:spLocks noChangeArrowheads="1"/>
          </p:cNvSpPr>
          <p:nvPr/>
        </p:nvSpPr>
        <p:spPr bwMode="auto">
          <a:xfrm>
            <a:off x="1124068" y="5229496"/>
            <a:ext cx="6746640" cy="11695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spcBef>
                <a:spcPct val="50000"/>
              </a:spcBef>
            </a:pPr>
            <a:r>
              <a:rPr lang="el-GR" altLang="el-GR" sz="2000" dirty="0">
                <a:latin typeface="+mj-lt"/>
              </a:rPr>
              <a:t>Περισσότερες βαθμίδες για αύξηση της απολαβής  =&gt;</a:t>
            </a:r>
          </a:p>
          <a:p>
            <a:pPr>
              <a:spcBef>
                <a:spcPct val="50000"/>
              </a:spcBef>
            </a:pPr>
            <a:r>
              <a:rPr lang="el-GR" altLang="el-GR" sz="2000" dirty="0">
                <a:latin typeface="+mj-lt"/>
              </a:rPr>
              <a:t>Αύξηση των πόλων =&gt; μείωση της σταθερότητας κλειστού βρόχου.</a:t>
            </a:r>
          </a:p>
        </p:txBody>
      </p:sp>
    </p:spTree>
    <p:custDataLst>
      <p:tags r:id="rId2"/>
    </p:custDataLst>
    <p:extLst>
      <p:ext uri="{BB962C8B-B14F-4D97-AF65-F5344CB8AC3E}">
        <p14:creationId xmlns:p14="http://schemas.microsoft.com/office/powerpoint/2010/main" val="381675583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custDataLst>
              <p:tags r:id="rId3"/>
            </p:custDataLst>
          </p:nvPr>
        </p:nvSpPr>
        <p:spPr/>
        <p:txBody>
          <a:bodyPr>
            <a:normAutofit fontScale="90000"/>
          </a:bodyPr>
          <a:lstStyle/>
          <a:p>
            <a:r>
              <a:rPr lang="en-US" sz="4000" dirty="0" smtClean="0"/>
              <a:t/>
            </a:r>
            <a:br>
              <a:rPr lang="en-US" sz="4000" dirty="0" smtClean="0"/>
            </a:br>
            <a:r>
              <a:rPr lang="el-GR" sz="4000" dirty="0" smtClean="0"/>
              <a:t>Υποβοήθηση </a:t>
            </a:r>
            <a:r>
              <a:rPr lang="el-GR" sz="4000" dirty="0"/>
              <a:t>της Απολαβής (</a:t>
            </a:r>
            <a:r>
              <a:rPr lang="el-GR" sz="4000" dirty="0" err="1"/>
              <a:t>Gain</a:t>
            </a:r>
            <a:r>
              <a:rPr lang="el-GR" sz="4000" dirty="0"/>
              <a:t> </a:t>
            </a:r>
            <a:r>
              <a:rPr lang="el-GR" sz="4000" dirty="0" err="1"/>
              <a:t>Boosting</a:t>
            </a:r>
            <a:r>
              <a:rPr lang="el-GR" sz="4000" dirty="0"/>
              <a:t>)</a:t>
            </a:r>
            <a:br>
              <a:rPr lang="el-GR" sz="4000" dirty="0"/>
            </a:br>
            <a:endParaRPr lang="el-GR" sz="4000" dirty="0"/>
          </a:p>
        </p:txBody>
      </p:sp>
      <mc:AlternateContent xmlns:mc="http://schemas.openxmlformats.org/markup-compatibility/2006" xmlns:a14="http://schemas.microsoft.com/office/drawing/2010/main">
        <mc:Choice Requires="a14">
          <p:sp>
            <p:nvSpPr>
              <p:cNvPr id="8" name="Θέση κειμένου 7"/>
              <p:cNvSpPr>
                <a:spLocks noGrp="1"/>
              </p:cNvSpPr>
              <p:nvPr>
                <p:ph type="body" sz="half" idx="2"/>
              </p:nvPr>
            </p:nvSpPr>
            <p:spPr>
              <a:xfrm>
                <a:off x="179512" y="1552498"/>
                <a:ext cx="4043363" cy="1296144"/>
              </a:xfrm>
            </p:spPr>
            <p:txBody>
              <a:bodyPr>
                <a:normAutofit lnSpcReduction="10000"/>
              </a:bodyPr>
              <a:lstStyle/>
              <a:p>
                <a:pPr>
                  <a:spcBef>
                    <a:spcPct val="50000"/>
                  </a:spcBef>
                </a:pPr>
                <a:r>
                  <a:rPr lang="el-GR" altLang="el-GR" dirty="0"/>
                  <a:t>Αύξηση της αντίστασης εξόδου χωρίς προσθήκη διατάξεων σειράς</a:t>
                </a:r>
              </a:p>
              <a:p>
                <a:pPr>
                  <a:spcBef>
                    <a:spcPct val="50000"/>
                  </a:spcBef>
                </a:pPr>
                <a14:m>
                  <m:oMathPara xmlns:m="http://schemas.openxmlformats.org/officeDocument/2006/math">
                    <m:oMathParaPr>
                      <m:jc m:val="centerGroup"/>
                    </m:oMathParaPr>
                    <m:oMath xmlns:m="http://schemas.openxmlformats.org/officeDocument/2006/math">
                      <m:r>
                        <a:rPr lang="el-GR" altLang="el-GR" i="1" dirty="0" smtClean="0">
                          <a:latin typeface="Cambria Math" panose="02040503050406030204" pitchFamily="18" charset="0"/>
                        </a:rPr>
                        <m:t>𝑅</m:t>
                      </m:r>
                      <m:r>
                        <a:rPr lang="el-GR" altLang="el-GR" i="1" baseline="-25000" dirty="0" err="1">
                          <a:latin typeface="Cambria Math" panose="02040503050406030204" pitchFamily="18" charset="0"/>
                        </a:rPr>
                        <m:t>𝑜𝑢𝑡</m:t>
                      </m:r>
                      <m:r>
                        <a:rPr lang="el-GR" altLang="el-GR" i="1" dirty="0">
                          <a:latin typeface="Cambria Math" panose="02040503050406030204" pitchFamily="18" charset="0"/>
                        </a:rPr>
                        <m:t>=</m:t>
                      </m:r>
                      <m:r>
                        <a:rPr lang="el-GR" altLang="el-GR" i="1" dirty="0">
                          <a:latin typeface="Cambria Math" panose="02040503050406030204" pitchFamily="18" charset="0"/>
                        </a:rPr>
                        <m:t>𝑔𝑚</m:t>
                      </m:r>
                      <m:r>
                        <a:rPr lang="el-GR" altLang="el-GR" i="1" baseline="-25000" dirty="0">
                          <a:latin typeface="Cambria Math" panose="02040503050406030204" pitchFamily="18" charset="0"/>
                        </a:rPr>
                        <m:t>2</m:t>
                      </m:r>
                      <m:r>
                        <a:rPr lang="en-US" altLang="el-GR" i="1" dirty="0" err="1">
                          <a:latin typeface="Cambria Math" panose="02040503050406030204" pitchFamily="18" charset="0"/>
                        </a:rPr>
                        <m:t>𝑟</m:t>
                      </m:r>
                      <m:r>
                        <a:rPr lang="en-US" altLang="el-GR" i="1" baseline="-25000" dirty="0" err="1">
                          <a:latin typeface="Cambria Math" panose="02040503050406030204" pitchFamily="18" charset="0"/>
                        </a:rPr>
                        <m:t>𝑂</m:t>
                      </m:r>
                      <m:r>
                        <a:rPr lang="el-GR" altLang="el-GR" i="1" baseline="-25000" dirty="0">
                          <a:latin typeface="Cambria Math" panose="02040503050406030204" pitchFamily="18" charset="0"/>
                        </a:rPr>
                        <m:t>2</m:t>
                      </m:r>
                      <m:r>
                        <a:rPr lang="en-US" altLang="el-GR" i="1" dirty="0" err="1">
                          <a:latin typeface="Cambria Math" panose="02040503050406030204" pitchFamily="18" charset="0"/>
                        </a:rPr>
                        <m:t>𝑟</m:t>
                      </m:r>
                      <m:r>
                        <a:rPr lang="en-US" altLang="el-GR" i="1" baseline="-25000" dirty="0" err="1">
                          <a:latin typeface="Cambria Math" panose="02040503050406030204" pitchFamily="18" charset="0"/>
                        </a:rPr>
                        <m:t>𝑂</m:t>
                      </m:r>
                      <m:r>
                        <a:rPr lang="el-GR" altLang="el-GR" i="1" baseline="-25000" dirty="0">
                          <a:latin typeface="Cambria Math" panose="02040503050406030204" pitchFamily="18" charset="0"/>
                        </a:rPr>
                        <m:t>1</m:t>
                      </m:r>
                    </m:oMath>
                  </m:oMathPara>
                </a14:m>
                <a:endParaRPr lang="el-GR" altLang="el-GR" dirty="0"/>
              </a:p>
              <a:p>
                <a:pPr>
                  <a:spcBef>
                    <a:spcPct val="50000"/>
                  </a:spcBef>
                </a:pPr>
                <a14:m>
                  <m:oMathPara xmlns:m="http://schemas.openxmlformats.org/officeDocument/2006/math">
                    <m:oMathParaPr>
                      <m:jc m:val="centerGroup"/>
                    </m:oMathParaPr>
                    <m:oMath xmlns:m="http://schemas.openxmlformats.org/officeDocument/2006/math">
                      <m:r>
                        <a:rPr lang="el-GR" altLang="el-GR" i="1" dirty="0" smtClean="0">
                          <a:latin typeface="Cambria Math" panose="02040503050406030204" pitchFamily="18" charset="0"/>
                        </a:rPr>
                        <m:t>𝑅</m:t>
                      </m:r>
                      <m:r>
                        <a:rPr lang="el-GR" altLang="el-GR" i="1" baseline="-25000" dirty="0" err="1">
                          <a:latin typeface="Cambria Math" panose="02040503050406030204" pitchFamily="18" charset="0"/>
                        </a:rPr>
                        <m:t>𝑜𝑢𝑡</m:t>
                      </m:r>
                      <m:r>
                        <a:rPr lang="el-GR" altLang="el-GR" i="1" baseline="-25000" dirty="0">
                          <a:latin typeface="Cambria Math" panose="02040503050406030204" pitchFamily="18" charset="0"/>
                        </a:rPr>
                        <m:t> </m:t>
                      </m:r>
                      <m:r>
                        <a:rPr lang="el-GR" altLang="el-GR" i="1" dirty="0">
                          <a:latin typeface="Cambria Math" panose="02040503050406030204" pitchFamily="18" charset="0"/>
                          <a:sym typeface="Symbol" panose="05050102010706020507" pitchFamily="18" charset="2"/>
                        </a:rPr>
                        <m:t></m:t>
                      </m:r>
                      <m:r>
                        <a:rPr lang="el-GR" altLang="el-GR" i="1" dirty="0">
                          <a:latin typeface="Cambria Math" panose="02040503050406030204" pitchFamily="18" charset="0"/>
                        </a:rPr>
                        <m:t> </m:t>
                      </m:r>
                      <m:r>
                        <m:rPr>
                          <m:sty m:val="p"/>
                        </m:rPr>
                        <a:rPr lang="el-GR" altLang="el-GR" i="0" dirty="0">
                          <a:latin typeface="Cambria Math" panose="02040503050406030204" pitchFamily="18" charset="0"/>
                        </a:rPr>
                        <m:t>Α</m:t>
                      </m:r>
                      <m:r>
                        <a:rPr lang="el-GR" altLang="el-GR" i="1" baseline="-25000" dirty="0">
                          <a:latin typeface="Cambria Math" panose="02040503050406030204" pitchFamily="18" charset="0"/>
                        </a:rPr>
                        <m:t>1</m:t>
                      </m:r>
                      <m:r>
                        <a:rPr lang="el-GR" altLang="el-GR" i="1" dirty="0">
                          <a:latin typeface="Cambria Math" panose="02040503050406030204" pitchFamily="18" charset="0"/>
                        </a:rPr>
                        <m:t>𝑔</m:t>
                      </m:r>
                      <m:r>
                        <a:rPr lang="el-GR" altLang="el-GR" i="1" baseline="-25000" dirty="0">
                          <a:latin typeface="Cambria Math" panose="02040503050406030204" pitchFamily="18" charset="0"/>
                        </a:rPr>
                        <m:t>𝑚</m:t>
                      </m:r>
                      <m:r>
                        <a:rPr lang="el-GR" altLang="el-GR" i="1" baseline="-25000" dirty="0">
                          <a:latin typeface="Cambria Math" panose="02040503050406030204" pitchFamily="18" charset="0"/>
                        </a:rPr>
                        <m:t>2</m:t>
                      </m:r>
                      <m:r>
                        <a:rPr lang="en-US" altLang="el-GR" i="1" dirty="0" err="1">
                          <a:latin typeface="Cambria Math" panose="02040503050406030204" pitchFamily="18" charset="0"/>
                        </a:rPr>
                        <m:t>𝑟</m:t>
                      </m:r>
                      <m:r>
                        <a:rPr lang="en-US" altLang="el-GR" i="1" baseline="-25000" dirty="0" err="1">
                          <a:latin typeface="Cambria Math" panose="02040503050406030204" pitchFamily="18" charset="0"/>
                        </a:rPr>
                        <m:t>𝑂</m:t>
                      </m:r>
                      <m:r>
                        <a:rPr lang="el-GR" altLang="el-GR" i="1" baseline="-25000" dirty="0">
                          <a:latin typeface="Cambria Math" panose="02040503050406030204" pitchFamily="18" charset="0"/>
                        </a:rPr>
                        <m:t>2</m:t>
                      </m:r>
                      <m:r>
                        <a:rPr lang="en-US" altLang="el-GR" i="1" dirty="0" err="1">
                          <a:latin typeface="Cambria Math" panose="02040503050406030204" pitchFamily="18" charset="0"/>
                        </a:rPr>
                        <m:t>𝑟</m:t>
                      </m:r>
                      <m:r>
                        <a:rPr lang="en-US" altLang="el-GR" i="1" baseline="-25000" dirty="0" err="1">
                          <a:latin typeface="Cambria Math" panose="02040503050406030204" pitchFamily="18" charset="0"/>
                        </a:rPr>
                        <m:t>𝑂</m:t>
                      </m:r>
                      <m:r>
                        <a:rPr lang="el-GR" altLang="el-GR" i="1" baseline="-25000" dirty="0">
                          <a:latin typeface="Cambria Math" panose="02040503050406030204" pitchFamily="18" charset="0"/>
                        </a:rPr>
                        <m:t>1</m:t>
                      </m:r>
                      <m:r>
                        <a:rPr lang="el-GR" altLang="el-GR" i="1" dirty="0">
                          <a:latin typeface="Cambria Math" panose="02040503050406030204" pitchFamily="18" charset="0"/>
                        </a:rPr>
                        <m:t> </m:t>
                      </m:r>
                    </m:oMath>
                  </m:oMathPara>
                </a14:m>
                <a:endParaRPr lang="el-GR" altLang="el-GR" dirty="0"/>
              </a:p>
              <a:p>
                <a:endParaRPr lang="el-GR" dirty="0"/>
              </a:p>
            </p:txBody>
          </p:sp>
        </mc:Choice>
        <mc:Fallback xmlns="">
          <p:sp>
            <p:nvSpPr>
              <p:cNvPr id="8" name="Θέση κειμένου 7"/>
              <p:cNvSpPr>
                <a:spLocks noGrp="1" noRot="1" noChangeAspect="1" noMove="1" noResize="1" noEditPoints="1" noAdjustHandles="1" noChangeArrowheads="1" noChangeShapeType="1" noTextEdit="1"/>
              </p:cNvSpPr>
              <p:nvPr>
                <p:ph type="body" sz="half" idx="2"/>
              </p:nvPr>
            </p:nvSpPr>
            <p:spPr>
              <a:xfrm>
                <a:off x="179512" y="1552498"/>
                <a:ext cx="4043363" cy="1296144"/>
              </a:xfrm>
              <a:blipFill rotWithShape="0">
                <a:blip r:embed="rId5"/>
                <a:stretch>
                  <a:fillRect l="-1506" t="-5189"/>
                </a:stretch>
              </a:blipFill>
            </p:spPr>
            <p:txBody>
              <a:bodyPr/>
              <a:lstStyle/>
              <a:p>
                <a:r>
                  <a:rPr lang="el-GR">
                    <a:noFill/>
                  </a:rPr>
                  <a:t> </a:t>
                </a:r>
              </a:p>
            </p:txBody>
          </p:sp>
        </mc:Fallback>
      </mc:AlternateContent>
      <p:graphicFrame>
        <p:nvGraphicFramePr>
          <p:cNvPr id="55" name="Object 92" descr="Συμβολισμοι κυκλωμάτων"/>
          <p:cNvGraphicFramePr>
            <a:graphicFrameLocks noGrp="1" noChangeAspect="1"/>
          </p:cNvGraphicFramePr>
          <p:nvPr>
            <p:ph idx="1"/>
            <p:extLst>
              <p:ext uri="{D42A27DB-BD31-4B8C-83A1-F6EECF244321}">
                <p14:modId xmlns:p14="http://schemas.microsoft.com/office/powerpoint/2010/main" val="1036544068"/>
              </p:ext>
            </p:extLst>
          </p:nvPr>
        </p:nvGraphicFramePr>
        <p:xfrm>
          <a:off x="4233012" y="1498492"/>
          <a:ext cx="4224573" cy="1404156"/>
        </p:xfrm>
        <a:graphic>
          <a:graphicData uri="http://schemas.openxmlformats.org/presentationml/2006/ole">
            <mc:AlternateContent xmlns:mc="http://schemas.openxmlformats.org/markup-compatibility/2006">
              <mc:Choice xmlns:v="urn:schemas-microsoft-com:vml" Requires="v">
                <p:oleObj spid="_x0000_s36951" name="Photo Editor Photo" r:id="rId6" imgW="3323810" imgH="1104762" progId="MSPhotoEd.3">
                  <p:embed/>
                </p:oleObj>
              </mc:Choice>
              <mc:Fallback>
                <p:oleObj name="Photo Editor Photo" r:id="rId6" imgW="3323810" imgH="1104762"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33012" y="1498492"/>
                        <a:ext cx="4224573" cy="1404156"/>
                      </a:xfrm>
                      <a:prstGeom prst="rect">
                        <a:avLst/>
                      </a:prstGeom>
                      <a:noFill/>
                      <a:ln>
                        <a:noFill/>
                      </a:ln>
                      <a:effectLst/>
                    </p:spPr>
                  </p:pic>
                </p:oleObj>
              </mc:Fallback>
            </mc:AlternateContent>
          </a:graphicData>
        </a:graphic>
      </p:graphicFrame>
      <p:graphicFrame>
        <p:nvGraphicFramePr>
          <p:cNvPr id="59" name="Object 95" descr="Συμβολισμοί κυκλωμάτων"/>
          <p:cNvGraphicFramePr>
            <a:graphicFrameLocks noChangeAspect="1"/>
          </p:cNvGraphicFramePr>
          <p:nvPr>
            <p:extLst>
              <p:ext uri="{D42A27DB-BD31-4B8C-83A1-F6EECF244321}">
                <p14:modId xmlns:p14="http://schemas.microsoft.com/office/powerpoint/2010/main" val="3746109270"/>
              </p:ext>
            </p:extLst>
          </p:nvPr>
        </p:nvGraphicFramePr>
        <p:xfrm>
          <a:off x="323528" y="3523315"/>
          <a:ext cx="2458616" cy="2691293"/>
        </p:xfrm>
        <a:graphic>
          <a:graphicData uri="http://schemas.openxmlformats.org/presentationml/2006/ole">
            <mc:AlternateContent xmlns:mc="http://schemas.openxmlformats.org/markup-compatibility/2006">
              <mc:Choice xmlns:v="urn:schemas-microsoft-com:vml" Requires="v">
                <p:oleObj spid="_x0000_s36952" name="Photo Editor Photo" r:id="rId8" imgW="3019048" imgH="3304762" progId="MSPhotoEd.3">
                  <p:embed/>
                </p:oleObj>
              </mc:Choice>
              <mc:Fallback>
                <p:oleObj name="Photo Editor Photo" r:id="rId8" imgW="3019048" imgH="3304762" progId="MSPhotoEd.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3528" y="3523315"/>
                        <a:ext cx="2458616" cy="2691293"/>
                      </a:xfrm>
                      <a:prstGeom prst="rect">
                        <a:avLst/>
                      </a:prstGeom>
                      <a:noFill/>
                      <a:ln>
                        <a:noFill/>
                      </a:ln>
                      <a:effectLst/>
                    </p:spPr>
                  </p:pic>
                </p:oleObj>
              </mc:Fallback>
            </mc:AlternateContent>
          </a:graphicData>
        </a:graphic>
      </p:graphicFrame>
      <p:sp>
        <p:nvSpPr>
          <p:cNvPr id="56" name="Rectangle 86"/>
          <p:cNvSpPr>
            <a:spLocks noChangeArrowheads="1"/>
          </p:cNvSpPr>
          <p:nvPr/>
        </p:nvSpPr>
        <p:spPr bwMode="auto">
          <a:xfrm>
            <a:off x="3296018" y="3123205"/>
            <a:ext cx="5767989"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a:r>
              <a:rPr lang="el-GR" altLang="el-GR" sz="2000" dirty="0">
                <a:latin typeface="+mj-lt"/>
              </a:rPr>
              <a:t>Υλοποίηση της ιδέας αύξησης της αντίστασης εξόδου</a:t>
            </a:r>
            <a:endParaRPr lang="el-GR" altLang="el-GR" sz="2000" b="1" dirty="0">
              <a:latin typeface="+mj-lt"/>
            </a:endParaRPr>
          </a:p>
        </p:txBody>
      </p:sp>
      <p:graphicFrame>
        <p:nvGraphicFramePr>
          <p:cNvPr id="57" name="Object 93" descr="Κυκλωμα με αύξηση της αντίστασης εξόδου"/>
          <p:cNvGraphicFramePr>
            <a:graphicFrameLocks noChangeAspect="1"/>
          </p:cNvGraphicFramePr>
          <p:nvPr>
            <p:extLst>
              <p:ext uri="{D42A27DB-BD31-4B8C-83A1-F6EECF244321}">
                <p14:modId xmlns:p14="http://schemas.microsoft.com/office/powerpoint/2010/main" val="1837868594"/>
              </p:ext>
            </p:extLst>
          </p:nvPr>
        </p:nvGraphicFramePr>
        <p:xfrm>
          <a:off x="4355974" y="3721530"/>
          <a:ext cx="3648075" cy="1400175"/>
        </p:xfrm>
        <a:graphic>
          <a:graphicData uri="http://schemas.openxmlformats.org/presentationml/2006/ole">
            <mc:AlternateContent xmlns:mc="http://schemas.openxmlformats.org/markup-compatibility/2006">
              <mc:Choice xmlns:v="urn:schemas-microsoft-com:vml" Requires="v">
                <p:oleObj spid="_x0000_s36953" name="Photo Editor Photo" r:id="rId10" imgW="3648584" imgH="1400000" progId="MSPhotoEd.3">
                  <p:embed/>
                </p:oleObj>
              </mc:Choice>
              <mc:Fallback>
                <p:oleObj name="Photo Editor Photo" r:id="rId10" imgW="3648584" imgH="1400000" progId="MSPhotoEd.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55974" y="3721530"/>
                        <a:ext cx="3648075" cy="1400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 name="Rectangle 94"/>
          <p:cNvSpPr>
            <a:spLocks noChangeArrowheads="1"/>
          </p:cNvSpPr>
          <p:nvPr/>
        </p:nvSpPr>
        <p:spPr bwMode="auto">
          <a:xfrm>
            <a:off x="2092673" y="5121705"/>
            <a:ext cx="7051327" cy="1323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r>
              <a:rPr lang="el-GR" altLang="el-GR" sz="2000" dirty="0">
                <a:latin typeface="+mj-lt"/>
              </a:rPr>
              <a:t>Εφαρμογή της ιδέας αύξησης της αντίστασης εξόδου σε </a:t>
            </a:r>
            <a:r>
              <a:rPr lang="el-GR" altLang="el-GR" sz="2000" dirty="0" smtClean="0">
                <a:latin typeface="+mj-lt"/>
              </a:rPr>
              <a:t>διαφορική </a:t>
            </a:r>
            <a:r>
              <a:rPr lang="el-GR" altLang="el-GR" sz="2000" dirty="0">
                <a:latin typeface="+mj-lt"/>
              </a:rPr>
              <a:t>βαθμίδα</a:t>
            </a:r>
          </a:p>
          <a:p>
            <a:pPr algn="ctr"/>
            <a:endParaRPr lang="el-GR" altLang="el-GR" sz="2000" dirty="0">
              <a:latin typeface="+mj-lt"/>
            </a:endParaRPr>
          </a:p>
          <a:p>
            <a:pPr algn="ctr"/>
            <a:r>
              <a:rPr lang="el-GR" altLang="el-GR" sz="2000" dirty="0">
                <a:latin typeface="+mj-lt"/>
              </a:rPr>
              <a:t>Εισάγονται πρόσθετοι πόλοι αλλά δεν επηρεάζουν όλο το σήμα</a:t>
            </a:r>
          </a:p>
        </p:txBody>
      </p:sp>
    </p:spTree>
    <p:custDataLst>
      <p:tags r:id="rId2"/>
    </p:custDataLst>
    <p:extLst>
      <p:ext uri="{BB962C8B-B14F-4D97-AF65-F5344CB8AC3E}">
        <p14:creationId xmlns:p14="http://schemas.microsoft.com/office/powerpoint/2010/main" val="228939167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4000" dirty="0" smtClean="0"/>
              <a:t>Σύγκριση των επιδόσεων τοπολογιών των τελεστικών ενισχυτών</a:t>
            </a:r>
            <a:endParaRPr lang="el-GR" sz="4000" dirty="0"/>
          </a:p>
        </p:txBody>
      </p:sp>
      <p:graphicFrame>
        <p:nvGraphicFramePr>
          <p:cNvPr id="9" name="Θέση περιεχομένου 8"/>
          <p:cNvGraphicFramePr>
            <a:graphicFrameLocks noGrp="1"/>
          </p:cNvGraphicFramePr>
          <p:nvPr>
            <p:ph idx="1"/>
            <p:custDataLst>
              <p:tags r:id="rId1"/>
            </p:custDataLst>
            <p:extLst>
              <p:ext uri="{D42A27DB-BD31-4B8C-83A1-F6EECF244321}">
                <p14:modId xmlns:p14="http://schemas.microsoft.com/office/powerpoint/2010/main" val="1655400972"/>
              </p:ext>
            </p:extLst>
          </p:nvPr>
        </p:nvGraphicFramePr>
        <p:xfrm>
          <a:off x="385763" y="1916832"/>
          <a:ext cx="8229600" cy="3662680"/>
        </p:xfrm>
        <a:graphic>
          <a:graphicData uri="http://schemas.openxmlformats.org/drawingml/2006/table">
            <a:tbl>
              <a:tblPr firstRow="1" firstCol="1" bandRow="1">
                <a:tableStyleId>{5940675A-B579-460E-94D1-54222C63F5DA}</a:tableStyleId>
              </a:tblPr>
              <a:tblGrid>
                <a:gridCol w="1371600"/>
                <a:gridCol w="1371600"/>
                <a:gridCol w="1371600"/>
                <a:gridCol w="1371600"/>
                <a:gridCol w="1371600"/>
                <a:gridCol w="1371600"/>
              </a:tblGrid>
              <a:tr h="370840">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l-GR" altLang="el-GR" sz="3600" b="0" i="0" u="none" strike="noStrike" cap="none" normalizeH="0" baseline="0" dirty="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b="1" u="none" strike="noStrike" cap="none" normalizeH="0" baseline="0" dirty="0" smtClean="0">
                          <a:ln>
                            <a:noFill/>
                          </a:ln>
                          <a:effectLst/>
                          <a:latin typeface="+mj-lt"/>
                        </a:rPr>
                        <a:t>Απολαβή</a:t>
                      </a:r>
                      <a:endParaRPr kumimoji="0" lang="el-GR" altLang="el-GR" sz="3200" b="1" i="0" u="none" strike="noStrike" cap="none" normalizeH="0" baseline="0" dirty="0" smtClean="0">
                        <a:ln>
                          <a:noFill/>
                        </a:ln>
                        <a:solidFill>
                          <a:schemeClr val="tx1"/>
                        </a:solidFill>
                        <a:effectLst/>
                        <a:latin typeface="+mj-lt"/>
                      </a:endParaRPr>
                    </a:p>
                  </a:txBody>
                  <a:tcPr anchor="b"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b="1" u="none" strike="noStrike" cap="none" normalizeH="0" baseline="0" dirty="0" smtClean="0">
                          <a:ln>
                            <a:noFill/>
                          </a:ln>
                          <a:effectLst/>
                          <a:latin typeface="+mj-lt"/>
                        </a:rPr>
                        <a:t>Μεταβολή της τάσης</a:t>
                      </a:r>
                      <a:endParaRPr kumimoji="0" lang="el-GR" altLang="el-GR" sz="1100" b="1" u="none" strike="noStrike" cap="none" normalizeH="0" baseline="0" dirty="0" smtClean="0">
                        <a:ln>
                          <a:noFill/>
                        </a:ln>
                        <a:effectLst/>
                        <a:latin typeface="+mj-l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b="1" u="none" strike="noStrike" cap="none" normalizeH="0" baseline="0" dirty="0" smtClean="0">
                          <a:ln>
                            <a:noFill/>
                          </a:ln>
                          <a:effectLst/>
                          <a:latin typeface="+mj-lt"/>
                        </a:rPr>
                        <a:t>εξόδου</a:t>
                      </a:r>
                      <a:endParaRPr kumimoji="0" lang="el-GR" altLang="el-GR" sz="3200" b="1" i="0" u="none" strike="noStrike" cap="none" normalizeH="0" baseline="0" dirty="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b="1" u="none" strike="noStrike" cap="none" normalizeH="0" baseline="0" dirty="0" smtClean="0">
                          <a:ln>
                            <a:noFill/>
                          </a:ln>
                          <a:effectLst/>
                          <a:latin typeface="+mj-lt"/>
                        </a:rPr>
                        <a:t>Ταχύτητα</a:t>
                      </a:r>
                      <a:endParaRPr kumimoji="0" lang="el-GR" altLang="el-GR" sz="3200" b="1" i="0" u="none" strike="noStrike" cap="none" normalizeH="0" baseline="0" dirty="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b="1" u="none" strike="noStrike" cap="none" normalizeH="0" baseline="0" dirty="0" smtClean="0">
                          <a:ln>
                            <a:noFill/>
                          </a:ln>
                          <a:effectLst/>
                          <a:latin typeface="+mj-lt"/>
                        </a:rPr>
                        <a:t>Κατανάλωση ισχύος</a:t>
                      </a:r>
                      <a:endParaRPr kumimoji="0" lang="el-GR" altLang="el-GR" sz="3200" b="1" i="0" u="none" strike="noStrike" cap="none" normalizeH="0" baseline="0" dirty="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b="1" u="none" strike="noStrike" cap="none" normalizeH="0" baseline="0" dirty="0" smtClean="0">
                          <a:ln>
                            <a:noFill/>
                          </a:ln>
                          <a:effectLst/>
                          <a:latin typeface="+mj-lt"/>
                        </a:rPr>
                        <a:t>Θόρυβος</a:t>
                      </a:r>
                      <a:endParaRPr kumimoji="0" lang="el-GR" altLang="el-GR" sz="3200" b="1" i="0" u="none" strike="noStrike" cap="none" normalizeH="0" baseline="0" dirty="0" smtClean="0">
                        <a:ln>
                          <a:noFill/>
                        </a:ln>
                        <a:solidFill>
                          <a:schemeClr val="tx1"/>
                        </a:solidFill>
                        <a:effectLst/>
                        <a:latin typeface="+mj-lt"/>
                      </a:endParaRPr>
                    </a:p>
                  </a:txBody>
                  <a:tcPr anchor="ctr" horzOverflow="overflow"/>
                </a:tc>
              </a:tr>
              <a:tr h="370840">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b="1" u="none" strike="noStrike" cap="none" normalizeH="0" baseline="0" dirty="0" smtClean="0">
                          <a:ln>
                            <a:noFill/>
                          </a:ln>
                          <a:effectLst/>
                          <a:latin typeface="+mj-lt"/>
                        </a:rPr>
                        <a:t>Τηλεσκοπική</a:t>
                      </a:r>
                      <a:endParaRPr kumimoji="0" lang="el-GR" altLang="el-GR" sz="3200" b="1" i="0" u="none" strike="noStrike" cap="none" normalizeH="0" baseline="0" dirty="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dirty="0" smtClean="0">
                          <a:ln>
                            <a:noFill/>
                          </a:ln>
                          <a:effectLst/>
                          <a:latin typeface="+mj-lt"/>
                        </a:rPr>
                        <a:t>Μέτρια</a:t>
                      </a:r>
                      <a:endParaRPr kumimoji="0" lang="el-GR" altLang="el-GR" sz="3200" b="0" i="0" u="none" strike="noStrike" cap="none" normalizeH="0" baseline="0" dirty="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Μέτρια</a:t>
                      </a:r>
                      <a:endParaRPr kumimoji="0" lang="el-GR" altLang="el-GR" sz="3200" b="0" i="0" u="none" strike="noStrike" cap="none" normalizeH="0" baseline="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b="1" u="none" strike="noStrike" cap="none" normalizeH="0" baseline="0" dirty="0" smtClean="0">
                          <a:ln>
                            <a:noFill/>
                          </a:ln>
                          <a:effectLst/>
                          <a:latin typeface="+mj-lt"/>
                        </a:rPr>
                        <a:t>Μέγιστη</a:t>
                      </a:r>
                      <a:endParaRPr kumimoji="0" lang="el-GR" altLang="el-GR" sz="3200" b="1" i="0" u="none" strike="noStrike" cap="none" normalizeH="0" baseline="0" dirty="0" smtClean="0">
                        <a:ln>
                          <a:noFill/>
                        </a:ln>
                        <a:solidFill>
                          <a:schemeClr val="tx1"/>
                        </a:solidFill>
                        <a:effectLst/>
                        <a:latin typeface="+mj-lt"/>
                      </a:endParaRPr>
                    </a:p>
                  </a:txBody>
                  <a:tcPr anchor="ctr" horzOverflow="overflow">
                    <a:solidFill>
                      <a:schemeClr val="accent2">
                        <a:lumMod val="40000"/>
                        <a:lumOff val="6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Χαμηλή</a:t>
                      </a:r>
                      <a:endParaRPr kumimoji="0" lang="el-GR" altLang="el-GR" sz="3200" b="0" i="0" u="none" strike="noStrike" cap="none" normalizeH="0" baseline="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Χαμηλός</a:t>
                      </a:r>
                      <a:endParaRPr kumimoji="0" lang="el-GR" altLang="el-GR" sz="3200" b="0" i="0" u="none" strike="noStrike" cap="none" normalizeH="0" baseline="0" smtClean="0">
                        <a:ln>
                          <a:noFill/>
                        </a:ln>
                        <a:solidFill>
                          <a:schemeClr val="tx1"/>
                        </a:solidFill>
                        <a:effectLst/>
                        <a:latin typeface="+mj-lt"/>
                      </a:endParaRPr>
                    </a:p>
                  </a:txBody>
                  <a:tcPr anchor="ctr" horzOverflow="overflow"/>
                </a:tc>
              </a:tr>
              <a:tr h="370840">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b="1" u="none" strike="noStrike" cap="none" normalizeH="0" baseline="0" dirty="0" smtClean="0">
                          <a:ln>
                            <a:noFill/>
                          </a:ln>
                          <a:effectLst/>
                          <a:latin typeface="+mj-lt"/>
                        </a:rPr>
                        <a:t>Αναδιπλωμένη συνδεσμολογία σειράς</a:t>
                      </a:r>
                      <a:endParaRPr kumimoji="0" lang="el-GR" altLang="el-GR" sz="3200" b="1" i="0" u="none" strike="noStrike" cap="none" normalizeH="0" baseline="0" dirty="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Μέτρια</a:t>
                      </a:r>
                      <a:endParaRPr kumimoji="0" lang="el-GR" altLang="el-GR" sz="3200" b="0" i="0" u="none" strike="noStrike" cap="none" normalizeH="0" baseline="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Μέτρια</a:t>
                      </a:r>
                      <a:endParaRPr kumimoji="0" lang="el-GR" altLang="el-GR" sz="3200" b="0" i="0" u="none" strike="noStrike" cap="none" normalizeH="0" baseline="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dirty="0" smtClean="0">
                          <a:ln>
                            <a:noFill/>
                          </a:ln>
                          <a:effectLst/>
                          <a:latin typeface="+mj-lt"/>
                        </a:rPr>
                        <a:t>Υψηλή</a:t>
                      </a:r>
                      <a:endParaRPr kumimoji="0" lang="el-GR" altLang="el-GR" sz="3200" b="0" i="0" u="none" strike="noStrike" cap="none" normalizeH="0" baseline="0" dirty="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Μέτρια</a:t>
                      </a:r>
                      <a:endParaRPr kumimoji="0" lang="el-GR" altLang="el-GR" sz="3200" b="0" i="0" u="none" strike="noStrike" cap="none" normalizeH="0" baseline="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Μέτριος</a:t>
                      </a:r>
                      <a:endParaRPr kumimoji="0" lang="el-GR" altLang="el-GR" sz="3200" b="0" i="0" u="none" strike="noStrike" cap="none" normalizeH="0" baseline="0" smtClean="0">
                        <a:ln>
                          <a:noFill/>
                        </a:ln>
                        <a:solidFill>
                          <a:schemeClr val="tx1"/>
                        </a:solidFill>
                        <a:effectLst/>
                        <a:latin typeface="+mj-lt"/>
                      </a:endParaRPr>
                    </a:p>
                  </a:txBody>
                  <a:tcPr anchor="ctr" horzOverflow="overflow"/>
                </a:tc>
              </a:tr>
              <a:tr h="370840">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b="1" u="none" strike="noStrike" cap="none" normalizeH="0" baseline="0" dirty="0" smtClean="0">
                          <a:ln>
                            <a:noFill/>
                          </a:ln>
                          <a:effectLst/>
                          <a:latin typeface="+mj-lt"/>
                        </a:rPr>
                        <a:t>Δύο</a:t>
                      </a:r>
                      <a:r>
                        <a:rPr kumimoji="0" lang="en-US" altLang="el-GR" sz="1600" b="1" u="none" strike="noStrike" cap="none" normalizeH="0" baseline="0" dirty="0" smtClean="0">
                          <a:ln>
                            <a:noFill/>
                          </a:ln>
                          <a:effectLst/>
                          <a:latin typeface="+mj-lt"/>
                        </a:rPr>
                        <a:t> </a:t>
                      </a:r>
                      <a:r>
                        <a:rPr kumimoji="0" lang="el-GR" altLang="el-GR" sz="1600" b="1" u="none" strike="noStrike" cap="none" normalizeH="0" baseline="0" dirty="0" smtClean="0">
                          <a:ln>
                            <a:noFill/>
                          </a:ln>
                          <a:effectLst/>
                          <a:latin typeface="+mj-lt"/>
                        </a:rPr>
                        <a:t>βαθμίδων</a:t>
                      </a:r>
                      <a:endParaRPr kumimoji="0" lang="el-GR" altLang="el-GR" sz="3200" b="1" i="0" u="none" strike="noStrike" cap="none" normalizeH="0" baseline="0" dirty="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Υψηλή</a:t>
                      </a:r>
                      <a:endParaRPr kumimoji="0" lang="el-GR" altLang="el-GR" sz="3200" b="0" i="0" u="none" strike="noStrike" cap="none" normalizeH="0" baseline="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b="1" u="none" strike="noStrike" cap="none" normalizeH="0" baseline="0" dirty="0" smtClean="0">
                          <a:ln>
                            <a:noFill/>
                          </a:ln>
                          <a:effectLst/>
                          <a:latin typeface="+mj-lt"/>
                        </a:rPr>
                        <a:t>Μέγιστη</a:t>
                      </a:r>
                      <a:endParaRPr kumimoji="0" lang="el-GR" altLang="el-GR" sz="3200" b="1" i="0" u="none" strike="noStrike" cap="none" normalizeH="0" baseline="0" dirty="0" smtClean="0">
                        <a:ln>
                          <a:noFill/>
                        </a:ln>
                        <a:solidFill>
                          <a:schemeClr val="tx1"/>
                        </a:solidFill>
                        <a:effectLst/>
                        <a:latin typeface="+mj-lt"/>
                      </a:endParaRPr>
                    </a:p>
                  </a:txBody>
                  <a:tcPr anchor="ctr" horzOverflow="overflow">
                    <a:solidFill>
                      <a:schemeClr val="accent2">
                        <a:lumMod val="40000"/>
                        <a:lumOff val="60000"/>
                      </a:schemeClr>
                    </a:solid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Χαμηλή</a:t>
                      </a:r>
                      <a:endParaRPr kumimoji="0" lang="el-GR" altLang="el-GR" sz="3200" b="0" i="0" u="none" strike="noStrike" cap="none" normalizeH="0" baseline="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Μέτρια</a:t>
                      </a:r>
                      <a:endParaRPr kumimoji="0" lang="el-GR" altLang="el-GR" sz="3200" b="0" i="0" u="none" strike="noStrike" cap="none" normalizeH="0" baseline="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Χαμηλός</a:t>
                      </a:r>
                      <a:endParaRPr kumimoji="0" lang="el-GR" altLang="el-GR" sz="3200" b="0" i="0" u="none" strike="noStrike" cap="none" normalizeH="0" baseline="0" smtClean="0">
                        <a:ln>
                          <a:noFill/>
                        </a:ln>
                        <a:solidFill>
                          <a:schemeClr val="tx1"/>
                        </a:solidFill>
                        <a:effectLst/>
                        <a:latin typeface="+mj-lt"/>
                      </a:endParaRPr>
                    </a:p>
                  </a:txBody>
                  <a:tcPr anchor="ctr" horzOverflow="overflow"/>
                </a:tc>
              </a:tr>
              <a:tr h="370840">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b="1" u="none" strike="noStrike" cap="none" normalizeH="0" baseline="0" dirty="0" smtClean="0">
                          <a:ln>
                            <a:noFill/>
                          </a:ln>
                          <a:effectLst/>
                          <a:latin typeface="+mj-lt"/>
                        </a:rPr>
                        <a:t>Με υποβοήθηση απολαβής</a:t>
                      </a:r>
                      <a:endParaRPr kumimoji="0" lang="el-GR" altLang="el-GR" sz="3200" b="1" i="0" u="none" strike="noStrike" cap="none" normalizeH="0" baseline="0" dirty="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Υψηλή</a:t>
                      </a:r>
                      <a:endParaRPr kumimoji="0" lang="el-GR" altLang="el-GR" sz="3200" b="0" i="0" u="none" strike="noStrike" cap="none" normalizeH="0" baseline="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dirty="0" smtClean="0">
                          <a:ln>
                            <a:noFill/>
                          </a:ln>
                          <a:effectLst/>
                          <a:latin typeface="+mj-lt"/>
                        </a:rPr>
                        <a:t>Μέτρια</a:t>
                      </a:r>
                      <a:endParaRPr kumimoji="0" lang="el-GR" altLang="el-GR" sz="3200" b="0" i="0" u="none" strike="noStrike" cap="none" normalizeH="0" baseline="0" dirty="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Μέτρια</a:t>
                      </a:r>
                      <a:endParaRPr kumimoji="0" lang="el-GR" altLang="el-GR" sz="3200" b="0" i="0" u="none" strike="noStrike" cap="none" normalizeH="0" baseline="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smtClean="0">
                          <a:ln>
                            <a:noFill/>
                          </a:ln>
                          <a:effectLst/>
                          <a:latin typeface="+mj-lt"/>
                        </a:rPr>
                        <a:t>Υψηλή</a:t>
                      </a:r>
                      <a:endParaRPr kumimoji="0" lang="el-GR" altLang="el-GR" sz="3200" b="0" i="0" u="none" strike="noStrike" cap="none" normalizeH="0" baseline="0" smtClean="0">
                        <a:ln>
                          <a:noFill/>
                        </a:ln>
                        <a:solidFill>
                          <a:schemeClr val="tx1"/>
                        </a:solidFill>
                        <a:effectLst/>
                        <a:latin typeface="+mj-lt"/>
                      </a:endParaRPr>
                    </a:p>
                  </a:txBody>
                  <a:tcPr anchor="ctr" horzOverflow="overflow"/>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1600" u="none" strike="noStrike" cap="none" normalizeH="0" baseline="0" dirty="0" smtClean="0">
                          <a:ln>
                            <a:noFill/>
                          </a:ln>
                          <a:effectLst/>
                          <a:latin typeface="+mj-lt"/>
                        </a:rPr>
                        <a:t>Μέτριος</a:t>
                      </a:r>
                      <a:endParaRPr kumimoji="0" lang="el-GR" altLang="el-GR" sz="3200" b="0" i="0" u="none" strike="noStrike" cap="none" normalizeH="0" baseline="0" dirty="0" smtClean="0">
                        <a:ln>
                          <a:noFill/>
                        </a:ln>
                        <a:solidFill>
                          <a:schemeClr val="tx1"/>
                        </a:solidFill>
                        <a:effectLst/>
                        <a:latin typeface="+mj-lt"/>
                      </a:endParaRPr>
                    </a:p>
                  </a:txBody>
                  <a:tcPr anchor="ctr" horzOverflow="overflow"/>
                </a:tc>
              </a:tr>
            </a:tbl>
          </a:graphicData>
        </a:graphic>
      </p:graphicFrame>
    </p:spTree>
    <p:extLst>
      <p:ext uri="{BB962C8B-B14F-4D97-AF65-F5344CB8AC3E}">
        <p14:creationId xmlns:p14="http://schemas.microsoft.com/office/powerpoint/2010/main" val="22828976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Ανατροφοδότηση </a:t>
            </a:r>
            <a:r>
              <a:rPr lang="el-GR" dirty="0"/>
              <a:t>κοινού τρόπου </a:t>
            </a:r>
          </a:p>
        </p:txBody>
      </p:sp>
      <p:sp>
        <p:nvSpPr>
          <p:cNvPr id="23" name="Θέση κειμένου 22"/>
          <p:cNvSpPr>
            <a:spLocks noGrp="1"/>
          </p:cNvSpPr>
          <p:nvPr>
            <p:ph type="body" idx="1"/>
          </p:nvPr>
        </p:nvSpPr>
        <p:spPr>
          <a:xfrm>
            <a:off x="206189" y="1329618"/>
            <a:ext cx="4438836" cy="639762"/>
          </a:xfrm>
        </p:spPr>
        <p:txBody>
          <a:bodyPr/>
          <a:lstStyle/>
          <a:p>
            <a:r>
              <a:rPr lang="el-GR" altLang="el-GR" sz="2000" b="0" dirty="0"/>
              <a:t>Καλά καθορισμένη στάθμη εξόδου </a:t>
            </a:r>
            <a:r>
              <a:rPr lang="en-US" altLang="el-GR" sz="2000" b="0" dirty="0" smtClean="0"/>
              <a:t>CM</a:t>
            </a:r>
            <a:endParaRPr lang="el-GR" altLang="el-GR" sz="2000" b="0" dirty="0"/>
          </a:p>
        </p:txBody>
      </p:sp>
      <p:graphicFrame>
        <p:nvGraphicFramePr>
          <p:cNvPr id="27" name="Object 19" descr="Κύκλωμα με καλά καθορισμένη στάθμη εξόδου"/>
          <p:cNvGraphicFramePr>
            <a:graphicFrameLocks noGrp="1" noChangeAspect="1"/>
          </p:cNvGraphicFramePr>
          <p:nvPr>
            <p:ph sz="half" idx="2"/>
            <p:extLst>
              <p:ext uri="{D42A27DB-BD31-4B8C-83A1-F6EECF244321}">
                <p14:modId xmlns:p14="http://schemas.microsoft.com/office/powerpoint/2010/main" val="1620974379"/>
              </p:ext>
            </p:extLst>
          </p:nvPr>
        </p:nvGraphicFramePr>
        <p:xfrm>
          <a:off x="457200" y="2025052"/>
          <a:ext cx="2857500" cy="1914525"/>
        </p:xfrm>
        <a:graphic>
          <a:graphicData uri="http://schemas.openxmlformats.org/presentationml/2006/ole">
            <mc:AlternateContent xmlns:mc="http://schemas.openxmlformats.org/markup-compatibility/2006">
              <mc:Choice xmlns:v="urn:schemas-microsoft-com:vml" Requires="v">
                <p:oleObj spid="_x0000_s50286" name="Photo Editor Photo" r:id="rId4" imgW="2857899" imgH="1914286" progId="MSPhotoEd.3">
                  <p:embed/>
                </p:oleObj>
              </mc:Choice>
              <mc:Fallback>
                <p:oleObj name="Photo Editor Photo" r:id="rId4" imgW="2857899" imgH="191428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025052"/>
                        <a:ext cx="2857500" cy="1914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 name="Θέση κειμένου 24"/>
          <p:cNvSpPr>
            <a:spLocks noGrp="1"/>
          </p:cNvSpPr>
          <p:nvPr>
            <p:ph type="body" sz="quarter" idx="3"/>
          </p:nvPr>
        </p:nvSpPr>
        <p:spPr>
          <a:xfrm>
            <a:off x="4645025" y="1329618"/>
            <a:ext cx="4498975" cy="639762"/>
          </a:xfrm>
        </p:spPr>
        <p:txBody>
          <a:bodyPr/>
          <a:lstStyle/>
          <a:p>
            <a:r>
              <a:rPr lang="el-GR" altLang="el-GR" sz="2000" b="0" dirty="0"/>
              <a:t>Κακώς καθορισμένη στάθμη εξόδου </a:t>
            </a:r>
            <a:r>
              <a:rPr lang="en-US" altLang="el-GR" sz="2000" b="0" dirty="0" smtClean="0"/>
              <a:t>CM</a:t>
            </a:r>
            <a:endParaRPr lang="el-GR" altLang="el-GR" sz="2000" b="0" dirty="0"/>
          </a:p>
        </p:txBody>
      </p:sp>
      <p:graphicFrame>
        <p:nvGraphicFramePr>
          <p:cNvPr id="28" name="Object 20" descr="Κύκλωμα με κακώς καθορισμένη στάθμη εξόδου"/>
          <p:cNvGraphicFramePr>
            <a:graphicFrameLocks noGrp="1" noChangeAspect="1"/>
          </p:cNvGraphicFramePr>
          <p:nvPr>
            <p:ph sz="quarter" idx="4"/>
            <p:extLst>
              <p:ext uri="{D42A27DB-BD31-4B8C-83A1-F6EECF244321}">
                <p14:modId xmlns:p14="http://schemas.microsoft.com/office/powerpoint/2010/main" val="2946575070"/>
              </p:ext>
            </p:extLst>
          </p:nvPr>
        </p:nvGraphicFramePr>
        <p:xfrm>
          <a:off x="4824028" y="2238547"/>
          <a:ext cx="3476625" cy="1571625"/>
        </p:xfrm>
        <a:graphic>
          <a:graphicData uri="http://schemas.openxmlformats.org/presentationml/2006/ole">
            <mc:AlternateContent xmlns:mc="http://schemas.openxmlformats.org/markup-compatibility/2006">
              <mc:Choice xmlns:v="urn:schemas-microsoft-com:vml" Requires="v">
                <p:oleObj spid="_x0000_s50287" name="Photo Editor Photo" r:id="rId6" imgW="3476190" imgH="1571844" progId="MSPhotoEd.3">
                  <p:embed/>
                </p:oleObj>
              </mc:Choice>
              <mc:Fallback>
                <p:oleObj name="Photo Editor Photo" r:id="rId6" imgW="3476190" imgH="1571844"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4028" y="2238547"/>
                        <a:ext cx="3476625" cy="1571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 name="Text Box 17"/>
          <p:cNvSpPr txBox="1">
            <a:spLocks noChangeArrowheads="1"/>
          </p:cNvSpPr>
          <p:nvPr/>
        </p:nvSpPr>
        <p:spPr bwMode="auto">
          <a:xfrm>
            <a:off x="465266" y="4007887"/>
            <a:ext cx="3435226"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l-GR" altLang="el-GR" dirty="0">
                <a:latin typeface="+mj-lt"/>
              </a:rPr>
              <a:t>Η αρχή της ανατροφοδότησης κοινού τρόπου</a:t>
            </a:r>
          </a:p>
        </p:txBody>
      </p:sp>
      <p:graphicFrame>
        <p:nvGraphicFramePr>
          <p:cNvPr id="30" name="Object 22" descr="Αναπαράσταση ανατροφοδότησης κοινού τρόπου"/>
          <p:cNvGraphicFramePr>
            <a:graphicFrameLocks noChangeAspect="1"/>
          </p:cNvGraphicFramePr>
          <p:nvPr>
            <p:extLst>
              <p:ext uri="{D42A27DB-BD31-4B8C-83A1-F6EECF244321}">
                <p14:modId xmlns:p14="http://schemas.microsoft.com/office/powerpoint/2010/main" val="3726853025"/>
              </p:ext>
            </p:extLst>
          </p:nvPr>
        </p:nvGraphicFramePr>
        <p:xfrm>
          <a:off x="935596" y="4654218"/>
          <a:ext cx="2127082" cy="1486670"/>
        </p:xfrm>
        <a:graphic>
          <a:graphicData uri="http://schemas.openxmlformats.org/presentationml/2006/ole">
            <mc:AlternateContent xmlns:mc="http://schemas.openxmlformats.org/markup-compatibility/2006">
              <mc:Choice xmlns:v="urn:schemas-microsoft-com:vml" Requires="v">
                <p:oleObj spid="_x0000_s50288" name="Photo Editor Photo" r:id="rId8" imgW="1771429" imgH="1238423" progId="MSPhotoEd.3">
                  <p:embed/>
                </p:oleObj>
              </mc:Choice>
              <mc:Fallback>
                <p:oleObj name="Photo Editor Photo" r:id="rId8" imgW="1771429" imgH="1238423" progId="MSPhotoEd.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5596" y="4654218"/>
                        <a:ext cx="2127082" cy="1486670"/>
                      </a:xfrm>
                      <a:prstGeom prst="rect">
                        <a:avLst/>
                      </a:prstGeom>
                      <a:noFill/>
                      <a:ln>
                        <a:noFill/>
                      </a:ln>
                      <a:effectLst/>
                    </p:spPr>
                  </p:pic>
                </p:oleObj>
              </mc:Fallback>
            </mc:AlternateContent>
          </a:graphicData>
        </a:graphic>
      </p:graphicFrame>
      <p:graphicFrame>
        <p:nvGraphicFramePr>
          <p:cNvPr id="31" name="Object 23" descr="Κύκλωμα ανατροφοδότησης κοινού τρόπου"/>
          <p:cNvGraphicFramePr>
            <a:graphicFrameLocks noChangeAspect="1"/>
          </p:cNvGraphicFramePr>
          <p:nvPr>
            <p:extLst>
              <p:ext uri="{D42A27DB-BD31-4B8C-83A1-F6EECF244321}">
                <p14:modId xmlns:p14="http://schemas.microsoft.com/office/powerpoint/2010/main" val="920323923"/>
              </p:ext>
            </p:extLst>
          </p:nvPr>
        </p:nvGraphicFramePr>
        <p:xfrm>
          <a:off x="4645025" y="4324092"/>
          <a:ext cx="3114675" cy="1600200"/>
        </p:xfrm>
        <a:graphic>
          <a:graphicData uri="http://schemas.openxmlformats.org/presentationml/2006/ole">
            <mc:AlternateContent xmlns:mc="http://schemas.openxmlformats.org/markup-compatibility/2006">
              <mc:Choice xmlns:v="urn:schemas-microsoft-com:vml" Requires="v">
                <p:oleObj spid="_x0000_s50289" name="Photo Editor Photo" r:id="rId10" imgW="3115110" imgH="1600000" progId="MSPhotoEd.3">
                  <p:embed/>
                </p:oleObj>
              </mc:Choice>
              <mc:Fallback>
                <p:oleObj name="Photo Editor Photo" r:id="rId10" imgW="3115110" imgH="1600000" progId="MSPhotoEd.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45025" y="4324092"/>
                        <a:ext cx="3114675" cy="160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ustDataLst>
      <p:tags r:id="rId2"/>
    </p:custDataLst>
    <p:extLst>
      <p:ext uri="{BB962C8B-B14F-4D97-AF65-F5344CB8AC3E}">
        <p14:creationId xmlns:p14="http://schemas.microsoft.com/office/powerpoint/2010/main" val="278481178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Autofit/>
          </a:bodyPr>
          <a:lstStyle/>
          <a:p>
            <a:r>
              <a:rPr lang="el-GR" sz="4000" dirty="0"/>
              <a:t>Περιορισμοί της περιοχής τάσης εισόδου </a:t>
            </a:r>
          </a:p>
        </p:txBody>
      </p:sp>
      <p:graphicFrame>
        <p:nvGraphicFramePr>
          <p:cNvPr id="35" name="Object 3" descr="Αναπαράσταση κυκλώματος"/>
          <p:cNvGraphicFramePr>
            <a:graphicFrameLocks noGrp="1" noChangeAspect="1"/>
          </p:cNvGraphicFramePr>
          <p:nvPr>
            <p:ph sz="half" idx="1"/>
            <p:extLst>
              <p:ext uri="{D42A27DB-BD31-4B8C-83A1-F6EECF244321}">
                <p14:modId xmlns:p14="http://schemas.microsoft.com/office/powerpoint/2010/main" val="3639728527"/>
              </p:ext>
            </p:extLst>
          </p:nvPr>
        </p:nvGraphicFramePr>
        <p:xfrm>
          <a:off x="323528" y="1664804"/>
          <a:ext cx="4038600" cy="1535805"/>
        </p:xfrm>
        <a:graphic>
          <a:graphicData uri="http://schemas.openxmlformats.org/presentationml/2006/ole">
            <mc:AlternateContent xmlns:mc="http://schemas.openxmlformats.org/markup-compatibility/2006">
              <mc:Choice xmlns:v="urn:schemas-microsoft-com:vml" Requires="v">
                <p:oleObj spid="_x0000_s37959" name="Photo Editor Photo" r:id="rId4" imgW="4057143" imgH="1542857" progId="MSPhotoEd.3">
                  <p:embed/>
                </p:oleObj>
              </mc:Choice>
              <mc:Fallback>
                <p:oleObj name="Photo Editor Photo" r:id="rId4" imgW="4057143" imgH="1542857"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664804"/>
                        <a:ext cx="4038600" cy="15358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 name="Object 4" descr="Αναπαράσταση κυκλώματος"/>
          <p:cNvGraphicFramePr>
            <a:graphicFrameLocks noGrp="1" noChangeAspect="1"/>
          </p:cNvGraphicFramePr>
          <p:nvPr>
            <p:ph sz="half" idx="2"/>
            <p:extLst>
              <p:ext uri="{D42A27DB-BD31-4B8C-83A1-F6EECF244321}">
                <p14:modId xmlns:p14="http://schemas.microsoft.com/office/powerpoint/2010/main" val="2966226955"/>
              </p:ext>
            </p:extLst>
          </p:nvPr>
        </p:nvGraphicFramePr>
        <p:xfrm>
          <a:off x="5400092" y="1846064"/>
          <a:ext cx="2752725" cy="2085975"/>
        </p:xfrm>
        <a:graphic>
          <a:graphicData uri="http://schemas.openxmlformats.org/presentationml/2006/ole">
            <mc:AlternateContent xmlns:mc="http://schemas.openxmlformats.org/markup-compatibility/2006">
              <mc:Choice xmlns:v="urn:schemas-microsoft-com:vml" Requires="v">
                <p:oleObj spid="_x0000_s37960" name="Photo Editor Photo" r:id="rId6" imgW="2752381" imgH="2085714" progId="MSPhotoEd.3">
                  <p:embed/>
                </p:oleObj>
              </mc:Choice>
              <mc:Fallback>
                <p:oleObj name="Photo Editor Photo" r:id="rId6" imgW="2752381" imgH="2085714"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00092" y="1846064"/>
                        <a:ext cx="2752725" cy="2085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 name="Object 5" descr="Γραφική παράσταση Gm"/>
          <p:cNvGraphicFramePr>
            <a:graphicFrameLocks noChangeAspect="1"/>
          </p:cNvGraphicFramePr>
          <p:nvPr>
            <p:extLst>
              <p:ext uri="{D42A27DB-BD31-4B8C-83A1-F6EECF244321}">
                <p14:modId xmlns:p14="http://schemas.microsoft.com/office/powerpoint/2010/main" val="2035042826"/>
              </p:ext>
            </p:extLst>
          </p:nvPr>
        </p:nvGraphicFramePr>
        <p:xfrm>
          <a:off x="3527884" y="4355945"/>
          <a:ext cx="2232248" cy="842564"/>
        </p:xfrm>
        <a:graphic>
          <a:graphicData uri="http://schemas.openxmlformats.org/presentationml/2006/ole">
            <mc:AlternateContent xmlns:mc="http://schemas.openxmlformats.org/markup-compatibility/2006">
              <mc:Choice xmlns:v="urn:schemas-microsoft-com:vml" Requires="v">
                <p:oleObj spid="_x0000_s37961" name="Photo Editor Photo" r:id="rId8" imgW="1943371" imgH="733333" progId="MSPhotoEd.3">
                  <p:embed/>
                </p:oleObj>
              </mc:Choice>
              <mc:Fallback>
                <p:oleObj name="Photo Editor Photo" r:id="rId8" imgW="1943371" imgH="733333" progId="MSPhotoEd.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27884" y="4355945"/>
                        <a:ext cx="2232248" cy="842564"/>
                      </a:xfrm>
                      <a:prstGeom prst="rect">
                        <a:avLst/>
                      </a:prstGeom>
                      <a:noFill/>
                      <a:ln>
                        <a:noFill/>
                      </a:ln>
                      <a:effectLst/>
                    </p:spPr>
                  </p:pic>
                </p:oleObj>
              </mc:Fallback>
            </mc:AlternateContent>
          </a:graphicData>
        </a:graphic>
      </p:graphicFrame>
    </p:spTree>
    <p:custDataLst>
      <p:tags r:id="rId2"/>
    </p:custDataLst>
    <p:extLst>
      <p:ext uri="{BB962C8B-B14F-4D97-AF65-F5344CB8AC3E}">
        <p14:creationId xmlns:p14="http://schemas.microsoft.com/office/powerpoint/2010/main" val="19748312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fontScale="90000"/>
          </a:bodyPr>
          <a:lstStyle/>
          <a:p>
            <a:r>
              <a:rPr lang="el-GR" dirty="0"/>
              <a:t>Ρυθμός ανόδου (</a:t>
            </a:r>
            <a:r>
              <a:rPr lang="en-US" dirty="0"/>
              <a:t>slew rate</a:t>
            </a:r>
            <a:r>
              <a:rPr lang="en-US" dirty="0" smtClean="0"/>
              <a:t>) (</a:t>
            </a:r>
            <a:r>
              <a:rPr lang="el-GR" dirty="0" smtClean="0"/>
              <a:t>1 από </a:t>
            </a:r>
            <a:r>
              <a:rPr lang="en-US" dirty="0" smtClean="0"/>
              <a:t>2)</a:t>
            </a:r>
            <a:endParaRPr lang="en-US" dirty="0"/>
          </a:p>
        </p:txBody>
      </p:sp>
      <p:graphicFrame>
        <p:nvGraphicFramePr>
          <p:cNvPr id="45" name="Object 24" descr="Κύκλωμα RC και γραφικές παραστάσεις Vin και Vout"/>
          <p:cNvGraphicFramePr>
            <a:graphicFrameLocks noGrp="1" noChangeAspect="1"/>
          </p:cNvGraphicFramePr>
          <p:nvPr>
            <p:ph idx="1"/>
            <p:extLst>
              <p:ext uri="{D42A27DB-BD31-4B8C-83A1-F6EECF244321}">
                <p14:modId xmlns:p14="http://schemas.microsoft.com/office/powerpoint/2010/main" val="97180581"/>
              </p:ext>
            </p:extLst>
          </p:nvPr>
        </p:nvGraphicFramePr>
        <p:xfrm>
          <a:off x="4582655" y="1574111"/>
          <a:ext cx="3752850" cy="838200"/>
        </p:xfrm>
        <a:graphic>
          <a:graphicData uri="http://schemas.openxmlformats.org/presentationml/2006/ole">
            <mc:AlternateContent xmlns:mc="http://schemas.openxmlformats.org/markup-compatibility/2006">
              <mc:Choice xmlns:v="urn:schemas-microsoft-com:vml" Requires="v">
                <p:oleObj spid="_x0000_s39028" name="Photo Editor Photo" r:id="rId5" imgW="3753374" imgH="838095" progId="MSPhotoEd.3">
                  <p:embed/>
                </p:oleObj>
              </mc:Choice>
              <mc:Fallback>
                <p:oleObj name="Photo Editor Photo" r:id="rId5" imgW="3753374" imgH="838095"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2655" y="1574111"/>
                        <a:ext cx="375285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44" name="Θέση κειμένου 43"/>
              <p:cNvSpPr>
                <a:spLocks noGrp="1"/>
              </p:cNvSpPr>
              <p:nvPr>
                <p:ph type="body" sz="half" idx="2"/>
              </p:nvPr>
            </p:nvSpPr>
            <p:spPr>
              <a:xfrm>
                <a:off x="635801" y="1670038"/>
                <a:ext cx="5554960" cy="803942"/>
              </a:xfrm>
            </p:spPr>
            <p:txBody>
              <a:bodyPr/>
              <a:lstStyle/>
              <a:p>
                <a:pPr/>
                <a14:m>
                  <m:oMathPara xmlns:m="http://schemas.openxmlformats.org/officeDocument/2006/math">
                    <m:oMathParaPr>
                      <m:jc m:val="left"/>
                    </m:oMathParaPr>
                    <m:oMath xmlns:m="http://schemas.openxmlformats.org/officeDocument/2006/math">
                      <m:r>
                        <a:rPr lang="el-GR" altLang="el-GR" i="1" dirty="0" smtClean="0">
                          <a:latin typeface="Cambria Math" panose="02040503050406030204" pitchFamily="18" charset="0"/>
                        </a:rPr>
                        <m:t>𝑉</m:t>
                      </m:r>
                      <m:r>
                        <a:rPr lang="en-US" altLang="el-GR" i="1" baseline="-25000" dirty="0">
                          <a:latin typeface="Cambria Math" panose="02040503050406030204" pitchFamily="18" charset="0"/>
                        </a:rPr>
                        <m:t>𝑜𝑢𝑡</m:t>
                      </m:r>
                      <m:r>
                        <a:rPr lang="el-GR" altLang="el-GR" i="1" dirty="0">
                          <a:latin typeface="Cambria Math" panose="02040503050406030204" pitchFamily="18" charset="0"/>
                        </a:rPr>
                        <m:t> = </m:t>
                      </m:r>
                      <m:r>
                        <a:rPr lang="el-GR" altLang="el-GR" i="1" dirty="0">
                          <a:latin typeface="Cambria Math" panose="02040503050406030204" pitchFamily="18" charset="0"/>
                        </a:rPr>
                        <m:t>𝑉</m:t>
                      </m:r>
                      <m:r>
                        <a:rPr lang="el-GR" altLang="el-GR" i="1" baseline="-25000" dirty="0">
                          <a:latin typeface="Cambria Math" panose="02040503050406030204" pitchFamily="18" charset="0"/>
                        </a:rPr>
                        <m:t>0</m:t>
                      </m:r>
                      <m:r>
                        <a:rPr lang="el-GR" altLang="el-GR" i="1" dirty="0">
                          <a:latin typeface="Cambria Math" panose="02040503050406030204" pitchFamily="18" charset="0"/>
                        </a:rPr>
                        <m:t>[1 − </m:t>
                      </m:r>
                      <m:r>
                        <m:rPr>
                          <m:sty m:val="p"/>
                        </m:rPr>
                        <a:rPr lang="el-GR" altLang="el-GR" i="1" dirty="0" err="1">
                          <a:latin typeface="Cambria Math" panose="02040503050406030204" pitchFamily="18" charset="0"/>
                        </a:rPr>
                        <m:t>exp</m:t>
                      </m:r>
                      <m:r>
                        <a:rPr lang="el-GR" altLang="el-GR" i="1" dirty="0">
                          <a:latin typeface="Cambria Math" panose="02040503050406030204" pitchFamily="18" charset="0"/>
                        </a:rPr>
                        <m:t>⁡(− </m:t>
                      </m:r>
                      <m:r>
                        <a:rPr lang="en-US" altLang="el-GR" i="1" dirty="0">
                          <a:latin typeface="Cambria Math" panose="02040503050406030204" pitchFamily="18" charset="0"/>
                        </a:rPr>
                        <m:t>𝑡</m:t>
                      </m:r>
                      <m:r>
                        <a:rPr lang="el-GR" altLang="el-GR" i="1" dirty="0">
                          <a:latin typeface="Cambria Math" panose="02040503050406030204" pitchFamily="18" charset="0"/>
                        </a:rPr>
                        <m:t> /</m:t>
                      </m:r>
                      <m:r>
                        <a:rPr lang="el-GR" altLang="el-GR" i="1" dirty="0">
                          <a:latin typeface="Cambria Math" panose="02040503050406030204" pitchFamily="18" charset="0"/>
                        </a:rPr>
                        <m:t>𝜏</m:t>
                      </m:r>
                      <m:r>
                        <a:rPr lang="el-GR" altLang="el-GR" i="1" dirty="0">
                          <a:latin typeface="Cambria Math" panose="02040503050406030204" pitchFamily="18" charset="0"/>
                        </a:rPr>
                        <m:t>) ], </m:t>
                      </m:r>
                    </m:oMath>
                  </m:oMathPara>
                </a14:m>
                <a:endParaRPr lang="el-GR" dirty="0" smtClean="0"/>
              </a:p>
              <a:p>
                <a:r>
                  <a:rPr lang="el-GR" dirty="0" smtClean="0"/>
                  <a:t>Όπου </a:t>
                </a:r>
                <a14:m>
                  <m:oMath xmlns:m="http://schemas.openxmlformats.org/officeDocument/2006/math">
                    <m:r>
                      <a:rPr lang="el-GR" altLang="el-GR" i="1" dirty="0">
                        <a:latin typeface="Cambria Math" panose="02040503050406030204" pitchFamily="18" charset="0"/>
                      </a:rPr>
                      <m:t>𝜏</m:t>
                    </m:r>
                    <m:r>
                      <a:rPr lang="el-GR" altLang="el-GR" i="1" dirty="0">
                        <a:latin typeface="Cambria Math" panose="02040503050406030204" pitchFamily="18" charset="0"/>
                      </a:rPr>
                      <m:t> =</m:t>
                    </m:r>
                    <m:r>
                      <a:rPr lang="en-US" altLang="el-GR" i="1" dirty="0">
                        <a:latin typeface="Cambria Math" panose="02040503050406030204" pitchFamily="18" charset="0"/>
                      </a:rPr>
                      <m:t>𝑅𝐶</m:t>
                    </m:r>
                  </m:oMath>
                </a14:m>
                <a:endParaRPr lang="en-US" altLang="el-GR" dirty="0"/>
              </a:p>
              <a:p>
                <a:endParaRPr lang="el-GR" dirty="0"/>
              </a:p>
            </p:txBody>
          </p:sp>
        </mc:Choice>
        <mc:Fallback xmlns="">
          <p:sp>
            <p:nvSpPr>
              <p:cNvPr id="44" name="Θέση κειμένου 43"/>
              <p:cNvSpPr>
                <a:spLocks noGrp="1" noRot="1" noChangeAspect="1" noMove="1" noResize="1" noEditPoints="1" noAdjustHandles="1" noChangeArrowheads="1" noChangeShapeType="1" noTextEdit="1"/>
              </p:cNvSpPr>
              <p:nvPr>
                <p:ph type="body" sz="half" idx="2"/>
              </p:nvPr>
            </p:nvSpPr>
            <p:spPr>
              <a:xfrm>
                <a:off x="635801" y="1670038"/>
                <a:ext cx="5554960" cy="803942"/>
              </a:xfrm>
              <a:blipFill rotWithShape="0">
                <a:blip r:embed="rId7"/>
                <a:stretch>
                  <a:fillRect l="-1096" b="-8333"/>
                </a:stretch>
              </a:blipFill>
            </p:spPr>
            <p:txBody>
              <a:bodyPr/>
              <a:lstStyle/>
              <a:p>
                <a:r>
                  <a:rPr lang="el-GR">
                    <a:noFill/>
                  </a:rPr>
                  <a:t> </a:t>
                </a:r>
              </a:p>
            </p:txBody>
          </p:sp>
        </mc:Fallback>
      </mc:AlternateContent>
      <p:graphicFrame>
        <p:nvGraphicFramePr>
          <p:cNvPr id="47" name="Object 25"/>
          <p:cNvGraphicFramePr>
            <a:graphicFrameLocks noChangeAspect="1"/>
          </p:cNvGraphicFramePr>
          <p:nvPr>
            <p:extLst>
              <p:ext uri="{D42A27DB-BD31-4B8C-83A1-F6EECF244321}">
                <p14:modId xmlns:p14="http://schemas.microsoft.com/office/powerpoint/2010/main" val="4078624958"/>
              </p:ext>
            </p:extLst>
          </p:nvPr>
        </p:nvGraphicFramePr>
        <p:xfrm>
          <a:off x="683568" y="2866907"/>
          <a:ext cx="1619877" cy="590035"/>
        </p:xfrm>
        <a:graphic>
          <a:graphicData uri="http://schemas.openxmlformats.org/presentationml/2006/ole">
            <mc:AlternateContent xmlns:mc="http://schemas.openxmlformats.org/markup-compatibility/2006">
              <mc:Choice xmlns:v="urn:schemas-microsoft-com:vml" Requires="v">
                <p:oleObj spid="_x0000_s39029" name="Εξίσωση" r:id="rId8" imgW="1180800" imgH="431640" progId="Equation.3">
                  <p:embed/>
                </p:oleObj>
              </mc:Choice>
              <mc:Fallback>
                <p:oleObj name="Εξίσωση" r:id="rId8" imgW="1180800" imgH="4316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3568" y="2866907"/>
                        <a:ext cx="1619877" cy="590035"/>
                      </a:xfrm>
                      <a:prstGeom prst="rect">
                        <a:avLst/>
                      </a:prstGeom>
                      <a:noFill/>
                      <a:ln>
                        <a:noFill/>
                      </a:ln>
                      <a:effectLst/>
                    </p:spPr>
                  </p:pic>
                </p:oleObj>
              </mc:Fallback>
            </mc:AlternateContent>
          </a:graphicData>
        </a:graphic>
      </p:graphicFrame>
      <p:graphicFrame>
        <p:nvGraphicFramePr>
          <p:cNvPr id="48" name="Object 27"/>
          <p:cNvGraphicFramePr>
            <a:graphicFrameLocks noChangeAspect="1"/>
          </p:cNvGraphicFramePr>
          <p:nvPr>
            <p:extLst>
              <p:ext uri="{D42A27DB-BD31-4B8C-83A1-F6EECF244321}">
                <p14:modId xmlns:p14="http://schemas.microsoft.com/office/powerpoint/2010/main" val="4227312108"/>
              </p:ext>
            </p:extLst>
          </p:nvPr>
        </p:nvGraphicFramePr>
        <p:xfrm>
          <a:off x="254147" y="3792414"/>
          <a:ext cx="4719095" cy="655936"/>
        </p:xfrm>
        <a:graphic>
          <a:graphicData uri="http://schemas.openxmlformats.org/presentationml/2006/ole">
            <mc:AlternateContent xmlns:mc="http://schemas.openxmlformats.org/markup-compatibility/2006">
              <mc:Choice xmlns:v="urn:schemas-microsoft-com:vml" Requires="v">
                <p:oleObj spid="_x0000_s39030" name="Equation" r:id="rId10" imgW="3288960" imgH="457200" progId="Equation.3">
                  <p:embed/>
                </p:oleObj>
              </mc:Choice>
              <mc:Fallback>
                <p:oleObj name="Equation" r:id="rId10" imgW="3288960" imgH="4572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4147" y="3792414"/>
                        <a:ext cx="4719095" cy="655936"/>
                      </a:xfrm>
                      <a:prstGeom prst="rect">
                        <a:avLst/>
                      </a:prstGeom>
                      <a:noFill/>
                      <a:ln>
                        <a:noFill/>
                      </a:ln>
                      <a:effectLst/>
                    </p:spPr>
                  </p:pic>
                </p:oleObj>
              </mc:Fallback>
            </mc:AlternateContent>
          </a:graphicData>
        </a:graphic>
      </p:graphicFrame>
      <p:sp>
        <p:nvSpPr>
          <p:cNvPr id="46" name="Rectangle 20"/>
          <p:cNvSpPr>
            <a:spLocks noChangeArrowheads="1"/>
          </p:cNvSpPr>
          <p:nvPr>
            <p:custDataLst>
              <p:tags r:id="rId3"/>
            </p:custDataLst>
          </p:nvPr>
        </p:nvSpPr>
        <p:spPr bwMode="auto">
          <a:xfrm>
            <a:off x="269099" y="5119293"/>
            <a:ext cx="1868973"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l-GR" sz="2000" dirty="0" err="1" smtClean="0">
                <a:latin typeface="+mj-lt"/>
              </a:rPr>
              <a:t>Αν</a:t>
            </a:r>
            <a:r>
              <a:rPr lang="en-US" altLang="el-GR" sz="2000" dirty="0" smtClean="0">
                <a:latin typeface="+mj-lt"/>
              </a:rPr>
              <a:t> R</a:t>
            </a:r>
            <a:r>
              <a:rPr lang="el-GR" altLang="el-GR" sz="2000" baseline="-25000" dirty="0" smtClean="0">
                <a:latin typeface="+mj-lt"/>
              </a:rPr>
              <a:t>1</a:t>
            </a:r>
            <a:r>
              <a:rPr lang="el-GR" altLang="el-GR" sz="2000" dirty="0" smtClean="0">
                <a:latin typeface="+mj-lt"/>
              </a:rPr>
              <a:t>+</a:t>
            </a:r>
            <a:r>
              <a:rPr lang="en-US" altLang="el-GR" sz="2000" dirty="0" smtClean="0">
                <a:latin typeface="+mj-lt"/>
              </a:rPr>
              <a:t>R</a:t>
            </a:r>
            <a:r>
              <a:rPr lang="el-GR" altLang="el-GR" sz="2000" baseline="-25000" dirty="0" smtClean="0">
                <a:latin typeface="+mj-lt"/>
              </a:rPr>
              <a:t>2 </a:t>
            </a:r>
            <a:r>
              <a:rPr lang="el-GR" altLang="el-GR" sz="2000" dirty="0" smtClean="0">
                <a:latin typeface="+mj-lt"/>
              </a:rPr>
              <a:t>&gt;&gt; </a:t>
            </a:r>
            <a:r>
              <a:rPr lang="en-US" altLang="el-GR" sz="2000" dirty="0" smtClean="0">
                <a:latin typeface="+mj-lt"/>
              </a:rPr>
              <a:t>R</a:t>
            </a:r>
            <a:r>
              <a:rPr lang="en-US" altLang="el-GR" sz="2000" baseline="-25000" dirty="0" smtClean="0">
                <a:latin typeface="+mj-lt"/>
              </a:rPr>
              <a:t>out</a:t>
            </a:r>
            <a:r>
              <a:rPr lang="el-GR" altLang="el-GR" sz="2000" dirty="0" smtClean="0">
                <a:latin typeface="+mj-lt"/>
              </a:rPr>
              <a:t> </a:t>
            </a:r>
            <a:endParaRPr lang="en-US" altLang="el-GR" sz="2000" baseline="-25000" dirty="0">
              <a:solidFill>
                <a:srgbClr val="000000"/>
              </a:solidFill>
              <a:latin typeface="+mj-lt"/>
            </a:endParaRPr>
          </a:p>
        </p:txBody>
      </p:sp>
      <p:graphicFrame>
        <p:nvGraphicFramePr>
          <p:cNvPr id="49" name="Object 28"/>
          <p:cNvGraphicFramePr>
            <a:graphicFrameLocks noChangeAspect="1"/>
          </p:cNvGraphicFramePr>
          <p:nvPr>
            <p:extLst>
              <p:ext uri="{D42A27DB-BD31-4B8C-83A1-F6EECF244321}">
                <p14:modId xmlns:p14="http://schemas.microsoft.com/office/powerpoint/2010/main" val="2645840261"/>
              </p:ext>
            </p:extLst>
          </p:nvPr>
        </p:nvGraphicFramePr>
        <p:xfrm>
          <a:off x="2138371" y="5049180"/>
          <a:ext cx="3837293" cy="801362"/>
        </p:xfrm>
        <a:graphic>
          <a:graphicData uri="http://schemas.openxmlformats.org/presentationml/2006/ole">
            <mc:AlternateContent xmlns:mc="http://schemas.openxmlformats.org/markup-compatibility/2006">
              <mc:Choice xmlns:v="urn:schemas-microsoft-com:vml" Requires="v">
                <p:oleObj spid="_x0000_s39031" name="Equation" r:id="rId12" imgW="3162240" imgH="660240" progId="Equation.3">
                  <p:embed/>
                </p:oleObj>
              </mc:Choice>
              <mc:Fallback>
                <p:oleObj name="Equation" r:id="rId12" imgW="3162240" imgH="66024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38371" y="5049180"/>
                        <a:ext cx="3837293" cy="801362"/>
                      </a:xfrm>
                      <a:prstGeom prst="rect">
                        <a:avLst/>
                      </a:prstGeom>
                      <a:noFill/>
                      <a:ln>
                        <a:noFill/>
                      </a:ln>
                      <a:effectLst/>
                    </p:spPr>
                  </p:pic>
                </p:oleObj>
              </mc:Fallback>
            </mc:AlternateContent>
          </a:graphicData>
        </a:graphic>
      </p:graphicFrame>
      <p:graphicFrame>
        <p:nvGraphicFramePr>
          <p:cNvPr id="50" name="Object 26" descr="κυκλωμα"/>
          <p:cNvGraphicFramePr>
            <a:graphicFrameLocks noChangeAspect="1"/>
          </p:cNvGraphicFramePr>
          <p:nvPr>
            <p:extLst>
              <p:ext uri="{D42A27DB-BD31-4B8C-83A1-F6EECF244321}">
                <p14:modId xmlns:p14="http://schemas.microsoft.com/office/powerpoint/2010/main" val="3566891871"/>
              </p:ext>
            </p:extLst>
          </p:nvPr>
        </p:nvGraphicFramePr>
        <p:xfrm>
          <a:off x="5832140" y="3643865"/>
          <a:ext cx="1924050" cy="1104900"/>
        </p:xfrm>
        <a:graphic>
          <a:graphicData uri="http://schemas.openxmlformats.org/presentationml/2006/ole">
            <mc:AlternateContent xmlns:mc="http://schemas.openxmlformats.org/markup-compatibility/2006">
              <mc:Choice xmlns:v="urn:schemas-microsoft-com:vml" Requires="v">
                <p:oleObj spid="_x0000_s39032" name="Photo Editor Photo" r:id="rId14" imgW="1924319" imgH="1104762" progId="MSPhotoEd.3">
                  <p:embed/>
                </p:oleObj>
              </mc:Choice>
              <mc:Fallback>
                <p:oleObj name="Photo Editor Photo" r:id="rId14" imgW="1924319" imgH="1104762" progId="MSPhotoEd.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832140" y="3643865"/>
                        <a:ext cx="1924050" cy="110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ustDataLst>
      <p:tags r:id="rId2"/>
    </p:custDataLst>
    <p:extLst>
      <p:ext uri="{BB962C8B-B14F-4D97-AF65-F5344CB8AC3E}">
        <p14:creationId xmlns:p14="http://schemas.microsoft.com/office/powerpoint/2010/main" val="279295890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fontScale="90000"/>
          </a:bodyPr>
          <a:lstStyle/>
          <a:p>
            <a:r>
              <a:rPr lang="el-GR" dirty="0"/>
              <a:t>Ρυθμός ανόδου (</a:t>
            </a:r>
            <a:r>
              <a:rPr lang="en-US" dirty="0"/>
              <a:t>slew rate</a:t>
            </a:r>
            <a:r>
              <a:rPr lang="en-US" dirty="0" smtClean="0"/>
              <a:t>) (2</a:t>
            </a:r>
            <a:r>
              <a:rPr lang="el-GR" dirty="0" smtClean="0"/>
              <a:t> από </a:t>
            </a:r>
            <a:r>
              <a:rPr lang="en-US" dirty="0" smtClean="0"/>
              <a:t>2)</a:t>
            </a:r>
            <a:endParaRPr lang="en-US" dirty="0"/>
          </a:p>
        </p:txBody>
      </p:sp>
      <p:sp>
        <p:nvSpPr>
          <p:cNvPr id="44" name="Θέση κειμένου 43"/>
          <p:cNvSpPr>
            <a:spLocks noGrp="1"/>
          </p:cNvSpPr>
          <p:nvPr>
            <p:ph type="body" sz="half" idx="2"/>
          </p:nvPr>
        </p:nvSpPr>
        <p:spPr>
          <a:xfrm>
            <a:off x="-18414" y="1478321"/>
            <a:ext cx="5554960" cy="552136"/>
          </a:xfrm>
        </p:spPr>
        <p:txBody>
          <a:bodyPr>
            <a:normAutofit/>
          </a:bodyPr>
          <a:lstStyle/>
          <a:p>
            <a:r>
              <a:rPr lang="el-GR" altLang="el-GR" dirty="0">
                <a:solidFill>
                  <a:srgbClr val="000000"/>
                </a:solidFill>
              </a:rPr>
              <a:t>Η απόκριση βήματος δίνεται από την  </a:t>
            </a:r>
            <a:endParaRPr lang="el-GR" altLang="el-GR" dirty="0"/>
          </a:p>
          <a:p>
            <a:endParaRPr lang="el-GR" sz="1800" dirty="0"/>
          </a:p>
        </p:txBody>
      </p:sp>
      <p:graphicFrame>
        <p:nvGraphicFramePr>
          <p:cNvPr id="53" name="Object 29"/>
          <p:cNvGraphicFramePr>
            <a:graphicFrameLocks noChangeAspect="1"/>
          </p:cNvGraphicFramePr>
          <p:nvPr>
            <p:extLst>
              <p:ext uri="{D42A27DB-BD31-4B8C-83A1-F6EECF244321}">
                <p14:modId xmlns:p14="http://schemas.microsoft.com/office/powerpoint/2010/main" val="1436612738"/>
              </p:ext>
            </p:extLst>
          </p:nvPr>
        </p:nvGraphicFramePr>
        <p:xfrm>
          <a:off x="4016360" y="1224867"/>
          <a:ext cx="3724256" cy="971545"/>
        </p:xfrm>
        <a:graphic>
          <a:graphicData uri="http://schemas.openxmlformats.org/presentationml/2006/ole">
            <mc:AlternateContent xmlns:mc="http://schemas.openxmlformats.org/markup-compatibility/2006">
              <mc:Choice xmlns:v="urn:schemas-microsoft-com:vml" Requires="v">
                <p:oleObj spid="_x0000_s56407" name="Equation" r:id="rId4" imgW="3213000" imgH="838080" progId="Equation.3">
                  <p:embed/>
                </p:oleObj>
              </mc:Choice>
              <mc:Fallback>
                <p:oleObj name="Equation" r:id="rId4" imgW="3213000" imgH="8380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6360" y="1224867"/>
                        <a:ext cx="3724256" cy="971545"/>
                      </a:xfrm>
                      <a:prstGeom prst="rect">
                        <a:avLst/>
                      </a:prstGeom>
                      <a:noFill/>
                      <a:ln>
                        <a:noFill/>
                      </a:ln>
                      <a:effectLst/>
                    </p:spPr>
                  </p:pic>
                </p:oleObj>
              </mc:Fallback>
            </mc:AlternateContent>
          </a:graphicData>
        </a:graphic>
      </p:graphicFrame>
      <p:sp>
        <p:nvSpPr>
          <p:cNvPr id="51" name="Rectangle 22"/>
          <p:cNvSpPr>
            <a:spLocks noChangeArrowheads="1"/>
          </p:cNvSpPr>
          <p:nvPr/>
        </p:nvSpPr>
        <p:spPr bwMode="auto">
          <a:xfrm>
            <a:off x="6324161" y="2234797"/>
            <a:ext cx="28329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l-GR" altLang="el-GR" dirty="0" smtClean="0">
                <a:solidFill>
                  <a:srgbClr val="000000"/>
                </a:solidFill>
                <a:latin typeface="+mj-lt"/>
              </a:rPr>
              <a:t>Γραμμική αποκατάσταση</a:t>
            </a:r>
            <a:endParaRPr lang="el-GR" altLang="el-GR" dirty="0">
              <a:latin typeface="+mj-lt"/>
            </a:endParaRPr>
          </a:p>
        </p:txBody>
      </p:sp>
      <p:graphicFrame>
        <p:nvGraphicFramePr>
          <p:cNvPr id="54" name="Object 30"/>
          <p:cNvGraphicFramePr>
            <a:graphicFrameLocks noChangeAspect="1"/>
          </p:cNvGraphicFramePr>
          <p:nvPr>
            <p:extLst>
              <p:ext uri="{D42A27DB-BD31-4B8C-83A1-F6EECF244321}">
                <p14:modId xmlns:p14="http://schemas.microsoft.com/office/powerpoint/2010/main" val="3116584689"/>
              </p:ext>
            </p:extLst>
          </p:nvPr>
        </p:nvGraphicFramePr>
        <p:xfrm>
          <a:off x="702022" y="3032164"/>
          <a:ext cx="3705225" cy="1190625"/>
        </p:xfrm>
        <a:graphic>
          <a:graphicData uri="http://schemas.openxmlformats.org/presentationml/2006/ole">
            <mc:AlternateContent xmlns:mc="http://schemas.openxmlformats.org/markup-compatibility/2006">
              <mc:Choice xmlns:v="urn:schemas-microsoft-com:vml" Requires="v">
                <p:oleObj spid="_x0000_s56408" name="Photo Editor Photo" r:id="rId6" imgW="3704762" imgH="1190476" progId="MSPhotoEd.3">
                  <p:embed/>
                </p:oleObj>
              </mc:Choice>
              <mc:Fallback>
                <p:oleObj name="Photo Editor Photo" r:id="rId6" imgW="3704762" imgH="1190476"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2022" y="3032164"/>
                        <a:ext cx="3705225"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 name="Object 31" descr="Αναπαράσταση κυκλώματος"/>
          <p:cNvGraphicFramePr>
            <a:graphicFrameLocks noGrp="1" noChangeAspect="1"/>
          </p:cNvGraphicFramePr>
          <p:nvPr>
            <p:ph idx="1"/>
            <p:extLst>
              <p:ext uri="{D42A27DB-BD31-4B8C-83A1-F6EECF244321}">
                <p14:modId xmlns:p14="http://schemas.microsoft.com/office/powerpoint/2010/main" val="488712517"/>
              </p:ext>
            </p:extLst>
          </p:nvPr>
        </p:nvGraphicFramePr>
        <p:xfrm>
          <a:off x="5126509" y="2847567"/>
          <a:ext cx="3314700" cy="1543050"/>
        </p:xfrm>
        <a:graphic>
          <a:graphicData uri="http://schemas.openxmlformats.org/presentationml/2006/ole">
            <mc:AlternateContent xmlns:mc="http://schemas.openxmlformats.org/markup-compatibility/2006">
              <mc:Choice xmlns:v="urn:schemas-microsoft-com:vml" Requires="v">
                <p:oleObj spid="_x0000_s56409" name="Photo Editor Photo" r:id="rId8" imgW="3315163" imgH="1542857" progId="MSPhotoEd.3">
                  <p:embed/>
                </p:oleObj>
              </mc:Choice>
              <mc:Fallback>
                <p:oleObj name="Photo Editor Photo" r:id="rId8" imgW="3315163" imgH="1542857" progId="MSPhotoEd.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26509" y="2847567"/>
                        <a:ext cx="3314700" cy="1543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 name="Object 24" descr="Αναπαράσταση κυκλώματος χωρις Μ2"/>
          <p:cNvGraphicFramePr>
            <a:graphicFrameLocks noChangeAspect="1"/>
          </p:cNvGraphicFramePr>
          <p:nvPr>
            <p:extLst>
              <p:ext uri="{D42A27DB-BD31-4B8C-83A1-F6EECF244321}">
                <p14:modId xmlns:p14="http://schemas.microsoft.com/office/powerpoint/2010/main" val="945576996"/>
              </p:ext>
            </p:extLst>
          </p:nvPr>
        </p:nvGraphicFramePr>
        <p:xfrm>
          <a:off x="723578" y="4834846"/>
          <a:ext cx="3305175" cy="1485900"/>
        </p:xfrm>
        <a:graphic>
          <a:graphicData uri="http://schemas.openxmlformats.org/presentationml/2006/ole">
            <mc:AlternateContent xmlns:mc="http://schemas.openxmlformats.org/markup-compatibility/2006">
              <mc:Choice xmlns:v="urn:schemas-microsoft-com:vml" Requires="v">
                <p:oleObj spid="_x0000_s56410" name="Photo Editor Photo" r:id="rId10" imgW="3304762" imgH="1486107" progId="MSPhotoEd.3">
                  <p:embed/>
                </p:oleObj>
              </mc:Choice>
              <mc:Fallback>
                <p:oleObj name="Photo Editor Photo" r:id="rId10" imgW="3304762" imgH="1486107" progId="MSPhotoEd.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3578" y="4834846"/>
                        <a:ext cx="3305175" cy="148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 name="Object 25" descr="Αναπαράσταση κυκλώματος χωρις Μ1"/>
          <p:cNvGraphicFramePr>
            <a:graphicFrameLocks noChangeAspect="1"/>
          </p:cNvGraphicFramePr>
          <p:nvPr>
            <p:extLst>
              <p:ext uri="{D42A27DB-BD31-4B8C-83A1-F6EECF244321}">
                <p14:modId xmlns:p14="http://schemas.microsoft.com/office/powerpoint/2010/main" val="3288064748"/>
              </p:ext>
            </p:extLst>
          </p:nvPr>
        </p:nvGraphicFramePr>
        <p:xfrm>
          <a:off x="5159053" y="4798334"/>
          <a:ext cx="3249612" cy="1485900"/>
        </p:xfrm>
        <a:graphic>
          <a:graphicData uri="http://schemas.openxmlformats.org/presentationml/2006/ole">
            <mc:AlternateContent xmlns:mc="http://schemas.openxmlformats.org/markup-compatibility/2006">
              <mc:Choice xmlns:v="urn:schemas-microsoft-com:vml" Requires="v">
                <p:oleObj spid="_x0000_s56411" name="Photo Editor Photo" r:id="rId12" imgW="3247619" imgH="1486107" progId="MSPhotoEd.3">
                  <p:embed/>
                </p:oleObj>
              </mc:Choice>
              <mc:Fallback>
                <p:oleObj name="Photo Editor Photo" r:id="rId12" imgW="3247619" imgH="1486107" progId="MSPhotoEd.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59053" y="4798334"/>
                        <a:ext cx="3249612" cy="148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ustDataLst>
      <p:tags r:id="rId2"/>
    </p:custDataLst>
    <p:extLst>
      <p:ext uri="{BB962C8B-B14F-4D97-AF65-F5344CB8AC3E}">
        <p14:creationId xmlns:p14="http://schemas.microsoft.com/office/powerpoint/2010/main" val="365519019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a:t>Απόρριψη της τροφοδοσίας </a:t>
            </a:r>
          </a:p>
        </p:txBody>
      </p:sp>
      <p:graphicFrame>
        <p:nvGraphicFramePr>
          <p:cNvPr id="5" name="Object 26"/>
          <p:cNvGraphicFramePr>
            <a:graphicFrameLocks noGrp="1" noChangeAspect="1"/>
          </p:cNvGraphicFramePr>
          <p:nvPr>
            <p:ph idx="1"/>
            <p:extLst>
              <p:ext uri="{D42A27DB-BD31-4B8C-83A1-F6EECF244321}">
                <p14:modId xmlns:p14="http://schemas.microsoft.com/office/powerpoint/2010/main" val="551895524"/>
              </p:ext>
            </p:extLst>
          </p:nvPr>
        </p:nvGraphicFramePr>
        <p:xfrm>
          <a:off x="5400092" y="1429485"/>
          <a:ext cx="1855465" cy="1902738"/>
        </p:xfrm>
        <a:graphic>
          <a:graphicData uri="http://schemas.openxmlformats.org/presentationml/2006/ole">
            <mc:AlternateContent xmlns:mc="http://schemas.openxmlformats.org/markup-compatibility/2006">
              <mc:Choice xmlns:v="urn:schemas-microsoft-com:vml" Requires="v">
                <p:oleObj spid="_x0000_s57459" name="Photo Editor Photo" r:id="rId4" imgW="1495634" imgH="1533739" progId="MSPhotoEd.3">
                  <p:embed/>
                </p:oleObj>
              </mc:Choice>
              <mc:Fallback>
                <p:oleObj name="Photo Editor Photo" r:id="rId4" imgW="1495634" imgH="1533739"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0092" y="1429485"/>
                        <a:ext cx="1855465" cy="1902738"/>
                      </a:xfrm>
                      <a:prstGeom prst="rect">
                        <a:avLst/>
                      </a:prstGeom>
                      <a:noFill/>
                      <a:ln>
                        <a:noFill/>
                      </a:ln>
                      <a:effectLst/>
                    </p:spPr>
                  </p:pic>
                </p:oleObj>
              </mc:Fallback>
            </mc:AlternateContent>
          </a:graphicData>
        </a:graphic>
      </p:graphicFrame>
      <p:graphicFrame>
        <p:nvGraphicFramePr>
          <p:cNvPr id="12" name="Object 27"/>
          <p:cNvGraphicFramePr>
            <a:graphicFrameLocks noChangeAspect="1"/>
          </p:cNvGraphicFramePr>
          <p:nvPr>
            <p:extLst>
              <p:ext uri="{D42A27DB-BD31-4B8C-83A1-F6EECF244321}">
                <p14:modId xmlns:p14="http://schemas.microsoft.com/office/powerpoint/2010/main" val="3841578809"/>
              </p:ext>
            </p:extLst>
          </p:nvPr>
        </p:nvGraphicFramePr>
        <p:xfrm>
          <a:off x="4467225" y="3332223"/>
          <a:ext cx="4219575" cy="1514475"/>
        </p:xfrm>
        <a:graphic>
          <a:graphicData uri="http://schemas.openxmlformats.org/presentationml/2006/ole">
            <mc:AlternateContent xmlns:mc="http://schemas.openxmlformats.org/markup-compatibility/2006">
              <mc:Choice xmlns:v="urn:schemas-microsoft-com:vml" Requires="v">
                <p:oleObj spid="_x0000_s57460" name="Photo Editor Photo" r:id="rId6" imgW="4219048" imgH="1514686" progId="MSPhotoEd.3">
                  <p:embed/>
                </p:oleObj>
              </mc:Choice>
              <mc:Fallback>
                <p:oleObj name="Photo Editor Photo" r:id="rId6" imgW="4219048" imgH="1514686"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67225" y="3332223"/>
                        <a:ext cx="4219575" cy="151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 name="Θέση κειμένου 2"/>
              <p:cNvSpPr>
                <a:spLocks noGrp="1"/>
              </p:cNvSpPr>
              <p:nvPr>
                <p:ph type="body" sz="half" idx="2"/>
              </p:nvPr>
            </p:nvSpPr>
            <p:spPr>
              <a:xfrm>
                <a:off x="826926" y="1800835"/>
                <a:ext cx="3008313" cy="576064"/>
              </a:xfrm>
            </p:spPr>
            <p:txBody>
              <a:bodyPr/>
              <a:lstStyle/>
              <a:p>
                <a:pPr/>
                <a14:m>
                  <m:oMathPara xmlns:m="http://schemas.openxmlformats.org/officeDocument/2006/math">
                    <m:oMathParaPr>
                      <m:jc m:val="centerGroup"/>
                    </m:oMathParaPr>
                    <m:oMath xmlns:m="http://schemas.openxmlformats.org/officeDocument/2006/math">
                      <m:r>
                        <a:rPr lang="el-GR" altLang="el-GR" i="1" dirty="0" smtClean="0">
                          <a:latin typeface="Cambria Math" panose="02040503050406030204" pitchFamily="18" charset="0"/>
                        </a:rPr>
                        <m:t>𝑃𝑆𝑅𝑅</m:t>
                      </m:r>
                      <m:r>
                        <a:rPr lang="el-GR" altLang="el-GR" i="1" dirty="0">
                          <a:latin typeface="Cambria Math" panose="02040503050406030204" pitchFamily="18" charset="0"/>
                        </a:rPr>
                        <m:t> </m:t>
                      </m:r>
                      <m:r>
                        <a:rPr lang="el-GR" altLang="el-GR" i="1" dirty="0">
                          <a:latin typeface="Cambria Math" panose="02040503050406030204" pitchFamily="18" charset="0"/>
                          <a:sym typeface="Symbol" panose="05050102010706020507" pitchFamily="18" charset="2"/>
                        </a:rPr>
                        <m:t></m:t>
                      </m:r>
                      <m:r>
                        <a:rPr lang="el-GR" altLang="el-GR" i="1" dirty="0">
                          <a:latin typeface="Cambria Math" panose="02040503050406030204" pitchFamily="18" charset="0"/>
                        </a:rPr>
                        <m:t> </m:t>
                      </m:r>
                      <m:r>
                        <a:rPr lang="el-GR" altLang="el-GR" i="1" dirty="0" err="1">
                          <a:latin typeface="Cambria Math" panose="02040503050406030204" pitchFamily="18" charset="0"/>
                        </a:rPr>
                        <m:t>𝑔</m:t>
                      </m:r>
                      <m:r>
                        <a:rPr lang="el-GR" altLang="el-GR" i="1" baseline="-25000" dirty="0" err="1">
                          <a:latin typeface="Cambria Math" panose="02040503050406030204" pitchFamily="18" charset="0"/>
                        </a:rPr>
                        <m:t>𝑚𝑁</m:t>
                      </m:r>
                      <m:r>
                        <a:rPr lang="el-GR" altLang="el-GR" i="1" dirty="0">
                          <a:latin typeface="Cambria Math" panose="02040503050406030204" pitchFamily="18" charset="0"/>
                        </a:rPr>
                        <m:t> (</m:t>
                      </m:r>
                      <m:r>
                        <a:rPr lang="el-GR" altLang="el-GR" i="1" dirty="0" err="1">
                          <a:latin typeface="Cambria Math" panose="02040503050406030204" pitchFamily="18" charset="0"/>
                        </a:rPr>
                        <m:t>𝑟</m:t>
                      </m:r>
                      <m:r>
                        <a:rPr lang="el-GR" altLang="el-GR" i="1" baseline="-25000" dirty="0" err="1">
                          <a:latin typeface="Cambria Math" panose="02040503050406030204" pitchFamily="18" charset="0"/>
                        </a:rPr>
                        <m:t>𝑂𝑃</m:t>
                      </m:r>
                      <m:r>
                        <a:rPr lang="el-GR" altLang="el-GR" i="1" baseline="-25000" dirty="0">
                          <a:latin typeface="Cambria Math" panose="02040503050406030204" pitchFamily="18" charset="0"/>
                        </a:rPr>
                        <m:t> </m:t>
                      </m:r>
                      <m:r>
                        <a:rPr lang="el-GR" altLang="el-GR" i="1" dirty="0">
                          <a:latin typeface="Cambria Math" panose="02040503050406030204" pitchFamily="18" charset="0"/>
                        </a:rPr>
                        <m:t>|| </m:t>
                      </m:r>
                      <m:r>
                        <a:rPr lang="el-GR" altLang="el-GR" i="1" dirty="0" err="1">
                          <a:latin typeface="Cambria Math" panose="02040503050406030204" pitchFamily="18" charset="0"/>
                        </a:rPr>
                        <m:t>𝑟</m:t>
                      </m:r>
                      <m:r>
                        <a:rPr lang="el-GR" altLang="el-GR" i="1" baseline="-25000" dirty="0" err="1">
                          <a:latin typeface="Cambria Math" panose="02040503050406030204" pitchFamily="18" charset="0"/>
                        </a:rPr>
                        <m:t>𝑂𝑁</m:t>
                      </m:r>
                      <m:r>
                        <a:rPr lang="el-GR" altLang="el-GR" i="1" dirty="0">
                          <a:latin typeface="Cambria Math" panose="02040503050406030204" pitchFamily="18" charset="0"/>
                        </a:rPr>
                        <m:t>) </m:t>
                      </m:r>
                    </m:oMath>
                  </m:oMathPara>
                </a14:m>
                <a:endParaRPr lang="el-GR" altLang="el-GR" dirty="0"/>
              </a:p>
              <a:p>
                <a:endParaRPr lang="el-GR" dirty="0"/>
              </a:p>
            </p:txBody>
          </p:sp>
        </mc:Choice>
        <mc:Fallback xmlns="">
          <p:sp>
            <p:nvSpPr>
              <p:cNvPr id="3" name="Θέση κειμένου 2"/>
              <p:cNvSpPr>
                <a:spLocks noGrp="1" noRot="1" noChangeAspect="1" noMove="1" noResize="1" noEditPoints="1" noAdjustHandles="1" noChangeArrowheads="1" noChangeShapeType="1" noTextEdit="1"/>
              </p:cNvSpPr>
              <p:nvPr>
                <p:ph type="body" sz="half" idx="2"/>
              </p:nvPr>
            </p:nvSpPr>
            <p:spPr>
              <a:xfrm>
                <a:off x="826926" y="1800835"/>
                <a:ext cx="3008313" cy="576064"/>
              </a:xfrm>
              <a:blipFill rotWithShape="0">
                <a:blip r:embed="rId8"/>
                <a:stretch>
                  <a:fillRect/>
                </a:stretch>
              </a:blipFill>
            </p:spPr>
            <p:txBody>
              <a:bodyPr/>
              <a:lstStyle/>
              <a:p>
                <a:r>
                  <a:rPr lang="el-GR">
                    <a:noFill/>
                  </a:rPr>
                  <a:t> </a:t>
                </a:r>
              </a:p>
            </p:txBody>
          </p:sp>
        </mc:Fallback>
      </mc:AlternateContent>
      <p:graphicFrame>
        <p:nvGraphicFramePr>
          <p:cNvPr id="13" name="Object 28"/>
          <p:cNvGraphicFramePr>
            <a:graphicFrameLocks noChangeAspect="1"/>
          </p:cNvGraphicFramePr>
          <p:nvPr>
            <p:extLst>
              <p:ext uri="{D42A27DB-BD31-4B8C-83A1-F6EECF244321}">
                <p14:modId xmlns:p14="http://schemas.microsoft.com/office/powerpoint/2010/main" val="68879894"/>
              </p:ext>
            </p:extLst>
          </p:nvPr>
        </p:nvGraphicFramePr>
        <p:xfrm>
          <a:off x="457200" y="2766399"/>
          <a:ext cx="2072937" cy="566388"/>
        </p:xfrm>
        <a:graphic>
          <a:graphicData uri="http://schemas.openxmlformats.org/presentationml/2006/ole">
            <mc:AlternateContent xmlns:mc="http://schemas.openxmlformats.org/markup-compatibility/2006">
              <mc:Choice xmlns:v="urn:schemas-microsoft-com:vml" Requires="v">
                <p:oleObj spid="_x0000_s57461" name="Equation" r:id="rId9" imgW="1434960" imgH="393480" progId="Equation.3">
                  <p:embed/>
                </p:oleObj>
              </mc:Choice>
              <mc:Fallback>
                <p:oleObj name="Equation" r:id="rId9" imgW="1434960" imgH="3934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 y="2766399"/>
                        <a:ext cx="2072937" cy="566388"/>
                      </a:xfrm>
                      <a:prstGeom prst="rect">
                        <a:avLst/>
                      </a:prstGeom>
                      <a:noFill/>
                      <a:ln>
                        <a:noFill/>
                      </a:ln>
                      <a:effectLst/>
                    </p:spPr>
                  </p:pic>
                </p:oleObj>
              </mc:Fallback>
            </mc:AlternateContent>
          </a:graphicData>
        </a:graphic>
      </p:graphicFrame>
      <p:graphicFrame>
        <p:nvGraphicFramePr>
          <p:cNvPr id="14" name="Object 29"/>
          <p:cNvGraphicFramePr>
            <a:graphicFrameLocks noChangeAspect="1"/>
          </p:cNvGraphicFramePr>
          <p:nvPr>
            <p:extLst>
              <p:ext uri="{D42A27DB-BD31-4B8C-83A1-F6EECF244321}">
                <p14:modId xmlns:p14="http://schemas.microsoft.com/office/powerpoint/2010/main" val="2129958244"/>
              </p:ext>
            </p:extLst>
          </p:nvPr>
        </p:nvGraphicFramePr>
        <p:xfrm>
          <a:off x="2878470" y="2758630"/>
          <a:ext cx="1543418" cy="554104"/>
        </p:xfrm>
        <a:graphic>
          <a:graphicData uri="http://schemas.openxmlformats.org/presentationml/2006/ole">
            <mc:AlternateContent xmlns:mc="http://schemas.openxmlformats.org/markup-compatibility/2006">
              <mc:Choice xmlns:v="urn:schemas-microsoft-com:vml" Requires="v">
                <p:oleObj spid="_x0000_s57462" name="Equation" r:id="rId11" imgW="1091880" imgH="393480" progId="Equation.3">
                  <p:embed/>
                </p:oleObj>
              </mc:Choice>
              <mc:Fallback>
                <p:oleObj name="Equation" r:id="rId11" imgW="1091880" imgH="39348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78470" y="2758630"/>
                        <a:ext cx="1543418" cy="554104"/>
                      </a:xfrm>
                      <a:prstGeom prst="rect">
                        <a:avLst/>
                      </a:prstGeom>
                      <a:noFill/>
                      <a:ln>
                        <a:noFill/>
                      </a:ln>
                      <a:effectLst/>
                    </p:spPr>
                  </p:pic>
                </p:oleObj>
              </mc:Fallback>
            </mc:AlternateContent>
          </a:graphicData>
        </a:graphic>
      </p:graphicFrame>
      <p:graphicFrame>
        <p:nvGraphicFramePr>
          <p:cNvPr id="15" name="Object 30"/>
          <p:cNvGraphicFramePr>
            <a:graphicFrameLocks noChangeAspect="1"/>
          </p:cNvGraphicFramePr>
          <p:nvPr>
            <p:extLst>
              <p:ext uri="{D42A27DB-BD31-4B8C-83A1-F6EECF244321}">
                <p14:modId xmlns:p14="http://schemas.microsoft.com/office/powerpoint/2010/main" val="36097125"/>
              </p:ext>
            </p:extLst>
          </p:nvPr>
        </p:nvGraphicFramePr>
        <p:xfrm>
          <a:off x="465918" y="3909569"/>
          <a:ext cx="3369321" cy="635358"/>
        </p:xfrm>
        <a:graphic>
          <a:graphicData uri="http://schemas.openxmlformats.org/presentationml/2006/ole">
            <mc:AlternateContent xmlns:mc="http://schemas.openxmlformats.org/markup-compatibility/2006">
              <mc:Choice xmlns:v="urn:schemas-microsoft-com:vml" Requires="v">
                <p:oleObj spid="_x0000_s57463" name="Equation" r:id="rId13" imgW="2222280" imgH="419040" progId="Equation.3">
                  <p:embed/>
                </p:oleObj>
              </mc:Choice>
              <mc:Fallback>
                <p:oleObj name="Equation" r:id="rId13" imgW="2222280" imgH="41904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5918" y="3909569"/>
                        <a:ext cx="3369321" cy="635358"/>
                      </a:xfrm>
                      <a:prstGeom prst="rect">
                        <a:avLst/>
                      </a:prstGeom>
                      <a:noFill/>
                      <a:ln>
                        <a:noFill/>
                      </a:ln>
                      <a:effectLst/>
                    </p:spPr>
                  </p:pic>
                </p:oleObj>
              </mc:Fallback>
            </mc:AlternateContent>
          </a:graphicData>
        </a:graphic>
      </p:graphicFrame>
      <p:graphicFrame>
        <p:nvGraphicFramePr>
          <p:cNvPr id="16" name="Object 31"/>
          <p:cNvGraphicFramePr>
            <a:graphicFrameLocks noChangeAspect="1"/>
          </p:cNvGraphicFramePr>
          <p:nvPr>
            <p:extLst>
              <p:ext uri="{D42A27DB-BD31-4B8C-83A1-F6EECF244321}">
                <p14:modId xmlns:p14="http://schemas.microsoft.com/office/powerpoint/2010/main" val="3566379367"/>
              </p:ext>
            </p:extLst>
          </p:nvPr>
        </p:nvGraphicFramePr>
        <p:xfrm>
          <a:off x="533982" y="4995783"/>
          <a:ext cx="2026033" cy="781045"/>
        </p:xfrm>
        <a:graphic>
          <a:graphicData uri="http://schemas.openxmlformats.org/presentationml/2006/ole">
            <mc:AlternateContent xmlns:mc="http://schemas.openxmlformats.org/markup-compatibility/2006">
              <mc:Choice xmlns:v="urn:schemas-microsoft-com:vml" Requires="v">
                <p:oleObj spid="_x0000_s57464" name="Equation" r:id="rId15" imgW="1511280" imgH="583920" progId="Equation.3">
                  <p:embed/>
                </p:oleObj>
              </mc:Choice>
              <mc:Fallback>
                <p:oleObj name="Equation" r:id="rId15" imgW="1511280" imgH="58392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3982" y="4995783"/>
                        <a:ext cx="2026033" cy="781045"/>
                      </a:xfrm>
                      <a:prstGeom prst="rect">
                        <a:avLst/>
                      </a:prstGeom>
                      <a:noFill/>
                      <a:ln>
                        <a:noFill/>
                      </a:ln>
                      <a:effectLst/>
                    </p:spPr>
                  </p:pic>
                </p:oleObj>
              </mc:Fallback>
            </mc:AlternateContent>
          </a:graphicData>
        </a:graphic>
      </p:graphicFrame>
      <p:graphicFrame>
        <p:nvGraphicFramePr>
          <p:cNvPr id="17" name="Object 32"/>
          <p:cNvGraphicFramePr>
            <a:graphicFrameLocks noChangeAspect="1"/>
          </p:cNvGraphicFramePr>
          <p:nvPr>
            <p:extLst>
              <p:ext uri="{D42A27DB-BD31-4B8C-83A1-F6EECF244321}">
                <p14:modId xmlns:p14="http://schemas.microsoft.com/office/powerpoint/2010/main" val="906532055"/>
              </p:ext>
            </p:extLst>
          </p:nvPr>
        </p:nvGraphicFramePr>
        <p:xfrm>
          <a:off x="2878470" y="4869994"/>
          <a:ext cx="1934580" cy="906834"/>
        </p:xfrm>
        <a:graphic>
          <a:graphicData uri="http://schemas.openxmlformats.org/presentationml/2006/ole">
            <mc:AlternateContent xmlns:mc="http://schemas.openxmlformats.org/markup-compatibility/2006">
              <mc:Choice xmlns:v="urn:schemas-microsoft-com:vml" Requires="v">
                <p:oleObj spid="_x0000_s57465" name="Equation" r:id="rId17" imgW="1625400" imgH="761760" progId="Equation.3">
                  <p:embed/>
                </p:oleObj>
              </mc:Choice>
              <mc:Fallback>
                <p:oleObj name="Equation" r:id="rId17" imgW="1625400" imgH="76176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78470" y="4869994"/>
                        <a:ext cx="1934580" cy="906834"/>
                      </a:xfrm>
                      <a:prstGeom prst="rect">
                        <a:avLst/>
                      </a:prstGeom>
                      <a:noFill/>
                      <a:ln>
                        <a:noFill/>
                      </a:ln>
                      <a:effectLst/>
                    </p:spPr>
                  </p:pic>
                </p:oleObj>
              </mc:Fallback>
            </mc:AlternateContent>
          </a:graphicData>
        </a:graphic>
      </p:graphicFrame>
    </p:spTree>
    <p:custDataLst>
      <p:tags r:id="rId2"/>
    </p:custDataLst>
    <p:extLst>
      <p:ext uri="{BB962C8B-B14F-4D97-AF65-F5344CB8AC3E}">
        <p14:creationId xmlns:p14="http://schemas.microsoft.com/office/powerpoint/2010/main" val="193771239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Θόρυβος στους Τελεστικούς </a:t>
            </a:r>
            <a:r>
              <a:rPr lang="el-GR" dirty="0" smtClean="0"/>
              <a:t>Ενισχυτές</a:t>
            </a:r>
            <a:r>
              <a:rPr lang="en-US" dirty="0" smtClean="0"/>
              <a:t> (</a:t>
            </a:r>
            <a:r>
              <a:rPr lang="el-GR" dirty="0" smtClean="0"/>
              <a:t>1 από 2)</a:t>
            </a:r>
            <a:endParaRPr lang="el-GR" dirty="0"/>
          </a:p>
        </p:txBody>
      </p:sp>
      <p:graphicFrame>
        <p:nvGraphicFramePr>
          <p:cNvPr id="5" name="Object 5" descr="Τελεστικος ενισχυτής"/>
          <p:cNvGraphicFramePr>
            <a:graphicFrameLocks noChangeAspect="1"/>
          </p:cNvGraphicFramePr>
          <p:nvPr>
            <p:extLst>
              <p:ext uri="{D42A27DB-BD31-4B8C-83A1-F6EECF244321}">
                <p14:modId xmlns:p14="http://schemas.microsoft.com/office/powerpoint/2010/main" val="2063971473"/>
              </p:ext>
            </p:extLst>
          </p:nvPr>
        </p:nvGraphicFramePr>
        <p:xfrm>
          <a:off x="1088736" y="1232756"/>
          <a:ext cx="1457325" cy="2005013"/>
        </p:xfrm>
        <a:graphic>
          <a:graphicData uri="http://schemas.openxmlformats.org/presentationml/2006/ole">
            <mc:AlternateContent xmlns:mc="http://schemas.openxmlformats.org/markup-compatibility/2006">
              <mc:Choice xmlns:v="urn:schemas-microsoft-com:vml" Requires="v">
                <p:oleObj spid="_x0000_s58466" r:id="rId4" imgW="1343212" imgH="1848108" progId="MSPhotoEd.3">
                  <p:embed/>
                </p:oleObj>
              </mc:Choice>
              <mc:Fallback>
                <p:oleObj r:id="rId4" imgW="1343212" imgH="1848108"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8736" y="1232756"/>
                        <a:ext cx="1457325" cy="2005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9" descr="Κυκλώματα τελεστικού ενισχυτή"/>
          <p:cNvGraphicFramePr>
            <a:graphicFrameLocks noChangeAspect="1"/>
          </p:cNvGraphicFramePr>
          <p:nvPr>
            <p:extLst>
              <p:ext uri="{D42A27DB-BD31-4B8C-83A1-F6EECF244321}">
                <p14:modId xmlns:p14="http://schemas.microsoft.com/office/powerpoint/2010/main" val="3123801629"/>
              </p:ext>
            </p:extLst>
          </p:nvPr>
        </p:nvGraphicFramePr>
        <p:xfrm>
          <a:off x="971600" y="3356992"/>
          <a:ext cx="1973006" cy="2834779"/>
        </p:xfrm>
        <a:graphic>
          <a:graphicData uri="http://schemas.openxmlformats.org/presentationml/2006/ole">
            <mc:AlternateContent xmlns:mc="http://schemas.openxmlformats.org/markup-compatibility/2006">
              <mc:Choice xmlns:v="urn:schemas-microsoft-com:vml" Requires="v">
                <p:oleObj spid="_x0000_s58467" r:id="rId6" imgW="2486372" imgH="3572374" progId="MSPhotoEd.3">
                  <p:embed/>
                </p:oleObj>
              </mc:Choice>
              <mc:Fallback>
                <p:oleObj r:id="rId6" imgW="2486372" imgH="3572374" progId="MSPhotoEd.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1600" y="3356992"/>
                        <a:ext cx="1973006" cy="2834779"/>
                      </a:xfrm>
                      <a:prstGeom prst="rect">
                        <a:avLst/>
                      </a:prstGeom>
                      <a:noFill/>
                    </p:spPr>
                  </p:pic>
                </p:oleObj>
              </mc:Fallback>
            </mc:AlternateContent>
          </a:graphicData>
        </a:graphic>
      </p:graphicFrame>
      <p:graphicFrame>
        <p:nvGraphicFramePr>
          <p:cNvPr id="6" name="Object 7"/>
          <p:cNvGraphicFramePr>
            <a:graphicFrameLocks noChangeAspect="1"/>
          </p:cNvGraphicFramePr>
          <p:nvPr>
            <p:extLst>
              <p:ext uri="{D42A27DB-BD31-4B8C-83A1-F6EECF244321}">
                <p14:modId xmlns:p14="http://schemas.microsoft.com/office/powerpoint/2010/main" val="1552143851"/>
              </p:ext>
            </p:extLst>
          </p:nvPr>
        </p:nvGraphicFramePr>
        <p:xfrm>
          <a:off x="3158551" y="1561835"/>
          <a:ext cx="5976938" cy="684212"/>
        </p:xfrm>
        <a:graphic>
          <a:graphicData uri="http://schemas.openxmlformats.org/presentationml/2006/ole">
            <mc:AlternateContent xmlns:mc="http://schemas.openxmlformats.org/markup-compatibility/2006">
              <mc:Choice xmlns:v="urn:schemas-microsoft-com:vml" Requires="v">
                <p:oleObj spid="_x0000_s58468" name="Equation" r:id="rId8" imgW="4406900" imgH="508000" progId="Equation.3">
                  <p:embed/>
                </p:oleObj>
              </mc:Choice>
              <mc:Fallback>
                <p:oleObj name="Equation" r:id="rId8" imgW="4406900" imgH="5080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58551" y="1561835"/>
                        <a:ext cx="5976938" cy="684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11"/>
          <p:cNvGraphicFramePr>
            <a:graphicFrameLocks noChangeAspect="1"/>
          </p:cNvGraphicFramePr>
          <p:nvPr>
            <p:extLst>
              <p:ext uri="{D42A27DB-BD31-4B8C-83A1-F6EECF244321}">
                <p14:modId xmlns:p14="http://schemas.microsoft.com/office/powerpoint/2010/main" val="2763471735"/>
              </p:ext>
            </p:extLst>
          </p:nvPr>
        </p:nvGraphicFramePr>
        <p:xfrm>
          <a:off x="4041629" y="2890900"/>
          <a:ext cx="3570153" cy="815981"/>
        </p:xfrm>
        <a:graphic>
          <a:graphicData uri="http://schemas.openxmlformats.org/presentationml/2006/ole">
            <mc:AlternateContent xmlns:mc="http://schemas.openxmlformats.org/markup-compatibility/2006">
              <mc:Choice xmlns:v="urn:schemas-microsoft-com:vml" Requires="v">
                <p:oleObj spid="_x0000_s58469" name="Equation" r:id="rId10" imgW="2209800" imgH="508000" progId="Equation.3">
                  <p:embed/>
                </p:oleObj>
              </mc:Choice>
              <mc:Fallback>
                <p:oleObj name="Equation" r:id="rId10" imgW="2209800" imgH="5080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41629" y="2890900"/>
                        <a:ext cx="3570153" cy="815981"/>
                      </a:xfrm>
                      <a:prstGeom prst="rect">
                        <a:avLst/>
                      </a:prstGeom>
                      <a:noFill/>
                    </p:spPr>
                  </p:pic>
                </p:oleObj>
              </mc:Fallback>
            </mc:AlternateContent>
          </a:graphicData>
        </a:graphic>
      </p:graphicFrame>
      <p:graphicFrame>
        <p:nvGraphicFramePr>
          <p:cNvPr id="9" name="Object 13"/>
          <p:cNvGraphicFramePr>
            <a:graphicFrameLocks noChangeAspect="1"/>
          </p:cNvGraphicFramePr>
          <p:nvPr>
            <p:extLst>
              <p:ext uri="{D42A27DB-BD31-4B8C-83A1-F6EECF244321}">
                <p14:modId xmlns:p14="http://schemas.microsoft.com/office/powerpoint/2010/main" val="92843995"/>
              </p:ext>
            </p:extLst>
          </p:nvPr>
        </p:nvGraphicFramePr>
        <p:xfrm>
          <a:off x="3965429" y="4008499"/>
          <a:ext cx="3704591" cy="804777"/>
        </p:xfrm>
        <a:graphic>
          <a:graphicData uri="http://schemas.openxmlformats.org/presentationml/2006/ole">
            <mc:AlternateContent xmlns:mc="http://schemas.openxmlformats.org/markup-compatibility/2006">
              <mc:Choice xmlns:v="urn:schemas-microsoft-com:vml" Requires="v">
                <p:oleObj spid="_x0000_s58470" name="Equation" r:id="rId12" imgW="2324100" imgH="508000" progId="Equation.3">
                  <p:embed/>
                </p:oleObj>
              </mc:Choice>
              <mc:Fallback>
                <p:oleObj name="Equation" r:id="rId12" imgW="2324100" imgH="5080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65429" y="4008499"/>
                        <a:ext cx="3704591" cy="804777"/>
                      </a:xfrm>
                      <a:prstGeom prst="rect">
                        <a:avLst/>
                      </a:prstGeom>
                      <a:noFill/>
                    </p:spPr>
                  </p:pic>
                </p:oleObj>
              </mc:Fallback>
            </mc:AlternateContent>
          </a:graphicData>
        </a:graphic>
      </p:graphicFrame>
      <p:graphicFrame>
        <p:nvGraphicFramePr>
          <p:cNvPr id="10" name="Object 15"/>
          <p:cNvGraphicFramePr>
            <a:graphicFrameLocks noChangeAspect="1"/>
          </p:cNvGraphicFramePr>
          <p:nvPr>
            <p:extLst>
              <p:ext uri="{D42A27DB-BD31-4B8C-83A1-F6EECF244321}">
                <p14:modId xmlns:p14="http://schemas.microsoft.com/office/powerpoint/2010/main" val="538198878"/>
              </p:ext>
            </p:extLst>
          </p:nvPr>
        </p:nvGraphicFramePr>
        <p:xfrm>
          <a:off x="3965430" y="5291200"/>
          <a:ext cx="3471189" cy="730088"/>
        </p:xfrm>
        <a:graphic>
          <a:graphicData uri="http://schemas.openxmlformats.org/presentationml/2006/ole">
            <mc:AlternateContent xmlns:mc="http://schemas.openxmlformats.org/markup-compatibility/2006">
              <mc:Choice xmlns:v="urn:schemas-microsoft-com:vml" Requires="v">
                <p:oleObj spid="_x0000_s58471" name="Equation" r:id="rId14" imgW="2400300" imgH="508000" progId="Equation.3">
                  <p:embed/>
                </p:oleObj>
              </mc:Choice>
              <mc:Fallback>
                <p:oleObj name="Equation" r:id="rId14" imgW="2400300" imgH="5080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65430" y="5291200"/>
                        <a:ext cx="3471189" cy="730088"/>
                      </a:xfrm>
                      <a:prstGeom prst="rect">
                        <a:avLst/>
                      </a:prstGeom>
                      <a:noFill/>
                    </p:spPr>
                  </p:pic>
                </p:oleObj>
              </mc:Fallback>
            </mc:AlternateContent>
          </a:graphicData>
        </a:graphic>
      </p:graphicFrame>
    </p:spTree>
    <p:custDataLst>
      <p:tags r:id="rId2"/>
    </p:custDataLst>
    <p:extLst>
      <p:ext uri="{BB962C8B-B14F-4D97-AF65-F5344CB8AC3E}">
        <p14:creationId xmlns:p14="http://schemas.microsoft.com/office/powerpoint/2010/main" val="246184858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4000" dirty="0"/>
              <a:t>Θόρυβος στους Τελεστικούς Ενισχυτές </a:t>
            </a:r>
            <a:r>
              <a:rPr lang="el-GR" sz="4000" dirty="0" smtClean="0"/>
              <a:t>(2 από 2</a:t>
            </a:r>
            <a:r>
              <a:rPr lang="el-GR" sz="4000" dirty="0"/>
              <a:t>)</a:t>
            </a:r>
          </a:p>
        </p:txBody>
      </p:sp>
      <p:graphicFrame>
        <p:nvGraphicFramePr>
          <p:cNvPr id="3" name="Object 4" descr="Τελεστικος ενισχυτής"/>
          <p:cNvGraphicFramePr>
            <a:graphicFrameLocks noChangeAspect="1"/>
          </p:cNvGraphicFramePr>
          <p:nvPr>
            <p:extLst>
              <p:ext uri="{D42A27DB-BD31-4B8C-83A1-F6EECF244321}">
                <p14:modId xmlns:p14="http://schemas.microsoft.com/office/powerpoint/2010/main" val="33843542"/>
              </p:ext>
            </p:extLst>
          </p:nvPr>
        </p:nvGraphicFramePr>
        <p:xfrm>
          <a:off x="2960439" y="1847020"/>
          <a:ext cx="2667000" cy="1749425"/>
        </p:xfrm>
        <a:graphic>
          <a:graphicData uri="http://schemas.openxmlformats.org/presentationml/2006/ole">
            <mc:AlternateContent xmlns:mc="http://schemas.openxmlformats.org/markup-compatibility/2006">
              <mc:Choice xmlns:v="urn:schemas-microsoft-com:vml" Requires="v">
                <p:oleObj spid="_x0000_s59474" r:id="rId4" imgW="2352381" imgH="1542857" progId="MSPhotoEd.3">
                  <p:embed/>
                </p:oleObj>
              </mc:Choice>
              <mc:Fallback>
                <p:oleObj r:id="rId4" imgW="2352381" imgH="1542857"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0439" y="1847020"/>
                        <a:ext cx="2667000" cy="1749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 name="Group 15" descr="Υπολογισμός της V n"/>
          <p:cNvGrpSpPr>
            <a:grpSpLocks/>
          </p:cNvGrpSpPr>
          <p:nvPr/>
        </p:nvGrpSpPr>
        <p:grpSpPr bwMode="auto">
          <a:xfrm>
            <a:off x="734877" y="3853847"/>
            <a:ext cx="7431087" cy="600075"/>
            <a:chOff x="471" y="1846"/>
            <a:chExt cx="4681" cy="378"/>
          </a:xfrm>
        </p:grpSpPr>
        <p:graphicFrame>
          <p:nvGraphicFramePr>
            <p:cNvPr id="5" name="Object 6" descr="Υπολογισμός της V n"/>
            <p:cNvGraphicFramePr>
              <a:graphicFrameLocks noChangeAspect="1"/>
            </p:cNvGraphicFramePr>
            <p:nvPr>
              <p:extLst>
                <p:ext uri="{D42A27DB-BD31-4B8C-83A1-F6EECF244321}">
                  <p14:modId xmlns:p14="http://schemas.microsoft.com/office/powerpoint/2010/main" val="547698311"/>
                </p:ext>
              </p:extLst>
            </p:nvPr>
          </p:nvGraphicFramePr>
          <p:xfrm>
            <a:off x="471" y="1860"/>
            <a:ext cx="3339" cy="364"/>
          </p:xfrm>
          <a:graphic>
            <a:graphicData uri="http://schemas.openxmlformats.org/presentationml/2006/ole">
              <mc:AlternateContent xmlns:mc="http://schemas.openxmlformats.org/markup-compatibility/2006">
                <mc:Choice xmlns:v="urn:schemas-microsoft-com:vml" Requires="v">
                  <p:oleObj spid="_x0000_s59475" name="Equation" r:id="rId6" imgW="4152900" imgH="444500" progId="Equation.3">
                    <p:embed/>
                  </p:oleObj>
                </mc:Choice>
                <mc:Fallback>
                  <p:oleObj name="Equation" r:id="rId6" imgW="4152900" imgH="4445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 y="1860"/>
                          <a:ext cx="3339" cy="3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8" descr="[DECORATIVE]"/>
            <p:cNvGraphicFramePr>
              <a:graphicFrameLocks noChangeAspect="1"/>
            </p:cNvGraphicFramePr>
            <p:nvPr>
              <p:extLst>
                <p:ext uri="{D42A27DB-BD31-4B8C-83A1-F6EECF244321}">
                  <p14:modId xmlns:p14="http://schemas.microsoft.com/office/powerpoint/2010/main" val="3951947901"/>
                </p:ext>
              </p:extLst>
            </p:nvPr>
          </p:nvGraphicFramePr>
          <p:xfrm>
            <a:off x="3810" y="1846"/>
            <a:ext cx="1342" cy="378"/>
          </p:xfrm>
          <a:graphic>
            <a:graphicData uri="http://schemas.openxmlformats.org/presentationml/2006/ole">
              <mc:AlternateContent xmlns:mc="http://schemas.openxmlformats.org/markup-compatibility/2006">
                <mc:Choice xmlns:v="urn:schemas-microsoft-com:vml" Requires="v">
                  <p:oleObj spid="_x0000_s59476" name="Equation" r:id="rId8" imgW="1638300" imgH="457200" progId="Equation.3">
                    <p:embed/>
                  </p:oleObj>
                </mc:Choice>
                <mc:Fallback>
                  <p:oleObj name="Equation" r:id="rId8" imgW="1638300" imgH="4572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 y="1846"/>
                          <a:ext cx="1342" cy="3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7" name="Object 10"/>
          <p:cNvGraphicFramePr>
            <a:graphicFrameLocks noChangeAspect="1"/>
          </p:cNvGraphicFramePr>
          <p:nvPr>
            <p:extLst>
              <p:ext uri="{D42A27DB-BD31-4B8C-83A1-F6EECF244321}">
                <p14:modId xmlns:p14="http://schemas.microsoft.com/office/powerpoint/2010/main" val="2330134332"/>
              </p:ext>
            </p:extLst>
          </p:nvPr>
        </p:nvGraphicFramePr>
        <p:xfrm>
          <a:off x="734877" y="4884135"/>
          <a:ext cx="3346591" cy="705105"/>
        </p:xfrm>
        <a:graphic>
          <a:graphicData uri="http://schemas.openxmlformats.org/presentationml/2006/ole">
            <mc:AlternateContent xmlns:mc="http://schemas.openxmlformats.org/markup-compatibility/2006">
              <mc:Choice xmlns:v="urn:schemas-microsoft-com:vml" Requires="v">
                <p:oleObj spid="_x0000_s59477" name="Equation" r:id="rId10" imgW="2171700" imgH="457200" progId="Equation.3">
                  <p:embed/>
                </p:oleObj>
              </mc:Choice>
              <mc:Fallback>
                <p:oleObj name="Equation" r:id="rId10" imgW="2171700" imgH="4572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4877" y="4884135"/>
                        <a:ext cx="3346591" cy="705105"/>
                      </a:xfrm>
                      <a:prstGeom prst="rect">
                        <a:avLst/>
                      </a:prstGeom>
                      <a:noFill/>
                      <a:extLst/>
                    </p:spPr>
                  </p:pic>
                </p:oleObj>
              </mc:Fallback>
            </mc:AlternateContent>
          </a:graphicData>
        </a:graphic>
      </p:graphicFrame>
      <p:graphicFrame>
        <p:nvGraphicFramePr>
          <p:cNvPr id="8" name="Object 12"/>
          <p:cNvGraphicFramePr>
            <a:graphicFrameLocks noChangeAspect="1"/>
          </p:cNvGraphicFramePr>
          <p:nvPr>
            <p:extLst>
              <p:ext uri="{D42A27DB-BD31-4B8C-83A1-F6EECF244321}">
                <p14:modId xmlns:p14="http://schemas.microsoft.com/office/powerpoint/2010/main" val="998080979"/>
              </p:ext>
            </p:extLst>
          </p:nvPr>
        </p:nvGraphicFramePr>
        <p:xfrm>
          <a:off x="4187884" y="4936175"/>
          <a:ext cx="4498916" cy="792088"/>
        </p:xfrm>
        <a:graphic>
          <a:graphicData uri="http://schemas.openxmlformats.org/presentationml/2006/ole">
            <mc:AlternateContent xmlns:mc="http://schemas.openxmlformats.org/markup-compatibility/2006">
              <mc:Choice xmlns:v="urn:schemas-microsoft-com:vml" Requires="v">
                <p:oleObj spid="_x0000_s59478" name="Equation" r:id="rId12" imgW="2870200" imgH="508000" progId="Equation.3">
                  <p:embed/>
                </p:oleObj>
              </mc:Choice>
              <mc:Fallback>
                <p:oleObj name="Equation" r:id="rId12" imgW="2870200" imgH="5080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87884" y="4936175"/>
                        <a:ext cx="4498916" cy="792088"/>
                      </a:xfrm>
                      <a:prstGeom prst="rect">
                        <a:avLst/>
                      </a:prstGeom>
                      <a:noFill/>
                      <a:extLst/>
                    </p:spPr>
                  </p:pic>
                </p:oleObj>
              </mc:Fallback>
            </mc:AlternateContent>
          </a:graphicData>
        </a:graphic>
      </p:graphicFrame>
    </p:spTree>
    <p:custDataLst>
      <p:tags r:id="rId2"/>
    </p:custDataLst>
    <p:extLst>
      <p:ext uri="{BB962C8B-B14F-4D97-AF65-F5344CB8AC3E}">
        <p14:creationId xmlns:p14="http://schemas.microsoft.com/office/powerpoint/2010/main" val="311691935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3"/>
          <p:cNvSpPr>
            <a:spLocks noGrp="1"/>
          </p:cNvSpPr>
          <p:nvPr>
            <p:ph type="ctrTitle"/>
          </p:nvPr>
        </p:nvSpPr>
        <p:spPr/>
        <p:txBody>
          <a:bodyPr/>
          <a:lstStyle/>
          <a:p>
            <a:pPr eaLnBrk="1" hangingPunct="1"/>
            <a:r>
              <a:rPr lang="el-GR" altLang="el-GR" smtClean="0"/>
              <a:t>Τέλος Ενότητας</a:t>
            </a:r>
          </a:p>
        </p:txBody>
      </p:sp>
      <p:sp>
        <p:nvSpPr>
          <p:cNvPr id="58371" name="Subtitle 4"/>
          <p:cNvSpPr>
            <a:spLocks noGrp="1"/>
          </p:cNvSpPr>
          <p:nvPr>
            <p:ph type="subTitle" idx="1"/>
          </p:nvPr>
        </p:nvSpPr>
        <p:spPr/>
        <p:txBody>
          <a:bodyPr/>
          <a:lstStyle/>
          <a:p>
            <a:pPr eaLnBrk="1" hangingPunct="1"/>
            <a:endParaRPr lang="el-GR" altLang="el-GR" smtClean="0"/>
          </a:p>
        </p:txBody>
      </p:sp>
      <p:pic>
        <p:nvPicPr>
          <p:cNvPr id="58372" name="7 - Εικόνα" descr="Άδειες χρήσης Creative Common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81213" y="5827713"/>
            <a:ext cx="15811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3" descr="Λογότυπο - 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2363" y="5732463"/>
            <a:ext cx="3240087"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hangingPunct="1"/>
            <a:r>
              <a:rPr lang="el-GR" altLang="el-GR" smtClean="0"/>
              <a:t>Χρηματοδότηση</a:t>
            </a:r>
          </a:p>
        </p:txBody>
      </p:sp>
      <p:sp>
        <p:nvSpPr>
          <p:cNvPr id="59395" name="Content Placeholder 2"/>
          <p:cNvSpPr>
            <a:spLocks noGrp="1"/>
          </p:cNvSpPr>
          <p:nvPr>
            <p:ph idx="1"/>
          </p:nvPr>
        </p:nvSpPr>
        <p:spPr>
          <a:xfrm>
            <a:off x="457200" y="1341438"/>
            <a:ext cx="8229600" cy="4525962"/>
          </a:xfrm>
        </p:spPr>
        <p:txBody>
          <a:bodyPr/>
          <a:lstStyle/>
          <a:p>
            <a:pPr eaLnBrk="1" hangingPunct="1"/>
            <a:r>
              <a:rPr lang="el-GR" altLang="el-GR" sz="2000" smtClean="0"/>
              <a:t>Το παρόν εκπαιδευτικό υλικό έχει αναπτυχθεί στ</a:t>
            </a:r>
            <a:r>
              <a:rPr lang="en-US" altLang="el-GR" sz="2000" smtClean="0"/>
              <a:t>o</a:t>
            </a:r>
            <a:r>
              <a:rPr lang="el-GR" altLang="el-GR" sz="2000" smtClean="0"/>
              <a:t> πλαίσι</a:t>
            </a:r>
            <a:r>
              <a:rPr lang="en-US" altLang="el-GR" sz="2000" smtClean="0"/>
              <a:t>o</a:t>
            </a:r>
            <a:r>
              <a:rPr lang="el-GR" altLang="el-GR" sz="2000" smtClean="0"/>
              <a:t> του εκπαιδευτικού έργου του διδάσκοντα.</a:t>
            </a:r>
            <a:endParaRPr lang="en-US" altLang="el-GR" sz="2000" smtClean="0"/>
          </a:p>
          <a:p>
            <a:pPr eaLnBrk="1" hangingPunct="1"/>
            <a:r>
              <a:rPr lang="el-GR" altLang="el-GR" sz="2000" smtClean="0"/>
              <a:t>Το έργο «</a:t>
            </a:r>
            <a:r>
              <a:rPr lang="el-GR" altLang="el-GR" sz="2000" b="1" smtClean="0"/>
              <a:t>Ανοικτά Ακαδημαϊκά Μαθήματα στο Πανεπιστήμιο Αθηνών</a:t>
            </a:r>
            <a:r>
              <a:rPr lang="el-GR" altLang="el-GR" sz="2000" smtClean="0"/>
              <a:t>» έχει χρηματοδοτήσει μόνο την αναδιαμόρφωση του εκπαιδευτικού υλικού. </a:t>
            </a:r>
            <a:endParaRPr lang="en-US" altLang="el-GR" sz="2000" smtClean="0"/>
          </a:p>
          <a:p>
            <a:pPr eaLnBrk="1" hangingPunct="1"/>
            <a:r>
              <a:rPr lang="el-GR" altLang="el-GR"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9396"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3"/>
          <p:cNvSpPr>
            <a:spLocks noGrp="1"/>
          </p:cNvSpPr>
          <p:nvPr>
            <p:ph type="title"/>
          </p:nvPr>
        </p:nvSpPr>
        <p:spPr/>
        <p:txBody>
          <a:bodyPr/>
          <a:lstStyle/>
          <a:p>
            <a:pPr eaLnBrk="1" hangingPunct="1"/>
            <a:r>
              <a:rPr lang="el-GR" altLang="el-GR" sz="4400" smtClean="0"/>
              <a:t>Σημειώματα</a:t>
            </a:r>
          </a:p>
        </p:txBody>
      </p:sp>
      <p:sp>
        <p:nvSpPr>
          <p:cNvPr id="61443" name="Text Placeholder 4"/>
          <p:cNvSpPr>
            <a:spLocks noGrp="1"/>
          </p:cNvSpPr>
          <p:nvPr>
            <p:ph type="body" idx="1"/>
          </p:nvPr>
        </p:nvSpPr>
        <p:spPr/>
        <p:txBody>
          <a:bodyPr/>
          <a:lstStyle/>
          <a:p>
            <a:pPr eaLnBrk="1" hangingPunct="1"/>
            <a:endParaRPr lang="el-GR" altLang="el-GR"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3"/>
          <p:cNvSpPr>
            <a:spLocks noGrp="1"/>
          </p:cNvSpPr>
          <p:nvPr>
            <p:ph type="title"/>
          </p:nvPr>
        </p:nvSpPr>
        <p:spPr>
          <a:xfrm>
            <a:off x="0" y="274638"/>
            <a:ext cx="9144000" cy="1143000"/>
          </a:xfrm>
        </p:spPr>
        <p:txBody>
          <a:bodyPr/>
          <a:lstStyle/>
          <a:p>
            <a:pPr eaLnBrk="1" hangingPunct="1"/>
            <a:r>
              <a:rPr lang="el-GR" altLang="el-GR" smtClean="0"/>
              <a:t>Σημείωμα Ιστορικού Εκδόσεων</a:t>
            </a:r>
            <a:r>
              <a:rPr lang="en-US" altLang="el-GR" smtClean="0"/>
              <a:t> </a:t>
            </a:r>
            <a:r>
              <a:rPr lang="el-GR" altLang="el-GR" smtClean="0"/>
              <a:t>Έργου</a:t>
            </a:r>
          </a:p>
        </p:txBody>
      </p:sp>
      <p:sp>
        <p:nvSpPr>
          <p:cNvPr id="63491" name="Content Placeholder 4"/>
          <p:cNvSpPr>
            <a:spLocks noGrp="1"/>
          </p:cNvSpPr>
          <p:nvPr>
            <p:ph idx="1"/>
          </p:nvPr>
        </p:nvSpPr>
        <p:spPr>
          <a:xfrm>
            <a:off x="234950" y="1557338"/>
            <a:ext cx="8585200" cy="4525962"/>
          </a:xfrm>
        </p:spPr>
        <p:txBody>
          <a:bodyPr/>
          <a:lstStyle/>
          <a:p>
            <a:pPr marL="0" indent="0" eaLnBrk="1" hangingPunct="1">
              <a:buFont typeface="Arial" panose="020B0604020202020204" pitchFamily="34" charset="0"/>
              <a:buNone/>
            </a:pPr>
            <a:r>
              <a:rPr lang="el-GR" altLang="el-GR" sz="2000" dirty="0" smtClean="0"/>
              <a:t>Το παρόν έργο αποτελεί την έκδοση 1.0.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eaLnBrk="1" hangingPunct="1"/>
            <a:r>
              <a:rPr lang="el-GR" altLang="el-GR" smtClean="0"/>
              <a:t>Σημείωμα Αναφοράς</a:t>
            </a:r>
          </a:p>
        </p:txBody>
      </p:sp>
      <p:sp>
        <p:nvSpPr>
          <p:cNvPr id="65539" name="Content Placeholder 2"/>
          <p:cNvSpPr>
            <a:spLocks noGrp="1"/>
          </p:cNvSpPr>
          <p:nvPr>
            <p:ph idx="1"/>
          </p:nvPr>
        </p:nvSpPr>
        <p:spPr/>
        <p:txBody>
          <a:bodyPr/>
          <a:lstStyle/>
          <a:p>
            <a:pPr marL="0" indent="0" eaLnBrk="1" hangingPunct="1">
              <a:buNone/>
            </a:pPr>
            <a:r>
              <a:rPr lang="el-GR" altLang="el-GR" sz="2000" dirty="0" err="1" smtClean="0"/>
              <a:t>Copyright</a:t>
            </a:r>
            <a:r>
              <a:rPr lang="el-GR" altLang="el-GR" sz="2000" dirty="0" smtClean="0"/>
              <a:t> </a:t>
            </a:r>
            <a:r>
              <a:rPr lang="el-GR" altLang="el-GR" sz="2000" dirty="0" err="1" smtClean="0"/>
              <a:t>Εθνικόν</a:t>
            </a:r>
            <a:r>
              <a:rPr lang="el-GR" altLang="el-GR" sz="2000" dirty="0" smtClean="0"/>
              <a:t> και </a:t>
            </a:r>
            <a:r>
              <a:rPr lang="el-GR" altLang="el-GR" sz="2000" dirty="0" err="1" smtClean="0"/>
              <a:t>Καποδιστριακόν</a:t>
            </a:r>
            <a:r>
              <a:rPr lang="el-GR" altLang="el-GR" sz="2000" dirty="0" smtClean="0"/>
              <a:t> </a:t>
            </a:r>
            <a:r>
              <a:rPr lang="el-GR" altLang="el-GR" sz="2000" dirty="0" err="1" smtClean="0"/>
              <a:t>Πανεπιστήμιον</a:t>
            </a:r>
            <a:r>
              <a:rPr lang="el-GR" altLang="el-GR" sz="2000" dirty="0" smtClean="0"/>
              <a:t> Αθηνών</a:t>
            </a:r>
            <a:r>
              <a:rPr lang="en-US" altLang="el-GR" sz="2000" dirty="0" smtClean="0"/>
              <a:t>,</a:t>
            </a:r>
            <a:r>
              <a:rPr lang="el-GR" altLang="el-GR" sz="2000" dirty="0" smtClean="0"/>
              <a:t> </a:t>
            </a:r>
            <a:r>
              <a:rPr lang="el-GR" altLang="el-GR" sz="2000" dirty="0" err="1" smtClean="0"/>
              <a:t>Αραπογιάννη</a:t>
            </a:r>
            <a:r>
              <a:rPr lang="el-GR" altLang="el-GR" sz="2000" dirty="0" smtClean="0"/>
              <a:t> Αγγελική 201</a:t>
            </a:r>
            <a:r>
              <a:rPr lang="en-US" altLang="el-GR" sz="2000" dirty="0" smtClean="0"/>
              <a:t>5</a:t>
            </a:r>
            <a:r>
              <a:rPr lang="el-GR" altLang="el-GR" sz="2000" dirty="0" smtClean="0"/>
              <a:t>. </a:t>
            </a:r>
            <a:r>
              <a:rPr lang="el-GR" altLang="el-GR" sz="2000" dirty="0"/>
              <a:t>«Σχεδίαση Μεικτών </a:t>
            </a:r>
            <a:r>
              <a:rPr lang="en-US" altLang="el-GR" sz="2000" dirty="0"/>
              <a:t>VLSI </a:t>
            </a:r>
            <a:r>
              <a:rPr lang="el-GR" altLang="el-GR" sz="2000" dirty="0"/>
              <a:t>Κυκλωμάτων.  </a:t>
            </a:r>
            <a:r>
              <a:rPr lang="el-GR" altLang="el-GR" sz="2000" smtClean="0"/>
              <a:t>Τελεστικοί Ενισχυτές.». </a:t>
            </a:r>
            <a:r>
              <a:rPr lang="el-GR" altLang="el-GR" sz="2000" dirty="0"/>
              <a:t>Έκδοση</a:t>
            </a:r>
            <a:r>
              <a:rPr lang="el-GR" altLang="el-GR" sz="2000" dirty="0" smtClean="0"/>
              <a:t>: 1.0. Αθήνα 201</a:t>
            </a:r>
            <a:r>
              <a:rPr lang="en-US" altLang="el-GR" sz="2000" dirty="0" smtClean="0"/>
              <a:t>5</a:t>
            </a:r>
            <a:r>
              <a:rPr lang="el-GR" altLang="el-GR" sz="2000" dirty="0" smtClean="0"/>
              <a:t>. Διαθέσιμο από τη δικτυακή διεύθυνση: </a:t>
            </a:r>
            <a:r>
              <a:rPr lang="en-US" altLang="el-GR" sz="2000" u="sng" dirty="0">
                <a:hlinkClick r:id="rId3"/>
              </a:rPr>
              <a:t>http://opencourses.uoa.gr/courses/DI101</a:t>
            </a:r>
            <a:r>
              <a:rPr lang="en-US" altLang="el-GR" sz="2000" u="sng" dirty="0" smtClean="0">
                <a:hlinkClick r:id="rId3"/>
              </a:rPr>
              <a:t>/</a:t>
            </a:r>
            <a:r>
              <a:rPr lang="en-US" altLang="el-GR" sz="2000" u="sng" dirty="0" smtClean="0"/>
              <a:t>. </a:t>
            </a:r>
            <a:endParaRPr lang="el-GR" altLang="el-GR" sz="2000" dirty="0"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161925"/>
            <a:ext cx="8229600" cy="1143000"/>
          </a:xfrm>
        </p:spPr>
        <p:txBody>
          <a:bodyPr/>
          <a:lstStyle/>
          <a:p>
            <a:pPr eaLnBrk="1" hangingPunct="1"/>
            <a:r>
              <a:rPr lang="el-GR" altLang="el-GR" smtClean="0"/>
              <a:t>Σημείωμα Αδειοδότησης</a:t>
            </a:r>
          </a:p>
        </p:txBody>
      </p:sp>
      <p:sp>
        <p:nvSpPr>
          <p:cNvPr id="67587" name="Content Placeholder 2"/>
          <p:cNvSpPr>
            <a:spLocks noGrp="1"/>
          </p:cNvSpPr>
          <p:nvPr>
            <p:ph idx="1"/>
          </p:nvPr>
        </p:nvSpPr>
        <p:spPr>
          <a:xfrm>
            <a:off x="107950" y="765175"/>
            <a:ext cx="8928100" cy="1439863"/>
          </a:xfrm>
        </p:spPr>
        <p:txBody>
          <a:bodyPr/>
          <a:lstStyle/>
          <a:p>
            <a:pPr marL="0" indent="0" eaLnBrk="1" hangingPunct="1">
              <a:buFont typeface="Arial" panose="020B0604020202020204" pitchFamily="34" charset="0"/>
              <a:buNone/>
            </a:pPr>
            <a:r>
              <a:rPr lang="el-GR" altLang="el-GR"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eaLnBrk="1" hangingPunct="1">
              <a:buFont typeface="Arial" panose="020B0604020202020204" pitchFamily="34" charset="0"/>
              <a:buNone/>
            </a:pPr>
            <a:endParaRPr lang="el-GR" altLang="el-GR" sz="2000" smtClean="0"/>
          </a:p>
        </p:txBody>
      </p:sp>
      <p:pic>
        <p:nvPicPr>
          <p:cNvPr id="67588"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hangingPunct="1">
              <a:defRPr/>
            </a:pPr>
            <a:r>
              <a:rPr lang="el-GR" dirty="0"/>
              <a:t>[1] http://creativecommons.org/licenses/by-nc-sa/4.0/ </a:t>
            </a:r>
            <a:endParaRPr lang="en-US"/>
          </a:p>
          <a:p>
            <a:pPr eaLnBrk="1" hangingPunct="1">
              <a:defRPr/>
            </a:pPr>
            <a:endParaRPr lang="el-GR" dirty="0"/>
          </a:p>
          <a:p>
            <a:pPr eaLnBrk="1" hangingPunct="1">
              <a:defRPr/>
            </a:pPr>
            <a:r>
              <a:rPr lang="el-GR" dirty="0"/>
              <a:t>Ως </a:t>
            </a:r>
            <a:r>
              <a:rPr lang="el-GR" b="1" dirty="0"/>
              <a:t>Μη Εμπορική</a:t>
            </a:r>
            <a:r>
              <a:rPr lang="el-GR" dirty="0"/>
              <a:t> ορίζεται η χρήση:</a:t>
            </a:r>
          </a:p>
          <a:p>
            <a:pPr marL="342900" indent="-342900" eaLnBrk="1" hangingPunct="1">
              <a:buFont typeface="Arial" panose="020B0604020202020204" pitchFamily="34" charset="0"/>
              <a:buChar char="•"/>
              <a:defRP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indent="-342900" eaLnBrk="1" hangingPunct="1">
              <a:buFont typeface="Arial" panose="020B0604020202020204" pitchFamily="34" charset="0"/>
              <a:buChar char="•"/>
              <a:defRP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indent="-342900" eaLnBrk="1" hangingPunct="1">
              <a:buFont typeface="Arial" panose="020B0604020202020204" pitchFamily="34" charset="0"/>
              <a:buChar char="•"/>
              <a:defRP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τόπο</a:t>
            </a:r>
            <a:endParaRPr lang="en-US" dirty="0"/>
          </a:p>
          <a:p>
            <a:pPr marL="342900" indent="-342900" eaLnBrk="1" hangingPunct="1">
              <a:buFont typeface="Arial" panose="020B0604020202020204" pitchFamily="34" charset="0"/>
              <a:buChar char="•"/>
              <a:defRPr/>
            </a:pPr>
            <a:endParaRPr lang="el-GR" dirty="0"/>
          </a:p>
          <a:p>
            <a:pPr eaLnBrk="1" hangingPunct="1">
              <a:defRPr/>
            </a:pPr>
            <a:r>
              <a:rPr lang="el-GR" dirty="0"/>
              <a:t>Ο 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p>
        </p:txBody>
      </p:sp>
    </p:spTree>
    <p:custDataLst>
      <p:tags r:id="rId1"/>
    </p:custData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eaLnBrk="1" hangingPunct="1"/>
            <a:r>
              <a:rPr lang="el-GR" altLang="el-GR" smtClean="0"/>
              <a:t>Διατήρηση Σημειωμάτων</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eaLnBrk="1" fontAlgn="auto" hangingPunct="1">
              <a:spcAft>
                <a:spcPts val="0"/>
              </a:spcAft>
              <a:buFont typeface="Wingdings" panose="05000000000000000000" pitchFamily="2" charset="2"/>
              <a:buChar char="§"/>
              <a:defRPr/>
            </a:pPr>
            <a:r>
              <a:rPr lang="el-GR" sz="2000" dirty="0" err="1"/>
              <a:t>τ</a:t>
            </a:r>
            <a:r>
              <a:rPr lang="en-US" sz="2000" dirty="0" smtClean="0"/>
              <a:t>ο </a:t>
            </a:r>
            <a:r>
              <a:rPr lang="en-US" sz="2000" dirty="0" err="1"/>
              <a:t>Σημείωμ</a:t>
            </a:r>
            <a:r>
              <a:rPr lang="en-US" sz="2000" dirty="0"/>
              <a:t>α Αναφοράς</a:t>
            </a:r>
            <a:endParaRPr lang="el-GR" sz="2000" dirty="0"/>
          </a:p>
          <a:p>
            <a:pPr lvl="1" eaLnBrk="1" fontAlgn="auto" hangingPunct="1">
              <a:spcAft>
                <a:spcPts val="0"/>
              </a:spcAft>
              <a:buFont typeface="Wingdings" panose="05000000000000000000" pitchFamily="2" charset="2"/>
              <a:buChar char="§"/>
              <a:defRP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eaLnBrk="1" fontAlgn="auto" hangingPunct="1">
              <a:spcAft>
                <a:spcPts val="0"/>
              </a:spcAft>
              <a:buFont typeface="Wingdings" panose="05000000000000000000" pitchFamily="2" charset="2"/>
              <a:buChar char="§"/>
              <a:defRP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eaLnBrk="1" fontAlgn="auto" hangingPunct="1">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p>
          <a:p>
            <a:pPr marL="0" indent="0" eaLnBrk="1" fontAlgn="auto" hangingPunct="1">
              <a:spcAft>
                <a:spcPts val="0"/>
              </a:spcAft>
              <a:buFont typeface="Arial" panose="020B0604020202020204" pitchFamily="34" charset="0"/>
              <a:buNone/>
              <a:defRPr/>
            </a:pPr>
            <a:r>
              <a:rPr lang="el-GR" sz="2400" dirty="0"/>
              <a:t>μαζί με τους συνοδευόμενους </a:t>
            </a:r>
            <a:r>
              <a:rPr lang="el-GR" sz="2400" dirty="0" err="1"/>
              <a:t>υπερσυνδέσμους</a:t>
            </a:r>
            <a:r>
              <a:rPr lang="el-GR" sz="2400" dirty="0"/>
              <a:t>.</a:t>
            </a:r>
          </a:p>
          <a:p>
            <a:pPr eaLnBrk="1" fontAlgn="auto" hangingPunct="1">
              <a:spcAft>
                <a:spcPts val="0"/>
              </a:spcAft>
              <a:defRPr/>
            </a:pPr>
            <a:endParaRPr lang="el-GR" sz="2000"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0" y="-100013"/>
            <a:ext cx="9144000" cy="1143001"/>
          </a:xfrm>
        </p:spPr>
        <p:txBody>
          <a:bodyPr/>
          <a:lstStyle/>
          <a:p>
            <a:pPr eaLnBrk="1" hangingPunct="1"/>
            <a:r>
              <a:rPr lang="el-GR" altLang="el-GR" sz="4000" dirty="0" smtClean="0"/>
              <a:t>Σημείωμα Χρήσης Έργων Τρίτων </a:t>
            </a:r>
          </a:p>
        </p:txBody>
      </p:sp>
      <p:sp>
        <p:nvSpPr>
          <p:cNvPr id="3" name="Content Placeholder 2"/>
          <p:cNvSpPr>
            <a:spLocks noGrp="1"/>
          </p:cNvSpPr>
          <p:nvPr>
            <p:ph idx="1"/>
          </p:nvPr>
        </p:nvSpPr>
        <p:spPr>
          <a:xfrm>
            <a:off x="142875" y="1042988"/>
            <a:ext cx="8858250" cy="4525962"/>
          </a:xfrm>
        </p:spPr>
        <p:txBody>
          <a:bodyPr rtlCol="0">
            <a:noAutofit/>
          </a:bodyPr>
          <a:lstStyle/>
          <a:p>
            <a:pPr marL="0" indent="0" eaLnBrk="1" fontAlgn="auto" hangingPunct="1">
              <a:spcAft>
                <a:spcPts val="0"/>
              </a:spcAft>
              <a:buFont typeface="Arial" panose="020B0604020202020204" pitchFamily="34" charset="0"/>
              <a:buNone/>
              <a:defRPr/>
            </a:pPr>
            <a:r>
              <a:rPr lang="el-GR" sz="2000" dirty="0" smtClean="0"/>
              <a:t>Το </a:t>
            </a:r>
            <a:r>
              <a:rPr lang="el-GR" sz="2000" dirty="0"/>
              <a:t>Έργο αυτό κάνει χρήση των ακόλουθων έργων</a:t>
            </a:r>
            <a:r>
              <a:rPr lang="el-GR" sz="2000" dirty="0" smtClean="0"/>
              <a:t>:</a:t>
            </a:r>
          </a:p>
          <a:p>
            <a:pPr marL="0" indent="0" eaLnBrk="1" fontAlgn="auto" hangingPunct="1">
              <a:spcAft>
                <a:spcPts val="0"/>
              </a:spcAft>
              <a:buFont typeface="Arial" panose="020B0604020202020204" pitchFamily="34" charset="0"/>
              <a:buNone/>
              <a:defRPr/>
            </a:pPr>
            <a:r>
              <a:rPr lang="el-GR" sz="2000" dirty="0" smtClean="0"/>
              <a:t>Οι εικόνες και τα διαγράμματα που χρησιμοποιούνται είναι από το βιβλίο:</a:t>
            </a:r>
          </a:p>
          <a:p>
            <a:pPr marL="0" indent="0" eaLnBrk="1" fontAlgn="auto" hangingPunct="1">
              <a:spcAft>
                <a:spcPts val="0"/>
              </a:spcAft>
              <a:buNone/>
              <a:defRPr/>
            </a:pPr>
            <a:r>
              <a:rPr lang="en-US" sz="2000" dirty="0" err="1" smtClean="0"/>
              <a:t>Behzad</a:t>
            </a:r>
            <a:r>
              <a:rPr lang="en-US" sz="2000" dirty="0" smtClean="0"/>
              <a:t> </a:t>
            </a:r>
            <a:r>
              <a:rPr lang="en-US" sz="2000" dirty="0"/>
              <a:t>Razavi. 2000. </a:t>
            </a:r>
            <a:r>
              <a:rPr lang="en-US" sz="2000" i="1" dirty="0"/>
              <a:t>Design of Analog CMOS Integrated Circuits</a:t>
            </a:r>
            <a:r>
              <a:rPr lang="en-US" sz="2000" dirty="0"/>
              <a:t> (1 ed.). McGraw-Hill, Inc., New York, NY, USA ©2000</a:t>
            </a:r>
            <a:r>
              <a:rPr lang="en-US" sz="2000" dirty="0" smtClean="0"/>
              <a:t>. </a:t>
            </a:r>
            <a:endParaRPr lang="en-US" sz="2000" dirty="0"/>
          </a:p>
          <a:p>
            <a:pPr marL="0" indent="0" eaLnBrk="1" fontAlgn="auto" hangingPunct="1">
              <a:spcAft>
                <a:spcPts val="0"/>
              </a:spcAft>
              <a:buFont typeface="Arial" panose="020B0604020202020204" pitchFamily="34" charset="0"/>
              <a:buNone/>
              <a:defRPr/>
            </a:pPr>
            <a:endParaRPr lang="el-GR" sz="2000" dirty="0" smtClean="0"/>
          </a:p>
        </p:txBody>
      </p:sp>
    </p:spTree>
    <p:extLst>
      <p:ext uri="{BB962C8B-B14F-4D97-AF65-F5344CB8AC3E}">
        <p14:creationId xmlns:p14="http://schemas.microsoft.com/office/powerpoint/2010/main" val="294418333"/>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7/14/2015 5:56:35 P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5362,15363,15364,"/>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7,11,62,"/>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7,34,49,41,44,47,45,48,46,"/>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7,34,14,16,15,24,31,25,26,27,28,29,30,"/>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7,40,42,43,"/>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7,4,12,6,13,"/>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7,46,47,12,48,49,50,"/>
</p:tagLst>
</file>

<file path=ppt/tags/tag10.xml><?xml version="1.0" encoding="utf-8"?>
<p:tagLst xmlns:a="http://schemas.openxmlformats.org/drawingml/2006/main" xmlns:r="http://schemas.openxmlformats.org/officeDocument/2006/relationships" xmlns:p="http://schemas.openxmlformats.org/presentationml/2006/main">
  <p:tag name="ZHAW.ACCESSIBILITYADDIN.READINGORDER" val="4,24,6,"/>
</p:tagLst>
</file>

<file path=ppt/tags/tag11.xml><?xml version="1.0" encoding="utf-8"?>
<p:tagLst xmlns:a="http://schemas.openxmlformats.org/drawingml/2006/main" xmlns:r="http://schemas.openxmlformats.org/officeDocument/2006/relationships" xmlns:p="http://schemas.openxmlformats.org/presentationml/2006/main">
  <p:tag name="ZHAW.ACCESSIBILITYADDIN.READINGORDER" val="4,24,28,"/>
</p:tagLst>
</file>

<file path=ppt/tags/tag12.xml><?xml version="1.0" encoding="utf-8"?>
<p:tagLst xmlns:a="http://schemas.openxmlformats.org/drawingml/2006/main" xmlns:r="http://schemas.openxmlformats.org/officeDocument/2006/relationships" xmlns:p="http://schemas.openxmlformats.org/presentationml/2006/main">
  <p:tag name="ZHAW.ACCESSIBILITYADDIN.READINGORDER" val="4,3,37,38,"/>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4,6,18,8,19,9,21,"/>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7,8,55,59,56,57,58,"/>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16.xml><?xml version="1.0" encoding="utf-8"?>
<p:tagLst xmlns:a="http://schemas.openxmlformats.org/drawingml/2006/main" xmlns:r="http://schemas.openxmlformats.org/officeDocument/2006/relationships" xmlns:p="http://schemas.openxmlformats.org/presentationml/2006/main">
  <p:tag name="ZHAW.ACCESSIBILITYADDIN.TABLEHEADER" val="R0;C0;"/>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4,23,27,25,28,29,30,31,"/>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7,35,36,37,"/>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7,45,44,47,48,46,49,50,"/>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1.xml><?xml version="1.0" encoding="utf-8"?>
<p:tagLst xmlns:a="http://schemas.openxmlformats.org/drawingml/2006/main" xmlns:r="http://schemas.openxmlformats.org/officeDocument/2006/relationships" xmlns:p="http://schemas.openxmlformats.org/presentationml/2006/main">
  <p:tag name="ZHAW.ACCESSIBILITYADDIN.READINGORDER" val="7,44,53,51,54,16,17,18,"/>
</p:tagLst>
</file>

<file path=ppt/tags/tag22.xml><?xml version="1.0" encoding="utf-8"?>
<p:tagLst xmlns:a="http://schemas.openxmlformats.org/drawingml/2006/main" xmlns:r="http://schemas.openxmlformats.org/officeDocument/2006/relationships" xmlns:p="http://schemas.openxmlformats.org/presentationml/2006/main">
  <p:tag name="ZHAW.ACCESSIBILITYADDIN.READINGORDER" val="4,5,12,3,13,14,15,16,17,"/>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4,5,7,6,8,9,10,"/>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3,4,7,8,"/>
</p:tagLst>
</file>

<file path=ppt/tags/tag25.xml><?xml version="1.0" encoding="utf-8"?>
<p:tagLst xmlns:a="http://schemas.openxmlformats.org/drawingml/2006/main" xmlns:r="http://schemas.openxmlformats.org/officeDocument/2006/relationships" xmlns:p="http://schemas.openxmlformats.org/presentationml/2006/main">
  <p:tag name="ZHAW.ACCESSIBILITYADDIN.READINGORDER" val="58370,58371,58372,58373,"/>
</p:tagLst>
</file>

<file path=ppt/tags/tag26.xml><?xml version="1.0" encoding="utf-8"?>
<p:tagLst xmlns:a="http://schemas.openxmlformats.org/drawingml/2006/main" xmlns:r="http://schemas.openxmlformats.org/officeDocument/2006/relationships" xmlns:p="http://schemas.openxmlformats.org/presentationml/2006/main">
  <p:tag name="ZHAW.ACCESSIBILITYADDIN.READINGORDER" val="59394,59395,59396,"/>
</p:tagLst>
</file>

<file path=ppt/tags/tag27.xml><?xml version="1.0" encoding="utf-8"?>
<p:tagLst xmlns:a="http://schemas.openxmlformats.org/drawingml/2006/main" xmlns:r="http://schemas.openxmlformats.org/officeDocument/2006/relationships" xmlns:p="http://schemas.openxmlformats.org/presentationml/2006/main">
  <p:tag name="ZHAW.ACCESSIBILITYADDIN.READINGORDER" val="67586,67587,67588,6,"/>
</p:tagLst>
</file>

<file path=ppt/theme/theme1.xml><?xml version="1.0" encoding="utf-8"?>
<a:theme xmlns:a="http://schemas.openxmlformats.org/drawingml/2006/main" name="Θέμα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extLst>
    <a:ext uri="{05A4C25C-085E-4340-85A3-A5531E510DB2}">
      <thm15:themeFamily xmlns:thm15="http://schemas.microsoft.com/office/thememl/2012/main" name="Θέμα2" id="{8D0EB99E-6069-4AFB-8549-0539EF7F222C}" vid="{B4C8CC40-989B-4BCD-8B08-244F7A7A114B}"/>
    </a:ext>
  </a:ext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3E4ED0D5-575B-492F-9F2E-12888FFB13E2}">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
  <TotalTime>5655</TotalTime>
  <Words>936</Words>
  <Application>Microsoft Office PowerPoint</Application>
  <PresentationFormat>Προβολή στην οθόνη (4:3)</PresentationFormat>
  <Paragraphs>160</Paragraphs>
  <Slides>29</Slides>
  <Notes>8</Notes>
  <HiddenSlides>0</HiddenSlides>
  <MMClips>0</MMClips>
  <ScaleCrop>false</ScaleCrop>
  <HeadingPairs>
    <vt:vector size="8" baseType="variant">
      <vt:variant>
        <vt:lpstr>Γραμματοσειρές που χρησιμοποιούνται</vt:lpstr>
      </vt:variant>
      <vt:variant>
        <vt:i4>7</vt:i4>
      </vt:variant>
      <vt:variant>
        <vt:lpstr>Θέμα</vt:lpstr>
      </vt:variant>
      <vt:variant>
        <vt:i4>1</vt:i4>
      </vt:variant>
      <vt:variant>
        <vt:lpstr>Ενσωματωμένοι διακομιστές OLE</vt:lpstr>
      </vt:variant>
      <vt:variant>
        <vt:i4>4</vt:i4>
      </vt:variant>
      <vt:variant>
        <vt:lpstr>Τίτλοι διαφανειών</vt:lpstr>
      </vt:variant>
      <vt:variant>
        <vt:i4>29</vt:i4>
      </vt:variant>
    </vt:vector>
  </HeadingPairs>
  <TitlesOfParts>
    <vt:vector size="41" baseType="lpstr">
      <vt:lpstr>Arial</vt:lpstr>
      <vt:lpstr>Calibri</vt:lpstr>
      <vt:lpstr>Cambria Math</vt:lpstr>
      <vt:lpstr>Symbol</vt:lpstr>
      <vt:lpstr>Tahoma</vt:lpstr>
      <vt:lpstr>Times New Roman</vt:lpstr>
      <vt:lpstr>Wingdings</vt:lpstr>
      <vt:lpstr>Θέμα2</vt:lpstr>
      <vt:lpstr>Photo Editor Photo</vt:lpstr>
      <vt:lpstr>Equation</vt:lpstr>
      <vt:lpstr>Εξίσωση</vt:lpstr>
      <vt:lpstr>MSPhotoEd.3</vt:lpstr>
      <vt:lpstr>Σχεδίαση Μεικτών VLSI Κυκλωμάτων</vt:lpstr>
      <vt:lpstr>Τελεστικοί ενισχυτές</vt:lpstr>
      <vt:lpstr>Παράμετροι επιδόσεων (1 από 3)</vt:lpstr>
      <vt:lpstr>Παράμετροι επιδόσεων (2 από 3)</vt:lpstr>
      <vt:lpstr>Παράμετροι επιδόσεων (3 από 3)</vt:lpstr>
      <vt:lpstr>Τελεστικοί ενισχυτές μιας βαθμίδας </vt:lpstr>
      <vt:lpstr>Τηλεσκοπικοί ενισχυτές</vt:lpstr>
      <vt:lpstr>Τελεστικοί ενισχυτές με αναδίπλωση </vt:lpstr>
      <vt:lpstr>Τηλεσκοπικοί τελεστικοί ενισχυτές με μονόπλευρη έξοδο</vt:lpstr>
      <vt:lpstr>Τελεστικοί ενισχυτές με τριπλή συνδεσμολογία σειράς</vt:lpstr>
      <vt:lpstr>Τελεστικοί ενισχυτές δύο βαθμίδων  (1 από2)</vt:lpstr>
      <vt:lpstr>Τελεστικοί ενισχυτές δύο βαθμίδων  (2 από 2) </vt:lpstr>
      <vt:lpstr> Υποβοήθηση της Απολαβής (Gain Boosting) </vt:lpstr>
      <vt:lpstr>Σύγκριση των επιδόσεων τοπολογιών των τελεστικών ενισχυτών</vt:lpstr>
      <vt:lpstr>Ανατροφοδότηση κοινού τρόπου </vt:lpstr>
      <vt:lpstr>Περιορισμοί της περιοχής τάσης εισόδου </vt:lpstr>
      <vt:lpstr>Ρυθμός ανόδου (slew rate) (1 από 2)</vt:lpstr>
      <vt:lpstr>Ρυθμός ανόδου (slew rate) (2 από 2)</vt:lpstr>
      <vt:lpstr>Απόρριψη της τροφοδοσίας </vt:lpstr>
      <vt:lpstr>Θόρυβος στους Τελεστικούς Ενισχυτές (1 από 2)</vt:lpstr>
      <vt:lpstr>Θόρυβος στους Τελεστικούς Ενισχυτές (2 από 2)</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Morgana</dc:creator>
  <cp:lastModifiedBy>Δεσποινίς Βατόμουρο .</cp:lastModifiedBy>
  <cp:revision>144</cp:revision>
  <cp:lastPrinted>1601-01-01T00:00:00Z</cp:lastPrinted>
  <dcterms:created xsi:type="dcterms:W3CDTF">1601-01-01T00:00:00Z</dcterms:created>
  <dcterms:modified xsi:type="dcterms:W3CDTF">2015-07-14T14:56:46Z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4</vt:i4>
  </property>
  <property fmtid="{D5CDD505-2E9C-101B-9397-08002B2CF9AE}" pid="3" name="LCID">
    <vt:i4>1032</vt:i4>
  </property>
</Properties>
</file>