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  <p:sldMasterId id="2147483681" r:id="rId2"/>
    <p:sldMasterId id="2147483702" r:id="rId3"/>
  </p:sldMasterIdLst>
  <p:notesMasterIdLst>
    <p:notesMasterId r:id="rId43"/>
  </p:notesMasterIdLst>
  <p:sldIdLst>
    <p:sldId id="292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7" r:id="rId12"/>
    <p:sldId id="288" r:id="rId13"/>
    <p:sldId id="257" r:id="rId14"/>
    <p:sldId id="258" r:id="rId15"/>
    <p:sldId id="259" r:id="rId16"/>
    <p:sldId id="289" r:id="rId17"/>
    <p:sldId id="286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300" r:id="rId36"/>
    <p:sldId id="301" r:id="rId37"/>
    <p:sldId id="302" r:id="rId38"/>
    <p:sldId id="303" r:id="rId39"/>
    <p:sldId id="304" r:id="rId40"/>
    <p:sldId id="305" r:id="rId41"/>
    <p:sldId id="306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A6F2"/>
    <a:srgbClr val="FF75D4"/>
    <a:srgbClr val="292929"/>
    <a:srgbClr val="5F5F5F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700" autoAdjust="0"/>
    <p:restoredTop sz="90929"/>
  </p:normalViewPr>
  <p:slideViewPr>
    <p:cSldViewPr>
      <p:cViewPr varScale="1">
        <p:scale>
          <a:sx n="106" d="100"/>
          <a:sy n="106" d="100"/>
        </p:scale>
        <p:origin x="138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FCC374-D2D4-4E7C-875A-6F80992BB641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435F6-D1A8-4D97-BE72-F33774918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537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89989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33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99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34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059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35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463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36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366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37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8776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38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498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39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095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042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87043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87044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045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704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87047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048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7049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0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1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705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l-GR" altLang="en-US" noProof="0" smtClean="0"/>
              <a:t>Κάντε κλικ για να επεξεργαστείτε τον τίτλο</a:t>
            </a:r>
          </a:p>
        </p:txBody>
      </p:sp>
      <p:sp>
        <p:nvSpPr>
          <p:cNvPr id="8705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l-GR" altLang="en-US" noProof="0" smtClean="0"/>
              <a:t>Κάντε κλικ για να επεξεργαστείτε τον υπότιτλο του υποδείγματος</a:t>
            </a:r>
          </a:p>
        </p:txBody>
      </p:sp>
      <p:sp>
        <p:nvSpPr>
          <p:cNvPr id="87054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l-GR" altLang="en-US"/>
          </a:p>
        </p:txBody>
      </p:sp>
      <p:sp>
        <p:nvSpPr>
          <p:cNvPr id="87055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l-GR" altLang="en-US"/>
          </a:p>
        </p:txBody>
      </p:sp>
      <p:sp>
        <p:nvSpPr>
          <p:cNvPr id="87056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899260A-D85E-45BF-B85D-3FB7DB516E14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Ovr>
    <a:masterClrMapping/>
  </p:clrMapOvr>
  <p:transition spd="slow" advTm="3000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3107B4-30C7-45E4-BCCF-28B9B757DE37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640703069"/>
      </p:ext>
    </p:extLst>
  </p:cSld>
  <p:clrMapOvr>
    <a:masterClrMapping/>
  </p:clrMapOvr>
  <p:transition spd="slow" advTm="3000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B7D3A8-9D34-455A-A285-9DC5E5D119AE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363561152"/>
      </p:ext>
    </p:extLst>
  </p:cSld>
  <p:clrMapOvr>
    <a:masterClrMapping/>
  </p:clrMapOvr>
  <p:transition spd="slow" advTm="3000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A95A74-D681-488F-A0A7-D1E0D4CAFD53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417132481"/>
      </p:ext>
    </p:extLst>
  </p:cSld>
  <p:clrMapOvr>
    <a:masterClrMapping/>
  </p:clrMapOvr>
  <p:transition spd="slow" advTm="3000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A2F1A5-9809-4D36-9BFE-91BD32A05AFE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4196487033"/>
      </p:ext>
    </p:extLst>
  </p:cSld>
  <p:clrMapOvr>
    <a:masterClrMapping/>
  </p:clrMapOvr>
  <p:transition spd="slow" advTm="3000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27587A-8DFE-452B-8AE2-65AEBB50655B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96418501"/>
      </p:ext>
    </p:extLst>
  </p:cSld>
  <p:clrMapOvr>
    <a:masterClrMapping/>
  </p:clrMapOvr>
  <p:transition spd="slow" advTm="3000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2FE03-B32B-43A9-A81A-C7C673FD64B8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452281152"/>
      </p:ext>
    </p:extLst>
  </p:cSld>
  <p:clrMapOvr>
    <a:masterClrMapping/>
  </p:clrMapOvr>
  <p:transition spd="slow" advTm="3000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874016-2631-4688-9564-D0D29216CA0F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080299381"/>
      </p:ext>
    </p:extLst>
  </p:cSld>
  <p:clrMapOvr>
    <a:masterClrMapping/>
  </p:clrMapOvr>
  <p:transition spd="slow" advTm="3000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4B8F85-AE9B-4759-8135-9D5D68287ED2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96110420"/>
      </p:ext>
    </p:extLst>
  </p:cSld>
  <p:clrMapOvr>
    <a:masterClrMapping/>
  </p:clrMapOvr>
  <p:transition spd="slow" advTm="3000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BA5989-E6DF-4A47-9660-BBD11B28C3F4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499595299"/>
      </p:ext>
    </p:extLst>
  </p:cSld>
  <p:clrMapOvr>
    <a:masterClrMapping/>
  </p:clrMapOvr>
  <p:transition spd="slow" advTm="3000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51038" cy="5514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4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F96E13-BFB6-4D85-8B39-4835390E4403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523684531"/>
      </p:ext>
    </p:extLst>
  </p:cSld>
  <p:clrMapOvr>
    <a:masterClrMapping/>
  </p:clrMapOvr>
  <p:transition spd="slow" advTm="3000"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2D57B0AA-AC8E-4463-ADAC-E87D09B82E4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8862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9120106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l-GR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190D9BD3-E57B-4194-A545-2804EB95D970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8980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l-G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8710243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356836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l-GR" dirty="0" smtClean="0"/>
              <a:t>Click to edit Master title style</a:t>
            </a:r>
            <a:endParaRPr dirty="0"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l-GR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1921820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4439101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2650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62202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735609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390615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6867356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4772882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2484673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l-GR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659643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l-GR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l-GR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3450942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l-GR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665582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l-GR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l-GR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9602233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9302105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6189134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2D57B0AA-AC8E-4463-ADAC-E87D09B82E4F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7791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4606850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l-GR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190D9BD3-E57B-4194-A545-2804EB95D970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3723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l-G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8911125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9277446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l-GR" dirty="0" smtClean="0"/>
              <a:t>Click to edit Master title style</a:t>
            </a:r>
            <a:endParaRPr dirty="0"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l-GR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5497811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2217013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7036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39909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60383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879893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6777906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4597810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7106733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l-GR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053179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l-GR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l-GR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6538473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l-GR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729442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l-GR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l-GR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sz="1800">
                <a:solidFill>
                  <a:prstClr val="white"/>
                </a:solidFill>
              </a:endParaRPr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l-GR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06466468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70157296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/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795814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8.png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image" Target="../media/image7.png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4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image" Target="../media/image8.png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image" Target="../media/image7.png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9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l-GR" altLang="en-US"/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l-GR" altLang="en-US"/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l-GR" altLang="en-US"/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l-GR" altLang="en-US"/>
          </a:p>
        </p:txBody>
      </p:sp>
      <p:sp>
        <p:nvSpPr>
          <p:cNvPr id="86022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l-GR" altLang="en-US"/>
          </a:p>
        </p:txBody>
      </p:sp>
      <p:sp>
        <p:nvSpPr>
          <p:cNvPr id="86023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l-GR" altLang="en-US"/>
          </a:p>
        </p:txBody>
      </p:sp>
      <p:sp>
        <p:nvSpPr>
          <p:cNvPr id="86024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l-GR" altLang="en-US"/>
          </a:p>
        </p:txBody>
      </p:sp>
      <p:sp>
        <p:nvSpPr>
          <p:cNvPr id="8602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 smtClean="0"/>
              <a:t>Κάντε κλικ για να επεξεργαστείτε τον τίτλο</a:t>
            </a:r>
          </a:p>
        </p:txBody>
      </p:sp>
      <p:sp>
        <p:nvSpPr>
          <p:cNvPr id="8602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n-US" smtClean="0"/>
              <a:t>Δεύτερου επιπέδου</a:t>
            </a:r>
          </a:p>
          <a:p>
            <a:pPr lvl="2"/>
            <a:r>
              <a:rPr lang="el-GR" altLang="en-US" smtClean="0"/>
              <a:t>Τρίτου επιπέδου</a:t>
            </a:r>
          </a:p>
          <a:p>
            <a:pPr lvl="3"/>
            <a:r>
              <a:rPr lang="el-GR" altLang="en-US" smtClean="0"/>
              <a:t>Τέταρτου επιπέδου</a:t>
            </a:r>
          </a:p>
          <a:p>
            <a:pPr lvl="4"/>
            <a:r>
              <a:rPr lang="el-GR" altLang="en-US" smtClean="0"/>
              <a:t>Πέμπτου επιπέδου</a:t>
            </a:r>
          </a:p>
        </p:txBody>
      </p:sp>
      <p:sp>
        <p:nvSpPr>
          <p:cNvPr id="8602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l-GR" altLang="en-US"/>
          </a:p>
        </p:txBody>
      </p:sp>
      <p:sp>
        <p:nvSpPr>
          <p:cNvPr id="8602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l-GR" altLang="en-US"/>
          </a:p>
        </p:txBody>
      </p:sp>
      <p:sp>
        <p:nvSpPr>
          <p:cNvPr id="8602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D2521D5-257B-493B-9ECE-7152F86FA8D8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ransition spd="slow" advTm="3000">
    <p:zoom/>
  </p:transition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51079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701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778F24D-EB19-4AE0-B015-2BEA6D5224F2}" type="datetimeFigureOut">
              <a:rPr lang="en-US" smtClean="0">
                <a:solidFill>
                  <a:prstClr val="black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10/7/2015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90D9BD3-E57B-4194-A545-2804EB95D970}" type="slidenum">
              <a:rPr lang="en-US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471760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06476"/>
            <a:ext cx="4602088" cy="1150522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3568" y="1656997"/>
            <a:ext cx="7772400" cy="895703"/>
          </a:xfrm>
        </p:spPr>
        <p:txBody>
          <a:bodyPr/>
          <a:lstStyle/>
          <a:p>
            <a:r>
              <a:rPr lang="el-GR" dirty="0" smtClean="0">
                <a:latin typeface="Calibri" panose="020F0502020204030204" pitchFamily="34" charset="0"/>
              </a:rPr>
              <a:t>Εισαγωγή στο Κουκλοθέατρο</a:t>
            </a:r>
            <a:endParaRPr lang="el-GR" dirty="0">
              <a:latin typeface="Calibri" panose="020F0502020204030204" pitchFamily="34" charset="0"/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751112" y="3064942"/>
            <a:ext cx="7704856" cy="3043758"/>
          </a:xfrm>
        </p:spPr>
        <p:txBody>
          <a:bodyPr>
            <a:normAutofit/>
          </a:bodyPr>
          <a:lstStyle/>
          <a:p>
            <a:pPr lvl="0" algn="ctr"/>
            <a:r>
              <a:rPr lang="el-GR" sz="2800" b="1" dirty="0">
                <a:latin typeface="Calibri" panose="020F0502020204030204" pitchFamily="34" charset="0"/>
              </a:rPr>
              <a:t>Ενότητα 2</a:t>
            </a:r>
            <a:r>
              <a:rPr lang="el-GR" sz="2800" b="1" dirty="0" smtClean="0">
                <a:latin typeface="Calibri" panose="020F0502020204030204" pitchFamily="34" charset="0"/>
              </a:rPr>
              <a:t>:</a:t>
            </a:r>
            <a:r>
              <a:rPr lang="en-US" sz="2800" dirty="0" smtClean="0">
                <a:latin typeface="Calibri" panose="020F0502020204030204" pitchFamily="34" charset="0"/>
              </a:rPr>
              <a:t> </a:t>
            </a:r>
            <a:r>
              <a:rPr lang="el-GR" sz="2800" u="sng" dirty="0" smtClean="0">
                <a:latin typeface="Calibri" panose="020F0502020204030204" pitchFamily="34" charset="0"/>
              </a:rPr>
              <a:t>Τεχνικές κίνησης της κούκλας – Παρουσίαση εικόνες και στιγμιότυπα</a:t>
            </a:r>
          </a:p>
          <a:p>
            <a:pPr lvl="0" algn="ctr"/>
            <a:endParaRPr lang="el-GR" sz="2800" dirty="0" smtClean="0">
              <a:latin typeface="Calibri" panose="020F0502020204030204" pitchFamily="34" charset="0"/>
            </a:endParaRPr>
          </a:p>
          <a:p>
            <a:pPr algn="ctr"/>
            <a:r>
              <a:rPr lang="el-GR" sz="2800" dirty="0" smtClean="0">
                <a:latin typeface="Calibri" panose="020F0502020204030204" pitchFamily="34" charset="0"/>
              </a:rPr>
              <a:t>Αντιγόνη Παρούση</a:t>
            </a:r>
          </a:p>
          <a:p>
            <a:pPr algn="ctr"/>
            <a:r>
              <a:rPr lang="el-GR" sz="2800" dirty="0" smtClean="0">
                <a:latin typeface="Calibri" panose="020F0502020204030204" pitchFamily="34" charset="0"/>
              </a:rPr>
              <a:t>Τμήμα Εκπαίδευσης και Αγωγής στην Προσχολική Ηλικία</a:t>
            </a:r>
          </a:p>
        </p:txBody>
      </p:sp>
    </p:spTree>
    <p:extLst>
      <p:ext uri="{BB962C8B-B14F-4D97-AF65-F5344CB8AC3E}">
        <p14:creationId xmlns:p14="http://schemas.microsoft.com/office/powerpoint/2010/main" val="105827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:\Documents and Settings\Antigoni\Τα έγγραφά μου\Οι εικόνες μου\φοτό κοτόπουλα-παραμυθάς\DSCI0015 ΑΦΙΣΑ ΣΚΙΑΧΤΡΟ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1026" descr="C:\Documents and Settings\Antigoni\Τα έγγραφά μου\Οι εικόνες μου\φοτό κοτόπουλα-παραμυθάς\DSCI0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:\Documents and Settings\Antigoni\Τα έγγραφά μου\Οι εικόνες μου\φοτό κοτόπουλα-παραμυθάς\DSCI00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438"/>
            <a:ext cx="9144000" cy="678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:\Documents and Settings\Antigoni\Τα έγγραφά μου\Οι εικόνες μου\φοτό κοτόπουλα-παραμυθάς\DSCI0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0"/>
            <a:ext cx="5257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:\Documents and Settings\Antigoni\Τα έγγραφά μου\Οι εικόνες μου\φοτό κοτόπουλα-παραμυθάς\DSCI00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81000"/>
            <a:ext cx="7543800" cy="605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C:\Documents and Settings\Antigoni\Τα έγγραφά μου\Οι εικόνες μου\φοτό κοτόπουλα-παραμυθάς\DSCI00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:\Documents and Settings\Antigoni\Τα έγγραφά μου\Οι εικόνες μου\φοτό κοτόπουλα-παραμυθάς\DSCI00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4314825" cy="575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:\Documents and Settings\Antigoni\Τα έγγραφά μου\Οι εικόνες μου\φοτό κοτόπουλα-παραμυθάς\DSCI00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79248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:\Documents and Settings\Antigoni\Τα έγγραφά μου\Οι εικόνες μου\φοτό κοτόπουλα-παραμυθάς\DSCI00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Documents and Settings\Antigoni\Τα έγγραφά μου\Αντίγραφο από teapi foto 2004\γατε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8991600" cy="674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Documents and Settings\Antigoni\Τα έγγραφά μου\Αντίγραφο από teapi foto 2004\γάτες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684213"/>
            <a:ext cx="7162800" cy="537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Documents and Settings\Antigoni\Τα έγγραφά μου\Αντίγραφο από teapi foto 2004\γλάστρα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38" y="1233488"/>
            <a:ext cx="5851525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C:\Documents and Settings\Antigoni\Τα έγγραφά μου\Αντίγραφο από teapi foto 2004\αθρέφτης 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057400"/>
            <a:ext cx="5851525" cy="438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:\Documents and Settings\Antigoni\Τα έγγραφά μου\Οι εικόνες μου\φοτό κοτόπουλα-παραμυθάς\DSCI0029 κοτακια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15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Documents and Settings\Antigoni\Τα έγγραφά μου\Αντίγραφο από teapi foto 2004\θηρίο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05000"/>
            <a:ext cx="5851525" cy="438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5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el-GR" altLang="en-US"/>
          </a:p>
        </p:txBody>
      </p:sp>
    </p:spTree>
  </p:cSld>
  <p:clrMapOvr>
    <a:masterClrMapping/>
  </p:clrMapOvr>
  <p:transition spd="slow" advTm="3000"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Documents and Settings\Antigoni\Τα έγγραφά μου\Αντίγραφο από teapi foto 2004\καθρέφτης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733800"/>
            <a:ext cx="3733800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9" name="Picture 3" descr="C:\Documents and Settings\Antigoni\Τα έγγραφά μου\Αντίγραφο από teapi foto 2004\καθρέφτης 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38200"/>
            <a:ext cx="42862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Documents and Settings\Antigoni\Τα έγγραφά μου\Αντίγραφο από teapi foto 2004\καθρέφτης 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Documents and Settings\Antigoni\Τα έγγραφά μου\Αντίγραφο από teapi foto 2004\κεφάλι πίσω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38" y="1233488"/>
            <a:ext cx="5851525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Documents and Settings\Antigoni\Τα έγγραφά μου\Αντίγραφο από teapi foto 2004\στίρκο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Documents and Settings\Antigoni\Τα έγγραφά μου\Αντίγραφο από teapi foto 2004\τσίρκο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38" y="1233488"/>
            <a:ext cx="5851525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Documents and Settings\Antigoni\Τα έγγραφά μου\Αντίγραφο από teapi foto 2004\φάρος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Documents and Settings\Antigoni\Τα έγγραφά μου\Αντίγραφο από teapi foto 2004\φάρος πίσω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38" y="1233488"/>
            <a:ext cx="5851525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Documents and Settings\Antigoni\Τα έγγραφά μου\Αντίγραφο από teapi foto 2004\φάρος πίσω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38" y="1233488"/>
            <a:ext cx="5851525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Documents and Settings\Antigoni\Τα έγγραφά μου\Οι εικόνες μου\DSCI0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696200" cy="577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Documents and Settings\Antigoni\Τα έγγραφά μου\Οι εικόνες μου\dentro poulia\dentro poulia 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Documents and Settings\Antigoni\Τα έγγραφά μου\Οι εικόνες μου\dentro poulia\dentro poulia 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Documents and Settings\Antigoni\Τα έγγραφά μου\Οι εικόνες μου\dentro poulia\dentro poulia 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Documents and Settings\Antigoni\Τα έγγραφά μου\Οι εικόνες μου\dentro poulia\dentro poulia 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:\Documents and Settings\Antigoni\Τα έγγραφά μου\Οι εικόνες μου\dentro poulia\dentro poulia 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000">
    <p:zo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Documents and Settings\Antigoni\Τα έγγραφά μου\Οι εικόνες μου\dentro poulia\dentro poulia 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3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el-GR" altLang="en-US"/>
          </a:p>
        </p:txBody>
      </p:sp>
    </p:spTree>
  </p:cSld>
  <p:clrMapOvr>
    <a:masterClrMapping/>
  </p:clrMapOvr>
  <p:transition spd="slow" advTm="3000">
    <p:zo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Documents and Settings\Antigoni\Τα έγγραφά μου\Οι εικόνες μου\dentro poulia\dentro poulia 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8077200" cy="605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7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el-GR" altLang="en-US"/>
          </a:p>
        </p:txBody>
      </p:sp>
    </p:spTree>
  </p:cSld>
  <p:clrMapOvr>
    <a:masterClrMapping/>
  </p:clrMapOvr>
  <p:transition spd="slow" advTm="3000">
    <p:zo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l-GR" dirty="0" smtClean="0">
                <a:latin typeface="Calibri" panose="020F0502020204030204" pitchFamily="34" charset="0"/>
              </a:rPr>
              <a:t>Τέλος</a:t>
            </a:r>
            <a:endParaRPr lang="el-GR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91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latin typeface="Calibri" panose="020F0502020204030204" pitchFamily="34" charset="0"/>
              </a:rPr>
              <a:t>Χρηματοδότηση</a:t>
            </a:r>
            <a:endParaRPr lang="el-GR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>
                <a:latin typeface="Calibri" panose="020F0502020204030204" pitchFamily="34" charset="0"/>
              </a:rPr>
              <a:t>Το παρόν εκπαιδευτικό υλικό έχει αναπτυχθεί στο πλαίσιο του εκπαιδευτικού έργου του διδάσκοντα.</a:t>
            </a:r>
            <a:endParaRPr lang="en-US" sz="2000" dirty="0" smtClean="0">
              <a:latin typeface="Calibri" panose="020F0502020204030204" pitchFamily="34" charset="0"/>
            </a:endParaRPr>
          </a:p>
          <a:p>
            <a:r>
              <a:rPr lang="el-GR" sz="2000" dirty="0" smtClean="0">
                <a:latin typeface="Calibri" panose="020F0502020204030204" pitchFamily="34" charset="0"/>
              </a:rPr>
              <a:t>Το έργο «</a:t>
            </a:r>
            <a:r>
              <a:rPr lang="el-GR" sz="2000" b="1" dirty="0" smtClean="0">
                <a:latin typeface="Calibri" panose="020F0502020204030204" pitchFamily="34" charset="0"/>
              </a:rPr>
              <a:t>Ανοικτά Ακαδημαϊκά Μαθήματα στο Πανεπιστήμιο Αθηνών</a:t>
            </a:r>
            <a:r>
              <a:rPr lang="el-GR" sz="2000" dirty="0" smtClean="0">
                <a:latin typeface="Calibri" panose="020F0502020204030204" pitchFamily="34" charset="0"/>
              </a:rPr>
              <a:t>» έχει χρηματοδοτήσει μόνο την αναδιαμόρφωση του εκπαιδευτικού υλικού. </a:t>
            </a:r>
            <a:endParaRPr lang="en-US" sz="2000" dirty="0" smtClean="0">
              <a:latin typeface="Calibri" panose="020F0502020204030204" pitchFamily="34" charset="0"/>
            </a:endParaRPr>
          </a:p>
          <a:p>
            <a:r>
              <a:rPr lang="el-GR" sz="2000" dirty="0" smtClean="0">
                <a:latin typeface="Calibri" panose="020F0502020204030204" pitchFamily="34" charset="0"/>
              </a:rPr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96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>
                <a:latin typeface="Calibri" panose="020F0502020204030204" pitchFamily="34" charset="0"/>
              </a:rPr>
              <a:t>Σημειώματα</a:t>
            </a:r>
            <a:endParaRPr lang="el-GR" sz="4400" dirty="0">
              <a:latin typeface="Calibri" panose="020F050202020403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56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>
                <a:latin typeface="Calibri" panose="020F0502020204030204" pitchFamily="34" charset="0"/>
              </a:rPr>
              <a:t>Σημείωμα Ιστορικού </a:t>
            </a:r>
            <a:r>
              <a:rPr lang="el-GR" dirty="0" smtClean="0">
                <a:latin typeface="Calibri" panose="020F0502020204030204" pitchFamily="34" charset="0"/>
              </a:rPr>
              <a:t>Εκδόσεων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l-GR" dirty="0" smtClean="0">
                <a:latin typeface="Calibri" panose="020F0502020204030204" pitchFamily="34" charset="0"/>
              </a:rPr>
              <a:t>Έργου</a:t>
            </a:r>
            <a:endParaRPr lang="el-GR" dirty="0">
              <a:latin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>
                <a:latin typeface="Calibri" panose="020F0502020204030204" pitchFamily="34" charset="0"/>
              </a:rPr>
              <a:t>Το </a:t>
            </a:r>
            <a:r>
              <a:rPr lang="el-GR" sz="2000" dirty="0">
                <a:latin typeface="Calibri" panose="020F0502020204030204" pitchFamily="34" charset="0"/>
              </a:rPr>
              <a:t>παρόν έργο αποτελεί την έκδοση </a:t>
            </a:r>
            <a:r>
              <a:rPr lang="el-GR" sz="2000" dirty="0" smtClean="0">
                <a:latin typeface="Calibri" panose="020F0502020204030204" pitchFamily="34" charset="0"/>
              </a:rPr>
              <a:t>1.0.  </a:t>
            </a:r>
            <a:endParaRPr lang="el-GR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71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latin typeface="Calibri" panose="020F0502020204030204" pitchFamily="34" charset="0"/>
              </a:rPr>
              <a:t>Σημείωμα </a:t>
            </a:r>
            <a:r>
              <a:rPr lang="el-GR" dirty="0" smtClean="0">
                <a:latin typeface="Calibri" panose="020F0502020204030204" pitchFamily="34" charset="0"/>
              </a:rPr>
              <a:t>Αναφοράς</a:t>
            </a:r>
            <a:endParaRPr lang="el-GR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l-GR" sz="2000" dirty="0" smtClean="0">
                <a:latin typeface="Calibri" panose="020F0502020204030204" pitchFamily="34" charset="0"/>
              </a:rPr>
              <a:t>Copyright </a:t>
            </a:r>
            <a:r>
              <a:rPr lang="el-GR" sz="2000" dirty="0" err="1" smtClean="0">
                <a:latin typeface="Calibri" panose="020F0502020204030204" pitchFamily="34" charset="0"/>
              </a:rPr>
              <a:t>Εθνικόν</a:t>
            </a:r>
            <a:r>
              <a:rPr lang="el-GR" sz="2000" dirty="0" smtClean="0">
                <a:latin typeface="Calibri" panose="020F0502020204030204" pitchFamily="34" charset="0"/>
              </a:rPr>
              <a:t> και </a:t>
            </a:r>
            <a:r>
              <a:rPr lang="el-GR" sz="2000" dirty="0" err="1" smtClean="0">
                <a:latin typeface="Calibri" panose="020F0502020204030204" pitchFamily="34" charset="0"/>
              </a:rPr>
              <a:t>Καποδιστριακόν</a:t>
            </a:r>
            <a:r>
              <a:rPr lang="el-GR" sz="2000" dirty="0" smtClean="0">
                <a:latin typeface="Calibri" panose="020F0502020204030204" pitchFamily="34" charset="0"/>
              </a:rPr>
              <a:t> </a:t>
            </a:r>
            <a:r>
              <a:rPr lang="el-GR" sz="2000" dirty="0" err="1" smtClean="0">
                <a:latin typeface="Calibri" panose="020F0502020204030204" pitchFamily="34" charset="0"/>
              </a:rPr>
              <a:t>Πανεπιστήμιον</a:t>
            </a:r>
            <a:r>
              <a:rPr lang="el-GR" sz="2000" dirty="0" smtClean="0">
                <a:latin typeface="Calibri" panose="020F0502020204030204" pitchFamily="34" charset="0"/>
              </a:rPr>
              <a:t> Αθηνών</a:t>
            </a:r>
            <a:r>
              <a:rPr lang="en-US" sz="2000" dirty="0" smtClean="0">
                <a:latin typeface="Calibri" panose="020F0502020204030204" pitchFamily="34" charset="0"/>
              </a:rPr>
              <a:t>, </a:t>
            </a:r>
            <a:r>
              <a:rPr lang="el-GR" sz="2000" dirty="0" smtClean="0">
                <a:latin typeface="Calibri" panose="020F0502020204030204" pitchFamily="34" charset="0"/>
              </a:rPr>
              <a:t>Αντιγόνη Παρούση. «Εισαγωγή στο Κουκλοθέατρο</a:t>
            </a:r>
            <a:r>
              <a:rPr lang="en-US" sz="2000" dirty="0" smtClean="0">
                <a:latin typeface="Calibri" panose="020F0502020204030204" pitchFamily="34" charset="0"/>
              </a:rPr>
              <a:t>. </a:t>
            </a:r>
            <a:r>
              <a:rPr lang="el-GR" sz="2000" dirty="0" smtClean="0">
                <a:latin typeface="Calibri" panose="020F0502020204030204" pitchFamily="34" charset="0"/>
              </a:rPr>
              <a:t>Ενότητα 2:</a:t>
            </a:r>
            <a:r>
              <a:rPr lang="en-US" sz="2000" dirty="0" smtClean="0">
                <a:latin typeface="Calibri" panose="020F0502020204030204" pitchFamily="34" charset="0"/>
              </a:rPr>
              <a:t> </a:t>
            </a:r>
            <a:r>
              <a:rPr lang="el-GR" sz="2000" dirty="0" smtClean="0">
                <a:latin typeface="Calibri" panose="020F0502020204030204" pitchFamily="34" charset="0"/>
              </a:rPr>
              <a:t>Τεχνικές κίνησης της κούκλας Παρουσίαση εικόνες και στιγμιότυπα» Έκδοση</a:t>
            </a:r>
            <a:r>
              <a:rPr lang="el-GR" sz="2000" dirty="0">
                <a:latin typeface="Calibri" panose="020F0502020204030204" pitchFamily="34" charset="0"/>
              </a:rPr>
              <a:t>: 1.0. Αθήνα 2015. Διαθέσιμο από τη δικτυακή διεύθυνση: </a:t>
            </a:r>
          </a:p>
        </p:txBody>
      </p:sp>
    </p:spTree>
    <p:extLst>
      <p:ext uri="{BB962C8B-B14F-4D97-AF65-F5344CB8AC3E}">
        <p14:creationId xmlns:p14="http://schemas.microsoft.com/office/powerpoint/2010/main" val="242972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>
                <a:latin typeface="Calibri" panose="020F0502020204030204" pitchFamily="34" charset="0"/>
              </a:rPr>
              <a:t>Σημείωμα </a:t>
            </a:r>
            <a:r>
              <a:rPr lang="el-GR" dirty="0" smtClean="0">
                <a:latin typeface="Calibri" panose="020F0502020204030204" pitchFamily="34" charset="0"/>
              </a:rPr>
              <a:t>Αδειοδότησης</a:t>
            </a:r>
            <a:endParaRPr lang="el-GR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>
                <a:latin typeface="Calibri" panose="020F0502020204030204" pitchFamily="34" charset="0"/>
              </a:rPr>
              <a:t>Το </a:t>
            </a:r>
            <a:r>
              <a:rPr lang="el-GR" sz="2000" dirty="0">
                <a:latin typeface="Calibri" panose="020F0502020204030204" pitchFamily="34" charset="0"/>
              </a:rPr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>
                <a:latin typeface="Calibri" panose="020F0502020204030204" pitchFamily="34" charset="0"/>
              </a:rPr>
              <a:t>κ.λ.π</a:t>
            </a:r>
            <a:r>
              <a:rPr lang="el-GR" sz="2000" dirty="0">
                <a:latin typeface="Calibri" panose="020F0502020204030204" pitchFamily="34" charset="0"/>
              </a:rPr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>
                <a:latin typeface="Calibri" panose="020F0502020204030204" pitchFamily="34" charset="0"/>
              </a:rPr>
              <a:t>».                     </a:t>
            </a:r>
          </a:p>
          <a:p>
            <a:pPr marL="0" indent="0">
              <a:buNone/>
            </a:pPr>
            <a:endParaRPr lang="el-GR" sz="2000" dirty="0">
              <a:latin typeface="Calibri" panose="020F0502020204030204" pitchFamily="34" charset="0"/>
            </a:endParaRPr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l-GR" sz="1800" dirty="0">
                <a:solidFill>
                  <a:prstClr val="black"/>
                </a:solidFill>
                <a:latin typeface="Calibri" panose="020F0502020204030204" pitchFamily="34" charset="0"/>
              </a:rPr>
              <a:t>[1] http://creativecommons.org/licenses/by-nc-sa/4.0/ </a:t>
            </a:r>
            <a:endParaRPr lang="en-US" sz="1800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l-GR" sz="1800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l-GR" sz="1800" dirty="0">
                <a:solidFill>
                  <a:prstClr val="black"/>
                </a:solidFill>
                <a:latin typeface="Calibri" panose="020F0502020204030204" pitchFamily="34" charset="0"/>
              </a:rPr>
              <a:t>Ως </a:t>
            </a:r>
            <a:r>
              <a:rPr lang="el-GR" sz="1800" b="1" dirty="0">
                <a:solidFill>
                  <a:prstClr val="black"/>
                </a:solidFill>
                <a:latin typeface="Calibri" panose="020F0502020204030204" pitchFamily="34" charset="0"/>
              </a:rPr>
              <a:t>Μη Εμπορική</a:t>
            </a:r>
            <a:r>
              <a:rPr lang="el-GR" sz="1800" dirty="0">
                <a:solidFill>
                  <a:prstClr val="black"/>
                </a:solidFill>
                <a:latin typeface="Calibri" panose="020F0502020204030204" pitchFamily="34" charset="0"/>
              </a:rPr>
              <a:t> ορίζεται η χρήση: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sz="1800" dirty="0">
                <a:solidFill>
                  <a:prstClr val="black"/>
                </a:solidFill>
                <a:latin typeface="Calibri" panose="020F0502020204030204" pitchFamily="34" charset="0"/>
              </a:rPr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sz="1800" dirty="0" err="1">
                <a:solidFill>
                  <a:prstClr val="black"/>
                </a:solidFill>
                <a:latin typeface="Calibri" panose="020F0502020204030204" pitchFamily="34" charset="0"/>
              </a:rPr>
              <a:t>αδειοδόχο</a:t>
            </a:r>
            <a:endParaRPr lang="el-GR" sz="1800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sz="1800" dirty="0">
                <a:solidFill>
                  <a:prstClr val="black"/>
                </a:solidFill>
                <a:latin typeface="Calibri" panose="020F0502020204030204" pitchFamily="34" charset="0"/>
              </a:rPr>
              <a:t>που</a:t>
            </a:r>
            <a:r>
              <a:rPr lang="en-GB" sz="1800" dirty="0">
                <a:solidFill>
                  <a:prstClr val="black"/>
                </a:solidFill>
                <a:latin typeface="Calibri" panose="020F0502020204030204" pitchFamily="34" charset="0"/>
              </a:rPr>
              <a:t> </a:t>
            </a:r>
            <a:r>
              <a:rPr lang="el-GR" sz="1800" dirty="0">
                <a:solidFill>
                  <a:prstClr val="black"/>
                </a:solidFill>
                <a:latin typeface="Calibri" panose="020F0502020204030204" pitchFamily="34" charset="0"/>
              </a:rPr>
              <a:t>δεν περιλαμβάνει οικονομική συναλλαγή ως προϋπόθεση για τη χρήση ή πρόσβαση στο έργο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sz="1800" dirty="0">
                <a:solidFill>
                  <a:prstClr val="black"/>
                </a:solidFill>
                <a:latin typeface="Calibri" panose="020F0502020204030204" pitchFamily="34" charset="0"/>
              </a:rPr>
              <a:t>που</a:t>
            </a:r>
            <a:r>
              <a:rPr lang="en-GB" sz="1800" dirty="0">
                <a:solidFill>
                  <a:prstClr val="black"/>
                </a:solidFill>
                <a:latin typeface="Calibri" panose="020F0502020204030204" pitchFamily="34" charset="0"/>
              </a:rPr>
              <a:t> </a:t>
            </a:r>
            <a:r>
              <a:rPr lang="el-GR" sz="1800" dirty="0">
                <a:solidFill>
                  <a:prstClr val="black"/>
                </a:solidFill>
                <a:latin typeface="Calibri" panose="020F0502020204030204" pitchFamily="34" charset="0"/>
              </a:rPr>
              <a:t>δεν προσπορίζει στο διανομέα του έργου και</a:t>
            </a:r>
            <a:r>
              <a:rPr lang="en-GB" sz="1800" dirty="0">
                <a:solidFill>
                  <a:prstClr val="black"/>
                </a:solidFill>
                <a:latin typeface="Calibri" panose="020F0502020204030204" pitchFamily="34" charset="0"/>
              </a:rPr>
              <a:t> </a:t>
            </a:r>
            <a:r>
              <a:rPr lang="el-GR" sz="1800" dirty="0" err="1">
                <a:solidFill>
                  <a:prstClr val="black"/>
                </a:solidFill>
                <a:latin typeface="Calibri" panose="020F0502020204030204" pitchFamily="34" charset="0"/>
              </a:rPr>
              <a:t>αδειοδόχο</a:t>
            </a:r>
            <a:r>
              <a:rPr lang="en-GB" sz="1800" dirty="0">
                <a:solidFill>
                  <a:prstClr val="black"/>
                </a:solidFill>
                <a:latin typeface="Calibri" panose="020F0502020204030204" pitchFamily="34" charset="0"/>
              </a:rPr>
              <a:t> </a:t>
            </a:r>
            <a:r>
              <a:rPr lang="el-GR" sz="1800" dirty="0">
                <a:solidFill>
                  <a:prstClr val="black"/>
                </a:solidFill>
                <a:latin typeface="Calibri" panose="020F0502020204030204" pitchFamily="34" charset="0"/>
              </a:rPr>
              <a:t>έμμεσο οικονομικό όφελος (π.χ. διαφημίσεις) από την προβολή του έργου σε διαδικτυακό </a:t>
            </a:r>
            <a:r>
              <a:rPr lang="el-GR" sz="1800" dirty="0">
                <a:solidFill>
                  <a:prstClr val="black"/>
                </a:solidFill>
                <a:latin typeface="Calibri" panose="020F0502020204030204" pitchFamily="34" charset="0"/>
              </a:rPr>
              <a:t>τόπο</a:t>
            </a:r>
            <a:endParaRPr lang="en-US" sz="1800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l-GR" sz="1800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l-GR" sz="1800" dirty="0">
                <a:solidFill>
                  <a:prstClr val="black"/>
                </a:solidFill>
                <a:latin typeface="Calibri" panose="020F0502020204030204" pitchFamily="34" charset="0"/>
              </a:rPr>
              <a:t>Ο </a:t>
            </a:r>
            <a:r>
              <a:rPr lang="el-GR" sz="1800" dirty="0">
                <a:solidFill>
                  <a:prstClr val="black"/>
                </a:solidFill>
                <a:latin typeface="Calibri" panose="020F0502020204030204" pitchFamily="34" charset="0"/>
              </a:rPr>
              <a:t>δικαιούχος μπορεί να παρέχει στον </a:t>
            </a:r>
            <a:r>
              <a:rPr lang="el-GR" sz="1800" dirty="0" err="1">
                <a:solidFill>
                  <a:prstClr val="black"/>
                </a:solidFill>
                <a:latin typeface="Calibri" panose="020F0502020204030204" pitchFamily="34" charset="0"/>
              </a:rPr>
              <a:t>αδειοδόχο</a:t>
            </a:r>
            <a:r>
              <a:rPr lang="el-GR" sz="1800" dirty="0">
                <a:solidFill>
                  <a:prstClr val="black"/>
                </a:solidFill>
                <a:latin typeface="Calibri" panose="020F0502020204030204" pitchFamily="34" charset="0"/>
              </a:rPr>
              <a:t> ξεχωριστή άδεια να χρησιμοποιεί το έργο για εμπορική χρήση, εφόσον αυτό του ζητηθεί</a:t>
            </a:r>
            <a:r>
              <a:rPr lang="el-GR" sz="1800" dirty="0">
                <a:solidFill>
                  <a:prstClr val="black"/>
                </a:solidFill>
                <a:latin typeface="Calibri" panose="020F0502020204030204" pitchFamily="34" charset="0"/>
              </a:rPr>
              <a:t>.</a:t>
            </a:r>
            <a:endParaRPr lang="el-GR" sz="18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69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latin typeface="Calibri" panose="020F0502020204030204" pitchFamily="34" charset="0"/>
              </a:rPr>
              <a:t>Διατήρηση </a:t>
            </a:r>
            <a:r>
              <a:rPr lang="el-GR" dirty="0" smtClean="0">
                <a:latin typeface="Calibri" panose="020F0502020204030204" pitchFamily="34" charset="0"/>
              </a:rPr>
              <a:t>Σημειωμάτων</a:t>
            </a:r>
            <a:endParaRPr lang="el-GR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>
                <a:latin typeface="Calibri" panose="020F0502020204030204" pitchFamily="34" charset="0"/>
              </a:rPr>
              <a:t>Οποιαδήποτε </a:t>
            </a:r>
            <a:r>
              <a:rPr lang="el-GR" sz="2400" dirty="0">
                <a:latin typeface="Calibri" panose="020F0502020204030204" pitchFamily="34" charset="0"/>
              </a:rPr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>
                <a:latin typeface="Calibri" panose="020F0502020204030204" pitchFamily="34" charset="0"/>
              </a:rPr>
              <a:t>τ</a:t>
            </a:r>
            <a:r>
              <a:rPr lang="en-US" sz="2000" dirty="0" smtClean="0">
                <a:latin typeface="Calibri" panose="020F0502020204030204" pitchFamily="34" charset="0"/>
              </a:rPr>
              <a:t>ο </a:t>
            </a:r>
            <a:r>
              <a:rPr lang="en-US" sz="2000" dirty="0" err="1">
                <a:latin typeface="Calibri" panose="020F0502020204030204" pitchFamily="34" charset="0"/>
              </a:rPr>
              <a:t>Σημείωμ</a:t>
            </a:r>
            <a:r>
              <a:rPr lang="en-US" sz="2000" dirty="0">
                <a:latin typeface="Calibri" panose="020F0502020204030204" pitchFamily="34" charset="0"/>
              </a:rPr>
              <a:t>α Αναφοράς</a:t>
            </a:r>
            <a:endParaRPr lang="el-GR" sz="2000" dirty="0">
              <a:latin typeface="Calibri" panose="020F050202020403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>
                <a:latin typeface="Calibri" panose="020F0502020204030204" pitchFamily="34" charset="0"/>
              </a:rPr>
              <a:t>τ</a:t>
            </a:r>
            <a:r>
              <a:rPr lang="en-US" sz="2000" dirty="0" smtClean="0">
                <a:latin typeface="Calibri" panose="020F0502020204030204" pitchFamily="34" charset="0"/>
              </a:rPr>
              <a:t>ο </a:t>
            </a:r>
            <a:r>
              <a:rPr lang="en-US" sz="2000" dirty="0" err="1">
                <a:latin typeface="Calibri" panose="020F0502020204030204" pitchFamily="34" charset="0"/>
              </a:rPr>
              <a:t>Σημείωμ</a:t>
            </a:r>
            <a:r>
              <a:rPr lang="en-US" sz="2000" dirty="0">
                <a:latin typeface="Calibri" panose="020F0502020204030204" pitchFamily="34" charset="0"/>
              </a:rPr>
              <a:t>α Αδειοδότησης</a:t>
            </a:r>
            <a:endParaRPr lang="el-GR" sz="2000" dirty="0">
              <a:latin typeface="Calibri" panose="020F050202020403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>
                <a:latin typeface="Calibri" panose="020F0502020204030204" pitchFamily="34" charset="0"/>
              </a:rPr>
              <a:t>τ</a:t>
            </a:r>
            <a:r>
              <a:rPr lang="en-US" sz="2000" dirty="0" smtClean="0">
                <a:latin typeface="Calibri" panose="020F0502020204030204" pitchFamily="34" charset="0"/>
              </a:rPr>
              <a:t>η </a:t>
            </a:r>
            <a:r>
              <a:rPr lang="en-US" sz="2000" dirty="0" err="1">
                <a:latin typeface="Calibri" panose="020F0502020204030204" pitchFamily="34" charset="0"/>
              </a:rPr>
              <a:t>δήλωση</a:t>
            </a:r>
            <a:r>
              <a:rPr lang="en-US" sz="2000" dirty="0">
                <a:latin typeface="Calibri" panose="020F0502020204030204" pitchFamily="34" charset="0"/>
              </a:rPr>
              <a:t> </a:t>
            </a:r>
            <a:r>
              <a:rPr lang="el-GR" sz="2000" dirty="0" err="1">
                <a:latin typeface="Calibri" panose="020F0502020204030204" pitchFamily="34" charset="0"/>
              </a:rPr>
              <a:t>Δ</a:t>
            </a:r>
            <a:r>
              <a:rPr lang="en-US" sz="2000" dirty="0" smtClean="0">
                <a:latin typeface="Calibri" panose="020F0502020204030204" pitchFamily="34" charset="0"/>
              </a:rPr>
              <a:t>ια</a:t>
            </a:r>
            <a:r>
              <a:rPr lang="en-US" sz="2000" dirty="0" err="1" smtClean="0">
                <a:latin typeface="Calibri" panose="020F0502020204030204" pitchFamily="34" charset="0"/>
              </a:rPr>
              <a:t>τήρησης</a:t>
            </a:r>
            <a:r>
              <a:rPr lang="en-US" sz="2000" dirty="0" smtClean="0">
                <a:latin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</a:rPr>
              <a:t>Σημειωμάτων</a:t>
            </a:r>
            <a:endParaRPr lang="el-GR" sz="2000" dirty="0">
              <a:latin typeface="Calibri" panose="020F050202020403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>
                <a:latin typeface="Calibri" panose="020F0502020204030204" pitchFamily="34" charset="0"/>
              </a:rPr>
              <a:t>τ</a:t>
            </a:r>
            <a:r>
              <a:rPr lang="el-GR" sz="2000" dirty="0" smtClean="0">
                <a:latin typeface="Calibri" panose="020F0502020204030204" pitchFamily="34" charset="0"/>
              </a:rPr>
              <a:t>ο Σημείωμα Χρήσης Έργων Τρίτων </a:t>
            </a:r>
            <a:r>
              <a:rPr lang="el-GR" sz="2000" dirty="0">
                <a:latin typeface="Calibri" panose="020F0502020204030204" pitchFamily="34" charset="0"/>
              </a:rPr>
              <a:t>(εφόσον υπάρχει)</a:t>
            </a:r>
          </a:p>
          <a:p>
            <a:pPr marL="0" indent="0">
              <a:buNone/>
            </a:pPr>
            <a:r>
              <a:rPr lang="el-GR" sz="2400" dirty="0">
                <a:latin typeface="Calibri" panose="020F0502020204030204" pitchFamily="34" charset="0"/>
              </a:rPr>
              <a:t>μαζί με τους συνοδευόμενους </a:t>
            </a:r>
            <a:r>
              <a:rPr lang="el-GR" sz="2400" dirty="0" err="1">
                <a:latin typeface="Calibri" panose="020F0502020204030204" pitchFamily="34" charset="0"/>
              </a:rPr>
              <a:t>υπερσυνδέσμους</a:t>
            </a:r>
            <a:r>
              <a:rPr lang="el-GR" sz="2400" dirty="0">
                <a:latin typeface="Calibri" panose="020F0502020204030204" pitchFamily="34" charset="0"/>
              </a:rPr>
              <a:t>.</a:t>
            </a:r>
          </a:p>
          <a:p>
            <a:endParaRPr lang="el-GR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94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_rels/them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Δίχρωμος συνδυασμός">
  <a:themeElements>
    <a:clrScheme name="Δίχρωμος συνδυασμός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Δίχρωμος συνδυασμός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Δίχρωμος συνδυασμός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χρωμος συνδυασμός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Δίχρωμος συνδυασμός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Δίχρωμος συνδυασμός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χρωμος συνδυασμός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Δίχρωμος συνδυασμός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Δίχρωμος συνδυασμός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Designs\Δίχρωμος συνδυασμός.pot</Template>
  <TotalTime>76</TotalTime>
  <Words>296</Words>
  <Application>Microsoft Office PowerPoint</Application>
  <PresentationFormat>On-screen Show (4:3)</PresentationFormat>
  <Paragraphs>40</Paragraphs>
  <Slides>39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Times New Roman</vt:lpstr>
      <vt:lpstr>Tahoma</vt:lpstr>
      <vt:lpstr>Wingdings</vt:lpstr>
      <vt:lpstr>Δίχρωμος συνδυασμός</vt:lpstr>
      <vt:lpstr>Inkwell</vt:lpstr>
      <vt:lpstr>1_Inkwell</vt:lpstr>
      <vt:lpstr>Εισαγωγή στο Κουκλοθέατρο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Τέλος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Antigoni</dc:creator>
  <cp:lastModifiedBy>Viklo</cp:lastModifiedBy>
  <cp:revision>3</cp:revision>
  <cp:lastPrinted>1601-01-01T00:00:00Z</cp:lastPrinted>
  <dcterms:created xsi:type="dcterms:W3CDTF">2004-06-20T18:22:52Z</dcterms:created>
  <dcterms:modified xsi:type="dcterms:W3CDTF">2015-10-07T09:24:40Z</dcterms:modified>
</cp:coreProperties>
</file>