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notesSlides/notesSlide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2.xml" ContentType="application/vnd.openxmlformats-officedocument.presentationml.notesSlide+xml"/>
  <Override PartName="/ppt/tags/tag27.xml" ContentType="application/vnd.openxmlformats-officedocument.presentationml.tags+xml"/>
  <Override PartName="/ppt/notesSlides/notesSlide3.xml" ContentType="application/vnd.openxmlformats-officedocument.presentationml.notesSlide+xml"/>
  <Override PartName="/ppt/tags/tag28.xml" ContentType="application/vnd.openxmlformats-officedocument.presentationml.tags+xml"/>
  <Override PartName="/ppt/notesSlides/notesSlide4.xml" ContentType="application/vnd.openxmlformats-officedocument.presentationml.notesSlide+xml"/>
  <Override PartName="/ppt/tags/tag29.xml" ContentType="application/vnd.openxmlformats-officedocument.presentationml.tags+xml"/>
  <Override PartName="/ppt/notesSlides/notesSlide5.xml" ContentType="application/vnd.openxmlformats-officedocument.presentationml.notesSlide+xml"/>
  <Override PartName="/ppt/tags/tag30.xml" ContentType="application/vnd.openxmlformats-officedocument.presentationml.tags+xml"/>
  <Override PartName="/ppt/notesSlides/notesSlide6.xml" ContentType="application/vnd.openxmlformats-officedocument.presentationml.notesSlide+xml"/>
  <Override PartName="/ppt/tags/tag31.xml" ContentType="application/vnd.openxmlformats-officedocument.presentationml.tags+xml"/>
  <Override PartName="/ppt/notesSlides/notesSlide7.xml" ContentType="application/vnd.openxmlformats-officedocument.presentationml.notesSlide+xml"/>
  <Override PartName="/ppt/tags/tag32.xml" ContentType="application/vnd.openxmlformats-officedocument.presentationml.tags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2"/>
  </p:sldMasterIdLst>
  <p:notesMasterIdLst>
    <p:notesMasterId r:id="rId34"/>
  </p:notesMasterIdLst>
  <p:sldIdLst>
    <p:sldId id="370" r:id="rId3"/>
    <p:sldId id="308" r:id="rId4"/>
    <p:sldId id="345" r:id="rId5"/>
    <p:sldId id="346" r:id="rId6"/>
    <p:sldId id="347" r:id="rId7"/>
    <p:sldId id="350" r:id="rId8"/>
    <p:sldId id="351" r:id="rId9"/>
    <p:sldId id="348" r:id="rId10"/>
    <p:sldId id="352" r:id="rId11"/>
    <p:sldId id="368" r:id="rId12"/>
    <p:sldId id="369" r:id="rId13"/>
    <p:sldId id="354" r:id="rId14"/>
    <p:sldId id="355" r:id="rId15"/>
    <p:sldId id="357" r:id="rId16"/>
    <p:sldId id="356" r:id="rId17"/>
    <p:sldId id="358" r:id="rId18"/>
    <p:sldId id="359" r:id="rId19"/>
    <p:sldId id="364" r:id="rId20"/>
    <p:sldId id="360" r:id="rId21"/>
    <p:sldId id="362" r:id="rId22"/>
    <p:sldId id="363" r:id="rId23"/>
    <p:sldId id="365" r:id="rId24"/>
    <p:sldId id="366" r:id="rId25"/>
    <p:sldId id="367" r:id="rId26"/>
    <p:sldId id="290" r:id="rId27"/>
    <p:sldId id="295" r:id="rId28"/>
    <p:sldId id="299" r:id="rId29"/>
    <p:sldId id="371" r:id="rId30"/>
    <p:sldId id="372" r:id="rId31"/>
    <p:sldId id="373" r:id="rId32"/>
    <p:sldId id="293" r:id="rId33"/>
  </p:sldIdLst>
  <p:sldSz cx="9144000" cy="6858000" type="screen4x3"/>
  <p:notesSz cx="6858000" cy="9144000"/>
  <p:custDataLst>
    <p:tags r:id="rId35"/>
  </p:custDataLst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512F115-2FCC-49EE-8759-A71F26F5819E}">
          <p14:sldIdLst>
            <p14:sldId id="370"/>
            <p14:sldId id="308"/>
            <p14:sldId id="345"/>
            <p14:sldId id="346"/>
            <p14:sldId id="347"/>
            <p14:sldId id="350"/>
            <p14:sldId id="351"/>
            <p14:sldId id="348"/>
            <p14:sldId id="352"/>
            <p14:sldId id="368"/>
            <p14:sldId id="369"/>
            <p14:sldId id="354"/>
            <p14:sldId id="355"/>
            <p14:sldId id="357"/>
            <p14:sldId id="356"/>
            <p14:sldId id="358"/>
            <p14:sldId id="359"/>
            <p14:sldId id="364"/>
            <p14:sldId id="360"/>
            <p14:sldId id="362"/>
            <p14:sldId id="363"/>
            <p14:sldId id="365"/>
            <p14:sldId id="366"/>
            <p14:sldId id="367"/>
            <p14:sldId id="290"/>
            <p14:sldId id="295"/>
            <p14:sldId id="299"/>
            <p14:sldId id="371"/>
            <p14:sldId id="372"/>
            <p14:sldId id="373"/>
          </p14:sldIdLst>
        </p14:section>
        <p14:section name="Untitled Section" id="{0F1CB131-A6BD-43D0-B8D4-1F27CEF7A05E}">
          <p14:sldIdLst>
            <p14:sldId id="293"/>
          </p14:sldIdLst>
        </p14:section>
      </p14:sectionLst>
    </p:ex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75BC"/>
    <a:srgbClr val="4F81BD"/>
    <a:srgbClr val="50ABB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2382" autoAdjust="0"/>
    <p:restoredTop sz="99314" autoAdjust="0"/>
  </p:normalViewPr>
  <p:slideViewPr>
    <p:cSldViewPr>
      <p:cViewPr varScale="1">
        <p:scale>
          <a:sx n="57" d="100"/>
          <a:sy n="57" d="100"/>
        </p:scale>
        <p:origin x="-321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4938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viewProps" Target="viewProps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commentAuthors" Target="commentAuthor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7A379C-B41D-45E1-80CB-01FC82FDADA9}" type="datetimeFigureOut">
              <a:rPr lang="el-GR" smtClean="0"/>
              <a:t>29/10/2015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BA60D4E-153C-481E-9C52-31B1E4926C1F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5535406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>
              <a:solidFill>
                <a:srgbClr val="FF0000"/>
              </a:solidFill>
            </a:endParaRPr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1</a:t>
            </a:fld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992812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itchFamily="34" charset="0"/>
              <a:buChar char="•"/>
            </a:pPr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25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45984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26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7497211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27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518073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28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537509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29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101659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30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0753707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A60D4E-153C-481E-9C52-31B1E4926C1F}" type="slidenum">
              <a:rPr lang="el-GR" smtClean="0"/>
              <a:t>31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1451231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886200"/>
            <a:ext cx="7776864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l-GR" dirty="0" smtClean="0"/>
              <a:t>Στυλ κύριου υπότιτλου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452477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464156" y="1556792"/>
            <a:ext cx="8229600" cy="4525963"/>
          </a:xfrm>
        </p:spPr>
        <p:txBody>
          <a:bodyPr/>
          <a:lstStyle>
            <a:lvl1pPr>
              <a:spcBef>
                <a:spcPts val="1200"/>
              </a:spcBef>
              <a:defRPr/>
            </a:lvl1pPr>
            <a:lvl2pPr>
              <a:spcBef>
                <a:spcPts val="1200"/>
              </a:spcBef>
              <a:defRPr/>
            </a:lvl2pPr>
            <a:lvl3pPr>
              <a:spcBef>
                <a:spcPts val="1200"/>
              </a:spcBef>
              <a:defRPr/>
            </a:lvl3pPr>
            <a:lvl4pPr>
              <a:spcBef>
                <a:spcPts val="1200"/>
              </a:spcBef>
              <a:defRPr/>
            </a:lvl4pPr>
            <a:lvl5pPr>
              <a:spcBef>
                <a:spcPts val="1200"/>
              </a:spcBef>
              <a:defRPr/>
            </a:lvl5pPr>
          </a:lstStyle>
          <a:p>
            <a:pPr lvl="0"/>
            <a:r>
              <a:rPr lang="el-GR" dirty="0" smtClean="0"/>
              <a:t>Στυλ υποδείγματος κειμένου</a:t>
            </a:r>
          </a:p>
          <a:p>
            <a:pPr lvl="1"/>
            <a:r>
              <a:rPr lang="el-GR" dirty="0" smtClean="0"/>
              <a:t>Δεύτερου επιπέδου</a:t>
            </a:r>
          </a:p>
          <a:p>
            <a:pPr lvl="2"/>
            <a:r>
              <a:rPr lang="el-GR" dirty="0" smtClean="0"/>
              <a:t>Τρίτου επιπέδου</a:t>
            </a:r>
          </a:p>
          <a:p>
            <a:pPr lvl="3"/>
            <a:r>
              <a:rPr lang="el-GR" dirty="0" smtClean="0"/>
              <a:t>Τέταρτου επιπέδου</a:t>
            </a:r>
          </a:p>
          <a:p>
            <a:pPr lvl="4"/>
            <a:r>
              <a:rPr lang="el-GR" dirty="0" smtClean="0"/>
              <a:t>Πέμπτου επιπέδου</a:t>
            </a:r>
            <a:endParaRPr lang="el-GR" dirty="0"/>
          </a:p>
        </p:txBody>
      </p:sp>
      <p:sp>
        <p:nvSpPr>
          <p:cNvPr id="4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6" name="Picture 5" descr="[DECORATIVE]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75188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0" cap="none" baseline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</p:spTree>
    <p:extLst>
      <p:ext uri="{BB962C8B-B14F-4D97-AF65-F5344CB8AC3E}">
        <p14:creationId xmlns:p14="http://schemas.microsoft.com/office/powerpoint/2010/main" val="12120861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32509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574254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57200" y="2214016"/>
            <a:ext cx="4040188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5" name="Θέση κειμένου 4"/>
          <p:cNvSpPr>
            <a:spLocks noGrp="1"/>
          </p:cNvSpPr>
          <p:nvPr>
            <p:ph type="body" sz="quarter" idx="3"/>
          </p:nvPr>
        </p:nvSpPr>
        <p:spPr>
          <a:xfrm>
            <a:off x="4645025" y="1574254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</p:txBody>
      </p:sp>
      <p:sp>
        <p:nvSpPr>
          <p:cNvPr id="6" name="Θέση περιεχομένου 5"/>
          <p:cNvSpPr>
            <a:spLocks noGrp="1"/>
          </p:cNvSpPr>
          <p:nvPr>
            <p:ph sz="quarter" idx="4"/>
          </p:nvPr>
        </p:nvSpPr>
        <p:spPr>
          <a:xfrm>
            <a:off x="4645025" y="2214016"/>
            <a:ext cx="4041775" cy="38792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7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8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611275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4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7946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ή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96202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>
          <a:xfrm>
            <a:off x="3575050" y="1556792"/>
            <a:ext cx="5111750" cy="46085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457200" y="1556792"/>
            <a:ext cx="3008313" cy="4608512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6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7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8" name="Picture 7" descr="[DECORATIVE]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317152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Θέση εικόνας 2"/>
          <p:cNvSpPr>
            <a:spLocks noGrp="1"/>
          </p:cNvSpPr>
          <p:nvPr>
            <p:ph type="pic" idx="1"/>
          </p:nvPr>
        </p:nvSpPr>
        <p:spPr>
          <a:xfrm>
            <a:off x="1792288" y="1556792"/>
            <a:ext cx="5486400" cy="3456384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 dirty="0"/>
          </a:p>
        </p:txBody>
      </p:sp>
      <p:sp>
        <p:nvSpPr>
          <p:cNvPr id="4" name="Θέση κειμένου 3"/>
          <p:cNvSpPr>
            <a:spLocks noGrp="1"/>
          </p:cNvSpPr>
          <p:nvPr>
            <p:ph type="body" sz="half" idx="2"/>
          </p:nvPr>
        </p:nvSpPr>
        <p:spPr>
          <a:xfrm>
            <a:off x="1792288" y="5157192"/>
            <a:ext cx="5486400" cy="1015008"/>
          </a:xfr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l-GR" dirty="0" smtClean="0"/>
              <a:t>Στυλ υποδείγματος κειμένου</a:t>
            </a:r>
          </a:p>
        </p:txBody>
      </p:sp>
      <p:sp>
        <p:nvSpPr>
          <p:cNvPr id="9" name="Τίτλος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600" cy="11448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l-GR" b="0">
                <a:solidFill>
                  <a:schemeClr val="accent1"/>
                </a:solidFill>
              </a:defRPr>
            </a:lvl1pPr>
          </a:lstStyle>
          <a:p>
            <a:pPr lvl="0"/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5" name="Θέση αριθμού διαφάνειας 5" descr="[DECORATIVE]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6" name="2 - Θέση υποσέλιδου" descr="[DECORATIVE]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7" name="Picture 6" descr="[DECORATIVE]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7760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>
                <a:solidFill>
                  <a:schemeClr val="accent1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  <p:sp>
        <p:nvSpPr>
          <p:cNvPr id="4" name="Θέση αριθμού διαφάνειας 5"/>
          <p:cNvSpPr txBox="1">
            <a:spLocks/>
          </p:cNvSpPr>
          <p:nvPr userDrawn="1"/>
        </p:nvSpPr>
        <p:spPr>
          <a:xfrm>
            <a:off x="8644854" y="6441971"/>
            <a:ext cx="432869" cy="26813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/>
          <a:lstStyle>
            <a:defPPr>
              <a:defRPr lang="el-GR"/>
            </a:defPPr>
            <a:lvl1pPr marL="0" algn="l" defTabSz="914400" rtl="0" eaLnBrk="1" latinLnBrk="0" hangingPunct="1">
              <a:defRPr sz="1200" b="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53C4726A-630D-4CB4-B088-BAB00F4188E9}" type="slidenum">
              <a:rPr lang="el-GR" smtClean="0">
                <a:solidFill>
                  <a:srgbClr val="5075BC"/>
                </a:solidFill>
              </a:rPr>
              <a:pPr algn="ctr"/>
              <a:t>‹#›</a:t>
            </a:fld>
            <a:endParaRPr lang="el-GR" dirty="0">
              <a:solidFill>
                <a:srgbClr val="5075BC"/>
              </a:solidFill>
            </a:endParaRPr>
          </a:p>
        </p:txBody>
      </p:sp>
      <p:sp>
        <p:nvSpPr>
          <p:cNvPr id="5" name="2 - Θέση υποσέλιδου"/>
          <p:cNvSpPr txBox="1">
            <a:spLocks/>
          </p:cNvSpPr>
          <p:nvPr userDrawn="1"/>
        </p:nvSpPr>
        <p:spPr bwMode="auto">
          <a:xfrm>
            <a:off x="539552" y="6441600"/>
            <a:ext cx="7992887" cy="26813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miter lim="800000"/>
            <a:headEnd/>
            <a:tailEnd/>
          </a:ln>
        </p:spPr>
        <p:txBody>
          <a:bodyPr anchor="ctr"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l-GR" sz="1000" dirty="0" smtClean="0">
                <a:solidFill>
                  <a:srgbClr val="5075BC"/>
                </a:solidFill>
              </a:rPr>
              <a:t>Συναισθήματα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23" y="6255465"/>
            <a:ext cx="431834" cy="5700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6156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>
              <a:defRPr b="0">
                <a:solidFill>
                  <a:srgbClr val="5075BC"/>
                </a:solidFill>
              </a:defRPr>
            </a:lvl1pPr>
          </a:lstStyle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ατακόρυφου κειμένου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423861268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 dirty="0" smtClean="0"/>
              <a:t>Στυλ κύριου τίτλου</a:t>
            </a:r>
            <a:endParaRPr lang="el-GR" dirty="0"/>
          </a:p>
        </p:txBody>
      </p:sp>
      <p:sp>
        <p:nvSpPr>
          <p:cNvPr id="3" name="Θέση κειμένου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 smtClean="0"/>
              <a:t>Στυλ υποδείγματος κειμένου</a:t>
            </a:r>
          </a:p>
          <a:p>
            <a:pPr lvl="1"/>
            <a:r>
              <a:rPr lang="el-GR" smtClean="0"/>
              <a:t>Δεύτερου επιπέδου</a:t>
            </a:r>
          </a:p>
          <a:p>
            <a:pPr lvl="2"/>
            <a:r>
              <a:rPr lang="el-GR" smtClean="0"/>
              <a:t>Τρίτου επιπέδου</a:t>
            </a:r>
          </a:p>
          <a:p>
            <a:pPr lvl="3"/>
            <a:r>
              <a:rPr lang="el-GR" smtClean="0"/>
              <a:t>Τέταρτου επιπέδου</a:t>
            </a:r>
          </a:p>
          <a:p>
            <a:pPr lvl="4"/>
            <a:r>
              <a:rPr lang="el-GR" smtClean="0"/>
              <a:t>Πέμπτου επιπέδου</a:t>
            </a:r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9838095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60" r:id="rId8"/>
    <p:sldLayoutId id="2147483661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tags" Target="../tags/tag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8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0.xml"/><Relationship Id="rId4" Type="http://schemas.openxmlformats.org/officeDocument/2006/relationships/image" Target="../media/image1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2.xml"/><Relationship Id="rId4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23.xml"/><Relationship Id="rId4" Type="http://schemas.openxmlformats.org/officeDocument/2006/relationships/image" Target="../media/image2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2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6.xml"/><Relationship Id="rId4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ags" Target="../tags/tag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9.xml"/><Relationship Id="rId4" Type="http://schemas.openxmlformats.org/officeDocument/2006/relationships/hyperlink" Target="http://opencourses.uoa.gr/courses/ECD5/" TargetMode="Externa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0.xml"/><Relationship Id="rId5" Type="http://schemas.openxmlformats.org/officeDocument/2006/relationships/image" Target="../media/image26.png"/><Relationship Id="rId4" Type="http://schemas.openxmlformats.org/officeDocument/2006/relationships/hyperlink" Target="%5b1%5d%20http:/creativecommons.org/licenses/by-nc-sa/4.0/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2.xml"/><Relationship Id="rId5" Type="http://schemas.openxmlformats.org/officeDocument/2006/relationships/hyperlink" Target="http://www.freepik.com/free-vector/happy-family-sitting-on-the-couch_765700.htm" TargetMode="External"/><Relationship Id="rId4" Type="http://schemas.openxmlformats.org/officeDocument/2006/relationships/hyperlink" Target="http://www.biblionet.gr/book/173525/%CE%93%CF%8D%CF%81%CE%B1,_%CE%A7%CF%81%CE%B9%CF%83%CF%84%CE%B9%CE%AC%CE%BD%CE%BD%CE%B1/%CE%A4%CE%BF_%CF%80%CE%B1%CF%81%CE%B1%CF%80%CE%BF%CE%BD%CE%B5%CE%BC%CE%AD%CE%BD%CE%BF_%CE%BC%CE%B1%CE%BA%CF%8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Λογότυπο Εθνικόν και Καποδιστριακόν Πανεπιστήμιον Αθηνών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512" y="404664"/>
            <a:ext cx="4147938" cy="817388"/>
          </a:xfrm>
          <a:prstGeom prst="rect">
            <a:avLst/>
          </a:prstGeom>
        </p:spPr>
      </p:pic>
      <p:sp>
        <p:nvSpPr>
          <p:cNvPr id="2" name="Τίτλος 1"/>
          <p:cNvSpPr>
            <a:spLocks noGrp="1"/>
          </p:cNvSpPr>
          <p:nvPr>
            <p:ph type="ctrTitle"/>
          </p:nvPr>
        </p:nvSpPr>
        <p:spPr>
          <a:xfrm>
            <a:off x="685800" y="2006575"/>
            <a:ext cx="7772400" cy="1470025"/>
          </a:xfrm>
        </p:spPr>
        <p:txBody>
          <a:bodyPr>
            <a:normAutofit/>
          </a:bodyPr>
          <a:lstStyle/>
          <a:p>
            <a:r>
              <a:rPr lang="el-GR" sz="4000" dirty="0"/>
              <a:t>Το Εικονογραφημένο Βιβλίο στην Προσχολική Εκπαίδευση</a:t>
            </a:r>
            <a:endParaRPr lang="el-GR" sz="4000" dirty="0">
              <a:solidFill>
                <a:srgbClr val="5075BC"/>
              </a:solidFill>
            </a:endParaRPr>
          </a:p>
        </p:txBody>
      </p:sp>
      <p:sp>
        <p:nvSpPr>
          <p:cNvPr id="3" name="Υπότιτλος 2"/>
          <p:cNvSpPr>
            <a:spLocks noGrp="1"/>
          </p:cNvSpPr>
          <p:nvPr>
            <p:ph type="subTitle" idx="1"/>
          </p:nvPr>
        </p:nvSpPr>
        <p:spPr>
          <a:xfrm>
            <a:off x="683568" y="3384823"/>
            <a:ext cx="7776864" cy="1752600"/>
          </a:xfrm>
        </p:spPr>
        <p:txBody>
          <a:bodyPr>
            <a:noAutofit/>
          </a:bodyPr>
          <a:lstStyle/>
          <a:p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Ενότητα 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1.1</a:t>
            </a:r>
            <a:r>
              <a:rPr lang="el-GR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:</a:t>
            </a:r>
            <a:r>
              <a:rPr lang="en-US" sz="2800" dirty="0" smtClean="0">
                <a:solidFill>
                  <a:srgbClr val="5075BC"/>
                </a:solidFill>
                <a:latin typeface="+mj-lt"/>
                <a:ea typeface="+mj-ea"/>
                <a:cs typeface="+mj-cs"/>
              </a:rPr>
              <a:t> </a:t>
            </a:r>
            <a:r>
              <a:rPr lang="el-GR" sz="2800" dirty="0" smtClean="0"/>
              <a:t>Συναισθήματα</a:t>
            </a:r>
            <a:endParaRPr lang="en-GB" sz="2800" dirty="0" smtClean="0"/>
          </a:p>
          <a:p>
            <a:endParaRPr lang="el-GR" sz="2800" dirty="0" smtClean="0"/>
          </a:p>
          <a:p>
            <a:r>
              <a:rPr lang="el-GR" sz="2800" dirty="0" smtClean="0"/>
              <a:t>Αγγελική Γιαννικοπούλου</a:t>
            </a:r>
          </a:p>
          <a:p>
            <a:r>
              <a:rPr lang="el-GR" sz="2800" dirty="0" smtClean="0"/>
              <a:t>Τμήμα </a:t>
            </a:r>
            <a:r>
              <a:rPr lang="el-GR" sz="2800" dirty="0"/>
              <a:t>Εκπαίδευσης και Αγωγής στην Προσχολική Ηλικία (ΤΕΑΠΗ)</a:t>
            </a:r>
            <a:endParaRPr lang="en-US" sz="2800" dirty="0" smtClean="0"/>
          </a:p>
          <a:p>
            <a:endParaRPr lang="el-GR" sz="2800" dirty="0" smtClean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9770330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Διδακτική Πρακτική</a:t>
            </a:r>
            <a:endParaRPr lang="en-GB" dirty="0"/>
          </a:p>
        </p:txBody>
      </p:sp>
      <p:sp>
        <p:nvSpPr>
          <p:cNvPr id="7" name="Θέση περιεχομένου 6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10744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400" b="1" dirty="0"/>
              <a:t>Διδακτική </a:t>
            </a:r>
            <a:r>
              <a:rPr lang="el-GR" sz="2400" b="1" dirty="0" smtClean="0"/>
              <a:t>πρακτική</a:t>
            </a:r>
            <a:r>
              <a:rPr lang="en-GB" sz="2400" dirty="0" smtClean="0"/>
              <a:t>: </a:t>
            </a:r>
            <a:endParaRPr lang="el-GR" sz="24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l-GR" sz="2400" dirty="0" smtClean="0"/>
              <a:t>Ελένη Καλαφ</a:t>
            </a:r>
            <a:r>
              <a:rPr lang="el-GR" sz="2400" dirty="0"/>
              <a:t>ά</a:t>
            </a:r>
            <a:r>
              <a:rPr lang="el-GR" sz="2400" dirty="0" smtClean="0"/>
              <a:t>τη</a:t>
            </a:r>
            <a:r>
              <a:rPr lang="en-GB" sz="2400" dirty="0" smtClean="0"/>
              <a:t>.</a:t>
            </a:r>
            <a:endParaRPr lang="el-GR" sz="2400" dirty="0"/>
          </a:p>
          <a:p>
            <a:pPr marL="0" indent="0">
              <a:spcBef>
                <a:spcPts val="1200"/>
              </a:spcBef>
              <a:spcAft>
                <a:spcPts val="600"/>
              </a:spcAft>
              <a:buNone/>
            </a:pPr>
            <a:r>
              <a:rPr lang="el-GR" sz="2400" b="1" dirty="0" smtClean="0"/>
              <a:t>Βιβλίο</a:t>
            </a:r>
            <a:r>
              <a:rPr lang="el-GR" sz="2400" dirty="0" smtClean="0"/>
              <a:t>: </a:t>
            </a:r>
            <a:r>
              <a:rPr lang="el-GR" sz="2400" dirty="0"/>
              <a:t>Γύρα, Χριστιάννα. </a:t>
            </a:r>
            <a:r>
              <a:rPr lang="el-GR" sz="2400" b="1" dirty="0"/>
              <a:t>Το </a:t>
            </a:r>
            <a:r>
              <a:rPr lang="el-GR" sz="2400" b="1" dirty="0" err="1"/>
              <a:t>παραπονεμένο</a:t>
            </a:r>
            <a:r>
              <a:rPr lang="el-GR" sz="2400" b="1" dirty="0"/>
              <a:t> μακό</a:t>
            </a:r>
            <a:r>
              <a:rPr lang="el-GR" sz="2400" dirty="0"/>
              <a:t> / Χριστιάννα Γύρα · εικονογράφηση Χαρά Μαραντίδου. - 1η </a:t>
            </a:r>
            <a:r>
              <a:rPr lang="el-GR" sz="2400" dirty="0" err="1"/>
              <a:t>έκδ</a:t>
            </a:r>
            <a:r>
              <a:rPr lang="el-GR" sz="2400" dirty="0"/>
              <a:t>. - </a:t>
            </a:r>
            <a:r>
              <a:rPr lang="el-GR" sz="2400" dirty="0" smtClean="0"/>
              <a:t>Αθήνα: </a:t>
            </a:r>
            <a:r>
              <a:rPr lang="el-GR" sz="2400" dirty="0"/>
              <a:t>Καλειδοσκόπιο, 2011.</a:t>
            </a:r>
            <a:endParaRPr lang="en-GB" sz="2400" dirty="0"/>
          </a:p>
        </p:txBody>
      </p:sp>
      <p:pic>
        <p:nvPicPr>
          <p:cNvPr id="8" name="Θέση περιεχομένου 6" descr="Εξώφυλλο του βιβλίου: Το παραπονεμένο μακό 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98532" y="1843881"/>
            <a:ext cx="2861735" cy="4038600"/>
          </a:xfrm>
        </p:spPr>
      </p:pic>
      <p:sp>
        <p:nvSpPr>
          <p:cNvPr id="5" name="TextBox 4"/>
          <p:cNvSpPr txBox="1"/>
          <p:nvPr/>
        </p:nvSpPr>
        <p:spPr>
          <a:xfrm>
            <a:off x="8172400" y="5517232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[1]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7537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Λίγα λόγια για το βιβλίο</a:t>
            </a:r>
            <a:endParaRPr lang="el-GR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2800" dirty="0"/>
              <a:t>Είναι άδικο! φώναξε το άσπρο κοντομάνικο μακό μπλουζάκι, γεμάτο παράπονο κι απογοήτευση. Εμένα με φοράνε όλη μέρα, ιδρώνουν μέσα μου, με λερώνουν, με λεκιάζουν, με ξεχειλώνουν... κι ούτε η παραμικρή στεναχώρια! Μετά με ρίχνουν στο πλυντήριο (αχ, τι βασανιστήριο!) κι ούτε γάτα ούτε </a:t>
            </a:r>
            <a:r>
              <a:rPr lang="el-GR" sz="2800" dirty="0" smtClean="0"/>
              <a:t>ζημιά.</a:t>
            </a:r>
          </a:p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l-GR" sz="2800" dirty="0" smtClean="0"/>
              <a:t>Τι να 'ναι </a:t>
            </a:r>
            <a:r>
              <a:rPr lang="el-GR" sz="2800" dirty="0"/>
              <a:t>άραγε αυτό που τόσο στενοχωρεί και θυμώνει το κοντομάνικο μακό; </a:t>
            </a:r>
            <a:br>
              <a:rPr lang="el-GR" sz="2800" dirty="0"/>
            </a:br>
            <a:endParaRPr lang="el-GR" sz="28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51513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Λίγα λόγια για </a:t>
            </a:r>
            <a:r>
              <a:rPr lang="el-GR" dirty="0" smtClean="0"/>
              <a:t>τη δραστηριότητα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 χιουμοριστικό τρόπο </a:t>
            </a:r>
            <a:r>
              <a:rPr lang="el-GR" dirty="0" smtClean="0"/>
              <a:t>προσεγγίζουμε με </a:t>
            </a:r>
            <a:r>
              <a:rPr lang="el-GR" dirty="0"/>
              <a:t>τα παιδιά το συναίσθημα </a:t>
            </a:r>
            <a:r>
              <a:rPr lang="el-GR" dirty="0" smtClean="0"/>
              <a:t>«παράπονο».</a:t>
            </a:r>
            <a:endParaRPr lang="el-GR" dirty="0"/>
          </a:p>
          <a:p>
            <a:r>
              <a:rPr lang="el-GR" dirty="0"/>
              <a:t>Φτιάχνουμε λοιπόν, </a:t>
            </a:r>
            <a:r>
              <a:rPr lang="el-GR" dirty="0" smtClean="0"/>
              <a:t>τη </a:t>
            </a:r>
            <a:r>
              <a:rPr lang="el-GR" dirty="0"/>
              <a:t>δική μας </a:t>
            </a:r>
            <a:r>
              <a:rPr lang="el-GR" dirty="0" err="1"/>
              <a:t>παραπονεμένη</a:t>
            </a:r>
            <a:r>
              <a:rPr lang="el-GR" dirty="0"/>
              <a:t> μπουγάδα !</a:t>
            </a:r>
          </a:p>
          <a:p>
            <a:r>
              <a:rPr lang="el-GR" dirty="0"/>
              <a:t>Με αυτόν τον </a:t>
            </a:r>
            <a:r>
              <a:rPr lang="el-GR" dirty="0" smtClean="0"/>
              <a:t>τρόπο, </a:t>
            </a:r>
            <a:r>
              <a:rPr lang="el-GR" dirty="0"/>
              <a:t>κρατάμε το παράπονο σε απόσταση και το μεταφέρουμε με παιχνιδιάρικο τρόπο σε μια μπουγάδα  </a:t>
            </a:r>
            <a:r>
              <a:rPr lang="el-GR" dirty="0" smtClean="0"/>
              <a:t>ρούχων!</a:t>
            </a:r>
            <a:endParaRPr lang="el-GR" dirty="0"/>
          </a:p>
          <a:p>
            <a:endParaRPr lang="el-GR" dirty="0"/>
          </a:p>
          <a:p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14479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Θέση κειμένου 7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r>
              <a:rPr lang="el-GR" sz="2600" dirty="0"/>
              <a:t>Μια  μπουγάδα κεραμικών ρούχων από </a:t>
            </a:r>
            <a:r>
              <a:rPr lang="el-GR" sz="2600" dirty="0" smtClean="0"/>
              <a:t>τη </a:t>
            </a:r>
            <a:r>
              <a:rPr lang="el-GR" sz="2600" dirty="0"/>
              <a:t>ΔΕΠΑΠ της Πάτρας.</a:t>
            </a:r>
          </a:p>
          <a:p>
            <a:endParaRPr lang="el-GR" sz="2600" dirty="0"/>
          </a:p>
        </p:txBody>
      </p:sp>
      <p:sp>
        <p:nvSpPr>
          <p:cNvPr id="6" name="Τίτλος 5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Λίγα λόγια για τη </a:t>
            </a:r>
            <a:r>
              <a:rPr lang="el-GR" dirty="0" smtClean="0"/>
              <a:t>δραστηριότητα (2/2)</a:t>
            </a:r>
            <a:endParaRPr lang="el-GR" dirty="0"/>
          </a:p>
        </p:txBody>
      </p:sp>
      <p:pic>
        <p:nvPicPr>
          <p:cNvPr id="10" name="Picture 3" descr="Μπουγάδα νικροσκοπικών κεραμικών ρούχων.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0288" y="1568824"/>
            <a:ext cx="4976512" cy="3732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041446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Πριν την ανάγνωση (1/2)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>
          <a:xfrm>
            <a:off x="3491880" y="1600200"/>
            <a:ext cx="5194920" cy="4525963"/>
          </a:xfrm>
        </p:spPr>
        <p:txBody>
          <a:bodyPr/>
          <a:lstStyle/>
          <a:p>
            <a:pPr marL="0" indent="0">
              <a:buNone/>
            </a:pPr>
            <a:r>
              <a:rPr lang="el-GR" sz="2600" dirty="0"/>
              <a:t>Αρχικά παρατηρούμε το εξώφυλλο του βιβλίου.</a:t>
            </a:r>
          </a:p>
          <a:p>
            <a:r>
              <a:rPr lang="el-GR" sz="2400" dirty="0"/>
              <a:t>Ποιος να είναι ο ήρωας του βιβλίου μας;</a:t>
            </a:r>
          </a:p>
          <a:p>
            <a:pPr lvl="1">
              <a:buFont typeface="Calibri" panose="020F0502020204030204" pitchFamily="34" charset="0"/>
              <a:buChar char="‐"/>
            </a:pPr>
            <a:r>
              <a:rPr lang="el-GR" dirty="0" err="1"/>
              <a:t>Ααα</a:t>
            </a:r>
            <a:r>
              <a:rPr lang="el-GR" dirty="0"/>
              <a:t>, είναι ένα μπλουζάκι!</a:t>
            </a:r>
          </a:p>
          <a:p>
            <a:r>
              <a:rPr lang="el-GR" sz="2400" dirty="0" err="1"/>
              <a:t>Χμμμ</a:t>
            </a:r>
            <a:r>
              <a:rPr lang="el-GR" sz="2400" dirty="0"/>
              <a:t>… Πολύ σωστά παιδιά! Το μπλουζάκι το λέμε αλλιώς και μακό… Τι  λέτε να νιώθει το </a:t>
            </a:r>
            <a:r>
              <a:rPr lang="el-GR" sz="2400" dirty="0" err="1"/>
              <a:t>μακουδάκι</a:t>
            </a:r>
            <a:r>
              <a:rPr lang="el-GR" sz="2400" dirty="0"/>
              <a:t>;</a:t>
            </a:r>
          </a:p>
          <a:p>
            <a:pPr lvl="1">
              <a:buFont typeface="Calibri" panose="020F0502020204030204" pitchFamily="34" charset="0"/>
              <a:buChar char="‐"/>
            </a:pPr>
            <a:r>
              <a:rPr lang="el-GR" dirty="0"/>
              <a:t>Είναι λυπημένο! Έχει κατεβασμένο το χαμόγελο του…</a:t>
            </a:r>
          </a:p>
          <a:p>
            <a:endParaRPr lang="el-GR" dirty="0"/>
          </a:p>
        </p:txBody>
      </p:sp>
      <p:pic>
        <p:nvPicPr>
          <p:cNvPr id="7" name="Θέση περιεχομένου 11" descr="Τα παιδιά παρατηρούν το εξώφυλλο του βιβλίου.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200" y="1772816"/>
            <a:ext cx="2773451" cy="4048866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1052641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Πριν την </a:t>
            </a:r>
            <a:r>
              <a:rPr lang="el-GR" dirty="0" smtClean="0"/>
              <a:t>ανάγνωση (2/2)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l-GR" dirty="0"/>
              <a:t>Περιστρέφουμε το βιβλίο και βλέπουμε το ανάποδο μακό χαρούμενο.</a:t>
            </a:r>
          </a:p>
          <a:p>
            <a:pPr marL="0" indent="0">
              <a:buNone/>
            </a:pPr>
            <a:r>
              <a:rPr lang="el-GR" dirty="0"/>
              <a:t>Εναλλάσσουμε την χαρά με το παράπονο  κάνοντας και εμείς  αντίστοιχες  εκφράσεις στο πρόσωπό μας .</a:t>
            </a:r>
          </a:p>
          <a:p>
            <a:endParaRPr lang="el-GR" dirty="0"/>
          </a:p>
        </p:txBody>
      </p:sp>
      <p:pic>
        <p:nvPicPr>
          <p:cNvPr id="5" name="Θέση περιεχομένου 6" descr="Το εξώφυλλο γυρισμένο ανάποδα (το πάνω κάτω)."/>
          <p:cNvPicPr>
            <a:picLocks noGrp="1" noChangeAspect="1"/>
          </p:cNvPicPr>
          <p:nvPr>
            <p:ph sz="half" idx="2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V="1">
            <a:off x="5215467" y="1843881"/>
            <a:ext cx="2870200" cy="4038600"/>
          </a:xfrm>
        </p:spPr>
      </p:pic>
      <p:sp>
        <p:nvSpPr>
          <p:cNvPr id="6" name="TextBox 5"/>
          <p:cNvSpPr txBox="1"/>
          <p:nvPr/>
        </p:nvSpPr>
        <p:spPr>
          <a:xfrm>
            <a:off x="8172400" y="5517232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[1]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55263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Ανάγνωση του βιβλίου</a:t>
            </a:r>
            <a:endParaRPr lang="el-GR" dirty="0"/>
          </a:p>
        </p:txBody>
      </p:sp>
      <p:pic>
        <p:nvPicPr>
          <p:cNvPr id="8" name="Θέση εικόνας 7" descr="Η νηπιαγωγός διαβάζει το βιβλίο.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4225" y="1558890"/>
            <a:ext cx="5888249" cy="4522858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1242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Μετά την ανάγνωση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600" dirty="0" smtClean="0"/>
              <a:t>Στη </a:t>
            </a:r>
            <a:r>
              <a:rPr lang="el-GR" sz="2600" dirty="0"/>
              <a:t>συνέχεια γίνεται μια μικρή προετοιμασία για το τραγουδάκι που θα ακούσουμε στην </a:t>
            </a:r>
            <a:r>
              <a:rPr lang="el-GR" sz="2600" dirty="0" err="1"/>
              <a:t>παρεούλα</a:t>
            </a:r>
            <a:r>
              <a:rPr lang="el-GR" sz="2600" dirty="0"/>
              <a:t> </a:t>
            </a:r>
            <a:r>
              <a:rPr lang="el-GR" sz="2600" dirty="0" smtClean="0"/>
              <a:t>«Ο καναπές».</a:t>
            </a:r>
          </a:p>
          <a:p>
            <a:pPr marL="0" indent="0">
              <a:buNone/>
            </a:pPr>
            <a:r>
              <a:rPr lang="el-GR" sz="2600" dirty="0"/>
              <a:t>Μέσα από μια σύντομη συζήτηση  φανταζόμαστε πως μάλλον και ο </a:t>
            </a:r>
            <a:r>
              <a:rPr lang="el-GR" sz="2600" dirty="0" smtClean="0"/>
              <a:t>καναπές  </a:t>
            </a:r>
            <a:r>
              <a:rPr lang="el-GR" sz="2600" dirty="0"/>
              <a:t>έχει </a:t>
            </a:r>
            <a:r>
              <a:rPr lang="el-GR" sz="2600" dirty="0" smtClean="0"/>
              <a:t>παράπονα! </a:t>
            </a:r>
            <a:endParaRPr lang="el-GR" sz="2600" dirty="0"/>
          </a:p>
          <a:p>
            <a:pPr marL="0" indent="0">
              <a:buNone/>
            </a:pPr>
            <a:endParaRPr lang="el-GR" sz="2600" dirty="0" smtClean="0"/>
          </a:p>
          <a:p>
            <a:endParaRPr lang="el-GR" sz="2600" dirty="0"/>
          </a:p>
        </p:txBody>
      </p:sp>
      <p:sp>
        <p:nvSpPr>
          <p:cNvPr id="5" name="Θέση περιεχομένου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el-GR" dirty="0"/>
              <a:t>Τι σχέση να έχουν ένα μακό και ένας </a:t>
            </a:r>
            <a:r>
              <a:rPr lang="el-GR" dirty="0" smtClean="0"/>
              <a:t>καναπές;</a:t>
            </a:r>
          </a:p>
          <a:p>
            <a:pPr lvl="1"/>
            <a:r>
              <a:rPr lang="el-GR" sz="2600" dirty="0" smtClean="0"/>
              <a:t>Είναι </a:t>
            </a:r>
            <a:r>
              <a:rPr lang="el-GR" sz="2600" dirty="0"/>
              <a:t>φίλοι με το άσπρο μακό και όποτε η κυρία το φοράει και κάθεται στον καναπέ  τα λένε , βρίσκουν παρηγοριά!</a:t>
            </a:r>
          </a:p>
          <a:p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2003030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Τραγούδι: «Ο καναπές»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spcBef>
                <a:spcPts val="300"/>
              </a:spcBef>
              <a:buNone/>
            </a:pPr>
            <a:r>
              <a:rPr lang="el-GR" dirty="0"/>
              <a:t>Ο καναπές πονάει και φωνάζει δυνατά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l-GR" dirty="0"/>
              <a:t>τα βάρη που σηκώνω είναι πια πάρα πολλά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l-GR" dirty="0"/>
              <a:t>Ο κύριος, η κυρία, </a:t>
            </a:r>
            <a:endParaRPr lang="el-GR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l-GR" dirty="0" smtClean="0"/>
              <a:t>οι </a:t>
            </a:r>
            <a:r>
              <a:rPr lang="el-GR" dirty="0"/>
              <a:t>γάτες, τα σκυλιά</a:t>
            </a:r>
          </a:p>
          <a:p>
            <a:pPr marL="0" indent="0">
              <a:spcBef>
                <a:spcPts val="300"/>
              </a:spcBef>
              <a:buNone/>
            </a:pPr>
            <a:r>
              <a:rPr lang="el-GR" dirty="0"/>
              <a:t>ο φίλος και η φίλη και τα δύο τους </a:t>
            </a:r>
            <a:r>
              <a:rPr lang="el-GR" dirty="0" smtClean="0"/>
              <a:t>παιδιά.</a:t>
            </a:r>
            <a:endParaRPr lang="el-GR" dirty="0"/>
          </a:p>
          <a:p>
            <a:pPr marL="0" indent="0">
              <a:spcBef>
                <a:spcPts val="300"/>
              </a:spcBef>
              <a:buNone/>
            </a:pPr>
            <a:endParaRPr lang="el-GR" dirty="0"/>
          </a:p>
          <a:p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dirty="0"/>
              <a:t>Όλοι αναστενάζουν, </a:t>
            </a:r>
            <a:endParaRPr lang="el-GR" dirty="0" smtClean="0"/>
          </a:p>
          <a:p>
            <a:pPr marL="0" indent="0">
              <a:spcBef>
                <a:spcPts val="0"/>
              </a:spcBef>
              <a:buNone/>
            </a:pPr>
            <a:r>
              <a:rPr lang="el-GR" dirty="0" smtClean="0"/>
              <a:t>αχ </a:t>
            </a:r>
            <a:r>
              <a:rPr lang="el-GR" dirty="0"/>
              <a:t>κι όλοι τους ξεφυσούν</a:t>
            </a:r>
          </a:p>
          <a:p>
            <a:pPr marL="0" indent="0">
              <a:buNone/>
            </a:pPr>
            <a:r>
              <a:rPr lang="el-GR" dirty="0"/>
              <a:t>όλοι είναι κουρασμένοι, όλοι πάνω μου ξεσπούν</a:t>
            </a:r>
          </a:p>
          <a:p>
            <a:pPr marL="0" indent="0">
              <a:buNone/>
            </a:pPr>
            <a:r>
              <a:rPr lang="el-GR" dirty="0"/>
              <a:t>οι σούστες μου τρίζουν και πονούν</a:t>
            </a:r>
          </a:p>
          <a:p>
            <a:pPr marL="0" indent="0">
              <a:buNone/>
            </a:pPr>
            <a:r>
              <a:rPr lang="el-GR" dirty="0"/>
              <a:t>τα μαξιλάρια μου βουλιάζουν και </a:t>
            </a:r>
            <a:r>
              <a:rPr lang="el-GR" dirty="0" smtClean="0"/>
              <a:t>βογκούν</a:t>
            </a:r>
            <a:r>
              <a:rPr lang="en-GB" dirty="0" smtClean="0"/>
              <a:t>.</a:t>
            </a:r>
            <a:endParaRPr lang="el-GR" dirty="0"/>
          </a:p>
          <a:p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4254405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Τραγούδι: «Ο καναπές</a:t>
            </a:r>
            <a:r>
              <a:rPr lang="el-GR" dirty="0" smtClean="0"/>
              <a:t>» (2/2)</a:t>
            </a:r>
            <a:endParaRPr lang="el-GR" dirty="0"/>
          </a:p>
        </p:txBody>
      </p:sp>
      <p:pic>
        <p:nvPicPr>
          <p:cNvPr id="9" name="Εικόνα 8" descr="Ζευγάρι καθισμένο σε καναπέ.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57200" y="3429000"/>
            <a:ext cx="2653431" cy="1905668"/>
          </a:xfrm>
          <a:prstGeom prst="rect">
            <a:avLst/>
          </a:prstGeom>
        </p:spPr>
      </p:pic>
      <p:sp>
        <p:nvSpPr>
          <p:cNvPr id="5" name="Ορθογώνιο 4"/>
          <p:cNvSpPr/>
          <p:nvPr/>
        </p:nvSpPr>
        <p:spPr>
          <a:xfrm>
            <a:off x="485387" y="5479832"/>
            <a:ext cx="33947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2000" b="1" dirty="0"/>
              <a:t>Στίχοι</a:t>
            </a:r>
            <a:r>
              <a:rPr lang="el-GR" sz="2000" dirty="0"/>
              <a:t>: </a:t>
            </a:r>
            <a:r>
              <a:rPr lang="el-GR" sz="2000" dirty="0" err="1"/>
              <a:t>Άλκηστις</a:t>
            </a:r>
            <a:r>
              <a:rPr lang="el-GR" sz="2000" dirty="0"/>
              <a:t> Χαλκιά </a:t>
            </a:r>
            <a:endParaRPr lang="el-GR" sz="2000" dirty="0" smtClean="0"/>
          </a:p>
          <a:p>
            <a:r>
              <a:rPr lang="el-GR" sz="2000" b="1" dirty="0" smtClean="0"/>
              <a:t>Μουσική</a:t>
            </a:r>
            <a:r>
              <a:rPr lang="el-GR" sz="2000" dirty="0" smtClean="0"/>
              <a:t>: Μέλπω </a:t>
            </a:r>
            <a:r>
              <a:rPr lang="el-GR" sz="2000" dirty="0" err="1"/>
              <a:t>Xαλκουτάκη</a:t>
            </a:r>
            <a:r>
              <a:rPr lang="el-GR" sz="2000" dirty="0"/>
              <a:t>  </a:t>
            </a:r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3826768" cy="1972816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Μα απ’ όλα αυτά τα </a:t>
            </a:r>
            <a:r>
              <a:rPr lang="el-GR" sz="2500" dirty="0" smtClean="0"/>
              <a:t>βάρη,</a:t>
            </a:r>
            <a:endParaRPr lang="el-GR" sz="2500" dirty="0"/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για μένα πιο </a:t>
            </a:r>
            <a:r>
              <a:rPr lang="el-GR" sz="2500" dirty="0" smtClean="0"/>
              <a:t>βαριά,</a:t>
            </a:r>
          </a:p>
          <a:p>
            <a:pPr marL="0" indent="0">
              <a:lnSpc>
                <a:spcPct val="95000"/>
              </a:lnSpc>
              <a:spcBef>
                <a:spcPts val="600"/>
              </a:spcBef>
              <a:buNone/>
            </a:pPr>
            <a:r>
              <a:rPr lang="el-GR" sz="2500" dirty="0" smtClean="0"/>
              <a:t>είναι </a:t>
            </a:r>
            <a:r>
              <a:rPr lang="el-GR" sz="2500" dirty="0"/>
              <a:t>η γκρίνια του </a:t>
            </a:r>
            <a:r>
              <a:rPr lang="el-GR" sz="2500" dirty="0" smtClean="0"/>
              <a:t>κυρίου,</a:t>
            </a:r>
            <a:endParaRPr lang="el-GR" sz="2500" dirty="0"/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της κυρίας τα </a:t>
            </a:r>
            <a:r>
              <a:rPr lang="el-GR" sz="2500" dirty="0" smtClean="0"/>
              <a:t>δάκρυα.</a:t>
            </a:r>
            <a:endParaRPr lang="el-GR" sz="2500" dirty="0"/>
          </a:p>
          <a:p>
            <a:pPr marL="0" indent="0">
              <a:spcBef>
                <a:spcPts val="300"/>
              </a:spcBef>
              <a:buNone/>
            </a:pPr>
            <a:endParaRPr lang="el-GR" sz="2500" dirty="0"/>
          </a:p>
          <a:p>
            <a:endParaRPr lang="el-GR" sz="2500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2"/>
          </p:nvPr>
        </p:nvSpPr>
        <p:spPr>
          <a:xfrm>
            <a:off x="4788024" y="1600200"/>
            <a:ext cx="3898776" cy="4525963"/>
          </a:xfrm>
        </p:spPr>
        <p:txBody>
          <a:bodyPr>
            <a:noAutofit/>
          </a:bodyPr>
          <a:lstStyle/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Σαν έρχεται το βράδυ με πιάνει η </a:t>
            </a:r>
            <a:r>
              <a:rPr lang="el-GR" sz="2500" dirty="0" smtClean="0"/>
              <a:t>αγωνία,</a:t>
            </a:r>
            <a:endParaRPr lang="el-GR" sz="2500" dirty="0"/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μήπως πάνω μου καθίσουν και νιώσουνε </a:t>
            </a:r>
            <a:r>
              <a:rPr lang="el-GR" sz="2500" dirty="0" smtClean="0"/>
              <a:t>ανία.</a:t>
            </a:r>
            <a:endParaRPr lang="el-GR" sz="2500" dirty="0"/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Μ</a:t>
            </a:r>
            <a:r>
              <a:rPr lang="el-GR" sz="2500" dirty="0" smtClean="0"/>
              <a:t>ήπως </a:t>
            </a:r>
            <a:r>
              <a:rPr lang="el-GR" sz="2500" dirty="0"/>
              <a:t>το ενδιαφέρον τους κάπως το </a:t>
            </a:r>
            <a:r>
              <a:rPr lang="el-GR" sz="2500" dirty="0" smtClean="0"/>
              <a:t>κεντρίσω,</a:t>
            </a:r>
            <a:endParaRPr lang="el-GR" sz="2500" dirty="0"/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αν με ένα ελατήριο λίγο λίγο τους </a:t>
            </a:r>
            <a:r>
              <a:rPr lang="el-GR" sz="2500" dirty="0" smtClean="0"/>
              <a:t>τρυπήσω.</a:t>
            </a:r>
            <a:endParaRPr lang="el-GR" sz="2500" dirty="0"/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Ή</a:t>
            </a:r>
            <a:r>
              <a:rPr lang="el-GR" sz="2500" dirty="0" smtClean="0"/>
              <a:t> </a:t>
            </a:r>
            <a:r>
              <a:rPr lang="el-GR" sz="2500" dirty="0"/>
              <a:t>μήπως ή καλύτερα να μετακομίσω</a:t>
            </a:r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r>
              <a:rPr lang="el-GR" sz="2500" dirty="0"/>
              <a:t>και </a:t>
            </a:r>
            <a:r>
              <a:rPr lang="el-GR" sz="2500" dirty="0" smtClean="0"/>
              <a:t>άλλους </a:t>
            </a:r>
            <a:r>
              <a:rPr lang="el-GR" sz="2500" dirty="0"/>
              <a:t>πισινούς καινούριους να </a:t>
            </a:r>
            <a:r>
              <a:rPr lang="el-GR" sz="2500" dirty="0" smtClean="0"/>
              <a:t>γνωρίσω.</a:t>
            </a:r>
            <a:endParaRPr lang="el-GR" sz="2500" dirty="0"/>
          </a:p>
          <a:p>
            <a:pPr marL="0" indent="0">
              <a:lnSpc>
                <a:spcPct val="95000"/>
              </a:lnSpc>
              <a:spcBef>
                <a:spcPts val="400"/>
              </a:spcBef>
              <a:buNone/>
            </a:pPr>
            <a:endParaRPr lang="el-GR" sz="2500" dirty="0"/>
          </a:p>
        </p:txBody>
      </p:sp>
      <p:sp>
        <p:nvSpPr>
          <p:cNvPr id="7" name="TextBox 6"/>
          <p:cNvSpPr txBox="1"/>
          <p:nvPr/>
        </p:nvSpPr>
        <p:spPr>
          <a:xfrm>
            <a:off x="3203848" y="4735509"/>
            <a:ext cx="472173" cy="360040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Autofit/>
          </a:bodyPr>
          <a:lstStyle/>
          <a:p>
            <a:r>
              <a:rPr lang="el-GR" b="1" dirty="0" smtClean="0">
                <a:latin typeface="+mj-lt"/>
              </a:rPr>
              <a:t>[</a:t>
            </a:r>
            <a:r>
              <a:rPr lang="en-GB" b="1" dirty="0" smtClean="0">
                <a:latin typeface="+mj-lt"/>
              </a:rPr>
              <a:t>2</a:t>
            </a:r>
            <a:r>
              <a:rPr lang="el-GR" b="1" dirty="0" smtClean="0">
                <a:latin typeface="+mj-lt"/>
              </a:rPr>
              <a:t>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5534803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 smtClean="0"/>
              <a:t>Ώρα για χαρτοκοπτική! (1/2)</a:t>
            </a:r>
            <a:endParaRPr lang="el-GR" dirty="0"/>
          </a:p>
        </p:txBody>
      </p:sp>
      <p:sp>
        <p:nvSpPr>
          <p:cNvPr id="3" name="Θέση περιεχομένου 2"/>
          <p:cNvSpPr>
            <a:spLocks noGrp="1"/>
          </p:cNvSpPr>
          <p:nvPr>
            <p:ph sz="half"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dirty="0"/>
              <a:t>Μοιράζουμε τυχαία τα πολύχρωμα χαρτόνια στα οποία είναι ζωγραφισμένοι οι ήρωες της μπουγάδας, τα ρούχα </a:t>
            </a:r>
            <a:r>
              <a:rPr lang="el-GR" dirty="0" smtClean="0"/>
              <a:t>μας!</a:t>
            </a:r>
            <a:endParaRPr lang="el-GR" dirty="0"/>
          </a:p>
          <a:p>
            <a:r>
              <a:rPr lang="el-GR" dirty="0"/>
              <a:t>Ψαλιδάκι και όρεξη για </a:t>
            </a:r>
            <a:r>
              <a:rPr lang="el-GR" dirty="0" smtClean="0"/>
              <a:t>χαρτοκοπτική.</a:t>
            </a:r>
          </a:p>
          <a:p>
            <a:r>
              <a:rPr lang="el-GR" dirty="0" smtClean="0"/>
              <a:t>Ανάπτυξη </a:t>
            </a:r>
            <a:r>
              <a:rPr lang="el-GR" dirty="0"/>
              <a:t>λεπτής κινητικότητας.</a:t>
            </a:r>
          </a:p>
          <a:p>
            <a:pPr marL="0" indent="0">
              <a:buNone/>
            </a:pPr>
            <a:endParaRPr lang="el-GR" dirty="0"/>
          </a:p>
          <a:p>
            <a:endParaRPr lang="el-GR" dirty="0"/>
          </a:p>
        </p:txBody>
      </p:sp>
      <p:pic>
        <p:nvPicPr>
          <p:cNvPr id="5" name="Θέση περιεχομένου 4" descr="Παιδιά με τα ψαλιδάκια τους κόβουν τα χαρτόνια τους!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8603" y="1600200"/>
            <a:ext cx="3857793" cy="45259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64859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Ώρα για χαρτοκοπτική! </a:t>
            </a:r>
            <a:r>
              <a:rPr lang="el-GR" dirty="0" smtClean="0"/>
              <a:t>(2/2</a:t>
            </a:r>
            <a:r>
              <a:rPr lang="el-GR" dirty="0"/>
              <a:t>)</a:t>
            </a:r>
          </a:p>
        </p:txBody>
      </p:sp>
      <p:pic>
        <p:nvPicPr>
          <p:cNvPr id="1026" name="Picture 2" descr="Παιδιά με τα ψαλιδάκια τους κόβουν τα χαρτόνια τους!"/>
          <p:cNvPicPr>
            <a:picLocks noGrp="1" noChangeAspect="1" noChangeArrowheads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643580" y="1557338"/>
            <a:ext cx="5869539" cy="45259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5760049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παράπονα των ρούχων (1/2)</a:t>
            </a:r>
            <a:endParaRPr lang="el-GR" dirty="0"/>
          </a:p>
        </p:txBody>
      </p:sp>
      <p:pic>
        <p:nvPicPr>
          <p:cNvPr id="7" name="Picture 2" descr="Το καλαθάκι της μπουγάδας με τα ρουχαλάκια που έκοψαν τα παιδιά!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0648" y="1700808"/>
            <a:ext cx="4035829" cy="4035829"/>
          </a:xfrm>
        </p:spPr>
      </p:pic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dirty="0"/>
              <a:t>Κάθε παιδί, με κλειστά μάτια διαλέγει τυχαία από το καλάθι της μπουγάδας ένα από τα ρούχα τα οποία πριν έκοψε. </a:t>
            </a:r>
            <a:r>
              <a:rPr lang="el-GR" dirty="0" smtClean="0"/>
              <a:t>Θα </a:t>
            </a:r>
            <a:r>
              <a:rPr lang="el-GR" dirty="0"/>
              <a:t>το ζωγραφίσει, αφού πρώτα σκεφτεί τι παράπονο θα μπορούσε να έχει!</a:t>
            </a:r>
          </a:p>
          <a:p>
            <a:pPr marL="0" indent="0">
              <a:buNone/>
            </a:pP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295944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παράπονα των </a:t>
            </a:r>
            <a:r>
              <a:rPr lang="el-GR" dirty="0" smtClean="0"/>
              <a:t>ρούχων (2/2)</a:t>
            </a:r>
            <a:endParaRPr lang="el-GR" dirty="0"/>
          </a:p>
        </p:txBody>
      </p:sp>
      <p:sp>
        <p:nvSpPr>
          <p:cNvPr id="6" name="Θέση περιεχομένου 5"/>
          <p:cNvSpPr>
            <a:spLocks noGrp="1"/>
          </p:cNvSpPr>
          <p:nvPr>
            <p:ph sz="half" idx="2"/>
          </p:nvPr>
        </p:nvSpPr>
        <p:spPr>
          <a:xfrm>
            <a:off x="3995936" y="1600200"/>
            <a:ext cx="4690864" cy="4525963"/>
          </a:xfrm>
        </p:spPr>
        <p:txBody>
          <a:bodyPr>
            <a:noAutofit/>
          </a:bodyPr>
          <a:lstStyle/>
          <a:p>
            <a:r>
              <a:rPr lang="el-GR" dirty="0" smtClean="0"/>
              <a:t>Έχετε </a:t>
            </a:r>
            <a:r>
              <a:rPr lang="el-GR" dirty="0"/>
              <a:t>ποτέ σκεφτεί αν τα δικά σας ρούχα είχαν ομιλία τι θα έλεγαν ;Τι παράπονο θα </a:t>
            </a:r>
            <a:r>
              <a:rPr lang="el-GR" dirty="0" smtClean="0"/>
              <a:t>είχαν;</a:t>
            </a:r>
            <a:endParaRPr lang="el-GR" dirty="0"/>
          </a:p>
          <a:p>
            <a:pPr lvl="1"/>
            <a:r>
              <a:rPr lang="el-GR" sz="2600" dirty="0" smtClean="0"/>
              <a:t>Ζαλίζομαι </a:t>
            </a:r>
            <a:r>
              <a:rPr lang="el-GR" sz="2600" dirty="0"/>
              <a:t>από το πλυντήριο</a:t>
            </a:r>
            <a:r>
              <a:rPr lang="el-GR" sz="2600" dirty="0" smtClean="0"/>
              <a:t>! (γέλια)</a:t>
            </a:r>
          </a:p>
          <a:p>
            <a:r>
              <a:rPr lang="el-GR" dirty="0"/>
              <a:t>Πολύ ωραία</a:t>
            </a:r>
            <a:r>
              <a:rPr lang="el-GR" dirty="0" smtClean="0"/>
              <a:t>! Τι </a:t>
            </a:r>
            <a:r>
              <a:rPr lang="el-GR" dirty="0"/>
              <a:t>άλλο;</a:t>
            </a:r>
          </a:p>
          <a:p>
            <a:pPr lvl="1"/>
            <a:r>
              <a:rPr lang="el-GR" sz="2600" dirty="0" smtClean="0"/>
              <a:t>Βρωμάω ,γιατί </a:t>
            </a:r>
            <a:r>
              <a:rPr lang="el-GR" sz="2600" dirty="0"/>
              <a:t>είμαι κάλτσα λερωμένη με </a:t>
            </a:r>
            <a:r>
              <a:rPr lang="el-GR" sz="2600" dirty="0" smtClean="0"/>
              <a:t>λάσπες! (γέλια</a:t>
            </a:r>
            <a:r>
              <a:rPr lang="el-GR" sz="2600" dirty="0"/>
              <a:t>)</a:t>
            </a:r>
          </a:p>
          <a:p>
            <a:endParaRPr lang="el-GR" dirty="0"/>
          </a:p>
        </p:txBody>
      </p:sp>
      <p:pic>
        <p:nvPicPr>
          <p:cNvPr id="7" name="Picture 2" descr="Το καλαθάκι της μπουγάδας με τα ρουχαλάκια που έκοψαν τα παιδιά!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8585" y="1845267"/>
            <a:ext cx="3249319" cy="4035829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590366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παιδιά ζωγραφίζουν (1/3)</a:t>
            </a:r>
            <a:endParaRPr lang="el-GR" dirty="0"/>
          </a:p>
        </p:txBody>
      </p:sp>
      <p:pic>
        <p:nvPicPr>
          <p:cNvPr id="6" name="Θέση περιεχομένου 5" descr="Τα παιδά ζωγραφίζουν φατσούλες στα ρούχα"/>
          <p:cNvPicPr>
            <a:picLocks noGrp="1" noChangeAspect="1"/>
          </p:cNvPicPr>
          <p:nvPr>
            <p:ph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25439" y="1557338"/>
            <a:ext cx="6105821" cy="452596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90326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παιδιά </a:t>
            </a:r>
            <a:r>
              <a:rPr lang="el-GR" dirty="0" smtClean="0"/>
              <a:t>ζωγραφίζουν (2/3)</a:t>
            </a:r>
            <a:endParaRPr lang="el-GR" dirty="0"/>
          </a:p>
        </p:txBody>
      </p:sp>
      <p:sp>
        <p:nvSpPr>
          <p:cNvPr id="4" name="Θέση περιεχομένου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2890664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600" dirty="0" smtClean="0"/>
              <a:t>Κάθε </a:t>
            </a:r>
            <a:r>
              <a:rPr lang="el-GR" sz="2600" dirty="0"/>
              <a:t>παιδί βρίσκει ένα παράπονο για το ρούχο του και το γράφουμε παρέα στην πίσω </a:t>
            </a:r>
            <a:r>
              <a:rPr lang="el-GR" sz="2600" dirty="0" smtClean="0"/>
              <a:t>μεριά!</a:t>
            </a:r>
            <a:endParaRPr lang="el-GR" sz="2600" dirty="0"/>
          </a:p>
        </p:txBody>
      </p:sp>
      <p:pic>
        <p:nvPicPr>
          <p:cNvPr id="8" name="Θέση περιεχομένου 7" descr="Τα ζωφραφισμένα ρούχα των παιδιών"/>
          <p:cNvPicPr>
            <a:picLocks noGrp="1" noChangeAspect="1"/>
          </p:cNvPicPr>
          <p:nvPr>
            <p:ph sz="half" idx="2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35896" y="1600200"/>
            <a:ext cx="5013844" cy="4525963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964156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Θέση περιεχομένου 11" descr="Τα ζωφραφισμένα ρούχα των παιδιών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11560" y="1556792"/>
            <a:ext cx="7920880" cy="3456384"/>
          </a:xfrm>
        </p:spPr>
      </p:pic>
      <p:sp>
        <p:nvSpPr>
          <p:cNvPr id="7" name="Θέση κειμένου 6"/>
          <p:cNvSpPr>
            <a:spLocks noGrp="1"/>
          </p:cNvSpPr>
          <p:nvPr>
            <p:ph type="body" sz="half" idx="2"/>
          </p:nvPr>
        </p:nvSpPr>
        <p:spPr>
          <a:xfrm>
            <a:off x="611560" y="5157192"/>
            <a:ext cx="7920880" cy="1015008"/>
          </a:xfrm>
        </p:spPr>
        <p:txBody>
          <a:bodyPr>
            <a:noAutofit/>
          </a:bodyPr>
          <a:lstStyle/>
          <a:p>
            <a:r>
              <a:rPr lang="el-GR" sz="2400" dirty="0"/>
              <a:t>Εδώ, ο Κωνσταντίνος γράφει μόνος του το παράπονο του δικού του ρούχου!</a:t>
            </a:r>
            <a:br>
              <a:rPr lang="el-GR" sz="2400" dirty="0"/>
            </a:br>
            <a:endParaRPr lang="el-GR" sz="2400" dirty="0"/>
          </a:p>
        </p:txBody>
      </p:sp>
      <p:sp>
        <p:nvSpPr>
          <p:cNvPr id="13" name="Τίτλος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παιδιά </a:t>
            </a:r>
            <a:r>
              <a:rPr lang="el-GR" dirty="0" smtClean="0"/>
              <a:t>ζωγραφίζουν (3/3)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2488881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Τα έργα των παιδιών (1/3)</a:t>
            </a:r>
            <a:endParaRPr lang="el-GR" dirty="0"/>
          </a:p>
        </p:txBody>
      </p:sp>
      <p:pic>
        <p:nvPicPr>
          <p:cNvPr id="5" name="Θέση περιεχομένου 4" descr="Τα ζωφραφισμένα ρούχα των παιδιών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27969" y="1622704"/>
            <a:ext cx="3097062" cy="4480955"/>
          </a:xfrm>
        </p:spPr>
      </p:pic>
      <p:pic>
        <p:nvPicPr>
          <p:cNvPr id="6" name="Θέση περιεχομένου 5" descr="Τα ζωφραφισμένα ρούχα των παιδιών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111332" y="1601565"/>
            <a:ext cx="3112336" cy="452323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0655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Θέση εικόνας 7" descr="Τα ζωφραφισμένα ρούχα των παιδιών"/>
          <p:cNvPicPr>
            <a:picLocks noGrp="1" noChangeAspect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568" y="1556792"/>
            <a:ext cx="7848872" cy="3456384"/>
          </a:xfrm>
        </p:spPr>
      </p:pic>
      <p:sp>
        <p:nvSpPr>
          <p:cNvPr id="7" name="Θέση κειμένου 6"/>
          <p:cNvSpPr>
            <a:spLocks noGrp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ctr"/>
            <a:r>
              <a:rPr lang="el-GR" sz="2400" dirty="0"/>
              <a:t>Τα παιδιά </a:t>
            </a:r>
            <a:r>
              <a:rPr lang="el-GR" sz="2400" dirty="0" smtClean="0"/>
              <a:t>ζωγραφίζουν κάποιες </a:t>
            </a:r>
            <a:r>
              <a:rPr lang="el-GR" sz="2400" dirty="0"/>
              <a:t>φορές και </a:t>
            </a:r>
            <a:r>
              <a:rPr lang="el-GR" sz="2400" dirty="0" smtClean="0"/>
              <a:t>ομαδικά</a:t>
            </a:r>
            <a:r>
              <a:rPr lang="en-US" sz="2400" dirty="0" smtClean="0"/>
              <a:t>.</a:t>
            </a:r>
            <a:endParaRPr lang="el-GR" sz="2400" dirty="0"/>
          </a:p>
          <a:p>
            <a:pPr algn="ctr"/>
            <a:endParaRPr lang="el-GR" sz="2400" dirty="0"/>
          </a:p>
        </p:txBody>
      </p:sp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έργα των παιδιών </a:t>
            </a:r>
            <a:r>
              <a:rPr lang="el-GR" dirty="0" smtClean="0"/>
              <a:t>(2/3)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34738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Τίτλος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/>
              <a:t>Τα έργα των παιδιών </a:t>
            </a:r>
            <a:r>
              <a:rPr lang="el-GR" dirty="0" smtClean="0"/>
              <a:t>(3/3)</a:t>
            </a:r>
            <a:endParaRPr lang="el-GR" dirty="0"/>
          </a:p>
        </p:txBody>
      </p:sp>
      <p:pic>
        <p:nvPicPr>
          <p:cNvPr id="8" name="Θέση περιεχομένου 4" descr="Τα ζωφραφισμένα ρούχα των παιδιών"/>
          <p:cNvPicPr>
            <a:picLocks noGrp="1" noChangeAspect="1"/>
          </p:cNvPicPr>
          <p:nvPr>
            <p:ph sz="half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576" y="1916832"/>
            <a:ext cx="3390922" cy="4032448"/>
          </a:xfrm>
        </p:spPr>
      </p:pic>
      <p:pic>
        <p:nvPicPr>
          <p:cNvPr id="9" name="Θέση περιεχομένου 5" descr="Τα ζωφραφισμένα ρούχα των παιδιών"/>
          <p:cNvPicPr>
            <a:picLocks noGrp="1" noChangeAspect="1"/>
          </p:cNvPicPr>
          <p:nvPr>
            <p:ph sz="half" idx="2"/>
          </p:nvPr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76056" y="1916832"/>
            <a:ext cx="3168352" cy="4495302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3679095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l-GR" dirty="0"/>
              <a:t>Όλα τα ρούχα έχουν κάποιο </a:t>
            </a:r>
            <a:r>
              <a:rPr lang="el-GR" dirty="0" smtClean="0"/>
              <a:t>παράπονο</a:t>
            </a:r>
            <a:endParaRPr lang="el-GR" dirty="0"/>
          </a:p>
        </p:txBody>
      </p:sp>
      <p:pic>
        <p:nvPicPr>
          <p:cNvPr id="7" name="Θέση περιεχομένου 4" descr="Τα ζωφραφισμένα ρούχα των παιδιών"/>
          <p:cNvPicPr>
            <a:picLocks noGrp="1" noChangeAspect="1"/>
          </p:cNvPicPr>
          <p:nvPr>
            <p:ph sz="half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57200" y="1600199"/>
            <a:ext cx="4035552" cy="4525963"/>
          </a:xfrm>
        </p:spPr>
      </p:pic>
      <p:pic>
        <p:nvPicPr>
          <p:cNvPr id="8" name="Θέση περιεχομένου 5" descr="Τα ζωφραφισμένα ρούχα των παιδιών"/>
          <p:cNvPicPr>
            <a:picLocks noGrp="1" noChangeAspect="1"/>
          </p:cNvPicPr>
          <p:nvPr>
            <p:ph sz="half" idx="2"/>
          </p:nvPr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648200" y="1600925"/>
            <a:ext cx="4038600" cy="4525237"/>
          </a:xfr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1409136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Θέση εικόνας 7" descr="Τα παιδάκια απλώνουν τα ρουχαλάκια τους."/>
          <p:cNvPicPr>
            <a:picLocks noGrp="1" noChangeAspect="1"/>
          </p:cNvPicPr>
          <p:nvPr>
            <p:ph type="pic" idx="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223628" y="1520152"/>
            <a:ext cx="6696744" cy="3672408"/>
          </a:xfrm>
        </p:spPr>
      </p:pic>
      <p:sp>
        <p:nvSpPr>
          <p:cNvPr id="7" name="Θέση κειμένου 6"/>
          <p:cNvSpPr>
            <a:spLocks noGrp="1"/>
          </p:cNvSpPr>
          <p:nvPr>
            <p:ph type="body" sz="half" idx="2"/>
          </p:nvPr>
        </p:nvSpPr>
        <p:spPr>
          <a:xfrm>
            <a:off x="2267744" y="5294312"/>
            <a:ext cx="4608512" cy="1015008"/>
          </a:xfrm>
        </p:spPr>
        <p:txBody>
          <a:bodyPr>
            <a:normAutofit/>
          </a:bodyPr>
          <a:lstStyle/>
          <a:p>
            <a:pPr algn="ctr"/>
            <a:r>
              <a:rPr lang="el-GR" sz="2400" dirty="0"/>
              <a:t>Τα παιδιά κρεμάνε με μανταλάκια, τα παραπονεμένα ρούχα τους</a:t>
            </a:r>
            <a:r>
              <a:rPr lang="el-GR" sz="2400" dirty="0" smtClean="0"/>
              <a:t>!!!</a:t>
            </a:r>
            <a:endParaRPr lang="el-GR" sz="2400" dirty="0"/>
          </a:p>
        </p:txBody>
      </p:sp>
      <p:sp>
        <p:nvSpPr>
          <p:cNvPr id="9" name="Τίτλος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Απλώνοντας την μπουγάδα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0621317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Η μπουγάδα"/>
          <p:cNvPicPr>
            <a:picLocks noGrp="1" noChangeAspect="1" noChangeArrowheads="1"/>
          </p:cNvPicPr>
          <p:nvPr>
            <p:ph type="pic" idx="1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42" r="226"/>
          <a:stretch/>
        </p:blipFill>
        <p:spPr>
          <a:xfrm>
            <a:off x="1583668" y="1556792"/>
            <a:ext cx="5976664" cy="3456384"/>
          </a:xfrm>
        </p:spPr>
      </p:pic>
      <p:sp>
        <p:nvSpPr>
          <p:cNvPr id="6" name="Θέση κειμένου 5"/>
          <p:cNvSpPr>
            <a:spLocks noGrp="1"/>
          </p:cNvSpPr>
          <p:nvPr>
            <p:ph type="body" sz="half" idx="2"/>
          </p:nvPr>
        </p:nvSpPr>
        <p:spPr>
          <a:xfrm>
            <a:off x="1295636" y="5157192"/>
            <a:ext cx="6552728" cy="1015008"/>
          </a:xfrm>
        </p:spPr>
        <p:txBody>
          <a:bodyPr>
            <a:noAutofit/>
          </a:bodyPr>
          <a:lstStyle/>
          <a:p>
            <a:pPr algn="ctr"/>
            <a:r>
              <a:rPr lang="el-GR" sz="2200" dirty="0"/>
              <a:t>Μ</a:t>
            </a:r>
            <a:r>
              <a:rPr lang="el-GR" sz="2200" dirty="0" smtClean="0"/>
              <a:t>ια μπουγάδα λυπημένη / με παράπονα σορό /</a:t>
            </a:r>
            <a:br>
              <a:rPr lang="el-GR" sz="2200" dirty="0" smtClean="0"/>
            </a:br>
            <a:r>
              <a:rPr lang="el-GR" sz="2200" dirty="0" smtClean="0"/>
              <a:t>κάθε ρούχο κάτι θέλει / όλα όμως θα θέλαν να πάνε / </a:t>
            </a:r>
            <a:br>
              <a:rPr lang="el-GR" sz="2200" dirty="0" smtClean="0"/>
            </a:br>
            <a:r>
              <a:rPr lang="el-GR" sz="2200" dirty="0" smtClean="0"/>
              <a:t> στον αποκριάτικο χορό !</a:t>
            </a:r>
            <a:endParaRPr lang="el-GR" sz="2200" dirty="0"/>
          </a:p>
        </p:txBody>
      </p:sp>
      <p:sp>
        <p:nvSpPr>
          <p:cNvPr id="2" name="Τίτλο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Το τελικό αποτέλεσμα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21890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dirty="0" smtClean="0"/>
              <a:t>Χρηματοδότηση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40768"/>
            <a:ext cx="8229600" cy="4525963"/>
          </a:xfrm>
        </p:spPr>
        <p:txBody>
          <a:bodyPr>
            <a:normAutofit/>
          </a:bodyPr>
          <a:lstStyle/>
          <a:p>
            <a:r>
              <a:rPr lang="el-GR" sz="2000" dirty="0" smtClean="0"/>
              <a:t>Το παρόν εκπαιδευτικό υλικό έχει αναπτυχθεί </a:t>
            </a:r>
            <a:r>
              <a:rPr lang="el-GR" sz="2000" dirty="0" err="1" smtClean="0"/>
              <a:t>στ</a:t>
            </a:r>
            <a:r>
              <a:rPr lang="en-US" sz="2000" dirty="0" smtClean="0"/>
              <a:t>o</a:t>
            </a:r>
            <a:r>
              <a:rPr lang="el-GR" sz="2000" dirty="0" smtClean="0"/>
              <a:t> </a:t>
            </a:r>
            <a:r>
              <a:rPr lang="el-GR" sz="2000" dirty="0" err="1" smtClean="0"/>
              <a:t>πλαίσι</a:t>
            </a:r>
            <a:r>
              <a:rPr lang="en-US" sz="2000" dirty="0" smtClean="0"/>
              <a:t>o</a:t>
            </a:r>
            <a:r>
              <a:rPr lang="el-GR" sz="2000" dirty="0" smtClean="0"/>
              <a:t> του εκπαιδευτικού έργου του διδάσκοντα.</a:t>
            </a:r>
            <a:endParaRPr lang="en-US" sz="2000" dirty="0" smtClean="0"/>
          </a:p>
          <a:p>
            <a:r>
              <a:rPr lang="el-GR" sz="2000" dirty="0" smtClean="0"/>
              <a:t>Το έργο «</a:t>
            </a:r>
            <a:r>
              <a:rPr lang="el-GR" sz="2000" b="1" dirty="0" smtClean="0"/>
              <a:t>Ανοικτά Ακαδημαϊκά Μαθήματα στο Πανεπιστήμιο Αθηνών</a:t>
            </a:r>
            <a:r>
              <a:rPr lang="el-GR" sz="2000" dirty="0" smtClean="0"/>
              <a:t>» έχει χρηματοδοτήσει μόνο την αναδιαμόρφωση του εκπαιδευτικού υλικού. </a:t>
            </a:r>
            <a:endParaRPr lang="en-US" sz="2000" dirty="0" smtClean="0"/>
          </a:p>
          <a:p>
            <a:r>
              <a:rPr lang="el-GR" sz="2000" dirty="0" smtClean="0"/>
              <a:t>Το έργο υλοποιείται στο πλαίσιο του Επιχειρησιακού Προγράμματος «Εκπαίδευση και Δια Βίου Μάθηση» και συγχρηματοδοτείται από την Ευρωπαϊκή Ένωση (Ευρωπαϊκό Κοινωνικό Ταμείο) και από εθνικούς πόρους.</a:t>
            </a:r>
          </a:p>
        </p:txBody>
      </p:sp>
      <p:pic>
        <p:nvPicPr>
          <p:cNvPr id="7" name="Picture 6" descr="Λογότυπο Επιχειρησιακού Προγράμματος Εκπαίδευση και Δια βίου Μάθηση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4653136"/>
            <a:ext cx="5501640" cy="138684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0645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sz="4400" dirty="0" smtClean="0"/>
              <a:t>Σημειώματα</a:t>
            </a:r>
            <a:endParaRPr lang="el-GR" sz="4400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l-GR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48574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el-GR" dirty="0"/>
              <a:t>Σημείωμα Ιστορικού </a:t>
            </a:r>
            <a:r>
              <a:rPr lang="el-GR" dirty="0" smtClean="0"/>
              <a:t>Εκδόσεων</a:t>
            </a:r>
            <a:r>
              <a:rPr lang="en-US" dirty="0" smtClean="0"/>
              <a:t> </a:t>
            </a:r>
            <a:r>
              <a:rPr lang="el-GR" dirty="0" smtClean="0"/>
              <a:t>Έργου</a:t>
            </a:r>
            <a:endParaRPr lang="el-GR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234220" y="1556792"/>
            <a:ext cx="858625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έργο αποτελεί την έκδοση </a:t>
            </a:r>
            <a:r>
              <a:rPr lang="el-GR" sz="2000" dirty="0" smtClean="0"/>
              <a:t>1.0.  </a:t>
            </a: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605714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Αναφοράς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000" dirty="0" smtClean="0"/>
              <a:t>Copyright </a:t>
            </a:r>
            <a:r>
              <a:rPr lang="el-GR" sz="2000" dirty="0" err="1" smtClean="0"/>
              <a:t>Εθνικόν</a:t>
            </a:r>
            <a:r>
              <a:rPr lang="el-GR" sz="2000" dirty="0" smtClean="0"/>
              <a:t> και </a:t>
            </a:r>
            <a:r>
              <a:rPr lang="el-GR" sz="2000" dirty="0" err="1" smtClean="0"/>
              <a:t>Καποδιστριακόν</a:t>
            </a:r>
            <a:r>
              <a:rPr lang="el-GR" sz="2000" dirty="0" smtClean="0"/>
              <a:t> </a:t>
            </a:r>
            <a:r>
              <a:rPr lang="el-GR" sz="2000" dirty="0" err="1" smtClean="0"/>
              <a:t>Πανεπιστήμιον</a:t>
            </a:r>
            <a:r>
              <a:rPr lang="el-GR" sz="2000" dirty="0" smtClean="0"/>
              <a:t> Αθηνών</a:t>
            </a:r>
            <a:r>
              <a:rPr lang="en-US" sz="2000" dirty="0" smtClean="0"/>
              <a:t>, </a:t>
            </a:r>
            <a:r>
              <a:rPr lang="el-GR" sz="2000" dirty="0" smtClean="0"/>
              <a:t>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 smtClean="0"/>
              <a:t> 2015. </a:t>
            </a:r>
            <a:r>
              <a:rPr lang="el-GR" sz="2000" dirty="0"/>
              <a:t>Ελένη </a:t>
            </a:r>
            <a:r>
              <a:rPr lang="el-GR" sz="2000" dirty="0" smtClean="0"/>
              <a:t>Καλαφάτη, Αγγελική </a:t>
            </a:r>
            <a:r>
              <a:rPr lang="el-GR" sz="2000" dirty="0" err="1" smtClean="0"/>
              <a:t>Γιαννικοπούλου</a:t>
            </a:r>
            <a:r>
              <a:rPr lang="el-GR" sz="2000" dirty="0"/>
              <a:t>. «Το Εικονογραφημένο Βιβλίο στην Προσχολική </a:t>
            </a:r>
            <a:r>
              <a:rPr lang="el-GR" sz="2000" dirty="0" smtClean="0"/>
              <a:t>Εκπαίδευση. Συναισθήματα</a:t>
            </a:r>
            <a:r>
              <a:rPr lang="en-GB" sz="2000" dirty="0" smtClean="0"/>
              <a:t>. </a:t>
            </a:r>
            <a:r>
              <a:rPr lang="el-GR" sz="2000" dirty="0"/>
              <a:t>Το παραπονεμένο </a:t>
            </a:r>
            <a:r>
              <a:rPr lang="el-GR" sz="2000" dirty="0" smtClean="0"/>
              <a:t>μακό». </a:t>
            </a:r>
            <a:r>
              <a:rPr lang="el-GR" sz="2000" dirty="0"/>
              <a:t>Έκδοση: </a:t>
            </a:r>
            <a:r>
              <a:rPr lang="el-GR" sz="2000" dirty="0" smtClean="0"/>
              <a:t>1.0</a:t>
            </a:r>
            <a:r>
              <a:rPr lang="el-GR" sz="2000" dirty="0"/>
              <a:t>. Αθήνα </a:t>
            </a:r>
            <a:r>
              <a:rPr lang="el-GR" sz="2000" dirty="0" smtClean="0"/>
              <a:t>2015. </a:t>
            </a:r>
            <a:r>
              <a:rPr lang="el-GR" sz="2000" dirty="0"/>
              <a:t>Διαθέσιμο από τη δικτυακή διεύθυνση: </a:t>
            </a:r>
            <a:r>
              <a:rPr lang="en-GB" sz="2000" dirty="0">
                <a:hlinkClick r:id="rId4" tooltip="Ανοιχτό Μάθημα: Το Εικονογραφημένο Βιβλίο στην Προσχολική Εκπαίδευση"/>
              </a:rPr>
              <a:t>http://opencourses.uoa.gr/courses/ECD5/</a:t>
            </a:r>
            <a:r>
              <a:rPr lang="el-GR" sz="2000" dirty="0" smtClean="0"/>
              <a:t>.</a:t>
            </a:r>
            <a:endParaRPr lang="el-GR" sz="2000" dirty="0"/>
          </a:p>
          <a:p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09329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62272"/>
            <a:ext cx="8229600" cy="1143000"/>
          </a:xfrm>
        </p:spPr>
        <p:txBody>
          <a:bodyPr>
            <a:normAutofit/>
          </a:bodyPr>
          <a:lstStyle/>
          <a:p>
            <a:r>
              <a:rPr lang="el-GR" dirty="0"/>
              <a:t>Σημείωμα </a:t>
            </a:r>
            <a:r>
              <a:rPr lang="el-GR" dirty="0" smtClean="0"/>
              <a:t>Αδειοδότησης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7504" y="764704"/>
            <a:ext cx="8928992" cy="144015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παρόν υλικό διατίθεται με τους όρους της άδειας χρήσης Creative Commons Αναφορά, Μη Εμπορική Χρήση Παρόμοια Διανομή 4.0 [1] ή μεταγενέστερη, Διεθνής </a:t>
            </a:r>
            <a:r>
              <a:rPr lang="el-GR" sz="2000" dirty="0" smtClean="0"/>
              <a:t>Έκδοση. Εξαιρούνται </a:t>
            </a:r>
            <a:r>
              <a:rPr lang="el-GR" sz="2000" dirty="0"/>
              <a:t>τα αυτοτελή έργα τρίτων π.χ. φωτογραφίες, διαγράμματα </a:t>
            </a:r>
            <a:r>
              <a:rPr lang="el-GR" sz="2000" dirty="0" smtClean="0"/>
              <a:t>κ.λπ</a:t>
            </a:r>
            <a:r>
              <a:rPr lang="el-GR" sz="2000" dirty="0"/>
              <a:t>.,  τα οποία εμπεριέχονται σε αυτό και τα οποία αναφέρονται μαζί με τους όρους χρήσης τους στο «Σημείωμα Χρήσης Έργων Τρίτων</a:t>
            </a:r>
            <a:r>
              <a:rPr lang="el-GR" sz="2000" dirty="0" smtClean="0"/>
              <a:t>».                     </a:t>
            </a:r>
          </a:p>
          <a:p>
            <a:pPr marL="0" indent="0">
              <a:buNone/>
            </a:pPr>
            <a:endParaRPr lang="el-GR" sz="2000" dirty="0"/>
          </a:p>
        </p:txBody>
      </p:sp>
      <p:pic>
        <p:nvPicPr>
          <p:cNvPr id="2056" name="Picture 22" descr="Λογότυπο για Άδειες χρήσης Creative Commons BY-NC-ND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47670" y="2420888"/>
            <a:ext cx="164866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7504" y="2924944"/>
            <a:ext cx="9036496" cy="3456384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/>
          <a:p>
            <a:r>
              <a:rPr lang="el-GR" dirty="0"/>
              <a:t>[1] http://creativecommons.org/licenses/by-nc-sa/4.0/ </a:t>
            </a:r>
            <a:endParaRPr lang="en-US" dirty="0" smtClean="0"/>
          </a:p>
          <a:p>
            <a:endParaRPr lang="el-GR" dirty="0"/>
          </a:p>
          <a:p>
            <a:r>
              <a:rPr lang="el-GR" dirty="0"/>
              <a:t>Ως </a:t>
            </a:r>
            <a:r>
              <a:rPr lang="el-GR" b="1" dirty="0"/>
              <a:t>Μη Εμπορική</a:t>
            </a:r>
            <a:r>
              <a:rPr lang="el-GR" dirty="0"/>
              <a:t> ορίζεται η χρήση: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 δεν περιλαμβάνει άμεσο ή έμμεσο οικονομικό όφελος από </a:t>
            </a:r>
            <a:r>
              <a:rPr lang="el-GR" dirty="0" smtClean="0"/>
              <a:t>τη </a:t>
            </a:r>
            <a:r>
              <a:rPr lang="el-GR" dirty="0"/>
              <a:t>χρήση του έργου, για </a:t>
            </a:r>
            <a:r>
              <a:rPr lang="el-GR" dirty="0" smtClean="0"/>
              <a:t>τον </a:t>
            </a:r>
            <a:r>
              <a:rPr lang="el-GR" dirty="0"/>
              <a:t>διανομέα του έργου και </a:t>
            </a:r>
            <a:r>
              <a:rPr lang="el-GR" dirty="0" err="1" smtClean="0"/>
              <a:t>αδειοδόχο</a:t>
            </a:r>
            <a:r>
              <a:rPr lang="el-GR" dirty="0" smtClean="0"/>
              <a:t>.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περιλαμβάνει οικονομική συναλλαγή ως προϋπόθεση για τη χρήση ή πρόσβαση στο </a:t>
            </a:r>
            <a:r>
              <a:rPr lang="el-GR" dirty="0" smtClean="0"/>
              <a:t>έργο.</a:t>
            </a:r>
            <a:endParaRPr lang="el-GR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l-GR" dirty="0"/>
              <a:t>που</a:t>
            </a:r>
            <a:r>
              <a:rPr lang="en-GB" dirty="0"/>
              <a:t> </a:t>
            </a:r>
            <a:r>
              <a:rPr lang="el-GR" dirty="0"/>
              <a:t>δεν προσπορίζει </a:t>
            </a:r>
            <a:r>
              <a:rPr lang="el-GR" dirty="0" smtClean="0"/>
              <a:t>στον </a:t>
            </a:r>
            <a:r>
              <a:rPr lang="el-GR" dirty="0"/>
              <a:t>διανομέα του έργου και</a:t>
            </a:r>
            <a:r>
              <a:rPr lang="en-GB" dirty="0"/>
              <a:t> </a:t>
            </a:r>
            <a:r>
              <a:rPr lang="el-GR" dirty="0" err="1"/>
              <a:t>αδειοδόχο</a:t>
            </a:r>
            <a:r>
              <a:rPr lang="en-GB" dirty="0"/>
              <a:t> </a:t>
            </a:r>
            <a:r>
              <a:rPr lang="el-GR" dirty="0"/>
              <a:t>έμμεσο οικονομικό όφελος (π.χ. διαφημίσεις) από την προβολή του έργου σε διαδικτυακό </a:t>
            </a:r>
            <a:r>
              <a:rPr lang="el-GR" dirty="0" smtClean="0"/>
              <a:t>τόπο.</a:t>
            </a:r>
            <a:endParaRPr lang="en-US" dirty="0" smtClean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l-GR" dirty="0"/>
          </a:p>
          <a:p>
            <a:r>
              <a:rPr lang="el-GR" dirty="0" smtClean="0"/>
              <a:t>Ο </a:t>
            </a:r>
            <a:r>
              <a:rPr lang="el-GR" dirty="0"/>
              <a:t>δικαιούχος μπορεί να παρέχει στον </a:t>
            </a:r>
            <a:r>
              <a:rPr lang="el-GR" dirty="0" err="1"/>
              <a:t>αδειοδόχο</a:t>
            </a:r>
            <a:r>
              <a:rPr lang="el-GR" dirty="0"/>
              <a:t> ξεχωριστή άδεια να χρησιμοποιεί το έργο για εμπορική χρήση, εφόσον αυτό του ζητηθεί</a:t>
            </a:r>
            <a:r>
              <a:rPr lang="el-GR" dirty="0" smtClean="0"/>
              <a:t>.</a:t>
            </a:r>
            <a:endParaRPr lang="el-GR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91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l-GR" dirty="0"/>
              <a:t>Διατήρηση </a:t>
            </a:r>
            <a:r>
              <a:rPr lang="el-GR" dirty="0" smtClean="0"/>
              <a:t>Σημειωμάτων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l-GR" sz="2400" dirty="0" smtClean="0"/>
              <a:t>Οποιαδήποτε </a:t>
            </a:r>
            <a:r>
              <a:rPr lang="el-GR" sz="2400" dirty="0"/>
              <a:t>αναπαραγωγή ή διασκευή του υλικού θα πρέπει να συμπεριλαμβάνει: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smtClean="0"/>
              <a:t>το Σημείωμα Αν</a:t>
            </a:r>
            <a:r>
              <a:rPr lang="en-US" sz="2000" dirty="0" smtClean="0"/>
              <a:t>α</a:t>
            </a:r>
            <a:r>
              <a:rPr lang="el-GR" sz="2000" dirty="0" smtClean="0"/>
              <a:t>φοράς,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</a:t>
            </a:r>
            <a:r>
              <a:rPr lang="el-GR" sz="2000" dirty="0" err="1" smtClean="0"/>
              <a:t>Αδειοδότησης</a:t>
            </a:r>
            <a:r>
              <a:rPr lang="el-GR" sz="2000" dirty="0" smtClean="0"/>
              <a:t>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 smtClean="0"/>
              <a:t>τη δήλωση Διατήρησης Σημειωμάτων,</a:t>
            </a:r>
            <a:endParaRPr lang="el-GR" sz="2000" dirty="0"/>
          </a:p>
          <a:p>
            <a:pPr lvl="1">
              <a:buFont typeface="Wingdings" panose="05000000000000000000" pitchFamily="2" charset="2"/>
              <a:buChar char="§"/>
            </a:pPr>
            <a:r>
              <a:rPr lang="el-GR" sz="2000" dirty="0"/>
              <a:t>τ</a:t>
            </a:r>
            <a:r>
              <a:rPr lang="el-GR" sz="2000" dirty="0" smtClean="0"/>
              <a:t>ο Σημείωμα Χρήσης Έργων Τρίτων </a:t>
            </a:r>
            <a:r>
              <a:rPr lang="el-GR" sz="2000" dirty="0"/>
              <a:t>(εφόσον υπάρχει</a:t>
            </a:r>
            <a:r>
              <a:rPr lang="el-GR" sz="2000" dirty="0" smtClean="0"/>
              <a:t>),</a:t>
            </a:r>
            <a:endParaRPr lang="el-GR" sz="2000" dirty="0"/>
          </a:p>
          <a:p>
            <a:pPr marL="0" indent="0">
              <a:buNone/>
            </a:pPr>
            <a:r>
              <a:rPr lang="el-GR" sz="2400" dirty="0"/>
              <a:t>μαζί με τους </a:t>
            </a:r>
            <a:r>
              <a:rPr lang="el-GR" sz="2400" dirty="0" smtClean="0"/>
              <a:t>συνοδευτικούς </a:t>
            </a:r>
            <a:r>
              <a:rPr lang="el-GR" sz="2400" dirty="0" err="1" smtClean="0"/>
              <a:t>υπερσυνδέσμους</a:t>
            </a:r>
            <a:r>
              <a:rPr lang="el-GR" sz="2400" dirty="0"/>
              <a:t>.</a:t>
            </a:r>
          </a:p>
          <a:p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013122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l-GR" dirty="0"/>
              <a:t>Σημείωμα Χρήσης Έργων </a:t>
            </a:r>
            <a:r>
              <a:rPr lang="el-GR" dirty="0" smtClean="0"/>
              <a:t>Τρίτων</a:t>
            </a:r>
            <a:endParaRPr lang="el-GR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l-GR" sz="2000" dirty="0" smtClean="0"/>
              <a:t>Το </a:t>
            </a:r>
            <a:r>
              <a:rPr lang="el-GR" sz="2000" dirty="0"/>
              <a:t>Έργο αυτό κάνει χρήση των ακόλουθων έργων</a:t>
            </a:r>
            <a:r>
              <a:rPr lang="el-GR" sz="2000" dirty="0" smtClean="0"/>
              <a:t>:</a:t>
            </a:r>
            <a:endParaRPr lang="en-GB" sz="2000" dirty="0" smtClean="0"/>
          </a:p>
          <a:p>
            <a:pPr marL="0" indent="0">
              <a:buNone/>
            </a:pPr>
            <a:r>
              <a:rPr lang="el-GR" sz="2000" dirty="0"/>
              <a:t>Εικόνα 1: Εξώφυλλο του βιβλίου </a:t>
            </a:r>
            <a:r>
              <a:rPr lang="el-GR" sz="2000" dirty="0" smtClean="0"/>
              <a:t>«</a:t>
            </a:r>
            <a:r>
              <a:rPr lang="el-GR" sz="2000" dirty="0" smtClean="0">
                <a:hlinkClick r:id="rId4"/>
              </a:rPr>
              <a:t>Το </a:t>
            </a:r>
            <a:r>
              <a:rPr lang="el-GR" sz="2000" dirty="0">
                <a:hlinkClick r:id="rId4"/>
              </a:rPr>
              <a:t>παραπονεμένο </a:t>
            </a:r>
            <a:r>
              <a:rPr lang="el-GR" sz="2000" dirty="0" smtClean="0">
                <a:hlinkClick r:id="rId4"/>
              </a:rPr>
              <a:t>μακό</a:t>
            </a:r>
            <a:r>
              <a:rPr lang="el-GR" sz="2000" dirty="0" smtClean="0"/>
              <a:t>» </a:t>
            </a:r>
            <a:r>
              <a:rPr lang="el-GR" sz="2000" dirty="0"/>
              <a:t>/ </a:t>
            </a:r>
            <a:r>
              <a:rPr lang="el-GR" sz="2000" dirty="0" err="1"/>
              <a:t>Χριστιάννα</a:t>
            </a:r>
            <a:r>
              <a:rPr lang="el-GR" sz="2000" dirty="0"/>
              <a:t> Γύρα · εικονογράφηση Χαρά </a:t>
            </a:r>
            <a:r>
              <a:rPr lang="el-GR" sz="2000" dirty="0" err="1"/>
              <a:t>Μαραντίδου</a:t>
            </a:r>
            <a:r>
              <a:rPr lang="el-GR" sz="2000" dirty="0"/>
              <a:t>. - 1η </a:t>
            </a:r>
            <a:r>
              <a:rPr lang="el-GR" sz="2000" dirty="0" err="1"/>
              <a:t>έκδ</a:t>
            </a:r>
            <a:r>
              <a:rPr lang="el-GR" sz="2000" dirty="0"/>
              <a:t>. - Αθήνα: Καλειδοσκόπιο, </a:t>
            </a:r>
            <a:r>
              <a:rPr lang="el-GR" sz="2000" dirty="0" smtClean="0"/>
              <a:t>2011.</a:t>
            </a:r>
            <a:r>
              <a:rPr lang="en-GB" sz="2000" dirty="0" smtClean="0"/>
              <a:t> </a:t>
            </a:r>
            <a:r>
              <a:rPr lang="en-GB" altLang="en-US" sz="2000" dirty="0" err="1" smtClean="0"/>
              <a:t>Biblionet</a:t>
            </a:r>
            <a:r>
              <a:rPr lang="en-GB" altLang="en-US" sz="2000" dirty="0" smtClean="0"/>
              <a:t>.</a:t>
            </a:r>
            <a:r>
              <a:rPr lang="el-GR" altLang="en-US" sz="2000" dirty="0" smtClean="0"/>
              <a:t> </a:t>
            </a:r>
          </a:p>
          <a:p>
            <a:pPr marL="0" indent="0">
              <a:buNone/>
            </a:pPr>
            <a:r>
              <a:rPr lang="el-GR" altLang="en-US" sz="2000" dirty="0" smtClean="0"/>
              <a:t>Εικόνα 2: </a:t>
            </a:r>
            <a:r>
              <a:rPr lang="el-GR" altLang="en-US" sz="2000" dirty="0" smtClean="0">
                <a:hlinkClick r:id="rId5"/>
              </a:rPr>
              <a:t>Καναπές</a:t>
            </a:r>
            <a:r>
              <a:rPr lang="el-GR" altLang="en-US" sz="2000" dirty="0" smtClean="0"/>
              <a:t>, </a:t>
            </a:r>
            <a:r>
              <a:rPr lang="en-GB" altLang="en-US" sz="2000" dirty="0"/>
              <a:t>designed by </a:t>
            </a:r>
            <a:r>
              <a:rPr lang="en-GB" altLang="en-US" sz="2000" dirty="0" smtClean="0"/>
              <a:t>Freepik.com</a:t>
            </a:r>
            <a:r>
              <a:rPr lang="el-GR" altLang="en-US" sz="2000" dirty="0" smtClean="0"/>
              <a:t>, </a:t>
            </a:r>
            <a:r>
              <a:rPr lang="en-US" sz="2000" dirty="0"/>
              <a:t>Free for commercial use with </a:t>
            </a:r>
            <a:r>
              <a:rPr lang="en-US" sz="2000" dirty="0" smtClean="0"/>
              <a:t>attribution</a:t>
            </a:r>
            <a:r>
              <a:rPr lang="el-GR" sz="2000" dirty="0" smtClean="0"/>
              <a:t>, </a:t>
            </a:r>
            <a:r>
              <a:rPr lang="en-US" sz="2000" dirty="0" err="1" smtClean="0"/>
              <a:t>Freepik</a:t>
            </a:r>
            <a:r>
              <a:rPr lang="en-US" sz="2000" dirty="0" smtClean="0"/>
              <a:t>.</a:t>
            </a:r>
            <a:endParaRPr lang="el-GR" altLang="en-US" sz="2000" dirty="0" smtClean="0"/>
          </a:p>
          <a:p>
            <a:pPr marL="0" indent="0">
              <a:buNone/>
            </a:pPr>
            <a:endParaRPr lang="el-GR" sz="20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3045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PROJECT_OPEN" val="0"/>
  <p:tag name="ARTICULATE_SLIDE_COUNT" val="31"/>
  <p:tag name="ZHAW.ACCESSIBILITYADDIN.CHECKTIMEDATE" val="10/29/2015 1:07:02 AM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7,2,3,"/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4,7,8,5,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3,5,6,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  <p:tag name="ZHAW.ACCESSIBILITYADDIN.READINGORDER" val="2,9,5,3,4,7,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7,"/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ZHAW.ACCESSIBILITYADDIN.READINGORDER" val="2,3,2056,6,"/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/>
      <a:bodyPr vert="horz" lIns="91440" tIns="45720" rIns="91440" bIns="45720" rtlCol="0" anchor="ctr">
        <a:normAutofit/>
      </a:bodyPr>
      <a:lstStyle>
        <a:defPPr>
          <a:defRPr dirty="0" smtClean="0"/>
        </a:defPPr>
      </a:lstStyle>
    </a:txDef>
  </a:objectDefaults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��
</file>

<file path=customXml/itemProps1.xml><?xml version="1.0" encoding="utf-8"?>
<ds:datastoreItem xmlns:ds="http://schemas.openxmlformats.org/officeDocument/2006/customXml" ds:itemID="{2D691198-D477-4CEF-B388-40E49F5D890F}">
  <ds:schemaRefs>
    <ds:schemaRef ds:uri="http://www.w3.org/2001/XMLSchema"/>
    <ds:schemaRef ds:uri="http://www.zhaw.ch/AccessibilityAddIn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2075</TotalTime>
  <Words>1125</Words>
  <Application>Microsoft Office PowerPoint</Application>
  <PresentationFormat>On-screen Show (4:3)</PresentationFormat>
  <Paragraphs>124</Paragraphs>
  <Slides>31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2" baseType="lpstr">
      <vt:lpstr>Θέμα του Office</vt:lpstr>
      <vt:lpstr>Το Εικονογραφημένο Βιβλίο στην Προσχολική Εκπαίδευση</vt:lpstr>
      <vt:lpstr>Διδακτική Πρακτική</vt:lpstr>
      <vt:lpstr>Λίγα λόγια για το βιβλίο</vt:lpstr>
      <vt:lpstr>Λίγα λόγια για τη δραστηριότητα (1/2)</vt:lpstr>
      <vt:lpstr>Λίγα λόγια για τη δραστηριότητα (2/2)</vt:lpstr>
      <vt:lpstr>Πριν την ανάγνωση (1/2)</vt:lpstr>
      <vt:lpstr>Πριν την ανάγνωση (2/2)</vt:lpstr>
      <vt:lpstr>Ανάγνωση του βιβλίου</vt:lpstr>
      <vt:lpstr>Μετά την ανάγνωση</vt:lpstr>
      <vt:lpstr>Τραγούδι: «Ο καναπές» (1/2)</vt:lpstr>
      <vt:lpstr>Τραγούδι: «Ο καναπές» (2/2)</vt:lpstr>
      <vt:lpstr>Ώρα για χαρτοκοπτική! (1/2)</vt:lpstr>
      <vt:lpstr>Ώρα για χαρτοκοπτική! (2/2)</vt:lpstr>
      <vt:lpstr>Τα παράπονα των ρούχων (1/2)</vt:lpstr>
      <vt:lpstr>Τα παράπονα των ρούχων (2/2)</vt:lpstr>
      <vt:lpstr>Τα παιδιά ζωγραφίζουν (1/3)</vt:lpstr>
      <vt:lpstr>Τα παιδιά ζωγραφίζουν (2/3)</vt:lpstr>
      <vt:lpstr>Τα παιδιά ζωγραφίζουν (3/3)</vt:lpstr>
      <vt:lpstr>Τα έργα των παιδιών (1/3)</vt:lpstr>
      <vt:lpstr>Τα έργα των παιδιών (2/3)</vt:lpstr>
      <vt:lpstr>Τα έργα των παιδιών (3/3)</vt:lpstr>
      <vt:lpstr>Όλα τα ρούχα έχουν κάποιο παράπονο</vt:lpstr>
      <vt:lpstr>Απλώνοντας την μπουγάδα</vt:lpstr>
      <vt:lpstr>Το τελικό αποτέλεσμα</vt:lpstr>
      <vt:lpstr>Χρηματοδότηση</vt:lpstr>
      <vt:lpstr>Σημειώματα</vt:lpstr>
      <vt:lpstr>Σημείωμα Ιστορικού Εκδόσεων Έργου</vt:lpstr>
      <vt:lpstr>Σημείωμα Αναφοράς</vt:lpstr>
      <vt:lpstr>Σημείωμα Αδειοδότησης</vt:lpstr>
      <vt:lpstr>Διατήρηση Σημειωμάτων</vt:lpstr>
      <vt:lpstr>Σημείωμα Χρήσης Έργων Τρίτων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Το παραπονεμένο μακό </dc:title>
  <dc:subject>Το Εικονογραφημένο Βιβλίο στην Προσχολική Εκπαίδευση</dc:subject>
  <dc:creator> Αγγελική Γιαννικοπούλου</dc:creator>
  <cp:lastModifiedBy>Smaragda Papadopoulou</cp:lastModifiedBy>
  <cp:revision>221</cp:revision>
  <dcterms:created xsi:type="dcterms:W3CDTF">2012-09-06T09:03:05Z</dcterms:created>
  <dcterms:modified xsi:type="dcterms:W3CDTF">2015-10-28T23:07:17Z</dcterms:modified>
  <cp:category>Συναισθήματα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1C3AA3E5-B787-4DC7-9CE8-B86B5B5156A6</vt:lpwstr>
  </property>
  <property fmtid="{D5CDD505-2E9C-101B-9397-08002B2CF9AE}" pid="3" name="ArticulatePath">
    <vt:lpwstr>New_Το παραπονεμένο μακό, Καλαφάτη</vt:lpwstr>
  </property>
</Properties>
</file>