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23"/>
  </p:notesMasterIdLst>
  <p:handoutMasterIdLst>
    <p:handoutMasterId r:id="rId24"/>
  </p:handoutMasterIdLst>
  <p:sldIdLst>
    <p:sldId id="269" r:id="rId2"/>
    <p:sldId id="377" r:id="rId3"/>
    <p:sldId id="366" r:id="rId4"/>
    <p:sldId id="367" r:id="rId5"/>
    <p:sldId id="368" r:id="rId6"/>
    <p:sldId id="369" r:id="rId7"/>
    <p:sldId id="370" r:id="rId8"/>
    <p:sldId id="371" r:id="rId9"/>
    <p:sldId id="372" r:id="rId10"/>
    <p:sldId id="373" r:id="rId11"/>
    <p:sldId id="374" r:id="rId12"/>
    <p:sldId id="375" r:id="rId13"/>
    <p:sldId id="376" r:id="rId14"/>
    <p:sldId id="271" r:id="rId15"/>
    <p:sldId id="272" r:id="rId16"/>
    <p:sldId id="273" r:id="rId17"/>
    <p:sldId id="274" r:id="rId18"/>
    <p:sldId id="275" r:id="rId19"/>
    <p:sldId id="276" r:id="rId20"/>
    <p:sldId id="277" r:id="rId21"/>
    <p:sldId id="378" r:id="rId2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75BC"/>
    <a:srgbClr val="008080"/>
    <a:srgbClr val="660066"/>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8" autoAdjust="0"/>
    <p:restoredTop sz="90929" autoAdjust="0"/>
  </p:normalViewPr>
  <p:slideViewPr>
    <p:cSldViewPr snapToGrid="0">
      <p:cViewPr varScale="1">
        <p:scale>
          <a:sx n="86" d="100"/>
          <a:sy n="86" d="100"/>
        </p:scale>
        <p:origin x="1181" y="48"/>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4" d="100"/>
          <a:sy n="54" d="100"/>
        </p:scale>
        <p:origin x="-109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8195"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8196"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8197"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171406C1-0B10-4162-8225-4E8BECCFBD41}" type="slidenum">
              <a:rPr lang="en-US"/>
              <a:pPr/>
              <a:t>‹#›</a:t>
            </a:fld>
            <a:endParaRPr lang="en-US"/>
          </a:p>
        </p:txBody>
      </p:sp>
    </p:spTree>
    <p:extLst>
      <p:ext uri="{BB962C8B-B14F-4D97-AF65-F5344CB8AC3E}">
        <p14:creationId xmlns:p14="http://schemas.microsoft.com/office/powerpoint/2010/main" val="3953694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921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Κάντε κλικ για να επεξεργαστείτε τα στυλ κειμένου του υποδείγματος</a:t>
            </a:r>
          </a:p>
          <a:p>
            <a:pPr lvl="1"/>
            <a:r>
              <a:rPr lang="en-US" smtClean="0"/>
              <a:t>Δεύτερου επιπέδου</a:t>
            </a:r>
          </a:p>
          <a:p>
            <a:pPr lvl="2"/>
            <a:r>
              <a:rPr lang="en-US" smtClean="0"/>
              <a:t>Τρίτου επιπέδου</a:t>
            </a:r>
          </a:p>
          <a:p>
            <a:pPr lvl="3"/>
            <a:r>
              <a:rPr lang="en-US" smtClean="0"/>
              <a:t>Τέταρτου επιπέδου</a:t>
            </a:r>
          </a:p>
          <a:p>
            <a:pPr lvl="4"/>
            <a:r>
              <a:rPr lang="en-US" smtClean="0"/>
              <a:t>Πέμπτου επιπέδου</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E3B40E68-9655-4296-9DB9-625C12F0A742}" type="slidenum">
              <a:rPr lang="en-US"/>
              <a:pPr/>
              <a:t>‹#›</a:t>
            </a:fld>
            <a:endParaRPr lang="en-US"/>
          </a:p>
        </p:txBody>
      </p:sp>
    </p:spTree>
    <p:extLst>
      <p:ext uri="{BB962C8B-B14F-4D97-AF65-F5344CB8AC3E}">
        <p14:creationId xmlns:p14="http://schemas.microsoft.com/office/powerpoint/2010/main" val="31878178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157460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rgbClr val="5075BC"/>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35043478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Tο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64274713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31776052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a:t>
            </a:r>
            <a:r>
              <a:rPr lang="el-GR" sz="1000" kern="1200" baseline="0" dirty="0" err="1" smtClean="0">
                <a:solidFill>
                  <a:srgbClr val="5075BC"/>
                </a:solidFill>
                <a:latin typeface="+mn-lt"/>
                <a:ea typeface="+mn-ea"/>
                <a:cs typeface="+mn-cs"/>
              </a:rPr>
              <a:t>Tο</a:t>
            </a:r>
            <a:r>
              <a:rPr lang="el-GR" sz="1000" kern="1200" baseline="0" dirty="0" smtClean="0">
                <a:solidFill>
                  <a:srgbClr val="5075BC"/>
                </a:solidFill>
                <a:latin typeface="+mn-lt"/>
                <a:ea typeface="+mn-ea"/>
                <a:cs typeface="+mn-cs"/>
              </a:rPr>
              <a:t>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spTree>
    <p:extLst>
      <p:ext uri="{BB962C8B-B14F-4D97-AF65-F5344CB8AC3E}">
        <p14:creationId xmlns:p14="http://schemas.microsoft.com/office/powerpoint/2010/main" val="1038499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
        <p:nvSpPr>
          <p:cNvPr id="10"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a:t>
            </a:r>
            <a:r>
              <a:rPr lang="el-GR" sz="1000" kern="1200" baseline="0" dirty="0" err="1" smtClean="0">
                <a:solidFill>
                  <a:srgbClr val="5075BC"/>
                </a:solidFill>
                <a:latin typeface="+mn-lt"/>
                <a:ea typeface="+mn-ea"/>
                <a:cs typeface="+mn-cs"/>
              </a:rPr>
              <a:t>Tο</a:t>
            </a:r>
            <a:r>
              <a:rPr lang="el-GR" sz="1000" kern="1200" baseline="0" dirty="0" smtClean="0">
                <a:solidFill>
                  <a:srgbClr val="5075BC"/>
                </a:solidFill>
                <a:latin typeface="+mn-lt"/>
                <a:ea typeface="+mn-ea"/>
                <a:cs typeface="+mn-cs"/>
              </a:rPr>
              <a:t>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spTree>
    <p:extLst>
      <p:ext uri="{BB962C8B-B14F-4D97-AF65-F5344CB8AC3E}">
        <p14:creationId xmlns:p14="http://schemas.microsoft.com/office/powerpoint/2010/main" val="219260269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5286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
        <p:nvSpPr>
          <p:cNvPr id="9"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Το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spTree>
    <p:extLst>
      <p:ext uri="{BB962C8B-B14F-4D97-AF65-F5344CB8AC3E}">
        <p14:creationId xmlns:p14="http://schemas.microsoft.com/office/powerpoint/2010/main" val="345177498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Το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spTree>
    <p:extLst>
      <p:ext uri="{BB962C8B-B14F-4D97-AF65-F5344CB8AC3E}">
        <p14:creationId xmlns:p14="http://schemas.microsoft.com/office/powerpoint/2010/main" val="282610295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Το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53311174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kern="1200" baseline="0" dirty="0" smtClean="0">
                <a:solidFill>
                  <a:srgbClr val="5075BC"/>
                </a:solidFill>
                <a:latin typeface="+mn-lt"/>
                <a:ea typeface="+mn-ea"/>
                <a:cs typeface="+mn-cs"/>
              </a:rPr>
              <a:t>Ενότητα 4: Το νεοελληνικό θέατρο στον 19ο αιώνα. Ελισάβετ </a:t>
            </a:r>
            <a:r>
              <a:rPr lang="el-GR" sz="1000" kern="1200" baseline="0" dirty="0" err="1" smtClean="0">
                <a:solidFill>
                  <a:srgbClr val="5075BC"/>
                </a:solidFill>
                <a:latin typeface="+mn-lt"/>
                <a:ea typeface="+mn-ea"/>
                <a:cs typeface="+mn-cs"/>
              </a:rPr>
              <a:t>Μουτζάν</a:t>
            </a:r>
            <a:r>
              <a:rPr lang="el-GR" sz="1000" kern="1200" baseline="0" dirty="0" smtClean="0">
                <a:solidFill>
                  <a:srgbClr val="5075BC"/>
                </a:solidFill>
                <a:latin typeface="+mn-lt"/>
                <a:ea typeface="+mn-ea"/>
                <a:cs typeface="+mn-cs"/>
              </a:rPr>
              <a:t> - </a:t>
            </a:r>
            <a:r>
              <a:rPr lang="el-GR" sz="1000" kern="1200" baseline="0" dirty="0" err="1" smtClean="0">
                <a:solidFill>
                  <a:srgbClr val="5075BC"/>
                </a:solidFill>
                <a:latin typeface="+mn-lt"/>
                <a:ea typeface="+mn-ea"/>
                <a:cs typeface="+mn-cs"/>
              </a:rPr>
              <a:t>Μαρτινέγκου</a:t>
            </a:r>
            <a:endParaRPr lang="el-GR" sz="1000" kern="1200" baseline="0" dirty="0" smtClean="0">
              <a:solidFill>
                <a:srgbClr val="5075BC"/>
              </a:solidFill>
              <a:latin typeface="+mn-lt"/>
              <a:ea typeface="+mn-ea"/>
              <a:cs typeface="+mn-cs"/>
            </a:endParaRPr>
          </a:p>
        </p:txBody>
      </p:sp>
    </p:spTree>
    <p:extLst>
      <p:ext uri="{BB962C8B-B14F-4D97-AF65-F5344CB8AC3E}">
        <p14:creationId xmlns:p14="http://schemas.microsoft.com/office/powerpoint/2010/main" val="84828067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1251434"/>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4" r:id="rId6"/>
    <p:sldLayoutId id="2147483665" r:id="rId7"/>
    <p:sldLayoutId id="2147483666" r:id="rId8"/>
    <p:sldLayoutId id="2147483667" r:id="rId9"/>
    <p:sldLayoutId id="2147483669" r:id="rId10"/>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hyperlink" Target="http://opencourses.uoa.gr/courses/THEATRE103/"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commons.wikimedia.org/wiki/File:%CE%9C%CE%BF%CF%85%CF%84%CE%B6%CE%AC%CE%BD.jpg"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3" name="Υπότιτλος 2"/>
          <p:cNvSpPr>
            <a:spLocks noGrp="1"/>
          </p:cNvSpPr>
          <p:nvPr>
            <p:ph type="subTitle" idx="1"/>
          </p:nvPr>
        </p:nvSpPr>
        <p:spPr>
          <a:xfrm>
            <a:off x="683568" y="3588023"/>
            <a:ext cx="7776864" cy="2745044"/>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4:</a:t>
            </a:r>
            <a:r>
              <a:rPr lang="en-US" sz="2800" dirty="0" smtClean="0">
                <a:solidFill>
                  <a:srgbClr val="5075BC"/>
                </a:solidFill>
                <a:latin typeface="+mj-lt"/>
                <a:ea typeface="+mj-ea"/>
                <a:cs typeface="+mj-cs"/>
              </a:rPr>
              <a:t> </a:t>
            </a:r>
            <a:r>
              <a:rPr lang="en-US" sz="2800" dirty="0" smtClean="0"/>
              <a:t>To</a:t>
            </a:r>
            <a:r>
              <a:rPr lang="el-GR" sz="2800" dirty="0" smtClean="0"/>
              <a:t> </a:t>
            </a:r>
            <a:r>
              <a:rPr lang="el-GR" sz="2800" dirty="0"/>
              <a:t>νεοελληνικό θέατρο στον 19ο </a:t>
            </a:r>
            <a:r>
              <a:rPr lang="el-GR" sz="2800" dirty="0" smtClean="0"/>
              <a:t>αιώνα</a:t>
            </a:r>
            <a:r>
              <a:rPr lang="en-US" sz="2800" smtClean="0"/>
              <a:t>.</a:t>
            </a:r>
            <a:r>
              <a:rPr lang="el-GR" sz="2800" smtClean="0"/>
              <a:t> </a:t>
            </a:r>
            <a:endParaRPr lang="el-GR" sz="2800" dirty="0" smtClean="0"/>
          </a:p>
          <a:p>
            <a:pPr>
              <a:spcBef>
                <a:spcPts val="1200"/>
              </a:spcBef>
            </a:pPr>
            <a:r>
              <a:rPr lang="el-GR" sz="2800" dirty="0" smtClean="0"/>
              <a:t>Ελισάβετ </a:t>
            </a:r>
            <a:r>
              <a:rPr lang="el-GR" sz="2800" dirty="0" err="1"/>
              <a:t>Μουτζάν</a:t>
            </a:r>
            <a:r>
              <a:rPr lang="el-GR" sz="2800" dirty="0"/>
              <a:t> </a:t>
            </a:r>
            <a:r>
              <a:rPr lang="el-GR" sz="2800" dirty="0" smtClean="0"/>
              <a:t>– </a:t>
            </a:r>
            <a:r>
              <a:rPr lang="el-GR" sz="2800" dirty="0" err="1" smtClean="0"/>
              <a:t>Μαρτινέγκου</a:t>
            </a:r>
            <a:endParaRPr lang="en-US" sz="2800" dirty="0" smtClean="0"/>
          </a:p>
          <a:p>
            <a:endParaRPr lang="el-GR" sz="2800" dirty="0" smtClean="0"/>
          </a:p>
          <a:p>
            <a:r>
              <a:rPr lang="el-GR" sz="2800" dirty="0" smtClean="0"/>
              <a:t>Άννα Ταμπάκη</a:t>
            </a:r>
            <a:endParaRPr lang="el-GR" sz="2800" dirty="0"/>
          </a:p>
          <a:p>
            <a:r>
              <a:rPr lang="el-GR" sz="2800" dirty="0" smtClean="0"/>
              <a:t>Φιλοσοφική Σχολή</a:t>
            </a:r>
            <a:endParaRPr lang="el-GR" sz="2800" dirty="0"/>
          </a:p>
          <a:p>
            <a:r>
              <a:rPr lang="el-GR" sz="2800" dirty="0"/>
              <a:t>Τμήμα</a:t>
            </a:r>
            <a:r>
              <a:rPr lang="en-US" sz="2800" dirty="0"/>
              <a:t> </a:t>
            </a:r>
            <a:r>
              <a:rPr lang="el-GR" sz="2800" dirty="0" smtClean="0"/>
              <a:t>Θεατρικών Σπουδών</a:t>
            </a:r>
            <a:endParaRPr lang="en-US" sz="2800" dirty="0"/>
          </a:p>
          <a:p>
            <a:endParaRPr lang="el-GR" sz="2800" dirty="0" smtClean="0"/>
          </a:p>
        </p:txBody>
      </p:sp>
      <p:sp>
        <p:nvSpPr>
          <p:cNvPr id="4" name="Title 3"/>
          <p:cNvSpPr>
            <a:spLocks noGrp="1"/>
          </p:cNvSpPr>
          <p:nvPr>
            <p:ph type="ctrTitle"/>
          </p:nvPr>
        </p:nvSpPr>
        <p:spPr>
          <a:xfrm>
            <a:off x="685800" y="2020354"/>
            <a:ext cx="7772400" cy="1470025"/>
          </a:xfrm>
        </p:spPr>
        <p:txBody>
          <a:bodyPr/>
          <a:lstStyle/>
          <a:p>
            <a:r>
              <a:rPr lang="el-GR" dirty="0"/>
              <a:t>Το ελληνικό θέατρο των Νεωτέρων Χρόνων Β´</a:t>
            </a:r>
          </a:p>
        </p:txBody>
      </p:sp>
    </p:spTree>
    <p:extLst>
      <p:ext uri="{BB962C8B-B14F-4D97-AF65-F5344CB8AC3E}">
        <p14:creationId xmlns:p14="http://schemas.microsoft.com/office/powerpoint/2010/main" val="2368322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solidFill>
                  <a:schemeClr val="accent1"/>
                </a:solidFill>
              </a:rPr>
              <a:t>Ελισάβετ Μουτζάν - Μαρτινέγκου</a:t>
            </a:r>
            <a:endParaRPr lang="en-US" sz="4000" dirty="0">
              <a:solidFill>
                <a:schemeClr val="accent1"/>
              </a:solidFill>
            </a:endParaRPr>
          </a:p>
        </p:txBody>
      </p:sp>
      <p:sp>
        <p:nvSpPr>
          <p:cNvPr id="3" name="Subtitle 2"/>
          <p:cNvSpPr>
            <a:spLocks noGrp="1"/>
          </p:cNvSpPr>
          <p:nvPr>
            <p:ph type="body" idx="1"/>
          </p:nvPr>
        </p:nvSpPr>
        <p:spPr/>
        <p:txBody>
          <a:bodyPr/>
          <a:lstStyle/>
          <a:p>
            <a:r>
              <a:rPr lang="el-GR" dirty="0" smtClean="0"/>
              <a:t>1801-1832</a:t>
            </a:r>
            <a:endParaRPr lang="en-US" dirty="0"/>
          </a:p>
        </p:txBody>
      </p:sp>
    </p:spTree>
    <p:extLst>
      <p:ext uri="{BB962C8B-B14F-4D97-AF65-F5344CB8AC3E}">
        <p14:creationId xmlns:p14="http://schemas.microsoft.com/office/powerpoint/2010/main" val="2995111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l-GR" dirty="0"/>
          </a:p>
        </p:txBody>
      </p:sp>
      <p:pic>
        <p:nvPicPr>
          <p:cNvPr id="5" name="Picture 4"/>
          <p:cNvPicPr>
            <a:picLocks noChangeAspect="1"/>
          </p:cNvPicPr>
          <p:nvPr/>
        </p:nvPicPr>
        <p:blipFill>
          <a:blip r:embed="rId2"/>
          <a:stretch>
            <a:fillRect/>
          </a:stretch>
        </p:blipFill>
        <p:spPr>
          <a:xfrm>
            <a:off x="2965525" y="1532130"/>
            <a:ext cx="3161022" cy="4659072"/>
          </a:xfrm>
          <a:prstGeom prst="rect">
            <a:avLst/>
          </a:prstGeom>
        </p:spPr>
      </p:pic>
      <p:sp>
        <p:nvSpPr>
          <p:cNvPr id="6" name="Title 5"/>
          <p:cNvSpPr>
            <a:spLocks noGrp="1"/>
          </p:cNvSpPr>
          <p:nvPr>
            <p:ph type="title"/>
          </p:nvPr>
        </p:nvSpPr>
        <p:spPr/>
        <p:txBody>
          <a:bodyPr>
            <a:normAutofit/>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n-US" dirty="0" smtClean="0">
                <a:solidFill>
                  <a:schemeClr val="accent1"/>
                </a:solidFill>
              </a:rPr>
              <a:t> </a:t>
            </a:r>
            <a:endParaRPr lang="el-GR" dirty="0"/>
          </a:p>
        </p:txBody>
      </p:sp>
    </p:spTree>
    <p:extLst>
      <p:ext uri="{BB962C8B-B14F-4D97-AF65-F5344CB8AC3E}">
        <p14:creationId xmlns:p14="http://schemas.microsoft.com/office/powerpoint/2010/main" val="1256502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l-GR" dirty="0" smtClean="0"/>
              <a:t>Διαφωτισμός και χειραφέτηση των γυναικών.</a:t>
            </a:r>
          </a:p>
          <a:p>
            <a:r>
              <a:rPr lang="el-GR" dirty="0" smtClean="0"/>
              <a:t>Σημασία της εκπαίδευσης.</a:t>
            </a:r>
          </a:p>
          <a:p>
            <a:r>
              <a:rPr lang="el-GR" dirty="0" smtClean="0"/>
              <a:t>Ελληνικός χώρος</a:t>
            </a:r>
            <a:r>
              <a:rPr lang="en-US" dirty="0" smtClean="0"/>
              <a:t>: </a:t>
            </a:r>
            <a:r>
              <a:rPr lang="el-GR" dirty="0" smtClean="0"/>
              <a:t>η Φαναριώτισσα μιλά ξένες γλώσσες, διαβάζει, μεταφράζει, είναι κάτοχος κωδίκων. </a:t>
            </a:r>
            <a:endParaRPr lang="en-US" dirty="0" smtClean="0"/>
          </a:p>
          <a:p>
            <a:r>
              <a:rPr lang="el-GR" dirty="0" smtClean="0"/>
              <a:t>Μαρτυρία της </a:t>
            </a:r>
            <a:r>
              <a:rPr lang="en-US" dirty="0" smtClean="0"/>
              <a:t>Lady Montagu (</a:t>
            </a:r>
            <a:r>
              <a:rPr lang="el-GR" dirty="0" smtClean="0"/>
              <a:t>17ος αι.)</a:t>
            </a:r>
            <a:r>
              <a:rPr lang="en-US" dirty="0" smtClean="0"/>
              <a:t>.</a:t>
            </a:r>
            <a:endParaRPr lang="el-GR" dirty="0" smtClean="0"/>
          </a:p>
          <a:p>
            <a:r>
              <a:rPr lang="el-GR" dirty="0" smtClean="0"/>
              <a:t>Η «μαντάμ» Τυανίτη διατηρεί «φιλολογικό σαλόνι» στην Κ/πολη; (τέλος 18</a:t>
            </a:r>
            <a:r>
              <a:rPr lang="el-GR" baseline="30000" dirty="0" smtClean="0"/>
              <a:t>ου</a:t>
            </a:r>
            <a:r>
              <a:rPr lang="el-GR" dirty="0" smtClean="0"/>
              <a:t> αι.).</a:t>
            </a:r>
          </a:p>
          <a:p>
            <a:r>
              <a:rPr lang="el-GR" dirty="0" smtClean="0"/>
              <a:t>Στον αρχόμενο 19</a:t>
            </a:r>
            <a:r>
              <a:rPr lang="el-GR" baseline="30000" dirty="0" smtClean="0"/>
              <a:t>ο</a:t>
            </a:r>
            <a:r>
              <a:rPr lang="el-GR" dirty="0" smtClean="0"/>
              <a:t> αιώνα αναδύεται η γυναικεία λογιοσύνη</a:t>
            </a:r>
            <a:r>
              <a:rPr lang="en-US" dirty="0" smtClean="0"/>
              <a:t>:</a:t>
            </a:r>
          </a:p>
          <a:p>
            <a:r>
              <a:rPr lang="el-GR" b="1" dirty="0" smtClean="0"/>
              <a:t>Μητιώ Σακελλαρίου</a:t>
            </a:r>
            <a:r>
              <a:rPr lang="el-GR" dirty="0" smtClean="0"/>
              <a:t>, μεταφράστρια του </a:t>
            </a:r>
            <a:r>
              <a:rPr lang="en-US" dirty="0" smtClean="0"/>
              <a:t>Goldoni</a:t>
            </a:r>
            <a:r>
              <a:rPr lang="el-GR" dirty="0" smtClean="0"/>
              <a:t> (1818)</a:t>
            </a:r>
            <a:r>
              <a:rPr lang="en-US" dirty="0" smtClean="0"/>
              <a:t>.</a:t>
            </a:r>
          </a:p>
          <a:p>
            <a:r>
              <a:rPr lang="el-GR" b="1" dirty="0" smtClean="0"/>
              <a:t>Ραλλού Καρατζά</a:t>
            </a:r>
            <a:r>
              <a:rPr lang="el-GR" dirty="0" smtClean="0"/>
              <a:t>, δημιουργός της ερασιτεχνικής θεατρικής ομάδας στο Βουκουρέστι (1818-1820).</a:t>
            </a:r>
          </a:p>
          <a:p>
            <a:endParaRPr lang="en-US" dirty="0" smtClean="0"/>
          </a:p>
          <a:p>
            <a:endParaRPr lang="en-US" dirty="0" smtClean="0"/>
          </a:p>
          <a:p>
            <a:endParaRPr lang="en-US" dirty="0"/>
          </a:p>
        </p:txBody>
      </p:sp>
      <p:sp>
        <p:nvSpPr>
          <p:cNvPr id="4" name="Title 5"/>
          <p:cNvSpPr>
            <a:spLocks noGrp="1"/>
          </p:cNvSpPr>
          <p:nvPr>
            <p:ph type="title"/>
          </p:nvPr>
        </p:nvSpPr>
        <p:spPr>
          <a:xfrm>
            <a:off x="457200" y="274638"/>
            <a:ext cx="8229600" cy="1143000"/>
          </a:xfrm>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2</a:t>
            </a:r>
            <a:r>
              <a:rPr lang="en-US" dirty="0" smtClean="0">
                <a:solidFill>
                  <a:schemeClr val="accent1"/>
                </a:solidFill>
              </a:rPr>
              <a:t> </a:t>
            </a:r>
            <a:endParaRPr lang="el-GR" dirty="0"/>
          </a:p>
        </p:txBody>
      </p:sp>
    </p:spTree>
    <p:extLst>
      <p:ext uri="{BB962C8B-B14F-4D97-AF65-F5344CB8AC3E}">
        <p14:creationId xmlns:p14="http://schemas.microsoft.com/office/powerpoint/2010/main" val="1510613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l-GR" b="1" dirty="0" smtClean="0"/>
              <a:t>Ρωξάνδρα Σαρμουκάση</a:t>
            </a:r>
            <a:r>
              <a:rPr lang="el-GR" dirty="0" smtClean="0"/>
              <a:t>, μεταφράζει τον </a:t>
            </a:r>
            <a:r>
              <a:rPr lang="el-GR" i="1" dirty="0" smtClean="0"/>
              <a:t>Έραστο</a:t>
            </a:r>
            <a:r>
              <a:rPr lang="el-GR" dirty="0" smtClean="0"/>
              <a:t> του </a:t>
            </a:r>
            <a:r>
              <a:rPr lang="en-US" dirty="0" err="1" smtClean="0"/>
              <a:t>Gessner</a:t>
            </a:r>
            <a:r>
              <a:rPr lang="el-GR" dirty="0" smtClean="0"/>
              <a:t> (Ιάσιο, 1819)</a:t>
            </a:r>
            <a:endParaRPr lang="en-US" dirty="0" smtClean="0"/>
          </a:p>
          <a:p>
            <a:r>
              <a:rPr lang="el-GR" b="1" dirty="0" smtClean="0"/>
              <a:t>Φωτεινή Σπάθη</a:t>
            </a:r>
            <a:r>
              <a:rPr lang="en-US" dirty="0" smtClean="0"/>
              <a:t>, </a:t>
            </a:r>
            <a:r>
              <a:rPr lang="el-GR" dirty="0" smtClean="0"/>
              <a:t>μεταφράζει και εκδίδει τον </a:t>
            </a:r>
            <a:r>
              <a:rPr lang="el-GR" i="1" dirty="0" smtClean="0"/>
              <a:t>Μωάμεθ</a:t>
            </a:r>
            <a:r>
              <a:rPr lang="el-GR" dirty="0" smtClean="0"/>
              <a:t> του Βολταίρου (Καρλόβασι, 1832). Μάλλον έχει μεταφράσει και τη </a:t>
            </a:r>
            <a:r>
              <a:rPr lang="el-GR" i="1" dirty="0" smtClean="0"/>
              <a:t>Φαίδρα</a:t>
            </a:r>
            <a:r>
              <a:rPr lang="el-GR" dirty="0" smtClean="0"/>
              <a:t> του Ρακίνα.</a:t>
            </a:r>
          </a:p>
          <a:p>
            <a:r>
              <a:rPr lang="el-GR" b="1" dirty="0" smtClean="0"/>
              <a:t>Ευανθία Καΐρη</a:t>
            </a:r>
            <a:r>
              <a:rPr lang="el-GR" dirty="0" smtClean="0"/>
              <a:t>, μεταφράζει με προτροπή του Κοραή παιδαγωγικά έργα από τα γαλλικά και συγγράφει τον </a:t>
            </a:r>
            <a:r>
              <a:rPr lang="el-GR" i="1" dirty="0" smtClean="0"/>
              <a:t>Νικήρατο</a:t>
            </a:r>
            <a:r>
              <a:rPr lang="el-GR" dirty="0" smtClean="0"/>
              <a:t> (1826), εμπνευσμένο από την Έξοδο του Μεσολογγίου.</a:t>
            </a:r>
          </a:p>
          <a:p>
            <a:r>
              <a:rPr lang="el-GR" dirty="0" smtClean="0"/>
              <a:t>19</a:t>
            </a:r>
            <a:r>
              <a:rPr lang="el-GR" baseline="30000" dirty="0" smtClean="0"/>
              <a:t>ος</a:t>
            </a:r>
            <a:r>
              <a:rPr lang="el-GR" dirty="0" smtClean="0"/>
              <a:t> αι. γύρω στα μέσα του αιώνα δημιουργείται «γυναικείο αναγνωστικό κοινό» - άνθηση μυθιστορημάτων.</a:t>
            </a:r>
            <a:endParaRPr lang="en-US" dirty="0" smtClean="0"/>
          </a:p>
          <a:p>
            <a:endParaRPr lang="el-GR" dirty="0" smtClean="0"/>
          </a:p>
          <a:p>
            <a:pPr>
              <a:buNone/>
            </a:pPr>
            <a:endParaRPr lang="en-US" dirty="0"/>
          </a:p>
        </p:txBody>
      </p:sp>
      <p:sp>
        <p:nvSpPr>
          <p:cNvPr id="6"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3</a:t>
            </a:r>
            <a:endParaRPr lang="el-GR" dirty="0"/>
          </a:p>
        </p:txBody>
      </p:sp>
    </p:spTree>
    <p:extLst>
      <p:ext uri="{BB962C8B-B14F-4D97-AF65-F5344CB8AC3E}">
        <p14:creationId xmlns:p14="http://schemas.microsoft.com/office/powerpoint/2010/main" val="602849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l-GR" dirty="0" smtClean="0"/>
              <a:t>Η επτανησιακή αριστοκρατία διατηρεί εξαιρετικά αυστηρά ήθη. Οι γυναίκες δεν βγαίνουν έξω χωρίς συνοδεία, δεν έχουν συναναστροφές.</a:t>
            </a:r>
          </a:p>
          <a:p>
            <a:r>
              <a:rPr lang="el-GR" dirty="0" smtClean="0"/>
              <a:t>Η Ελισάβετ, θυγατέρα του Φραγκίσκου Μουτζάν και της Αγγελικής Σιγούρου, ανήκει στις πλέον επιφανείς οικογένειες της Ζακύνθου.</a:t>
            </a:r>
          </a:p>
          <a:p>
            <a:r>
              <a:rPr lang="el-GR" dirty="0" smtClean="0"/>
              <a:t>Οικοδίδακτη </a:t>
            </a:r>
            <a:r>
              <a:rPr lang="en-US" dirty="0" smtClean="0"/>
              <a:t>(</a:t>
            </a:r>
            <a:r>
              <a:rPr lang="el-GR" dirty="0" smtClean="0"/>
              <a:t>διδάσκαλοί της, μετά από μεγάλη πίεση της Ελίζας προς την οικογένειά της, οι κληρικοί Γεώργιος Τσουκαλάς, Βασ. Ρωμαντζάς, και Θεοδόσιος Δημάδης - ο τελευταίος την επηρέασε σημαντικά) και σε μεγάλο βαθμό «αυτοδίδακτη». Μόνη της έμαθε ιταλικά και γαλλικά. </a:t>
            </a:r>
            <a:endParaRPr lang="en-US" dirty="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4</a:t>
            </a:r>
            <a:endParaRPr lang="el-GR" dirty="0"/>
          </a:p>
        </p:txBody>
      </p:sp>
    </p:spTree>
    <p:extLst>
      <p:ext uri="{BB962C8B-B14F-4D97-AF65-F5344CB8AC3E}">
        <p14:creationId xmlns:p14="http://schemas.microsoft.com/office/powerpoint/2010/main" val="2011489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l-GR" dirty="0" smtClean="0"/>
              <a:t>Η </a:t>
            </a:r>
            <a:r>
              <a:rPr lang="el-GR" b="1" i="1" dirty="0" smtClean="0"/>
              <a:t>Αυτοβιογραφία</a:t>
            </a:r>
            <a:r>
              <a:rPr lang="el-GR" b="1" dirty="0" smtClean="0"/>
              <a:t> </a:t>
            </a:r>
            <a:r>
              <a:rPr lang="el-GR" dirty="0" smtClean="0"/>
              <a:t>της Ελισάβετ είναι κείμενο εξαιρετικά γλαφυρό, «ένα από τα πιο αγνά στολίσματα της νέας μας λογοτεχνίας» κατά τον Κ.Θ. Δημαρά.</a:t>
            </a:r>
          </a:p>
          <a:p>
            <a:r>
              <a:rPr lang="el-GR" dirty="0" smtClean="0"/>
              <a:t>Από τα πρώτα κείμενα που καλλιεργούν τον προσωπικό λόγο (ξεχείλισμα ευαισθησίας, ψυχική φόρτιση, «έξαρση των παθών»).</a:t>
            </a:r>
          </a:p>
          <a:p>
            <a:r>
              <a:rPr lang="el-GR" dirty="0" smtClean="0"/>
              <a:t>Αναδύεται η μάχη της Ελισάβετ για τη γνώση αλλά και η απέχθειά της προς τη γυναικεία καταπίεση.</a:t>
            </a:r>
          </a:p>
          <a:p>
            <a:r>
              <a:rPr lang="el-GR" dirty="0" smtClean="0"/>
              <a:t>Η </a:t>
            </a:r>
            <a:r>
              <a:rPr lang="el-GR" i="1" dirty="0" smtClean="0"/>
              <a:t>Αυτοβιογραφία</a:t>
            </a:r>
            <a:r>
              <a:rPr lang="el-GR" dirty="0" smtClean="0"/>
              <a:t> της τελειώνει με τον γάμο της. «Ανίσως» και ζήσει η Ε. θα εξιστορήσει το δεύτερο μέρος της ζωής της. Όμως πεθαίνει λίγες μέρες μετά τη γέννηση του γιου της.</a:t>
            </a:r>
            <a:endParaRPr lang="en-US" dirty="0" smtClean="0"/>
          </a:p>
          <a:p>
            <a:pPr>
              <a:buNone/>
            </a:pPr>
            <a:endParaRPr lang="el-GR" dirty="0" smtClean="0"/>
          </a:p>
          <a:p>
            <a:r>
              <a:rPr lang="el-GR" dirty="0" smtClean="0">
                <a:solidFill>
                  <a:schemeClr val="accent6"/>
                </a:solidFill>
              </a:rPr>
              <a:t>Βλ. το αφιέρωμα του περιοδικού </a:t>
            </a:r>
            <a:r>
              <a:rPr lang="el-GR" b="1" i="1" dirty="0" smtClean="0">
                <a:solidFill>
                  <a:schemeClr val="accent6"/>
                </a:solidFill>
              </a:rPr>
              <a:t>Περίπλους</a:t>
            </a:r>
            <a:r>
              <a:rPr lang="el-GR" dirty="0" smtClean="0">
                <a:solidFill>
                  <a:schemeClr val="accent6"/>
                </a:solidFill>
              </a:rPr>
              <a:t> (2002) και τη σχολιασμένη έκδοση του Βαγγέλη Αθανασόπουλου (1997). Η πρώτη έκδοση (θεωρείται λογοκριμένη) του κειμένου από τον γιο της Ελισαβέτιο (</a:t>
            </a:r>
            <a:r>
              <a:rPr lang="el-GR" i="1" dirty="0" smtClean="0">
                <a:solidFill>
                  <a:schemeClr val="accent6"/>
                </a:solidFill>
              </a:rPr>
              <a:t>Η Μήτηρ μου. Αυτοβιογραφία της Κυρίας Ελισάβετ Μουτζάν-Μαρτινέγκου</a:t>
            </a:r>
            <a:r>
              <a:rPr lang="el-GR" dirty="0" smtClean="0">
                <a:solidFill>
                  <a:schemeClr val="accent6"/>
                </a:solidFill>
              </a:rPr>
              <a:t>..., Αθ. 1881). Επίσης έκδοση από τον Φαίδωνα Μπουμπουλίδη μαζί με τον </a:t>
            </a:r>
            <a:r>
              <a:rPr lang="el-GR" i="1" dirty="0" smtClean="0">
                <a:solidFill>
                  <a:schemeClr val="accent6"/>
                </a:solidFill>
              </a:rPr>
              <a:t>Φιλάργυρο</a:t>
            </a:r>
            <a:r>
              <a:rPr lang="el-GR" dirty="0" smtClean="0">
                <a:solidFill>
                  <a:schemeClr val="accent6"/>
                </a:solidFill>
              </a:rPr>
              <a:t> (1965). Υπάρχει και μετάφραση στα αγγλικά από την Ελένη Δενδρινού-Κόλια (1989).</a:t>
            </a:r>
            <a:endParaRPr lang="en-US" dirty="0" smtClean="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5</a:t>
            </a:r>
            <a:endParaRPr lang="el-GR" dirty="0"/>
          </a:p>
        </p:txBody>
      </p:sp>
    </p:spTree>
    <p:extLst>
      <p:ext uri="{BB962C8B-B14F-4D97-AF65-F5344CB8AC3E}">
        <p14:creationId xmlns:p14="http://schemas.microsoft.com/office/powerpoint/2010/main" val="2781911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l-GR" dirty="0" smtClean="0"/>
              <a:t>Συμπληρώνει τη μόρφωσή της με τίτλους που περιέχονται στην πατρική βιβλιοθήκη.</a:t>
            </a:r>
          </a:p>
          <a:p>
            <a:r>
              <a:rPr lang="el-GR" dirty="0" smtClean="0"/>
              <a:t>Σε ηλικία 19 ετών συνέθεσε έναν ηθικοδιδακτικό διάλογο σε ιταλική γλώσσα «Αιμίλια και Εθελβίγη ή περί φθόνου».</a:t>
            </a:r>
          </a:p>
          <a:p>
            <a:r>
              <a:rPr lang="el-GR" dirty="0" smtClean="0"/>
              <a:t>Η πρώτη της δραματική σύνθεση</a:t>
            </a:r>
            <a:r>
              <a:rPr lang="en-US" dirty="0" smtClean="0"/>
              <a:t>:  </a:t>
            </a:r>
            <a:r>
              <a:rPr lang="el-GR" dirty="0" smtClean="0"/>
              <a:t>«</a:t>
            </a:r>
            <a:r>
              <a:rPr lang="en-US" dirty="0" err="1" smtClean="0"/>
              <a:t>Enrico</a:t>
            </a:r>
            <a:r>
              <a:rPr lang="en-US" dirty="0" smtClean="0"/>
              <a:t> </a:t>
            </a:r>
            <a:r>
              <a:rPr lang="en-US" dirty="0" err="1" smtClean="0"/>
              <a:t>o</a:t>
            </a:r>
            <a:r>
              <a:rPr lang="en-US" dirty="0" smtClean="0"/>
              <a:t> </a:t>
            </a:r>
            <a:r>
              <a:rPr lang="en-US" dirty="0" err="1" smtClean="0"/>
              <a:t>l’Innocenza</a:t>
            </a:r>
            <a:r>
              <a:rPr lang="el-GR" dirty="0" smtClean="0"/>
              <a:t>» (σ. 230).</a:t>
            </a:r>
          </a:p>
          <a:p>
            <a:r>
              <a:rPr lang="el-GR" dirty="0" smtClean="0"/>
              <a:t>Περνά από ένα στάδιο απειρίας σε ένα άλλο μεγαλύτερης εμπειρίας χωρίς να έχει δει όμως ποτέ η ίδια θέατρο.</a:t>
            </a:r>
          </a:p>
          <a:p>
            <a:r>
              <a:rPr lang="el-GR" dirty="0" smtClean="0"/>
              <a:t>Προσπαθεί να μάθει τους κανόνες της δραματικής τέχνης, να εφαρμόσει τις τρεις ενότητες.</a:t>
            </a:r>
          </a:p>
          <a:p>
            <a:r>
              <a:rPr lang="el-GR" dirty="0" smtClean="0"/>
              <a:t>Συνθέτει το έργο «</a:t>
            </a:r>
            <a:r>
              <a:rPr lang="en-US" dirty="0" err="1" smtClean="0"/>
              <a:t>Teano</a:t>
            </a:r>
            <a:r>
              <a:rPr lang="en-US" dirty="0" smtClean="0"/>
              <a:t> </a:t>
            </a:r>
            <a:r>
              <a:rPr lang="en-US" dirty="0" err="1" smtClean="0"/>
              <a:t>o</a:t>
            </a:r>
            <a:r>
              <a:rPr lang="en-US" dirty="0" smtClean="0"/>
              <a:t> la </a:t>
            </a:r>
            <a:r>
              <a:rPr lang="en-US" dirty="0" err="1" smtClean="0"/>
              <a:t>Giustizia</a:t>
            </a:r>
            <a:r>
              <a:rPr lang="en-US" dirty="0" smtClean="0"/>
              <a:t> </a:t>
            </a:r>
            <a:r>
              <a:rPr lang="en-US" dirty="0" err="1" smtClean="0"/>
              <a:t>legale</a:t>
            </a:r>
            <a:r>
              <a:rPr lang="el-GR" dirty="0" smtClean="0"/>
              <a:t>»</a:t>
            </a:r>
          </a:p>
          <a:p>
            <a:endParaRPr lang="el-GR" dirty="0" smtClean="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6</a:t>
            </a:r>
            <a:endParaRPr lang="el-GR" dirty="0"/>
          </a:p>
        </p:txBody>
      </p:sp>
    </p:spTree>
    <p:extLst>
      <p:ext uri="{BB962C8B-B14F-4D97-AF65-F5344CB8AC3E}">
        <p14:creationId xmlns:p14="http://schemas.microsoft.com/office/powerpoint/2010/main" val="2128846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l-GR" dirty="0" smtClean="0"/>
              <a:t>«έγραψα κατά τους κανόνας της τραγωδικής τέχνης»</a:t>
            </a:r>
          </a:p>
          <a:p>
            <a:r>
              <a:rPr lang="el-GR" dirty="0" smtClean="0"/>
              <a:t>Γράφει σχετικά με τη «</a:t>
            </a:r>
            <a:r>
              <a:rPr lang="en-US" dirty="0" err="1" smtClean="0"/>
              <a:t>Teano</a:t>
            </a:r>
            <a:r>
              <a:rPr lang="el-GR" dirty="0" smtClean="0"/>
              <a:t>»</a:t>
            </a:r>
          </a:p>
          <a:p>
            <a:r>
              <a:rPr lang="el-GR" dirty="0" smtClean="0"/>
              <a:t>«...</a:t>
            </a:r>
            <a:r>
              <a:rPr lang="el-GR" i="1" dirty="0" smtClean="0"/>
              <a:t>το οποίον τώρα οπού έχω αναγνωσμένους τους κανόνας της Ποιητικής,</a:t>
            </a:r>
            <a:r>
              <a:rPr lang="en-US" i="1" dirty="0" smtClean="0"/>
              <a:t> </a:t>
            </a:r>
            <a:r>
              <a:rPr lang="el-GR" i="1" dirty="0" smtClean="0"/>
              <a:t>καταλαμβάνω πως αγκαλά και αμαθής το έγραψα, εφυλάχθησαν όμως εις αυτό και η τρεις ενότητες, ήγουν η ενότης της πράξεως, η ενότης του καιρού και η ενότης του τόπου. Εις αυτό οι χαρακτήρες είναι ασάλευτοι, εις αυτό το παθητικόν και το ηθικόν πολύ εμβαίνει, και καθώς είπα επάνωθεν, φερμένη από φυσικήν ορμήν, χωρίς να ηξεύρω την επιστήμην, το έγραψα κατά τους κανόνας της Τραγωδικής Τέχνης.</a:t>
            </a:r>
            <a:r>
              <a:rPr lang="el-GR" dirty="0" smtClean="0"/>
              <a:t>» (σ. 231).</a:t>
            </a:r>
            <a:endParaRPr lang="en-US" dirty="0" smtClean="0"/>
          </a:p>
          <a:p>
            <a:endParaRPr lang="en-US" dirty="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7</a:t>
            </a:r>
            <a:endParaRPr lang="el-GR" dirty="0"/>
          </a:p>
        </p:txBody>
      </p:sp>
    </p:spTree>
    <p:extLst>
      <p:ext uri="{BB962C8B-B14F-4D97-AF65-F5344CB8AC3E}">
        <p14:creationId xmlns:p14="http://schemas.microsoft.com/office/powerpoint/2010/main" val="3163795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l-GR" dirty="0" smtClean="0"/>
              <a:t>Αναφέρει ότι έχει διαβάσει το έργο του </a:t>
            </a:r>
            <a:r>
              <a:rPr lang="en-US" dirty="0" err="1" smtClean="0"/>
              <a:t>Gian</a:t>
            </a:r>
            <a:r>
              <a:rPr lang="en-US" dirty="0" smtClean="0"/>
              <a:t> </a:t>
            </a:r>
            <a:r>
              <a:rPr lang="en-US" dirty="0" err="1" smtClean="0"/>
              <a:t>Vincenzo</a:t>
            </a:r>
            <a:r>
              <a:rPr lang="en-US" dirty="0" smtClean="0"/>
              <a:t> </a:t>
            </a:r>
            <a:r>
              <a:rPr lang="en-US" dirty="0" err="1" smtClean="0"/>
              <a:t>Gravina</a:t>
            </a:r>
            <a:r>
              <a:rPr lang="en-US" dirty="0" smtClean="0"/>
              <a:t> (1664–1718)</a:t>
            </a:r>
            <a:r>
              <a:rPr lang="el-GR" dirty="0" smtClean="0"/>
              <a:t>, (σ. 235).</a:t>
            </a:r>
            <a:endParaRPr lang="en-US" dirty="0" smtClean="0"/>
          </a:p>
          <a:p>
            <a:r>
              <a:rPr lang="en-US" i="1" dirty="0" smtClean="0"/>
              <a:t>Della </a:t>
            </a:r>
            <a:r>
              <a:rPr lang="en-US" i="1" dirty="0" err="1" smtClean="0"/>
              <a:t>Tragedia</a:t>
            </a:r>
            <a:r>
              <a:rPr lang="en-US" i="1" dirty="0" smtClean="0"/>
              <a:t> </a:t>
            </a:r>
            <a:r>
              <a:rPr lang="en-US" dirty="0" smtClean="0"/>
              <a:t>(1715)</a:t>
            </a:r>
          </a:p>
          <a:p>
            <a:r>
              <a:rPr lang="en-US" i="1" dirty="0" smtClean="0"/>
              <a:t>Della </a:t>
            </a:r>
            <a:r>
              <a:rPr lang="en-US" i="1" dirty="0" err="1" smtClean="0"/>
              <a:t>Ragion</a:t>
            </a:r>
            <a:r>
              <a:rPr lang="en-US" i="1" dirty="0" smtClean="0"/>
              <a:t> </a:t>
            </a:r>
            <a:r>
              <a:rPr lang="en-US" i="1" dirty="0" err="1" smtClean="0"/>
              <a:t>poetica</a:t>
            </a:r>
            <a:r>
              <a:rPr lang="en-US" i="1" dirty="0" smtClean="0"/>
              <a:t> </a:t>
            </a:r>
            <a:r>
              <a:rPr lang="en-US" dirty="0" smtClean="0"/>
              <a:t>(1708)</a:t>
            </a:r>
          </a:p>
          <a:p>
            <a:r>
              <a:rPr lang="el-GR" dirty="0" smtClean="0"/>
              <a:t>Συνιδρυτής της Αρκαδικής Ακαδημίας, αμφισβητεί την αισθητική του μπαρόκ και στρέφεται στους κανόνες της «παλαιάς» ποίησης.</a:t>
            </a:r>
          </a:p>
          <a:p>
            <a:r>
              <a:rPr lang="el-GR" dirty="0" smtClean="0"/>
              <a:t>Η ποιητική δημιουργία είναι απόρροια του καλλιτεχνικού «πάθους» (</a:t>
            </a:r>
            <a:r>
              <a:rPr lang="en-US" dirty="0" err="1" smtClean="0"/>
              <a:t>delirio</a:t>
            </a:r>
            <a:r>
              <a:rPr lang="el-GR" dirty="0" smtClean="0"/>
              <a:t>)</a:t>
            </a:r>
            <a:r>
              <a:rPr lang="en-US" dirty="0" smtClean="0"/>
              <a:t>.</a:t>
            </a:r>
          </a:p>
          <a:p>
            <a:r>
              <a:rPr lang="el-GR" dirty="0" smtClean="0"/>
              <a:t>Ο ποιητής-δημιουργός έχει διδακτική αποστολή (</a:t>
            </a:r>
            <a:r>
              <a:rPr lang="en-US" dirty="0" err="1" smtClean="0"/>
              <a:t>diletta</a:t>
            </a:r>
            <a:r>
              <a:rPr lang="en-US" dirty="0" smtClean="0"/>
              <a:t> </a:t>
            </a:r>
            <a:r>
              <a:rPr lang="en-US" dirty="0" err="1" smtClean="0"/>
              <a:t>e</a:t>
            </a:r>
            <a:r>
              <a:rPr lang="en-US" dirty="0" smtClean="0"/>
              <a:t> </a:t>
            </a:r>
            <a:r>
              <a:rPr lang="en-US" dirty="0" err="1" smtClean="0"/>
              <a:t>istruisse</a:t>
            </a:r>
            <a:r>
              <a:rPr lang="en-US" dirty="0" smtClean="0"/>
              <a:t> </a:t>
            </a:r>
            <a:r>
              <a:rPr lang="en-US" dirty="0" err="1" smtClean="0"/>
              <a:t>il</a:t>
            </a:r>
            <a:r>
              <a:rPr lang="en-US" dirty="0" smtClean="0"/>
              <a:t> </a:t>
            </a:r>
            <a:r>
              <a:rPr lang="en-US" dirty="0" err="1" smtClean="0"/>
              <a:t>popolo</a:t>
            </a:r>
            <a:r>
              <a:rPr lang="en-US" dirty="0" smtClean="0"/>
              <a:t>).</a:t>
            </a:r>
          </a:p>
          <a:p>
            <a:r>
              <a:rPr lang="el-GR" dirty="0" smtClean="0"/>
              <a:t>Η Ελισάβετ αναφέρεται και σε άλλα αναγνώσματα ρητορικής.</a:t>
            </a:r>
            <a:endParaRPr lang="en-US" dirty="0" smtClean="0"/>
          </a:p>
          <a:p>
            <a:endParaRPr lang="en-US" dirty="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8</a:t>
            </a:r>
            <a:endParaRPr lang="el-GR" dirty="0"/>
          </a:p>
        </p:txBody>
      </p:sp>
    </p:spTree>
    <p:extLst>
      <p:ext uri="{BB962C8B-B14F-4D97-AF65-F5344CB8AC3E}">
        <p14:creationId xmlns:p14="http://schemas.microsoft.com/office/powerpoint/2010/main" val="1658366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l-GR" dirty="0" smtClean="0"/>
              <a:t>Από τον Οκτώβριο του 1821 ως τον επόμενο Απρίλιο γράφει πέντε δράματα</a:t>
            </a:r>
            <a:r>
              <a:rPr lang="en-US" dirty="0" smtClean="0"/>
              <a:t>: </a:t>
            </a:r>
            <a:r>
              <a:rPr lang="el-GR" dirty="0" smtClean="0"/>
              <a:t>«Ευρύμαχος», «Ευρύκλεια», «Θεανώ», «Ροδόπη», «</a:t>
            </a:r>
            <a:r>
              <a:rPr lang="en-US" dirty="0" err="1" smtClean="0"/>
              <a:t>Numitore</a:t>
            </a:r>
            <a:r>
              <a:rPr lang="el-GR" dirty="0" smtClean="0"/>
              <a:t>», και «</a:t>
            </a:r>
            <a:r>
              <a:rPr lang="en-US" dirty="0" err="1" smtClean="0"/>
              <a:t>Licurgo</a:t>
            </a:r>
            <a:r>
              <a:rPr lang="el-GR" dirty="0" smtClean="0"/>
              <a:t>»</a:t>
            </a:r>
            <a:r>
              <a:rPr lang="en-US" dirty="0" smtClean="0"/>
              <a:t>.</a:t>
            </a:r>
          </a:p>
          <a:p>
            <a:r>
              <a:rPr lang="el-GR" dirty="0" smtClean="0"/>
              <a:t>«</a:t>
            </a:r>
            <a:r>
              <a:rPr lang="el-GR" i="1" dirty="0" smtClean="0"/>
              <a:t>Αγκαλά και έγραφα, δεν έλειπα όμως από το να αναγινώσκω συγγραφείς, οι οποίοι διδάσκουν τους κανόνας της τραγωδικής τέχνης, και παρομοίως δεν έλειπα από το να διαβάζω τραγωδίαις και δράματα όχι διά να κλέπτω τίποτες, αλλά διά να παίρνουν μεγαλητέραν ορμήν τα πάθη, τα οποία έπρεπε να κινήσω πρώτα εις το στήθος μου, ανίσως αγαπούσα να κινηθούν μετά ταύτα και εις εκείνο των αναγνωστών μου</a:t>
            </a:r>
            <a:r>
              <a:rPr lang="el-GR" dirty="0" smtClean="0"/>
              <a:t>.» (σ. 235).</a:t>
            </a:r>
            <a:endParaRPr lang="en-US" dirty="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9</a:t>
            </a:r>
            <a:endParaRPr lang="el-GR" dirty="0"/>
          </a:p>
        </p:txBody>
      </p:sp>
    </p:spTree>
    <p:extLst>
      <p:ext uri="{BB962C8B-B14F-4D97-AF65-F5344CB8AC3E}">
        <p14:creationId xmlns:p14="http://schemas.microsoft.com/office/powerpoint/2010/main" val="13470220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l-GR" dirty="0" smtClean="0"/>
              <a:t>Έγραψε 22 θεατρικά έργα μέσα σε πέντε χρόνια (1820-1825), σε ελληνική και ιταλική γλώσσα. Καλλιέργησε πολλά είδη (άλλα αποκαλεί δράματα, άλλα τραγωδίες, άλλα ηθικές </a:t>
            </a:r>
            <a:r>
              <a:rPr lang="el-GR" smtClean="0"/>
              <a:t>τραγωδίες,κωμωδίες,  </a:t>
            </a:r>
            <a:r>
              <a:rPr lang="el-GR" dirty="0" smtClean="0"/>
              <a:t>κ.λπ.).</a:t>
            </a:r>
          </a:p>
          <a:p>
            <a:r>
              <a:rPr lang="el-GR" dirty="0" smtClean="0"/>
              <a:t>Αρκετοί τίτλοι μπορεί να μας οδηγήσουν σε πιθανά πρότυπα.</a:t>
            </a:r>
          </a:p>
          <a:p>
            <a:r>
              <a:rPr lang="el-GR" dirty="0" smtClean="0"/>
              <a:t>Επικρατούν ιστορικά και μυθολογικά θέματα καθώς και η ηθικοδιδακτική ροπή.</a:t>
            </a:r>
          </a:p>
          <a:p>
            <a:r>
              <a:rPr lang="el-GR" dirty="0" smtClean="0"/>
              <a:t>Η αναγραφή δυο τίτλων παρουσιάζει ενδιαφέρον, ανάγοντάς μας στον </a:t>
            </a:r>
            <a:r>
              <a:rPr lang="en-US" dirty="0" smtClean="0"/>
              <a:t>Alfieri: </a:t>
            </a:r>
            <a:r>
              <a:rPr lang="el-GR" dirty="0" smtClean="0"/>
              <a:t>πρόκειται για τις τραγωδίες «</a:t>
            </a:r>
            <a:r>
              <a:rPr lang="en-US" dirty="0" err="1" smtClean="0"/>
              <a:t>Bruto</a:t>
            </a:r>
            <a:r>
              <a:rPr lang="en-US" dirty="0" smtClean="0"/>
              <a:t> Primo</a:t>
            </a:r>
            <a:r>
              <a:rPr lang="el-GR" dirty="0" smtClean="0"/>
              <a:t>» και «</a:t>
            </a:r>
            <a:r>
              <a:rPr lang="en-US" dirty="0" smtClean="0"/>
              <a:t>Il </a:t>
            </a:r>
            <a:r>
              <a:rPr lang="en-US" dirty="0" err="1" smtClean="0"/>
              <a:t>Tiranno</a:t>
            </a:r>
            <a:r>
              <a:rPr lang="en-US" dirty="0" smtClean="0"/>
              <a:t> </a:t>
            </a:r>
            <a:r>
              <a:rPr lang="en-US" dirty="0" err="1" smtClean="0"/>
              <a:t>punito</a:t>
            </a:r>
            <a:r>
              <a:rPr lang="el-GR" dirty="0" smtClean="0"/>
              <a:t>».</a:t>
            </a:r>
            <a:endParaRPr lang="en-US" dirty="0" smtClean="0"/>
          </a:p>
          <a:p>
            <a:r>
              <a:rPr lang="el-GR" dirty="0" smtClean="0"/>
              <a:t>Κατάλογος των έργων της, αντιβολή της </a:t>
            </a:r>
            <a:r>
              <a:rPr lang="el-GR" i="1" dirty="0" smtClean="0"/>
              <a:t>Αυτοβιογραφίας</a:t>
            </a:r>
            <a:r>
              <a:rPr lang="el-GR" dirty="0" smtClean="0"/>
              <a:t> με τον Κατάλογο των συγγραμμάτων της που αναφέρει ο γιος της Ελισαβέτιος στην όψιμη έκδοση της </a:t>
            </a:r>
            <a:r>
              <a:rPr lang="el-GR" i="1" dirty="0" smtClean="0"/>
              <a:t>Αυτοβιογραφίας</a:t>
            </a:r>
            <a:r>
              <a:rPr lang="el-GR" dirty="0" smtClean="0"/>
              <a:t> της (Αθ. 1881), (σ. 238).</a:t>
            </a:r>
          </a:p>
          <a:p>
            <a:endParaRPr lang="en-US" dirty="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10</a:t>
            </a:r>
            <a:endParaRPr lang="el-GR" dirty="0"/>
          </a:p>
        </p:txBody>
      </p:sp>
    </p:spTree>
    <p:extLst>
      <p:ext uri="{BB962C8B-B14F-4D97-AF65-F5344CB8AC3E}">
        <p14:creationId xmlns:p14="http://schemas.microsoft.com/office/powerpoint/2010/main" val="1259305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l-GR" dirty="0" smtClean="0"/>
              <a:t>Τα χειρόγραφά της σώζονταν ως τους καταστροφικούς σεισμούς της Ζακύνθου.</a:t>
            </a:r>
          </a:p>
          <a:p>
            <a:r>
              <a:rPr lang="el-GR" dirty="0" smtClean="0"/>
              <a:t>Μοναδικό σωζόμενο έργο της, ο </a:t>
            </a:r>
            <a:r>
              <a:rPr lang="el-GR" i="1" dirty="0" smtClean="0"/>
              <a:t>Φιλάργυρος</a:t>
            </a:r>
            <a:r>
              <a:rPr lang="el-GR" dirty="0" smtClean="0"/>
              <a:t> (τέλη 1823-αρχ. 1824).</a:t>
            </a:r>
            <a:endParaRPr lang="en-US" dirty="0" smtClean="0"/>
          </a:p>
          <a:p>
            <a:r>
              <a:rPr lang="el-GR" dirty="0" smtClean="0"/>
              <a:t>Ανήκει στο είδος της «σοβαρής κωμωδίας», απεικονίζει την οικογενειακή και κοινωνική ζωή της Ζακύνθου, με στοιχεία κοινωνικής κριτικής. Μπορούμε να πούμε ότι εμπεριέχει με έμμεσο τρόπο και αυτοβιογραφικά στοιχεία.</a:t>
            </a:r>
            <a:endParaRPr lang="en-US" dirty="0" smtClean="0"/>
          </a:p>
          <a:p>
            <a:r>
              <a:rPr lang="el-GR" dirty="0" smtClean="0"/>
              <a:t>Ομοιότητες του Σέλημου με τον Δάρειο Ρονκάλα του </a:t>
            </a:r>
            <a:r>
              <a:rPr lang="el-GR" i="1" dirty="0" smtClean="0"/>
              <a:t>Βασιλικού</a:t>
            </a:r>
            <a:r>
              <a:rPr lang="el-GR" dirty="0" smtClean="0"/>
              <a:t>. Δίπλα του η υποταγμένη και καρτερική σύζυγος </a:t>
            </a:r>
            <a:r>
              <a:rPr lang="el-GR" dirty="0" err="1" smtClean="0"/>
              <a:t>Μέλουσα</a:t>
            </a:r>
            <a:r>
              <a:rPr lang="el-GR" dirty="0" smtClean="0"/>
              <a:t>.</a:t>
            </a:r>
          </a:p>
          <a:p>
            <a:endParaRPr lang="en-US" dirty="0" smtClean="0"/>
          </a:p>
          <a:p>
            <a:endParaRPr lang="el-GR" dirty="0" smtClean="0"/>
          </a:p>
          <a:p>
            <a:endParaRPr lang="en-US" dirty="0"/>
          </a:p>
        </p:txBody>
      </p:sp>
      <p:sp>
        <p:nvSpPr>
          <p:cNvPr id="5" name="Title 5"/>
          <p:cNvSpPr>
            <a:spLocks noGrp="1"/>
          </p:cNvSpPr>
          <p:nvPr>
            <p:ph type="title"/>
          </p:nvPr>
        </p:nvSpPr>
        <p:spPr/>
        <p:txBody>
          <a:bodyPr>
            <a:normAutofit fontScale="90000"/>
          </a:bodyPr>
          <a:lstStyle/>
          <a:p>
            <a:r>
              <a:rPr lang="el-GR" dirty="0">
                <a:solidFill>
                  <a:schemeClr val="accent1"/>
                </a:solidFill>
              </a:rPr>
              <a:t>Ελισάβετ Μουτζάν </a:t>
            </a:r>
            <a:r>
              <a:rPr lang="el-GR" dirty="0" smtClean="0">
                <a:solidFill>
                  <a:schemeClr val="accent1"/>
                </a:solidFill>
              </a:rPr>
              <a:t>– </a:t>
            </a:r>
            <a:r>
              <a:rPr lang="el-GR" dirty="0" err="1" smtClean="0">
                <a:solidFill>
                  <a:schemeClr val="accent1"/>
                </a:solidFill>
              </a:rPr>
              <a:t>Μαρτινέγκου</a:t>
            </a:r>
            <a:r>
              <a:rPr lang="el-GR" dirty="0" smtClean="0">
                <a:solidFill>
                  <a:schemeClr val="accent1"/>
                </a:solidFill>
              </a:rPr>
              <a:t>, 11</a:t>
            </a:r>
            <a:endParaRPr lang="el-GR" dirty="0"/>
          </a:p>
        </p:txBody>
      </p:sp>
    </p:spTree>
    <p:extLst>
      <p:ext uri="{BB962C8B-B14F-4D97-AF65-F5344CB8AC3E}">
        <p14:creationId xmlns:p14="http://schemas.microsoft.com/office/powerpoint/2010/main" val="566692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0919187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996411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6469174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n-US" sz="2000" dirty="0"/>
              <a:t>1</a:t>
            </a:r>
            <a:r>
              <a:rPr lang="el-GR" sz="2000" dirty="0" smtClean="0"/>
              <a:t>.</a:t>
            </a:r>
            <a:r>
              <a:rPr lang="en-US" sz="2000" dirty="0" smtClean="0"/>
              <a:t>0</a:t>
            </a:r>
            <a:r>
              <a:rPr lang="el-GR" sz="2000" dirty="0" smtClean="0"/>
              <a:t>  </a:t>
            </a:r>
            <a:endParaRPr lang="el-GR" sz="2000" dirty="0"/>
          </a:p>
          <a:p>
            <a:pPr marL="0" indent="0">
              <a:buNone/>
            </a:pPr>
            <a:endParaRPr lang="el-GR" sz="2000" dirty="0"/>
          </a:p>
        </p:txBody>
      </p:sp>
    </p:spTree>
    <p:extLst>
      <p:ext uri="{BB962C8B-B14F-4D97-AF65-F5344CB8AC3E}">
        <p14:creationId xmlns:p14="http://schemas.microsoft.com/office/powerpoint/2010/main" val="3907549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Άννα Ταμπάκη 2015. Άννα Ταμπάκη. «Το ελληνικό θέατρο των νεότερων χρόνων Β’. </a:t>
            </a:r>
            <a:r>
              <a:rPr lang="el-GR" sz="2000" dirty="0"/>
              <a:t>Ενότητα 4: Το νεοελληνικό θέατρο στον 19ο αιώνα. Ελισάβετ </a:t>
            </a:r>
            <a:r>
              <a:rPr lang="el-GR" sz="2000" dirty="0" err="1"/>
              <a:t>Μουτζάν</a:t>
            </a:r>
            <a:r>
              <a:rPr lang="el-GR" sz="2000" dirty="0"/>
              <a:t> - </a:t>
            </a:r>
            <a:r>
              <a:rPr lang="el-GR" sz="2000" dirty="0" err="1" smtClean="0"/>
              <a:t>Μαρτινέγκου</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a:hlinkClick r:id="rId3"/>
              </a:rPr>
              <a:t>http://opencourses.uoa.gr/courses/THEATRE103</a:t>
            </a:r>
            <a:r>
              <a:rPr lang="en-US" sz="2000" dirty="0" smtClean="0">
                <a:hlinkClick r:id="rId3"/>
              </a:rPr>
              <a:t>/</a:t>
            </a:r>
            <a:endParaRPr lang="el-GR" sz="2000" dirty="0" smtClean="0"/>
          </a:p>
          <a:p>
            <a:pPr marL="0" indent="0">
              <a:buNone/>
            </a:pPr>
            <a:endParaRPr lang="el-GR" sz="2000" dirty="0"/>
          </a:p>
        </p:txBody>
      </p:sp>
    </p:spTree>
    <p:extLst>
      <p:ext uri="{BB962C8B-B14F-4D97-AF65-F5344CB8AC3E}">
        <p14:creationId xmlns:p14="http://schemas.microsoft.com/office/powerpoint/2010/main" val="2698763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5"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6"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sz="1800" dirty="0">
                <a:latin typeface="+mn-lt"/>
              </a:rPr>
              <a:t>[1] http://creativecommons.org/licenses/by-nc-sa/4.0/ </a:t>
            </a:r>
            <a:endParaRPr lang="en-US" sz="1800" dirty="0" smtClean="0">
              <a:latin typeface="+mn-lt"/>
            </a:endParaRPr>
          </a:p>
          <a:p>
            <a:endParaRPr lang="el-GR" sz="1800" dirty="0">
              <a:latin typeface="+mn-lt"/>
            </a:endParaRPr>
          </a:p>
          <a:p>
            <a:r>
              <a:rPr lang="el-GR" sz="1800" dirty="0">
                <a:latin typeface="+mn-lt"/>
              </a:rPr>
              <a:t>Ως </a:t>
            </a:r>
            <a:r>
              <a:rPr lang="el-GR" sz="1800" b="1" dirty="0">
                <a:latin typeface="+mn-lt"/>
              </a:rPr>
              <a:t>Μη Εμπορική</a:t>
            </a:r>
            <a:r>
              <a:rPr lang="el-GR" sz="1800" dirty="0">
                <a:latin typeface="+mn-lt"/>
              </a:rPr>
              <a:t> ορίζεται η χρήση:</a:t>
            </a:r>
          </a:p>
          <a:p>
            <a:pPr marL="342900" lvl="0" indent="-342900">
              <a:buFont typeface="Arial" panose="020B0604020202020204" pitchFamily="34" charset="0"/>
              <a:buChar char="•"/>
            </a:pPr>
            <a:r>
              <a:rPr lang="el-GR" sz="1800" dirty="0">
                <a:latin typeface="+mn-lt"/>
              </a:rPr>
              <a:t>που δεν περιλαμβάνει άμεσο ή έμμεσο οικονομικό όφελος από την χρήση του έργου, για το διανομέα του έργου και </a:t>
            </a:r>
            <a:r>
              <a:rPr lang="el-GR" sz="1800" dirty="0" err="1">
                <a:latin typeface="+mn-lt"/>
              </a:rPr>
              <a:t>αδειοδόχο</a:t>
            </a:r>
            <a:endParaRPr lang="el-GR" sz="1800" dirty="0">
              <a:latin typeface="+mn-lt"/>
            </a:endParaRPr>
          </a:p>
          <a:p>
            <a:pPr marL="342900" lvl="0" indent="-342900">
              <a:buFont typeface="Arial" panose="020B0604020202020204" pitchFamily="34" charset="0"/>
              <a:buChar char="•"/>
            </a:pPr>
            <a:r>
              <a:rPr lang="el-GR" sz="1800" dirty="0">
                <a:latin typeface="+mn-lt"/>
              </a:rPr>
              <a:t>που</a:t>
            </a:r>
            <a:r>
              <a:rPr lang="en-GB" sz="1800" dirty="0">
                <a:latin typeface="+mn-lt"/>
              </a:rPr>
              <a:t> </a:t>
            </a:r>
            <a:r>
              <a:rPr lang="el-GR" sz="1800"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sz="1800" dirty="0">
                <a:latin typeface="+mn-lt"/>
              </a:rPr>
              <a:t>που</a:t>
            </a:r>
            <a:r>
              <a:rPr lang="en-GB" sz="1800" dirty="0">
                <a:latin typeface="+mn-lt"/>
              </a:rPr>
              <a:t> </a:t>
            </a:r>
            <a:r>
              <a:rPr lang="el-GR" sz="1800" dirty="0">
                <a:latin typeface="+mn-lt"/>
              </a:rPr>
              <a:t>δεν προσπορίζει στο διανομέα του έργου και</a:t>
            </a:r>
            <a:r>
              <a:rPr lang="en-GB" sz="1800" dirty="0">
                <a:latin typeface="+mn-lt"/>
              </a:rPr>
              <a:t> </a:t>
            </a:r>
            <a:r>
              <a:rPr lang="el-GR" sz="1800" dirty="0" err="1">
                <a:latin typeface="+mn-lt"/>
              </a:rPr>
              <a:t>αδειοδόχο</a:t>
            </a:r>
            <a:r>
              <a:rPr lang="en-GB" sz="1800" dirty="0">
                <a:latin typeface="+mn-lt"/>
              </a:rPr>
              <a:t> </a:t>
            </a:r>
            <a:r>
              <a:rPr lang="el-GR" sz="1800" dirty="0">
                <a:latin typeface="+mn-lt"/>
              </a:rPr>
              <a:t>έμμεσο οικονομικό όφελος (π.χ. διαφημίσεις) από την προβολή του έργου σε διαδικτυακό </a:t>
            </a:r>
            <a:r>
              <a:rPr lang="el-GR" sz="1800" dirty="0" smtClean="0">
                <a:latin typeface="+mn-lt"/>
              </a:rPr>
              <a:t>τόπο</a:t>
            </a:r>
            <a:endParaRPr lang="en-US" sz="1800" dirty="0" smtClean="0">
              <a:latin typeface="+mn-lt"/>
            </a:endParaRPr>
          </a:p>
          <a:p>
            <a:pPr marL="342900" lvl="0" indent="-342900">
              <a:buFont typeface="Arial" panose="020B0604020202020204" pitchFamily="34" charset="0"/>
              <a:buChar char="•"/>
            </a:pPr>
            <a:endParaRPr lang="el-GR" sz="1800" dirty="0">
              <a:latin typeface="+mn-lt"/>
            </a:endParaRPr>
          </a:p>
          <a:p>
            <a:r>
              <a:rPr lang="el-GR" sz="1800" dirty="0" smtClean="0">
                <a:latin typeface="+mn-lt"/>
              </a:rPr>
              <a:t>Ο </a:t>
            </a:r>
            <a:r>
              <a:rPr lang="el-GR" sz="1800" dirty="0">
                <a:latin typeface="+mn-lt"/>
              </a:rPr>
              <a:t>δικαιούχος μπορεί να παρέχει στον </a:t>
            </a:r>
            <a:r>
              <a:rPr lang="el-GR" sz="1800" dirty="0" err="1">
                <a:latin typeface="+mn-lt"/>
              </a:rPr>
              <a:t>αδειοδόχο</a:t>
            </a:r>
            <a:r>
              <a:rPr lang="el-GR" sz="1800" dirty="0">
                <a:latin typeface="+mn-lt"/>
              </a:rPr>
              <a:t> ξεχωριστή άδεια να χρησιμοποιεί το έργο για εμπορική χρήση, εφόσον αυτό του ζητηθεί</a:t>
            </a:r>
            <a:r>
              <a:rPr lang="el-GR" sz="1800" dirty="0" smtClean="0">
                <a:latin typeface="+mn-lt"/>
              </a:rPr>
              <a:t>.</a:t>
            </a:r>
            <a:endParaRPr lang="el-GR" sz="1800" dirty="0">
              <a:latin typeface="+mn-lt"/>
            </a:endParaRPr>
          </a:p>
        </p:txBody>
      </p:sp>
    </p:spTree>
    <p:extLst>
      <p:ext uri="{BB962C8B-B14F-4D97-AF65-F5344CB8AC3E}">
        <p14:creationId xmlns:p14="http://schemas.microsoft.com/office/powerpoint/2010/main" val="6759997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0314223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235242"/>
            <a:ext cx="8856984" cy="5439878"/>
          </a:xfrm>
        </p:spPr>
        <p:txBody>
          <a:bodyPr>
            <a:noAutofit/>
          </a:bodyPr>
          <a:lstStyle/>
          <a:p>
            <a:pPr marL="0" indent="0">
              <a:buNone/>
            </a:pPr>
            <a:r>
              <a:rPr lang="el-GR" sz="2000" dirty="0" smtClean="0"/>
              <a:t>Εικόνα </a:t>
            </a:r>
            <a:r>
              <a:rPr lang="en-US" sz="2000" dirty="0" smtClean="0"/>
              <a:t>1</a:t>
            </a:r>
            <a:r>
              <a:rPr lang="el-GR" sz="2000" dirty="0"/>
              <a:t>: Ελισάβετ </a:t>
            </a:r>
            <a:r>
              <a:rPr lang="el-GR" sz="2000" dirty="0" err="1"/>
              <a:t>Μουτζάν</a:t>
            </a:r>
            <a:r>
              <a:rPr lang="el-GR" sz="2000" dirty="0"/>
              <a:t> </a:t>
            </a:r>
            <a:r>
              <a:rPr lang="el-GR" sz="2000" dirty="0" smtClean="0"/>
              <a:t>– </a:t>
            </a:r>
            <a:r>
              <a:rPr lang="el-GR" sz="2000" dirty="0" err="1" smtClean="0"/>
              <a:t>Μαρτινέγκου</a:t>
            </a:r>
            <a:r>
              <a:rPr lang="el-GR" sz="2000" dirty="0" smtClean="0"/>
              <a:t>. </a:t>
            </a:r>
            <a:r>
              <a:rPr lang="en-US" sz="2000" dirty="0" smtClean="0"/>
              <a:t>Public domain. </a:t>
            </a:r>
            <a:r>
              <a:rPr lang="en-GB" sz="2000" dirty="0" smtClean="0">
                <a:hlinkClick r:id="rId3"/>
              </a:rPr>
              <a:t>https://commons.wikimedia.org/wiki/File: .jpg</a:t>
            </a:r>
            <a:r>
              <a:rPr lang="el-GR" sz="2000" smtClean="0"/>
              <a:t> </a:t>
            </a:r>
            <a:endParaRPr lang="en-GB" sz="2000" dirty="0" smtClean="0"/>
          </a:p>
        </p:txBody>
      </p:sp>
    </p:spTree>
    <p:extLst>
      <p:ext uri="{BB962C8B-B14F-4D97-AF65-F5344CB8AC3E}">
        <p14:creationId xmlns:p14="http://schemas.microsoft.com/office/powerpoint/2010/main" val="688746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845</TotalTime>
  <Words>1431</Words>
  <Application>Microsoft Office PowerPoint</Application>
  <PresentationFormat>On-screen Show (4:3)</PresentationFormat>
  <Paragraphs>107</Paragraphs>
  <Slides>21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Tahoma</vt:lpstr>
      <vt:lpstr>Times New Roman</vt:lpstr>
      <vt:lpstr>Wingdings</vt:lpstr>
      <vt:lpstr>Θέμα του Office</vt:lpstr>
      <vt:lpstr>Το ελληνικό θέατρο των Νεωτέρων Χρόνων Β´</vt:lpstr>
      <vt:lpstr>Ελισάβετ Μουτζάν - Μαρτινέγκου</vt:lpstr>
      <vt:lpstr>Ελισάβετ Μουτζάν – Μαρτινέγκου </vt:lpstr>
      <vt:lpstr>Ελισάβετ Μουτζάν – Μαρτινέγκου, 2 </vt:lpstr>
      <vt:lpstr>Ελισάβετ Μουτζάν – Μαρτινέγκου, 3</vt:lpstr>
      <vt:lpstr>Ελισάβετ Μουτζάν – Μαρτινέγκου, 4</vt:lpstr>
      <vt:lpstr>Ελισάβετ Μουτζάν – Μαρτινέγκου, 5</vt:lpstr>
      <vt:lpstr>Ελισάβετ Μουτζάν – Μαρτινέγκου, 6</vt:lpstr>
      <vt:lpstr>Ελισάβετ Μουτζάν – Μαρτινέγκου, 7</vt:lpstr>
      <vt:lpstr>Ελισάβετ Μουτζάν – Μαρτινέγκου, 8</vt:lpstr>
      <vt:lpstr>Ελισάβετ Μουτζάν – Μαρτινέγκου, 9</vt:lpstr>
      <vt:lpstr>Ελισάβετ Μουτζάν – Μαρτινέγκου, 10</vt:lpstr>
      <vt:lpstr>Ελισάβετ Μουτζάν – Μαρτινέγκου, 11</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helios</dc:creator>
  <cp:lastModifiedBy>Uoa</cp:lastModifiedBy>
  <cp:revision>64</cp:revision>
  <dcterms:created xsi:type="dcterms:W3CDTF">1601-01-01T00:00:00Z</dcterms:created>
  <dcterms:modified xsi:type="dcterms:W3CDTF">2016-05-19T10:31:56Z</dcterms:modified>
</cp:coreProperties>
</file>