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1"/>
  </p:notesMasterIdLst>
  <p:handoutMasterIdLst>
    <p:handoutMasterId r:id="rId22"/>
  </p:handoutMasterIdLst>
  <p:sldIdLst>
    <p:sldId id="269" r:id="rId2"/>
    <p:sldId id="377" r:id="rId3"/>
    <p:sldId id="378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38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5BC"/>
    <a:srgbClr val="008080"/>
    <a:srgbClr val="66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48" autoAdjust="0"/>
    <p:restoredTop sz="90929" autoAdjust="0"/>
  </p:normalViewPr>
  <p:slideViewPr>
    <p:cSldViewPr snapToGrid="0">
      <p:cViewPr varScale="1">
        <p:scale>
          <a:sx n="86" d="100"/>
          <a:sy n="86" d="100"/>
        </p:scale>
        <p:origin x="1181" y="5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0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71406C1-0B10-4162-8225-4E8BECCFBD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3B40E68-9655-4296-9DB9-625C12F0A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8323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4347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74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17760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602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32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52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7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10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111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86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Αντώνιος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Μάτεσις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28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CAF7E8-28B8-4B43-BA0C-E216A20988D4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C4E4AF-F9D7-AF44-9F1F-20905AC485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rgbClr val="5075B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ATRE10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ebi.gr/frontoffice/portal.asp?cpage=NODE&amp;cnode=461&amp;t=52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588023"/>
            <a:ext cx="7776864" cy="274504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Tο </a:t>
            </a:r>
            <a:r>
              <a:rPr lang="el-GR" sz="2800" dirty="0"/>
              <a:t>νεοελληνικό θέατρο στον 19ο αιώνα</a:t>
            </a:r>
            <a:r>
              <a:rPr lang="el-GR" sz="2800" dirty="0" smtClean="0"/>
              <a:t>. </a:t>
            </a:r>
          </a:p>
          <a:p>
            <a:pPr>
              <a:spcBef>
                <a:spcPts val="1200"/>
              </a:spcBef>
            </a:pPr>
            <a:r>
              <a:rPr lang="el-GR" sz="2800" dirty="0" smtClean="0"/>
              <a:t>Αντώνιος </a:t>
            </a:r>
            <a:r>
              <a:rPr lang="el-GR" sz="2800" dirty="0" err="1" smtClean="0"/>
              <a:t>Μάτεσις</a:t>
            </a:r>
            <a:endParaRPr lang="el-GR" sz="2800" dirty="0" smtClean="0"/>
          </a:p>
          <a:p>
            <a:endParaRPr lang="el-GR" sz="2400" dirty="0" smtClean="0"/>
          </a:p>
          <a:p>
            <a:r>
              <a:rPr lang="el-GR" sz="2800" dirty="0" smtClean="0"/>
              <a:t>Άννα Ταμπάκη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l-GR" sz="2800" dirty="0"/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 smtClean="0"/>
              <a:t>Θεατρικών Σπουδών</a:t>
            </a:r>
            <a:endParaRPr lang="en-US" sz="2800" dirty="0"/>
          </a:p>
          <a:p>
            <a:endParaRPr lang="el-GR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20354"/>
            <a:ext cx="7772400" cy="1470025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Το ελληνικό θέατρο των Νεωτέρων Χρόνων Β´</a:t>
            </a:r>
          </a:p>
        </p:txBody>
      </p:sp>
    </p:spTree>
    <p:extLst>
      <p:ext uri="{BB962C8B-B14F-4D97-AF65-F5344CB8AC3E}">
        <p14:creationId xmlns:p14="http://schemas.microsoft.com/office/powerpoint/2010/main" val="23683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Αντώνιος </a:t>
            </a:r>
            <a:r>
              <a:rPr lang="el-GR" dirty="0"/>
              <a:t>Μάτεσις</a:t>
            </a:r>
            <a:br>
              <a:rPr lang="el-GR" dirty="0"/>
            </a:br>
            <a:r>
              <a:rPr lang="el-GR" sz="2000" dirty="0"/>
              <a:t/>
            </a:r>
            <a:br>
              <a:rPr lang="el-GR" sz="2000" dirty="0"/>
            </a:br>
            <a:endParaRPr lang="en-US" sz="2000" dirty="0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r>
              <a:rPr lang="el-GR" dirty="0"/>
              <a:t>Ζάκυνθος, </a:t>
            </a:r>
            <a:r>
              <a:rPr lang="el-GR" dirty="0" err="1"/>
              <a:t>Απρίλ</a:t>
            </a:r>
            <a:r>
              <a:rPr lang="el-GR" dirty="0"/>
              <a:t>. 1794 – Ερμούπολη της Σύρου, 15 </a:t>
            </a:r>
            <a:r>
              <a:rPr lang="el-GR" dirty="0" err="1"/>
              <a:t>Φεβρ</a:t>
            </a:r>
            <a:r>
              <a:rPr lang="el-GR" dirty="0"/>
              <a:t>. </a:t>
            </a:r>
            <a:r>
              <a:rPr lang="el-GR" dirty="0" smtClean="0"/>
              <a:t>1875</a:t>
            </a:r>
            <a:endParaRPr lang="el-GR" dirty="0"/>
          </a:p>
        </p:txBody>
      </p:sp>
      <p:pic>
        <p:nvPicPr>
          <p:cNvPr id="6" name="Picture 5" descr="MATESISADONIOS_g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880" y="1266767"/>
            <a:ext cx="1499616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Αντώνιος Μάτεσις</a:t>
            </a:r>
            <a:r>
              <a:rPr lang="en-US" dirty="0" smtClean="0"/>
              <a:t> (1 </a:t>
            </a:r>
            <a:r>
              <a:rPr lang="el-GR" dirty="0" smtClean="0"/>
              <a:t>από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Μοναχογιός εύπορης οικογένειας, με παλαιές αριστοκρατικές ρίζες. Γιος του Δημητρίου και της Βεατρίκης, το γένος Τερτσέτη (αδελφή του πατέρα του γνωστού ποιητή).</a:t>
            </a:r>
          </a:p>
          <a:p>
            <a:r>
              <a:rPr lang="el-GR" sz="2400" dirty="0" smtClean="0"/>
              <a:t>Εξαίρεση για την ανώτερη επτανησιακή κοινωνία</a:t>
            </a:r>
            <a:r>
              <a:rPr lang="en-US" sz="2400" dirty="0" smtClean="0"/>
              <a:t>: </a:t>
            </a:r>
            <a:r>
              <a:rPr lang="el-GR" sz="2400" dirty="0" smtClean="0"/>
              <a:t>δεν σπουδάζει στη δυτική Ευρώπη (Ιταλία).</a:t>
            </a:r>
          </a:p>
          <a:p>
            <a:r>
              <a:rPr lang="el-GR" sz="2400" dirty="0" smtClean="0"/>
              <a:t>Με κόπο διδάσκεται την ελληνική γλώσσα</a:t>
            </a:r>
            <a:r>
              <a:rPr lang="en-US" sz="2400" dirty="0" smtClean="0"/>
              <a:t>.</a:t>
            </a:r>
          </a:p>
          <a:p>
            <a:r>
              <a:rPr lang="el-GR" sz="2400" dirty="0" smtClean="0"/>
              <a:t>Διδάσκεται ιταλικά και λογοτεχνία, φυσική και μαθηματικά.</a:t>
            </a:r>
          </a:p>
          <a:p>
            <a:endParaRPr lang="el-GR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194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Αντώνιος Μάτεσις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l-GR" dirty="0" smtClean="0"/>
              <a:t>2</a:t>
            </a:r>
            <a:r>
              <a:rPr lang="en-US" dirty="0" smtClean="0"/>
              <a:t> </a:t>
            </a:r>
            <a:r>
              <a:rPr lang="el-GR" dirty="0"/>
              <a:t>από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Διαδέχεται τον πατέρα του στο αξίωμα του μέλους του Τοπικού Συμβουλίου.</a:t>
            </a:r>
          </a:p>
          <a:p>
            <a:r>
              <a:rPr lang="el-GR" dirty="0" smtClean="0"/>
              <a:t>1874</a:t>
            </a:r>
            <a:r>
              <a:rPr lang="en-US" dirty="0" smtClean="0"/>
              <a:t>: </a:t>
            </a:r>
            <a:r>
              <a:rPr lang="el-GR" dirty="0" smtClean="0"/>
              <a:t>Εγκαθίσταται στη Σύρο, όπου ζει ως τον θάνατό το, το 1875.</a:t>
            </a:r>
          </a:p>
          <a:p>
            <a:r>
              <a:rPr lang="el-GR" dirty="0" smtClean="0"/>
              <a:t>Στη Ζάκυνθο, ο Μάτεσις, συνομήλικος με τον Α. Κάλβο, ανήκει στον πνευματικό κύκλο του Δ. Σολωμού.</a:t>
            </a:r>
          </a:p>
          <a:p>
            <a:r>
              <a:rPr lang="el-GR" dirty="0" smtClean="0"/>
              <a:t>Νεαρός συνθέτει στίχους στην ιταλική γλώσσα, ποιήματα (ειδύλλια, ανακρεοντικούς στίχους).</a:t>
            </a:r>
          </a:p>
          <a:p>
            <a:r>
              <a:rPr lang="el-GR" dirty="0" smtClean="0"/>
              <a:t>Γύρω στα 1824 αναμιγνύεται στο γλωσσικό ζήτημα, υπέρμαχος της δημοτικής. Αργότερα προσανατολίζεται προς τον γλωσσικό αρχαϊσμό.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Αντώνιος Μάτεσις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l-GR" dirty="0" smtClean="0"/>
              <a:t>3</a:t>
            </a:r>
            <a:r>
              <a:rPr lang="en-US" dirty="0" smtClean="0"/>
              <a:t> </a:t>
            </a:r>
            <a:r>
              <a:rPr lang="el-GR" dirty="0"/>
              <a:t>από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1" dirty="0" smtClean="0">
                <a:solidFill>
                  <a:schemeClr val="accent4"/>
                </a:solidFill>
              </a:rPr>
              <a:t>Μεταφράσεις</a:t>
            </a:r>
            <a:endParaRPr lang="en-US" b="1" dirty="0" smtClean="0">
              <a:solidFill>
                <a:schemeClr val="accent4"/>
              </a:solidFill>
            </a:endParaRPr>
          </a:p>
          <a:p>
            <a:r>
              <a:rPr lang="el-GR" dirty="0" smtClean="0"/>
              <a:t>Μεταφράζει Βιργίλιο και Κικέρωνα. </a:t>
            </a:r>
          </a:p>
          <a:p>
            <a:r>
              <a:rPr lang="el-GR" dirty="0" smtClean="0"/>
              <a:t>Θέατρο</a:t>
            </a:r>
            <a:r>
              <a:rPr lang="fr-FR" dirty="0" smtClean="0"/>
              <a:t>:</a:t>
            </a:r>
            <a:r>
              <a:rPr lang="fr-FR" i="1" dirty="0" smtClean="0"/>
              <a:t> </a:t>
            </a:r>
            <a:r>
              <a:rPr lang="el-GR" i="1" dirty="0" smtClean="0"/>
              <a:t>Εκάβη</a:t>
            </a:r>
            <a:r>
              <a:rPr lang="el-GR" dirty="0" smtClean="0"/>
              <a:t> του Ευριπίδη, </a:t>
            </a:r>
            <a:r>
              <a:rPr lang="en-US" i="1" dirty="0" err="1" smtClean="0"/>
              <a:t>Hecyra</a:t>
            </a:r>
            <a:r>
              <a:rPr lang="en-US" dirty="0" smtClean="0"/>
              <a:t> </a:t>
            </a:r>
            <a:r>
              <a:rPr lang="el-GR" dirty="0" smtClean="0"/>
              <a:t>του Τερέντιου, </a:t>
            </a:r>
            <a:r>
              <a:rPr lang="en-US" i="1" dirty="0" err="1" smtClean="0"/>
              <a:t>Tancrède</a:t>
            </a:r>
            <a:r>
              <a:rPr lang="en-US" dirty="0" smtClean="0"/>
              <a:t> </a:t>
            </a:r>
            <a:r>
              <a:rPr lang="el-GR" dirty="0" smtClean="0"/>
              <a:t>του Βολταίρου</a:t>
            </a:r>
            <a:r>
              <a:rPr lang="fr-FR" dirty="0" smtClean="0"/>
              <a:t> </a:t>
            </a:r>
            <a:r>
              <a:rPr lang="el-GR" dirty="0" smtClean="0"/>
              <a:t>και τον </a:t>
            </a:r>
            <a:r>
              <a:rPr lang="el-GR" i="1" dirty="0" smtClean="0"/>
              <a:t>Τιμολέοντα</a:t>
            </a:r>
            <a:r>
              <a:rPr lang="el-GR" dirty="0" smtClean="0"/>
              <a:t> του Ζαμπέλιου στα ιταλικά.</a:t>
            </a:r>
            <a:endParaRPr lang="en-US" dirty="0" smtClean="0"/>
          </a:p>
          <a:p>
            <a:r>
              <a:rPr lang="el-GR" dirty="0" smtClean="0"/>
              <a:t>Προρομαντισμός</a:t>
            </a:r>
            <a:r>
              <a:rPr lang="fr-FR" dirty="0" smtClean="0"/>
              <a:t>: </a:t>
            </a:r>
            <a:r>
              <a:rPr lang="el-GR" dirty="0" smtClean="0"/>
              <a:t>Μεταφράζει </a:t>
            </a:r>
            <a:r>
              <a:rPr lang="fr-FR" dirty="0" smtClean="0"/>
              <a:t>Milton, Ossian, </a:t>
            </a:r>
            <a:r>
              <a:rPr lang="el-GR" dirty="0" smtClean="0"/>
              <a:t>τους </a:t>
            </a:r>
            <a:r>
              <a:rPr lang="el-GR" i="1" dirty="0" smtClean="0"/>
              <a:t>Τάφους</a:t>
            </a:r>
            <a:r>
              <a:rPr lang="el-GR" dirty="0" smtClean="0"/>
              <a:t> </a:t>
            </a:r>
            <a:r>
              <a:rPr lang="el-GR" i="1" dirty="0" smtClean="0"/>
              <a:t>(</a:t>
            </a:r>
            <a:r>
              <a:rPr lang="fr-FR" i="1" dirty="0" smtClean="0"/>
              <a:t>I </a:t>
            </a:r>
            <a:r>
              <a:rPr lang="fr-FR" i="1" dirty="0" err="1" smtClean="0"/>
              <a:t>Sepolcri</a:t>
            </a:r>
            <a:r>
              <a:rPr lang="el-GR" dirty="0" smtClean="0"/>
              <a:t>) του </a:t>
            </a:r>
            <a:r>
              <a:rPr lang="fr-FR" dirty="0" smtClean="0"/>
              <a:t>Ugo Foscolo</a:t>
            </a:r>
            <a:r>
              <a:rPr lang="el-GR" dirty="0" smtClean="0"/>
              <a:t> και την </a:t>
            </a:r>
            <a:r>
              <a:rPr lang="el-GR" i="1" dirty="0" smtClean="0"/>
              <a:t>Ελεγεία</a:t>
            </a:r>
            <a:r>
              <a:rPr lang="el-GR" dirty="0" smtClean="0"/>
              <a:t> </a:t>
            </a:r>
            <a:r>
              <a:rPr lang="el-GR" i="1" dirty="0" smtClean="0"/>
              <a:t>(</a:t>
            </a:r>
            <a:r>
              <a:rPr lang="fr-FR" i="1" dirty="0" err="1" smtClean="0"/>
              <a:t>Elegy</a:t>
            </a:r>
            <a:r>
              <a:rPr lang="fr-FR" i="1" dirty="0" smtClean="0"/>
              <a:t> </a:t>
            </a:r>
            <a:r>
              <a:rPr lang="fr-FR" i="1" dirty="0" err="1" smtClean="0"/>
              <a:t>written</a:t>
            </a:r>
            <a:r>
              <a:rPr lang="fr-FR" i="1" dirty="0" smtClean="0"/>
              <a:t> in a Country </a:t>
            </a:r>
            <a:r>
              <a:rPr lang="fr-FR" i="1" dirty="0" err="1" smtClean="0"/>
              <a:t>Church-Yard</a:t>
            </a:r>
            <a:r>
              <a:rPr lang="el-GR" dirty="0" smtClean="0"/>
              <a:t>)  του </a:t>
            </a:r>
            <a:r>
              <a:rPr lang="en-US" dirty="0" smtClean="0"/>
              <a:t>Thomas Gray</a:t>
            </a:r>
            <a:r>
              <a:rPr lang="el-GR" dirty="0" smtClean="0"/>
              <a:t>.</a:t>
            </a:r>
            <a:endParaRPr lang="en-US" dirty="0" smtClean="0"/>
          </a:p>
          <a:p>
            <a:r>
              <a:rPr lang="el-GR" dirty="0" smtClean="0"/>
              <a:t>Το μείζον έργο της ζωής του είναι ο </a:t>
            </a:r>
            <a:r>
              <a:rPr lang="el-GR" i="1" dirty="0" smtClean="0"/>
              <a:t>Βασιλικός</a:t>
            </a:r>
            <a:r>
              <a:rPr lang="el-GR" dirty="0" smtClean="0"/>
              <a:t> που συνέθεσε γύρω στο 1829-1830. Παραστάθηκε το 1832, αλλά γνώρισε την πρώτη του έκδοση μόλις το 1859.</a:t>
            </a:r>
            <a:r>
              <a:rPr lang="fr-FR" dirty="0" smtClean="0"/>
              <a:t> </a:t>
            </a:r>
            <a:endParaRPr lang="el-G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2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Αντώνιος Μάτεσις, </a:t>
            </a:r>
            <a:r>
              <a:rPr lang="el-GR" i="1" dirty="0" smtClean="0"/>
              <a:t>Ο Βασιλικός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(</a:t>
            </a:r>
            <a:r>
              <a:rPr lang="en-US" dirty="0"/>
              <a:t>1 </a:t>
            </a:r>
            <a:r>
              <a:rPr lang="el-GR" dirty="0"/>
              <a:t>από </a:t>
            </a:r>
            <a:r>
              <a:rPr lang="el-GR" dirty="0" smtClean="0"/>
              <a:t>6)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i="1" dirty="0" smtClean="0"/>
              <a:t>Ο Βασιλικός</a:t>
            </a:r>
            <a:r>
              <a:rPr lang="el-GR" dirty="0" smtClean="0"/>
              <a:t>, «δράμα»</a:t>
            </a:r>
          </a:p>
          <a:p>
            <a:r>
              <a:rPr lang="el-GR" dirty="0" smtClean="0"/>
              <a:t>Διαδραματίζεται στο λυκόφως του φεουδαρχικού καθεστώτος, «κατά το 1712, περί τα τέλη του Σεπτεμβρίου».</a:t>
            </a:r>
          </a:p>
          <a:p>
            <a:r>
              <a:rPr lang="el-GR" dirty="0" smtClean="0"/>
              <a:t>Κεντρικό πρόσωπο ο αυταρχικός και δεσποτικός Δάρειος Ρονκάλας, «άρχοντας από τα πρώτα σπίτια», το απολίθωμα μιας ξεπερασμένης εποχής.</a:t>
            </a:r>
          </a:p>
          <a:p>
            <a:r>
              <a:rPr lang="el-GR" dirty="0" smtClean="0"/>
              <a:t>Γαρουφαλιά, θυγατέρα του.</a:t>
            </a:r>
          </a:p>
          <a:p>
            <a:r>
              <a:rPr lang="el-GR" dirty="0" smtClean="0"/>
              <a:t>Φιλιππάκης Γιαργυρόπουλος, αρχοντόπουλο από τα δεύτερα σπίτια.</a:t>
            </a:r>
          </a:p>
          <a:p>
            <a:r>
              <a:rPr lang="el-GR" dirty="0" smtClean="0"/>
              <a:t>Δραγανίγος, ο φωτισμένος γιος.</a:t>
            </a:r>
          </a:p>
          <a:p>
            <a:endParaRPr lang="el-G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8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Αντώνιος Μάτεσις, </a:t>
            </a:r>
            <a:r>
              <a:rPr lang="el-GR" i="1" dirty="0"/>
              <a:t>Ο Βασιλικός </a:t>
            </a:r>
            <a:r>
              <a:rPr lang="el-GR" dirty="0"/>
              <a:t/>
            </a:r>
            <a:br>
              <a:rPr lang="el-GR" dirty="0"/>
            </a:br>
            <a:r>
              <a:rPr lang="en-US" dirty="0" smtClean="0"/>
              <a:t>(</a:t>
            </a:r>
            <a:r>
              <a:rPr lang="el-GR" dirty="0" smtClean="0"/>
              <a:t>2</a:t>
            </a:r>
            <a:r>
              <a:rPr lang="en-US" dirty="0" smtClean="0"/>
              <a:t> </a:t>
            </a:r>
            <a:r>
              <a:rPr lang="el-GR" dirty="0"/>
              <a:t>από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Ο τίτλος δανεισμένος από ένα δευτερεύον επεισόδιο, δραματουργικά ωστόσο, σημείο-κλειδί για την πλοκή</a:t>
            </a:r>
            <a:r>
              <a:rPr lang="en-US" dirty="0" smtClean="0"/>
              <a:t>: </a:t>
            </a:r>
            <a:r>
              <a:rPr lang="el-GR" dirty="0" smtClean="0"/>
              <a:t>κλοπή του φουντωτού βασιλικού από το παράθυρο της Γαρουφαλιάς.</a:t>
            </a:r>
          </a:p>
          <a:p>
            <a:r>
              <a:rPr lang="el-GR" b="1" dirty="0" smtClean="0"/>
              <a:t>Θεωρητικά δάνεια του έργου</a:t>
            </a:r>
            <a:r>
              <a:rPr lang="el-GR" dirty="0" smtClean="0"/>
              <a:t>.</a:t>
            </a:r>
          </a:p>
          <a:p>
            <a:r>
              <a:rPr lang="el-GR" b="1" dirty="0" smtClean="0"/>
              <a:t>Γιάννης Σιδέρης</a:t>
            </a:r>
            <a:r>
              <a:rPr lang="en-US" dirty="0" smtClean="0"/>
              <a:t>: </a:t>
            </a:r>
            <a:r>
              <a:rPr lang="el-GR" dirty="0" smtClean="0"/>
              <a:t>στο έργο έχουμε «λίγο </a:t>
            </a:r>
            <a:r>
              <a:rPr lang="en-US" dirty="0" smtClean="0"/>
              <a:t>Shakespeare </a:t>
            </a:r>
            <a:r>
              <a:rPr lang="el-GR" dirty="0" smtClean="0"/>
              <a:t>και πολύ </a:t>
            </a:r>
            <a:r>
              <a:rPr lang="en-US" dirty="0" smtClean="0"/>
              <a:t>Schiller</a:t>
            </a:r>
            <a:r>
              <a:rPr lang="el-GR" dirty="0" smtClean="0"/>
              <a:t>». Βρίσκει ομοιότητες με τη </a:t>
            </a:r>
            <a:r>
              <a:rPr lang="el-GR" i="1" dirty="0" smtClean="0"/>
              <a:t>Λουίζα Μίλλερ </a:t>
            </a:r>
            <a:r>
              <a:rPr lang="el-GR" dirty="0" smtClean="0"/>
              <a:t>(</a:t>
            </a:r>
            <a:r>
              <a:rPr lang="en-US" i="1" dirty="0" smtClean="0"/>
              <a:t>Louisa Miller. </a:t>
            </a:r>
            <a:r>
              <a:rPr lang="en-US" i="1" dirty="0" err="1" smtClean="0"/>
              <a:t>Kabale</a:t>
            </a:r>
            <a:r>
              <a:rPr lang="en-US" i="1" dirty="0" smtClean="0"/>
              <a:t> und </a:t>
            </a:r>
            <a:r>
              <a:rPr lang="en-US" i="1" dirty="0" err="1" smtClean="0"/>
              <a:t>Liebe</a:t>
            </a:r>
            <a:r>
              <a:rPr lang="en-US" dirty="0" smtClean="0"/>
              <a:t>). </a:t>
            </a:r>
            <a:r>
              <a:rPr lang="el-GR" dirty="0" smtClean="0"/>
              <a:t>Ομοιότητες ανάμεσα στον Δραγανίγο και τον Φερδινάνδο, ανάμεσα στον Δάρειο Ρονκάλα και τον πανίσχυρο Βάλτερ, ανάμεσα στον ραδιούργο Γερασιμάκη και τον </a:t>
            </a:r>
            <a:r>
              <a:rPr lang="en-US" dirty="0" err="1" smtClean="0"/>
              <a:t>Wurm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31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Αντώνιος Μάτεσις, </a:t>
            </a:r>
            <a:r>
              <a:rPr lang="el-GR" i="1" dirty="0"/>
              <a:t>Ο Βασιλικός </a:t>
            </a:r>
            <a:r>
              <a:rPr lang="el-GR" dirty="0"/>
              <a:t/>
            </a:r>
            <a:br>
              <a:rPr lang="el-GR" dirty="0"/>
            </a:br>
            <a:r>
              <a:rPr lang="en-US" dirty="0" smtClean="0"/>
              <a:t>(</a:t>
            </a:r>
            <a:r>
              <a:rPr lang="el-GR" dirty="0" smtClean="0"/>
              <a:t>3</a:t>
            </a:r>
            <a:r>
              <a:rPr lang="en-US" dirty="0" smtClean="0"/>
              <a:t> </a:t>
            </a:r>
            <a:r>
              <a:rPr lang="el-GR" dirty="0"/>
              <a:t>από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 smtClean="0"/>
              <a:t>Ο Μάτεσις πρέπει να γνωρίζει το κίνημα της «Θύελλας και Ορμής» (</a:t>
            </a:r>
            <a:r>
              <a:rPr lang="en-US" dirty="0" smtClean="0"/>
              <a:t>Sturm und </a:t>
            </a:r>
            <a:r>
              <a:rPr lang="en-US" dirty="0" err="1" smtClean="0"/>
              <a:t>Drang</a:t>
            </a:r>
            <a:r>
              <a:rPr lang="en-US" dirty="0" smtClean="0"/>
              <a:t>) </a:t>
            </a:r>
            <a:r>
              <a:rPr lang="el-GR" dirty="0" smtClean="0"/>
              <a:t>και μπορούσε να έχει στην κατοχή του έργα του </a:t>
            </a:r>
            <a:r>
              <a:rPr lang="en-US" dirty="0" smtClean="0"/>
              <a:t>Schiller (</a:t>
            </a:r>
            <a:r>
              <a:rPr lang="el-GR" dirty="0" smtClean="0"/>
              <a:t>έχει ήδη μεταφρασθεί στα ιταλικά).</a:t>
            </a:r>
          </a:p>
          <a:p>
            <a:r>
              <a:rPr lang="el-GR" b="1" dirty="0" smtClean="0"/>
              <a:t>Άγγελος Τερζάκης</a:t>
            </a:r>
            <a:r>
              <a:rPr lang="en-US" dirty="0" smtClean="0"/>
              <a:t>:  </a:t>
            </a:r>
            <a:r>
              <a:rPr lang="el-GR" dirty="0" smtClean="0"/>
              <a:t>Δεν συμφωνεί. Ομοιότητες ναι, αλλά καμιά σοβαρή αναλογία στους δραματικούς χαρακτήρες και το φινάλε που στην </a:t>
            </a:r>
            <a:r>
              <a:rPr lang="el-GR" i="1" dirty="0" smtClean="0"/>
              <a:t>Λουίζα</a:t>
            </a:r>
            <a:r>
              <a:rPr lang="el-GR" dirty="0" smtClean="0"/>
              <a:t> είναι «σκυθρωπό» ενώ στον </a:t>
            </a:r>
            <a:r>
              <a:rPr lang="el-GR" i="1" dirty="0" smtClean="0"/>
              <a:t>Βασιλικό</a:t>
            </a:r>
            <a:r>
              <a:rPr lang="el-GR" dirty="0" smtClean="0"/>
              <a:t> αίσιο.  Ασφαλώς ο Μ. έχει μελετήσει </a:t>
            </a:r>
            <a:r>
              <a:rPr lang="en-US" dirty="0" smtClean="0"/>
              <a:t>Schiller. </a:t>
            </a:r>
            <a:r>
              <a:rPr lang="el-GR" dirty="0" smtClean="0"/>
              <a:t>Υποδεικνύει μια χρονολογική σύμπτωση, τη «μάχη του Ερνάνη», που προκάλεσε η παράσταση του ρομαντικού δράματος </a:t>
            </a:r>
            <a:r>
              <a:rPr lang="en-US" i="1" dirty="0" err="1" smtClean="0"/>
              <a:t>Hernani</a:t>
            </a:r>
            <a:r>
              <a:rPr lang="en-US" i="1" dirty="0" smtClean="0"/>
              <a:t> </a:t>
            </a:r>
            <a:r>
              <a:rPr lang="el-GR" dirty="0" smtClean="0"/>
              <a:t>του </a:t>
            </a:r>
            <a:r>
              <a:rPr lang="en-US" dirty="0" smtClean="0"/>
              <a:t>V. Hugo.</a:t>
            </a:r>
          </a:p>
          <a:p>
            <a:r>
              <a:rPr lang="el-GR" b="1" dirty="0" smtClean="0"/>
              <a:t>Διονύσιος Ρώμας, Δημήτρης Σπάθης</a:t>
            </a:r>
            <a:r>
              <a:rPr lang="en-US" dirty="0" smtClean="0"/>
              <a:t>: Diderot, </a:t>
            </a:r>
            <a:r>
              <a:rPr lang="el-GR" dirty="0" smtClean="0"/>
              <a:t>θεωρία περί του «οικογενειακού, αστικού δράματος».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35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Αντώνιος Μάτεσις, </a:t>
            </a:r>
            <a:r>
              <a:rPr lang="el-GR" i="1" dirty="0"/>
              <a:t>Ο Βασιλικός </a:t>
            </a:r>
            <a:r>
              <a:rPr lang="el-GR" dirty="0"/>
              <a:t/>
            </a:r>
            <a:br>
              <a:rPr lang="el-GR" dirty="0"/>
            </a:br>
            <a:r>
              <a:rPr lang="en-US" dirty="0" smtClean="0"/>
              <a:t>(</a:t>
            </a:r>
            <a:r>
              <a:rPr lang="el-GR" dirty="0" smtClean="0"/>
              <a:t>4</a:t>
            </a:r>
            <a:r>
              <a:rPr lang="en-US" dirty="0" smtClean="0"/>
              <a:t> </a:t>
            </a:r>
            <a:r>
              <a:rPr lang="el-GR" dirty="0"/>
              <a:t>από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b="1" dirty="0" smtClean="0"/>
              <a:t>«Προειδοποίησις» </a:t>
            </a:r>
            <a:r>
              <a:rPr lang="el-GR" dirty="0" smtClean="0"/>
              <a:t>(1860) </a:t>
            </a:r>
            <a:r>
              <a:rPr lang="en-US" dirty="0" smtClean="0"/>
              <a:t>[</a:t>
            </a:r>
            <a:r>
              <a:rPr lang="el-GR" dirty="0" smtClean="0"/>
              <a:t>Πρόλογος του Μάτεσι στην έκδοση του 1860</a:t>
            </a:r>
            <a:r>
              <a:rPr lang="en-US" dirty="0" smtClean="0"/>
              <a:t>]</a:t>
            </a:r>
            <a:r>
              <a:rPr lang="el-GR" dirty="0" smtClean="0"/>
              <a:t>.</a:t>
            </a:r>
          </a:p>
          <a:p>
            <a:r>
              <a:rPr lang="el-GR" dirty="0" smtClean="0"/>
              <a:t>«εικών», </a:t>
            </a:r>
            <a:r>
              <a:rPr lang="en-US" dirty="0" smtClean="0"/>
              <a:t>tableaux </a:t>
            </a:r>
            <a:r>
              <a:rPr lang="en-US" dirty="0" err="1" smtClean="0"/>
              <a:t>sur</a:t>
            </a:r>
            <a:r>
              <a:rPr lang="en-US" dirty="0" smtClean="0"/>
              <a:t> scène.</a:t>
            </a:r>
          </a:p>
          <a:p>
            <a:r>
              <a:rPr lang="el-GR" dirty="0" smtClean="0"/>
              <a:t>Πλαστικό πνεύμα / ζωγραφικό = περίφημη διάκριση του </a:t>
            </a:r>
            <a:r>
              <a:rPr lang="en-US" dirty="0" smtClean="0"/>
              <a:t>Schlegel </a:t>
            </a:r>
            <a:r>
              <a:rPr lang="el-GR" dirty="0" smtClean="0"/>
              <a:t>για την κλασική και τη ρομαντική τέχνη.</a:t>
            </a:r>
          </a:p>
          <a:p>
            <a:r>
              <a:rPr lang="el-GR" dirty="0" smtClean="0"/>
              <a:t>Ταξινόμηση κατά εθνικές σχολές</a:t>
            </a:r>
            <a:r>
              <a:rPr lang="en-US" b="1" dirty="0" smtClean="0"/>
              <a:t>: </a:t>
            </a:r>
            <a:r>
              <a:rPr lang="el-GR" b="1" dirty="0" smtClean="0"/>
              <a:t>γερμανική, ισπανική και αγγλική </a:t>
            </a:r>
            <a:r>
              <a:rPr lang="el-GR" dirty="0" smtClean="0"/>
              <a:t>σε αντίθεση με τη </a:t>
            </a:r>
            <a:r>
              <a:rPr lang="el-GR" b="1" dirty="0" smtClean="0"/>
              <a:t>γαλλική και ιταλική</a:t>
            </a:r>
            <a:r>
              <a:rPr lang="el-GR" dirty="0" smtClean="0"/>
              <a:t>.</a:t>
            </a:r>
          </a:p>
          <a:p>
            <a:r>
              <a:rPr lang="el-GR" dirty="0" smtClean="0"/>
              <a:t>Σεβασμός στις τρεις ενότητες (σκεπτικός για την ενότητα του χρόνου, τις 24 ώρες) για να τηρηθεί η αληθοφάνεια (συμφ. με τον </a:t>
            </a:r>
            <a:r>
              <a:rPr lang="en-US" dirty="0" smtClean="0"/>
              <a:t>Diderot).</a:t>
            </a:r>
          </a:p>
          <a:p>
            <a:r>
              <a:rPr lang="el-GR" dirty="0" smtClean="0"/>
              <a:t>Επεξεργάζεται αριστοτελικές έννοιες (σ. 211).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Αντώνιος Μάτεσις, </a:t>
            </a:r>
            <a:r>
              <a:rPr lang="el-GR" i="1" dirty="0"/>
              <a:t>Ο Βασιλικός </a:t>
            </a:r>
            <a:r>
              <a:rPr lang="el-GR" dirty="0"/>
              <a:t/>
            </a:r>
            <a:br>
              <a:rPr lang="el-GR" dirty="0"/>
            </a:br>
            <a:r>
              <a:rPr lang="en-US" dirty="0" smtClean="0"/>
              <a:t>(</a:t>
            </a:r>
            <a:r>
              <a:rPr lang="el-GR" dirty="0" smtClean="0"/>
              <a:t>5</a:t>
            </a:r>
            <a:r>
              <a:rPr lang="en-US" dirty="0" smtClean="0"/>
              <a:t> </a:t>
            </a:r>
            <a:r>
              <a:rPr lang="el-GR" dirty="0"/>
              <a:t>από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 smtClean="0"/>
              <a:t>Ηθικός και διδακτικός ο στόχος του έργου τέχνης.</a:t>
            </a:r>
          </a:p>
          <a:p>
            <a:r>
              <a:rPr lang="el-GR" dirty="0" smtClean="0"/>
              <a:t>Ρεαλισμός, δραματική σύνθεση σε πεζό λόγο, εμφάνιση επί σκηνής του λαού, σκηνογραφικός χώρος αστικός.</a:t>
            </a:r>
          </a:p>
          <a:p>
            <a:r>
              <a:rPr lang="el-GR" dirty="0" smtClean="0"/>
              <a:t>Ο πατέρας της οικογένειας / </a:t>
            </a:r>
            <a:r>
              <a:rPr lang="en-US" i="1" dirty="0" smtClean="0"/>
              <a:t>Le </a:t>
            </a:r>
            <a:r>
              <a:rPr lang="en-US" i="1" dirty="0" err="1" smtClean="0"/>
              <a:t>père</a:t>
            </a:r>
            <a:r>
              <a:rPr lang="en-US" i="1" dirty="0" smtClean="0"/>
              <a:t> de </a:t>
            </a:r>
            <a:r>
              <a:rPr lang="en-US" i="1" dirty="0" err="1" smtClean="0"/>
              <a:t>famille</a:t>
            </a:r>
            <a:r>
              <a:rPr lang="el-GR" dirty="0" smtClean="0"/>
              <a:t>, πρβλ. με το ομώνυμο δράμα του </a:t>
            </a:r>
            <a:r>
              <a:rPr lang="en-US" dirty="0" smtClean="0"/>
              <a:t>Diderot. </a:t>
            </a:r>
          </a:p>
          <a:p>
            <a:r>
              <a:rPr lang="el-GR" dirty="0" smtClean="0"/>
              <a:t>Μοτίβο του εγκλεισμού σε μοναστήρι / </a:t>
            </a:r>
            <a:r>
              <a:rPr lang="en-US" i="1" dirty="0" smtClean="0"/>
              <a:t>La </a:t>
            </a:r>
            <a:r>
              <a:rPr lang="en-US" i="1" dirty="0" err="1" smtClean="0"/>
              <a:t>Religieuse</a:t>
            </a:r>
            <a:r>
              <a:rPr lang="en-US" i="1" dirty="0" smtClean="0"/>
              <a:t> </a:t>
            </a:r>
            <a:r>
              <a:rPr lang="el-GR" dirty="0" smtClean="0"/>
              <a:t>(σ. 214).</a:t>
            </a:r>
          </a:p>
          <a:p>
            <a:r>
              <a:rPr lang="el-GR" dirty="0" smtClean="0"/>
              <a:t>«Η μοναστική ζωή έχει μόνον θέλγητρα διά τους ενθουσιασμένους, είναι καταφυγή των απελλπισμένων και απορριμένων, είναι αδιάφορη διά τον φιλόσοφον».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1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Αντώνιος Μάτεσις, </a:t>
            </a:r>
            <a:r>
              <a:rPr lang="el-GR" i="1" dirty="0"/>
              <a:t>Ο Βασιλικός </a:t>
            </a:r>
            <a:r>
              <a:rPr lang="el-GR" dirty="0"/>
              <a:t/>
            </a:r>
            <a:br>
              <a:rPr lang="el-GR" dirty="0"/>
            </a:br>
            <a:r>
              <a:rPr lang="en-US" dirty="0" smtClean="0"/>
              <a:t>(</a:t>
            </a:r>
            <a:r>
              <a:rPr lang="el-GR" dirty="0" smtClean="0"/>
              <a:t>6</a:t>
            </a:r>
            <a:r>
              <a:rPr lang="en-US" dirty="0" smtClean="0"/>
              <a:t> </a:t>
            </a:r>
            <a:r>
              <a:rPr lang="el-GR" dirty="0"/>
              <a:t>από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b="1" dirty="0" smtClean="0"/>
              <a:t>Δραματικοί τύποι</a:t>
            </a:r>
            <a:r>
              <a:rPr lang="en-US" b="1" dirty="0" smtClean="0"/>
              <a:t>:</a:t>
            </a:r>
            <a:endParaRPr lang="el-GR" b="1" dirty="0" smtClean="0"/>
          </a:p>
          <a:p>
            <a:r>
              <a:rPr lang="el-GR" dirty="0" smtClean="0"/>
              <a:t>Δάρειος Ρονκάλας</a:t>
            </a:r>
            <a:r>
              <a:rPr lang="en-US" dirty="0" smtClean="0"/>
              <a:t>: </a:t>
            </a:r>
            <a:r>
              <a:rPr lang="el-GR" dirty="0" smtClean="0"/>
              <a:t>η τιμή του σπιτιού και η διαφύλαξη της περιουσίας.</a:t>
            </a:r>
          </a:p>
          <a:p>
            <a:r>
              <a:rPr lang="el-GR" dirty="0" smtClean="0"/>
              <a:t>Ρονκάλαινα, αρχόντισσα φοβισμένη και υποταγμένη.</a:t>
            </a:r>
          </a:p>
          <a:p>
            <a:r>
              <a:rPr lang="el-GR" dirty="0" smtClean="0"/>
              <a:t>Γαρουφαλιά, κόρη υποταγμένη αλλά και ερωτευμένη.</a:t>
            </a:r>
          </a:p>
          <a:p>
            <a:r>
              <a:rPr lang="el-GR" dirty="0" smtClean="0"/>
              <a:t>Δραγανίγος, ο φορέας των ιδεών του Διαφωτισμού και υπερασπιστής της φυσικής ζωής και της ελευθερίας του ατόμου. Ιδεολογικός αντίπαλος του Ρονκάλα.</a:t>
            </a:r>
          </a:p>
          <a:p>
            <a:r>
              <a:rPr lang="el-GR" dirty="0" smtClean="0"/>
              <a:t>Οβρία, νότα ρεαλιστικής κριτικής (αναφορά σε αληθινά περιστατικά της εποχής).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5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19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9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075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Άννα Ταμπάκη </a:t>
            </a:r>
            <a:r>
              <a:rPr lang="el-GR" sz="2000" dirty="0" smtClean="0"/>
              <a:t>2015. </a:t>
            </a:r>
            <a:r>
              <a:rPr lang="el-GR" sz="2000" dirty="0" smtClean="0"/>
              <a:t>Άννα Ταμπάκη. «Το ελληνικό θέατρο των νεότερων χρόνων Β’. Ενότητα </a:t>
            </a:r>
            <a:r>
              <a:rPr lang="en-US" sz="2000" dirty="0"/>
              <a:t>4</a:t>
            </a:r>
            <a:r>
              <a:rPr lang="en-US" sz="2000" dirty="0" smtClean="0"/>
              <a:t>: </a:t>
            </a:r>
            <a:r>
              <a:rPr lang="el-GR" sz="2000" dirty="0"/>
              <a:t>Tο νεοελληνικό θέατρο στον 19ο αιώνα. </a:t>
            </a:r>
            <a:r>
              <a:rPr lang="el-GR" sz="2000" dirty="0" smtClean="0"/>
              <a:t>Αντώνιος </a:t>
            </a:r>
            <a:r>
              <a:rPr lang="el-GR" sz="2000" dirty="0" err="1" smtClean="0"/>
              <a:t>Μάτεσις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http://opencourses.uoa.gr/courses/THEATRE103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987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6" name="Picture 22" descr="Λογότυπο για Άδειες χρήσης Creative Commons BY-NC-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http://creativecommons.org/licenses/by-nc-sa/4.0/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59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314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439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</a:t>
            </a:r>
            <a:r>
              <a:rPr lang="el-GR" sz="2000" dirty="0"/>
              <a:t>: </a:t>
            </a:r>
            <a:r>
              <a:rPr lang="el-GR" sz="2000" dirty="0" smtClean="0"/>
              <a:t>Αντώνιος </a:t>
            </a:r>
            <a:r>
              <a:rPr lang="el-GR" sz="2000" dirty="0" err="1" smtClean="0"/>
              <a:t>Μάτεσης</a:t>
            </a:r>
            <a:r>
              <a:rPr lang="el-GR" sz="2000" dirty="0" smtClean="0"/>
              <a:t>. </a:t>
            </a:r>
            <a:r>
              <a:rPr lang="en-US" sz="2000" dirty="0" smtClean="0"/>
              <a:t>Copyrighted.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l-GR" sz="2000" dirty="0" smtClean="0"/>
              <a:t>Λογοτεχνικό </a:t>
            </a:r>
            <a:r>
              <a:rPr lang="el-GR" sz="2000" dirty="0"/>
              <a:t>Ημερολόγιο των εκδόσεων </a:t>
            </a:r>
            <a:r>
              <a:rPr lang="el-GR" sz="2000" dirty="0" smtClean="0"/>
              <a:t>Γαβριηλίδη. </a:t>
            </a:r>
            <a:r>
              <a:rPr lang="en-GB" sz="2000" dirty="0" smtClean="0">
                <a:hlinkClick r:id="rId3"/>
              </a:rPr>
              <a:t>http</a:t>
            </a:r>
            <a:r>
              <a:rPr lang="en-GB" sz="2000" dirty="0">
                <a:hlinkClick r:id="rId3"/>
              </a:rPr>
              <a:t>://</a:t>
            </a:r>
            <a:r>
              <a:rPr lang="en-GB" sz="2000" dirty="0" smtClean="0">
                <a:hlinkClick r:id="rId3"/>
              </a:rPr>
              <a:t>www.ekebi.gr/frontoffice/portal.asp?cpage=NODE&amp;cnode=461&amp;t=520</a:t>
            </a:r>
            <a:r>
              <a:rPr lang="el-GR" sz="2000" dirty="0" smtClean="0"/>
              <a:t> 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61805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</TotalTime>
  <Words>1140</Words>
  <Application>Microsoft Office PowerPoint</Application>
  <PresentationFormat>On-screen Show (4:3)</PresentationFormat>
  <Paragraphs>101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Tahoma</vt:lpstr>
      <vt:lpstr>Times New Roman</vt:lpstr>
      <vt:lpstr>Wingdings</vt:lpstr>
      <vt:lpstr>Θέμα του Office</vt:lpstr>
      <vt:lpstr>Το ελληνικό θέατρο των Νεωτέρων Χρόνων Β´</vt:lpstr>
      <vt:lpstr>Αντώνιος Μάτεσις  </vt:lpstr>
      <vt:lpstr>Αντώνιος Μάτεσις (1 από 3)</vt:lpstr>
      <vt:lpstr>Αντώνιος Μάτεσις (2 από 3)</vt:lpstr>
      <vt:lpstr>Αντώνιος Μάτεσις (3 από 3)</vt:lpstr>
      <vt:lpstr>Αντώνιος Μάτεσις, Ο Βασιλικός  (1 από 6)</vt:lpstr>
      <vt:lpstr>Αντώνιος Μάτεσις, Ο Βασιλικός  (2 από 6)</vt:lpstr>
      <vt:lpstr>Αντώνιος Μάτεσις, Ο Βασιλικός  (3 από 6)</vt:lpstr>
      <vt:lpstr>Αντώνιος Μάτεσις, Ο Βασιλικός  (4 από 6)</vt:lpstr>
      <vt:lpstr>Αντώνιος Μάτεσις, Ο Βασιλικός  (5 από 6)</vt:lpstr>
      <vt:lpstr>Αντώνιος Μάτεσις, Ο Βασιλικός  (6 από 6)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helios</dc:creator>
  <cp:lastModifiedBy>Uoa</cp:lastModifiedBy>
  <cp:revision>63</cp:revision>
  <dcterms:created xsi:type="dcterms:W3CDTF">1601-01-01T00:00:00Z</dcterms:created>
  <dcterms:modified xsi:type="dcterms:W3CDTF">2016-05-19T10:49:08Z</dcterms:modified>
</cp:coreProperties>
</file>