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55"/>
  </p:notesMasterIdLst>
  <p:sldIdLst>
    <p:sldId id="311" r:id="rId2"/>
    <p:sldId id="256" r:id="rId3"/>
    <p:sldId id="263" r:id="rId4"/>
    <p:sldId id="257" r:id="rId5"/>
    <p:sldId id="301" r:id="rId6"/>
    <p:sldId id="303" r:id="rId7"/>
    <p:sldId id="288" r:id="rId8"/>
    <p:sldId id="289" r:id="rId9"/>
    <p:sldId id="290" r:id="rId10"/>
    <p:sldId id="259" r:id="rId11"/>
    <p:sldId id="264" r:id="rId12"/>
    <p:sldId id="287" r:id="rId13"/>
    <p:sldId id="297" r:id="rId14"/>
    <p:sldId id="260" r:id="rId15"/>
    <p:sldId id="262" r:id="rId16"/>
    <p:sldId id="299" r:id="rId17"/>
    <p:sldId id="265" r:id="rId18"/>
    <p:sldId id="293" r:id="rId19"/>
    <p:sldId id="266" r:id="rId20"/>
    <p:sldId id="267" r:id="rId21"/>
    <p:sldId id="270" r:id="rId22"/>
    <p:sldId id="271" r:id="rId23"/>
    <p:sldId id="300" r:id="rId24"/>
    <p:sldId id="272" r:id="rId25"/>
    <p:sldId id="273" r:id="rId26"/>
    <p:sldId id="269" r:id="rId27"/>
    <p:sldId id="309" r:id="rId28"/>
    <p:sldId id="291" r:id="rId29"/>
    <p:sldId id="283" r:id="rId30"/>
    <p:sldId id="304" r:id="rId31"/>
    <p:sldId id="274" r:id="rId32"/>
    <p:sldId id="292" r:id="rId33"/>
    <p:sldId id="275" r:id="rId34"/>
    <p:sldId id="306" r:id="rId35"/>
    <p:sldId id="307" r:id="rId36"/>
    <p:sldId id="268" r:id="rId37"/>
    <p:sldId id="310" r:id="rId38"/>
    <p:sldId id="278" r:id="rId39"/>
    <p:sldId id="296" r:id="rId40"/>
    <p:sldId id="294" r:id="rId41"/>
    <p:sldId id="295" r:id="rId42"/>
    <p:sldId id="279" r:id="rId43"/>
    <p:sldId id="280" r:id="rId44"/>
    <p:sldId id="305" r:id="rId45"/>
    <p:sldId id="282" r:id="rId46"/>
    <p:sldId id="308" r:id="rId47"/>
    <p:sldId id="312" r:id="rId48"/>
    <p:sldId id="313" r:id="rId49"/>
    <p:sldId id="314" r:id="rId50"/>
    <p:sldId id="315" r:id="rId51"/>
    <p:sldId id="316" r:id="rId52"/>
    <p:sldId id="317" r:id="rId53"/>
    <p:sldId id="318" r:id="rId54"/>
  </p:sldIdLst>
  <p:sldSz cx="9144000" cy="6858000" type="screen4x3"/>
  <p:notesSz cx="6738938" cy="9836150"/>
  <p:defaultTextStyle>
    <a:defPPr>
      <a:defRPr lang="el-GR"/>
    </a:defPPr>
    <a:lvl1pPr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7C80"/>
    <a:srgbClr val="FF6600"/>
    <a:srgbClr val="FF99CC"/>
    <a:srgbClr val="FF99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20" autoAdjust="0"/>
    <p:restoredTop sz="94660"/>
  </p:normalViewPr>
  <p:slideViewPr>
    <p:cSldViewPr>
      <p:cViewPr varScale="1">
        <p:scale>
          <a:sx n="67" d="100"/>
          <a:sy n="67" d="100"/>
        </p:scale>
        <p:origin x="58" y="46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21000"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l-GR"/>
          </a:p>
        </p:txBody>
      </p:sp>
      <p:sp>
        <p:nvSpPr>
          <p:cNvPr id="91139" name="Rectangle 3"/>
          <p:cNvSpPr>
            <a:spLocks noGrp="1" noChangeArrowheads="1"/>
          </p:cNvSpPr>
          <p:nvPr>
            <p:ph type="dt" idx="1"/>
          </p:nvPr>
        </p:nvSpPr>
        <p:spPr bwMode="auto">
          <a:xfrm>
            <a:off x="3817938" y="0"/>
            <a:ext cx="2919412"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l-GR"/>
          </a:p>
        </p:txBody>
      </p:sp>
      <p:sp>
        <p:nvSpPr>
          <p:cNvPr id="13316" name="Rectangle 4"/>
          <p:cNvSpPr>
            <a:spLocks noRot="1" noChangeArrowheads="1" noTextEdit="1"/>
          </p:cNvSpPr>
          <p:nvPr>
            <p:ph type="sldImg" idx="2"/>
          </p:nvPr>
        </p:nvSpPr>
        <p:spPr bwMode="auto">
          <a:xfrm>
            <a:off x="912813" y="738188"/>
            <a:ext cx="4914900" cy="36877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p:cNvSpPr>
            <a:spLocks noGrp="1" noChangeArrowheads="1"/>
          </p:cNvSpPr>
          <p:nvPr>
            <p:ph type="body" sz="quarter" idx="3"/>
          </p:nvPr>
        </p:nvSpPr>
        <p:spPr bwMode="auto">
          <a:xfrm>
            <a:off x="674688" y="4672013"/>
            <a:ext cx="5391150" cy="4425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91142" name="Rectangle 6"/>
          <p:cNvSpPr>
            <a:spLocks noGrp="1" noChangeArrowheads="1"/>
          </p:cNvSpPr>
          <p:nvPr>
            <p:ph type="ftr" sz="quarter" idx="4"/>
          </p:nvPr>
        </p:nvSpPr>
        <p:spPr bwMode="auto">
          <a:xfrm>
            <a:off x="0" y="9342438"/>
            <a:ext cx="2921000"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l-GR"/>
          </a:p>
        </p:txBody>
      </p:sp>
      <p:sp>
        <p:nvSpPr>
          <p:cNvPr id="91143" name="Rectangle 7"/>
          <p:cNvSpPr>
            <a:spLocks noGrp="1" noChangeArrowheads="1"/>
          </p:cNvSpPr>
          <p:nvPr>
            <p:ph type="sldNum" sz="quarter" idx="5"/>
          </p:nvPr>
        </p:nvSpPr>
        <p:spPr bwMode="auto">
          <a:xfrm>
            <a:off x="3817938" y="9342438"/>
            <a:ext cx="2919412"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04A38590-D401-4526-A919-8CC1AD7E026B}" type="slidenum">
              <a:rPr lang="el-GR" altLang="el-GR"/>
              <a:pPr>
                <a:defRPr/>
              </a:pPr>
              <a:t>‹#›</a:t>
            </a:fld>
            <a:endParaRPr lang="el-GR" altLang="el-GR"/>
          </a:p>
        </p:txBody>
      </p:sp>
    </p:spTree>
    <p:extLst>
      <p:ext uri="{BB962C8B-B14F-4D97-AF65-F5344CB8AC3E}">
        <p14:creationId xmlns:p14="http://schemas.microsoft.com/office/powerpoint/2010/main" val="35887363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Θέση εικόνας διαφάνειας 1"/>
          <p:cNvSpPr>
            <a:spLocks noGrp="1" noRot="1" noChangeAspect="1" noTextEdit="1"/>
          </p:cNvSpPr>
          <p:nvPr>
            <p:ph type="sldImg"/>
          </p:nvPr>
        </p:nvSpPr>
        <p:spPr>
          <a:ln/>
        </p:spPr>
      </p:sp>
      <p:sp>
        <p:nvSpPr>
          <p:cNvPr id="1536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solidFill>
                <a:srgbClr val="FF0000"/>
              </a:solidFill>
              <a:latin typeface="Arial" panose="020B0604020202020204" pitchFamily="34" charset="0"/>
            </a:endParaRPr>
          </a:p>
        </p:txBody>
      </p:sp>
      <p:sp>
        <p:nvSpPr>
          <p:cNvPr id="15364" name="Θέση αριθμού διαφάνειας 3"/>
          <p:cNvSpPr>
            <a:spLocks noGrp="1"/>
          </p:cNvSpPr>
          <p:nvPr>
            <p:ph type="sldNum" sz="quarter" idx="5"/>
          </p:nvPr>
        </p:nvSpPr>
        <p:spPr>
          <a:xfrm>
            <a:off x="4143375" y="9120188"/>
            <a:ext cx="3170238" cy="479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D41DFBA7-DC70-45D3-B98E-0B19B54FD9FC}"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1</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2104293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59975BF-341D-4F5C-AEDE-9636B6E36E6F}" type="slidenum">
              <a:rPr lang="el-GR" altLang="el-GR"/>
              <a:pPr>
                <a:spcBef>
                  <a:spcPct val="0"/>
                </a:spcBef>
              </a:pPr>
              <a:t>10</a:t>
            </a:fld>
            <a:endParaRPr lang="el-GR" altLang="el-G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846031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79CA762-37D3-4E68-8AA9-6728A2C0AA6F}" type="slidenum">
              <a:rPr lang="el-GR" altLang="el-GR"/>
              <a:pPr>
                <a:spcBef>
                  <a:spcPct val="0"/>
                </a:spcBef>
              </a:pPr>
              <a:t>11</a:t>
            </a:fld>
            <a:endParaRPr lang="el-GR" altLang="el-GR"/>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335027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9C4AAA9-E415-4E12-8871-CC1115AE47E7}" type="slidenum">
              <a:rPr lang="el-GR" altLang="el-GR"/>
              <a:pPr>
                <a:spcBef>
                  <a:spcPct val="0"/>
                </a:spcBef>
              </a:pPr>
              <a:t>12</a:t>
            </a:fld>
            <a:endParaRPr lang="el-GR" altLang="el-G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072071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C196EA-F0BB-47D9-9954-54963C8D41EE}" type="slidenum">
              <a:rPr lang="el-GR" altLang="el-GR"/>
              <a:pPr>
                <a:spcBef>
                  <a:spcPct val="0"/>
                </a:spcBef>
              </a:pPr>
              <a:t>13</a:t>
            </a:fld>
            <a:endParaRPr lang="el-GR" altLang="el-G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569515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AC0B0B-4F6A-440C-9556-30500569927D}" type="slidenum">
              <a:rPr lang="el-GR" altLang="el-GR"/>
              <a:pPr>
                <a:spcBef>
                  <a:spcPct val="0"/>
                </a:spcBef>
              </a:pPr>
              <a:t>14</a:t>
            </a:fld>
            <a:endParaRPr lang="el-GR" altLang="el-GR"/>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9698393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81737D8-22DD-49F1-BCD6-3FE16C121979}" type="slidenum">
              <a:rPr lang="el-GR" altLang="el-GR"/>
              <a:pPr>
                <a:spcBef>
                  <a:spcPct val="0"/>
                </a:spcBef>
              </a:pPr>
              <a:t>15</a:t>
            </a:fld>
            <a:endParaRPr lang="el-GR" altLang="el-G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79646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EB3A478-749D-41E3-8A5E-21A6A08402D4}" type="slidenum">
              <a:rPr lang="el-GR" altLang="el-GR"/>
              <a:pPr>
                <a:spcBef>
                  <a:spcPct val="0"/>
                </a:spcBef>
              </a:pPr>
              <a:t>16</a:t>
            </a:fld>
            <a:endParaRPr lang="el-GR" altLang="el-G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3042182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371310-425C-4EC1-BC4B-AF5566171EDA}" type="slidenum">
              <a:rPr lang="el-GR" altLang="el-GR"/>
              <a:pPr>
                <a:spcBef>
                  <a:spcPct val="0"/>
                </a:spcBef>
              </a:pPr>
              <a:t>17</a:t>
            </a:fld>
            <a:endParaRPr lang="el-GR" altLang="el-G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0851908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6D3650-19F5-4949-865A-2CF4C373E7A8}" type="slidenum">
              <a:rPr lang="el-GR" altLang="el-GR"/>
              <a:pPr>
                <a:spcBef>
                  <a:spcPct val="0"/>
                </a:spcBef>
              </a:pPr>
              <a:t>18</a:t>
            </a:fld>
            <a:endParaRPr lang="el-GR" altLang="el-GR"/>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8931207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B76D7B1-DED9-4973-8228-5C97A55E5567}" type="slidenum">
              <a:rPr lang="el-GR" altLang="el-GR"/>
              <a:pPr>
                <a:spcBef>
                  <a:spcPct val="0"/>
                </a:spcBef>
              </a:pPr>
              <a:t>19</a:t>
            </a:fld>
            <a:endParaRPr lang="el-GR" altLang="el-GR"/>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957409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D68D56C-AAC9-41F2-B6CB-2699DF05EC19}" type="slidenum">
              <a:rPr lang="el-GR" altLang="el-GR"/>
              <a:pPr>
                <a:spcBef>
                  <a:spcPct val="0"/>
                </a:spcBef>
              </a:pPr>
              <a:t>2</a:t>
            </a:fld>
            <a:endParaRPr lang="el-GR" altLang="el-GR"/>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5562344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BA30366-5223-409C-9B3D-BE7D9CC21776}" type="slidenum">
              <a:rPr lang="el-GR" altLang="el-GR"/>
              <a:pPr>
                <a:spcBef>
                  <a:spcPct val="0"/>
                </a:spcBef>
              </a:pPr>
              <a:t>20</a:t>
            </a:fld>
            <a:endParaRPr lang="el-GR" altLang="el-GR"/>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8540473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A87B51-E45C-4946-BCB8-EA6FAE70BC14}" type="slidenum">
              <a:rPr lang="el-GR" altLang="el-GR"/>
              <a:pPr>
                <a:spcBef>
                  <a:spcPct val="0"/>
                </a:spcBef>
              </a:pPr>
              <a:t>21</a:t>
            </a:fld>
            <a:endParaRPr lang="el-GR" altLang="el-GR"/>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160332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EBF9A00-FC2F-4F40-9740-17F431664874}" type="slidenum">
              <a:rPr lang="el-GR" altLang="el-GR"/>
              <a:pPr>
                <a:spcBef>
                  <a:spcPct val="0"/>
                </a:spcBef>
              </a:pPr>
              <a:t>22</a:t>
            </a:fld>
            <a:endParaRPr lang="el-GR" altLang="el-GR"/>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40980352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739FA58-1D5F-45BC-AA69-47B38465A42B}" type="slidenum">
              <a:rPr lang="el-GR" altLang="el-GR"/>
              <a:pPr>
                <a:spcBef>
                  <a:spcPct val="0"/>
                </a:spcBef>
              </a:pPr>
              <a:t>23</a:t>
            </a:fld>
            <a:endParaRPr lang="el-GR" altLang="el-GR"/>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922943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6B3D0F4-EFB7-4F18-812C-802DE5E314B8}" type="slidenum">
              <a:rPr lang="el-GR" altLang="el-GR"/>
              <a:pPr>
                <a:spcBef>
                  <a:spcPct val="0"/>
                </a:spcBef>
              </a:pPr>
              <a:t>24</a:t>
            </a:fld>
            <a:endParaRPr lang="el-GR" altLang="el-GR"/>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42312527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826D758-B65A-4408-9AF5-1B4556A7EAB0}" type="slidenum">
              <a:rPr lang="el-GR" altLang="el-GR"/>
              <a:pPr>
                <a:spcBef>
                  <a:spcPct val="0"/>
                </a:spcBef>
              </a:pPr>
              <a:t>25</a:t>
            </a:fld>
            <a:endParaRPr lang="el-GR" altLang="el-GR"/>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3496434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B0FFFF1-2721-4AA7-945B-ED1D0560002F}" type="slidenum">
              <a:rPr lang="el-GR" altLang="el-GR"/>
              <a:pPr>
                <a:spcBef>
                  <a:spcPct val="0"/>
                </a:spcBef>
              </a:pPr>
              <a:t>26</a:t>
            </a:fld>
            <a:endParaRPr lang="el-GR" altLang="el-GR"/>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2019034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BBCE6A2-AA7A-4A18-ADF9-5BDD796F3E70}" type="slidenum">
              <a:rPr lang="el-GR" altLang="el-GR"/>
              <a:pPr>
                <a:spcBef>
                  <a:spcPct val="0"/>
                </a:spcBef>
              </a:pPr>
              <a:t>27</a:t>
            </a:fld>
            <a:endParaRPr lang="el-GR" altLang="el-GR"/>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946605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39998A-01C9-4FBA-B146-FC7501B33EF8}" type="slidenum">
              <a:rPr lang="el-GR" altLang="el-GR"/>
              <a:pPr>
                <a:spcBef>
                  <a:spcPct val="0"/>
                </a:spcBef>
              </a:pPr>
              <a:t>28</a:t>
            </a:fld>
            <a:endParaRPr lang="el-GR" altLang="el-GR"/>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9015219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C4EFE40-9A14-4E59-A90A-DC18A055FA1C}" type="slidenum">
              <a:rPr lang="el-GR" altLang="el-GR"/>
              <a:pPr>
                <a:spcBef>
                  <a:spcPct val="0"/>
                </a:spcBef>
              </a:pPr>
              <a:t>29</a:t>
            </a:fld>
            <a:endParaRPr lang="el-GR" altLang="el-GR"/>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193745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36AD6BB-1F56-425E-9596-3FFB6DC9168E}" type="slidenum">
              <a:rPr lang="el-GR" altLang="el-GR"/>
              <a:pPr>
                <a:spcBef>
                  <a:spcPct val="0"/>
                </a:spcBef>
              </a:pPr>
              <a:t>3</a:t>
            </a:fld>
            <a:endParaRPr lang="el-GR" altLang="el-GR"/>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0397402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192C6D-7F4E-4FAF-8A9A-C3C137A10591}" type="slidenum">
              <a:rPr lang="el-GR" altLang="el-GR"/>
              <a:pPr>
                <a:spcBef>
                  <a:spcPct val="0"/>
                </a:spcBef>
              </a:pPr>
              <a:t>30</a:t>
            </a:fld>
            <a:endParaRPr lang="el-GR" altLang="el-GR"/>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2784694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2A20B80-1DC0-4226-82E1-31E65B5D0657}" type="slidenum">
              <a:rPr lang="el-GR" altLang="el-GR"/>
              <a:pPr>
                <a:spcBef>
                  <a:spcPct val="0"/>
                </a:spcBef>
              </a:pPr>
              <a:t>31</a:t>
            </a:fld>
            <a:endParaRPr lang="el-GR" altLang="el-GR"/>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634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BBA213-2998-496A-BADB-AAA9D3FC5E40}" type="slidenum">
              <a:rPr lang="el-GR" altLang="el-GR"/>
              <a:pPr>
                <a:spcBef>
                  <a:spcPct val="0"/>
                </a:spcBef>
              </a:pPr>
              <a:t>32</a:t>
            </a:fld>
            <a:endParaRPr lang="el-GR" altLang="el-GR"/>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40329880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FF74A02-3671-464A-80EE-2E94AAE15A30}" type="slidenum">
              <a:rPr lang="el-GR" altLang="el-GR"/>
              <a:pPr>
                <a:spcBef>
                  <a:spcPct val="0"/>
                </a:spcBef>
              </a:pPr>
              <a:t>33</a:t>
            </a:fld>
            <a:endParaRPr lang="el-GR" altLang="el-GR"/>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9694406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661ED31-9566-47EA-AA20-3A606CED13AF}" type="slidenum">
              <a:rPr lang="el-GR" altLang="el-GR"/>
              <a:pPr>
                <a:spcBef>
                  <a:spcPct val="0"/>
                </a:spcBef>
              </a:pPr>
              <a:t>34</a:t>
            </a:fld>
            <a:endParaRPr lang="el-GR" altLang="el-GR"/>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2645244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1DAB5D2-6C22-4255-83F2-CCD1CF4CA9DB}" type="slidenum">
              <a:rPr lang="el-GR" altLang="el-GR"/>
              <a:pPr>
                <a:spcBef>
                  <a:spcPct val="0"/>
                </a:spcBef>
              </a:pPr>
              <a:t>35</a:t>
            </a:fld>
            <a:endParaRPr lang="el-GR" altLang="el-GR"/>
          </a:p>
        </p:txBody>
      </p:sp>
      <p:sp>
        <p:nvSpPr>
          <p:cNvPr id="84995" name="Rectangle 2"/>
          <p:cNvSpPr>
            <a:spLocks noRo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41182994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FFB48A2-5F6D-40C5-96E2-26DD956B8173}" type="slidenum">
              <a:rPr lang="el-GR" altLang="el-GR"/>
              <a:pPr>
                <a:spcBef>
                  <a:spcPct val="0"/>
                </a:spcBef>
              </a:pPr>
              <a:t>36</a:t>
            </a:fld>
            <a:endParaRPr lang="el-GR" altLang="el-GR"/>
          </a:p>
        </p:txBody>
      </p:sp>
      <p:sp>
        <p:nvSpPr>
          <p:cNvPr id="87043" name="Rectangle 2"/>
          <p:cNvSpPr>
            <a:spLocks noRo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9105706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050AACD-A152-4FB1-8169-4CF97D258486}" type="slidenum">
              <a:rPr lang="el-GR" altLang="el-GR"/>
              <a:pPr>
                <a:spcBef>
                  <a:spcPct val="0"/>
                </a:spcBef>
              </a:pPr>
              <a:t>38</a:t>
            </a:fld>
            <a:endParaRPr lang="el-GR" altLang="el-GR"/>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9669697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0B84E38-5227-4932-BE0D-30D30C328C19}" type="slidenum">
              <a:rPr lang="el-GR" altLang="el-GR"/>
              <a:pPr>
                <a:spcBef>
                  <a:spcPct val="0"/>
                </a:spcBef>
              </a:pPr>
              <a:t>39</a:t>
            </a:fld>
            <a:endParaRPr lang="el-GR" altLang="el-GR"/>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8042761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F2CF4A8-54F3-47A9-8283-16AA288E54F3}" type="slidenum">
              <a:rPr lang="el-GR" altLang="el-GR"/>
              <a:pPr>
                <a:spcBef>
                  <a:spcPct val="0"/>
                </a:spcBef>
              </a:pPr>
              <a:t>40</a:t>
            </a:fld>
            <a:endParaRPr lang="el-GR" altLang="el-GR"/>
          </a:p>
        </p:txBody>
      </p:sp>
      <p:sp>
        <p:nvSpPr>
          <p:cNvPr id="94211" name="Rectangle 2"/>
          <p:cNvSpPr>
            <a:spLocks noRo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12299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62E7B5F-1080-413D-9FAE-0C877DD452D7}" type="slidenum">
              <a:rPr lang="el-GR" altLang="el-GR"/>
              <a:pPr>
                <a:spcBef>
                  <a:spcPct val="0"/>
                </a:spcBef>
              </a:pPr>
              <a:t>4</a:t>
            </a:fld>
            <a:endParaRPr lang="el-GR" altLang="el-GR"/>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9691367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B32501F-0249-4C46-9354-B8ECC90AB0D0}" type="slidenum">
              <a:rPr lang="el-GR" altLang="el-GR"/>
              <a:pPr>
                <a:spcBef>
                  <a:spcPct val="0"/>
                </a:spcBef>
              </a:pPr>
              <a:t>41</a:t>
            </a:fld>
            <a:endParaRPr lang="el-GR" altLang="el-GR"/>
          </a:p>
        </p:txBody>
      </p:sp>
      <p:sp>
        <p:nvSpPr>
          <p:cNvPr id="96259" name="Rectangle 2"/>
          <p:cNvSpPr>
            <a:spLocks noRo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7807275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8482B7-7903-4337-82F3-B0EE68D578E6}" type="slidenum">
              <a:rPr lang="el-GR" altLang="el-GR"/>
              <a:pPr>
                <a:spcBef>
                  <a:spcPct val="0"/>
                </a:spcBef>
              </a:pPr>
              <a:t>42</a:t>
            </a:fld>
            <a:endParaRPr lang="el-GR" altLang="el-GR"/>
          </a:p>
        </p:txBody>
      </p:sp>
      <p:sp>
        <p:nvSpPr>
          <p:cNvPr id="98307" name="Rectangle 2"/>
          <p:cNvSpPr>
            <a:spLocks noRo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40814800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9B074E4-FD9D-4685-AF89-F049BB6DF040}" type="slidenum">
              <a:rPr lang="el-GR" altLang="el-GR"/>
              <a:pPr>
                <a:spcBef>
                  <a:spcPct val="0"/>
                </a:spcBef>
              </a:pPr>
              <a:t>43</a:t>
            </a:fld>
            <a:endParaRPr lang="el-GR" altLang="el-GR"/>
          </a:p>
        </p:txBody>
      </p:sp>
      <p:sp>
        <p:nvSpPr>
          <p:cNvPr id="100355" name="Rectangle 2"/>
          <p:cNvSpPr>
            <a:spLocks noRo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283573652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5129179-BE93-4CB7-9D62-F6FC2AA6729C}" type="slidenum">
              <a:rPr lang="el-GR" altLang="el-GR"/>
              <a:pPr>
                <a:spcBef>
                  <a:spcPct val="0"/>
                </a:spcBef>
              </a:pPr>
              <a:t>44</a:t>
            </a:fld>
            <a:endParaRPr lang="el-GR" altLang="el-GR"/>
          </a:p>
        </p:txBody>
      </p:sp>
      <p:sp>
        <p:nvSpPr>
          <p:cNvPr id="102403" name="Rectangle 2"/>
          <p:cNvSpPr>
            <a:spLocks noRo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5369210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A3F56ED-399B-4FE1-8FAD-14C52781B395}" type="slidenum">
              <a:rPr lang="el-GR" altLang="el-GR"/>
              <a:pPr>
                <a:spcBef>
                  <a:spcPct val="0"/>
                </a:spcBef>
              </a:pPr>
              <a:t>45</a:t>
            </a:fld>
            <a:endParaRPr lang="el-GR" altLang="el-GR"/>
          </a:p>
        </p:txBody>
      </p:sp>
      <p:sp>
        <p:nvSpPr>
          <p:cNvPr id="104451" name="Rectangle 2"/>
          <p:cNvSpPr>
            <a:spLocks noRo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81030651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D1FE566-D3CE-4A07-B891-5941846171D9}" type="slidenum">
              <a:rPr lang="el-GR" altLang="el-GR"/>
              <a:pPr>
                <a:spcBef>
                  <a:spcPct val="0"/>
                </a:spcBef>
              </a:pPr>
              <a:t>46</a:t>
            </a:fld>
            <a:endParaRPr lang="el-GR" altLang="el-GR"/>
          </a:p>
        </p:txBody>
      </p:sp>
      <p:sp>
        <p:nvSpPr>
          <p:cNvPr id="106499" name="Rectangle 2"/>
          <p:cNvSpPr>
            <a:spLocks noRo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6746717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Θέση εικόνας διαφάνειας 1"/>
          <p:cNvSpPr>
            <a:spLocks noGrp="1" noRot="1" noChangeAspect="1" noTextEdit="1"/>
          </p:cNvSpPr>
          <p:nvPr>
            <p:ph type="sldImg"/>
          </p:nvPr>
        </p:nvSpPr>
        <p:spPr>
          <a:ln/>
        </p:spPr>
      </p:sp>
      <p:sp>
        <p:nvSpPr>
          <p:cNvPr id="108547"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108548"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672B8DD7-F829-48DF-AE4E-D2C616DEB423}"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47</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67489357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Θέση εικόνας διαφάνειας 1"/>
          <p:cNvSpPr>
            <a:spLocks noGrp="1" noRot="1" noChangeAspect="1" noTextEdit="1"/>
          </p:cNvSpPr>
          <p:nvPr>
            <p:ph type="sldImg"/>
          </p:nvPr>
        </p:nvSpPr>
        <p:spPr>
          <a:ln/>
        </p:spPr>
      </p:sp>
      <p:sp>
        <p:nvSpPr>
          <p:cNvPr id="110595"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latin typeface="Arial" panose="020B0604020202020204" pitchFamily="34" charset="0"/>
            </a:endParaRPr>
          </a:p>
        </p:txBody>
      </p:sp>
      <p:sp>
        <p:nvSpPr>
          <p:cNvPr id="11059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4CFFFA61-2C41-4B1D-9195-3A25B9FCB5B3}"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48</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585312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ln/>
        </p:spPr>
      </p:sp>
      <p:sp>
        <p:nvSpPr>
          <p:cNvPr id="112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1126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5804F881-3EA1-4909-9CFF-1BF5C14DADF6}"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49</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16843488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ln/>
        </p:spPr>
      </p:sp>
      <p:sp>
        <p:nvSpPr>
          <p:cNvPr id="1146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1146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9BED50E9-D3A3-4EA7-A6A7-97225FFD9AD1}"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50</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4108733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6044B9F-AFC1-4599-AF62-1635BAA8FD62}" type="slidenum">
              <a:rPr lang="el-GR" altLang="el-GR"/>
              <a:pPr>
                <a:spcBef>
                  <a:spcPct val="0"/>
                </a:spcBef>
              </a:pPr>
              <a:t>5</a:t>
            </a:fld>
            <a:endParaRPr lang="el-GR" altLang="el-G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75872082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ln/>
        </p:spPr>
      </p:sp>
      <p:sp>
        <p:nvSpPr>
          <p:cNvPr id="116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11674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42BD3865-B719-4924-AB13-E8C65914D059}"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51</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540536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118788"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E2C68CF5-D913-4EB7-8330-72D2716A0A49}"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52</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79976760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ln/>
        </p:spPr>
      </p:sp>
      <p:sp>
        <p:nvSpPr>
          <p:cNvPr id="1208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12083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Arial" panose="020B0604020202020204" pitchFamily="34" charset="0"/>
              </a:defRPr>
            </a:lvl9pPr>
          </a:lstStyle>
          <a:p>
            <a:pPr>
              <a:spcBef>
                <a:spcPct val="0"/>
              </a:spcBef>
              <a:buClr>
                <a:srgbClr val="000000"/>
              </a:buClr>
              <a:buFont typeface="Georgia" panose="02040502050405020303" pitchFamily="18" charset="0"/>
              <a:buNone/>
            </a:pPr>
            <a:fld id="{8F92C6B9-C3D1-4683-827E-4900FBBD4187}"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53</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805773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66435A9-472E-431B-8D46-1401BC0F2946}" type="slidenum">
              <a:rPr lang="el-GR" altLang="el-GR"/>
              <a:pPr>
                <a:spcBef>
                  <a:spcPct val="0"/>
                </a:spcBef>
              </a:pPr>
              <a:t>6</a:t>
            </a:fld>
            <a:endParaRPr lang="el-GR" altLang="el-G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74395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DD7F919-975C-4403-942E-12BF0DACE7F2}" type="slidenum">
              <a:rPr lang="el-GR" altLang="el-GR"/>
              <a:pPr>
                <a:spcBef>
                  <a:spcPct val="0"/>
                </a:spcBef>
              </a:pPr>
              <a:t>7</a:t>
            </a:fld>
            <a:endParaRPr lang="el-GR" altLang="el-G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982734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BF4220-C1A2-4717-96E1-5AC0F0A24563}" type="slidenum">
              <a:rPr lang="el-GR" altLang="el-GR"/>
              <a:pPr>
                <a:spcBef>
                  <a:spcPct val="0"/>
                </a:spcBef>
              </a:pPr>
              <a:t>8</a:t>
            </a:fld>
            <a:endParaRPr lang="el-GR" altLang="el-G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1402267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B6C52E6-9791-46E0-AEE6-E953D1683167}" type="slidenum">
              <a:rPr lang="el-GR" altLang="el-GR"/>
              <a:pPr>
                <a:spcBef>
                  <a:spcPct val="0"/>
                </a:spcBef>
              </a:pPr>
              <a:t>9</a:t>
            </a:fld>
            <a:endParaRPr lang="el-GR" altLang="el-G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panose="020B0604020202020204" pitchFamily="34" charset="0"/>
            </a:endParaRPr>
          </a:p>
        </p:txBody>
      </p:sp>
    </p:spTree>
    <p:extLst>
      <p:ext uri="{BB962C8B-B14F-4D97-AF65-F5344CB8AC3E}">
        <p14:creationId xmlns:p14="http://schemas.microsoft.com/office/powerpoint/2010/main" val="3159914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l-G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l-G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l-G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l-G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l-GR"/>
            </a:p>
          </p:txBody>
        </p:sp>
        <p:sp>
          <p:nvSpPr>
            <p:cNvPr id="7" name="Freeform 10"/>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33803" name="Rectangle 11"/>
          <p:cNvSpPr>
            <a:spLocks noGrp="1" noChangeArrowheads="1"/>
          </p:cNvSpPr>
          <p:nvPr>
            <p:ph type="ctrTitle" sz="quarter"/>
          </p:nvPr>
        </p:nvSpPr>
        <p:spPr>
          <a:xfrm>
            <a:off x="685800" y="1736725"/>
            <a:ext cx="7772400" cy="1920875"/>
          </a:xfrm>
        </p:spPr>
        <p:txBody>
          <a:bodyPr/>
          <a:lstStyle>
            <a:lvl1pPr>
              <a:defRPr sz="6000"/>
            </a:lvl1pPr>
          </a:lstStyle>
          <a:p>
            <a:r>
              <a:rPr lang="el-GR"/>
              <a:t>Click to edit Master title style</a:t>
            </a:r>
          </a:p>
        </p:txBody>
      </p:sp>
      <p:sp>
        <p:nvSpPr>
          <p:cNvPr id="3380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l-G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l-GR"/>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71941DED-40C7-441E-9A22-42851AEDDA37}" type="slidenum">
              <a:rPr lang="el-GR" altLang="el-GR"/>
              <a:pPr>
                <a:defRPr/>
              </a:pPr>
              <a:t>‹#›</a:t>
            </a:fld>
            <a:endParaRPr lang="el-GR" altLang="el-GR"/>
          </a:p>
        </p:txBody>
      </p:sp>
    </p:spTree>
    <p:extLst>
      <p:ext uri="{BB962C8B-B14F-4D97-AF65-F5344CB8AC3E}">
        <p14:creationId xmlns:p14="http://schemas.microsoft.com/office/powerpoint/2010/main" val="121811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5C5B4F37-804A-4A8C-A9B7-46E5352CF1A4}"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875577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FB66655D-0C14-4DAF-BF0B-117FB6495679}"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1632823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8120D2D6-BD2F-4940-9CD9-EAD8F022521B}"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579732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smtClean="0"/>
            </a:lvl1pPr>
          </a:lstStyle>
          <a:p>
            <a:pPr>
              <a:defRPr/>
            </a:pPr>
            <a:fld id="{4DB16AE8-5DD1-4553-9D4E-1F0BA5A3554F}"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43356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64AA48B1-EB30-40A8-A96A-5B24ADD05B4A}"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1876672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2"/>
          <p:cNvSpPr>
            <a:spLocks noGrp="1" noChangeArrowheads="1"/>
          </p:cNvSpPr>
          <p:nvPr>
            <p:ph type="dt" sz="half" idx="10"/>
          </p:nvPr>
        </p:nvSpPr>
        <p:spPr/>
        <p:txBody>
          <a:bodyPr/>
          <a:lstStyle>
            <a:lvl1pPr>
              <a:defRPr/>
            </a:lvl1pPr>
          </a:lstStyle>
          <a:p>
            <a:pPr>
              <a:defRPr/>
            </a:pPr>
            <a:endParaRPr lang="el-GR"/>
          </a:p>
        </p:txBody>
      </p:sp>
      <p:sp>
        <p:nvSpPr>
          <p:cNvPr id="8" name="Rectangle 3"/>
          <p:cNvSpPr>
            <a:spLocks noGrp="1" noChangeArrowheads="1"/>
          </p:cNvSpPr>
          <p:nvPr>
            <p:ph type="sldNum" sz="quarter" idx="11"/>
          </p:nvPr>
        </p:nvSpPr>
        <p:spPr/>
        <p:txBody>
          <a:bodyPr/>
          <a:lstStyle>
            <a:lvl1pPr>
              <a:defRPr smtClean="0"/>
            </a:lvl1pPr>
          </a:lstStyle>
          <a:p>
            <a:pPr>
              <a:defRPr/>
            </a:pPr>
            <a:fld id="{B1C47C6D-6924-4457-AEB1-E6772D71E058}" type="slidenum">
              <a:rPr lang="el-GR" altLang="el-GR"/>
              <a:pPr>
                <a:defRPr/>
              </a:pPr>
              <a:t>‹#›</a:t>
            </a:fld>
            <a:endParaRPr lang="el-GR" altLang="el-GR"/>
          </a:p>
        </p:txBody>
      </p:sp>
      <p:sp>
        <p:nvSpPr>
          <p:cNvPr id="9"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674167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2"/>
          <p:cNvSpPr>
            <a:spLocks noGrp="1" noChangeArrowheads="1"/>
          </p:cNvSpPr>
          <p:nvPr>
            <p:ph type="dt" sz="half" idx="10"/>
          </p:nvPr>
        </p:nvSpPr>
        <p:spPr/>
        <p:txBody>
          <a:bodyPr/>
          <a:lstStyle>
            <a:lvl1pPr>
              <a:defRPr/>
            </a:lvl1pPr>
          </a:lstStyle>
          <a:p>
            <a:pPr>
              <a:defRPr/>
            </a:pPr>
            <a:endParaRPr lang="el-GR"/>
          </a:p>
        </p:txBody>
      </p:sp>
      <p:sp>
        <p:nvSpPr>
          <p:cNvPr id="4" name="Rectangle 3"/>
          <p:cNvSpPr>
            <a:spLocks noGrp="1" noChangeArrowheads="1"/>
          </p:cNvSpPr>
          <p:nvPr>
            <p:ph type="sldNum" sz="quarter" idx="11"/>
          </p:nvPr>
        </p:nvSpPr>
        <p:spPr/>
        <p:txBody>
          <a:bodyPr/>
          <a:lstStyle>
            <a:lvl1pPr>
              <a:defRPr smtClean="0"/>
            </a:lvl1pPr>
          </a:lstStyle>
          <a:p>
            <a:pPr>
              <a:defRPr/>
            </a:pPr>
            <a:fld id="{52E0B648-0F9D-4AD9-AEED-203297E763A3}" type="slidenum">
              <a:rPr lang="el-GR" altLang="el-GR"/>
              <a:pPr>
                <a:defRPr/>
              </a:pPr>
              <a:t>‹#›</a:t>
            </a:fld>
            <a:endParaRPr lang="el-GR" altLang="el-GR"/>
          </a:p>
        </p:txBody>
      </p:sp>
      <p:sp>
        <p:nvSpPr>
          <p:cNvPr id="5"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603278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el-GR"/>
          </a:p>
        </p:txBody>
      </p:sp>
      <p:sp>
        <p:nvSpPr>
          <p:cNvPr id="3" name="Rectangle 3"/>
          <p:cNvSpPr>
            <a:spLocks noGrp="1" noChangeArrowheads="1"/>
          </p:cNvSpPr>
          <p:nvPr>
            <p:ph type="sldNum" sz="quarter" idx="11"/>
          </p:nvPr>
        </p:nvSpPr>
        <p:spPr/>
        <p:txBody>
          <a:bodyPr/>
          <a:lstStyle>
            <a:lvl1pPr>
              <a:defRPr smtClean="0"/>
            </a:lvl1pPr>
          </a:lstStyle>
          <a:p>
            <a:pPr>
              <a:defRPr/>
            </a:pPr>
            <a:fld id="{F5C0CD54-C142-4C85-8B61-CC26E363E335}" type="slidenum">
              <a:rPr lang="el-GR" altLang="el-GR"/>
              <a:pPr>
                <a:defRPr/>
              </a:pPr>
              <a:t>‹#›</a:t>
            </a:fld>
            <a:endParaRPr lang="el-GR" altLang="el-GR"/>
          </a:p>
        </p:txBody>
      </p:sp>
      <p:sp>
        <p:nvSpPr>
          <p:cNvPr id="4"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315838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98EB36DB-F163-4D8D-BFDA-4872C9F5CA35}"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794532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smtClean="0"/>
            </a:lvl1pPr>
          </a:lstStyle>
          <a:p>
            <a:pPr>
              <a:defRPr/>
            </a:pPr>
            <a:fld id="{6EAC9A87-ABC9-47D6-99A3-7A673755F541}"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58744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l-GR"/>
          </a:p>
        </p:txBody>
      </p:sp>
      <p:sp>
        <p:nvSpPr>
          <p:cNvPr id="3277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AB15A213-908B-41F6-AD36-E28C9A6566D3}" type="slidenum">
              <a:rPr lang="el-GR" altLang="el-GR"/>
              <a:pPr>
                <a:defRPr/>
              </a:pPr>
              <a:t>‹#›</a:t>
            </a:fld>
            <a:endParaRPr lang="el-GR" altLang="el-G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3277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l-GR"/>
              </a:p>
            </p:txBody>
          </p:sp>
          <p:sp>
            <p:nvSpPr>
              <p:cNvPr id="3277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l-GR"/>
              </a:p>
            </p:txBody>
          </p:sp>
          <p:sp>
            <p:nvSpPr>
              <p:cNvPr id="3277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l-G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3277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l-GR"/>
              </a:p>
            </p:txBody>
          </p:sp>
        </p:grpSp>
        <p:sp>
          <p:nvSpPr>
            <p:cNvPr id="3277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l-GR"/>
            </a:p>
          </p:txBody>
        </p:sp>
        <p:sp>
          <p:nvSpPr>
            <p:cNvPr id="1034" name="Freeform 12"/>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3278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Click to edit Master title style</a:t>
            </a:r>
          </a:p>
        </p:txBody>
      </p:sp>
      <p:sp>
        <p:nvSpPr>
          <p:cNvPr id="3278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l-GR"/>
          </a:p>
        </p:txBody>
      </p:sp>
      <p:sp>
        <p:nvSpPr>
          <p:cNvPr id="3278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Tree>
  </p:cSld>
  <p:clrMap bg1="dk2" tx1="lt1" bg2="dk1" tx2="lt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611188" y="1916113"/>
            <a:ext cx="8229600" cy="1143000"/>
          </a:xfrm>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el-GR" altLang="el-GR" dirty="0" smtClean="0">
                <a:solidFill>
                  <a:srgbClr val="FFC000"/>
                </a:solidFill>
              </a:rPr>
              <a:t>Ανάπτυξη του Λόγου</a:t>
            </a:r>
          </a:p>
        </p:txBody>
      </p:sp>
      <p:sp>
        <p:nvSpPr>
          <p:cNvPr id="3" name="Υπότιτλος 2"/>
          <p:cNvSpPr>
            <a:spLocks noGrp="1"/>
          </p:cNvSpPr>
          <p:nvPr>
            <p:ph idx="1"/>
          </p:nvPr>
        </p:nvSpPr>
        <p:spPr>
          <a:xfrm>
            <a:off x="179388" y="3241675"/>
            <a:ext cx="8785225" cy="3716338"/>
          </a:xfrm>
        </p:spPr>
        <p:txBody>
          <a:bodyPr>
            <a:noAutofit/>
          </a:bodyPr>
          <a:lstStyle/>
          <a:p>
            <a:pPr marL="0" indent="0" algn="ctr">
              <a:buFont typeface="Wingdings" panose="05000000000000000000" pitchFamily="2" charset="2"/>
              <a:buNone/>
              <a:defRPr/>
            </a:pPr>
            <a:r>
              <a:rPr lang="el-GR" b="1" dirty="0">
                <a:solidFill>
                  <a:srgbClr val="FFC000"/>
                </a:solidFill>
                <a:effectLst>
                  <a:outerShdw blurRad="38100" dist="38100" dir="2700000" algn="tl">
                    <a:srgbClr val="000000">
                      <a:alpha val="43137"/>
                    </a:srgbClr>
                  </a:outerShdw>
                </a:effectLst>
                <a:ea typeface="+mj-ea"/>
                <a:cs typeface="+mj-cs"/>
              </a:rPr>
              <a:t>Ενότητα </a:t>
            </a:r>
            <a:r>
              <a:rPr lang="el-GR" b="1" dirty="0" smtClean="0">
                <a:solidFill>
                  <a:srgbClr val="FFC000"/>
                </a:solidFill>
                <a:effectLst>
                  <a:outerShdw blurRad="38100" dist="38100" dir="2700000" algn="tl">
                    <a:srgbClr val="000000">
                      <a:alpha val="43137"/>
                    </a:srgbClr>
                  </a:outerShdw>
                </a:effectLst>
                <a:ea typeface="+mj-ea"/>
                <a:cs typeface="+mj-cs"/>
              </a:rPr>
              <a:t>3:</a:t>
            </a:r>
            <a:r>
              <a:rPr lang="en-US" b="1" dirty="0" smtClean="0">
                <a:solidFill>
                  <a:srgbClr val="FFC000"/>
                </a:solidFill>
                <a:effectLst>
                  <a:outerShdw blurRad="38100" dist="38100" dir="2700000" algn="tl">
                    <a:srgbClr val="000000">
                      <a:alpha val="43137"/>
                    </a:srgbClr>
                  </a:outerShdw>
                </a:effectLst>
                <a:ea typeface="+mj-ea"/>
                <a:cs typeface="+mj-cs"/>
              </a:rPr>
              <a:t> </a:t>
            </a:r>
            <a:r>
              <a:rPr lang="el-GR" dirty="0">
                <a:effectLst>
                  <a:outerShdw blurRad="38100" dist="38100" dir="2700000" algn="tl">
                    <a:srgbClr val="000000">
                      <a:alpha val="43137"/>
                    </a:srgbClr>
                  </a:outerShdw>
                </a:effectLst>
              </a:rPr>
              <a:t>Ανάπτυξη επικοινωνιακών </a:t>
            </a:r>
            <a:r>
              <a:rPr lang="el-GR" dirty="0" smtClean="0">
                <a:effectLst>
                  <a:outerShdw blurRad="38100" dist="38100" dir="2700000" algn="tl">
                    <a:srgbClr val="000000">
                      <a:alpha val="43137"/>
                    </a:srgbClr>
                  </a:outerShdw>
                </a:effectLst>
              </a:rPr>
              <a:t>ικανοτήτων</a:t>
            </a:r>
          </a:p>
          <a:p>
            <a:pPr marL="0" indent="0" algn="ctr">
              <a:buFont typeface="Wingdings" panose="05000000000000000000" pitchFamily="2" charset="2"/>
              <a:buNone/>
              <a:defRPr/>
            </a:pPr>
            <a:r>
              <a:rPr lang="el-GR" dirty="0" smtClean="0">
                <a:effectLst>
                  <a:outerShdw blurRad="38100" dist="38100" dir="2700000" algn="tl">
                    <a:srgbClr val="000000">
                      <a:alpha val="43137"/>
                    </a:srgbClr>
                  </a:outerShdw>
                </a:effectLst>
              </a:rPr>
              <a:t> </a:t>
            </a:r>
          </a:p>
          <a:p>
            <a:pPr marL="0" indent="0" algn="ctr">
              <a:buFont typeface="Wingdings" panose="05000000000000000000" pitchFamily="2" charset="2"/>
              <a:buNone/>
              <a:defRPr/>
            </a:pPr>
            <a:r>
              <a:rPr lang="el-GR" dirty="0">
                <a:effectLst>
                  <a:outerShdw blurRad="38100" dist="38100" dir="2700000" algn="tl">
                    <a:srgbClr val="000000">
                      <a:alpha val="43137"/>
                    </a:srgbClr>
                  </a:outerShdw>
                </a:effectLst>
              </a:rPr>
              <a:t>Δήμητρα Κατή</a:t>
            </a:r>
          </a:p>
          <a:p>
            <a:pPr marL="0" indent="0" algn="ctr">
              <a:buFont typeface="Wingdings" panose="05000000000000000000" pitchFamily="2" charset="2"/>
              <a:buNone/>
              <a:defRPr/>
            </a:pPr>
            <a:r>
              <a:rPr lang="el-GR" dirty="0" smtClean="0">
                <a:effectLst>
                  <a:outerShdw blurRad="38100" dist="38100" dir="2700000" algn="tl">
                    <a:srgbClr val="000000">
                      <a:alpha val="43137"/>
                    </a:srgbClr>
                  </a:outerShdw>
                </a:effectLst>
              </a:rPr>
              <a:t>Σχολή Επιστημών της Αγωγής</a:t>
            </a:r>
          </a:p>
          <a:p>
            <a:pPr marL="0" indent="0" algn="ctr">
              <a:buFont typeface="Wingdings" panose="05000000000000000000" pitchFamily="2" charset="2"/>
              <a:buNone/>
              <a:defRPr/>
            </a:pPr>
            <a:r>
              <a:rPr lang="el-GR" dirty="0" smtClean="0">
                <a:effectLst>
                  <a:outerShdw blurRad="38100" dist="38100" dir="2700000" algn="tl">
                    <a:srgbClr val="000000">
                      <a:alpha val="43137"/>
                    </a:srgbClr>
                  </a:outerShdw>
                </a:effectLst>
              </a:rPr>
              <a:t>Τμήμα </a:t>
            </a:r>
            <a:r>
              <a:rPr lang="el-GR" dirty="0">
                <a:effectLst>
                  <a:outerShdw blurRad="38100" dist="38100" dir="2700000" algn="tl">
                    <a:srgbClr val="000000">
                      <a:alpha val="43137"/>
                    </a:srgbClr>
                  </a:outerShdw>
                </a:effectLst>
              </a:rPr>
              <a:t>Εκπαίδευσης και Αγωγής στην Προσχολική Ηλικία</a:t>
            </a:r>
          </a:p>
        </p:txBody>
      </p:sp>
      <p:sp>
        <p:nvSpPr>
          <p:cNvPr id="5" name="TextBox 4"/>
          <p:cNvSpPr txBox="1"/>
          <p:nvPr/>
        </p:nvSpPr>
        <p:spPr>
          <a:xfrm>
            <a:off x="812800" y="404813"/>
            <a:ext cx="4479925" cy="911225"/>
          </a:xfrm>
          <a:prstGeom prst="rect">
            <a:avLst/>
          </a:prstGeom>
          <a:noFill/>
        </p:spPr>
        <p:txBody>
          <a:bodyPr>
            <a:spAutoFit/>
          </a:bodyPr>
          <a:lstStyle/>
          <a:p>
            <a:pPr eaLnBrk="1" hangingPunct="1">
              <a:lnSpc>
                <a:spcPct val="80000"/>
              </a:lnSpc>
              <a:spcAft>
                <a:spcPts val="600"/>
              </a:spcAft>
              <a:defRPr/>
            </a:pPr>
            <a:r>
              <a:rPr lang="el-GR" sz="1600" b="1" dirty="0">
                <a:effectLst>
                  <a:outerShdw blurRad="38100" dist="38100" dir="2700000" algn="tl">
                    <a:srgbClr val="000000">
                      <a:alpha val="43137"/>
                    </a:srgbClr>
                  </a:outerShdw>
                </a:effectLst>
                <a:latin typeface="+mn-lt"/>
              </a:rPr>
              <a:t>ΕΛΛΗΝΙΚΗ ΔΗΜΟΚΡΑΤΙΑ</a:t>
            </a:r>
          </a:p>
          <a:p>
            <a:pPr eaLnBrk="1" hangingPunct="1">
              <a:lnSpc>
                <a:spcPct val="80000"/>
              </a:lnSpc>
              <a:spcBef>
                <a:spcPts val="600"/>
              </a:spcBef>
              <a:defRPr/>
            </a:pPr>
            <a:r>
              <a:rPr lang="el-GR" sz="1900" b="1" dirty="0">
                <a:effectLst>
                  <a:outerShdw blurRad="38100" dist="38100" dir="2700000" algn="tl">
                    <a:srgbClr val="000000">
                      <a:alpha val="43137"/>
                    </a:srgbClr>
                  </a:outerShdw>
                </a:effectLst>
                <a:latin typeface="+mn-lt"/>
              </a:rPr>
              <a:t>Εθνικόν και Καποδιστριακόν</a:t>
            </a:r>
            <a:br>
              <a:rPr lang="el-GR" sz="1900" b="1" dirty="0">
                <a:effectLst>
                  <a:outerShdw blurRad="38100" dist="38100" dir="2700000" algn="tl">
                    <a:srgbClr val="000000">
                      <a:alpha val="43137"/>
                    </a:srgbClr>
                  </a:outerShdw>
                </a:effectLst>
                <a:latin typeface="+mn-lt"/>
              </a:rPr>
            </a:br>
            <a:r>
              <a:rPr lang="el-GR" sz="1900" b="1" dirty="0" err="1">
                <a:effectLst>
                  <a:outerShdw blurRad="38100" dist="38100" dir="2700000" algn="tl">
                    <a:srgbClr val="000000">
                      <a:alpha val="43137"/>
                    </a:srgbClr>
                  </a:outerShdw>
                </a:effectLst>
                <a:latin typeface="+mn-lt"/>
              </a:rPr>
              <a:t>Πανεπιστήμιον</a:t>
            </a:r>
            <a:r>
              <a:rPr lang="el-GR" sz="1900" b="1" dirty="0">
                <a:effectLst>
                  <a:outerShdw blurRad="38100" dist="38100" dir="2700000" algn="tl">
                    <a:srgbClr val="000000">
                      <a:alpha val="43137"/>
                    </a:srgbClr>
                  </a:outerShdw>
                </a:effectLst>
                <a:latin typeface="+mn-lt"/>
              </a:rPr>
              <a:t> Αθηνών </a:t>
            </a:r>
          </a:p>
        </p:txBody>
      </p:sp>
      <p:pic>
        <p:nvPicPr>
          <p:cNvPr id="14341"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43AFC41-8E46-4445-84BB-DD7FFBCBBDF3}" type="slidenum">
              <a:rPr lang="el-GR" altLang="el-GR" sz="1200">
                <a:latin typeface="Arial" panose="020B0604020202020204" pitchFamily="34" charset="0"/>
              </a:rPr>
              <a:pPr>
                <a:spcBef>
                  <a:spcPct val="0"/>
                </a:spcBef>
                <a:buClrTx/>
                <a:buSzTx/>
                <a:buFontTx/>
                <a:buNone/>
              </a:pPr>
              <a:t>10</a:t>
            </a:fld>
            <a:endParaRPr lang="el-GR" altLang="el-GR" sz="1200">
              <a:latin typeface="Arial" panose="020B0604020202020204" pitchFamily="34" charset="0"/>
            </a:endParaRPr>
          </a:p>
        </p:txBody>
      </p:sp>
      <p:sp>
        <p:nvSpPr>
          <p:cNvPr id="37890" name="Rectangle 2"/>
          <p:cNvSpPr>
            <a:spLocks noGrp="1" noRot="1" noChangeArrowheads="1"/>
          </p:cNvSpPr>
          <p:nvPr>
            <p:ph type="title"/>
          </p:nvPr>
        </p:nvSpPr>
        <p:spPr>
          <a:xfrm>
            <a:off x="457200" y="274638"/>
            <a:ext cx="8229600" cy="1425575"/>
          </a:xfrm>
        </p:spPr>
        <p:txBody>
          <a:bodyPr/>
          <a:lstStyle/>
          <a:p>
            <a:pPr eaLnBrk="1" hangingPunct="1">
              <a:defRPr/>
            </a:pPr>
            <a:r>
              <a:rPr lang="el-GR" sz="2800" dirty="0" smtClean="0">
                <a:solidFill>
                  <a:schemeClr val="hlink"/>
                </a:solidFill>
              </a:rPr>
              <a:t/>
            </a:r>
            <a:br>
              <a:rPr lang="el-GR" sz="2800" dirty="0" smtClean="0">
                <a:solidFill>
                  <a:schemeClr val="hlink"/>
                </a:solidFill>
              </a:rPr>
            </a:br>
            <a:r>
              <a:rPr lang="el-GR" sz="2800" dirty="0" smtClean="0">
                <a:solidFill>
                  <a:schemeClr val="hlink"/>
                </a:solidFill>
              </a:rPr>
              <a:t>ΑΝΑΠΤΥΞΗ ΛΕΚΤΙΚΩΝ ΠΡΑΞΕΩΝ </a:t>
            </a:r>
            <a:br>
              <a:rPr lang="el-GR" sz="2800" dirty="0" smtClean="0">
                <a:solidFill>
                  <a:schemeClr val="hlink"/>
                </a:solidFill>
              </a:rPr>
            </a:br>
            <a:r>
              <a:rPr lang="el-GR" sz="2800" dirty="0" smtClean="0">
                <a:solidFill>
                  <a:schemeClr val="hlink"/>
                </a:solidFill>
              </a:rPr>
              <a:t>ΚΑΙ ΤΗΣ ΕΚΦΡΑΣΗΣ ΤΟΥΣ</a:t>
            </a:r>
          </a:p>
        </p:txBody>
      </p:sp>
      <p:sp>
        <p:nvSpPr>
          <p:cNvPr id="37891" name="Rectangle 3"/>
          <p:cNvSpPr>
            <a:spLocks noGrp="1" noChangeArrowheads="1"/>
          </p:cNvSpPr>
          <p:nvPr>
            <p:ph type="body" idx="1"/>
          </p:nvPr>
        </p:nvSpPr>
        <p:spPr>
          <a:xfrm>
            <a:off x="0" y="1844675"/>
            <a:ext cx="9144000" cy="4537075"/>
          </a:xfrm>
        </p:spPr>
        <p:txBody>
          <a:bodyPr/>
          <a:lstStyle/>
          <a:p>
            <a:pPr marL="450850" indent="-450850" eaLnBrk="1" hangingPunct="1">
              <a:lnSpc>
                <a:spcPct val="80000"/>
              </a:lnSpc>
              <a:buFont typeface="Wingdings" panose="05000000000000000000" pitchFamily="2" charset="2"/>
              <a:buNone/>
              <a:defRPr/>
            </a:pPr>
            <a:endParaRPr lang="el-GR" altLang="el-GR" sz="2400" smtClean="0"/>
          </a:p>
          <a:p>
            <a:pPr marL="450850" indent="-450850" algn="ctr" eaLnBrk="1" hangingPunct="1">
              <a:lnSpc>
                <a:spcPct val="80000"/>
              </a:lnSpc>
              <a:buFont typeface="Wingdings" panose="05000000000000000000" pitchFamily="2" charset="2"/>
              <a:buNone/>
              <a:defRPr/>
            </a:pPr>
            <a:r>
              <a:rPr lang="en-US" altLang="el-GR" b="1" smtClean="0"/>
              <a:t>T</a:t>
            </a:r>
            <a:r>
              <a:rPr lang="el-GR" altLang="el-GR" b="1" smtClean="0"/>
              <a:t>α παιδιά </a:t>
            </a:r>
            <a:r>
              <a:rPr lang="el-GR" altLang="el-GR" b="1" smtClean="0">
                <a:solidFill>
                  <a:srgbClr val="00FF00"/>
                </a:solidFill>
              </a:rPr>
              <a:t>πλουτίζουν με το χρόνο</a:t>
            </a:r>
            <a:r>
              <a:rPr lang="el-GR" altLang="el-GR" b="1" smtClean="0"/>
              <a:t> </a:t>
            </a:r>
          </a:p>
          <a:p>
            <a:pPr marL="450850" indent="-450850" eaLnBrk="1" hangingPunct="1">
              <a:lnSpc>
                <a:spcPct val="80000"/>
              </a:lnSpc>
              <a:buFont typeface="Wingdings" panose="05000000000000000000" pitchFamily="2" charset="2"/>
              <a:buNone/>
              <a:defRPr/>
            </a:pPr>
            <a:endParaRPr lang="el-GR" altLang="el-GR" b="1" smtClean="0"/>
          </a:p>
          <a:p>
            <a:pPr marL="450850" indent="-450850" eaLnBrk="1" hangingPunct="1">
              <a:lnSpc>
                <a:spcPct val="150000"/>
              </a:lnSpc>
              <a:defRPr/>
            </a:pPr>
            <a:r>
              <a:rPr lang="el-GR" altLang="el-GR" b="1" smtClean="0"/>
              <a:t>το </a:t>
            </a:r>
            <a:r>
              <a:rPr lang="el-GR" altLang="el-GR" b="1" u="sng" smtClean="0">
                <a:solidFill>
                  <a:srgbClr val="00FF00"/>
                </a:solidFill>
              </a:rPr>
              <a:t>φάσμα των λεκτικών πράξεων</a:t>
            </a:r>
            <a:r>
              <a:rPr lang="el-GR" altLang="el-GR" b="1" u="sng" smtClean="0"/>
              <a:t> </a:t>
            </a:r>
            <a:r>
              <a:rPr lang="el-GR" altLang="el-GR" b="1" smtClean="0"/>
              <a:t>που επιτελούν  </a:t>
            </a:r>
          </a:p>
          <a:p>
            <a:pPr marL="450850" indent="-450850" eaLnBrk="1" hangingPunct="1">
              <a:lnSpc>
                <a:spcPct val="150000"/>
              </a:lnSpc>
              <a:defRPr/>
            </a:pPr>
            <a:r>
              <a:rPr lang="el-GR" altLang="el-GR" b="1" smtClean="0"/>
              <a:t>τα </a:t>
            </a:r>
            <a:r>
              <a:rPr lang="el-GR" altLang="el-GR" b="1" u="sng" smtClean="0">
                <a:solidFill>
                  <a:srgbClr val="00FF00"/>
                </a:solidFill>
              </a:rPr>
              <a:t>μέσα</a:t>
            </a:r>
            <a:r>
              <a:rPr lang="el-GR" altLang="el-GR" b="1" smtClean="0">
                <a:solidFill>
                  <a:srgbClr val="00FF00"/>
                </a:solidFill>
              </a:rPr>
              <a:t> που χρησιμοποιούν για κάθε λεκτική πράξη,  </a:t>
            </a:r>
            <a:r>
              <a:rPr lang="el-GR" altLang="el-GR" b="1" smtClean="0"/>
              <a:t>μεταξύ 	άλλων χειρίζονται με το χρόνο </a:t>
            </a:r>
            <a:r>
              <a:rPr lang="el-GR" altLang="el-GR" b="1" u="sng" smtClean="0">
                <a:solidFill>
                  <a:srgbClr val="00FF00"/>
                </a:solidFill>
              </a:rPr>
              <a:t>όλο και πιο έμμεσα μέσα</a:t>
            </a:r>
          </a:p>
          <a:p>
            <a:pPr marL="450850" indent="-450850" eaLnBrk="1" hangingPunct="1">
              <a:lnSpc>
                <a:spcPct val="80000"/>
              </a:lnSpc>
              <a:buFont typeface="Wingdings" panose="05000000000000000000" pitchFamily="2" charset="2"/>
              <a:buNone/>
              <a:defRPr/>
            </a:pPr>
            <a:endParaRPr lang="el-GR" altLang="el-GR" b="1" u="sng"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3E19DA2-3C90-447A-9F9B-A2D99399DB42}" type="slidenum">
              <a:rPr lang="el-GR" altLang="el-GR" sz="1200">
                <a:latin typeface="Arial" panose="020B0604020202020204" pitchFamily="34" charset="0"/>
              </a:rPr>
              <a:pPr>
                <a:spcBef>
                  <a:spcPct val="0"/>
                </a:spcBef>
                <a:buClrTx/>
                <a:buSzTx/>
                <a:buFontTx/>
                <a:buNone/>
              </a:pPr>
              <a:t>11</a:t>
            </a:fld>
            <a:endParaRPr lang="el-GR" altLang="el-GR" sz="1200">
              <a:latin typeface="Arial" panose="020B0604020202020204" pitchFamily="34" charset="0"/>
            </a:endParaRPr>
          </a:p>
        </p:txBody>
      </p:sp>
      <p:sp>
        <p:nvSpPr>
          <p:cNvPr id="43010" name="Rectangle 2"/>
          <p:cNvSpPr>
            <a:spLocks noGrp="1" noRot="1" noChangeArrowheads="1"/>
          </p:cNvSpPr>
          <p:nvPr>
            <p:ph type="title"/>
          </p:nvPr>
        </p:nvSpPr>
        <p:spPr/>
        <p:txBody>
          <a:bodyPr/>
          <a:lstStyle/>
          <a:p>
            <a:pPr eaLnBrk="1" hangingPunct="1">
              <a:defRPr/>
            </a:pPr>
            <a:r>
              <a:rPr lang="el-GR" altLang="el-GR" sz="2800" u="sng" smtClean="0"/>
              <a:t/>
            </a:r>
            <a:br>
              <a:rPr lang="el-GR" altLang="el-GR" sz="2800" u="sng" smtClean="0"/>
            </a:br>
            <a:r>
              <a:rPr lang="el-GR" altLang="el-GR" sz="3200" smtClean="0">
                <a:solidFill>
                  <a:srgbClr val="00FF00"/>
                </a:solidFill>
              </a:rPr>
              <a:t>Εμπλουτισμός φάσματος λεκτικών πράξεων</a:t>
            </a:r>
            <a:r>
              <a:rPr lang="el-GR" altLang="el-GR" sz="3200" smtClean="0">
                <a:solidFill>
                  <a:srgbClr val="00FF00"/>
                </a:solidFill>
                <a:sym typeface="Marlett" pitchFamily="2" charset="2"/>
              </a:rPr>
              <a:t/>
            </a:r>
            <a:br>
              <a:rPr lang="el-GR" altLang="el-GR" sz="3200" smtClean="0">
                <a:solidFill>
                  <a:srgbClr val="00FF00"/>
                </a:solidFill>
                <a:sym typeface="Marlett" pitchFamily="2" charset="2"/>
              </a:rPr>
            </a:br>
            <a:endParaRPr lang="el-GR" altLang="el-GR" sz="3200" smtClean="0">
              <a:solidFill>
                <a:srgbClr val="00FF00"/>
              </a:solidFill>
              <a:sym typeface="Marlett" pitchFamily="2" charset="2"/>
            </a:endParaRPr>
          </a:p>
        </p:txBody>
      </p:sp>
      <p:sp>
        <p:nvSpPr>
          <p:cNvPr id="43011" name="Rectangle 3"/>
          <p:cNvSpPr>
            <a:spLocks noGrp="1" noChangeArrowheads="1"/>
          </p:cNvSpPr>
          <p:nvPr>
            <p:ph type="body" idx="1"/>
          </p:nvPr>
        </p:nvSpPr>
        <p:spPr>
          <a:xfrm>
            <a:off x="142875" y="1628775"/>
            <a:ext cx="8715375" cy="4895850"/>
          </a:xfrm>
        </p:spPr>
        <p:txBody>
          <a:bodyPr/>
          <a:lstStyle/>
          <a:p>
            <a:pPr marL="609600" indent="-609600" algn="ctr" eaLnBrk="1" hangingPunct="1">
              <a:lnSpc>
                <a:spcPct val="80000"/>
              </a:lnSpc>
              <a:buFont typeface="Wingdings" panose="05000000000000000000" pitchFamily="2" charset="2"/>
              <a:buNone/>
              <a:defRPr/>
            </a:pPr>
            <a:r>
              <a:rPr lang="el-GR" altLang="el-GR" b="1" smtClean="0"/>
              <a:t>Ενδεικτικά στοιχεία για</a:t>
            </a:r>
          </a:p>
          <a:p>
            <a:pPr marL="609600" indent="-609600" algn="ctr" eaLnBrk="1" hangingPunct="1">
              <a:lnSpc>
                <a:spcPct val="80000"/>
              </a:lnSpc>
              <a:buFont typeface="Wingdings" panose="05000000000000000000" pitchFamily="2" charset="2"/>
              <a:buNone/>
              <a:defRPr/>
            </a:pPr>
            <a:r>
              <a:rPr lang="el-GR" altLang="el-GR" b="1" smtClean="0">
                <a:solidFill>
                  <a:srgbClr val="00FF00"/>
                </a:solidFill>
              </a:rPr>
              <a:t>βήματα χρονικής εμφάνισης</a:t>
            </a:r>
            <a:r>
              <a:rPr lang="el-GR" altLang="el-GR" b="1" smtClean="0"/>
              <a:t>:</a:t>
            </a:r>
          </a:p>
          <a:p>
            <a:pPr marL="609600" indent="-609600" algn="ctr" eaLnBrk="1" hangingPunct="1">
              <a:lnSpc>
                <a:spcPct val="80000"/>
              </a:lnSpc>
              <a:buFont typeface="Wingdings" panose="05000000000000000000" pitchFamily="2" charset="2"/>
              <a:buNone/>
              <a:defRPr/>
            </a:pPr>
            <a:endParaRPr lang="el-GR" altLang="el-GR" b="1" smtClean="0"/>
          </a:p>
          <a:p>
            <a:pPr marL="609600" indent="-609600" eaLnBrk="1" hangingPunct="1">
              <a:lnSpc>
                <a:spcPct val="80000"/>
              </a:lnSpc>
              <a:buFont typeface="Wingdings" panose="05000000000000000000" pitchFamily="2" charset="2"/>
              <a:buAutoNum type="arabicPeriod"/>
              <a:defRPr/>
            </a:pPr>
            <a:r>
              <a:rPr lang="el-GR" altLang="el-GR" sz="2800" b="1" smtClean="0">
                <a:solidFill>
                  <a:srgbClr val="00FF00"/>
                </a:solidFill>
              </a:rPr>
              <a:t>Κατευθυντικές</a:t>
            </a:r>
            <a:r>
              <a:rPr lang="el-GR" altLang="el-GR" sz="2800" b="1" smtClean="0"/>
              <a:t> (π.χ. προσταγές) και </a:t>
            </a:r>
            <a:r>
              <a:rPr lang="el-GR" altLang="el-GR" sz="2800" b="1" smtClean="0">
                <a:solidFill>
                  <a:srgbClr val="00FF00"/>
                </a:solidFill>
              </a:rPr>
              <a:t>δηλωτικές</a:t>
            </a:r>
            <a:r>
              <a:rPr lang="el-GR" altLang="el-GR" sz="2800" b="1" smtClean="0"/>
              <a:t> (π.χ. περιγραφές)  </a:t>
            </a:r>
          </a:p>
          <a:p>
            <a:pPr marL="609600" indent="-609600" eaLnBrk="1" hangingPunct="1">
              <a:lnSpc>
                <a:spcPct val="80000"/>
              </a:lnSpc>
              <a:buFont typeface="Wingdings" panose="05000000000000000000" pitchFamily="2" charset="2"/>
              <a:buAutoNum type="arabicPeriod"/>
              <a:defRPr/>
            </a:pPr>
            <a:r>
              <a:rPr lang="el-GR" altLang="el-GR" sz="2800" b="1" smtClean="0">
                <a:solidFill>
                  <a:srgbClr val="00FF00"/>
                </a:solidFill>
              </a:rPr>
              <a:t>Δεσμευτικές </a:t>
            </a:r>
            <a:r>
              <a:rPr lang="el-GR" altLang="el-GR" sz="2800" b="1" smtClean="0"/>
              <a:t>(π.χ. υποσχέσεις, απειλές)</a:t>
            </a:r>
          </a:p>
          <a:p>
            <a:pPr marL="609600" indent="-609600" eaLnBrk="1" hangingPunct="1">
              <a:lnSpc>
                <a:spcPct val="80000"/>
              </a:lnSpc>
              <a:buFont typeface="Wingdings" panose="05000000000000000000" pitchFamily="2" charset="2"/>
              <a:buAutoNum type="arabicPeriod"/>
              <a:defRPr/>
            </a:pPr>
            <a:r>
              <a:rPr lang="el-GR" altLang="el-GR" sz="2800" b="1" smtClean="0">
                <a:solidFill>
                  <a:srgbClr val="00FF00"/>
                </a:solidFill>
              </a:rPr>
              <a:t>Εκφραστικές</a:t>
            </a:r>
            <a:r>
              <a:rPr lang="el-GR" altLang="el-GR" sz="2800" b="1" smtClean="0"/>
              <a:t> (π.χ. </a:t>
            </a:r>
            <a:r>
              <a:rPr lang="el-GR" altLang="el-GR" sz="2800" b="1" i="1" smtClean="0"/>
              <a:t>Κρίμα</a:t>
            </a:r>
            <a:r>
              <a:rPr lang="el-GR" altLang="el-GR" sz="2800" b="1" smtClean="0"/>
              <a:t>. </a:t>
            </a:r>
            <a:r>
              <a:rPr lang="el-GR" altLang="el-GR" sz="2800" b="1" i="1" smtClean="0"/>
              <a:t>Λυπάμαι</a:t>
            </a:r>
            <a:r>
              <a:rPr lang="el-GR" altLang="el-GR" sz="2800" b="1" smtClean="0"/>
              <a:t>.)</a:t>
            </a:r>
          </a:p>
          <a:p>
            <a:pPr marL="609600" indent="-609600" eaLnBrk="1" hangingPunct="1">
              <a:lnSpc>
                <a:spcPct val="80000"/>
              </a:lnSpc>
              <a:buFont typeface="Wingdings" panose="05000000000000000000" pitchFamily="2" charset="2"/>
              <a:buAutoNum type="arabicPeriod"/>
              <a:defRPr/>
            </a:pPr>
            <a:r>
              <a:rPr lang="el-GR" altLang="el-GR" sz="2800" b="1" smtClean="0">
                <a:solidFill>
                  <a:srgbClr val="00FF00"/>
                </a:solidFill>
              </a:rPr>
              <a:t>Διακηρυκτικές/επιτελεστικές</a:t>
            </a:r>
            <a:r>
              <a:rPr lang="el-GR" altLang="el-GR" sz="2800" b="1" smtClean="0"/>
              <a:t> (π.χ. </a:t>
            </a:r>
            <a:r>
              <a:rPr lang="el-GR" altLang="el-GR" sz="2800" b="1" i="1" smtClean="0"/>
              <a:t>Τέρμα! </a:t>
            </a:r>
            <a:r>
              <a:rPr lang="el-GR" altLang="el-GR" sz="2800" b="1" smtClean="0"/>
              <a:t>-η συζήτηση)</a:t>
            </a:r>
          </a:p>
          <a:p>
            <a:pPr marL="609600" indent="-609600" eaLnBrk="1" hangingPunct="1">
              <a:lnSpc>
                <a:spcPct val="80000"/>
              </a:lnSpc>
              <a:defRPr/>
            </a:pPr>
            <a:endParaRPr lang="el-GR" altLang="el-GR" sz="2800" smtClean="0"/>
          </a:p>
          <a:p>
            <a:pPr marL="609600" indent="-609600" eaLnBrk="1" hangingPunct="1">
              <a:lnSpc>
                <a:spcPct val="80000"/>
              </a:lnSpc>
              <a:defRPr/>
            </a:pPr>
            <a:endParaRPr lang="el-GR" altLang="el-GR" sz="3600" smtClean="0"/>
          </a:p>
          <a:p>
            <a:pPr marL="609600" indent="-609600" eaLnBrk="1" hangingPunct="1">
              <a:lnSpc>
                <a:spcPct val="80000"/>
              </a:lnSpc>
              <a:buFont typeface="Wingdings" panose="05000000000000000000" pitchFamily="2" charset="2"/>
              <a:buNone/>
              <a:defRPr/>
            </a:pPr>
            <a:endParaRPr lang="el-GR" altLang="el-GR" sz="3600" smtClean="0"/>
          </a:p>
          <a:p>
            <a:pPr marL="609600" indent="-609600" eaLnBrk="1" hangingPunct="1">
              <a:lnSpc>
                <a:spcPct val="80000"/>
              </a:lnSpc>
              <a:defRPr/>
            </a:pPr>
            <a:endParaRPr lang="el-GR" altLang="el-GR"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EB406D7-32D8-425C-A947-E9549C5ABCCC}" type="slidenum">
              <a:rPr lang="el-GR" altLang="el-GR" sz="1200">
                <a:latin typeface="Arial" panose="020B0604020202020204" pitchFamily="34" charset="0"/>
              </a:rPr>
              <a:pPr>
                <a:spcBef>
                  <a:spcPct val="0"/>
                </a:spcBef>
                <a:buClrTx/>
                <a:buSzTx/>
                <a:buFontTx/>
                <a:buNone/>
              </a:pPr>
              <a:t>12</a:t>
            </a:fld>
            <a:endParaRPr lang="el-GR" altLang="el-GR" sz="1200">
              <a:latin typeface="Arial" panose="020B0604020202020204" pitchFamily="34" charset="0"/>
            </a:endParaRPr>
          </a:p>
        </p:txBody>
      </p:sp>
      <p:sp>
        <p:nvSpPr>
          <p:cNvPr id="66563" name="Rectangle 3"/>
          <p:cNvSpPr>
            <a:spLocks noGrp="1" noChangeArrowheads="1"/>
          </p:cNvSpPr>
          <p:nvPr>
            <p:ph type="body" idx="1"/>
          </p:nvPr>
        </p:nvSpPr>
        <p:spPr>
          <a:xfrm>
            <a:off x="0" y="188913"/>
            <a:ext cx="9001125" cy="5937250"/>
          </a:xfrm>
        </p:spPr>
        <p:txBody>
          <a:bodyPr/>
          <a:lstStyle/>
          <a:p>
            <a:pPr algn="ctr" eaLnBrk="1" hangingPunct="1">
              <a:lnSpc>
                <a:spcPct val="80000"/>
              </a:lnSpc>
              <a:buFont typeface="Wingdings" panose="05000000000000000000" pitchFamily="2" charset="2"/>
              <a:buNone/>
              <a:defRPr/>
            </a:pPr>
            <a:r>
              <a:rPr lang="el-GR" altLang="el-GR" sz="2800" b="1" smtClean="0">
                <a:solidFill>
                  <a:schemeClr val="hlink"/>
                </a:solidFill>
              </a:rPr>
              <a:t>Λεκτικές πράξεις:</a:t>
            </a:r>
          </a:p>
          <a:p>
            <a:pPr algn="ctr" eaLnBrk="1" hangingPunct="1">
              <a:lnSpc>
                <a:spcPct val="80000"/>
              </a:lnSpc>
              <a:buFont typeface="Wingdings" panose="05000000000000000000" pitchFamily="2" charset="2"/>
              <a:buNone/>
              <a:defRPr/>
            </a:pPr>
            <a:endParaRPr lang="el-GR" altLang="el-GR" sz="2800" b="1" smtClean="0">
              <a:solidFill>
                <a:schemeClr val="hlink"/>
              </a:solidFill>
            </a:endParaRPr>
          </a:p>
          <a:p>
            <a:pPr eaLnBrk="1" hangingPunct="1">
              <a:lnSpc>
                <a:spcPct val="80000"/>
              </a:lnSpc>
              <a:buFont typeface="Wingdings" panose="05000000000000000000" pitchFamily="2" charset="2"/>
              <a:buAutoNum type="arabicPeriod"/>
              <a:defRPr/>
            </a:pPr>
            <a:r>
              <a:rPr lang="el-GR" altLang="el-GR" sz="2800" b="1" u="sng" smtClean="0">
                <a:solidFill>
                  <a:schemeClr val="hlink"/>
                </a:solidFill>
              </a:rPr>
              <a:t>Κατευθυντικές και δηλωτικές</a:t>
            </a:r>
            <a:r>
              <a:rPr lang="en-US" altLang="el-GR" sz="2800" b="1" smtClean="0">
                <a:solidFill>
                  <a:schemeClr val="hlink"/>
                </a:solidFill>
              </a:rPr>
              <a:t>:</a:t>
            </a:r>
            <a:endParaRPr lang="el-GR" altLang="el-GR" sz="2800" b="1" smtClean="0"/>
          </a:p>
          <a:p>
            <a:pPr eaLnBrk="1" hangingPunct="1">
              <a:lnSpc>
                <a:spcPct val="80000"/>
              </a:lnSpc>
              <a:buFont typeface="Wingdings" panose="05000000000000000000" pitchFamily="2" charset="2"/>
              <a:buNone/>
              <a:defRPr/>
            </a:pPr>
            <a:r>
              <a:rPr lang="el-GR" altLang="el-GR" sz="2800" b="1" smtClean="0"/>
              <a:t>	Ήδη από το 2</a:t>
            </a:r>
            <a:r>
              <a:rPr lang="el-GR" altLang="el-GR" sz="2800" b="1" baseline="30000" smtClean="0"/>
              <a:t>ο</a:t>
            </a:r>
            <a:r>
              <a:rPr lang="el-GR" altLang="el-GR" sz="2800" b="1" smtClean="0"/>
              <a:t> χρόνο της ζωής</a:t>
            </a:r>
          </a:p>
          <a:p>
            <a:pPr eaLnBrk="1" hangingPunct="1">
              <a:lnSpc>
                <a:spcPct val="80000"/>
              </a:lnSpc>
              <a:buFont typeface="Wingdings" panose="05000000000000000000" pitchFamily="2" charset="2"/>
              <a:buNone/>
              <a:defRPr/>
            </a:pPr>
            <a:endParaRPr lang="en-US" altLang="el-GR" sz="2800" b="1" smtClean="0"/>
          </a:p>
          <a:p>
            <a:pPr lvl="1" eaLnBrk="1" hangingPunct="1">
              <a:lnSpc>
                <a:spcPct val="80000"/>
              </a:lnSpc>
              <a:defRPr/>
            </a:pPr>
            <a:r>
              <a:rPr lang="en-US" altLang="el-GR" b="1" u="sng" smtClean="0">
                <a:solidFill>
                  <a:schemeClr val="hlink"/>
                </a:solidFill>
              </a:rPr>
              <a:t>K</a:t>
            </a:r>
            <a:r>
              <a:rPr lang="el-GR" altLang="el-GR" b="1" u="sng" smtClean="0">
                <a:solidFill>
                  <a:schemeClr val="hlink"/>
                </a:solidFill>
              </a:rPr>
              <a:t>ατευθυντικές</a:t>
            </a:r>
            <a:r>
              <a:rPr lang="el-GR" altLang="el-GR" b="1" smtClean="0"/>
              <a:t>: </a:t>
            </a:r>
          </a:p>
          <a:p>
            <a:pPr lvl="1" eaLnBrk="1" hangingPunct="1">
              <a:lnSpc>
                <a:spcPct val="80000"/>
              </a:lnSpc>
              <a:buFont typeface="Wingdings" panose="05000000000000000000" pitchFamily="2" charset="2"/>
              <a:buNone/>
              <a:defRPr/>
            </a:pPr>
            <a:r>
              <a:rPr lang="el-GR" altLang="el-GR" b="1" smtClean="0"/>
              <a:t>	Προσταγές και αιτήματα για να κατευθύνουν πράξεις άλλων για να εκπληρωθεί μια  επιθυμία τους:  </a:t>
            </a:r>
          </a:p>
          <a:p>
            <a:pPr lvl="1" eaLnBrk="1" hangingPunct="1">
              <a:lnSpc>
                <a:spcPct val="80000"/>
              </a:lnSpc>
              <a:buFont typeface="Wingdings" panose="05000000000000000000" pitchFamily="2" charset="2"/>
              <a:buNone/>
              <a:defRPr/>
            </a:pPr>
            <a:r>
              <a:rPr lang="el-GR" altLang="el-GR" b="1" smtClean="0"/>
              <a:t>	π.χ.  </a:t>
            </a:r>
            <a:r>
              <a:rPr lang="el-GR" altLang="el-GR" b="1" i="1" smtClean="0">
                <a:solidFill>
                  <a:srgbClr val="FF99FF"/>
                </a:solidFill>
              </a:rPr>
              <a:t>κι άλλο γάλα, (μπις)κότο θέλω, έλα εδώ</a:t>
            </a:r>
            <a:r>
              <a:rPr lang="el-GR" altLang="el-GR" b="1" smtClean="0">
                <a:solidFill>
                  <a:srgbClr val="FF99FF"/>
                </a:solidFill>
              </a:rPr>
              <a:t>.</a:t>
            </a:r>
            <a:endParaRPr lang="el-GR" altLang="el-GR" b="1" i="1" smtClean="0">
              <a:solidFill>
                <a:srgbClr val="FF99FF"/>
              </a:solidFill>
            </a:endParaRPr>
          </a:p>
          <a:p>
            <a:pPr lvl="1" eaLnBrk="1" hangingPunct="1">
              <a:lnSpc>
                <a:spcPct val="80000"/>
              </a:lnSpc>
              <a:buFont typeface="Wingdings" panose="05000000000000000000" pitchFamily="2" charset="2"/>
              <a:buNone/>
              <a:defRPr/>
            </a:pPr>
            <a:r>
              <a:rPr lang="el-GR" altLang="el-GR" b="1" i="1" smtClean="0"/>
              <a:t>	</a:t>
            </a:r>
          </a:p>
          <a:p>
            <a:pPr lvl="1" eaLnBrk="1" hangingPunct="1">
              <a:lnSpc>
                <a:spcPct val="80000"/>
              </a:lnSpc>
              <a:defRPr/>
            </a:pPr>
            <a:r>
              <a:rPr lang="el-GR" altLang="el-GR" b="1" u="sng" smtClean="0">
                <a:solidFill>
                  <a:schemeClr val="hlink"/>
                </a:solidFill>
              </a:rPr>
              <a:t>Δηλωτικές</a:t>
            </a:r>
            <a:r>
              <a:rPr lang="el-GR" altLang="el-GR" b="1" smtClean="0"/>
              <a:t>: </a:t>
            </a:r>
          </a:p>
          <a:p>
            <a:pPr lvl="1" eaLnBrk="1" hangingPunct="1">
              <a:lnSpc>
                <a:spcPct val="80000"/>
              </a:lnSpc>
              <a:buFont typeface="Wingdings" panose="05000000000000000000" pitchFamily="2" charset="2"/>
              <a:buNone/>
              <a:defRPr/>
            </a:pPr>
            <a:r>
              <a:rPr lang="el-GR" altLang="el-GR" b="1" smtClean="0"/>
              <a:t>	Περιγράφουν, αναφέρονται άμεσα στον κόσμο.  </a:t>
            </a:r>
          </a:p>
          <a:p>
            <a:pPr lvl="1" eaLnBrk="1" hangingPunct="1">
              <a:lnSpc>
                <a:spcPct val="80000"/>
              </a:lnSpc>
              <a:buFont typeface="Wingdings" panose="05000000000000000000" pitchFamily="2" charset="2"/>
              <a:buNone/>
              <a:defRPr/>
            </a:pPr>
            <a:r>
              <a:rPr lang="el-GR" altLang="el-GR" b="1" smtClean="0"/>
              <a:t>	Κυρίως πληροφοριακές και σχόλια.</a:t>
            </a:r>
          </a:p>
          <a:p>
            <a:pPr lvl="1" eaLnBrk="1" hangingPunct="1">
              <a:lnSpc>
                <a:spcPct val="80000"/>
              </a:lnSpc>
              <a:buFont typeface="Wingdings" panose="05000000000000000000" pitchFamily="2" charset="2"/>
              <a:buNone/>
              <a:defRPr/>
            </a:pPr>
            <a:r>
              <a:rPr lang="el-GR" altLang="el-GR" b="1" smtClean="0"/>
              <a:t>	π.χ.  </a:t>
            </a:r>
            <a:r>
              <a:rPr lang="el-GR" altLang="el-GR" b="1" i="1" smtClean="0">
                <a:solidFill>
                  <a:srgbClr val="FF99FF"/>
                </a:solidFill>
              </a:rPr>
              <a:t>βαβ-βαβ, μαμά  </a:t>
            </a:r>
            <a:r>
              <a:rPr lang="el-GR" altLang="el-GR" b="1" smtClean="0">
                <a:solidFill>
                  <a:srgbClr val="FF99FF"/>
                </a:solidFill>
              </a:rPr>
              <a:t>(= </a:t>
            </a:r>
            <a:r>
              <a:rPr lang="el-GR" altLang="el-GR" b="1" i="1" smtClean="0">
                <a:solidFill>
                  <a:srgbClr val="FF99FF"/>
                </a:solidFill>
              </a:rPr>
              <a:t>να ένα σκυλάκι!</a:t>
            </a:r>
            <a:r>
              <a:rPr lang="el-GR" altLang="el-GR" b="1" smtClean="0">
                <a:solidFill>
                  <a:srgbClr val="FF99FF"/>
                </a:solidFill>
              </a:rPr>
              <a:t>), </a:t>
            </a:r>
            <a:r>
              <a:rPr lang="el-GR" altLang="el-GR" b="1" i="1" smtClean="0">
                <a:solidFill>
                  <a:srgbClr val="FF99FF"/>
                </a:solidFill>
              </a:rPr>
              <a:t>βρέχει έξω</a:t>
            </a:r>
            <a:r>
              <a:rPr lang="el-GR" altLang="el-GR" b="1" smtClean="0">
                <a:solidFill>
                  <a:srgbClr val="FF99FF"/>
                </a:solidFill>
              </a:rPr>
              <a:t>	</a:t>
            </a:r>
          </a:p>
          <a:p>
            <a:pPr eaLnBrk="1" hangingPunct="1">
              <a:lnSpc>
                <a:spcPct val="80000"/>
              </a:lnSpc>
              <a:defRPr/>
            </a:pPr>
            <a:endParaRPr lang="el-GR" altLang="el-GR" sz="2800" smtClean="0">
              <a:sym typeface="Marlett" pitchFamily="2" charset="2"/>
            </a:endParaRPr>
          </a:p>
          <a:p>
            <a:pPr eaLnBrk="1" hangingPunct="1">
              <a:lnSpc>
                <a:spcPct val="80000"/>
              </a:lnSpc>
              <a:defRPr/>
            </a:pPr>
            <a:endParaRPr lang="el-GR" altLang="el-GR"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C36ABC9-AAAC-47D2-BC50-D1AFB7C5A4A9}" type="slidenum">
              <a:rPr lang="el-GR" altLang="el-GR" sz="1200">
                <a:latin typeface="Arial" panose="020B0604020202020204" pitchFamily="34" charset="0"/>
              </a:rPr>
              <a:pPr>
                <a:spcBef>
                  <a:spcPct val="0"/>
                </a:spcBef>
                <a:buClrTx/>
                <a:buSzTx/>
                <a:buFontTx/>
                <a:buNone/>
              </a:pPr>
              <a:t>13</a:t>
            </a:fld>
            <a:endParaRPr lang="el-GR" altLang="el-GR" sz="1200">
              <a:latin typeface="Arial" panose="020B0604020202020204" pitchFamily="34" charset="0"/>
            </a:endParaRPr>
          </a:p>
        </p:txBody>
      </p:sp>
      <p:sp>
        <p:nvSpPr>
          <p:cNvPr id="76803" name="Rectangle 3"/>
          <p:cNvSpPr>
            <a:spLocks noGrp="1" noChangeArrowheads="1"/>
          </p:cNvSpPr>
          <p:nvPr>
            <p:ph type="body" idx="1"/>
          </p:nvPr>
        </p:nvSpPr>
        <p:spPr>
          <a:xfrm>
            <a:off x="0" y="188913"/>
            <a:ext cx="9144000" cy="6335712"/>
          </a:xfrm>
        </p:spPr>
        <p:txBody>
          <a:bodyPr/>
          <a:lstStyle/>
          <a:p>
            <a:pPr eaLnBrk="1" hangingPunct="1">
              <a:buFont typeface="Wingdings" panose="05000000000000000000" pitchFamily="2" charset="2"/>
              <a:buNone/>
              <a:defRPr/>
            </a:pPr>
            <a:r>
              <a:rPr lang="el-GR" altLang="el-GR" sz="2800" b="1" smtClean="0">
                <a:solidFill>
                  <a:schemeClr val="hlink"/>
                </a:solidFill>
              </a:rPr>
              <a:t>2.  </a:t>
            </a:r>
            <a:r>
              <a:rPr lang="el-GR" altLang="el-GR" sz="2800" b="1" u="sng" smtClean="0">
                <a:solidFill>
                  <a:schemeClr val="hlink"/>
                </a:solidFill>
              </a:rPr>
              <a:t>Δεσμευτικές</a:t>
            </a:r>
            <a:r>
              <a:rPr lang="el-GR" altLang="el-GR" sz="2800" u="sng" smtClean="0"/>
              <a:t> </a:t>
            </a:r>
            <a:r>
              <a:rPr lang="el-GR" altLang="el-GR" sz="2800" smtClean="0"/>
              <a:t>λεκτικές πράξεις</a:t>
            </a:r>
          </a:p>
          <a:p>
            <a:pPr eaLnBrk="1" hangingPunct="1">
              <a:buFont typeface="Wingdings" panose="05000000000000000000" pitchFamily="2" charset="2"/>
              <a:buNone/>
              <a:defRPr/>
            </a:pPr>
            <a:r>
              <a:rPr lang="el-GR" altLang="el-GR" sz="2400" smtClean="0"/>
              <a:t>	</a:t>
            </a:r>
            <a:r>
              <a:rPr lang="el-GR" altLang="el-GR" sz="2800" b="1" smtClean="0">
                <a:solidFill>
                  <a:srgbClr val="00FF00"/>
                </a:solidFill>
              </a:rPr>
              <a:t>Δυσκολεύουν ακόμη και στις αρχές της σχολικής ηλικίας.  </a:t>
            </a:r>
            <a:endParaRPr lang="el-GR" altLang="el-GR" sz="2800" b="1" smtClean="0">
              <a:solidFill>
                <a:srgbClr val="FF99FF"/>
              </a:solidFill>
            </a:endParaRPr>
          </a:p>
          <a:p>
            <a:pPr eaLnBrk="1" hangingPunct="1">
              <a:buFont typeface="Wingdings" panose="05000000000000000000" pitchFamily="2" charset="2"/>
              <a:buNone/>
              <a:defRPr/>
            </a:pPr>
            <a:r>
              <a:rPr lang="el-GR" altLang="el-GR" sz="2800" b="1" smtClean="0"/>
              <a:t>	Κυρίως </a:t>
            </a:r>
            <a:r>
              <a:rPr lang="el-GR" altLang="el-GR" sz="2800" b="1" smtClean="0">
                <a:solidFill>
                  <a:srgbClr val="00FF00"/>
                </a:solidFill>
              </a:rPr>
              <a:t>υποσχέσεις </a:t>
            </a:r>
            <a:r>
              <a:rPr lang="el-GR" altLang="el-GR" sz="2800" b="1" smtClean="0"/>
              <a:t>και </a:t>
            </a:r>
            <a:r>
              <a:rPr lang="el-GR" altLang="el-GR" sz="2800" b="1" smtClean="0">
                <a:solidFill>
                  <a:srgbClr val="00FF00"/>
                </a:solidFill>
              </a:rPr>
              <a:t>απειλές</a:t>
            </a:r>
            <a:r>
              <a:rPr lang="el-GR" altLang="el-GR" sz="2800" b="1" smtClean="0"/>
              <a:t> αλλά και </a:t>
            </a:r>
            <a:r>
              <a:rPr lang="el-GR" altLang="el-GR" sz="2800" b="1" smtClean="0">
                <a:solidFill>
                  <a:srgbClr val="00FF00"/>
                </a:solidFill>
              </a:rPr>
              <a:t>παροχές άδειας</a:t>
            </a:r>
            <a:r>
              <a:rPr lang="el-GR" altLang="el-GR" sz="2800" b="1" smtClean="0"/>
              <a:t>. </a:t>
            </a:r>
            <a:r>
              <a:rPr lang="el-GR" altLang="el-GR" sz="2800" b="1" smtClean="0">
                <a:solidFill>
                  <a:srgbClr val="00FF00"/>
                </a:solidFill>
              </a:rPr>
              <a:t>Βασίζονται σε δύσκολα </a:t>
            </a:r>
            <a:r>
              <a:rPr lang="el-GR" altLang="el-GR" sz="2800" b="1" smtClean="0">
                <a:solidFill>
                  <a:srgbClr val="FF99FF"/>
                </a:solidFill>
              </a:rPr>
              <a:t>νοητικά ρήματα </a:t>
            </a:r>
            <a:r>
              <a:rPr lang="el-GR" altLang="el-GR" sz="2800" b="1" smtClean="0">
                <a:solidFill>
                  <a:srgbClr val="00FF00"/>
                </a:solidFill>
              </a:rPr>
              <a:t>όπως  </a:t>
            </a:r>
            <a:r>
              <a:rPr lang="el-GR" altLang="el-GR" sz="2800" b="1" smtClean="0">
                <a:solidFill>
                  <a:srgbClr val="FF99FF"/>
                </a:solidFill>
              </a:rPr>
              <a:t>υπόσχομαι, δεσμεύομαι, επιφυλάσσομαι, παρέχω δυνατότητα κλπ.</a:t>
            </a:r>
            <a:endParaRPr lang="el-GR" altLang="el-GR" sz="2800" b="1" smtClean="0"/>
          </a:p>
          <a:p>
            <a:pPr lvl="1" eaLnBrk="1" hangingPunct="1">
              <a:defRPr/>
            </a:pPr>
            <a:r>
              <a:rPr lang="el-GR" altLang="el-GR" sz="2400" b="1" smtClean="0"/>
              <a:t>Έρευνες </a:t>
            </a:r>
            <a:r>
              <a:rPr lang="en-US" altLang="el-GR" sz="2400" b="1" smtClean="0"/>
              <a:t>Grimm</a:t>
            </a:r>
            <a:r>
              <a:rPr lang="el-GR" altLang="el-GR" sz="2400" b="1" smtClean="0"/>
              <a:t> (1974): ακόμη και στην ηλικία των 5 ετών τα παιδιά υπόσχονται κατάλληλα μόνο στο 57% των περιπτώσεων. Τείνουν να χειρίζονται την υποχρέωση προς τους άλλους ως υποχρέωση προς τον εαυτό τους (δηλ. αντί για δεσμευτικές  εκλαμβάνονται ως κατευθυντικές)</a:t>
            </a:r>
            <a:r>
              <a:rPr lang="en-US" altLang="el-GR" sz="2400" b="1" smtClean="0"/>
              <a:t>. </a:t>
            </a:r>
            <a:endParaRPr lang="el-GR" altLang="el-GR" sz="2400" b="1" i="1" smtClean="0"/>
          </a:p>
          <a:p>
            <a:pPr lvl="1" eaLnBrk="1" hangingPunct="1">
              <a:defRPr/>
            </a:pPr>
            <a:r>
              <a:rPr lang="el-GR" altLang="el-GR" sz="2400" b="1" smtClean="0"/>
              <a:t>Έρευνα </a:t>
            </a:r>
            <a:r>
              <a:rPr lang="en-US" altLang="el-GR" sz="2400" b="1" smtClean="0"/>
              <a:t>C. Chomsky</a:t>
            </a:r>
            <a:r>
              <a:rPr lang="el-GR" altLang="el-GR" sz="2400" b="1" smtClean="0"/>
              <a:t> (1968):  ακόμη και  8χρονα ερμηνεύουν το </a:t>
            </a:r>
            <a:r>
              <a:rPr lang="el-GR" altLang="el-GR" sz="2400" b="1" i="1" smtClean="0"/>
              <a:t>υπόσχομαι</a:t>
            </a:r>
            <a:r>
              <a:rPr lang="el-GR" altLang="el-GR" sz="2400" b="1" smtClean="0"/>
              <a:t> ως «ζητώ από»,  π.χ.  </a:t>
            </a:r>
            <a:r>
              <a:rPr lang="el-GR" altLang="el-GR" sz="2400" b="1" i="1" smtClean="0"/>
              <a:t>Ναι, αλλά μαμά σου υποσχέθηκα να μου το δώσεις = </a:t>
            </a:r>
            <a:r>
              <a:rPr lang="el-GR" altLang="el-GR" sz="2400" b="1" smtClean="0"/>
              <a:t>«μου υποσχέθηκες να μου το δώσεις» </a:t>
            </a:r>
            <a:endParaRPr lang="el-GR" altLang="el-GR" sz="2400" b="1" smtClean="0">
              <a:sym typeface="Marlett" pitchFamily="2" charset="2"/>
            </a:endParaRPr>
          </a:p>
          <a:p>
            <a:pPr eaLnBrk="1" hangingPunct="1">
              <a:defRPr/>
            </a:pPr>
            <a:endParaRPr lang="el-GR" altLang="el-GR" sz="24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3BA320B-812B-47B5-84F1-4AEA732939DC}" type="slidenum">
              <a:rPr lang="el-GR" altLang="el-GR" sz="1200">
                <a:latin typeface="Arial" panose="020B0604020202020204" pitchFamily="34" charset="0"/>
              </a:rPr>
              <a:pPr>
                <a:spcBef>
                  <a:spcPct val="0"/>
                </a:spcBef>
                <a:buClrTx/>
                <a:buSzTx/>
                <a:buFontTx/>
                <a:buNone/>
              </a:pPr>
              <a:t>14</a:t>
            </a:fld>
            <a:endParaRPr lang="el-GR" altLang="el-GR" sz="1200">
              <a:latin typeface="Arial" panose="020B0604020202020204" pitchFamily="34" charset="0"/>
            </a:endParaRPr>
          </a:p>
        </p:txBody>
      </p:sp>
      <p:sp>
        <p:nvSpPr>
          <p:cNvPr id="38915" name="Rectangle 3"/>
          <p:cNvSpPr>
            <a:spLocks noGrp="1" noChangeArrowheads="1"/>
          </p:cNvSpPr>
          <p:nvPr>
            <p:ph type="body" idx="1"/>
          </p:nvPr>
        </p:nvSpPr>
        <p:spPr>
          <a:xfrm>
            <a:off x="0" y="0"/>
            <a:ext cx="8964613" cy="6669088"/>
          </a:xfrm>
        </p:spPr>
        <p:txBody>
          <a:bodyPr/>
          <a:lstStyle/>
          <a:p>
            <a:pPr eaLnBrk="1" hangingPunct="1">
              <a:lnSpc>
                <a:spcPct val="80000"/>
              </a:lnSpc>
              <a:buFont typeface="Wingdings" panose="05000000000000000000" pitchFamily="2" charset="2"/>
              <a:buNone/>
              <a:defRPr/>
            </a:pPr>
            <a:r>
              <a:rPr lang="el-GR" altLang="el-GR" sz="2800" b="1" smtClean="0">
                <a:solidFill>
                  <a:schemeClr val="hlink"/>
                </a:solidFill>
              </a:rPr>
              <a:t>3.  </a:t>
            </a:r>
            <a:r>
              <a:rPr lang="el-GR" altLang="el-GR" sz="2800" b="1" u="sng" smtClean="0">
                <a:solidFill>
                  <a:schemeClr val="hlink"/>
                </a:solidFill>
              </a:rPr>
              <a:t>Εκφραστικές</a:t>
            </a:r>
            <a:r>
              <a:rPr lang="el-GR" altLang="el-GR" sz="2800" b="1" smtClean="0">
                <a:solidFill>
                  <a:schemeClr val="hlink"/>
                </a:solidFill>
              </a:rPr>
              <a:t>  </a:t>
            </a:r>
            <a:r>
              <a:rPr lang="el-GR" altLang="el-GR" sz="2800" b="1" smtClean="0"/>
              <a:t>λεκτικές πράξεις</a:t>
            </a:r>
          </a:p>
          <a:p>
            <a:pPr eaLnBrk="1" hangingPunct="1">
              <a:buFont typeface="Wingdings" panose="05000000000000000000" pitchFamily="2" charset="2"/>
              <a:buNone/>
              <a:defRPr/>
            </a:pPr>
            <a:r>
              <a:rPr lang="el-GR" altLang="el-GR" sz="2400" smtClean="0"/>
              <a:t>	</a:t>
            </a:r>
            <a:r>
              <a:rPr lang="el-GR" altLang="el-GR" sz="2600" b="1" smtClean="0"/>
              <a:t>Επίσης αργούν σχετικά (με ελάχιστες νωρίς όταν διδάσκονται ή και επιβάλλονται από τους γονείς, στερεότυπα όπως </a:t>
            </a:r>
            <a:r>
              <a:rPr lang="el-GR" altLang="el-GR" sz="2600" b="1" i="1" smtClean="0">
                <a:solidFill>
                  <a:srgbClr val="FF99FF"/>
                </a:solidFill>
              </a:rPr>
              <a:t>ευχαριστώ</a:t>
            </a:r>
            <a:r>
              <a:rPr lang="el-GR" altLang="el-GR" sz="2600" b="1" i="1" smtClean="0"/>
              <a:t>)</a:t>
            </a:r>
          </a:p>
          <a:p>
            <a:pPr eaLnBrk="1" hangingPunct="1">
              <a:buFont typeface="Wingdings" panose="05000000000000000000" pitchFamily="2" charset="2"/>
              <a:buNone/>
              <a:defRPr/>
            </a:pPr>
            <a:r>
              <a:rPr lang="el-GR" altLang="el-GR" sz="2600" b="1" smtClean="0"/>
              <a:t>	Εκφράζουν συνήθως τη στάση του ομιλητή (συναισθήματα κυρίως) με τα δύσκολα για τα μικρά παιδιά νοητικά ρήματα</a:t>
            </a:r>
          </a:p>
          <a:p>
            <a:pPr eaLnBrk="1" hangingPunct="1">
              <a:buFont typeface="Wingdings" panose="05000000000000000000" pitchFamily="2" charset="2"/>
              <a:buNone/>
              <a:defRPr/>
            </a:pPr>
            <a:r>
              <a:rPr lang="el-GR" altLang="el-GR" sz="2400" b="1" smtClean="0"/>
              <a:t>	π.χ. </a:t>
            </a:r>
            <a:r>
              <a:rPr lang="el-GR" altLang="el-GR" sz="2400" b="1" i="1" smtClean="0">
                <a:solidFill>
                  <a:srgbClr val="FF99FF"/>
                </a:solidFill>
              </a:rPr>
              <a:t>συγνώμη</a:t>
            </a:r>
            <a:r>
              <a:rPr lang="el-GR" altLang="el-GR" sz="2400" b="1" smtClean="0">
                <a:solidFill>
                  <a:srgbClr val="FF99FF"/>
                </a:solidFill>
              </a:rPr>
              <a:t>, </a:t>
            </a:r>
            <a:r>
              <a:rPr lang="el-GR" altLang="el-GR" sz="2400" b="1" i="1" smtClean="0">
                <a:solidFill>
                  <a:srgbClr val="FF99FF"/>
                </a:solidFill>
              </a:rPr>
              <a:t>λυπάμαι</a:t>
            </a:r>
            <a:r>
              <a:rPr lang="el-GR" altLang="el-GR" sz="2400" b="1" smtClean="0">
                <a:solidFill>
                  <a:srgbClr val="FF99FF"/>
                </a:solidFill>
              </a:rPr>
              <a:t>,</a:t>
            </a:r>
            <a:r>
              <a:rPr lang="el-GR" altLang="el-GR" sz="2400" b="1" i="1" smtClean="0">
                <a:solidFill>
                  <a:srgbClr val="FF99FF"/>
                </a:solidFill>
              </a:rPr>
              <a:t> χαίρομαι, ανησυχώ…</a:t>
            </a:r>
          </a:p>
          <a:p>
            <a:pPr eaLnBrk="1" hangingPunct="1">
              <a:lnSpc>
                <a:spcPct val="80000"/>
              </a:lnSpc>
              <a:buFont typeface="Wingdings" panose="05000000000000000000" pitchFamily="2" charset="2"/>
              <a:buNone/>
              <a:defRPr/>
            </a:pPr>
            <a:endParaRPr lang="el-GR" altLang="el-GR" sz="2400" b="1" i="1" smtClean="0"/>
          </a:p>
          <a:p>
            <a:pPr eaLnBrk="1" hangingPunct="1">
              <a:lnSpc>
                <a:spcPct val="80000"/>
              </a:lnSpc>
              <a:buFont typeface="Wingdings" panose="05000000000000000000" pitchFamily="2" charset="2"/>
              <a:buNone/>
              <a:defRPr/>
            </a:pPr>
            <a:r>
              <a:rPr lang="el-GR" altLang="el-GR" sz="2800" b="1" smtClean="0">
                <a:solidFill>
                  <a:schemeClr val="hlink"/>
                </a:solidFill>
              </a:rPr>
              <a:t>4.  </a:t>
            </a:r>
            <a:r>
              <a:rPr lang="el-GR" altLang="el-GR" sz="2800" b="1" u="sng" smtClean="0">
                <a:solidFill>
                  <a:schemeClr val="hlink"/>
                </a:solidFill>
              </a:rPr>
              <a:t>Διακηρύξεις</a:t>
            </a:r>
            <a:r>
              <a:rPr lang="el-GR" altLang="el-GR" sz="2800" u="sng" smtClean="0"/>
              <a:t> </a:t>
            </a:r>
          </a:p>
          <a:p>
            <a:pPr eaLnBrk="1" hangingPunct="1">
              <a:buFont typeface="Wingdings" panose="05000000000000000000" pitchFamily="2" charset="2"/>
              <a:buNone/>
              <a:defRPr/>
            </a:pPr>
            <a:r>
              <a:rPr lang="el-GR" altLang="el-GR" sz="2400" smtClean="0"/>
              <a:t>	</a:t>
            </a:r>
            <a:r>
              <a:rPr lang="el-GR" altLang="el-GR" sz="2600" b="1" smtClean="0"/>
              <a:t>Ίσως οι πιο δύσκολες όλων.   Δυνατές άλλωστε για τα παιδιά μόνο σε παιχνίδια προσποίησης, εφόσον δεν έχουν την κοινωνική θέση που επιτρέπει τέτοιες πράξεις. 	Βασίζονται στα λεγόμενα </a:t>
            </a:r>
            <a:r>
              <a:rPr lang="el-GR" altLang="el-GR" sz="2600" b="1" smtClean="0">
                <a:solidFill>
                  <a:srgbClr val="FF99FF"/>
                </a:solidFill>
              </a:rPr>
              <a:t>επιτελεστικά ρήματα</a:t>
            </a:r>
            <a:r>
              <a:rPr lang="el-GR" altLang="el-GR" sz="2600" b="1" smtClean="0"/>
              <a:t>, τα οποία συνιστούν από μόνα τους μια κοινωνική πράξη (π.χ. βάπτιση, παραίτηση…).</a:t>
            </a:r>
            <a:r>
              <a:rPr lang="el-GR" altLang="el-GR" sz="2400" b="1" smtClean="0"/>
              <a:t>    π.χ. </a:t>
            </a:r>
            <a:r>
              <a:rPr lang="el-GR" altLang="el-GR" sz="2400" b="1" i="1" smtClean="0">
                <a:solidFill>
                  <a:srgbClr val="FF99FF"/>
                </a:solidFill>
              </a:rPr>
              <a:t>Βαπτίζεται ο δούλος του Θεού…, Σας ανακηρύσσω δήμαρχο…</a:t>
            </a:r>
            <a:r>
              <a:rPr lang="el-GR" altLang="el-GR" sz="2400" b="1" smtClean="0">
                <a:solidFill>
                  <a:srgbClr val="FF99FF"/>
                </a:solidFill>
              </a:rPr>
              <a:t>, </a:t>
            </a:r>
            <a:r>
              <a:rPr lang="el-GR" altLang="el-GR" sz="2400" b="1" i="1" smtClean="0">
                <a:solidFill>
                  <a:srgbClr val="FF99FF"/>
                </a:solidFill>
              </a:rPr>
              <a:t>Καταδικάζεσθε σε 24 μήνες φυλακή, Παραιτούμαι.</a:t>
            </a:r>
          </a:p>
          <a:p>
            <a:pPr eaLnBrk="1" hangingPunct="1">
              <a:lnSpc>
                <a:spcPct val="80000"/>
              </a:lnSpc>
              <a:defRPr/>
            </a:pPr>
            <a:endParaRPr lang="el-GR" altLang="el-GR" sz="2400" b="1" smtClean="0">
              <a:sym typeface="Marlett" pitchFamily="2" charset="2"/>
            </a:endParaRPr>
          </a:p>
          <a:p>
            <a:pPr eaLnBrk="1" hangingPunct="1">
              <a:lnSpc>
                <a:spcPct val="80000"/>
              </a:lnSpc>
              <a:defRPr/>
            </a:pPr>
            <a:endParaRPr lang="el-GR" altLang="el-GR" sz="2400" smtClean="0"/>
          </a:p>
          <a:p>
            <a:pPr eaLnBrk="1" hangingPunct="1">
              <a:lnSpc>
                <a:spcPct val="80000"/>
              </a:lnSpc>
              <a:defRPr/>
            </a:pPr>
            <a:endParaRPr lang="el-GR" altLang="el-G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518DEE7-7DE2-4DC9-AEA0-F4A5DAAED0FB}" type="slidenum">
              <a:rPr lang="el-GR" altLang="el-GR" sz="1200">
                <a:latin typeface="Arial" panose="020B0604020202020204" pitchFamily="34" charset="0"/>
              </a:rPr>
              <a:pPr>
                <a:spcBef>
                  <a:spcPct val="0"/>
                </a:spcBef>
                <a:buClrTx/>
                <a:buSzTx/>
                <a:buFontTx/>
                <a:buNone/>
              </a:pPr>
              <a:t>15</a:t>
            </a:fld>
            <a:endParaRPr lang="el-GR" altLang="el-GR" sz="1200">
              <a:latin typeface="Arial" panose="020B0604020202020204" pitchFamily="34" charset="0"/>
            </a:endParaRPr>
          </a:p>
        </p:txBody>
      </p:sp>
      <p:sp>
        <p:nvSpPr>
          <p:cNvPr id="40962" name="Rectangle 2"/>
          <p:cNvSpPr>
            <a:spLocks noGrp="1" noRot="1" noChangeArrowheads="1"/>
          </p:cNvSpPr>
          <p:nvPr>
            <p:ph type="title"/>
          </p:nvPr>
        </p:nvSpPr>
        <p:spPr/>
        <p:txBody>
          <a:bodyPr/>
          <a:lstStyle/>
          <a:p>
            <a:pPr eaLnBrk="1" hangingPunct="1">
              <a:defRPr/>
            </a:pPr>
            <a:r>
              <a:rPr lang="el-GR" altLang="el-GR" sz="2800" smtClean="0">
                <a:solidFill>
                  <a:schemeClr val="hlink"/>
                </a:solidFill>
              </a:rPr>
              <a:t/>
            </a:r>
            <a:br>
              <a:rPr lang="el-GR" altLang="el-GR" sz="2800" smtClean="0">
                <a:solidFill>
                  <a:schemeClr val="hlink"/>
                </a:solidFill>
              </a:rPr>
            </a:br>
            <a:r>
              <a:rPr lang="el-GR" altLang="el-GR" sz="3200" smtClean="0">
                <a:solidFill>
                  <a:schemeClr val="hlink"/>
                </a:solidFill>
              </a:rPr>
              <a:t>Μέσα/τρόποι για την επίτευξη λεκτικών πράξεων</a:t>
            </a:r>
            <a:r>
              <a:rPr lang="el-GR" altLang="el-GR" sz="2800" smtClean="0">
                <a:solidFill>
                  <a:schemeClr val="hlink"/>
                </a:solidFill>
              </a:rPr>
              <a:t/>
            </a:r>
            <a:br>
              <a:rPr lang="el-GR" altLang="el-GR" sz="2800" smtClean="0">
                <a:solidFill>
                  <a:schemeClr val="hlink"/>
                </a:solidFill>
              </a:rPr>
            </a:br>
            <a:endParaRPr lang="el-GR" altLang="el-GR" sz="2800" smtClean="0">
              <a:solidFill>
                <a:schemeClr val="hlink"/>
              </a:solidFill>
            </a:endParaRPr>
          </a:p>
        </p:txBody>
      </p:sp>
      <p:sp>
        <p:nvSpPr>
          <p:cNvPr id="40963" name="Rectangle 3"/>
          <p:cNvSpPr>
            <a:spLocks noGrp="1" noChangeArrowheads="1"/>
          </p:cNvSpPr>
          <p:nvPr>
            <p:ph type="body" idx="1"/>
          </p:nvPr>
        </p:nvSpPr>
        <p:spPr>
          <a:xfrm>
            <a:off x="0" y="1125538"/>
            <a:ext cx="9144000" cy="5732462"/>
          </a:xfrm>
        </p:spPr>
        <p:txBody>
          <a:bodyPr/>
          <a:lstStyle/>
          <a:p>
            <a:pPr algn="ctr" eaLnBrk="1" hangingPunct="1">
              <a:lnSpc>
                <a:spcPct val="80000"/>
              </a:lnSpc>
              <a:buFont typeface="Wingdings" panose="05000000000000000000" pitchFamily="2" charset="2"/>
              <a:buNone/>
              <a:defRPr/>
            </a:pPr>
            <a:r>
              <a:rPr lang="el-GR" altLang="el-GR" sz="2800" b="1" dirty="0" smtClean="0">
                <a:solidFill>
                  <a:srgbClr val="00FF00"/>
                </a:solidFill>
              </a:rPr>
              <a:t>Πλουτίζονται με το χρόνο:</a:t>
            </a:r>
          </a:p>
          <a:p>
            <a:pPr eaLnBrk="1" hangingPunct="1">
              <a:lnSpc>
                <a:spcPct val="80000"/>
              </a:lnSpc>
              <a:defRPr/>
            </a:pPr>
            <a:r>
              <a:rPr lang="el-GR" altLang="el-GR" sz="2800" b="1" dirty="0" smtClean="0">
                <a:solidFill>
                  <a:srgbClr val="00FF00"/>
                </a:solidFill>
              </a:rPr>
              <a:t>Το φάσμα τους: </a:t>
            </a:r>
            <a:r>
              <a:rPr lang="el-GR" altLang="el-GR" sz="2800" b="1" u="sng" dirty="0" smtClean="0">
                <a:solidFill>
                  <a:srgbClr val="00FF00"/>
                </a:solidFill>
              </a:rPr>
              <a:t>προστίθενται έμμεσοι στους άμεσους τρόπους</a:t>
            </a:r>
            <a:r>
              <a:rPr lang="el-GR" altLang="el-GR" sz="2800" b="1" dirty="0" smtClean="0">
                <a:solidFill>
                  <a:srgbClr val="00FF00"/>
                </a:solidFill>
              </a:rPr>
              <a:t>.</a:t>
            </a:r>
          </a:p>
          <a:p>
            <a:pPr eaLnBrk="1" hangingPunct="1">
              <a:lnSpc>
                <a:spcPct val="80000"/>
              </a:lnSpc>
              <a:defRPr/>
            </a:pPr>
            <a:r>
              <a:rPr lang="el-GR" altLang="el-GR" sz="2800" b="1" dirty="0" smtClean="0">
                <a:solidFill>
                  <a:srgbClr val="00FF00"/>
                </a:solidFill>
              </a:rPr>
              <a:t>Η </a:t>
            </a:r>
            <a:r>
              <a:rPr lang="el-GR" altLang="el-GR" sz="2800" b="1" u="sng" dirty="0" smtClean="0">
                <a:solidFill>
                  <a:srgbClr val="00FF00"/>
                </a:solidFill>
              </a:rPr>
              <a:t>κατάλληλη επιλογή τρόπων εξαρτάται κυρίως από </a:t>
            </a:r>
            <a:r>
              <a:rPr lang="el-GR" altLang="el-GR" sz="2800" b="1" u="sng" dirty="0" err="1" smtClean="0">
                <a:solidFill>
                  <a:srgbClr val="00FF00"/>
                </a:solidFill>
              </a:rPr>
              <a:t>κοινωνικοπολιτισμικούς</a:t>
            </a:r>
            <a:r>
              <a:rPr lang="el-GR" altLang="el-GR" sz="2800" b="1" u="sng" dirty="0" smtClean="0">
                <a:solidFill>
                  <a:srgbClr val="00FF00"/>
                </a:solidFill>
              </a:rPr>
              <a:t> παράγοντες</a:t>
            </a:r>
            <a:r>
              <a:rPr lang="el-GR" altLang="el-GR" sz="2800" b="1" dirty="0" smtClean="0">
                <a:solidFill>
                  <a:srgbClr val="00FF00"/>
                </a:solidFill>
              </a:rPr>
              <a:t>.</a:t>
            </a:r>
            <a:r>
              <a:rPr lang="el-GR" altLang="el-GR" sz="2400" b="1" dirty="0" smtClean="0"/>
              <a:t>    </a:t>
            </a:r>
          </a:p>
          <a:p>
            <a:pPr eaLnBrk="1" hangingPunct="1">
              <a:lnSpc>
                <a:spcPct val="80000"/>
              </a:lnSpc>
              <a:buFont typeface="Wingdings" panose="05000000000000000000" pitchFamily="2" charset="2"/>
              <a:buNone/>
              <a:defRPr/>
            </a:pPr>
            <a:r>
              <a:rPr lang="el-GR" altLang="el-GR" sz="2400" b="1" dirty="0" smtClean="0"/>
              <a:t>			Π.χ.</a:t>
            </a:r>
          </a:p>
          <a:p>
            <a:pPr marL="522288" lvl="1" indent="-65088" eaLnBrk="1" hangingPunct="1">
              <a:lnSpc>
                <a:spcPct val="80000"/>
              </a:lnSpc>
              <a:buFont typeface="Wingdings" panose="05000000000000000000" pitchFamily="2" charset="2"/>
              <a:buNone/>
              <a:defRPr/>
            </a:pPr>
            <a:r>
              <a:rPr lang="el-GR" altLang="el-GR" sz="2400" b="1" dirty="0" smtClean="0"/>
              <a:t>Επειδή όταν επικοινωνούμε πάντα εισχωρούμε στον προσωπικό χώρο του άλλου, οι κοινωνίες βρίσκουν τρόπους επίλυσης της δύσκολης αυτής κατάστασης με εκφράσεις ευγένειας. Ωστόσο, τα μέσα που παρέχει κάθε </a:t>
            </a:r>
            <a:r>
              <a:rPr lang="el-GR" altLang="el-GR" sz="2400" b="1" dirty="0" err="1" smtClean="0"/>
              <a:t>κοινωνικοπολιτισμικό</a:t>
            </a:r>
            <a:r>
              <a:rPr lang="el-GR" altLang="el-GR" sz="2400" b="1" dirty="0" smtClean="0"/>
              <a:t> περιβάλλον για την ευγένεια μπορεί να διαφέρουν.  Π.χ.</a:t>
            </a:r>
          </a:p>
          <a:p>
            <a:pPr eaLnBrk="1" hangingPunct="1">
              <a:lnSpc>
                <a:spcPct val="80000"/>
              </a:lnSpc>
              <a:buFont typeface="Wingdings" panose="05000000000000000000" pitchFamily="2" charset="2"/>
              <a:buNone/>
              <a:defRPr/>
            </a:pPr>
            <a:r>
              <a:rPr lang="el-GR" altLang="el-GR" sz="2400" b="1" dirty="0" smtClean="0"/>
              <a:t>		-</a:t>
            </a:r>
            <a:r>
              <a:rPr lang="el-GR" altLang="el-GR" sz="2400" b="1" dirty="0" smtClean="0">
                <a:solidFill>
                  <a:schemeClr val="folHlink"/>
                </a:solidFill>
              </a:rPr>
              <a:t>Βρετανία:</a:t>
            </a:r>
            <a:r>
              <a:rPr lang="el-GR" altLang="el-GR" sz="2400" b="1" dirty="0" smtClean="0"/>
              <a:t> 	</a:t>
            </a:r>
            <a:r>
              <a:rPr lang="el-GR" altLang="el-GR" sz="2400" b="1" i="1" dirty="0" smtClean="0">
                <a:solidFill>
                  <a:schemeClr val="folHlink"/>
                </a:solidFill>
              </a:rPr>
              <a:t>Θα μπορούσατε να φέρετε νερό</a:t>
            </a:r>
            <a:r>
              <a:rPr lang="el-GR" altLang="el-GR" sz="2400" b="1" dirty="0" smtClean="0">
                <a:solidFill>
                  <a:schemeClr val="folHlink"/>
                </a:solidFill>
              </a:rPr>
              <a:t>;</a:t>
            </a:r>
            <a:r>
              <a:rPr lang="el-GR" altLang="el-GR" sz="2400" b="1" dirty="0" smtClean="0"/>
              <a:t>  (χρήση 				βοηθητικών ρημάτων για υποθετικούς χρόνους)</a:t>
            </a:r>
          </a:p>
          <a:p>
            <a:pPr eaLnBrk="1" hangingPunct="1">
              <a:lnSpc>
                <a:spcPct val="80000"/>
              </a:lnSpc>
              <a:buFont typeface="Wingdings" panose="05000000000000000000" pitchFamily="2" charset="2"/>
              <a:buNone/>
              <a:defRPr/>
            </a:pPr>
            <a:r>
              <a:rPr lang="el-GR" altLang="el-GR" sz="2400" b="1" dirty="0" smtClean="0"/>
              <a:t>		-</a:t>
            </a:r>
            <a:r>
              <a:rPr lang="el-GR" altLang="el-GR" sz="2400" b="1" dirty="0" smtClean="0">
                <a:solidFill>
                  <a:schemeClr val="folHlink"/>
                </a:solidFill>
              </a:rPr>
              <a:t>Ελλάδα:</a:t>
            </a:r>
            <a:r>
              <a:rPr lang="el-GR" altLang="el-GR" sz="2400" b="1" dirty="0" smtClean="0"/>
              <a:t> 	</a:t>
            </a:r>
            <a:r>
              <a:rPr lang="el-GR" altLang="el-GR" sz="2400" b="1" i="1" dirty="0" smtClean="0">
                <a:solidFill>
                  <a:schemeClr val="folHlink"/>
                </a:solidFill>
              </a:rPr>
              <a:t>Φέρνεις λίγο νεράκι;</a:t>
            </a:r>
            <a:r>
              <a:rPr lang="el-GR" altLang="el-GR" sz="2400" b="1" dirty="0" smtClean="0"/>
              <a:t> (χρήση υποκοριστικών)</a:t>
            </a:r>
          </a:p>
          <a:p>
            <a:pPr eaLnBrk="1" hangingPunct="1">
              <a:lnSpc>
                <a:spcPct val="80000"/>
              </a:lnSpc>
              <a:buFont typeface="Wingdings" panose="05000000000000000000" pitchFamily="2" charset="2"/>
              <a:buNone/>
              <a:defRPr/>
            </a:pPr>
            <a:endParaRPr lang="el-GR" altLang="el-GR" sz="2400" b="1" dirty="0" smtClean="0"/>
          </a:p>
          <a:p>
            <a:pPr eaLnBrk="1" hangingPunct="1">
              <a:lnSpc>
                <a:spcPct val="80000"/>
              </a:lnSpc>
              <a:buFont typeface="Wingdings" panose="05000000000000000000" pitchFamily="2" charset="2"/>
              <a:buNone/>
              <a:defRPr/>
            </a:pPr>
            <a:endParaRPr lang="el-GR" altLang="el-GR" sz="2400" dirty="0" smtClean="0"/>
          </a:p>
          <a:p>
            <a:pPr eaLnBrk="1" hangingPunct="1">
              <a:lnSpc>
                <a:spcPct val="80000"/>
              </a:lnSpc>
              <a:buFont typeface="Wingdings" panose="05000000000000000000" pitchFamily="2" charset="2"/>
              <a:buNone/>
              <a:defRPr/>
            </a:pPr>
            <a:endParaRPr lang="el-GR" altLang="el-GR" sz="800" dirty="0" smtClean="0"/>
          </a:p>
          <a:p>
            <a:pPr eaLnBrk="1" hangingPunct="1">
              <a:lnSpc>
                <a:spcPct val="80000"/>
              </a:lnSpc>
              <a:buFont typeface="Wingdings" panose="05000000000000000000" pitchFamily="2" charset="2"/>
              <a:buNone/>
              <a:defRPr/>
            </a:pPr>
            <a:endParaRPr lang="el-GR" altLang="el-GR" sz="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ABCA484-D026-4266-9C25-B48A0F63845C}" type="slidenum">
              <a:rPr lang="el-GR" altLang="el-GR" sz="1200">
                <a:latin typeface="Arial" panose="020B0604020202020204" pitchFamily="34" charset="0"/>
              </a:rPr>
              <a:pPr>
                <a:spcBef>
                  <a:spcPct val="0"/>
                </a:spcBef>
                <a:buClrTx/>
                <a:buSzTx/>
                <a:buFontTx/>
                <a:buNone/>
              </a:pPr>
              <a:t>16</a:t>
            </a:fld>
            <a:endParaRPr lang="el-GR" altLang="el-GR" sz="1200">
              <a:latin typeface="Arial" panose="020B0604020202020204" pitchFamily="34" charset="0"/>
            </a:endParaRPr>
          </a:p>
        </p:txBody>
      </p:sp>
      <p:sp>
        <p:nvSpPr>
          <p:cNvPr id="79875" name="Rectangle 3"/>
          <p:cNvSpPr>
            <a:spLocks noGrp="1" noChangeArrowheads="1"/>
          </p:cNvSpPr>
          <p:nvPr>
            <p:ph type="body" idx="1"/>
          </p:nvPr>
        </p:nvSpPr>
        <p:spPr>
          <a:xfrm>
            <a:off x="0" y="549275"/>
            <a:ext cx="9144000" cy="5576888"/>
          </a:xfrm>
        </p:spPr>
        <p:txBody>
          <a:bodyPr/>
          <a:lstStyle/>
          <a:p>
            <a:pPr algn="ctr" eaLnBrk="1" hangingPunct="1">
              <a:lnSpc>
                <a:spcPct val="90000"/>
              </a:lnSpc>
              <a:buFont typeface="Wingdings" panose="05000000000000000000" pitchFamily="2" charset="2"/>
              <a:buNone/>
              <a:defRPr/>
            </a:pPr>
            <a:r>
              <a:rPr lang="el-GR" altLang="el-GR" sz="2800" b="1" smtClean="0"/>
              <a:t>Έρευνες </a:t>
            </a:r>
            <a:r>
              <a:rPr lang="en-US" altLang="el-GR" sz="2800" b="1" smtClean="0"/>
              <a:t>Grimm</a:t>
            </a:r>
            <a:r>
              <a:rPr lang="el-GR" altLang="el-GR" sz="2800" b="1" smtClean="0"/>
              <a:t> για το πώς εκφράζουν τα παιδιά </a:t>
            </a:r>
          </a:p>
          <a:p>
            <a:pPr algn="ctr" eaLnBrk="1" hangingPunct="1">
              <a:lnSpc>
                <a:spcPct val="90000"/>
              </a:lnSpc>
              <a:buFont typeface="Wingdings" panose="05000000000000000000" pitchFamily="2" charset="2"/>
              <a:buNone/>
              <a:defRPr/>
            </a:pPr>
            <a:r>
              <a:rPr lang="el-GR" altLang="el-GR" sz="2800" b="1" smtClean="0"/>
              <a:t>διάφορες λεκτικές πράξεις, </a:t>
            </a:r>
          </a:p>
          <a:p>
            <a:pPr algn="ctr" eaLnBrk="1" hangingPunct="1">
              <a:lnSpc>
                <a:spcPct val="90000"/>
              </a:lnSpc>
              <a:buFont typeface="Wingdings" panose="05000000000000000000" pitchFamily="2" charset="2"/>
              <a:buNone/>
              <a:defRPr/>
            </a:pPr>
            <a:r>
              <a:rPr lang="el-GR" altLang="el-GR" sz="2800" b="1" smtClean="0"/>
              <a:t>π.χ. ερώτηση, προσταγή, απαγόρευση, άδεια, υπόσχεση.</a:t>
            </a:r>
          </a:p>
          <a:p>
            <a:pPr eaLnBrk="1" hangingPunct="1">
              <a:lnSpc>
                <a:spcPct val="90000"/>
              </a:lnSpc>
              <a:buFont typeface="Wingdings" panose="05000000000000000000" pitchFamily="2" charset="2"/>
              <a:buNone/>
              <a:defRPr/>
            </a:pPr>
            <a:endParaRPr lang="el-GR" altLang="el-GR" sz="2400" b="1" smtClean="0"/>
          </a:p>
          <a:p>
            <a:pPr eaLnBrk="1" hangingPunct="1">
              <a:lnSpc>
                <a:spcPct val="90000"/>
              </a:lnSpc>
              <a:defRPr/>
            </a:pPr>
            <a:r>
              <a:rPr lang="el-GR" altLang="el-GR" sz="2800" b="1" u="sng" smtClean="0">
                <a:solidFill>
                  <a:srgbClr val="00FF00"/>
                </a:solidFill>
              </a:rPr>
              <a:t>Τα μικρότερα παιδιά χρησιμοποιούν αρχικά περιορισμένα μέσα και δυσκολεύονται με τα έμμεσα</a:t>
            </a:r>
            <a:r>
              <a:rPr lang="en-US" altLang="el-GR" sz="2400" b="1" smtClean="0"/>
              <a:t> (</a:t>
            </a:r>
            <a:r>
              <a:rPr lang="el-GR" altLang="el-GR" sz="2000" b="1" smtClean="0"/>
              <a:t>βλ. και </a:t>
            </a:r>
            <a:r>
              <a:rPr lang="en-US" altLang="el-GR" sz="2000" b="1" smtClean="0"/>
              <a:t>Garvey 1974)</a:t>
            </a:r>
            <a:r>
              <a:rPr lang="el-GR" altLang="el-GR" sz="2000" b="1" smtClean="0"/>
              <a:t>.</a:t>
            </a:r>
            <a:r>
              <a:rPr lang="en-US" altLang="el-GR" sz="2800" b="1" smtClean="0"/>
              <a:t> </a:t>
            </a:r>
            <a:endParaRPr lang="el-GR" altLang="el-GR" sz="2400" b="1" smtClean="0"/>
          </a:p>
          <a:p>
            <a:pPr eaLnBrk="1" hangingPunct="1">
              <a:lnSpc>
                <a:spcPct val="90000"/>
              </a:lnSpc>
              <a:defRPr/>
            </a:pPr>
            <a:r>
              <a:rPr lang="el-GR" altLang="el-GR" sz="2800" b="1" smtClean="0">
                <a:solidFill>
                  <a:srgbClr val="00FF00"/>
                </a:solidFill>
              </a:rPr>
              <a:t>Σημαντικές πάντως </a:t>
            </a:r>
            <a:r>
              <a:rPr lang="el-GR" altLang="el-GR" sz="2800" b="1" u="sng" smtClean="0">
                <a:solidFill>
                  <a:srgbClr val="00FF00"/>
                </a:solidFill>
              </a:rPr>
              <a:t>εξελίξεις από τα 4 στα 7 χρόνια</a:t>
            </a:r>
            <a:r>
              <a:rPr lang="el-GR" altLang="el-GR" sz="2800" b="1" smtClean="0">
                <a:solidFill>
                  <a:srgbClr val="00FF00"/>
                </a:solidFill>
              </a:rPr>
              <a:t>, καθώς είναι διαθέσιμοι όλο και περισσότεροι τρόποι</a:t>
            </a:r>
            <a:r>
              <a:rPr lang="el-GR" altLang="el-GR" sz="2800" b="1" smtClean="0"/>
              <a:t>:</a:t>
            </a:r>
            <a:r>
              <a:rPr lang="el-GR" altLang="el-GR" sz="2400" b="1" smtClean="0"/>
              <a:t>   π.χ.</a:t>
            </a:r>
            <a:endParaRPr lang="el-GR" altLang="el-GR" sz="2400" b="1" u="sng" smtClean="0"/>
          </a:p>
          <a:p>
            <a:pPr lvl="1" eaLnBrk="1" hangingPunct="1">
              <a:lnSpc>
                <a:spcPct val="90000"/>
              </a:lnSpc>
              <a:defRPr/>
            </a:pPr>
            <a:r>
              <a:rPr lang="el-GR" altLang="el-GR" sz="2400" b="1" u="sng" smtClean="0">
                <a:solidFill>
                  <a:srgbClr val="FFFF00"/>
                </a:solidFill>
              </a:rPr>
              <a:t>Παροχή άδειας</a:t>
            </a:r>
            <a:r>
              <a:rPr lang="el-GR" altLang="el-GR" sz="2400" b="1" smtClean="0"/>
              <a:t>:  </a:t>
            </a:r>
            <a:r>
              <a:rPr lang="el-GR" altLang="el-GR" sz="2400" b="1" i="1" smtClean="0"/>
              <a:t>Μπορείς ν’ ανέβεις.  Δεν θα με πείραζε αν ανέβαινες. </a:t>
            </a:r>
            <a:endParaRPr lang="el-GR" altLang="el-GR" sz="2400" b="1" i="1" u="sng" smtClean="0"/>
          </a:p>
          <a:p>
            <a:pPr lvl="1" eaLnBrk="1" hangingPunct="1">
              <a:lnSpc>
                <a:spcPct val="90000"/>
              </a:lnSpc>
              <a:defRPr/>
            </a:pPr>
            <a:r>
              <a:rPr lang="el-GR" altLang="el-GR" sz="2400" b="1" u="sng" smtClean="0">
                <a:solidFill>
                  <a:srgbClr val="FFFF00"/>
                </a:solidFill>
              </a:rPr>
              <a:t>Απαγόρευση</a:t>
            </a:r>
            <a:r>
              <a:rPr lang="el-GR" altLang="el-GR" sz="2400" b="1" smtClean="0"/>
              <a:t>:  </a:t>
            </a:r>
            <a:r>
              <a:rPr lang="el-GR" altLang="el-GR" sz="2400" b="1" i="1" smtClean="0"/>
              <a:t>Μην κουνηθείς. Δεν θα κουνηθείς. Δεν πρέπει να κουνηθείς.  Προτιμώ να μην κουνηθείς.  Αν κουνηθείς, αλίμονό σου…</a:t>
            </a:r>
          </a:p>
          <a:p>
            <a:pPr eaLnBrk="1" hangingPunct="1">
              <a:lnSpc>
                <a:spcPct val="90000"/>
              </a:lnSpc>
              <a:defRPr/>
            </a:pPr>
            <a:endParaRPr lang="el-GR" altLang="el-GR" sz="2400" b="1"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9C69225-26CD-4916-AE5C-662C36960D9B}" type="slidenum">
              <a:rPr lang="el-GR" altLang="el-GR" sz="1200">
                <a:latin typeface="Arial" panose="020B0604020202020204" pitchFamily="34" charset="0"/>
              </a:rPr>
              <a:pPr>
                <a:spcBef>
                  <a:spcPct val="0"/>
                </a:spcBef>
                <a:buClrTx/>
                <a:buSzTx/>
                <a:buFontTx/>
                <a:buNone/>
              </a:pPr>
              <a:t>17</a:t>
            </a:fld>
            <a:endParaRPr lang="el-GR" altLang="el-GR" sz="1200">
              <a:latin typeface="Arial" panose="020B0604020202020204" pitchFamily="34" charset="0"/>
            </a:endParaRPr>
          </a:p>
        </p:txBody>
      </p:sp>
      <p:sp>
        <p:nvSpPr>
          <p:cNvPr id="44034" name="Rectangle 2"/>
          <p:cNvSpPr>
            <a:spLocks noGrp="1" noRot="1" noChangeArrowheads="1"/>
          </p:cNvSpPr>
          <p:nvPr>
            <p:ph type="title"/>
          </p:nvPr>
        </p:nvSpPr>
        <p:spPr>
          <a:xfrm>
            <a:off x="457200" y="0"/>
            <a:ext cx="8229600" cy="549275"/>
          </a:xfrm>
        </p:spPr>
        <p:txBody>
          <a:bodyPr/>
          <a:lstStyle/>
          <a:p>
            <a:pPr eaLnBrk="1" hangingPunct="1">
              <a:defRPr/>
            </a:pPr>
            <a:r>
              <a:rPr lang="el-GR" sz="2800" dirty="0" smtClean="0">
                <a:solidFill>
                  <a:schemeClr val="hlink"/>
                </a:solidFill>
              </a:rPr>
              <a:t>Αιτήματα</a:t>
            </a:r>
          </a:p>
        </p:txBody>
      </p:sp>
      <p:sp>
        <p:nvSpPr>
          <p:cNvPr id="44035" name="Rectangle 3"/>
          <p:cNvSpPr>
            <a:spLocks noGrp="1" noChangeArrowheads="1"/>
          </p:cNvSpPr>
          <p:nvPr>
            <p:ph type="body" idx="1"/>
          </p:nvPr>
        </p:nvSpPr>
        <p:spPr>
          <a:xfrm>
            <a:off x="0" y="620713"/>
            <a:ext cx="9144000" cy="6237287"/>
          </a:xfrm>
        </p:spPr>
        <p:txBody>
          <a:bodyPr/>
          <a:lstStyle/>
          <a:p>
            <a:pPr algn="ctr" defTabSz="901700" eaLnBrk="1" hangingPunct="1">
              <a:lnSpc>
                <a:spcPct val="80000"/>
              </a:lnSpc>
              <a:buFont typeface="Wingdings" panose="05000000000000000000" pitchFamily="2" charset="2"/>
              <a:buNone/>
              <a:defRPr/>
            </a:pPr>
            <a:r>
              <a:rPr lang="el-GR" altLang="el-GR" sz="2800" dirty="0" smtClean="0"/>
              <a:t>	</a:t>
            </a:r>
            <a:r>
              <a:rPr lang="el-GR" altLang="el-GR" sz="2800" b="1" dirty="0" err="1" smtClean="0"/>
              <a:t>πολυμελετημένα</a:t>
            </a:r>
            <a:r>
              <a:rPr lang="el-GR" altLang="el-GR" sz="2800" b="1" dirty="0" smtClean="0"/>
              <a:t>  μέσα από πειράματα, </a:t>
            </a:r>
          </a:p>
          <a:p>
            <a:pPr algn="ctr" defTabSz="901700" eaLnBrk="1" hangingPunct="1">
              <a:lnSpc>
                <a:spcPct val="80000"/>
              </a:lnSpc>
              <a:buFont typeface="Wingdings" panose="05000000000000000000" pitchFamily="2" charset="2"/>
              <a:buNone/>
              <a:defRPr/>
            </a:pPr>
            <a:r>
              <a:rPr lang="el-GR" altLang="el-GR" sz="2800" b="1" dirty="0" smtClean="0"/>
              <a:t>όπου κάποιος επίμονα αρνείται το αίτημα ενός παιδιού </a:t>
            </a:r>
          </a:p>
          <a:p>
            <a:pPr algn="ctr" defTabSz="901700" eaLnBrk="1" hangingPunct="1">
              <a:lnSpc>
                <a:spcPct val="80000"/>
              </a:lnSpc>
              <a:buFont typeface="Wingdings" panose="05000000000000000000" pitchFamily="2" charset="2"/>
              <a:buNone/>
              <a:defRPr/>
            </a:pPr>
            <a:r>
              <a:rPr lang="el-GR" altLang="el-GR" sz="2800" b="1" dirty="0" smtClean="0"/>
              <a:t>για να ελέγξει τις στρατηγικές επιμονής του παιδιού στο αίτημα </a:t>
            </a:r>
          </a:p>
          <a:p>
            <a:pPr algn="ctr" defTabSz="901700" eaLnBrk="1" hangingPunct="1">
              <a:lnSpc>
                <a:spcPct val="80000"/>
              </a:lnSpc>
              <a:buFont typeface="Wingdings" panose="05000000000000000000" pitchFamily="2" charset="2"/>
              <a:buNone/>
              <a:defRPr/>
            </a:pPr>
            <a:r>
              <a:rPr lang="el-GR" altLang="el-GR" sz="1800" b="1" dirty="0" smtClean="0"/>
              <a:t> </a:t>
            </a:r>
          </a:p>
          <a:p>
            <a:pPr algn="ctr" defTabSz="901700" eaLnBrk="1" hangingPunct="1">
              <a:lnSpc>
                <a:spcPct val="80000"/>
              </a:lnSpc>
              <a:buFont typeface="Wingdings" panose="05000000000000000000" pitchFamily="2" charset="2"/>
              <a:buNone/>
              <a:defRPr/>
            </a:pPr>
            <a:r>
              <a:rPr lang="el-GR" altLang="el-GR" sz="2400" b="1" dirty="0" smtClean="0"/>
              <a:t>Π.χ. </a:t>
            </a:r>
          </a:p>
          <a:p>
            <a:pPr algn="ctr" defTabSz="901700" eaLnBrk="1" hangingPunct="1">
              <a:lnSpc>
                <a:spcPct val="80000"/>
              </a:lnSpc>
              <a:buFont typeface="Wingdings" panose="05000000000000000000" pitchFamily="2" charset="2"/>
              <a:buNone/>
              <a:defRPr/>
            </a:pPr>
            <a:r>
              <a:rPr lang="el-GR" altLang="el-GR" sz="2400" b="1" dirty="0" smtClean="0"/>
              <a:t>Διάλογος σε πείραμα όπου ένα παιδί δοκιμάζει εναλλακτικούς τρόπους</a:t>
            </a:r>
          </a:p>
          <a:p>
            <a:pPr algn="ctr" defTabSz="901700" eaLnBrk="1" hangingPunct="1">
              <a:lnSpc>
                <a:spcPct val="80000"/>
              </a:lnSpc>
              <a:buFont typeface="Wingdings" panose="05000000000000000000" pitchFamily="2" charset="2"/>
              <a:buNone/>
              <a:defRPr/>
            </a:pPr>
            <a:r>
              <a:rPr lang="el-GR" altLang="el-GR" sz="2400" b="1" dirty="0" smtClean="0"/>
              <a:t> για να </a:t>
            </a:r>
            <a:r>
              <a:rPr lang="el-GR" altLang="el-GR" sz="2400" b="1" dirty="0" err="1" smtClean="0"/>
              <a:t>να</a:t>
            </a:r>
            <a:r>
              <a:rPr lang="el-GR" altLang="el-GR" sz="2400" b="1" dirty="0" smtClean="0"/>
              <a:t> πετύχει αυτό που ζητάει:</a:t>
            </a:r>
          </a:p>
          <a:p>
            <a:pPr defTabSz="901700" eaLnBrk="1" hangingPunct="1">
              <a:lnSpc>
                <a:spcPct val="80000"/>
              </a:lnSpc>
              <a:buFont typeface="Wingdings" panose="05000000000000000000" pitchFamily="2" charset="2"/>
              <a:buNone/>
              <a:defRPr/>
            </a:pPr>
            <a:r>
              <a:rPr lang="el-GR" altLang="el-GR" sz="2400" b="1" dirty="0" smtClean="0"/>
              <a:t>		</a:t>
            </a:r>
            <a:r>
              <a:rPr lang="el-GR" altLang="el-GR" sz="2400" b="1" dirty="0" smtClean="0">
                <a:solidFill>
                  <a:schemeClr val="folHlink"/>
                </a:solidFill>
              </a:rPr>
              <a:t>1.  -</a:t>
            </a:r>
            <a:r>
              <a:rPr lang="el-GR" altLang="el-GR" sz="2400" b="1" i="1" dirty="0" smtClean="0">
                <a:solidFill>
                  <a:schemeClr val="folHlink"/>
                </a:solidFill>
              </a:rPr>
              <a:t>Κατέβα.</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-Όχι.</a:t>
            </a:r>
            <a:r>
              <a:rPr lang="el-GR" altLang="el-GR" sz="2400" b="1" dirty="0" smtClean="0">
                <a:solidFill>
                  <a:schemeClr val="folHlink"/>
                </a:solidFill>
              </a:rPr>
              <a:t>	</a:t>
            </a:r>
          </a:p>
          <a:p>
            <a:pPr defTabSz="901700" eaLnBrk="1" hangingPunct="1">
              <a:lnSpc>
                <a:spcPct val="80000"/>
              </a:lnSpc>
              <a:buFont typeface="Wingdings" panose="05000000000000000000" pitchFamily="2" charset="2"/>
              <a:buNone/>
              <a:defRPr/>
            </a:pPr>
            <a:r>
              <a:rPr lang="el-GR" altLang="el-GR" sz="2400" b="1" dirty="0" smtClean="0">
                <a:solidFill>
                  <a:schemeClr val="folHlink"/>
                </a:solidFill>
              </a:rPr>
              <a:t>		2.</a:t>
            </a:r>
            <a:r>
              <a:rPr lang="el-GR" altLang="el-GR" sz="2400" b="1" i="1" dirty="0" smtClean="0">
                <a:solidFill>
                  <a:schemeClr val="folHlink"/>
                </a:solidFill>
              </a:rPr>
              <a:t>  -Θα μ’ αφήσεις να κουνηθώ λίγο σε παρακαλώ; </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-Δε θέλω.</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a:t>
            </a:r>
            <a:r>
              <a:rPr lang="el-GR" altLang="el-GR" sz="2400" b="1" dirty="0" smtClean="0">
                <a:solidFill>
                  <a:schemeClr val="folHlink"/>
                </a:solidFill>
              </a:rPr>
              <a:t>3.</a:t>
            </a:r>
            <a:r>
              <a:rPr lang="el-GR" altLang="el-GR" sz="2400" b="1" i="1" dirty="0" smtClean="0">
                <a:solidFill>
                  <a:schemeClr val="folHlink"/>
                </a:solidFill>
              </a:rPr>
              <a:t>  -Εσύ θα μπορείς να πας στην τσουλήθρα.</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-Μ’ αρέσει πιο πολύ να κάνω κούνια.</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a:t>
            </a:r>
            <a:r>
              <a:rPr lang="el-GR" altLang="el-GR" sz="2400" b="1" dirty="0" smtClean="0">
                <a:solidFill>
                  <a:schemeClr val="folHlink"/>
                </a:solidFill>
              </a:rPr>
              <a:t>4.</a:t>
            </a:r>
            <a:r>
              <a:rPr lang="el-GR" altLang="el-GR" sz="2400" b="1" i="1" dirty="0" smtClean="0">
                <a:solidFill>
                  <a:schemeClr val="folHlink"/>
                </a:solidFill>
              </a:rPr>
              <a:t>  -Θέλω να κουνηθώ κι εγώ λίγο, όχι μόνο εσύ. </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-Σου είπα ότι δε θέλω.</a:t>
            </a:r>
          </a:p>
          <a:p>
            <a:pPr defTabSz="901700" eaLnBrk="1" hangingPunct="1">
              <a:lnSpc>
                <a:spcPct val="80000"/>
              </a:lnSpc>
              <a:buFont typeface="Wingdings" panose="05000000000000000000" pitchFamily="2" charset="2"/>
              <a:buNone/>
              <a:defRPr/>
            </a:pPr>
            <a:r>
              <a:rPr lang="el-GR" altLang="el-GR" sz="2400" b="1" i="1" dirty="0" smtClean="0">
                <a:solidFill>
                  <a:schemeClr val="folHlink"/>
                </a:solidFill>
              </a:rPr>
              <a:t>       	</a:t>
            </a:r>
            <a:r>
              <a:rPr lang="el-GR" altLang="el-GR" sz="2400" b="1" dirty="0" smtClean="0">
                <a:solidFill>
                  <a:schemeClr val="folHlink"/>
                </a:solidFill>
              </a:rPr>
              <a:t>5.</a:t>
            </a:r>
            <a:r>
              <a:rPr lang="el-GR" altLang="el-GR" sz="2400" b="1" i="1" dirty="0" smtClean="0">
                <a:solidFill>
                  <a:schemeClr val="folHlink"/>
                </a:solidFill>
              </a:rPr>
              <a:t>  -Ναι. αλλά πρέπει.	</a:t>
            </a:r>
            <a:r>
              <a:rPr lang="el-GR" altLang="el-GR" sz="2400" i="1" dirty="0" smtClean="0">
                <a:solidFill>
                  <a:srgbClr val="FF99FF"/>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6B37AE6-3C0D-4BB2-A702-4A3347DF47C4}" type="slidenum">
              <a:rPr lang="el-GR" altLang="el-GR" sz="1200">
                <a:latin typeface="Arial" panose="020B0604020202020204" pitchFamily="34" charset="0"/>
              </a:rPr>
              <a:pPr>
                <a:spcBef>
                  <a:spcPct val="0"/>
                </a:spcBef>
                <a:buClrTx/>
                <a:buSzTx/>
                <a:buFontTx/>
                <a:buNone/>
              </a:pPr>
              <a:t>18</a:t>
            </a:fld>
            <a:endParaRPr lang="el-GR" altLang="el-GR" sz="1200">
              <a:latin typeface="Arial" panose="020B0604020202020204" pitchFamily="34" charset="0"/>
            </a:endParaRPr>
          </a:p>
        </p:txBody>
      </p:sp>
      <p:sp>
        <p:nvSpPr>
          <p:cNvPr id="72707" name="Rectangle 3"/>
          <p:cNvSpPr>
            <a:spLocks noGrp="1" noChangeArrowheads="1"/>
          </p:cNvSpPr>
          <p:nvPr>
            <p:ph type="body" idx="1"/>
          </p:nvPr>
        </p:nvSpPr>
        <p:spPr>
          <a:xfrm>
            <a:off x="0" y="333375"/>
            <a:ext cx="9144000" cy="6310313"/>
          </a:xfrm>
        </p:spPr>
        <p:txBody>
          <a:bodyPr/>
          <a:lstStyle/>
          <a:p>
            <a:pPr eaLnBrk="1" hangingPunct="1">
              <a:lnSpc>
                <a:spcPct val="80000"/>
              </a:lnSpc>
              <a:buFont typeface="Wingdings" panose="05000000000000000000" pitchFamily="2" charset="2"/>
              <a:buNone/>
              <a:defRPr/>
            </a:pPr>
            <a:endParaRPr lang="el-GR" altLang="el-GR" sz="2800" smtClean="0"/>
          </a:p>
          <a:p>
            <a:pPr eaLnBrk="1" hangingPunct="1">
              <a:lnSpc>
                <a:spcPct val="80000"/>
              </a:lnSpc>
              <a:defRPr/>
            </a:pPr>
            <a:r>
              <a:rPr lang="en-US" altLang="el-GR" sz="2800" b="1" smtClean="0"/>
              <a:t>Bates:  </a:t>
            </a:r>
            <a:r>
              <a:rPr lang="el-GR" altLang="el-GR" sz="2800" b="1" smtClean="0"/>
              <a:t>Σε αίτημα για καραμέλα, τα μικρά επιμένουν στην προστακτική </a:t>
            </a:r>
            <a:r>
              <a:rPr lang="el-GR" altLang="el-GR" sz="2800" b="1" i="1" smtClean="0">
                <a:solidFill>
                  <a:srgbClr val="FF99FF"/>
                </a:solidFill>
              </a:rPr>
              <a:t>δώσε μου μια καραμέλα</a:t>
            </a:r>
            <a:r>
              <a:rPr lang="el-GR" altLang="el-GR" sz="2800" b="1" smtClean="0">
                <a:solidFill>
                  <a:srgbClr val="FF99FF"/>
                </a:solidFill>
              </a:rPr>
              <a:t>.  </a:t>
            </a:r>
            <a:r>
              <a:rPr lang="el-GR" altLang="el-GR" sz="2800" b="1" smtClean="0"/>
              <a:t>Δεν κατέχουν πλάγιους ευγενικούς τρόπους  όπως </a:t>
            </a:r>
            <a:r>
              <a:rPr lang="el-GR" altLang="el-GR" sz="2800" b="1" i="1" smtClean="0">
                <a:solidFill>
                  <a:srgbClr val="FF99FF"/>
                </a:solidFill>
              </a:rPr>
              <a:t>Μπορείς να μου δώσεις…; Μήπως θα μπορούσες να μου δώσεις…;</a:t>
            </a:r>
          </a:p>
          <a:p>
            <a:pPr eaLnBrk="1" hangingPunct="1">
              <a:lnSpc>
                <a:spcPct val="80000"/>
              </a:lnSpc>
              <a:buFont typeface="Wingdings" panose="05000000000000000000" pitchFamily="2" charset="2"/>
              <a:buNone/>
              <a:defRPr/>
            </a:pPr>
            <a:endParaRPr lang="el-GR" altLang="el-GR" sz="2800" b="1" i="1" smtClean="0"/>
          </a:p>
          <a:p>
            <a:pPr eaLnBrk="1" hangingPunct="1">
              <a:lnSpc>
                <a:spcPct val="80000"/>
              </a:lnSpc>
              <a:defRPr/>
            </a:pPr>
            <a:r>
              <a:rPr lang="en-US" altLang="el-GR" sz="2800" b="1" smtClean="0"/>
              <a:t>Ervin-Tripp </a:t>
            </a:r>
            <a:r>
              <a:rPr lang="el-GR" altLang="el-GR" sz="2800" b="1" smtClean="0"/>
              <a:t>κ.σ.</a:t>
            </a:r>
            <a:r>
              <a:rPr lang="en-US" altLang="el-GR" sz="2800" b="1" smtClean="0"/>
              <a:t> 1990:  </a:t>
            </a:r>
            <a:r>
              <a:rPr lang="el-GR" altLang="el-GR" sz="2800" b="1" smtClean="0"/>
              <a:t>Όταν το αίτημα δεν εκπληρώνεται, τα μικρά απλώς το επαναλαμβάνουν. Αντιθέτως, τα μεγαλύτερα παιδιά  βρίσκουν κι άλλους τρόπους για να επανέλθουν, μεταξύ των οποίων πιο πλάγιους</a:t>
            </a:r>
            <a:r>
              <a:rPr lang="en-US" altLang="el-GR" sz="2800" b="1" smtClean="0"/>
              <a:t> </a:t>
            </a:r>
            <a:r>
              <a:rPr lang="el-GR" altLang="el-GR" sz="2800" b="1" smtClean="0"/>
              <a:t>όπως:  </a:t>
            </a:r>
          </a:p>
          <a:p>
            <a:pPr lvl="1" eaLnBrk="1" hangingPunct="1">
              <a:lnSpc>
                <a:spcPct val="80000"/>
              </a:lnSpc>
              <a:defRPr/>
            </a:pPr>
            <a:r>
              <a:rPr lang="el-GR" altLang="el-GR" b="1" i="1" smtClean="0">
                <a:solidFill>
                  <a:srgbClr val="FF99FF"/>
                </a:solidFill>
              </a:rPr>
              <a:t>Ανέβα στο αυτοκίνητό μου.  </a:t>
            </a:r>
          </a:p>
          <a:p>
            <a:pPr lvl="1" eaLnBrk="1" hangingPunct="1">
              <a:lnSpc>
                <a:spcPct val="80000"/>
              </a:lnSpc>
              <a:defRPr/>
            </a:pPr>
            <a:r>
              <a:rPr lang="el-GR" altLang="el-GR" b="1" i="1" smtClean="0">
                <a:solidFill>
                  <a:srgbClr val="FF99FF"/>
                </a:solidFill>
              </a:rPr>
              <a:t>Θες ν’ ανέβεις…; </a:t>
            </a:r>
          </a:p>
          <a:p>
            <a:pPr lvl="1" eaLnBrk="1" hangingPunct="1">
              <a:lnSpc>
                <a:spcPct val="80000"/>
              </a:lnSpc>
              <a:defRPr/>
            </a:pPr>
            <a:r>
              <a:rPr lang="el-GR" altLang="el-GR" b="1" i="1" smtClean="0">
                <a:solidFill>
                  <a:srgbClr val="FF99FF"/>
                </a:solidFill>
              </a:rPr>
              <a:t>Θα ήθελες ν’ ανέβεις…; </a:t>
            </a:r>
          </a:p>
          <a:p>
            <a:pPr lvl="1" eaLnBrk="1" hangingPunct="1">
              <a:lnSpc>
                <a:spcPct val="80000"/>
              </a:lnSpc>
              <a:defRPr/>
            </a:pPr>
            <a:r>
              <a:rPr lang="el-GR" altLang="el-GR" b="1" i="1" smtClean="0">
                <a:solidFill>
                  <a:srgbClr val="FF99FF"/>
                </a:solidFill>
              </a:rPr>
              <a:t>Γιατί δεν ανεβαίνεις…;  </a:t>
            </a:r>
          </a:p>
          <a:p>
            <a:pPr lvl="1" eaLnBrk="1" hangingPunct="1">
              <a:lnSpc>
                <a:spcPct val="80000"/>
              </a:lnSpc>
              <a:defRPr/>
            </a:pPr>
            <a:r>
              <a:rPr lang="el-GR" altLang="el-GR" b="1" i="1" smtClean="0">
                <a:solidFill>
                  <a:srgbClr val="FF99FF"/>
                </a:solidFill>
              </a:rPr>
              <a:t>Σκέφτομαι ότι αν ανέβαινες…</a:t>
            </a:r>
            <a:endParaRPr lang="el-GR" altLang="el-GR" b="1" smtClean="0">
              <a:solidFill>
                <a:srgbClr val="FF99FF"/>
              </a:solidFill>
            </a:endParaRPr>
          </a:p>
          <a:p>
            <a:pPr eaLnBrk="1" hangingPunct="1">
              <a:lnSpc>
                <a:spcPct val="80000"/>
              </a:lnSpc>
              <a:defRPr/>
            </a:pPr>
            <a:endParaRPr lang="el-GR" altLang="el-GR" sz="2800" b="1"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3C5056E-C79E-4C4B-B3F4-A8493934BA56}" type="slidenum">
              <a:rPr lang="el-GR" altLang="el-GR" sz="1200">
                <a:latin typeface="Arial" panose="020B0604020202020204" pitchFamily="34" charset="0"/>
              </a:rPr>
              <a:pPr>
                <a:spcBef>
                  <a:spcPct val="0"/>
                </a:spcBef>
                <a:buClrTx/>
                <a:buSzTx/>
                <a:buFontTx/>
                <a:buNone/>
              </a:pPr>
              <a:t>19</a:t>
            </a:fld>
            <a:endParaRPr lang="el-GR" altLang="el-GR" sz="1200">
              <a:latin typeface="Arial" panose="020B0604020202020204" pitchFamily="34" charset="0"/>
            </a:endParaRPr>
          </a:p>
        </p:txBody>
      </p:sp>
      <p:sp>
        <p:nvSpPr>
          <p:cNvPr id="45058" name="Rectangle 2"/>
          <p:cNvSpPr>
            <a:spLocks noGrp="1" noRot="1" noChangeArrowheads="1"/>
          </p:cNvSpPr>
          <p:nvPr>
            <p:ph type="title"/>
          </p:nvPr>
        </p:nvSpPr>
        <p:spPr>
          <a:xfrm>
            <a:off x="457200" y="0"/>
            <a:ext cx="8229600" cy="857250"/>
          </a:xfrm>
        </p:spPr>
        <p:txBody>
          <a:bodyPr/>
          <a:lstStyle/>
          <a:p>
            <a:pPr eaLnBrk="1" hangingPunct="1">
              <a:defRPr/>
            </a:pPr>
            <a:r>
              <a:rPr lang="el-GR" sz="3200" dirty="0" smtClean="0">
                <a:solidFill>
                  <a:schemeClr val="hlink"/>
                </a:solidFill>
              </a:rPr>
              <a:t>Έμμεσα αιτήματα </a:t>
            </a:r>
          </a:p>
        </p:txBody>
      </p:sp>
      <p:sp>
        <p:nvSpPr>
          <p:cNvPr id="45059" name="Rectangle 3"/>
          <p:cNvSpPr>
            <a:spLocks noGrp="1" noChangeArrowheads="1"/>
          </p:cNvSpPr>
          <p:nvPr>
            <p:ph type="body" idx="1"/>
          </p:nvPr>
        </p:nvSpPr>
        <p:spPr>
          <a:xfrm>
            <a:off x="0" y="714375"/>
            <a:ext cx="9144000" cy="5810250"/>
          </a:xfrm>
        </p:spPr>
        <p:txBody>
          <a:bodyPr/>
          <a:lstStyle/>
          <a:p>
            <a:pPr algn="ctr" eaLnBrk="1" hangingPunct="1">
              <a:lnSpc>
                <a:spcPct val="90000"/>
              </a:lnSpc>
              <a:buFont typeface="Wingdings" panose="05000000000000000000" pitchFamily="2" charset="2"/>
              <a:buNone/>
              <a:defRPr/>
            </a:pPr>
            <a:r>
              <a:rPr lang="el-GR" altLang="el-GR" sz="2800" b="1" u="sng" dirty="0" smtClean="0">
                <a:solidFill>
                  <a:schemeClr val="hlink"/>
                </a:solidFill>
              </a:rPr>
              <a:t>Κατανόηση δύσκολη αρχικά γιατί το </a:t>
            </a:r>
            <a:r>
              <a:rPr lang="el-GR" altLang="el-GR" sz="2800" b="1" u="sng" dirty="0" err="1" smtClean="0">
                <a:solidFill>
                  <a:schemeClr val="hlink"/>
                </a:solidFill>
              </a:rPr>
              <a:t>εκφώνημα</a:t>
            </a:r>
            <a:r>
              <a:rPr lang="el-GR" altLang="el-GR" sz="2800" b="1" u="sng" dirty="0" smtClean="0">
                <a:solidFill>
                  <a:schemeClr val="hlink"/>
                </a:solidFill>
              </a:rPr>
              <a:t> που ακούει το παιδί ερμηνεύεται κυριολεκτικά</a:t>
            </a:r>
            <a:r>
              <a:rPr lang="el-GR" altLang="el-GR" sz="2400" b="1" dirty="0" smtClean="0">
                <a:solidFill>
                  <a:schemeClr val="hlink"/>
                </a:solidFill>
              </a:rPr>
              <a:t>  </a:t>
            </a:r>
          </a:p>
          <a:p>
            <a:pPr algn="ctr" eaLnBrk="1" hangingPunct="1">
              <a:lnSpc>
                <a:spcPct val="90000"/>
              </a:lnSpc>
              <a:buFont typeface="Wingdings" panose="05000000000000000000" pitchFamily="2" charset="2"/>
              <a:buNone/>
              <a:defRPr/>
            </a:pPr>
            <a:r>
              <a:rPr lang="el-GR" altLang="el-GR" sz="2400" b="1" dirty="0" smtClean="0">
                <a:solidFill>
                  <a:schemeClr val="hlink"/>
                </a:solidFill>
              </a:rPr>
              <a:t> </a:t>
            </a:r>
            <a:r>
              <a:rPr lang="el-GR" altLang="el-GR" sz="2400" b="1" dirty="0" smtClean="0"/>
              <a:t>π.χ. σε τηλεφωνήματα στα πρώτα χρόνια της προσχολικής ηλικίας:</a:t>
            </a:r>
          </a:p>
          <a:p>
            <a:pPr lvl="1" indent="-111125" eaLnBrk="1" hangingPunct="1">
              <a:lnSpc>
                <a:spcPct val="90000"/>
              </a:lnSpc>
              <a:buFont typeface="Wingdings" panose="05000000000000000000" pitchFamily="2" charset="2"/>
              <a:buNone/>
              <a:defRPr/>
            </a:pPr>
            <a:r>
              <a:rPr lang="el-GR" altLang="el-GR" sz="2400" b="1" dirty="0" smtClean="0"/>
              <a:t>Ε:  </a:t>
            </a:r>
            <a:r>
              <a:rPr lang="el-GR" altLang="el-GR" sz="2400" b="1" i="1" dirty="0" smtClean="0">
                <a:solidFill>
                  <a:srgbClr val="FF99FF"/>
                </a:solidFill>
              </a:rPr>
              <a:t>Πού είναι η μαμά σου</a:t>
            </a:r>
            <a:r>
              <a:rPr lang="el-GR" altLang="el-GR" sz="2400" b="1" dirty="0" smtClean="0">
                <a:solidFill>
                  <a:srgbClr val="FF99FF"/>
                </a:solidFill>
              </a:rPr>
              <a:t>;   </a:t>
            </a:r>
            <a:r>
              <a:rPr lang="el-GR" altLang="el-GR" sz="2400" b="1" dirty="0" smtClean="0"/>
              <a:t>Π: </a:t>
            </a:r>
            <a:r>
              <a:rPr lang="el-GR" altLang="el-GR" sz="2400" b="1" i="1" dirty="0" smtClean="0">
                <a:solidFill>
                  <a:srgbClr val="FF99FF"/>
                </a:solidFill>
              </a:rPr>
              <a:t>Στην κουζίνα </a:t>
            </a:r>
            <a:r>
              <a:rPr lang="el-GR" altLang="el-GR" sz="2400" b="1" dirty="0" smtClean="0"/>
              <a:t>(χωρίς να τη φωνάξει).</a:t>
            </a:r>
            <a:endParaRPr lang="el-GR" altLang="el-GR" sz="2400" b="1" i="1" dirty="0" smtClean="0"/>
          </a:p>
          <a:p>
            <a:pPr lvl="1" indent="-111125" eaLnBrk="1" hangingPunct="1">
              <a:lnSpc>
                <a:spcPct val="90000"/>
              </a:lnSpc>
              <a:buFont typeface="Wingdings" panose="05000000000000000000" pitchFamily="2" charset="2"/>
              <a:buNone/>
              <a:defRPr/>
            </a:pPr>
            <a:r>
              <a:rPr lang="el-GR" altLang="el-GR" sz="2400" b="1" dirty="0" smtClean="0"/>
              <a:t>Ε:  </a:t>
            </a:r>
            <a:r>
              <a:rPr lang="el-GR" altLang="el-GR" sz="2400" b="1" i="1" dirty="0" smtClean="0">
                <a:solidFill>
                  <a:srgbClr val="FF99FF"/>
                </a:solidFill>
              </a:rPr>
              <a:t>Είναι εκεί η μαμά σου;</a:t>
            </a:r>
            <a:r>
              <a:rPr lang="el-GR" altLang="el-GR" sz="2400" b="1" dirty="0" smtClean="0">
                <a:solidFill>
                  <a:srgbClr val="FF99FF"/>
                </a:solidFill>
              </a:rPr>
              <a:t>   </a:t>
            </a:r>
            <a:r>
              <a:rPr lang="el-GR" altLang="el-GR" sz="2400" b="1" dirty="0" smtClean="0"/>
              <a:t>Π: </a:t>
            </a:r>
            <a:r>
              <a:rPr lang="el-GR" altLang="el-GR" sz="2400" b="1" i="1" dirty="0" smtClean="0">
                <a:solidFill>
                  <a:srgbClr val="FF99FF"/>
                </a:solidFill>
              </a:rPr>
              <a:t>Ναι</a:t>
            </a:r>
            <a:r>
              <a:rPr lang="el-GR" altLang="el-GR" sz="2400" b="1" dirty="0" smtClean="0">
                <a:solidFill>
                  <a:srgbClr val="FF99FF"/>
                </a:solidFill>
              </a:rPr>
              <a:t> </a:t>
            </a:r>
            <a:r>
              <a:rPr lang="el-GR" altLang="el-GR" sz="2400" b="1" dirty="0" smtClean="0"/>
              <a:t>(χωρίς να τη φωνάξει).</a:t>
            </a:r>
            <a:endParaRPr lang="el-GR" altLang="el-GR" sz="2400" b="1" u="sng" dirty="0" smtClean="0"/>
          </a:p>
          <a:p>
            <a:pPr eaLnBrk="1" hangingPunct="1">
              <a:lnSpc>
                <a:spcPct val="90000"/>
              </a:lnSpc>
              <a:buFont typeface="Wingdings" panose="05000000000000000000" pitchFamily="2" charset="2"/>
              <a:buNone/>
              <a:defRPr/>
            </a:pPr>
            <a:r>
              <a:rPr lang="el-GR" altLang="el-GR" sz="2400" b="1" dirty="0" smtClean="0">
                <a:solidFill>
                  <a:schemeClr val="hlink"/>
                </a:solidFill>
              </a:rPr>
              <a:t>	</a:t>
            </a:r>
          </a:p>
          <a:p>
            <a:pPr eaLnBrk="1" hangingPunct="1">
              <a:lnSpc>
                <a:spcPct val="90000"/>
              </a:lnSpc>
              <a:defRPr/>
            </a:pPr>
            <a:r>
              <a:rPr lang="el-GR" altLang="el-GR" sz="2800" b="1" dirty="0" smtClean="0">
                <a:solidFill>
                  <a:schemeClr val="hlink"/>
                </a:solidFill>
              </a:rPr>
              <a:t>Εφικτή παρόλα αυτά μερικές φορές:</a:t>
            </a:r>
            <a:r>
              <a:rPr lang="el-GR" altLang="el-GR" sz="2400" b="1" dirty="0" smtClean="0"/>
              <a:t>   παράδειγμα από μητέρα που ζητά να μαζευτούν τα παιχνίδια στο δωμάτιο:</a:t>
            </a:r>
          </a:p>
          <a:p>
            <a:pPr lvl="1" indent="-111125" eaLnBrk="1" hangingPunct="1">
              <a:lnSpc>
                <a:spcPct val="90000"/>
              </a:lnSpc>
              <a:buFont typeface="Wingdings" panose="05000000000000000000" pitchFamily="2" charset="2"/>
              <a:buNone/>
              <a:defRPr/>
            </a:pPr>
            <a:r>
              <a:rPr lang="el-GR" altLang="el-GR" sz="2400" b="1" dirty="0" smtClean="0"/>
              <a:t>Μητέρα: </a:t>
            </a:r>
            <a:r>
              <a:rPr lang="el-GR" altLang="el-GR" sz="2400" b="1" i="1" dirty="0" smtClean="0">
                <a:solidFill>
                  <a:srgbClr val="FF99FF"/>
                </a:solidFill>
              </a:rPr>
              <a:t>Τι χάλια είναι αυτά!</a:t>
            </a:r>
            <a:r>
              <a:rPr lang="el-GR" altLang="el-GR" sz="2400" b="1" dirty="0" smtClean="0">
                <a:solidFill>
                  <a:srgbClr val="FF99FF"/>
                </a:solidFill>
              </a:rPr>
              <a:t>  </a:t>
            </a:r>
            <a:r>
              <a:rPr lang="el-GR" altLang="el-GR" sz="2400" b="1" dirty="0" smtClean="0"/>
              <a:t>Παιδί:  </a:t>
            </a:r>
            <a:r>
              <a:rPr lang="el-GR" altLang="el-GR" sz="2400" b="1" i="1" dirty="0" smtClean="0">
                <a:solidFill>
                  <a:srgbClr val="FF99FF"/>
                </a:solidFill>
              </a:rPr>
              <a:t>Θα τα μαζέψω τώρα</a:t>
            </a:r>
            <a:r>
              <a:rPr lang="el-GR" altLang="el-GR" sz="2400" b="1" i="1" dirty="0" smtClean="0"/>
              <a:t>.</a:t>
            </a:r>
          </a:p>
          <a:p>
            <a:pPr lvl="1" indent="-111125" eaLnBrk="1" hangingPunct="1">
              <a:lnSpc>
                <a:spcPct val="90000"/>
              </a:lnSpc>
              <a:buFont typeface="Wingdings" panose="05000000000000000000" pitchFamily="2" charset="2"/>
              <a:buNone/>
              <a:defRPr/>
            </a:pPr>
            <a:endParaRPr lang="el-GR" altLang="el-GR" sz="2400" b="1" i="1" dirty="0" smtClean="0"/>
          </a:p>
          <a:p>
            <a:pPr eaLnBrk="1" hangingPunct="1">
              <a:lnSpc>
                <a:spcPct val="90000"/>
              </a:lnSpc>
              <a:defRPr/>
            </a:pPr>
            <a:r>
              <a:rPr lang="el-GR" altLang="el-GR" sz="2800" b="1" dirty="0" smtClean="0">
                <a:solidFill>
                  <a:srgbClr val="FFC000"/>
                </a:solidFill>
              </a:rPr>
              <a:t>Εφικτή περισσότερο προς το τέλος της προσχολικής ηλικίας</a:t>
            </a:r>
            <a:r>
              <a:rPr lang="en-US" altLang="el-GR" sz="2800" b="1" dirty="0" smtClean="0">
                <a:solidFill>
                  <a:srgbClr val="FFC000"/>
                </a:solidFill>
              </a:rPr>
              <a:t>:</a:t>
            </a:r>
            <a:endParaRPr lang="el-GR" altLang="el-GR" sz="2800" b="1" dirty="0" smtClean="0">
              <a:solidFill>
                <a:srgbClr val="FFC000"/>
              </a:solidFill>
            </a:endParaRPr>
          </a:p>
          <a:p>
            <a:pPr lvl="1" indent="-111125" eaLnBrk="1" hangingPunct="1">
              <a:lnSpc>
                <a:spcPct val="90000"/>
              </a:lnSpc>
              <a:buFont typeface="Wingdings" panose="05000000000000000000" pitchFamily="2" charset="2"/>
              <a:buNone/>
              <a:defRPr/>
            </a:pPr>
            <a:r>
              <a:rPr lang="el-GR" altLang="el-GR" sz="2400" b="1" i="1" dirty="0" smtClean="0">
                <a:solidFill>
                  <a:srgbClr val="FF99FF"/>
                </a:solidFill>
              </a:rPr>
              <a:t>Η μαμά μου θ’ αργήσει σήμερα.   Εγώ τρώω </a:t>
            </a:r>
            <a:r>
              <a:rPr lang="el-GR" altLang="el-GR" sz="2400" b="1" i="1" dirty="0" err="1" smtClean="0">
                <a:solidFill>
                  <a:srgbClr val="FF99FF"/>
                </a:solidFill>
              </a:rPr>
              <a:t>ό,τι</a:t>
            </a:r>
            <a:r>
              <a:rPr lang="el-GR" altLang="el-GR" sz="2400" b="1" i="1" dirty="0" smtClean="0">
                <a:solidFill>
                  <a:srgbClr val="FF99FF"/>
                </a:solidFill>
              </a:rPr>
              <a:t> </a:t>
            </a:r>
            <a:r>
              <a:rPr lang="el-GR" altLang="el-GR" sz="2400" b="1" i="1" dirty="0" err="1" smtClean="0">
                <a:solidFill>
                  <a:srgbClr val="FF99FF"/>
                </a:solidFill>
              </a:rPr>
              <a:t>νά</a:t>
            </a:r>
            <a:r>
              <a:rPr lang="el-GR" altLang="el-GR" sz="2400" b="1" i="1" dirty="0" smtClean="0">
                <a:solidFill>
                  <a:srgbClr val="FF99FF"/>
                </a:solidFill>
              </a:rPr>
              <a:t>’ ναι.</a:t>
            </a:r>
            <a:r>
              <a:rPr lang="el-GR" altLang="el-GR" sz="2400" b="1" dirty="0" smtClean="0">
                <a:solidFill>
                  <a:srgbClr val="FF99FF"/>
                </a:solidFill>
              </a:rPr>
              <a:t> </a:t>
            </a:r>
            <a:r>
              <a:rPr lang="el-GR" altLang="el-GR" sz="2400" b="1" dirty="0" smtClean="0"/>
              <a:t>(με σκοπό να την καλέσουν να μείνει για φαγητό).   </a:t>
            </a:r>
            <a:r>
              <a:rPr lang="el-GR" altLang="el-GR" sz="2000" dirty="0" smtClean="0"/>
              <a:t>(</a:t>
            </a:r>
            <a:r>
              <a:rPr lang="en-US" altLang="el-GR" sz="2000" dirty="0" smtClean="0"/>
              <a:t>Ervin-Tripp 1972)</a:t>
            </a:r>
            <a:endParaRPr lang="el-GR" altLang="el-GR"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4587FC9-573B-4B82-BE58-48F9314A17E4}" type="slidenum">
              <a:rPr lang="el-GR" altLang="el-GR" sz="1200">
                <a:latin typeface="Arial" panose="020B0604020202020204" pitchFamily="34" charset="0"/>
              </a:rPr>
              <a:pPr>
                <a:spcBef>
                  <a:spcPct val="0"/>
                </a:spcBef>
                <a:buClrTx/>
                <a:buSzTx/>
                <a:buFontTx/>
                <a:buNone/>
              </a:pPr>
              <a:t>2</a:t>
            </a:fld>
            <a:endParaRPr lang="el-GR" altLang="el-GR" sz="1200">
              <a:latin typeface="Arial" panose="020B0604020202020204" pitchFamily="34" charset="0"/>
            </a:endParaRPr>
          </a:p>
        </p:txBody>
      </p:sp>
      <p:sp>
        <p:nvSpPr>
          <p:cNvPr id="2052" name="Rectangle 4"/>
          <p:cNvSpPr>
            <a:spLocks noGrp="1" noRot="1" noChangeArrowheads="1"/>
          </p:cNvSpPr>
          <p:nvPr>
            <p:ph type="title"/>
          </p:nvPr>
        </p:nvSpPr>
        <p:spPr>
          <a:xfrm>
            <a:off x="457200" y="0"/>
            <a:ext cx="8229600" cy="1412875"/>
          </a:xfrm>
        </p:spPr>
        <p:txBody>
          <a:bodyPr/>
          <a:lstStyle/>
          <a:p>
            <a:pPr eaLnBrk="1" hangingPunct="1">
              <a:defRPr/>
            </a:pPr>
            <a:r>
              <a:rPr lang="el-GR" sz="3200" dirty="0" smtClean="0"/>
              <a:t/>
            </a:r>
            <a:br>
              <a:rPr lang="el-GR" sz="3200" dirty="0" smtClean="0"/>
            </a:br>
            <a:r>
              <a:rPr lang="en-US" sz="3600" dirty="0" smtClean="0">
                <a:solidFill>
                  <a:schemeClr val="hlink"/>
                </a:solidFill>
              </a:rPr>
              <a:t>ANA</a:t>
            </a:r>
            <a:r>
              <a:rPr lang="el-GR" sz="3600" dirty="0" smtClean="0">
                <a:solidFill>
                  <a:schemeClr val="hlink"/>
                </a:solidFill>
              </a:rPr>
              <a:t>ΠΤΥΞΗ </a:t>
            </a:r>
            <a:br>
              <a:rPr lang="el-GR" sz="3600" dirty="0" smtClean="0">
                <a:solidFill>
                  <a:schemeClr val="hlink"/>
                </a:solidFill>
              </a:rPr>
            </a:br>
            <a:r>
              <a:rPr lang="el-GR" sz="3600" dirty="0" smtClean="0">
                <a:solidFill>
                  <a:schemeClr val="hlink"/>
                </a:solidFill>
              </a:rPr>
              <a:t>ΕΠΙΚΟΙΝΩΝΙΑΚΩΝ ΙΚΑΝΟΤΗΤΩΝ</a:t>
            </a:r>
          </a:p>
        </p:txBody>
      </p:sp>
      <p:sp>
        <p:nvSpPr>
          <p:cNvPr id="2053" name="Rectangle 5"/>
          <p:cNvSpPr>
            <a:spLocks noGrp="1" noChangeArrowheads="1"/>
          </p:cNvSpPr>
          <p:nvPr>
            <p:ph type="body" idx="1"/>
          </p:nvPr>
        </p:nvSpPr>
        <p:spPr>
          <a:xfrm>
            <a:off x="250825" y="1916113"/>
            <a:ext cx="8497888" cy="4525962"/>
          </a:xfrm>
        </p:spPr>
        <p:txBody>
          <a:bodyPr/>
          <a:lstStyle/>
          <a:p>
            <a:pPr algn="ctr" eaLnBrk="1" hangingPunct="1">
              <a:buFont typeface="Wingdings" panose="05000000000000000000" pitchFamily="2" charset="2"/>
              <a:buNone/>
              <a:defRPr/>
            </a:pPr>
            <a:r>
              <a:rPr lang="el-GR" altLang="el-GR" sz="3600" b="1" smtClean="0">
                <a:solidFill>
                  <a:schemeClr val="hlink"/>
                </a:solidFill>
              </a:rPr>
              <a:t>Γλωσσική ικανότητα</a:t>
            </a:r>
            <a:r>
              <a:rPr lang="el-GR" altLang="el-GR" sz="3600" b="1" smtClean="0"/>
              <a:t>  </a:t>
            </a:r>
            <a:r>
              <a:rPr lang="el-GR" altLang="el-GR" sz="2800" b="1" smtClean="0"/>
              <a:t>= γνώση γλώσσας</a:t>
            </a:r>
          </a:p>
          <a:p>
            <a:pPr algn="ctr" eaLnBrk="1" hangingPunct="1">
              <a:buFont typeface="Wingdings" panose="05000000000000000000" pitchFamily="2" charset="2"/>
              <a:buNone/>
              <a:defRPr/>
            </a:pPr>
            <a:r>
              <a:rPr lang="el-GR" altLang="el-GR" sz="2800" b="1" smtClean="0"/>
              <a:t>Φωνολογίας, Μορφολογίας, Σύνταξης, Σημασιολογίας</a:t>
            </a:r>
          </a:p>
          <a:p>
            <a:pPr eaLnBrk="1" hangingPunct="1">
              <a:buFont typeface="Wingdings" panose="05000000000000000000" pitchFamily="2" charset="2"/>
              <a:buNone/>
              <a:defRPr/>
            </a:pPr>
            <a:endParaRPr lang="el-GR" altLang="el-GR" sz="2800" smtClean="0"/>
          </a:p>
          <a:p>
            <a:pPr algn="ctr" eaLnBrk="1" hangingPunct="1">
              <a:buFont typeface="Wingdings" panose="05000000000000000000" pitchFamily="2" charset="2"/>
              <a:buNone/>
              <a:defRPr/>
            </a:pPr>
            <a:r>
              <a:rPr lang="el-GR" altLang="el-GR" b="1" u="sng" smtClean="0">
                <a:solidFill>
                  <a:srgbClr val="00FF00"/>
                </a:solidFill>
              </a:rPr>
              <a:t>ΔΕΝ ΑΡΚΕΙ</a:t>
            </a:r>
            <a:r>
              <a:rPr lang="en-US" altLang="el-GR" b="1" u="sng" smtClean="0">
                <a:solidFill>
                  <a:srgbClr val="00FF00"/>
                </a:solidFill>
              </a:rPr>
              <a:t> </a:t>
            </a:r>
            <a:endParaRPr lang="el-GR" altLang="el-GR" b="1" u="sng" smtClean="0">
              <a:solidFill>
                <a:srgbClr val="00FF00"/>
              </a:solidFill>
            </a:endParaRPr>
          </a:p>
          <a:p>
            <a:pPr algn="ctr" eaLnBrk="1" hangingPunct="1">
              <a:buFont typeface="Wingdings" panose="05000000000000000000" pitchFamily="2" charset="2"/>
              <a:buNone/>
              <a:defRPr/>
            </a:pPr>
            <a:r>
              <a:rPr lang="el-GR" altLang="el-GR" b="1" u="sng" smtClean="0">
                <a:solidFill>
                  <a:schemeClr val="hlink"/>
                </a:solidFill>
              </a:rPr>
              <a:t>ΑΠΑΙΤΕΙΤΑΙ ΚΑΙ </a:t>
            </a:r>
            <a:endParaRPr lang="el-GR" altLang="el-GR" b="1" u="sng" smtClean="0">
              <a:solidFill>
                <a:schemeClr val="hlink"/>
              </a:solidFill>
              <a:latin typeface="Arial" charset="0"/>
            </a:endParaRPr>
          </a:p>
          <a:p>
            <a:pPr algn="ctr" eaLnBrk="1" hangingPunct="1">
              <a:buFont typeface="Wingdings" panose="05000000000000000000" pitchFamily="2" charset="2"/>
              <a:buNone/>
              <a:defRPr/>
            </a:pPr>
            <a:r>
              <a:rPr lang="el-GR" altLang="el-GR" b="1" u="sng" smtClean="0">
                <a:solidFill>
                  <a:schemeClr val="hlink"/>
                </a:solidFill>
              </a:rPr>
              <a:t>Η ΕΠΙΚΟΙΝΩΝΙΑΚΗ ΙΚΑΝΟΤΗΤΑ</a:t>
            </a:r>
          </a:p>
          <a:p>
            <a:pPr algn="ctr" eaLnBrk="1" hangingPunct="1">
              <a:buFont typeface="Wingdings" panose="05000000000000000000" pitchFamily="2" charset="2"/>
              <a:buNone/>
              <a:defRPr/>
            </a:pPr>
            <a:r>
              <a:rPr lang="el-GR" altLang="el-GR" b="1" smtClean="0"/>
              <a:t>   δηλ. η ικανότητα χρήσης της  γλώσσας σε ποικίλες περιστάσεις για ποικίλους σκοπούς.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A4F2E9E-AB7F-4699-821D-7CAD79E0E3EC}" type="slidenum">
              <a:rPr lang="el-GR" altLang="el-GR" sz="1200">
                <a:latin typeface="Arial" panose="020B0604020202020204" pitchFamily="34" charset="0"/>
              </a:rPr>
              <a:pPr>
                <a:spcBef>
                  <a:spcPct val="0"/>
                </a:spcBef>
                <a:buClrTx/>
                <a:buSzTx/>
                <a:buFontTx/>
                <a:buNone/>
              </a:pPr>
              <a:t>20</a:t>
            </a:fld>
            <a:endParaRPr lang="el-GR" altLang="el-GR" sz="1200">
              <a:latin typeface="Arial" panose="020B0604020202020204" pitchFamily="34" charset="0"/>
            </a:endParaRPr>
          </a:p>
        </p:txBody>
      </p:sp>
      <p:sp>
        <p:nvSpPr>
          <p:cNvPr id="46082" name="Rectangle 2"/>
          <p:cNvSpPr>
            <a:spLocks noGrp="1" noRot="1" noChangeArrowheads="1"/>
          </p:cNvSpPr>
          <p:nvPr>
            <p:ph type="title"/>
          </p:nvPr>
        </p:nvSpPr>
        <p:spPr/>
        <p:txBody>
          <a:bodyPr/>
          <a:lstStyle/>
          <a:p>
            <a:pPr eaLnBrk="1" hangingPunct="1">
              <a:defRPr/>
            </a:pPr>
            <a:r>
              <a:rPr lang="el-GR" altLang="el-GR" sz="3200" b="0" smtClean="0">
                <a:solidFill>
                  <a:schemeClr val="hlink"/>
                </a:solidFill>
              </a:rPr>
              <a:t/>
            </a:r>
            <a:br>
              <a:rPr lang="el-GR" altLang="el-GR" sz="3200" b="0" smtClean="0">
                <a:solidFill>
                  <a:schemeClr val="hlink"/>
                </a:solidFill>
              </a:rPr>
            </a:br>
            <a:r>
              <a:rPr lang="el-GR" altLang="el-GR" sz="3200" smtClean="0">
                <a:solidFill>
                  <a:schemeClr val="hlink"/>
                </a:solidFill>
              </a:rPr>
              <a:t>Ικανότητα οργάνωσης πληροφοριών </a:t>
            </a:r>
            <a:br>
              <a:rPr lang="el-GR" altLang="el-GR" sz="3200" smtClean="0">
                <a:solidFill>
                  <a:schemeClr val="hlink"/>
                </a:solidFill>
              </a:rPr>
            </a:br>
            <a:r>
              <a:rPr lang="el-GR" altLang="el-GR" sz="3200" smtClean="0">
                <a:solidFill>
                  <a:schemeClr val="hlink"/>
                </a:solidFill>
              </a:rPr>
              <a:t>με βάση </a:t>
            </a:r>
            <a:r>
              <a:rPr lang="el-GR" altLang="el-GR" sz="3200" u="sng" smtClean="0">
                <a:solidFill>
                  <a:schemeClr val="hlink"/>
                </a:solidFill>
              </a:rPr>
              <a:t>τί γνωρίζουν οι συνομιλητές για το θέμα</a:t>
            </a:r>
            <a:r>
              <a:rPr lang="el-GR" altLang="el-GR" sz="2400" b="0" smtClean="0">
                <a:solidFill>
                  <a:schemeClr val="hlink"/>
                </a:solidFill>
              </a:rPr>
              <a:t/>
            </a:r>
            <a:br>
              <a:rPr lang="el-GR" altLang="el-GR" sz="2400" b="0" smtClean="0">
                <a:solidFill>
                  <a:schemeClr val="hlink"/>
                </a:solidFill>
              </a:rPr>
            </a:br>
            <a:endParaRPr lang="el-GR" altLang="el-GR" sz="2400" b="0" smtClean="0">
              <a:solidFill>
                <a:schemeClr val="hlink"/>
              </a:solidFill>
            </a:endParaRPr>
          </a:p>
        </p:txBody>
      </p:sp>
      <p:sp>
        <p:nvSpPr>
          <p:cNvPr id="46083" name="Rectangle 3"/>
          <p:cNvSpPr>
            <a:spLocks noGrp="1" noChangeArrowheads="1"/>
          </p:cNvSpPr>
          <p:nvPr>
            <p:ph type="body" idx="1"/>
          </p:nvPr>
        </p:nvSpPr>
        <p:spPr>
          <a:xfrm>
            <a:off x="0" y="1484313"/>
            <a:ext cx="9144000" cy="4897437"/>
          </a:xfrm>
        </p:spPr>
        <p:txBody>
          <a:bodyPr/>
          <a:lstStyle/>
          <a:p>
            <a:pPr algn="ctr" eaLnBrk="1" hangingPunct="1">
              <a:lnSpc>
                <a:spcPct val="90000"/>
              </a:lnSpc>
              <a:buFont typeface="Wingdings" panose="05000000000000000000" pitchFamily="2" charset="2"/>
              <a:buNone/>
              <a:defRPr/>
            </a:pPr>
            <a:endParaRPr lang="el-GR" altLang="el-GR" sz="2800" dirty="0" smtClean="0"/>
          </a:p>
          <a:p>
            <a:pPr algn="ctr" eaLnBrk="1" hangingPunct="1">
              <a:lnSpc>
                <a:spcPct val="90000"/>
              </a:lnSpc>
              <a:buFont typeface="Wingdings" panose="05000000000000000000" pitchFamily="2" charset="2"/>
              <a:buNone/>
              <a:defRPr/>
            </a:pPr>
            <a:r>
              <a:rPr lang="el-GR" altLang="el-GR" sz="2800" b="1" dirty="0" smtClean="0"/>
              <a:t>Δύσκολο να λάβουμε υπόψη τί γνωρίζουν οι συνομιλητές </a:t>
            </a:r>
          </a:p>
          <a:p>
            <a:pPr algn="ctr" eaLnBrk="1" hangingPunct="1">
              <a:lnSpc>
                <a:spcPct val="90000"/>
              </a:lnSpc>
              <a:buFont typeface="Wingdings" panose="05000000000000000000" pitchFamily="2" charset="2"/>
              <a:buNone/>
              <a:defRPr/>
            </a:pPr>
            <a:r>
              <a:rPr lang="el-GR" altLang="el-GR" sz="2800" b="1" dirty="0" smtClean="0"/>
              <a:t>για </a:t>
            </a:r>
            <a:r>
              <a:rPr lang="el-GR" altLang="el-GR" sz="2800" b="1" u="sng" dirty="0" smtClean="0">
                <a:solidFill>
                  <a:srgbClr val="00FF00"/>
                </a:solidFill>
              </a:rPr>
              <a:t>να παραλείψουμε </a:t>
            </a:r>
            <a:r>
              <a:rPr lang="el-GR" altLang="el-GR" sz="2800" b="1" u="sng" dirty="0" err="1" smtClean="0">
                <a:solidFill>
                  <a:srgbClr val="00FF00"/>
                </a:solidFill>
              </a:rPr>
              <a:t>ό,τι</a:t>
            </a:r>
            <a:r>
              <a:rPr lang="el-GR" altLang="el-GR" sz="2800" b="1" u="sng" dirty="0" smtClean="0">
                <a:solidFill>
                  <a:srgbClr val="00FF00"/>
                </a:solidFill>
              </a:rPr>
              <a:t> είναι περιττό </a:t>
            </a:r>
          </a:p>
          <a:p>
            <a:pPr algn="ctr" eaLnBrk="1" hangingPunct="1">
              <a:lnSpc>
                <a:spcPct val="90000"/>
              </a:lnSpc>
              <a:buFont typeface="Wingdings" panose="05000000000000000000" pitchFamily="2" charset="2"/>
              <a:buNone/>
              <a:defRPr/>
            </a:pPr>
            <a:r>
              <a:rPr lang="el-GR" altLang="el-GR" sz="2800" b="1" u="sng" dirty="0" smtClean="0">
                <a:solidFill>
                  <a:srgbClr val="00FF00"/>
                </a:solidFill>
              </a:rPr>
              <a:t>και να παράσχουμε αντιθέτως </a:t>
            </a:r>
            <a:r>
              <a:rPr lang="el-GR" altLang="el-GR" sz="2800" b="1" u="sng" dirty="0" err="1" smtClean="0">
                <a:solidFill>
                  <a:srgbClr val="00FF00"/>
                </a:solidFill>
              </a:rPr>
              <a:t>ό,τι</a:t>
            </a:r>
            <a:r>
              <a:rPr lang="el-GR" altLang="el-GR" sz="2800" b="1" u="sng" dirty="0" smtClean="0">
                <a:solidFill>
                  <a:srgbClr val="00FF00"/>
                </a:solidFill>
              </a:rPr>
              <a:t> είναι απαραίτητο </a:t>
            </a:r>
          </a:p>
          <a:p>
            <a:pPr algn="ctr" eaLnBrk="1" hangingPunct="1">
              <a:lnSpc>
                <a:spcPct val="90000"/>
              </a:lnSpc>
              <a:buFont typeface="Wingdings" panose="05000000000000000000" pitchFamily="2" charset="2"/>
              <a:buNone/>
              <a:defRPr/>
            </a:pPr>
            <a:r>
              <a:rPr lang="el-GR" altLang="el-GR" sz="2800" b="1" dirty="0" smtClean="0"/>
              <a:t>για κατανόηση ενός θέματος.  </a:t>
            </a:r>
          </a:p>
          <a:p>
            <a:pPr algn="ctr" eaLnBrk="1" hangingPunct="1">
              <a:lnSpc>
                <a:spcPct val="90000"/>
              </a:lnSpc>
              <a:buFont typeface="Wingdings" panose="05000000000000000000" pitchFamily="2" charset="2"/>
              <a:buNone/>
              <a:defRPr/>
            </a:pPr>
            <a:endParaRPr lang="el-GR" altLang="el-GR" sz="2800" b="1" dirty="0" smtClean="0"/>
          </a:p>
          <a:p>
            <a:pPr algn="ctr" eaLnBrk="1" hangingPunct="1">
              <a:lnSpc>
                <a:spcPct val="90000"/>
              </a:lnSpc>
              <a:buFont typeface="Wingdings" panose="05000000000000000000" pitchFamily="2" charset="2"/>
              <a:buNone/>
              <a:defRPr/>
            </a:pPr>
            <a:r>
              <a:rPr lang="el-GR" altLang="el-GR" sz="2800" b="1" dirty="0" smtClean="0"/>
              <a:t>Ειδικά για τα παιδιά της προσχολικής ηλικίας </a:t>
            </a:r>
          </a:p>
          <a:p>
            <a:pPr algn="ctr" eaLnBrk="1" hangingPunct="1">
              <a:lnSpc>
                <a:spcPct val="90000"/>
              </a:lnSpc>
              <a:buFont typeface="Wingdings" panose="05000000000000000000" pitchFamily="2" charset="2"/>
              <a:buNone/>
              <a:defRPr/>
            </a:pPr>
            <a:r>
              <a:rPr lang="el-GR" altLang="el-GR" sz="2800" b="1" dirty="0" smtClean="0"/>
              <a:t>(π.χ. ένας βασικός λόγος για τις δυσκολίες στην αφήγηση).  </a:t>
            </a:r>
          </a:p>
          <a:p>
            <a:pPr algn="ctr" eaLnBrk="1" hangingPunct="1">
              <a:lnSpc>
                <a:spcPct val="90000"/>
              </a:lnSpc>
              <a:buFont typeface="Wingdings" panose="05000000000000000000" pitchFamily="2" charset="2"/>
              <a:buNone/>
              <a:defRPr/>
            </a:pPr>
            <a:r>
              <a:rPr lang="el-GR" altLang="el-GR" sz="2800" b="1" u="sng" dirty="0" smtClean="0">
                <a:solidFill>
                  <a:srgbClr val="00FF00"/>
                </a:solidFill>
              </a:rPr>
              <a:t>Απαιτεί νοητική ωρίμανση </a:t>
            </a:r>
          </a:p>
          <a:p>
            <a:pPr algn="ctr" eaLnBrk="1" hangingPunct="1">
              <a:lnSpc>
                <a:spcPct val="90000"/>
              </a:lnSpc>
              <a:buFont typeface="Wingdings" panose="05000000000000000000" pitchFamily="2" charset="2"/>
              <a:buNone/>
              <a:defRPr/>
            </a:pPr>
            <a:r>
              <a:rPr lang="el-GR" altLang="el-GR" sz="2800" b="1" dirty="0" smtClean="0">
                <a:solidFill>
                  <a:srgbClr val="00FF00"/>
                </a:solidFill>
              </a:rPr>
              <a:t>και εμπειρίες γλωσσικής επικοινωνίας.</a:t>
            </a:r>
          </a:p>
          <a:p>
            <a:pPr eaLnBrk="1" hangingPunct="1">
              <a:lnSpc>
                <a:spcPct val="90000"/>
              </a:lnSpc>
              <a:buFont typeface="Wingdings" panose="05000000000000000000" pitchFamily="2" charset="2"/>
              <a:buNone/>
              <a:defRPr/>
            </a:pPr>
            <a:endParaRPr lang="el-GR" altLang="el-GR" sz="2800" b="1"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0E7BFAD-4E59-40BD-87BE-C69B3EEE4208}" type="slidenum">
              <a:rPr lang="el-GR" altLang="el-GR" sz="1200">
                <a:latin typeface="Arial" panose="020B0604020202020204" pitchFamily="34" charset="0"/>
              </a:rPr>
              <a:pPr>
                <a:spcBef>
                  <a:spcPct val="0"/>
                </a:spcBef>
                <a:buClrTx/>
                <a:buSzTx/>
                <a:buFontTx/>
                <a:buNone/>
              </a:pPr>
              <a:t>21</a:t>
            </a:fld>
            <a:endParaRPr lang="el-GR" altLang="el-GR" sz="1200">
              <a:latin typeface="Arial" panose="020B0604020202020204" pitchFamily="34" charset="0"/>
            </a:endParaRPr>
          </a:p>
        </p:txBody>
      </p:sp>
      <p:sp>
        <p:nvSpPr>
          <p:cNvPr id="49154" name="Rectangle 2"/>
          <p:cNvSpPr>
            <a:spLocks noGrp="1" noRot="1" noChangeArrowheads="1"/>
          </p:cNvSpPr>
          <p:nvPr>
            <p:ph type="title"/>
          </p:nvPr>
        </p:nvSpPr>
        <p:spPr>
          <a:xfrm>
            <a:off x="457200" y="0"/>
            <a:ext cx="8229600" cy="1143000"/>
          </a:xfrm>
        </p:spPr>
        <p:txBody>
          <a:bodyPr/>
          <a:lstStyle/>
          <a:p>
            <a:pPr eaLnBrk="1" hangingPunct="1">
              <a:defRPr/>
            </a:pPr>
            <a:r>
              <a:rPr lang="el-GR" altLang="el-GR" sz="2400" dirty="0" smtClean="0"/>
              <a:t/>
            </a:r>
            <a:br>
              <a:rPr lang="el-GR" altLang="el-GR" sz="2400" dirty="0" smtClean="0"/>
            </a:br>
            <a:r>
              <a:rPr lang="el-GR" altLang="el-GR" sz="3200" dirty="0" smtClean="0">
                <a:solidFill>
                  <a:schemeClr val="hlink"/>
                </a:solidFill>
              </a:rPr>
              <a:t>Ικανότητα να προσδιοριστεί το θέμα αναφοράς</a:t>
            </a:r>
            <a:br>
              <a:rPr lang="el-GR" altLang="el-GR" sz="3200" dirty="0" smtClean="0">
                <a:solidFill>
                  <a:schemeClr val="hlink"/>
                </a:solidFill>
              </a:rPr>
            </a:br>
            <a:endParaRPr lang="el-GR" altLang="el-GR" sz="3200" dirty="0" smtClean="0">
              <a:solidFill>
                <a:schemeClr val="hlink"/>
              </a:solidFill>
            </a:endParaRPr>
          </a:p>
        </p:txBody>
      </p:sp>
      <p:sp>
        <p:nvSpPr>
          <p:cNvPr id="49155" name="Rectangle 3"/>
          <p:cNvSpPr>
            <a:spLocks noGrp="1" noChangeArrowheads="1"/>
          </p:cNvSpPr>
          <p:nvPr>
            <p:ph type="body" idx="1"/>
          </p:nvPr>
        </p:nvSpPr>
        <p:spPr>
          <a:xfrm>
            <a:off x="0" y="1125538"/>
            <a:ext cx="9144000" cy="5518150"/>
          </a:xfrm>
        </p:spPr>
        <p:txBody>
          <a:bodyPr/>
          <a:lstStyle/>
          <a:p>
            <a:pPr eaLnBrk="1" hangingPunct="1">
              <a:lnSpc>
                <a:spcPct val="90000"/>
              </a:lnSpc>
              <a:buFont typeface="Wingdings" panose="05000000000000000000" pitchFamily="2" charset="2"/>
              <a:buNone/>
              <a:defRPr/>
            </a:pPr>
            <a:r>
              <a:rPr lang="el-GR" altLang="el-GR" sz="2800" b="1" u="sng" dirty="0" smtClean="0">
                <a:solidFill>
                  <a:srgbClr val="00FF00"/>
                </a:solidFill>
              </a:rPr>
              <a:t>Αρχικά με γλωσσικά και </a:t>
            </a:r>
            <a:r>
              <a:rPr lang="el-GR" altLang="el-GR" sz="2800" b="1" u="sng" dirty="0" err="1" smtClean="0">
                <a:solidFill>
                  <a:srgbClr val="00FF00"/>
                </a:solidFill>
              </a:rPr>
              <a:t>εξωγλωσσικά</a:t>
            </a:r>
            <a:r>
              <a:rPr lang="el-GR" altLang="el-GR" sz="2800" b="1" u="sng" dirty="0" smtClean="0">
                <a:solidFill>
                  <a:srgbClr val="00FF00"/>
                </a:solidFill>
              </a:rPr>
              <a:t> μέσα</a:t>
            </a:r>
            <a:endParaRPr lang="el-GR" altLang="el-GR" sz="2800" dirty="0" smtClean="0">
              <a:solidFill>
                <a:srgbClr val="00FF00"/>
              </a:solidFill>
            </a:endParaRPr>
          </a:p>
          <a:p>
            <a:pPr eaLnBrk="1" hangingPunct="1">
              <a:lnSpc>
                <a:spcPct val="90000"/>
              </a:lnSpc>
              <a:buFont typeface="Wingdings" panose="05000000000000000000" pitchFamily="2" charset="2"/>
              <a:buNone/>
              <a:defRPr/>
            </a:pPr>
            <a:r>
              <a:rPr lang="el-GR" altLang="el-GR" sz="2400" b="1" dirty="0" smtClean="0"/>
              <a:t>	Τα γλωσσικά όλο και συχνότερα με το χρόνο και  εντελώς απαραίτητα στο γραπτό λόγο.  Τα παιδιά στηρίζονται πάντως  αρχικά πολύ και σε </a:t>
            </a:r>
            <a:r>
              <a:rPr lang="el-GR" altLang="el-GR" sz="2400" b="1" dirty="0" err="1" smtClean="0"/>
              <a:t>εξωγλωσσικά</a:t>
            </a:r>
            <a:r>
              <a:rPr lang="el-GR" altLang="el-GR" sz="2400" b="1" dirty="0" smtClean="0"/>
              <a:t> δεδομένα (δείχνουν ευθέως ή στηρίζονται στο ότι κάτι ορατό στο συνομιλητή στο φυσικό πλαίσιο). </a:t>
            </a:r>
          </a:p>
          <a:p>
            <a:pPr eaLnBrk="1" hangingPunct="1">
              <a:lnSpc>
                <a:spcPct val="90000"/>
              </a:lnSpc>
              <a:spcBef>
                <a:spcPts val="1800"/>
              </a:spcBef>
              <a:buFont typeface="Wingdings" panose="05000000000000000000" pitchFamily="2" charset="2"/>
              <a:buNone/>
              <a:defRPr/>
            </a:pPr>
            <a:r>
              <a:rPr lang="el-GR" altLang="el-GR" sz="2800" b="1" u="sng" dirty="0" smtClean="0">
                <a:solidFill>
                  <a:srgbClr val="00FF00"/>
                </a:solidFill>
              </a:rPr>
              <a:t>Πορεία προς απεξάρτηση από </a:t>
            </a:r>
            <a:r>
              <a:rPr lang="el-GR" altLang="el-GR" sz="2800" b="1" u="sng" dirty="0" err="1" smtClean="0">
                <a:solidFill>
                  <a:srgbClr val="00FF00"/>
                </a:solidFill>
              </a:rPr>
              <a:t>εξωγλωσσικά</a:t>
            </a:r>
            <a:r>
              <a:rPr lang="el-GR" altLang="el-GR" sz="2800" b="1" u="sng" dirty="0" smtClean="0">
                <a:solidFill>
                  <a:srgbClr val="00FF00"/>
                </a:solidFill>
              </a:rPr>
              <a:t> μέσα</a:t>
            </a:r>
            <a:endParaRPr lang="el-GR" altLang="el-GR" sz="2800" b="1" dirty="0" smtClean="0">
              <a:solidFill>
                <a:srgbClr val="00FF00"/>
              </a:solidFill>
            </a:endParaRPr>
          </a:p>
          <a:p>
            <a:pPr eaLnBrk="1" hangingPunct="1">
              <a:lnSpc>
                <a:spcPct val="90000"/>
              </a:lnSpc>
              <a:defRPr/>
            </a:pPr>
            <a:r>
              <a:rPr lang="el-GR" altLang="el-GR" sz="2400" b="1" dirty="0" smtClean="0"/>
              <a:t>Στο τέλος της βρεφικής ηλικίας παιδιά δείχνουν μόνο.</a:t>
            </a:r>
          </a:p>
          <a:p>
            <a:pPr eaLnBrk="1" hangingPunct="1">
              <a:lnSpc>
                <a:spcPct val="90000"/>
              </a:lnSpc>
              <a:defRPr/>
            </a:pPr>
            <a:r>
              <a:rPr lang="el-GR" altLang="el-GR" sz="2400" b="1" dirty="0" smtClean="0"/>
              <a:t>Τον 2</a:t>
            </a:r>
            <a:r>
              <a:rPr lang="el-GR" altLang="el-GR" sz="2400" b="1" baseline="30000" dirty="0" smtClean="0"/>
              <a:t>ο</a:t>
            </a:r>
            <a:r>
              <a:rPr lang="el-GR" altLang="el-GR" sz="2400" b="1" dirty="0" smtClean="0"/>
              <a:t> χρόνο δείχνουν και λένε π.χ. </a:t>
            </a:r>
            <a:r>
              <a:rPr lang="el-GR" altLang="el-GR" sz="2400" b="1" i="1" dirty="0" smtClean="0"/>
              <a:t>νάτο</a:t>
            </a:r>
            <a:r>
              <a:rPr lang="el-GR" altLang="el-GR" sz="2400" b="1" dirty="0" smtClean="0"/>
              <a:t>,</a:t>
            </a:r>
            <a:r>
              <a:rPr lang="el-GR" altLang="el-GR" sz="2400" b="1" i="1" dirty="0" smtClean="0"/>
              <a:t> κοίτα</a:t>
            </a:r>
            <a:r>
              <a:rPr lang="el-GR" altLang="el-GR" sz="2400" b="1" dirty="0" smtClean="0"/>
              <a:t>,</a:t>
            </a:r>
            <a:r>
              <a:rPr lang="el-GR" altLang="el-GR" sz="2400" b="1" i="1" dirty="0" smtClean="0"/>
              <a:t> εκεί</a:t>
            </a:r>
            <a:r>
              <a:rPr lang="el-GR" altLang="el-GR" sz="2400" b="1" dirty="0" smtClean="0"/>
              <a:t>,</a:t>
            </a:r>
            <a:r>
              <a:rPr lang="el-GR" altLang="el-GR" sz="2400" b="1" i="1" dirty="0" smtClean="0"/>
              <a:t> αυτό</a:t>
            </a:r>
            <a:r>
              <a:rPr lang="el-GR" altLang="el-GR" sz="2400" b="1" dirty="0" smtClean="0"/>
              <a:t>.</a:t>
            </a:r>
          </a:p>
          <a:p>
            <a:pPr eaLnBrk="1" hangingPunct="1">
              <a:lnSpc>
                <a:spcPct val="90000"/>
              </a:lnSpc>
              <a:defRPr/>
            </a:pPr>
            <a:r>
              <a:rPr lang="el-GR" altLang="el-GR" sz="2400" b="1" dirty="0" smtClean="0">
                <a:solidFill>
                  <a:schemeClr val="hlink"/>
                </a:solidFill>
              </a:rPr>
              <a:t>Αργότερα</a:t>
            </a:r>
            <a:r>
              <a:rPr lang="el-GR" altLang="el-GR" sz="2400" b="1" dirty="0" smtClean="0"/>
              <a:t>, προσδιορίζουν </a:t>
            </a:r>
            <a:r>
              <a:rPr lang="el-GR" altLang="el-GR" sz="2400" b="1" dirty="0" smtClean="0">
                <a:solidFill>
                  <a:schemeClr val="hlink"/>
                </a:solidFill>
              </a:rPr>
              <a:t>όλο και περισσότερο μέσω της γλώσσας το σε τι αναφέρονται, ειδικά στο γραπτό λόγο</a:t>
            </a:r>
            <a:r>
              <a:rPr lang="el-GR" altLang="el-GR" sz="2400" b="1" dirty="0" smtClean="0"/>
              <a:t> όπου ούτε μπορούμε να δείξουμε κάτι ούτε γνωρίζουμε συχνά αυτούς στους οποίους απευθυνόμαστε. </a:t>
            </a:r>
            <a:r>
              <a:rPr lang="el-GR" altLang="el-GR" sz="2400" b="1" dirty="0" smtClean="0">
                <a:solidFill>
                  <a:schemeClr val="hlink"/>
                </a:solidFill>
              </a:rPr>
              <a:t>Αυτή η απαιτούμενη </a:t>
            </a:r>
            <a:r>
              <a:rPr lang="el-GR" altLang="el-GR" sz="2400" b="1" dirty="0" err="1" smtClean="0">
                <a:solidFill>
                  <a:schemeClr val="hlink"/>
                </a:solidFill>
              </a:rPr>
              <a:t>επεξηγηματικότητα</a:t>
            </a:r>
            <a:r>
              <a:rPr lang="el-GR" altLang="el-GR" sz="2400" b="1" dirty="0" smtClean="0">
                <a:solidFill>
                  <a:schemeClr val="hlink"/>
                </a:solidFill>
              </a:rPr>
              <a:t> μέσω της γλώσσας μόνο είναι ιδιαίτερα δύσκολη</a:t>
            </a:r>
            <a:r>
              <a:rPr lang="el-GR" altLang="el-GR" sz="2400" b="1" dirty="0" smtClean="0">
                <a:solidFill>
                  <a:srgbClr val="FFC000"/>
                </a:solidFill>
              </a:rPr>
              <a:t>. </a:t>
            </a:r>
            <a:endParaRPr lang="el-GR" altLang="el-GR" sz="1400" b="1" dirty="0" smtClean="0">
              <a:solidFill>
                <a:srgbClr val="FFC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CDE1EBD1-FF15-4E96-80C8-7FD2B5EEC574}" type="slidenum">
              <a:rPr lang="el-GR" altLang="el-GR" sz="1200">
                <a:latin typeface="Arial" panose="020B0604020202020204" pitchFamily="34" charset="0"/>
              </a:rPr>
              <a:pPr>
                <a:spcBef>
                  <a:spcPct val="0"/>
                </a:spcBef>
                <a:buClrTx/>
                <a:buSzTx/>
                <a:buFontTx/>
                <a:buNone/>
              </a:pPr>
              <a:t>22</a:t>
            </a:fld>
            <a:endParaRPr lang="el-GR" altLang="el-GR" sz="1200">
              <a:latin typeface="Arial" panose="020B0604020202020204" pitchFamily="34" charset="0"/>
            </a:endParaRPr>
          </a:p>
        </p:txBody>
      </p:sp>
      <p:sp>
        <p:nvSpPr>
          <p:cNvPr id="50178" name="Rectangle 2"/>
          <p:cNvSpPr>
            <a:spLocks noGrp="1" noRot="1" noChangeArrowheads="1"/>
          </p:cNvSpPr>
          <p:nvPr>
            <p:ph type="title"/>
          </p:nvPr>
        </p:nvSpPr>
        <p:spPr>
          <a:xfrm>
            <a:off x="107950" y="0"/>
            <a:ext cx="8928100" cy="1989138"/>
          </a:xfrm>
        </p:spPr>
        <p:txBody>
          <a:bodyPr/>
          <a:lstStyle/>
          <a:p>
            <a:pPr eaLnBrk="1" hangingPunct="1">
              <a:defRPr/>
            </a:pPr>
            <a:r>
              <a:rPr lang="el-GR" altLang="el-GR" sz="2800" b="0" dirty="0" smtClean="0">
                <a:solidFill>
                  <a:schemeClr val="hlink"/>
                </a:solidFill>
              </a:rPr>
              <a:t/>
            </a:r>
            <a:br>
              <a:rPr lang="el-GR" altLang="el-GR" sz="2800" b="0" dirty="0" smtClean="0">
                <a:solidFill>
                  <a:schemeClr val="hlink"/>
                </a:solidFill>
              </a:rPr>
            </a:br>
            <a:r>
              <a:rPr lang="el-GR" altLang="el-GR" sz="2800" dirty="0" smtClean="0">
                <a:solidFill>
                  <a:schemeClr val="hlink"/>
                </a:solidFill>
              </a:rPr>
              <a:t/>
            </a:r>
            <a:br>
              <a:rPr lang="el-GR" altLang="el-GR" sz="2800" dirty="0" smtClean="0">
                <a:solidFill>
                  <a:schemeClr val="hlink"/>
                </a:solidFill>
              </a:rPr>
            </a:br>
            <a:r>
              <a:rPr lang="el-GR" altLang="el-GR" sz="2800" dirty="0" smtClean="0">
                <a:solidFill>
                  <a:schemeClr val="hlink"/>
                </a:solidFill>
              </a:rPr>
              <a:t>Επιπλέον, </a:t>
            </a:r>
            <a:br>
              <a:rPr lang="el-GR" altLang="el-GR" sz="2800" dirty="0" smtClean="0">
                <a:solidFill>
                  <a:schemeClr val="hlink"/>
                </a:solidFill>
              </a:rPr>
            </a:br>
            <a:r>
              <a:rPr lang="el-GR" altLang="el-GR" sz="2800" dirty="0" smtClean="0">
                <a:solidFill>
                  <a:schemeClr val="hlink"/>
                </a:solidFill>
              </a:rPr>
              <a:t>χρειάζεται πάντα να σηματοδοτήσουμε </a:t>
            </a:r>
            <a:br>
              <a:rPr lang="el-GR" altLang="el-GR" sz="2800" dirty="0" smtClean="0">
                <a:solidFill>
                  <a:schemeClr val="hlink"/>
                </a:solidFill>
              </a:rPr>
            </a:br>
            <a:r>
              <a:rPr lang="el-GR" altLang="el-GR" sz="2800" dirty="0" smtClean="0">
                <a:solidFill>
                  <a:schemeClr val="hlink"/>
                </a:solidFill>
              </a:rPr>
              <a:t>τη </a:t>
            </a:r>
            <a:r>
              <a:rPr lang="el-GR" altLang="el-GR" sz="2800" dirty="0" smtClean="0">
                <a:solidFill>
                  <a:srgbClr val="00FF00"/>
                </a:solidFill>
              </a:rPr>
              <a:t>δ</a:t>
            </a:r>
            <a:r>
              <a:rPr lang="el-GR" altLang="el-GR" sz="2800" u="sng" dirty="0" smtClean="0">
                <a:solidFill>
                  <a:srgbClr val="00FF00"/>
                </a:solidFill>
              </a:rPr>
              <a:t>ιαφορετική βαρύτητα ή το ρόλο κάθε πληροφορίας </a:t>
            </a:r>
            <a:br>
              <a:rPr lang="el-GR" altLang="el-GR" sz="2800" u="sng" dirty="0" smtClean="0">
                <a:solidFill>
                  <a:srgbClr val="00FF00"/>
                </a:solidFill>
              </a:rPr>
            </a:br>
            <a:r>
              <a:rPr lang="el-GR" altLang="el-GR" sz="2800" dirty="0" smtClean="0">
                <a:solidFill>
                  <a:srgbClr val="00FF00"/>
                </a:solidFill>
              </a:rPr>
              <a:t> σε κάθε πρόταση και κείμενο</a:t>
            </a:r>
            <a:r>
              <a:rPr lang="el-GR" altLang="el-GR" sz="4000" dirty="0" smtClean="0"/>
              <a:t> </a:t>
            </a:r>
            <a:br>
              <a:rPr lang="el-GR" altLang="el-GR" sz="4000" dirty="0" smtClean="0"/>
            </a:br>
            <a:endParaRPr lang="el-GR" altLang="el-GR" sz="4000" dirty="0" smtClean="0"/>
          </a:p>
        </p:txBody>
      </p:sp>
      <p:sp>
        <p:nvSpPr>
          <p:cNvPr id="50179" name="Rectangle 3"/>
          <p:cNvSpPr>
            <a:spLocks noGrp="1" noChangeArrowheads="1"/>
          </p:cNvSpPr>
          <p:nvPr>
            <p:ph type="body" idx="1"/>
          </p:nvPr>
        </p:nvSpPr>
        <p:spPr>
          <a:xfrm>
            <a:off x="0" y="2420938"/>
            <a:ext cx="9144000" cy="4103687"/>
          </a:xfrm>
        </p:spPr>
        <p:txBody>
          <a:bodyPr/>
          <a:lstStyle/>
          <a:p>
            <a:pPr algn="ctr" eaLnBrk="1" hangingPunct="1">
              <a:buFont typeface="Wingdings" panose="05000000000000000000" pitchFamily="2" charset="2"/>
              <a:buNone/>
              <a:defRPr/>
            </a:pPr>
            <a:r>
              <a:rPr lang="el-GR" altLang="el-GR" sz="2800" b="1" dirty="0" smtClean="0">
                <a:solidFill>
                  <a:srgbClr val="00FF00"/>
                </a:solidFill>
              </a:rPr>
              <a:t>Οι πληροφορίες που παρέχουμε </a:t>
            </a:r>
          </a:p>
          <a:p>
            <a:pPr algn="ctr" eaLnBrk="1" hangingPunct="1">
              <a:buFont typeface="Wingdings" panose="05000000000000000000" pitchFamily="2" charset="2"/>
              <a:buNone/>
              <a:defRPr/>
            </a:pPr>
            <a:r>
              <a:rPr lang="el-GR" altLang="el-GR" sz="2400" b="1" dirty="0" smtClean="0">
                <a:solidFill>
                  <a:srgbClr val="00FF00"/>
                </a:solidFill>
              </a:rPr>
              <a:t>π.χ. σε ένα αφήγημα ή μια συζήτηση</a:t>
            </a:r>
            <a:r>
              <a:rPr lang="el-GR" altLang="el-GR" sz="2800" b="1" dirty="0" smtClean="0">
                <a:solidFill>
                  <a:srgbClr val="00FF00"/>
                </a:solidFill>
              </a:rPr>
              <a:t> </a:t>
            </a:r>
          </a:p>
          <a:p>
            <a:pPr algn="ctr" eaLnBrk="1" hangingPunct="1">
              <a:buFont typeface="Wingdings" panose="05000000000000000000" pitchFamily="2" charset="2"/>
              <a:buNone/>
              <a:defRPr/>
            </a:pPr>
            <a:r>
              <a:rPr lang="el-GR" altLang="el-GR" sz="2800" b="1" dirty="0" smtClean="0"/>
              <a:t>διαφέρουν, μεταξύ άλλων, ως προς το εάν είναι:   </a:t>
            </a:r>
          </a:p>
          <a:p>
            <a:pPr eaLnBrk="1" hangingPunct="1">
              <a:lnSpc>
                <a:spcPct val="150000"/>
              </a:lnSpc>
              <a:defRPr/>
            </a:pPr>
            <a:r>
              <a:rPr lang="el-GR" altLang="el-GR" sz="2800" b="1" u="sng" dirty="0" smtClean="0">
                <a:solidFill>
                  <a:schemeClr val="hlink"/>
                </a:solidFill>
              </a:rPr>
              <a:t>Νέες ή Δεδομένες</a:t>
            </a:r>
            <a:r>
              <a:rPr lang="el-GR" altLang="el-GR" sz="2800" b="1" dirty="0" smtClean="0"/>
              <a:t>:  νέες για το συνομιλητή  ή ήδη γνωστές. </a:t>
            </a:r>
          </a:p>
          <a:p>
            <a:pPr eaLnBrk="1" hangingPunct="1">
              <a:lnSpc>
                <a:spcPct val="150000"/>
              </a:lnSpc>
              <a:defRPr/>
            </a:pPr>
            <a:r>
              <a:rPr lang="el-GR" altLang="el-GR" sz="2800" b="1" u="sng" dirty="0" smtClean="0">
                <a:solidFill>
                  <a:schemeClr val="hlink"/>
                </a:solidFill>
              </a:rPr>
              <a:t>Θέμα ή Σχόλιο</a:t>
            </a:r>
            <a:r>
              <a:rPr lang="el-GR" altLang="el-GR" sz="2800" b="1" dirty="0" smtClean="0"/>
              <a:t>:  κάποιες αναφέρουν ένα θέμα συζήτησης κι άλλες το σχολιάζουν</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C567217-749E-4E25-B62A-387DDEC3161B}" type="slidenum">
              <a:rPr lang="el-GR" altLang="el-GR" sz="1200">
                <a:latin typeface="Arial" panose="020B0604020202020204" pitchFamily="34" charset="0"/>
              </a:rPr>
              <a:pPr>
                <a:spcBef>
                  <a:spcPct val="0"/>
                </a:spcBef>
                <a:buClrTx/>
                <a:buSzTx/>
                <a:buFontTx/>
                <a:buNone/>
              </a:pPr>
              <a:t>23</a:t>
            </a:fld>
            <a:endParaRPr lang="el-GR" altLang="el-GR" sz="1200">
              <a:latin typeface="Arial" panose="020B0604020202020204" pitchFamily="34" charset="0"/>
            </a:endParaRPr>
          </a:p>
        </p:txBody>
      </p:sp>
      <p:sp>
        <p:nvSpPr>
          <p:cNvPr id="80898" name="Rectangle 2"/>
          <p:cNvSpPr>
            <a:spLocks noGrp="1" noRot="1" noChangeArrowheads="1"/>
          </p:cNvSpPr>
          <p:nvPr>
            <p:ph type="title"/>
          </p:nvPr>
        </p:nvSpPr>
        <p:spPr/>
        <p:txBody>
          <a:bodyPr/>
          <a:lstStyle/>
          <a:p>
            <a:pPr eaLnBrk="1" hangingPunct="1">
              <a:defRPr/>
            </a:pPr>
            <a:r>
              <a:rPr lang="el-GR" altLang="el-GR" sz="4000" b="0" smtClean="0">
                <a:solidFill>
                  <a:schemeClr val="hlink"/>
                </a:solidFill>
              </a:rPr>
              <a:t/>
            </a:r>
            <a:br>
              <a:rPr lang="el-GR" altLang="el-GR" sz="4000" b="0" smtClean="0">
                <a:solidFill>
                  <a:schemeClr val="hlink"/>
                </a:solidFill>
              </a:rPr>
            </a:br>
            <a:r>
              <a:rPr lang="el-GR" altLang="el-GR" sz="4000" b="0" smtClean="0">
                <a:solidFill>
                  <a:schemeClr val="hlink"/>
                </a:solidFill>
              </a:rPr>
              <a:t/>
            </a:r>
            <a:br>
              <a:rPr lang="el-GR" altLang="el-GR" sz="4000" b="0" smtClean="0">
                <a:solidFill>
                  <a:schemeClr val="hlink"/>
                </a:solidFill>
              </a:rPr>
            </a:br>
            <a:r>
              <a:rPr lang="el-GR" altLang="el-GR" sz="2800" smtClean="0">
                <a:solidFill>
                  <a:schemeClr val="hlink"/>
                </a:solidFill>
              </a:rPr>
              <a:t>Θέμα </a:t>
            </a:r>
            <a:r>
              <a:rPr lang="en-US" altLang="el-GR" sz="2800" smtClean="0">
                <a:solidFill>
                  <a:schemeClr val="hlink"/>
                </a:solidFill>
              </a:rPr>
              <a:t>vs. </a:t>
            </a:r>
            <a:r>
              <a:rPr lang="el-GR" altLang="el-GR" sz="2800" smtClean="0">
                <a:solidFill>
                  <a:schemeClr val="hlink"/>
                </a:solidFill>
              </a:rPr>
              <a:t>Σχόλιο</a:t>
            </a:r>
            <a:br>
              <a:rPr lang="el-GR" altLang="el-GR" sz="2800" smtClean="0">
                <a:solidFill>
                  <a:schemeClr val="hlink"/>
                </a:solidFill>
              </a:rPr>
            </a:br>
            <a:r>
              <a:rPr lang="el-GR" altLang="el-GR" sz="2800" smtClean="0">
                <a:solidFill>
                  <a:schemeClr val="hlink"/>
                </a:solidFill>
              </a:rPr>
              <a:t/>
            </a:r>
            <a:br>
              <a:rPr lang="el-GR" altLang="el-GR" sz="2800" smtClean="0">
                <a:solidFill>
                  <a:schemeClr val="hlink"/>
                </a:solidFill>
              </a:rPr>
            </a:br>
            <a:endParaRPr lang="el-GR" altLang="el-GR" sz="2800" smtClean="0">
              <a:solidFill>
                <a:schemeClr val="hlink"/>
              </a:solidFill>
            </a:endParaRPr>
          </a:p>
        </p:txBody>
      </p:sp>
      <p:sp>
        <p:nvSpPr>
          <p:cNvPr id="80899" name="Rectangle 3"/>
          <p:cNvSpPr>
            <a:spLocks noGrp="1" noChangeArrowheads="1"/>
          </p:cNvSpPr>
          <p:nvPr>
            <p:ph type="body" idx="1"/>
          </p:nvPr>
        </p:nvSpPr>
        <p:spPr>
          <a:xfrm>
            <a:off x="0" y="1600200"/>
            <a:ext cx="9144000" cy="4852988"/>
          </a:xfrm>
        </p:spPr>
        <p:txBody>
          <a:bodyPr/>
          <a:lstStyle/>
          <a:p>
            <a:pPr algn="ctr" eaLnBrk="1" hangingPunct="1">
              <a:buFont typeface="Wingdings" panose="05000000000000000000" pitchFamily="2" charset="2"/>
              <a:buNone/>
              <a:defRPr/>
            </a:pPr>
            <a:endParaRPr lang="el-GR" altLang="el-GR" sz="2400" smtClean="0"/>
          </a:p>
          <a:p>
            <a:pPr algn="ctr" eaLnBrk="1" hangingPunct="1">
              <a:buFont typeface="Wingdings" panose="05000000000000000000" pitchFamily="2" charset="2"/>
              <a:buNone/>
              <a:defRPr/>
            </a:pPr>
            <a:r>
              <a:rPr lang="el-GR" altLang="el-GR" sz="2800" b="1" smtClean="0"/>
              <a:t>Ενώ σε πρώιμη φάση μπορεί απλώς να αναφερθεί κάτι </a:t>
            </a:r>
          </a:p>
          <a:p>
            <a:pPr algn="ctr" eaLnBrk="1" hangingPunct="1">
              <a:buFont typeface="Wingdings" panose="05000000000000000000" pitchFamily="2" charset="2"/>
              <a:buNone/>
              <a:defRPr/>
            </a:pPr>
            <a:r>
              <a:rPr lang="el-GR" altLang="el-GR" sz="2800" b="1" smtClean="0"/>
              <a:t>(ένα θέμα), </a:t>
            </a:r>
          </a:p>
          <a:p>
            <a:pPr algn="ctr" eaLnBrk="1" hangingPunct="1">
              <a:buFont typeface="Wingdings" panose="05000000000000000000" pitchFamily="2" charset="2"/>
              <a:buNone/>
              <a:defRPr/>
            </a:pPr>
            <a:r>
              <a:rPr lang="el-GR" altLang="el-GR" sz="2800" b="1" smtClean="0"/>
              <a:t>ειδικά όταν αρχίζουν οι συνδυασμοί λέξεων σε προτάσεις </a:t>
            </a:r>
          </a:p>
          <a:p>
            <a:pPr algn="ctr" eaLnBrk="1" hangingPunct="1">
              <a:buFont typeface="Wingdings" panose="05000000000000000000" pitchFamily="2" charset="2"/>
              <a:buNone/>
              <a:defRPr/>
            </a:pPr>
            <a:r>
              <a:rPr lang="el-GR" altLang="el-GR" sz="2800" b="1" smtClean="0"/>
              <a:t>προστίθενται σχόλια για το θέμα αυτό.  </a:t>
            </a:r>
            <a:endParaRPr lang="en-US" altLang="el-GR" sz="2800" b="1" smtClean="0"/>
          </a:p>
          <a:p>
            <a:pPr algn="ctr" eaLnBrk="1" hangingPunct="1">
              <a:buFont typeface="Wingdings" panose="05000000000000000000" pitchFamily="2" charset="2"/>
              <a:buNone/>
              <a:defRPr/>
            </a:pPr>
            <a:endParaRPr lang="el-GR" altLang="el-GR" sz="2800" b="1" smtClean="0"/>
          </a:p>
          <a:p>
            <a:pPr eaLnBrk="1" hangingPunct="1">
              <a:buFont typeface="Wingdings" panose="05000000000000000000" pitchFamily="2" charset="2"/>
              <a:buNone/>
              <a:defRPr/>
            </a:pPr>
            <a:r>
              <a:rPr lang="el-GR" altLang="el-GR" sz="2400" b="1" smtClean="0"/>
              <a:t>	 π.χ.  </a:t>
            </a:r>
            <a:r>
              <a:rPr lang="el-GR" altLang="el-GR" sz="2400" b="1" i="1" smtClean="0">
                <a:solidFill>
                  <a:srgbClr val="00FF00"/>
                </a:solidFill>
              </a:rPr>
              <a:t>Τουτού  </a:t>
            </a:r>
            <a:r>
              <a:rPr lang="el-GR" altLang="el-GR" sz="2400" b="1" smtClean="0">
                <a:solidFill>
                  <a:srgbClr val="00FF00"/>
                </a:solidFill>
              </a:rPr>
              <a:t>→  </a:t>
            </a:r>
            <a:r>
              <a:rPr lang="el-GR" altLang="el-GR" sz="2400" b="1" i="1" smtClean="0">
                <a:solidFill>
                  <a:srgbClr val="00FF00"/>
                </a:solidFill>
              </a:rPr>
              <a:t>Τουτού   μαμά </a:t>
            </a:r>
            <a:r>
              <a:rPr lang="el-GR" altLang="el-GR" sz="2400" b="1" smtClean="0"/>
              <a:t>(= το αυτοκίνητο είναι της μαμάς)</a:t>
            </a:r>
          </a:p>
          <a:p>
            <a:pPr eaLnBrk="1" hangingPunct="1">
              <a:buFont typeface="Wingdings" panose="05000000000000000000" pitchFamily="2" charset="2"/>
              <a:buNone/>
              <a:defRPr/>
            </a:pPr>
            <a:r>
              <a:rPr lang="el-GR" altLang="el-GR" sz="2400" b="1" smtClean="0"/>
              <a:t>		   Θέμα         Θέμα - Σχόλιο</a:t>
            </a:r>
          </a:p>
          <a:p>
            <a:pPr eaLnBrk="1" hangingPunct="1">
              <a:buFont typeface="Wingdings" panose="05000000000000000000" pitchFamily="2" charset="2"/>
              <a:buNone/>
              <a:defRPr/>
            </a:pPr>
            <a:r>
              <a:rPr lang="el-GR" altLang="el-GR" sz="2400" b="1" i="1" smtClean="0"/>
              <a:t>		 </a:t>
            </a:r>
            <a:r>
              <a:rPr lang="el-GR" altLang="el-GR" sz="2400" b="1" i="1" smtClean="0">
                <a:solidFill>
                  <a:srgbClr val="00FF00"/>
                </a:solidFill>
              </a:rPr>
              <a:t>Το σπίτι </a:t>
            </a:r>
            <a:r>
              <a:rPr lang="el-GR" altLang="el-GR" sz="2400" b="1" smtClean="0">
                <a:solidFill>
                  <a:srgbClr val="00FF00"/>
                </a:solidFill>
              </a:rPr>
              <a:t>→</a:t>
            </a:r>
            <a:r>
              <a:rPr lang="en-US" altLang="el-GR" sz="2400" b="1" i="1" smtClean="0">
                <a:solidFill>
                  <a:srgbClr val="00FF00"/>
                </a:solidFill>
              </a:rPr>
              <a:t> </a:t>
            </a:r>
            <a:r>
              <a:rPr lang="el-GR" altLang="el-GR" sz="2400" b="1" i="1" smtClean="0">
                <a:solidFill>
                  <a:srgbClr val="00FF00"/>
                </a:solidFill>
              </a:rPr>
              <a:t> Τ</a:t>
            </a:r>
            <a:r>
              <a:rPr lang="en-US" altLang="el-GR" sz="2400" b="1" i="1" smtClean="0">
                <a:solidFill>
                  <a:srgbClr val="00FF00"/>
                </a:solidFill>
              </a:rPr>
              <a:t>o </a:t>
            </a:r>
            <a:r>
              <a:rPr lang="el-GR" altLang="el-GR" sz="2400" b="1" i="1" smtClean="0">
                <a:solidFill>
                  <a:srgbClr val="00FF00"/>
                </a:solidFill>
              </a:rPr>
              <a:t>σπίτι  που κάηκε</a:t>
            </a:r>
          </a:p>
          <a:p>
            <a:pPr algn="ctr" eaLnBrk="1" hangingPunct="1">
              <a:buFont typeface="Wingdings" panose="05000000000000000000" pitchFamily="2" charset="2"/>
              <a:buNone/>
              <a:defRPr/>
            </a:pPr>
            <a:endParaRPr lang="el-GR" altLang="el-GR" sz="2400" i="1"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EE79D1F-4D62-46B5-B9AD-6298A5606009}" type="slidenum">
              <a:rPr lang="el-GR" altLang="el-GR" sz="1200">
                <a:latin typeface="Arial" panose="020B0604020202020204" pitchFamily="34" charset="0"/>
              </a:rPr>
              <a:pPr>
                <a:spcBef>
                  <a:spcPct val="0"/>
                </a:spcBef>
                <a:buClrTx/>
                <a:buSzTx/>
                <a:buFontTx/>
                <a:buNone/>
              </a:pPr>
              <a:t>24</a:t>
            </a:fld>
            <a:endParaRPr lang="el-GR" altLang="el-GR" sz="1200">
              <a:latin typeface="Arial" panose="020B0604020202020204" pitchFamily="34" charset="0"/>
            </a:endParaRPr>
          </a:p>
        </p:txBody>
      </p:sp>
      <p:sp>
        <p:nvSpPr>
          <p:cNvPr id="51203" name="Rectangle 3"/>
          <p:cNvSpPr>
            <a:spLocks noGrp="1" noChangeArrowheads="1"/>
          </p:cNvSpPr>
          <p:nvPr>
            <p:ph type="body" idx="1"/>
          </p:nvPr>
        </p:nvSpPr>
        <p:spPr>
          <a:xfrm>
            <a:off x="0" y="0"/>
            <a:ext cx="9144000" cy="6858000"/>
          </a:xfrm>
        </p:spPr>
        <p:txBody>
          <a:bodyPr/>
          <a:lstStyle/>
          <a:p>
            <a:pPr algn="ctr" eaLnBrk="1" hangingPunct="1">
              <a:lnSpc>
                <a:spcPct val="80000"/>
              </a:lnSpc>
              <a:buFont typeface="Wingdings" panose="05000000000000000000" pitchFamily="2" charset="2"/>
              <a:buNone/>
              <a:defRPr/>
            </a:pPr>
            <a:endParaRPr lang="el-GR" altLang="el-GR" sz="700" b="1" dirty="0" smtClean="0">
              <a:solidFill>
                <a:schemeClr val="hlink"/>
              </a:solidFill>
            </a:endParaRPr>
          </a:p>
          <a:p>
            <a:pPr algn="ctr" eaLnBrk="1" hangingPunct="1">
              <a:lnSpc>
                <a:spcPct val="80000"/>
              </a:lnSpc>
              <a:buFont typeface="Wingdings" panose="05000000000000000000" pitchFamily="2" charset="2"/>
              <a:buNone/>
              <a:defRPr/>
            </a:pPr>
            <a:r>
              <a:rPr lang="el-GR" altLang="el-GR" b="1" dirty="0" smtClean="0">
                <a:solidFill>
                  <a:schemeClr val="hlink"/>
                </a:solidFill>
              </a:rPr>
              <a:t>Νέα</a:t>
            </a:r>
            <a:r>
              <a:rPr lang="en-US" altLang="el-GR" b="1" dirty="0" smtClean="0">
                <a:solidFill>
                  <a:schemeClr val="hlink"/>
                </a:solidFill>
              </a:rPr>
              <a:t> vs. </a:t>
            </a:r>
            <a:r>
              <a:rPr lang="el-GR" altLang="el-GR" b="1" dirty="0" smtClean="0">
                <a:solidFill>
                  <a:schemeClr val="hlink"/>
                </a:solidFill>
              </a:rPr>
              <a:t>Δεδομένη πληροφορία</a:t>
            </a:r>
          </a:p>
          <a:p>
            <a:pPr algn="ctr" eaLnBrk="1" hangingPunct="1">
              <a:lnSpc>
                <a:spcPct val="80000"/>
              </a:lnSpc>
              <a:buFont typeface="Wingdings" panose="05000000000000000000" pitchFamily="2" charset="2"/>
              <a:buNone/>
              <a:defRPr/>
            </a:pPr>
            <a:r>
              <a:rPr lang="el-GR" altLang="el-GR" sz="2400" b="1" u="sng" dirty="0" smtClean="0">
                <a:solidFill>
                  <a:schemeClr val="hlink"/>
                </a:solidFill>
              </a:rPr>
              <a:t>   </a:t>
            </a:r>
            <a:r>
              <a:rPr lang="el-GR" altLang="el-GR" sz="2400" b="1" dirty="0" smtClean="0">
                <a:solidFill>
                  <a:schemeClr val="hlink"/>
                </a:solidFill>
              </a:rPr>
              <a:t> </a:t>
            </a:r>
          </a:p>
          <a:p>
            <a:pPr eaLnBrk="1" hangingPunct="1">
              <a:lnSpc>
                <a:spcPct val="80000"/>
              </a:lnSpc>
              <a:defRPr/>
            </a:pPr>
            <a:r>
              <a:rPr lang="el-GR" altLang="el-GR" sz="2800" b="1" u="sng" dirty="0" smtClean="0"/>
              <a:t>Πιο δύσκολη η κατοχύρωση αυτής της διάκρισης</a:t>
            </a:r>
            <a:r>
              <a:rPr lang="el-GR" altLang="el-GR" sz="2800" b="1" dirty="0" smtClean="0"/>
              <a:t>.  Συχνά δυσκολεύει ακόμη και 10χρονα. </a:t>
            </a:r>
          </a:p>
          <a:p>
            <a:pPr eaLnBrk="1" hangingPunct="1">
              <a:lnSpc>
                <a:spcPct val="80000"/>
              </a:lnSpc>
              <a:defRPr/>
            </a:pPr>
            <a:r>
              <a:rPr lang="el-GR" altLang="el-GR" sz="2800" b="1" u="sng" dirty="0" smtClean="0">
                <a:solidFill>
                  <a:srgbClr val="00FF00"/>
                </a:solidFill>
              </a:rPr>
              <a:t>Κατοχύρωση με διαφορετικό τρόπο σε κάθε γλώσσα</a:t>
            </a:r>
            <a:r>
              <a:rPr lang="el-GR" altLang="el-GR" sz="2800" b="1" dirty="0" smtClean="0"/>
              <a:t> π.χ. </a:t>
            </a:r>
          </a:p>
          <a:p>
            <a:pPr lvl="1" eaLnBrk="1" hangingPunct="1">
              <a:lnSpc>
                <a:spcPct val="80000"/>
              </a:lnSpc>
              <a:defRPr/>
            </a:pPr>
            <a:r>
              <a:rPr lang="el-GR" altLang="el-GR" sz="2400" b="1" dirty="0" smtClean="0"/>
              <a:t>Το δεδομένο μπορεί να παραλειφτεί σε ορισμένες γλώσσες,  π.χ. το υποκείμενο της πρότασης όπως στα ελληνικά ή να αντικατασταθεί από αντωνυμία όπως στα αγγλικά: </a:t>
            </a:r>
          </a:p>
          <a:p>
            <a:pPr eaLnBrk="1" hangingPunct="1">
              <a:lnSpc>
                <a:spcPct val="80000"/>
              </a:lnSpc>
              <a:buFont typeface="Wingdings" panose="05000000000000000000" pitchFamily="2" charset="2"/>
              <a:buNone/>
              <a:defRPr/>
            </a:pPr>
            <a:r>
              <a:rPr lang="el-GR" altLang="el-GR" sz="2800" b="1" dirty="0" smtClean="0"/>
              <a:t>		</a:t>
            </a:r>
            <a:r>
              <a:rPr lang="el-GR" altLang="el-GR" sz="2400" b="1" dirty="0" smtClean="0"/>
              <a:t>-</a:t>
            </a:r>
            <a:r>
              <a:rPr lang="el-GR" altLang="el-GR" sz="2400" b="1" i="1" dirty="0" smtClean="0">
                <a:solidFill>
                  <a:srgbClr val="FFC000"/>
                </a:solidFill>
              </a:rPr>
              <a:t>Ο Γιάννης </a:t>
            </a:r>
            <a:r>
              <a:rPr lang="el-GR" altLang="el-GR" sz="2400" b="1" i="1" dirty="0" smtClean="0"/>
              <a:t>θύμωσε.  </a:t>
            </a:r>
            <a:r>
              <a:rPr lang="en-US" altLang="el-GR" sz="2400" b="1" i="1" dirty="0" smtClean="0">
                <a:solidFill>
                  <a:srgbClr val="FFC000"/>
                </a:solidFill>
              </a:rPr>
              <a:t>Ø </a:t>
            </a:r>
            <a:r>
              <a:rPr lang="el-GR" altLang="el-GR" sz="2400" b="1" i="1" dirty="0" smtClean="0"/>
              <a:t>Σηκώθηκε λοιπόν και έφυγε</a:t>
            </a:r>
            <a:r>
              <a:rPr lang="en-US" altLang="el-GR" sz="2400" b="1" i="1" dirty="0" smtClean="0"/>
              <a:t>.</a:t>
            </a:r>
            <a:endParaRPr lang="el-GR" altLang="el-GR" sz="2400" b="1" i="1" dirty="0" smtClean="0"/>
          </a:p>
          <a:p>
            <a:pPr eaLnBrk="1" hangingPunct="1">
              <a:lnSpc>
                <a:spcPct val="80000"/>
              </a:lnSpc>
              <a:buFont typeface="Wingdings" panose="05000000000000000000" pitchFamily="2" charset="2"/>
              <a:buNone/>
              <a:defRPr/>
            </a:pPr>
            <a:r>
              <a:rPr lang="el-GR" altLang="el-GR" sz="2400" b="1" dirty="0" smtClean="0"/>
              <a:t>		-</a:t>
            </a:r>
            <a:r>
              <a:rPr lang="en-US" altLang="el-GR" sz="2400" b="1" i="1" dirty="0" smtClean="0">
                <a:solidFill>
                  <a:srgbClr val="FFC000"/>
                </a:solidFill>
              </a:rPr>
              <a:t>John</a:t>
            </a:r>
            <a:r>
              <a:rPr lang="en-US" altLang="el-GR" sz="2400" b="1" i="1" dirty="0" smtClean="0"/>
              <a:t> got angry.  </a:t>
            </a:r>
            <a:r>
              <a:rPr lang="el-GR" altLang="el-GR" sz="2400" b="1" i="1" dirty="0" smtClean="0"/>
              <a:t>  </a:t>
            </a:r>
            <a:r>
              <a:rPr lang="en-US" altLang="el-GR" sz="2400" b="1" i="1" dirty="0" smtClean="0"/>
              <a:t>So </a:t>
            </a:r>
            <a:r>
              <a:rPr lang="en-US" altLang="el-GR" sz="2400" b="1" i="1" dirty="0" smtClean="0">
                <a:solidFill>
                  <a:schemeClr val="hlink"/>
                </a:solidFill>
              </a:rPr>
              <a:t>he</a:t>
            </a:r>
            <a:r>
              <a:rPr lang="en-US" altLang="el-GR" sz="2400" b="1" i="1" dirty="0" smtClean="0"/>
              <a:t> </a:t>
            </a:r>
            <a:r>
              <a:rPr lang="el-GR" altLang="el-GR" sz="2400" b="1" i="1" dirty="0" smtClean="0"/>
              <a:t> </a:t>
            </a:r>
            <a:r>
              <a:rPr lang="en-US" altLang="el-GR" sz="2400" b="1" i="1" dirty="0" smtClean="0"/>
              <a:t>got up and left</a:t>
            </a:r>
            <a:r>
              <a:rPr lang="en-US" altLang="el-GR" sz="2400" b="1" dirty="0" smtClean="0"/>
              <a:t>.</a:t>
            </a:r>
            <a:endParaRPr lang="el-GR" altLang="el-GR" sz="2400" b="1" dirty="0" smtClean="0"/>
          </a:p>
          <a:p>
            <a:pPr lvl="1" eaLnBrk="1" hangingPunct="1">
              <a:lnSpc>
                <a:spcPct val="80000"/>
              </a:lnSpc>
              <a:defRPr/>
            </a:pPr>
            <a:r>
              <a:rPr lang="el-GR" altLang="el-GR" sz="2400" b="1" dirty="0" smtClean="0">
                <a:solidFill>
                  <a:srgbClr val="00FF00"/>
                </a:solidFill>
              </a:rPr>
              <a:t>Οριστικό άρθρο για το δεδομένο και αόριστο άρθρο για το νέο.  Σωστή επιλογή άρθρου δυσκολεύει ακόμη και 10χρονα παιδιά:  </a:t>
            </a:r>
            <a:r>
              <a:rPr lang="el-GR" altLang="el-GR" sz="2400" b="1" dirty="0" smtClean="0"/>
              <a:t>χρησιμοποιούν το οριστικό άρθρο αντί του κατάλληλου αόριστου όταν εισάγεται κάτι νέο </a:t>
            </a:r>
            <a:r>
              <a:rPr lang="el-GR" altLang="el-GR" sz="1600" dirty="0" smtClean="0"/>
              <a:t>(π.χ. </a:t>
            </a:r>
            <a:r>
              <a:rPr lang="en-US" altLang="el-GR" sz="1600" dirty="0" err="1" smtClean="0"/>
              <a:t>Hickmann</a:t>
            </a:r>
            <a:r>
              <a:rPr lang="en-US" altLang="el-GR" sz="1600" dirty="0" smtClean="0"/>
              <a:t> </a:t>
            </a:r>
            <a:r>
              <a:rPr lang="el-GR" altLang="el-GR" sz="1600" dirty="0" smtClean="0"/>
              <a:t>1996)</a:t>
            </a:r>
          </a:p>
          <a:p>
            <a:pPr lvl="1" eaLnBrk="1" hangingPunct="1">
              <a:lnSpc>
                <a:spcPct val="80000"/>
              </a:lnSpc>
              <a:buFont typeface="Wingdings" panose="05000000000000000000" pitchFamily="2" charset="2"/>
              <a:buNone/>
              <a:defRPr/>
            </a:pPr>
            <a:r>
              <a:rPr lang="el-GR" altLang="el-GR" b="1" i="1" dirty="0" smtClean="0"/>
              <a:t>	</a:t>
            </a:r>
            <a:r>
              <a:rPr lang="el-GR" altLang="el-GR" b="1" dirty="0" smtClean="0"/>
              <a:t>π.χ.  </a:t>
            </a:r>
            <a:r>
              <a:rPr lang="el-GR" altLang="el-GR" sz="2400" b="1" i="1" dirty="0" smtClean="0"/>
              <a:t>Κι ήλθε αυτή η σειρήνα</a:t>
            </a:r>
            <a:r>
              <a:rPr lang="en-US" altLang="el-GR" sz="2400" b="1" i="1" dirty="0" smtClean="0"/>
              <a:t> </a:t>
            </a:r>
            <a:r>
              <a:rPr lang="en-US" altLang="el-GR" sz="2400" b="1" dirty="0" smtClean="0"/>
              <a:t>(=</a:t>
            </a:r>
            <a:r>
              <a:rPr lang="el-GR" altLang="el-GR" sz="2400" b="1" dirty="0" smtClean="0"/>
              <a:t> </a:t>
            </a:r>
            <a:r>
              <a:rPr lang="el-GR" altLang="el-GR" sz="2400" b="1" u="sng" dirty="0" smtClean="0"/>
              <a:t>μια</a:t>
            </a:r>
            <a:r>
              <a:rPr lang="el-GR" altLang="el-GR" sz="2400" b="1" dirty="0" smtClean="0"/>
              <a:t> σειρήνα).</a:t>
            </a:r>
          </a:p>
          <a:p>
            <a:pPr lvl="1" eaLnBrk="1" hangingPunct="1">
              <a:lnSpc>
                <a:spcPct val="80000"/>
              </a:lnSpc>
              <a:buFont typeface="Wingdings" panose="05000000000000000000" pitchFamily="2" charset="2"/>
              <a:buNone/>
              <a:defRPr/>
            </a:pPr>
            <a:r>
              <a:rPr lang="el-GR" altLang="el-GR" sz="2400" b="1" dirty="0" smtClean="0"/>
              <a:t>		     </a:t>
            </a:r>
            <a:r>
              <a:rPr lang="el-GR" altLang="el-GR" sz="2400" b="1" dirty="0" err="1" smtClean="0"/>
              <a:t>΄</a:t>
            </a:r>
            <a:r>
              <a:rPr lang="el-GR" altLang="el-GR" sz="2400" b="1" i="1" dirty="0" err="1" smtClean="0"/>
              <a:t>Ηταν</a:t>
            </a:r>
            <a:r>
              <a:rPr lang="el-GR" altLang="el-GR" sz="2400" b="1" i="1" dirty="0" smtClean="0"/>
              <a:t> ο βασιλιάς </a:t>
            </a:r>
            <a:r>
              <a:rPr lang="el-GR" altLang="el-GR" sz="2400" b="1" dirty="0" smtClean="0"/>
              <a:t>(= </a:t>
            </a:r>
            <a:r>
              <a:rPr lang="el-GR" altLang="el-GR" sz="2400" b="1" u="sng" dirty="0" smtClean="0"/>
              <a:t>ένας</a:t>
            </a:r>
            <a:r>
              <a:rPr lang="el-GR" altLang="el-GR" sz="2400" b="1" dirty="0" smtClean="0"/>
              <a:t> βασιλιάς). </a:t>
            </a:r>
          </a:p>
          <a:p>
            <a:pPr eaLnBrk="1" hangingPunct="1">
              <a:lnSpc>
                <a:spcPct val="80000"/>
              </a:lnSpc>
              <a:buFont typeface="Wingdings" panose="05000000000000000000" pitchFamily="2" charset="2"/>
              <a:buNone/>
              <a:defRPr/>
            </a:pPr>
            <a:endParaRPr lang="el-GR" altLang="el-GR" sz="28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0B92418-7849-4FDF-AE21-0F32DA2B33ED}" type="slidenum">
              <a:rPr lang="el-GR" altLang="el-GR" sz="1200">
                <a:latin typeface="Arial" panose="020B0604020202020204" pitchFamily="34" charset="0"/>
              </a:rPr>
              <a:pPr>
                <a:spcBef>
                  <a:spcPct val="0"/>
                </a:spcBef>
                <a:buClrTx/>
                <a:buSzTx/>
                <a:buFontTx/>
                <a:buNone/>
              </a:pPr>
              <a:t>25</a:t>
            </a:fld>
            <a:endParaRPr lang="el-GR" altLang="el-GR" sz="1200">
              <a:latin typeface="Arial" panose="020B0604020202020204" pitchFamily="34" charset="0"/>
            </a:endParaRPr>
          </a:p>
        </p:txBody>
      </p:sp>
      <p:sp>
        <p:nvSpPr>
          <p:cNvPr id="52226" name="Rectangle 2"/>
          <p:cNvSpPr>
            <a:spLocks noGrp="1" noRot="1" noChangeArrowheads="1"/>
          </p:cNvSpPr>
          <p:nvPr>
            <p:ph type="title"/>
          </p:nvPr>
        </p:nvSpPr>
        <p:spPr/>
        <p:txBody>
          <a:bodyPr/>
          <a:lstStyle/>
          <a:p>
            <a:pPr eaLnBrk="1" hangingPunct="1">
              <a:defRPr/>
            </a:pPr>
            <a:r>
              <a:rPr lang="el-GR" altLang="el-GR" sz="3200" smtClean="0">
                <a:solidFill>
                  <a:schemeClr val="hlink"/>
                </a:solidFill>
              </a:rPr>
              <a:t>Πραγματολογικές ικανότητες</a:t>
            </a:r>
          </a:p>
        </p:txBody>
      </p:sp>
      <p:sp>
        <p:nvSpPr>
          <p:cNvPr id="52227" name="Rectangle 3"/>
          <p:cNvSpPr>
            <a:spLocks noGrp="1" noChangeArrowheads="1"/>
          </p:cNvSpPr>
          <p:nvPr>
            <p:ph type="body" idx="1"/>
          </p:nvPr>
        </p:nvSpPr>
        <p:spPr>
          <a:xfrm>
            <a:off x="179388" y="1714500"/>
            <a:ext cx="8785225" cy="4495800"/>
          </a:xfrm>
        </p:spPr>
        <p:txBody>
          <a:bodyPr/>
          <a:lstStyle/>
          <a:p>
            <a:pPr algn="ctr" eaLnBrk="1" hangingPunct="1">
              <a:buFont typeface="Wingdings" panose="05000000000000000000" pitchFamily="2" charset="2"/>
              <a:buNone/>
              <a:defRPr/>
            </a:pPr>
            <a:r>
              <a:rPr lang="el-GR" altLang="el-GR" sz="2800" b="1" dirty="0" smtClean="0"/>
              <a:t>Πώς ένα μήνυμα μεταδίδεται </a:t>
            </a:r>
          </a:p>
          <a:p>
            <a:pPr algn="ctr" eaLnBrk="1" hangingPunct="1">
              <a:buFont typeface="Wingdings" panose="05000000000000000000" pitchFamily="2" charset="2"/>
              <a:buNone/>
              <a:defRPr/>
            </a:pPr>
            <a:r>
              <a:rPr lang="el-GR" altLang="el-GR" sz="2800" b="1" dirty="0" smtClean="0"/>
              <a:t>όταν συναρθρώσουμε σωστά </a:t>
            </a:r>
          </a:p>
          <a:p>
            <a:pPr algn="ctr" eaLnBrk="1" hangingPunct="1">
              <a:buFont typeface="Wingdings" panose="05000000000000000000" pitchFamily="2" charset="2"/>
              <a:buNone/>
              <a:defRPr/>
            </a:pPr>
            <a:r>
              <a:rPr lang="el-GR" altLang="el-GR" sz="2800" b="1" dirty="0" smtClean="0"/>
              <a:t>τα λόγια (ή </a:t>
            </a:r>
            <a:r>
              <a:rPr lang="el-GR" altLang="el-GR" sz="2800" b="1" dirty="0" err="1" smtClean="0"/>
              <a:t>εκφωνήματα</a:t>
            </a:r>
            <a:r>
              <a:rPr lang="el-GR" altLang="el-GR" sz="2800" b="1" dirty="0" smtClean="0"/>
              <a:t>) </a:t>
            </a:r>
          </a:p>
          <a:p>
            <a:pPr algn="ctr" eaLnBrk="1" hangingPunct="1">
              <a:buFont typeface="Wingdings" panose="05000000000000000000" pitchFamily="2" charset="2"/>
              <a:buNone/>
              <a:defRPr/>
            </a:pPr>
            <a:r>
              <a:rPr lang="el-GR" altLang="el-GR" sz="2800" b="1" dirty="0" smtClean="0"/>
              <a:t>με το </a:t>
            </a:r>
            <a:r>
              <a:rPr lang="el-GR" altLang="el-GR" sz="2800" b="1" dirty="0" smtClean="0">
                <a:solidFill>
                  <a:srgbClr val="00FF00"/>
                </a:solidFill>
              </a:rPr>
              <a:t>περικείμενο (</a:t>
            </a:r>
            <a:r>
              <a:rPr lang="en-US" altLang="el-GR" sz="2800" b="1" dirty="0" smtClean="0">
                <a:solidFill>
                  <a:srgbClr val="00FF00"/>
                </a:solidFill>
              </a:rPr>
              <a:t>context)</a:t>
            </a:r>
            <a:endParaRPr lang="el-GR" altLang="el-GR" sz="2800" b="1" dirty="0" smtClean="0">
              <a:solidFill>
                <a:srgbClr val="00FF00"/>
              </a:solidFill>
            </a:endParaRPr>
          </a:p>
          <a:p>
            <a:pPr algn="ctr" eaLnBrk="1" hangingPunct="1">
              <a:buFont typeface="Wingdings" panose="05000000000000000000" pitchFamily="2" charset="2"/>
              <a:buNone/>
              <a:defRPr/>
            </a:pPr>
            <a:r>
              <a:rPr lang="el-GR" altLang="el-GR" sz="2800" b="1" dirty="0" smtClean="0">
                <a:solidFill>
                  <a:srgbClr val="00FF00"/>
                </a:solidFill>
              </a:rPr>
              <a:t>δηλ. ειδικότερα </a:t>
            </a:r>
          </a:p>
          <a:p>
            <a:pPr eaLnBrk="1" hangingPunct="1">
              <a:defRPr/>
            </a:pPr>
            <a:r>
              <a:rPr lang="el-GR" altLang="el-GR" sz="2800" b="1" dirty="0" smtClean="0"/>
              <a:t>με τη </a:t>
            </a:r>
            <a:r>
              <a:rPr lang="el-GR" altLang="el-GR" sz="2800" b="1" dirty="0" smtClean="0">
                <a:solidFill>
                  <a:srgbClr val="00FF00"/>
                </a:solidFill>
              </a:rPr>
              <a:t>φυσική </a:t>
            </a:r>
            <a:r>
              <a:rPr lang="el-GR" altLang="el-GR" sz="2800" b="1" dirty="0" smtClean="0"/>
              <a:t>περίσταση</a:t>
            </a:r>
          </a:p>
          <a:p>
            <a:pPr eaLnBrk="1" hangingPunct="1">
              <a:defRPr/>
            </a:pPr>
            <a:r>
              <a:rPr lang="el-GR" altLang="el-GR" sz="2800" b="1" dirty="0" smtClean="0"/>
              <a:t>με τη </a:t>
            </a:r>
            <a:r>
              <a:rPr lang="el-GR" altLang="el-GR" sz="2800" b="1" dirty="0" smtClean="0">
                <a:solidFill>
                  <a:srgbClr val="00FF00"/>
                </a:solidFill>
              </a:rPr>
              <a:t>γλωσσική </a:t>
            </a:r>
            <a:r>
              <a:rPr lang="el-GR" altLang="el-GR" sz="2800" b="1" dirty="0" smtClean="0"/>
              <a:t>περίσταση, ή τα συμφραζόμενα</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479B983-BCC4-4C1F-A1BA-E9EFEBF991B4}" type="slidenum">
              <a:rPr lang="el-GR" altLang="el-GR" sz="1200">
                <a:latin typeface="Arial" panose="020B0604020202020204" pitchFamily="34" charset="0"/>
              </a:rPr>
              <a:pPr>
                <a:spcBef>
                  <a:spcPct val="0"/>
                </a:spcBef>
                <a:buClrTx/>
                <a:buSzTx/>
                <a:buFontTx/>
                <a:buNone/>
              </a:pPr>
              <a:t>26</a:t>
            </a:fld>
            <a:endParaRPr lang="el-GR" altLang="el-GR" sz="1200">
              <a:latin typeface="Arial" panose="020B0604020202020204" pitchFamily="34" charset="0"/>
            </a:endParaRPr>
          </a:p>
        </p:txBody>
      </p:sp>
      <p:sp>
        <p:nvSpPr>
          <p:cNvPr id="48130" name="Rectangle 2"/>
          <p:cNvSpPr>
            <a:spLocks noGrp="1" noRot="1" noChangeArrowheads="1"/>
          </p:cNvSpPr>
          <p:nvPr>
            <p:ph type="title"/>
          </p:nvPr>
        </p:nvSpPr>
        <p:spPr>
          <a:xfrm>
            <a:off x="457200" y="0"/>
            <a:ext cx="8229600" cy="981075"/>
          </a:xfrm>
        </p:spPr>
        <p:txBody>
          <a:bodyPr/>
          <a:lstStyle/>
          <a:p>
            <a:pPr eaLnBrk="1" hangingPunct="1">
              <a:defRPr/>
            </a:pPr>
            <a:r>
              <a:rPr lang="el-GR" altLang="el-GR" sz="2800" u="sng" smtClean="0">
                <a:solidFill>
                  <a:schemeClr val="hlink"/>
                </a:solidFill>
              </a:rPr>
              <a:t>Φυσική περίσταση</a:t>
            </a:r>
          </a:p>
        </p:txBody>
      </p:sp>
      <p:sp>
        <p:nvSpPr>
          <p:cNvPr id="48131" name="Rectangle 3"/>
          <p:cNvSpPr>
            <a:spLocks noGrp="1" noChangeArrowheads="1"/>
          </p:cNvSpPr>
          <p:nvPr>
            <p:ph type="body" idx="1"/>
          </p:nvPr>
        </p:nvSpPr>
        <p:spPr>
          <a:xfrm>
            <a:off x="0" y="981075"/>
            <a:ext cx="9144000" cy="5543550"/>
          </a:xfrm>
        </p:spPr>
        <p:txBody>
          <a:bodyPr/>
          <a:lstStyle/>
          <a:p>
            <a:pPr algn="ctr" eaLnBrk="1" hangingPunct="1">
              <a:lnSpc>
                <a:spcPct val="80000"/>
              </a:lnSpc>
              <a:buFont typeface="Wingdings" panose="05000000000000000000" pitchFamily="2" charset="2"/>
              <a:buNone/>
              <a:defRPr/>
            </a:pPr>
            <a:r>
              <a:rPr lang="el-GR" altLang="el-GR" sz="2800" b="1" dirty="0" smtClean="0">
                <a:solidFill>
                  <a:srgbClr val="00FF00"/>
                </a:solidFill>
              </a:rPr>
              <a:t>Το </a:t>
            </a:r>
            <a:r>
              <a:rPr lang="el-GR" altLang="el-GR" sz="2800" b="1" u="sng" dirty="0" smtClean="0">
                <a:solidFill>
                  <a:srgbClr val="00FF00"/>
                </a:solidFill>
              </a:rPr>
              <a:t>νόημα</a:t>
            </a:r>
            <a:r>
              <a:rPr lang="el-GR" altLang="el-GR" sz="2800" b="1" dirty="0" smtClean="0">
                <a:solidFill>
                  <a:srgbClr val="00FF00"/>
                </a:solidFill>
              </a:rPr>
              <a:t> συγκροτείται </a:t>
            </a:r>
            <a:r>
              <a:rPr lang="el-GR" altLang="el-GR" sz="2800" b="1" u="sng" dirty="0" smtClean="0">
                <a:solidFill>
                  <a:srgbClr val="00FF00"/>
                </a:solidFill>
              </a:rPr>
              <a:t>όχι μόνο με λόγια</a:t>
            </a:r>
            <a:r>
              <a:rPr lang="el-GR" altLang="el-GR" sz="2800" b="1" dirty="0" smtClean="0">
                <a:solidFill>
                  <a:srgbClr val="00FF00"/>
                </a:solidFill>
              </a:rPr>
              <a:t> </a:t>
            </a:r>
          </a:p>
          <a:p>
            <a:pPr algn="ctr" eaLnBrk="1" hangingPunct="1">
              <a:lnSpc>
                <a:spcPct val="80000"/>
              </a:lnSpc>
              <a:buFont typeface="Wingdings" panose="05000000000000000000" pitchFamily="2" charset="2"/>
              <a:buNone/>
              <a:defRPr/>
            </a:pPr>
            <a:r>
              <a:rPr lang="el-GR" altLang="el-GR" sz="2800" b="1" dirty="0" smtClean="0">
                <a:solidFill>
                  <a:srgbClr val="00FF00"/>
                </a:solidFill>
              </a:rPr>
              <a:t>	</a:t>
            </a:r>
            <a:r>
              <a:rPr lang="el-GR" altLang="el-GR" sz="2800" b="1" u="sng" dirty="0" smtClean="0">
                <a:solidFill>
                  <a:srgbClr val="00FF00"/>
                </a:solidFill>
              </a:rPr>
              <a:t>αλλά και με άλλα μέσα επικοινωνίας</a:t>
            </a:r>
            <a:r>
              <a:rPr lang="el-GR" altLang="el-GR" sz="2800" b="1" dirty="0" smtClean="0"/>
              <a:t>  </a:t>
            </a:r>
          </a:p>
          <a:p>
            <a:pPr algn="ctr" eaLnBrk="1" hangingPunct="1">
              <a:lnSpc>
                <a:spcPct val="80000"/>
              </a:lnSpc>
              <a:buFont typeface="Wingdings" panose="05000000000000000000" pitchFamily="2" charset="2"/>
              <a:buNone/>
              <a:defRPr/>
            </a:pPr>
            <a:r>
              <a:rPr lang="el-GR" altLang="el-GR" sz="2400" b="1" dirty="0" smtClean="0"/>
              <a:t>(π.χ. </a:t>
            </a:r>
            <a:r>
              <a:rPr lang="el-GR" altLang="el-GR" sz="2400" b="1" dirty="0" smtClean="0">
                <a:solidFill>
                  <a:schemeClr val="folHlink"/>
                </a:solidFill>
              </a:rPr>
              <a:t>χειρονομίες, επιτονισμό φωνής</a:t>
            </a:r>
            <a:r>
              <a:rPr lang="el-GR" altLang="el-GR" sz="2400" b="1" dirty="0" smtClean="0"/>
              <a:t>)</a:t>
            </a:r>
            <a:r>
              <a:rPr lang="el-GR" altLang="el-GR" sz="2800" b="1" dirty="0" smtClean="0"/>
              <a:t> </a:t>
            </a:r>
          </a:p>
          <a:p>
            <a:pPr algn="ctr" eaLnBrk="1" hangingPunct="1">
              <a:lnSpc>
                <a:spcPct val="80000"/>
              </a:lnSpc>
              <a:buFont typeface="Wingdings" panose="05000000000000000000" pitchFamily="2" charset="2"/>
              <a:buNone/>
              <a:defRPr/>
            </a:pPr>
            <a:r>
              <a:rPr lang="el-GR" altLang="el-GR" sz="2800" b="1" u="sng" dirty="0" smtClean="0"/>
              <a:t>όπως και γενικότερα πληροφορίες </a:t>
            </a:r>
          </a:p>
          <a:p>
            <a:pPr algn="ctr" eaLnBrk="1" hangingPunct="1">
              <a:lnSpc>
                <a:spcPct val="80000"/>
              </a:lnSpc>
              <a:buFont typeface="Wingdings" panose="05000000000000000000" pitchFamily="2" charset="2"/>
              <a:buNone/>
              <a:defRPr/>
            </a:pPr>
            <a:r>
              <a:rPr lang="el-GR" altLang="el-GR" sz="2800" b="1" u="sng" dirty="0" smtClean="0"/>
              <a:t>από την </a:t>
            </a:r>
            <a:r>
              <a:rPr lang="el-GR" altLang="el-GR" sz="2800" b="1" u="sng" dirty="0" err="1" smtClean="0">
                <a:solidFill>
                  <a:schemeClr val="folHlink"/>
                </a:solidFill>
              </a:rPr>
              <a:t>εξωγλωσσική</a:t>
            </a:r>
            <a:r>
              <a:rPr lang="el-GR" altLang="el-GR" sz="2800" b="1" u="sng" dirty="0" smtClean="0">
                <a:solidFill>
                  <a:schemeClr val="folHlink"/>
                </a:solidFill>
              </a:rPr>
              <a:t> φυσική περίσταση</a:t>
            </a:r>
            <a:r>
              <a:rPr lang="el-GR" altLang="el-GR" sz="2800" b="1" u="sng" dirty="0" smtClean="0"/>
              <a:t> (τί βλέπουμε…)</a:t>
            </a:r>
            <a:r>
              <a:rPr lang="el-GR" altLang="el-GR" sz="2800" b="1" dirty="0" smtClean="0"/>
              <a:t>.</a:t>
            </a:r>
          </a:p>
          <a:p>
            <a:pPr algn="ctr" eaLnBrk="1" hangingPunct="1">
              <a:lnSpc>
                <a:spcPct val="80000"/>
              </a:lnSpc>
              <a:buFont typeface="Wingdings" panose="05000000000000000000" pitchFamily="2" charset="2"/>
              <a:buNone/>
              <a:defRPr/>
            </a:pPr>
            <a:endParaRPr lang="el-GR" altLang="el-GR" sz="2800" b="1" u="sng" dirty="0" smtClean="0"/>
          </a:p>
          <a:p>
            <a:pPr algn="ctr" eaLnBrk="1" hangingPunct="1">
              <a:lnSpc>
                <a:spcPct val="80000"/>
              </a:lnSpc>
              <a:buFont typeface="Wingdings" panose="05000000000000000000" pitchFamily="2" charset="2"/>
              <a:buNone/>
              <a:defRPr/>
            </a:pPr>
            <a:r>
              <a:rPr lang="el-GR" altLang="el-GR" sz="2800" b="1" dirty="0" smtClean="0">
                <a:solidFill>
                  <a:srgbClr val="00FF00"/>
                </a:solidFill>
              </a:rPr>
              <a:t>Αυτό όμως </a:t>
            </a:r>
            <a:r>
              <a:rPr lang="el-GR" altLang="el-GR" sz="2800" b="1" u="sng" dirty="0" smtClean="0">
                <a:solidFill>
                  <a:srgbClr val="00FF00"/>
                </a:solidFill>
              </a:rPr>
              <a:t>σύνηθες στον καθημερινό κυρίως προφορικό λόγο, </a:t>
            </a:r>
          </a:p>
          <a:p>
            <a:pPr algn="ctr" eaLnBrk="1" hangingPunct="1">
              <a:lnSpc>
                <a:spcPct val="80000"/>
              </a:lnSpc>
              <a:buFont typeface="Wingdings" panose="05000000000000000000" pitchFamily="2" charset="2"/>
              <a:buNone/>
              <a:defRPr/>
            </a:pPr>
            <a:r>
              <a:rPr lang="el-GR" altLang="el-GR" sz="2800" b="1" u="sng" dirty="0" smtClean="0">
                <a:solidFill>
                  <a:srgbClr val="00FF00"/>
                </a:solidFill>
              </a:rPr>
              <a:t>αλλά όχι στο γραπτό λόγο</a:t>
            </a:r>
            <a:r>
              <a:rPr lang="el-GR" altLang="el-GR" sz="2800" b="1" dirty="0" smtClean="0">
                <a:solidFill>
                  <a:srgbClr val="00FF00"/>
                </a:solidFill>
              </a:rPr>
              <a:t> </a:t>
            </a:r>
          </a:p>
          <a:p>
            <a:pPr algn="ctr" eaLnBrk="1" hangingPunct="1">
              <a:lnSpc>
                <a:spcPct val="80000"/>
              </a:lnSpc>
              <a:buFont typeface="Wingdings" panose="05000000000000000000" pitchFamily="2" charset="2"/>
              <a:buNone/>
              <a:defRPr/>
            </a:pPr>
            <a:r>
              <a:rPr lang="el-GR" altLang="el-GR" sz="2800" b="1" dirty="0" smtClean="0">
                <a:solidFill>
                  <a:srgbClr val="00FF00"/>
                </a:solidFill>
              </a:rPr>
              <a:t>όπου το νόημα μεταφέρεται </a:t>
            </a:r>
            <a:r>
              <a:rPr lang="el-GR" altLang="el-GR" sz="2800" b="1" u="sng" dirty="0" smtClean="0">
                <a:solidFill>
                  <a:srgbClr val="00FF00"/>
                </a:solidFill>
              </a:rPr>
              <a:t>μόνο με λόγια</a:t>
            </a:r>
            <a:r>
              <a:rPr lang="el-GR" altLang="el-GR" sz="2800" b="1" dirty="0" smtClean="0">
                <a:solidFill>
                  <a:srgbClr val="00FF00"/>
                </a:solidFill>
              </a:rPr>
              <a:t>.</a:t>
            </a:r>
          </a:p>
          <a:p>
            <a:pPr algn="ctr" eaLnBrk="1" hangingPunct="1">
              <a:lnSpc>
                <a:spcPct val="80000"/>
              </a:lnSpc>
              <a:buFont typeface="Wingdings" panose="05000000000000000000" pitchFamily="2" charset="2"/>
              <a:buNone/>
              <a:defRPr/>
            </a:pPr>
            <a:endParaRPr lang="el-GR" altLang="el-GR" sz="2800" b="1" dirty="0" smtClean="0">
              <a:solidFill>
                <a:srgbClr val="00FF00"/>
              </a:solidFill>
            </a:endParaRPr>
          </a:p>
          <a:p>
            <a:pPr algn="ctr" eaLnBrk="1" hangingPunct="1">
              <a:lnSpc>
                <a:spcPct val="80000"/>
              </a:lnSpc>
              <a:buFont typeface="Wingdings" panose="05000000000000000000" pitchFamily="2" charset="2"/>
              <a:buNone/>
              <a:defRPr/>
            </a:pPr>
            <a:r>
              <a:rPr lang="el-GR" altLang="el-GR" sz="2800" b="1" dirty="0" smtClean="0">
                <a:solidFill>
                  <a:srgbClr val="00FF00"/>
                </a:solidFill>
              </a:rPr>
              <a:t>Πιο δύσκολο για τα παιδιά </a:t>
            </a:r>
          </a:p>
          <a:p>
            <a:pPr algn="ctr" eaLnBrk="1" hangingPunct="1">
              <a:lnSpc>
                <a:spcPct val="80000"/>
              </a:lnSpc>
              <a:buFont typeface="Wingdings" panose="05000000000000000000" pitchFamily="2" charset="2"/>
              <a:buNone/>
              <a:defRPr/>
            </a:pPr>
            <a:r>
              <a:rPr lang="el-GR" altLang="el-GR" sz="2800" b="1" dirty="0" smtClean="0">
                <a:solidFill>
                  <a:srgbClr val="00FF00"/>
                </a:solidFill>
              </a:rPr>
              <a:t>να εκφραστούν μόνο λεκτικά.</a:t>
            </a:r>
          </a:p>
          <a:p>
            <a:pPr algn="ctr" eaLnBrk="1" hangingPunct="1">
              <a:lnSpc>
                <a:spcPct val="80000"/>
              </a:lnSpc>
              <a:buFont typeface="Wingdings" panose="05000000000000000000" pitchFamily="2" charset="2"/>
              <a:buNone/>
              <a:defRPr/>
            </a:pPr>
            <a:r>
              <a:rPr lang="el-GR" altLang="el-GR" sz="2800" b="1" dirty="0" smtClean="0"/>
              <a:t> </a:t>
            </a:r>
          </a:p>
          <a:p>
            <a:pPr algn="ctr" eaLnBrk="1" hangingPunct="1">
              <a:lnSpc>
                <a:spcPct val="80000"/>
              </a:lnSpc>
              <a:buFont typeface="Wingdings" panose="05000000000000000000" pitchFamily="2" charset="2"/>
              <a:buNone/>
              <a:defRPr/>
            </a:pPr>
            <a:endParaRPr lang="el-GR" altLang="el-GR" sz="24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A2CE636-5FA3-4827-B3C8-2EBE7EBDD47E}" type="slidenum">
              <a:rPr lang="el-GR" altLang="el-GR" sz="1200">
                <a:latin typeface="Arial" panose="020B0604020202020204" pitchFamily="34" charset="0"/>
              </a:rPr>
              <a:pPr>
                <a:spcBef>
                  <a:spcPct val="0"/>
                </a:spcBef>
                <a:buClrTx/>
                <a:buSzTx/>
                <a:buFontTx/>
                <a:buNone/>
              </a:pPr>
              <a:t>27</a:t>
            </a:fld>
            <a:endParaRPr lang="el-GR" altLang="el-GR" sz="1200">
              <a:latin typeface="Arial" panose="020B0604020202020204" pitchFamily="34" charset="0"/>
            </a:endParaRPr>
          </a:p>
        </p:txBody>
      </p:sp>
      <p:sp>
        <p:nvSpPr>
          <p:cNvPr id="137219" name="Rectangle 3"/>
          <p:cNvSpPr>
            <a:spLocks noGrp="1" noChangeArrowheads="1"/>
          </p:cNvSpPr>
          <p:nvPr>
            <p:ph type="body" idx="1"/>
          </p:nvPr>
        </p:nvSpPr>
        <p:spPr>
          <a:xfrm>
            <a:off x="0" y="0"/>
            <a:ext cx="9144000" cy="6669088"/>
          </a:xfrm>
        </p:spPr>
        <p:txBody>
          <a:bodyPr/>
          <a:lstStyle/>
          <a:p>
            <a:pPr algn="ctr" eaLnBrk="1" hangingPunct="1">
              <a:lnSpc>
                <a:spcPct val="90000"/>
              </a:lnSpc>
              <a:buFont typeface="Wingdings" panose="05000000000000000000" pitchFamily="2" charset="2"/>
              <a:buNone/>
              <a:defRPr/>
            </a:pPr>
            <a:r>
              <a:rPr lang="el-GR" altLang="el-GR" b="1" u="sng" dirty="0" smtClean="0">
                <a:solidFill>
                  <a:schemeClr val="hlink"/>
                </a:solidFill>
              </a:rPr>
              <a:t>Δεικτικά στοιχεία</a:t>
            </a:r>
            <a:r>
              <a:rPr lang="el-GR" altLang="el-GR" b="1" dirty="0" smtClean="0"/>
              <a:t>   </a:t>
            </a:r>
          </a:p>
          <a:p>
            <a:pPr algn="ctr" eaLnBrk="1" hangingPunct="1">
              <a:lnSpc>
                <a:spcPct val="90000"/>
              </a:lnSpc>
              <a:buFont typeface="Wingdings" panose="05000000000000000000" pitchFamily="2" charset="2"/>
              <a:buNone/>
              <a:defRPr/>
            </a:pPr>
            <a:r>
              <a:rPr lang="el-GR" altLang="el-GR" sz="2600" b="1" dirty="0" smtClean="0"/>
              <a:t>Εκφράσεις που αποκτούν το νόημά τους </a:t>
            </a:r>
          </a:p>
          <a:p>
            <a:pPr algn="ctr" eaLnBrk="1" hangingPunct="1">
              <a:lnSpc>
                <a:spcPct val="90000"/>
              </a:lnSpc>
              <a:buFont typeface="Wingdings" panose="05000000000000000000" pitchFamily="2" charset="2"/>
              <a:buNone/>
              <a:defRPr/>
            </a:pPr>
            <a:r>
              <a:rPr lang="el-GR" altLang="el-GR" sz="2600" b="1" dirty="0" smtClean="0"/>
              <a:t>μόνο σε συνάρθρωση με τη φυσική περίσταση </a:t>
            </a:r>
          </a:p>
          <a:p>
            <a:pPr algn="ctr" eaLnBrk="1" hangingPunct="1">
              <a:lnSpc>
                <a:spcPct val="90000"/>
              </a:lnSpc>
              <a:buFont typeface="Wingdings" panose="05000000000000000000" pitchFamily="2" charset="2"/>
              <a:buNone/>
              <a:defRPr/>
            </a:pPr>
            <a:r>
              <a:rPr lang="el-GR" altLang="el-GR" sz="2600" b="1" dirty="0" smtClean="0"/>
              <a:t>(π.χ</a:t>
            </a:r>
            <a:r>
              <a:rPr lang="el-GR" altLang="el-GR" sz="2600" b="1" dirty="0" smtClean="0">
                <a:solidFill>
                  <a:srgbClr val="FF99FF"/>
                </a:solidFill>
              </a:rPr>
              <a:t>. </a:t>
            </a:r>
            <a:r>
              <a:rPr lang="el-GR" altLang="el-GR" sz="2600" b="1" i="1" dirty="0" smtClean="0">
                <a:solidFill>
                  <a:srgbClr val="FF99FF"/>
                </a:solidFill>
              </a:rPr>
              <a:t>αυτό εδώ</a:t>
            </a:r>
            <a:r>
              <a:rPr lang="el-GR" altLang="el-GR" sz="2600" b="1" dirty="0" smtClean="0">
                <a:solidFill>
                  <a:srgbClr val="FF99FF"/>
                </a:solidFill>
              </a:rPr>
              <a:t>, </a:t>
            </a:r>
            <a:r>
              <a:rPr lang="el-GR" altLang="el-GR" sz="2600" b="1" i="1" dirty="0" smtClean="0">
                <a:solidFill>
                  <a:srgbClr val="FF99FF"/>
                </a:solidFill>
              </a:rPr>
              <a:t>εκεί πέρα</a:t>
            </a:r>
            <a:r>
              <a:rPr lang="el-GR" altLang="el-GR" sz="2600" b="1" dirty="0" smtClean="0">
                <a:solidFill>
                  <a:srgbClr val="FF99FF"/>
                </a:solidFill>
              </a:rPr>
              <a:t>,</a:t>
            </a:r>
            <a:r>
              <a:rPr lang="el-GR" altLang="el-GR" sz="2600" b="1" i="1" dirty="0" smtClean="0">
                <a:solidFill>
                  <a:srgbClr val="FF99FF"/>
                </a:solidFill>
              </a:rPr>
              <a:t> εκείνος</a:t>
            </a:r>
            <a:r>
              <a:rPr lang="el-GR" altLang="el-GR" sz="2600" b="1" dirty="0" smtClean="0"/>
              <a:t>…)</a:t>
            </a:r>
          </a:p>
          <a:p>
            <a:pPr algn="ctr" eaLnBrk="1" hangingPunct="1">
              <a:lnSpc>
                <a:spcPct val="90000"/>
              </a:lnSpc>
              <a:buFont typeface="Wingdings" panose="05000000000000000000" pitchFamily="2" charset="2"/>
              <a:buNone/>
              <a:defRPr/>
            </a:pPr>
            <a:endParaRPr lang="el-GR" altLang="el-GR" sz="2600" b="1" dirty="0" smtClean="0"/>
          </a:p>
          <a:p>
            <a:pPr eaLnBrk="1" hangingPunct="1">
              <a:lnSpc>
                <a:spcPct val="90000"/>
              </a:lnSpc>
              <a:defRPr/>
            </a:pPr>
            <a:r>
              <a:rPr lang="el-GR" altLang="el-GR" sz="2600" b="1" dirty="0" smtClean="0"/>
              <a:t>Τα παιδιά έχουν συνηθίσει </a:t>
            </a:r>
            <a:r>
              <a:rPr lang="el-GR" altLang="el-GR" sz="2600" b="1" u="sng" dirty="0" smtClean="0"/>
              <a:t>νωρίς στην προσχολική ηλικία </a:t>
            </a:r>
            <a:r>
              <a:rPr lang="el-GR" altLang="el-GR" sz="2600" b="1" dirty="0" smtClean="0"/>
              <a:t>την καθημερινή συνομιλία όπου </a:t>
            </a:r>
            <a:r>
              <a:rPr lang="el-GR" altLang="el-GR" sz="2600" b="1" u="sng" dirty="0" smtClean="0"/>
              <a:t>στο νόημα συμβάλλουν κι άλλα μέσα επικοινωνίας</a:t>
            </a:r>
            <a:r>
              <a:rPr lang="el-GR" altLang="el-GR" sz="2600" b="1" dirty="0" smtClean="0"/>
              <a:t> ενώ συχνά το θέμα αναφοράς είναι ορατό </a:t>
            </a:r>
            <a:r>
              <a:rPr lang="el-GR" altLang="el-GR" sz="2400" b="1" dirty="0" smtClean="0"/>
              <a:t>(π.χ. τα ρούχα τους, το φαγητό, τα παιχνίδια τους). </a:t>
            </a:r>
          </a:p>
          <a:p>
            <a:pPr eaLnBrk="1" hangingPunct="1">
              <a:lnSpc>
                <a:spcPct val="90000"/>
              </a:lnSpc>
              <a:defRPr/>
            </a:pPr>
            <a:r>
              <a:rPr lang="el-GR" altLang="el-GR" sz="2600" b="1" dirty="0" smtClean="0"/>
              <a:t>Κάνουν</a:t>
            </a:r>
            <a:r>
              <a:rPr lang="el-GR" altLang="el-GR" sz="2600" b="1" dirty="0" smtClean="0">
                <a:solidFill>
                  <a:srgbClr val="00FF00"/>
                </a:solidFill>
              </a:rPr>
              <a:t> κατάχρηση λοιπόν δεικτικών όρων, που είναι οικείοι και κατάλληλοι στην καθημερινή συνομιλία σε συνθήκες όπου είναι ακατάλληλοι. </a:t>
            </a:r>
          </a:p>
          <a:p>
            <a:pPr lvl="1" eaLnBrk="1" hangingPunct="1">
              <a:lnSpc>
                <a:spcPct val="90000"/>
              </a:lnSpc>
              <a:defRPr/>
            </a:pPr>
            <a:r>
              <a:rPr lang="el-GR" altLang="el-GR" sz="2400" b="1" dirty="0" smtClean="0"/>
              <a:t>Π.χ. πείραμα </a:t>
            </a:r>
            <a:r>
              <a:rPr lang="en-US" altLang="el-GR" sz="2400" b="1" dirty="0" err="1" smtClean="0"/>
              <a:t>Glucksberg</a:t>
            </a:r>
            <a:r>
              <a:rPr lang="el-GR" altLang="el-GR" sz="2400" b="1" dirty="0" smtClean="0"/>
              <a:t> </a:t>
            </a:r>
            <a:r>
              <a:rPr lang="el-GR" altLang="el-GR" sz="2400" b="1" dirty="0" err="1" smtClean="0"/>
              <a:t>κ.σ</a:t>
            </a:r>
            <a:r>
              <a:rPr lang="el-GR" altLang="el-GR" sz="2400" b="1" dirty="0" smtClean="0"/>
              <a:t>. (1966): Δύσκολη η περιγραφή εικόνων σε ακροατές που δεν τις βλέπουν ακόμη και για παιδιά σχολικής ηλικίας, γιατί πρόκειται για ασυνήθιστη επικοινωνιακή συνθήκη.</a:t>
            </a:r>
          </a:p>
          <a:p>
            <a:pPr eaLnBrk="1" hangingPunct="1">
              <a:lnSpc>
                <a:spcPct val="90000"/>
              </a:lnSpc>
              <a:defRPr/>
            </a:pPr>
            <a:endParaRPr lang="el-GR" altLang="el-GR" sz="24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9EA1540-876A-41E0-8E77-3CAF62124045}" type="slidenum">
              <a:rPr lang="el-GR" altLang="el-GR" sz="1200">
                <a:latin typeface="Arial" panose="020B0604020202020204" pitchFamily="34" charset="0"/>
              </a:rPr>
              <a:pPr>
                <a:spcBef>
                  <a:spcPct val="0"/>
                </a:spcBef>
                <a:buClrTx/>
                <a:buSzTx/>
                <a:buFontTx/>
                <a:buNone/>
              </a:pPr>
              <a:t>28</a:t>
            </a:fld>
            <a:endParaRPr lang="el-GR" altLang="el-GR" sz="1200">
              <a:latin typeface="Arial" panose="020B0604020202020204" pitchFamily="34" charset="0"/>
            </a:endParaRPr>
          </a:p>
        </p:txBody>
      </p:sp>
      <p:sp>
        <p:nvSpPr>
          <p:cNvPr id="70658" name="Rectangle 2"/>
          <p:cNvSpPr>
            <a:spLocks noGrp="1" noRot="1" noChangeArrowheads="1"/>
          </p:cNvSpPr>
          <p:nvPr>
            <p:ph type="title"/>
          </p:nvPr>
        </p:nvSpPr>
        <p:spPr/>
        <p:txBody>
          <a:bodyPr/>
          <a:lstStyle/>
          <a:p>
            <a:pPr eaLnBrk="1" hangingPunct="1">
              <a:defRPr/>
            </a:pPr>
            <a:r>
              <a:rPr lang="el-GR" altLang="el-GR" sz="2800" smtClean="0">
                <a:solidFill>
                  <a:schemeClr val="hlink"/>
                </a:solidFill>
              </a:rPr>
              <a:t/>
            </a:r>
            <a:br>
              <a:rPr lang="el-GR" altLang="el-GR" sz="2800" smtClean="0">
                <a:solidFill>
                  <a:schemeClr val="hlink"/>
                </a:solidFill>
              </a:rPr>
            </a:br>
            <a:r>
              <a:rPr lang="el-GR" altLang="el-GR" sz="2800" u="sng" smtClean="0">
                <a:solidFill>
                  <a:schemeClr val="hlink"/>
                </a:solidFill>
              </a:rPr>
              <a:t>Γλωσσική περίσταση  ή συμφραζόμενα</a:t>
            </a:r>
            <a:r>
              <a:rPr lang="el-GR" altLang="el-GR" sz="2800" smtClean="0">
                <a:solidFill>
                  <a:schemeClr val="hlink"/>
                </a:solidFill>
              </a:rPr>
              <a:t/>
            </a:r>
            <a:br>
              <a:rPr lang="el-GR" altLang="el-GR" sz="2800" smtClean="0">
                <a:solidFill>
                  <a:schemeClr val="hlink"/>
                </a:solidFill>
              </a:rPr>
            </a:br>
            <a:r>
              <a:rPr lang="el-GR" altLang="el-GR" sz="2800" smtClean="0">
                <a:solidFill>
                  <a:schemeClr val="hlink"/>
                </a:solidFill>
              </a:rPr>
              <a:t>Αναφορικά στοιχεία </a:t>
            </a:r>
            <a:br>
              <a:rPr lang="el-GR" altLang="el-GR" sz="2800" smtClean="0">
                <a:solidFill>
                  <a:schemeClr val="hlink"/>
                </a:solidFill>
              </a:rPr>
            </a:br>
            <a:endParaRPr lang="el-GR" altLang="el-GR" sz="2800" smtClean="0">
              <a:solidFill>
                <a:schemeClr val="hlink"/>
              </a:solidFill>
            </a:endParaRPr>
          </a:p>
        </p:txBody>
      </p:sp>
      <p:sp>
        <p:nvSpPr>
          <p:cNvPr id="70659" name="Rectangle 3"/>
          <p:cNvSpPr>
            <a:spLocks noGrp="1" noChangeArrowheads="1"/>
          </p:cNvSpPr>
          <p:nvPr>
            <p:ph type="body" idx="1"/>
          </p:nvPr>
        </p:nvSpPr>
        <p:spPr>
          <a:xfrm>
            <a:off x="0" y="1341438"/>
            <a:ext cx="9144000" cy="5516562"/>
          </a:xfrm>
        </p:spPr>
        <p:txBody>
          <a:bodyPr/>
          <a:lstStyle/>
          <a:p>
            <a:pPr algn="ctr" eaLnBrk="1" hangingPunct="1">
              <a:lnSpc>
                <a:spcPct val="90000"/>
              </a:lnSpc>
              <a:buFont typeface="Wingdings" panose="05000000000000000000" pitchFamily="2" charset="2"/>
              <a:buNone/>
              <a:defRPr/>
            </a:pPr>
            <a:r>
              <a:rPr lang="el-GR" altLang="el-GR" sz="2800" b="1" dirty="0" smtClean="0"/>
              <a:t>Οι δεκτικοί όροι αποκαλούνται ειδικότερα </a:t>
            </a:r>
            <a:r>
              <a:rPr lang="el-GR" altLang="el-GR" sz="2800" b="1" u="sng" dirty="0" smtClean="0"/>
              <a:t>αναφορικοί</a:t>
            </a:r>
          </a:p>
          <a:p>
            <a:pPr algn="ctr" eaLnBrk="1" hangingPunct="1">
              <a:lnSpc>
                <a:spcPct val="90000"/>
              </a:lnSpc>
              <a:buFont typeface="Wingdings" panose="05000000000000000000" pitchFamily="2" charset="2"/>
              <a:buNone/>
              <a:defRPr/>
            </a:pPr>
            <a:r>
              <a:rPr lang="el-GR" altLang="el-GR" sz="2800" b="1" dirty="0" smtClean="0"/>
              <a:t>	όταν το νόημά τους εξαρτάται από τα συμφραζόμενα,</a:t>
            </a:r>
            <a:endParaRPr lang="en-US" altLang="el-GR" sz="2800" b="1" dirty="0" smtClean="0"/>
          </a:p>
          <a:p>
            <a:pPr algn="ctr" eaLnBrk="1" hangingPunct="1">
              <a:lnSpc>
                <a:spcPct val="90000"/>
              </a:lnSpc>
              <a:buFont typeface="Wingdings" panose="05000000000000000000" pitchFamily="2" charset="2"/>
              <a:buNone/>
              <a:defRPr/>
            </a:pPr>
            <a:r>
              <a:rPr lang="el-GR" altLang="el-GR" sz="2800" b="1" dirty="0" smtClean="0"/>
              <a:t> δηλ. τη γλωσσική (και όχι τη φυσική) περίσταση. </a:t>
            </a:r>
          </a:p>
          <a:p>
            <a:pPr algn="ctr" eaLnBrk="1" hangingPunct="1">
              <a:lnSpc>
                <a:spcPct val="90000"/>
              </a:lnSpc>
              <a:buFont typeface="Wingdings" panose="05000000000000000000" pitchFamily="2" charset="2"/>
              <a:buNone/>
              <a:defRPr/>
            </a:pPr>
            <a:endParaRPr lang="el-GR" altLang="el-GR" sz="2800" b="1" dirty="0" smtClean="0"/>
          </a:p>
          <a:p>
            <a:pPr algn="ctr" eaLnBrk="1" hangingPunct="1">
              <a:lnSpc>
                <a:spcPct val="90000"/>
              </a:lnSpc>
              <a:buFont typeface="Wingdings" panose="05000000000000000000" pitchFamily="2" charset="2"/>
              <a:buNone/>
              <a:defRPr/>
            </a:pPr>
            <a:r>
              <a:rPr lang="el-GR" altLang="el-GR" sz="2800" b="1" dirty="0" smtClean="0">
                <a:solidFill>
                  <a:srgbClr val="00FF00"/>
                </a:solidFill>
              </a:rPr>
              <a:t>Τα παιδιά αργούν να συνειδητοποιήσουν ότι </a:t>
            </a:r>
          </a:p>
          <a:p>
            <a:pPr algn="ctr" eaLnBrk="1" hangingPunct="1">
              <a:lnSpc>
                <a:spcPct val="90000"/>
              </a:lnSpc>
              <a:buFont typeface="Wingdings" panose="05000000000000000000" pitchFamily="2" charset="2"/>
              <a:buNone/>
              <a:defRPr/>
            </a:pPr>
            <a:r>
              <a:rPr lang="el-GR" altLang="el-GR" sz="2800" b="1" dirty="0" smtClean="0">
                <a:solidFill>
                  <a:srgbClr val="00FF00"/>
                </a:solidFill>
              </a:rPr>
              <a:t>όροι όπως </a:t>
            </a:r>
            <a:r>
              <a:rPr lang="el-GR" altLang="el-GR" sz="2800" b="1" i="1" dirty="0" smtClean="0">
                <a:solidFill>
                  <a:srgbClr val="FF99FF"/>
                </a:solidFill>
              </a:rPr>
              <a:t>αυτή</a:t>
            </a:r>
            <a:r>
              <a:rPr lang="el-GR" altLang="el-GR" sz="2800" b="1" dirty="0" smtClean="0">
                <a:solidFill>
                  <a:srgbClr val="FF99FF"/>
                </a:solidFill>
              </a:rPr>
              <a:t>, </a:t>
            </a:r>
            <a:r>
              <a:rPr lang="el-GR" altLang="el-GR" sz="2800" b="1" i="1" dirty="0" smtClean="0">
                <a:solidFill>
                  <a:srgbClr val="FF99FF"/>
                </a:solidFill>
              </a:rPr>
              <a:t>ο άλλος</a:t>
            </a:r>
            <a:r>
              <a:rPr lang="el-GR" altLang="el-GR" sz="2800" b="1" dirty="0" smtClean="0">
                <a:solidFill>
                  <a:srgbClr val="FF99FF"/>
                </a:solidFill>
              </a:rPr>
              <a:t>, </a:t>
            </a:r>
            <a:r>
              <a:rPr lang="el-GR" altLang="el-GR" sz="2800" b="1" i="1" dirty="0" smtClean="0">
                <a:solidFill>
                  <a:srgbClr val="FF99FF"/>
                </a:solidFill>
              </a:rPr>
              <a:t>εκεί πέρα </a:t>
            </a:r>
          </a:p>
          <a:p>
            <a:pPr algn="ctr" eaLnBrk="1" hangingPunct="1">
              <a:lnSpc>
                <a:spcPct val="90000"/>
              </a:lnSpc>
              <a:buFont typeface="Wingdings" panose="05000000000000000000" pitchFamily="2" charset="2"/>
              <a:buNone/>
              <a:defRPr/>
            </a:pPr>
            <a:r>
              <a:rPr lang="el-GR" altLang="el-GR" sz="2800" b="1" dirty="0" smtClean="0">
                <a:solidFill>
                  <a:srgbClr val="00FF00"/>
                </a:solidFill>
              </a:rPr>
              <a:t>δεν μπορούν να χρησιμοποιηθούν</a:t>
            </a:r>
          </a:p>
          <a:p>
            <a:pPr algn="ctr" eaLnBrk="1" hangingPunct="1">
              <a:lnSpc>
                <a:spcPct val="90000"/>
              </a:lnSpc>
              <a:buFont typeface="Wingdings" panose="05000000000000000000" pitchFamily="2" charset="2"/>
              <a:buNone/>
              <a:defRPr/>
            </a:pPr>
            <a:r>
              <a:rPr lang="el-GR" altLang="el-GR" sz="2800" b="1" dirty="0" smtClean="0">
                <a:solidFill>
                  <a:srgbClr val="00FF00"/>
                </a:solidFill>
              </a:rPr>
              <a:t> </a:t>
            </a:r>
            <a:r>
              <a:rPr lang="el-GR" altLang="el-GR" sz="2800" b="1" u="sng" dirty="0" smtClean="0">
                <a:solidFill>
                  <a:srgbClr val="00FF00"/>
                </a:solidFill>
              </a:rPr>
              <a:t>εάν δεν έχει ήδη αναφερθεί</a:t>
            </a:r>
            <a:r>
              <a:rPr lang="el-GR" altLang="el-GR" sz="2800" b="1" dirty="0" smtClean="0">
                <a:solidFill>
                  <a:srgbClr val="00FF00"/>
                </a:solidFill>
              </a:rPr>
              <a:t> τί συγκεκριμένα σημαίνουν</a:t>
            </a:r>
            <a:r>
              <a:rPr lang="el-GR" altLang="el-GR" sz="2800" b="1" dirty="0" smtClean="0"/>
              <a:t> </a:t>
            </a:r>
          </a:p>
          <a:p>
            <a:pPr algn="ctr" eaLnBrk="1" hangingPunct="1">
              <a:lnSpc>
                <a:spcPct val="90000"/>
              </a:lnSpc>
              <a:buFont typeface="Wingdings" panose="05000000000000000000" pitchFamily="2" charset="2"/>
              <a:buNone/>
              <a:defRPr/>
            </a:pPr>
            <a:r>
              <a:rPr lang="el-GR" altLang="el-GR" sz="2800" b="1" dirty="0" smtClean="0"/>
              <a:t>π.χ. σε μια αφήγηση.</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79AB2CE-0636-4AC1-BD2F-5615AD8C1979}" type="slidenum">
              <a:rPr lang="el-GR" altLang="el-GR" sz="1200">
                <a:latin typeface="Arial" panose="020B0604020202020204" pitchFamily="34" charset="0"/>
              </a:rPr>
              <a:pPr>
                <a:spcBef>
                  <a:spcPct val="0"/>
                </a:spcBef>
                <a:buClrTx/>
                <a:buSzTx/>
                <a:buFontTx/>
                <a:buNone/>
              </a:pPr>
              <a:t>29</a:t>
            </a:fld>
            <a:endParaRPr lang="el-GR" altLang="el-GR" sz="1200">
              <a:latin typeface="Arial" panose="020B0604020202020204" pitchFamily="34" charset="0"/>
            </a:endParaRPr>
          </a:p>
        </p:txBody>
      </p:sp>
      <p:sp>
        <p:nvSpPr>
          <p:cNvPr id="62466" name="Rectangle 2"/>
          <p:cNvSpPr>
            <a:spLocks noGrp="1" noRot="1" noChangeArrowheads="1"/>
          </p:cNvSpPr>
          <p:nvPr>
            <p:ph type="title"/>
          </p:nvPr>
        </p:nvSpPr>
        <p:spPr>
          <a:xfrm>
            <a:off x="457200" y="0"/>
            <a:ext cx="8229600" cy="908050"/>
          </a:xfrm>
        </p:spPr>
        <p:txBody>
          <a:bodyPr/>
          <a:lstStyle/>
          <a:p>
            <a:pPr eaLnBrk="1" hangingPunct="1">
              <a:defRPr/>
            </a:pPr>
            <a:r>
              <a:rPr lang="el-GR" altLang="el-GR" sz="3200" smtClean="0">
                <a:solidFill>
                  <a:schemeClr val="hlink"/>
                </a:solidFill>
              </a:rPr>
              <a:t/>
            </a:r>
            <a:br>
              <a:rPr lang="el-GR" altLang="el-GR" sz="3200" smtClean="0">
                <a:solidFill>
                  <a:schemeClr val="hlink"/>
                </a:solidFill>
              </a:rPr>
            </a:br>
            <a:r>
              <a:rPr lang="el-GR" altLang="el-GR" sz="3200" smtClean="0">
                <a:solidFill>
                  <a:schemeClr val="hlink"/>
                </a:solidFill>
              </a:rPr>
              <a:t>Ανάπτυξη κ</a:t>
            </a:r>
            <a:r>
              <a:rPr lang="en-US" altLang="el-GR" sz="3200" smtClean="0">
                <a:solidFill>
                  <a:schemeClr val="hlink"/>
                </a:solidFill>
              </a:rPr>
              <a:t>οινωνιογλωσσικ</a:t>
            </a:r>
            <a:r>
              <a:rPr lang="el-GR" altLang="el-GR" sz="3200" smtClean="0">
                <a:solidFill>
                  <a:schemeClr val="hlink"/>
                </a:solidFill>
              </a:rPr>
              <a:t>ών ικανοτήτων </a:t>
            </a:r>
            <a:r>
              <a:rPr lang="en-US" altLang="el-GR" sz="3200" smtClean="0">
                <a:solidFill>
                  <a:schemeClr val="hlink"/>
                </a:solidFill>
              </a:rPr>
              <a:t/>
            </a:r>
            <a:br>
              <a:rPr lang="en-US" altLang="el-GR" sz="3200" smtClean="0">
                <a:solidFill>
                  <a:schemeClr val="hlink"/>
                </a:solidFill>
              </a:rPr>
            </a:br>
            <a:endParaRPr lang="el-GR" altLang="el-GR" sz="3200" smtClean="0">
              <a:solidFill>
                <a:schemeClr val="hlink"/>
              </a:solidFill>
            </a:endParaRPr>
          </a:p>
        </p:txBody>
      </p:sp>
      <p:sp>
        <p:nvSpPr>
          <p:cNvPr id="62467" name="Rectangle 3"/>
          <p:cNvSpPr>
            <a:spLocks noGrp="1" noChangeArrowheads="1"/>
          </p:cNvSpPr>
          <p:nvPr>
            <p:ph type="body" idx="1"/>
          </p:nvPr>
        </p:nvSpPr>
        <p:spPr>
          <a:xfrm>
            <a:off x="0" y="1071563"/>
            <a:ext cx="9144000" cy="5786437"/>
          </a:xfrm>
        </p:spPr>
        <p:txBody>
          <a:bodyPr/>
          <a:lstStyle/>
          <a:p>
            <a:pPr algn="ctr" eaLnBrk="1" hangingPunct="1">
              <a:lnSpc>
                <a:spcPct val="80000"/>
              </a:lnSpc>
              <a:buFont typeface="Wingdings" panose="05000000000000000000" pitchFamily="2" charset="2"/>
              <a:buNone/>
              <a:defRPr/>
            </a:pPr>
            <a:r>
              <a:rPr lang="el-GR" altLang="el-GR" sz="2600" b="1" dirty="0" smtClean="0"/>
              <a:t>Πώς να εκφραζόμαστε κατάλληλα </a:t>
            </a:r>
          </a:p>
          <a:p>
            <a:pPr algn="ctr" eaLnBrk="1" hangingPunct="1">
              <a:lnSpc>
                <a:spcPct val="80000"/>
              </a:lnSpc>
              <a:buFont typeface="Wingdings" panose="05000000000000000000" pitchFamily="2" charset="2"/>
              <a:buNone/>
              <a:defRPr/>
            </a:pPr>
            <a:r>
              <a:rPr lang="el-GR" altLang="el-GR" sz="2600" b="1" dirty="0" smtClean="0"/>
              <a:t>ανάλογα με τα </a:t>
            </a:r>
            <a:r>
              <a:rPr lang="el-GR" altLang="el-GR" sz="2600" b="1" dirty="0" err="1" smtClean="0"/>
              <a:t>κοινωνικοπολιτισμικά</a:t>
            </a:r>
            <a:r>
              <a:rPr lang="el-GR" altLang="el-GR" sz="2600" b="1" dirty="0" smtClean="0"/>
              <a:t> συμφραζόμενα</a:t>
            </a:r>
          </a:p>
          <a:p>
            <a:pPr algn="ctr" eaLnBrk="1" hangingPunct="1">
              <a:lnSpc>
                <a:spcPct val="80000"/>
              </a:lnSpc>
              <a:buFont typeface="Wingdings" panose="05000000000000000000" pitchFamily="2" charset="2"/>
              <a:buNone/>
              <a:defRPr/>
            </a:pPr>
            <a:r>
              <a:rPr lang="el-GR" altLang="el-GR" sz="2600" b="1" dirty="0" smtClean="0"/>
              <a:t>Παραδείγματα ευρημάτων:</a:t>
            </a:r>
          </a:p>
          <a:p>
            <a:pPr eaLnBrk="1" hangingPunct="1">
              <a:lnSpc>
                <a:spcPct val="80000"/>
              </a:lnSpc>
              <a:defRPr/>
            </a:pPr>
            <a:r>
              <a:rPr lang="el-GR" altLang="el-GR" sz="2600" b="1" dirty="0" smtClean="0"/>
              <a:t>Τα παιδιά </a:t>
            </a:r>
            <a:r>
              <a:rPr lang="el-GR" altLang="el-GR" sz="2600" b="1" dirty="0" smtClean="0">
                <a:solidFill>
                  <a:srgbClr val="00FF00"/>
                </a:solidFill>
              </a:rPr>
              <a:t>αποκτούν τις συ</a:t>
            </a:r>
            <a:r>
              <a:rPr lang="en-US" altLang="el-GR" sz="2600" b="1" dirty="0" err="1" smtClean="0">
                <a:solidFill>
                  <a:srgbClr val="00FF00"/>
                </a:solidFill>
              </a:rPr>
              <a:t>νήθειες</a:t>
            </a:r>
            <a:r>
              <a:rPr lang="el-GR" altLang="el-GR" sz="2600" b="1" dirty="0" smtClean="0">
                <a:solidFill>
                  <a:srgbClr val="00FF00"/>
                </a:solidFill>
              </a:rPr>
              <a:t> του </a:t>
            </a:r>
            <a:r>
              <a:rPr lang="el-GR" altLang="el-GR" sz="2600" b="1" dirty="0" err="1" smtClean="0">
                <a:solidFill>
                  <a:srgbClr val="00FF00"/>
                </a:solidFill>
              </a:rPr>
              <a:t>κοινωνικοπολιτισμικού</a:t>
            </a:r>
            <a:r>
              <a:rPr lang="el-GR" altLang="el-GR" sz="2600" b="1" dirty="0" smtClean="0">
                <a:solidFill>
                  <a:srgbClr val="00FF00"/>
                </a:solidFill>
              </a:rPr>
              <a:t> τους περιβάλλοντος για το πώς </a:t>
            </a:r>
            <a:r>
              <a:rPr lang="el-GR" altLang="el-GR" sz="2600" b="1" dirty="0" err="1" smtClean="0">
                <a:solidFill>
                  <a:srgbClr val="00FF00"/>
                </a:solidFill>
              </a:rPr>
              <a:t>οικοδομούντ</a:t>
            </a:r>
            <a:r>
              <a:rPr lang="en-US" altLang="el-GR" sz="2600" b="1" dirty="0" smtClean="0">
                <a:solidFill>
                  <a:srgbClr val="00FF00"/>
                </a:solidFill>
              </a:rPr>
              <a:t>α</a:t>
            </a:r>
            <a:r>
              <a:rPr lang="el-GR" altLang="el-GR" sz="2600" b="1" dirty="0" smtClean="0">
                <a:solidFill>
                  <a:srgbClr val="00FF00"/>
                </a:solidFill>
              </a:rPr>
              <a:t>ι</a:t>
            </a:r>
            <a:r>
              <a:rPr lang="en-US" altLang="el-GR" sz="2600" b="1" dirty="0" smtClean="0">
                <a:solidFill>
                  <a:srgbClr val="00FF00"/>
                </a:solidFill>
              </a:rPr>
              <a:t> </a:t>
            </a:r>
            <a:r>
              <a:rPr lang="en-US" altLang="el-GR" sz="2600" b="1" dirty="0" err="1" smtClean="0">
                <a:solidFill>
                  <a:srgbClr val="00FF00"/>
                </a:solidFill>
              </a:rPr>
              <a:t>δι</a:t>
            </a:r>
            <a:r>
              <a:rPr lang="el-GR" altLang="el-GR" sz="2600" b="1" dirty="0" smtClean="0">
                <a:solidFill>
                  <a:srgbClr val="00FF00"/>
                </a:solidFill>
              </a:rPr>
              <a:t>άφορα </a:t>
            </a:r>
            <a:r>
              <a:rPr lang="el-GR" altLang="el-GR" sz="2600" b="1" dirty="0" err="1" smtClean="0">
                <a:solidFill>
                  <a:srgbClr val="00FF00"/>
                </a:solidFill>
              </a:rPr>
              <a:t>κειμενικά</a:t>
            </a:r>
            <a:r>
              <a:rPr lang="el-GR" altLang="el-GR" sz="2600" b="1" dirty="0" smtClean="0">
                <a:solidFill>
                  <a:srgbClr val="00FF00"/>
                </a:solidFill>
              </a:rPr>
              <a:t> είδη, τουλάχιστον τα οικεία όπως ένα τηλεφώνημα. </a:t>
            </a:r>
            <a:r>
              <a:rPr lang="el-GR" altLang="el-GR" sz="2600" b="1" dirty="0" smtClean="0"/>
              <a:t>Π.χ. σήμερα στην Ελλάδα συνηθίζουμε να απαντούμε με </a:t>
            </a:r>
            <a:r>
              <a:rPr lang="el-GR" altLang="el-GR" sz="2600" b="1" i="1" dirty="0" smtClean="0"/>
              <a:t>ναι</a:t>
            </a:r>
            <a:r>
              <a:rPr lang="el-GR" altLang="el-GR" sz="2600" b="1" dirty="0" smtClean="0"/>
              <a:t> ενώ κάποτε με το </a:t>
            </a:r>
            <a:r>
              <a:rPr lang="el-GR" altLang="el-GR" sz="2600" b="1" i="1" dirty="0" smtClean="0"/>
              <a:t>εμπρός</a:t>
            </a:r>
            <a:r>
              <a:rPr lang="el-GR" altLang="el-GR" sz="2600" b="1" dirty="0" smtClean="0"/>
              <a:t>. Σε άλλες κοινωνίες χρησιμοποιούν το χαιρετισμό </a:t>
            </a:r>
            <a:r>
              <a:rPr lang="en-US" altLang="el-GR" sz="2600" b="1" i="1" dirty="0" smtClean="0"/>
              <a:t>hello</a:t>
            </a:r>
            <a:r>
              <a:rPr lang="el-GR" altLang="el-GR" sz="2600" b="1" dirty="0" smtClean="0"/>
              <a:t>, </a:t>
            </a:r>
            <a:r>
              <a:rPr lang="en-US" altLang="el-GR" sz="2600" b="1" i="1" dirty="0" smtClean="0"/>
              <a:t>pronto</a:t>
            </a:r>
            <a:r>
              <a:rPr lang="en-US" altLang="el-GR" sz="2600" b="1" dirty="0" smtClean="0"/>
              <a:t> </a:t>
            </a:r>
            <a:r>
              <a:rPr lang="el-GR" altLang="el-GR" sz="2600" b="1" dirty="0" smtClean="0"/>
              <a:t>ή το νούμερο του τηλεφώνου.</a:t>
            </a:r>
          </a:p>
          <a:p>
            <a:pPr eaLnBrk="1" hangingPunct="1">
              <a:lnSpc>
                <a:spcPct val="80000"/>
              </a:lnSpc>
              <a:defRPr/>
            </a:pPr>
            <a:r>
              <a:rPr lang="el-GR" altLang="el-GR" sz="2600" b="1" dirty="0" smtClean="0">
                <a:solidFill>
                  <a:srgbClr val="00FF00"/>
                </a:solidFill>
              </a:rPr>
              <a:t>Σε κοινωνίες με περισσότερες από μία γλώσσες ή διαλέκτους, τα παιδιά μαθαίνουν πώς να τις εναλλάσσουν ανάλογα με την κοινωνική περίσταση.</a:t>
            </a:r>
            <a:r>
              <a:rPr lang="el-GR" altLang="el-GR" sz="2600" b="1" dirty="0" smtClean="0"/>
              <a:t> Π.χ. στην έρευνα της </a:t>
            </a:r>
            <a:r>
              <a:rPr lang="en-US" altLang="el-GR" sz="2600" b="1" dirty="0" smtClean="0"/>
              <a:t>Ochs (198</a:t>
            </a:r>
            <a:r>
              <a:rPr lang="el-GR" altLang="el-GR" sz="2600" b="1" dirty="0" smtClean="0"/>
              <a:t>8</a:t>
            </a:r>
            <a:r>
              <a:rPr lang="en-US" altLang="el-GR" sz="2600" b="1" dirty="0" smtClean="0"/>
              <a:t>) </a:t>
            </a:r>
            <a:r>
              <a:rPr lang="el-GR" altLang="el-GR" sz="2600" b="1" dirty="0" smtClean="0"/>
              <a:t>στη Σαμόα στάθηκε δύσκολο να μελετηθεί η πιο φυσική γλώσσα των παιδιών, γιατί μπροστά σε ξένους ήξεραν ότι έπρεπε να χρησιμοποιούν άλλο γλωσσικό κώδικα, τη λεγόμενη «καλή ομιλία».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2BDFF29-0122-4629-972B-F2E4CD8793F8}" type="slidenum">
              <a:rPr lang="el-GR" altLang="el-GR" sz="1200">
                <a:latin typeface="Arial" panose="020B0604020202020204" pitchFamily="34" charset="0"/>
              </a:rPr>
              <a:pPr>
                <a:spcBef>
                  <a:spcPct val="0"/>
                </a:spcBef>
                <a:buClrTx/>
                <a:buSzTx/>
                <a:buFontTx/>
                <a:buNone/>
              </a:pPr>
              <a:t>3</a:t>
            </a:fld>
            <a:endParaRPr lang="el-GR" altLang="el-GR" sz="1200">
              <a:latin typeface="Arial" panose="020B0604020202020204" pitchFamily="34" charset="0"/>
            </a:endParaRPr>
          </a:p>
        </p:txBody>
      </p:sp>
      <p:sp>
        <p:nvSpPr>
          <p:cNvPr id="41987" name="Rectangle 3"/>
          <p:cNvSpPr>
            <a:spLocks noGrp="1" noChangeArrowheads="1"/>
          </p:cNvSpPr>
          <p:nvPr>
            <p:ph type="body" idx="1"/>
          </p:nvPr>
        </p:nvSpPr>
        <p:spPr>
          <a:xfrm>
            <a:off x="0" y="0"/>
            <a:ext cx="9144000" cy="6669088"/>
          </a:xfrm>
        </p:spPr>
        <p:txBody>
          <a:bodyPr/>
          <a:lstStyle/>
          <a:p>
            <a:pPr algn="ctr" eaLnBrk="1" hangingPunct="1">
              <a:lnSpc>
                <a:spcPct val="80000"/>
              </a:lnSpc>
              <a:buFont typeface="Wingdings" panose="05000000000000000000" pitchFamily="2" charset="2"/>
              <a:buNone/>
              <a:defRPr/>
            </a:pPr>
            <a:r>
              <a:rPr lang="el-GR" altLang="el-GR" b="1" smtClean="0">
                <a:solidFill>
                  <a:schemeClr val="hlink"/>
                </a:solidFill>
              </a:rPr>
              <a:t>Ευρήματα:</a:t>
            </a:r>
            <a:r>
              <a:rPr lang="el-GR" altLang="el-GR" smtClean="0"/>
              <a:t>  </a:t>
            </a:r>
          </a:p>
          <a:p>
            <a:pPr algn="ctr" eaLnBrk="1" hangingPunct="1">
              <a:lnSpc>
                <a:spcPct val="80000"/>
              </a:lnSpc>
              <a:buFont typeface="Wingdings" panose="05000000000000000000" pitchFamily="2" charset="2"/>
              <a:buNone/>
              <a:defRPr/>
            </a:pPr>
            <a:r>
              <a:rPr lang="el-GR" altLang="el-GR" b="1" u="sng" smtClean="0">
                <a:solidFill>
                  <a:srgbClr val="00FF00"/>
                </a:solidFill>
              </a:rPr>
              <a:t>Η γλώσσα μαθαίνεται σχετικά νωρίς</a:t>
            </a:r>
            <a:r>
              <a:rPr lang="el-GR" altLang="el-GR" b="1" u="sng" smtClean="0"/>
              <a:t>, </a:t>
            </a:r>
          </a:p>
          <a:p>
            <a:pPr algn="ctr" eaLnBrk="1" hangingPunct="1">
              <a:lnSpc>
                <a:spcPct val="80000"/>
              </a:lnSpc>
              <a:buFont typeface="Wingdings" panose="05000000000000000000" pitchFamily="2" charset="2"/>
              <a:buNone/>
              <a:defRPr/>
            </a:pPr>
            <a:r>
              <a:rPr lang="el-GR" altLang="el-GR" b="1" u="sng" smtClean="0"/>
              <a:t>δηλ</a:t>
            </a:r>
            <a:r>
              <a:rPr lang="en-US" altLang="el-GR" b="1" u="sng" smtClean="0"/>
              <a:t>. </a:t>
            </a:r>
            <a:r>
              <a:rPr lang="el-GR" altLang="el-GR" b="1" u="sng" smtClean="0"/>
              <a:t>κατά την προσχολική ηλικία</a:t>
            </a:r>
            <a:r>
              <a:rPr lang="el-GR" altLang="el-GR" sz="2800" b="1" u="sng" smtClean="0"/>
              <a:t> </a:t>
            </a:r>
          </a:p>
          <a:p>
            <a:pPr algn="ctr" eaLnBrk="1" hangingPunct="1">
              <a:lnSpc>
                <a:spcPct val="80000"/>
              </a:lnSpc>
              <a:buFont typeface="Wingdings" panose="05000000000000000000" pitchFamily="2" charset="2"/>
              <a:buNone/>
              <a:defRPr/>
            </a:pPr>
            <a:r>
              <a:rPr lang="el-GR" altLang="el-GR" sz="2400" b="1" smtClean="0"/>
              <a:t>(κυρίως η γραμματική και η φωνολογία, λιγότερο το λεξικό), </a:t>
            </a:r>
          </a:p>
          <a:p>
            <a:pPr algn="ctr" eaLnBrk="1" hangingPunct="1">
              <a:lnSpc>
                <a:spcPct val="80000"/>
              </a:lnSpc>
              <a:buFont typeface="Wingdings" panose="05000000000000000000" pitchFamily="2" charset="2"/>
              <a:buNone/>
              <a:defRPr/>
            </a:pPr>
            <a:r>
              <a:rPr lang="el-GR" altLang="el-GR" b="1" u="sng" smtClean="0">
                <a:solidFill>
                  <a:srgbClr val="00FF00"/>
                </a:solidFill>
              </a:rPr>
              <a:t>αλλά</a:t>
            </a:r>
            <a:r>
              <a:rPr lang="el-GR" altLang="el-GR" b="1" smtClean="0">
                <a:solidFill>
                  <a:srgbClr val="00FF00"/>
                </a:solidFill>
              </a:rPr>
              <a:t> </a:t>
            </a:r>
            <a:r>
              <a:rPr lang="el-GR" altLang="el-GR" b="1" u="sng" smtClean="0">
                <a:solidFill>
                  <a:srgbClr val="00FF00"/>
                </a:solidFill>
              </a:rPr>
              <a:t>τα παιδιά δυσκολεύονται να τη χειριστούν </a:t>
            </a:r>
          </a:p>
          <a:p>
            <a:pPr algn="ctr" eaLnBrk="1" hangingPunct="1">
              <a:lnSpc>
                <a:spcPct val="80000"/>
              </a:lnSpc>
              <a:buFont typeface="Wingdings" panose="05000000000000000000" pitchFamily="2" charset="2"/>
              <a:buNone/>
              <a:defRPr/>
            </a:pPr>
            <a:r>
              <a:rPr lang="el-GR" altLang="el-GR" b="1" u="sng" smtClean="0">
                <a:solidFill>
                  <a:srgbClr val="00FF00"/>
                </a:solidFill>
              </a:rPr>
              <a:t>σε όλες τις περιστάσεις για όλους τους σκοπούς </a:t>
            </a:r>
          </a:p>
          <a:p>
            <a:pPr algn="ctr" eaLnBrk="1" hangingPunct="1">
              <a:lnSpc>
                <a:spcPct val="80000"/>
              </a:lnSpc>
              <a:buFont typeface="Wingdings" panose="05000000000000000000" pitchFamily="2" charset="2"/>
              <a:buNone/>
              <a:defRPr/>
            </a:pPr>
            <a:r>
              <a:rPr lang="el-GR" altLang="el-GR" b="1" u="sng" smtClean="0">
                <a:solidFill>
                  <a:srgbClr val="00FF00"/>
                </a:solidFill>
              </a:rPr>
              <a:t>ακόμη και αρκετά αργότερα</a:t>
            </a:r>
            <a:r>
              <a:rPr lang="el-GR" altLang="el-GR" b="1" smtClean="0"/>
              <a:t>.</a:t>
            </a:r>
            <a:r>
              <a:rPr lang="el-GR" altLang="el-GR" sz="2800" b="1" smtClean="0"/>
              <a:t>  </a:t>
            </a:r>
          </a:p>
          <a:p>
            <a:pPr algn="ctr" eaLnBrk="1" hangingPunct="1">
              <a:lnSpc>
                <a:spcPct val="80000"/>
              </a:lnSpc>
              <a:buFont typeface="Wingdings" panose="05000000000000000000" pitchFamily="2" charset="2"/>
              <a:buNone/>
              <a:defRPr/>
            </a:pPr>
            <a:r>
              <a:rPr lang="el-GR" altLang="el-GR" sz="2800" b="1" u="sng" smtClean="0"/>
              <a:t>Τα ευρήματα αυτά αντικρούουν μάλιστα εν μέρει τις καθημερινές μας αντιλήψεις</a:t>
            </a:r>
            <a:r>
              <a:rPr lang="el-GR" altLang="el-GR" sz="2400" b="1" smtClean="0"/>
              <a:t> </a:t>
            </a:r>
            <a:endParaRPr lang="en-US" altLang="el-GR" sz="2400" b="1" smtClean="0"/>
          </a:p>
          <a:p>
            <a:pPr algn="ctr" eaLnBrk="1" hangingPunct="1">
              <a:lnSpc>
                <a:spcPct val="80000"/>
              </a:lnSpc>
              <a:buFont typeface="Wingdings" panose="05000000000000000000" pitchFamily="2" charset="2"/>
              <a:buNone/>
              <a:defRPr/>
            </a:pPr>
            <a:r>
              <a:rPr lang="el-GR" altLang="el-GR" sz="2400" b="1" smtClean="0"/>
              <a:t>(π.χ. οι ικανότητες σύνταξης αποκτώνται πολύ νωρίς </a:t>
            </a:r>
            <a:endParaRPr lang="en-US" altLang="el-GR" sz="2400" b="1" smtClean="0"/>
          </a:p>
          <a:p>
            <a:pPr algn="ctr" eaLnBrk="1" hangingPunct="1">
              <a:lnSpc>
                <a:spcPct val="80000"/>
              </a:lnSpc>
              <a:buFont typeface="Wingdings" panose="05000000000000000000" pitchFamily="2" charset="2"/>
              <a:buNone/>
              <a:defRPr/>
            </a:pPr>
            <a:r>
              <a:rPr lang="el-GR" altLang="el-GR" sz="2400" b="1" smtClean="0"/>
              <a:t>αλλά οι ικανότητες αφήγησης αρκετά αργά)</a:t>
            </a:r>
          </a:p>
          <a:p>
            <a:pPr algn="ctr" eaLnBrk="1" hangingPunct="1">
              <a:lnSpc>
                <a:spcPct val="80000"/>
              </a:lnSpc>
              <a:buFont typeface="Wingdings" panose="05000000000000000000" pitchFamily="2" charset="2"/>
              <a:buNone/>
              <a:defRPr/>
            </a:pPr>
            <a:r>
              <a:rPr lang="el-GR" altLang="el-GR" sz="2400" b="1" smtClean="0"/>
              <a:t>Με άλλα λόγια,</a:t>
            </a:r>
          </a:p>
          <a:p>
            <a:pPr eaLnBrk="1" hangingPunct="1">
              <a:lnSpc>
                <a:spcPct val="80000"/>
              </a:lnSpc>
              <a:defRPr/>
            </a:pPr>
            <a:r>
              <a:rPr lang="el-GR" altLang="el-GR" sz="2400" b="1" smtClean="0"/>
              <a:t>η </a:t>
            </a:r>
            <a:r>
              <a:rPr lang="el-GR" altLang="el-GR" sz="2400" b="1" smtClean="0">
                <a:solidFill>
                  <a:schemeClr val="hlink"/>
                </a:solidFill>
              </a:rPr>
              <a:t>γνώση της γλώσσας</a:t>
            </a:r>
            <a:r>
              <a:rPr lang="el-GR" altLang="el-GR" sz="2400" b="1" smtClean="0"/>
              <a:t> είναι σχετικά </a:t>
            </a:r>
            <a:r>
              <a:rPr lang="el-GR" altLang="el-GR" sz="2400" b="1" smtClean="0">
                <a:solidFill>
                  <a:schemeClr val="hlink"/>
                </a:solidFill>
              </a:rPr>
              <a:t>προχωρημένη στο τέλος της προσχολικής ηλικίας </a:t>
            </a:r>
          </a:p>
          <a:p>
            <a:pPr eaLnBrk="1" hangingPunct="1">
              <a:lnSpc>
                <a:spcPct val="80000"/>
              </a:lnSpc>
              <a:defRPr/>
            </a:pPr>
            <a:r>
              <a:rPr lang="el-GR" altLang="el-GR" sz="2400" b="1" smtClean="0">
                <a:solidFill>
                  <a:schemeClr val="hlink"/>
                </a:solidFill>
              </a:rPr>
              <a:t>αλλά η απόκτηση επικοινωνιακών ικανοτήτων αργεί</a:t>
            </a:r>
            <a:r>
              <a:rPr lang="el-GR" altLang="el-GR" sz="2400" b="1" smtClean="0"/>
              <a:t>, αναπτύσσεται αρκετά κατά τη σχολική ηλικία και εφ’ όρου ζωής</a:t>
            </a:r>
          </a:p>
          <a:p>
            <a:pPr eaLnBrk="1" hangingPunct="1">
              <a:lnSpc>
                <a:spcPct val="80000"/>
              </a:lnSpc>
              <a:buFont typeface="Wingdings" panose="05000000000000000000" pitchFamily="2" charset="2"/>
              <a:buNone/>
              <a:defRPr/>
            </a:pPr>
            <a:endParaRPr lang="el-GR" altLang="el-GR" sz="2400" u="sng"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D35B52F0-6646-4ACB-8CEC-37098BA062B1}" type="slidenum">
              <a:rPr lang="el-GR" altLang="el-GR" sz="1200">
                <a:latin typeface="Arial" panose="020B0604020202020204" pitchFamily="34" charset="0"/>
              </a:rPr>
              <a:pPr>
                <a:spcBef>
                  <a:spcPct val="0"/>
                </a:spcBef>
                <a:buClrTx/>
                <a:buSzTx/>
                <a:buFontTx/>
                <a:buNone/>
              </a:pPr>
              <a:t>30</a:t>
            </a:fld>
            <a:endParaRPr lang="el-GR" altLang="el-GR" sz="1200">
              <a:latin typeface="Arial" panose="020B0604020202020204" pitchFamily="34" charset="0"/>
            </a:endParaRPr>
          </a:p>
        </p:txBody>
      </p:sp>
      <p:sp>
        <p:nvSpPr>
          <p:cNvPr id="84995" name="Rectangle 3"/>
          <p:cNvSpPr>
            <a:spLocks noGrp="1" noChangeArrowheads="1"/>
          </p:cNvSpPr>
          <p:nvPr>
            <p:ph type="body" idx="1"/>
          </p:nvPr>
        </p:nvSpPr>
        <p:spPr>
          <a:xfrm>
            <a:off x="0" y="0"/>
            <a:ext cx="9144000" cy="6858000"/>
          </a:xfrm>
        </p:spPr>
        <p:txBody>
          <a:bodyPr/>
          <a:lstStyle/>
          <a:p>
            <a:pPr eaLnBrk="1" hangingPunct="1">
              <a:defRPr/>
            </a:pPr>
            <a:endParaRPr lang="el-GR" altLang="el-GR" sz="2600" b="1" u="sng" dirty="0" smtClean="0">
              <a:solidFill>
                <a:srgbClr val="00FF00"/>
              </a:solidFill>
            </a:endParaRPr>
          </a:p>
          <a:p>
            <a:pPr eaLnBrk="1" hangingPunct="1">
              <a:defRPr/>
            </a:pPr>
            <a:r>
              <a:rPr lang="el-GR" altLang="el-GR" sz="2600" b="1" u="sng" dirty="0" smtClean="0">
                <a:solidFill>
                  <a:srgbClr val="00FF00"/>
                </a:solidFill>
              </a:rPr>
              <a:t>Προσαρμόζουν την ομιλία τους ανάλογα με την ηλικία του</a:t>
            </a:r>
            <a:r>
              <a:rPr lang="el-GR" altLang="el-GR" sz="2600" b="1" dirty="0" smtClean="0">
                <a:solidFill>
                  <a:srgbClr val="00FF00"/>
                </a:solidFill>
              </a:rPr>
              <a:t> άλλου</a:t>
            </a:r>
            <a:r>
              <a:rPr lang="el-GR" altLang="el-GR" sz="2600" b="1" dirty="0" smtClean="0"/>
              <a:t>:  π.χ. </a:t>
            </a:r>
            <a:r>
              <a:rPr lang="en-US" altLang="el-GR" sz="2400" b="1" dirty="0" err="1" smtClean="0"/>
              <a:t>Shatz</a:t>
            </a:r>
            <a:r>
              <a:rPr lang="en-US" altLang="el-GR" sz="2400" b="1" dirty="0" smtClean="0"/>
              <a:t> &amp; </a:t>
            </a:r>
            <a:r>
              <a:rPr lang="en-US" altLang="el-GR" sz="2400" b="1" dirty="0" err="1" smtClean="0"/>
              <a:t>Gelman</a:t>
            </a:r>
            <a:r>
              <a:rPr lang="en-US" altLang="el-GR" sz="2400" b="1" dirty="0" smtClean="0"/>
              <a:t> </a:t>
            </a:r>
            <a:r>
              <a:rPr lang="el-GR" altLang="el-GR" sz="2400" b="1" dirty="0" smtClean="0"/>
              <a:t>(1973): </a:t>
            </a:r>
            <a:r>
              <a:rPr lang="el-GR" altLang="el-GR" sz="2600" b="1" dirty="0" smtClean="0"/>
              <a:t>μιλούν με </a:t>
            </a:r>
            <a:r>
              <a:rPr lang="el-GR" altLang="el-GR" sz="2600" b="1" dirty="0" err="1" smtClean="0"/>
              <a:t>μωρουδίστικο</a:t>
            </a:r>
            <a:r>
              <a:rPr lang="el-GR" altLang="el-GR" sz="2600" b="1" dirty="0" smtClean="0"/>
              <a:t> ύφος σε μωρά.</a:t>
            </a:r>
          </a:p>
          <a:p>
            <a:pPr eaLnBrk="1" hangingPunct="1">
              <a:defRPr/>
            </a:pPr>
            <a:r>
              <a:rPr lang="el-GR" altLang="el-GR" sz="2600" b="1" u="sng" dirty="0" smtClean="0">
                <a:solidFill>
                  <a:srgbClr val="00FF00"/>
                </a:solidFill>
              </a:rPr>
              <a:t>Προσαρμόζουν την ομιλία τους ανάλογα με την κοινωνική θέση τους και την αντίστοιχη θέση του άλλου</a:t>
            </a:r>
            <a:r>
              <a:rPr lang="el-GR" altLang="el-GR" sz="2600" b="1" dirty="0" smtClean="0">
                <a:solidFill>
                  <a:srgbClr val="00FF00"/>
                </a:solidFill>
              </a:rPr>
              <a:t> </a:t>
            </a:r>
          </a:p>
          <a:p>
            <a:pPr lvl="1" eaLnBrk="1" hangingPunct="1">
              <a:defRPr/>
            </a:pPr>
            <a:r>
              <a:rPr lang="en-US" altLang="el-GR" sz="2400" b="1" dirty="0" err="1" smtClean="0"/>
              <a:t>Edelski</a:t>
            </a:r>
            <a:r>
              <a:rPr lang="en-US" altLang="el-GR" sz="2400" b="1" dirty="0" smtClean="0"/>
              <a:t> (1977)</a:t>
            </a:r>
            <a:r>
              <a:rPr lang="en-US" altLang="el-GR" sz="2600" b="1" dirty="0" smtClean="0"/>
              <a:t>: </a:t>
            </a:r>
            <a:r>
              <a:rPr lang="el-GR" altLang="el-GR" sz="2600" b="1" dirty="0" smtClean="0"/>
              <a:t>Σε παιχνίδια μεταξύ 4-7</a:t>
            </a:r>
            <a:r>
              <a:rPr lang="en-US" altLang="el-GR" sz="2600" b="1" dirty="0" smtClean="0"/>
              <a:t> </a:t>
            </a:r>
            <a:r>
              <a:rPr lang="el-GR" altLang="el-GR" sz="2600" b="1" dirty="0" smtClean="0"/>
              <a:t>χρόνων υποδύονται ρόλους πατέρα, γιατρού κ</a:t>
            </a:r>
            <a:r>
              <a:rPr lang="en-US" altLang="el-GR" sz="2600" b="1" dirty="0" smtClean="0"/>
              <a:t>.</a:t>
            </a:r>
            <a:r>
              <a:rPr lang="el-GR" altLang="el-GR" sz="2600" b="1" dirty="0" err="1" smtClean="0"/>
              <a:t>λπ</a:t>
            </a:r>
            <a:r>
              <a:rPr lang="el-GR" altLang="el-GR" sz="2600" b="1" dirty="0" smtClean="0"/>
              <a:t>. με ανάλογο γλωσσικό ύφος, π.χ. προστακτικές όταν γιατροί απευθύνονται σε νοσοκόμες ενώ αντιθέτως με πληθυντικό και άλλους τρόπους ευγένειας όταν το αντίστροφο.  Αναγνωρίζουν εκφράσεις ως χαρακτηριστικές ενός κοινωνικού ρόλου γύρω στα 6 χρόνια (π.χ. ότι μιλά ένας δάσκαλος ή ένας εκφωνητής ειδήσεων).</a:t>
            </a:r>
          </a:p>
          <a:p>
            <a:pPr lvl="1" eaLnBrk="1" hangingPunct="1">
              <a:defRPr/>
            </a:pPr>
            <a:r>
              <a:rPr lang="el-GR" altLang="el-GR" sz="2600" b="1" dirty="0" smtClean="0"/>
              <a:t>Γενικότερα, χρησιμοποιούν προστακτικές σε υφιστάμενους από τα δυόμισι χρόνια </a:t>
            </a:r>
            <a:r>
              <a:rPr lang="el-GR" altLang="el-GR" sz="2400" b="1" dirty="0" smtClean="0"/>
              <a:t>(</a:t>
            </a:r>
            <a:r>
              <a:rPr lang="en-US" altLang="el-GR" sz="2400" b="1" dirty="0" err="1" smtClean="0"/>
              <a:t>Corsaro</a:t>
            </a:r>
            <a:r>
              <a:rPr lang="en-US" altLang="el-GR" sz="2400" b="1" dirty="0" smtClean="0"/>
              <a:t> 1979)</a:t>
            </a:r>
            <a:r>
              <a:rPr lang="el-GR" altLang="el-GR" sz="2400" b="1" dirty="0" smtClean="0"/>
              <a:t>.</a:t>
            </a:r>
          </a:p>
          <a:p>
            <a:pPr lvl="1" eaLnBrk="1" hangingPunct="1">
              <a:defRPr/>
            </a:pPr>
            <a:endParaRPr lang="el-GR" altLang="el-GR" sz="2400" dirty="0" smtClean="0"/>
          </a:p>
          <a:p>
            <a:pPr eaLnBrk="1" hangingPunct="1">
              <a:defRPr/>
            </a:pPr>
            <a:endParaRPr lang="el-GR" altLang="el-GR" sz="24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C7DD725E-2AE2-4F31-B61C-477EECB730F7}" type="slidenum">
              <a:rPr lang="el-GR" altLang="el-GR" sz="1200">
                <a:latin typeface="Arial" panose="020B0604020202020204" pitchFamily="34" charset="0"/>
              </a:rPr>
              <a:pPr>
                <a:spcBef>
                  <a:spcPct val="0"/>
                </a:spcBef>
                <a:buClrTx/>
                <a:buSzTx/>
                <a:buFontTx/>
                <a:buNone/>
              </a:pPr>
              <a:t>31</a:t>
            </a:fld>
            <a:endParaRPr lang="el-GR" altLang="el-GR" sz="1200">
              <a:latin typeface="Arial" panose="020B0604020202020204" pitchFamily="34" charset="0"/>
            </a:endParaRPr>
          </a:p>
        </p:txBody>
      </p:sp>
      <p:sp>
        <p:nvSpPr>
          <p:cNvPr id="53250" name="Rectangle 2"/>
          <p:cNvSpPr>
            <a:spLocks noGrp="1" noRot="1" noChangeArrowheads="1"/>
          </p:cNvSpPr>
          <p:nvPr>
            <p:ph type="title"/>
          </p:nvPr>
        </p:nvSpPr>
        <p:spPr>
          <a:xfrm>
            <a:off x="457200" y="0"/>
            <a:ext cx="8229600" cy="1125538"/>
          </a:xfrm>
        </p:spPr>
        <p:txBody>
          <a:bodyPr/>
          <a:lstStyle/>
          <a:p>
            <a:pPr eaLnBrk="1" hangingPunct="1">
              <a:defRPr/>
            </a:pPr>
            <a:r>
              <a:rPr lang="el-GR" altLang="el-GR" sz="4000" b="0" smtClean="0"/>
              <a:t/>
            </a:r>
            <a:br>
              <a:rPr lang="el-GR" altLang="el-GR" sz="4000" b="0" smtClean="0"/>
            </a:br>
            <a:r>
              <a:rPr lang="el-GR" altLang="el-GR" sz="3600" u="sng" smtClean="0">
                <a:solidFill>
                  <a:schemeClr val="hlink"/>
                </a:solidFill>
              </a:rPr>
              <a:t>Κειμενικές ικανότητες</a:t>
            </a:r>
            <a:r>
              <a:rPr lang="el-GR" altLang="el-GR" sz="3600" b="0" smtClean="0">
                <a:solidFill>
                  <a:schemeClr val="hlink"/>
                </a:solidFill>
              </a:rPr>
              <a:t/>
            </a:r>
            <a:br>
              <a:rPr lang="el-GR" altLang="el-GR" sz="3600" b="0" smtClean="0">
                <a:solidFill>
                  <a:schemeClr val="hlink"/>
                </a:solidFill>
              </a:rPr>
            </a:br>
            <a:endParaRPr lang="el-GR" altLang="el-GR" sz="3600" b="0" smtClean="0">
              <a:solidFill>
                <a:schemeClr val="hlink"/>
              </a:solidFill>
            </a:endParaRPr>
          </a:p>
        </p:txBody>
      </p:sp>
      <p:sp>
        <p:nvSpPr>
          <p:cNvPr id="53251" name="Rectangle 3"/>
          <p:cNvSpPr>
            <a:spLocks noGrp="1" noChangeArrowheads="1"/>
          </p:cNvSpPr>
          <p:nvPr>
            <p:ph type="body" idx="1"/>
          </p:nvPr>
        </p:nvSpPr>
        <p:spPr>
          <a:xfrm>
            <a:off x="0" y="908050"/>
            <a:ext cx="9144000" cy="5949950"/>
          </a:xfrm>
        </p:spPr>
        <p:txBody>
          <a:bodyPr/>
          <a:lstStyle/>
          <a:p>
            <a:pPr algn="ctr" eaLnBrk="1" hangingPunct="1">
              <a:lnSpc>
                <a:spcPct val="90000"/>
              </a:lnSpc>
              <a:buFont typeface="Wingdings" panose="05000000000000000000" pitchFamily="2" charset="2"/>
              <a:buNone/>
              <a:defRPr/>
            </a:pPr>
            <a:r>
              <a:rPr lang="el-GR" altLang="el-GR" sz="2400" b="1" dirty="0" smtClean="0"/>
              <a:t>ικανότητες συγκρότησης «συνεχούς λόγου» </a:t>
            </a:r>
          </a:p>
          <a:p>
            <a:pPr eaLnBrk="1" hangingPunct="1">
              <a:lnSpc>
                <a:spcPct val="90000"/>
              </a:lnSpc>
              <a:defRPr/>
            </a:pPr>
            <a:r>
              <a:rPr lang="el-GR" altLang="el-GR" sz="2800" dirty="0" smtClean="0"/>
              <a:t>σε </a:t>
            </a:r>
            <a:r>
              <a:rPr lang="el-GR" altLang="el-GR" sz="2800" b="1" u="sng" dirty="0" smtClean="0">
                <a:solidFill>
                  <a:schemeClr val="folHlink"/>
                </a:solidFill>
              </a:rPr>
              <a:t>επίπεδο μεγαλύτερο της πρότασης</a:t>
            </a:r>
          </a:p>
          <a:p>
            <a:pPr eaLnBrk="1" hangingPunct="1">
              <a:lnSpc>
                <a:spcPct val="90000"/>
              </a:lnSpc>
              <a:defRPr/>
            </a:pPr>
            <a:r>
              <a:rPr lang="el-GR" altLang="el-GR" sz="2800" u="sng" dirty="0" smtClean="0"/>
              <a:t>σε μια </a:t>
            </a:r>
            <a:r>
              <a:rPr lang="el-GR" altLang="el-GR" sz="2800" b="1" u="sng" dirty="0" smtClean="0">
                <a:solidFill>
                  <a:schemeClr val="folHlink"/>
                </a:solidFill>
              </a:rPr>
              <a:t>ενότητα λόγου με εσωτερική οργάνωση και ενιαίο στόχο</a:t>
            </a:r>
            <a:r>
              <a:rPr lang="en-US" altLang="el-GR" sz="2800" u="sng" dirty="0" smtClean="0"/>
              <a:t> </a:t>
            </a:r>
            <a:endParaRPr lang="el-GR" altLang="el-GR" sz="2800" u="sng" dirty="0" smtClean="0"/>
          </a:p>
          <a:p>
            <a:pPr algn="ctr" eaLnBrk="1" hangingPunct="1">
              <a:lnSpc>
                <a:spcPct val="90000"/>
              </a:lnSpc>
              <a:buFont typeface="Wingdings" panose="05000000000000000000" pitchFamily="2" charset="2"/>
              <a:buNone/>
              <a:defRPr/>
            </a:pPr>
            <a:r>
              <a:rPr lang="el-GR" altLang="el-GR" sz="2800" b="1" dirty="0" smtClean="0">
                <a:solidFill>
                  <a:schemeClr val="hlink"/>
                </a:solidFill>
              </a:rPr>
              <a:t>Κείμενα</a:t>
            </a:r>
            <a:r>
              <a:rPr lang="el-GR" altLang="el-GR" sz="2800" b="1" dirty="0" smtClean="0"/>
              <a:t> </a:t>
            </a:r>
          </a:p>
          <a:p>
            <a:pPr algn="ctr" eaLnBrk="1" hangingPunct="1">
              <a:lnSpc>
                <a:spcPct val="90000"/>
              </a:lnSpc>
              <a:buFont typeface="Wingdings" panose="05000000000000000000" pitchFamily="2" charset="2"/>
              <a:buNone/>
              <a:defRPr/>
            </a:pPr>
            <a:r>
              <a:rPr lang="el-GR" altLang="el-GR" sz="2800" b="1" dirty="0" smtClean="0">
                <a:solidFill>
                  <a:srgbClr val="00FF00"/>
                </a:solidFill>
              </a:rPr>
              <a:t>διάλογοι και μονόλογοι</a:t>
            </a:r>
            <a:r>
              <a:rPr lang="el-GR" altLang="el-GR" sz="2800" b="1" dirty="0" smtClean="0"/>
              <a:t> διαφόρων ειδών,  </a:t>
            </a:r>
          </a:p>
          <a:p>
            <a:pPr algn="ctr" eaLnBrk="1" hangingPunct="1">
              <a:lnSpc>
                <a:spcPct val="90000"/>
              </a:lnSpc>
              <a:buFont typeface="Wingdings" panose="05000000000000000000" pitchFamily="2" charset="2"/>
              <a:buNone/>
              <a:defRPr/>
            </a:pPr>
            <a:r>
              <a:rPr lang="el-GR" altLang="el-GR" sz="2800" b="1" dirty="0" smtClean="0">
                <a:solidFill>
                  <a:srgbClr val="00FF00"/>
                </a:solidFill>
              </a:rPr>
              <a:t>γραπτοί </a:t>
            </a:r>
            <a:r>
              <a:rPr lang="el-GR" altLang="el-GR" sz="2800" b="1" u="sng" dirty="0" smtClean="0">
                <a:solidFill>
                  <a:srgbClr val="00FF00"/>
                </a:solidFill>
              </a:rPr>
              <a:t>και προφορικοί</a:t>
            </a:r>
            <a:r>
              <a:rPr lang="el-GR" altLang="el-GR" sz="2800" b="1" dirty="0" smtClean="0"/>
              <a:t> </a:t>
            </a:r>
          </a:p>
          <a:p>
            <a:pPr algn="ctr" eaLnBrk="1" hangingPunct="1">
              <a:lnSpc>
                <a:spcPct val="90000"/>
              </a:lnSpc>
              <a:buFont typeface="Wingdings" panose="05000000000000000000" pitchFamily="2" charset="2"/>
              <a:buNone/>
              <a:defRPr/>
            </a:pPr>
            <a:r>
              <a:rPr lang="el-GR" altLang="el-GR" sz="2800" b="1" dirty="0" err="1" smtClean="0">
                <a:solidFill>
                  <a:schemeClr val="hlink"/>
                </a:solidFill>
              </a:rPr>
              <a:t>Κειμενικά</a:t>
            </a:r>
            <a:r>
              <a:rPr lang="el-GR" altLang="el-GR" sz="2800" b="1" dirty="0" smtClean="0">
                <a:solidFill>
                  <a:schemeClr val="hlink"/>
                </a:solidFill>
              </a:rPr>
              <a:t> είδη</a:t>
            </a:r>
          </a:p>
          <a:p>
            <a:pPr algn="ctr" eaLnBrk="1" hangingPunct="1">
              <a:lnSpc>
                <a:spcPct val="90000"/>
              </a:lnSpc>
              <a:buFont typeface="Wingdings" panose="05000000000000000000" pitchFamily="2" charset="2"/>
              <a:buNone/>
              <a:defRPr/>
            </a:pPr>
            <a:r>
              <a:rPr lang="el-GR" altLang="el-GR" sz="2800" b="1" dirty="0" smtClean="0">
                <a:solidFill>
                  <a:srgbClr val="00FF00"/>
                </a:solidFill>
              </a:rPr>
              <a:t>	είδη κειμένων με </a:t>
            </a:r>
            <a:r>
              <a:rPr lang="el-GR" altLang="el-GR" sz="2800" b="1" u="sng" dirty="0" smtClean="0">
                <a:solidFill>
                  <a:srgbClr val="00FF00"/>
                </a:solidFill>
              </a:rPr>
              <a:t>παγιωμένη</a:t>
            </a:r>
            <a:r>
              <a:rPr lang="el-GR" altLang="el-GR" sz="2800" b="1" dirty="0" smtClean="0">
                <a:solidFill>
                  <a:srgbClr val="00FF00"/>
                </a:solidFill>
              </a:rPr>
              <a:t> εσωτερική δομή </a:t>
            </a:r>
          </a:p>
          <a:p>
            <a:pPr algn="ctr" eaLnBrk="1" hangingPunct="1">
              <a:lnSpc>
                <a:spcPct val="90000"/>
              </a:lnSpc>
              <a:buFont typeface="Wingdings" panose="05000000000000000000" pitchFamily="2" charset="2"/>
              <a:buNone/>
              <a:defRPr/>
            </a:pPr>
            <a:r>
              <a:rPr lang="el-GR" altLang="el-GR" sz="2800" b="1" dirty="0" smtClean="0">
                <a:solidFill>
                  <a:srgbClr val="00FF00"/>
                </a:solidFill>
              </a:rPr>
              <a:t>και επικοινωνιακό σκοπό</a:t>
            </a:r>
            <a:r>
              <a:rPr lang="el-GR" altLang="el-GR" sz="2800" b="1" dirty="0" smtClean="0"/>
              <a:t> </a:t>
            </a:r>
          </a:p>
          <a:p>
            <a:pPr algn="ctr" eaLnBrk="1" hangingPunct="1">
              <a:lnSpc>
                <a:spcPct val="90000"/>
              </a:lnSpc>
              <a:buFont typeface="Wingdings" panose="05000000000000000000" pitchFamily="2" charset="2"/>
              <a:buNone/>
              <a:defRPr/>
            </a:pPr>
            <a:r>
              <a:rPr lang="el-GR" altLang="el-GR" sz="2400" b="1" dirty="0" smtClean="0"/>
              <a:t> π.χ. </a:t>
            </a:r>
            <a:r>
              <a:rPr lang="el-GR" altLang="el-GR" sz="2400" b="1" dirty="0" smtClean="0">
                <a:solidFill>
                  <a:schemeClr val="folHlink"/>
                </a:solidFill>
              </a:rPr>
              <a:t>τηλεφώνημα, προφορική αφήγηση, περιγραφή, επιστημονική εργασία, εκφωνήσεις ειδήσεων, σχολική έκθεση, δελτίο καιρού, αγγελία ενοικίασης, συμβόλαιο αγοράς σπιτιού</a:t>
            </a:r>
          </a:p>
          <a:p>
            <a:pPr lvl="1" eaLnBrk="1" hangingPunct="1">
              <a:lnSpc>
                <a:spcPct val="90000"/>
              </a:lnSpc>
              <a:defRPr/>
            </a:pPr>
            <a:endParaRPr lang="el-GR" altLang="el-GR" sz="2400" b="1" dirty="0" smtClean="0"/>
          </a:p>
          <a:p>
            <a:pPr eaLnBrk="1" hangingPunct="1">
              <a:lnSpc>
                <a:spcPct val="90000"/>
              </a:lnSpc>
              <a:buFont typeface="Wingdings" panose="05000000000000000000" pitchFamily="2" charset="2"/>
              <a:buNone/>
              <a:defRPr/>
            </a:pPr>
            <a:endParaRPr lang="el-GR" altLang="el-GR" sz="2000" dirty="0" smtClean="0"/>
          </a:p>
          <a:p>
            <a:pPr lvl="1" eaLnBrk="1" hangingPunct="1">
              <a:lnSpc>
                <a:spcPct val="90000"/>
              </a:lnSpc>
              <a:defRPr/>
            </a:pPr>
            <a:endParaRPr lang="el-GR" altLang="el-GR" sz="10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D82E29B4-EDC3-4F50-B63C-D2861FE7306C}" type="slidenum">
              <a:rPr lang="el-GR" altLang="el-GR" sz="1200">
                <a:latin typeface="Arial" panose="020B0604020202020204" pitchFamily="34" charset="0"/>
              </a:rPr>
              <a:pPr>
                <a:spcBef>
                  <a:spcPct val="0"/>
                </a:spcBef>
                <a:buClrTx/>
                <a:buSzTx/>
                <a:buFontTx/>
                <a:buNone/>
              </a:pPr>
              <a:t>32</a:t>
            </a:fld>
            <a:endParaRPr lang="el-GR" altLang="el-GR" sz="1200">
              <a:latin typeface="Arial" panose="020B0604020202020204" pitchFamily="34" charset="0"/>
            </a:endParaRPr>
          </a:p>
        </p:txBody>
      </p:sp>
      <p:sp>
        <p:nvSpPr>
          <p:cNvPr id="71682" name="Rectangle 2"/>
          <p:cNvSpPr>
            <a:spLocks noGrp="1" noRot="1" noChangeArrowheads="1"/>
          </p:cNvSpPr>
          <p:nvPr>
            <p:ph type="title"/>
          </p:nvPr>
        </p:nvSpPr>
        <p:spPr/>
        <p:txBody>
          <a:bodyPr/>
          <a:lstStyle/>
          <a:p>
            <a:pPr eaLnBrk="1" hangingPunct="1">
              <a:defRPr/>
            </a:pPr>
            <a:r>
              <a:rPr lang="el-GR" altLang="el-GR" sz="3200" u="sng" smtClean="0">
                <a:solidFill>
                  <a:schemeClr val="hlink"/>
                </a:solidFill>
              </a:rPr>
              <a:t>Εσωτερική οργάνωση</a:t>
            </a:r>
            <a:r>
              <a:rPr lang="el-GR" altLang="el-GR" sz="3200" smtClean="0">
                <a:solidFill>
                  <a:schemeClr val="hlink"/>
                </a:solidFill>
              </a:rPr>
              <a:t> κειμενικών ειδών</a:t>
            </a:r>
          </a:p>
        </p:txBody>
      </p:sp>
      <p:sp>
        <p:nvSpPr>
          <p:cNvPr id="71683" name="Rectangle 3"/>
          <p:cNvSpPr>
            <a:spLocks noGrp="1" noChangeArrowheads="1"/>
          </p:cNvSpPr>
          <p:nvPr>
            <p:ph type="body" idx="1"/>
          </p:nvPr>
        </p:nvSpPr>
        <p:spPr>
          <a:xfrm>
            <a:off x="0" y="1428750"/>
            <a:ext cx="9144000" cy="5214938"/>
          </a:xfrm>
        </p:spPr>
        <p:txBody>
          <a:bodyPr/>
          <a:lstStyle/>
          <a:p>
            <a:pPr marL="609600" indent="-609600" algn="ctr" eaLnBrk="1" hangingPunct="1">
              <a:lnSpc>
                <a:spcPct val="90000"/>
              </a:lnSpc>
              <a:buFont typeface="Wingdings" panose="05000000000000000000" pitchFamily="2" charset="2"/>
              <a:buNone/>
              <a:defRPr/>
            </a:pPr>
            <a:r>
              <a:rPr lang="el-GR" altLang="el-GR" sz="2800" b="1" u="sng" dirty="0" smtClean="0"/>
              <a:t>Η περίπτωση του τηλεφωνήματος</a:t>
            </a:r>
            <a:r>
              <a:rPr lang="el-GR" altLang="el-GR" sz="2800" b="1" dirty="0" smtClean="0"/>
              <a:t>:</a:t>
            </a:r>
          </a:p>
          <a:p>
            <a:pPr marL="609600" indent="-609600" eaLnBrk="1" hangingPunct="1">
              <a:lnSpc>
                <a:spcPct val="90000"/>
              </a:lnSpc>
              <a:buFont typeface="Wingdings" panose="05000000000000000000" pitchFamily="2" charset="2"/>
              <a:buAutoNum type="arabicPeriod"/>
              <a:defRPr/>
            </a:pPr>
            <a:r>
              <a:rPr lang="el-GR" altLang="el-GR" sz="2600" b="1" dirty="0" smtClean="0">
                <a:solidFill>
                  <a:srgbClr val="FF99CC"/>
                </a:solidFill>
              </a:rPr>
              <a:t>Άνοιγμα</a:t>
            </a:r>
            <a:r>
              <a:rPr lang="el-GR" altLang="el-GR" sz="2600" b="1" dirty="0" smtClean="0"/>
              <a:t>: π.χ. </a:t>
            </a:r>
            <a:r>
              <a:rPr lang="el-GR" altLang="el-GR" sz="2600" b="1" i="1" dirty="0" smtClean="0"/>
              <a:t>Γεια σου</a:t>
            </a:r>
          </a:p>
          <a:p>
            <a:pPr marL="609600" indent="-609600" eaLnBrk="1" hangingPunct="1">
              <a:lnSpc>
                <a:spcPct val="90000"/>
              </a:lnSpc>
              <a:buFont typeface="Wingdings" panose="05000000000000000000" pitchFamily="2" charset="2"/>
              <a:buAutoNum type="arabicPeriod"/>
              <a:defRPr/>
            </a:pPr>
            <a:r>
              <a:rPr lang="el-GR" altLang="el-GR" sz="2600" b="1" dirty="0" smtClean="0">
                <a:solidFill>
                  <a:srgbClr val="FF99CC"/>
                </a:solidFill>
              </a:rPr>
              <a:t>Προκαταρκτικά στοιχεία</a:t>
            </a:r>
            <a:r>
              <a:rPr lang="el-GR" altLang="el-GR" sz="2600" b="1" dirty="0" smtClean="0">
                <a:solidFill>
                  <a:schemeClr val="folHlink"/>
                </a:solidFill>
              </a:rPr>
              <a:t>:</a:t>
            </a:r>
            <a:r>
              <a:rPr lang="el-GR" altLang="el-GR" sz="2600" b="1" dirty="0" smtClean="0"/>
              <a:t> π.χ. </a:t>
            </a:r>
            <a:r>
              <a:rPr lang="el-GR" altLang="el-GR" sz="2600" b="1" i="1" dirty="0" smtClean="0"/>
              <a:t>Τι κάνεις;</a:t>
            </a:r>
          </a:p>
          <a:p>
            <a:pPr marL="609600" indent="-609600" eaLnBrk="1" hangingPunct="1">
              <a:lnSpc>
                <a:spcPct val="90000"/>
              </a:lnSpc>
              <a:buFont typeface="Wingdings" panose="05000000000000000000" pitchFamily="2" charset="2"/>
              <a:buAutoNum type="arabicPeriod"/>
              <a:defRPr/>
            </a:pPr>
            <a:r>
              <a:rPr lang="el-GR" altLang="el-GR" sz="2600" b="1" dirty="0" smtClean="0">
                <a:solidFill>
                  <a:srgbClr val="FF99CC"/>
                </a:solidFill>
              </a:rPr>
              <a:t>Θέμα</a:t>
            </a:r>
            <a:r>
              <a:rPr lang="el-GR" altLang="el-GR" sz="2600" b="1" dirty="0" smtClean="0"/>
              <a:t> τηλεφωνήματος: </a:t>
            </a:r>
            <a:r>
              <a:rPr lang="el-GR" altLang="el-GR" sz="2600" b="1" i="1" dirty="0" smtClean="0"/>
              <a:t>Μήπως είσαι για σινεμά;</a:t>
            </a:r>
          </a:p>
          <a:p>
            <a:pPr marL="609600" indent="-609600" eaLnBrk="1" hangingPunct="1">
              <a:lnSpc>
                <a:spcPct val="90000"/>
              </a:lnSpc>
              <a:buFont typeface="Wingdings" panose="05000000000000000000" pitchFamily="2" charset="2"/>
              <a:buAutoNum type="arabicPeriod"/>
              <a:defRPr/>
            </a:pPr>
            <a:r>
              <a:rPr lang="el-GR" altLang="el-GR" sz="2600" b="1" dirty="0" smtClean="0">
                <a:solidFill>
                  <a:srgbClr val="FF99CC"/>
                </a:solidFill>
              </a:rPr>
              <a:t>Κλείσιμο</a:t>
            </a:r>
            <a:r>
              <a:rPr lang="el-GR" altLang="el-GR" sz="2600" b="1" dirty="0" smtClean="0">
                <a:solidFill>
                  <a:schemeClr val="folHlink"/>
                </a:solidFill>
              </a:rPr>
              <a:t>:</a:t>
            </a:r>
            <a:r>
              <a:rPr lang="el-GR" altLang="el-GR" sz="2600" b="1" dirty="0" smtClean="0"/>
              <a:t> </a:t>
            </a:r>
            <a:r>
              <a:rPr lang="el-GR" altLang="el-GR" sz="2600" b="1" i="1" dirty="0" smtClean="0"/>
              <a:t>Καλά, τα λέμε αύριο.</a:t>
            </a:r>
          </a:p>
          <a:p>
            <a:pPr marL="609600" indent="-609600" eaLnBrk="1" hangingPunct="1">
              <a:lnSpc>
                <a:spcPct val="90000"/>
              </a:lnSpc>
              <a:buFont typeface="Wingdings" panose="05000000000000000000" pitchFamily="2" charset="2"/>
              <a:buNone/>
              <a:defRPr/>
            </a:pPr>
            <a:r>
              <a:rPr lang="el-GR" altLang="el-GR" sz="2800" b="1" dirty="0" smtClean="0"/>
              <a:t>	</a:t>
            </a:r>
          </a:p>
          <a:p>
            <a:pPr marL="609600" indent="-609600" algn="ctr" eaLnBrk="1" hangingPunct="1">
              <a:lnSpc>
                <a:spcPct val="90000"/>
              </a:lnSpc>
              <a:buFont typeface="Wingdings" panose="05000000000000000000" pitchFamily="2" charset="2"/>
              <a:buNone/>
              <a:defRPr/>
            </a:pPr>
            <a:r>
              <a:rPr lang="el-GR" altLang="el-GR" sz="2800" b="1" dirty="0" smtClean="0"/>
              <a:t>Η εσωτερική δομή </a:t>
            </a:r>
            <a:r>
              <a:rPr lang="el-GR" altLang="el-GR" sz="2800" b="1" u="sng" dirty="0" smtClean="0"/>
              <a:t>διαφέρει και </a:t>
            </a:r>
            <a:r>
              <a:rPr lang="el-GR" altLang="el-GR" sz="2800" b="1" u="sng" dirty="0" err="1" smtClean="0"/>
              <a:t>κοινωνικοπολιτισμικά</a:t>
            </a:r>
            <a:r>
              <a:rPr lang="el-GR" altLang="el-GR" sz="2800" b="1" dirty="0" smtClean="0"/>
              <a:t>: </a:t>
            </a:r>
          </a:p>
          <a:p>
            <a:pPr marL="990600" lvl="1" indent="-533400" eaLnBrk="1" hangingPunct="1">
              <a:lnSpc>
                <a:spcPct val="90000"/>
              </a:lnSpc>
              <a:buFont typeface="Wingdings" panose="05000000000000000000" pitchFamily="2" charset="2"/>
              <a:buNone/>
              <a:defRPr/>
            </a:pPr>
            <a:r>
              <a:rPr lang="el-GR" altLang="el-GR" b="1" dirty="0" smtClean="0"/>
              <a:t> π.χ. στη Γερμανία απαραίτητο να προηγηθεί το θέμα ενώ στην Ελλάδα τα προκαταρκτικά στοιχεία </a:t>
            </a:r>
            <a:r>
              <a:rPr lang="el-GR" altLang="el-GR" sz="2000" b="1" dirty="0" smtClean="0"/>
              <a:t>(Παυλίδου 1984).</a:t>
            </a:r>
          </a:p>
          <a:p>
            <a:pPr marL="990600" lvl="1" indent="-533400" eaLnBrk="1" hangingPunct="1">
              <a:lnSpc>
                <a:spcPct val="90000"/>
              </a:lnSpc>
              <a:buFont typeface="Wingdings" panose="05000000000000000000" pitchFamily="2" charset="2"/>
              <a:buNone/>
              <a:defRPr/>
            </a:pPr>
            <a:endParaRPr lang="el-GR" altLang="el-GR" sz="2000" b="1" dirty="0" smtClean="0"/>
          </a:p>
          <a:p>
            <a:pPr marL="990600" lvl="1" indent="-533400" algn="ctr" eaLnBrk="1" hangingPunct="1">
              <a:lnSpc>
                <a:spcPct val="90000"/>
              </a:lnSpc>
              <a:buFont typeface="Wingdings" panose="05000000000000000000" pitchFamily="2" charset="2"/>
              <a:buNone/>
              <a:defRPr/>
            </a:pPr>
            <a:r>
              <a:rPr lang="el-GR" altLang="el-GR" sz="2400" b="1" dirty="0" smtClean="0"/>
              <a:t>(βλ. αργότερα το παράδειγμα του αφηγήματος)</a:t>
            </a:r>
          </a:p>
          <a:p>
            <a:pPr marL="990600" lvl="1" indent="-533400" eaLnBrk="1" hangingPunct="1">
              <a:lnSpc>
                <a:spcPct val="90000"/>
              </a:lnSpc>
              <a:buFont typeface="Wingdings" panose="05000000000000000000" pitchFamily="2" charset="2"/>
              <a:buNone/>
              <a:defRPr/>
            </a:pPr>
            <a:endParaRPr lang="el-GR" altLang="el-GR" sz="24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966835C-397A-474C-85A7-31AC908D93E5}" type="slidenum">
              <a:rPr lang="el-GR" altLang="el-GR" sz="1200">
                <a:latin typeface="Arial" panose="020B0604020202020204" pitchFamily="34" charset="0"/>
              </a:rPr>
              <a:pPr>
                <a:spcBef>
                  <a:spcPct val="0"/>
                </a:spcBef>
                <a:buClrTx/>
                <a:buSzTx/>
                <a:buFontTx/>
                <a:buNone/>
              </a:pPr>
              <a:t>33</a:t>
            </a:fld>
            <a:endParaRPr lang="el-GR" altLang="el-GR" sz="1200">
              <a:latin typeface="Arial" panose="020B0604020202020204" pitchFamily="34" charset="0"/>
            </a:endParaRPr>
          </a:p>
        </p:txBody>
      </p:sp>
      <p:sp>
        <p:nvSpPr>
          <p:cNvPr id="54274" name="Rectangle 2"/>
          <p:cNvSpPr>
            <a:spLocks noGrp="1" noRot="1" noChangeArrowheads="1"/>
          </p:cNvSpPr>
          <p:nvPr>
            <p:ph type="title"/>
          </p:nvPr>
        </p:nvSpPr>
        <p:spPr/>
        <p:txBody>
          <a:bodyPr/>
          <a:lstStyle/>
          <a:p>
            <a:pPr eaLnBrk="1" hangingPunct="1">
              <a:defRPr/>
            </a:pPr>
            <a:r>
              <a:rPr lang="el-GR" altLang="el-GR" sz="2800" u="sng" dirty="0" smtClean="0">
                <a:solidFill>
                  <a:schemeClr val="hlink"/>
                </a:solidFill>
              </a:rPr>
              <a:t>Ένα κείμενο</a:t>
            </a:r>
            <a:r>
              <a:rPr lang="el-GR" altLang="el-GR" sz="2800" dirty="0" smtClean="0">
                <a:solidFill>
                  <a:schemeClr val="hlink"/>
                </a:solidFill>
              </a:rPr>
              <a:t> (π.χ. ένας αφηγηματικός μονόλογος) </a:t>
            </a:r>
            <a:br>
              <a:rPr lang="el-GR" altLang="el-GR" sz="2800" dirty="0" smtClean="0">
                <a:solidFill>
                  <a:schemeClr val="hlink"/>
                </a:solidFill>
              </a:rPr>
            </a:br>
            <a:r>
              <a:rPr lang="el-GR" altLang="el-GR" sz="2800" u="sng" dirty="0" smtClean="0">
                <a:solidFill>
                  <a:schemeClr val="hlink"/>
                </a:solidFill>
              </a:rPr>
              <a:t>δεν είναι απλό άθροισμα προτάσεων</a:t>
            </a:r>
            <a:r>
              <a:rPr lang="el-GR" altLang="el-GR" sz="2800" dirty="0" smtClean="0">
                <a:solidFill>
                  <a:schemeClr val="hlink"/>
                </a:solidFill>
              </a:rPr>
              <a:t> </a:t>
            </a:r>
            <a:br>
              <a:rPr lang="el-GR" altLang="el-GR" sz="2800" dirty="0" smtClean="0">
                <a:solidFill>
                  <a:schemeClr val="hlink"/>
                </a:solidFill>
              </a:rPr>
            </a:br>
            <a:r>
              <a:rPr lang="el-GR" altLang="el-GR" sz="2800" dirty="0" smtClean="0">
                <a:solidFill>
                  <a:schemeClr val="hlink"/>
                </a:solidFill>
              </a:rPr>
              <a:t>αλλά διέπεται από στοιχεία όπως:</a:t>
            </a:r>
          </a:p>
        </p:txBody>
      </p:sp>
      <p:sp>
        <p:nvSpPr>
          <p:cNvPr id="54275" name="Rectangle 3"/>
          <p:cNvSpPr>
            <a:spLocks noGrp="1" noChangeArrowheads="1"/>
          </p:cNvSpPr>
          <p:nvPr>
            <p:ph type="body" idx="1"/>
          </p:nvPr>
        </p:nvSpPr>
        <p:spPr>
          <a:xfrm>
            <a:off x="0" y="1557338"/>
            <a:ext cx="9144000" cy="5300662"/>
          </a:xfrm>
        </p:spPr>
        <p:txBody>
          <a:bodyPr/>
          <a:lstStyle/>
          <a:p>
            <a:pPr eaLnBrk="1" hangingPunct="1">
              <a:defRPr/>
            </a:pPr>
            <a:r>
              <a:rPr lang="el-GR" altLang="el-GR" sz="2700" b="1" u="sng" dirty="0" smtClean="0">
                <a:solidFill>
                  <a:srgbClr val="00FF00"/>
                </a:solidFill>
              </a:rPr>
              <a:t>Συνεκτικότητα</a:t>
            </a:r>
            <a:r>
              <a:rPr lang="el-GR" altLang="el-GR" sz="2700" b="1" dirty="0" smtClean="0">
                <a:solidFill>
                  <a:srgbClr val="00FF00"/>
                </a:solidFill>
              </a:rPr>
              <a:t>:</a:t>
            </a:r>
            <a:r>
              <a:rPr lang="el-GR" altLang="el-GR" sz="2700" b="1" dirty="0" smtClean="0"/>
              <a:t> οι πληροφορίες  πρέπει να περιστρέφονται γύρω από ένα κεντρικό θέμα (π.χ. μια εκδρομή) και  να παρέχονται σε κατάλληλη σειρά.</a:t>
            </a:r>
          </a:p>
          <a:p>
            <a:pPr eaLnBrk="1" hangingPunct="1">
              <a:defRPr/>
            </a:pPr>
            <a:r>
              <a:rPr lang="el-GR" altLang="el-GR" sz="2700" b="1" u="sng" dirty="0" smtClean="0">
                <a:solidFill>
                  <a:srgbClr val="00FF00"/>
                </a:solidFill>
              </a:rPr>
              <a:t>Συνοχή</a:t>
            </a:r>
            <a:r>
              <a:rPr lang="el-GR" altLang="el-GR" sz="2700" b="1" dirty="0" smtClean="0">
                <a:solidFill>
                  <a:srgbClr val="00FF00"/>
                </a:solidFill>
              </a:rPr>
              <a:t>:</a:t>
            </a:r>
            <a:r>
              <a:rPr lang="el-GR" altLang="el-GR" sz="2700" b="1" dirty="0" smtClean="0">
                <a:solidFill>
                  <a:schemeClr val="hlink"/>
                </a:solidFill>
              </a:rPr>
              <a:t> </a:t>
            </a:r>
            <a:r>
              <a:rPr lang="el-GR" altLang="el-GR" sz="2700" b="1" dirty="0" smtClean="0"/>
              <a:t>η σχέση μεταξύ των πληροφοριών πρέπει να είναι σαφής, π.χ. χρονική, </a:t>
            </a:r>
            <a:r>
              <a:rPr lang="el-GR" altLang="el-GR" sz="2700" b="1" dirty="0" err="1" smtClean="0"/>
              <a:t>αιτιακή</a:t>
            </a:r>
            <a:r>
              <a:rPr lang="el-GR" altLang="el-GR" sz="2700" b="1" dirty="0" smtClean="0"/>
              <a:t> κ.λπ. </a:t>
            </a:r>
          </a:p>
          <a:p>
            <a:pPr lvl="1" eaLnBrk="1" hangingPunct="1">
              <a:defRPr/>
            </a:pPr>
            <a:r>
              <a:rPr lang="el-GR" altLang="el-GR" sz="2700" b="1" dirty="0" err="1" smtClean="0"/>
              <a:t>Συνδετικότητα</a:t>
            </a:r>
            <a:r>
              <a:rPr lang="el-GR" altLang="el-GR" sz="2700" b="1" dirty="0" smtClean="0"/>
              <a:t>, δηλ. κατάλληλα μέσα για να δηλωθεί η σύνδεση των προτάσεων (κατεξοχήν οι σύνδεσμοι).</a:t>
            </a:r>
          </a:p>
          <a:p>
            <a:pPr lvl="1" eaLnBrk="1" hangingPunct="1">
              <a:defRPr/>
            </a:pPr>
            <a:r>
              <a:rPr lang="el-GR" altLang="el-GR" sz="2700" b="1" dirty="0" smtClean="0"/>
              <a:t>Διατήρηση της αναφοράς σε ένα θέμα, δηλ. κατάλληλα μέσα για να αναφερόμαστε συνεχώς π.χ. σε ένα πρόσωπο που πρωταγωνιστεί σε μια ιστορία. </a:t>
            </a:r>
          </a:p>
          <a:p>
            <a:pPr eaLnBrk="1" hangingPunct="1">
              <a:defRPr/>
            </a:pPr>
            <a:r>
              <a:rPr lang="el-GR" altLang="el-GR" sz="2700" b="1" u="sng" dirty="0" smtClean="0">
                <a:solidFill>
                  <a:srgbClr val="00FF00"/>
                </a:solidFill>
              </a:rPr>
              <a:t>Ελλειπτικότητα</a:t>
            </a:r>
            <a:r>
              <a:rPr lang="el-GR" altLang="el-GR" sz="2700" b="1" dirty="0" smtClean="0">
                <a:solidFill>
                  <a:srgbClr val="00FF00"/>
                </a:solidFill>
              </a:rPr>
              <a:t>:</a:t>
            </a:r>
            <a:r>
              <a:rPr lang="el-GR" altLang="el-GR" sz="2700" b="1" dirty="0" smtClean="0">
                <a:solidFill>
                  <a:schemeClr val="hlink"/>
                </a:solidFill>
              </a:rPr>
              <a:t> </a:t>
            </a:r>
            <a:r>
              <a:rPr lang="el-GR" altLang="el-GR" sz="2700" b="1" dirty="0" smtClean="0"/>
              <a:t>πρέπει να αποφεύγονται περιττές πληροφορίες</a:t>
            </a:r>
            <a:r>
              <a:rPr lang="el-GR" altLang="el-GR" sz="2700" dirty="0" smtClean="0">
                <a:solidFill>
                  <a:schemeClr val="hlink"/>
                </a:solidFill>
              </a:rPr>
              <a:t> </a:t>
            </a:r>
            <a:endParaRPr lang="el-GR" altLang="el-GR" sz="2700" u="sng" dirty="0" smtClean="0">
              <a:solidFill>
                <a:schemeClr val="hlink"/>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AAC159D-2C4A-446C-A769-9B16BE052189}" type="slidenum">
              <a:rPr lang="el-GR" altLang="el-GR" sz="1200">
                <a:latin typeface="Arial" panose="020B0604020202020204" pitchFamily="34" charset="0"/>
              </a:rPr>
              <a:pPr>
                <a:spcBef>
                  <a:spcPct val="0"/>
                </a:spcBef>
                <a:buClrTx/>
                <a:buSzTx/>
                <a:buFontTx/>
                <a:buNone/>
              </a:pPr>
              <a:t>34</a:t>
            </a:fld>
            <a:endParaRPr lang="el-GR" altLang="el-GR" sz="1200">
              <a:latin typeface="Arial" panose="020B0604020202020204" pitchFamily="34" charset="0"/>
            </a:endParaRPr>
          </a:p>
        </p:txBody>
      </p:sp>
      <p:sp>
        <p:nvSpPr>
          <p:cNvPr id="87042" name="Rectangle 2"/>
          <p:cNvSpPr>
            <a:spLocks noGrp="1" noRot="1" noChangeArrowheads="1"/>
          </p:cNvSpPr>
          <p:nvPr>
            <p:ph type="title"/>
          </p:nvPr>
        </p:nvSpPr>
        <p:spPr>
          <a:xfrm>
            <a:off x="457200" y="0"/>
            <a:ext cx="8229600" cy="620713"/>
          </a:xfrm>
        </p:spPr>
        <p:txBody>
          <a:bodyPr/>
          <a:lstStyle/>
          <a:p>
            <a:pPr eaLnBrk="1" hangingPunct="1">
              <a:defRPr/>
            </a:pPr>
            <a:r>
              <a:rPr lang="el-GR" sz="2800" dirty="0" smtClean="0">
                <a:solidFill>
                  <a:schemeClr val="hlink"/>
                </a:solidFill>
              </a:rPr>
              <a:t>Συνεκτικότητα</a:t>
            </a:r>
          </a:p>
        </p:txBody>
      </p:sp>
      <p:sp>
        <p:nvSpPr>
          <p:cNvPr id="87043" name="Rectangle 3"/>
          <p:cNvSpPr>
            <a:spLocks noGrp="1" noChangeArrowheads="1"/>
          </p:cNvSpPr>
          <p:nvPr>
            <p:ph type="body" idx="1"/>
          </p:nvPr>
        </p:nvSpPr>
        <p:spPr>
          <a:xfrm>
            <a:off x="0" y="620713"/>
            <a:ext cx="8964613" cy="6022975"/>
          </a:xfrm>
        </p:spPr>
        <p:txBody>
          <a:bodyPr/>
          <a:lstStyle/>
          <a:p>
            <a:pPr marL="174625" indent="0" eaLnBrk="1" hangingPunct="1">
              <a:lnSpc>
                <a:spcPct val="80000"/>
              </a:lnSpc>
              <a:buFont typeface="Wingdings" panose="05000000000000000000" pitchFamily="2" charset="2"/>
              <a:buNone/>
              <a:defRPr/>
            </a:pPr>
            <a:r>
              <a:rPr lang="el-GR" altLang="el-GR" sz="2400" b="1" smtClean="0"/>
              <a:t>Σε ένα αφήγημα π.χ. για μια σχολική εκδρομή δεν μπορούμε να μιλήσουμε για το καλοκαίρι όπως και να δώσουμε </a:t>
            </a:r>
            <a:r>
              <a:rPr lang="el-GR" altLang="el-GR" sz="2400" b="1" smtClean="0">
                <a:solidFill>
                  <a:srgbClr val="00FF00"/>
                </a:solidFill>
              </a:rPr>
              <a:t>ανεπαρκείς πληροφορίες</a:t>
            </a:r>
            <a:r>
              <a:rPr lang="el-GR" altLang="el-GR" sz="2400" b="1" smtClean="0"/>
              <a:t> για την εκδρομή. Τα μικρά παιδιά δυσκολεύονται με τη συνεκτικότητα.  Βλ. αφήγηση κινούμενων σχεδίων από 4χρονο όπου προσθέτει φανταστικά στοιχεία στα πραγματικά γεγονότα (2</a:t>
            </a:r>
            <a:r>
              <a:rPr lang="el-GR" altLang="el-GR" sz="2400" b="1" baseline="30000" smtClean="0"/>
              <a:t>η</a:t>
            </a:r>
            <a:r>
              <a:rPr lang="el-GR" altLang="el-GR" sz="2400" b="1" smtClean="0"/>
              <a:t>-3</a:t>
            </a:r>
            <a:r>
              <a:rPr lang="el-GR" altLang="el-GR" sz="2400" b="1" baseline="30000" smtClean="0"/>
              <a:t>η</a:t>
            </a:r>
            <a:r>
              <a:rPr lang="el-GR" altLang="el-GR" sz="2400" b="1" smtClean="0"/>
              <a:t> γραμμή) ή δεν επεξηγεί επαρκώς (π.χ. 5</a:t>
            </a:r>
            <a:r>
              <a:rPr lang="el-GR" altLang="el-GR" sz="2400" b="1" baseline="30000" smtClean="0"/>
              <a:t>η</a:t>
            </a:r>
            <a:r>
              <a:rPr lang="el-GR" altLang="el-GR" sz="2400" b="1" smtClean="0"/>
              <a:t> γραμμή)</a:t>
            </a:r>
          </a:p>
          <a:p>
            <a:pPr marL="174625" indent="0" eaLnBrk="1" hangingPunct="1">
              <a:lnSpc>
                <a:spcPct val="80000"/>
              </a:lnSpc>
              <a:buFont typeface="Wingdings" panose="05000000000000000000" pitchFamily="2" charset="2"/>
              <a:buNone/>
              <a:defRPr/>
            </a:pPr>
            <a:r>
              <a:rPr lang="el-GR" altLang="el-GR" sz="2000" b="1" smtClean="0"/>
              <a:t>	</a:t>
            </a:r>
          </a:p>
          <a:p>
            <a:pPr marL="174625" indent="0" eaLnBrk="1" hangingPunct="1">
              <a:lnSpc>
                <a:spcPct val="80000"/>
              </a:lnSpc>
              <a:buFont typeface="Wingdings" panose="05000000000000000000" pitchFamily="2" charset="2"/>
              <a:buNone/>
              <a:defRPr/>
            </a:pPr>
            <a:r>
              <a:rPr lang="el-GR" altLang="el-GR" sz="2000" b="1" smtClean="0"/>
              <a:t>Π:	</a:t>
            </a:r>
            <a:r>
              <a:rPr lang="el-GR" altLang="el-GR" sz="2100" b="1" smtClean="0"/>
              <a:t>Ένα παι, ένα παιδάκι μ’ ένα σκυλάκι</a:t>
            </a:r>
          </a:p>
          <a:p>
            <a:pPr marL="174625" indent="0" eaLnBrk="1" hangingPunct="1">
              <a:lnSpc>
                <a:spcPct val="80000"/>
              </a:lnSpc>
              <a:buFont typeface="Wingdings" panose="05000000000000000000" pitchFamily="2" charset="2"/>
              <a:buNone/>
              <a:defRPr/>
            </a:pPr>
            <a:r>
              <a:rPr lang="el-GR" altLang="el-GR" sz="2100" b="1" smtClean="0">
                <a:solidFill>
                  <a:schemeClr val="hlink"/>
                </a:solidFill>
              </a:rPr>
              <a:t>	</a:t>
            </a:r>
            <a:r>
              <a:rPr lang="el-GR" altLang="el-GR" sz="2100" b="1" smtClean="0">
                <a:solidFill>
                  <a:srgbClr val="00FFFF"/>
                </a:solidFill>
              </a:rPr>
              <a:t>ήθελε το σκυλάκι ..εεεεμ ήθελε να το ταΐσει  </a:t>
            </a:r>
            <a:r>
              <a:rPr lang="el-GR" altLang="el-GR" sz="2100" b="1" smtClean="0">
                <a:solidFill>
                  <a:schemeClr val="hlink"/>
                </a:solidFill>
              </a:rPr>
              <a:t>[ΠΟΙΟΣ ΗΘΕΛΕ;]</a:t>
            </a:r>
          </a:p>
          <a:p>
            <a:pPr marL="174625" indent="0" eaLnBrk="1" hangingPunct="1">
              <a:lnSpc>
                <a:spcPct val="80000"/>
              </a:lnSpc>
              <a:buFont typeface="Wingdings" panose="05000000000000000000" pitchFamily="2" charset="2"/>
              <a:buNone/>
              <a:defRPr/>
            </a:pPr>
            <a:r>
              <a:rPr lang="el-GR" altLang="el-GR" sz="2100" b="1" smtClean="0">
                <a:solidFill>
                  <a:schemeClr val="hlink"/>
                </a:solidFill>
              </a:rPr>
              <a:t>	</a:t>
            </a:r>
            <a:r>
              <a:rPr lang="el-GR" altLang="el-GR" sz="2100" b="1" smtClean="0">
                <a:solidFill>
                  <a:srgbClr val="00FFFF"/>
                </a:solidFill>
              </a:rPr>
              <a:t>αλλά το σκυλάκι δεν ήθελε   </a:t>
            </a:r>
          </a:p>
          <a:p>
            <a:pPr marL="174625" indent="0" eaLnBrk="1" hangingPunct="1">
              <a:lnSpc>
                <a:spcPct val="80000"/>
              </a:lnSpc>
              <a:buFont typeface="Wingdings" panose="05000000000000000000" pitchFamily="2" charset="2"/>
              <a:buNone/>
              <a:defRPr/>
            </a:pPr>
            <a:r>
              <a:rPr lang="el-GR" altLang="el-GR" sz="2100" b="1" smtClean="0"/>
              <a:t>	μετά για, το παιδάκι ηηη, στη λίμνη έπεσε </a:t>
            </a:r>
          </a:p>
          <a:p>
            <a:pPr marL="174625" indent="0" eaLnBrk="1" hangingPunct="1">
              <a:lnSpc>
                <a:spcPct val="80000"/>
              </a:lnSpc>
              <a:buFont typeface="Wingdings" panose="05000000000000000000" pitchFamily="2" charset="2"/>
              <a:buNone/>
              <a:defRPr/>
            </a:pPr>
            <a:r>
              <a:rPr lang="el-GR" altLang="el-GR" sz="2100" b="1" smtClean="0"/>
              <a:t>	και δεν μπορούσε  </a:t>
            </a:r>
            <a:r>
              <a:rPr lang="el-GR" altLang="el-GR" sz="2100" b="1" smtClean="0">
                <a:solidFill>
                  <a:schemeClr val="hlink"/>
                </a:solidFill>
              </a:rPr>
              <a:t>[ΤΙ;]</a:t>
            </a:r>
          </a:p>
          <a:p>
            <a:pPr marL="174625" indent="0" eaLnBrk="1" hangingPunct="1">
              <a:lnSpc>
                <a:spcPct val="80000"/>
              </a:lnSpc>
              <a:buFont typeface="Wingdings" panose="05000000000000000000" pitchFamily="2" charset="2"/>
              <a:buNone/>
              <a:defRPr/>
            </a:pPr>
            <a:r>
              <a:rPr lang="el-GR" altLang="el-GR" sz="2100" b="1" smtClean="0"/>
              <a:t>	έβαλε τη σκάλα </a:t>
            </a:r>
            <a:r>
              <a:rPr lang="el-GR" altLang="el-GR" sz="2100" b="1" smtClean="0">
                <a:solidFill>
                  <a:schemeClr val="hlink"/>
                </a:solidFill>
              </a:rPr>
              <a:t>[ΠΟΙΟΣ; ΓΙΑ ΠΟΙΟ ΛΟΓΟ;]</a:t>
            </a:r>
          </a:p>
          <a:p>
            <a:pPr marL="174625" indent="0" eaLnBrk="1" hangingPunct="1">
              <a:lnSpc>
                <a:spcPct val="80000"/>
              </a:lnSpc>
              <a:buFont typeface="Wingdings" panose="05000000000000000000" pitchFamily="2" charset="2"/>
              <a:buNone/>
              <a:defRPr/>
            </a:pPr>
            <a:r>
              <a:rPr lang="el-GR" altLang="el-GR" sz="2100" b="1" smtClean="0"/>
              <a:t>	δε, εε δε το έφτανε  </a:t>
            </a:r>
            <a:r>
              <a:rPr lang="el-GR" altLang="el-GR" sz="2100" b="1" smtClean="0">
                <a:solidFill>
                  <a:schemeClr val="hlink"/>
                </a:solidFill>
              </a:rPr>
              <a:t>[ΠΟΙΟΣ; ΤΙ;]</a:t>
            </a:r>
          </a:p>
          <a:p>
            <a:pPr marL="174625" indent="0" eaLnBrk="1" hangingPunct="1">
              <a:lnSpc>
                <a:spcPct val="80000"/>
              </a:lnSpc>
              <a:buFont typeface="Wingdings" panose="05000000000000000000" pitchFamily="2" charset="2"/>
              <a:buNone/>
              <a:defRPr/>
            </a:pPr>
            <a:r>
              <a:rPr lang="el-GR" altLang="el-GR" sz="2100" b="1" smtClean="0"/>
              <a:t>	μετά πήρε το κασκόλ του </a:t>
            </a:r>
            <a:r>
              <a:rPr lang="el-GR" altLang="el-GR" sz="2100" b="1" smtClean="0">
                <a:solidFill>
                  <a:schemeClr val="hlink"/>
                </a:solidFill>
              </a:rPr>
              <a:t>[ΠΟΙΟΣ;]</a:t>
            </a:r>
          </a:p>
          <a:p>
            <a:pPr marL="174625" indent="0" eaLnBrk="1" hangingPunct="1">
              <a:lnSpc>
                <a:spcPct val="80000"/>
              </a:lnSpc>
              <a:buFont typeface="Wingdings" panose="05000000000000000000" pitchFamily="2" charset="2"/>
              <a:buNone/>
              <a:defRPr/>
            </a:pPr>
            <a:r>
              <a:rPr lang="el-GR" altLang="el-GR" sz="2100" b="1" smtClean="0"/>
              <a:t>	το τράβηξε έτσι </a:t>
            </a:r>
            <a:r>
              <a:rPr lang="el-GR" altLang="el-GR" sz="2100" b="1" smtClean="0">
                <a:solidFill>
                  <a:schemeClr val="hlink"/>
                </a:solidFill>
              </a:rPr>
              <a:t>[ΠΟΙΟΣ ΤΙ; (= το σκυλί τράβηξε το παιδί)]</a:t>
            </a:r>
          </a:p>
          <a:p>
            <a:pPr marL="174625" indent="0" eaLnBrk="1" hangingPunct="1">
              <a:lnSpc>
                <a:spcPct val="80000"/>
              </a:lnSpc>
              <a:buFont typeface="Wingdings" panose="05000000000000000000" pitchFamily="2" charset="2"/>
              <a:buNone/>
              <a:defRPr/>
            </a:pPr>
            <a:r>
              <a:rPr lang="el-GR" altLang="el-GR" sz="2100" b="1" smtClean="0"/>
              <a:t>	Εε το παιδάκι ανέβηκε στη σκάλα και βγήκε </a:t>
            </a:r>
          </a:p>
          <a:p>
            <a:pPr marL="174625" indent="0" eaLnBrk="1" hangingPunct="1">
              <a:lnSpc>
                <a:spcPct val="80000"/>
              </a:lnSpc>
              <a:buFont typeface="Wingdings" panose="05000000000000000000" pitchFamily="2" charset="2"/>
              <a:buNone/>
              <a:defRPr/>
            </a:pPr>
            <a:r>
              <a:rPr lang="el-GR" altLang="el-GR" sz="2100" b="1" smtClean="0"/>
              <a:t>	Μετά, εε μετά, εεμ, εε σε λίγο, το παιδάκι εεεεεμ το σκύλο </a:t>
            </a:r>
          </a:p>
          <a:p>
            <a:pPr marL="174625" indent="0" eaLnBrk="1" hangingPunct="1">
              <a:lnSpc>
                <a:spcPct val="80000"/>
              </a:lnSpc>
              <a:buFont typeface="Wingdings" panose="05000000000000000000" pitchFamily="2" charset="2"/>
              <a:buNone/>
              <a:defRPr/>
            </a:pPr>
            <a:r>
              <a:rPr lang="el-GR" altLang="el-GR" sz="2100" b="1" smtClean="0"/>
              <a:t>Β: 	Ναι; Θυμάσαι να έγινε κάτι άλλο στην ιστορία; </a:t>
            </a:r>
          </a:p>
          <a:p>
            <a:pPr marL="174625" indent="0" eaLnBrk="1" hangingPunct="1">
              <a:lnSpc>
                <a:spcPct val="80000"/>
              </a:lnSpc>
              <a:buFont typeface="Wingdings" panose="05000000000000000000" pitchFamily="2" charset="2"/>
              <a:buNone/>
              <a:defRPr/>
            </a:pPr>
            <a:r>
              <a:rPr lang="el-GR" altLang="el-GR" sz="2100" b="1" smtClean="0"/>
              <a:t>Π:	Ο σκύλος την έ…  Ναι. Τελείωσε.</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9B57E84-A7F0-495C-B7CA-AB46383B3AC0}" type="slidenum">
              <a:rPr lang="el-GR" altLang="el-GR" sz="1200">
                <a:latin typeface="Arial" panose="020B0604020202020204" pitchFamily="34" charset="0"/>
              </a:rPr>
              <a:pPr>
                <a:spcBef>
                  <a:spcPct val="0"/>
                </a:spcBef>
                <a:buClrTx/>
                <a:buSzTx/>
                <a:buFontTx/>
                <a:buNone/>
              </a:pPr>
              <a:t>35</a:t>
            </a:fld>
            <a:endParaRPr lang="el-GR" altLang="el-GR" sz="1200">
              <a:latin typeface="Arial" panose="020B0604020202020204" pitchFamily="34" charset="0"/>
            </a:endParaRPr>
          </a:p>
        </p:txBody>
      </p:sp>
      <p:sp>
        <p:nvSpPr>
          <p:cNvPr id="88066" name="Rectangle 2"/>
          <p:cNvSpPr>
            <a:spLocks noGrp="1" noRot="1" noChangeArrowheads="1"/>
          </p:cNvSpPr>
          <p:nvPr>
            <p:ph type="title"/>
          </p:nvPr>
        </p:nvSpPr>
        <p:spPr>
          <a:xfrm>
            <a:off x="457200" y="274638"/>
            <a:ext cx="8229600" cy="439737"/>
          </a:xfrm>
        </p:spPr>
        <p:txBody>
          <a:bodyPr/>
          <a:lstStyle/>
          <a:p>
            <a:pPr eaLnBrk="1" hangingPunct="1">
              <a:defRPr/>
            </a:pPr>
            <a:r>
              <a:rPr lang="el-GR" sz="2400" dirty="0" smtClean="0">
                <a:solidFill>
                  <a:schemeClr val="hlink"/>
                </a:solidFill>
              </a:rPr>
              <a:t>Αφήγηση ίδιας ιστορίας από 10χρονο</a:t>
            </a:r>
          </a:p>
        </p:txBody>
      </p:sp>
      <p:sp>
        <p:nvSpPr>
          <p:cNvPr id="88067" name="Rectangle 3"/>
          <p:cNvSpPr>
            <a:spLocks noGrp="1" noChangeArrowheads="1"/>
          </p:cNvSpPr>
          <p:nvPr>
            <p:ph type="body" idx="1"/>
          </p:nvPr>
        </p:nvSpPr>
        <p:spPr>
          <a:xfrm>
            <a:off x="0" y="765175"/>
            <a:ext cx="9144000" cy="5807075"/>
          </a:xfrm>
        </p:spPr>
        <p:txBody>
          <a:bodyPr/>
          <a:lstStyle/>
          <a:p>
            <a:pPr marL="0" indent="0" eaLnBrk="1" hangingPunct="1">
              <a:buFont typeface="Wingdings" panose="05000000000000000000" pitchFamily="2" charset="2"/>
              <a:buNone/>
              <a:defRPr/>
            </a:pPr>
            <a:r>
              <a:rPr lang="el-GR" altLang="el-GR" sz="2100" b="1" dirty="0" smtClean="0"/>
              <a:t>Λοιπόν, ήτανε ο </a:t>
            </a:r>
            <a:r>
              <a:rPr lang="el-GR" altLang="el-GR" sz="2100" b="1" dirty="0" err="1" smtClean="0"/>
              <a:t>Ρέξι</a:t>
            </a:r>
            <a:r>
              <a:rPr lang="el-GR" altLang="el-GR" sz="2100" b="1" dirty="0" smtClean="0"/>
              <a:t>, ο σκύλος που βγήκε από το </a:t>
            </a:r>
            <a:r>
              <a:rPr lang="el-GR" altLang="el-GR" sz="2100" b="1" dirty="0" err="1" smtClean="0"/>
              <a:t>σκυλόσπιτό</a:t>
            </a:r>
            <a:r>
              <a:rPr lang="el-GR" altLang="el-GR" sz="2100" b="1" dirty="0" smtClean="0"/>
              <a:t> του που ήταν φτιαγμένο από άχυρα.  Και ήδη είχε χιονίσει εκεί πέρα και είχε παγώσει το χιόνι.  Βλέπει το  αφεντικό του, τον </a:t>
            </a:r>
            <a:r>
              <a:rPr lang="el-GR" altLang="el-GR" sz="2100" b="1" dirty="0" err="1" smtClean="0"/>
              <a:t>Χορ</a:t>
            </a:r>
            <a:r>
              <a:rPr lang="el-GR" altLang="el-GR" sz="2100" b="1" dirty="0" smtClean="0"/>
              <a:t> -δε θυμάμαι πώς τον λένε- τέλος πάντων και λένε να πάνε να κάνουν σκι. Λοιπόν, τέλος πάντων, επειδή ο </a:t>
            </a:r>
            <a:r>
              <a:rPr lang="el-GR" altLang="el-GR" sz="2100" b="1" dirty="0" err="1" smtClean="0"/>
              <a:t>Ρεξ</a:t>
            </a:r>
            <a:r>
              <a:rPr lang="el-GR" altLang="el-GR" sz="2100" b="1" dirty="0" smtClean="0"/>
              <a:t> κρύωνε, ήρθε το αγόρι και του ’δωσε ένα αυτό που φοράνε στους σκύλους για να μην κρυώνει και ένα κασκόλ ροζ.  Το φόρεσε αυτό. Τέλος πάντων κι έφυγε. Πήγαν εκεί πέρα στη λιμνούλα που είχε παγώσει και έβαλε ο </a:t>
            </a:r>
            <a:r>
              <a:rPr lang="el-GR" altLang="el-GR" sz="2100" b="1" dirty="0" err="1" smtClean="0"/>
              <a:t>Ρέξι</a:t>
            </a:r>
            <a:r>
              <a:rPr lang="el-GR" altLang="el-GR" sz="2100" b="1" dirty="0" smtClean="0"/>
              <a:t> τη, το ε σκι για να κάνει </a:t>
            </a:r>
            <a:r>
              <a:rPr lang="el-GR" altLang="el-GR" sz="2100" b="1" dirty="0" smtClean="0">
                <a:solidFill>
                  <a:schemeClr val="hlink"/>
                </a:solidFill>
              </a:rPr>
              <a:t>[ΤΙ;]</a:t>
            </a:r>
            <a:r>
              <a:rPr lang="el-GR" altLang="el-GR" sz="2100" b="1" dirty="0" smtClean="0"/>
              <a:t>. Αλλά δεν του έμπαινε. Ήταν πολύ μεγάλο, γι’ αυτό έβαλε άχυρα μέσα για να του μπει καλύτερα. Λοιπόν, το έβαλε κι έκανε. Αλλά αυτή, αλλά, αφού είχε ένα </a:t>
            </a:r>
            <a:r>
              <a:rPr lang="el-GR" altLang="el-GR" sz="2100" b="1" dirty="0" smtClean="0">
                <a:solidFill>
                  <a:schemeClr val="hlink"/>
                </a:solidFill>
              </a:rPr>
              <a:t>[ΤΙ;]</a:t>
            </a:r>
            <a:r>
              <a:rPr lang="el-GR" altLang="el-GR" sz="2100" b="1" dirty="0" smtClean="0"/>
              <a:t>, σκοτώθηκε, και έπεσε κάτω και  χτύπησε. Λοιπόν, και του πήρε το αγόρι ξανά το </a:t>
            </a:r>
            <a:r>
              <a:rPr lang="el-GR" altLang="el-GR" sz="2100" b="1" dirty="0" err="1" smtClean="0"/>
              <a:t>πατί</a:t>
            </a:r>
            <a:r>
              <a:rPr lang="el-GR" altLang="el-GR" sz="2100" b="1" dirty="0" smtClean="0"/>
              <a:t>-, το τέτοιο. Του έβαλε το άχυρο και το φόρεσε. Και </a:t>
            </a:r>
            <a:r>
              <a:rPr lang="el-GR" altLang="el-GR" sz="2100" b="1" dirty="0" err="1" smtClean="0"/>
              <a:t>μετά...μετά</a:t>
            </a:r>
            <a:r>
              <a:rPr lang="el-GR" altLang="el-GR" sz="2100" b="1" dirty="0" smtClean="0"/>
              <a:t> το αγόρι μπήκε με τα δυο πατίνια μέσα </a:t>
            </a:r>
            <a:r>
              <a:rPr lang="el-GR" altLang="el-GR" sz="2100" b="1" dirty="0" smtClean="0">
                <a:solidFill>
                  <a:schemeClr val="hlink"/>
                </a:solidFill>
              </a:rPr>
              <a:t>[ΠΟΥ;]</a:t>
            </a:r>
            <a:r>
              <a:rPr lang="el-GR" altLang="el-GR" sz="2100" b="1" dirty="0" smtClean="0"/>
              <a:t>, με τα </a:t>
            </a:r>
            <a:r>
              <a:rPr lang="el-GR" altLang="el-GR" sz="2100" b="1" dirty="0" err="1" smtClean="0"/>
              <a:t>δυό</a:t>
            </a:r>
            <a:r>
              <a:rPr lang="el-GR" altLang="el-GR" sz="2100" b="1" dirty="0" smtClean="0"/>
              <a:t> έλκηθρα μέσα, και ο έσπασε ο πάγος και μπήκε μέσα. Και τότε ο </a:t>
            </a:r>
            <a:r>
              <a:rPr lang="el-GR" altLang="el-GR" sz="2100" b="1" dirty="0" err="1" smtClean="0"/>
              <a:t>Ρεξ</a:t>
            </a:r>
            <a:r>
              <a:rPr lang="el-GR" altLang="el-GR" sz="2100" b="1" dirty="0" smtClean="0"/>
              <a:t> γύρισε πίσω και είδε μια σκάλα. Την </a:t>
            </a:r>
            <a:r>
              <a:rPr lang="el-GR" altLang="el-GR" sz="2100" b="1" dirty="0" err="1" smtClean="0"/>
              <a:t>έστ</a:t>
            </a:r>
            <a:r>
              <a:rPr lang="el-GR" altLang="el-GR" sz="2100" b="1" dirty="0" smtClean="0"/>
              <a:t>-, την έβαλε τη σκάλα. Και πήγε σκαλί-σκαλί στη σκάλα μέχρι τέρμα. Και πέταξε το κασκόλ του και </a:t>
            </a:r>
            <a:r>
              <a:rPr lang="el-GR" altLang="el-GR" sz="2100" b="1" dirty="0" err="1" smtClean="0"/>
              <a:t>τό</a:t>
            </a:r>
            <a:r>
              <a:rPr lang="el-GR" altLang="el-GR" sz="2100" b="1" dirty="0" smtClean="0"/>
              <a:t> ’πιασε </a:t>
            </a:r>
            <a:r>
              <a:rPr lang="el-GR" altLang="el-GR" sz="2100" b="1" dirty="0" smtClean="0">
                <a:solidFill>
                  <a:srgbClr val="FFC000"/>
                </a:solidFill>
              </a:rPr>
              <a:t>[Π</a:t>
            </a:r>
            <a:r>
              <a:rPr lang="el-GR" altLang="el-GR" sz="2100" b="1" dirty="0" smtClean="0">
                <a:solidFill>
                  <a:schemeClr val="hlink"/>
                </a:solidFill>
              </a:rPr>
              <a:t>ΟΙΟΣ ΤΟ ΕΠΙΑΣΕ;]</a:t>
            </a:r>
            <a:r>
              <a:rPr lang="el-GR" altLang="el-GR" sz="2100" b="1" dirty="0" smtClean="0"/>
              <a:t>.  Τον έσωσε δηλαδή. Τον ανέβασε πάνω τέλος πάντων. </a:t>
            </a:r>
            <a:r>
              <a:rPr lang="el-GR" altLang="el-GR" sz="2100" b="1" dirty="0" err="1" smtClean="0"/>
              <a:t>Γυρίσαν</a:t>
            </a:r>
            <a:r>
              <a:rPr lang="el-GR" altLang="el-GR" sz="2100" b="1" dirty="0" smtClean="0"/>
              <a:t> στο σπίτι. Το αγοράκι φόρεσε το μμ το μμ, το παλτό του τέλος πάντων. Και ήπιε το τσάι του, γάλα. Και ο </a:t>
            </a:r>
            <a:r>
              <a:rPr lang="el-GR" altLang="el-GR" sz="2100" b="1" dirty="0" err="1" smtClean="0"/>
              <a:t>Ρεξ</a:t>
            </a:r>
            <a:r>
              <a:rPr lang="el-GR" altLang="el-GR" sz="2100" b="1" dirty="0" smtClean="0"/>
              <a:t> ξαναμπήκε στο σπιτάκι του.</a:t>
            </a:r>
          </a:p>
          <a:p>
            <a:pPr marL="0" indent="0" algn="ctr" eaLnBrk="1" hangingPunct="1">
              <a:lnSpc>
                <a:spcPct val="80000"/>
              </a:lnSpc>
              <a:spcBef>
                <a:spcPts val="600"/>
              </a:spcBef>
              <a:buFont typeface="Wingdings" panose="05000000000000000000" pitchFamily="2" charset="2"/>
              <a:buChar char="Ø"/>
              <a:defRPr/>
            </a:pPr>
            <a:r>
              <a:rPr lang="el-GR" altLang="el-GR" sz="2400" b="1" dirty="0" smtClean="0">
                <a:solidFill>
                  <a:srgbClr val="00FF00"/>
                </a:solidFill>
              </a:rPr>
              <a:t>Πολύ περισσότερες πληροφορίες με λιγότερα κενά πληροφόρησης.</a:t>
            </a:r>
          </a:p>
          <a:p>
            <a:pPr marL="0" indent="0" eaLnBrk="1" hangingPunct="1">
              <a:lnSpc>
                <a:spcPct val="80000"/>
              </a:lnSpc>
              <a:buFont typeface="Wingdings" panose="05000000000000000000" pitchFamily="2" charset="2"/>
              <a:buNone/>
              <a:defRPr/>
            </a:pPr>
            <a:endParaRPr lang="el-GR" altLang="el-GR" sz="2000" b="1" dirty="0" smtClean="0">
              <a:solidFill>
                <a:srgbClr val="00FF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88AAFEF3-EC89-4194-A4F0-A0F00B9722C5}" type="slidenum">
              <a:rPr lang="el-GR" altLang="el-GR" sz="1200">
                <a:latin typeface="Arial" panose="020B0604020202020204" pitchFamily="34" charset="0"/>
              </a:rPr>
              <a:pPr>
                <a:spcBef>
                  <a:spcPct val="0"/>
                </a:spcBef>
                <a:buClrTx/>
                <a:buSzTx/>
                <a:buFontTx/>
                <a:buNone/>
              </a:pPr>
              <a:t>36</a:t>
            </a:fld>
            <a:endParaRPr lang="el-GR" altLang="el-GR" sz="1200">
              <a:latin typeface="Arial" panose="020B0604020202020204" pitchFamily="34" charset="0"/>
            </a:endParaRPr>
          </a:p>
        </p:txBody>
      </p:sp>
      <p:sp>
        <p:nvSpPr>
          <p:cNvPr id="47106" name="Rectangle 2"/>
          <p:cNvSpPr>
            <a:spLocks noGrp="1" noRot="1" noChangeArrowheads="1"/>
          </p:cNvSpPr>
          <p:nvPr>
            <p:ph type="title"/>
          </p:nvPr>
        </p:nvSpPr>
        <p:spPr>
          <a:xfrm>
            <a:off x="457200" y="274638"/>
            <a:ext cx="8229600" cy="582612"/>
          </a:xfrm>
        </p:spPr>
        <p:txBody>
          <a:bodyPr/>
          <a:lstStyle/>
          <a:p>
            <a:pPr eaLnBrk="1" hangingPunct="1">
              <a:defRPr/>
            </a:pPr>
            <a:r>
              <a:rPr lang="en-US" altLang="el-GR" sz="4000" b="0" smtClean="0"/>
              <a:t/>
            </a:r>
            <a:br>
              <a:rPr lang="en-US" altLang="el-GR" sz="4000" b="0" smtClean="0"/>
            </a:br>
            <a:r>
              <a:rPr lang="el-GR" altLang="el-GR" sz="2800" u="sng" smtClean="0">
                <a:solidFill>
                  <a:schemeClr val="hlink"/>
                </a:solidFill>
              </a:rPr>
              <a:t>Ελλειπτικότητα/αποπλεονασμός πληροφοριών</a:t>
            </a:r>
            <a:r>
              <a:rPr lang="el-GR" altLang="el-GR" sz="2800" u="sng" smtClean="0">
                <a:solidFill>
                  <a:schemeClr val="hlink"/>
                </a:solidFill>
                <a:sym typeface="Marlett" pitchFamily="2" charset="2"/>
              </a:rPr>
              <a:t/>
            </a:r>
            <a:br>
              <a:rPr lang="el-GR" altLang="el-GR" sz="2800" u="sng" smtClean="0">
                <a:solidFill>
                  <a:schemeClr val="hlink"/>
                </a:solidFill>
                <a:sym typeface="Marlett" pitchFamily="2" charset="2"/>
              </a:rPr>
            </a:br>
            <a:endParaRPr lang="el-GR" altLang="el-GR" sz="2800" u="sng" smtClean="0">
              <a:solidFill>
                <a:schemeClr val="hlink"/>
              </a:solidFill>
              <a:sym typeface="Marlett" pitchFamily="2" charset="2"/>
            </a:endParaRPr>
          </a:p>
        </p:txBody>
      </p:sp>
      <p:sp>
        <p:nvSpPr>
          <p:cNvPr id="47107" name="Rectangle 3"/>
          <p:cNvSpPr>
            <a:spLocks noGrp="1" noChangeArrowheads="1"/>
          </p:cNvSpPr>
          <p:nvPr>
            <p:ph type="body" idx="1"/>
          </p:nvPr>
        </p:nvSpPr>
        <p:spPr>
          <a:xfrm>
            <a:off x="0" y="1000125"/>
            <a:ext cx="9144000" cy="5857875"/>
          </a:xfrm>
        </p:spPr>
        <p:txBody>
          <a:bodyPr/>
          <a:lstStyle/>
          <a:p>
            <a:pPr algn="ctr" eaLnBrk="1" hangingPunct="1">
              <a:lnSpc>
                <a:spcPct val="90000"/>
              </a:lnSpc>
              <a:spcBef>
                <a:spcPct val="0"/>
              </a:spcBef>
              <a:buClrTx/>
              <a:buSzTx/>
              <a:buFontTx/>
              <a:buNone/>
              <a:defRPr/>
            </a:pPr>
            <a:r>
              <a:rPr lang="el-GR" altLang="el-GR" sz="2400" b="1" dirty="0" smtClean="0">
                <a:solidFill>
                  <a:srgbClr val="00FF00"/>
                </a:solidFill>
                <a:effectLst/>
                <a:sym typeface="Marlett" pitchFamily="2" charset="2"/>
              </a:rPr>
              <a:t>	</a:t>
            </a:r>
            <a:r>
              <a:rPr lang="el-GR" altLang="el-GR" sz="2800" b="1" dirty="0" smtClean="0">
                <a:solidFill>
                  <a:srgbClr val="00FF00"/>
                </a:solidFill>
                <a:effectLst/>
                <a:sym typeface="Marlett" pitchFamily="2" charset="2"/>
              </a:rPr>
              <a:t>Κουραστικό να επαναλαμβανόμαστε. </a:t>
            </a:r>
          </a:p>
          <a:p>
            <a:pPr algn="ctr" eaLnBrk="1" hangingPunct="1">
              <a:lnSpc>
                <a:spcPct val="90000"/>
              </a:lnSpc>
              <a:spcBef>
                <a:spcPct val="0"/>
              </a:spcBef>
              <a:buClrTx/>
              <a:buSzTx/>
              <a:buFontTx/>
              <a:buNone/>
              <a:defRPr/>
            </a:pPr>
            <a:r>
              <a:rPr lang="el-GR" altLang="el-GR" sz="2800" b="1" dirty="0" smtClean="0">
                <a:solidFill>
                  <a:srgbClr val="00FF00"/>
                </a:solidFill>
                <a:effectLst/>
                <a:sym typeface="Marlett" pitchFamily="2" charset="2"/>
              </a:rPr>
              <a:t>	</a:t>
            </a:r>
            <a:r>
              <a:rPr lang="el-GR" altLang="el-GR" sz="2800" b="1" u="sng" dirty="0" smtClean="0">
                <a:solidFill>
                  <a:srgbClr val="00FF00"/>
                </a:solidFill>
                <a:effectLst/>
                <a:sym typeface="Marlett" pitchFamily="2" charset="2"/>
              </a:rPr>
              <a:t>Μπορούμε να γίνουμε ελλειπτικοί με διάφορους τρόπους</a:t>
            </a:r>
            <a:r>
              <a:rPr lang="el-GR" altLang="el-GR" sz="2800" b="1" dirty="0" smtClean="0">
                <a:solidFill>
                  <a:srgbClr val="00FF00"/>
                </a:solidFill>
                <a:effectLst/>
                <a:sym typeface="Marlett" pitchFamily="2" charset="2"/>
              </a:rPr>
              <a:t>,</a:t>
            </a:r>
            <a:r>
              <a:rPr lang="el-GR" altLang="el-GR" sz="2800" b="1" dirty="0" smtClean="0">
                <a:effectLst/>
                <a:sym typeface="Marlett" pitchFamily="2" charset="2"/>
              </a:rPr>
              <a:t> </a:t>
            </a:r>
          </a:p>
          <a:p>
            <a:pPr algn="ctr" eaLnBrk="1" hangingPunct="1">
              <a:lnSpc>
                <a:spcPct val="90000"/>
              </a:lnSpc>
              <a:spcBef>
                <a:spcPct val="0"/>
              </a:spcBef>
              <a:buClrTx/>
              <a:buSzTx/>
              <a:buFontTx/>
              <a:buNone/>
              <a:defRPr/>
            </a:pPr>
            <a:r>
              <a:rPr lang="el-GR" altLang="el-GR" sz="2800" b="1" dirty="0" smtClean="0">
                <a:effectLst/>
                <a:sym typeface="Marlett" pitchFamily="2" charset="2"/>
              </a:rPr>
              <a:t>π.χ. με</a:t>
            </a:r>
          </a:p>
          <a:p>
            <a:pPr eaLnBrk="1" hangingPunct="1">
              <a:lnSpc>
                <a:spcPct val="90000"/>
              </a:lnSpc>
              <a:defRPr/>
            </a:pPr>
            <a:r>
              <a:rPr lang="el-GR" altLang="el-GR" sz="2800" b="1" dirty="0" smtClean="0">
                <a:solidFill>
                  <a:srgbClr val="00FF00"/>
                </a:solidFill>
              </a:rPr>
              <a:t>Αναφορικά στοιχεία,</a:t>
            </a:r>
            <a:r>
              <a:rPr lang="el-GR" altLang="el-GR" sz="2800" b="1" dirty="0" smtClean="0"/>
              <a:t> π.χ. </a:t>
            </a:r>
            <a:r>
              <a:rPr lang="el-GR" altLang="el-GR" sz="2800" b="1" i="1" dirty="0" smtClean="0">
                <a:solidFill>
                  <a:srgbClr val="FF99FF"/>
                </a:solidFill>
              </a:rPr>
              <a:t>αυτός</a:t>
            </a:r>
            <a:r>
              <a:rPr lang="el-GR" altLang="el-GR" sz="2800" b="1" dirty="0" smtClean="0">
                <a:solidFill>
                  <a:srgbClr val="FF99FF"/>
                </a:solidFill>
              </a:rPr>
              <a:t>,</a:t>
            </a:r>
            <a:r>
              <a:rPr lang="el-GR" altLang="el-GR" sz="2800" b="1" i="1" dirty="0" smtClean="0">
                <a:solidFill>
                  <a:srgbClr val="FF99FF"/>
                </a:solidFill>
              </a:rPr>
              <a:t>  ο ίδιος</a:t>
            </a:r>
            <a:r>
              <a:rPr lang="el-GR" altLang="el-GR" sz="2800" b="1" dirty="0" smtClean="0">
                <a:solidFill>
                  <a:srgbClr val="FF99FF"/>
                </a:solidFill>
              </a:rPr>
              <a:t>,</a:t>
            </a:r>
            <a:r>
              <a:rPr lang="el-GR" altLang="el-GR" sz="2800" b="1" i="1" dirty="0" smtClean="0">
                <a:solidFill>
                  <a:srgbClr val="FF99FF"/>
                </a:solidFill>
              </a:rPr>
              <a:t> ο άλλος</a:t>
            </a:r>
          </a:p>
          <a:p>
            <a:pPr eaLnBrk="1" hangingPunct="1">
              <a:lnSpc>
                <a:spcPct val="90000"/>
              </a:lnSpc>
              <a:defRPr/>
            </a:pPr>
            <a:r>
              <a:rPr lang="el-GR" altLang="el-GR" sz="2800" b="1" dirty="0" smtClean="0">
                <a:solidFill>
                  <a:srgbClr val="00FF00"/>
                </a:solidFill>
              </a:rPr>
              <a:t>Παράλειψη υποκειμένου </a:t>
            </a:r>
            <a:r>
              <a:rPr lang="el-GR" altLang="el-GR" sz="2800" b="1" dirty="0" smtClean="0"/>
              <a:t>(σε μερικές γλώσσες), π.χ. </a:t>
            </a:r>
            <a:r>
              <a:rPr lang="el-GR" altLang="el-GR" sz="2800" b="1" i="1" dirty="0" smtClean="0">
                <a:solidFill>
                  <a:srgbClr val="FF99FF"/>
                </a:solidFill>
              </a:rPr>
              <a:t>Ο Γιάννης έβρισε το Νίκο και </a:t>
            </a:r>
            <a:r>
              <a:rPr lang="en-US" altLang="el-GR" sz="2800" b="1" i="1" dirty="0" smtClean="0">
                <a:solidFill>
                  <a:srgbClr val="FF99FF"/>
                </a:solidFill>
              </a:rPr>
              <a:t>(o </a:t>
            </a:r>
            <a:r>
              <a:rPr lang="el-GR" altLang="el-GR" sz="2800" b="1" i="1" dirty="0" smtClean="0">
                <a:solidFill>
                  <a:srgbClr val="FF99FF"/>
                </a:solidFill>
              </a:rPr>
              <a:t>Γιάννης) </a:t>
            </a:r>
            <a:r>
              <a:rPr lang="el-GR" altLang="el-GR" sz="2800" b="1" i="1" dirty="0" err="1" smtClean="0">
                <a:solidFill>
                  <a:srgbClr val="FF99FF"/>
                </a:solidFill>
              </a:rPr>
              <a:t>τό</a:t>
            </a:r>
            <a:r>
              <a:rPr lang="el-GR" altLang="el-GR" sz="2800" b="1" i="1" dirty="0" smtClean="0">
                <a:solidFill>
                  <a:srgbClr val="FF99FF"/>
                </a:solidFill>
              </a:rPr>
              <a:t> ’βαλε στα πόδια.</a:t>
            </a:r>
          </a:p>
          <a:p>
            <a:pPr algn="ctr" eaLnBrk="1" hangingPunct="1">
              <a:lnSpc>
                <a:spcPct val="90000"/>
              </a:lnSpc>
              <a:buFont typeface="Wingdings" panose="05000000000000000000" pitchFamily="2" charset="2"/>
              <a:buNone/>
              <a:defRPr/>
            </a:pPr>
            <a:endParaRPr lang="el-GR" altLang="el-GR" sz="2400" b="1" dirty="0" smtClean="0">
              <a:solidFill>
                <a:srgbClr val="00FFFF"/>
              </a:solidFill>
            </a:endParaRPr>
          </a:p>
          <a:p>
            <a:pPr eaLnBrk="1" hangingPunct="1">
              <a:lnSpc>
                <a:spcPct val="90000"/>
              </a:lnSpc>
              <a:buFont typeface="Wingdings" panose="05000000000000000000" pitchFamily="2" charset="2"/>
              <a:buNone/>
              <a:defRPr/>
            </a:pPr>
            <a:endParaRPr lang="el-GR" altLang="el-GR" sz="2200" i="1"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lstStyle/>
          <a:p>
            <a:pPr algn="ctr" eaLnBrk="1" hangingPunct="1">
              <a:lnSpc>
                <a:spcPct val="90000"/>
              </a:lnSpc>
              <a:buFont typeface="Wingdings" panose="05000000000000000000" pitchFamily="2" charset="2"/>
              <a:buNone/>
              <a:defRPr/>
            </a:pPr>
            <a:r>
              <a:rPr lang="el-GR" altLang="el-GR" sz="2800" b="1" u="sng" dirty="0" smtClean="0">
                <a:solidFill>
                  <a:srgbClr val="00FFFF"/>
                </a:solidFill>
              </a:rPr>
              <a:t>Τα μικρά παιδιά τείνουν αντιθέτως σε κουραστική επανάληψη,</a:t>
            </a:r>
          </a:p>
          <a:p>
            <a:pPr algn="ctr" eaLnBrk="1" hangingPunct="1">
              <a:lnSpc>
                <a:spcPct val="90000"/>
              </a:lnSpc>
              <a:buFont typeface="Wingdings" panose="05000000000000000000" pitchFamily="2" charset="2"/>
              <a:buNone/>
              <a:defRPr/>
            </a:pPr>
            <a:r>
              <a:rPr lang="el-GR" altLang="el-GR" sz="2800" b="1" u="sng" dirty="0" smtClean="0">
                <a:solidFill>
                  <a:srgbClr val="00FFFF"/>
                </a:solidFill>
              </a:rPr>
              <a:t>γιατί δεν μπορούν πάντα να ζυγίσουν </a:t>
            </a:r>
          </a:p>
          <a:p>
            <a:pPr algn="ctr" eaLnBrk="1" hangingPunct="1">
              <a:lnSpc>
                <a:spcPct val="90000"/>
              </a:lnSpc>
              <a:buFont typeface="Wingdings" panose="05000000000000000000" pitchFamily="2" charset="2"/>
              <a:buNone/>
              <a:defRPr/>
            </a:pPr>
            <a:r>
              <a:rPr lang="el-GR" altLang="el-GR" sz="2800" b="1" u="sng" dirty="0" smtClean="0">
                <a:solidFill>
                  <a:srgbClr val="00FFFF"/>
                </a:solidFill>
              </a:rPr>
              <a:t>πότε ακριβώς χρειάζεται και πότε όχι</a:t>
            </a:r>
            <a:r>
              <a:rPr lang="el-GR" altLang="el-GR" b="1" dirty="0" smtClean="0"/>
              <a:t>,</a:t>
            </a:r>
          </a:p>
          <a:p>
            <a:pPr algn="ctr" eaLnBrk="1" hangingPunct="1">
              <a:lnSpc>
                <a:spcPct val="90000"/>
              </a:lnSpc>
              <a:buFont typeface="Wingdings" panose="05000000000000000000" pitchFamily="2" charset="2"/>
              <a:buNone/>
              <a:defRPr/>
            </a:pPr>
            <a:r>
              <a:rPr lang="el-GR" altLang="el-GR" sz="2400" b="1" dirty="0" smtClean="0"/>
              <a:t> π.χ.</a:t>
            </a:r>
          </a:p>
          <a:p>
            <a:pPr eaLnBrk="1" hangingPunct="1">
              <a:lnSpc>
                <a:spcPct val="90000"/>
              </a:lnSpc>
              <a:defRPr/>
            </a:pPr>
            <a:r>
              <a:rPr lang="el-GR" altLang="el-GR" sz="2400" b="1" dirty="0" smtClean="0"/>
              <a:t>πριν τα δυόμισι χρόνια δυσκολεύονται να αποφύγουν την επανάληψη, όπως στην εξής συνομιλία σε παιχνίδι:</a:t>
            </a:r>
          </a:p>
          <a:p>
            <a:pPr eaLnBrk="1" hangingPunct="1">
              <a:lnSpc>
                <a:spcPct val="90000"/>
              </a:lnSpc>
              <a:buFont typeface="Wingdings" panose="05000000000000000000" pitchFamily="2" charset="2"/>
              <a:buNone/>
              <a:defRPr/>
            </a:pPr>
            <a:r>
              <a:rPr lang="el-GR" altLang="el-GR" sz="2400" b="1" i="1" dirty="0" smtClean="0"/>
              <a:t>		</a:t>
            </a:r>
            <a:r>
              <a:rPr lang="el-GR" altLang="el-GR" sz="2400" b="1" i="1" dirty="0" smtClean="0">
                <a:solidFill>
                  <a:srgbClr val="FF99FF"/>
                </a:solidFill>
              </a:rPr>
              <a:t>Α: Δεν μ’ αφήνουν να σιδερώνω ρούχα.  </a:t>
            </a:r>
          </a:p>
          <a:p>
            <a:pPr eaLnBrk="1" hangingPunct="1">
              <a:lnSpc>
                <a:spcPct val="90000"/>
              </a:lnSpc>
              <a:buFont typeface="Wingdings" panose="05000000000000000000" pitchFamily="2" charset="2"/>
              <a:buNone/>
              <a:defRPr/>
            </a:pPr>
            <a:r>
              <a:rPr lang="el-GR" altLang="el-GR" sz="2400" b="1" i="1" dirty="0" smtClean="0">
                <a:solidFill>
                  <a:srgbClr val="FF99FF"/>
                </a:solidFill>
              </a:rPr>
              <a:t>		Β: Σ’ αφήνουν να σιδερώνεις  ρούχα. 	</a:t>
            </a:r>
          </a:p>
          <a:p>
            <a:pPr eaLnBrk="1" hangingPunct="1">
              <a:lnSpc>
                <a:spcPct val="90000"/>
              </a:lnSpc>
              <a:buFont typeface="Wingdings" panose="05000000000000000000" pitchFamily="2" charset="2"/>
              <a:buNone/>
              <a:defRPr/>
            </a:pPr>
            <a:r>
              <a:rPr lang="el-GR" altLang="el-GR" sz="2400" b="1" i="1" dirty="0" smtClean="0">
                <a:solidFill>
                  <a:srgbClr val="FF99FF"/>
                </a:solidFill>
              </a:rPr>
              <a:t>		Α: Όχι, δεν μ’ αφήνουν να σιδερώνω ρούχα. </a:t>
            </a:r>
          </a:p>
          <a:p>
            <a:pPr eaLnBrk="1" hangingPunct="1">
              <a:lnSpc>
                <a:spcPct val="90000"/>
              </a:lnSpc>
              <a:buFont typeface="Wingdings" panose="05000000000000000000" pitchFamily="2" charset="2"/>
              <a:buNone/>
              <a:defRPr/>
            </a:pPr>
            <a:r>
              <a:rPr lang="el-GR" altLang="el-GR" sz="2400" b="1" i="1" dirty="0" smtClean="0">
                <a:solidFill>
                  <a:srgbClr val="FF99FF"/>
                </a:solidFill>
              </a:rPr>
              <a:t>		Β:  Εμένα μ’  αφήνουν να  σιδερώνω ρούχα.</a:t>
            </a:r>
          </a:p>
          <a:p>
            <a:pPr eaLnBrk="1" hangingPunct="1">
              <a:lnSpc>
                <a:spcPct val="90000"/>
              </a:lnSpc>
              <a:defRPr/>
            </a:pPr>
            <a:r>
              <a:rPr lang="el-GR" altLang="el-GR" sz="2400" b="1" dirty="0" smtClean="0"/>
              <a:t>σε σχολικές εκθέσεις, όπου αναπαράγουν τους πλεονασμούς που συνηθίζονται  και είναι απαραίτητοι στον προφορικό λόγο.</a:t>
            </a:r>
          </a:p>
          <a:p>
            <a:pPr>
              <a:defRPr/>
            </a:pPr>
            <a:endParaRPr lang="el-GR" dirty="0"/>
          </a:p>
        </p:txBody>
      </p:sp>
      <p:sp>
        <p:nvSpPr>
          <p:cNvPr id="88067" name="3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0365CFC-DE28-450B-A361-15E7419AD7C2}" type="slidenum">
              <a:rPr lang="el-GR" altLang="el-GR" sz="1200">
                <a:latin typeface="Arial" panose="020B0604020202020204" pitchFamily="34" charset="0"/>
              </a:rPr>
              <a:pPr>
                <a:spcBef>
                  <a:spcPct val="0"/>
                </a:spcBef>
                <a:buClrTx/>
                <a:buSzTx/>
                <a:buFontTx/>
                <a:buNone/>
              </a:pPr>
              <a:t>37</a:t>
            </a:fld>
            <a:endParaRPr lang="el-GR" altLang="el-GR" sz="1200">
              <a:latin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BD5D1C1-95B1-419B-93DF-49C8590213A5}" type="slidenum">
              <a:rPr lang="el-GR" altLang="el-GR" sz="1200">
                <a:latin typeface="Arial" panose="020B0604020202020204" pitchFamily="34" charset="0"/>
              </a:rPr>
              <a:pPr>
                <a:spcBef>
                  <a:spcPct val="0"/>
                </a:spcBef>
                <a:buClrTx/>
                <a:buSzTx/>
                <a:buFontTx/>
                <a:buNone/>
              </a:pPr>
              <a:t>38</a:t>
            </a:fld>
            <a:endParaRPr lang="el-GR" altLang="el-GR" sz="1200">
              <a:latin typeface="Arial" panose="020B0604020202020204" pitchFamily="34" charset="0"/>
            </a:endParaRPr>
          </a:p>
        </p:txBody>
      </p:sp>
      <p:sp>
        <p:nvSpPr>
          <p:cNvPr id="57346" name="Rectangle 2"/>
          <p:cNvSpPr>
            <a:spLocks noGrp="1" noRot="1" noChangeArrowheads="1"/>
          </p:cNvSpPr>
          <p:nvPr>
            <p:ph type="title"/>
          </p:nvPr>
        </p:nvSpPr>
        <p:spPr/>
        <p:txBody>
          <a:bodyPr/>
          <a:lstStyle/>
          <a:p>
            <a:pPr eaLnBrk="1" hangingPunct="1">
              <a:defRPr/>
            </a:pPr>
            <a:r>
              <a:rPr lang="el-GR" altLang="el-GR" sz="3200" smtClean="0">
                <a:solidFill>
                  <a:schemeClr val="hlink"/>
                </a:solidFill>
              </a:rPr>
              <a:t>Συνοχή κειμένων</a:t>
            </a:r>
            <a:br>
              <a:rPr lang="el-GR" altLang="el-GR" sz="3200" smtClean="0">
                <a:solidFill>
                  <a:schemeClr val="hlink"/>
                </a:solidFill>
              </a:rPr>
            </a:br>
            <a:r>
              <a:rPr lang="el-GR" altLang="el-GR" sz="2000" b="0" smtClean="0">
                <a:solidFill>
                  <a:schemeClr val="hlink"/>
                </a:solidFill>
              </a:rPr>
              <a:t>(</a:t>
            </a:r>
            <a:r>
              <a:rPr lang="en-US" altLang="el-GR" sz="2000" b="0" smtClean="0">
                <a:solidFill>
                  <a:schemeClr val="hlink"/>
                </a:solidFill>
              </a:rPr>
              <a:t>Halliday &amp; Hasan 1976</a:t>
            </a:r>
            <a:r>
              <a:rPr lang="el-GR" altLang="el-GR" sz="2000" b="0" smtClean="0">
                <a:solidFill>
                  <a:schemeClr val="hlink"/>
                </a:solidFill>
              </a:rPr>
              <a:t>)</a:t>
            </a:r>
          </a:p>
        </p:txBody>
      </p:sp>
      <p:sp>
        <p:nvSpPr>
          <p:cNvPr id="57347" name="Rectangle 3"/>
          <p:cNvSpPr>
            <a:spLocks noGrp="1" noChangeArrowheads="1"/>
          </p:cNvSpPr>
          <p:nvPr>
            <p:ph type="body" idx="1"/>
          </p:nvPr>
        </p:nvSpPr>
        <p:spPr>
          <a:xfrm>
            <a:off x="0" y="1484313"/>
            <a:ext cx="9144000" cy="4814887"/>
          </a:xfrm>
        </p:spPr>
        <p:txBody>
          <a:bodyPr/>
          <a:lstStyle/>
          <a:p>
            <a:pPr algn="ctr" eaLnBrk="1" hangingPunct="1">
              <a:lnSpc>
                <a:spcPct val="90000"/>
              </a:lnSpc>
              <a:buFont typeface="Wingdings" panose="05000000000000000000" pitchFamily="2" charset="2"/>
              <a:buNone/>
              <a:defRPr/>
            </a:pPr>
            <a:r>
              <a:rPr lang="el-GR" altLang="el-GR" sz="2400" b="1" smtClean="0"/>
              <a:t>Κατάλληλη σύνδεση πληροφοριών (προτάσεων) του κειμένου</a:t>
            </a:r>
          </a:p>
          <a:p>
            <a:pPr algn="ctr" eaLnBrk="1" hangingPunct="1">
              <a:lnSpc>
                <a:spcPct val="90000"/>
              </a:lnSpc>
              <a:buFont typeface="Wingdings" panose="05000000000000000000" pitchFamily="2" charset="2"/>
              <a:buNone/>
              <a:defRPr/>
            </a:pPr>
            <a:r>
              <a:rPr lang="el-GR" altLang="el-GR" sz="2400" b="1" smtClean="0"/>
              <a:t>με δύο τουλάχιστον τρόπους:</a:t>
            </a:r>
          </a:p>
          <a:p>
            <a:pPr eaLnBrk="1" hangingPunct="1">
              <a:lnSpc>
                <a:spcPct val="90000"/>
              </a:lnSpc>
              <a:buFont typeface="Wingdings" panose="05000000000000000000" pitchFamily="2" charset="2"/>
              <a:buNone/>
              <a:defRPr/>
            </a:pPr>
            <a:endParaRPr lang="el-GR" altLang="el-GR" sz="2400" b="1" smtClean="0"/>
          </a:p>
          <a:p>
            <a:pPr eaLnBrk="1" hangingPunct="1">
              <a:lnSpc>
                <a:spcPct val="90000"/>
              </a:lnSpc>
              <a:defRPr/>
            </a:pPr>
            <a:r>
              <a:rPr lang="el-GR" altLang="el-GR" sz="2800" b="1" smtClean="0">
                <a:solidFill>
                  <a:schemeClr val="hlink"/>
                </a:solidFill>
              </a:rPr>
              <a:t>Συνδετικότητα</a:t>
            </a:r>
          </a:p>
          <a:p>
            <a:pPr eaLnBrk="1" hangingPunct="1">
              <a:lnSpc>
                <a:spcPct val="90000"/>
              </a:lnSpc>
              <a:buFont typeface="Wingdings" panose="05000000000000000000" pitchFamily="2" charset="2"/>
              <a:buNone/>
              <a:defRPr/>
            </a:pPr>
            <a:r>
              <a:rPr lang="el-GR" altLang="el-GR" sz="2400" b="1" smtClean="0"/>
              <a:t>	κυρίως μέσω συνδέσμων που σηματοδοτούν το είδος της σχέσης, ανάμεσα στις προτάσεις ενός κειμένου (</a:t>
            </a:r>
            <a:r>
              <a:rPr lang="el-GR" altLang="el-GR" sz="2400" b="1" i="1" smtClean="0">
                <a:solidFill>
                  <a:srgbClr val="FF99FF"/>
                </a:solidFill>
              </a:rPr>
              <a:t>αφού</a:t>
            </a:r>
            <a:r>
              <a:rPr lang="el-GR" altLang="el-GR" sz="2400" b="1" smtClean="0">
                <a:solidFill>
                  <a:srgbClr val="FF99FF"/>
                </a:solidFill>
              </a:rPr>
              <a:t>, </a:t>
            </a:r>
            <a:r>
              <a:rPr lang="el-GR" altLang="el-GR" sz="2400" b="1" i="1" smtClean="0">
                <a:solidFill>
                  <a:srgbClr val="FF99FF"/>
                </a:solidFill>
              </a:rPr>
              <a:t>και μετά</a:t>
            </a:r>
            <a:r>
              <a:rPr lang="el-GR" altLang="el-GR" sz="2400" b="1" smtClean="0">
                <a:solidFill>
                  <a:srgbClr val="FF99FF"/>
                </a:solidFill>
              </a:rPr>
              <a:t>, </a:t>
            </a:r>
            <a:r>
              <a:rPr lang="el-GR" altLang="el-GR" sz="2400" b="1" i="1" smtClean="0">
                <a:solidFill>
                  <a:srgbClr val="FF99FF"/>
                </a:solidFill>
              </a:rPr>
              <a:t>στο μεταξύ</a:t>
            </a:r>
            <a:r>
              <a:rPr lang="el-GR" altLang="el-GR" sz="2400" b="1" smtClean="0">
                <a:solidFill>
                  <a:srgbClr val="FF99FF"/>
                </a:solidFill>
              </a:rPr>
              <a:t>…)</a:t>
            </a:r>
          </a:p>
          <a:p>
            <a:pPr eaLnBrk="1" hangingPunct="1">
              <a:lnSpc>
                <a:spcPct val="90000"/>
              </a:lnSpc>
              <a:buFont typeface="Wingdings" panose="05000000000000000000" pitchFamily="2" charset="2"/>
              <a:buNone/>
              <a:defRPr/>
            </a:pPr>
            <a:endParaRPr lang="el-GR" altLang="el-GR" sz="2400" b="1" smtClean="0"/>
          </a:p>
          <a:p>
            <a:pPr eaLnBrk="1" hangingPunct="1">
              <a:lnSpc>
                <a:spcPct val="90000"/>
              </a:lnSpc>
              <a:defRPr/>
            </a:pPr>
            <a:r>
              <a:rPr lang="el-GR" altLang="el-GR" sz="2800" b="1" smtClean="0">
                <a:solidFill>
                  <a:schemeClr val="hlink"/>
                </a:solidFill>
              </a:rPr>
              <a:t>Διατήρηση αναφοράς στο ίδιο θέμα</a:t>
            </a:r>
          </a:p>
          <a:p>
            <a:pPr eaLnBrk="1" hangingPunct="1">
              <a:lnSpc>
                <a:spcPct val="90000"/>
              </a:lnSpc>
              <a:buFont typeface="Wingdings" panose="05000000000000000000" pitchFamily="2" charset="2"/>
              <a:buNone/>
              <a:defRPr/>
            </a:pPr>
            <a:r>
              <a:rPr lang="el-GR" altLang="el-GR" sz="2400" b="1" smtClean="0">
                <a:solidFill>
                  <a:schemeClr val="hlink"/>
                </a:solidFill>
              </a:rPr>
              <a:t>	</a:t>
            </a:r>
            <a:r>
              <a:rPr lang="el-GR" altLang="el-GR" sz="2400" b="1" smtClean="0"/>
              <a:t>δηλ. κατάλληλα μέσα για να αναφερόμαστε στο ίδιο πρόσωπο ή γεγονός αντί να επαναλαμβάνουμε με κουραστικό τρόπο το όνομά τους σε κάθε πρόταση (π.χ. να επιλέγουμε αντωνυμίες ή να παραλείπουμε το υποκείμενο όταν δεν χρειάζεται να αναφερθεί ξανά)</a:t>
            </a:r>
          </a:p>
          <a:p>
            <a:pPr eaLnBrk="1" hangingPunct="1">
              <a:lnSpc>
                <a:spcPct val="90000"/>
              </a:lnSpc>
              <a:defRPr/>
            </a:pPr>
            <a:endParaRPr lang="el-GR" altLang="el-GR" sz="2400" smtClean="0"/>
          </a:p>
          <a:p>
            <a:pPr eaLnBrk="1" hangingPunct="1">
              <a:lnSpc>
                <a:spcPct val="90000"/>
              </a:lnSpc>
              <a:buFont typeface="Wingdings" panose="05000000000000000000" pitchFamily="2" charset="2"/>
              <a:buNone/>
              <a:defRPr/>
            </a:pPr>
            <a:endParaRPr lang="el-GR" altLang="el-GR" sz="2800" smtClean="0">
              <a:solidFill>
                <a:schemeClr val="hlink"/>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C8D50B0-D192-4EF1-9C66-1F41DFF969D1}" type="slidenum">
              <a:rPr lang="el-GR" altLang="el-GR" sz="1200">
                <a:latin typeface="Arial" panose="020B0604020202020204" pitchFamily="34" charset="0"/>
              </a:rPr>
              <a:pPr>
                <a:spcBef>
                  <a:spcPct val="0"/>
                </a:spcBef>
                <a:buClrTx/>
                <a:buSzTx/>
                <a:buFontTx/>
                <a:buNone/>
              </a:pPr>
              <a:t>39</a:t>
            </a:fld>
            <a:endParaRPr lang="el-GR" altLang="el-GR" sz="1200">
              <a:latin typeface="Arial" panose="020B0604020202020204" pitchFamily="34" charset="0"/>
            </a:endParaRPr>
          </a:p>
        </p:txBody>
      </p:sp>
      <p:sp>
        <p:nvSpPr>
          <p:cNvPr id="75778" name="Rectangle 2"/>
          <p:cNvSpPr>
            <a:spLocks noGrp="1" noRot="1" noChangeArrowheads="1"/>
          </p:cNvSpPr>
          <p:nvPr>
            <p:ph type="title"/>
          </p:nvPr>
        </p:nvSpPr>
        <p:spPr>
          <a:xfrm>
            <a:off x="457200" y="0"/>
            <a:ext cx="8229600" cy="908050"/>
          </a:xfrm>
        </p:spPr>
        <p:txBody>
          <a:bodyPr/>
          <a:lstStyle/>
          <a:p>
            <a:pPr eaLnBrk="1" hangingPunct="1">
              <a:defRPr/>
            </a:pPr>
            <a:r>
              <a:rPr lang="el-GR" altLang="el-GR" sz="2800" u="sng" smtClean="0">
                <a:solidFill>
                  <a:schemeClr val="hlink"/>
                </a:solidFill>
              </a:rPr>
              <a:t>Διατήρηση αναφοράς στο ίδιο θέμα</a:t>
            </a:r>
            <a:r>
              <a:rPr lang="el-GR" altLang="el-GR" sz="2800" smtClean="0">
                <a:solidFill>
                  <a:schemeClr val="hlink"/>
                </a:solidFill>
              </a:rPr>
              <a:t> κ.λπ.</a:t>
            </a:r>
            <a:br>
              <a:rPr lang="el-GR" altLang="el-GR" sz="2800" smtClean="0">
                <a:solidFill>
                  <a:schemeClr val="hlink"/>
                </a:solidFill>
              </a:rPr>
            </a:br>
            <a:endParaRPr lang="el-GR" altLang="el-GR" sz="2800" smtClean="0">
              <a:solidFill>
                <a:schemeClr val="hlink"/>
              </a:solidFill>
            </a:endParaRPr>
          </a:p>
        </p:txBody>
      </p:sp>
      <p:sp>
        <p:nvSpPr>
          <p:cNvPr id="75779" name="Rectangle 3"/>
          <p:cNvSpPr>
            <a:spLocks noGrp="1" noChangeArrowheads="1"/>
          </p:cNvSpPr>
          <p:nvPr>
            <p:ph type="body" idx="1"/>
          </p:nvPr>
        </p:nvSpPr>
        <p:spPr>
          <a:xfrm>
            <a:off x="0" y="549275"/>
            <a:ext cx="9144000" cy="6308725"/>
          </a:xfrm>
        </p:spPr>
        <p:txBody>
          <a:bodyPr/>
          <a:lstStyle/>
          <a:p>
            <a:pPr eaLnBrk="1" hangingPunct="1">
              <a:lnSpc>
                <a:spcPct val="90000"/>
              </a:lnSpc>
              <a:defRPr/>
            </a:pPr>
            <a:r>
              <a:rPr lang="el-GR" altLang="el-GR" sz="2400" b="1" dirty="0" smtClean="0">
                <a:solidFill>
                  <a:srgbClr val="00FF00"/>
                </a:solidFill>
              </a:rPr>
              <a:t>Για να γίνουμε κατανοητοί και ταυτόχρονα όχι κουραστικοί, απαιτούνται  κατάλληλοι τρόποι να διατηρηθεί η αναφορά στο ίδιο θέμα</a:t>
            </a:r>
            <a:r>
              <a:rPr lang="el-GR" altLang="el-GR" sz="2400" b="1" dirty="0" smtClean="0"/>
              <a:t> σε μια συζήτηση, αφήγηση κλπ.   </a:t>
            </a:r>
          </a:p>
          <a:p>
            <a:pPr eaLnBrk="1" hangingPunct="1">
              <a:lnSpc>
                <a:spcPct val="90000"/>
              </a:lnSpc>
              <a:defRPr/>
            </a:pPr>
            <a:r>
              <a:rPr lang="el-GR" altLang="el-GR" sz="2400" b="1" dirty="0" smtClean="0">
                <a:solidFill>
                  <a:srgbClr val="00FF00"/>
                </a:solidFill>
              </a:rPr>
              <a:t>Οι τρόποι μπορεί να διαφέρουν διαγλωσσικά</a:t>
            </a:r>
            <a:r>
              <a:rPr lang="el-GR" altLang="el-GR" sz="2400" b="1" dirty="0" smtClean="0"/>
              <a:t>. Π.χ.  </a:t>
            </a:r>
          </a:p>
          <a:p>
            <a:pPr lvl="1" eaLnBrk="1" hangingPunct="1">
              <a:lnSpc>
                <a:spcPct val="90000"/>
              </a:lnSpc>
              <a:defRPr/>
            </a:pPr>
            <a:r>
              <a:rPr lang="el-GR" altLang="el-GR" sz="2400" b="1" dirty="0" smtClean="0"/>
              <a:t>Στα ελληνικά όταν αναφέρουμε τον πρωταγωνιστή σε μια αφήγηση, μπορούμε στη συνέχεια να τον παραλείψουμε γιατί εννοείται. Π.χ. </a:t>
            </a:r>
            <a:r>
              <a:rPr lang="el-GR" altLang="el-GR" sz="2400" b="1" i="1" dirty="0" smtClean="0">
                <a:solidFill>
                  <a:srgbClr val="FF99FF"/>
                </a:solidFill>
              </a:rPr>
              <a:t>Ξεκίνησε η Χιονάτη να καθαρίζει το σπίτι. Έστρωσε τα κρεβάτια…</a:t>
            </a:r>
          </a:p>
          <a:p>
            <a:pPr lvl="1" eaLnBrk="1" hangingPunct="1">
              <a:lnSpc>
                <a:spcPct val="90000"/>
              </a:lnSpc>
              <a:defRPr/>
            </a:pPr>
            <a:r>
              <a:rPr lang="el-GR" altLang="el-GR" sz="2400" b="1" dirty="0" smtClean="0"/>
              <a:t>Στα αγγλικά θα πρέπει αντιθέτως να χρησιμοποιήσουμε αντωνυμία. π.χ. </a:t>
            </a:r>
            <a:r>
              <a:rPr lang="en-US" altLang="el-GR" sz="2400" b="1" i="1" dirty="0" err="1" smtClean="0">
                <a:solidFill>
                  <a:srgbClr val="FF99FF"/>
                </a:solidFill>
              </a:rPr>
              <a:t>Snowhite</a:t>
            </a:r>
            <a:r>
              <a:rPr lang="en-US" altLang="el-GR" sz="2400" b="1" i="1" dirty="0" smtClean="0">
                <a:solidFill>
                  <a:srgbClr val="FF99FF"/>
                </a:solidFill>
              </a:rPr>
              <a:t> began to clean the house. </a:t>
            </a:r>
            <a:r>
              <a:rPr lang="en-US" altLang="el-GR" sz="2400" b="1" i="1" u="sng" dirty="0" smtClean="0">
                <a:solidFill>
                  <a:srgbClr val="FF99FF"/>
                </a:solidFill>
              </a:rPr>
              <a:t>She</a:t>
            </a:r>
            <a:r>
              <a:rPr lang="en-US" altLang="el-GR" sz="2400" b="1" i="1" dirty="0" smtClean="0">
                <a:solidFill>
                  <a:srgbClr val="FF99FF"/>
                </a:solidFill>
              </a:rPr>
              <a:t> made the beds…</a:t>
            </a:r>
            <a:endParaRPr lang="el-GR" altLang="el-GR" sz="2400" b="1" i="1" dirty="0" smtClean="0">
              <a:solidFill>
                <a:srgbClr val="FF99FF"/>
              </a:solidFill>
            </a:endParaRPr>
          </a:p>
          <a:p>
            <a:pPr lvl="1" eaLnBrk="1" hangingPunct="1">
              <a:lnSpc>
                <a:spcPct val="90000"/>
              </a:lnSpc>
              <a:defRPr/>
            </a:pPr>
            <a:r>
              <a:rPr lang="el-GR" altLang="el-GR" sz="2400" b="1" dirty="0" smtClean="0"/>
              <a:t>Ωστόσο, σε κάποια σημεία της αφήγησης χρειάζεται να </a:t>
            </a:r>
            <a:r>
              <a:rPr lang="el-GR" altLang="el-GR" sz="2400" b="1" dirty="0" err="1" smtClean="0"/>
              <a:t>ξανααναφερθεί</a:t>
            </a:r>
            <a:r>
              <a:rPr lang="el-GR" altLang="el-GR" sz="2400" b="1" dirty="0" smtClean="0"/>
              <a:t>,  για να διαφοροποιηθεί από άλλο δράστη που έχει στο μεταξύ αναφερθεί. </a:t>
            </a:r>
            <a:r>
              <a:rPr lang="en-US" altLang="el-GR" sz="2400" b="1" dirty="0" smtClean="0"/>
              <a:t>  </a:t>
            </a:r>
            <a:r>
              <a:rPr lang="el-GR" altLang="el-GR" sz="2400" b="1" dirty="0" smtClean="0"/>
              <a:t>Π.χ. </a:t>
            </a:r>
            <a:r>
              <a:rPr lang="el-GR" altLang="el-GR" sz="2400" b="1" i="1" dirty="0" smtClean="0">
                <a:solidFill>
                  <a:srgbClr val="FF99FF"/>
                </a:solidFill>
              </a:rPr>
              <a:t>Ξεκίνησε η Χιονάτη να καθαρίζει το σπίτι. Έστρωσε τα κρεβάτια… Όταν έφτασε </a:t>
            </a:r>
            <a:r>
              <a:rPr lang="el-GR" altLang="el-GR" sz="2400" b="1" i="1" u="sng" dirty="0" smtClean="0">
                <a:solidFill>
                  <a:srgbClr val="FF99FF"/>
                </a:solidFill>
              </a:rPr>
              <a:t>ο μικρός νάνος</a:t>
            </a:r>
            <a:r>
              <a:rPr lang="el-GR" altLang="el-GR" sz="2400" b="1" i="1" dirty="0" smtClean="0">
                <a:solidFill>
                  <a:srgbClr val="FF99FF"/>
                </a:solidFill>
              </a:rPr>
              <a:t>, θαύμασε… Τότε, </a:t>
            </a:r>
            <a:r>
              <a:rPr lang="el-GR" altLang="el-GR" sz="2400" b="1" i="1" u="sng" dirty="0" smtClean="0">
                <a:solidFill>
                  <a:srgbClr val="FF99FF"/>
                </a:solidFill>
              </a:rPr>
              <a:t>η Χιονάτη</a:t>
            </a:r>
            <a:r>
              <a:rPr lang="el-GR" altLang="el-GR" sz="2400" b="1" i="1" dirty="0" smtClean="0">
                <a:solidFill>
                  <a:srgbClr val="FF99FF"/>
                </a:solidFill>
              </a:rPr>
              <a:t> είπε…</a:t>
            </a:r>
          </a:p>
          <a:p>
            <a:pPr eaLnBrk="1" hangingPunct="1">
              <a:lnSpc>
                <a:spcPct val="90000"/>
              </a:lnSpc>
              <a:defRPr/>
            </a:pPr>
            <a:r>
              <a:rPr lang="el-GR" altLang="el-GR" sz="2400" b="1" dirty="0" smtClean="0">
                <a:solidFill>
                  <a:srgbClr val="00FF00"/>
                </a:solidFill>
              </a:rPr>
              <a:t>Τις ικανότητες αυτές τα παιδιά δεν τις κατέχουν επαρκώς κατά την προσχολική ηλικία. Ακόμη και αργότερα δυσκολεύονται πολύ σε γραπτά κείμενα</a:t>
            </a:r>
            <a:r>
              <a:rPr lang="el-GR" altLang="el-GR" sz="2400" b="1" dirty="0" smtClean="0"/>
              <a:t> (π.χ. σχολικές εκθέσεις).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CFD22259-591E-4FF7-A136-A3CEF3D0C512}" type="slidenum">
              <a:rPr lang="el-GR" altLang="el-GR" sz="1200">
                <a:latin typeface="Arial" panose="020B0604020202020204" pitchFamily="34" charset="0"/>
              </a:rPr>
              <a:pPr>
                <a:spcBef>
                  <a:spcPct val="0"/>
                </a:spcBef>
                <a:buClrTx/>
                <a:buSzTx/>
                <a:buFontTx/>
                <a:buNone/>
              </a:pPr>
              <a:t>4</a:t>
            </a:fld>
            <a:endParaRPr lang="el-GR" altLang="el-GR" sz="1200">
              <a:latin typeface="Arial" panose="020B0604020202020204" pitchFamily="34" charset="0"/>
            </a:endParaRPr>
          </a:p>
        </p:txBody>
      </p:sp>
      <p:sp>
        <p:nvSpPr>
          <p:cNvPr id="35842" name="Rectangle 2"/>
          <p:cNvSpPr>
            <a:spLocks noGrp="1" noRot="1" noChangeArrowheads="1"/>
          </p:cNvSpPr>
          <p:nvPr>
            <p:ph type="title"/>
          </p:nvPr>
        </p:nvSpPr>
        <p:spPr/>
        <p:txBody>
          <a:bodyPr/>
          <a:lstStyle/>
          <a:p>
            <a:pPr eaLnBrk="1" hangingPunct="1">
              <a:defRPr/>
            </a:pPr>
            <a:r>
              <a:rPr lang="el-GR" altLang="el-GR" sz="3600" u="sng" smtClean="0">
                <a:solidFill>
                  <a:schemeClr val="hlink"/>
                </a:solidFill>
              </a:rPr>
              <a:t>Επικοινωνιακή ικανότητα</a:t>
            </a:r>
          </a:p>
        </p:txBody>
      </p:sp>
      <p:sp>
        <p:nvSpPr>
          <p:cNvPr id="35843" name="Rectangle 3"/>
          <p:cNvSpPr>
            <a:spLocks noGrp="1" noChangeArrowheads="1"/>
          </p:cNvSpPr>
          <p:nvPr>
            <p:ph type="body" idx="1"/>
          </p:nvPr>
        </p:nvSpPr>
        <p:spPr>
          <a:xfrm>
            <a:off x="0" y="1052513"/>
            <a:ext cx="9144000" cy="5400675"/>
          </a:xfrm>
        </p:spPr>
        <p:txBody>
          <a:bodyPr/>
          <a:lstStyle/>
          <a:p>
            <a:pPr eaLnBrk="1" hangingPunct="1">
              <a:lnSpc>
                <a:spcPct val="80000"/>
              </a:lnSpc>
              <a:buFont typeface="Wingdings" panose="05000000000000000000" pitchFamily="2" charset="2"/>
              <a:buNone/>
              <a:defRPr/>
            </a:pPr>
            <a:r>
              <a:rPr lang="el-GR" altLang="el-GR" sz="2000" dirty="0" smtClean="0"/>
              <a:t>	</a:t>
            </a:r>
            <a:r>
              <a:rPr lang="el-GR" altLang="el-GR" sz="2400" b="1" dirty="0" smtClean="0"/>
              <a:t>Πρώτος ορισμός από τον </a:t>
            </a:r>
            <a:r>
              <a:rPr lang="el-GR" altLang="el-GR" sz="2400" b="1" dirty="0" err="1" smtClean="0"/>
              <a:t>κοινωνιογλωσσολόγο</a:t>
            </a:r>
            <a:r>
              <a:rPr lang="el-GR" altLang="el-GR" sz="2400" b="1" dirty="0" smtClean="0"/>
              <a:t> </a:t>
            </a:r>
            <a:r>
              <a:rPr lang="en-US" altLang="el-GR" sz="2400" b="1" dirty="0" err="1" smtClean="0"/>
              <a:t>Hymes</a:t>
            </a:r>
            <a:r>
              <a:rPr lang="en-US" altLang="el-GR" sz="2400" b="1" dirty="0" smtClean="0"/>
              <a:t> (1972)</a:t>
            </a:r>
            <a:r>
              <a:rPr lang="el-GR" altLang="el-GR" sz="2400" b="1" dirty="0" smtClean="0"/>
              <a:t>:</a:t>
            </a:r>
            <a:r>
              <a:rPr lang="el-GR" altLang="el-GR" sz="2800" b="1" dirty="0" smtClean="0"/>
              <a:t> </a:t>
            </a:r>
          </a:p>
          <a:p>
            <a:pPr algn="ctr" eaLnBrk="1" hangingPunct="1">
              <a:lnSpc>
                <a:spcPct val="80000"/>
              </a:lnSpc>
              <a:buFont typeface="Wingdings" panose="05000000000000000000" pitchFamily="2" charset="2"/>
              <a:buNone/>
              <a:defRPr/>
            </a:pPr>
            <a:r>
              <a:rPr lang="el-GR" altLang="el-GR" sz="2800" b="1" dirty="0" smtClean="0"/>
              <a:t> </a:t>
            </a:r>
            <a:r>
              <a:rPr lang="el-GR" altLang="el-GR" b="1" u="sng" dirty="0" smtClean="0"/>
              <a:t>ικανότητα του </a:t>
            </a:r>
            <a:r>
              <a:rPr lang="el-GR" altLang="el-GR" b="1" u="sng" dirty="0" smtClean="0">
                <a:solidFill>
                  <a:srgbClr val="00FF00"/>
                </a:solidFill>
              </a:rPr>
              <a:t>πότε και πού κρίνουμε σκόπιμο</a:t>
            </a:r>
          </a:p>
          <a:p>
            <a:pPr algn="ctr" eaLnBrk="1" hangingPunct="1">
              <a:lnSpc>
                <a:spcPct val="80000"/>
              </a:lnSpc>
              <a:buFont typeface="Wingdings" panose="05000000000000000000" pitchFamily="2" charset="2"/>
              <a:buNone/>
              <a:defRPr/>
            </a:pPr>
            <a:r>
              <a:rPr lang="el-GR" altLang="el-GR" b="1" u="sng" dirty="0" smtClean="0">
                <a:solidFill>
                  <a:srgbClr val="00FF00"/>
                </a:solidFill>
              </a:rPr>
              <a:t> να μιλήσουμε, σε ποιον, γιατί, για π</a:t>
            </a:r>
            <a:r>
              <a:rPr lang="en-US" altLang="el-GR" b="1" u="sng" dirty="0" smtClean="0">
                <a:solidFill>
                  <a:srgbClr val="00FF00"/>
                </a:solidFill>
              </a:rPr>
              <a:t>o</a:t>
            </a:r>
            <a:r>
              <a:rPr lang="el-GR" altLang="el-GR" b="1" u="sng" dirty="0" err="1" smtClean="0">
                <a:solidFill>
                  <a:srgbClr val="00FF00"/>
                </a:solidFill>
              </a:rPr>
              <a:t>ιο</a:t>
            </a:r>
            <a:r>
              <a:rPr lang="el-GR" altLang="el-GR" b="1" u="sng" dirty="0" smtClean="0">
                <a:solidFill>
                  <a:srgbClr val="00FF00"/>
                </a:solidFill>
              </a:rPr>
              <a:t> θέμα,</a:t>
            </a:r>
            <a:endParaRPr lang="el-GR" altLang="el-GR" b="1" u="sng" dirty="0" smtClean="0">
              <a:solidFill>
                <a:srgbClr val="00FF00"/>
              </a:solidFill>
              <a:latin typeface="Arial" charset="0"/>
            </a:endParaRPr>
          </a:p>
          <a:p>
            <a:pPr algn="ctr" eaLnBrk="1" hangingPunct="1">
              <a:lnSpc>
                <a:spcPct val="80000"/>
              </a:lnSpc>
              <a:buFont typeface="Wingdings" panose="05000000000000000000" pitchFamily="2" charset="2"/>
              <a:buNone/>
              <a:defRPr/>
            </a:pPr>
            <a:r>
              <a:rPr lang="el-GR" altLang="el-GR" b="1" u="sng" dirty="0" smtClean="0">
                <a:solidFill>
                  <a:srgbClr val="00FF00"/>
                </a:solidFill>
              </a:rPr>
              <a:t> πόσο και πώς</a:t>
            </a:r>
          </a:p>
          <a:p>
            <a:pPr eaLnBrk="1" hangingPunct="1">
              <a:lnSpc>
                <a:spcPct val="80000"/>
              </a:lnSpc>
              <a:buFont typeface="Wingdings" panose="05000000000000000000" pitchFamily="2" charset="2"/>
              <a:buNone/>
              <a:defRPr/>
            </a:pPr>
            <a:endParaRPr lang="el-GR" altLang="el-GR" sz="2800" dirty="0" smtClean="0">
              <a:solidFill>
                <a:srgbClr val="00FF00"/>
              </a:solidFill>
            </a:endParaRPr>
          </a:p>
          <a:p>
            <a:pPr algn="ctr" eaLnBrk="1" hangingPunct="1">
              <a:lnSpc>
                <a:spcPct val="80000"/>
              </a:lnSpc>
              <a:buFont typeface="Wingdings" panose="05000000000000000000" pitchFamily="2" charset="2"/>
              <a:buNone/>
              <a:defRPr/>
            </a:pPr>
            <a:r>
              <a:rPr lang="el-GR" altLang="el-GR" sz="2800" b="1" u="sng" dirty="0" smtClean="0"/>
              <a:t>Επιμέρους ικανότητες</a:t>
            </a:r>
            <a:r>
              <a:rPr lang="en-US" altLang="el-GR" sz="2800" b="1" u="sng" dirty="0" smtClean="0"/>
              <a:t>, </a:t>
            </a:r>
            <a:r>
              <a:rPr lang="el-GR" altLang="el-GR" sz="2800" b="1" u="sng" dirty="0" smtClean="0"/>
              <a:t>π.χ.</a:t>
            </a:r>
            <a:r>
              <a:rPr lang="el-GR" altLang="el-GR" sz="2800" b="1" dirty="0" smtClean="0"/>
              <a:t>:</a:t>
            </a:r>
          </a:p>
          <a:p>
            <a:pPr eaLnBrk="1" hangingPunct="1">
              <a:lnSpc>
                <a:spcPct val="80000"/>
              </a:lnSpc>
              <a:defRPr/>
            </a:pPr>
            <a:r>
              <a:rPr lang="el-GR" altLang="el-GR" sz="2800" b="1" u="sng" dirty="0" smtClean="0">
                <a:solidFill>
                  <a:schemeClr val="hlink"/>
                </a:solidFill>
              </a:rPr>
              <a:t>Πραγματολογικές</a:t>
            </a:r>
            <a:r>
              <a:rPr lang="el-GR" altLang="el-GR" sz="2800" dirty="0" smtClean="0"/>
              <a:t>:  </a:t>
            </a:r>
            <a:r>
              <a:rPr lang="el-GR" altLang="el-GR" sz="2800" b="1" dirty="0" smtClean="0"/>
              <a:t>πώς να χειριστούμε τη γλώσσα ανάλογα με τη φυσική και τη γλωσσική περίσταση </a:t>
            </a:r>
          </a:p>
          <a:p>
            <a:pPr eaLnBrk="1" hangingPunct="1">
              <a:lnSpc>
                <a:spcPct val="80000"/>
              </a:lnSpc>
              <a:defRPr/>
            </a:pPr>
            <a:r>
              <a:rPr lang="el-GR" altLang="el-GR" sz="2800" b="1" u="sng" dirty="0" err="1" smtClean="0">
                <a:solidFill>
                  <a:schemeClr val="hlink"/>
                </a:solidFill>
              </a:rPr>
              <a:t>Κειμενικές</a:t>
            </a:r>
            <a:r>
              <a:rPr lang="en-US" altLang="el-GR" sz="2800" b="1" dirty="0" smtClean="0"/>
              <a:t>:  </a:t>
            </a:r>
            <a:r>
              <a:rPr lang="el-GR" altLang="el-GR" sz="2800" b="1" dirty="0" smtClean="0"/>
              <a:t>πώς να χειριστούμε τη γλώσσα ανάλογα με το είδος λόγου (π.χ. αφήγηση, έκθεση, περιγραφή)</a:t>
            </a:r>
          </a:p>
          <a:p>
            <a:pPr eaLnBrk="1" hangingPunct="1">
              <a:lnSpc>
                <a:spcPct val="80000"/>
              </a:lnSpc>
              <a:defRPr/>
            </a:pPr>
            <a:r>
              <a:rPr lang="el-GR" altLang="el-GR" sz="2800" b="1" u="sng" dirty="0" err="1" smtClean="0">
                <a:solidFill>
                  <a:schemeClr val="hlink"/>
                </a:solidFill>
              </a:rPr>
              <a:t>Κοινωνιογλωσσικές</a:t>
            </a:r>
            <a:r>
              <a:rPr lang="el-GR" altLang="el-GR" sz="2800" b="1" dirty="0" smtClean="0"/>
              <a:t>:  πώς να χειριστούμε τη γλώσσα ανάλογα με την </a:t>
            </a:r>
            <a:r>
              <a:rPr lang="el-GR" altLang="el-GR" sz="2800" b="1" dirty="0" err="1" smtClean="0"/>
              <a:t>κοινωνικο</a:t>
            </a:r>
            <a:r>
              <a:rPr lang="el-GR" altLang="el-GR" sz="2800" b="1" dirty="0" smtClean="0"/>
              <a:t>-πολιτισμική περίσταση</a:t>
            </a:r>
          </a:p>
          <a:p>
            <a:pPr eaLnBrk="1" hangingPunct="1">
              <a:lnSpc>
                <a:spcPct val="80000"/>
              </a:lnSpc>
              <a:buFont typeface="Wingdings" panose="05000000000000000000" pitchFamily="2" charset="2"/>
              <a:buNone/>
              <a:defRPr/>
            </a:pPr>
            <a:endParaRPr lang="el-GR" altLang="el-GR" sz="28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DB1131B6-6679-4826-8060-1C23BE5CE5E4}" type="slidenum">
              <a:rPr lang="el-GR" altLang="el-GR" sz="1200">
                <a:latin typeface="Arial" panose="020B0604020202020204" pitchFamily="34" charset="0"/>
              </a:rPr>
              <a:pPr>
                <a:spcBef>
                  <a:spcPct val="0"/>
                </a:spcBef>
                <a:buClrTx/>
                <a:buSzTx/>
                <a:buFontTx/>
                <a:buNone/>
              </a:pPr>
              <a:t>40</a:t>
            </a:fld>
            <a:endParaRPr lang="el-GR" altLang="el-GR" sz="1200">
              <a:latin typeface="Arial" panose="020B0604020202020204" pitchFamily="34" charset="0"/>
            </a:endParaRPr>
          </a:p>
        </p:txBody>
      </p:sp>
      <p:sp>
        <p:nvSpPr>
          <p:cNvPr id="73730" name="Rectangle 2"/>
          <p:cNvSpPr>
            <a:spLocks noGrp="1" noRot="1" noChangeArrowheads="1"/>
          </p:cNvSpPr>
          <p:nvPr>
            <p:ph type="title"/>
          </p:nvPr>
        </p:nvSpPr>
        <p:spPr/>
        <p:txBody>
          <a:bodyPr/>
          <a:lstStyle/>
          <a:p>
            <a:pPr eaLnBrk="1" hangingPunct="1">
              <a:defRPr/>
            </a:pPr>
            <a:r>
              <a:rPr lang="el-GR" altLang="el-GR" sz="2800" smtClean="0">
                <a:solidFill>
                  <a:schemeClr val="hlink"/>
                </a:solidFill>
              </a:rPr>
              <a:t/>
            </a:r>
            <a:br>
              <a:rPr lang="el-GR" altLang="el-GR" sz="2800" smtClean="0">
                <a:solidFill>
                  <a:schemeClr val="hlink"/>
                </a:solidFill>
              </a:rPr>
            </a:br>
            <a:r>
              <a:rPr lang="el-GR" altLang="el-GR" sz="3200" u="sng" smtClean="0">
                <a:solidFill>
                  <a:schemeClr val="hlink"/>
                </a:solidFill>
              </a:rPr>
              <a:t>Συνδετικότητα</a:t>
            </a:r>
          </a:p>
        </p:txBody>
      </p:sp>
      <p:sp>
        <p:nvSpPr>
          <p:cNvPr id="73731" name="Rectangle 3"/>
          <p:cNvSpPr>
            <a:spLocks noGrp="1" noChangeArrowheads="1"/>
          </p:cNvSpPr>
          <p:nvPr>
            <p:ph type="body" idx="1"/>
          </p:nvPr>
        </p:nvSpPr>
        <p:spPr>
          <a:xfrm>
            <a:off x="0" y="1700213"/>
            <a:ext cx="8964613" cy="4425950"/>
          </a:xfrm>
        </p:spPr>
        <p:txBody>
          <a:bodyPr/>
          <a:lstStyle/>
          <a:p>
            <a:pPr algn="ctr" eaLnBrk="1" hangingPunct="1">
              <a:buFont typeface="Wingdings" panose="05000000000000000000" pitchFamily="2" charset="2"/>
              <a:buNone/>
              <a:defRPr/>
            </a:pPr>
            <a:r>
              <a:rPr lang="el-GR" altLang="el-GR" sz="2800" b="1" smtClean="0"/>
              <a:t>	</a:t>
            </a:r>
            <a:r>
              <a:rPr lang="el-GR" altLang="el-GR" sz="2800" b="1" smtClean="0">
                <a:solidFill>
                  <a:srgbClr val="00FF00"/>
                </a:solidFill>
              </a:rPr>
              <a:t>Συνδετικά στοιχεία:</a:t>
            </a:r>
          </a:p>
          <a:p>
            <a:pPr algn="ctr" eaLnBrk="1" hangingPunct="1">
              <a:buFont typeface="Wingdings" panose="05000000000000000000" pitchFamily="2" charset="2"/>
              <a:buNone/>
              <a:defRPr/>
            </a:pPr>
            <a:r>
              <a:rPr lang="el-GR" altLang="el-GR" sz="2800" b="1" smtClean="0">
                <a:solidFill>
                  <a:srgbClr val="00FF00"/>
                </a:solidFill>
              </a:rPr>
              <a:t> σύνδεσμοι, επιρρήματα, επιρρηματικές φράσεις κ.λπ.</a:t>
            </a:r>
          </a:p>
          <a:p>
            <a:pPr eaLnBrk="1" hangingPunct="1">
              <a:buFont typeface="Wingdings" panose="05000000000000000000" pitchFamily="2" charset="2"/>
              <a:buNone/>
              <a:defRPr/>
            </a:pPr>
            <a:endParaRPr lang="el-GR" altLang="el-GR" sz="2800" b="1" smtClean="0"/>
          </a:p>
          <a:p>
            <a:pPr lvl="1" eaLnBrk="1" hangingPunct="1">
              <a:defRPr/>
            </a:pPr>
            <a:r>
              <a:rPr lang="el-GR" altLang="el-GR" b="1" u="sng" smtClean="0">
                <a:solidFill>
                  <a:srgbClr val="00FF00"/>
                </a:solidFill>
              </a:rPr>
              <a:t>Προσθετικά:</a:t>
            </a:r>
            <a:r>
              <a:rPr lang="el-GR" altLang="el-GR" b="1" smtClean="0"/>
              <a:t> </a:t>
            </a:r>
            <a:r>
              <a:rPr lang="el-GR" altLang="el-GR" b="1" i="1" smtClean="0">
                <a:solidFill>
                  <a:srgbClr val="FF99FF"/>
                </a:solidFill>
              </a:rPr>
              <a:t>και,  επιπλέον, ακόμη….</a:t>
            </a:r>
          </a:p>
          <a:p>
            <a:pPr lvl="1" eaLnBrk="1" hangingPunct="1">
              <a:defRPr/>
            </a:pPr>
            <a:r>
              <a:rPr lang="el-GR" altLang="el-GR" b="1" u="sng" smtClean="0">
                <a:solidFill>
                  <a:srgbClr val="00FF00"/>
                </a:solidFill>
              </a:rPr>
              <a:t>Χρονικά</a:t>
            </a:r>
            <a:r>
              <a:rPr lang="el-GR" altLang="el-GR" b="1" smtClean="0">
                <a:solidFill>
                  <a:srgbClr val="00FF00"/>
                </a:solidFill>
              </a:rPr>
              <a:t>:</a:t>
            </a:r>
            <a:r>
              <a:rPr lang="el-GR" altLang="el-GR" b="1" smtClean="0"/>
              <a:t> π.χ. </a:t>
            </a:r>
            <a:r>
              <a:rPr lang="el-GR" altLang="el-GR" b="1" i="1" smtClean="0">
                <a:solidFill>
                  <a:srgbClr val="FF99FF"/>
                </a:solidFill>
              </a:rPr>
              <a:t>μετά</a:t>
            </a:r>
            <a:r>
              <a:rPr lang="el-GR" altLang="el-GR" b="1" smtClean="0">
                <a:solidFill>
                  <a:srgbClr val="FF99FF"/>
                </a:solidFill>
              </a:rPr>
              <a:t>, </a:t>
            </a:r>
            <a:r>
              <a:rPr lang="el-GR" altLang="el-GR" b="1" i="1" smtClean="0">
                <a:solidFill>
                  <a:srgbClr val="FF99FF"/>
                </a:solidFill>
              </a:rPr>
              <a:t>κατόπιν</a:t>
            </a:r>
            <a:r>
              <a:rPr lang="el-GR" altLang="el-GR" b="1" smtClean="0">
                <a:solidFill>
                  <a:srgbClr val="FF99FF"/>
                </a:solidFill>
              </a:rPr>
              <a:t>, </a:t>
            </a:r>
            <a:r>
              <a:rPr lang="el-GR" altLang="el-GR" b="1" i="1" smtClean="0">
                <a:solidFill>
                  <a:srgbClr val="FF99FF"/>
                </a:solidFill>
              </a:rPr>
              <a:t>ενώ</a:t>
            </a:r>
            <a:r>
              <a:rPr lang="el-GR" altLang="el-GR" b="1" smtClean="0">
                <a:solidFill>
                  <a:srgbClr val="FF99FF"/>
                </a:solidFill>
              </a:rPr>
              <a:t>, </a:t>
            </a:r>
            <a:r>
              <a:rPr lang="el-GR" altLang="el-GR" b="1" i="1" smtClean="0">
                <a:solidFill>
                  <a:srgbClr val="FF99FF"/>
                </a:solidFill>
              </a:rPr>
              <a:t>πριν</a:t>
            </a:r>
            <a:r>
              <a:rPr lang="el-GR" altLang="el-GR" b="1" smtClean="0">
                <a:solidFill>
                  <a:srgbClr val="FF99FF"/>
                </a:solidFill>
              </a:rPr>
              <a:t>, </a:t>
            </a:r>
            <a:r>
              <a:rPr lang="el-GR" altLang="el-GR" b="1" i="1" smtClean="0">
                <a:solidFill>
                  <a:srgbClr val="FF99FF"/>
                </a:solidFill>
              </a:rPr>
              <a:t>στη συνέχεια</a:t>
            </a:r>
            <a:r>
              <a:rPr lang="el-GR" altLang="el-GR" b="1" smtClean="0">
                <a:solidFill>
                  <a:srgbClr val="FF99FF"/>
                </a:solidFill>
              </a:rPr>
              <a:t>, </a:t>
            </a:r>
            <a:r>
              <a:rPr lang="el-GR" altLang="el-GR" b="1" i="1" smtClean="0">
                <a:solidFill>
                  <a:srgbClr val="FF99FF"/>
                </a:solidFill>
              </a:rPr>
              <a:t>την ώρα που</a:t>
            </a:r>
            <a:r>
              <a:rPr lang="el-GR" altLang="el-GR" b="1" smtClean="0">
                <a:solidFill>
                  <a:srgbClr val="FF99FF"/>
                </a:solidFill>
              </a:rPr>
              <a:t>, </a:t>
            </a:r>
            <a:r>
              <a:rPr lang="el-GR" altLang="el-GR" b="1" i="1" smtClean="0">
                <a:solidFill>
                  <a:srgbClr val="FF99FF"/>
                </a:solidFill>
              </a:rPr>
              <a:t>καθώς</a:t>
            </a:r>
            <a:r>
              <a:rPr lang="el-GR" altLang="el-GR" b="1" smtClean="0">
                <a:solidFill>
                  <a:srgbClr val="FF99FF"/>
                </a:solidFill>
              </a:rPr>
              <a:t>, </a:t>
            </a:r>
            <a:r>
              <a:rPr lang="el-GR" altLang="el-GR" b="1" i="1" smtClean="0">
                <a:solidFill>
                  <a:srgbClr val="FF99FF"/>
                </a:solidFill>
              </a:rPr>
              <a:t>σύντομα</a:t>
            </a:r>
            <a:r>
              <a:rPr lang="el-GR" altLang="el-GR" b="1" smtClean="0">
                <a:solidFill>
                  <a:srgbClr val="FF99FF"/>
                </a:solidFill>
              </a:rPr>
              <a:t>… </a:t>
            </a:r>
          </a:p>
          <a:p>
            <a:pPr lvl="1" eaLnBrk="1" hangingPunct="1">
              <a:defRPr/>
            </a:pPr>
            <a:r>
              <a:rPr lang="el-GR" altLang="el-GR" b="1" u="sng" smtClean="0">
                <a:solidFill>
                  <a:srgbClr val="00FF00"/>
                </a:solidFill>
              </a:rPr>
              <a:t>Αιτιολογικά</a:t>
            </a:r>
            <a:r>
              <a:rPr lang="el-GR" altLang="el-GR" b="1" smtClean="0">
                <a:solidFill>
                  <a:srgbClr val="00FF00"/>
                </a:solidFill>
              </a:rPr>
              <a:t>:</a:t>
            </a:r>
            <a:r>
              <a:rPr lang="el-GR" altLang="el-GR" b="1" smtClean="0"/>
              <a:t> π.χ. </a:t>
            </a:r>
            <a:r>
              <a:rPr lang="el-GR" altLang="el-GR" b="1" i="1" smtClean="0">
                <a:solidFill>
                  <a:srgbClr val="FF99FF"/>
                </a:solidFill>
              </a:rPr>
              <a:t>γιατί</a:t>
            </a:r>
            <a:r>
              <a:rPr lang="el-GR" altLang="el-GR" b="1" smtClean="0">
                <a:solidFill>
                  <a:srgbClr val="FF99FF"/>
                </a:solidFill>
              </a:rPr>
              <a:t>, </a:t>
            </a:r>
            <a:r>
              <a:rPr lang="el-GR" altLang="el-GR" b="1" i="1" smtClean="0">
                <a:solidFill>
                  <a:srgbClr val="FF99FF"/>
                </a:solidFill>
              </a:rPr>
              <a:t>επειδή</a:t>
            </a:r>
            <a:r>
              <a:rPr lang="el-GR" altLang="el-GR" b="1" smtClean="0">
                <a:solidFill>
                  <a:srgbClr val="FF99FF"/>
                </a:solidFill>
              </a:rPr>
              <a:t>, </a:t>
            </a:r>
            <a:r>
              <a:rPr lang="el-GR" altLang="el-GR" b="1" i="1" smtClean="0">
                <a:solidFill>
                  <a:srgbClr val="FF99FF"/>
                </a:solidFill>
              </a:rPr>
              <a:t>για να</a:t>
            </a:r>
            <a:r>
              <a:rPr lang="el-GR" altLang="el-GR" b="1" smtClean="0">
                <a:solidFill>
                  <a:srgbClr val="FF99FF"/>
                </a:solidFill>
              </a:rPr>
              <a:t>, </a:t>
            </a:r>
            <a:r>
              <a:rPr lang="el-GR" altLang="el-GR" b="1" i="1" smtClean="0">
                <a:solidFill>
                  <a:srgbClr val="FF99FF"/>
                </a:solidFill>
              </a:rPr>
              <a:t>γι’ αυτό</a:t>
            </a:r>
            <a:r>
              <a:rPr lang="el-GR" altLang="el-GR" b="1" smtClean="0">
                <a:solidFill>
                  <a:srgbClr val="FF99FF"/>
                </a:solidFill>
              </a:rPr>
              <a:t>…</a:t>
            </a:r>
          </a:p>
          <a:p>
            <a:pPr lvl="1" eaLnBrk="1" hangingPunct="1">
              <a:defRPr/>
            </a:pPr>
            <a:r>
              <a:rPr lang="el-GR" altLang="el-GR" b="1" u="sng" smtClean="0">
                <a:solidFill>
                  <a:srgbClr val="00FF00"/>
                </a:solidFill>
              </a:rPr>
              <a:t>Αντιθετικά</a:t>
            </a:r>
            <a:r>
              <a:rPr lang="el-GR" altLang="el-GR" b="1" smtClean="0">
                <a:solidFill>
                  <a:srgbClr val="00FF00"/>
                </a:solidFill>
              </a:rPr>
              <a:t>:</a:t>
            </a:r>
            <a:r>
              <a:rPr lang="el-GR" altLang="el-GR" b="1" smtClean="0"/>
              <a:t> π.χ. </a:t>
            </a:r>
            <a:r>
              <a:rPr lang="el-GR" altLang="el-GR" b="1" i="1" smtClean="0">
                <a:solidFill>
                  <a:srgbClr val="FF99FF"/>
                </a:solidFill>
              </a:rPr>
              <a:t>αλλά</a:t>
            </a:r>
            <a:r>
              <a:rPr lang="el-GR" altLang="el-GR" b="1" smtClean="0">
                <a:solidFill>
                  <a:srgbClr val="FF99FF"/>
                </a:solidFill>
              </a:rPr>
              <a:t>, </a:t>
            </a:r>
            <a:r>
              <a:rPr lang="el-GR" altLang="el-GR" b="1" i="1" smtClean="0">
                <a:solidFill>
                  <a:srgbClr val="FF99FF"/>
                </a:solidFill>
              </a:rPr>
              <a:t>ενώ</a:t>
            </a:r>
            <a:r>
              <a:rPr lang="el-GR" altLang="el-GR" b="1" smtClean="0">
                <a:solidFill>
                  <a:srgbClr val="FF99FF"/>
                </a:solidFill>
              </a:rPr>
              <a:t>, </a:t>
            </a:r>
            <a:r>
              <a:rPr lang="el-GR" altLang="el-GR" b="1" i="1" smtClean="0">
                <a:solidFill>
                  <a:srgbClr val="FF99FF"/>
                </a:solidFill>
              </a:rPr>
              <a:t>όμως</a:t>
            </a:r>
            <a:r>
              <a:rPr lang="el-GR" altLang="el-GR" b="1" smtClean="0">
                <a:solidFill>
                  <a:srgbClr val="FF99FF"/>
                </a:solidFill>
              </a:rPr>
              <a:t>…</a:t>
            </a:r>
          </a:p>
          <a:p>
            <a:pPr lvl="1" eaLnBrk="1" hangingPunct="1">
              <a:buFont typeface="Wingdings" panose="05000000000000000000" pitchFamily="2" charset="2"/>
              <a:buNone/>
              <a:defRPr/>
            </a:pPr>
            <a:endParaRPr lang="el-GR" altLang="el-GR" smtClean="0"/>
          </a:p>
          <a:p>
            <a:pPr eaLnBrk="1" hangingPunct="1">
              <a:defRPr/>
            </a:pPr>
            <a:endParaRPr lang="el-GR" altLang="el-GR" sz="360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321FDA5-5F82-453E-98A0-430181E51F80}" type="slidenum">
              <a:rPr lang="el-GR" altLang="el-GR" sz="1200">
                <a:latin typeface="Arial" panose="020B0604020202020204" pitchFamily="34" charset="0"/>
              </a:rPr>
              <a:pPr>
                <a:spcBef>
                  <a:spcPct val="0"/>
                </a:spcBef>
                <a:buClrTx/>
                <a:buSzTx/>
                <a:buFontTx/>
                <a:buNone/>
              </a:pPr>
              <a:t>41</a:t>
            </a:fld>
            <a:endParaRPr lang="el-GR" altLang="el-GR" sz="1200">
              <a:latin typeface="Arial" panose="020B0604020202020204" pitchFamily="34" charset="0"/>
            </a:endParaRPr>
          </a:p>
        </p:txBody>
      </p:sp>
      <p:sp>
        <p:nvSpPr>
          <p:cNvPr id="74755" name="Rectangle 3"/>
          <p:cNvSpPr>
            <a:spLocks noGrp="1" noChangeArrowheads="1"/>
          </p:cNvSpPr>
          <p:nvPr>
            <p:ph type="body" idx="1"/>
          </p:nvPr>
        </p:nvSpPr>
        <p:spPr>
          <a:xfrm>
            <a:off x="0" y="0"/>
            <a:ext cx="9144000" cy="6858000"/>
          </a:xfrm>
        </p:spPr>
        <p:txBody>
          <a:bodyPr/>
          <a:lstStyle/>
          <a:p>
            <a:pPr algn="ctr" eaLnBrk="1" hangingPunct="1">
              <a:lnSpc>
                <a:spcPct val="90000"/>
              </a:lnSpc>
              <a:buFont typeface="Wingdings" panose="05000000000000000000" pitchFamily="2" charset="2"/>
              <a:buNone/>
              <a:defRPr/>
            </a:pPr>
            <a:r>
              <a:rPr lang="el-GR" altLang="el-GR" sz="2800" b="1" u="sng" smtClean="0">
                <a:solidFill>
                  <a:schemeClr val="hlink"/>
                </a:solidFill>
              </a:rPr>
              <a:t>Ευρήματα για την </a:t>
            </a:r>
            <a:r>
              <a:rPr lang="el-GR" altLang="el-GR" sz="2800" b="1" u="sng" smtClean="0">
                <a:solidFill>
                  <a:srgbClr val="00FF00"/>
                </a:solidFill>
              </a:rPr>
              <a:t>ανάπτυξη συνδετικών στοιχείων στα παιδιά</a:t>
            </a:r>
            <a:r>
              <a:rPr lang="el-GR" altLang="el-GR" sz="2800" smtClean="0">
                <a:solidFill>
                  <a:srgbClr val="00FF00"/>
                </a:solidFill>
              </a:rPr>
              <a:t>  </a:t>
            </a:r>
          </a:p>
          <a:p>
            <a:pPr algn="ctr" eaLnBrk="1" hangingPunct="1">
              <a:lnSpc>
                <a:spcPct val="90000"/>
              </a:lnSpc>
              <a:buFont typeface="Wingdings" panose="05000000000000000000" pitchFamily="2" charset="2"/>
              <a:buNone/>
              <a:defRPr/>
            </a:pPr>
            <a:r>
              <a:rPr lang="el-GR" altLang="el-GR" sz="2000" smtClean="0"/>
              <a:t>(π.χ. </a:t>
            </a:r>
            <a:r>
              <a:rPr lang="en-US" altLang="el-GR" sz="2000" smtClean="0"/>
              <a:t>Lust &amp;</a:t>
            </a:r>
            <a:r>
              <a:rPr lang="el-GR" altLang="el-GR" sz="2000" smtClean="0"/>
              <a:t> Μ</a:t>
            </a:r>
            <a:r>
              <a:rPr lang="en-US" altLang="el-GR" sz="2000" smtClean="0"/>
              <a:t>ervis 1980 </a:t>
            </a:r>
            <a:r>
              <a:rPr lang="el-GR" altLang="el-GR" sz="2000" smtClean="0"/>
              <a:t>στα αγγλικά,  </a:t>
            </a:r>
            <a:r>
              <a:rPr lang="en-US" altLang="el-GR" sz="2000" smtClean="0"/>
              <a:t>K</a:t>
            </a:r>
            <a:r>
              <a:rPr lang="el-GR" altLang="el-GR" sz="2000" smtClean="0"/>
              <a:t>ατή &amp; Κάντζου 2004 για τα ελληνικά…)</a:t>
            </a:r>
          </a:p>
          <a:p>
            <a:pPr eaLnBrk="1" hangingPunct="1">
              <a:lnSpc>
                <a:spcPct val="90000"/>
              </a:lnSpc>
              <a:buFont typeface="Wingdings" panose="05000000000000000000" pitchFamily="2" charset="2"/>
              <a:buNone/>
              <a:defRPr/>
            </a:pPr>
            <a:endParaRPr lang="el-GR" altLang="el-GR" sz="2000" smtClean="0"/>
          </a:p>
          <a:p>
            <a:pPr algn="ctr" eaLnBrk="1" hangingPunct="1">
              <a:lnSpc>
                <a:spcPct val="90000"/>
              </a:lnSpc>
              <a:buFont typeface="Wingdings" panose="05000000000000000000" pitchFamily="2" charset="2"/>
              <a:buNone/>
              <a:defRPr/>
            </a:pPr>
            <a:r>
              <a:rPr lang="el-GR" altLang="el-GR" sz="2800" b="1" smtClean="0">
                <a:solidFill>
                  <a:srgbClr val="00FF00"/>
                </a:solidFill>
              </a:rPr>
              <a:t>Εμφανίζονται </a:t>
            </a:r>
            <a:r>
              <a:rPr lang="el-GR" altLang="el-GR" sz="2800" b="1" u="sng" smtClean="0">
                <a:solidFill>
                  <a:srgbClr val="00FF00"/>
                </a:solidFill>
              </a:rPr>
              <a:t>νωρίτερα στις συνομιλίες</a:t>
            </a:r>
            <a:r>
              <a:rPr lang="el-GR" altLang="el-GR" sz="2800" b="1" smtClean="0">
                <a:solidFill>
                  <a:srgbClr val="00FF00"/>
                </a:solidFill>
              </a:rPr>
              <a:t> </a:t>
            </a:r>
          </a:p>
          <a:p>
            <a:pPr algn="ctr" eaLnBrk="1" hangingPunct="1">
              <a:lnSpc>
                <a:spcPct val="90000"/>
              </a:lnSpc>
              <a:buFont typeface="Wingdings" panose="05000000000000000000" pitchFamily="2" charset="2"/>
              <a:buNone/>
              <a:defRPr/>
            </a:pPr>
            <a:r>
              <a:rPr lang="el-GR" altLang="el-GR" sz="2800" b="1" smtClean="0">
                <a:solidFill>
                  <a:srgbClr val="00FF00"/>
                </a:solidFill>
              </a:rPr>
              <a:t>απ’ ό,τι σε αφηγήσεις και άλλα  λιγότερο οικεία είδη λόγου.</a:t>
            </a:r>
          </a:p>
          <a:p>
            <a:pPr algn="ctr" eaLnBrk="1" hangingPunct="1">
              <a:lnSpc>
                <a:spcPct val="90000"/>
              </a:lnSpc>
              <a:buFont typeface="Wingdings" panose="05000000000000000000" pitchFamily="2" charset="2"/>
              <a:buNone/>
              <a:defRPr/>
            </a:pPr>
            <a:r>
              <a:rPr lang="el-GR" altLang="el-GR" sz="2400" b="1" smtClean="0"/>
              <a:t>Δεδομένα για αφηγήσεις:</a:t>
            </a:r>
          </a:p>
          <a:p>
            <a:pPr lvl="1" eaLnBrk="1" hangingPunct="1">
              <a:lnSpc>
                <a:spcPct val="90000"/>
              </a:lnSpc>
              <a:defRPr/>
            </a:pPr>
            <a:r>
              <a:rPr lang="el-GR" altLang="el-GR" sz="2400" b="1" smtClean="0">
                <a:solidFill>
                  <a:schemeClr val="folHlink"/>
                </a:solidFill>
              </a:rPr>
              <a:t>Προηγείται το παρατακτικό </a:t>
            </a:r>
            <a:r>
              <a:rPr lang="el-GR" altLang="el-GR" sz="2400" b="1" i="1" smtClean="0">
                <a:solidFill>
                  <a:schemeClr val="folHlink"/>
                </a:solidFill>
              </a:rPr>
              <a:t>και</a:t>
            </a:r>
            <a:r>
              <a:rPr lang="el-GR" altLang="el-GR" sz="2400" b="1" smtClean="0">
                <a:solidFill>
                  <a:schemeClr val="folHlink"/>
                </a:solidFill>
              </a:rPr>
              <a:t>.</a:t>
            </a:r>
            <a:endParaRPr lang="el-GR" altLang="el-GR" sz="2400" b="1" i="1" smtClean="0">
              <a:solidFill>
                <a:schemeClr val="folHlink"/>
              </a:solidFill>
            </a:endParaRPr>
          </a:p>
          <a:p>
            <a:pPr lvl="1" eaLnBrk="1" hangingPunct="1">
              <a:lnSpc>
                <a:spcPct val="90000"/>
              </a:lnSpc>
              <a:defRPr/>
            </a:pPr>
            <a:r>
              <a:rPr lang="el-GR" altLang="el-GR" sz="2400" b="1" i="1" smtClean="0">
                <a:solidFill>
                  <a:schemeClr val="folHlink"/>
                </a:solidFill>
              </a:rPr>
              <a:t>‘</a:t>
            </a:r>
            <a:r>
              <a:rPr lang="el-GR" altLang="el-GR" sz="2400" b="1" smtClean="0">
                <a:solidFill>
                  <a:schemeClr val="folHlink"/>
                </a:solidFill>
              </a:rPr>
              <a:t>Επονται οι χρονικοί σύνδεσμοι</a:t>
            </a:r>
            <a:r>
              <a:rPr lang="el-GR" altLang="el-GR" sz="2400" b="1" smtClean="0"/>
              <a:t>, κατεξοχήν το </a:t>
            </a:r>
            <a:r>
              <a:rPr lang="el-GR" altLang="el-GR" sz="2400" b="1" i="1" smtClean="0"/>
              <a:t>μετά </a:t>
            </a:r>
            <a:r>
              <a:rPr lang="el-GR" altLang="el-GR" sz="2400" b="1" smtClean="0"/>
              <a:t>που σηματοδοτεί συνέχεια</a:t>
            </a:r>
            <a:r>
              <a:rPr lang="el-GR" altLang="el-GR" sz="2400" b="1" i="1" smtClean="0"/>
              <a:t>. </a:t>
            </a:r>
            <a:r>
              <a:rPr lang="el-GR" altLang="el-GR" sz="2400" b="1" smtClean="0"/>
              <a:t>Κατάχρησή του έως και τις αρχές της σχολικής ηλικίας. Χρονικά που σηματοδοτούν το προτερόχρονο όπως </a:t>
            </a:r>
            <a:r>
              <a:rPr lang="el-GR" altLang="el-GR" sz="2400" b="1" i="1" smtClean="0"/>
              <a:t>πριν </a:t>
            </a:r>
            <a:r>
              <a:rPr lang="en-US" altLang="el-GR" sz="2400" b="1" i="1" smtClean="0"/>
              <a:t> </a:t>
            </a:r>
            <a:r>
              <a:rPr lang="el-GR" altLang="el-GR" sz="2400" b="1" smtClean="0"/>
              <a:t>και το ταυτόχρονο όπως </a:t>
            </a:r>
            <a:r>
              <a:rPr lang="el-GR" altLang="el-GR" sz="2400" b="1" i="1" smtClean="0"/>
              <a:t>καθώς </a:t>
            </a:r>
            <a:r>
              <a:rPr lang="el-GR" altLang="el-GR" sz="2400" b="1" smtClean="0"/>
              <a:t>εμφανίζονται αργότερα </a:t>
            </a:r>
          </a:p>
          <a:p>
            <a:pPr lvl="1" eaLnBrk="1" hangingPunct="1">
              <a:lnSpc>
                <a:spcPct val="90000"/>
              </a:lnSpc>
              <a:defRPr/>
            </a:pPr>
            <a:r>
              <a:rPr lang="el-GR" altLang="el-GR" sz="2400" b="1" smtClean="0">
                <a:solidFill>
                  <a:schemeClr val="folHlink"/>
                </a:solidFill>
              </a:rPr>
              <a:t>Οι αντιθετικοί εμφανίζονται σε αφηγήσεις στην προσχολική ηλικία</a:t>
            </a:r>
            <a:r>
              <a:rPr lang="el-GR" altLang="el-GR" sz="2400" b="1" smtClean="0"/>
              <a:t>, αν και κυρίως το </a:t>
            </a:r>
            <a:r>
              <a:rPr lang="el-GR" altLang="el-GR" sz="2400" b="1" i="1" smtClean="0"/>
              <a:t>αλλά</a:t>
            </a:r>
            <a:r>
              <a:rPr lang="el-GR" altLang="el-GR" sz="2400" b="1" smtClean="0"/>
              <a:t>, ενώ το </a:t>
            </a:r>
            <a:r>
              <a:rPr lang="el-GR" altLang="el-GR" sz="2400" b="1" i="1" smtClean="0"/>
              <a:t>όμως </a:t>
            </a:r>
            <a:r>
              <a:rPr lang="el-GR" altLang="el-GR" sz="2400" b="1" smtClean="0"/>
              <a:t>αργεί πολύ.</a:t>
            </a:r>
          </a:p>
          <a:p>
            <a:pPr lvl="1" eaLnBrk="1" hangingPunct="1">
              <a:lnSpc>
                <a:spcPct val="90000"/>
              </a:lnSpc>
              <a:defRPr/>
            </a:pPr>
            <a:r>
              <a:rPr lang="el-GR" altLang="el-GR" sz="2400" b="1" smtClean="0">
                <a:solidFill>
                  <a:schemeClr val="folHlink"/>
                </a:solidFill>
              </a:rPr>
              <a:t>Οι αιτιολογικοί επίσης εμφανίζονται προς το τέλος της προσχολικής ηλικίας, με το </a:t>
            </a:r>
            <a:r>
              <a:rPr lang="el-GR" altLang="el-GR" sz="2400" b="1" i="1" smtClean="0">
                <a:solidFill>
                  <a:schemeClr val="folHlink"/>
                </a:solidFill>
              </a:rPr>
              <a:t>γιατί</a:t>
            </a:r>
            <a:r>
              <a:rPr lang="el-GR" altLang="el-GR" sz="2400" b="1" smtClean="0">
                <a:solidFill>
                  <a:schemeClr val="folHlink"/>
                </a:solidFill>
              </a:rPr>
              <a:t> να προηγείται όλων. Πιο δύσκολα όλων -με εμφάνιση κυρίως μετά τα 10 χρόνια-</a:t>
            </a:r>
            <a:r>
              <a:rPr lang="el-GR" altLang="el-GR" sz="2400" b="1" smtClean="0"/>
              <a:t> τα στοιχεία που σηματοδοτούν τον εσωτερικό σκοπό μιας πράξης, π.χ. </a:t>
            </a:r>
            <a:r>
              <a:rPr lang="el-GR" altLang="el-GR" sz="2400" b="1" i="1" smtClean="0"/>
              <a:t>Έτρεξε για να τον γλιτώσει</a:t>
            </a:r>
            <a:r>
              <a:rPr lang="el-GR" altLang="el-GR" sz="2400" b="1" smtClean="0"/>
              <a:t>.</a:t>
            </a:r>
            <a:r>
              <a:rPr lang="el-GR" altLang="el-GR" sz="2300" b="1" smtClean="0"/>
              <a:t> </a:t>
            </a:r>
            <a:r>
              <a:rPr lang="el-GR" altLang="el-GR" sz="2300" b="1" i="1" smtClean="0"/>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BD396D68-6AE2-48FB-B0BA-4CAB5DBE96A1}" type="slidenum">
              <a:rPr lang="el-GR" altLang="el-GR" sz="1200">
                <a:latin typeface="Arial" panose="020B0604020202020204" pitchFamily="34" charset="0"/>
              </a:rPr>
              <a:pPr>
                <a:spcBef>
                  <a:spcPct val="0"/>
                </a:spcBef>
                <a:buClrTx/>
                <a:buSzTx/>
                <a:buFontTx/>
                <a:buNone/>
              </a:pPr>
              <a:t>42</a:t>
            </a:fld>
            <a:endParaRPr lang="el-GR" altLang="el-GR" sz="1200">
              <a:latin typeface="Arial" panose="020B0604020202020204" pitchFamily="34" charset="0"/>
            </a:endParaRPr>
          </a:p>
        </p:txBody>
      </p:sp>
      <p:sp>
        <p:nvSpPr>
          <p:cNvPr id="58370" name="Rectangle 2"/>
          <p:cNvSpPr>
            <a:spLocks noGrp="1" noRot="1" noChangeArrowheads="1"/>
          </p:cNvSpPr>
          <p:nvPr>
            <p:ph type="title"/>
          </p:nvPr>
        </p:nvSpPr>
        <p:spPr>
          <a:xfrm>
            <a:off x="457200" y="0"/>
            <a:ext cx="8229600" cy="908050"/>
          </a:xfrm>
        </p:spPr>
        <p:txBody>
          <a:bodyPr/>
          <a:lstStyle/>
          <a:p>
            <a:pPr eaLnBrk="1" hangingPunct="1">
              <a:defRPr/>
            </a:pPr>
            <a:r>
              <a:rPr lang="el-GR" sz="3200" dirty="0" smtClean="0">
                <a:solidFill>
                  <a:schemeClr val="hlink"/>
                </a:solidFill>
              </a:rPr>
              <a:t/>
            </a:r>
            <a:br>
              <a:rPr lang="el-GR" sz="3200" dirty="0" smtClean="0">
                <a:solidFill>
                  <a:schemeClr val="hlink"/>
                </a:solidFill>
              </a:rPr>
            </a:br>
            <a:r>
              <a:rPr lang="el-GR" sz="3200" dirty="0" smtClean="0">
                <a:solidFill>
                  <a:schemeClr val="hlink"/>
                </a:solidFill>
              </a:rPr>
              <a:t>Αρχές συνομιλίας</a:t>
            </a:r>
            <a:r>
              <a:rPr lang="el-GR" sz="2800" b="0" dirty="0" smtClean="0">
                <a:solidFill>
                  <a:schemeClr val="hlink"/>
                </a:solidFill>
              </a:rPr>
              <a:t/>
            </a:r>
            <a:br>
              <a:rPr lang="el-GR" sz="2800" b="0" dirty="0" smtClean="0">
                <a:solidFill>
                  <a:schemeClr val="hlink"/>
                </a:solidFill>
              </a:rPr>
            </a:br>
            <a:endParaRPr lang="el-GR" sz="2800" b="0" dirty="0" smtClean="0">
              <a:solidFill>
                <a:schemeClr val="hlink"/>
              </a:solidFill>
            </a:endParaRPr>
          </a:p>
        </p:txBody>
      </p:sp>
      <p:sp>
        <p:nvSpPr>
          <p:cNvPr id="58371" name="Rectangle 3"/>
          <p:cNvSpPr>
            <a:spLocks noGrp="1" noChangeArrowheads="1"/>
          </p:cNvSpPr>
          <p:nvPr>
            <p:ph type="body" idx="1"/>
          </p:nvPr>
        </p:nvSpPr>
        <p:spPr>
          <a:xfrm>
            <a:off x="0" y="765175"/>
            <a:ext cx="9144000" cy="6092825"/>
          </a:xfrm>
        </p:spPr>
        <p:txBody>
          <a:bodyPr/>
          <a:lstStyle/>
          <a:p>
            <a:pPr eaLnBrk="1" hangingPunct="1">
              <a:lnSpc>
                <a:spcPct val="90000"/>
              </a:lnSpc>
              <a:buFont typeface="Wingdings" panose="05000000000000000000" pitchFamily="2" charset="2"/>
              <a:buNone/>
              <a:defRPr/>
            </a:pPr>
            <a:r>
              <a:rPr lang="el-GR" sz="2800" b="1" dirty="0" smtClean="0">
                <a:solidFill>
                  <a:schemeClr val="hlink"/>
                </a:solidFill>
              </a:rPr>
              <a:t>1.  </a:t>
            </a:r>
            <a:r>
              <a:rPr lang="el-GR" sz="2800" b="1" u="sng" dirty="0" smtClean="0">
                <a:solidFill>
                  <a:schemeClr val="hlink"/>
                </a:solidFill>
              </a:rPr>
              <a:t>Συντονισμός της εναλλαγής ρόλων ομιλητή-συνομιλητή</a:t>
            </a:r>
          </a:p>
          <a:p>
            <a:pPr eaLnBrk="1" hangingPunct="1">
              <a:lnSpc>
                <a:spcPct val="90000"/>
              </a:lnSpc>
              <a:buFont typeface="Wingdings" panose="05000000000000000000" pitchFamily="2" charset="2"/>
              <a:buNone/>
              <a:defRPr/>
            </a:pPr>
            <a:r>
              <a:rPr lang="el-GR" sz="2400" b="1" dirty="0" smtClean="0"/>
              <a:t>	</a:t>
            </a:r>
            <a:r>
              <a:rPr lang="el-GR" sz="2600" b="1" dirty="0" smtClean="0"/>
              <a:t>Κάποιος συντονισμός ήδη από τις πρωτοσυνομιλίες της πρώτης βρεφικής ηλικίας (με βλέμμα κ.λπ.).</a:t>
            </a:r>
          </a:p>
          <a:p>
            <a:pPr eaLnBrk="1" hangingPunct="1">
              <a:lnSpc>
                <a:spcPct val="90000"/>
              </a:lnSpc>
              <a:buFont typeface="Wingdings" panose="05000000000000000000" pitchFamily="2" charset="2"/>
              <a:buNone/>
              <a:defRPr/>
            </a:pPr>
            <a:endParaRPr lang="el-GR" sz="2600" b="1" dirty="0" smtClean="0"/>
          </a:p>
          <a:p>
            <a:pPr marL="363538" indent="-363538" eaLnBrk="1" hangingPunct="1">
              <a:lnSpc>
                <a:spcPct val="90000"/>
              </a:lnSpc>
              <a:buFont typeface="Wingdings" panose="05000000000000000000" pitchFamily="2" charset="2"/>
              <a:buNone/>
              <a:defRPr/>
            </a:pPr>
            <a:r>
              <a:rPr lang="el-GR" sz="2800" b="1" dirty="0" smtClean="0"/>
              <a:t> </a:t>
            </a:r>
            <a:r>
              <a:rPr lang="el-GR" sz="2800" b="1" dirty="0" smtClean="0">
                <a:solidFill>
                  <a:schemeClr val="hlink"/>
                </a:solidFill>
              </a:rPr>
              <a:t>2.  </a:t>
            </a:r>
            <a:r>
              <a:rPr lang="el-GR" sz="2800" b="1" u="sng" dirty="0" smtClean="0">
                <a:solidFill>
                  <a:schemeClr val="hlink"/>
                </a:solidFill>
              </a:rPr>
              <a:t>Επιβεβαίωση συνομιλητή ότι παρακολουθεί τον ομιλητή</a:t>
            </a:r>
          </a:p>
          <a:p>
            <a:pPr lvl="1" eaLnBrk="1" hangingPunct="1">
              <a:lnSpc>
                <a:spcPct val="90000"/>
              </a:lnSpc>
              <a:defRPr/>
            </a:pPr>
            <a:r>
              <a:rPr lang="el-GR" sz="2600" b="1" dirty="0" smtClean="0"/>
              <a:t>Στους ενήλικες αυτή η ανατροφοδότηση ομιλητή, π.χ. με κινήσεις κεφαλιού κάθε 5-6΄΄ ή με </a:t>
            </a:r>
            <a:r>
              <a:rPr lang="el-GR" sz="2600" b="1" i="1" dirty="0" smtClean="0"/>
              <a:t>μμ </a:t>
            </a:r>
            <a:r>
              <a:rPr lang="el-GR" sz="2600" b="1" dirty="0" smtClean="0"/>
              <a:t>και </a:t>
            </a:r>
            <a:r>
              <a:rPr lang="el-GR" sz="2600" b="1" i="1" dirty="0" smtClean="0"/>
              <a:t>ναι. </a:t>
            </a:r>
          </a:p>
          <a:p>
            <a:pPr lvl="1" eaLnBrk="1" hangingPunct="1">
              <a:lnSpc>
                <a:spcPct val="90000"/>
              </a:lnSpc>
              <a:defRPr/>
            </a:pPr>
            <a:r>
              <a:rPr lang="el-GR" sz="2600" b="1" u="sng" dirty="0" smtClean="0"/>
              <a:t>Τα παιδιά όμως αργούν πολύ να κατακτήσουν τους σχετικούς μηχανισμούς. Ακόμη και στην εφηβεία δεν παρέχουν επαρκείς ενδείξεις ότι παρακολουθούν</a:t>
            </a:r>
            <a:r>
              <a:rPr lang="el-GR" sz="2600" b="1" dirty="0" smtClean="0"/>
              <a:t> τον ομιλητή ούτε τα αποζητούν από τους άλλους όταν δεν τα λαμβάνουν (ως ομιλητές).  </a:t>
            </a:r>
          </a:p>
          <a:p>
            <a:pPr lvl="1" eaLnBrk="1" hangingPunct="1">
              <a:lnSpc>
                <a:spcPct val="90000"/>
              </a:lnSpc>
              <a:defRPr/>
            </a:pPr>
            <a:r>
              <a:rPr lang="el-GR" sz="2600" b="1" dirty="0" smtClean="0"/>
              <a:t>Ωστόσο, μπορεί ακόμη και από τα 3 χρόνια να το επιχειρήσουν.   </a:t>
            </a:r>
            <a:r>
              <a:rPr lang="en-US" sz="2600" b="1" dirty="0" smtClean="0"/>
              <a:t>Ochs (</a:t>
            </a:r>
            <a:r>
              <a:rPr lang="el-GR" sz="2600" b="1" dirty="0" smtClean="0"/>
              <a:t>19</a:t>
            </a:r>
            <a:r>
              <a:rPr lang="en-US" sz="2600" b="1" dirty="0" smtClean="0"/>
              <a:t>86)</a:t>
            </a:r>
            <a:r>
              <a:rPr lang="el-GR" sz="2600" b="1" dirty="0" smtClean="0"/>
              <a:t>: τείνουν να χρησιμοποιούν έναν πρωτόγονο μηχανισμό, την επανάληψη του τι είπαν οι άλλοι.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47DF39E-2205-4322-A8F8-0E718A88B21A}" type="slidenum">
              <a:rPr lang="el-GR" altLang="el-GR" sz="1200">
                <a:latin typeface="Arial" panose="020B0604020202020204" pitchFamily="34" charset="0"/>
              </a:rPr>
              <a:pPr>
                <a:spcBef>
                  <a:spcPct val="0"/>
                </a:spcBef>
                <a:buClrTx/>
                <a:buSzTx/>
                <a:buFontTx/>
                <a:buNone/>
              </a:pPr>
              <a:t>43</a:t>
            </a:fld>
            <a:endParaRPr lang="el-GR" altLang="el-GR" sz="1200">
              <a:latin typeface="Arial" panose="020B0604020202020204" pitchFamily="34" charset="0"/>
            </a:endParaRPr>
          </a:p>
        </p:txBody>
      </p:sp>
      <p:sp>
        <p:nvSpPr>
          <p:cNvPr id="59395" name="Rectangle 3"/>
          <p:cNvSpPr>
            <a:spLocks noGrp="1" noChangeArrowheads="1"/>
          </p:cNvSpPr>
          <p:nvPr>
            <p:ph type="body" idx="1"/>
          </p:nvPr>
        </p:nvSpPr>
        <p:spPr>
          <a:xfrm>
            <a:off x="457200" y="549275"/>
            <a:ext cx="8229600" cy="5576888"/>
          </a:xfrm>
        </p:spPr>
        <p:txBody>
          <a:bodyPr/>
          <a:lstStyle/>
          <a:p>
            <a:pPr marL="609600" indent="-609600" eaLnBrk="1" hangingPunct="1">
              <a:buFont typeface="Wingdings" panose="05000000000000000000" pitchFamily="2" charset="2"/>
              <a:buAutoNum type="arabicPeriod" startAt="3"/>
              <a:defRPr/>
            </a:pPr>
            <a:endParaRPr lang="el-GR" sz="2400" b="1" dirty="0" smtClean="0">
              <a:solidFill>
                <a:schemeClr val="hlink"/>
              </a:solidFill>
            </a:endParaRPr>
          </a:p>
          <a:p>
            <a:pPr marL="609600" indent="-609600" eaLnBrk="1" hangingPunct="1">
              <a:buSzPct val="100000"/>
              <a:buFont typeface="Wingdings" panose="05000000000000000000" pitchFamily="2" charset="2"/>
              <a:buAutoNum type="arabicPeriod" startAt="3"/>
              <a:defRPr/>
            </a:pPr>
            <a:r>
              <a:rPr lang="el-GR" sz="2800" b="1" u="sng" dirty="0" smtClean="0">
                <a:solidFill>
                  <a:schemeClr val="hlink"/>
                </a:solidFill>
              </a:rPr>
              <a:t>Υποχρέωση συνεργασίας</a:t>
            </a:r>
            <a:r>
              <a:rPr lang="el-GR" sz="2800" b="1" dirty="0" smtClean="0">
                <a:solidFill>
                  <a:schemeClr val="hlink"/>
                </a:solidFill>
              </a:rPr>
              <a:t>, δηλ. απόκρισης σε κάτι </a:t>
            </a:r>
          </a:p>
          <a:p>
            <a:pPr marL="1009650" lvl="1" indent="-609600" eaLnBrk="1" hangingPunct="1">
              <a:defRPr/>
            </a:pPr>
            <a:r>
              <a:rPr lang="el-GR" sz="2600" b="1" dirty="0" smtClean="0"/>
              <a:t>Τη στοιχειώδη </a:t>
            </a:r>
            <a:r>
              <a:rPr lang="el-GR" sz="2600" b="1" u="sng" dirty="0" smtClean="0"/>
              <a:t>αρχή να αποκρινόμαστε σε κάτι που μας ρωτούν τα μικρά της προσχολικής ηλικίας δεν την τηρούν πάντα</a:t>
            </a:r>
            <a:r>
              <a:rPr lang="el-GR" sz="2600" b="1" dirty="0" smtClean="0"/>
              <a:t>, ακόμη κι όταν ο συνομιλητής επιμένει με </a:t>
            </a:r>
            <a:r>
              <a:rPr lang="el-GR" sz="2600" b="1" i="1" dirty="0" smtClean="0"/>
              <a:t>εε;</a:t>
            </a:r>
            <a:r>
              <a:rPr lang="el-GR" sz="2600" b="1" dirty="0" smtClean="0"/>
              <a:t>.    </a:t>
            </a:r>
          </a:p>
          <a:p>
            <a:pPr marL="1009650" lvl="1" indent="-609600" eaLnBrk="1" hangingPunct="1">
              <a:defRPr/>
            </a:pPr>
            <a:r>
              <a:rPr lang="el-GR" sz="2600" b="1" dirty="0" smtClean="0"/>
              <a:t>Γενικότερα τα 3χρονα δύσκολα συνεχίζουν συνομιλία που άρχισε άλλος, μόνο τα 4χρονα το επιχειρούν πιο συχνά. Πιο επιτυχώς ωστόσο με οικεία πρόσωπα.</a:t>
            </a:r>
          </a:p>
          <a:p>
            <a:pPr marL="1009650" lvl="1" indent="-609600" eaLnBrk="1" hangingPunct="1">
              <a:defRPr/>
            </a:pPr>
            <a:r>
              <a:rPr lang="el-GR" sz="2600" b="1" dirty="0" smtClean="0"/>
              <a:t>Απαιτούν όμως απόκριση/συνέχιση από άλλους.</a:t>
            </a:r>
          </a:p>
          <a:p>
            <a:pPr marL="1009650" lvl="1" indent="-609600" eaLnBrk="1" hangingPunct="1">
              <a:defRPr/>
            </a:pPr>
            <a:r>
              <a:rPr lang="el-GR" sz="2600" b="1" dirty="0" smtClean="0"/>
              <a:t>Ακόμη κι όταν αποκρίνονται σε ό,τι έχει πει ο άλλος, αργούν  να πάρουν τα ίδια πρωτοβουλία συζήτησης.</a:t>
            </a:r>
          </a:p>
          <a:p>
            <a:pPr marL="609600" indent="-609600" eaLnBrk="1" hangingPunct="1">
              <a:buFont typeface="Wingdings" panose="05000000000000000000" pitchFamily="2" charset="2"/>
              <a:buNone/>
              <a:defRPr/>
            </a:pPr>
            <a:endParaRPr lang="el-GR" sz="2400" dirty="0" smtClean="0"/>
          </a:p>
          <a:p>
            <a:pPr marL="609600" indent="-609600" eaLnBrk="1" hangingPunct="1">
              <a:buFont typeface="Wingdings" panose="05000000000000000000" pitchFamily="2" charset="2"/>
              <a:buNone/>
              <a:defRPr/>
            </a:pPr>
            <a:endParaRPr lang="el-GR"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E5B5581-8264-4821-AB11-D1D9B200BF7C}" type="slidenum">
              <a:rPr lang="el-GR" altLang="el-GR" sz="1200">
                <a:latin typeface="Arial" panose="020B0604020202020204" pitchFamily="34" charset="0"/>
              </a:rPr>
              <a:pPr>
                <a:spcBef>
                  <a:spcPct val="0"/>
                </a:spcBef>
                <a:buClrTx/>
                <a:buSzTx/>
                <a:buFontTx/>
                <a:buNone/>
              </a:pPr>
              <a:t>44</a:t>
            </a:fld>
            <a:endParaRPr lang="el-GR" altLang="el-GR" sz="1200">
              <a:latin typeface="Arial" panose="020B0604020202020204" pitchFamily="34" charset="0"/>
            </a:endParaRPr>
          </a:p>
        </p:txBody>
      </p:sp>
      <p:sp>
        <p:nvSpPr>
          <p:cNvPr id="86019" name="Rectangle 3"/>
          <p:cNvSpPr>
            <a:spLocks noGrp="1" noChangeArrowheads="1"/>
          </p:cNvSpPr>
          <p:nvPr>
            <p:ph type="body" idx="1"/>
          </p:nvPr>
        </p:nvSpPr>
        <p:spPr>
          <a:xfrm>
            <a:off x="395288" y="620713"/>
            <a:ext cx="8497887" cy="5505450"/>
          </a:xfrm>
        </p:spPr>
        <p:txBody>
          <a:bodyPr/>
          <a:lstStyle/>
          <a:p>
            <a:pPr eaLnBrk="1" hangingPunct="1">
              <a:lnSpc>
                <a:spcPct val="80000"/>
              </a:lnSpc>
              <a:buFont typeface="Wingdings" panose="05000000000000000000" pitchFamily="2" charset="2"/>
              <a:buNone/>
              <a:defRPr/>
            </a:pPr>
            <a:endParaRPr lang="el-GR" sz="2800" b="1" dirty="0" smtClean="0">
              <a:solidFill>
                <a:schemeClr val="hlink"/>
              </a:solidFill>
            </a:endParaRPr>
          </a:p>
          <a:p>
            <a:pPr eaLnBrk="1" hangingPunct="1">
              <a:lnSpc>
                <a:spcPct val="80000"/>
              </a:lnSpc>
              <a:buFont typeface="Wingdings" panose="05000000000000000000" pitchFamily="2" charset="2"/>
              <a:buNone/>
              <a:defRPr/>
            </a:pPr>
            <a:r>
              <a:rPr lang="el-GR" sz="2800" b="1" dirty="0" smtClean="0">
                <a:solidFill>
                  <a:schemeClr val="hlink"/>
                </a:solidFill>
              </a:rPr>
              <a:t>4.  Κανόνες εναλλαγής ομιλητών</a:t>
            </a:r>
            <a:endParaRPr lang="el-GR" sz="2800" b="1" dirty="0" smtClean="0">
              <a:solidFill>
                <a:schemeClr val="hlink"/>
              </a:solidFill>
              <a:sym typeface="Marlett" pitchFamily="2" charset="2"/>
            </a:endParaRPr>
          </a:p>
          <a:p>
            <a:pPr lvl="1" eaLnBrk="1" hangingPunct="1">
              <a:lnSpc>
                <a:spcPct val="80000"/>
              </a:lnSpc>
              <a:defRPr/>
            </a:pPr>
            <a:r>
              <a:rPr lang="el-GR" sz="2600" b="1" dirty="0" smtClean="0"/>
              <a:t>Οι ενήλικες χρησιμοποιούν </a:t>
            </a:r>
            <a:r>
              <a:rPr lang="el-GR" sz="2600" b="1" u="sng" dirty="0" smtClean="0"/>
              <a:t>«γεμίσματα» (</a:t>
            </a:r>
            <a:r>
              <a:rPr lang="en-US" sz="2600" b="1" u="sng" dirty="0" smtClean="0"/>
              <a:t>fillers</a:t>
            </a:r>
            <a:r>
              <a:rPr lang="el-GR" sz="2600" b="1" u="sng" dirty="0" smtClean="0"/>
              <a:t>)</a:t>
            </a:r>
            <a:r>
              <a:rPr lang="en-US" sz="2600" b="1" u="sng" dirty="0" smtClean="0"/>
              <a:t> </a:t>
            </a:r>
            <a:r>
              <a:rPr lang="el-GR" sz="2600" b="1" u="sng" dirty="0" smtClean="0"/>
              <a:t>όταν δεν τους είναι εύκολο να συνεχίσουν ένα θέμα</a:t>
            </a:r>
            <a:r>
              <a:rPr lang="el-GR" sz="2600" b="1" dirty="0" smtClean="0"/>
              <a:t> (π.χ. γιατί δεν θυμούνται κάτι) και δεν θέλουν ταυτόχρονα να χάσουν τη σειρά/συνέχεια του λόγου τους. Π.χ. </a:t>
            </a:r>
            <a:r>
              <a:rPr lang="el-GR" sz="2600" b="1" i="1" dirty="0" smtClean="0">
                <a:solidFill>
                  <a:srgbClr val="FF99FF"/>
                </a:solidFill>
              </a:rPr>
              <a:t>πώς το λένε; Μμ, ναι, ναι, τώρα… </a:t>
            </a:r>
            <a:r>
              <a:rPr lang="el-GR" sz="2600" b="1" i="1" dirty="0" smtClean="0"/>
              <a:t>Σ</a:t>
            </a:r>
            <a:r>
              <a:rPr lang="el-GR" sz="2600" b="1" dirty="0" smtClean="0"/>
              <a:t>ε αφήγηση:  </a:t>
            </a:r>
            <a:r>
              <a:rPr lang="el-GR" sz="2600" b="1" i="1" dirty="0" smtClean="0">
                <a:solidFill>
                  <a:srgbClr val="FF99FF"/>
                </a:solidFill>
              </a:rPr>
              <a:t>εεε. και, και. όταν, ναι. λοιπόν…</a:t>
            </a:r>
          </a:p>
          <a:p>
            <a:pPr lvl="1" eaLnBrk="1" hangingPunct="1">
              <a:lnSpc>
                <a:spcPct val="80000"/>
              </a:lnSpc>
              <a:defRPr/>
            </a:pPr>
            <a:r>
              <a:rPr lang="el-GR" sz="2600" b="1" dirty="0" smtClean="0">
                <a:sym typeface="Marlett" pitchFamily="2" charset="2"/>
              </a:rPr>
              <a:t>Τα παιδιά όμως δεν κατέχουν τους σχετικούς μηχανισμούς και σωπαίνουν, χάνοντας έτσι τη σειρά τους.</a:t>
            </a:r>
          </a:p>
          <a:p>
            <a:pPr lvl="1" eaLnBrk="1" hangingPunct="1">
              <a:lnSpc>
                <a:spcPct val="80000"/>
              </a:lnSpc>
              <a:defRPr/>
            </a:pPr>
            <a:r>
              <a:rPr lang="el-GR" sz="2600" b="1" dirty="0" smtClean="0"/>
              <a:t>Δυσκολεύονται περισσότερο όταν οι συνομιλητές είναι περισσότεροι από δύο, δηλ. κυρίως να συνεχίσουν ίδιο θέμα συζήτησης.</a:t>
            </a:r>
          </a:p>
          <a:p>
            <a:pPr eaLnBrk="1" hangingPunct="1">
              <a:lnSpc>
                <a:spcPct val="80000"/>
              </a:lnSpc>
              <a:defRPr/>
            </a:pPr>
            <a:endParaRPr lang="el-GR" sz="28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E0BDE9C-2CB1-452F-961F-7C93C8C05F20}" type="slidenum">
              <a:rPr lang="el-GR" altLang="el-GR" sz="1200">
                <a:latin typeface="Arial" panose="020B0604020202020204" pitchFamily="34" charset="0"/>
              </a:rPr>
              <a:pPr>
                <a:spcBef>
                  <a:spcPct val="0"/>
                </a:spcBef>
                <a:buClrTx/>
                <a:buSzTx/>
                <a:buFontTx/>
                <a:buNone/>
              </a:pPr>
              <a:t>45</a:t>
            </a:fld>
            <a:endParaRPr lang="el-GR" altLang="el-GR" sz="1200">
              <a:latin typeface="Arial" panose="020B0604020202020204" pitchFamily="34" charset="0"/>
            </a:endParaRPr>
          </a:p>
        </p:txBody>
      </p:sp>
      <p:sp>
        <p:nvSpPr>
          <p:cNvPr id="61442" name="Rectangle 2"/>
          <p:cNvSpPr>
            <a:spLocks noGrp="1" noRot="1" noChangeArrowheads="1"/>
          </p:cNvSpPr>
          <p:nvPr>
            <p:ph type="title"/>
          </p:nvPr>
        </p:nvSpPr>
        <p:spPr>
          <a:xfrm>
            <a:off x="457200" y="274638"/>
            <a:ext cx="8229600" cy="69850"/>
          </a:xfrm>
        </p:spPr>
        <p:txBody>
          <a:bodyPr/>
          <a:lstStyle/>
          <a:p>
            <a:pPr eaLnBrk="1" hangingPunct="1">
              <a:defRPr/>
            </a:pPr>
            <a:r>
              <a:rPr lang="en-US" sz="2800" smtClean="0">
                <a:solidFill>
                  <a:schemeClr val="hlink"/>
                </a:solidFill>
              </a:rPr>
              <a:t/>
            </a:r>
            <a:br>
              <a:rPr lang="en-US" sz="2800" smtClean="0">
                <a:solidFill>
                  <a:schemeClr val="hlink"/>
                </a:solidFill>
              </a:rPr>
            </a:br>
            <a:endParaRPr lang="el-GR" sz="2800" smtClean="0">
              <a:solidFill>
                <a:schemeClr val="hlink"/>
              </a:solidFill>
            </a:endParaRPr>
          </a:p>
        </p:txBody>
      </p:sp>
      <p:sp>
        <p:nvSpPr>
          <p:cNvPr id="61443" name="Rectangle 3"/>
          <p:cNvSpPr>
            <a:spLocks noGrp="1" noChangeArrowheads="1"/>
          </p:cNvSpPr>
          <p:nvPr>
            <p:ph type="body" idx="1"/>
          </p:nvPr>
        </p:nvSpPr>
        <p:spPr>
          <a:xfrm>
            <a:off x="250825" y="333375"/>
            <a:ext cx="8642350" cy="6048375"/>
          </a:xfrm>
        </p:spPr>
        <p:txBody>
          <a:bodyPr/>
          <a:lstStyle/>
          <a:p>
            <a:pPr marL="609600" indent="-609600" eaLnBrk="1" hangingPunct="1">
              <a:lnSpc>
                <a:spcPct val="80000"/>
              </a:lnSpc>
              <a:defRPr/>
            </a:pPr>
            <a:endParaRPr lang="el-GR" sz="800" b="1" dirty="0" smtClean="0">
              <a:solidFill>
                <a:schemeClr val="hlink"/>
              </a:solidFill>
              <a:sym typeface="Marlett" pitchFamily="2" charset="2"/>
            </a:endParaRPr>
          </a:p>
          <a:p>
            <a:pPr marL="609600" indent="-609600" eaLnBrk="1" hangingPunct="1">
              <a:lnSpc>
                <a:spcPct val="80000"/>
              </a:lnSpc>
              <a:buFont typeface="Wingdings" panose="05000000000000000000" pitchFamily="2" charset="2"/>
              <a:buNone/>
              <a:defRPr/>
            </a:pPr>
            <a:r>
              <a:rPr lang="el-GR" sz="2800" b="1" dirty="0" smtClean="0">
                <a:solidFill>
                  <a:schemeClr val="hlink"/>
                </a:solidFill>
              </a:rPr>
              <a:t>5.  	Άλλα φαινόμενα συνομιλίας</a:t>
            </a:r>
          </a:p>
          <a:p>
            <a:pPr marL="1009650" lvl="1" indent="-609600" eaLnBrk="1" hangingPunct="1">
              <a:lnSpc>
                <a:spcPct val="80000"/>
              </a:lnSpc>
              <a:defRPr/>
            </a:pPr>
            <a:r>
              <a:rPr lang="el-GR" sz="2600" b="1" u="sng" dirty="0" err="1" smtClean="0">
                <a:solidFill>
                  <a:srgbClr val="00FF00"/>
                </a:solidFill>
              </a:rPr>
              <a:t>Αυτοδιόρθωση</a:t>
            </a:r>
            <a:r>
              <a:rPr lang="el-GR" sz="2600" b="1" u="sng" dirty="0" smtClean="0">
                <a:solidFill>
                  <a:srgbClr val="00FF00"/>
                </a:solidFill>
              </a:rPr>
              <a:t>/επιδιόρθωση</a:t>
            </a:r>
            <a:r>
              <a:rPr lang="el-GR" sz="2600" b="1" dirty="0" smtClean="0"/>
              <a:t>:</a:t>
            </a:r>
            <a:r>
              <a:rPr lang="en-US" sz="2600" b="1" dirty="0" smtClean="0"/>
              <a:t> </a:t>
            </a:r>
            <a:r>
              <a:rPr lang="el-GR" sz="2600" b="1" dirty="0" smtClean="0"/>
              <a:t>όχι συχνή πριν τα 6 χρόνια, τουλάχιστον συνειδητή (π.χ. </a:t>
            </a:r>
            <a:r>
              <a:rPr lang="el-GR" sz="2600" b="1" i="1" dirty="0" smtClean="0"/>
              <a:t>αχ!. όχι, ήθελα να πω, μα τι είπα τώρα;</a:t>
            </a:r>
            <a:r>
              <a:rPr lang="el-GR" sz="2600" b="1" dirty="0" smtClean="0"/>
              <a:t>)</a:t>
            </a:r>
            <a:endParaRPr lang="el-GR" sz="2600" b="1" i="1" dirty="0" smtClean="0">
              <a:sym typeface="Marlett" pitchFamily="2" charset="2"/>
            </a:endParaRPr>
          </a:p>
          <a:p>
            <a:pPr marL="1009650" lvl="1" indent="-609600" eaLnBrk="1" hangingPunct="1">
              <a:lnSpc>
                <a:spcPct val="80000"/>
              </a:lnSpc>
              <a:defRPr/>
            </a:pPr>
            <a:r>
              <a:rPr lang="el-GR" sz="2600" b="1" u="sng" dirty="0" smtClean="0">
                <a:solidFill>
                  <a:srgbClr val="00FF00"/>
                </a:solidFill>
              </a:rPr>
              <a:t>Αίτημα για επεξήγηση</a:t>
            </a:r>
            <a:r>
              <a:rPr lang="el-GR" sz="2600" b="1" dirty="0" smtClean="0"/>
              <a:t>: δυσκολεύονται να ζητήσουν διευκρινίσεις όταν δεν καταλαβαίνουν (π.χ. </a:t>
            </a:r>
            <a:r>
              <a:rPr lang="el-GR" sz="2600" b="1" i="1" dirty="0" smtClean="0"/>
              <a:t>Τι εννοείς τώρα;</a:t>
            </a:r>
            <a:r>
              <a:rPr lang="el-GR" sz="2600" b="1" dirty="0" smtClean="0"/>
              <a:t>).</a:t>
            </a:r>
            <a:endParaRPr lang="en-US" sz="2600" b="1" dirty="0" smtClean="0"/>
          </a:p>
          <a:p>
            <a:pPr marL="1009650" lvl="1" indent="-609600" eaLnBrk="1" hangingPunct="1">
              <a:lnSpc>
                <a:spcPct val="80000"/>
              </a:lnSpc>
              <a:defRPr/>
            </a:pPr>
            <a:r>
              <a:rPr lang="el-GR" sz="2600" b="1" dirty="0" smtClean="0"/>
              <a:t>Ειδικά όταν οι άλλοι ζητούν διευκρίνιση, τα παιδιά του νηπιαγωγείου είτε σωπαίνουν είτε επαναλαμβάνουν τα ίδια λόγια.  </a:t>
            </a:r>
            <a:r>
              <a:rPr lang="el-GR" sz="2600" b="1" u="sng" dirty="0" smtClean="0">
                <a:solidFill>
                  <a:srgbClr val="00FF00"/>
                </a:solidFill>
              </a:rPr>
              <a:t>Μόνο τα μεγαλύτερα επιχειρούν</a:t>
            </a:r>
            <a:r>
              <a:rPr lang="el-GR" sz="2600" b="1" dirty="0" smtClean="0">
                <a:solidFill>
                  <a:srgbClr val="00FF00"/>
                </a:solidFill>
              </a:rPr>
              <a:t> </a:t>
            </a:r>
            <a:r>
              <a:rPr lang="el-GR" sz="2600" b="1" u="sng" dirty="0" smtClean="0">
                <a:solidFill>
                  <a:srgbClr val="00FF00"/>
                </a:solidFill>
              </a:rPr>
              <a:t>επεξηγήσεις, δηλ. απάντηση στο αίτημα διευκρίνισης</a:t>
            </a:r>
            <a:r>
              <a:rPr lang="el-GR" sz="2600" b="1" dirty="0" smtClean="0">
                <a:solidFill>
                  <a:srgbClr val="00FF00"/>
                </a:solidFill>
              </a:rPr>
              <a:t>.</a:t>
            </a:r>
            <a:r>
              <a:rPr lang="el-GR" sz="2600" b="1" dirty="0" smtClean="0"/>
              <a:t> </a:t>
            </a:r>
            <a:r>
              <a:rPr lang="en-US" sz="2600" b="1" dirty="0" smtClean="0"/>
              <a:t>  </a:t>
            </a:r>
            <a:endParaRPr lang="el-GR" sz="2600" b="1" dirty="0" smtClean="0"/>
          </a:p>
          <a:p>
            <a:pPr marL="1009650" lvl="1" indent="-609600" eaLnBrk="1" hangingPunct="1">
              <a:lnSpc>
                <a:spcPct val="80000"/>
              </a:lnSpc>
              <a:defRPr/>
            </a:pPr>
            <a:r>
              <a:rPr lang="en-US" sz="2600" b="1" u="sng" dirty="0" err="1" smtClean="0">
                <a:solidFill>
                  <a:srgbClr val="00FF00"/>
                </a:solidFill>
              </a:rPr>
              <a:t>Παραβίαση</a:t>
            </a:r>
            <a:r>
              <a:rPr lang="en-US" sz="2600" b="1" u="sng" dirty="0" smtClean="0">
                <a:solidFill>
                  <a:srgbClr val="00FF00"/>
                </a:solidFill>
              </a:rPr>
              <a:t> </a:t>
            </a:r>
            <a:r>
              <a:rPr lang="en-US" sz="2600" b="1" u="sng" dirty="0" err="1" smtClean="0">
                <a:solidFill>
                  <a:srgbClr val="00FF00"/>
                </a:solidFill>
              </a:rPr>
              <a:t>αρχών</a:t>
            </a:r>
            <a:r>
              <a:rPr lang="el-GR" sz="2600" b="1" u="sng" dirty="0" smtClean="0">
                <a:solidFill>
                  <a:srgbClr val="00FF00"/>
                </a:solidFill>
              </a:rPr>
              <a:t>/αξιωμάτων</a:t>
            </a:r>
            <a:r>
              <a:rPr lang="en-US" sz="2600" b="1" u="sng" dirty="0" smtClean="0">
                <a:solidFill>
                  <a:srgbClr val="00FF00"/>
                </a:solidFill>
              </a:rPr>
              <a:t> </a:t>
            </a:r>
            <a:r>
              <a:rPr lang="en-US" sz="2600" b="1" u="sng" dirty="0" err="1" smtClean="0">
                <a:solidFill>
                  <a:srgbClr val="00FF00"/>
                </a:solidFill>
              </a:rPr>
              <a:t>συνομιλίας</a:t>
            </a:r>
            <a:r>
              <a:rPr lang="en-US" sz="2600" b="1" dirty="0" smtClean="0"/>
              <a:t>:</a:t>
            </a:r>
            <a:r>
              <a:rPr lang="el-GR" sz="2600" b="1" dirty="0" smtClean="0">
                <a:solidFill>
                  <a:schemeClr val="hlink"/>
                </a:solidFill>
              </a:rPr>
              <a:t> </a:t>
            </a:r>
            <a:r>
              <a:rPr lang="el-GR" sz="2600" b="1" dirty="0" smtClean="0"/>
              <a:t>Ένα ε</a:t>
            </a:r>
            <a:r>
              <a:rPr lang="en-US" sz="2600" b="1" dirty="0" err="1" smtClean="0"/>
              <a:t>κφώνημα</a:t>
            </a:r>
            <a:r>
              <a:rPr lang="en-US" sz="2600" b="1" dirty="0" smtClean="0"/>
              <a:t> </a:t>
            </a:r>
            <a:r>
              <a:rPr lang="el-GR" sz="2600" b="1" dirty="0" smtClean="0"/>
              <a:t>(~πρόταση) </a:t>
            </a:r>
            <a:r>
              <a:rPr lang="en-US" sz="2600" b="1" dirty="0" err="1" smtClean="0"/>
              <a:t>πρέπει</a:t>
            </a:r>
            <a:r>
              <a:rPr lang="en-US" sz="2600" b="1" dirty="0" smtClean="0"/>
              <a:t> </a:t>
            </a:r>
            <a:r>
              <a:rPr lang="en-US" sz="2600" b="1" dirty="0" err="1" smtClean="0"/>
              <a:t>να</a:t>
            </a:r>
            <a:r>
              <a:rPr lang="en-US" sz="2600" b="1" dirty="0" smtClean="0"/>
              <a:t> </a:t>
            </a:r>
            <a:r>
              <a:rPr lang="en-US" sz="2600" b="1" dirty="0" err="1" smtClean="0"/>
              <a:t>είναι</a:t>
            </a:r>
            <a:r>
              <a:rPr lang="en-US" sz="2600" b="1" dirty="0" smtClean="0"/>
              <a:t> </a:t>
            </a:r>
            <a:r>
              <a:rPr lang="en-US" sz="2600" b="1" dirty="0" err="1" smtClean="0"/>
              <a:t>σχετικό</a:t>
            </a:r>
            <a:r>
              <a:rPr lang="en-US" sz="2600" b="1" dirty="0" smtClean="0"/>
              <a:t> </a:t>
            </a:r>
            <a:r>
              <a:rPr lang="en-US" sz="2600" b="1" dirty="0" err="1" smtClean="0"/>
              <a:t>με</a:t>
            </a:r>
            <a:r>
              <a:rPr lang="en-US" sz="2600" b="1" dirty="0" smtClean="0"/>
              <a:t> </a:t>
            </a:r>
            <a:r>
              <a:rPr lang="en-US" sz="2600" b="1" dirty="0" err="1" smtClean="0"/>
              <a:t>προηγούμενο</a:t>
            </a:r>
            <a:r>
              <a:rPr lang="el-GR" sz="2600" b="1" dirty="0" smtClean="0"/>
              <a:t>. Όταν δεν είναι, τα παιδιά </a:t>
            </a:r>
            <a:r>
              <a:rPr lang="en-US" sz="2600" b="1" dirty="0" err="1" smtClean="0"/>
              <a:t>κατανοούν</a:t>
            </a:r>
            <a:r>
              <a:rPr lang="en-US" sz="2600" b="1" dirty="0" smtClean="0"/>
              <a:t> </a:t>
            </a:r>
            <a:r>
              <a:rPr lang="en-US" sz="2600" b="1" dirty="0" err="1" smtClean="0"/>
              <a:t>ότι</a:t>
            </a:r>
            <a:r>
              <a:rPr lang="en-US" sz="2600" b="1" dirty="0" smtClean="0"/>
              <a:t> </a:t>
            </a:r>
            <a:r>
              <a:rPr lang="en-US" sz="2600" b="1" dirty="0" err="1" smtClean="0"/>
              <a:t>κάτι</a:t>
            </a:r>
            <a:r>
              <a:rPr lang="en-US" sz="2600" b="1" dirty="0" smtClean="0"/>
              <a:t> </a:t>
            </a:r>
            <a:r>
              <a:rPr lang="en-US" sz="2600" b="1" dirty="0" err="1" smtClean="0"/>
              <a:t>δεν</a:t>
            </a:r>
            <a:r>
              <a:rPr lang="en-US" sz="2600" b="1" dirty="0" smtClean="0"/>
              <a:t> </a:t>
            </a:r>
            <a:r>
              <a:rPr lang="en-US" sz="2600" b="1" dirty="0" err="1" smtClean="0"/>
              <a:t>πάει</a:t>
            </a:r>
            <a:r>
              <a:rPr lang="en-US" sz="2600" b="1" dirty="0" smtClean="0"/>
              <a:t> </a:t>
            </a:r>
            <a:r>
              <a:rPr lang="en-US" sz="2600" b="1" dirty="0" err="1" smtClean="0"/>
              <a:t>καλά</a:t>
            </a:r>
            <a:r>
              <a:rPr lang="en-US" sz="2600" b="1" dirty="0" smtClean="0"/>
              <a:t> </a:t>
            </a:r>
            <a:r>
              <a:rPr lang="en-US" sz="2600" b="1" dirty="0" err="1" smtClean="0"/>
              <a:t>και</a:t>
            </a:r>
            <a:r>
              <a:rPr lang="en-US" sz="2600" b="1" dirty="0" smtClean="0"/>
              <a:t> </a:t>
            </a:r>
            <a:r>
              <a:rPr lang="en-US" sz="2600" b="1" dirty="0" err="1" smtClean="0"/>
              <a:t>αναζητούν</a:t>
            </a:r>
            <a:r>
              <a:rPr lang="en-US" sz="2600" b="1" dirty="0" smtClean="0"/>
              <a:t> </a:t>
            </a:r>
            <a:r>
              <a:rPr lang="en-US" sz="2600" b="1" dirty="0" err="1" smtClean="0"/>
              <a:t>ερμηνεία</a:t>
            </a:r>
            <a:r>
              <a:rPr lang="en-US" sz="2600" b="1" dirty="0" smtClean="0"/>
              <a:t> </a:t>
            </a:r>
            <a:r>
              <a:rPr lang="el-GR" sz="2600" b="1" dirty="0" smtClean="0"/>
              <a:t>γι’ αυτό που ειπώθηκε </a:t>
            </a:r>
            <a:r>
              <a:rPr lang="en-US" sz="2600" b="1" dirty="0" err="1" smtClean="0"/>
              <a:t>μόνο</a:t>
            </a:r>
            <a:r>
              <a:rPr lang="en-US" sz="2600" b="1" dirty="0" smtClean="0"/>
              <a:t> </a:t>
            </a:r>
            <a:r>
              <a:rPr lang="el-GR" sz="2600" b="1" dirty="0" smtClean="0"/>
              <a:t>κατά το </a:t>
            </a:r>
            <a:r>
              <a:rPr lang="en-US" sz="2600" b="1" dirty="0" smtClean="0"/>
              <a:t>37% </a:t>
            </a:r>
            <a:r>
              <a:rPr lang="el-GR" sz="2600" b="1" dirty="0" smtClean="0"/>
              <a:t>στην Α΄ Δ</a:t>
            </a:r>
            <a:r>
              <a:rPr lang="en-US" sz="2600" b="1" dirty="0" err="1" smtClean="0"/>
              <a:t>ημοτικού</a:t>
            </a:r>
            <a:r>
              <a:rPr lang="en-US" sz="2600" b="1" dirty="0" smtClean="0"/>
              <a:t>, </a:t>
            </a:r>
            <a:r>
              <a:rPr lang="el-GR" sz="2600" b="1" dirty="0" smtClean="0"/>
              <a:t>αλλά στο </a:t>
            </a:r>
            <a:r>
              <a:rPr lang="en-US" sz="2600" b="1" dirty="0" smtClean="0"/>
              <a:t>73% </a:t>
            </a:r>
            <a:r>
              <a:rPr lang="el-GR" sz="2600" b="1" dirty="0" smtClean="0"/>
              <a:t>στην Γ΄ </a:t>
            </a:r>
            <a:r>
              <a:rPr lang="el-GR" sz="2600" dirty="0" smtClean="0"/>
              <a:t>(βλ. </a:t>
            </a:r>
            <a:r>
              <a:rPr lang="en-US" sz="2600" dirty="0" smtClean="0"/>
              <a:t>Garvey 1984).</a:t>
            </a:r>
            <a:r>
              <a:rPr lang="el-GR" sz="2600" dirty="0" smtClean="0"/>
              <a:t> </a:t>
            </a:r>
          </a:p>
          <a:p>
            <a:pPr marL="609600" indent="-609600" eaLnBrk="1" hangingPunct="1">
              <a:lnSpc>
                <a:spcPct val="80000"/>
              </a:lnSpc>
              <a:defRPr/>
            </a:pPr>
            <a:endParaRPr lang="el-GR" sz="24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5C4B37F-33D6-4BC6-831C-868B2723CE69}" type="slidenum">
              <a:rPr lang="el-GR" altLang="el-GR" sz="1200">
                <a:latin typeface="Arial" panose="020B0604020202020204" pitchFamily="34" charset="0"/>
              </a:rPr>
              <a:pPr>
                <a:spcBef>
                  <a:spcPct val="0"/>
                </a:spcBef>
                <a:buClrTx/>
                <a:buSzTx/>
                <a:buFontTx/>
                <a:buNone/>
              </a:pPr>
              <a:t>46</a:t>
            </a:fld>
            <a:endParaRPr lang="el-GR" altLang="el-GR" sz="1200">
              <a:latin typeface="Arial" panose="020B0604020202020204" pitchFamily="34" charset="0"/>
            </a:endParaRPr>
          </a:p>
        </p:txBody>
      </p:sp>
      <p:sp>
        <p:nvSpPr>
          <p:cNvPr id="89091" name="Rectangle 3"/>
          <p:cNvSpPr>
            <a:spLocks noGrp="1" noChangeArrowheads="1"/>
          </p:cNvSpPr>
          <p:nvPr>
            <p:ph type="body" idx="1"/>
          </p:nvPr>
        </p:nvSpPr>
        <p:spPr>
          <a:xfrm>
            <a:off x="0" y="0"/>
            <a:ext cx="9144000" cy="6858000"/>
          </a:xfrm>
        </p:spPr>
        <p:txBody>
          <a:bodyPr/>
          <a:lstStyle/>
          <a:p>
            <a:pPr algn="ctr" eaLnBrk="1" hangingPunct="1">
              <a:buFont typeface="Wingdings" panose="05000000000000000000" pitchFamily="2" charset="2"/>
              <a:buNone/>
              <a:defRPr/>
            </a:pPr>
            <a:r>
              <a:rPr lang="el-GR" altLang="el-GR" b="1" u="sng" dirty="0" smtClean="0">
                <a:solidFill>
                  <a:schemeClr val="hlink"/>
                </a:solidFill>
              </a:rPr>
              <a:t>Συμπέρασμα</a:t>
            </a:r>
            <a:endParaRPr lang="el-GR" altLang="el-GR" b="1" u="sng" dirty="0" smtClean="0"/>
          </a:p>
          <a:p>
            <a:pPr algn="ctr" eaLnBrk="1" hangingPunct="1">
              <a:buFont typeface="Wingdings" panose="05000000000000000000" pitchFamily="2" charset="2"/>
              <a:buNone/>
              <a:defRPr/>
            </a:pPr>
            <a:r>
              <a:rPr lang="el-GR" altLang="el-GR" b="1" dirty="0" smtClean="0"/>
              <a:t>ενδεικτικό για ανάπτυξη επικοινωνιακών ικανοτήτων</a:t>
            </a:r>
          </a:p>
          <a:p>
            <a:pPr algn="ctr" eaLnBrk="1" hangingPunct="1">
              <a:buFont typeface="Wingdings" panose="05000000000000000000" pitchFamily="2" charset="2"/>
              <a:buNone/>
              <a:defRPr/>
            </a:pPr>
            <a:r>
              <a:rPr lang="el-GR" altLang="el-GR" b="1" dirty="0" smtClean="0"/>
              <a:t>Τα παιδιά </a:t>
            </a:r>
            <a:r>
              <a:rPr lang="el-GR" altLang="el-GR" b="1" dirty="0" smtClean="0">
                <a:solidFill>
                  <a:schemeClr val="hlink"/>
                </a:solidFill>
              </a:rPr>
              <a:t>χειρίζονται μεν τη γλώσσα καλύτερα </a:t>
            </a:r>
          </a:p>
          <a:p>
            <a:pPr algn="ctr" eaLnBrk="1" hangingPunct="1">
              <a:buFont typeface="Wingdings" panose="05000000000000000000" pitchFamily="2" charset="2"/>
              <a:buNone/>
              <a:defRPr/>
            </a:pPr>
            <a:r>
              <a:rPr lang="el-GR" altLang="el-GR" b="1" dirty="0" smtClean="0">
                <a:solidFill>
                  <a:schemeClr val="hlink"/>
                </a:solidFill>
              </a:rPr>
              <a:t>στο πιο οικείο είδος λόγου</a:t>
            </a:r>
            <a:r>
              <a:rPr lang="el-GR" altLang="el-GR" b="1" dirty="0" smtClean="0"/>
              <a:t>, </a:t>
            </a:r>
          </a:p>
          <a:p>
            <a:pPr algn="ctr" eaLnBrk="1" hangingPunct="1">
              <a:buFont typeface="Wingdings" panose="05000000000000000000" pitchFamily="2" charset="2"/>
              <a:buNone/>
              <a:defRPr/>
            </a:pPr>
            <a:r>
              <a:rPr lang="el-GR" altLang="el-GR" b="1" dirty="0" smtClean="0"/>
              <a:t>την καθημερινή προφορική συνομιλία. </a:t>
            </a:r>
          </a:p>
          <a:p>
            <a:pPr algn="ctr" eaLnBrk="1" hangingPunct="1">
              <a:buFont typeface="Wingdings" panose="05000000000000000000" pitchFamily="2" charset="2"/>
              <a:buNone/>
              <a:defRPr/>
            </a:pPr>
            <a:r>
              <a:rPr lang="el-GR" altLang="el-GR" b="1" u="sng" dirty="0" smtClean="0">
                <a:solidFill>
                  <a:schemeClr val="hlink"/>
                </a:solidFill>
              </a:rPr>
              <a:t>Ωστόσο</a:t>
            </a:r>
            <a:r>
              <a:rPr lang="el-GR" altLang="el-GR" b="1" dirty="0" smtClean="0">
                <a:solidFill>
                  <a:srgbClr val="FFC000"/>
                </a:solidFill>
              </a:rPr>
              <a:t>, </a:t>
            </a:r>
          </a:p>
          <a:p>
            <a:pPr algn="ctr" eaLnBrk="1" hangingPunct="1">
              <a:buFont typeface="Wingdings" panose="05000000000000000000" pitchFamily="2" charset="2"/>
              <a:buNone/>
              <a:defRPr/>
            </a:pPr>
            <a:r>
              <a:rPr lang="el-GR" altLang="el-GR" b="1" u="sng" dirty="0" smtClean="0">
                <a:solidFill>
                  <a:schemeClr val="hlink"/>
                </a:solidFill>
              </a:rPr>
              <a:t>ακόμη και στη συνομιλία </a:t>
            </a:r>
            <a:endParaRPr lang="en-US" altLang="el-GR" b="1" u="sng" dirty="0" smtClean="0">
              <a:solidFill>
                <a:schemeClr val="hlink"/>
              </a:solidFill>
            </a:endParaRPr>
          </a:p>
          <a:p>
            <a:pPr algn="ctr" eaLnBrk="1" hangingPunct="1">
              <a:buFont typeface="Wingdings" panose="05000000000000000000" pitchFamily="2" charset="2"/>
              <a:buNone/>
              <a:defRPr/>
            </a:pPr>
            <a:r>
              <a:rPr lang="el-GR" altLang="el-GR" b="1" u="sng" dirty="0" smtClean="0">
                <a:solidFill>
                  <a:schemeClr val="hlink"/>
                </a:solidFill>
              </a:rPr>
              <a:t>δεν έχουν πλήρως αναπτύξει </a:t>
            </a:r>
          </a:p>
          <a:p>
            <a:pPr algn="ctr" eaLnBrk="1" hangingPunct="1">
              <a:buFont typeface="Wingdings" panose="05000000000000000000" pitchFamily="2" charset="2"/>
              <a:buNone/>
              <a:defRPr/>
            </a:pPr>
            <a:r>
              <a:rPr lang="el-GR" altLang="el-GR" b="1" u="sng" dirty="0" smtClean="0">
                <a:solidFill>
                  <a:schemeClr val="hlink"/>
                </a:solidFill>
              </a:rPr>
              <a:t>τις επικοινωνιακές ικανότητες</a:t>
            </a:r>
            <a:r>
              <a:rPr lang="el-GR" altLang="el-GR" b="1" dirty="0" smtClean="0"/>
              <a:t> </a:t>
            </a:r>
          </a:p>
          <a:p>
            <a:pPr algn="ctr" eaLnBrk="1" hangingPunct="1">
              <a:buFont typeface="Wingdings" panose="05000000000000000000" pitchFamily="2" charset="2"/>
              <a:buNone/>
              <a:defRPr/>
            </a:pPr>
            <a:r>
              <a:rPr lang="el-GR" altLang="el-GR" sz="2800" b="1" dirty="0" smtClean="0"/>
              <a:t>(πιο συγκεκριμένα, </a:t>
            </a:r>
          </a:p>
          <a:p>
            <a:pPr algn="ctr" eaLnBrk="1" hangingPunct="1">
              <a:buFont typeface="Wingdings" panose="05000000000000000000" pitchFamily="2" charset="2"/>
              <a:buNone/>
              <a:defRPr/>
            </a:pPr>
            <a:r>
              <a:rPr lang="el-GR" altLang="el-GR" sz="2800" b="1" dirty="0" smtClean="0"/>
              <a:t>δεν ακολουθούν πάντα όλες </a:t>
            </a:r>
            <a:r>
              <a:rPr lang="el-GR" altLang="el-GR" sz="2800" b="1" smtClean="0"/>
              <a:t>τις συμβάσεις της </a:t>
            </a:r>
            <a:r>
              <a:rPr lang="el-GR" altLang="el-GR" sz="2800" b="1" dirty="0" smtClean="0"/>
              <a:t>συνομιλίας).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Τίτλος 6"/>
          <p:cNvSpPr>
            <a:spLocks noGrp="1"/>
          </p:cNvSpPr>
          <p:nvPr>
            <p:ph type="ctrTitle"/>
          </p:nvPr>
        </p:nvSpPr>
        <p:spPr/>
        <p:txBody>
          <a:bodyPr/>
          <a:lstStyle/>
          <a:p>
            <a:pPr>
              <a:defRPr/>
            </a:pPr>
            <a:r>
              <a:rPr lang="el-GR" altLang="el-GR" smtClean="0">
                <a:solidFill>
                  <a:srgbClr val="FFC000"/>
                </a:solidFill>
              </a:rPr>
              <a:t>Τέλος</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pPr>
              <a:defRPr/>
            </a:pPr>
            <a:r>
              <a:rPr lang="el-GR" altLang="el-GR" smtClean="0">
                <a:solidFill>
                  <a:srgbClr val="FFC000"/>
                </a:solidFill>
              </a:rPr>
              <a:t>Χρηματοδότηση</a:t>
            </a:r>
          </a:p>
        </p:txBody>
      </p:sp>
      <p:sp>
        <p:nvSpPr>
          <p:cNvPr id="109571" name="Content Placeholder 2"/>
          <p:cNvSpPr>
            <a:spLocks noGrp="1"/>
          </p:cNvSpPr>
          <p:nvPr>
            <p:ph idx="1"/>
          </p:nvPr>
        </p:nvSpPr>
        <p:spPr>
          <a:xfrm>
            <a:off x="457200" y="1341438"/>
            <a:ext cx="8229600" cy="4525962"/>
          </a:xfrm>
        </p:spPr>
        <p:txBody>
          <a:bodyPr/>
          <a:lstStyle/>
          <a:p>
            <a:r>
              <a:rPr lang="el-GR" altLang="el-GR" sz="2000" dirty="0" smtClean="0">
                <a:effectLst/>
              </a:rPr>
              <a:t>Το παρόν εκπαιδευτικό υλικό έχει αναπτυχθεί στο πλαίσιο του εκπαιδευτικού έργου του διδάσκοντα.</a:t>
            </a:r>
            <a:endParaRPr lang="en-US" altLang="el-GR" sz="2000" dirty="0" smtClean="0">
              <a:effectLst/>
            </a:endParaRPr>
          </a:p>
          <a:p>
            <a:r>
              <a:rPr lang="el-GR" altLang="el-GR" sz="2000" dirty="0" smtClean="0">
                <a:effectLst/>
              </a:rPr>
              <a:t>Το έργο «</a:t>
            </a:r>
            <a:r>
              <a:rPr lang="el-GR" altLang="el-GR" sz="2000" b="1" dirty="0" smtClean="0">
                <a:effectLst/>
              </a:rPr>
              <a:t>Ανοικτά Ακαδημαϊκά Μαθήματα στο Πανεπιστήμιο Αθηνών</a:t>
            </a:r>
            <a:r>
              <a:rPr lang="el-GR" altLang="el-GR" sz="2000" dirty="0" smtClean="0">
                <a:effectLst/>
              </a:rPr>
              <a:t>» έχει χρηματοδοτήσει μόνο την αναδιαμόρφωση του εκπαιδευτικού υλικού. </a:t>
            </a:r>
            <a:endParaRPr lang="en-US" altLang="el-GR" sz="2000" dirty="0" smtClean="0">
              <a:effectLst/>
            </a:endParaRPr>
          </a:p>
          <a:p>
            <a:r>
              <a:rPr lang="el-GR" altLang="el-GR" sz="2000" dirty="0" smtClean="0">
                <a:effectLst/>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09572"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149507" name="Text Placeholder 4"/>
          <p:cNvSpPr>
            <a:spLocks noGrp="1"/>
          </p:cNvSpPr>
          <p:nvPr>
            <p:ph type="body" idx="1"/>
          </p:nvPr>
        </p:nvSpPr>
        <p:spPr/>
        <p:txBody>
          <a:bodyPr/>
          <a:lstStyle/>
          <a:p>
            <a:pPr>
              <a:defRPr/>
            </a:pPr>
            <a:endParaRPr lang="el-GR" altLang="el-G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AAF6D18-1CB1-4587-AF99-DBD9946D7C69}" type="slidenum">
              <a:rPr lang="el-GR" altLang="el-GR" sz="1200">
                <a:latin typeface="Arial" panose="020B0604020202020204" pitchFamily="34" charset="0"/>
              </a:rPr>
              <a:pPr>
                <a:spcBef>
                  <a:spcPct val="0"/>
                </a:spcBef>
                <a:buClrTx/>
                <a:buSzTx/>
                <a:buFontTx/>
                <a:buNone/>
              </a:pPr>
              <a:t>5</a:t>
            </a:fld>
            <a:endParaRPr lang="el-GR" altLang="el-GR" sz="1200">
              <a:latin typeface="Arial" panose="020B0604020202020204" pitchFamily="34" charset="0"/>
            </a:endParaRPr>
          </a:p>
        </p:txBody>
      </p:sp>
      <p:sp>
        <p:nvSpPr>
          <p:cNvPr id="81923" name="Rectangle 3"/>
          <p:cNvSpPr>
            <a:spLocks noGrp="1" noChangeArrowheads="1"/>
          </p:cNvSpPr>
          <p:nvPr>
            <p:ph type="body" idx="1"/>
          </p:nvPr>
        </p:nvSpPr>
        <p:spPr>
          <a:xfrm>
            <a:off x="0" y="0"/>
            <a:ext cx="9144000" cy="6858000"/>
          </a:xfrm>
        </p:spPr>
        <p:txBody>
          <a:bodyPr/>
          <a:lstStyle/>
          <a:p>
            <a:pPr eaLnBrk="1" hangingPunct="1">
              <a:lnSpc>
                <a:spcPct val="80000"/>
              </a:lnSpc>
              <a:defRPr/>
            </a:pPr>
            <a:r>
              <a:rPr lang="el-GR" altLang="el-GR" sz="2800" b="1" u="sng" smtClean="0">
                <a:solidFill>
                  <a:schemeClr val="hlink"/>
                </a:solidFill>
              </a:rPr>
              <a:t>Κοινωνιογλωσσικές ικανότητες</a:t>
            </a:r>
            <a:r>
              <a:rPr lang="el-GR" altLang="el-GR" sz="2400" u="sng" smtClean="0">
                <a:solidFill>
                  <a:schemeClr val="hlink"/>
                </a:solidFill>
              </a:rPr>
              <a:t>  </a:t>
            </a:r>
            <a:r>
              <a:rPr lang="el-GR" altLang="el-GR" sz="2400" smtClean="0"/>
              <a:t>π.χ.</a:t>
            </a:r>
            <a:r>
              <a:rPr lang="el-GR" altLang="el-GR" sz="2400" smtClean="0">
                <a:solidFill>
                  <a:schemeClr val="hlink"/>
                </a:solidFill>
              </a:rPr>
              <a:t> </a:t>
            </a:r>
          </a:p>
          <a:p>
            <a:pPr lvl="1" eaLnBrk="1" hangingPunct="1">
              <a:lnSpc>
                <a:spcPct val="80000"/>
              </a:lnSpc>
              <a:defRPr/>
            </a:pPr>
            <a:r>
              <a:rPr lang="el-GR" altLang="el-GR" sz="2400" b="1" smtClean="0"/>
              <a:t>Δεν μπορούμε να πούμε στο μανάβη του χωριού μας  «Θα μπορούσατε να μου δώσετε ένα πεπόνι;», γιατί θα το εκλάβει π.χ.</a:t>
            </a:r>
            <a:r>
              <a:rPr lang="el-GR" altLang="el-GR" sz="2400" b="1" smtClean="0">
                <a:latin typeface="Arial" charset="0"/>
              </a:rPr>
              <a:t> </a:t>
            </a:r>
            <a:r>
              <a:rPr lang="el-GR" altLang="el-GR" sz="2400" b="1" smtClean="0"/>
              <a:t>ως ειρωνεία ή πλάκα.</a:t>
            </a:r>
          </a:p>
          <a:p>
            <a:pPr lvl="1" eaLnBrk="1" hangingPunct="1">
              <a:lnSpc>
                <a:spcPct val="80000"/>
              </a:lnSpc>
              <a:defRPr/>
            </a:pPr>
            <a:r>
              <a:rPr lang="el-GR" altLang="el-GR" sz="2400" b="1" smtClean="0"/>
              <a:t>Δεν μπορεί ένας κατηγορούμενος να πει στο δικαστή «Μου λες γιατί αργούμε τώρα;», γιατί θα εκληφθεί ως ασέβεια.</a:t>
            </a:r>
          </a:p>
          <a:p>
            <a:pPr lvl="1" eaLnBrk="1" hangingPunct="1">
              <a:lnSpc>
                <a:spcPct val="20000"/>
              </a:lnSpc>
              <a:buFont typeface="Wingdings" panose="05000000000000000000" pitchFamily="2" charset="2"/>
              <a:buNone/>
              <a:defRPr/>
            </a:pPr>
            <a:endParaRPr lang="el-GR" altLang="el-GR" sz="2400" smtClean="0"/>
          </a:p>
          <a:p>
            <a:pPr eaLnBrk="1" hangingPunct="1">
              <a:lnSpc>
                <a:spcPct val="80000"/>
              </a:lnSpc>
              <a:defRPr/>
            </a:pPr>
            <a:r>
              <a:rPr lang="el-GR" altLang="el-GR" sz="2800" b="1" u="sng" smtClean="0">
                <a:solidFill>
                  <a:schemeClr val="hlink"/>
                </a:solidFill>
              </a:rPr>
              <a:t>Πραγματολογικές ικανότητες</a:t>
            </a:r>
            <a:r>
              <a:rPr lang="el-GR" altLang="el-GR" sz="2400" b="1" u="sng" smtClean="0">
                <a:solidFill>
                  <a:schemeClr val="hlink"/>
                </a:solidFill>
              </a:rPr>
              <a:t> </a:t>
            </a:r>
            <a:r>
              <a:rPr lang="el-GR" altLang="el-GR" sz="2400" u="sng" smtClean="0"/>
              <a:t> </a:t>
            </a:r>
            <a:r>
              <a:rPr lang="el-GR" altLang="el-GR" sz="2400" smtClean="0"/>
              <a:t>π.χ. </a:t>
            </a:r>
          </a:p>
          <a:p>
            <a:pPr lvl="1" eaLnBrk="1" hangingPunct="1">
              <a:lnSpc>
                <a:spcPct val="80000"/>
              </a:lnSpc>
              <a:defRPr/>
            </a:pPr>
            <a:r>
              <a:rPr lang="el-GR" altLang="el-GR" sz="2400" b="1" smtClean="0"/>
              <a:t>Δεν μπορούμε να πούμε σε κάποιον στο τηλέφωνο «Το βλέπεις αυτό εκεί πέρα;», γιατί δεν βλέπει το δικό μας φυσικό περιβάλλον. </a:t>
            </a:r>
          </a:p>
          <a:p>
            <a:pPr lvl="1" eaLnBrk="1" hangingPunct="1">
              <a:lnSpc>
                <a:spcPct val="80000"/>
              </a:lnSpc>
              <a:defRPr/>
            </a:pPr>
            <a:r>
              <a:rPr lang="el-GR" altLang="el-GR" sz="2400" b="1" smtClean="0"/>
              <a:t>Δεν μπορούμε να πούμε σε ένα αφήγημα «του λέει λοιπόν του άλλου…» χωρίς να έχουμε ήδη διευκρινίσει ποιος λέει σε ποιον. </a:t>
            </a:r>
          </a:p>
          <a:p>
            <a:pPr lvl="1" eaLnBrk="1" hangingPunct="1">
              <a:lnSpc>
                <a:spcPct val="20000"/>
              </a:lnSpc>
              <a:buFont typeface="Wingdings" panose="05000000000000000000" pitchFamily="2" charset="2"/>
              <a:buNone/>
              <a:defRPr/>
            </a:pPr>
            <a:r>
              <a:rPr lang="el-GR" altLang="el-GR" sz="2400" b="1" smtClean="0"/>
              <a:t> </a:t>
            </a:r>
          </a:p>
          <a:p>
            <a:pPr eaLnBrk="1" hangingPunct="1">
              <a:lnSpc>
                <a:spcPct val="80000"/>
              </a:lnSpc>
              <a:defRPr/>
            </a:pPr>
            <a:r>
              <a:rPr lang="el-GR" altLang="el-GR" sz="2800" b="1" u="sng" smtClean="0">
                <a:solidFill>
                  <a:schemeClr val="hlink"/>
                </a:solidFill>
              </a:rPr>
              <a:t>Κειμενικές ικανότητες</a:t>
            </a:r>
            <a:r>
              <a:rPr lang="el-GR" altLang="el-GR" sz="2400" b="1" u="sng" smtClean="0">
                <a:solidFill>
                  <a:schemeClr val="hlink"/>
                </a:solidFill>
              </a:rPr>
              <a:t>  </a:t>
            </a:r>
            <a:r>
              <a:rPr lang="el-GR" altLang="el-GR" sz="2400" b="1" u="sng" smtClean="0"/>
              <a:t> </a:t>
            </a:r>
            <a:r>
              <a:rPr lang="el-GR" altLang="el-GR" sz="2400" b="1" smtClean="0"/>
              <a:t>π.χ. </a:t>
            </a:r>
          </a:p>
          <a:p>
            <a:pPr lvl="1" eaLnBrk="1" hangingPunct="1">
              <a:lnSpc>
                <a:spcPct val="80000"/>
              </a:lnSpc>
              <a:defRPr/>
            </a:pPr>
            <a:r>
              <a:rPr lang="el-GR" altLang="el-GR" sz="2400" b="1" smtClean="0"/>
              <a:t>Δεν μπορούμε σε μια έκθεση να παραλείψουμε τον τίτλο και να αναφέρουμε τη θεματική της.</a:t>
            </a:r>
          </a:p>
          <a:p>
            <a:pPr lvl="1" eaLnBrk="1" hangingPunct="1">
              <a:lnSpc>
                <a:spcPct val="80000"/>
              </a:lnSpc>
              <a:defRPr/>
            </a:pPr>
            <a:r>
              <a:rPr lang="el-GR" altLang="el-GR" sz="2400" b="1" smtClean="0"/>
              <a:t>Δεν μπορούμε σε ένα αφήγημα να παραλείψουμε τους πρωταγωνιστές και το πότε και πού συνέβησαν τα γεγονότα. </a:t>
            </a:r>
          </a:p>
          <a:p>
            <a:pPr lvl="1" eaLnBrk="1" hangingPunct="1">
              <a:lnSpc>
                <a:spcPct val="80000"/>
              </a:lnSpc>
              <a:defRPr/>
            </a:pPr>
            <a:r>
              <a:rPr lang="el-GR" altLang="el-GR" sz="2400" b="1" smtClean="0"/>
              <a:t>Δεν μπορούμε να μην αρχίσουμε ένα τηλεφώνημα με κάποιο χαιρετισμό, π.χ.  «ναι», «εμπρός».</a:t>
            </a:r>
          </a:p>
          <a:p>
            <a:pPr lvl="1" eaLnBrk="1" hangingPunct="1">
              <a:lnSpc>
                <a:spcPct val="80000"/>
              </a:lnSpc>
              <a:defRPr/>
            </a:pPr>
            <a:endParaRPr lang="el-GR" altLang="el-GR" sz="2400" smtClean="0"/>
          </a:p>
          <a:p>
            <a:pPr eaLnBrk="1" hangingPunct="1">
              <a:lnSpc>
                <a:spcPct val="80000"/>
              </a:lnSpc>
              <a:defRPr/>
            </a:pPr>
            <a:endParaRPr lang="el-GR" altLang="el-GR" sz="240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3"/>
          <p:cNvSpPr>
            <a:spLocks noGrp="1"/>
          </p:cNvSpPr>
          <p:nvPr>
            <p:ph type="title"/>
          </p:nvPr>
        </p:nvSpPr>
        <p:spPr>
          <a:xfrm>
            <a:off x="0" y="274638"/>
            <a:ext cx="9144000" cy="1143000"/>
          </a:xfrm>
        </p:spPr>
        <p:txBody>
          <a:bodyPr/>
          <a:lstStyle/>
          <a:p>
            <a:pPr>
              <a:defRPr/>
            </a:pPr>
            <a:r>
              <a:rPr lang="el-GR" altLang="el-GR" smtClean="0">
                <a:solidFill>
                  <a:srgbClr val="FFC000"/>
                </a:solidFill>
              </a:rPr>
              <a:t>Σημείωμα Ιστορικού Εκδόσεων</a:t>
            </a:r>
            <a:r>
              <a:rPr lang="en-US" altLang="el-GR" smtClean="0">
                <a:solidFill>
                  <a:srgbClr val="FFC000"/>
                </a:solidFill>
              </a:rPr>
              <a:t> </a:t>
            </a:r>
            <a:r>
              <a:rPr lang="el-GR" altLang="el-GR" smtClean="0">
                <a:solidFill>
                  <a:srgbClr val="FFC000"/>
                </a:solidFill>
              </a:rPr>
              <a:t>Έργου</a:t>
            </a:r>
          </a:p>
        </p:txBody>
      </p:sp>
      <p:sp>
        <p:nvSpPr>
          <p:cNvPr id="113667" name="Content Placeholder 4"/>
          <p:cNvSpPr>
            <a:spLocks noGrp="1"/>
          </p:cNvSpPr>
          <p:nvPr>
            <p:ph idx="1"/>
          </p:nvPr>
        </p:nvSpPr>
        <p:spPr>
          <a:xfrm>
            <a:off x="234950" y="1557338"/>
            <a:ext cx="8585200" cy="4525962"/>
          </a:xfrm>
        </p:spPr>
        <p:txBody>
          <a:bodyPr/>
          <a:lstStyle/>
          <a:p>
            <a:pPr marL="0" indent="0">
              <a:buFont typeface="Wingdings" panose="05000000000000000000" pitchFamily="2" charset="2"/>
              <a:buNone/>
            </a:pPr>
            <a:r>
              <a:rPr lang="el-GR" altLang="el-GR" sz="2000" dirty="0" smtClean="0">
                <a:effectLst/>
              </a:rPr>
              <a:t>Το παρόν έργο αποτελεί την έκδοση 1.0. </a:t>
            </a:r>
          </a:p>
          <a:p>
            <a:pPr marL="0" indent="0">
              <a:buFont typeface="Wingdings" panose="05000000000000000000" pitchFamily="2" charset="2"/>
              <a:buNone/>
            </a:pPr>
            <a:r>
              <a:rPr lang="el-GR" altLang="el-GR" sz="2000" dirty="0" smtClean="0">
                <a:effectLst/>
              </a:rPr>
              <a:t>Έχουν προηγηθεί οι κάτωθι εκδόσεις:</a:t>
            </a:r>
          </a:p>
          <a:p>
            <a:r>
              <a:rPr lang="el-GR" altLang="el-GR" sz="2000" dirty="0" smtClean="0">
                <a:effectLst/>
              </a:rPr>
              <a:t>Έκδοση διαθέσιμη </a:t>
            </a:r>
            <a:r>
              <a:rPr lang="el-GR" altLang="el-GR" sz="2000" dirty="0" smtClean="0">
                <a:effectLst/>
                <a:hlinkClick r:id="rId3"/>
              </a:rPr>
              <a:t>εδώ</a:t>
            </a:r>
            <a:r>
              <a:rPr lang="el-GR" altLang="el-GR" sz="2000" dirty="0" smtClean="0">
                <a:effectLst/>
              </a:rPr>
              <a:t>. </a:t>
            </a:r>
          </a:p>
          <a:p>
            <a:pPr marL="0" indent="0">
              <a:buFont typeface="Wingdings" panose="05000000000000000000" pitchFamily="2" charset="2"/>
              <a:buNone/>
            </a:pPr>
            <a:r>
              <a:rPr lang="el-GR" altLang="el-GR" sz="2000" dirty="0" smtClean="0">
                <a:effectLst/>
              </a:rPr>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pPr>
              <a:defRPr/>
            </a:pPr>
            <a:r>
              <a:rPr lang="el-GR" altLang="el-GR" smtClean="0">
                <a:solidFill>
                  <a:srgbClr val="FFC000"/>
                </a:solidFill>
              </a:rPr>
              <a:t>Σημείωμα Αναφοράς</a:t>
            </a:r>
          </a:p>
        </p:txBody>
      </p:sp>
      <p:sp>
        <p:nvSpPr>
          <p:cNvPr id="115715" name="Content Placeholder 2"/>
          <p:cNvSpPr>
            <a:spLocks noGrp="1"/>
          </p:cNvSpPr>
          <p:nvPr>
            <p:ph idx="1"/>
          </p:nvPr>
        </p:nvSpPr>
        <p:spPr/>
        <p:txBody>
          <a:bodyPr/>
          <a:lstStyle/>
          <a:p>
            <a:pPr marL="0" indent="0">
              <a:buFont typeface="Wingdings" panose="05000000000000000000" pitchFamily="2" charset="2"/>
              <a:buNone/>
            </a:pPr>
            <a:r>
              <a:rPr lang="el-GR" altLang="el-GR" sz="2000" smtClean="0">
                <a:effectLst/>
              </a:rPr>
              <a:t>Copyright Εθνικόν και Καποδιστριακόν Πανεπιστήμιον Αθηνών</a:t>
            </a:r>
            <a:r>
              <a:rPr lang="en-US" altLang="el-GR" sz="2000" smtClean="0">
                <a:effectLst/>
              </a:rPr>
              <a:t>, </a:t>
            </a:r>
            <a:r>
              <a:rPr lang="el-GR" altLang="el-GR" sz="2000" smtClean="0">
                <a:effectLst/>
              </a:rPr>
              <a:t>Δήμητρα Κατή 2015. Δήμητρα Κατή. «Ανάπτυξη του Λόγου. Ενότητα 3:</a:t>
            </a:r>
            <a:r>
              <a:rPr lang="en-US" altLang="el-GR" sz="2000" smtClean="0">
                <a:effectLst/>
              </a:rPr>
              <a:t> </a:t>
            </a:r>
            <a:r>
              <a:rPr lang="el-GR" altLang="el-GR" sz="2000" smtClean="0">
                <a:effectLst/>
              </a:rPr>
              <a:t>Ανάπτυξη επικοινωνιακών ικανοτήτων» Έκδοση: 1.0. Αθήνα 2015. Διαθέσιμο από τη δικτυακή διεύθυνση: </a:t>
            </a:r>
            <a:r>
              <a:rPr lang="en-GB" altLang="el-GR" sz="2000" smtClean="0">
                <a:effectLst/>
                <a:hlinkClick r:id="rId3"/>
              </a:rPr>
              <a:t>http://opencourses.uoa.gr/courses/ECD4/</a:t>
            </a:r>
            <a:r>
              <a:rPr lang="el-GR" altLang="el-GR" sz="2000" smtClean="0">
                <a:effectLst/>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161925"/>
            <a:ext cx="8229600" cy="1143000"/>
          </a:xfrm>
        </p:spPr>
        <p:txBody>
          <a:bodyPr/>
          <a:lstStyle/>
          <a:p>
            <a:pPr>
              <a:defRPr/>
            </a:pPr>
            <a:r>
              <a:rPr lang="el-GR" altLang="el-GR" smtClean="0">
                <a:solidFill>
                  <a:srgbClr val="FFC000"/>
                </a:solidFill>
              </a:rPr>
              <a:t>Σημείωμα Αδειοδότησης</a:t>
            </a:r>
          </a:p>
        </p:txBody>
      </p:sp>
      <p:sp>
        <p:nvSpPr>
          <p:cNvPr id="117763" name="Content Placeholder 2"/>
          <p:cNvSpPr>
            <a:spLocks noGrp="1"/>
          </p:cNvSpPr>
          <p:nvPr>
            <p:ph idx="1"/>
          </p:nvPr>
        </p:nvSpPr>
        <p:spPr>
          <a:xfrm>
            <a:off x="107950" y="765175"/>
            <a:ext cx="8928100" cy="1439863"/>
          </a:xfrm>
        </p:spPr>
        <p:txBody>
          <a:bodyPr/>
          <a:lstStyle/>
          <a:p>
            <a:pPr marL="0" indent="0">
              <a:buFont typeface="Wingdings" panose="05000000000000000000" pitchFamily="2" charset="2"/>
              <a:buNone/>
            </a:pPr>
            <a:r>
              <a:rPr lang="el-GR" altLang="el-GR" sz="2000" smtClean="0">
                <a:effectLst/>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Wingdings" panose="05000000000000000000" pitchFamily="2" charset="2"/>
              <a:buNone/>
            </a:pPr>
            <a:endParaRPr lang="el-GR" altLang="el-GR" sz="2000" smtClean="0">
              <a:effectLst/>
            </a:endParaRPr>
          </a:p>
        </p:txBody>
      </p:sp>
      <p:pic>
        <p:nvPicPr>
          <p:cNvPr id="117764"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141663"/>
            <a:ext cx="9036050" cy="3455987"/>
          </a:xfrm>
          <a:prstGeom prst="rect">
            <a:avLst/>
          </a:prstGeom>
        </p:spPr>
        <p:txBody>
          <a:bodyPr anchor="ctr"/>
          <a:lstStyle/>
          <a:p>
            <a:pPr eaLnBrk="1" hangingPunct="1">
              <a:lnSpc>
                <a:spcPct val="90000"/>
              </a:lnSpc>
              <a:buClr>
                <a:srgbClr val="000000"/>
              </a:buClr>
              <a:buSzPct val="100000"/>
              <a:buFont typeface="Georgia" panose="02040502050405020303" pitchFamily="18" charset="0"/>
              <a:buNone/>
              <a:defRPr/>
            </a:pPr>
            <a:r>
              <a:rPr lang="el-GR" sz="2000" dirty="0">
                <a:latin typeface="+mn-lt"/>
              </a:rPr>
              <a:t>[1] http://creativecommons.org/licenses/by-nc-sa/4.0/ </a:t>
            </a:r>
            <a:endParaRPr lang="en-US" sz="2000" dirty="0">
              <a:latin typeface="+mn-lt"/>
            </a:endParaRPr>
          </a:p>
          <a:p>
            <a:pPr eaLnBrk="1" hangingPunct="1">
              <a:lnSpc>
                <a:spcPct val="90000"/>
              </a:lnSpc>
              <a:buClr>
                <a:srgbClr val="000000"/>
              </a:buClr>
              <a:buSzPct val="100000"/>
              <a:buFont typeface="Georgia" panose="02040502050405020303" pitchFamily="18" charset="0"/>
              <a:buNone/>
              <a:defRPr/>
            </a:pPr>
            <a:endParaRPr lang="el-GR" sz="2000" dirty="0">
              <a:latin typeface="+mn-lt"/>
            </a:endParaRPr>
          </a:p>
          <a:p>
            <a:pPr eaLnBrk="1" hangingPunct="1">
              <a:lnSpc>
                <a:spcPct val="90000"/>
              </a:lnSpc>
              <a:buClr>
                <a:srgbClr val="000000"/>
              </a:buClr>
              <a:buSzPct val="100000"/>
              <a:buFont typeface="Georgia" panose="02040502050405020303" pitchFamily="18" charset="0"/>
              <a:buNone/>
              <a:defRPr/>
            </a:pPr>
            <a:r>
              <a:rPr lang="el-GR" sz="2000" dirty="0">
                <a:latin typeface="+mn-lt"/>
              </a:rPr>
              <a:t>Ως </a:t>
            </a:r>
            <a:r>
              <a:rPr lang="el-GR" sz="2000" b="1" dirty="0">
                <a:latin typeface="+mn-lt"/>
              </a:rPr>
              <a:t>Μη Εμπορική</a:t>
            </a:r>
            <a:r>
              <a:rPr lang="el-GR" sz="2000" dirty="0">
                <a:latin typeface="+mn-lt"/>
              </a:rPr>
              <a:t> ορίζεται η χρήση:</a:t>
            </a:r>
          </a:p>
          <a:p>
            <a:pPr marL="742950" lvl="1" indent="-285750">
              <a:lnSpc>
                <a:spcPct val="90000"/>
              </a:lnSpc>
              <a:spcBef>
                <a:spcPct val="20000"/>
              </a:spcBef>
              <a:buClr>
                <a:schemeClr val="accent2"/>
              </a:buClr>
              <a:buSzPct val="70000"/>
              <a:buFont typeface="Wingdings" panose="05000000000000000000" pitchFamily="2" charset="2"/>
              <a:buChar char="§"/>
              <a:defRPr/>
            </a:pPr>
            <a:r>
              <a:rPr lang="el-GR" sz="2000" dirty="0">
                <a:latin typeface="+mn-lt"/>
              </a:rPr>
              <a:t>που δεν περιλαμβάνει άμεσο ή έμμεσο οικονομικό όφελος από την χρήση του έργου, για το διανομέα του έργου και </a:t>
            </a:r>
            <a:r>
              <a:rPr lang="el-GR" sz="2000" dirty="0" err="1">
                <a:latin typeface="+mn-lt"/>
              </a:rPr>
              <a:t>αδειοδόχο</a:t>
            </a:r>
            <a:endParaRPr lang="el-GR" sz="2000" dirty="0">
              <a:latin typeface="+mn-lt"/>
            </a:endParaRPr>
          </a:p>
          <a:p>
            <a:pPr marL="742950" lvl="1" indent="-285750">
              <a:lnSpc>
                <a:spcPct val="90000"/>
              </a:lnSpc>
              <a:spcBef>
                <a:spcPct val="20000"/>
              </a:spcBef>
              <a:buClr>
                <a:schemeClr val="accent2"/>
              </a:buClr>
              <a:buSzPct val="70000"/>
              <a:buFont typeface="Wingdings" panose="05000000000000000000" pitchFamily="2" charset="2"/>
              <a:buChar char="§"/>
              <a:defRPr/>
            </a:pPr>
            <a:r>
              <a:rPr lang="el-GR" sz="2000" dirty="0">
                <a:latin typeface="+mn-lt"/>
              </a:rPr>
              <a:t>που</a:t>
            </a:r>
            <a:r>
              <a:rPr lang="en-GB" sz="2000" dirty="0">
                <a:latin typeface="+mn-lt"/>
              </a:rPr>
              <a:t> </a:t>
            </a:r>
            <a:r>
              <a:rPr lang="el-GR" sz="2000" dirty="0">
                <a:latin typeface="+mn-lt"/>
              </a:rPr>
              <a:t>δεν περιλαμβάνει οικονομική συναλλαγή ως προϋπόθεση για τη χρήση ή πρόσβαση στο έργο</a:t>
            </a:r>
          </a:p>
          <a:p>
            <a:pPr marL="742950" lvl="1" indent="-285750">
              <a:lnSpc>
                <a:spcPct val="90000"/>
              </a:lnSpc>
              <a:spcBef>
                <a:spcPct val="20000"/>
              </a:spcBef>
              <a:buClr>
                <a:schemeClr val="accent2"/>
              </a:buClr>
              <a:buSzPct val="70000"/>
              <a:buFont typeface="Wingdings" panose="05000000000000000000" pitchFamily="2" charset="2"/>
              <a:buChar char="§"/>
              <a:defRPr/>
            </a:pPr>
            <a:r>
              <a:rPr lang="el-GR" sz="2000" dirty="0">
                <a:latin typeface="+mn-lt"/>
              </a:rPr>
              <a:t>που</a:t>
            </a:r>
            <a:r>
              <a:rPr lang="en-GB" sz="2000" dirty="0">
                <a:latin typeface="+mn-lt"/>
              </a:rPr>
              <a:t> </a:t>
            </a:r>
            <a:r>
              <a:rPr lang="el-GR" sz="2000" dirty="0">
                <a:latin typeface="+mn-lt"/>
              </a:rPr>
              <a:t>δεν προσπορίζει στο διανομέα του έργου και</a:t>
            </a:r>
            <a:r>
              <a:rPr lang="en-GB" sz="2000" dirty="0">
                <a:latin typeface="+mn-lt"/>
              </a:rPr>
              <a:t> </a:t>
            </a:r>
            <a:r>
              <a:rPr lang="el-GR" sz="2000" dirty="0" err="1">
                <a:latin typeface="+mn-lt"/>
              </a:rPr>
              <a:t>αδειοδόχο</a:t>
            </a:r>
            <a:r>
              <a:rPr lang="en-GB" sz="2000" dirty="0">
                <a:latin typeface="+mn-lt"/>
              </a:rPr>
              <a:t> </a:t>
            </a:r>
            <a:r>
              <a:rPr lang="el-GR" sz="2000" dirty="0">
                <a:latin typeface="+mn-lt"/>
              </a:rPr>
              <a:t>έμμεσο οικονομικό όφελος (π.χ. διαφημίσεις) από την προβολή του έργου σε διαδικτυακό τόπο</a:t>
            </a:r>
            <a:endParaRPr lang="en-US" sz="2000" dirty="0">
              <a:latin typeface="+mn-lt"/>
            </a:endParaRPr>
          </a:p>
          <a:p>
            <a:pPr marL="342900" indent="-342900" eaLnBrk="1" hangingPunct="1">
              <a:lnSpc>
                <a:spcPct val="90000"/>
              </a:lnSpc>
              <a:buClr>
                <a:srgbClr val="000000"/>
              </a:buClr>
              <a:buSzPct val="100000"/>
              <a:buFont typeface="Arial" panose="020B0604020202020204" pitchFamily="34" charset="0"/>
              <a:buChar char="•"/>
              <a:defRPr/>
            </a:pPr>
            <a:endParaRPr lang="el-GR" sz="2000" dirty="0">
              <a:latin typeface="+mn-lt"/>
            </a:endParaRPr>
          </a:p>
          <a:p>
            <a:pPr eaLnBrk="1" hangingPunct="1">
              <a:lnSpc>
                <a:spcPct val="90000"/>
              </a:lnSpc>
              <a:buClr>
                <a:srgbClr val="000000"/>
              </a:buClr>
              <a:buSzPct val="100000"/>
              <a:buFont typeface="Georgia" panose="02040502050405020303" pitchFamily="18" charset="0"/>
              <a:buNone/>
              <a:defRPr/>
            </a:pPr>
            <a:r>
              <a:rPr lang="el-GR" sz="2000" dirty="0">
                <a:latin typeface="+mn-lt"/>
              </a:rPr>
              <a:t>Ο δικαιούχος μπορεί να παρέχει στον </a:t>
            </a:r>
            <a:r>
              <a:rPr lang="el-GR" sz="2000" dirty="0" err="1">
                <a:latin typeface="+mn-lt"/>
              </a:rPr>
              <a:t>αδειοδόχο</a:t>
            </a:r>
            <a:r>
              <a:rPr lang="el-GR" sz="2000" dirty="0">
                <a:latin typeface="+mn-l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itle 1"/>
          <p:cNvSpPr>
            <a:spLocks noGrp="1"/>
          </p:cNvSpPr>
          <p:nvPr>
            <p:ph type="title"/>
          </p:nvPr>
        </p:nvSpPr>
        <p:spPr/>
        <p:txBody>
          <a:bodyPr/>
          <a:lstStyle/>
          <a:p>
            <a:pPr>
              <a:defRPr/>
            </a:pPr>
            <a:r>
              <a:rPr lang="el-GR" altLang="el-GR" dirty="0" smtClean="0">
                <a:solidFill>
                  <a:srgbClr val="FFC000"/>
                </a:solidFill>
              </a:rPr>
              <a:t>Διατήρηση Σημειωμάτων</a:t>
            </a:r>
          </a:p>
        </p:txBody>
      </p:sp>
      <p:sp>
        <p:nvSpPr>
          <p:cNvPr id="3" name="Content Placeholder 2"/>
          <p:cNvSpPr>
            <a:spLocks noGrp="1"/>
          </p:cNvSpPr>
          <p:nvPr>
            <p:ph idx="1"/>
          </p:nvPr>
        </p:nvSpPr>
        <p:spPr/>
        <p:txBody>
          <a:bodyPr>
            <a:normAutofit/>
          </a:bodyPr>
          <a:lstStyle/>
          <a:p>
            <a:pPr marL="0" indent="0">
              <a:buFont typeface="Wingdings" panose="05000000000000000000" pitchFamily="2" charset="2"/>
              <a:buNone/>
              <a:defRPr/>
            </a:pPr>
            <a:r>
              <a:rPr lang="el-GR" sz="2400" dirty="0" smtClean="0">
                <a:effectLst/>
              </a:rPr>
              <a:t>Οποιαδήποτε </a:t>
            </a:r>
            <a:r>
              <a:rPr lang="el-GR" sz="2400" dirty="0">
                <a:effectLst/>
              </a:rPr>
              <a:t>αναπαραγωγή ή διασκευή του υλικού θα πρέπει να συμπεριλαμβάνει:</a:t>
            </a: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Αναφοράς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Αδειοδότησης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η </a:t>
            </a:r>
            <a:r>
              <a:rPr lang="en-US" sz="2000" dirty="0" err="1">
                <a:effectLst/>
              </a:rPr>
              <a:t>δήλωση</a:t>
            </a:r>
            <a:r>
              <a:rPr lang="en-US" sz="2000" dirty="0">
                <a:effectLst/>
              </a:rPr>
              <a:t> </a:t>
            </a:r>
            <a:r>
              <a:rPr lang="el-GR" sz="2000" dirty="0" err="1">
                <a:effectLst/>
              </a:rPr>
              <a:t>Δ</a:t>
            </a:r>
            <a:r>
              <a:rPr lang="en-US" sz="2000" dirty="0" smtClean="0">
                <a:effectLst/>
              </a:rPr>
              <a:t>ια</a:t>
            </a:r>
            <a:r>
              <a:rPr lang="en-US" sz="2000" dirty="0" err="1" smtClean="0">
                <a:effectLst/>
              </a:rPr>
              <a:t>τήρησης</a:t>
            </a:r>
            <a:r>
              <a:rPr lang="en-US" sz="2000" dirty="0" smtClean="0">
                <a:effectLst/>
              </a:rPr>
              <a:t> </a:t>
            </a:r>
            <a:r>
              <a:rPr lang="en-US" sz="2000" dirty="0">
                <a:effectLst/>
              </a:rPr>
              <a:t>Σημειωμάτων</a:t>
            </a:r>
            <a:endParaRPr lang="el-GR" sz="2000" dirty="0">
              <a:effectLst/>
            </a:endParaRPr>
          </a:p>
          <a:p>
            <a:pPr lvl="1">
              <a:buFont typeface="Wingdings" panose="05000000000000000000" pitchFamily="2" charset="2"/>
              <a:buChar char="§"/>
              <a:defRPr/>
            </a:pPr>
            <a:r>
              <a:rPr lang="el-GR" sz="2000" dirty="0">
                <a:effectLst/>
              </a:rPr>
              <a:t>τ</a:t>
            </a:r>
            <a:r>
              <a:rPr lang="el-GR" sz="2000" dirty="0" smtClean="0">
                <a:effectLst/>
              </a:rPr>
              <a:t>ο Σημείωμα Χρήσης Έργων Τρίτων </a:t>
            </a:r>
            <a:r>
              <a:rPr lang="el-GR" sz="2000" dirty="0">
                <a:effectLst/>
              </a:rPr>
              <a:t>(εφόσον υπάρχει)</a:t>
            </a:r>
          </a:p>
          <a:p>
            <a:pPr marL="0" indent="0">
              <a:buFont typeface="Wingdings" panose="05000000000000000000" pitchFamily="2" charset="2"/>
              <a:buNone/>
              <a:defRPr/>
            </a:pPr>
            <a:r>
              <a:rPr lang="el-GR" sz="2400" dirty="0">
                <a:effectLst/>
              </a:rPr>
              <a:t>μαζί με τους συνοδευόμενους </a:t>
            </a:r>
            <a:r>
              <a:rPr lang="el-GR" sz="2400" dirty="0" err="1">
                <a:effectLst/>
              </a:rPr>
              <a:t>υπερσυνδέσμους</a:t>
            </a:r>
            <a:r>
              <a:rPr lang="el-GR" sz="2400" dirty="0">
                <a:effectLst/>
              </a:rPr>
              <a:t>.</a:t>
            </a:r>
          </a:p>
          <a:p>
            <a:pPr>
              <a:defRPr/>
            </a:pPr>
            <a:endParaRPr lang="el-GR" sz="2000" dirty="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C493DE3-1CE2-4E63-BA39-8A1350F08AB3}" type="slidenum">
              <a:rPr lang="el-GR" altLang="el-GR" sz="1200">
                <a:latin typeface="Arial" panose="020B0604020202020204" pitchFamily="34" charset="0"/>
              </a:rPr>
              <a:pPr>
                <a:spcBef>
                  <a:spcPct val="0"/>
                </a:spcBef>
                <a:buClrTx/>
                <a:buSzTx/>
                <a:buFontTx/>
                <a:buNone/>
              </a:pPr>
              <a:t>6</a:t>
            </a:fld>
            <a:endParaRPr lang="el-GR" altLang="el-GR" sz="1200">
              <a:latin typeface="Arial" panose="020B0604020202020204" pitchFamily="34" charset="0"/>
            </a:endParaRPr>
          </a:p>
        </p:txBody>
      </p:sp>
      <p:sp>
        <p:nvSpPr>
          <p:cNvPr id="83971" name="Rectangle 3"/>
          <p:cNvSpPr>
            <a:spLocks noGrp="1" noChangeArrowheads="1"/>
          </p:cNvSpPr>
          <p:nvPr>
            <p:ph type="body" idx="1"/>
          </p:nvPr>
        </p:nvSpPr>
        <p:spPr>
          <a:xfrm>
            <a:off x="0" y="0"/>
            <a:ext cx="9144000" cy="6858000"/>
          </a:xfrm>
        </p:spPr>
        <p:txBody>
          <a:bodyPr/>
          <a:lstStyle/>
          <a:p>
            <a:pPr algn="ctr" eaLnBrk="1" hangingPunct="1">
              <a:lnSpc>
                <a:spcPct val="80000"/>
              </a:lnSpc>
              <a:buFont typeface="Wingdings" panose="05000000000000000000" pitchFamily="2" charset="2"/>
              <a:buNone/>
              <a:defRPr/>
            </a:pPr>
            <a:endParaRPr lang="el-GR" altLang="el-GR" sz="800" dirty="0" smtClean="0"/>
          </a:p>
          <a:p>
            <a:pPr algn="ctr" eaLnBrk="1" hangingPunct="1">
              <a:lnSpc>
                <a:spcPct val="80000"/>
              </a:lnSpc>
              <a:buFont typeface="Wingdings" panose="05000000000000000000" pitchFamily="2" charset="2"/>
              <a:buNone/>
              <a:defRPr/>
            </a:pPr>
            <a:r>
              <a:rPr lang="el-GR" altLang="el-GR" b="1" dirty="0" smtClean="0">
                <a:solidFill>
                  <a:srgbClr val="FFC000"/>
                </a:solidFill>
              </a:rPr>
              <a:t>Στη γλωσσική επικοινωνία </a:t>
            </a:r>
            <a:r>
              <a:rPr lang="el-GR" altLang="el-GR" b="1" dirty="0" smtClean="0"/>
              <a:t>ξεκινάμε με μια </a:t>
            </a:r>
            <a:r>
              <a:rPr lang="el-GR" altLang="el-GR" b="1" dirty="0" smtClean="0">
                <a:solidFill>
                  <a:srgbClr val="00FF00"/>
                </a:solidFill>
              </a:rPr>
              <a:t>πρόθεση </a:t>
            </a:r>
          </a:p>
          <a:p>
            <a:pPr algn="ctr" eaLnBrk="1" hangingPunct="1">
              <a:lnSpc>
                <a:spcPct val="80000"/>
              </a:lnSpc>
              <a:buFont typeface="Wingdings" panose="05000000000000000000" pitchFamily="2" charset="2"/>
              <a:buNone/>
              <a:defRPr/>
            </a:pPr>
            <a:r>
              <a:rPr lang="el-GR" altLang="el-GR" sz="2800" b="1" u="sng" dirty="0" smtClean="0">
                <a:solidFill>
                  <a:schemeClr val="hlink"/>
                </a:solidFill>
              </a:rPr>
              <a:t>Όχι μόνο για τί </a:t>
            </a:r>
            <a:r>
              <a:rPr lang="el-GR" altLang="el-GR" sz="2800" b="1" dirty="0" smtClean="0">
                <a:solidFill>
                  <a:schemeClr val="hlink"/>
                </a:solidFill>
              </a:rPr>
              <a:t>ακριβώς θέλουμε να πούμε</a:t>
            </a:r>
            <a:r>
              <a:rPr lang="el-GR" altLang="el-GR" sz="2800" b="1" dirty="0" smtClean="0"/>
              <a:t>, </a:t>
            </a:r>
            <a:endParaRPr lang="el-GR" altLang="el-GR" sz="2800" b="1" dirty="0" smtClean="0">
              <a:latin typeface="Arial" charset="0"/>
            </a:endParaRPr>
          </a:p>
          <a:p>
            <a:pPr algn="ctr" eaLnBrk="1" hangingPunct="1">
              <a:lnSpc>
                <a:spcPct val="80000"/>
              </a:lnSpc>
              <a:buFont typeface="Wingdings" panose="05000000000000000000" pitchFamily="2" charset="2"/>
              <a:buNone/>
              <a:defRPr/>
            </a:pPr>
            <a:r>
              <a:rPr lang="el-GR" altLang="el-GR" sz="2800" b="1" dirty="0" smtClean="0"/>
              <a:t>π.χ. να διηγηθούμε μια ταινία που είδαμε</a:t>
            </a:r>
          </a:p>
          <a:p>
            <a:pPr algn="ctr" eaLnBrk="1" hangingPunct="1">
              <a:lnSpc>
                <a:spcPct val="80000"/>
              </a:lnSpc>
              <a:buFont typeface="Wingdings" panose="05000000000000000000" pitchFamily="2" charset="2"/>
              <a:buNone/>
              <a:defRPr/>
            </a:pPr>
            <a:r>
              <a:rPr lang="el-GR" altLang="el-GR" sz="2800" b="1" u="sng" dirty="0" smtClean="0">
                <a:solidFill>
                  <a:schemeClr val="hlink"/>
                </a:solidFill>
              </a:rPr>
              <a:t>αλλά και για ποιο λόγο να απευθυνθούμε στους άλλους</a:t>
            </a:r>
            <a:r>
              <a:rPr lang="el-GR" altLang="el-GR" sz="2800" b="1" dirty="0" smtClean="0"/>
              <a:t>,</a:t>
            </a:r>
            <a:r>
              <a:rPr lang="el-GR" altLang="el-GR" sz="2800" b="1" dirty="0" smtClean="0">
                <a:solidFill>
                  <a:schemeClr val="hlink"/>
                </a:solidFill>
              </a:rPr>
              <a:t> </a:t>
            </a:r>
          </a:p>
          <a:p>
            <a:pPr marL="0" indent="0" algn="ctr" eaLnBrk="1" hangingPunct="1">
              <a:lnSpc>
                <a:spcPct val="80000"/>
              </a:lnSpc>
              <a:buFont typeface="Wingdings" panose="05000000000000000000" pitchFamily="2" charset="2"/>
              <a:buNone/>
              <a:defRPr/>
            </a:pPr>
            <a:r>
              <a:rPr lang="el-GR" altLang="el-GR" sz="2800" b="1" dirty="0" smtClean="0"/>
              <a:t>π.χ. για να τους πληροφορήσουμε κάτι</a:t>
            </a:r>
          </a:p>
          <a:p>
            <a:pPr lvl="1" eaLnBrk="1" hangingPunct="1">
              <a:lnSpc>
                <a:spcPct val="80000"/>
              </a:lnSpc>
              <a:buFont typeface="Wingdings" panose="05000000000000000000" pitchFamily="2" charset="2"/>
              <a:buNone/>
              <a:defRPr/>
            </a:pPr>
            <a:endParaRPr lang="el-GR" altLang="el-GR" sz="2400" b="1" dirty="0" smtClean="0"/>
          </a:p>
          <a:p>
            <a:pPr algn="ctr" eaLnBrk="1" hangingPunct="1">
              <a:lnSpc>
                <a:spcPct val="80000"/>
              </a:lnSpc>
              <a:buFont typeface="Wingdings" panose="05000000000000000000" pitchFamily="2" charset="2"/>
              <a:buNone/>
              <a:defRPr/>
            </a:pPr>
            <a:r>
              <a:rPr lang="el-GR" altLang="el-GR" b="1" dirty="0" smtClean="0"/>
              <a:t>Πρόθεση που </a:t>
            </a:r>
            <a:r>
              <a:rPr lang="el-GR" altLang="el-GR" b="1" dirty="0" smtClean="0">
                <a:solidFill>
                  <a:srgbClr val="00FF00"/>
                </a:solidFill>
              </a:rPr>
              <a:t>εκφράζουμε </a:t>
            </a:r>
            <a:r>
              <a:rPr lang="el-GR" altLang="el-GR" b="1" u="sng" dirty="0" smtClean="0">
                <a:solidFill>
                  <a:srgbClr val="00FF00"/>
                </a:solidFill>
              </a:rPr>
              <a:t>αφού</a:t>
            </a:r>
            <a:r>
              <a:rPr lang="el-GR" altLang="el-GR" b="1" dirty="0" smtClean="0">
                <a:solidFill>
                  <a:srgbClr val="00FF00"/>
                </a:solidFill>
              </a:rPr>
              <a:t> λάβουμε υπόψη</a:t>
            </a:r>
            <a:r>
              <a:rPr lang="el-GR" altLang="el-GR" b="1" dirty="0" smtClean="0"/>
              <a:t>: </a:t>
            </a:r>
          </a:p>
          <a:p>
            <a:pPr eaLnBrk="1" hangingPunct="1">
              <a:lnSpc>
                <a:spcPct val="80000"/>
              </a:lnSpc>
              <a:spcBef>
                <a:spcPts val="600"/>
              </a:spcBef>
              <a:spcAft>
                <a:spcPts val="600"/>
              </a:spcAft>
              <a:defRPr/>
            </a:pPr>
            <a:r>
              <a:rPr lang="el-GR" altLang="el-GR" sz="2800" b="1" u="sng" dirty="0" smtClean="0">
                <a:solidFill>
                  <a:srgbClr val="FFC000"/>
                </a:solidFill>
              </a:rPr>
              <a:t>Τι ήδη γνωρίζουν οι άλλοι για το θέμα ομιλίας μας </a:t>
            </a:r>
            <a:r>
              <a:rPr lang="el-GR" altLang="el-GR" sz="2600" b="1" u="sng" dirty="0" smtClean="0">
                <a:solidFill>
                  <a:srgbClr val="FFC000"/>
                </a:solidFill>
              </a:rPr>
              <a:t> </a:t>
            </a:r>
          </a:p>
          <a:p>
            <a:pPr eaLnBrk="1" hangingPunct="1">
              <a:lnSpc>
                <a:spcPct val="80000"/>
              </a:lnSpc>
              <a:spcBef>
                <a:spcPts val="600"/>
              </a:spcBef>
              <a:spcAft>
                <a:spcPts val="600"/>
              </a:spcAft>
              <a:defRPr/>
            </a:pPr>
            <a:r>
              <a:rPr lang="el-GR" altLang="el-GR" sz="2800" b="1" dirty="0" smtClean="0"/>
              <a:t>τη </a:t>
            </a:r>
            <a:r>
              <a:rPr lang="el-GR" altLang="el-GR" sz="2800" b="1" u="sng" dirty="0" smtClean="0">
                <a:solidFill>
                  <a:schemeClr val="hlink"/>
                </a:solidFill>
              </a:rPr>
              <a:t>φυσική περίσταση</a:t>
            </a:r>
            <a:r>
              <a:rPr lang="el-GR" altLang="el-GR" sz="2600" b="1" dirty="0" smtClean="0"/>
              <a:t> στην οποία θα εκφραστούμε (π.χ. οι συνομιλητές βλέπουν εμάς και το φαινόμενο για το οποίο μιλάμε;)</a:t>
            </a:r>
          </a:p>
          <a:p>
            <a:pPr eaLnBrk="1" hangingPunct="1">
              <a:lnSpc>
                <a:spcPct val="80000"/>
              </a:lnSpc>
              <a:spcBef>
                <a:spcPts val="600"/>
              </a:spcBef>
              <a:spcAft>
                <a:spcPts val="600"/>
              </a:spcAft>
              <a:defRPr/>
            </a:pPr>
            <a:r>
              <a:rPr lang="el-GR" altLang="el-GR" sz="2800" b="1" dirty="0" smtClean="0"/>
              <a:t>την </a:t>
            </a:r>
            <a:r>
              <a:rPr lang="el-GR" altLang="el-GR" sz="2800" b="1" u="sng" dirty="0" smtClean="0">
                <a:solidFill>
                  <a:schemeClr val="hlink"/>
                </a:solidFill>
              </a:rPr>
              <a:t>κοινωνική περίσταση</a:t>
            </a:r>
            <a:r>
              <a:rPr lang="el-GR" altLang="el-GR" sz="2600" b="1" dirty="0" smtClean="0"/>
              <a:t> (ποιοι είναι οι συνομιλητές, πώς σχετίζονται κοινωνικά και σε ποια δραστηριότητα εμπλέκονται -π.χ. δικηγόρος και δικαστής σε δικαστήριο)</a:t>
            </a:r>
          </a:p>
          <a:p>
            <a:pPr eaLnBrk="1" hangingPunct="1">
              <a:lnSpc>
                <a:spcPct val="80000"/>
              </a:lnSpc>
              <a:spcBef>
                <a:spcPts val="600"/>
              </a:spcBef>
              <a:spcAft>
                <a:spcPts val="600"/>
              </a:spcAft>
              <a:defRPr/>
            </a:pPr>
            <a:r>
              <a:rPr lang="el-GR" altLang="el-GR" sz="2800" b="1" dirty="0" smtClean="0"/>
              <a:t>τη </a:t>
            </a:r>
            <a:r>
              <a:rPr lang="el-GR" altLang="el-GR" sz="2800" b="1" u="sng" dirty="0" smtClean="0">
                <a:solidFill>
                  <a:schemeClr val="hlink"/>
                </a:solidFill>
              </a:rPr>
              <a:t>γλωσσική περίσταση</a:t>
            </a:r>
            <a:r>
              <a:rPr lang="el-GR" altLang="el-GR" sz="2600" b="1" u="sng" dirty="0" smtClean="0">
                <a:solidFill>
                  <a:schemeClr val="hlink"/>
                </a:solidFill>
              </a:rPr>
              <a:t> </a:t>
            </a:r>
            <a:r>
              <a:rPr lang="el-GR" altLang="el-GR" sz="2600" b="1" dirty="0" smtClean="0"/>
              <a:t>ή τα συμφραζόμενα (π.χ. έχει ήδη αναφερθεί κάτι για να μην το επαναλάβουμε;)</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C3A9A8C-B5C9-4A21-8450-223707C3A0B7}" type="slidenum">
              <a:rPr lang="el-GR" altLang="el-GR" sz="1200">
                <a:latin typeface="Arial" panose="020B0604020202020204" pitchFamily="34" charset="0"/>
              </a:rPr>
              <a:pPr>
                <a:spcBef>
                  <a:spcPct val="0"/>
                </a:spcBef>
                <a:buClrTx/>
                <a:buSzTx/>
                <a:buFontTx/>
                <a:buNone/>
              </a:pPr>
              <a:t>7</a:t>
            </a:fld>
            <a:endParaRPr lang="el-GR" altLang="el-GR" sz="1200">
              <a:latin typeface="Arial" panose="020B0604020202020204" pitchFamily="34" charset="0"/>
            </a:endParaRPr>
          </a:p>
        </p:txBody>
      </p:sp>
      <p:sp>
        <p:nvSpPr>
          <p:cNvPr id="67586" name="Rectangle 2"/>
          <p:cNvSpPr>
            <a:spLocks noGrp="1" noRot="1" noChangeArrowheads="1"/>
          </p:cNvSpPr>
          <p:nvPr>
            <p:ph type="title"/>
          </p:nvPr>
        </p:nvSpPr>
        <p:spPr/>
        <p:txBody>
          <a:bodyPr/>
          <a:lstStyle/>
          <a:p>
            <a:pPr eaLnBrk="1" hangingPunct="1">
              <a:defRPr/>
            </a:pPr>
            <a:r>
              <a:rPr lang="el-GR" altLang="el-GR" sz="3200" smtClean="0">
                <a:solidFill>
                  <a:schemeClr val="hlink"/>
                </a:solidFill>
              </a:rPr>
              <a:t>ΑΝΑΠΤΥΞΗ </a:t>
            </a:r>
            <a:br>
              <a:rPr lang="el-GR" altLang="el-GR" sz="3200" smtClean="0">
                <a:solidFill>
                  <a:schemeClr val="hlink"/>
                </a:solidFill>
              </a:rPr>
            </a:br>
            <a:r>
              <a:rPr lang="el-GR" altLang="el-GR" sz="3200" smtClean="0">
                <a:solidFill>
                  <a:schemeClr val="hlink"/>
                </a:solidFill>
              </a:rPr>
              <a:t>ΕΠΙΚΟΙΝΩΝΙΑΚΩΝ ΠΡΟΘΕΣΕΩΝ</a:t>
            </a:r>
          </a:p>
        </p:txBody>
      </p:sp>
      <p:sp>
        <p:nvSpPr>
          <p:cNvPr id="67587" name="Rectangle 3"/>
          <p:cNvSpPr>
            <a:spLocks noGrp="1" noChangeArrowheads="1"/>
          </p:cNvSpPr>
          <p:nvPr>
            <p:ph type="body" idx="1"/>
          </p:nvPr>
        </p:nvSpPr>
        <p:spPr>
          <a:xfrm>
            <a:off x="179388" y="1916113"/>
            <a:ext cx="8785225" cy="4656137"/>
          </a:xfrm>
        </p:spPr>
        <p:txBody>
          <a:bodyPr/>
          <a:lstStyle/>
          <a:p>
            <a:pPr algn="ctr" eaLnBrk="1" hangingPunct="1">
              <a:lnSpc>
                <a:spcPct val="80000"/>
              </a:lnSpc>
              <a:buFont typeface="Wingdings" panose="05000000000000000000" pitchFamily="2" charset="2"/>
              <a:buNone/>
              <a:defRPr/>
            </a:pPr>
            <a:r>
              <a:rPr lang="el-GR" altLang="el-GR" sz="2800" b="1" dirty="0" smtClean="0"/>
              <a:t>Τη γλωσσική επικοινωνία μπορούμε να την εξετάσουμε </a:t>
            </a:r>
          </a:p>
          <a:p>
            <a:pPr algn="ctr" eaLnBrk="1" hangingPunct="1">
              <a:lnSpc>
                <a:spcPct val="80000"/>
              </a:lnSpc>
              <a:buFont typeface="Wingdings" panose="05000000000000000000" pitchFamily="2" charset="2"/>
              <a:buNone/>
              <a:defRPr/>
            </a:pPr>
            <a:r>
              <a:rPr lang="el-GR" altLang="el-GR" sz="2800" b="1" u="sng" dirty="0" smtClean="0"/>
              <a:t>ΚΑΙ από τη σκοπιά των επικοινωνιακών προθέσεων: </a:t>
            </a:r>
            <a:endParaRPr lang="en-US" altLang="el-GR" sz="2800" b="1" dirty="0" smtClean="0"/>
          </a:p>
          <a:p>
            <a:pPr algn="ctr" eaLnBrk="1" hangingPunct="1">
              <a:lnSpc>
                <a:spcPct val="80000"/>
              </a:lnSpc>
              <a:buFont typeface="Wingdings" panose="05000000000000000000" pitchFamily="2" charset="2"/>
              <a:buNone/>
              <a:defRPr/>
            </a:pPr>
            <a:r>
              <a:rPr lang="en-US" altLang="el-GR" sz="2800" b="1" dirty="0" smtClean="0"/>
              <a:t>	</a:t>
            </a:r>
            <a:r>
              <a:rPr lang="el-GR" altLang="el-GR" sz="2800" b="1" dirty="0" smtClean="0"/>
              <a:t>δηλ.</a:t>
            </a:r>
          </a:p>
          <a:p>
            <a:pPr algn="ctr" eaLnBrk="1" hangingPunct="1">
              <a:lnSpc>
                <a:spcPct val="80000"/>
              </a:lnSpc>
              <a:buFont typeface="Wingdings" panose="05000000000000000000" pitchFamily="2" charset="2"/>
              <a:buNone/>
              <a:defRPr/>
            </a:pPr>
            <a:r>
              <a:rPr lang="el-GR" altLang="el-GR" b="1" u="sng" dirty="0" smtClean="0">
                <a:solidFill>
                  <a:srgbClr val="00FF00"/>
                </a:solidFill>
              </a:rPr>
              <a:t>τι πιο συγκεκριμένα θέλει να πράξει ένας ομιλητής</a:t>
            </a:r>
          </a:p>
          <a:p>
            <a:pPr algn="ctr" eaLnBrk="1" hangingPunct="1">
              <a:lnSpc>
                <a:spcPct val="80000"/>
              </a:lnSpc>
              <a:buFont typeface="Wingdings" panose="05000000000000000000" pitchFamily="2" charset="2"/>
              <a:buNone/>
              <a:defRPr/>
            </a:pPr>
            <a:r>
              <a:rPr lang="el-GR" altLang="el-GR" b="1" u="sng" dirty="0" smtClean="0">
                <a:solidFill>
                  <a:srgbClr val="00FF00"/>
                </a:solidFill>
              </a:rPr>
              <a:t>όταν απευθύνεται στο συνομιλητή του</a:t>
            </a:r>
            <a:r>
              <a:rPr lang="el-GR" altLang="el-GR" b="1" dirty="0" smtClean="0"/>
              <a:t>,</a:t>
            </a:r>
            <a:r>
              <a:rPr lang="el-GR" altLang="el-GR" sz="2800" b="1" dirty="0" smtClean="0"/>
              <a:t>  </a:t>
            </a:r>
          </a:p>
          <a:p>
            <a:pPr algn="ctr" eaLnBrk="1" hangingPunct="1">
              <a:lnSpc>
                <a:spcPct val="80000"/>
              </a:lnSpc>
              <a:buFont typeface="Wingdings" panose="05000000000000000000" pitchFamily="2" charset="2"/>
              <a:buNone/>
              <a:defRPr/>
            </a:pPr>
            <a:r>
              <a:rPr lang="el-GR" altLang="el-GR" sz="2800" b="1" dirty="0" smtClean="0"/>
              <a:t>ειδικότερα τί επίδραση θέλει να έχει στο συνομιλητή</a:t>
            </a:r>
          </a:p>
          <a:p>
            <a:pPr algn="ctr" eaLnBrk="1" hangingPunct="1">
              <a:lnSpc>
                <a:spcPct val="80000"/>
              </a:lnSpc>
              <a:buFont typeface="Wingdings" panose="05000000000000000000" pitchFamily="2" charset="2"/>
              <a:buNone/>
              <a:defRPr/>
            </a:pPr>
            <a:r>
              <a:rPr lang="el-GR" altLang="el-GR" sz="2400" b="1" dirty="0" smtClean="0">
                <a:solidFill>
                  <a:srgbClr val="00FF00"/>
                </a:solidFill>
              </a:rPr>
              <a:t>(π.χ. να διασκεδάσει, να ρωτήσει, να εκφράσει ευχαριστίες)</a:t>
            </a:r>
          </a:p>
          <a:p>
            <a:pPr eaLnBrk="1" hangingPunct="1">
              <a:lnSpc>
                <a:spcPct val="80000"/>
              </a:lnSpc>
              <a:buFont typeface="Wingdings" panose="05000000000000000000" pitchFamily="2" charset="2"/>
              <a:buNone/>
              <a:defRPr/>
            </a:pPr>
            <a:endParaRPr lang="el-GR" altLang="el-GR" sz="2000" b="1" dirty="0" smtClean="0"/>
          </a:p>
          <a:p>
            <a:pPr algn="ctr" eaLnBrk="1" hangingPunct="1">
              <a:lnSpc>
                <a:spcPct val="80000"/>
              </a:lnSpc>
              <a:buFont typeface="Wingdings" panose="05000000000000000000" pitchFamily="2" charset="2"/>
              <a:buNone/>
              <a:defRPr/>
            </a:pPr>
            <a:r>
              <a:rPr lang="el-GR" altLang="el-GR" b="1" dirty="0" smtClean="0">
                <a:solidFill>
                  <a:srgbClr val="00FF00"/>
                </a:solidFill>
              </a:rPr>
              <a:t>Η ομιλία ως κοινωνική πράξη</a:t>
            </a:r>
          </a:p>
          <a:p>
            <a:pPr algn="ctr" eaLnBrk="1" hangingPunct="1">
              <a:lnSpc>
                <a:spcPct val="80000"/>
              </a:lnSpc>
              <a:buFont typeface="Wingdings" panose="05000000000000000000" pitchFamily="2" charset="2"/>
              <a:buNone/>
              <a:defRPr/>
            </a:pPr>
            <a:r>
              <a:rPr lang="el-GR" altLang="el-GR" sz="2000" b="1" dirty="0" smtClean="0"/>
              <a:t>φιλόσοφοι </a:t>
            </a:r>
            <a:r>
              <a:rPr lang="en-US" altLang="el-GR" sz="2000" b="1" dirty="0" smtClean="0"/>
              <a:t>Austin (1962), Searle (1969), Grice (1975)…</a:t>
            </a:r>
          </a:p>
          <a:p>
            <a:pPr algn="ctr" eaLnBrk="1" hangingPunct="1">
              <a:lnSpc>
                <a:spcPct val="80000"/>
              </a:lnSpc>
              <a:buFont typeface="Wingdings" panose="05000000000000000000" pitchFamily="2" charset="2"/>
              <a:buNone/>
              <a:defRPr/>
            </a:pPr>
            <a:endParaRPr lang="el-GR" altLang="el-GR" sz="2000" b="1" dirty="0" smtClean="0">
              <a:solidFill>
                <a:schemeClr val="hlink"/>
              </a:solidFill>
            </a:endParaRPr>
          </a:p>
          <a:p>
            <a:pPr algn="ctr" eaLnBrk="1" hangingPunct="1">
              <a:lnSpc>
                <a:spcPct val="80000"/>
              </a:lnSpc>
              <a:buFont typeface="Wingdings" panose="05000000000000000000" pitchFamily="2" charset="2"/>
              <a:buNone/>
              <a:defRPr/>
            </a:pPr>
            <a:endParaRPr lang="el-GR" altLang="el-GR" sz="2800" b="1" dirty="0" smtClean="0">
              <a:solidFill>
                <a:schemeClr val="hlink"/>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A3CB69E-642B-4933-A382-585E8AECDACD}" type="slidenum">
              <a:rPr lang="el-GR" altLang="el-GR" sz="1200">
                <a:latin typeface="Arial" panose="020B0604020202020204" pitchFamily="34" charset="0"/>
              </a:rPr>
              <a:pPr>
                <a:spcBef>
                  <a:spcPct val="0"/>
                </a:spcBef>
                <a:buClrTx/>
                <a:buSzTx/>
                <a:buFontTx/>
                <a:buNone/>
              </a:pPr>
              <a:t>8</a:t>
            </a:fld>
            <a:endParaRPr lang="el-GR" altLang="el-GR" sz="1200">
              <a:latin typeface="Arial" panose="020B0604020202020204" pitchFamily="34" charset="0"/>
            </a:endParaRPr>
          </a:p>
        </p:txBody>
      </p:sp>
      <p:sp>
        <p:nvSpPr>
          <p:cNvPr id="68610" name="Rectangle 2"/>
          <p:cNvSpPr>
            <a:spLocks noGrp="1" noRot="1" noChangeArrowheads="1"/>
          </p:cNvSpPr>
          <p:nvPr>
            <p:ph type="title"/>
          </p:nvPr>
        </p:nvSpPr>
        <p:spPr>
          <a:xfrm>
            <a:off x="468313" y="260350"/>
            <a:ext cx="8218487" cy="936625"/>
          </a:xfrm>
        </p:spPr>
        <p:txBody>
          <a:bodyPr/>
          <a:lstStyle/>
          <a:p>
            <a:pPr eaLnBrk="1" hangingPunct="1">
              <a:defRPr/>
            </a:pPr>
            <a:r>
              <a:rPr lang="el-GR" altLang="el-GR" sz="3200" smtClean="0">
                <a:solidFill>
                  <a:schemeClr val="hlink"/>
                </a:solidFill>
              </a:rPr>
              <a:t>Λεκτική πράξη</a:t>
            </a:r>
            <a:br>
              <a:rPr lang="el-GR" altLang="el-GR" sz="3200" smtClean="0">
                <a:solidFill>
                  <a:schemeClr val="hlink"/>
                </a:solidFill>
              </a:rPr>
            </a:br>
            <a:endParaRPr lang="el-GR" altLang="el-GR" sz="3200" smtClean="0">
              <a:solidFill>
                <a:schemeClr val="hlink"/>
              </a:solidFill>
            </a:endParaRPr>
          </a:p>
        </p:txBody>
      </p:sp>
      <p:sp>
        <p:nvSpPr>
          <p:cNvPr id="68611" name="Rectangle 3"/>
          <p:cNvSpPr>
            <a:spLocks noGrp="1" noChangeArrowheads="1"/>
          </p:cNvSpPr>
          <p:nvPr>
            <p:ph type="body" idx="1"/>
          </p:nvPr>
        </p:nvSpPr>
        <p:spPr>
          <a:xfrm>
            <a:off x="179388" y="1125538"/>
            <a:ext cx="8964612" cy="5256212"/>
          </a:xfrm>
        </p:spPr>
        <p:txBody>
          <a:bodyPr/>
          <a:lstStyle/>
          <a:p>
            <a:pPr algn="ctr" eaLnBrk="1" hangingPunct="1">
              <a:lnSpc>
                <a:spcPct val="90000"/>
              </a:lnSpc>
              <a:buFont typeface="Wingdings" panose="05000000000000000000" pitchFamily="2" charset="2"/>
              <a:buNone/>
              <a:defRPr/>
            </a:pPr>
            <a:r>
              <a:rPr lang="en-US" altLang="el-GR" sz="2800" b="1" smtClean="0"/>
              <a:t>E</a:t>
            </a:r>
            <a:r>
              <a:rPr lang="el-GR" altLang="el-GR" sz="2800" b="1" smtClean="0"/>
              <a:t>λάχιστη μονάδα ανάλυσης </a:t>
            </a:r>
          </a:p>
          <a:p>
            <a:pPr algn="ctr" eaLnBrk="1" hangingPunct="1">
              <a:lnSpc>
                <a:spcPct val="90000"/>
              </a:lnSpc>
              <a:buFont typeface="Wingdings" panose="05000000000000000000" pitchFamily="2" charset="2"/>
              <a:buNone/>
              <a:defRPr/>
            </a:pPr>
            <a:r>
              <a:rPr lang="el-GR" altLang="el-GR" sz="2800" b="1" smtClean="0"/>
              <a:t>στη μελέτη των επικοινωνιακών προθέσεων </a:t>
            </a:r>
          </a:p>
          <a:p>
            <a:pPr algn="ctr" eaLnBrk="1" hangingPunct="1">
              <a:lnSpc>
                <a:spcPct val="90000"/>
              </a:lnSpc>
              <a:buFont typeface="Wingdings" panose="05000000000000000000" pitchFamily="2" charset="2"/>
              <a:buNone/>
              <a:defRPr/>
            </a:pPr>
            <a:endParaRPr lang="el-GR" altLang="el-GR" sz="2800" b="1" smtClean="0"/>
          </a:p>
          <a:p>
            <a:pPr eaLnBrk="1" hangingPunct="1">
              <a:lnSpc>
                <a:spcPct val="90000"/>
              </a:lnSpc>
              <a:buFont typeface="Wingdings" panose="05000000000000000000" pitchFamily="2" charset="2"/>
              <a:buNone/>
              <a:defRPr/>
            </a:pPr>
            <a:r>
              <a:rPr lang="el-GR" altLang="el-GR" sz="2800" b="1" smtClean="0">
                <a:solidFill>
                  <a:srgbClr val="00FF00"/>
                </a:solidFill>
              </a:rPr>
              <a:t>Είδη λεκτικών πράξεων, π.χ.:</a:t>
            </a:r>
            <a:r>
              <a:rPr lang="el-GR" altLang="el-GR" sz="2800" smtClean="0">
                <a:solidFill>
                  <a:schemeClr val="hlink"/>
                </a:solidFill>
              </a:rPr>
              <a:t>    </a:t>
            </a:r>
            <a:endParaRPr lang="el-GR" altLang="el-GR" sz="2400" smtClean="0"/>
          </a:p>
          <a:p>
            <a:pPr eaLnBrk="1" hangingPunct="1">
              <a:lnSpc>
                <a:spcPct val="90000"/>
              </a:lnSpc>
              <a:defRPr/>
            </a:pPr>
            <a:r>
              <a:rPr lang="el-GR" altLang="el-GR" sz="2400" b="1" smtClean="0">
                <a:solidFill>
                  <a:schemeClr val="folHlink"/>
                </a:solidFill>
              </a:rPr>
              <a:t>Αιτήματα</a:t>
            </a:r>
            <a:r>
              <a:rPr lang="el-GR" altLang="el-GR" sz="2400" b="1" smtClean="0"/>
              <a:t>		π.χ. </a:t>
            </a:r>
            <a:r>
              <a:rPr lang="el-GR" altLang="el-GR" sz="2400" b="1" i="1" smtClean="0"/>
              <a:t>Ανοίγεις λίγο το παράθυρο;</a:t>
            </a:r>
          </a:p>
          <a:p>
            <a:pPr eaLnBrk="1" hangingPunct="1">
              <a:lnSpc>
                <a:spcPct val="90000"/>
              </a:lnSpc>
              <a:defRPr/>
            </a:pPr>
            <a:r>
              <a:rPr lang="el-GR" altLang="el-GR" sz="2400" b="1" smtClean="0">
                <a:solidFill>
                  <a:schemeClr val="folHlink"/>
                </a:solidFill>
              </a:rPr>
              <a:t>Προσταγές	</a:t>
            </a:r>
            <a:r>
              <a:rPr lang="el-GR" altLang="el-GR" sz="2400" b="1" smtClean="0"/>
              <a:t>	π.χ. </a:t>
            </a:r>
            <a:r>
              <a:rPr lang="el-GR" altLang="el-GR" sz="2400" b="1" i="1" smtClean="0"/>
              <a:t>Σε διατάζω να φύγεις.</a:t>
            </a:r>
            <a:endParaRPr lang="el-GR" altLang="el-GR" sz="2400" b="1" smtClean="0"/>
          </a:p>
          <a:p>
            <a:pPr eaLnBrk="1" hangingPunct="1">
              <a:lnSpc>
                <a:spcPct val="90000"/>
              </a:lnSpc>
              <a:defRPr/>
            </a:pPr>
            <a:r>
              <a:rPr lang="el-GR" altLang="el-GR" sz="2400" b="1" smtClean="0">
                <a:solidFill>
                  <a:schemeClr val="folHlink"/>
                </a:solidFill>
              </a:rPr>
              <a:t>Υποσχέσεις	</a:t>
            </a:r>
            <a:r>
              <a:rPr lang="el-GR" altLang="el-GR" sz="2400" b="1" smtClean="0"/>
              <a:t>	π.χ. </a:t>
            </a:r>
            <a:r>
              <a:rPr lang="el-GR" altLang="el-GR" sz="2400" b="1" i="1" smtClean="0"/>
              <a:t>Υπόσχομαι ότι θα σε παντρευτώ.</a:t>
            </a:r>
            <a:endParaRPr lang="el-GR" altLang="el-GR" sz="2400" b="1" smtClean="0"/>
          </a:p>
          <a:p>
            <a:pPr eaLnBrk="1" hangingPunct="1">
              <a:lnSpc>
                <a:spcPct val="90000"/>
              </a:lnSpc>
              <a:defRPr/>
            </a:pPr>
            <a:r>
              <a:rPr lang="el-GR" altLang="el-GR" sz="2400" b="1" smtClean="0">
                <a:solidFill>
                  <a:schemeClr val="folHlink"/>
                </a:solidFill>
              </a:rPr>
              <a:t>Απειλές</a:t>
            </a:r>
            <a:r>
              <a:rPr lang="el-GR" altLang="el-GR" sz="2400" b="1" smtClean="0"/>
              <a:t>		π.χ. </a:t>
            </a:r>
            <a:r>
              <a:rPr lang="el-GR" altLang="el-GR" sz="2400" b="1" i="1" smtClean="0"/>
              <a:t>Σε προειδοποιώ ότι θα σε σκοτώσω.</a:t>
            </a:r>
            <a:endParaRPr lang="el-GR" altLang="el-GR" sz="2400" b="1" smtClean="0"/>
          </a:p>
          <a:p>
            <a:pPr eaLnBrk="1" hangingPunct="1">
              <a:lnSpc>
                <a:spcPct val="90000"/>
              </a:lnSpc>
              <a:defRPr/>
            </a:pPr>
            <a:r>
              <a:rPr lang="el-GR" altLang="el-GR" sz="2400" b="1" smtClean="0">
                <a:solidFill>
                  <a:schemeClr val="folHlink"/>
                </a:solidFill>
              </a:rPr>
              <a:t>Προσφορές	</a:t>
            </a:r>
            <a:r>
              <a:rPr lang="el-GR" altLang="el-GR" sz="2400" b="1" smtClean="0"/>
              <a:t>	π.χ. </a:t>
            </a:r>
            <a:r>
              <a:rPr lang="el-GR" altLang="el-GR" sz="2400" b="1" i="1" smtClean="0"/>
              <a:t>Προσφέρομαι να σε πετάξω σπίτι.</a:t>
            </a:r>
          </a:p>
          <a:p>
            <a:pPr eaLnBrk="1" hangingPunct="1">
              <a:lnSpc>
                <a:spcPct val="90000"/>
              </a:lnSpc>
              <a:defRPr/>
            </a:pPr>
            <a:r>
              <a:rPr lang="el-GR" altLang="el-GR" sz="2400" b="1" smtClean="0">
                <a:solidFill>
                  <a:schemeClr val="folHlink"/>
                </a:solidFill>
              </a:rPr>
              <a:t>Διακηρύξεις	</a:t>
            </a:r>
            <a:r>
              <a:rPr lang="el-GR" altLang="el-GR" sz="2400" b="1" smtClean="0"/>
              <a:t>	π.χ. </a:t>
            </a:r>
            <a:r>
              <a:rPr lang="el-GR" altLang="el-GR" sz="2400" b="1" i="1" smtClean="0"/>
              <a:t>Απολύεσαι!</a:t>
            </a:r>
            <a:endParaRPr lang="el-GR" altLang="el-GR" sz="2400" b="1" smtClean="0"/>
          </a:p>
          <a:p>
            <a:pPr eaLnBrk="1" hangingPunct="1">
              <a:lnSpc>
                <a:spcPct val="90000"/>
              </a:lnSpc>
              <a:defRPr/>
            </a:pPr>
            <a:r>
              <a:rPr lang="el-GR" altLang="el-GR" sz="2400" b="1" smtClean="0">
                <a:solidFill>
                  <a:schemeClr val="folHlink"/>
                </a:solidFill>
              </a:rPr>
              <a:t>Πληροφοριακέ</a:t>
            </a:r>
            <a:r>
              <a:rPr lang="el-GR" altLang="el-GR" sz="2400" b="1" smtClean="0"/>
              <a:t>ς	π.χ. </a:t>
            </a:r>
            <a:r>
              <a:rPr lang="el-GR" altLang="el-GR" sz="2400" b="1" i="1" smtClean="0"/>
              <a:t>Σε πληροφορώ ότι η προθεσμία έχει λήξει.</a:t>
            </a:r>
            <a:endParaRPr lang="el-GR" altLang="el-GR" sz="2400" b="1" smtClean="0"/>
          </a:p>
          <a:p>
            <a:pPr eaLnBrk="1" hangingPunct="1">
              <a:lnSpc>
                <a:spcPct val="90000"/>
              </a:lnSpc>
              <a:defRPr/>
            </a:pPr>
            <a:endParaRPr lang="el-GR" altLang="el-GR" sz="2400" b="1"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66EAAE7-E34C-44CA-9ACB-58332D8625CF}" type="slidenum">
              <a:rPr lang="el-GR" altLang="el-GR" sz="1200">
                <a:latin typeface="Arial" panose="020B0604020202020204" pitchFamily="34" charset="0"/>
              </a:rPr>
              <a:pPr>
                <a:spcBef>
                  <a:spcPct val="0"/>
                </a:spcBef>
                <a:buClrTx/>
                <a:buSzTx/>
                <a:buFontTx/>
                <a:buNone/>
              </a:pPr>
              <a:t>9</a:t>
            </a:fld>
            <a:endParaRPr lang="el-GR" altLang="el-GR" sz="1200">
              <a:latin typeface="Arial" panose="020B0604020202020204" pitchFamily="34" charset="0"/>
            </a:endParaRPr>
          </a:p>
        </p:txBody>
      </p:sp>
      <p:sp>
        <p:nvSpPr>
          <p:cNvPr id="69634" name="Rectangle 2"/>
          <p:cNvSpPr>
            <a:spLocks noGrp="1" noRot="1" noChangeArrowheads="1"/>
          </p:cNvSpPr>
          <p:nvPr>
            <p:ph type="title"/>
          </p:nvPr>
        </p:nvSpPr>
        <p:spPr/>
        <p:txBody>
          <a:bodyPr/>
          <a:lstStyle/>
          <a:p>
            <a:pPr eaLnBrk="1" hangingPunct="1">
              <a:defRPr/>
            </a:pPr>
            <a:r>
              <a:rPr lang="el-GR" altLang="el-GR" sz="2800" smtClean="0">
                <a:solidFill>
                  <a:schemeClr val="hlink"/>
                </a:solidFill>
              </a:rPr>
              <a:t/>
            </a:r>
            <a:br>
              <a:rPr lang="el-GR" altLang="el-GR" sz="2800" smtClean="0">
                <a:solidFill>
                  <a:schemeClr val="hlink"/>
                </a:solidFill>
              </a:rPr>
            </a:br>
            <a:r>
              <a:rPr lang="el-GR" altLang="el-GR" sz="3200" smtClean="0">
                <a:solidFill>
                  <a:schemeClr val="hlink"/>
                </a:solidFill>
              </a:rPr>
              <a:t>Μετουσίωση λεκτικών πράξεων </a:t>
            </a:r>
            <a:br>
              <a:rPr lang="el-GR" altLang="el-GR" sz="3200" smtClean="0">
                <a:solidFill>
                  <a:schemeClr val="hlink"/>
                </a:solidFill>
              </a:rPr>
            </a:br>
            <a:r>
              <a:rPr lang="el-GR" altLang="el-GR" sz="3200" smtClean="0">
                <a:solidFill>
                  <a:schemeClr val="hlink"/>
                </a:solidFill>
              </a:rPr>
              <a:t> σε γλωσσικά εκφωνήματα</a:t>
            </a:r>
            <a:br>
              <a:rPr lang="el-GR" altLang="el-GR" sz="3200" smtClean="0">
                <a:solidFill>
                  <a:schemeClr val="hlink"/>
                </a:solidFill>
              </a:rPr>
            </a:br>
            <a:endParaRPr lang="el-GR" altLang="el-GR" sz="3200" smtClean="0">
              <a:solidFill>
                <a:schemeClr val="hlink"/>
              </a:solidFill>
            </a:endParaRPr>
          </a:p>
        </p:txBody>
      </p:sp>
      <p:sp>
        <p:nvSpPr>
          <p:cNvPr id="69635" name="Rectangle 3"/>
          <p:cNvSpPr>
            <a:spLocks noGrp="1" noChangeArrowheads="1"/>
          </p:cNvSpPr>
          <p:nvPr>
            <p:ph type="body" idx="1"/>
          </p:nvPr>
        </p:nvSpPr>
        <p:spPr>
          <a:xfrm>
            <a:off x="0" y="1484313"/>
            <a:ext cx="9144000" cy="4800600"/>
          </a:xfrm>
        </p:spPr>
        <p:txBody>
          <a:bodyPr/>
          <a:lstStyle/>
          <a:p>
            <a:pPr eaLnBrk="1" hangingPunct="1">
              <a:lnSpc>
                <a:spcPct val="90000"/>
              </a:lnSpc>
              <a:defRPr/>
            </a:pPr>
            <a:r>
              <a:rPr lang="el-GR" altLang="el-GR" sz="2800" b="1" dirty="0" smtClean="0"/>
              <a:t>Μια </a:t>
            </a:r>
            <a:r>
              <a:rPr lang="el-GR" altLang="el-GR" sz="2800" b="1" dirty="0" smtClean="0">
                <a:solidFill>
                  <a:srgbClr val="00FF00"/>
                </a:solidFill>
              </a:rPr>
              <a:t>λεκτική πράξη μπορεί να πραγματοποιηθεί </a:t>
            </a:r>
            <a:r>
              <a:rPr lang="el-GR" altLang="el-GR" sz="2800" b="1" u="sng" dirty="0" smtClean="0">
                <a:solidFill>
                  <a:srgbClr val="00FF00"/>
                </a:solidFill>
              </a:rPr>
              <a:t>ποικιλοτρόπως</a:t>
            </a:r>
            <a:r>
              <a:rPr lang="el-GR" altLang="el-GR" sz="2800" b="1" dirty="0" smtClean="0"/>
              <a:t>, δηλ. με διάφορα </a:t>
            </a:r>
            <a:r>
              <a:rPr lang="el-GR" altLang="el-GR" sz="2800" b="1" dirty="0" err="1" smtClean="0"/>
              <a:t>εκφωνήματα</a:t>
            </a:r>
            <a:r>
              <a:rPr lang="el-GR" altLang="el-GR" sz="2800" b="1" dirty="0" smtClean="0"/>
              <a:t>.  </a:t>
            </a:r>
          </a:p>
          <a:p>
            <a:pPr eaLnBrk="1" hangingPunct="1">
              <a:lnSpc>
                <a:spcPct val="90000"/>
              </a:lnSpc>
              <a:defRPr/>
            </a:pPr>
            <a:r>
              <a:rPr lang="el-GR" altLang="el-GR" sz="2800" b="1" dirty="0" smtClean="0">
                <a:solidFill>
                  <a:srgbClr val="00FF00"/>
                </a:solidFill>
              </a:rPr>
              <a:t>Τρόποι περισσότερο και </a:t>
            </a:r>
            <a:r>
              <a:rPr lang="el-GR" altLang="el-GR" sz="2800" b="1" u="sng" dirty="0" smtClean="0">
                <a:solidFill>
                  <a:srgbClr val="00FF00"/>
                </a:solidFill>
              </a:rPr>
              <a:t>λιγότερο άμεσοι ή έμμεσοι</a:t>
            </a:r>
            <a:r>
              <a:rPr lang="el-GR" altLang="el-GR" sz="2800" b="1" dirty="0" smtClean="0">
                <a:solidFill>
                  <a:srgbClr val="00FF00"/>
                </a:solidFill>
              </a:rPr>
              <a:t>.</a:t>
            </a:r>
          </a:p>
          <a:p>
            <a:pPr eaLnBrk="1" hangingPunct="1">
              <a:lnSpc>
                <a:spcPct val="90000"/>
              </a:lnSpc>
              <a:defRPr/>
            </a:pPr>
            <a:r>
              <a:rPr lang="el-GR" altLang="el-GR" sz="2800" b="1" dirty="0" smtClean="0">
                <a:solidFill>
                  <a:srgbClr val="00FF00"/>
                </a:solidFill>
              </a:rPr>
              <a:t>Κάθε τρόπος έχει ωστόσο άλλη αξία: </a:t>
            </a:r>
            <a:r>
              <a:rPr lang="el-GR" altLang="el-GR" sz="2800" b="1" dirty="0" smtClean="0"/>
              <a:t>οι επιλογές όχι τυχαίες, εξαρτώνται από </a:t>
            </a:r>
            <a:r>
              <a:rPr lang="el-GR" altLang="el-GR" sz="2800" b="1" dirty="0" err="1" smtClean="0"/>
              <a:t>κοινωνικοπολιτισμικές</a:t>
            </a:r>
            <a:r>
              <a:rPr lang="el-GR" altLang="el-GR" sz="2800" b="1" dirty="0" smtClean="0"/>
              <a:t> παραμέτρους.</a:t>
            </a:r>
          </a:p>
          <a:p>
            <a:pPr eaLnBrk="1" hangingPunct="1">
              <a:lnSpc>
                <a:spcPct val="90000"/>
              </a:lnSpc>
              <a:buFont typeface="Wingdings" panose="05000000000000000000" pitchFamily="2" charset="2"/>
              <a:buNone/>
              <a:defRPr/>
            </a:pPr>
            <a:endParaRPr lang="el-GR" altLang="el-GR" sz="2800" b="1" dirty="0" smtClean="0"/>
          </a:p>
          <a:p>
            <a:pPr algn="ctr" eaLnBrk="1" hangingPunct="1">
              <a:lnSpc>
                <a:spcPct val="90000"/>
              </a:lnSpc>
              <a:buFont typeface="Wingdings" panose="05000000000000000000" pitchFamily="2" charset="2"/>
              <a:buNone/>
              <a:defRPr/>
            </a:pPr>
            <a:r>
              <a:rPr lang="el-GR" altLang="el-GR" sz="2400" b="1" dirty="0" smtClean="0">
                <a:solidFill>
                  <a:srgbClr val="00FFFF"/>
                </a:solidFill>
              </a:rPr>
              <a:t>Παράδειγμα</a:t>
            </a:r>
            <a:r>
              <a:rPr lang="el-GR" altLang="el-GR" sz="2400" b="1" dirty="0" smtClean="0"/>
              <a:t>: ένα </a:t>
            </a:r>
            <a:r>
              <a:rPr lang="el-GR" altLang="el-GR" sz="2400" b="1" dirty="0" smtClean="0">
                <a:solidFill>
                  <a:schemeClr val="folHlink"/>
                </a:solidFill>
              </a:rPr>
              <a:t>αίτημα να δοθεί μια μπάλα</a:t>
            </a:r>
          </a:p>
          <a:p>
            <a:pPr algn="ctr" eaLnBrk="1" hangingPunct="1">
              <a:lnSpc>
                <a:spcPct val="90000"/>
              </a:lnSpc>
              <a:spcAft>
                <a:spcPts val="600"/>
              </a:spcAft>
              <a:buFont typeface="Wingdings" panose="05000000000000000000" pitchFamily="2" charset="2"/>
              <a:buNone/>
              <a:defRPr/>
            </a:pPr>
            <a:r>
              <a:rPr lang="el-GR" altLang="el-GR" sz="2400" b="1" dirty="0" smtClean="0"/>
              <a:t>επιτελείται με ποικίλους άμεσους και έμμεσους τρόπους:</a:t>
            </a:r>
          </a:p>
          <a:p>
            <a:pPr eaLnBrk="1" hangingPunct="1">
              <a:lnSpc>
                <a:spcPct val="90000"/>
              </a:lnSpc>
              <a:defRPr/>
            </a:pPr>
            <a:r>
              <a:rPr lang="el-GR" altLang="el-GR" sz="2400" b="1" dirty="0" smtClean="0"/>
              <a:t>Προστακτική: 	</a:t>
            </a:r>
            <a:r>
              <a:rPr lang="el-GR" altLang="el-GR" sz="2400" b="1" i="1" dirty="0" smtClean="0">
                <a:solidFill>
                  <a:schemeClr val="folHlink"/>
                </a:solidFill>
              </a:rPr>
              <a:t>Δώσε εδώ.  Για πέτα.  Φέρε!</a:t>
            </a:r>
          </a:p>
          <a:p>
            <a:pPr eaLnBrk="1" hangingPunct="1">
              <a:lnSpc>
                <a:spcPct val="90000"/>
              </a:lnSpc>
              <a:defRPr/>
            </a:pPr>
            <a:r>
              <a:rPr lang="el-GR" altLang="el-GR" sz="2400" b="1" dirty="0" smtClean="0"/>
              <a:t>Ερώτηση:  		</a:t>
            </a:r>
            <a:r>
              <a:rPr lang="el-GR" altLang="el-GR" sz="2400" b="1" i="1" dirty="0" smtClean="0">
                <a:solidFill>
                  <a:schemeClr val="folHlink"/>
                </a:solidFill>
              </a:rPr>
              <a:t>Πού είναι η μπάλα;  Μου δίνετε τη μπάλα;</a:t>
            </a:r>
          </a:p>
          <a:p>
            <a:pPr eaLnBrk="1" hangingPunct="1">
              <a:lnSpc>
                <a:spcPct val="90000"/>
              </a:lnSpc>
              <a:defRPr/>
            </a:pPr>
            <a:r>
              <a:rPr lang="el-GR" altLang="el-GR" sz="2400" b="1" dirty="0" smtClean="0"/>
              <a:t>Δήλωση: 		</a:t>
            </a:r>
            <a:r>
              <a:rPr lang="el-GR" altLang="el-GR" sz="2400" b="1" i="1" dirty="0" smtClean="0">
                <a:solidFill>
                  <a:schemeClr val="folHlink"/>
                </a:solidFill>
              </a:rPr>
              <a:t>Θέλω τη μπάλα.  Πολύ ωραία μπάλα!   Πέναλτι!</a:t>
            </a:r>
          </a:p>
          <a:p>
            <a:pPr eaLnBrk="1" hangingPunct="1">
              <a:lnSpc>
                <a:spcPct val="90000"/>
              </a:lnSpc>
              <a:defRPr/>
            </a:pPr>
            <a:endParaRPr lang="el-GR" altLang="el-GR" sz="2400" b="1" dirty="0" smtClean="0">
              <a:solidFill>
                <a:schemeClr val="folHlink"/>
              </a:solidFill>
            </a:endParaRPr>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2511</TotalTime>
  <Words>3122</Words>
  <Application>Microsoft Office PowerPoint</Application>
  <PresentationFormat>On-screen Show (4:3)</PresentationFormat>
  <Paragraphs>551</Paragraphs>
  <Slides>53</Slides>
  <Notes>52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Garamond</vt:lpstr>
      <vt:lpstr>Arial</vt:lpstr>
      <vt:lpstr>Wingdings</vt:lpstr>
      <vt:lpstr>Marlett</vt:lpstr>
      <vt:lpstr>Georgia</vt:lpstr>
      <vt:lpstr>Stream</vt:lpstr>
      <vt:lpstr>Ανάπτυξη του Λόγου</vt:lpstr>
      <vt:lpstr> ANAΠΤΥΞΗ  ΕΠΙΚΟΙΝΩΝΙΑΚΩΝ ΙΚΑΝΟΤΗΤΩΝ</vt:lpstr>
      <vt:lpstr>PowerPoint Presentation</vt:lpstr>
      <vt:lpstr>Επικοινωνιακή ικανότητα</vt:lpstr>
      <vt:lpstr>PowerPoint Presentation</vt:lpstr>
      <vt:lpstr>PowerPoint Presentation</vt:lpstr>
      <vt:lpstr>ΑΝΑΠΤΥΞΗ  ΕΠΙΚΟΙΝΩΝΙΑΚΩΝ ΠΡΟΘΕΣΕΩΝ</vt:lpstr>
      <vt:lpstr>Λεκτική πράξη </vt:lpstr>
      <vt:lpstr> Μετουσίωση λεκτικών πράξεων   σε γλωσσικά εκφωνήματα </vt:lpstr>
      <vt:lpstr> ΑΝΑΠΤΥΞΗ ΛΕΚΤΙΚΩΝ ΠΡΑΞΕΩΝ  ΚΑΙ ΤΗΣ ΕΚΦΡΑΣΗΣ ΤΟΥΣ</vt:lpstr>
      <vt:lpstr> Εμπλουτισμός φάσματος λεκτικών πράξεων </vt:lpstr>
      <vt:lpstr>PowerPoint Presentation</vt:lpstr>
      <vt:lpstr>PowerPoint Presentation</vt:lpstr>
      <vt:lpstr>PowerPoint Presentation</vt:lpstr>
      <vt:lpstr> Μέσα/τρόποι για την επίτευξη λεκτικών πράξεων </vt:lpstr>
      <vt:lpstr>PowerPoint Presentation</vt:lpstr>
      <vt:lpstr>Αιτήματα</vt:lpstr>
      <vt:lpstr>PowerPoint Presentation</vt:lpstr>
      <vt:lpstr>Έμμεσα αιτήματα </vt:lpstr>
      <vt:lpstr> Ικανότητα οργάνωσης πληροφοριών  με βάση τί γνωρίζουν οι συνομιλητές για το θέμα </vt:lpstr>
      <vt:lpstr> Ικανότητα να προσδιοριστεί το θέμα αναφοράς </vt:lpstr>
      <vt:lpstr>  Επιπλέον,  χρειάζεται πάντα να σηματοδοτήσουμε  τη διαφορετική βαρύτητα ή το ρόλο κάθε πληροφορίας   σε κάθε πρόταση και κείμενο  </vt:lpstr>
      <vt:lpstr>  Θέμα vs. Σχόλιο  </vt:lpstr>
      <vt:lpstr>PowerPoint Presentation</vt:lpstr>
      <vt:lpstr>Πραγματολογικές ικανότητες</vt:lpstr>
      <vt:lpstr>Φυσική περίσταση</vt:lpstr>
      <vt:lpstr>PowerPoint Presentation</vt:lpstr>
      <vt:lpstr> Γλωσσική περίσταση  ή συμφραζόμενα Αναφορικά στοιχεία  </vt:lpstr>
      <vt:lpstr> Ανάπτυξη κοινωνιογλωσσικών ικανοτήτων  </vt:lpstr>
      <vt:lpstr>PowerPoint Presentation</vt:lpstr>
      <vt:lpstr> Κειμενικές ικανότητες </vt:lpstr>
      <vt:lpstr>Εσωτερική οργάνωση κειμενικών ειδών</vt:lpstr>
      <vt:lpstr>Ένα κείμενο (π.χ. ένας αφηγηματικός μονόλογος)  δεν είναι απλό άθροισμα προτάσεων  αλλά διέπεται από στοιχεία όπως:</vt:lpstr>
      <vt:lpstr>Συνεκτικότητα</vt:lpstr>
      <vt:lpstr>Αφήγηση ίδιας ιστορίας από 10χρονο</vt:lpstr>
      <vt:lpstr> Ελλειπτικότητα/αποπλεονασμός πληροφοριών </vt:lpstr>
      <vt:lpstr>PowerPoint Presentation</vt:lpstr>
      <vt:lpstr>Συνοχή κειμένων (Halliday &amp; Hasan 1976)</vt:lpstr>
      <vt:lpstr>Διατήρηση αναφοράς στο ίδιο θέμα κ.λπ. </vt:lpstr>
      <vt:lpstr> Συνδετικότητα</vt:lpstr>
      <vt:lpstr>PowerPoint Presentation</vt:lpstr>
      <vt:lpstr> Αρχές συνομιλίας </vt:lpstr>
      <vt:lpstr>PowerPoint Presentation</vt:lpstr>
      <vt:lpstr>PowerPoint Presentation</vt:lpstr>
      <vt:lpstr> </vt:lpstr>
      <vt:lpstr>PowerPoint Presentation</vt:lpstr>
      <vt:lpstr>Τέλος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ANAΠΤΥΞΗ  ΕΠΙΚΟΙΝΩΝΙΑΚΏΝ ΙΚΑΝΟΤΗΤΩΝ</dc:title>
  <dc:creator>User</dc:creator>
  <cp:lastModifiedBy>Uoa</cp:lastModifiedBy>
  <cp:revision>929</cp:revision>
  <dcterms:created xsi:type="dcterms:W3CDTF">2007-01-02T16:02:48Z</dcterms:created>
  <dcterms:modified xsi:type="dcterms:W3CDTF">2016-05-16T11:46:36Z</dcterms:modified>
</cp:coreProperties>
</file>