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7" r:id="rId18"/>
    <p:sldId id="368" r:id="rId19"/>
    <p:sldId id="369" r:id="rId20"/>
    <p:sldId id="370" r:id="rId21"/>
    <p:sldId id="371" r:id="rId22"/>
    <p:sldId id="37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7"/>
            <p14:sldId id="368"/>
            <p14:sldId id="369"/>
            <p14:sldId id="370"/>
            <p14:sldId id="371"/>
            <p14:sldId id="37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77" autoAdjust="0"/>
    <p:restoredTop sz="94090" autoAdjust="0"/>
  </p:normalViewPr>
  <p:slideViewPr>
    <p:cSldViewPr>
      <p:cViewPr varScale="1">
        <p:scale>
          <a:sx n="66" d="100"/>
          <a:sy n="66" d="100"/>
        </p:scale>
        <p:origin x="84" y="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12/7/2016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(sur Henri IV consulter le 5e cours)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7175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D9806-E915-E045-9B99-29BEFE7AC0D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456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0654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388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4832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0476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2936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314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413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98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/>
              <a:t>Στυλ κύριου υπότιτλου</a:t>
            </a:r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/>
              <a:t>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contre–Réforme ou La Réforme catholique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contre–Réforme ou La Réforme catholique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contre–Réforme ou La Réforme catholique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contre–Réforme ou La Réforme catholique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contre–Réforme ou La Réforme catholique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FRL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717031"/>
            <a:ext cx="7776864" cy="3024337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5075BC"/>
                </a:solidFill>
              </a:rPr>
              <a:t>Section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dirty="0"/>
              <a:t>La contre–Réforme ou La Réforme catholique </a:t>
            </a:r>
            <a:endParaRPr lang="en-US" sz="2800" dirty="0"/>
          </a:p>
          <a:p>
            <a:r>
              <a:rPr lang="en-GB" sz="2400" dirty="0"/>
              <a:t> </a:t>
            </a:r>
            <a:endParaRPr lang="en-US" sz="2800" dirty="0"/>
          </a:p>
          <a:p>
            <a:r>
              <a:rPr lang="fr-FR" sz="2800" dirty="0" err="1"/>
              <a:t>Irini</a:t>
            </a:r>
            <a:r>
              <a:rPr lang="fr-FR" sz="2800" dirty="0"/>
              <a:t> </a:t>
            </a:r>
            <a:r>
              <a:rPr lang="fr-FR" sz="2800" dirty="0" err="1"/>
              <a:t>Apostolou</a:t>
            </a:r>
            <a:endParaRPr lang="fr-FR" sz="2800" dirty="0"/>
          </a:p>
          <a:p>
            <a:r>
              <a:rPr lang="fr-FR" sz="2800" dirty="0"/>
              <a:t>Faculté des Lettres </a:t>
            </a:r>
          </a:p>
          <a:p>
            <a:r>
              <a:rPr lang="fr-FR" sz="2800" dirty="0"/>
              <a:t>Département de langue et de Littérature françaises</a:t>
            </a:r>
            <a:endParaRPr lang="el-GR" sz="280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rgbClr val="5075BC"/>
                </a:solidFill>
              </a:rPr>
              <a:t>De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féodalité</a:t>
            </a:r>
            <a:r>
              <a:rPr lang="el-GR" sz="3200" b="1" dirty="0">
                <a:solidFill>
                  <a:srgbClr val="5075BC"/>
                </a:solidFill>
              </a:rPr>
              <a:t> à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monarchie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absolue</a:t>
            </a:r>
            <a:r>
              <a:rPr lang="el-GR" sz="3200" b="1" dirty="0">
                <a:solidFill>
                  <a:srgbClr val="5075BC"/>
                </a:solidFill>
              </a:rPr>
              <a:t> : </a:t>
            </a:r>
            <a:br>
              <a:rPr lang="el-GR" sz="3200" b="1" dirty="0">
                <a:solidFill>
                  <a:srgbClr val="5075BC"/>
                </a:solidFill>
              </a:rPr>
            </a:br>
            <a:r>
              <a:rPr lang="el-GR" sz="3200" b="1" dirty="0" err="1">
                <a:solidFill>
                  <a:srgbClr val="5075BC"/>
                </a:solidFill>
              </a:rPr>
              <a:t>institutions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politiques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et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mutations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sociales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France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du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Moyen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fr-FR" sz="3200" b="1" dirty="0">
                <a:solidFill>
                  <a:srgbClr val="5075BC"/>
                </a:solidFill>
              </a:rPr>
              <a:t>Âge au XVII</a:t>
            </a:r>
            <a:r>
              <a:rPr lang="fr-FR" sz="3200" b="1" baseline="30000" dirty="0">
                <a:solidFill>
                  <a:srgbClr val="5075BC"/>
                </a:solidFill>
              </a:rPr>
              <a:t>e </a:t>
            </a:r>
            <a:r>
              <a:rPr lang="fr-FR" sz="3200" b="1" dirty="0">
                <a:solidFill>
                  <a:srgbClr val="5075BC"/>
                </a:solidFill>
              </a:rPr>
              <a:t>siècle</a:t>
            </a:r>
            <a:endParaRPr lang="el-GR" sz="3200" dirty="0">
              <a:solidFill>
                <a:srgbClr val="5075BC"/>
              </a:solidFill>
            </a:endParaRPr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contre–Réforme ou La Réforme catholique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r>
              <a:rPr lang="fr-FR" dirty="0"/>
              <a:t>Réaction de l’église catholique </a:t>
            </a:r>
          </a:p>
          <a:p>
            <a:pPr marL="0" indent="0" algn="ctr">
              <a:buNone/>
            </a:pPr>
            <a:r>
              <a:rPr lang="fr-FR" dirty="0"/>
              <a:t>face à la Réforme protestante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20050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Concile de Trente (1545-1563)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Convoqué par Paul III, suite à la demande de Charles-Quint, il est clôturé par Pie IV </a:t>
            </a:r>
          </a:p>
          <a:p>
            <a:endParaRPr lang="fr-FR" dirty="0"/>
          </a:p>
          <a:p>
            <a:r>
              <a:rPr lang="fr-FR" dirty="0"/>
              <a:t>Le Concile de Trente fixe la doctrine du catholicisme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5311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title="Le Concile de Trente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7664" y="1556791"/>
            <a:ext cx="6416824" cy="4042543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733256"/>
            <a:ext cx="5486400" cy="438944"/>
          </a:xfrm>
        </p:spPr>
        <p:txBody>
          <a:bodyPr/>
          <a:lstStyle/>
          <a:p>
            <a:pPr algn="ctr"/>
            <a:r>
              <a:rPr lang="fr-FR" dirty="0"/>
              <a:t>Le Concile de Trente (1545-1563) </a:t>
            </a:r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Concile de Trente I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3562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Concile de Trente II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reconnaît l’autorité spirituelle du pape</a:t>
            </a:r>
          </a:p>
          <a:p>
            <a:pPr lvl="1"/>
            <a:r>
              <a:rPr lang="fr-FR" dirty="0"/>
              <a:t>réaffirme que la doctrine du salut se fait par la foi et les bonnes œuvres </a:t>
            </a:r>
          </a:p>
          <a:p>
            <a:pPr lvl="1"/>
            <a:r>
              <a:rPr lang="fr-FR" dirty="0"/>
              <a:t>définit la doctrine du péché originel  </a:t>
            </a:r>
          </a:p>
          <a:p>
            <a:pPr lvl="1"/>
            <a:r>
              <a:rPr lang="fr-FR" dirty="0"/>
              <a:t>confirme le culte des saints et des reliques </a:t>
            </a:r>
          </a:p>
          <a:p>
            <a:pPr lvl="1"/>
            <a:r>
              <a:rPr lang="fr-FR" dirty="0"/>
              <a:t>déclare la Vulgate (traduction de la Bible) authentique</a:t>
            </a:r>
          </a:p>
          <a:p>
            <a:pPr lvl="1"/>
            <a:r>
              <a:rPr lang="fr-FR" dirty="0"/>
              <a:t>reconnaît la tradition comme moyen de l’interprétation de la Bible </a:t>
            </a:r>
          </a:p>
          <a:p>
            <a:pPr lvl="1"/>
            <a:r>
              <a:rPr lang="fr-FR" dirty="0"/>
              <a:t>confirme les sept sacrements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0461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Concile de Trente III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dirty="0"/>
              <a:t>Révision des institutions de l’église</a:t>
            </a:r>
          </a:p>
          <a:p>
            <a:pPr lvl="1"/>
            <a:r>
              <a:rPr lang="fr-FR" dirty="0"/>
              <a:t>Triomphe de l’Épiscopat : renforcement de l’autorité des évêques </a:t>
            </a:r>
          </a:p>
          <a:p>
            <a:pPr lvl="1"/>
            <a:r>
              <a:rPr lang="fr-FR" dirty="0"/>
              <a:t>Interdiction du cumul des bénéfices</a:t>
            </a:r>
          </a:p>
          <a:p>
            <a:pPr lvl="1"/>
            <a:r>
              <a:rPr lang="fr-FR" dirty="0"/>
              <a:t>Amélioration de la formation des prêtres</a:t>
            </a:r>
          </a:p>
          <a:p>
            <a:pPr lvl="1"/>
            <a:r>
              <a:rPr lang="fr-FR" dirty="0"/>
              <a:t>Abolition </a:t>
            </a:r>
            <a:r>
              <a:rPr lang="fr-FR" dirty="0" err="1"/>
              <a:t>xes</a:t>
            </a:r>
            <a:r>
              <a:rPr lang="fr-FR" dirty="0"/>
              <a:t> abus de l’église catholique</a:t>
            </a:r>
          </a:p>
          <a:p>
            <a:endParaRPr lang="fr-FR" dirty="0"/>
          </a:p>
          <a:p>
            <a:r>
              <a:rPr lang="fr-FR" b="1" dirty="0"/>
              <a:t>Bulle Benedictus Deus et Pater </a:t>
            </a:r>
            <a:r>
              <a:rPr lang="fr-FR" dirty="0"/>
              <a:t>: acceptation des décisions du concile par le pape Pie IV  (1564)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22630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Compagnie de Jésus </a:t>
            </a:r>
            <a:br>
              <a:rPr lang="fr-FR" dirty="0"/>
            </a:br>
            <a:r>
              <a:rPr lang="fr-FR" dirty="0"/>
              <a:t>ou Société de Jésus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Ordre religieux catholique fondé à Rome en 1540 par des étudiants de l’Université de Paris réunis autour de saint Ignace de Loyola (études théologiques à Paris).</a:t>
            </a:r>
          </a:p>
          <a:p>
            <a:pPr lvl="1"/>
            <a:r>
              <a:rPr lang="fr-FR" dirty="0"/>
              <a:t>Prédication</a:t>
            </a:r>
          </a:p>
          <a:p>
            <a:pPr lvl="1"/>
            <a:r>
              <a:rPr lang="fr-FR" dirty="0"/>
              <a:t>Confession</a:t>
            </a:r>
          </a:p>
          <a:p>
            <a:pPr lvl="1"/>
            <a:r>
              <a:rPr lang="fr-FR" dirty="0"/>
              <a:t>Catéchisme</a:t>
            </a:r>
          </a:p>
          <a:p>
            <a:pPr lvl="1"/>
            <a:r>
              <a:rPr lang="fr-FR" dirty="0"/>
              <a:t>Missions populaires</a:t>
            </a:r>
          </a:p>
          <a:p>
            <a:pPr lvl="1"/>
            <a:r>
              <a:rPr lang="fr-FR" dirty="0"/>
              <a:t>Enseignement et recherche scientifique </a:t>
            </a:r>
          </a:p>
          <a:p>
            <a:pPr lvl="1"/>
            <a:r>
              <a:rPr lang="fr-FR" dirty="0"/>
              <a:t>Les collèges jésuites  </a:t>
            </a:r>
          </a:p>
          <a:p>
            <a:r>
              <a:rPr lang="fr-FR" dirty="0"/>
              <a:t>Formation spirituelle</a:t>
            </a:r>
          </a:p>
          <a:p>
            <a:r>
              <a:rPr lang="fr-FR" dirty="0"/>
              <a:t>Engagement missionnaire</a:t>
            </a:r>
          </a:p>
        </p:txBody>
      </p:sp>
    </p:spTree>
    <p:extLst>
      <p:ext uri="{BB962C8B-B14F-4D97-AF65-F5344CB8AC3E}">
        <p14:creationId xmlns:p14="http://schemas.microsoft.com/office/powerpoint/2010/main" val="3838346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title="Premiers vœux de la compagne de Jésus à Montmartre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69" t="881" r="-43369" b="1040"/>
          <a:stretch/>
        </p:blipFill>
        <p:spPr>
          <a:xfrm>
            <a:off x="534988" y="1556791"/>
            <a:ext cx="7349380" cy="463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Premiers vœux de la compagnie </a:t>
            </a:r>
            <a:br>
              <a:rPr lang="fr-FR" dirty="0"/>
            </a:br>
            <a:r>
              <a:rPr lang="fr-FR" dirty="0"/>
              <a:t>de Jésus à Montmartre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33075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 Saint-Office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Le Saint-Office succède à l'Inquisition médiévale (1542) :</a:t>
            </a:r>
          </a:p>
          <a:p>
            <a:r>
              <a:rPr lang="fr-FR" dirty="0"/>
              <a:t>Respect de la doctrine et de la foi catholiques</a:t>
            </a:r>
          </a:p>
          <a:p>
            <a:endParaRPr lang="fr-FR" dirty="0"/>
          </a:p>
          <a:p>
            <a:r>
              <a:rPr lang="fr-FR" dirty="0"/>
              <a:t>L’Index : répertoire de livres interdits (1564)</a:t>
            </a:r>
          </a:p>
          <a:p>
            <a:r>
              <a:rPr lang="fr-FR" dirty="0"/>
              <a:t>Congrégation de l’Index (1571)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5157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Guerres de Religion (1561-1598)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Huit conflits qui ont ravagé la France</a:t>
            </a:r>
          </a:p>
          <a:p>
            <a:r>
              <a:rPr lang="fr-FR" dirty="0"/>
              <a:t>Catholiques/ protestants</a:t>
            </a:r>
          </a:p>
          <a:p>
            <a:r>
              <a:rPr lang="fr-FR" dirty="0"/>
              <a:t>Guises, Montmorency/Bourbons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1804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causes des guerres de Religion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 crise de la Réforme et la Contre-Réforme</a:t>
            </a:r>
          </a:p>
          <a:p>
            <a:r>
              <a:rPr lang="fr-FR" dirty="0"/>
              <a:t>Le fanatisme religieux</a:t>
            </a:r>
          </a:p>
          <a:p>
            <a:r>
              <a:rPr lang="fr-FR" dirty="0"/>
              <a:t>La faiblesse du pouvoir royal (François II, Charles IX, Henri III)</a:t>
            </a:r>
          </a:p>
          <a:p>
            <a:r>
              <a:rPr lang="fr-FR" dirty="0"/>
              <a:t>L’ingérence des pays étrangers (Angleterre, Espagne)</a:t>
            </a:r>
          </a:p>
          <a:p>
            <a:r>
              <a:rPr lang="fr-FR" dirty="0"/>
              <a:t>Conjuration d’Amboise (1560)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7290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Catherine de Médicis</a:t>
            </a:r>
            <a:endParaRPr lang="el-G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Catherine de Médicis (reine mère) : </a:t>
            </a:r>
          </a:p>
          <a:p>
            <a:pPr marL="342900" indent="-342900">
              <a:buFont typeface="Arial"/>
              <a:buChar char="•"/>
            </a:pPr>
            <a:r>
              <a:rPr lang="fr-FR" dirty="0"/>
              <a:t>politique de conciliation </a:t>
            </a:r>
          </a:p>
          <a:p>
            <a:pPr marL="342900" indent="-342900">
              <a:buFont typeface="Arial"/>
              <a:buChar char="•"/>
            </a:pPr>
            <a:r>
              <a:rPr lang="fr-FR" dirty="0"/>
              <a:t>Politique de la bascule</a:t>
            </a:r>
          </a:p>
          <a:p>
            <a:endParaRPr lang="fr-FR" dirty="0"/>
          </a:p>
          <a:p>
            <a:endParaRPr lang="el-GR" dirty="0"/>
          </a:p>
        </p:txBody>
      </p:sp>
      <p:sp>
        <p:nvSpPr>
          <p:cNvPr id="2" name="ZoneTexte 1"/>
          <p:cNvSpPr txBox="1"/>
          <p:nvPr/>
        </p:nvSpPr>
        <p:spPr>
          <a:xfrm>
            <a:off x="4067944" y="5517232"/>
            <a:ext cx="3816424" cy="86409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fr-FR" dirty="0"/>
              <a:t>François Clouet, </a:t>
            </a:r>
            <a:r>
              <a:rPr lang="fr-FR" i="1" dirty="0"/>
              <a:t>Catherine de Médicis</a:t>
            </a:r>
            <a:br>
              <a:rPr lang="fr-FR" i="1" dirty="0"/>
            </a:br>
            <a:r>
              <a:rPr lang="fr-FR" dirty="0"/>
              <a:t>(</a:t>
            </a:r>
            <a:r>
              <a:rPr lang="fr-FR" i="1" dirty="0"/>
              <a:t> </a:t>
            </a:r>
            <a:r>
              <a:rPr lang="fr-FR" dirty="0"/>
              <a:t>v. 1585)</a:t>
            </a:r>
          </a:p>
          <a:p>
            <a:endParaRPr lang="fr-FR" dirty="0"/>
          </a:p>
        </p:txBody>
      </p:sp>
      <p:pic>
        <p:nvPicPr>
          <p:cNvPr id="7" name="Image 4" descr="François Clouet, &#10;Catherine de Médicis&#10; v. 1585" title="Catherine de Médici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6016" y="1557339"/>
            <a:ext cx="2811524" cy="395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43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triumvirat  (1561)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/>
              <a:t>Le duc François de Guise, </a:t>
            </a:r>
          </a:p>
          <a:p>
            <a:pPr lvl="1"/>
            <a:r>
              <a:rPr lang="fr-FR" dirty="0"/>
              <a:t>Le maréchal de Saint-André </a:t>
            </a:r>
          </a:p>
          <a:p>
            <a:pPr lvl="1"/>
            <a:r>
              <a:rPr lang="fr-FR" dirty="0"/>
              <a:t>Le connétable Anne de Montmorency </a:t>
            </a:r>
          </a:p>
          <a:p>
            <a:r>
              <a:rPr lang="fr-FR" dirty="0"/>
              <a:t>Exploitation du conflit religieux dans un but politique (contrôle de la famille royale)</a:t>
            </a:r>
          </a:p>
          <a:p>
            <a:r>
              <a:rPr lang="fr-FR" dirty="0"/>
              <a:t>Catherine de Médicis cède au triumvirat</a:t>
            </a:r>
          </a:p>
          <a:p>
            <a:r>
              <a:rPr lang="fr-FR" dirty="0"/>
              <a:t>Assassinat du duc de Guise (1563)</a:t>
            </a:r>
          </a:p>
          <a:p>
            <a:endParaRPr lang="fr-F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67270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title="Les massacres du Triumvirat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Le tableau fait allusion au massacre de protestants durant les guerres de religion</a:t>
            </a:r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300" dirty="0"/>
              <a:t>Antoine Caron, </a:t>
            </a:r>
            <a:br>
              <a:rPr lang="fr-FR" dirty="0"/>
            </a:br>
            <a:r>
              <a:rPr lang="fr-FR" i="1" dirty="0"/>
              <a:t>Les massacres du Triumvirat </a:t>
            </a:r>
            <a:r>
              <a:rPr lang="fr-FR" dirty="0"/>
              <a:t>(1566)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6698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Efforts de maintenir la paix religieuse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Colloque de Poissy (1561)</a:t>
            </a:r>
          </a:p>
          <a:p>
            <a:r>
              <a:rPr lang="fr-FR" dirty="0"/>
              <a:t>La Paix de Saint-Germain (1570) accorde des libertés restreintes aux protestants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3844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L’échec de la conciliation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356316" cy="4608512"/>
          </a:xfrm>
        </p:spPr>
        <p:txBody>
          <a:bodyPr>
            <a:normAutofit/>
          </a:bodyPr>
          <a:lstStyle/>
          <a:p>
            <a:r>
              <a:rPr lang="fr-FR" sz="3000" dirty="0"/>
              <a:t>Massacre de Wassy (1562)</a:t>
            </a:r>
          </a:p>
          <a:p>
            <a:pPr marL="0" indent="0">
              <a:buNone/>
            </a:pPr>
            <a:endParaRPr lang="fr-FR" sz="3000" dirty="0"/>
          </a:p>
          <a:p>
            <a:r>
              <a:rPr lang="fr-FR" sz="3000" dirty="0"/>
              <a:t>Massacre de la Saint-Barthélemy (le 24 août 1572)</a:t>
            </a:r>
          </a:p>
        </p:txBody>
      </p:sp>
    </p:spTree>
    <p:extLst>
      <p:ext uri="{BB962C8B-B14F-4D97-AF65-F5344CB8AC3E}">
        <p14:creationId xmlns:p14="http://schemas.microsoft.com/office/powerpoint/2010/main" val="1560437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title="Le massacre de la Saint-Barthélemy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1" r="2251"/>
          <a:stretch>
            <a:fillRect/>
          </a:stretch>
        </p:blipFill>
        <p:spPr>
          <a:xfrm>
            <a:off x="1563688" y="1556792"/>
            <a:ext cx="6057900" cy="3816424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835696" y="5661248"/>
            <a:ext cx="5760640" cy="510952"/>
          </a:xfrm>
        </p:spPr>
        <p:txBody>
          <a:bodyPr/>
          <a:lstStyle/>
          <a:p>
            <a:r>
              <a:rPr lang="fr-FR" dirty="0"/>
              <a:t>Tableau exécuté par François Dubois, (1572-84)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cs typeface="Times New Roman"/>
              </a:rPr>
              <a:t>Le massacre </a:t>
            </a:r>
            <a:br>
              <a:rPr lang="fr-FR" dirty="0">
                <a:cs typeface="Times New Roman"/>
              </a:rPr>
            </a:br>
            <a:r>
              <a:rPr lang="fr-FR" dirty="0">
                <a:cs typeface="Times New Roman"/>
              </a:rPr>
              <a:t>de la Saint-Barthélemy, (1572)</a:t>
            </a:r>
          </a:p>
        </p:txBody>
      </p:sp>
    </p:spTree>
    <p:extLst>
      <p:ext uri="{BB962C8B-B14F-4D97-AF65-F5344CB8AC3E}">
        <p14:creationId xmlns:p14="http://schemas.microsoft.com/office/powerpoint/2010/main" val="3156237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dirty="0"/>
              <a:t>Catherine de Médicis dévisage les protestants massacrés au lendemain de la </a:t>
            </a:r>
            <a:r>
              <a:rPr lang="fr-FR" dirty="0" err="1"/>
              <a:t>Saint-Barthélémy</a:t>
            </a:r>
            <a:endParaRPr lang="el-G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635120"/>
          </a:xfrm>
        </p:spPr>
        <p:txBody>
          <a:bodyPr>
            <a:noAutofit/>
          </a:bodyPr>
          <a:lstStyle/>
          <a:p>
            <a:r>
              <a:rPr lang="fr-FR" sz="2000" dirty="0"/>
              <a:t>Édouard </a:t>
            </a:r>
            <a:r>
              <a:rPr lang="fr-FR" sz="2000" dirty="0" err="1"/>
              <a:t>Debat-Ponsan</a:t>
            </a:r>
            <a:r>
              <a:rPr lang="fr-FR" sz="2000" dirty="0"/>
              <a:t>, </a:t>
            </a:r>
            <a:br>
              <a:rPr lang="fr-FR" sz="2000" dirty="0"/>
            </a:br>
            <a:r>
              <a:rPr lang="fr-FR" sz="2000" i="1" dirty="0"/>
              <a:t>Un matin devant la porte du Louvre</a:t>
            </a:r>
            <a:r>
              <a:rPr lang="fr-FR" sz="2000" dirty="0"/>
              <a:t>, (1880)</a:t>
            </a:r>
            <a:br>
              <a:rPr lang="fr-FR" sz="2000" dirty="0"/>
            </a:br>
            <a:br>
              <a:rPr lang="fr-FR" sz="2000" dirty="0"/>
            </a:br>
            <a:endParaRPr lang="fr-FR" sz="2000" dirty="0"/>
          </a:p>
        </p:txBody>
      </p:sp>
      <p:pic>
        <p:nvPicPr>
          <p:cNvPr id="6" name="Image 3" title="Un matin devant la porte du Louvre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5616" y="836712"/>
            <a:ext cx="6947048" cy="437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23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Henri IV et les guerres de religion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Victoire d’Ivry : l’armée royale contre la Ligue catholique (1590)</a:t>
            </a:r>
          </a:p>
          <a:p>
            <a:r>
              <a:rPr lang="fr-FR" dirty="0"/>
              <a:t>Abjuration de sa foi protestante (1593)</a:t>
            </a:r>
          </a:p>
          <a:p>
            <a:r>
              <a:rPr lang="fr-FR" dirty="0"/>
              <a:t>Sacre à Chartres (1594)</a:t>
            </a:r>
          </a:p>
          <a:p>
            <a:r>
              <a:rPr lang="fr-FR" dirty="0"/>
              <a:t>Entrée à Paris (1594)</a:t>
            </a:r>
          </a:p>
          <a:p>
            <a:r>
              <a:rPr lang="fr-FR" dirty="0"/>
              <a:t>Déclaration de la guerre à l’Espagne (1595)</a:t>
            </a:r>
          </a:p>
          <a:p>
            <a:r>
              <a:rPr lang="fr-FR" dirty="0"/>
              <a:t>La guerre contre la Ligue catholique continue jusqu’en 1598</a:t>
            </a:r>
          </a:p>
          <a:p>
            <a:r>
              <a:rPr lang="fr-FR" dirty="0"/>
              <a:t>L’Édit de Nantes (1598)</a:t>
            </a:r>
          </a:p>
          <a:p>
            <a:r>
              <a:rPr lang="fr-FR" dirty="0"/>
              <a:t>La paix avec l’Espagne est obtenue par le traité de Vervins le 2 mai 1598 qui confirme celui de Cateau-Cambrésis</a:t>
            </a:r>
          </a:p>
        </p:txBody>
      </p:sp>
    </p:spTree>
    <p:extLst>
      <p:ext uri="{BB962C8B-B14F-4D97-AF65-F5344CB8AC3E}">
        <p14:creationId xmlns:p14="http://schemas.microsoft.com/office/powerpoint/2010/main" val="416738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L’Édit de Nantes (1598) I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Édit de pacification qui met fin aux guerres de religion  </a:t>
            </a:r>
          </a:p>
          <a:p>
            <a:r>
              <a:rPr lang="fr-FR" dirty="0"/>
              <a:t>Instauration d’un régime de coexistence religieuse</a:t>
            </a:r>
          </a:p>
          <a:p>
            <a:r>
              <a:rPr lang="fr-FR" dirty="0"/>
              <a:t>assure aux  protestants </a:t>
            </a:r>
          </a:p>
          <a:p>
            <a:pPr lvl="1"/>
            <a:r>
              <a:rPr lang="fr-FR" dirty="0"/>
              <a:t>la liberté de conscience</a:t>
            </a:r>
          </a:p>
          <a:p>
            <a:pPr lvl="1"/>
            <a:r>
              <a:rPr lang="fr-FR" dirty="0"/>
              <a:t>la liberté de culte (soigneusement délimitée)</a:t>
            </a:r>
          </a:p>
          <a:p>
            <a:pPr lvl="1"/>
            <a:r>
              <a:rPr lang="fr-FR" dirty="0"/>
              <a:t>l’égalité civile (accès aux charges et dignités) </a:t>
            </a:r>
          </a:p>
          <a:p>
            <a:pPr lvl="1"/>
            <a:r>
              <a:rPr lang="fr-FR" dirty="0"/>
              <a:t>des places de sûreté (garnisons)</a:t>
            </a:r>
          </a:p>
          <a:p>
            <a:pPr lvl="1"/>
            <a:r>
              <a:rPr lang="fr-FR" dirty="0"/>
              <a:t>et institue des chambres de justice mi-parties (juges catholiques et protestants)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17080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L’Édit de Nantes (1598) II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parlements résistent à son enregistrement</a:t>
            </a:r>
          </a:p>
          <a:p>
            <a:r>
              <a:rPr lang="fr-FR" dirty="0"/>
              <a:t>Le parlement de Paris l’enregistre le 25 février 1599 et le parlement de Rouen en 1609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La religion catholique est la religion dominante et officielle du royaume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0043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/>
              <a:t>Le manuscript de </a:t>
            </a:r>
            <a:r>
              <a:rPr lang="en-GB" dirty="0" err="1"/>
              <a:t>l’Édit</a:t>
            </a:r>
            <a:r>
              <a:rPr lang="en-GB" dirty="0"/>
              <a:t> de Nantes </a:t>
            </a:r>
            <a:endParaRPr lang="el-G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300" b="1" dirty="0"/>
              <a:t>L’Édit de Nantes</a:t>
            </a:r>
            <a:r>
              <a:rPr lang="fr-FR" sz="3300" dirty="0"/>
              <a:t> (1598) </a:t>
            </a:r>
            <a:endParaRPr lang="fr-FR" dirty="0"/>
          </a:p>
        </p:txBody>
      </p:sp>
      <p:pic>
        <p:nvPicPr>
          <p:cNvPr id="6" name="Image 3" title="L’Édit de Nantes "/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60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Τέλος Ενότητας</a:t>
            </a: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95807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/>
          </a:p>
          <a:p>
            <a:r>
              <a:rPr lang="el-GR" sz="2000" dirty="0"/>
              <a:t>Το έργο «</a:t>
            </a:r>
            <a:r>
              <a:rPr lang="el-GR" sz="2000" b="1" dirty="0"/>
              <a:t>Ανοικτά Ακαδημαϊκά Μαθήματα στο Πανεπιστήμιο Αθηνών</a:t>
            </a:r>
            <a:r>
              <a:rPr lang="el-GR" sz="2000" dirty="0"/>
              <a:t>» έχει χρηματοδοτήσει μόνο την αναδιαμόρφωση του εκπαιδευτικού υλικού. </a:t>
            </a:r>
            <a:endParaRPr lang="en-US" sz="2000" dirty="0"/>
          </a:p>
          <a:p>
            <a:r>
              <a:rPr lang="el-GR" sz="2000" dirty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80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Σημειώματα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6737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Εκδόσεων</a:t>
            </a:r>
            <a:r>
              <a:rPr lang="en-US" dirty="0"/>
              <a:t> </a:t>
            </a:r>
            <a:r>
              <a:rPr lang="el-GR" dirty="0"/>
              <a:t>Έργου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GB" sz="2000" dirty="0"/>
              <a:t>1</a:t>
            </a:r>
            <a:r>
              <a:rPr lang="el-GR" sz="2000" dirty="0"/>
              <a:t>.</a:t>
            </a:r>
            <a:r>
              <a:rPr lang="en-GB" sz="2000" dirty="0"/>
              <a:t>0</a:t>
            </a:r>
            <a:r>
              <a:rPr lang="el-GR" sz="2000" dirty="0"/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027657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Αναφοράς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Copyright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</a:t>
            </a:r>
            <a:r>
              <a:rPr lang="en-US" sz="2000" dirty="0"/>
              <a:t>, </a:t>
            </a:r>
            <a:r>
              <a:rPr lang="el-GR" sz="2000" dirty="0"/>
              <a:t>Ειρήνη Αποστόλου 2015. Ειρήνη Αποστόλου. «Εκφάνσεις της Πολιτισμικής Ζωής στη Σύγχρονη Γαλλία. Ενότητα </a:t>
            </a:r>
            <a:r>
              <a:rPr lang="fr-FR" sz="2000" dirty="0"/>
              <a:t>4: La contre–Réforme ou La Réforme catholique</a:t>
            </a:r>
            <a:r>
              <a:rPr lang="el-GR" sz="2000" dirty="0"/>
              <a:t>». Έκδοση: 1.0. Αθήνα 2015. Διαθέσιμο από τη δικτυακή διεύθυνση: </a:t>
            </a:r>
            <a:r>
              <a:rPr lang="fr-FR" sz="2000" dirty="0">
                <a:hlinkClick r:id="rId3"/>
              </a:rPr>
              <a:t>http://opencourses.uoa.gr/courses/FRL5</a:t>
            </a:r>
            <a:r>
              <a:rPr lang="el-GR" sz="2000" dirty="0"/>
              <a:t>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32120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Αδειοδότησης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τόπο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/>
              <a:t>Ο 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ζητηθεί.</a:t>
            </a:r>
          </a:p>
        </p:txBody>
      </p:sp>
    </p:spTree>
    <p:extLst>
      <p:ext uri="{BB962C8B-B14F-4D97-AF65-F5344CB8AC3E}">
        <p14:creationId xmlns:p14="http://schemas.microsoft.com/office/powerpoint/2010/main" val="2142366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86172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της συγγραφέως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Οι φωτογραφίες που περιέχονται στην παρουσίαση προέρχονται από τους </a:t>
            </a:r>
            <a:r>
              <a:rPr lang="el-GR" sz="2000" dirty="0" err="1"/>
              <a:t>ιστοχώρους</a:t>
            </a:r>
            <a:r>
              <a:rPr lang="el-GR" sz="2000" dirty="0"/>
              <a:t> </a:t>
            </a:r>
            <a:r>
              <a:rPr lang="en-GB" sz="2000" dirty="0"/>
              <a:t>commons.wikimedia.org </a:t>
            </a:r>
            <a:r>
              <a:rPr lang="el-GR" sz="2000" dirty="0"/>
              <a:t>/</a:t>
            </a:r>
            <a:r>
              <a:rPr lang="en-US" sz="2000" dirty="0"/>
              <a:t> wikipedia.com</a:t>
            </a:r>
            <a:r>
              <a:rPr lang="en-GB" sz="2000" dirty="0"/>
              <a:t> </a:t>
            </a:r>
            <a:r>
              <a:rPr lang="el-GR" sz="2000" dirty="0"/>
              <a:t>και είναι ελεύθερα διαθέσιμες με άδεια κοινού κτήματος (</a:t>
            </a:r>
            <a:r>
              <a:rPr lang="el-GR" sz="2000" dirty="0" err="1"/>
              <a:t>Public</a:t>
            </a:r>
            <a:r>
              <a:rPr lang="el-GR" sz="2000" dirty="0"/>
              <a:t> </a:t>
            </a:r>
            <a:r>
              <a:rPr lang="el-GR" sz="2000" dirty="0" err="1"/>
              <a:t>Domain</a:t>
            </a:r>
            <a:r>
              <a:rPr lang="el-GR" sz="2000" dirty="0"/>
              <a:t>)."</a:t>
            </a:r>
          </a:p>
        </p:txBody>
      </p:sp>
    </p:spTree>
    <p:extLst>
      <p:ext uri="{BB962C8B-B14F-4D97-AF65-F5344CB8AC3E}">
        <p14:creationId xmlns:p14="http://schemas.microsoft.com/office/powerpoint/2010/main" val="222671425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3512</TotalTime>
  <Words>1093</Words>
  <Application>Microsoft Office PowerPoint</Application>
  <PresentationFormat>On-screen Show (4:3)</PresentationFormat>
  <Paragraphs>153</Paragraphs>
  <Slides>30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ＭＳ Ｐゴシック</vt:lpstr>
      <vt:lpstr>Arial</vt:lpstr>
      <vt:lpstr>Calibri</vt:lpstr>
      <vt:lpstr>Times New Roman</vt:lpstr>
      <vt:lpstr>Wingdings</vt:lpstr>
      <vt:lpstr>Θέμα του Office</vt:lpstr>
      <vt:lpstr>De la féodalité à la monarchie absolue :  institutions politiques et mutations sociales en France du Moyen Âge au XVIIe siècle</vt:lpstr>
      <vt:lpstr>La contre–Réforme ou La Réforme catholique </vt:lpstr>
      <vt:lpstr>Le Concile de Trente (1545-1563) </vt:lpstr>
      <vt:lpstr>Le Concile de Trente I </vt:lpstr>
      <vt:lpstr>Le Concile de Trente II </vt:lpstr>
      <vt:lpstr>Le Concile de Trente III </vt:lpstr>
      <vt:lpstr>La Compagnie de Jésus  ou Société de Jésus</vt:lpstr>
      <vt:lpstr>Premiers vœux de la compagnie  de Jésus à Montmartre</vt:lpstr>
      <vt:lpstr>Le Saint-Office</vt:lpstr>
      <vt:lpstr>Les Guerres de Religion (1561-1598)</vt:lpstr>
      <vt:lpstr>Les causes des guerres de Religion </vt:lpstr>
      <vt:lpstr>Catherine de Médicis</vt:lpstr>
      <vt:lpstr>Le triumvirat  (1561)</vt:lpstr>
      <vt:lpstr>Antoine Caron,  Les massacres du Triumvirat (1566)</vt:lpstr>
      <vt:lpstr>Efforts de maintenir la paix religieuse</vt:lpstr>
      <vt:lpstr>L’échec de la conciliation </vt:lpstr>
      <vt:lpstr>Le massacre  de la Saint-Barthélemy, (1572)</vt:lpstr>
      <vt:lpstr>Édouard Debat-Ponsan,  Un matin devant la porte du Louvre, (1880)  </vt:lpstr>
      <vt:lpstr>Henri IV et les guerres de religion </vt:lpstr>
      <vt:lpstr>L’Édit de Nantes (1598) I</vt:lpstr>
      <vt:lpstr>L’Édit de Nantes (1598) II</vt:lpstr>
      <vt:lpstr>L’Édit de Nantes (1598) 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Theodoros Thomas</cp:lastModifiedBy>
  <cp:revision>223</cp:revision>
  <dcterms:created xsi:type="dcterms:W3CDTF">2012-09-06T09:03:05Z</dcterms:created>
  <dcterms:modified xsi:type="dcterms:W3CDTF">2016-07-12T09:44:36Z</dcterms:modified>
</cp:coreProperties>
</file>