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6" r:id="rId2"/>
    <p:sldId id="300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16" r:id="rId18"/>
    <p:sldId id="317" r:id="rId19"/>
    <p:sldId id="318" r:id="rId20"/>
    <p:sldId id="319" r:id="rId21"/>
    <p:sldId id="320" r:id="rId22"/>
    <p:sldId id="321" r:id="rId23"/>
    <p:sldId id="322" r:id="rId24"/>
    <p:sldId id="323" r:id="rId25"/>
    <p:sldId id="324" r:id="rId26"/>
    <p:sldId id="325" r:id="rId27"/>
    <p:sldId id="326" r:id="rId28"/>
    <p:sldId id="327" r:id="rId29"/>
    <p:sldId id="328" r:id="rId30"/>
    <p:sldId id="329" r:id="rId31"/>
    <p:sldId id="330" r:id="rId32"/>
    <p:sldId id="331" r:id="rId33"/>
    <p:sldId id="332" r:id="rId34"/>
    <p:sldId id="333" r:id="rId35"/>
    <p:sldId id="334" r:id="rId36"/>
    <p:sldId id="335" r:id="rId37"/>
    <p:sldId id="336" r:id="rId38"/>
    <p:sldId id="337" r:id="rId39"/>
    <p:sldId id="338" r:id="rId40"/>
    <p:sldId id="339" r:id="rId41"/>
    <p:sldId id="340" r:id="rId42"/>
    <p:sldId id="341" r:id="rId43"/>
    <p:sldId id="342" r:id="rId44"/>
    <p:sldId id="343" r:id="rId45"/>
    <p:sldId id="344" r:id="rId46"/>
    <p:sldId id="345" r:id="rId47"/>
    <p:sldId id="346" r:id="rId48"/>
    <p:sldId id="347" r:id="rId49"/>
    <p:sldId id="348" r:id="rId50"/>
    <p:sldId id="349" r:id="rId51"/>
    <p:sldId id="350" r:id="rId52"/>
    <p:sldId id="280" r:id="rId53"/>
    <p:sldId id="290" r:id="rId54"/>
    <p:sldId id="295" r:id="rId55"/>
    <p:sldId id="299" r:id="rId56"/>
    <p:sldId id="292" r:id="rId57"/>
    <p:sldId id="291" r:id="rId58"/>
    <p:sldId id="294" r:id="rId59"/>
    <p:sldId id="293" r:id="rId6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300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  <p14:section name="Untitled Section" id="{0F1CB131-A6BD-43D0-B8D4-1F27CEF7A05E}">
          <p14:sldIdLst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73" d="100"/>
          <a:sy n="73" d="100"/>
        </p:scale>
        <p:origin x="150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15/2/2016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Μετατροπή Αναλογικών Σημάτων σε Ψηφιακά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Μετατροπή Αναλογικών Σημάτων σε Ψηφιακά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Μετατροπή Αναλογικών Σημάτων σε Ψηφιακά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Μετατροπή Αναλογικών Σημάτων σε Ψηφιακά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Μετατροπή Αναλογικών Σημάτων σε Ψηφιακά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Μετατροπή Αναλογικών Σημάτων σε Ψηφιακά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Μετατροπή Αναλογικών Σημάτων σε Ψηφιακά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7" Type="http://schemas.openxmlformats.org/officeDocument/2006/relationships/image" Target="../media/image17.png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wmf"/><Relationship Id="rId5" Type="http://schemas.openxmlformats.org/officeDocument/2006/relationships/image" Target="../media/image15.png"/><Relationship Id="rId4" Type="http://schemas.openxmlformats.org/officeDocument/2006/relationships/image" Target="../media/image14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image" Target="../media/image12.wmf"/><Relationship Id="rId7" Type="http://schemas.openxmlformats.org/officeDocument/2006/relationships/image" Target="../media/image57.wmf"/><Relationship Id="rId2" Type="http://schemas.openxmlformats.org/officeDocument/2006/relationships/image" Target="../media/image54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png"/><Relationship Id="rId5" Type="http://schemas.openxmlformats.org/officeDocument/2006/relationships/image" Target="../media/image55.wmf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wmf"/><Relationship Id="rId5" Type="http://schemas.openxmlformats.org/officeDocument/2006/relationships/image" Target="../media/image61.wmf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image" Target="../media/image66.png"/><Relationship Id="rId7" Type="http://schemas.openxmlformats.org/officeDocument/2006/relationships/image" Target="../media/image70.wmf"/><Relationship Id="rId2" Type="http://schemas.openxmlformats.org/officeDocument/2006/relationships/image" Target="../media/image65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wmf"/><Relationship Id="rId5" Type="http://schemas.openxmlformats.org/officeDocument/2006/relationships/image" Target="../media/image68.wmf"/><Relationship Id="rId4" Type="http://schemas.openxmlformats.org/officeDocument/2006/relationships/image" Target="../media/image67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5.wmf"/><Relationship Id="rId4" Type="http://schemas.openxmlformats.org/officeDocument/2006/relationships/image" Target="../media/image7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wm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wmf"/><Relationship Id="rId3" Type="http://schemas.openxmlformats.org/officeDocument/2006/relationships/image" Target="../media/image83.png"/><Relationship Id="rId7" Type="http://schemas.openxmlformats.org/officeDocument/2006/relationships/image" Target="../media/image87.wmf"/><Relationship Id="rId12" Type="http://schemas.openxmlformats.org/officeDocument/2006/relationships/image" Target="../media/image82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6.png"/><Relationship Id="rId11" Type="http://schemas.openxmlformats.org/officeDocument/2006/relationships/oleObject" Target="../embeddings/oleObject1.bin"/><Relationship Id="rId5" Type="http://schemas.openxmlformats.org/officeDocument/2006/relationships/image" Target="../media/image85.wmf"/><Relationship Id="rId10" Type="http://schemas.openxmlformats.org/officeDocument/2006/relationships/image" Target="../media/image90.wmf"/><Relationship Id="rId4" Type="http://schemas.openxmlformats.org/officeDocument/2006/relationships/image" Target="../media/image84.png"/><Relationship Id="rId9" Type="http://schemas.openxmlformats.org/officeDocument/2006/relationships/image" Target="../media/image89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wmf"/><Relationship Id="rId2" Type="http://schemas.openxmlformats.org/officeDocument/2006/relationships/image" Target="../media/image110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2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6.wmf"/><Relationship Id="rId4" Type="http://schemas.openxmlformats.org/officeDocument/2006/relationships/image" Target="../media/image115.w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wmf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wmf"/><Relationship Id="rId7" Type="http://schemas.openxmlformats.org/officeDocument/2006/relationships/image" Target="../media/image128.png"/><Relationship Id="rId2" Type="http://schemas.openxmlformats.org/officeDocument/2006/relationships/image" Target="../media/image123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wmf"/><Relationship Id="rId2" Type="http://schemas.openxmlformats.org/officeDocument/2006/relationships/image" Target="../media/image129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1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wmf"/><Relationship Id="rId2" Type="http://schemas.openxmlformats.org/officeDocument/2006/relationships/image" Target="../media/image132.wmf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wmf"/><Relationship Id="rId2" Type="http://schemas.openxmlformats.org/officeDocument/2006/relationships/image" Target="../media/image134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6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wmf"/><Relationship Id="rId2" Type="http://schemas.openxmlformats.org/officeDocument/2006/relationships/image" Target="../media/image137.wmf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wmf"/><Relationship Id="rId2" Type="http://schemas.openxmlformats.org/officeDocument/2006/relationships/image" Target="../media/image139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wmf"/><Relationship Id="rId2" Type="http://schemas.openxmlformats.org/officeDocument/2006/relationships/image" Target="../media/image145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9.wmf"/><Relationship Id="rId5" Type="http://schemas.openxmlformats.org/officeDocument/2006/relationships/image" Target="../media/image148.wmf"/><Relationship Id="rId4" Type="http://schemas.openxmlformats.org/officeDocument/2006/relationships/image" Target="../media/image147.w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eclass.uoa.gr/courses/DI366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DI114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2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Συστήματα Επικοινωνιών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4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/>
              <a:t>Μετατροπή Αναλογικών Σημάτων σε Ψηφιακά</a:t>
            </a:r>
            <a:endParaRPr lang="en-US" sz="2800" dirty="0" smtClean="0"/>
          </a:p>
          <a:p>
            <a:endParaRPr lang="el-GR" sz="2800" dirty="0" smtClean="0"/>
          </a:p>
          <a:p>
            <a:r>
              <a:rPr lang="el-GR" sz="2800" dirty="0" smtClean="0"/>
              <a:t>Μαθιόπουλος Παναγιώτης</a:t>
            </a:r>
          </a:p>
          <a:p>
            <a:r>
              <a:rPr lang="el-GR" sz="2800" dirty="0" smtClean="0"/>
              <a:t>Σχολή Θετικών Επιστημών</a:t>
            </a:r>
          </a:p>
          <a:p>
            <a:r>
              <a:rPr lang="el-GR" sz="2800" dirty="0" smtClean="0"/>
              <a:t>Τμήμα Πληροφορικής και Τηλεπικοινωνιών</a:t>
            </a:r>
            <a:endParaRPr lang="en-US" sz="2800" dirty="0" smtClean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Περιγραφή ενότητας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/>
              <a:t>Δειγματοληψία: Ιδανική </a:t>
            </a:r>
            <a:r>
              <a:rPr lang="el-GR" dirty="0" smtClean="0"/>
              <a:t>Δειγματοληψία,</a:t>
            </a:r>
            <a:r>
              <a:rPr lang="en-US" dirty="0" smtClean="0"/>
              <a:t> </a:t>
            </a:r>
            <a:r>
              <a:rPr lang="el-GR" dirty="0" smtClean="0"/>
              <a:t>Δειγματοληψία </a:t>
            </a:r>
            <a:r>
              <a:rPr lang="el-GR" dirty="0"/>
              <a:t>παλμού, Δειγματοληψία επίπεδης κορυφής, Δειγματοληψία </a:t>
            </a:r>
            <a:r>
              <a:rPr lang="el-GR" dirty="0" err="1"/>
              <a:t>ζωνοπερατού</a:t>
            </a:r>
            <a:r>
              <a:rPr lang="el-GR" dirty="0"/>
              <a:t> </a:t>
            </a:r>
            <a:r>
              <a:rPr lang="el-GR" dirty="0" smtClean="0"/>
              <a:t>σήματος</a:t>
            </a:r>
            <a:endParaRPr lang="el-GR" dirty="0"/>
          </a:p>
          <a:p>
            <a:r>
              <a:rPr lang="el-GR" dirty="0" err="1"/>
              <a:t>Κβάντιση</a:t>
            </a:r>
            <a:r>
              <a:rPr lang="el-GR" dirty="0"/>
              <a:t>: Ομοιόμορφη </a:t>
            </a:r>
            <a:r>
              <a:rPr lang="el-GR" dirty="0" err="1"/>
              <a:t>κβάντιση</a:t>
            </a:r>
            <a:r>
              <a:rPr lang="el-GR" dirty="0"/>
              <a:t>, Θόρυβος </a:t>
            </a:r>
            <a:r>
              <a:rPr lang="el-GR" dirty="0" err="1"/>
              <a:t>κβάντισης</a:t>
            </a:r>
            <a:r>
              <a:rPr lang="el-GR" dirty="0"/>
              <a:t>, Μη-ομοιόμορφη </a:t>
            </a:r>
            <a:r>
              <a:rPr lang="el-GR" dirty="0" err="1" smtClean="0"/>
              <a:t>κβάντιση</a:t>
            </a:r>
            <a:endParaRPr lang="el-GR" dirty="0"/>
          </a:p>
          <a:p>
            <a:r>
              <a:rPr lang="el-GR" dirty="0"/>
              <a:t>Τεχνικές Μετατροπής Αναλογικού Σήματος σε Ψηφιακό: </a:t>
            </a:r>
            <a:r>
              <a:rPr lang="el-GR" dirty="0" err="1"/>
              <a:t>Παλμοδωδική</a:t>
            </a:r>
            <a:r>
              <a:rPr lang="el-GR" dirty="0"/>
              <a:t> Διαμόρφωση (</a:t>
            </a:r>
            <a:r>
              <a:rPr lang="en-US" dirty="0"/>
              <a:t>Pulse Code Modulation-PCM), </a:t>
            </a:r>
            <a:r>
              <a:rPr lang="el-GR" dirty="0"/>
              <a:t>Διαφορική </a:t>
            </a:r>
            <a:r>
              <a:rPr lang="el-GR" dirty="0" err="1"/>
              <a:t>Παλμοκωδική</a:t>
            </a:r>
            <a:r>
              <a:rPr lang="el-GR" dirty="0"/>
              <a:t> Διαμόρφωση (</a:t>
            </a:r>
            <a:r>
              <a:rPr lang="en-US" dirty="0"/>
              <a:t>Differential Pulse Code Modulation-DPCM), </a:t>
            </a:r>
            <a:r>
              <a:rPr lang="el-GR" dirty="0"/>
              <a:t>Διαμόρφωση Δέλτα (</a:t>
            </a:r>
            <a:r>
              <a:rPr lang="en-US" dirty="0"/>
              <a:t>Delta Modulation</a:t>
            </a:r>
            <a:r>
              <a:rPr lang="en-US" dirty="0" smtClean="0"/>
              <a:t>)</a:t>
            </a:r>
            <a:endParaRPr lang="en-US" dirty="0"/>
          </a:p>
          <a:p>
            <a:r>
              <a:rPr lang="el-GR" dirty="0" err="1"/>
              <a:t>Κωδικοποιήση</a:t>
            </a:r>
            <a:r>
              <a:rPr lang="el-GR" dirty="0"/>
              <a:t>: Κώδικες, Αντίστοιχα </a:t>
            </a:r>
            <a:r>
              <a:rPr lang="en-US" dirty="0"/>
              <a:t>bits </a:t>
            </a:r>
            <a:r>
              <a:rPr lang="el-GR" dirty="0"/>
              <a:t>σε </a:t>
            </a:r>
            <a:r>
              <a:rPr lang="el-GR" dirty="0" err="1" smtClean="0"/>
              <a:t>κυματομορφές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38325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Μετατροπή Αναλογικών Σημάτων σε Ψηφιακά</a:t>
            </a:r>
          </a:p>
        </p:txBody>
      </p:sp>
      <p:sp>
        <p:nvSpPr>
          <p:cNvPr id="5" name="Υπότιτλος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3567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rgbClr val="5075BC"/>
                </a:solidFill>
              </a:rPr>
              <a:t>Σύστημα </a:t>
            </a:r>
            <a:r>
              <a:rPr lang="en-US" dirty="0">
                <a:solidFill>
                  <a:srgbClr val="5075BC"/>
                </a:solidFill>
              </a:rPr>
              <a:t>ADC </a:t>
            </a:r>
            <a:r>
              <a:rPr lang="el-GR" dirty="0">
                <a:solidFill>
                  <a:srgbClr val="5075BC"/>
                </a:solidFill>
              </a:rPr>
              <a:t>και </a:t>
            </a:r>
            <a:r>
              <a:rPr lang="en-US" dirty="0" smtClean="0">
                <a:solidFill>
                  <a:srgbClr val="5075BC"/>
                </a:solidFill>
              </a:rPr>
              <a:t>DAC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268760"/>
            <a:ext cx="5616575" cy="280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604" y="4077047"/>
            <a:ext cx="49307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648" y="4292947"/>
            <a:ext cx="473868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385" y="4869210"/>
            <a:ext cx="487521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385" y="5301010"/>
            <a:ext cx="4875213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604" y="5883622"/>
            <a:ext cx="4930775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716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5075BC"/>
                </a:solidFill>
              </a:rPr>
              <a:t>ADC (Analog-to-Digital Converter</a:t>
            </a:r>
            <a:r>
              <a:rPr lang="en-US" dirty="0" smtClean="0">
                <a:solidFill>
                  <a:srgbClr val="5075BC"/>
                </a:solidFill>
              </a:rPr>
              <a:t>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344" y="1528763"/>
            <a:ext cx="5929313" cy="447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8871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>
                <a:solidFill>
                  <a:srgbClr val="5075BC"/>
                </a:solidFill>
              </a:rPr>
              <a:t>Δειγματοληψία - Θεώρημα </a:t>
            </a:r>
            <a:r>
              <a:rPr lang="el-GR" dirty="0">
                <a:solidFill>
                  <a:srgbClr val="5075BC"/>
                </a:solidFill>
              </a:rPr>
              <a:t>ή Συνθήκη </a:t>
            </a:r>
            <a:r>
              <a:rPr lang="en-US" dirty="0" err="1" smtClean="0">
                <a:solidFill>
                  <a:srgbClr val="5075BC"/>
                </a:solidFill>
              </a:rPr>
              <a:t>Nyquist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925" y="1989138"/>
            <a:ext cx="7042150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694" y="3086844"/>
            <a:ext cx="6932613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710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Ιδανική Δειγματοληψία (</a:t>
            </a:r>
            <a:r>
              <a:rPr lang="en-US" dirty="0">
                <a:solidFill>
                  <a:srgbClr val="5075BC"/>
                </a:solidFill>
              </a:rPr>
              <a:t>Ideal Sampling</a:t>
            </a:r>
            <a:r>
              <a:rPr lang="en-US" dirty="0" smtClean="0">
                <a:solidFill>
                  <a:srgbClr val="5075BC"/>
                </a:solidFill>
              </a:rPr>
              <a:t>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01480"/>
            <a:ext cx="17272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642" y="1811928"/>
            <a:ext cx="4439158" cy="440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23741"/>
            <a:ext cx="1871663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652417"/>
            <a:ext cx="3751263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73142"/>
            <a:ext cx="3476625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76155"/>
            <a:ext cx="2406650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357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Ρυθμός </a:t>
            </a:r>
            <a:r>
              <a:rPr lang="el-GR" dirty="0" smtClean="0">
                <a:solidFill>
                  <a:srgbClr val="5075BC"/>
                </a:solidFill>
              </a:rPr>
              <a:t>Δειγματοληψίας</a:t>
            </a:r>
            <a:br>
              <a:rPr lang="el-GR" dirty="0" smtClean="0">
                <a:solidFill>
                  <a:srgbClr val="5075BC"/>
                </a:solidFill>
              </a:rPr>
            </a:br>
            <a:r>
              <a:rPr lang="el-GR" dirty="0" smtClean="0">
                <a:solidFill>
                  <a:srgbClr val="5075BC"/>
                </a:solidFill>
              </a:rPr>
              <a:t>Περιπτώσεις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05" y="1700808"/>
            <a:ext cx="2916957" cy="4704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4376142"/>
            <a:ext cx="279082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8"/>
          <p:cNvSpPr txBox="1">
            <a:spLocks noChangeArrowheads="1"/>
          </p:cNvSpPr>
          <p:nvPr/>
        </p:nvSpPr>
        <p:spPr bwMode="auto">
          <a:xfrm>
            <a:off x="4857750" y="3346099"/>
            <a:ext cx="2289001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l-GR" altLang="el-GR" sz="1600" b="0" dirty="0">
                <a:latin typeface="+mn-lt"/>
              </a:rPr>
              <a:t>Ανάκτηση στο δέκτη </a:t>
            </a:r>
          </a:p>
          <a:p>
            <a:pPr eaLnBrk="1" hangingPunct="1"/>
            <a:r>
              <a:rPr lang="el-GR" altLang="el-GR" sz="1600" b="0" dirty="0">
                <a:latin typeface="+mn-lt"/>
              </a:rPr>
              <a:t>με </a:t>
            </a:r>
            <a:r>
              <a:rPr lang="el-GR" altLang="el-GR" sz="1600" b="0" dirty="0" err="1">
                <a:latin typeface="+mn-lt"/>
              </a:rPr>
              <a:t>χαμηλοπερατό</a:t>
            </a:r>
            <a:r>
              <a:rPr lang="el-GR" altLang="el-GR" sz="1600" b="0" dirty="0">
                <a:latin typeface="+mn-lt"/>
              </a:rPr>
              <a:t> φίλτρο</a:t>
            </a:r>
          </a:p>
        </p:txBody>
      </p:sp>
      <p:sp>
        <p:nvSpPr>
          <p:cNvPr id="6" name="Line 39"/>
          <p:cNvSpPr>
            <a:spLocks noChangeShapeType="1"/>
          </p:cNvSpPr>
          <p:nvPr/>
        </p:nvSpPr>
        <p:spPr bwMode="auto">
          <a:xfrm flipH="1">
            <a:off x="5362575" y="4005883"/>
            <a:ext cx="217488" cy="503237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l-GR"/>
          </a:p>
        </p:txBody>
      </p:sp>
      <p:pic>
        <p:nvPicPr>
          <p:cNvPr id="7" name="Picture 4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2780928"/>
            <a:ext cx="1392238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41"/>
          <p:cNvSpPr txBox="1">
            <a:spLocks noChangeArrowheads="1"/>
          </p:cNvSpPr>
          <p:nvPr/>
        </p:nvSpPr>
        <p:spPr bwMode="auto">
          <a:xfrm>
            <a:off x="4857750" y="1700808"/>
            <a:ext cx="3291520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l-GR" altLang="el-GR" sz="1600" b="0" dirty="0">
                <a:latin typeface="+mn-lt"/>
              </a:rPr>
              <a:t>Ελάχιστη συχνότητα δειγματοληψίας</a:t>
            </a:r>
          </a:p>
          <a:p>
            <a:pPr eaLnBrk="1" hangingPunct="1"/>
            <a:r>
              <a:rPr lang="el-GR" altLang="el-GR" sz="1600" b="0" dirty="0">
                <a:latin typeface="+mn-lt"/>
              </a:rPr>
              <a:t>Ρυθμός </a:t>
            </a:r>
            <a:r>
              <a:rPr lang="en-US" altLang="el-GR" sz="1600" b="0" dirty="0" err="1">
                <a:latin typeface="+mn-lt"/>
              </a:rPr>
              <a:t>Nyquist</a:t>
            </a:r>
            <a:endParaRPr lang="el-GR" altLang="el-GR" sz="1600" b="0" dirty="0">
              <a:latin typeface="+mn-lt"/>
            </a:endParaRPr>
          </a:p>
        </p:txBody>
      </p:sp>
      <p:sp>
        <p:nvSpPr>
          <p:cNvPr id="9" name="Line 42"/>
          <p:cNvSpPr>
            <a:spLocks noChangeShapeType="1"/>
          </p:cNvSpPr>
          <p:nvPr/>
        </p:nvSpPr>
        <p:spPr bwMode="auto">
          <a:xfrm flipH="1">
            <a:off x="5289550" y="2349698"/>
            <a:ext cx="217488" cy="503238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4255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rgbClr val="5075BC"/>
                </a:solidFill>
              </a:rPr>
              <a:t>Ρυθμός </a:t>
            </a:r>
            <a:r>
              <a:rPr lang="el-GR" dirty="0" smtClean="0">
                <a:solidFill>
                  <a:srgbClr val="5075BC"/>
                </a:solidFill>
              </a:rPr>
              <a:t>Δειγματοληψίας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Text Box 13"/>
          <p:cNvSpPr txBox="1">
            <a:spLocks noChangeArrowheads="1"/>
          </p:cNvSpPr>
          <p:nvPr/>
        </p:nvSpPr>
        <p:spPr bwMode="auto">
          <a:xfrm>
            <a:off x="1734420" y="5752561"/>
            <a:ext cx="821356" cy="34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l-GR" sz="1600" b="0" dirty="0">
                <a:latin typeface="+mn-lt"/>
              </a:rPr>
              <a:t>Aliasing</a:t>
            </a:r>
            <a:endParaRPr lang="el-GR" altLang="el-GR" sz="1600" b="0" dirty="0">
              <a:latin typeface="+mn-lt"/>
            </a:endParaRPr>
          </a:p>
        </p:txBody>
      </p:sp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5140325" y="3050001"/>
            <a:ext cx="3546475" cy="132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l-GR" sz="1600" b="0" dirty="0">
                <a:latin typeface="+mn-lt"/>
              </a:rPr>
              <a:t>To </a:t>
            </a:r>
            <a:r>
              <a:rPr lang="el-GR" altLang="el-GR" sz="1600" b="0" dirty="0">
                <a:latin typeface="+mn-lt"/>
              </a:rPr>
              <a:t>σήμα φιλτράρεται πριν την δειγματοληψία με ένα </a:t>
            </a:r>
            <a:r>
              <a:rPr lang="el-GR" altLang="el-GR" sz="1600" b="0" dirty="0" err="1">
                <a:latin typeface="+mn-lt"/>
              </a:rPr>
              <a:t>χαμηλοπερατό</a:t>
            </a:r>
            <a:r>
              <a:rPr lang="el-GR" altLang="el-GR" sz="1600" b="0" dirty="0">
                <a:latin typeface="+mn-lt"/>
              </a:rPr>
              <a:t> ή </a:t>
            </a:r>
            <a:r>
              <a:rPr lang="el-GR" altLang="el-GR" sz="1600" b="0" dirty="0" err="1">
                <a:latin typeface="+mn-lt"/>
              </a:rPr>
              <a:t>ζωνοπερατό</a:t>
            </a:r>
            <a:r>
              <a:rPr lang="el-GR" altLang="el-GR" sz="1600" b="0" dirty="0">
                <a:latin typeface="+mn-lt"/>
              </a:rPr>
              <a:t> φίλτρο</a:t>
            </a:r>
            <a:r>
              <a:rPr lang="en-US" altLang="el-GR" sz="1600" b="0" dirty="0">
                <a:latin typeface="+mn-lt"/>
              </a:rPr>
              <a:t> </a:t>
            </a:r>
            <a:r>
              <a:rPr lang="el-GR" altLang="el-GR" sz="1600" b="0" dirty="0">
                <a:latin typeface="+mn-lt"/>
              </a:rPr>
              <a:t>(</a:t>
            </a:r>
            <a:r>
              <a:rPr lang="en-US" altLang="el-GR" sz="1600" b="0" dirty="0">
                <a:latin typeface="+mn-lt"/>
              </a:rPr>
              <a:t>anti-aliasing) , </a:t>
            </a:r>
            <a:r>
              <a:rPr lang="el-GR" altLang="el-GR" sz="1600" b="0" dirty="0">
                <a:latin typeface="+mn-lt"/>
              </a:rPr>
              <a:t>ώστε να ικανοποιείται η συνθήκη του </a:t>
            </a:r>
            <a:r>
              <a:rPr lang="en-US" altLang="el-GR" sz="1600" b="0" dirty="0" err="1">
                <a:latin typeface="+mn-lt"/>
              </a:rPr>
              <a:t>Nyquist</a:t>
            </a:r>
            <a:r>
              <a:rPr lang="en-US" altLang="el-GR" sz="1600" b="0" dirty="0">
                <a:latin typeface="+mn-lt"/>
              </a:rPr>
              <a:t>.</a:t>
            </a:r>
            <a:endParaRPr lang="el-GR" altLang="el-GR" sz="1600" b="0" dirty="0">
              <a:latin typeface="+mn-lt"/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717353"/>
            <a:ext cx="4219575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3574728"/>
            <a:ext cx="4357688" cy="160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Line 16"/>
          <p:cNvSpPr>
            <a:spLocks noChangeShapeType="1"/>
          </p:cNvSpPr>
          <p:nvPr/>
        </p:nvSpPr>
        <p:spPr bwMode="auto">
          <a:xfrm flipV="1">
            <a:off x="2195091" y="4869160"/>
            <a:ext cx="720725" cy="8636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565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Παράδειγμα </a:t>
            </a:r>
            <a:r>
              <a:rPr lang="el-GR" altLang="el-GR" dirty="0" smtClean="0">
                <a:solidFill>
                  <a:srgbClr val="5075BC"/>
                </a:solidFill>
              </a:rPr>
              <a:t>5.1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83569" y="1556916"/>
            <a:ext cx="5376863" cy="1368425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12678"/>
            <a:ext cx="3438525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105522"/>
            <a:ext cx="28670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040560"/>
            <a:ext cx="211296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069" y="4797003"/>
            <a:ext cx="52498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582" y="5589166"/>
            <a:ext cx="365283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507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5075BC"/>
                </a:solidFill>
              </a:rPr>
              <a:t>Παράδειγμα 5.1 </a:t>
            </a:r>
            <a:r>
              <a:rPr lang="el-GR" altLang="el-GR" dirty="0" smtClean="0">
                <a:solidFill>
                  <a:srgbClr val="5075BC"/>
                </a:solidFill>
              </a:rPr>
              <a:t>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1695450"/>
            <a:ext cx="5343525" cy="1952625"/>
          </a:xfrm>
          <a:prstGeom prst="rect">
            <a:avLst/>
          </a:prstGeom>
          <a:noFill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0"/>
          <a:stretch/>
        </p:blipFill>
        <p:spPr bwMode="auto">
          <a:xfrm>
            <a:off x="365821" y="4518127"/>
            <a:ext cx="4710236" cy="1781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614360"/>
            <a:ext cx="4388743" cy="204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330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Παράδειγμα </a:t>
            </a:r>
            <a:r>
              <a:rPr lang="el-GR" dirty="0" smtClean="0">
                <a:solidFill>
                  <a:srgbClr val="5075BC"/>
                </a:solidFill>
              </a:rPr>
              <a:t>5.2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350" y="1628800"/>
            <a:ext cx="6418263" cy="1071563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3258369"/>
            <a:ext cx="105568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150419"/>
            <a:ext cx="31686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176612"/>
            <a:ext cx="1008062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ight Arrow 10"/>
          <p:cNvSpPr>
            <a:spLocks noChangeArrowheads="1"/>
          </p:cNvSpPr>
          <p:nvPr/>
        </p:nvSpPr>
        <p:spPr bwMode="auto">
          <a:xfrm>
            <a:off x="2087975" y="3258831"/>
            <a:ext cx="504000" cy="288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581550"/>
            <a:ext cx="134620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Down Arrow 12"/>
          <p:cNvSpPr>
            <a:spLocks noChangeArrowheads="1"/>
          </p:cNvSpPr>
          <p:nvPr/>
        </p:nvSpPr>
        <p:spPr bwMode="auto">
          <a:xfrm>
            <a:off x="6901325" y="3789388"/>
            <a:ext cx="288000" cy="504000"/>
          </a:xfrm>
          <a:prstGeom prst="downArrow">
            <a:avLst>
              <a:gd name="adj1" fmla="val 50000"/>
              <a:gd name="adj2" fmla="val 61575"/>
            </a:avLst>
          </a:prstGeom>
          <a:solidFill>
            <a:schemeClr val="bg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882" y="5373713"/>
            <a:ext cx="367823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25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Παράδειγμα </a:t>
            </a:r>
            <a:r>
              <a:rPr lang="el-GR" dirty="0" smtClean="0">
                <a:solidFill>
                  <a:srgbClr val="5075BC"/>
                </a:solidFill>
              </a:rPr>
              <a:t>5.3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661591"/>
            <a:ext cx="6440488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61419" y="3337396"/>
            <a:ext cx="4470400" cy="2755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2085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Παράδειγμα </a:t>
            </a:r>
            <a:r>
              <a:rPr lang="el-GR" dirty="0" smtClean="0">
                <a:solidFill>
                  <a:srgbClr val="5075BC"/>
                </a:solidFill>
              </a:rPr>
              <a:t>5.3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496020"/>
            <a:ext cx="3970338" cy="233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763" y="3943945"/>
            <a:ext cx="3916363" cy="236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7749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800" dirty="0">
                <a:solidFill>
                  <a:srgbClr val="5075BC"/>
                </a:solidFill>
              </a:rPr>
              <a:t>Δειγματοληψία παλμού (</a:t>
            </a:r>
            <a:r>
              <a:rPr lang="el-GR" sz="3800" dirty="0" err="1">
                <a:solidFill>
                  <a:srgbClr val="5075BC"/>
                </a:solidFill>
              </a:rPr>
              <a:t>Pulse</a:t>
            </a:r>
            <a:r>
              <a:rPr lang="el-GR" sz="3800" dirty="0">
                <a:solidFill>
                  <a:srgbClr val="5075BC"/>
                </a:solidFill>
              </a:rPr>
              <a:t> </a:t>
            </a:r>
            <a:r>
              <a:rPr lang="el-GR" sz="3800" dirty="0" err="1">
                <a:solidFill>
                  <a:srgbClr val="5075BC"/>
                </a:solidFill>
              </a:rPr>
              <a:t>Sampling</a:t>
            </a:r>
            <a:r>
              <a:rPr lang="el-GR" sz="3800" dirty="0">
                <a:solidFill>
                  <a:srgbClr val="5075BC"/>
                </a:solidFill>
              </a:rPr>
              <a:t>)</a:t>
            </a:r>
            <a:br>
              <a:rPr lang="el-GR" sz="3800" dirty="0">
                <a:solidFill>
                  <a:srgbClr val="5075BC"/>
                </a:solidFill>
              </a:rPr>
            </a:br>
            <a:r>
              <a:rPr lang="el-GR" sz="3800" dirty="0">
                <a:solidFill>
                  <a:srgbClr val="5075BC"/>
                </a:solidFill>
              </a:rPr>
              <a:t> ή Πρακτική </a:t>
            </a:r>
            <a:r>
              <a:rPr lang="el-GR" sz="3800" dirty="0" smtClean="0">
                <a:solidFill>
                  <a:srgbClr val="5075BC"/>
                </a:solidFill>
              </a:rPr>
              <a:t>Δειγματοληψία</a:t>
            </a:r>
            <a:endParaRPr lang="el-GR" sz="3800" dirty="0">
              <a:solidFill>
                <a:srgbClr val="5075BC"/>
              </a:solidFill>
            </a:endParaRPr>
          </a:p>
        </p:txBody>
      </p:sp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19" y="4028919"/>
            <a:ext cx="216058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19" y="4749644"/>
            <a:ext cx="22701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19" y="5657694"/>
            <a:ext cx="33401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19" y="1893132"/>
            <a:ext cx="2214563" cy="200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560" y="1893132"/>
            <a:ext cx="4643240" cy="65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560" y="2852936"/>
            <a:ext cx="4643240" cy="3465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200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800" dirty="0">
                <a:solidFill>
                  <a:srgbClr val="5075BC"/>
                </a:solidFill>
              </a:rPr>
              <a:t>Δειγματοληψία παλμού (</a:t>
            </a:r>
            <a:r>
              <a:rPr lang="el-GR" sz="3800" dirty="0" err="1">
                <a:solidFill>
                  <a:srgbClr val="5075BC"/>
                </a:solidFill>
              </a:rPr>
              <a:t>Pulse</a:t>
            </a:r>
            <a:r>
              <a:rPr lang="el-GR" sz="3800" dirty="0">
                <a:solidFill>
                  <a:srgbClr val="5075BC"/>
                </a:solidFill>
              </a:rPr>
              <a:t> </a:t>
            </a:r>
            <a:r>
              <a:rPr lang="el-GR" sz="3800" dirty="0" err="1">
                <a:solidFill>
                  <a:srgbClr val="5075BC"/>
                </a:solidFill>
              </a:rPr>
              <a:t>Sampling</a:t>
            </a:r>
            <a:r>
              <a:rPr lang="el-GR" sz="3800" dirty="0">
                <a:solidFill>
                  <a:srgbClr val="5075BC"/>
                </a:solidFill>
              </a:rPr>
              <a:t>)</a:t>
            </a:r>
            <a:br>
              <a:rPr lang="el-GR" sz="3800" dirty="0">
                <a:solidFill>
                  <a:srgbClr val="5075BC"/>
                </a:solidFill>
              </a:rPr>
            </a:br>
            <a:r>
              <a:rPr lang="el-GR" sz="3800" dirty="0">
                <a:solidFill>
                  <a:srgbClr val="5075BC"/>
                </a:solidFill>
              </a:rPr>
              <a:t> </a:t>
            </a:r>
            <a:r>
              <a:rPr lang="el-GR" sz="3800" dirty="0" smtClean="0">
                <a:solidFill>
                  <a:srgbClr val="5075BC"/>
                </a:solidFill>
              </a:rPr>
              <a:t>Συμπεράσματα</a:t>
            </a:r>
            <a:endParaRPr lang="el-GR" sz="3800" dirty="0">
              <a:solidFill>
                <a:srgbClr val="5075BC"/>
              </a:solidFill>
            </a:endParaRPr>
          </a:p>
        </p:txBody>
      </p:sp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66" y="3182516"/>
            <a:ext cx="6840537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66" y="5414541"/>
            <a:ext cx="6696075" cy="96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598191"/>
            <a:ext cx="4824412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136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Παράδειγμα </a:t>
            </a:r>
            <a:r>
              <a:rPr lang="el-GR" dirty="0" smtClean="0">
                <a:solidFill>
                  <a:srgbClr val="5075BC"/>
                </a:solidFill>
              </a:rPr>
              <a:t>5.4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94631" y="1501353"/>
            <a:ext cx="6154738" cy="19431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588915"/>
            <a:ext cx="5041900" cy="279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5046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Παράδειγμα </a:t>
            </a:r>
            <a:r>
              <a:rPr lang="el-GR" dirty="0" smtClean="0">
                <a:solidFill>
                  <a:srgbClr val="5075BC"/>
                </a:solidFill>
              </a:rPr>
              <a:t>5.4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1556792"/>
            <a:ext cx="744855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117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Δειγματοληψία επίπεδης κορυφής (</a:t>
            </a:r>
            <a:r>
              <a:rPr lang="el-GR" dirty="0" err="1">
                <a:solidFill>
                  <a:srgbClr val="5075BC"/>
                </a:solidFill>
              </a:rPr>
              <a:t>Flat-top</a:t>
            </a:r>
            <a:r>
              <a:rPr lang="el-GR" dirty="0">
                <a:solidFill>
                  <a:srgbClr val="5075BC"/>
                </a:solidFill>
              </a:rPr>
              <a:t> </a:t>
            </a:r>
            <a:r>
              <a:rPr lang="el-GR" dirty="0" err="1">
                <a:solidFill>
                  <a:srgbClr val="5075BC"/>
                </a:solidFill>
              </a:rPr>
              <a:t>sampling</a:t>
            </a:r>
            <a:r>
              <a:rPr lang="el-GR" dirty="0" smtClean="0">
                <a:solidFill>
                  <a:srgbClr val="5075BC"/>
                </a:solidFill>
              </a:rPr>
              <a:t>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725" y="2277070"/>
            <a:ext cx="4032250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725" y="1754783"/>
            <a:ext cx="16192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725" y="2924770"/>
            <a:ext cx="180022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4869458"/>
            <a:ext cx="5616575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72816"/>
            <a:ext cx="295275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725" y="3429595"/>
            <a:ext cx="2087562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725" y="4005858"/>
            <a:ext cx="29527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295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88840"/>
            <a:ext cx="2447925" cy="137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Δειγματοληψία επίπεδης κορυφής (</a:t>
            </a:r>
            <a:r>
              <a:rPr lang="el-GR" dirty="0" err="1">
                <a:solidFill>
                  <a:srgbClr val="5075BC"/>
                </a:solidFill>
              </a:rPr>
              <a:t>Flat-top</a:t>
            </a:r>
            <a:r>
              <a:rPr lang="el-GR" dirty="0">
                <a:solidFill>
                  <a:srgbClr val="5075BC"/>
                </a:solidFill>
              </a:rPr>
              <a:t> </a:t>
            </a:r>
            <a:r>
              <a:rPr lang="el-GR" dirty="0" err="1">
                <a:solidFill>
                  <a:srgbClr val="5075BC"/>
                </a:solidFill>
              </a:rPr>
              <a:t>sampling</a:t>
            </a:r>
            <a:r>
              <a:rPr lang="el-GR" dirty="0">
                <a:solidFill>
                  <a:srgbClr val="5075BC"/>
                </a:solidFill>
              </a:rPr>
              <a:t>) Πεδίο </a:t>
            </a:r>
            <a:r>
              <a:rPr lang="el-GR" dirty="0" smtClean="0">
                <a:solidFill>
                  <a:srgbClr val="5075BC"/>
                </a:solidFill>
              </a:rPr>
              <a:t>συχνότητας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AutoShape 11"/>
          <p:cNvSpPr>
            <a:spLocks noChangeArrowheads="1"/>
          </p:cNvSpPr>
          <p:nvPr/>
        </p:nvSpPr>
        <p:spPr bwMode="auto">
          <a:xfrm>
            <a:off x="5256337" y="2420928"/>
            <a:ext cx="288000" cy="360000"/>
          </a:xfrm>
          <a:prstGeom prst="downArrow">
            <a:avLst>
              <a:gd name="adj1" fmla="val 50000"/>
              <a:gd name="adj2" fmla="val 35066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226955"/>
            <a:ext cx="66421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939743"/>
            <a:ext cx="6659562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516005"/>
            <a:ext cx="6408737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330" y="1633538"/>
            <a:ext cx="3148013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752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err="1">
                <a:solidFill>
                  <a:srgbClr val="5075BC"/>
                </a:solidFill>
              </a:rPr>
              <a:t>Κβάντιση</a:t>
            </a:r>
            <a:r>
              <a:rPr lang="el-GR" dirty="0">
                <a:solidFill>
                  <a:srgbClr val="5075BC"/>
                </a:solidFill>
              </a:rPr>
              <a:t> (</a:t>
            </a:r>
            <a:r>
              <a:rPr lang="en-US" dirty="0">
                <a:solidFill>
                  <a:srgbClr val="5075BC"/>
                </a:solidFill>
              </a:rPr>
              <a:t>Quantization</a:t>
            </a:r>
            <a:r>
              <a:rPr lang="en-US" dirty="0" smtClean="0">
                <a:solidFill>
                  <a:srgbClr val="5075BC"/>
                </a:solidFill>
              </a:rPr>
              <a:t>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00" y="1793875"/>
            <a:ext cx="742632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293" y="3522663"/>
            <a:ext cx="7399338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9106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rgbClr val="5075BC"/>
                </a:solidFill>
              </a:rPr>
              <a:t>Ομοιόμορφη </a:t>
            </a:r>
            <a:r>
              <a:rPr lang="el-GR" dirty="0" err="1">
                <a:solidFill>
                  <a:srgbClr val="5075BC"/>
                </a:solidFill>
              </a:rPr>
              <a:t>Κβάντιση</a:t>
            </a:r>
            <a:r>
              <a:rPr lang="el-GR" dirty="0">
                <a:solidFill>
                  <a:srgbClr val="5075BC"/>
                </a:solidFill>
              </a:rPr>
              <a:t> (</a:t>
            </a:r>
            <a:r>
              <a:rPr lang="en-US" dirty="0">
                <a:solidFill>
                  <a:srgbClr val="5075BC"/>
                </a:solidFill>
              </a:rPr>
              <a:t>mid-tread</a:t>
            </a:r>
            <a:r>
              <a:rPr lang="en-US" dirty="0" smtClean="0">
                <a:solidFill>
                  <a:srgbClr val="5075BC"/>
                </a:solidFill>
              </a:rPr>
              <a:t>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59" y="1628800"/>
            <a:ext cx="3240088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59" y="4437087"/>
            <a:ext cx="3422650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297" y="1735162"/>
            <a:ext cx="679450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159" y="1663725"/>
            <a:ext cx="81597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9"/>
          <p:cNvSpPr>
            <a:spLocks noChangeArrowheads="1"/>
          </p:cNvSpPr>
          <p:nvPr/>
        </p:nvSpPr>
        <p:spPr bwMode="auto">
          <a:xfrm>
            <a:off x="5939334" y="1844700"/>
            <a:ext cx="360363" cy="215900"/>
          </a:xfrm>
          <a:prstGeom prst="rightArrow">
            <a:avLst>
              <a:gd name="adj1" fmla="val 50000"/>
              <a:gd name="adj2" fmla="val 41728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297" y="3678262"/>
            <a:ext cx="33401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297" y="4325962"/>
            <a:ext cx="2982912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147" y="4797450"/>
            <a:ext cx="9810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Line 13"/>
          <p:cNvSpPr>
            <a:spLocks noChangeShapeType="1"/>
          </p:cNvSpPr>
          <p:nvPr/>
        </p:nvSpPr>
        <p:spPr bwMode="auto">
          <a:xfrm flipV="1">
            <a:off x="6084167" y="2151963"/>
            <a:ext cx="431429" cy="550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90000" tIns="46800" rIns="90000" bIns="46800">
            <a:spAutoFit/>
          </a:bodyPr>
          <a:lstStyle/>
          <a:p>
            <a:endParaRPr lang="el-GR"/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5651998" y="2728225"/>
            <a:ext cx="647700" cy="34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l-GR" altLang="el-GR" sz="1600" b="0" dirty="0">
                <a:latin typeface="+mn-lt"/>
              </a:rPr>
              <a:t>Βήμα</a:t>
            </a:r>
          </a:p>
        </p:txBody>
      </p:sp>
    </p:spTree>
    <p:extLst>
      <p:ext uri="{BB962C8B-B14F-4D97-AF65-F5344CB8AC3E}">
        <p14:creationId xmlns:p14="http://schemas.microsoft.com/office/powerpoint/2010/main" val="10385252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rgbClr val="5075BC"/>
                </a:solidFill>
              </a:rPr>
              <a:t>Ομοιόμορφη </a:t>
            </a:r>
            <a:r>
              <a:rPr lang="el-GR" dirty="0" err="1">
                <a:solidFill>
                  <a:srgbClr val="5075BC"/>
                </a:solidFill>
              </a:rPr>
              <a:t>Κβάντιση</a:t>
            </a:r>
            <a:r>
              <a:rPr lang="el-GR" dirty="0">
                <a:solidFill>
                  <a:srgbClr val="5075BC"/>
                </a:solidFill>
              </a:rPr>
              <a:t> (</a:t>
            </a:r>
            <a:r>
              <a:rPr lang="en-US" dirty="0">
                <a:solidFill>
                  <a:srgbClr val="5075BC"/>
                </a:solidFill>
              </a:rPr>
              <a:t>mid-rise</a:t>
            </a:r>
            <a:r>
              <a:rPr lang="en-US" dirty="0" smtClean="0">
                <a:solidFill>
                  <a:srgbClr val="5075BC"/>
                </a:solidFill>
              </a:rPr>
              <a:t>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95" y="1718717"/>
            <a:ext cx="3668712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95" y="4814342"/>
            <a:ext cx="3960813" cy="135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781300"/>
            <a:ext cx="32575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500438"/>
            <a:ext cx="300990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2670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Παράδειγμα 5.5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3831" y="1556792"/>
            <a:ext cx="6561138" cy="1366837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3644354"/>
            <a:ext cx="6784975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1192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1143000"/>
          </a:xfrm>
        </p:spPr>
        <p:txBody>
          <a:bodyPr>
            <a:noAutofit/>
          </a:bodyPr>
          <a:lstStyle/>
          <a:p>
            <a:r>
              <a:rPr lang="el-GR" sz="4000" dirty="0">
                <a:solidFill>
                  <a:srgbClr val="5075BC"/>
                </a:solidFill>
              </a:rPr>
              <a:t>Ομοιόμορφη </a:t>
            </a:r>
            <a:r>
              <a:rPr lang="el-GR" sz="4000" dirty="0" err="1" smtClean="0">
                <a:solidFill>
                  <a:srgbClr val="5075BC"/>
                </a:solidFill>
              </a:rPr>
              <a:t>Κβάντιση</a:t>
            </a:r>
            <a:r>
              <a:rPr lang="el-GR" sz="4000" dirty="0" smtClean="0">
                <a:solidFill>
                  <a:srgbClr val="5075BC"/>
                </a:solidFill>
              </a:rPr>
              <a:t> - Παράδειγμα 5.5</a:t>
            </a:r>
            <a:endParaRPr lang="el-GR" sz="4000" dirty="0">
              <a:solidFill>
                <a:srgbClr val="5075BC"/>
              </a:solidFill>
            </a:endParaRPr>
          </a:p>
        </p:txBody>
      </p:sp>
      <p:pic>
        <p:nvPicPr>
          <p:cNvPr id="3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019" y="1628800"/>
            <a:ext cx="4779963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8871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Παράδειγμα </a:t>
            </a:r>
            <a:r>
              <a:rPr lang="el-GR" dirty="0" smtClean="0">
                <a:solidFill>
                  <a:srgbClr val="5075BC"/>
                </a:solidFill>
              </a:rPr>
              <a:t>5.6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350" y="1556792"/>
            <a:ext cx="6873875" cy="1176337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996654"/>
            <a:ext cx="5832475" cy="336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678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Παράδειγμα </a:t>
            </a:r>
            <a:r>
              <a:rPr lang="el-GR" dirty="0" smtClean="0">
                <a:solidFill>
                  <a:srgbClr val="5075BC"/>
                </a:solidFill>
              </a:rPr>
              <a:t>5.6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4637" y="1484784"/>
            <a:ext cx="3514725" cy="49418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8058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rgbClr val="5075BC"/>
                </a:solidFill>
              </a:rPr>
              <a:t>Θόρυβος </a:t>
            </a:r>
            <a:r>
              <a:rPr lang="el-GR" dirty="0" err="1" smtClean="0">
                <a:solidFill>
                  <a:srgbClr val="5075BC"/>
                </a:solidFill>
              </a:rPr>
              <a:t>Κβάντισης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7638"/>
            <a:ext cx="3529013" cy="313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149875"/>
            <a:ext cx="30972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581675"/>
            <a:ext cx="1385887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655" y="5565801"/>
            <a:ext cx="151130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9"/>
          <p:cNvSpPr>
            <a:spLocks noChangeArrowheads="1"/>
          </p:cNvSpPr>
          <p:nvPr/>
        </p:nvSpPr>
        <p:spPr bwMode="auto">
          <a:xfrm>
            <a:off x="2414067" y="5589240"/>
            <a:ext cx="216000" cy="144000"/>
          </a:xfrm>
          <a:prstGeom prst="rightArrow">
            <a:avLst>
              <a:gd name="adj1" fmla="val 50000"/>
              <a:gd name="adj2" fmla="val 41728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125688"/>
            <a:ext cx="2376487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773388"/>
            <a:ext cx="2879725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567138"/>
            <a:ext cx="1368425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609504"/>
            <a:ext cx="1584325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14"/>
          <p:cNvSpPr>
            <a:spLocks noChangeArrowheads="1"/>
          </p:cNvSpPr>
          <p:nvPr/>
        </p:nvSpPr>
        <p:spPr bwMode="auto">
          <a:xfrm>
            <a:off x="6084589" y="4221336"/>
            <a:ext cx="216000" cy="360000"/>
          </a:xfrm>
          <a:prstGeom prst="downArrow">
            <a:avLst>
              <a:gd name="adj1" fmla="val 50000"/>
              <a:gd name="adj2" fmla="val 37569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2206080" y="6029005"/>
            <a:ext cx="768009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l-GR" altLang="el-GR" sz="1400" b="0" dirty="0">
                <a:latin typeface="+mn-lt"/>
              </a:rPr>
              <a:t>Σφάλμα</a:t>
            </a:r>
          </a:p>
        </p:txBody>
      </p:sp>
      <p:sp>
        <p:nvSpPr>
          <p:cNvPr id="14" name="Line 19"/>
          <p:cNvSpPr>
            <a:spLocks noChangeShapeType="1"/>
          </p:cNvSpPr>
          <p:nvPr/>
        </p:nvSpPr>
        <p:spPr bwMode="auto">
          <a:xfrm flipV="1">
            <a:off x="2828504" y="5884543"/>
            <a:ext cx="649288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l-GR"/>
          </a:p>
        </p:txBody>
      </p:sp>
      <p:graphicFrame>
        <p:nvGraphicFramePr>
          <p:cNvPr id="15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8394011"/>
              </p:ext>
            </p:extLst>
          </p:nvPr>
        </p:nvGraphicFramePr>
        <p:xfrm>
          <a:off x="3188867" y="5944868"/>
          <a:ext cx="504825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11" imgW="419100" imgH="368300" progId="Equation.DSMT4">
                  <p:embed/>
                </p:oleObj>
              </mc:Choice>
              <mc:Fallback>
                <p:oleObj name="Equation" r:id="rId11" imgW="4191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8867" y="5944868"/>
                        <a:ext cx="504825" cy="44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1415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Παράδειγμα 5.7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1731" y="1591122"/>
            <a:ext cx="6840538" cy="1693862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359026"/>
            <a:ext cx="1066800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378076"/>
            <a:ext cx="2247900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225" y="4221163"/>
            <a:ext cx="376555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857" y="5229225"/>
            <a:ext cx="2808287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0593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Παράδειγμα </a:t>
            </a:r>
            <a:r>
              <a:rPr lang="el-GR" dirty="0" smtClean="0">
                <a:solidFill>
                  <a:srgbClr val="5075BC"/>
                </a:solidFill>
              </a:rPr>
              <a:t>5.8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913" y="1700808"/>
            <a:ext cx="6913562" cy="900112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950" y="2768137"/>
            <a:ext cx="1741488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1" y="3710054"/>
            <a:ext cx="1728787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088" y="4580533"/>
            <a:ext cx="3859212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4204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Παράδειγμα </a:t>
            </a:r>
            <a:r>
              <a:rPr lang="el-GR" dirty="0" smtClean="0">
                <a:solidFill>
                  <a:srgbClr val="5075BC"/>
                </a:solidFill>
              </a:rPr>
              <a:t>5.8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8640" y="1628775"/>
            <a:ext cx="2881312" cy="576263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640" y="2781300"/>
            <a:ext cx="267017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800" y="1745308"/>
            <a:ext cx="2376488" cy="16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0" y="3933056"/>
            <a:ext cx="319405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4760938"/>
            <a:ext cx="47879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775" y="5588819"/>
            <a:ext cx="22225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2378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Παράδειγμα </a:t>
            </a:r>
            <a:r>
              <a:rPr lang="el-GR" dirty="0" smtClean="0">
                <a:solidFill>
                  <a:srgbClr val="5075BC"/>
                </a:solidFill>
              </a:rPr>
              <a:t>5.9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34307" y="1989138"/>
            <a:ext cx="6275387" cy="28797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706582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Παράδειγμα </a:t>
            </a:r>
            <a:r>
              <a:rPr lang="el-GR" dirty="0" smtClean="0">
                <a:solidFill>
                  <a:srgbClr val="5075BC"/>
                </a:solidFill>
              </a:rPr>
              <a:t>5.9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83519" y="1500659"/>
            <a:ext cx="6176962" cy="45926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475015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Παράδειγμα </a:t>
            </a:r>
            <a:r>
              <a:rPr lang="el-GR" dirty="0" smtClean="0">
                <a:solidFill>
                  <a:srgbClr val="5075BC"/>
                </a:solidFill>
              </a:rPr>
              <a:t>5.9 (3)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5844" y="1522437"/>
            <a:ext cx="7072312" cy="47148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233674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Παράδειγμα </a:t>
            </a:r>
            <a:r>
              <a:rPr lang="el-GR" dirty="0" smtClean="0">
                <a:solidFill>
                  <a:srgbClr val="5075BC"/>
                </a:solidFill>
              </a:rPr>
              <a:t>5.9 (4)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938" y="1571625"/>
            <a:ext cx="7858125" cy="42148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9545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>
                <a:solidFill>
                  <a:srgbClr val="5075BC"/>
                </a:solidFill>
              </a:rPr>
              <a:t>Μη-ομοιόμορφη </a:t>
            </a:r>
            <a:r>
              <a:rPr lang="el-GR" dirty="0" err="1" smtClean="0">
                <a:solidFill>
                  <a:srgbClr val="5075BC"/>
                </a:solidFill>
              </a:rPr>
              <a:t>Κβάντιση</a:t>
            </a:r>
            <a:r>
              <a:rPr lang="el-GR" dirty="0" smtClean="0">
                <a:solidFill>
                  <a:srgbClr val="5075BC"/>
                </a:solidFill>
              </a:rPr>
              <a:t>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711" y="1579563"/>
            <a:ext cx="1611312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627" y="4218850"/>
            <a:ext cx="6521450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Line 15"/>
          <p:cNvSpPr>
            <a:spLocks noChangeShapeType="1"/>
          </p:cNvSpPr>
          <p:nvPr/>
        </p:nvSpPr>
        <p:spPr bwMode="auto">
          <a:xfrm flipH="1" flipV="1">
            <a:off x="3149952" y="4939575"/>
            <a:ext cx="1584325" cy="1223962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l-GR"/>
          </a:p>
        </p:txBody>
      </p:sp>
      <p:sp>
        <p:nvSpPr>
          <p:cNvPr id="20" name="Line 16"/>
          <p:cNvSpPr>
            <a:spLocks noChangeShapeType="1"/>
          </p:cNvSpPr>
          <p:nvPr/>
        </p:nvSpPr>
        <p:spPr bwMode="auto">
          <a:xfrm flipV="1">
            <a:off x="4734277" y="4939575"/>
            <a:ext cx="1871662" cy="1223962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l-GR"/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2789589" y="5658712"/>
            <a:ext cx="1348487" cy="64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l-GR" b="0" dirty="0" err="1">
                <a:latin typeface="+mn-lt"/>
              </a:rPr>
              <a:t>COMpressor</a:t>
            </a:r>
            <a:endParaRPr lang="el-GR" altLang="el-GR" b="0" dirty="0">
              <a:latin typeface="+mn-lt"/>
            </a:endParaRPr>
          </a:p>
          <a:p>
            <a:pPr eaLnBrk="1" hangingPunct="1"/>
            <a:r>
              <a:rPr lang="el-GR" altLang="el-GR" b="0" dirty="0">
                <a:latin typeface="+mn-lt"/>
              </a:rPr>
              <a:t>Συμπιεστής</a:t>
            </a:r>
          </a:p>
        </p:txBody>
      </p:sp>
      <p:sp>
        <p:nvSpPr>
          <p:cNvPr id="22" name="Text Box 18"/>
          <p:cNvSpPr txBox="1">
            <a:spLocks noChangeArrowheads="1"/>
          </p:cNvSpPr>
          <p:nvPr/>
        </p:nvSpPr>
        <p:spPr bwMode="auto">
          <a:xfrm>
            <a:off x="5526439" y="5587275"/>
            <a:ext cx="1276096" cy="64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l-GR" b="0">
                <a:latin typeface="+mn-lt"/>
              </a:rPr>
              <a:t>exPANDER</a:t>
            </a:r>
            <a:endParaRPr lang="el-GR" altLang="el-GR" b="0">
              <a:latin typeface="+mn-lt"/>
            </a:endParaRPr>
          </a:p>
          <a:p>
            <a:pPr eaLnBrk="1" hangingPunct="1"/>
            <a:r>
              <a:rPr lang="el-GR" altLang="el-GR" b="0">
                <a:latin typeface="+mn-lt"/>
              </a:rPr>
              <a:t>Διαστολέας</a:t>
            </a:r>
          </a:p>
        </p:txBody>
      </p:sp>
      <p:pic>
        <p:nvPicPr>
          <p:cNvPr id="23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352" y="4002950"/>
            <a:ext cx="130968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 Box 21"/>
          <p:cNvSpPr txBox="1">
            <a:spLocks noChangeArrowheads="1"/>
          </p:cNvSpPr>
          <p:nvPr/>
        </p:nvSpPr>
        <p:spPr bwMode="auto">
          <a:xfrm>
            <a:off x="4398211" y="1579563"/>
            <a:ext cx="2397877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l-GR" altLang="el-GR" sz="1600" b="0" dirty="0">
                <a:latin typeface="+mn-lt"/>
              </a:rPr>
              <a:t>Πρόβλημα με αυξομείωση</a:t>
            </a:r>
          </a:p>
          <a:p>
            <a:pPr eaLnBrk="1" hangingPunct="1"/>
            <a:r>
              <a:rPr lang="el-GR" altLang="el-GR" sz="1600" b="0" dirty="0">
                <a:latin typeface="+mn-lt"/>
              </a:rPr>
              <a:t> της έντασης</a:t>
            </a:r>
            <a:r>
              <a:rPr lang="en-US" altLang="el-GR" sz="1600" b="0" dirty="0">
                <a:latin typeface="+mn-lt"/>
              </a:rPr>
              <a:t> </a:t>
            </a:r>
            <a:endParaRPr lang="el-GR" altLang="el-GR" sz="1600" b="0" dirty="0">
              <a:latin typeface="+mn-lt"/>
            </a:endParaRPr>
          </a:p>
        </p:txBody>
      </p:sp>
      <p:sp>
        <p:nvSpPr>
          <p:cNvPr id="26" name="Line 22"/>
          <p:cNvSpPr>
            <a:spLocks noChangeShapeType="1"/>
          </p:cNvSpPr>
          <p:nvPr/>
        </p:nvSpPr>
        <p:spPr bwMode="auto">
          <a:xfrm flipV="1">
            <a:off x="1159711" y="2082800"/>
            <a:ext cx="792162" cy="761623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90000" tIns="46800" rIns="90000" bIns="46800">
            <a:spAutoFit/>
          </a:bodyPr>
          <a:lstStyle/>
          <a:p>
            <a:endParaRPr lang="el-GR"/>
          </a:p>
        </p:txBody>
      </p:sp>
      <p:sp>
        <p:nvSpPr>
          <p:cNvPr id="27" name="Text Box 23"/>
          <p:cNvSpPr txBox="1">
            <a:spLocks noChangeArrowheads="1"/>
          </p:cNvSpPr>
          <p:nvPr/>
        </p:nvSpPr>
        <p:spPr bwMode="auto">
          <a:xfrm>
            <a:off x="548523" y="2844424"/>
            <a:ext cx="1403350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l-GR" altLang="el-GR" sz="1600" b="0" dirty="0">
                <a:latin typeface="+mn-lt"/>
              </a:rPr>
              <a:t>Ομοιόμορφη</a:t>
            </a:r>
          </a:p>
          <a:p>
            <a:pPr eaLnBrk="1" hangingPunct="1"/>
            <a:r>
              <a:rPr lang="el-GR" altLang="el-GR" sz="1600" b="0" dirty="0" err="1">
                <a:latin typeface="+mn-lt"/>
              </a:rPr>
              <a:t>Κβάντιση</a:t>
            </a:r>
            <a:endParaRPr lang="el-GR" altLang="el-GR" sz="1600" b="0" dirty="0">
              <a:latin typeface="+mn-lt"/>
            </a:endParaRPr>
          </a:p>
        </p:txBody>
      </p:sp>
      <p:sp>
        <p:nvSpPr>
          <p:cNvPr id="28" name="Text Box 24"/>
          <p:cNvSpPr txBox="1">
            <a:spLocks noChangeArrowheads="1"/>
          </p:cNvSpPr>
          <p:nvPr/>
        </p:nvSpPr>
        <p:spPr bwMode="auto">
          <a:xfrm>
            <a:off x="3566671" y="2923381"/>
            <a:ext cx="2519363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l-GR" altLang="el-GR" sz="1600" dirty="0">
                <a:latin typeface="+mn-lt"/>
              </a:rPr>
              <a:t>Μη-ομοιόμορφη </a:t>
            </a:r>
            <a:r>
              <a:rPr lang="el-GR" altLang="el-GR" sz="1600" dirty="0" err="1">
                <a:latin typeface="+mn-lt"/>
              </a:rPr>
              <a:t>Κβάντιση</a:t>
            </a:r>
            <a:endParaRPr lang="el-GR" altLang="el-GR" sz="1600" dirty="0">
              <a:latin typeface="+mn-lt"/>
            </a:endParaRPr>
          </a:p>
        </p:txBody>
      </p:sp>
      <p:sp>
        <p:nvSpPr>
          <p:cNvPr id="29" name="AutoShape 25"/>
          <p:cNvSpPr>
            <a:spLocks noChangeArrowheads="1"/>
          </p:cNvSpPr>
          <p:nvPr/>
        </p:nvSpPr>
        <p:spPr bwMode="auto">
          <a:xfrm>
            <a:off x="4646352" y="3426619"/>
            <a:ext cx="360000" cy="504000"/>
          </a:xfrm>
          <a:prstGeom prst="downArrow">
            <a:avLst>
              <a:gd name="adj1" fmla="val 50000"/>
              <a:gd name="adj2" fmla="val 35804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30" name="AutoShape 26"/>
          <p:cNvSpPr>
            <a:spLocks noChangeArrowheads="1"/>
          </p:cNvSpPr>
          <p:nvPr/>
        </p:nvSpPr>
        <p:spPr bwMode="auto">
          <a:xfrm>
            <a:off x="6894226" y="5730819"/>
            <a:ext cx="288000" cy="216000"/>
          </a:xfrm>
          <a:prstGeom prst="rightArrow">
            <a:avLst>
              <a:gd name="adj1" fmla="val 50000"/>
              <a:gd name="adj2" fmla="val 41544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31" name="Text Box 27"/>
          <p:cNvSpPr txBox="1">
            <a:spLocks noChangeArrowheads="1"/>
          </p:cNvSpPr>
          <p:nvPr/>
        </p:nvSpPr>
        <p:spPr bwMode="auto">
          <a:xfrm>
            <a:off x="7253639" y="5658712"/>
            <a:ext cx="1416263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l-GR" b="0">
                <a:latin typeface="+mn-lt"/>
              </a:rPr>
              <a:t>COMPANDER</a:t>
            </a:r>
            <a:endParaRPr lang="el-GR" altLang="el-GR" b="0">
              <a:latin typeface="+mn-lt"/>
            </a:endParaRPr>
          </a:p>
        </p:txBody>
      </p:sp>
      <p:sp>
        <p:nvSpPr>
          <p:cNvPr id="32" name="Line 22"/>
          <p:cNvSpPr>
            <a:spLocks noChangeShapeType="1"/>
          </p:cNvSpPr>
          <p:nvPr/>
        </p:nvSpPr>
        <p:spPr bwMode="auto">
          <a:xfrm flipH="1" flipV="1">
            <a:off x="2961548" y="1809750"/>
            <a:ext cx="1374613" cy="6768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90000" tIns="46800" rIns="90000" bIns="46800">
            <a:sp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12015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/>
      <p:bldP spid="22" grpId="0"/>
      <p:bldP spid="28" grpId="0"/>
      <p:bldP spid="29" grpId="0" animBg="1"/>
      <p:bldP spid="30" grpId="0" animBg="1"/>
      <p:bldP spid="31" grpId="0"/>
      <p:bldP spid="31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Μη-ομοιόμορφη </a:t>
            </a:r>
            <a:r>
              <a:rPr lang="el-GR" dirty="0" err="1">
                <a:solidFill>
                  <a:srgbClr val="5075BC"/>
                </a:solidFill>
              </a:rPr>
              <a:t>Κβάντιση</a:t>
            </a:r>
            <a:r>
              <a:rPr lang="el-GR" dirty="0">
                <a:solidFill>
                  <a:srgbClr val="5075BC"/>
                </a:solidFill>
              </a:rPr>
              <a:t> </a:t>
            </a:r>
            <a:r>
              <a:rPr lang="el-GR" dirty="0" smtClean="0">
                <a:solidFill>
                  <a:srgbClr val="5075BC"/>
                </a:solidFill>
              </a:rPr>
              <a:t>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04977"/>
            <a:ext cx="4654427" cy="1238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222" y="1801687"/>
            <a:ext cx="3289578" cy="2198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63462"/>
            <a:ext cx="4438527" cy="1151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365104"/>
            <a:ext cx="3095328" cy="2041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ine 16"/>
          <p:cNvSpPr>
            <a:spLocks noChangeShapeType="1"/>
          </p:cNvSpPr>
          <p:nvPr/>
        </p:nvSpPr>
        <p:spPr bwMode="auto">
          <a:xfrm flipH="1">
            <a:off x="6656262" y="1616717"/>
            <a:ext cx="542926" cy="288032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90000" tIns="46800" rIns="90000" bIns="46800">
            <a:spAutoFit/>
          </a:bodyPr>
          <a:lstStyle/>
          <a:p>
            <a:endParaRPr lang="el-GR"/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7222747" y="1412776"/>
            <a:ext cx="1556558" cy="34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l-GR" altLang="el-GR" sz="1600" b="0" dirty="0" err="1">
                <a:latin typeface="+mn-lt"/>
              </a:rPr>
              <a:t>Ευρωπαικό</a:t>
            </a:r>
            <a:r>
              <a:rPr lang="el-GR" altLang="el-GR" sz="1600" b="0" dirty="0">
                <a:latin typeface="+mn-lt"/>
              </a:rPr>
              <a:t> </a:t>
            </a:r>
            <a:r>
              <a:rPr lang="en-US" altLang="el-GR" sz="1600" b="0" dirty="0">
                <a:latin typeface="+mn-lt"/>
              </a:rPr>
              <a:t>PCM</a:t>
            </a:r>
            <a:endParaRPr lang="el-GR" altLang="el-GR" sz="1600" b="0" dirty="0">
              <a:latin typeface="+mn-lt"/>
            </a:endParaRPr>
          </a:p>
        </p:txBody>
      </p:sp>
      <p:sp>
        <p:nvSpPr>
          <p:cNvPr id="12" name="Line 18"/>
          <p:cNvSpPr>
            <a:spLocks noChangeShapeType="1"/>
          </p:cNvSpPr>
          <p:nvPr/>
        </p:nvSpPr>
        <p:spPr bwMode="auto">
          <a:xfrm flipH="1">
            <a:off x="6598013" y="4293096"/>
            <a:ext cx="647700" cy="288925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l-GR"/>
          </a:p>
        </p:txBody>
      </p:sp>
      <p:sp>
        <p:nvSpPr>
          <p:cNvPr id="13" name="Text Box 19"/>
          <p:cNvSpPr txBox="1">
            <a:spLocks noChangeArrowheads="1"/>
          </p:cNvSpPr>
          <p:nvPr/>
        </p:nvSpPr>
        <p:spPr bwMode="auto">
          <a:xfrm>
            <a:off x="7245713" y="4077072"/>
            <a:ext cx="960945" cy="34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l-GR" sz="1600" b="0" dirty="0">
                <a:latin typeface="+mn-lt"/>
              </a:rPr>
              <a:t>USA</a:t>
            </a:r>
            <a:r>
              <a:rPr lang="el-GR" altLang="el-GR" sz="1600" b="0" dirty="0">
                <a:latin typeface="+mn-lt"/>
              </a:rPr>
              <a:t> </a:t>
            </a:r>
            <a:r>
              <a:rPr lang="en-US" altLang="el-GR" sz="1600" b="0" dirty="0">
                <a:latin typeface="+mn-lt"/>
              </a:rPr>
              <a:t>PCM</a:t>
            </a:r>
            <a:endParaRPr lang="el-GR" altLang="el-GR" sz="16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1314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Παράδειγμα </a:t>
            </a:r>
            <a:r>
              <a:rPr lang="el-GR" dirty="0" smtClean="0">
                <a:solidFill>
                  <a:srgbClr val="5075BC"/>
                </a:solidFill>
              </a:rPr>
              <a:t>5.10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31107" y="1556420"/>
            <a:ext cx="6681787" cy="39608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2616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Παράδειγμα </a:t>
            </a:r>
            <a:r>
              <a:rPr lang="el-GR" dirty="0" smtClean="0">
                <a:solidFill>
                  <a:srgbClr val="5075BC"/>
                </a:solidFill>
              </a:rPr>
              <a:t>5.10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738613"/>
            <a:ext cx="3571875" cy="2016125"/>
          </a:xfrm>
          <a:prstGeom prst="rect">
            <a:avLst/>
          </a:prstGeom>
          <a:noFill/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1547" y="1738613"/>
            <a:ext cx="4421199" cy="2947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1547" y="4902104"/>
            <a:ext cx="4421199" cy="126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9361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Παράδειγμα </a:t>
            </a:r>
            <a:r>
              <a:rPr lang="el-GR" dirty="0" smtClean="0">
                <a:solidFill>
                  <a:srgbClr val="5075BC"/>
                </a:solidFill>
              </a:rPr>
              <a:t>5.10 (3)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2969" y="1628800"/>
            <a:ext cx="7358062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7590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Παλμοκωδική</a:t>
            </a:r>
            <a:r>
              <a:rPr lang="el-GR" dirty="0"/>
              <a:t> Διαμόρφωση</a:t>
            </a:r>
            <a:br>
              <a:rPr lang="el-GR" dirty="0"/>
            </a:br>
            <a:r>
              <a:rPr lang="el-GR" dirty="0"/>
              <a:t> (</a:t>
            </a:r>
            <a:r>
              <a:rPr lang="en-US" dirty="0"/>
              <a:t>Pulse Code Modulation-PCM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890664" cy="4525963"/>
          </a:xfrm>
        </p:spPr>
        <p:txBody>
          <a:bodyPr>
            <a:normAutofit/>
          </a:bodyPr>
          <a:lstStyle/>
          <a:p>
            <a:r>
              <a:rPr lang="el-GR" sz="2600" dirty="0"/>
              <a:t>Ψηφιακή τηλεφωνία</a:t>
            </a:r>
          </a:p>
          <a:p>
            <a:r>
              <a:rPr lang="el-GR" sz="2600" dirty="0"/>
              <a:t>Μουσικά πληκτρολόγια</a:t>
            </a:r>
          </a:p>
          <a:p>
            <a:r>
              <a:rPr lang="el-GR" sz="2600" dirty="0"/>
              <a:t>Ήχος στους υπολογιστές</a:t>
            </a:r>
          </a:p>
          <a:p>
            <a:r>
              <a:rPr lang="el-GR" sz="2600" dirty="0"/>
              <a:t>Ψηφιακό </a:t>
            </a:r>
            <a:r>
              <a:rPr lang="el-GR" sz="2600" dirty="0" err="1"/>
              <a:t>video</a:t>
            </a:r>
            <a:endParaRPr lang="el-GR" sz="2600" dirty="0"/>
          </a:p>
          <a:p>
            <a:r>
              <a:rPr lang="el-GR" sz="2600" dirty="0" err="1"/>
              <a:t>Compact</a:t>
            </a:r>
            <a:r>
              <a:rPr lang="el-GR" sz="2600" dirty="0"/>
              <a:t> </a:t>
            </a:r>
            <a:r>
              <a:rPr lang="el-GR" sz="2600" dirty="0" err="1"/>
              <a:t>Disc</a:t>
            </a:r>
            <a:endParaRPr lang="el-GR" sz="2600" dirty="0"/>
          </a:p>
          <a:p>
            <a:r>
              <a:rPr lang="el-GR" sz="2600" dirty="0" err="1" smtClean="0"/>
              <a:t>Blu-ray</a:t>
            </a:r>
            <a:endParaRPr lang="el-GR" sz="2600" dirty="0"/>
          </a:p>
        </p:txBody>
      </p:sp>
      <p:pic>
        <p:nvPicPr>
          <p:cNvPr id="8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1772816"/>
            <a:ext cx="5338762" cy="3829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02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300" dirty="0"/>
              <a:t>Διαφορική </a:t>
            </a:r>
            <a:r>
              <a:rPr lang="el-GR" sz="3300" dirty="0" err="1"/>
              <a:t>Παλμοκωδική</a:t>
            </a:r>
            <a:r>
              <a:rPr lang="el-GR" sz="3300" dirty="0"/>
              <a:t> </a:t>
            </a:r>
            <a:r>
              <a:rPr lang="el-GR" sz="3300" dirty="0" smtClean="0"/>
              <a:t>Διαμόρφωση (</a:t>
            </a:r>
            <a:r>
              <a:rPr lang="en-US" sz="3300" dirty="0"/>
              <a:t>Differential Pulse Code Modulation-DPCM</a:t>
            </a:r>
            <a:r>
              <a:rPr lang="en-US" sz="3300" dirty="0" smtClean="0"/>
              <a:t>)</a:t>
            </a:r>
            <a:r>
              <a:rPr lang="el-GR" sz="3300" dirty="0" smtClean="0"/>
              <a:t> (1)</a:t>
            </a:r>
            <a:endParaRPr lang="el-GR" sz="3300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/>
              <a:t>Παραλλαγή του </a:t>
            </a:r>
            <a:r>
              <a:rPr lang="el-GR" dirty="0" smtClean="0"/>
              <a:t>PCM</a:t>
            </a:r>
            <a:endParaRPr lang="el-GR" dirty="0"/>
          </a:p>
          <a:p>
            <a:r>
              <a:rPr lang="el-GR" dirty="0"/>
              <a:t>Περιλαμβάνει δειγματοληψία, </a:t>
            </a:r>
            <a:r>
              <a:rPr lang="el-GR" dirty="0" err="1"/>
              <a:t>κβάντιση</a:t>
            </a:r>
            <a:r>
              <a:rPr lang="el-GR" dirty="0"/>
              <a:t> και </a:t>
            </a:r>
            <a:r>
              <a:rPr lang="el-GR" dirty="0" smtClean="0"/>
              <a:t>κωδικοποίηση</a:t>
            </a:r>
            <a:endParaRPr lang="el-GR" dirty="0"/>
          </a:p>
          <a:p>
            <a:r>
              <a:rPr lang="el-GR" dirty="0"/>
              <a:t>Η βασική διαφορά είναι ότι δεν κβαντίζεται η τιμή του δείγματος αλλά η διαφορά αυτής με μια εκτιμώμενη </a:t>
            </a:r>
            <a:r>
              <a:rPr lang="el-GR" dirty="0" smtClean="0"/>
              <a:t>τιμή</a:t>
            </a:r>
            <a:endParaRPr lang="el-GR" dirty="0"/>
          </a:p>
          <a:p>
            <a:r>
              <a:rPr lang="el-GR" dirty="0"/>
              <a:t>Τα περισσότερα σήματα που συναντώνται στα τηλεπικοινωνιακά συστήματα παρουσιάζουν μεγάλη συσχέτιση μεταξύ των </a:t>
            </a:r>
            <a:r>
              <a:rPr lang="el-GR" dirty="0" smtClean="0"/>
              <a:t>δειγμάτων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3145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300" dirty="0">
                <a:solidFill>
                  <a:srgbClr val="5075BC"/>
                </a:solidFill>
              </a:rPr>
              <a:t>Διαφορική </a:t>
            </a:r>
            <a:r>
              <a:rPr lang="el-GR" sz="3300" dirty="0" err="1">
                <a:solidFill>
                  <a:srgbClr val="5075BC"/>
                </a:solidFill>
              </a:rPr>
              <a:t>Παλμοκωδική</a:t>
            </a:r>
            <a:r>
              <a:rPr lang="el-GR" sz="3300" dirty="0">
                <a:solidFill>
                  <a:srgbClr val="5075BC"/>
                </a:solidFill>
              </a:rPr>
              <a:t> Διαμόρφωση (</a:t>
            </a:r>
            <a:r>
              <a:rPr lang="en-US" sz="3300" dirty="0">
                <a:solidFill>
                  <a:srgbClr val="5075BC"/>
                </a:solidFill>
              </a:rPr>
              <a:t>Differential Pulse Code Modulation-DPCM) </a:t>
            </a:r>
            <a:r>
              <a:rPr lang="en-US" sz="3300" dirty="0" smtClean="0">
                <a:solidFill>
                  <a:srgbClr val="5075BC"/>
                </a:solidFill>
              </a:rPr>
              <a:t>(</a:t>
            </a:r>
            <a:r>
              <a:rPr lang="el-GR" sz="3300" dirty="0" smtClean="0">
                <a:solidFill>
                  <a:srgbClr val="5075BC"/>
                </a:solidFill>
              </a:rPr>
              <a:t>2</a:t>
            </a:r>
            <a:r>
              <a:rPr lang="en-US" sz="3300" dirty="0" smtClean="0">
                <a:solidFill>
                  <a:srgbClr val="5075BC"/>
                </a:solidFill>
              </a:rPr>
              <a:t>)</a:t>
            </a:r>
            <a:endParaRPr lang="el-GR" sz="3300" dirty="0">
              <a:solidFill>
                <a:srgbClr val="5075BC"/>
              </a:solidFill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19" y="1633655"/>
            <a:ext cx="3905481" cy="2879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710831"/>
            <a:ext cx="4572000" cy="266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876" y="1687142"/>
            <a:ext cx="1511300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876" y="2464445"/>
            <a:ext cx="9731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876" y="2060848"/>
            <a:ext cx="43561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876" y="2780730"/>
            <a:ext cx="174625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931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DPCM Πλεονεκτήματα σε σχέση με το </a:t>
            </a:r>
            <a:r>
              <a:rPr lang="el-GR" dirty="0" smtClean="0">
                <a:solidFill>
                  <a:srgbClr val="5075BC"/>
                </a:solidFill>
              </a:rPr>
              <a:t>PCM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916832"/>
            <a:ext cx="6767513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475757"/>
            <a:ext cx="67405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437782"/>
            <a:ext cx="6767512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4431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DPCM Πλεονεκτήματα σε σχέση με το </a:t>
            </a:r>
            <a:r>
              <a:rPr lang="el-GR" dirty="0" smtClean="0">
                <a:solidFill>
                  <a:srgbClr val="5075BC"/>
                </a:solidFill>
              </a:rPr>
              <a:t>PCM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475" y="1735510"/>
            <a:ext cx="687705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969" y="3246810"/>
            <a:ext cx="685006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1788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Διαμόρφωση Δέλτα</a:t>
            </a:r>
            <a:br>
              <a:rPr lang="el-GR" dirty="0">
                <a:solidFill>
                  <a:srgbClr val="5075BC"/>
                </a:solidFill>
              </a:rPr>
            </a:br>
            <a:r>
              <a:rPr lang="el-GR" dirty="0">
                <a:solidFill>
                  <a:srgbClr val="5075BC"/>
                </a:solidFill>
              </a:rPr>
              <a:t> (</a:t>
            </a:r>
            <a:r>
              <a:rPr lang="en-US" dirty="0">
                <a:solidFill>
                  <a:srgbClr val="5075BC"/>
                </a:solidFill>
              </a:rPr>
              <a:t>Delta Modulation</a:t>
            </a:r>
            <a:r>
              <a:rPr lang="en-US" dirty="0" smtClean="0">
                <a:solidFill>
                  <a:srgbClr val="5075BC"/>
                </a:solidFill>
              </a:rPr>
              <a:t>)</a:t>
            </a:r>
            <a:r>
              <a:rPr lang="el-GR" dirty="0" smtClean="0">
                <a:solidFill>
                  <a:srgbClr val="5075BC"/>
                </a:solidFill>
              </a:rPr>
              <a:t> (1)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63" y="1844848"/>
            <a:ext cx="68230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63" y="2421111"/>
            <a:ext cx="4683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63" y="2994198"/>
            <a:ext cx="6823075" cy="16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856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Διαμόρφωση Δέλτα</a:t>
            </a:r>
            <a:br>
              <a:rPr lang="el-GR" dirty="0">
                <a:solidFill>
                  <a:srgbClr val="5075BC"/>
                </a:solidFill>
              </a:rPr>
            </a:br>
            <a:r>
              <a:rPr lang="el-GR" dirty="0">
                <a:solidFill>
                  <a:srgbClr val="5075BC"/>
                </a:solidFill>
              </a:rPr>
              <a:t> (</a:t>
            </a:r>
            <a:r>
              <a:rPr lang="en-US" dirty="0">
                <a:solidFill>
                  <a:srgbClr val="5075BC"/>
                </a:solidFill>
              </a:rPr>
              <a:t>Delta Modulation</a:t>
            </a:r>
            <a:r>
              <a:rPr lang="en-US" dirty="0" smtClean="0">
                <a:solidFill>
                  <a:srgbClr val="5075BC"/>
                </a:solidFill>
              </a:rPr>
              <a:t>)</a:t>
            </a:r>
            <a:r>
              <a:rPr lang="el-GR" dirty="0" smtClean="0">
                <a:solidFill>
                  <a:srgbClr val="5075BC"/>
                </a:solidFill>
              </a:rPr>
              <a:t> (2)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90444"/>
            <a:ext cx="4229385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417" y="2259883"/>
            <a:ext cx="4032736" cy="250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347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rgbClr val="5075BC"/>
                </a:solidFill>
              </a:rPr>
              <a:t>Κωδικοποίηση (</a:t>
            </a:r>
            <a:r>
              <a:rPr lang="en-US" dirty="0">
                <a:solidFill>
                  <a:srgbClr val="5075BC"/>
                </a:solidFill>
              </a:rPr>
              <a:t>Encoding</a:t>
            </a:r>
            <a:r>
              <a:rPr lang="en-US" dirty="0" smtClean="0">
                <a:solidFill>
                  <a:srgbClr val="5075BC"/>
                </a:solidFill>
              </a:rPr>
              <a:t>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63" y="1700758"/>
            <a:ext cx="6823075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957" y="3110458"/>
            <a:ext cx="6796087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63" y="4464595"/>
            <a:ext cx="6823075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947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Κωδικοποίηση</a:t>
            </a:r>
          </a:p>
        </p:txBody>
      </p:sp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21" y="1484784"/>
            <a:ext cx="4491038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12"/>
          <p:cNvSpPr>
            <a:spLocks noChangeArrowheads="1"/>
          </p:cNvSpPr>
          <p:nvPr/>
        </p:nvSpPr>
        <p:spPr bwMode="auto">
          <a:xfrm>
            <a:off x="5018361" y="1628800"/>
            <a:ext cx="288000" cy="144000"/>
          </a:xfrm>
          <a:prstGeom prst="rightArrow">
            <a:avLst>
              <a:gd name="adj1" fmla="val 50000"/>
              <a:gd name="adj2" fmla="val 41728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5579864" y="1534846"/>
            <a:ext cx="2997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l-GR" altLang="el-GR" sz="1600" b="0" dirty="0"/>
              <a:t>Φυσικός δυαδικός κώδικας (</a:t>
            </a:r>
            <a:r>
              <a:rPr lang="en-US" altLang="el-GR" sz="1600" b="0" dirty="0"/>
              <a:t>NBC)</a:t>
            </a:r>
            <a:endParaRPr lang="el-GR" altLang="el-GR" sz="1600" b="0" dirty="0"/>
          </a:p>
        </p:txBody>
      </p:sp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988604"/>
            <a:ext cx="3860800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36" y="2060848"/>
            <a:ext cx="4829040" cy="230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06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rgbClr val="5075BC"/>
                </a:solidFill>
              </a:rPr>
              <a:t>Αντιστοιχία </a:t>
            </a:r>
            <a:r>
              <a:rPr lang="en-US" dirty="0">
                <a:solidFill>
                  <a:srgbClr val="5075BC"/>
                </a:solidFill>
              </a:rPr>
              <a:t>bits </a:t>
            </a:r>
            <a:r>
              <a:rPr lang="el-GR" dirty="0">
                <a:solidFill>
                  <a:srgbClr val="5075BC"/>
                </a:solidFill>
              </a:rPr>
              <a:t>σε </a:t>
            </a:r>
            <a:r>
              <a:rPr lang="el-GR" dirty="0" err="1" smtClean="0">
                <a:solidFill>
                  <a:srgbClr val="5075BC"/>
                </a:solidFill>
              </a:rPr>
              <a:t>κυματομορφές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65" y="1652627"/>
            <a:ext cx="2933882" cy="4296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665" y="1824077"/>
            <a:ext cx="5055809" cy="632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665" y="2895149"/>
            <a:ext cx="5365466" cy="626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665" y="3960514"/>
            <a:ext cx="5339780" cy="839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665" y="5238500"/>
            <a:ext cx="5436815" cy="63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17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rgbClr val="5075BC"/>
                </a:solidFill>
              </a:rPr>
              <a:t>Φάσματα (</a:t>
            </a:r>
            <a:r>
              <a:rPr lang="en-US" dirty="0">
                <a:solidFill>
                  <a:srgbClr val="5075BC"/>
                </a:solidFill>
              </a:rPr>
              <a:t>Spectra</a:t>
            </a:r>
            <a:r>
              <a:rPr lang="en-US" dirty="0" smtClean="0">
                <a:solidFill>
                  <a:srgbClr val="5075BC"/>
                </a:solidFill>
              </a:rPr>
              <a:t>)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916832"/>
            <a:ext cx="7429500" cy="376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746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Τέλος Ενότητας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στο πλαίσιο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Το παρόν έργο αποτελεί την έκδοση 1.0.</a:t>
            </a:r>
          </a:p>
          <a:p>
            <a:pPr marL="0" indent="0">
              <a:buNone/>
            </a:pPr>
            <a:r>
              <a:rPr lang="el-GR" sz="2000" dirty="0"/>
              <a:t>Έχουν προηγηθεί οι κάτωθι εκδόσεις:</a:t>
            </a:r>
          </a:p>
          <a:p>
            <a:r>
              <a:rPr lang="el-GR" sz="2000" dirty="0"/>
              <a:t>Έκδοση διαθέσιμη </a:t>
            </a:r>
            <a:r>
              <a:rPr lang="el-GR" sz="2000" dirty="0">
                <a:hlinkClick r:id="rId3"/>
              </a:rPr>
              <a:t>εδώ</a:t>
            </a:r>
            <a:r>
              <a:rPr lang="el-GR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err="1" smtClean="0"/>
              <a:t>Copyright</a:t>
            </a:r>
            <a:r>
              <a:rPr lang="el-GR" sz="2000" dirty="0" smtClean="0"/>
              <a:t>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/>
              <a:t>Παναγιώτης </a:t>
            </a:r>
            <a:r>
              <a:rPr lang="el-GR" sz="2000" dirty="0" err="1"/>
              <a:t>Μαθιόπουλος</a:t>
            </a:r>
            <a:r>
              <a:rPr lang="el-GR" sz="2000" dirty="0"/>
              <a:t>. Παναγιώτης </a:t>
            </a:r>
            <a:r>
              <a:rPr lang="el-GR" sz="2000" dirty="0" err="1"/>
              <a:t>Μαθιόπουλος</a:t>
            </a:r>
            <a:r>
              <a:rPr lang="el-GR" sz="2000" dirty="0"/>
              <a:t>. «Συστήματα Επικοινωνιών. Μετατροπή Αναλογικών Σημάτων σε Ψηφιακά». </a:t>
            </a:r>
            <a:r>
              <a:rPr lang="el-GR" sz="2000" dirty="0" smtClean="0"/>
              <a:t>Έκδοση: 1.0. Αθήνα 2015. Διαθέσιμο από τη δικτυακή διεύθυνση: </a:t>
            </a:r>
            <a:r>
              <a:rPr lang="en-US" sz="2000" dirty="0" smtClean="0">
                <a:hlinkClick r:id="rId3"/>
              </a:rPr>
              <a:t>http://opencourses.uoa.gr/courses/DI114</a:t>
            </a:r>
            <a:r>
              <a:rPr lang="el-GR" sz="2000" dirty="0" smtClean="0"/>
              <a:t>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/>
              <a:t>"Η δομή και οργάνωση της παρουσίασης, καθώς και το υπόλοιπο περιεχόμενο, αποτελούν πνευματική ιδιοκτησία του συγγραφέα και του Πανεπιστημίου Αθηνών και διατίθενται με άδεια </a:t>
            </a:r>
            <a:r>
              <a:rPr lang="el-GR" sz="2000" dirty="0" err="1"/>
              <a:t>Creative</a:t>
            </a:r>
            <a:r>
              <a:rPr lang="el-GR" sz="2000" dirty="0"/>
              <a:t> </a:t>
            </a:r>
            <a:r>
              <a:rPr lang="el-GR" sz="2000" dirty="0" err="1"/>
              <a:t>Commons</a:t>
            </a:r>
            <a:r>
              <a:rPr lang="el-GR" sz="2000" dirty="0"/>
              <a:t> Αναφορά Μη Εμπορική Χρήση Παρόμοια Διανομή Έκδοση 4.0 ή μεταγενέστερη.</a:t>
            </a:r>
            <a:br>
              <a:rPr lang="el-GR" sz="2000" dirty="0"/>
            </a:br>
            <a:r>
              <a:rPr lang="el-GR" sz="2000" dirty="0"/>
              <a:t/>
            </a:r>
            <a:br>
              <a:rPr lang="el-GR" sz="2000" dirty="0"/>
            </a:br>
            <a:r>
              <a:rPr lang="el-GR" sz="2000" dirty="0"/>
              <a:t>Οι Εικόνες/Σχήματα/Διαγράμματα/φωτογραφίες που περιέχονται στην παρουσίαση αποτελούν πνευματική ιδιοκτησία τρίτων. Απαγορεύεται η αναπαραγωγή, αναδημοσίευση και διάθεσή τους στο κοινό με οποιονδήποτε τρόπο χωρίς τη λήψη άδειας από τους δικαιούχους. </a:t>
            </a:r>
            <a:r>
              <a:rPr lang="el-GR" sz="2000"/>
              <a:t>"</a:t>
            </a:r>
          </a:p>
          <a:p>
            <a:pPr marL="0" indent="0">
              <a:buNone/>
            </a:pPr>
            <a:endParaRPr lang="el-GR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1940</TotalTime>
  <Words>783</Words>
  <Application>Microsoft Office PowerPoint</Application>
  <PresentationFormat>On-screen Show (4:3)</PresentationFormat>
  <Paragraphs>133</Paragraphs>
  <Slides>59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6" baseType="lpstr">
      <vt:lpstr>MS PGothic</vt:lpstr>
      <vt:lpstr>Arial</vt:lpstr>
      <vt:lpstr>Calibri</vt:lpstr>
      <vt:lpstr>Times New Roman</vt:lpstr>
      <vt:lpstr>Wingdings</vt:lpstr>
      <vt:lpstr>Θέμα του Office</vt:lpstr>
      <vt:lpstr>Equation</vt:lpstr>
      <vt:lpstr>Συστήματα Επικοινωνιών</vt:lpstr>
      <vt:lpstr>Περιγραφή ενότητας</vt:lpstr>
      <vt:lpstr>Μετατροπή Αναλογικών Σημάτων σε Ψηφιακά</vt:lpstr>
      <vt:lpstr>Σύστημα ADC και DAC</vt:lpstr>
      <vt:lpstr>ADC (Analog-to-Digital Converter)</vt:lpstr>
      <vt:lpstr>Δειγματοληψία - Θεώρημα ή Συνθήκη Nyquist</vt:lpstr>
      <vt:lpstr>Ιδανική Δειγματοληψία (Ideal Sampling)</vt:lpstr>
      <vt:lpstr>Ρυθμός Δειγματοληψίας Περιπτώσεις</vt:lpstr>
      <vt:lpstr>Ρυθμός Δειγματοληψίας</vt:lpstr>
      <vt:lpstr>Παράδειγμα 5.1 (1)</vt:lpstr>
      <vt:lpstr>Παράδειγμα 5.1 (2)</vt:lpstr>
      <vt:lpstr>Παράδειγμα 5.2</vt:lpstr>
      <vt:lpstr>Παράδειγμα 5.3 (1)</vt:lpstr>
      <vt:lpstr>Παράδειγμα 5.3 (2)</vt:lpstr>
      <vt:lpstr>Δειγματοληψία παλμού (Pulse Sampling)  ή Πρακτική Δειγματοληψία</vt:lpstr>
      <vt:lpstr>Δειγματοληψία παλμού (Pulse Sampling)  Συμπεράσματα</vt:lpstr>
      <vt:lpstr>Παράδειγμα 5.4 (1)</vt:lpstr>
      <vt:lpstr>Παράδειγμα 5.4 (2)</vt:lpstr>
      <vt:lpstr>Δειγματοληψία επίπεδης κορυφής (Flat-top sampling)</vt:lpstr>
      <vt:lpstr>Δειγματοληψία επίπεδης κορυφής (Flat-top sampling) Πεδίο συχνότητας</vt:lpstr>
      <vt:lpstr>Κβάντιση (Quantization)</vt:lpstr>
      <vt:lpstr>Ομοιόμορφη Κβάντιση (mid-tread)</vt:lpstr>
      <vt:lpstr>Ομοιόμορφη Κβάντιση (mid-rise)</vt:lpstr>
      <vt:lpstr>Παράδειγμα 5.5</vt:lpstr>
      <vt:lpstr>Ομοιόμορφη Κβάντιση - Παράδειγμα 5.5</vt:lpstr>
      <vt:lpstr>Παράδειγμα 5.6 (1)</vt:lpstr>
      <vt:lpstr>Παράδειγμα 5.6 (2)</vt:lpstr>
      <vt:lpstr>Θόρυβος Κβάντισης</vt:lpstr>
      <vt:lpstr>Παράδειγμα 5.7</vt:lpstr>
      <vt:lpstr>Παράδειγμα 5.8 (1)</vt:lpstr>
      <vt:lpstr>Παράδειγμα 5.8 (2)</vt:lpstr>
      <vt:lpstr>Παράδειγμα 5.9 (1)</vt:lpstr>
      <vt:lpstr>Παράδειγμα 5.9 (2)</vt:lpstr>
      <vt:lpstr>Παράδειγμα 5.9 (3)</vt:lpstr>
      <vt:lpstr>Παράδειγμα 5.9 (4)</vt:lpstr>
      <vt:lpstr>Μη-ομοιόμορφη Κβάντιση (1)</vt:lpstr>
      <vt:lpstr>Μη-ομοιόμορφη Κβάντιση (2)</vt:lpstr>
      <vt:lpstr>Παράδειγμα 5.10 (1)</vt:lpstr>
      <vt:lpstr>Παράδειγμα 5.10 (2)</vt:lpstr>
      <vt:lpstr>Παράδειγμα 5.10 (3)</vt:lpstr>
      <vt:lpstr>Παλμοκωδική Διαμόρφωση  (Pulse Code Modulation-PCM)</vt:lpstr>
      <vt:lpstr>Διαφορική Παλμοκωδική Διαμόρφωση (Differential Pulse Code Modulation-DPCM) (1)</vt:lpstr>
      <vt:lpstr>Διαφορική Παλμοκωδική Διαμόρφωση (Differential Pulse Code Modulation-DPCM) (2)</vt:lpstr>
      <vt:lpstr>DPCM Πλεονεκτήματα σε σχέση με το PCM (1)</vt:lpstr>
      <vt:lpstr>DPCM Πλεονεκτήματα σε σχέση με το PCM (2)</vt:lpstr>
      <vt:lpstr>Διαμόρφωση Δέλτα  (Delta Modulation) (1)</vt:lpstr>
      <vt:lpstr>Διαμόρφωση Δέλτα  (Delta Modulation) (2)</vt:lpstr>
      <vt:lpstr>Κωδικοποίηση (Encoding)</vt:lpstr>
      <vt:lpstr>Κωδικοποίηση</vt:lpstr>
      <vt:lpstr>Αντιστοιχία bits σε κυματομορφές</vt:lpstr>
      <vt:lpstr>Φάσματα (Spectra)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Uoa</cp:lastModifiedBy>
  <cp:revision>217</cp:revision>
  <dcterms:created xsi:type="dcterms:W3CDTF">2012-09-06T09:03:05Z</dcterms:created>
  <dcterms:modified xsi:type="dcterms:W3CDTF">2016-02-15T10:41:57Z</dcterms:modified>
</cp:coreProperties>
</file>