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352" r:id="rId3"/>
    <p:sldId id="353" r:id="rId4"/>
    <p:sldId id="351" r:id="rId5"/>
    <p:sldId id="354" r:id="rId6"/>
    <p:sldId id="355" r:id="rId7"/>
    <p:sldId id="356" r:id="rId8"/>
    <p:sldId id="357" r:id="rId9"/>
    <p:sldId id="358" r:id="rId10"/>
    <p:sldId id="359" r:id="rId11"/>
    <p:sldId id="360" r:id="rId12"/>
    <p:sldId id="361" r:id="rId13"/>
    <p:sldId id="362" r:id="rId14"/>
    <p:sldId id="363" r:id="rId15"/>
    <p:sldId id="364" r:id="rId16"/>
    <p:sldId id="365" r:id="rId17"/>
    <p:sldId id="366" r:id="rId18"/>
    <p:sldId id="367" r:id="rId19"/>
    <p:sldId id="368" r:id="rId20"/>
    <p:sldId id="369" r:id="rId21"/>
    <p:sldId id="370" r:id="rId22"/>
    <p:sldId id="371" r:id="rId23"/>
    <p:sldId id="372" r:id="rId24"/>
    <p:sldId id="373" r:id="rId25"/>
    <p:sldId id="374" r:id="rId26"/>
    <p:sldId id="375" r:id="rId27"/>
    <p:sldId id="376" r:id="rId28"/>
    <p:sldId id="377" r:id="rId29"/>
    <p:sldId id="378" r:id="rId30"/>
    <p:sldId id="379" r:id="rId31"/>
    <p:sldId id="343" r:id="rId32"/>
    <p:sldId id="344" r:id="rId33"/>
    <p:sldId id="345" r:id="rId34"/>
    <p:sldId id="346" r:id="rId35"/>
    <p:sldId id="347" r:id="rId36"/>
    <p:sldId id="348" r:id="rId37"/>
    <p:sldId id="349" r:id="rId38"/>
    <p:sldId id="350" r:id="rId39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256"/>
            <p14:sldId id="352"/>
            <p14:sldId id="353"/>
            <p14:sldId id="351"/>
            <p14:sldId id="354"/>
            <p14:sldId id="355"/>
            <p14:sldId id="356"/>
            <p14:sldId id="357"/>
            <p14:sldId id="358"/>
            <p14:sldId id="359"/>
            <p14:sldId id="360"/>
            <p14:sldId id="361"/>
            <p14:sldId id="362"/>
            <p14:sldId id="363"/>
            <p14:sldId id="364"/>
            <p14:sldId id="365"/>
            <p14:sldId id="366"/>
            <p14:sldId id="367"/>
            <p14:sldId id="368"/>
            <p14:sldId id="369"/>
            <p14:sldId id="370"/>
            <p14:sldId id="371"/>
            <p14:sldId id="372"/>
            <p14:sldId id="373"/>
            <p14:sldId id="374"/>
            <p14:sldId id="375"/>
            <p14:sldId id="376"/>
            <p14:sldId id="377"/>
            <p14:sldId id="378"/>
            <p14:sldId id="379"/>
            <p14:sldId id="343"/>
            <p14:sldId id="344"/>
            <p14:sldId id="345"/>
            <p14:sldId id="346"/>
            <p14:sldId id="347"/>
            <p14:sldId id="348"/>
            <p14:sldId id="349"/>
            <p14:sldId id="35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51" autoAdjust="0"/>
    <p:restoredTop sz="72170" autoAdjust="0"/>
  </p:normalViewPr>
  <p:slideViewPr>
    <p:cSldViewPr>
      <p:cViewPr varScale="1">
        <p:scale>
          <a:sx n="92" d="100"/>
          <a:sy n="92" d="100"/>
        </p:scale>
        <p:origin x="2952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t>15/2/18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t>‹N°›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C1C365-6B38-714F-8CF4-52996A829C64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03270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606548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683888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048320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704763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829361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963148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824135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77983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/>
              <a:t>Στυλ κύριου υπότιτλου</a:t>
            </a:r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/>
              <a:t>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‹N°›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dirty="0">
                <a:solidFill>
                  <a:srgbClr val="5075BC"/>
                </a:solidFill>
              </a:rPr>
              <a:t>La Régence d’Anne d’Autriche et les débuts du règne de Louis XIV 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‹N°›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dirty="0">
                <a:solidFill>
                  <a:srgbClr val="5075BC"/>
                </a:solidFill>
              </a:rPr>
              <a:t>La Régence d’Anne d’Autriche et les débuts du règne de Louis XIV 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‹N°›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dirty="0">
                <a:solidFill>
                  <a:srgbClr val="5075BC"/>
                </a:solidFill>
              </a:rPr>
              <a:t>La Régence d’Anne d’Autriche et les débuts du règne de Louis XIV 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‹N°›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dirty="0">
                <a:solidFill>
                  <a:srgbClr val="5075BC"/>
                </a:solidFill>
              </a:rPr>
              <a:t>La Régence d’Anne d’Autriche et les débuts du règne de Louis XIV 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rgbClr val="5075BC"/>
                </a:solidFill>
              </a:defRPr>
            </a:lvl1pPr>
          </a:lstStyle>
          <a:p>
            <a:pPr lvl="0"/>
            <a:r>
              <a:rPr lang="el-GR" dirty="0"/>
              <a:t>Στυλ κύριου τίτλου</a:t>
            </a:r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‹N°›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dirty="0">
                <a:solidFill>
                  <a:srgbClr val="5075BC"/>
                </a:solidFill>
              </a:rPr>
              <a:t>La Régence d’Anne d’Autriche et les débuts du règne de Louis XIV 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rgbClr val="5075BC"/>
                </a:solidFill>
              </a:defRPr>
            </a:lvl1pPr>
          </a:lstStyle>
          <a:p>
            <a:pPr lvl="0"/>
            <a:r>
              <a:rPr lang="el-GR" dirty="0"/>
              <a:t>Στυλ κύριου τίτλου</a:t>
            </a:r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‹N°›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dirty="0">
                <a:solidFill>
                  <a:srgbClr val="5075BC"/>
                </a:solidFill>
              </a:rPr>
              <a:t>La Régence d’Anne d’Autriche et les débuts du règne de Louis XIV 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‹N°›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6EB6D-8C53-3B42-BCF6-4050E0A70726}" type="datetimeFigureOut">
              <a:rPr lang="fr-FR" smtClean="0"/>
              <a:t>15/02/2018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C2A02-7C24-3B4B-82EE-258DAAC67B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62686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6EB6D-8C53-3B42-BCF6-4050E0A70726}" type="datetimeFigureOut">
              <a:rPr lang="fr-FR" smtClean="0"/>
              <a:t>15/02/2018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C2A02-7C24-3B4B-82EE-258DAAC67B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3937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  <p:sldLayoutId id="2147483662" r:id="rId12"/>
    <p:sldLayoutId id="2147483663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opencourses.uoa.gr/courses/FRL5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429000"/>
            <a:ext cx="7776864" cy="3473177"/>
          </a:xfrm>
        </p:spPr>
        <p:txBody>
          <a:bodyPr>
            <a:noAutofit/>
          </a:bodyPr>
          <a:lstStyle/>
          <a:p>
            <a:r>
              <a:rPr lang="fr-FR" sz="2600" dirty="0">
                <a:solidFill>
                  <a:srgbClr val="5075BC"/>
                </a:solidFill>
              </a:rPr>
              <a:t>Section </a:t>
            </a:r>
            <a:r>
              <a:rPr lang="en-US" sz="2600" dirty="0">
                <a:solidFill>
                  <a:srgbClr val="5075BC"/>
                </a:solidFill>
                <a:ea typeface="+mj-ea"/>
                <a:cs typeface="+mj-cs"/>
              </a:rPr>
              <a:t>8</a:t>
            </a:r>
            <a:r>
              <a:rPr lang="el-GR" sz="2600" dirty="0">
                <a:solidFill>
                  <a:srgbClr val="5075BC"/>
                </a:solidFill>
                <a:ea typeface="+mj-ea"/>
                <a:cs typeface="+mj-cs"/>
              </a:rPr>
              <a:t>:</a:t>
            </a:r>
            <a:r>
              <a:rPr lang="en-US" sz="2600" dirty="0">
                <a:solidFill>
                  <a:srgbClr val="5075BC"/>
                </a:solidFill>
                <a:ea typeface="+mj-ea"/>
                <a:cs typeface="+mj-cs"/>
              </a:rPr>
              <a:t> </a:t>
            </a:r>
            <a:r>
              <a:rPr lang="fr-FR" sz="2600" dirty="0"/>
              <a:t>La Régence d’Anne d’Autriche pendant la minorité de Louis XIV (1643-1651) </a:t>
            </a:r>
          </a:p>
          <a:p>
            <a:r>
              <a:rPr lang="fr-FR" sz="2600" dirty="0"/>
              <a:t>Les débuts du règne de Louis XIV (1643-1661)</a:t>
            </a:r>
          </a:p>
          <a:p>
            <a:r>
              <a:rPr lang="en-GB" sz="2600" dirty="0"/>
              <a:t> </a:t>
            </a:r>
            <a:endParaRPr lang="en-US" sz="2600" dirty="0"/>
          </a:p>
          <a:p>
            <a:r>
              <a:rPr lang="fr-FR" sz="2600" dirty="0" err="1"/>
              <a:t>Irini</a:t>
            </a:r>
            <a:r>
              <a:rPr lang="fr-FR" sz="2600" dirty="0"/>
              <a:t> </a:t>
            </a:r>
            <a:r>
              <a:rPr lang="fr-FR" sz="2600" dirty="0" err="1"/>
              <a:t>Apostolou</a:t>
            </a:r>
            <a:endParaRPr lang="fr-FR" sz="2600" dirty="0"/>
          </a:p>
          <a:p>
            <a:r>
              <a:rPr lang="fr-FR" sz="2600" dirty="0"/>
              <a:t>Faculté des Lettres </a:t>
            </a:r>
          </a:p>
          <a:p>
            <a:r>
              <a:rPr lang="fr-FR" sz="2600" dirty="0"/>
              <a:t>Département de Langue et de Littérature françaises</a:t>
            </a:r>
            <a:endParaRPr lang="el-GR" sz="2600" dirty="0"/>
          </a:p>
          <a:p>
            <a:endParaRPr lang="el-GR" sz="2600" dirty="0"/>
          </a:p>
        </p:txBody>
      </p:sp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1916832"/>
            <a:ext cx="7772400" cy="1470025"/>
          </a:xfrm>
        </p:spPr>
        <p:txBody>
          <a:bodyPr>
            <a:noAutofit/>
          </a:bodyPr>
          <a:lstStyle/>
          <a:p>
            <a:r>
              <a:rPr lang="el-GR" sz="3200" b="1" dirty="0">
                <a:solidFill>
                  <a:srgbClr val="5075BC"/>
                </a:solidFill>
              </a:rPr>
              <a:t>De </a:t>
            </a:r>
            <a:r>
              <a:rPr lang="el-GR" sz="3200" b="1" dirty="0" err="1">
                <a:solidFill>
                  <a:srgbClr val="5075BC"/>
                </a:solidFill>
              </a:rPr>
              <a:t>la</a:t>
            </a:r>
            <a:r>
              <a:rPr lang="el-GR" sz="3200" b="1" dirty="0">
                <a:solidFill>
                  <a:srgbClr val="5075BC"/>
                </a:solidFill>
              </a:rPr>
              <a:t> </a:t>
            </a:r>
            <a:r>
              <a:rPr lang="el-GR" sz="3200" b="1" dirty="0" err="1">
                <a:solidFill>
                  <a:srgbClr val="5075BC"/>
                </a:solidFill>
              </a:rPr>
              <a:t>féodalité</a:t>
            </a:r>
            <a:r>
              <a:rPr lang="el-GR" sz="3200" b="1" dirty="0">
                <a:solidFill>
                  <a:srgbClr val="5075BC"/>
                </a:solidFill>
              </a:rPr>
              <a:t> à </a:t>
            </a:r>
            <a:r>
              <a:rPr lang="el-GR" sz="3200" b="1" dirty="0" err="1">
                <a:solidFill>
                  <a:srgbClr val="5075BC"/>
                </a:solidFill>
              </a:rPr>
              <a:t>la</a:t>
            </a:r>
            <a:r>
              <a:rPr lang="el-GR" sz="3200" b="1" dirty="0">
                <a:solidFill>
                  <a:srgbClr val="5075BC"/>
                </a:solidFill>
              </a:rPr>
              <a:t> </a:t>
            </a:r>
            <a:r>
              <a:rPr lang="el-GR" sz="3200" b="1" dirty="0" err="1">
                <a:solidFill>
                  <a:srgbClr val="5075BC"/>
                </a:solidFill>
              </a:rPr>
              <a:t>monarchie</a:t>
            </a:r>
            <a:r>
              <a:rPr lang="el-GR" sz="3200" b="1" dirty="0">
                <a:solidFill>
                  <a:srgbClr val="5075BC"/>
                </a:solidFill>
              </a:rPr>
              <a:t> </a:t>
            </a:r>
            <a:r>
              <a:rPr lang="el-GR" sz="3200" b="1" dirty="0" err="1">
                <a:solidFill>
                  <a:srgbClr val="5075BC"/>
                </a:solidFill>
              </a:rPr>
              <a:t>absolue</a:t>
            </a:r>
            <a:r>
              <a:rPr lang="el-GR" sz="3200" b="1" dirty="0">
                <a:solidFill>
                  <a:srgbClr val="5075BC"/>
                </a:solidFill>
              </a:rPr>
              <a:t> : </a:t>
            </a:r>
            <a:br>
              <a:rPr lang="el-GR" sz="3200" b="1" dirty="0">
                <a:solidFill>
                  <a:srgbClr val="5075BC"/>
                </a:solidFill>
              </a:rPr>
            </a:br>
            <a:r>
              <a:rPr lang="el-GR" sz="3200" b="1" dirty="0" err="1">
                <a:solidFill>
                  <a:srgbClr val="5075BC"/>
                </a:solidFill>
              </a:rPr>
              <a:t>institutions</a:t>
            </a:r>
            <a:r>
              <a:rPr lang="el-GR" sz="3200" b="1" dirty="0">
                <a:solidFill>
                  <a:srgbClr val="5075BC"/>
                </a:solidFill>
              </a:rPr>
              <a:t> </a:t>
            </a:r>
            <a:r>
              <a:rPr lang="el-GR" sz="3200" b="1" dirty="0" err="1">
                <a:solidFill>
                  <a:srgbClr val="5075BC"/>
                </a:solidFill>
              </a:rPr>
              <a:t>politiques</a:t>
            </a:r>
            <a:r>
              <a:rPr lang="el-GR" sz="3200" b="1" dirty="0">
                <a:solidFill>
                  <a:srgbClr val="5075BC"/>
                </a:solidFill>
              </a:rPr>
              <a:t> </a:t>
            </a:r>
            <a:r>
              <a:rPr lang="el-GR" sz="3200" b="1" dirty="0" err="1">
                <a:solidFill>
                  <a:srgbClr val="5075BC"/>
                </a:solidFill>
              </a:rPr>
              <a:t>et</a:t>
            </a:r>
            <a:r>
              <a:rPr lang="el-GR" sz="3200" b="1" dirty="0">
                <a:solidFill>
                  <a:srgbClr val="5075BC"/>
                </a:solidFill>
              </a:rPr>
              <a:t> </a:t>
            </a:r>
            <a:r>
              <a:rPr lang="el-GR" sz="3200" b="1" dirty="0" err="1">
                <a:solidFill>
                  <a:srgbClr val="5075BC"/>
                </a:solidFill>
              </a:rPr>
              <a:t>mutations</a:t>
            </a:r>
            <a:r>
              <a:rPr lang="el-GR" sz="3200" b="1" dirty="0">
                <a:solidFill>
                  <a:srgbClr val="5075BC"/>
                </a:solidFill>
              </a:rPr>
              <a:t> </a:t>
            </a:r>
            <a:r>
              <a:rPr lang="el-GR" sz="3200" b="1" dirty="0" err="1">
                <a:solidFill>
                  <a:srgbClr val="5075BC"/>
                </a:solidFill>
              </a:rPr>
              <a:t>sociales</a:t>
            </a:r>
            <a:r>
              <a:rPr lang="el-GR" sz="3200" b="1" dirty="0">
                <a:solidFill>
                  <a:srgbClr val="5075BC"/>
                </a:solidFill>
              </a:rPr>
              <a:t> </a:t>
            </a:r>
            <a:r>
              <a:rPr lang="el-GR" sz="3200" b="1" dirty="0" err="1">
                <a:solidFill>
                  <a:srgbClr val="5075BC"/>
                </a:solidFill>
              </a:rPr>
              <a:t>en</a:t>
            </a:r>
            <a:r>
              <a:rPr lang="el-GR" sz="3200" b="1" dirty="0">
                <a:solidFill>
                  <a:srgbClr val="5075BC"/>
                </a:solidFill>
              </a:rPr>
              <a:t> </a:t>
            </a:r>
            <a:r>
              <a:rPr lang="el-GR" sz="3200" b="1" dirty="0" err="1">
                <a:solidFill>
                  <a:srgbClr val="5075BC"/>
                </a:solidFill>
              </a:rPr>
              <a:t>France</a:t>
            </a:r>
            <a:r>
              <a:rPr lang="el-GR" sz="3200" b="1" dirty="0">
                <a:solidFill>
                  <a:srgbClr val="5075BC"/>
                </a:solidFill>
              </a:rPr>
              <a:t> </a:t>
            </a:r>
            <a:r>
              <a:rPr lang="el-GR" sz="3200" b="1" dirty="0" err="1">
                <a:solidFill>
                  <a:srgbClr val="5075BC"/>
                </a:solidFill>
              </a:rPr>
              <a:t>du</a:t>
            </a:r>
            <a:r>
              <a:rPr lang="el-GR" sz="3200" b="1" dirty="0">
                <a:solidFill>
                  <a:srgbClr val="5075BC"/>
                </a:solidFill>
              </a:rPr>
              <a:t> </a:t>
            </a:r>
            <a:r>
              <a:rPr lang="el-GR" sz="3200" b="1" dirty="0" err="1">
                <a:solidFill>
                  <a:srgbClr val="5075BC"/>
                </a:solidFill>
              </a:rPr>
              <a:t>Moyen</a:t>
            </a:r>
            <a:r>
              <a:rPr lang="el-GR" sz="3200" b="1" dirty="0">
                <a:solidFill>
                  <a:srgbClr val="5075BC"/>
                </a:solidFill>
              </a:rPr>
              <a:t> </a:t>
            </a:r>
            <a:r>
              <a:rPr lang="fr-FR" sz="3200" b="1" dirty="0">
                <a:solidFill>
                  <a:srgbClr val="5075BC"/>
                </a:solidFill>
              </a:rPr>
              <a:t>Âge au XVII</a:t>
            </a:r>
            <a:r>
              <a:rPr lang="fr-FR" sz="3200" b="1" baseline="30000" dirty="0">
                <a:solidFill>
                  <a:srgbClr val="5075BC"/>
                </a:solidFill>
              </a:rPr>
              <a:t>e </a:t>
            </a:r>
            <a:r>
              <a:rPr lang="fr-FR" sz="3200" b="1" dirty="0">
                <a:solidFill>
                  <a:srgbClr val="5075BC"/>
                </a:solidFill>
              </a:rPr>
              <a:t>siècle</a:t>
            </a:r>
            <a:endParaRPr lang="el-GR" sz="3200" dirty="0">
              <a:solidFill>
                <a:srgbClr val="5075BC"/>
              </a:solidFill>
            </a:endParaRPr>
          </a:p>
        </p:txBody>
      </p:sp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195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Anne d’Autriche et le dauphin </a:t>
            </a:r>
            <a:br>
              <a:rPr lang="fr-FR" dirty="0"/>
            </a:br>
            <a:r>
              <a:rPr lang="fr-FR" sz="4000" dirty="0"/>
              <a:t>futur Louis XIV</a:t>
            </a:r>
          </a:p>
        </p:txBody>
      </p:sp>
      <p:pic>
        <p:nvPicPr>
          <p:cNvPr id="7" name="Image 4" title="Anne d’Autriche et le dauphin 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1631911"/>
            <a:ext cx="4038600" cy="4462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3" title="Anne d’Autriche et le dauphin 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80936" y="1600200"/>
            <a:ext cx="3573128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05376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/>
              <a:t>Mort de Louis XIII et de Richelieu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Mort de Louis XIII en 1643 </a:t>
            </a:r>
            <a:endParaRPr lang="el-GR" dirty="0"/>
          </a:p>
        </p:txBody>
      </p:sp>
      <p:pic>
        <p:nvPicPr>
          <p:cNvPr id="6" name="Image 3" title="Richelieu"/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5253117" y="2214016"/>
            <a:ext cx="2825590" cy="387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fr-FR" dirty="0"/>
              <a:t>Mort de Richelieu en 1642</a:t>
            </a:r>
          </a:p>
        </p:txBody>
      </p:sp>
      <p:pic>
        <p:nvPicPr>
          <p:cNvPr id="10" name="Image 4" title="Louis XIII "/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009" y="2214016"/>
            <a:ext cx="2654569" cy="387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13502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FR" dirty="0"/>
              <a:t>Louis XIV reçoit la plénitude de l’autorité royale </a:t>
            </a:r>
          </a:p>
          <a:p>
            <a:r>
              <a:rPr lang="fr-FR" dirty="0"/>
              <a:t>Etablissement d’un conseil de Régence</a:t>
            </a:r>
          </a:p>
          <a:p>
            <a:r>
              <a:rPr lang="fr-FR" dirty="0"/>
              <a:t>Le duc d’Orléans : lieutenant général du royaume </a:t>
            </a:r>
          </a:p>
          <a:p>
            <a:r>
              <a:rPr lang="fr-FR" dirty="0"/>
              <a:t>Le prince de Condé : chef du Conseil durant la minorité de Louis XIV</a:t>
            </a:r>
          </a:p>
          <a:p>
            <a:r>
              <a:rPr lang="fr-FR" dirty="0"/>
              <a:t>Désignation des conseillers :  le cardinal Mazarin, le chancelier Séguier, Bouthillier, surintendant des finances, Bouthillier de </a:t>
            </a:r>
            <a:r>
              <a:rPr lang="fr-FR" dirty="0" err="1"/>
              <a:t>Chavigny</a:t>
            </a:r>
            <a:r>
              <a:rPr lang="fr-FR" dirty="0"/>
              <a:t>, secrétaire d’Etat aux affaires étrangères</a:t>
            </a:r>
          </a:p>
          <a:p>
            <a:endParaRPr lang="fr-FR" dirty="0"/>
          </a:p>
          <a:p>
            <a:r>
              <a:rPr lang="fr-FR" dirty="0"/>
              <a:t>	Anne d’Autriche a fait casser par le parlement de Paris le testament de Louis XIII qui limitait ses pouvoirs de Régente  </a:t>
            </a:r>
          </a:p>
          <a:p>
            <a:endParaRPr lang="el-GR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testament de Louis XIII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005854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1792288" y="5517232"/>
            <a:ext cx="5486400" cy="654968"/>
          </a:xfrm>
        </p:spPr>
        <p:txBody>
          <a:bodyPr>
            <a:normAutofit/>
          </a:bodyPr>
          <a:lstStyle/>
          <a:p>
            <a:r>
              <a:rPr lang="fr-FR" dirty="0" err="1"/>
              <a:t>Beaubrun</a:t>
            </a:r>
            <a:r>
              <a:rPr lang="fr-FR" dirty="0"/>
              <a:t>, </a:t>
            </a:r>
            <a:r>
              <a:rPr lang="fr-FR" i="1" dirty="0"/>
              <a:t>Anne d’Autriche en habit de veuve</a:t>
            </a:r>
            <a:endParaRPr lang="el-GR" i="1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Anne d’Autriche</a:t>
            </a:r>
            <a:br>
              <a:rPr lang="fr-FR" dirty="0"/>
            </a:br>
            <a:r>
              <a:rPr lang="fr-FR" sz="3100" dirty="0"/>
              <a:t>(1601-1666)</a:t>
            </a:r>
            <a:endParaRPr lang="el-GR" sz="3100" dirty="0"/>
          </a:p>
        </p:txBody>
      </p:sp>
      <p:pic>
        <p:nvPicPr>
          <p:cNvPr id="7" name="Espace réservé pour une image  4" descr="Beaubrun, Anne d’Autriche en habit de veuve&#10;" title="Anne d’Autriche en habit de veuve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12313" y="1446783"/>
            <a:ext cx="3519373" cy="4070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1306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4427984" y="5733256"/>
            <a:ext cx="3528392" cy="504056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85000" lnSpcReduction="10000"/>
          </a:bodyPr>
          <a:lstStyle/>
          <a:p>
            <a:pPr algn="ctr"/>
            <a:r>
              <a:rPr lang="fr-FR" dirty="0">
                <a:ea typeface="ＭＳ Ｐゴシック" charset="0"/>
                <a:cs typeface="ＭＳ Ｐゴシック" charset="0"/>
              </a:rPr>
              <a:t>Philippe Champaigne, </a:t>
            </a:r>
            <a:br>
              <a:rPr lang="fr-FR" dirty="0">
                <a:ea typeface="ＭＳ Ｐゴシック" charset="0"/>
                <a:cs typeface="ＭＳ Ｐゴシック" charset="0"/>
              </a:rPr>
            </a:br>
            <a:r>
              <a:rPr lang="fr-FR" i="1" dirty="0">
                <a:ea typeface="ＭＳ Ｐゴシック" charset="0"/>
                <a:cs typeface="ＭＳ Ｐゴシック" charset="0"/>
              </a:rPr>
              <a:t>Le cardinal Mazarin </a:t>
            </a:r>
          </a:p>
        </p:txBody>
      </p:sp>
      <p:pic>
        <p:nvPicPr>
          <p:cNvPr id="6" name="Image 3" title="Jules Mazarin / Giulio Mazarino : (1602-1661)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88023" y="1557338"/>
            <a:ext cx="3037415" cy="4130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609600" indent="-609600">
              <a:buFont typeface="Wingdings" charset="0"/>
              <a:buAutoNum type="arabicPeriod"/>
            </a:pPr>
            <a:r>
              <a:rPr lang="fr-FR" sz="2600" dirty="0">
                <a:latin typeface="Times New Roman" charset="0"/>
                <a:ea typeface="ＭＳ Ｐゴシック" charset="0"/>
                <a:cs typeface="Times New Roman" charset="0"/>
              </a:rPr>
              <a:t>Officier du pape</a:t>
            </a:r>
          </a:p>
          <a:p>
            <a:pPr marL="609600" indent="-609600">
              <a:buFont typeface="Wingdings" charset="0"/>
              <a:buAutoNum type="arabicPeriod"/>
            </a:pPr>
            <a:r>
              <a:rPr lang="fr-FR" sz="2600" dirty="0">
                <a:latin typeface="Times New Roman" charset="0"/>
                <a:ea typeface="ＭＳ Ｐゴシック" charset="0"/>
                <a:cs typeface="Times New Roman" charset="0"/>
              </a:rPr>
              <a:t>Cardinal (1641) </a:t>
            </a:r>
          </a:p>
          <a:p>
            <a:pPr marL="609600" indent="-609600">
              <a:buFont typeface="Wingdings" charset="0"/>
              <a:buAutoNum type="arabicPeriod"/>
            </a:pPr>
            <a:r>
              <a:rPr lang="fr-FR" sz="2600" dirty="0"/>
              <a:t>Ministre d’État (1642)</a:t>
            </a:r>
            <a:endParaRPr lang="fr-FR" sz="2600" dirty="0">
              <a:latin typeface="Times New Roman" charset="0"/>
              <a:ea typeface="ＭＳ Ｐゴシック" charset="0"/>
              <a:cs typeface="Times New Roman" charset="0"/>
            </a:endParaRPr>
          </a:p>
          <a:p>
            <a:pPr marL="609600" indent="-609600">
              <a:buFont typeface="Wingdings" charset="0"/>
              <a:buAutoNum type="arabicPeriod"/>
            </a:pPr>
            <a:r>
              <a:rPr lang="fr-FR" sz="2600" dirty="0">
                <a:latin typeface="Times New Roman" charset="0"/>
                <a:ea typeface="ＭＳ Ｐゴシック" charset="0"/>
                <a:cs typeface="Times New Roman" charset="0"/>
              </a:rPr>
              <a:t>Principal  ministre (1643-1661)</a:t>
            </a:r>
            <a:r>
              <a:rPr lang="fr-FR" sz="2600" dirty="0"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</a:p>
          <a:p>
            <a:pPr marL="609600" indent="-609600">
              <a:buFont typeface="Wingdings" charset="0"/>
              <a:buAutoNum type="arabicPeriod"/>
            </a:pPr>
            <a:endParaRPr lang="fr-FR" sz="2600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3000" dirty="0">
                <a:ea typeface="ＭＳ Ｐゴシック" charset="0"/>
                <a:cs typeface="Times New Roman" charset="0"/>
              </a:rPr>
              <a:t>Jules Mazarin / Giulio </a:t>
            </a:r>
            <a:r>
              <a:rPr lang="fr-FR" sz="3000" dirty="0" err="1">
                <a:ea typeface="ＭＳ Ｐゴシック" charset="0"/>
                <a:cs typeface="Times New Roman" charset="0"/>
              </a:rPr>
              <a:t>Mazarino</a:t>
            </a:r>
            <a:br>
              <a:rPr lang="fr-FR" sz="3000" dirty="0">
                <a:ea typeface="ＭＳ Ｐゴシック" charset="0"/>
                <a:cs typeface="Times New Roman" charset="0"/>
              </a:rPr>
            </a:br>
            <a:r>
              <a:rPr lang="fr-FR" sz="3000" dirty="0">
                <a:ea typeface="ＭＳ Ｐゴシック" charset="0"/>
                <a:cs typeface="ＭＳ Ｐゴシック" charset="0"/>
              </a:rPr>
              <a:t>(1602-1661)</a:t>
            </a:r>
            <a:endParaRPr lang="fr-FR" sz="3000" dirty="0"/>
          </a:p>
        </p:txBody>
      </p:sp>
    </p:spTree>
    <p:extLst>
      <p:ext uri="{BB962C8B-B14F-4D97-AF65-F5344CB8AC3E}">
        <p14:creationId xmlns:p14="http://schemas.microsoft.com/office/powerpoint/2010/main" val="29675475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3" title="Anne d’Autriche et le cardinal Mazarin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6820" r="-65954"/>
          <a:stretch/>
        </p:blipFill>
        <p:spPr bwMode="auto">
          <a:xfrm>
            <a:off x="877888" y="1556792"/>
            <a:ext cx="7078488" cy="4459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Anne d’Autriche </a:t>
            </a:r>
            <a:br>
              <a:rPr lang="fr-FR" dirty="0"/>
            </a:br>
            <a:r>
              <a:rPr lang="fr-FR" dirty="0"/>
              <a:t>et le cardinal Mazarin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883735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Mazarin est responsable de l’éducation politique de Louis XIV</a:t>
            </a:r>
            <a:br>
              <a:rPr lang="fr-FR" dirty="0"/>
            </a:br>
            <a:endParaRPr lang="fr-FR" dirty="0"/>
          </a:p>
        </p:txBody>
      </p:sp>
      <p:pic>
        <p:nvPicPr>
          <p:cNvPr id="5" name="Image 3" title="Mazarin guidant Louis XIV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4486" y="1600200"/>
            <a:ext cx="3384027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4" title="Mazarin guidant Louis XIV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16301" y="1600200"/>
            <a:ext cx="3502398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41999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Les guerres civiles anglaises 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L’éclatement de la première Révolution anglaise en 1642</a:t>
            </a:r>
          </a:p>
          <a:p>
            <a:r>
              <a:rPr lang="fr-FR" dirty="0"/>
              <a:t>Première guerre civile (1642-1645)</a:t>
            </a:r>
          </a:p>
          <a:p>
            <a:r>
              <a:rPr lang="fr-FR" dirty="0"/>
              <a:t>Deuxième guerre civile (1648-1649)</a:t>
            </a:r>
          </a:p>
          <a:p>
            <a:r>
              <a:rPr lang="fr-FR" dirty="0"/>
              <a:t>Charles I</a:t>
            </a:r>
            <a:r>
              <a:rPr lang="fr-FR" baseline="30000" dirty="0"/>
              <a:t>er</a:t>
            </a:r>
            <a:r>
              <a:rPr lang="fr-FR" dirty="0"/>
              <a:t> est décapité en 1649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868193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La révolution en Angleterre</a:t>
            </a:r>
            <a:br>
              <a:rPr lang="fr-FR" dirty="0"/>
            </a:br>
            <a:r>
              <a:rPr lang="fr-FR" sz="3300" dirty="0"/>
              <a:t>La Deuxième guerre civile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55576" y="5445224"/>
            <a:ext cx="3600400" cy="648072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fr-FR" dirty="0"/>
              <a:t>Charles I</a:t>
            </a:r>
            <a:r>
              <a:rPr lang="fr-FR" baseline="30000" dirty="0"/>
              <a:t>er </a:t>
            </a:r>
          </a:p>
          <a:p>
            <a:r>
              <a:rPr lang="fr-FR" dirty="0"/>
              <a:t>Portrait par Antoine Van Dyck (v. 1635)</a:t>
            </a:r>
          </a:p>
        </p:txBody>
      </p:sp>
      <p:pic>
        <p:nvPicPr>
          <p:cNvPr id="8" name="Image 4" title="Charles Ier par Antoine Van Dyck 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3608" y="1484784"/>
            <a:ext cx="2979798" cy="387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88024" y="5445224"/>
            <a:ext cx="3898776" cy="72008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fr-FR" dirty="0"/>
              <a:t>La décapitation de </a:t>
            </a:r>
          </a:p>
          <a:p>
            <a:pPr algn="ctr"/>
            <a:r>
              <a:rPr lang="fr-FR" dirty="0"/>
              <a:t>Charles I</a:t>
            </a:r>
            <a:r>
              <a:rPr lang="fr-FR" baseline="30000" dirty="0"/>
              <a:t>er</a:t>
            </a:r>
            <a:r>
              <a:rPr lang="fr-FR" dirty="0"/>
              <a:t> en 1649</a:t>
            </a:r>
          </a:p>
        </p:txBody>
      </p:sp>
      <p:pic>
        <p:nvPicPr>
          <p:cNvPr id="7" name="Image 3" title="Charles Ier est décapité en 1649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43970" y="1484784"/>
            <a:ext cx="4141814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19112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cours souveraines </a:t>
            </a:r>
            <a:endParaRPr lang="el-GR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dirty="0"/>
              <a:t>Le Parlement est une Haute cour de justice, qui a également le pouvoir de contrôle de légalité. </a:t>
            </a:r>
          </a:p>
          <a:p>
            <a:r>
              <a:rPr lang="fr-FR" dirty="0"/>
              <a:t>Il peut adresser au roi des remontrances  (contestation des édits royaux avant leur enregistrement)</a:t>
            </a:r>
          </a:p>
          <a:p>
            <a:endParaRPr lang="fr-FR" dirty="0"/>
          </a:p>
          <a:p>
            <a:r>
              <a:rPr lang="fr-FR" dirty="0"/>
              <a:t>Les Cours souveraines : </a:t>
            </a:r>
          </a:p>
          <a:p>
            <a:pPr lvl="1"/>
            <a:r>
              <a:rPr lang="fr-FR" dirty="0"/>
              <a:t>Le Parlement </a:t>
            </a:r>
          </a:p>
          <a:p>
            <a:pPr lvl="1"/>
            <a:r>
              <a:rPr lang="fr-FR" dirty="0"/>
              <a:t>La Cour des Aides </a:t>
            </a:r>
          </a:p>
          <a:p>
            <a:pPr lvl="1"/>
            <a:r>
              <a:rPr lang="fr-FR" dirty="0"/>
              <a:t>La Chambre des comptes </a:t>
            </a:r>
          </a:p>
          <a:p>
            <a:pPr lvl="1"/>
            <a:r>
              <a:rPr lang="fr-FR" dirty="0"/>
              <a:t>Le Grand Conseil 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444460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979712" y="5805264"/>
            <a:ext cx="5298976" cy="366936"/>
          </a:xfrm>
        </p:spPr>
        <p:txBody>
          <a:bodyPr>
            <a:normAutofit lnSpcReduction="10000"/>
          </a:bodyPr>
          <a:lstStyle/>
          <a:p>
            <a:r>
              <a:rPr lang="fr-FR" dirty="0"/>
              <a:t>Portrait par Philippe de Champaigne (1649) 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Omer Talon </a:t>
            </a:r>
            <a:br>
              <a:rPr lang="fr-FR" dirty="0"/>
            </a:br>
            <a:r>
              <a:rPr lang="fr-FR" sz="2900" dirty="0"/>
              <a:t>défend les prérogatives du parlement contre l’absolutisme </a:t>
            </a:r>
          </a:p>
        </p:txBody>
      </p:sp>
      <p:pic>
        <p:nvPicPr>
          <p:cNvPr id="7" name="Image 3" descr="Portrait par Philippe de Champaigne (1649" title="Omer Talon 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1377" r="-61377"/>
          <a:stretch>
            <a:fillRect/>
          </a:stretch>
        </p:blipFill>
        <p:spPr bwMode="auto">
          <a:xfrm>
            <a:off x="1547664" y="1556791"/>
            <a:ext cx="6659116" cy="4195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45470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Omer Talon</a:t>
            </a:r>
            <a:endParaRPr lang="el-GR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fr-FR" dirty="0"/>
          </a:p>
          <a:p>
            <a:r>
              <a:rPr lang="fr-FR" dirty="0"/>
              <a:t>« Sire, les rois vos prédécesseurs, ont déposé entre les mains de leurs parlements non seulement l’exercice de la justice qu’ils doivent à leurs peuples mais même l’enregistrement des édits et la connaissance des affaires publiques : c’est la loi de l’Etat, le lien et l’assurance de la royauté [...]. </a:t>
            </a:r>
          </a:p>
          <a:p>
            <a:r>
              <a:rPr lang="fr-FR" dirty="0"/>
              <a:t>Ces ordres anciens ne sont pas de témoignages de faiblesse, mais des effets de prudence politique qui réserve au souverain l’occasion de bien faire la distribution des grâces par lui-même et laisse aux puissances inférieures la fonction nécessaire de la justice. » </a:t>
            </a:r>
          </a:p>
          <a:p>
            <a:pPr marL="400050" lvl="1" indent="0">
              <a:buNone/>
            </a:pPr>
            <a:endParaRPr lang="fr-FR" dirty="0"/>
          </a:p>
          <a:p>
            <a:pPr marL="400050" lvl="1" indent="0">
              <a:buNone/>
            </a:pPr>
            <a:r>
              <a:rPr lang="fr-FR" dirty="0"/>
              <a:t>« Discours dans un lit de justice, le 7 septembre, 1645 », </a:t>
            </a:r>
            <a:r>
              <a:rPr lang="fr-FR" i="1" dirty="0"/>
              <a:t>Mémoires de feu M. Omer Talon, avocat général en la cour de parlement de Paris</a:t>
            </a:r>
            <a:r>
              <a:rPr lang="fr-FR" dirty="0"/>
              <a:t>, (1732)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706232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Les causes de la Fronde (1648-1653)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FR" dirty="0"/>
              <a:t>Les nouveaux impôts imposés par </a:t>
            </a:r>
            <a:r>
              <a:rPr lang="fr-FR" dirty="0" err="1"/>
              <a:t>Particelli</a:t>
            </a:r>
            <a:r>
              <a:rPr lang="fr-FR" dirty="0"/>
              <a:t> d’Emery pour pallier les dépenses dues à la guerre de Trente Ans (1618-1648) : </a:t>
            </a:r>
          </a:p>
          <a:p>
            <a:pPr marL="1314450" lvl="2" indent="-514350">
              <a:buFont typeface="+mj-lt"/>
              <a:buAutoNum type="alphaLcParenR"/>
            </a:pPr>
            <a:r>
              <a:rPr lang="fr-FR" dirty="0"/>
              <a:t>Édit du « toisé » (1644) </a:t>
            </a:r>
          </a:p>
          <a:p>
            <a:pPr marL="1314450" lvl="2" indent="-514350">
              <a:buFont typeface="+mj-lt"/>
              <a:buAutoNum type="alphaLcParenR"/>
            </a:pPr>
            <a:r>
              <a:rPr lang="fr-FR" dirty="0"/>
              <a:t>Taxe des « aisés » (1644) </a:t>
            </a:r>
          </a:p>
          <a:p>
            <a:pPr marL="1314450" lvl="2" indent="-514350">
              <a:buFont typeface="+mj-lt"/>
              <a:buAutoNum type="alphaLcParenR"/>
            </a:pPr>
            <a:r>
              <a:rPr lang="fr-FR" dirty="0"/>
              <a:t>Rehaussement des droits d’entrée dans la ville (1646) </a:t>
            </a:r>
          </a:p>
          <a:p>
            <a:pPr marL="0" indent="0">
              <a:buNone/>
            </a:pPr>
            <a:endParaRPr lang="el-GR" dirty="0"/>
          </a:p>
          <a:p>
            <a:r>
              <a:rPr lang="fr-FR" sz="3000" dirty="0"/>
              <a:t>Le retard dans le paiement des « Rentes sur l’Hôtel de ville de Paris » </a:t>
            </a:r>
          </a:p>
          <a:p>
            <a:r>
              <a:rPr lang="fr-FR" sz="3000" dirty="0"/>
              <a:t>La multiplication des offices </a:t>
            </a:r>
          </a:p>
          <a:p>
            <a:r>
              <a:rPr lang="fr-FR" sz="3000" dirty="0"/>
              <a:t>Les mauvaises récoltes de 1648-51 qui exaspèrent la population</a:t>
            </a:r>
          </a:p>
          <a:p>
            <a:r>
              <a:rPr lang="fr-FR" sz="3000" dirty="0"/>
              <a:t>L’écartement de la Haute noblesse du pouvoir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842147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La Fronde parlementaire (1648-1649)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/>
              <a:t>Le motif </a:t>
            </a:r>
            <a:r>
              <a:rPr lang="fr-FR" dirty="0"/>
              <a:t>: L’annonce de la retenue sur les gages des conseillers des cours souveraines afin que le gouvernement renouvelle la Paulette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0623151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Propositions de la Chambre Saint-Louis  (2 juillet 1648)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Rédigées par les délégués des cours souveraines (27 articles) </a:t>
            </a:r>
          </a:p>
          <a:p>
            <a:pPr lvl="1"/>
            <a:r>
              <a:rPr lang="fr-FR" dirty="0"/>
              <a:t>Révocation des intendants  </a:t>
            </a:r>
          </a:p>
          <a:p>
            <a:pPr lvl="1"/>
            <a:r>
              <a:rPr lang="fr-FR" dirty="0"/>
              <a:t>Acceptation et enregistrement  des impôts par les cours souveraines  </a:t>
            </a:r>
          </a:p>
          <a:p>
            <a:pPr lvl="1"/>
            <a:r>
              <a:rPr lang="fr-FR" dirty="0"/>
              <a:t>Limitation de la création des offices  </a:t>
            </a:r>
          </a:p>
          <a:p>
            <a:pPr lvl="1"/>
            <a:r>
              <a:rPr lang="fr-FR" dirty="0"/>
              <a:t>Interdiction d’emprisonner une personne plus d’une journée sans la présenter à un juge 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9324722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La journée des Barricades </a:t>
            </a:r>
            <a:br>
              <a:rPr lang="fr-FR" dirty="0"/>
            </a:br>
            <a:r>
              <a:rPr lang="fr-FR" dirty="0"/>
              <a:t>(26 août 1648)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Anne d’Autriche et Mazarin arrêtent les meneurs de l’opposition parlementaire</a:t>
            </a:r>
          </a:p>
          <a:p>
            <a:r>
              <a:rPr lang="fr-FR" dirty="0"/>
              <a:t>Les journées des Barricades (26 août 1648)</a:t>
            </a:r>
          </a:p>
          <a:p>
            <a:r>
              <a:rPr lang="fr-FR" dirty="0"/>
              <a:t>Potier de </a:t>
            </a:r>
            <a:r>
              <a:rPr lang="fr-FR" dirty="0" err="1"/>
              <a:t>Blancmesnil</a:t>
            </a:r>
            <a:r>
              <a:rPr lang="fr-FR" dirty="0"/>
              <a:t> et Pierre Broussel, conseillers au Parlement, sont libérés le lendemain</a:t>
            </a:r>
          </a:p>
          <a:p>
            <a:r>
              <a:rPr lang="fr-FR" dirty="0"/>
              <a:t>Mathieu Molé (Premier Président du Parlement de Paris) joua un rôle de conciliateur auprès d’Anne d’Autriche 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17048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733256"/>
            <a:ext cx="5486400" cy="438944"/>
          </a:xfrm>
        </p:spPr>
        <p:txBody>
          <a:bodyPr/>
          <a:lstStyle/>
          <a:p>
            <a:r>
              <a:rPr lang="fr-FR" dirty="0"/>
              <a:t>François André Vincent</a:t>
            </a:r>
            <a:r>
              <a:rPr lang="fr-FR" i="1" dirty="0"/>
              <a:t>, Molé et les factieux </a:t>
            </a:r>
            <a:r>
              <a:rPr lang="fr-FR" dirty="0"/>
              <a:t>(1779)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635120"/>
          </a:xfrm>
        </p:spPr>
        <p:txBody>
          <a:bodyPr>
            <a:normAutofit fontScale="90000"/>
          </a:bodyPr>
          <a:lstStyle/>
          <a:p>
            <a:r>
              <a:rPr lang="fr-FR" dirty="0"/>
              <a:t>La journée des Barricades </a:t>
            </a:r>
          </a:p>
        </p:txBody>
      </p:sp>
      <p:pic>
        <p:nvPicPr>
          <p:cNvPr id="6" name="Image 3" descr="François André Vincent, Molé et les factieux (1779)" title="Molé et les factieux (1779)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017" r="-22017"/>
          <a:stretch>
            <a:fillRect/>
          </a:stretch>
        </p:blipFill>
        <p:spPr bwMode="auto">
          <a:xfrm>
            <a:off x="891580" y="948397"/>
            <a:ext cx="7352828" cy="4632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97284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	Les réformes des parlementaires visent à protéger leurs privilèges</a:t>
            </a:r>
            <a:endParaRPr lang="el-GR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r>
              <a:rPr lang="fr-FR" dirty="0"/>
              <a:t>Mise de la monarchie sous tutelle </a:t>
            </a:r>
          </a:p>
          <a:p>
            <a:r>
              <a:rPr lang="fr-FR" dirty="0"/>
              <a:t>Révocation de l’innovation fiscale </a:t>
            </a:r>
          </a:p>
          <a:p>
            <a:r>
              <a:rPr lang="fr-FR" dirty="0"/>
              <a:t>Rappel des intendants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7467657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nuit des rois (5-6 janvier 1649)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fr-FR" dirty="0"/>
              <a:t>Louis XIV  </a:t>
            </a:r>
          </a:p>
          <a:p>
            <a:pPr lvl="1"/>
            <a:r>
              <a:rPr lang="fr-FR" dirty="0"/>
              <a:t>Anne d’Autriche  </a:t>
            </a:r>
          </a:p>
          <a:p>
            <a:pPr lvl="1"/>
            <a:r>
              <a:rPr lang="fr-FR" dirty="0"/>
              <a:t>Philippe duc d’Anjou  </a:t>
            </a:r>
          </a:p>
          <a:p>
            <a:pPr lvl="1"/>
            <a:r>
              <a:rPr lang="fr-FR" dirty="0"/>
              <a:t>Gaston d’Orléans  </a:t>
            </a:r>
          </a:p>
          <a:p>
            <a:pPr lvl="1"/>
            <a:r>
              <a:rPr lang="fr-FR" dirty="0"/>
              <a:t>Mazarin  </a:t>
            </a:r>
          </a:p>
          <a:p>
            <a:pPr marL="0" indent="0">
              <a:buNone/>
            </a:pPr>
            <a:r>
              <a:rPr lang="fr-FR" dirty="0"/>
              <a:t>s’enfuient de Paris et se réfugient au château de Saint-Germain-en-Laye 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2932387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La paix de Rueil (11 mars 1649) </a:t>
            </a:r>
            <a:br>
              <a:rPr lang="fr-FR" dirty="0"/>
            </a:br>
            <a:r>
              <a:rPr lang="fr-FR" sz="4000" dirty="0"/>
              <a:t>met fin à la Fronde parlementaire </a:t>
            </a:r>
            <a:endParaRPr lang="el-G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Anne d’Autriche conclut la paix avec le parlement de Paris 	</a:t>
            </a:r>
          </a:p>
          <a:p>
            <a:r>
              <a:rPr lang="fr-FR" dirty="0"/>
              <a:t>Les parlementaires sont amnistiés </a:t>
            </a:r>
          </a:p>
          <a:p>
            <a:r>
              <a:rPr lang="fr-FR" dirty="0"/>
              <a:t>Les intendants sont révoqués. Ils sont néanmoins maintenus dans les provinces frontalières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7255496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	La Fronde des Princes (1650-1653)</a:t>
            </a:r>
            <a:br>
              <a:rPr lang="fr-FR" dirty="0"/>
            </a:br>
            <a:r>
              <a:rPr lang="en-GB" sz="3300" dirty="0"/>
              <a:t>S</a:t>
            </a:r>
            <a:r>
              <a:rPr lang="fr-FR" sz="3300" dirty="0" err="1"/>
              <a:t>econde</a:t>
            </a:r>
            <a:r>
              <a:rPr lang="fr-FR" sz="3300" dirty="0"/>
              <a:t> phase de la Fronde</a:t>
            </a:r>
            <a:endParaRPr lang="el-GR" sz="3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68052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dirty="0"/>
              <a:t>Opposition nobiliaire à l’absolutisme royal</a:t>
            </a:r>
          </a:p>
          <a:p>
            <a:r>
              <a:rPr lang="fr-FR" dirty="0"/>
              <a:t> Motif : arrestation, sur ordre de Mazarin, du prince de Condé, du prince de Conti et du duc de Longueville (18 janvier 1650)</a:t>
            </a:r>
          </a:p>
          <a:p>
            <a:r>
              <a:rPr lang="fr-FR" dirty="0"/>
              <a:t>Les provinces s’insurgent contre le pouvoir royal :</a:t>
            </a:r>
          </a:p>
          <a:p>
            <a:pPr lvl="1">
              <a:spcBef>
                <a:spcPts val="0"/>
              </a:spcBef>
            </a:pPr>
            <a:r>
              <a:rPr lang="fr-FR" dirty="0"/>
              <a:t>	La Bourgogne  </a:t>
            </a:r>
          </a:p>
          <a:p>
            <a:pPr lvl="1">
              <a:spcBef>
                <a:spcPts val="0"/>
              </a:spcBef>
            </a:pPr>
            <a:r>
              <a:rPr lang="fr-FR" dirty="0"/>
              <a:t>	La Normandie  </a:t>
            </a:r>
          </a:p>
          <a:p>
            <a:pPr lvl="1">
              <a:spcBef>
                <a:spcPts val="0"/>
              </a:spcBef>
            </a:pPr>
            <a:r>
              <a:rPr lang="fr-FR" dirty="0"/>
              <a:t>	Le Limousin  </a:t>
            </a:r>
          </a:p>
          <a:p>
            <a:pPr lvl="1">
              <a:spcBef>
                <a:spcPts val="0"/>
              </a:spcBef>
            </a:pPr>
            <a:r>
              <a:rPr lang="fr-FR" dirty="0"/>
              <a:t>	Le Poitou  </a:t>
            </a:r>
          </a:p>
          <a:p>
            <a:pPr lvl="1">
              <a:spcBef>
                <a:spcPts val="0"/>
              </a:spcBef>
            </a:pPr>
            <a:r>
              <a:rPr lang="fr-FR" dirty="0"/>
              <a:t>	La Guyenne  </a:t>
            </a:r>
          </a:p>
          <a:p>
            <a:pPr lvl="1">
              <a:spcBef>
                <a:spcPts val="0"/>
              </a:spcBef>
            </a:pPr>
            <a:r>
              <a:rPr lang="fr-FR" dirty="0"/>
              <a:t>	L’Anjou </a:t>
            </a:r>
          </a:p>
          <a:p>
            <a:endParaRPr lang="fr-F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6570085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	L’union des Deux Frondes </a:t>
            </a:r>
            <a:br>
              <a:rPr lang="fr-FR" dirty="0"/>
            </a:br>
            <a:r>
              <a:rPr lang="fr-FR" dirty="0"/>
              <a:t>(déc. 1650-sept. 1651)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Louis XIV et la cour font une tournée d’inspection (1650) </a:t>
            </a:r>
          </a:p>
          <a:p>
            <a:r>
              <a:rPr lang="fr-FR" dirty="0"/>
              <a:t>Commencement du siège de Bordeaux par l’armée royale (5 septembre 1650) </a:t>
            </a:r>
          </a:p>
          <a:p>
            <a:r>
              <a:rPr lang="fr-FR" dirty="0"/>
              <a:t>Libération des princes emprisonnés (11 février 1651) </a:t>
            </a:r>
          </a:p>
          <a:p>
            <a:r>
              <a:rPr lang="fr-FR" dirty="0"/>
              <a:t>Exil de Mazarin à Brühl (Cologne) 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1785636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979712" y="5589240"/>
            <a:ext cx="5298976" cy="582960"/>
          </a:xfrm>
        </p:spPr>
        <p:txBody>
          <a:bodyPr>
            <a:normAutofit fontScale="92500" lnSpcReduction="20000"/>
          </a:bodyPr>
          <a:lstStyle/>
          <a:p>
            <a:pPr lvl="0" algn="ctr"/>
            <a:r>
              <a:rPr lang="fr-FR" dirty="0"/>
              <a:t>5000 libelles, satires et pamphlets dirigés contre Mazarin durant la Fronde </a:t>
            </a:r>
          </a:p>
          <a:p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fr-FR" dirty="0"/>
              <a:t>Les mazarinades </a:t>
            </a:r>
            <a:br>
              <a:rPr lang="fr-FR" dirty="0"/>
            </a:br>
            <a:endParaRPr lang="fr-FR" dirty="0"/>
          </a:p>
        </p:txBody>
      </p:sp>
      <p:pic>
        <p:nvPicPr>
          <p:cNvPr id="6" name="Image 3" descr="5000 libelles, satires et pamphlets dirigés contre Mazarin durant la Fronde &#10;" title="satires et pamphlets dirigés contre Mazarin durant la Fronde 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978" r="-75978"/>
          <a:stretch>
            <a:fillRect/>
          </a:stretch>
        </p:blipFill>
        <p:spPr bwMode="auto">
          <a:xfrm>
            <a:off x="1449388" y="1124744"/>
            <a:ext cx="6515100" cy="410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10696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	La Fronde </a:t>
            </a:r>
            <a:r>
              <a:rPr lang="fr-FR" dirty="0" err="1"/>
              <a:t>condéenne</a:t>
            </a:r>
            <a:r>
              <a:rPr lang="fr-FR" dirty="0"/>
              <a:t> </a:t>
            </a:r>
            <a:br>
              <a:rPr lang="fr-FR" dirty="0"/>
            </a:br>
            <a:r>
              <a:rPr lang="fr-FR" dirty="0"/>
              <a:t>(sept. 1651–août 1653) </a:t>
            </a:r>
            <a:endParaRPr lang="el-GR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Révolte de Condé, qui s’estime mal récompensé de sa victoire militaire à Rocroi. </a:t>
            </a:r>
          </a:p>
          <a:p>
            <a:r>
              <a:rPr lang="fr-FR" dirty="0"/>
              <a:t>Il veut participer à l’exercice du pouvoir.</a:t>
            </a:r>
          </a:p>
          <a:p>
            <a:r>
              <a:rPr lang="fr-FR" dirty="0"/>
              <a:t>Il s’allie à l’Espagne et en reçoit 500.000 écus pour lever des troupes </a:t>
            </a:r>
          </a:p>
          <a:p>
            <a:r>
              <a:rPr lang="fr-FR" dirty="0"/>
              <a:t>Il promet de lui livrer un port français (Bourg- sur-Gironde)</a:t>
            </a:r>
          </a:p>
          <a:p>
            <a:endParaRPr lang="fr-FR" dirty="0"/>
          </a:p>
          <a:p>
            <a:r>
              <a:rPr lang="fr-FR" dirty="0"/>
              <a:t>Bataille de Bléneau : Condé/Turenne (avril 1652)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425051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3" title="La bataille au faubourg Saint-Antoine 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63" b="9963"/>
          <a:stretch>
            <a:fillRect/>
          </a:stretch>
        </p:blipFill>
        <p:spPr bwMode="auto">
          <a:xfrm>
            <a:off x="1563688" y="1340768"/>
            <a:ext cx="5829300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013176"/>
            <a:ext cx="5486400" cy="1368152"/>
          </a:xfrm>
        </p:spPr>
        <p:txBody>
          <a:bodyPr>
            <a:normAutofit fontScale="85000" lnSpcReduction="10000"/>
          </a:bodyPr>
          <a:lstStyle/>
          <a:p>
            <a:r>
              <a:rPr lang="fr-FR" dirty="0"/>
              <a:t>Dirigée par Turenne l’armée royale affronte les troupes du prince de Condé.</a:t>
            </a:r>
          </a:p>
          <a:p>
            <a:r>
              <a:rPr lang="fr-FR" dirty="0"/>
              <a:t>Anne-Marie Louis d’Orléans (La Grande Mademoiselle) a fait tirer les canons de la Bastille sur l’armée royale réussissant à sauver Condé qui se réfugie dans la ville 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923152"/>
          </a:xfrm>
        </p:spPr>
        <p:txBody>
          <a:bodyPr>
            <a:noAutofit/>
          </a:bodyPr>
          <a:lstStyle/>
          <a:p>
            <a:r>
              <a:rPr lang="fr-FR" sz="3600" dirty="0"/>
              <a:t>La bataille au faubourg Saint-Antoine (2 juillet 1652)</a:t>
            </a:r>
          </a:p>
        </p:txBody>
      </p:sp>
    </p:spTree>
    <p:extLst>
      <p:ext uri="{BB962C8B-B14F-4D97-AF65-F5344CB8AC3E}">
        <p14:creationId xmlns:p14="http://schemas.microsoft.com/office/powerpoint/2010/main" val="9468199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	Les massacres de l’Hôtel de ville (4 juillet 1652) </a:t>
            </a:r>
            <a:endParaRPr lang="el-GR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Des soldats de Condé et de la milice massacrent les notables réunis à l’Hôtel de Ville</a:t>
            </a:r>
          </a:p>
          <a:p>
            <a:r>
              <a:rPr lang="fr-FR" dirty="0"/>
              <a:t>Des émeutiers sont également tués </a:t>
            </a:r>
          </a:p>
          <a:p>
            <a:r>
              <a:rPr lang="fr-FR" dirty="0"/>
              <a:t>Hostilité vis-à-vis de Condé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8323577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	La fin de la Fronde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156" y="1556792"/>
            <a:ext cx="8428324" cy="4536504"/>
          </a:xfrm>
        </p:spPr>
        <p:txBody>
          <a:bodyPr>
            <a:normAutofit/>
          </a:bodyPr>
          <a:lstStyle/>
          <a:p>
            <a:r>
              <a:rPr lang="fr-FR" dirty="0"/>
              <a:t>Condé s’enfuit et se met au service de l’Espagne. </a:t>
            </a:r>
          </a:p>
          <a:p>
            <a:r>
              <a:rPr lang="fr-FR" dirty="0"/>
              <a:t>Entrée d’Anne d’Autriche et de Louis XIV à Paris </a:t>
            </a:r>
          </a:p>
          <a:p>
            <a:r>
              <a:rPr lang="fr-FR" dirty="0"/>
              <a:t>Retour de Mazarin de l’exil </a:t>
            </a:r>
          </a:p>
          <a:p>
            <a:r>
              <a:rPr lang="fr-FR" dirty="0"/>
              <a:t>Les provinces sont ruinées </a:t>
            </a:r>
          </a:p>
          <a:p>
            <a:r>
              <a:rPr lang="fr-FR" dirty="0"/>
              <a:t>La paix civile est restaurée à l’été 1653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4240662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	Objectifs des frondeurs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les parlementaires veulent une monarchie parlementaire à l’anglaise et l’affaiblissement du pouvoir du roi et de la noblesse</a:t>
            </a:r>
          </a:p>
          <a:p>
            <a:r>
              <a:rPr lang="fr-FR" dirty="0"/>
              <a:t>les Grands souhaitent l’établissement d’une «monarchie féodale» et l’abaissement du pouvoir du roi et des parlementaires 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b="1" dirty="0"/>
              <a:t>Leur ennemi commun est l’absolutisme royal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b="1" dirty="0"/>
              <a:t>L’union des deux frondes est vouée à l’échec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6749977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Bilan</a:t>
            </a:r>
            <a:r>
              <a:rPr lang="en-GB" dirty="0"/>
              <a:t> de la </a:t>
            </a:r>
            <a:r>
              <a:rPr lang="en-GB" dirty="0" err="1"/>
              <a:t>Fronde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La Fronde, qui plonge le pays dans une guerre civile, est un mouvement d’opposition à l'autorité royale</a:t>
            </a:r>
          </a:p>
          <a:p>
            <a:endParaRPr lang="fr-FR" dirty="0"/>
          </a:p>
          <a:p>
            <a:r>
              <a:rPr lang="fr-FR" dirty="0"/>
              <a:t>La France évoluera vers une monarchie absolue  </a:t>
            </a:r>
          </a:p>
          <a:p>
            <a:r>
              <a:rPr lang="fr-FR" dirty="0"/>
              <a:t>L’Angleterre évoluera vers une monarchie parlementaire 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744994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>
                <a:solidFill>
                  <a:srgbClr val="5075BC"/>
                </a:solidFill>
              </a:rPr>
              <a:t>Τέλος Ενότητας</a:t>
            </a:r>
          </a:p>
        </p:txBody>
      </p:sp>
      <p:sp>
        <p:nvSpPr>
          <p:cNvPr id="8" name="Υπότιτλος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4958074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Χρηματοδότηση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/>
              <a:t>Το παρόν εκπαιδευτικό υλικό έχει αναπτυχθεί στο πλαίσιο του εκπαιδευτικού έργου του διδάσκοντα.</a:t>
            </a:r>
            <a:endParaRPr lang="en-US" sz="2000" dirty="0"/>
          </a:p>
          <a:p>
            <a:r>
              <a:rPr lang="el-GR" sz="2000" dirty="0"/>
              <a:t>Το έργο «</a:t>
            </a:r>
            <a:r>
              <a:rPr lang="el-GR" sz="2000" b="1" dirty="0"/>
              <a:t>Ανοικτά Ακαδημαϊκά Μαθήματα στο Πανεπιστήμιο Αθηνών</a:t>
            </a:r>
            <a:r>
              <a:rPr lang="el-GR" sz="2000" dirty="0"/>
              <a:t>» έχει χρηματοδοτήσει μόνο την αναδιαμόρφωση του εκπαιδευτικού υλικού. </a:t>
            </a:r>
            <a:endParaRPr lang="en-US" sz="2000" dirty="0"/>
          </a:p>
          <a:p>
            <a:r>
              <a:rPr lang="el-GR" sz="2000" dirty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1803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/>
              <a:t>Σημειώματα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867375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Εκδόσεων</a:t>
            </a:r>
            <a:r>
              <a:rPr lang="en-US" dirty="0"/>
              <a:t> </a:t>
            </a:r>
            <a:r>
              <a:rPr lang="el-GR" dirty="0"/>
              <a:t>Έργου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/>
              <a:t>Το παρόν έργο αποτελεί την έκδοση </a:t>
            </a:r>
            <a:r>
              <a:rPr lang="en-GB" sz="2000" dirty="0"/>
              <a:t>1</a:t>
            </a:r>
            <a:r>
              <a:rPr lang="el-GR" sz="2000" dirty="0"/>
              <a:t>.</a:t>
            </a:r>
            <a:r>
              <a:rPr lang="en-GB" sz="2000" dirty="0"/>
              <a:t>0</a:t>
            </a:r>
            <a:r>
              <a:rPr lang="el-GR" sz="2000" dirty="0"/>
              <a:t>.  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40276571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Αναφοράς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err="1"/>
              <a:t>Copyright</a:t>
            </a:r>
            <a:r>
              <a:rPr lang="el-GR" sz="2000" dirty="0"/>
              <a:t> </a:t>
            </a:r>
            <a:r>
              <a:rPr lang="el-GR" sz="2000" dirty="0" err="1"/>
              <a:t>Εθνικόν</a:t>
            </a:r>
            <a:r>
              <a:rPr lang="el-GR" sz="2000" dirty="0"/>
              <a:t> και </a:t>
            </a:r>
            <a:r>
              <a:rPr lang="el-GR" sz="2000" dirty="0" err="1"/>
              <a:t>Καποδιστριακόν</a:t>
            </a:r>
            <a:r>
              <a:rPr lang="el-GR" sz="2000" dirty="0"/>
              <a:t> </a:t>
            </a:r>
            <a:r>
              <a:rPr lang="el-GR" sz="2000" dirty="0" err="1"/>
              <a:t>Πανεπιστήμιον</a:t>
            </a:r>
            <a:r>
              <a:rPr lang="el-GR" sz="2000" dirty="0"/>
              <a:t> Αθηνών</a:t>
            </a:r>
            <a:r>
              <a:rPr lang="en-US" sz="2000" dirty="0"/>
              <a:t>, </a:t>
            </a:r>
            <a:r>
              <a:rPr lang="el-GR" sz="2000" dirty="0"/>
              <a:t>Ειρήνη Αποστόλου 2015. Ειρήνη Αποστόλου. «Εκφάνσεις της Πολιτισμικής Ζωής στη Σύγχρονη Γαλλία. Ενότητα </a:t>
            </a:r>
            <a:r>
              <a:rPr lang="fr-FR" sz="2000" dirty="0"/>
              <a:t>8: La Régence d’Anne d’Autriche pendant la minorité de Louis XIV (1643-1651). Les débuts du règne de Louis XIV (1643-1661)</a:t>
            </a:r>
            <a:r>
              <a:rPr lang="el-GR" sz="2000" dirty="0"/>
              <a:t>». Έκδοση: 1.0. Αθήνα 2015. Διαθέσιμο από τη δικτυακή διεύθυνση: </a:t>
            </a:r>
            <a:r>
              <a:rPr lang="fr-FR" sz="2000" dirty="0">
                <a:hlinkClick r:id="rId3"/>
              </a:rPr>
              <a:t>http://opencourses.uoa.gr/courses/FRL5</a:t>
            </a:r>
            <a:r>
              <a:rPr lang="el-GR" sz="2000" dirty="0"/>
              <a:t>. 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29321201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Αδειοδότησης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/>
              <a:t>Το 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τόπο</a:t>
            </a:r>
            <a:endParaRPr lang="en-US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/>
              <a:t>Ο 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ζητηθεί.</a:t>
            </a:r>
          </a:p>
        </p:txBody>
      </p:sp>
    </p:spTree>
    <p:extLst>
      <p:ext uri="{BB962C8B-B14F-4D97-AF65-F5344CB8AC3E}">
        <p14:creationId xmlns:p14="http://schemas.microsoft.com/office/powerpoint/2010/main" val="21423669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Σημειωμάτων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/>
              <a:t>Οποιαδήποτε 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/>
              <a:t>ια</a:t>
            </a:r>
            <a:r>
              <a:rPr lang="en-US" sz="2000" dirty="0" err="1"/>
              <a:t>τήρησης</a:t>
            </a:r>
            <a:r>
              <a:rPr lang="en-US" sz="2000" dirty="0"/>
              <a:t> 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το Σημείωμα Χρήσης Έργων Τρίτων 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38617290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dirty="0"/>
              <a:t>Σημείωμα Χρήσης Έργων Τρίτων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/>
              <a:t>"Η δομή και οργάνωση της παρουσίασης, καθώς και το υπόλοιπο περιεχόμενο, αποτελούν πνευματική ιδιοκτησία της συγγραφέως και του Πανεπιστημίου Αθηνών και διατίθενται με άδεια </a:t>
            </a:r>
            <a:r>
              <a:rPr lang="el-GR" sz="2000" dirty="0" err="1"/>
              <a:t>Creative</a:t>
            </a:r>
            <a:r>
              <a:rPr lang="el-GR" sz="2000" dirty="0"/>
              <a:t> </a:t>
            </a:r>
            <a:r>
              <a:rPr lang="el-GR" sz="2000" dirty="0" err="1"/>
              <a:t>Commons</a:t>
            </a:r>
            <a:r>
              <a:rPr lang="el-GR" sz="2000" dirty="0"/>
              <a:t> Αναφορά Μη Εμπορική Χρήση Παρόμοια Διανομή Έκδοση 4.0 ή μεταγενέστερη.</a:t>
            </a:r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r>
              <a:rPr lang="el-GR" sz="2000" dirty="0"/>
              <a:t>Οι φωτογραφίες που περιέχονται στην παρουσίαση προέρχονται από τους </a:t>
            </a:r>
            <a:r>
              <a:rPr lang="el-GR" sz="2000" dirty="0" err="1"/>
              <a:t>ιστοχώρους</a:t>
            </a:r>
            <a:r>
              <a:rPr lang="el-GR" sz="2000" dirty="0"/>
              <a:t> </a:t>
            </a:r>
            <a:r>
              <a:rPr lang="en-GB" sz="2000" dirty="0"/>
              <a:t>commons.wikimedia.org </a:t>
            </a:r>
            <a:r>
              <a:rPr lang="el-GR" sz="2000" dirty="0"/>
              <a:t>/</a:t>
            </a:r>
            <a:r>
              <a:rPr lang="en-US" sz="2000" dirty="0"/>
              <a:t> wikipedia.com</a:t>
            </a:r>
            <a:r>
              <a:rPr lang="en-GB" sz="2000" dirty="0"/>
              <a:t> </a:t>
            </a:r>
            <a:r>
              <a:rPr lang="el-GR" sz="2000" dirty="0"/>
              <a:t>και είναι ελεύθερα διαθέσιμες με άδεια κοινού κτήματος (</a:t>
            </a:r>
            <a:r>
              <a:rPr lang="el-GR" sz="2000" dirty="0" err="1"/>
              <a:t>Public</a:t>
            </a:r>
            <a:r>
              <a:rPr lang="el-GR" sz="2000" dirty="0"/>
              <a:t> </a:t>
            </a:r>
            <a:r>
              <a:rPr lang="el-GR" sz="2000" dirty="0" err="1"/>
              <a:t>Domain</a:t>
            </a:r>
            <a:r>
              <a:rPr lang="el-GR" sz="2000" dirty="0"/>
              <a:t>)."</a:t>
            </a:r>
          </a:p>
        </p:txBody>
      </p:sp>
    </p:spTree>
    <p:extLst>
      <p:ext uri="{BB962C8B-B14F-4D97-AF65-F5344CB8AC3E}">
        <p14:creationId xmlns:p14="http://schemas.microsoft.com/office/powerpoint/2010/main" val="2226714255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6567</TotalTime>
  <Words>1338</Words>
  <Application>Microsoft Macintosh PowerPoint</Application>
  <PresentationFormat>Affichage à l'écran (4:3)</PresentationFormat>
  <Paragraphs>187</Paragraphs>
  <Slides>38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38</vt:i4>
      </vt:variant>
    </vt:vector>
  </HeadingPairs>
  <TitlesOfParts>
    <vt:vector size="44" baseType="lpstr">
      <vt:lpstr>ＭＳ Ｐゴシック</vt:lpstr>
      <vt:lpstr>Arial</vt:lpstr>
      <vt:lpstr>Calibri</vt:lpstr>
      <vt:lpstr>Times New Roman</vt:lpstr>
      <vt:lpstr>Wingdings</vt:lpstr>
      <vt:lpstr>Θέμα του Office</vt:lpstr>
      <vt:lpstr>De la féodalité à la monarchie absolue :  institutions politiques et mutations sociales en France du Moyen Âge au XVIIe siècle</vt:lpstr>
      <vt:lpstr>Anne d’Autriche et le dauphin  futur Louis XIV</vt:lpstr>
      <vt:lpstr>Mort de Louis XIII et de Richelieu</vt:lpstr>
      <vt:lpstr>Le testament de Louis XIII </vt:lpstr>
      <vt:lpstr>Anne d’Autriche (1601-1666)</vt:lpstr>
      <vt:lpstr>Jules Mazarin / Giulio Mazarino (1602-1661)</vt:lpstr>
      <vt:lpstr>Anne d’Autriche  et le cardinal Mazarin</vt:lpstr>
      <vt:lpstr>Mazarin est responsable de l’éducation politique de Louis XIV </vt:lpstr>
      <vt:lpstr>Les guerres civiles anglaises </vt:lpstr>
      <vt:lpstr>La révolution en Angleterre La Deuxième guerre civile</vt:lpstr>
      <vt:lpstr>Les cours souveraines </vt:lpstr>
      <vt:lpstr>Omer Talon  défend les prérogatives du parlement contre l’absolutisme </vt:lpstr>
      <vt:lpstr>Omer Talon</vt:lpstr>
      <vt:lpstr>Les causes de la Fronde (1648-1653)</vt:lpstr>
      <vt:lpstr>La Fronde parlementaire (1648-1649)</vt:lpstr>
      <vt:lpstr>Propositions de la Chambre Saint-Louis  (2 juillet 1648) </vt:lpstr>
      <vt:lpstr>La journée des Barricades  (26 août 1648)</vt:lpstr>
      <vt:lpstr>La journée des Barricades </vt:lpstr>
      <vt:lpstr> Les réformes des parlementaires visent à protéger leurs privilèges</vt:lpstr>
      <vt:lpstr>La nuit des rois (5-6 janvier 1649)</vt:lpstr>
      <vt:lpstr>La paix de Rueil (11 mars 1649)  met fin à la Fronde parlementaire </vt:lpstr>
      <vt:lpstr> La Fronde des Princes (1650-1653) Seconde phase de la Fronde</vt:lpstr>
      <vt:lpstr> L’union des Deux Frondes  (déc. 1650-sept. 1651) </vt:lpstr>
      <vt:lpstr>Les mazarinades  </vt:lpstr>
      <vt:lpstr> La Fronde condéenne  (sept. 1651–août 1653) </vt:lpstr>
      <vt:lpstr>La bataille au faubourg Saint-Antoine (2 juillet 1652)</vt:lpstr>
      <vt:lpstr> Les massacres de l’Hôtel de ville (4 juillet 1652) </vt:lpstr>
      <vt:lpstr> La fin de la Fronde</vt:lpstr>
      <vt:lpstr> Objectifs des frondeurs</vt:lpstr>
      <vt:lpstr>Bilan de la Fronde</vt:lpstr>
      <vt:lpstr>Τέλος Ενότητας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Χρήσης Έργων Τρίτων</vt:lpstr>
    </vt:vector>
  </TitlesOfParts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Stevy</dc:creator>
  <cp:lastModifiedBy>Eric Burgayran</cp:lastModifiedBy>
  <cp:revision>258</cp:revision>
  <dcterms:created xsi:type="dcterms:W3CDTF">2012-09-06T09:03:05Z</dcterms:created>
  <dcterms:modified xsi:type="dcterms:W3CDTF">2018-02-14T23:37:50Z</dcterms:modified>
</cp:coreProperties>
</file>