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69"/>
  </p:notesMasterIdLst>
  <p:sldIdLst>
    <p:sldId id="457" r:id="rId2"/>
    <p:sldId id="458" r:id="rId3"/>
    <p:sldId id="459" r:id="rId4"/>
    <p:sldId id="460" r:id="rId5"/>
    <p:sldId id="461" r:id="rId6"/>
    <p:sldId id="462" r:id="rId7"/>
    <p:sldId id="463" r:id="rId8"/>
    <p:sldId id="464" r:id="rId9"/>
    <p:sldId id="465" r:id="rId10"/>
    <p:sldId id="466" r:id="rId11"/>
    <p:sldId id="467" r:id="rId12"/>
    <p:sldId id="468" r:id="rId13"/>
    <p:sldId id="469" r:id="rId14"/>
    <p:sldId id="470" r:id="rId15"/>
    <p:sldId id="471" r:id="rId16"/>
    <p:sldId id="472" r:id="rId17"/>
    <p:sldId id="473" r:id="rId18"/>
    <p:sldId id="474" r:id="rId19"/>
    <p:sldId id="475" r:id="rId20"/>
    <p:sldId id="476" r:id="rId21"/>
    <p:sldId id="477" r:id="rId22"/>
    <p:sldId id="478" r:id="rId23"/>
    <p:sldId id="479" r:id="rId24"/>
    <p:sldId id="480" r:id="rId25"/>
    <p:sldId id="481" r:id="rId26"/>
    <p:sldId id="482" r:id="rId27"/>
    <p:sldId id="483" r:id="rId28"/>
    <p:sldId id="484" r:id="rId29"/>
    <p:sldId id="485" r:id="rId30"/>
    <p:sldId id="486" r:id="rId31"/>
    <p:sldId id="487" r:id="rId32"/>
    <p:sldId id="488" r:id="rId33"/>
    <p:sldId id="489" r:id="rId34"/>
    <p:sldId id="490" r:id="rId35"/>
    <p:sldId id="491" r:id="rId36"/>
    <p:sldId id="492" r:id="rId37"/>
    <p:sldId id="493" r:id="rId38"/>
    <p:sldId id="494" r:id="rId39"/>
    <p:sldId id="495" r:id="rId40"/>
    <p:sldId id="496" r:id="rId41"/>
    <p:sldId id="497" r:id="rId42"/>
    <p:sldId id="498" r:id="rId43"/>
    <p:sldId id="499" r:id="rId44"/>
    <p:sldId id="500" r:id="rId45"/>
    <p:sldId id="501" r:id="rId46"/>
    <p:sldId id="502" r:id="rId47"/>
    <p:sldId id="503" r:id="rId48"/>
    <p:sldId id="504" r:id="rId49"/>
    <p:sldId id="505" r:id="rId50"/>
    <p:sldId id="506" r:id="rId51"/>
    <p:sldId id="507" r:id="rId52"/>
    <p:sldId id="508" r:id="rId53"/>
    <p:sldId id="509" r:id="rId54"/>
    <p:sldId id="510" r:id="rId55"/>
    <p:sldId id="511" r:id="rId56"/>
    <p:sldId id="512" r:id="rId57"/>
    <p:sldId id="513" r:id="rId58"/>
    <p:sldId id="514" r:id="rId59"/>
    <p:sldId id="515" r:id="rId60"/>
    <p:sldId id="516" r:id="rId61"/>
    <p:sldId id="517" r:id="rId62"/>
    <p:sldId id="518" r:id="rId63"/>
    <p:sldId id="519" r:id="rId64"/>
    <p:sldId id="523" r:id="rId65"/>
    <p:sldId id="520" r:id="rId66"/>
    <p:sldId id="521" r:id="rId67"/>
    <p:sldId id="522" r:id="rId6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1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74" autoAdjust="0"/>
    <p:restoredTop sz="87074" autoAdjust="0"/>
  </p:normalViewPr>
  <p:slideViewPr>
    <p:cSldViewPr snapToGrid="0">
      <p:cViewPr varScale="1">
        <p:scale>
          <a:sx n="65" d="100"/>
          <a:sy n="65" d="100"/>
        </p:scale>
        <p:origin x="1452" y="60"/>
      </p:cViewPr>
      <p:guideLst/>
    </p:cSldViewPr>
  </p:slideViewPr>
  <p:outlineViewPr>
    <p:cViewPr>
      <p:scale>
        <a:sx n="33" d="100"/>
        <a:sy n="33" d="100"/>
      </p:scale>
      <p:origin x="0" y="-28062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5A15CB-E518-42D0-B086-3B1AF5864A87}" type="datetimeFigureOut">
              <a:rPr lang="en-US" smtClean="0"/>
              <a:t>4/29/2016</a:t>
            </a:fld>
            <a:endParaRPr lang="en-US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CDB2FB-1A1E-483C-8906-5BB705B552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6580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8360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7009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9297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9676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3069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9: F. </a:t>
            </a:r>
            <a:r>
              <a:rPr lang="en-US" dirty="0" err="1" smtClean="0"/>
              <a:t>Willemse</a:t>
            </a:r>
            <a:r>
              <a:rPr lang="en-US" dirty="0" smtClean="0"/>
              <a:t> (1984).</a:t>
            </a:r>
            <a:r>
              <a:rPr lang="en-US" baseline="0" dirty="0" smtClean="0"/>
              <a:t> 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Catalogue of the </a:t>
            </a:r>
            <a:r>
              <a:rPr lang="en-US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Orthoptera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of Greece. Hellenic Zoological Society</a:t>
            </a:r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5804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Sfenthourakis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S. &amp; </a:t>
            </a:r>
            <a:r>
              <a:rPr lang="en-US" sz="1200" b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Legakis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A.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(2001). Hotspots of endemic terrestrial invertebrates in southern Greece. </a:t>
            </a:r>
            <a:r>
              <a:rPr lang="en-US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Biodiversity and conservation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10: 1387-1417.</a:t>
            </a:r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5132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781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9402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0980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0304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0933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9918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7351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3710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6276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30:</a:t>
            </a:r>
            <a:r>
              <a:rPr lang="el-GR" baseline="0" dirty="0" smtClean="0"/>
              <a:t> </a:t>
            </a:r>
            <a:r>
              <a:rPr lang="en-US" dirty="0" smtClean="0"/>
              <a:t>http://www.briancenterhunting.com/a-brownbear.htm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4872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5399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11003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5555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62865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20896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86556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2256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48303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59847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01320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29708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57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3930250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58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0224211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61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557642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62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7300693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63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1325582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64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0761033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65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3369447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66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9517213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67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855893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51819"/>
            <a:ext cx="7772400" cy="1415846"/>
          </a:xfrm>
        </p:spPr>
        <p:txBody>
          <a:bodyPr anchor="b"/>
          <a:lstStyle>
            <a:lvl1pPr algn="ctr">
              <a:defRPr sz="6000"/>
            </a:lvl1pPr>
          </a:lstStyle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99" y="3602037"/>
            <a:ext cx="6894871" cy="2710273"/>
          </a:xfrm>
        </p:spPr>
        <p:txBody>
          <a:bodyPr/>
          <a:lstStyle>
            <a:lvl1pPr marL="0" indent="0" algn="ctr">
              <a:buNone/>
              <a:defRPr lang="en-US" sz="2400" b="1" smtClean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l-GR" sz="2800" dirty="0" smtClean="0"/>
          </a:p>
        </p:txBody>
      </p:sp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5800" y="621594"/>
            <a:ext cx="4147938" cy="817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61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 5. Πανίδα της Ελλάδας (Μέρος Β')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191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 5. Πανίδα της Ελλάδας (Μέρος Β')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713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 5. Πανίδα της Ελλάδας (Μέρος Β')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78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1415" y="3386622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 5. Πανίδα της Ελλάδας (Μέρος Β')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953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 5. Πανίδα της Ελλάδας (Μέρος Β')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Θέση εικόνας 6"/>
          <p:cNvSpPr>
            <a:spLocks noGrp="1"/>
          </p:cNvSpPr>
          <p:nvPr>
            <p:ph type="pic" sz="quarter" idx="13"/>
          </p:nvPr>
        </p:nvSpPr>
        <p:spPr>
          <a:xfrm>
            <a:off x="628651" y="1794694"/>
            <a:ext cx="7886699" cy="3836937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l-GR" dirty="0"/>
          </a:p>
        </p:txBody>
      </p:sp>
      <p:sp>
        <p:nvSpPr>
          <p:cNvPr id="9" name="Θέση κειμένου 8"/>
          <p:cNvSpPr>
            <a:spLocks noGrp="1"/>
          </p:cNvSpPr>
          <p:nvPr>
            <p:ph type="body" sz="quarter" idx="14"/>
          </p:nvPr>
        </p:nvSpPr>
        <p:spPr>
          <a:xfrm>
            <a:off x="628650" y="5735636"/>
            <a:ext cx="7940675" cy="485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896607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 5. Πανίδα της Ελλάδας (Μέρος Β')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Θέση SmartArt 5"/>
          <p:cNvSpPr>
            <a:spLocks noGrp="1"/>
          </p:cNvSpPr>
          <p:nvPr>
            <p:ph type="dgm" sz="quarter" idx="12"/>
          </p:nvPr>
        </p:nvSpPr>
        <p:spPr>
          <a:xfrm>
            <a:off x="628650" y="1858963"/>
            <a:ext cx="7886700" cy="4261618"/>
          </a:xfrm>
        </p:spPr>
        <p:txBody>
          <a:bodyPr/>
          <a:lstStyle/>
          <a:p>
            <a:r>
              <a:rPr lang="en-US" smtClean="0"/>
              <a:t>Click icon to add SmartArt graphic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15136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 5. Πανίδα της Ελλάδας (Μέρος Β')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Θέση εικόνας 5"/>
          <p:cNvSpPr>
            <a:spLocks noGrp="1"/>
          </p:cNvSpPr>
          <p:nvPr>
            <p:ph type="pic" sz="quarter" idx="12"/>
          </p:nvPr>
        </p:nvSpPr>
        <p:spPr>
          <a:xfrm>
            <a:off x="628650" y="1843088"/>
            <a:ext cx="5300663" cy="4262437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l-GR"/>
          </a:p>
        </p:txBody>
      </p:sp>
      <p:sp>
        <p:nvSpPr>
          <p:cNvPr id="8" name="Θέση κειμένου 7"/>
          <p:cNvSpPr>
            <a:spLocks noGrp="1"/>
          </p:cNvSpPr>
          <p:nvPr>
            <p:ph type="body" sz="quarter" idx="13"/>
          </p:nvPr>
        </p:nvSpPr>
        <p:spPr>
          <a:xfrm>
            <a:off x="6091238" y="1843088"/>
            <a:ext cx="2595562" cy="4233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30882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 5. Πανίδα της Ελλάδας (Μέρος Β')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12"/>
          </p:nvPr>
        </p:nvSpPr>
        <p:spPr>
          <a:xfrm>
            <a:off x="3790950" y="1828800"/>
            <a:ext cx="4724400" cy="43799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8" name="Θέση κειμένου 7"/>
          <p:cNvSpPr>
            <a:spLocks noGrp="1"/>
          </p:cNvSpPr>
          <p:nvPr>
            <p:ph type="body" sz="quarter" idx="13"/>
          </p:nvPr>
        </p:nvSpPr>
        <p:spPr>
          <a:xfrm>
            <a:off x="628650" y="1798638"/>
            <a:ext cx="3101975" cy="44100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01184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 5. Πανίδα της Ελλάδας (Μέρος Β')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0220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 5. Πανίδα της Ελλάδας (Μέρος Β')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Θέση κειμένου 5"/>
          <p:cNvSpPr>
            <a:spLocks noGrp="1"/>
          </p:cNvSpPr>
          <p:nvPr>
            <p:ph type="body" sz="quarter" idx="12"/>
          </p:nvPr>
        </p:nvSpPr>
        <p:spPr>
          <a:xfrm>
            <a:off x="628650" y="1855788"/>
            <a:ext cx="7886700" cy="2305050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8" name="Θέση εικόνας 7"/>
          <p:cNvSpPr>
            <a:spLocks noGrp="1"/>
          </p:cNvSpPr>
          <p:nvPr>
            <p:ph type="pic" sz="quarter" idx="13"/>
          </p:nvPr>
        </p:nvSpPr>
        <p:spPr>
          <a:xfrm>
            <a:off x="628650" y="4214813"/>
            <a:ext cx="7886700" cy="194786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4792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 5. Πανίδα της Ελλάδας (Μέρος Β')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4624388" y="1853430"/>
            <a:ext cx="3890962" cy="206928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624388" y="4048124"/>
            <a:ext cx="3890962" cy="2114551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28650" y="1854200"/>
            <a:ext cx="3890963" cy="43084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6686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 5. Πανίδα της Ελλάδας (Μέρος Β')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4624388" y="1853430"/>
            <a:ext cx="3890962" cy="206928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624388" y="4048124"/>
            <a:ext cx="3890962" cy="2114551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628650" y="1853430"/>
            <a:ext cx="3836988" cy="430924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548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 5. Πανίδα της Ελλάδας (Μέρος Β')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630238" y="2160588"/>
            <a:ext cx="2949575" cy="370046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8333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 5. Πανίδα της Ελλάδας (Μέρος Β')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3930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 5. Πανίδα της Ελλάδας (Μέρος Β')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Media Placeholder 5"/>
          <p:cNvSpPr>
            <a:spLocks noGrp="1"/>
          </p:cNvSpPr>
          <p:nvPr>
            <p:ph type="media" sz="quarter" idx="12"/>
          </p:nvPr>
        </p:nvSpPr>
        <p:spPr>
          <a:xfrm>
            <a:off x="628650" y="1854200"/>
            <a:ext cx="7886700" cy="3860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476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 5. Πανίδα της Ελλάδας (Μέρος Β')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628650" y="1866900"/>
            <a:ext cx="3778250" cy="2032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Content Placeholder 9"/>
          <p:cNvSpPr>
            <a:spLocks noGrp="1"/>
          </p:cNvSpPr>
          <p:nvPr>
            <p:ph sz="quarter" idx="17"/>
          </p:nvPr>
        </p:nvSpPr>
        <p:spPr>
          <a:xfrm>
            <a:off x="628650" y="4060595"/>
            <a:ext cx="3778250" cy="2032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9"/>
          <p:cNvSpPr>
            <a:spLocks noGrp="1"/>
          </p:cNvSpPr>
          <p:nvPr>
            <p:ph sz="quarter" idx="18"/>
          </p:nvPr>
        </p:nvSpPr>
        <p:spPr>
          <a:xfrm>
            <a:off x="4724400" y="1848335"/>
            <a:ext cx="3778250" cy="2032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9"/>
          <p:cNvSpPr>
            <a:spLocks noGrp="1"/>
          </p:cNvSpPr>
          <p:nvPr>
            <p:ph sz="quarter" idx="19"/>
          </p:nvPr>
        </p:nvSpPr>
        <p:spPr>
          <a:xfrm>
            <a:off x="4737100" y="4060595"/>
            <a:ext cx="3778250" cy="2032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6030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 5. Πανίδα της Ελλάδας (Μέρος Β')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628650" y="1866900"/>
            <a:ext cx="3778250" cy="20320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737100" y="1854200"/>
            <a:ext cx="3778250" cy="20447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2682875" y="4075111"/>
            <a:ext cx="3778250" cy="2032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0261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 5. Πανίδα της Ελλάδας (Μέρος Β')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527050" y="2311400"/>
            <a:ext cx="2520950" cy="31877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3302000" y="2311400"/>
            <a:ext cx="2501900" cy="318770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6076950" y="2311400"/>
            <a:ext cx="2495550" cy="31877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2522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5075BC"/>
                </a:solidFill>
              </a:defRPr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 5. Πανίδα της Ελλάδας (Μέρος Β')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Εικόνα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61458">
            <a:off x="858904" y="3912368"/>
            <a:ext cx="864017" cy="571191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61458">
            <a:off x="858904" y="3912368"/>
            <a:ext cx="864017" cy="571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7531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33889" y="6325416"/>
            <a:ext cx="6830668" cy="28091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l-GR" smtClean="0"/>
              <a:t>Ενότητα  5. Πανίδα της Ελλάδας (Μέρος Β')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64557" y="6325416"/>
            <a:ext cx="550793" cy="28091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A56277-EA16-4AF5-BFB5-E5ECBBB39490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 userDrawn="1"/>
        </p:nvPicPr>
        <p:blipFill rotWithShape="1">
          <a:blip r:embed="rId22"/>
          <a:srcRect l="1" r="85167"/>
          <a:stretch/>
        </p:blipFill>
        <p:spPr>
          <a:xfrm>
            <a:off x="628650" y="6164722"/>
            <a:ext cx="505239" cy="62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85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5" r:id="rId4"/>
    <p:sldLayoutId id="2147483679" r:id="rId5"/>
    <p:sldLayoutId id="2147483666" r:id="rId6"/>
    <p:sldLayoutId id="2147483671" r:id="rId7"/>
    <p:sldLayoutId id="2147483672" r:id="rId8"/>
    <p:sldLayoutId id="2147483673" r:id="rId9"/>
    <p:sldLayoutId id="2147483674" r:id="rId10"/>
    <p:sldLayoutId id="2147483685" r:id="rId11"/>
    <p:sldLayoutId id="2147483681" r:id="rId12"/>
    <p:sldLayoutId id="2147483682" r:id="rId13"/>
    <p:sldLayoutId id="2147483680" r:id="rId14"/>
    <p:sldLayoutId id="2147483669" r:id="rId15"/>
    <p:sldLayoutId id="2147483675" r:id="rId16"/>
    <p:sldLayoutId id="2147483676" r:id="rId17"/>
    <p:sldLayoutId id="2147483678" r:id="rId18"/>
    <p:sldLayoutId id="2147483677" r:id="rId19"/>
    <p:sldLayoutId id="2147483683" r:id="rId20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6">
              <a:lumMod val="75000"/>
            </a:schemeClr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6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2.jp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hyperlink" Target="%5b1%5d%20http:/creativecommons.org/licenses/by-nc-sa/4.0/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/>
              <a:t>Ζωική Ποικιλότητα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0786" y="3578590"/>
            <a:ext cx="7342428" cy="2710273"/>
          </a:xfrm>
        </p:spPr>
        <p:txBody>
          <a:bodyPr>
            <a:normAutofit/>
          </a:bodyPr>
          <a:lstStyle/>
          <a:p>
            <a:r>
              <a:rPr lang="el-GR" sz="2800" dirty="0" smtClean="0">
                <a:solidFill>
                  <a:schemeClr val="accent6">
                    <a:lumMod val="75000"/>
                  </a:schemeClr>
                </a:solidFill>
              </a:rPr>
              <a:t>Ενότητα  </a:t>
            </a:r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</a:rPr>
              <a:t>5. </a:t>
            </a:r>
            <a:r>
              <a:rPr lang="el-GR" sz="2800" dirty="0" smtClean="0">
                <a:solidFill>
                  <a:schemeClr val="accent6">
                    <a:lumMod val="75000"/>
                  </a:schemeClr>
                </a:solidFill>
              </a:rPr>
              <a:t>Πανίδα της Ελλάδας (Μέρος Γ’)</a:t>
            </a:r>
          </a:p>
          <a:p>
            <a:endParaRPr lang="el-GR" sz="2800" dirty="0"/>
          </a:p>
          <a:p>
            <a:r>
              <a:rPr lang="el-GR" sz="2800" dirty="0" smtClean="0"/>
              <a:t>Αναστάσιος </a:t>
            </a:r>
            <a:r>
              <a:rPr lang="el-GR" sz="2800" dirty="0" err="1" smtClean="0"/>
              <a:t>Λεγάκις</a:t>
            </a:r>
            <a:r>
              <a:rPr lang="el-GR" sz="2800" dirty="0" smtClean="0"/>
              <a:t>, Αναπληρωτής Καθηγητής</a:t>
            </a:r>
            <a:endParaRPr lang="el-GR" sz="2800" dirty="0"/>
          </a:p>
          <a:p>
            <a:r>
              <a:rPr lang="el-GR" sz="2800" dirty="0"/>
              <a:t>Σχολή Θετικών Επιστημών</a:t>
            </a:r>
          </a:p>
          <a:p>
            <a:r>
              <a:rPr lang="el-GR" sz="2800" dirty="0" smtClean="0"/>
              <a:t>Τμήμα Βιολογίας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28579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Διαμόρφωση της πανίδας               της Ελλάδας</a:t>
            </a:r>
            <a:endParaRPr lang="en-US" sz="4000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l-GR" sz="2600" dirty="0"/>
              <a:t>Η διαμόρφωση της πανίδας της Ελλάδας οφείλεται τόσο σε ιστορικούς όσο και σε οικολογικούς </a:t>
            </a:r>
            <a:r>
              <a:rPr lang="el-GR" sz="2600" dirty="0" smtClean="0"/>
              <a:t>παράγοντες.</a:t>
            </a:r>
          </a:p>
          <a:p>
            <a:pPr marL="0" indent="0">
              <a:buNone/>
            </a:pPr>
            <a:endParaRPr lang="el-GR" sz="2600" dirty="0"/>
          </a:p>
          <a:p>
            <a:pPr marL="0" indent="0">
              <a:buNone/>
            </a:pPr>
            <a:r>
              <a:rPr lang="el-GR" sz="2600" b="1" dirty="0" smtClean="0"/>
              <a:t>Ιστορικοί παράγοντες</a:t>
            </a:r>
          </a:p>
          <a:p>
            <a:pPr marL="0" indent="0">
              <a:buNone/>
            </a:pPr>
            <a:endParaRPr lang="el-GR" sz="2600" b="1" dirty="0"/>
          </a:p>
          <a:p>
            <a:r>
              <a:rPr lang="el-GR" sz="2400" dirty="0" smtClean="0"/>
              <a:t>Η </a:t>
            </a:r>
            <a:r>
              <a:rPr lang="el-GR" sz="2400" dirty="0"/>
              <a:t>παρουσία των παγετώνων και γενικότερα του ψυχρού κλίματος του </a:t>
            </a:r>
            <a:r>
              <a:rPr lang="el-GR" sz="2400" dirty="0" smtClean="0"/>
              <a:t>Πλειστοκαίνου.</a:t>
            </a:r>
            <a:endParaRPr lang="el-GR" sz="2400" dirty="0"/>
          </a:p>
          <a:p>
            <a:r>
              <a:rPr lang="el-GR" sz="2400" dirty="0"/>
              <a:t>Η παλαιότερη μακρόχρονη σύνδεση νησιών με τις ηπειρωτικές περιοχές και μεταξύ </a:t>
            </a:r>
            <a:r>
              <a:rPr lang="el-GR" sz="2400" dirty="0" smtClean="0"/>
              <a:t>τους.</a:t>
            </a:r>
            <a:endParaRPr lang="el-GR" sz="2400" dirty="0"/>
          </a:p>
          <a:p>
            <a:r>
              <a:rPr lang="el-GR" sz="2400" dirty="0"/>
              <a:t>Η ύπαρξη φραγμάτων που εμπόδιζαν τη </a:t>
            </a:r>
            <a:r>
              <a:rPr lang="el-GR" sz="2400" dirty="0" smtClean="0"/>
              <a:t>διασπορά. </a:t>
            </a:r>
            <a:endParaRPr lang="el-GR" sz="2400" dirty="0"/>
          </a:p>
          <a:p>
            <a:r>
              <a:rPr lang="el-GR" sz="2400" dirty="0"/>
              <a:t>Οι αλλαγές της βλάστησης, κυρίως τα τελευταία 20.000 </a:t>
            </a:r>
            <a:r>
              <a:rPr lang="el-GR" sz="2400" dirty="0" smtClean="0"/>
              <a:t>χρόνια.</a:t>
            </a:r>
            <a:endParaRPr lang="el-GR" sz="2400" dirty="0"/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 5. Πανίδα της Ελλάδας (Μέρος Γ')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01A04-2D45-40E7-95A4-8CB8B0DCE1BE}" type="slidenum">
              <a:rPr lang="en-GB" altLang="en-US" smtClean="0"/>
              <a:pPr/>
              <a:t>2</a:t>
            </a:fld>
            <a:endParaRPr lang="en-GB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Γενικό Σχέδιο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0503" y="1372624"/>
            <a:ext cx="3377440" cy="4789824"/>
          </a:xfr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 5. Πανίδα της Ελλάδας (Μέρος Γ')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01A04-2D45-40E7-95A4-8CB8B0DCE1BE}" type="slidenum">
              <a:rPr lang="en-GB" altLang="en-US" smtClean="0"/>
              <a:pPr/>
              <a:t>3</a:t>
            </a:fld>
            <a:endParaRPr lang="en-GB" altLang="en-US"/>
          </a:p>
        </p:txBody>
      </p:sp>
      <p:sp>
        <p:nvSpPr>
          <p:cNvPr id="5" name="TextBox 4"/>
          <p:cNvSpPr txBox="1"/>
          <p:nvPr/>
        </p:nvSpPr>
        <p:spPr>
          <a:xfrm>
            <a:off x="5740400" y="5740400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Οικολογικοί παράγοντες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altLang="en-US" sz="2400" dirty="0" smtClean="0"/>
              <a:t>Ο</a:t>
            </a:r>
            <a:r>
              <a:rPr lang="en-GB" altLang="en-US" sz="2400" dirty="0"/>
              <a:t>ι </a:t>
            </a:r>
            <a:r>
              <a:rPr lang="en-GB" altLang="en-US" sz="2400" dirty="0" err="1"/>
              <a:t>κλιμ</a:t>
            </a:r>
            <a:r>
              <a:rPr lang="en-GB" altLang="en-US" sz="2400" dirty="0"/>
              <a:t>ατικοί παράγοντες όπως η θερμοκρασία και η </a:t>
            </a:r>
            <a:r>
              <a:rPr lang="en-GB" altLang="en-US" sz="2400" dirty="0" smtClean="0"/>
              <a:t>υγρασία</a:t>
            </a:r>
            <a:r>
              <a:rPr lang="el-GR" altLang="en-US" sz="2400" dirty="0" smtClean="0"/>
              <a:t>.</a:t>
            </a:r>
            <a:endParaRPr lang="el-GR" altLang="en-US" sz="2400" dirty="0"/>
          </a:p>
          <a:p>
            <a:r>
              <a:rPr lang="el-GR" altLang="en-US" sz="2400" dirty="0"/>
              <a:t>Τ</a:t>
            </a:r>
            <a:r>
              <a:rPr lang="en-GB" altLang="en-US" sz="2400" dirty="0"/>
              <a:t>ο </a:t>
            </a:r>
            <a:r>
              <a:rPr lang="en-GB" altLang="en-US" sz="2400" dirty="0" err="1" smtClean="0"/>
              <a:t>έδ</a:t>
            </a:r>
            <a:r>
              <a:rPr lang="en-GB" altLang="en-US" sz="2400" dirty="0" smtClean="0"/>
              <a:t>αφος</a:t>
            </a:r>
            <a:r>
              <a:rPr lang="el-GR" altLang="en-US" sz="2400" dirty="0" smtClean="0"/>
              <a:t>.</a:t>
            </a:r>
            <a:endParaRPr lang="el-GR" altLang="en-US" sz="2400" dirty="0"/>
          </a:p>
          <a:p>
            <a:r>
              <a:rPr lang="el-GR" altLang="en-US" sz="2400" dirty="0"/>
              <a:t>Η </a:t>
            </a:r>
            <a:r>
              <a:rPr lang="en-GB" altLang="en-US" sz="2400" dirty="0" smtClean="0"/>
              <a:t>β</a:t>
            </a:r>
            <a:r>
              <a:rPr lang="en-GB" altLang="en-US" sz="2400" dirty="0" err="1" smtClean="0"/>
              <a:t>λάστηση</a:t>
            </a:r>
            <a:r>
              <a:rPr lang="el-GR" altLang="en-US" sz="2400" dirty="0" smtClean="0"/>
              <a:t>.</a:t>
            </a:r>
            <a:endParaRPr lang="el-GR" altLang="en-US" sz="2400" dirty="0"/>
          </a:p>
          <a:p>
            <a:r>
              <a:rPr lang="el-GR" altLang="en-US" sz="2400" dirty="0"/>
              <a:t>Τ</a:t>
            </a:r>
            <a:r>
              <a:rPr lang="en-GB" altLang="en-US" sz="2400" dirty="0"/>
              <a:t>ο α</a:t>
            </a:r>
            <a:r>
              <a:rPr lang="en-GB" altLang="en-US" sz="2400" dirty="0" err="1"/>
              <a:t>νάγλυφο</a:t>
            </a:r>
            <a:r>
              <a:rPr lang="en-GB" altLang="en-US" sz="2400" dirty="0"/>
              <a:t> </a:t>
            </a:r>
            <a:r>
              <a:rPr lang="en-GB" altLang="en-US" sz="2400" dirty="0" err="1"/>
              <a:t>του</a:t>
            </a:r>
            <a:r>
              <a:rPr lang="en-GB" altLang="en-US" sz="2400" dirty="0"/>
              <a:t> </a:t>
            </a:r>
            <a:r>
              <a:rPr lang="en-GB" altLang="en-US" sz="2400" dirty="0" err="1" smtClean="0"/>
              <a:t>εδάφους</a:t>
            </a:r>
            <a:r>
              <a:rPr lang="el-GR" altLang="en-US" sz="2400" dirty="0" smtClean="0"/>
              <a:t>.</a:t>
            </a:r>
            <a:endParaRPr lang="el-GR" altLang="en-US" sz="2400" dirty="0"/>
          </a:p>
          <a:p>
            <a:r>
              <a:rPr lang="el-GR" altLang="en-US" sz="2400" dirty="0"/>
              <a:t>Τ</a:t>
            </a:r>
            <a:r>
              <a:rPr lang="en-GB" altLang="en-US" sz="2400" dirty="0"/>
              <a:t>ο </a:t>
            </a:r>
            <a:r>
              <a:rPr lang="en-GB" altLang="en-US" sz="2400" dirty="0" err="1" smtClean="0"/>
              <a:t>υψόμετρο</a:t>
            </a:r>
            <a:r>
              <a:rPr lang="el-GR" altLang="en-US" sz="2400" dirty="0" smtClean="0"/>
              <a:t>.</a:t>
            </a:r>
            <a:endParaRPr lang="el-GR" altLang="en-US" sz="2400" dirty="0"/>
          </a:p>
          <a:p>
            <a:r>
              <a:rPr lang="el-GR" altLang="en-US" sz="2400" dirty="0"/>
              <a:t>Η </a:t>
            </a:r>
            <a:r>
              <a:rPr lang="en-GB" altLang="en-US" sz="2400" dirty="0" err="1"/>
              <a:t>μωσ</a:t>
            </a:r>
            <a:r>
              <a:rPr lang="en-GB" altLang="en-US" sz="2400" dirty="0"/>
              <a:t>αϊκότητα των μεσογειακού τύπου </a:t>
            </a:r>
            <a:r>
              <a:rPr lang="en-GB" altLang="en-US" sz="2400" dirty="0" smtClean="0"/>
              <a:t>οικοσυστημάτων</a:t>
            </a:r>
            <a:r>
              <a:rPr lang="el-GR" altLang="en-US" sz="2400" dirty="0" smtClean="0"/>
              <a:t>.</a:t>
            </a:r>
            <a:endParaRPr lang="el-GR" altLang="en-US" sz="2400" dirty="0"/>
          </a:p>
          <a:p>
            <a:r>
              <a:rPr lang="el-GR" altLang="en-US" sz="2400" dirty="0"/>
              <a:t>Ο</a:t>
            </a:r>
            <a:r>
              <a:rPr lang="en-GB" altLang="en-US" sz="2400" dirty="0"/>
              <a:t>ι α</a:t>
            </a:r>
            <a:r>
              <a:rPr lang="en-GB" altLang="en-US" sz="2400" dirty="0" err="1"/>
              <a:t>νθρώ</a:t>
            </a:r>
            <a:r>
              <a:rPr lang="en-GB" altLang="en-US" sz="2400" dirty="0"/>
              <a:t>πινες </a:t>
            </a:r>
            <a:r>
              <a:rPr lang="en-GB" altLang="en-US" sz="2400" dirty="0" smtClean="0"/>
              <a:t>δραστηριότητες</a:t>
            </a:r>
            <a:r>
              <a:rPr lang="el-GR" altLang="en-US" sz="2400" dirty="0" smtClean="0"/>
              <a:t>.</a:t>
            </a:r>
            <a:endParaRPr lang="en-GB" altLang="en-US" sz="2400" dirty="0"/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 5. Πανίδα της Ελλάδας (Μέρος Γ')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01A04-2D45-40E7-95A4-8CB8B0DCE1BE}" type="slidenum">
              <a:rPr lang="en-GB" altLang="en-US" smtClean="0"/>
              <a:pPr/>
              <a:t>4</a:t>
            </a:fld>
            <a:endParaRPr lang="en-GB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24611" y="397021"/>
            <a:ext cx="7886700" cy="1325563"/>
          </a:xfrm>
        </p:spPr>
        <p:txBody>
          <a:bodyPr/>
          <a:lstStyle/>
          <a:p>
            <a:r>
              <a:rPr lang="el-GR" dirty="0" smtClean="0"/>
              <a:t>Συσχέτιση κατανομών με τις </a:t>
            </a:r>
            <a:r>
              <a:rPr lang="el-GR" dirty="0" err="1" smtClean="0"/>
              <a:t>ισοθέρμους</a:t>
            </a:r>
            <a:r>
              <a:rPr lang="el-GR" dirty="0" smtClean="0"/>
              <a:t> 1/3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611" y="2031160"/>
            <a:ext cx="4104539" cy="3677104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149" y="2031160"/>
            <a:ext cx="4042929" cy="3793219"/>
          </a:xfr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 5. Πανίδα της Ελλάδας (Μέρος Γ')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01A04-2D45-40E7-95A4-8CB8B0DCE1BE}" type="slidenum">
              <a:rPr lang="en-GB" altLang="en-US" smtClean="0"/>
              <a:pPr/>
              <a:t>5</a:t>
            </a:fld>
            <a:endParaRPr lang="en-GB" altLang="en-US"/>
          </a:p>
        </p:txBody>
      </p:sp>
      <p:sp>
        <p:nvSpPr>
          <p:cNvPr id="9" name="TextBox 8"/>
          <p:cNvSpPr txBox="1"/>
          <p:nvPr/>
        </p:nvSpPr>
        <p:spPr>
          <a:xfrm>
            <a:off x="4204747" y="5308527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2</a:t>
            </a:r>
            <a:endParaRPr lang="en-US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8309286" y="5308527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3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Συσχέτιση κατανομών με τις </a:t>
            </a:r>
            <a:r>
              <a:rPr lang="el-GR" dirty="0" err="1"/>
              <a:t>ισοθέρμους</a:t>
            </a:r>
            <a:r>
              <a:rPr lang="el-GR" dirty="0"/>
              <a:t> </a:t>
            </a:r>
            <a:r>
              <a:rPr lang="el-GR" dirty="0" smtClean="0"/>
              <a:t>2/3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886764"/>
            <a:ext cx="3886200" cy="2980831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0943" y="3054692"/>
            <a:ext cx="3886200" cy="2541814"/>
          </a:xfr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 5. Πανίδα της Ελλάδας (Μέρος Γ')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01A04-2D45-40E7-95A4-8CB8B0DCE1BE}" type="slidenum">
              <a:rPr lang="en-GB" altLang="en-US" smtClean="0"/>
              <a:pPr/>
              <a:t>6</a:t>
            </a:fld>
            <a:endParaRPr lang="en-GB" altLang="en-US"/>
          </a:p>
        </p:txBody>
      </p:sp>
      <p:sp>
        <p:nvSpPr>
          <p:cNvPr id="9" name="TextBox 8"/>
          <p:cNvSpPr txBox="1"/>
          <p:nvPr/>
        </p:nvSpPr>
        <p:spPr>
          <a:xfrm>
            <a:off x="4183076" y="4590596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4</a:t>
            </a:r>
            <a:endParaRPr lang="en-US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8108346" y="5319507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5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8" name="Text Box 4"/>
          <p:cNvSpPr txBox="1">
            <a:spLocks noChangeArrowheads="1"/>
          </p:cNvSpPr>
          <p:nvPr/>
        </p:nvSpPr>
        <p:spPr bwMode="auto">
          <a:xfrm>
            <a:off x="4629150" y="5518793"/>
            <a:ext cx="389247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GB" altLang="en-US" sz="1600" i="1" dirty="0" err="1">
                <a:latin typeface="+mn-lt"/>
              </a:rPr>
              <a:t>Eopolita</a:t>
            </a:r>
            <a:r>
              <a:rPr lang="en-GB" altLang="en-US" sz="1600" i="1" dirty="0">
                <a:latin typeface="+mn-lt"/>
              </a:rPr>
              <a:t> </a:t>
            </a:r>
            <a:r>
              <a:rPr lang="en-GB" altLang="en-US" sz="1600" i="1" dirty="0" err="1">
                <a:latin typeface="+mn-lt"/>
              </a:rPr>
              <a:t>pratense</a:t>
            </a:r>
            <a:r>
              <a:rPr lang="en-GB" altLang="en-US" sz="1600" i="1" dirty="0">
                <a:latin typeface="+mn-lt"/>
              </a:rPr>
              <a:t> </a:t>
            </a:r>
            <a:r>
              <a:rPr lang="en-GB" altLang="en-US" sz="1600" i="1" dirty="0" err="1">
                <a:latin typeface="+mn-lt"/>
              </a:rPr>
              <a:t>pratense</a:t>
            </a:r>
            <a:r>
              <a:rPr lang="en-GB" altLang="en-US" sz="1600" dirty="0">
                <a:latin typeface="+mn-lt"/>
              </a:rPr>
              <a:t> (</a:t>
            </a:r>
            <a:r>
              <a:rPr lang="en-GB" altLang="en-US" sz="1600" dirty="0" err="1">
                <a:latin typeface="+mn-lt"/>
              </a:rPr>
              <a:t>Gastr</a:t>
            </a:r>
            <a:r>
              <a:rPr lang="en-GB" altLang="en-US" sz="1600" dirty="0">
                <a:latin typeface="+mn-lt"/>
              </a:rPr>
              <a:t>. </a:t>
            </a:r>
            <a:r>
              <a:rPr lang="en-GB" altLang="en-US" sz="1600" dirty="0" err="1">
                <a:latin typeface="+mn-lt"/>
              </a:rPr>
              <a:t>Zonitidae</a:t>
            </a:r>
            <a:r>
              <a:rPr lang="en-GB" altLang="en-US" sz="1600" dirty="0">
                <a:latin typeface="+mn-lt"/>
              </a:rPr>
              <a:t>)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Συσχέτιση κατανομών με τις </a:t>
            </a:r>
            <a:r>
              <a:rPr lang="el-GR" dirty="0" err="1"/>
              <a:t>ισοθέρμους</a:t>
            </a:r>
            <a:r>
              <a:rPr lang="el-GR" dirty="0"/>
              <a:t> </a:t>
            </a:r>
            <a:r>
              <a:rPr lang="el-GR" dirty="0" smtClean="0"/>
              <a:t>3/3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102024"/>
            <a:ext cx="3886200" cy="3503558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150" y="2397006"/>
            <a:ext cx="3886200" cy="3208576"/>
          </a:xfr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 5. Πανίδα της Ελλάδας (Μέρος Γ')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01A04-2D45-40E7-95A4-8CB8B0DCE1BE}" type="slidenum">
              <a:rPr lang="en-GB" altLang="en-US" smtClean="0"/>
              <a:pPr/>
              <a:t>7</a:t>
            </a:fld>
            <a:endParaRPr lang="en-GB" altLang="en-US"/>
          </a:p>
        </p:txBody>
      </p:sp>
      <p:sp>
        <p:nvSpPr>
          <p:cNvPr id="9" name="TextBox 8"/>
          <p:cNvSpPr txBox="1"/>
          <p:nvPr/>
        </p:nvSpPr>
        <p:spPr>
          <a:xfrm>
            <a:off x="3992880" y="5140960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6</a:t>
            </a:r>
            <a:endParaRPr lang="en-US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8108346" y="5140960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7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2" name="Text Box 4"/>
          <p:cNvSpPr txBox="1">
            <a:spLocks noChangeArrowheads="1"/>
          </p:cNvSpPr>
          <p:nvPr/>
        </p:nvSpPr>
        <p:spPr bwMode="auto">
          <a:xfrm>
            <a:off x="5035527" y="5053686"/>
            <a:ext cx="224599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GB" altLang="en-US" sz="1600" i="1" dirty="0" err="1">
                <a:latin typeface="+mn-lt"/>
              </a:rPr>
              <a:t>Triturus</a:t>
            </a:r>
            <a:r>
              <a:rPr lang="en-GB" altLang="en-US" sz="1600" i="1" dirty="0">
                <a:latin typeface="+mn-lt"/>
              </a:rPr>
              <a:t> </a:t>
            </a:r>
            <a:r>
              <a:rPr lang="en-GB" altLang="en-US" sz="1600" i="1" dirty="0" err="1">
                <a:latin typeface="+mn-lt"/>
              </a:rPr>
              <a:t>alpestris</a:t>
            </a:r>
            <a:endParaRPr lang="en-GB" altLang="en-US" sz="1600" i="1" dirty="0">
              <a:latin typeface="+mn-lt"/>
            </a:endParaRPr>
          </a:p>
          <a:p>
            <a:pPr eaLnBrk="1" hangingPunct="1"/>
            <a:r>
              <a:rPr lang="el-GR" altLang="en-US" sz="1600" dirty="0" smtClean="0">
                <a:latin typeface="+mn-lt"/>
              </a:rPr>
              <a:t>Βροχόπτωση </a:t>
            </a:r>
            <a:r>
              <a:rPr lang="el-GR" altLang="en-US" sz="1600" dirty="0">
                <a:latin typeface="+mn-lt"/>
              </a:rPr>
              <a:t>&gt; 1000 </a:t>
            </a:r>
            <a:r>
              <a:rPr lang="en-GB" altLang="en-US" sz="1600" dirty="0">
                <a:latin typeface="+mn-lt"/>
              </a:rPr>
              <a:t>mm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Υγρασία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l-GR" altLang="en-US" sz="2600" dirty="0"/>
              <a:t>Η υγρασία είναι επίσης ένας σημαντικός περιοριστικός </a:t>
            </a:r>
            <a:r>
              <a:rPr lang="el-GR" altLang="en-US" sz="2600" dirty="0" smtClean="0"/>
              <a:t>παράγοντας.</a:t>
            </a:r>
          </a:p>
          <a:p>
            <a:endParaRPr lang="el-GR" altLang="en-US" sz="2600" dirty="0"/>
          </a:p>
          <a:p>
            <a:r>
              <a:rPr lang="el-GR" altLang="en-US" sz="2600" dirty="0" smtClean="0"/>
              <a:t>Η </a:t>
            </a:r>
            <a:r>
              <a:rPr lang="el-GR" altLang="en-US" sz="2600" dirty="0"/>
              <a:t>υγρασία εκφράζεται συχνά με το ύψος των </a:t>
            </a:r>
            <a:r>
              <a:rPr lang="el-GR" altLang="en-US" sz="2600" dirty="0" smtClean="0"/>
              <a:t>βροχοπτώσεων.</a:t>
            </a:r>
            <a:endParaRPr lang="en-GB" altLang="en-US" sz="2600" dirty="0"/>
          </a:p>
          <a:p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3753" y="1726937"/>
            <a:ext cx="3886200" cy="3347683"/>
          </a:xfr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 5. Πανίδα της Ελλάδας (Μέρος Γ')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01A04-2D45-40E7-95A4-8CB8B0DCE1BE}" type="slidenum">
              <a:rPr lang="en-GB" altLang="en-US" smtClean="0"/>
              <a:pPr/>
              <a:t>8</a:t>
            </a:fld>
            <a:endParaRPr lang="en-GB" altLang="en-US"/>
          </a:p>
        </p:txBody>
      </p:sp>
      <p:sp>
        <p:nvSpPr>
          <p:cNvPr id="8" name="TextBox 7"/>
          <p:cNvSpPr txBox="1"/>
          <p:nvPr/>
        </p:nvSpPr>
        <p:spPr>
          <a:xfrm>
            <a:off x="7832950" y="4653280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8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6" name="Text Box 4"/>
          <p:cNvSpPr txBox="1">
            <a:spLocks noChangeArrowheads="1"/>
          </p:cNvSpPr>
          <p:nvPr/>
        </p:nvSpPr>
        <p:spPr bwMode="auto">
          <a:xfrm>
            <a:off x="4514850" y="5555900"/>
            <a:ext cx="38862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l-GR" altLang="en-US" sz="1600" dirty="0" err="1">
                <a:latin typeface="+mn-lt"/>
              </a:rPr>
              <a:t>Υπομεσογειακός</a:t>
            </a:r>
            <a:r>
              <a:rPr lang="el-GR" altLang="en-US" sz="1600" dirty="0">
                <a:latin typeface="+mn-lt"/>
              </a:rPr>
              <a:t> βιοκλιματικός χαρακτήρας</a:t>
            </a:r>
            <a:endParaRPr lang="en-GB" altLang="en-US" sz="1600" dirty="0">
              <a:latin typeface="+mn-lt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err="1" smtClean="0"/>
              <a:t>Υπομεσογειακός</a:t>
            </a:r>
            <a:r>
              <a:rPr lang="el-GR" sz="4000" dirty="0" smtClean="0"/>
              <a:t> βιοκλιματικός χαρακτήρας</a:t>
            </a:r>
            <a:endParaRPr lang="en-US" sz="4000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943428" y="2132634"/>
            <a:ext cx="3571421" cy="4351338"/>
          </a:xfrm>
        </p:spPr>
        <p:txBody>
          <a:bodyPr/>
          <a:lstStyle/>
          <a:p>
            <a:r>
              <a:rPr lang="el-GR" altLang="en-US" sz="2600" dirty="0"/>
              <a:t>Οι κλιματικοί παράγοντες δεν λειτουργούν </a:t>
            </a:r>
            <a:r>
              <a:rPr lang="el-GR" altLang="en-US" sz="2600" dirty="0" smtClean="0"/>
              <a:t>μόνοι,  </a:t>
            </a:r>
            <a:r>
              <a:rPr lang="el-GR" altLang="en-US" sz="2600" dirty="0"/>
              <a:t>αλλά συχνά σε </a:t>
            </a:r>
            <a:r>
              <a:rPr lang="el-GR" altLang="en-US" sz="2600" dirty="0" smtClean="0"/>
              <a:t>συνδυασμό.</a:t>
            </a:r>
            <a:endParaRPr lang="en-GB" altLang="en-US" sz="2600" dirty="0"/>
          </a:p>
          <a:p>
            <a:endParaRPr 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4850" y="2078193"/>
            <a:ext cx="3886200" cy="3477707"/>
          </a:xfr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 5. Πανίδα της Ελλάδας (Μέρος Γ')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01A04-2D45-40E7-95A4-8CB8B0DCE1BE}" type="slidenum">
              <a:rPr lang="en-GB" altLang="en-US" smtClean="0"/>
              <a:pPr/>
              <a:t>9</a:t>
            </a:fld>
            <a:endParaRPr lang="en-GB" altLang="en-US"/>
          </a:p>
        </p:txBody>
      </p:sp>
      <p:sp>
        <p:nvSpPr>
          <p:cNvPr id="8" name="TextBox 7"/>
          <p:cNvSpPr txBox="1"/>
          <p:nvPr/>
        </p:nvSpPr>
        <p:spPr>
          <a:xfrm>
            <a:off x="7964557" y="5124938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Υψηλό ποσοστό ενδημισμού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sz="2600" dirty="0" smtClean="0"/>
              <a:t>Στις </a:t>
            </a:r>
            <a:r>
              <a:rPr lang="el-GR" sz="2600" dirty="0"/>
              <a:t>καλύτερα γνωστές ομάδες ζώων έχουν καταγραφεί περίπου 1500 ενδημικά είδη σε ένα σύνολο 5500 </a:t>
            </a:r>
            <a:r>
              <a:rPr lang="el-GR" sz="2600" dirty="0" smtClean="0"/>
              <a:t>ειδών. </a:t>
            </a:r>
            <a:endParaRPr lang="el-GR" sz="2600" dirty="0"/>
          </a:p>
          <a:p>
            <a:r>
              <a:rPr lang="el-GR" sz="2600" dirty="0" smtClean="0"/>
              <a:t>Ποσοστό </a:t>
            </a:r>
            <a:r>
              <a:rPr lang="el-GR" sz="2600" dirty="0"/>
              <a:t>27</a:t>
            </a:r>
            <a:r>
              <a:rPr lang="el-GR" sz="2600" dirty="0" smtClean="0"/>
              <a:t>%. </a:t>
            </a:r>
            <a:endParaRPr lang="el-GR" sz="2600" dirty="0"/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 5. Πανίδα της Ελλάδας (Μέρος Γ')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01A04-2D45-40E7-95A4-8CB8B0DCE1BE}" type="slidenum">
              <a:rPr lang="en-GB" altLang="en-US" smtClean="0"/>
              <a:pPr/>
              <a:t>10</a:t>
            </a:fld>
            <a:endParaRPr lang="en-GB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Σημαντικότερες περιοχές ενδημισμού</a:t>
            </a:r>
            <a:endParaRPr lang="en-US" sz="4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altLang="en-US" sz="2600" dirty="0" smtClean="0"/>
              <a:t>Κρήτη</a:t>
            </a:r>
            <a:endParaRPr lang="el-GR" altLang="en-US" sz="2600" dirty="0"/>
          </a:p>
          <a:p>
            <a:r>
              <a:rPr lang="el-GR" altLang="en-US" sz="2600" dirty="0"/>
              <a:t>Κυκλάδες</a:t>
            </a:r>
          </a:p>
          <a:p>
            <a:r>
              <a:rPr lang="el-GR" altLang="en-US" sz="2600" dirty="0"/>
              <a:t>Βουνά ηπειρωτικής Ελλάδας</a:t>
            </a:r>
          </a:p>
          <a:p>
            <a:r>
              <a:rPr lang="el-GR" altLang="en-US" sz="2600" dirty="0"/>
              <a:t>Σπήλαια</a:t>
            </a:r>
            <a:endParaRPr lang="en-GB" altLang="en-US" sz="2600" dirty="0"/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 5. Πανίδα της Ελλάδας (Μέρος Γ')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01A04-2D45-40E7-95A4-8CB8B0DCE1BE}" type="slidenum">
              <a:rPr lang="en-GB" altLang="en-US" smtClean="0"/>
              <a:pPr/>
              <a:t>11</a:t>
            </a:fld>
            <a:endParaRPr lang="en-GB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/>
              <a:t>Κυριότεροι λόγοι ύπαρξης αυτού του </a:t>
            </a:r>
            <a:r>
              <a:rPr lang="el-GR" sz="4000" dirty="0" smtClean="0"/>
              <a:t>ενδημισμού</a:t>
            </a:r>
            <a:endParaRPr lang="en-US" sz="4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sz="2600" dirty="0" smtClean="0"/>
          </a:p>
          <a:p>
            <a:r>
              <a:rPr lang="el-GR" sz="2600" dirty="0" smtClean="0"/>
              <a:t>Η </a:t>
            </a:r>
            <a:r>
              <a:rPr lang="el-GR" sz="2600" dirty="0"/>
              <a:t>μακροχρόνια απομόνωση των </a:t>
            </a:r>
            <a:r>
              <a:rPr lang="el-GR" sz="2600" dirty="0" smtClean="0"/>
              <a:t>νησιών. </a:t>
            </a:r>
            <a:endParaRPr lang="el-GR" sz="2600" dirty="0"/>
          </a:p>
          <a:p>
            <a:r>
              <a:rPr lang="el-GR" sz="2600" dirty="0"/>
              <a:t>Η ύπαρξη </a:t>
            </a:r>
            <a:r>
              <a:rPr lang="el-GR" sz="2600" dirty="0" err="1"/>
              <a:t>πλειστοκαινικών</a:t>
            </a:r>
            <a:r>
              <a:rPr lang="el-GR" sz="2600" dirty="0"/>
              <a:t> καταφυγίων στις ορεινές </a:t>
            </a:r>
            <a:r>
              <a:rPr lang="el-GR" sz="2600" dirty="0" smtClean="0"/>
              <a:t>περιοχές.</a:t>
            </a:r>
            <a:endParaRPr lang="el-GR" sz="2600" dirty="0"/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 5. Πανίδα της Ελλάδας (Μέρος Γ')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01A04-2D45-40E7-95A4-8CB8B0DCE1BE}" type="slidenum">
              <a:rPr lang="en-GB" altLang="en-US" smtClean="0"/>
              <a:pPr/>
              <a:t>12</a:t>
            </a:fld>
            <a:endParaRPr lang="en-GB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Υψηλός αριθμός </a:t>
            </a:r>
            <a:r>
              <a:rPr lang="el-GR" dirty="0" smtClean="0"/>
              <a:t>ειδών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altLang="en-US" sz="2600" dirty="0" smtClean="0"/>
              <a:t>Στη </a:t>
            </a:r>
            <a:r>
              <a:rPr lang="el-GR" altLang="en-US" sz="2600" dirty="0"/>
              <a:t>νότια Ελλάδα, ο</a:t>
            </a:r>
            <a:r>
              <a:rPr lang="en-GB" altLang="en-US" sz="2600" dirty="0"/>
              <a:t>ι π</a:t>
            </a:r>
            <a:r>
              <a:rPr lang="en-GB" altLang="en-US" sz="2600" dirty="0" err="1"/>
              <a:t>εριοχές</a:t>
            </a:r>
            <a:r>
              <a:rPr lang="en-GB" altLang="en-US" sz="2600" dirty="0"/>
              <a:t> </a:t>
            </a:r>
            <a:r>
              <a:rPr lang="en-GB" altLang="en-US" sz="2600" dirty="0" err="1"/>
              <a:t>με</a:t>
            </a:r>
            <a:r>
              <a:rPr lang="en-GB" altLang="en-US" sz="2600" dirty="0"/>
              <a:t> </a:t>
            </a:r>
            <a:r>
              <a:rPr lang="en-GB" altLang="en-US" sz="2600" dirty="0" err="1"/>
              <a:t>την</a:t>
            </a:r>
            <a:r>
              <a:rPr lang="en-GB" altLang="en-US" sz="2600" dirty="0"/>
              <a:t> </a:t>
            </a:r>
            <a:r>
              <a:rPr lang="en-GB" altLang="en-US" sz="2600" dirty="0" err="1"/>
              <a:t>υψηλότερη</a:t>
            </a:r>
            <a:r>
              <a:rPr lang="en-GB" altLang="en-US" sz="2600" dirty="0"/>
              <a:t> β</a:t>
            </a:r>
            <a:r>
              <a:rPr lang="en-GB" altLang="en-US" sz="2600" dirty="0" err="1"/>
              <a:t>ιο</a:t>
            </a:r>
            <a:r>
              <a:rPr lang="en-GB" altLang="en-US" sz="2600" dirty="0"/>
              <a:t>ποικιλότητα είναι οι κορυφές των βουνών και ιδιαίτερα του Ταϋγέτου και του </a:t>
            </a:r>
            <a:r>
              <a:rPr lang="en-GB" altLang="en-US" sz="2600" dirty="0" smtClean="0"/>
              <a:t>Ψηλορείτη</a:t>
            </a:r>
            <a:r>
              <a:rPr lang="el-GR" altLang="en-US" sz="2600" dirty="0" smtClean="0"/>
              <a:t>.</a:t>
            </a:r>
            <a:endParaRPr lang="en-GB" altLang="en-US" sz="2600" dirty="0"/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 5. Πανίδα της Ελλάδας (Μέρος Γ')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01A04-2D45-40E7-95A4-8CB8B0DCE1BE}" type="slidenum">
              <a:rPr lang="en-GB" altLang="en-US" smtClean="0"/>
              <a:pPr/>
              <a:t>13</a:t>
            </a:fld>
            <a:endParaRPr lang="en-GB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/>
              <a:t>Τετράγωνα που περιλαμβάνουν το 85% της </a:t>
            </a:r>
            <a:r>
              <a:rPr lang="el-GR" sz="4000" dirty="0" smtClean="0"/>
              <a:t>πανίδας</a:t>
            </a:r>
            <a:endParaRPr lang="en-US" sz="40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9525" y="1532382"/>
            <a:ext cx="6799464" cy="4578830"/>
          </a:xfr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 5. Πανίδα της Ελλάδας (Μέρος Γ')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01A04-2D45-40E7-95A4-8CB8B0DCE1BE}" type="slidenum">
              <a:rPr lang="en-GB" altLang="en-US" smtClean="0"/>
              <a:pPr/>
              <a:t>14</a:t>
            </a:fld>
            <a:endParaRPr lang="en-GB" altLang="en-US"/>
          </a:p>
        </p:txBody>
      </p:sp>
      <p:sp>
        <p:nvSpPr>
          <p:cNvPr id="7" name="TextBox 6"/>
          <p:cNvSpPr txBox="1"/>
          <p:nvPr/>
        </p:nvSpPr>
        <p:spPr>
          <a:xfrm>
            <a:off x="7528560" y="569976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10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Κατάσταση </a:t>
            </a:r>
            <a:r>
              <a:rPr lang="el-GR" dirty="0" smtClean="0"/>
              <a:t>πληθυσμών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600" dirty="0" smtClean="0"/>
              <a:t>Πληθυσμοί </a:t>
            </a:r>
            <a:r>
              <a:rPr lang="el-GR" sz="2600" dirty="0"/>
              <a:t>αραιοί σε σχέση με την Κεντρική </a:t>
            </a:r>
            <a:r>
              <a:rPr lang="el-GR" sz="2600" dirty="0" smtClean="0"/>
              <a:t>Ευρώπη.</a:t>
            </a:r>
            <a:endParaRPr lang="el-GR" sz="2600" dirty="0"/>
          </a:p>
          <a:p>
            <a:r>
              <a:rPr lang="el-GR" sz="2600" dirty="0" smtClean="0"/>
              <a:t>Ομάδες </a:t>
            </a:r>
            <a:r>
              <a:rPr lang="el-GR" sz="2600" dirty="0"/>
              <a:t>με υψηλές </a:t>
            </a:r>
            <a:r>
              <a:rPr lang="el-GR" sz="2600" dirty="0" smtClean="0"/>
              <a:t>αφθονίες.</a:t>
            </a:r>
            <a:endParaRPr lang="el-GR" sz="2600" dirty="0"/>
          </a:p>
          <a:p>
            <a:r>
              <a:rPr lang="el-GR" sz="2600" dirty="0" smtClean="0"/>
              <a:t>Θερμόφιλα </a:t>
            </a:r>
            <a:r>
              <a:rPr lang="el-GR" sz="2600" dirty="0"/>
              <a:t>είδη </a:t>
            </a:r>
            <a:r>
              <a:rPr lang="el-GR" sz="2600" dirty="0" smtClean="0"/>
              <a:t>όπως: Σαύρες, </a:t>
            </a:r>
            <a:r>
              <a:rPr lang="el-GR" sz="2600" dirty="0" err="1" smtClean="0"/>
              <a:t>Ορθόπτερα,Ορισμένα</a:t>
            </a:r>
            <a:r>
              <a:rPr lang="el-GR" sz="2600" dirty="0" smtClean="0"/>
              <a:t> Κολεόπτερα. </a:t>
            </a:r>
            <a:endParaRPr lang="el-GR" sz="2600" dirty="0"/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 5. Πανίδα της Ελλάδας (Μέρος Γ')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01A04-2D45-40E7-95A4-8CB8B0DCE1BE}" type="slidenum">
              <a:rPr lang="en-GB" altLang="en-US" smtClean="0"/>
              <a:pPr/>
              <a:t>15</a:t>
            </a:fld>
            <a:endParaRPr lang="en-GB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Απειλές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sz="2600" dirty="0" smtClean="0"/>
              <a:t>Αλλοιώσεις </a:t>
            </a:r>
            <a:r>
              <a:rPr lang="el-GR" sz="2600" dirty="0"/>
              <a:t>και καταστροφές </a:t>
            </a:r>
            <a:r>
              <a:rPr lang="el-GR" sz="2600" dirty="0" smtClean="0"/>
              <a:t>βιοτόπων.</a:t>
            </a:r>
            <a:endParaRPr lang="el-GR" sz="2600" dirty="0"/>
          </a:p>
          <a:p>
            <a:r>
              <a:rPr lang="el-GR" sz="2600" dirty="0" err="1"/>
              <a:t>Εισβλητικά</a:t>
            </a:r>
            <a:r>
              <a:rPr lang="el-GR" sz="2600" dirty="0"/>
              <a:t> ξενικά </a:t>
            </a:r>
            <a:r>
              <a:rPr lang="el-GR" sz="2600" dirty="0" smtClean="0"/>
              <a:t>είδη.</a:t>
            </a:r>
            <a:endParaRPr lang="el-GR" sz="2600" dirty="0"/>
          </a:p>
          <a:p>
            <a:r>
              <a:rPr lang="el-GR" sz="2600" dirty="0" smtClean="0"/>
              <a:t>Ρύπανση.</a:t>
            </a:r>
            <a:endParaRPr lang="el-GR" sz="2600" dirty="0"/>
          </a:p>
          <a:p>
            <a:r>
              <a:rPr lang="el-GR" sz="2600" dirty="0" err="1" smtClean="0"/>
              <a:t>Υπερεκμετάλλευση</a:t>
            </a:r>
            <a:r>
              <a:rPr lang="el-GR" sz="2600" dirty="0" smtClean="0"/>
              <a:t>.</a:t>
            </a:r>
            <a:endParaRPr lang="el-GR" sz="2600" dirty="0"/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 5. Πανίδα της Ελλάδας (Μέρος Γ')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01A04-2D45-40E7-95A4-8CB8B0DCE1BE}" type="slidenum">
              <a:rPr lang="en-GB" altLang="en-US" smtClean="0"/>
              <a:pPr/>
              <a:t>16</a:t>
            </a:fld>
            <a:endParaRPr lang="en-GB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/>
              <a:t>Αλλοιώσεις και καταστροφές </a:t>
            </a:r>
            <a:r>
              <a:rPr lang="el-GR" sz="4000" dirty="0" smtClean="0"/>
              <a:t>βιοτόπων</a:t>
            </a:r>
            <a:endParaRPr lang="en-US" sz="4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600" dirty="0" smtClean="0"/>
              <a:t>Αποξηράνσεις υγροτόπων.</a:t>
            </a:r>
            <a:endParaRPr lang="el-GR" sz="2600" dirty="0"/>
          </a:p>
          <a:p>
            <a:r>
              <a:rPr lang="el-GR" sz="2600" dirty="0"/>
              <a:t>Εκτεταμένες </a:t>
            </a:r>
            <a:r>
              <a:rPr lang="el-GR" sz="2600" dirty="0" smtClean="0"/>
              <a:t>υλοτομίες.</a:t>
            </a:r>
            <a:endParaRPr lang="el-GR" sz="2600" dirty="0"/>
          </a:p>
          <a:p>
            <a:r>
              <a:rPr lang="el-GR" sz="2600" dirty="0" smtClean="0"/>
              <a:t>Εκχερσώσεις.</a:t>
            </a:r>
            <a:endParaRPr lang="el-GR" sz="2600" dirty="0"/>
          </a:p>
          <a:p>
            <a:r>
              <a:rPr lang="el-GR" sz="2600" dirty="0" smtClean="0"/>
              <a:t>Πυρκαγιές.</a:t>
            </a:r>
            <a:endParaRPr lang="el-GR" sz="2600" dirty="0"/>
          </a:p>
          <a:p>
            <a:r>
              <a:rPr lang="el-GR" sz="2600" dirty="0"/>
              <a:t>Επέκταση οικισμών και τουριστικών εγκαταστάσεων σε </a:t>
            </a:r>
            <a:r>
              <a:rPr lang="el-GR" sz="2600" dirty="0" smtClean="0"/>
              <a:t>παραλίες.</a:t>
            </a:r>
            <a:endParaRPr lang="el-GR" sz="2600" dirty="0"/>
          </a:p>
          <a:p>
            <a:r>
              <a:rPr lang="el-GR" sz="2600" dirty="0"/>
              <a:t>Επεμβάσεις σε βουνά </a:t>
            </a:r>
            <a:r>
              <a:rPr lang="el-GR" sz="2600" dirty="0" smtClean="0"/>
              <a:t>.</a:t>
            </a:r>
            <a:endParaRPr lang="el-GR" sz="2600" dirty="0"/>
          </a:p>
          <a:p>
            <a:r>
              <a:rPr lang="el-GR" sz="2600" dirty="0" smtClean="0"/>
              <a:t>Εξορύξεις.</a:t>
            </a:r>
            <a:endParaRPr lang="el-GR" sz="2600" dirty="0"/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 5. Πανίδα της Ελλάδας (Μέρος Γ')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01A04-2D45-40E7-95A4-8CB8B0DCE1BE}" type="slidenum">
              <a:rPr lang="en-GB" altLang="en-US" smtClean="0"/>
              <a:pPr/>
              <a:t>17</a:t>
            </a:fld>
            <a:endParaRPr lang="en-GB" alt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Παραδείγματα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altLang="en-US" dirty="0" smtClean="0"/>
              <a:t>Δάση</a:t>
            </a:r>
            <a:endParaRPr lang="el-GR" altLang="en-US" dirty="0"/>
          </a:p>
          <a:p>
            <a:pPr lvl="1"/>
            <a:r>
              <a:rPr lang="el-GR" altLang="en-US" dirty="0"/>
              <a:t>Αρχές 19ου αιώνα: 	45%</a:t>
            </a:r>
          </a:p>
          <a:p>
            <a:pPr lvl="1"/>
            <a:r>
              <a:rPr lang="el-GR" altLang="en-US" dirty="0"/>
              <a:t>Σήμερα: 		</a:t>
            </a:r>
            <a:r>
              <a:rPr lang="el-GR" altLang="en-US" dirty="0" smtClean="0"/>
              <a:t>19%</a:t>
            </a:r>
            <a:endParaRPr lang="el-GR" altLang="en-US" dirty="0"/>
          </a:p>
          <a:p>
            <a:endParaRPr lang="el-GR" altLang="en-US" dirty="0"/>
          </a:p>
          <a:p>
            <a:r>
              <a:rPr lang="el-GR" altLang="en-US" dirty="0"/>
              <a:t>Δασικοί δρόμοι</a:t>
            </a:r>
          </a:p>
          <a:p>
            <a:pPr lvl="1"/>
            <a:r>
              <a:rPr lang="en-GB" altLang="en-US" dirty="0"/>
              <a:t>1950-1960</a:t>
            </a:r>
            <a:r>
              <a:rPr lang="el-GR" altLang="en-US" dirty="0"/>
              <a:t>:</a:t>
            </a:r>
            <a:r>
              <a:rPr lang="en-GB" altLang="en-US" dirty="0"/>
              <a:t> </a:t>
            </a:r>
            <a:r>
              <a:rPr lang="en-GB" altLang="en-US" dirty="0" err="1"/>
              <a:t>συνολικό</a:t>
            </a:r>
            <a:r>
              <a:rPr lang="en-GB" altLang="en-US" dirty="0"/>
              <a:t> </a:t>
            </a:r>
            <a:r>
              <a:rPr lang="en-GB" altLang="en-US" dirty="0" err="1"/>
              <a:t>μήκος</a:t>
            </a:r>
            <a:r>
              <a:rPr lang="el-GR" altLang="en-US" dirty="0"/>
              <a:t>:</a:t>
            </a:r>
            <a:r>
              <a:rPr lang="en-GB" altLang="en-US" dirty="0"/>
              <a:t> </a:t>
            </a:r>
            <a:r>
              <a:rPr lang="el-GR" altLang="en-US" dirty="0"/>
              <a:t>   </a:t>
            </a:r>
            <a:r>
              <a:rPr lang="en-GB" altLang="en-US" dirty="0"/>
              <a:t>1.672 </a:t>
            </a:r>
            <a:r>
              <a:rPr lang="en-GB" altLang="en-US" dirty="0" err="1"/>
              <a:t>χλμ</a:t>
            </a:r>
            <a:r>
              <a:rPr lang="en-GB" altLang="en-US" dirty="0"/>
              <a:t>.</a:t>
            </a:r>
            <a:endParaRPr lang="el-GR" altLang="en-US" dirty="0"/>
          </a:p>
          <a:p>
            <a:pPr lvl="1"/>
            <a:r>
              <a:rPr lang="en-GB" altLang="en-US" dirty="0"/>
              <a:t>1985</a:t>
            </a:r>
            <a:r>
              <a:rPr lang="el-GR" altLang="en-US" dirty="0"/>
              <a:t>:</a:t>
            </a:r>
            <a:r>
              <a:rPr lang="en-GB" altLang="en-US" dirty="0"/>
              <a:t> </a:t>
            </a:r>
            <a:r>
              <a:rPr lang="el-GR" altLang="en-US" dirty="0"/>
              <a:t>				</a:t>
            </a:r>
            <a:r>
              <a:rPr lang="el-GR" altLang="en-US" dirty="0" smtClean="0"/>
              <a:t>     </a:t>
            </a:r>
            <a:r>
              <a:rPr lang="en-GB" altLang="en-US" dirty="0" smtClean="0"/>
              <a:t>15.310 </a:t>
            </a:r>
            <a:r>
              <a:rPr lang="en-GB" altLang="en-US" dirty="0" err="1"/>
              <a:t>χλμ</a:t>
            </a:r>
            <a:r>
              <a:rPr lang="en-GB" altLang="en-US" dirty="0"/>
              <a:t>. </a:t>
            </a:r>
            <a:endParaRPr lang="el-GR" altLang="en-US" dirty="0"/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 5. Πανίδα της Ελλάδας (Μέρος Γ')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01A04-2D45-40E7-95A4-8CB8B0DCE1BE}" type="slidenum">
              <a:rPr lang="en-GB" altLang="en-US" smtClean="0"/>
              <a:pPr/>
              <a:t>18</a:t>
            </a:fld>
            <a:endParaRPr lang="en-GB" alt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Αλλαγές χρήσης γης 1/2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889" y="2046514"/>
            <a:ext cx="6893176" cy="3280228"/>
          </a:xfr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 5. Πανίδα της Ελλάδας (Μέρος Γ')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01A04-2D45-40E7-95A4-8CB8B0DCE1BE}" type="slidenum">
              <a:rPr lang="en-GB" altLang="en-US" smtClean="0"/>
              <a:pPr/>
              <a:t>19</a:t>
            </a:fld>
            <a:endParaRPr lang="en-GB" altLang="en-US"/>
          </a:p>
        </p:txBody>
      </p:sp>
      <p:sp>
        <p:nvSpPr>
          <p:cNvPr id="6" name="TextBox 5"/>
          <p:cNvSpPr txBox="1"/>
          <p:nvPr/>
        </p:nvSpPr>
        <p:spPr>
          <a:xfrm>
            <a:off x="7701343" y="5049743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11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Αλλαγές χρήσης γης </a:t>
            </a:r>
            <a:r>
              <a:rPr lang="el-GR" dirty="0" smtClean="0"/>
              <a:t>2/2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022" y="1991462"/>
            <a:ext cx="3886200" cy="2771433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150" y="2548399"/>
            <a:ext cx="3715754" cy="2778344"/>
          </a:xfr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 5. Πανίδα της Ελλάδας (Μέρος Γ')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01A04-2D45-40E7-95A4-8CB8B0DCE1BE}" type="slidenum">
              <a:rPr lang="en-GB" altLang="en-US" smtClean="0"/>
              <a:pPr/>
              <a:t>20</a:t>
            </a:fld>
            <a:endParaRPr lang="en-GB" altLang="en-US"/>
          </a:p>
        </p:txBody>
      </p:sp>
      <p:sp>
        <p:nvSpPr>
          <p:cNvPr id="9" name="TextBox 8"/>
          <p:cNvSpPr txBox="1"/>
          <p:nvPr/>
        </p:nvSpPr>
        <p:spPr>
          <a:xfrm>
            <a:off x="4023360" y="448589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12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976739" y="504974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13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Πυρκαγιές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881269" y="1635491"/>
            <a:ext cx="7335907" cy="1498146"/>
          </a:xfrm>
        </p:spPr>
        <p:txBody>
          <a:bodyPr>
            <a:normAutofit/>
          </a:bodyPr>
          <a:lstStyle/>
          <a:p>
            <a:r>
              <a:rPr lang="el-GR" sz="2400" dirty="0" smtClean="0"/>
              <a:t>Μέχρι </a:t>
            </a:r>
            <a:r>
              <a:rPr lang="el-GR" sz="2400" dirty="0"/>
              <a:t>το 1973: 	   115.000 στρέμματα το χρόνο</a:t>
            </a:r>
          </a:p>
          <a:p>
            <a:r>
              <a:rPr lang="el-GR" sz="2400" dirty="0"/>
              <a:t>1985: 	</a:t>
            </a:r>
            <a:r>
              <a:rPr lang="el-GR" sz="2400" dirty="0" smtClean="0"/>
              <a:t>             1.050.000 </a:t>
            </a:r>
            <a:r>
              <a:rPr lang="el-GR" sz="2400" dirty="0"/>
              <a:t>στρέμματα</a:t>
            </a:r>
          </a:p>
          <a:p>
            <a:r>
              <a:rPr lang="el-GR" sz="2400" dirty="0"/>
              <a:t>Ρυθμός αναδάσωσης: 50-55.000 στρέμματα το χρόνο.</a:t>
            </a:r>
          </a:p>
          <a:p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8357" y="3257234"/>
            <a:ext cx="4305300" cy="2870200"/>
          </a:xfr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 5. Πανίδα της Ελλάδας (Μέρος Γ')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01A04-2D45-40E7-95A4-8CB8B0DCE1BE}" type="slidenum">
              <a:rPr lang="en-GB" altLang="en-US" smtClean="0"/>
              <a:pPr/>
              <a:t>21</a:t>
            </a:fld>
            <a:endParaRPr lang="en-GB" altLang="en-US"/>
          </a:p>
        </p:txBody>
      </p:sp>
      <p:sp>
        <p:nvSpPr>
          <p:cNvPr id="8" name="TextBox 7"/>
          <p:cNvSpPr txBox="1"/>
          <p:nvPr/>
        </p:nvSpPr>
        <p:spPr>
          <a:xfrm>
            <a:off x="6421897" y="585043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14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5873" y="351609"/>
            <a:ext cx="7886700" cy="1325563"/>
          </a:xfrm>
        </p:spPr>
        <p:txBody>
          <a:bodyPr/>
          <a:lstStyle/>
          <a:p>
            <a:r>
              <a:rPr lang="el-GR" dirty="0" err="1" smtClean="0"/>
              <a:t>Εισβλητικά</a:t>
            </a:r>
            <a:r>
              <a:rPr lang="el-GR" dirty="0" smtClean="0"/>
              <a:t> ξενικά </a:t>
            </a:r>
            <a:r>
              <a:rPr lang="el-GR" smtClean="0"/>
              <a:t>είδη 1/5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95300" y="1974078"/>
            <a:ext cx="3886200" cy="4351338"/>
          </a:xfrm>
        </p:spPr>
        <p:txBody>
          <a:bodyPr/>
          <a:lstStyle/>
          <a:p>
            <a:r>
              <a:rPr lang="el-GR" altLang="en-US" sz="2400" b="1" dirty="0"/>
              <a:t>Μ</a:t>
            </a:r>
            <a:r>
              <a:rPr lang="en-GB" altLang="en-US" sz="2400" b="1" dirty="0" err="1" smtClean="0"/>
              <a:t>υοκάστορ</a:t>
            </a:r>
            <a:r>
              <a:rPr lang="en-GB" altLang="en-US" sz="2400" b="1" dirty="0" smtClean="0"/>
              <a:t>ας</a:t>
            </a:r>
            <a:r>
              <a:rPr lang="el-GR" altLang="en-US" sz="2400" dirty="0" smtClean="0"/>
              <a:t>.</a:t>
            </a:r>
          </a:p>
          <a:p>
            <a:endParaRPr lang="el-GR" altLang="en-US" sz="2400" dirty="0"/>
          </a:p>
          <a:p>
            <a:r>
              <a:rPr lang="el-GR" altLang="en-US" sz="2400" b="1" dirty="0"/>
              <a:t>Ν</a:t>
            </a:r>
            <a:r>
              <a:rPr lang="en-GB" altLang="en-US" sz="2400" b="1" dirty="0" err="1"/>
              <a:t>ησιώτικη</a:t>
            </a:r>
            <a:r>
              <a:rPr lang="el-GR" altLang="en-US" sz="2400" b="1" dirty="0"/>
              <a:t> </a:t>
            </a:r>
            <a:r>
              <a:rPr lang="en-GB" altLang="en-US" sz="2400" b="1" dirty="0"/>
              <a:t>π</a:t>
            </a:r>
            <a:r>
              <a:rPr lang="en-GB" altLang="en-US" sz="2400" b="1" dirty="0" err="1"/>
              <a:t>έρδικ</a:t>
            </a:r>
            <a:r>
              <a:rPr lang="en-GB" altLang="en-US" sz="2400" b="1" dirty="0"/>
              <a:t>α</a:t>
            </a:r>
            <a:r>
              <a:rPr lang="el-GR" altLang="en-US" sz="2400" dirty="0"/>
              <a:t>:</a:t>
            </a:r>
            <a:r>
              <a:rPr lang="en-GB" altLang="en-US" sz="2400" dirty="0"/>
              <a:t> </a:t>
            </a:r>
            <a:r>
              <a:rPr lang="en-GB" altLang="en-US" sz="2400" dirty="0" err="1"/>
              <a:t>σο</a:t>
            </a:r>
            <a:r>
              <a:rPr lang="en-GB" altLang="en-US" sz="2400" dirty="0"/>
              <a:t>βαρά προβλήματα στους πληθυσμούς της πετροπέρδικας λόγω ανταγωνισμού</a:t>
            </a:r>
            <a:r>
              <a:rPr lang="el-GR" altLang="en-US" sz="2400" dirty="0"/>
              <a:t>, </a:t>
            </a:r>
            <a:r>
              <a:rPr lang="en-GB" altLang="en-US" sz="2400" dirty="0" err="1"/>
              <a:t>γενετική</a:t>
            </a:r>
            <a:r>
              <a:rPr lang="en-GB" altLang="en-US" sz="2400" dirty="0"/>
              <a:t> </a:t>
            </a:r>
            <a:r>
              <a:rPr lang="en-GB" altLang="en-US" sz="2400" dirty="0" err="1" smtClean="0"/>
              <a:t>διά</a:t>
            </a:r>
            <a:r>
              <a:rPr lang="en-GB" altLang="en-US" sz="2400" dirty="0" smtClean="0"/>
              <a:t>βρωση</a:t>
            </a:r>
            <a:r>
              <a:rPr lang="el-GR" altLang="en-US" sz="2400" dirty="0" smtClean="0"/>
              <a:t>.</a:t>
            </a:r>
            <a:r>
              <a:rPr lang="en-GB" altLang="en-US" sz="2400" dirty="0" smtClean="0"/>
              <a:t>  </a:t>
            </a:r>
            <a:endParaRPr lang="el-GR" altLang="en-US" sz="2400" dirty="0"/>
          </a:p>
          <a:p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9223" y="2081035"/>
            <a:ext cx="3886200" cy="2911604"/>
          </a:xfr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 5. Πανίδα της Ελλάδας (Μέρος Γ')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01A04-2D45-40E7-95A4-8CB8B0DCE1BE}" type="slidenum">
              <a:rPr lang="en-GB" altLang="en-US" smtClean="0"/>
              <a:pPr/>
              <a:t>22</a:t>
            </a:fld>
            <a:endParaRPr lang="en-GB" altLang="en-US"/>
          </a:p>
        </p:txBody>
      </p:sp>
      <p:sp>
        <p:nvSpPr>
          <p:cNvPr id="8" name="TextBox 7"/>
          <p:cNvSpPr txBox="1"/>
          <p:nvPr/>
        </p:nvSpPr>
        <p:spPr>
          <a:xfrm>
            <a:off x="8108346" y="471564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15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5873" y="351609"/>
            <a:ext cx="7886700" cy="1325563"/>
          </a:xfrm>
        </p:spPr>
        <p:txBody>
          <a:bodyPr/>
          <a:lstStyle/>
          <a:p>
            <a:r>
              <a:rPr lang="el-GR" dirty="0" err="1" smtClean="0"/>
              <a:t>Εισβλητικά</a:t>
            </a:r>
            <a:r>
              <a:rPr lang="el-GR" dirty="0" smtClean="0"/>
              <a:t> ξενικά είδη 2/5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95300" y="1974078"/>
            <a:ext cx="3886200" cy="3730036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l-GR" altLang="en-US" sz="2400" b="1" dirty="0"/>
              <a:t>Α</a:t>
            </a:r>
            <a:r>
              <a:rPr lang="en-GB" altLang="en-US" sz="2400" b="1" dirty="0" err="1"/>
              <a:t>μερικ</a:t>
            </a:r>
            <a:r>
              <a:rPr lang="en-GB" altLang="en-US" sz="2400" b="1" dirty="0"/>
              <a:t>ανική νεροχελώνα </a:t>
            </a:r>
            <a:r>
              <a:rPr lang="en-GB" altLang="en-US" sz="2400" b="1" i="1" dirty="0"/>
              <a:t>Trachemys scripta</a:t>
            </a:r>
            <a:r>
              <a:rPr lang="el-GR" altLang="en-US" sz="2400" dirty="0"/>
              <a:t>:</a:t>
            </a:r>
            <a:r>
              <a:rPr lang="en-GB" altLang="en-US" sz="2400" dirty="0"/>
              <a:t> </a:t>
            </a:r>
            <a:r>
              <a:rPr lang="en-GB" altLang="en-US" sz="2400" dirty="0" err="1"/>
              <a:t>δημιουργεί</a:t>
            </a:r>
            <a:r>
              <a:rPr lang="en-GB" altLang="en-US" sz="2400" dirty="0"/>
              <a:t> </a:t>
            </a:r>
            <a:r>
              <a:rPr lang="en-GB" altLang="en-US" sz="2400" dirty="0" err="1"/>
              <a:t>προβλήματα</a:t>
            </a:r>
            <a:r>
              <a:rPr lang="en-GB" altLang="en-US" sz="2400" dirty="0"/>
              <a:t> στους περισσότερους αυτόχθονες υδρόβιους </a:t>
            </a:r>
            <a:r>
              <a:rPr lang="en-GB" altLang="en-US" sz="2400" dirty="0" err="1" smtClean="0"/>
              <a:t>οργανισμούς</a:t>
            </a:r>
            <a:r>
              <a:rPr lang="el-GR" altLang="en-US" sz="2400" dirty="0" smtClean="0"/>
              <a:t>.</a:t>
            </a:r>
            <a:endParaRPr lang="el-GR" altLang="en-US" sz="2400" dirty="0"/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 5. Πανίδα της Ελλάδας (Μέρος Γ')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01A04-2D45-40E7-95A4-8CB8B0DCE1BE}" type="slidenum">
              <a:rPr lang="en-GB" altLang="en-US" smtClean="0"/>
              <a:pPr/>
              <a:t>23</a:t>
            </a:fld>
            <a:endParaRPr lang="en-GB" altLang="en-US"/>
          </a:p>
        </p:txBody>
      </p:sp>
      <p:sp>
        <p:nvSpPr>
          <p:cNvPr id="7" name="TextBox 6"/>
          <p:cNvSpPr txBox="1"/>
          <p:nvPr/>
        </p:nvSpPr>
        <p:spPr>
          <a:xfrm>
            <a:off x="7914593" y="533522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16</a:t>
            </a:r>
            <a:endParaRPr lang="en-US" sz="1200" dirty="0"/>
          </a:p>
        </p:txBody>
      </p:sp>
      <p:pic>
        <p:nvPicPr>
          <p:cNvPr id="75780" name="Picture 4" descr="http://habitattitude.ca/wp-content/uploads/2014/07/RedEaredSlide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7916" y="2424791"/>
            <a:ext cx="4472610" cy="249827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46701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5873" y="351609"/>
            <a:ext cx="7886700" cy="1325563"/>
          </a:xfrm>
        </p:spPr>
        <p:txBody>
          <a:bodyPr/>
          <a:lstStyle/>
          <a:p>
            <a:r>
              <a:rPr lang="el-GR" dirty="0" err="1" smtClean="0"/>
              <a:t>Εισβλητικά</a:t>
            </a:r>
            <a:r>
              <a:rPr lang="el-GR" dirty="0" smtClean="0"/>
              <a:t> ξενικά είδη 3/5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95300" y="1974078"/>
            <a:ext cx="3886200" cy="3730036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l-GR" altLang="en-US" sz="2400" b="1" dirty="0"/>
              <a:t>Αμερικανικός </a:t>
            </a:r>
            <a:r>
              <a:rPr lang="el-GR" altLang="en-US" sz="2400" b="1" dirty="0" err="1" smtClean="0"/>
              <a:t>ταυροβάτραχος</a:t>
            </a:r>
            <a:r>
              <a:rPr lang="el-GR" altLang="en-US" sz="2400" b="1" dirty="0" smtClean="0"/>
              <a:t> </a:t>
            </a:r>
            <a:r>
              <a:rPr lang="en-US" altLang="en-US" sz="2400" b="1" i="1" dirty="0" err="1" smtClean="0"/>
              <a:t>Lithobates</a:t>
            </a:r>
            <a:r>
              <a:rPr lang="el-GR" altLang="en-US" sz="2400" b="1" i="1" dirty="0" smtClean="0"/>
              <a:t> </a:t>
            </a:r>
            <a:r>
              <a:rPr lang="el-GR" altLang="en-US" sz="2400" b="1" i="1" dirty="0" err="1" smtClean="0"/>
              <a:t>catesbeian</a:t>
            </a:r>
            <a:r>
              <a:rPr lang="en-US" altLang="en-US" sz="2400" b="1" i="1" dirty="0" smtClean="0"/>
              <a:t>us</a:t>
            </a:r>
            <a:r>
              <a:rPr lang="el-GR" altLang="en-US" sz="2400" b="1" i="1" dirty="0" smtClean="0"/>
              <a:t>:</a:t>
            </a:r>
            <a:r>
              <a:rPr lang="el-GR" altLang="en-US" sz="2400" b="1" dirty="0" smtClean="0"/>
              <a:t> </a:t>
            </a:r>
            <a:r>
              <a:rPr lang="el-GR" altLang="en-US" sz="2400" dirty="0"/>
              <a:t>ανταγωνιστικοί προς την τοπική πανίδα </a:t>
            </a:r>
            <a:r>
              <a:rPr lang="el-GR" altLang="en-US" sz="2400" dirty="0" smtClean="0"/>
              <a:t>πληθυσμοί. </a:t>
            </a:r>
            <a:endParaRPr lang="el-GR" altLang="en-US" sz="2400" dirty="0"/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 5. Πανίδα της Ελλάδας (Μέρος Γ')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01A04-2D45-40E7-95A4-8CB8B0DCE1BE}" type="slidenum">
              <a:rPr lang="en-GB" altLang="en-US" smtClean="0"/>
              <a:pPr/>
              <a:t>24</a:t>
            </a:fld>
            <a:endParaRPr lang="en-GB" alt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500" y="2298474"/>
            <a:ext cx="4222646" cy="2850582"/>
          </a:xfrm>
        </p:spPr>
      </p:pic>
      <p:sp>
        <p:nvSpPr>
          <p:cNvPr id="8" name="TextBox 7"/>
          <p:cNvSpPr txBox="1"/>
          <p:nvPr/>
        </p:nvSpPr>
        <p:spPr>
          <a:xfrm>
            <a:off x="7955537" y="440905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17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370224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5873" y="365896"/>
            <a:ext cx="7886700" cy="1325563"/>
          </a:xfrm>
        </p:spPr>
        <p:txBody>
          <a:bodyPr/>
          <a:lstStyle/>
          <a:p>
            <a:r>
              <a:rPr lang="el-GR" dirty="0" err="1"/>
              <a:t>Εισβλητικά</a:t>
            </a:r>
            <a:r>
              <a:rPr lang="el-GR" dirty="0"/>
              <a:t> ξενικά είδη </a:t>
            </a:r>
            <a:r>
              <a:rPr lang="el-GR" dirty="0" smtClean="0"/>
              <a:t>4/5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 5. Πανίδα της Ελλάδας (Μέρος Γ')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801A04-2D45-40E7-95A4-8CB8B0DCE1BE}" type="slidenum">
              <a:rPr lang="en-GB" altLang="en-US" smtClean="0"/>
              <a:pPr/>
              <a:t>25</a:t>
            </a:fld>
            <a:endParaRPr lang="en-GB" altLang="en-US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7596" y="4025219"/>
            <a:ext cx="2764238" cy="2114550"/>
          </a:xfrm>
        </p:spPr>
      </p:pic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605873" y="1720804"/>
            <a:ext cx="4219121" cy="3433989"/>
          </a:xfrm>
        </p:spPr>
        <p:txBody>
          <a:bodyPr>
            <a:normAutofit/>
          </a:bodyPr>
          <a:lstStyle/>
          <a:p>
            <a:r>
              <a:rPr lang="el-GR" sz="2400" b="1" dirty="0"/>
              <a:t>Αμερικανική πέστροφα </a:t>
            </a:r>
            <a:r>
              <a:rPr lang="el-GR" sz="2400" b="1" i="1" dirty="0" err="1"/>
              <a:t>Oncorhynchus</a:t>
            </a:r>
            <a:r>
              <a:rPr lang="el-GR" sz="2400" b="1" i="1" dirty="0"/>
              <a:t> </a:t>
            </a:r>
            <a:r>
              <a:rPr lang="el-GR" sz="2400" b="1" i="1" dirty="0" err="1"/>
              <a:t>mykiss</a:t>
            </a:r>
            <a:r>
              <a:rPr lang="el-GR" sz="2400" b="1" i="1" dirty="0"/>
              <a:t> </a:t>
            </a:r>
            <a:r>
              <a:rPr lang="el-GR" sz="2400" dirty="0" smtClean="0"/>
              <a:t>και </a:t>
            </a:r>
            <a:r>
              <a:rPr lang="el-GR" sz="2400" dirty="0"/>
              <a:t>το </a:t>
            </a:r>
            <a:r>
              <a:rPr lang="el-GR" sz="2400" b="1" dirty="0" err="1"/>
              <a:t>κουνουπόψαρο</a:t>
            </a:r>
            <a:r>
              <a:rPr lang="el-GR" sz="2400" b="1" dirty="0"/>
              <a:t> </a:t>
            </a:r>
            <a:r>
              <a:rPr lang="el-GR" sz="2400" b="1" i="1" dirty="0" err="1"/>
              <a:t>Gambusia</a:t>
            </a:r>
            <a:r>
              <a:rPr lang="el-GR" sz="2400" b="1" i="1" dirty="0"/>
              <a:t> </a:t>
            </a:r>
            <a:r>
              <a:rPr lang="el-GR" sz="2400" b="1" i="1" dirty="0" err="1"/>
              <a:t>affinis</a:t>
            </a:r>
            <a:r>
              <a:rPr lang="el-GR" sz="2400" dirty="0"/>
              <a:t>: </a:t>
            </a:r>
            <a:endParaRPr lang="el-GR" sz="2400" dirty="0" smtClean="0"/>
          </a:p>
          <a:p>
            <a:r>
              <a:rPr lang="el-GR" sz="2400" dirty="0" smtClean="0"/>
              <a:t>προβλήματα </a:t>
            </a:r>
            <a:r>
              <a:rPr lang="el-GR" sz="2400" dirty="0"/>
              <a:t>στα αυτόχθονα είδη λόγω </a:t>
            </a:r>
            <a:r>
              <a:rPr lang="el-GR" sz="2400" dirty="0" smtClean="0"/>
              <a:t>ανταγωνισμού. </a:t>
            </a:r>
            <a:endParaRPr lang="el-GR" sz="2400" dirty="0"/>
          </a:p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976739" y="3437798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18</a:t>
            </a:r>
            <a:endParaRPr lang="en-US" sz="1200" dirty="0"/>
          </a:p>
        </p:txBody>
      </p:sp>
      <p:sp>
        <p:nvSpPr>
          <p:cNvPr id="11" name="TextBox 10"/>
          <p:cNvSpPr txBox="1"/>
          <p:nvPr/>
        </p:nvSpPr>
        <p:spPr>
          <a:xfrm>
            <a:off x="5709920" y="5896333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19</a:t>
            </a:r>
            <a:endParaRPr lang="en-US" sz="1200" dirty="0"/>
          </a:p>
        </p:txBody>
      </p:sp>
      <p:pic>
        <p:nvPicPr>
          <p:cNvPr id="71682" name="Picture 2" descr="http://3.bp.blogspot.com/-J7MF-pmINVk/TszZnyixtbI/AAAAAAAAARs/mPKa7cJBCLM/s1600/rainbow_trout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95093" y="1657350"/>
            <a:ext cx="3449904" cy="20975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5873" y="351609"/>
            <a:ext cx="7886700" cy="1325563"/>
          </a:xfrm>
        </p:spPr>
        <p:txBody>
          <a:bodyPr/>
          <a:lstStyle/>
          <a:p>
            <a:r>
              <a:rPr lang="el-GR" dirty="0" err="1" smtClean="0"/>
              <a:t>Εισβλητικά</a:t>
            </a:r>
            <a:r>
              <a:rPr lang="el-GR" dirty="0" smtClean="0"/>
              <a:t> ξενικά είδη 5/5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95300" y="1974078"/>
            <a:ext cx="3886200" cy="3730036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l-GR" altLang="en-US" sz="2400" b="1" dirty="0"/>
              <a:t>Μέλισσες από την ηπειρωτική Ελλάδα στην Κρήτη: </a:t>
            </a:r>
            <a:r>
              <a:rPr lang="el-GR" altLang="en-US" sz="2400" dirty="0"/>
              <a:t>ανταγωνισμός με το ενδημικό υποείδος, το </a:t>
            </a:r>
            <a:r>
              <a:rPr lang="el-GR" altLang="en-US" sz="2400" b="1" i="1" dirty="0" err="1"/>
              <a:t>Apis</a:t>
            </a:r>
            <a:r>
              <a:rPr lang="el-GR" altLang="en-US" sz="2400" b="1" i="1" dirty="0"/>
              <a:t> </a:t>
            </a:r>
            <a:r>
              <a:rPr lang="el-GR" altLang="en-US" sz="2400" b="1" i="1" dirty="0" err="1"/>
              <a:t>mellifera</a:t>
            </a:r>
            <a:r>
              <a:rPr lang="el-GR" altLang="en-US" sz="2400" b="1" i="1" dirty="0"/>
              <a:t> </a:t>
            </a:r>
            <a:r>
              <a:rPr lang="el-GR" altLang="en-US" sz="2400" b="1" i="1" dirty="0" err="1" smtClean="0"/>
              <a:t>adami</a:t>
            </a:r>
            <a:endParaRPr lang="el-GR" altLang="en-US" sz="2400" b="1" i="1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 5. Πανίδα της Ελλάδας (Μέρος Γ')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01A04-2D45-40E7-95A4-8CB8B0DCE1BE}" type="slidenum">
              <a:rPr lang="en-GB" altLang="en-US" smtClean="0"/>
              <a:pPr/>
              <a:t>26</a:t>
            </a:fld>
            <a:endParaRPr lang="en-GB" altLang="en-US"/>
          </a:p>
        </p:txBody>
      </p:sp>
      <p:pic>
        <p:nvPicPr>
          <p:cNvPr id="69634" name="Picture 2" descr="http://www.ellinikomeli.gr/plugins/content/mavikthumbnails/thumbnails/400x300-images-stories-apis_cerana_queen_and_worker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31632" y="2596242"/>
            <a:ext cx="3810000" cy="28575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7997374" y="5176743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20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7307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Ρύπανση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l-GR" altLang="en-US" sz="2600" dirty="0" smtClean="0"/>
              <a:t>Έδαφος</a:t>
            </a:r>
            <a:r>
              <a:rPr lang="el-GR" altLang="en-US" sz="2600" dirty="0"/>
              <a:t>, νερό: φυτοφάρμακα, </a:t>
            </a:r>
            <a:r>
              <a:rPr lang="el-GR" altLang="en-US" sz="2600" dirty="0" smtClean="0"/>
              <a:t>λιπάσματα.</a:t>
            </a:r>
            <a:endParaRPr lang="el-GR" altLang="en-US" sz="2600" dirty="0"/>
          </a:p>
          <a:p>
            <a:endParaRPr lang="el-GR" altLang="en-US" sz="2600" dirty="0"/>
          </a:p>
          <a:p>
            <a:r>
              <a:rPr lang="el-GR" altLang="en-US" sz="2600" dirty="0"/>
              <a:t>Έδαφος, βλάστηση: </a:t>
            </a:r>
            <a:r>
              <a:rPr lang="el-GR" altLang="en-US" sz="2600" dirty="0" smtClean="0"/>
              <a:t>αεροψεκασμοί.</a:t>
            </a:r>
            <a:endParaRPr lang="en-GB" altLang="en-US" sz="26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881" y="2206171"/>
            <a:ext cx="4637469" cy="3089713"/>
          </a:xfr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 5. Πανίδα της Ελλάδας (Μέρος Γ')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01A04-2D45-40E7-95A4-8CB8B0DCE1BE}" type="slidenum">
              <a:rPr lang="en-GB" altLang="en-US" smtClean="0"/>
              <a:pPr/>
              <a:t>27</a:t>
            </a:fld>
            <a:endParaRPr lang="en-GB" altLang="en-US"/>
          </a:p>
        </p:txBody>
      </p:sp>
      <p:sp>
        <p:nvSpPr>
          <p:cNvPr id="8" name="TextBox 7"/>
          <p:cNvSpPr txBox="1"/>
          <p:nvPr/>
        </p:nvSpPr>
        <p:spPr>
          <a:xfrm>
            <a:off x="8169026" y="501888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21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 smtClean="0"/>
              <a:t>Υπερεκμετάλλευση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pPr marL="0" indent="0">
              <a:buNone/>
            </a:pPr>
            <a:r>
              <a:rPr lang="el-GR" dirty="0"/>
              <a:t>Κυνήγι</a:t>
            </a:r>
          </a:p>
          <a:p>
            <a:endParaRPr lang="el-GR" dirty="0"/>
          </a:p>
          <a:p>
            <a:r>
              <a:rPr lang="el-GR" dirty="0"/>
              <a:t>1962: 165.339 κυνηγοί</a:t>
            </a:r>
          </a:p>
          <a:p>
            <a:r>
              <a:rPr lang="el-GR" dirty="0"/>
              <a:t>1987: 322.882 άδειες κυνηγιού</a:t>
            </a:r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 5. Πανίδα της Ελλάδας (Μέρος Γ')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01A04-2D45-40E7-95A4-8CB8B0DCE1BE}" type="slidenum">
              <a:rPr lang="en-GB" altLang="en-US" smtClean="0"/>
              <a:pPr/>
              <a:t>28</a:t>
            </a:fld>
            <a:endParaRPr lang="en-GB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Προβλήματα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altLang="en-US" sz="2600" dirty="0" smtClean="0"/>
              <a:t>Θάνατος</a:t>
            </a:r>
            <a:r>
              <a:rPr lang="en-GB" altLang="en-US" sz="2600" dirty="0" smtClean="0"/>
              <a:t> </a:t>
            </a:r>
            <a:r>
              <a:rPr lang="en-GB" altLang="en-US" sz="2600" dirty="0"/>
              <a:t>ή </a:t>
            </a:r>
            <a:r>
              <a:rPr lang="en-GB" altLang="en-US" sz="2600" dirty="0" err="1"/>
              <a:t>τρ</a:t>
            </a:r>
            <a:r>
              <a:rPr lang="en-GB" altLang="en-US" sz="2600" dirty="0"/>
              <a:t>αυματ</a:t>
            </a:r>
            <a:r>
              <a:rPr lang="el-GR" altLang="en-US" sz="2600" dirty="0" err="1"/>
              <a:t>ισμός</a:t>
            </a:r>
            <a:r>
              <a:rPr lang="en-GB" altLang="en-US" sz="2600" dirty="0"/>
              <a:t> </a:t>
            </a:r>
            <a:r>
              <a:rPr lang="en-GB" altLang="en-US" sz="2600" dirty="0" err="1"/>
              <a:t>χιλιάδ</a:t>
            </a:r>
            <a:r>
              <a:rPr lang="el-GR" altLang="en-US" sz="2600" dirty="0"/>
              <a:t>ων</a:t>
            </a:r>
            <a:r>
              <a:rPr lang="en-GB" altLang="en-US" sz="2600" dirty="0"/>
              <a:t> σπ</a:t>
            </a:r>
            <a:r>
              <a:rPr lang="en-GB" altLang="en-US" sz="2600" dirty="0" err="1"/>
              <a:t>άνι</a:t>
            </a:r>
            <a:r>
              <a:rPr lang="el-GR" altLang="en-US" sz="2600" dirty="0"/>
              <a:t>ων</a:t>
            </a:r>
            <a:r>
              <a:rPr lang="en-GB" altLang="en-US" sz="2600" dirty="0"/>
              <a:t>, π</a:t>
            </a:r>
            <a:r>
              <a:rPr lang="en-GB" altLang="en-US" sz="2600" dirty="0" err="1"/>
              <a:t>ροστ</a:t>
            </a:r>
            <a:r>
              <a:rPr lang="en-GB" altLang="en-US" sz="2600" dirty="0"/>
              <a:t>ατευόμεν</a:t>
            </a:r>
            <a:r>
              <a:rPr lang="el-GR" altLang="en-US" sz="2600" dirty="0"/>
              <a:t>ων</a:t>
            </a:r>
            <a:r>
              <a:rPr lang="en-GB" altLang="en-US" sz="2600" dirty="0"/>
              <a:t> ή απα</a:t>
            </a:r>
            <a:r>
              <a:rPr lang="en-GB" altLang="en-US" sz="2600" dirty="0" err="1"/>
              <a:t>γορευμέν</a:t>
            </a:r>
            <a:r>
              <a:rPr lang="el-GR" altLang="en-US" sz="2600" dirty="0"/>
              <a:t>ων</a:t>
            </a:r>
            <a:r>
              <a:rPr lang="en-GB" altLang="en-US" sz="2600" dirty="0"/>
              <a:t> </a:t>
            </a:r>
            <a:r>
              <a:rPr lang="en-GB" altLang="en-US" sz="2600" dirty="0" err="1"/>
              <a:t>στο</a:t>
            </a:r>
            <a:r>
              <a:rPr lang="en-GB" altLang="en-US" sz="2600" dirty="0"/>
              <a:t> </a:t>
            </a:r>
            <a:r>
              <a:rPr lang="en-GB" altLang="en-US" sz="2600" dirty="0" err="1"/>
              <a:t>κυνήγι</a:t>
            </a:r>
            <a:r>
              <a:rPr lang="en-GB" altLang="en-US" sz="2600" dirty="0"/>
              <a:t> π</a:t>
            </a:r>
            <a:r>
              <a:rPr lang="en-GB" altLang="en-US" sz="2600" dirty="0" err="1"/>
              <a:t>ουλι</a:t>
            </a:r>
            <a:r>
              <a:rPr lang="el-GR" altLang="en-US" sz="2600" dirty="0" err="1"/>
              <a:t>ών</a:t>
            </a:r>
            <a:r>
              <a:rPr lang="en-GB" altLang="en-US" sz="2600" dirty="0"/>
              <a:t> και </a:t>
            </a:r>
            <a:r>
              <a:rPr lang="en-GB" altLang="en-US" sz="2600" dirty="0" err="1"/>
              <a:t>θηλ</a:t>
            </a:r>
            <a:r>
              <a:rPr lang="en-GB" altLang="en-US" sz="2600" dirty="0"/>
              <a:t>αστικ</a:t>
            </a:r>
            <a:r>
              <a:rPr lang="el-GR" altLang="en-US" sz="2600" dirty="0" err="1" smtClean="0"/>
              <a:t>ών</a:t>
            </a:r>
            <a:r>
              <a:rPr lang="el-GR" altLang="en-US" sz="2600" dirty="0" smtClean="0"/>
              <a:t>.</a:t>
            </a:r>
            <a:endParaRPr lang="el-GR" altLang="en-US" sz="2600" dirty="0"/>
          </a:p>
          <a:p>
            <a:endParaRPr lang="el-GR" altLang="en-US" sz="2600" dirty="0"/>
          </a:p>
          <a:p>
            <a:r>
              <a:rPr lang="el-GR" altLang="en-US" sz="2600" dirty="0"/>
              <a:t>Μ</a:t>
            </a:r>
            <a:r>
              <a:rPr lang="en-GB" altLang="en-US" sz="2600" dirty="0" err="1"/>
              <a:t>εγάλη</a:t>
            </a:r>
            <a:r>
              <a:rPr lang="en-GB" altLang="en-US" sz="2600" dirty="0"/>
              <a:t> </a:t>
            </a:r>
            <a:r>
              <a:rPr lang="en-GB" altLang="en-US" sz="2600" dirty="0" err="1"/>
              <a:t>ενόχληση</a:t>
            </a:r>
            <a:r>
              <a:rPr lang="en-GB" altLang="en-US" sz="2600" dirty="0"/>
              <a:t> π</a:t>
            </a:r>
            <a:r>
              <a:rPr lang="en-GB" altLang="en-US" sz="2600" dirty="0" err="1"/>
              <a:t>ου</a:t>
            </a:r>
            <a:r>
              <a:rPr lang="en-GB" altLang="en-US" sz="2600" dirty="0"/>
              <a:t> </a:t>
            </a:r>
            <a:r>
              <a:rPr lang="en-GB" altLang="en-US" sz="2600" dirty="0" err="1"/>
              <a:t>σε</a:t>
            </a:r>
            <a:r>
              <a:rPr lang="en-GB" altLang="en-US" sz="2600" dirty="0"/>
              <a:t> π</a:t>
            </a:r>
            <a:r>
              <a:rPr lang="en-GB" altLang="en-US" sz="2600" dirty="0" err="1"/>
              <a:t>ολλές</a:t>
            </a:r>
            <a:r>
              <a:rPr lang="en-GB" altLang="en-US" sz="2600" dirty="0"/>
              <a:t> π</a:t>
            </a:r>
            <a:r>
              <a:rPr lang="en-GB" altLang="en-US" sz="2600" dirty="0" err="1"/>
              <a:t>ερι</a:t>
            </a:r>
            <a:r>
              <a:rPr lang="en-GB" altLang="en-US" sz="2600" dirty="0"/>
              <a:t>πτώσεις προκαλεί δυσμενέστερες επιπτώσεις στα ζώα απ’ ότι ο ίδιος ο </a:t>
            </a:r>
            <a:r>
              <a:rPr lang="en-GB" altLang="en-US" sz="2600" dirty="0" smtClean="0"/>
              <a:t>φόνος</a:t>
            </a:r>
            <a:r>
              <a:rPr lang="el-GR" altLang="en-US" sz="2600" dirty="0" smtClean="0"/>
              <a:t>.</a:t>
            </a:r>
            <a:endParaRPr lang="el-GR" altLang="en-US" sz="2600" dirty="0"/>
          </a:p>
          <a:p>
            <a:endParaRPr lang="el-GR" altLang="en-US" sz="2600" dirty="0"/>
          </a:p>
          <a:p>
            <a:r>
              <a:rPr lang="el-GR" altLang="en-US" sz="2600" dirty="0"/>
              <a:t>Λ</a:t>
            </a:r>
            <a:r>
              <a:rPr lang="en-GB" altLang="en-US" sz="2600" dirty="0"/>
              <a:t>α</a:t>
            </a:r>
            <a:r>
              <a:rPr lang="en-GB" altLang="en-US" sz="2600" dirty="0" err="1"/>
              <a:t>θροθηρί</a:t>
            </a:r>
            <a:r>
              <a:rPr lang="en-GB" altLang="en-US" sz="2600" dirty="0"/>
              <a:t>α και χρήση απαγορευμένων μεθόδων κυνηγιού σε βάρος των μεγάλων </a:t>
            </a:r>
            <a:r>
              <a:rPr lang="en-GB" altLang="en-US" sz="2600" dirty="0" smtClean="0"/>
              <a:t>θηλαστικών</a:t>
            </a:r>
            <a:r>
              <a:rPr lang="el-GR" altLang="en-US" sz="2600" dirty="0" smtClean="0"/>
              <a:t>.</a:t>
            </a:r>
            <a:endParaRPr lang="en-GB" altLang="en-US" sz="2600" dirty="0"/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 5. Πανίδα της Ελλάδας (Μέρος Γ')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01A04-2D45-40E7-95A4-8CB8B0DCE1BE}" type="slidenum">
              <a:rPr lang="en-GB" altLang="en-US" smtClean="0"/>
              <a:pPr/>
              <a:t>29</a:t>
            </a:fld>
            <a:endParaRPr lang="en-GB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Κυνήγι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 5. Πανίδα της Ελλάδας (Μέρος Γ')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01A04-2D45-40E7-95A4-8CB8B0DCE1BE}" type="slidenum">
              <a:rPr lang="en-GB" altLang="en-US" smtClean="0"/>
              <a:pPr/>
              <a:t>30</a:t>
            </a:fld>
            <a:endParaRPr lang="en-GB" altLang="en-US"/>
          </a:p>
        </p:txBody>
      </p:sp>
      <p:pic>
        <p:nvPicPr>
          <p:cNvPr id="63490" name="Picture 2" descr="http://www.briancenterhunting.com/images/pics/Bears/brown/AlaskaBrownBearHunt-8-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1987" y="1679806"/>
            <a:ext cx="6096000" cy="4029075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7278240" y="5431882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22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Μαζική σύλληψη </a:t>
            </a:r>
            <a:r>
              <a:rPr lang="el-GR" dirty="0" smtClean="0"/>
              <a:t>ειδών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 5. Πανίδα της Ελλάδας (Μέρος Γ')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801A04-2D45-40E7-95A4-8CB8B0DCE1BE}" type="slidenum">
              <a:rPr lang="en-GB" altLang="en-US" smtClean="0"/>
              <a:pPr/>
              <a:t>31</a:t>
            </a:fld>
            <a:endParaRPr lang="en-GB" alt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2"/>
          </p:nvPr>
        </p:nvSpPr>
        <p:spPr>
          <a:xfrm>
            <a:off x="4113664" y="1687698"/>
            <a:ext cx="3358470" cy="1730772"/>
          </a:xfrm>
        </p:spPr>
        <p:txBody>
          <a:bodyPr>
            <a:normAutofit/>
          </a:bodyPr>
          <a:lstStyle/>
          <a:p>
            <a:r>
              <a:rPr lang="el-GR" altLang="en-US" sz="2400" dirty="0" smtClean="0"/>
              <a:t>Τροφή</a:t>
            </a:r>
            <a:endParaRPr lang="el-GR" altLang="en-US" sz="2400" dirty="0"/>
          </a:p>
          <a:p>
            <a:pPr lvl="1"/>
            <a:r>
              <a:rPr lang="el-GR" altLang="en-US" sz="2400" dirty="0"/>
              <a:t>Σαλιγκάρια</a:t>
            </a:r>
          </a:p>
          <a:p>
            <a:pPr lvl="1"/>
            <a:r>
              <a:rPr lang="el-GR" altLang="en-US" sz="2400" dirty="0"/>
              <a:t>Θαλάσσια ασπόνδυλα</a:t>
            </a:r>
          </a:p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444240" y="5586772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23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964557" y="5760397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24</a:t>
            </a:r>
            <a:endParaRPr lang="en-US" sz="1200" dirty="0"/>
          </a:p>
        </p:txBody>
      </p:sp>
      <p:pic>
        <p:nvPicPr>
          <p:cNvPr id="61442" name="Picture 2" descr="d6d85651160bd977ddbd07cd8cb21fd2.jpg (480×640)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4979" y="1883831"/>
            <a:ext cx="3102429" cy="4136573"/>
          </a:xfrm>
          <a:prstGeom prst="rect">
            <a:avLst/>
          </a:prstGeom>
          <a:noFill/>
        </p:spPr>
      </p:pic>
      <p:sp>
        <p:nvSpPr>
          <p:cNvPr id="13" name="Content Placeholder 12"/>
          <p:cNvSpPr txBox="1">
            <a:spLocks noGrp="1"/>
          </p:cNvSpPr>
          <p:nvPr>
            <p:ph sz="quarter" idx="14"/>
          </p:nvPr>
        </p:nvSpPr>
        <p:spPr>
          <a:xfrm>
            <a:off x="3764945" y="5734505"/>
            <a:ext cx="342900" cy="25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200" dirty="0" smtClean="0"/>
              <a:t>2</a:t>
            </a:r>
            <a:r>
              <a:rPr lang="el-GR" sz="1200" dirty="0" smtClean="0"/>
              <a:t>3</a:t>
            </a:r>
            <a:endParaRPr lang="en-US" sz="1200" dirty="0"/>
          </a:p>
        </p:txBody>
      </p:sp>
      <p:pic>
        <p:nvPicPr>
          <p:cNvPr id="61444" name="Picture 4" descr="Snails As French Gourmet Food  Stock Photo Colourbox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38517" y="3600449"/>
            <a:ext cx="3641166" cy="242592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Ωδικά πτηνά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spcBef>
                <a:spcPct val="50000"/>
              </a:spcBef>
            </a:pPr>
            <a:r>
              <a:rPr lang="el-GR" altLang="en-US" sz="2600" dirty="0"/>
              <a:t>Διατήρηση σε κλουβιά</a:t>
            </a:r>
          </a:p>
          <a:p>
            <a:pPr lvl="1">
              <a:spcBef>
                <a:spcPct val="50000"/>
              </a:spcBef>
            </a:pPr>
            <a:r>
              <a:rPr lang="el-GR" altLang="en-US" sz="2600" dirty="0"/>
              <a:t>Ωδικά πτηνά</a:t>
            </a:r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 5. Πανίδα της Ελλάδας (Μέρος Γ')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01A04-2D45-40E7-95A4-8CB8B0DCE1BE}" type="slidenum">
              <a:rPr lang="en-GB" altLang="en-US" smtClean="0"/>
              <a:pPr/>
              <a:t>32</a:t>
            </a:fld>
            <a:endParaRPr lang="en-GB" altLang="en-US"/>
          </a:p>
        </p:txBody>
      </p:sp>
      <p:sp>
        <p:nvSpPr>
          <p:cNvPr id="8" name="TextBox 7"/>
          <p:cNvSpPr txBox="1"/>
          <p:nvPr/>
        </p:nvSpPr>
        <p:spPr>
          <a:xfrm>
            <a:off x="7851775" y="527713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25</a:t>
            </a:r>
            <a:endParaRPr lang="en-US" sz="1200" dirty="0"/>
          </a:p>
        </p:txBody>
      </p:sp>
      <p:pic>
        <p:nvPicPr>
          <p:cNvPr id="59396" name="Picture 4" descr="http://www.reallyreallyretro.com/data/_uploaded/image/patterns/odds-and-ends/retro_caged_bird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63510" y="2065867"/>
            <a:ext cx="3488265" cy="34882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Εμπόριο - κέρατα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280307" y="1806937"/>
            <a:ext cx="3886200" cy="4351338"/>
          </a:xfrm>
        </p:spPr>
        <p:txBody>
          <a:bodyPr/>
          <a:lstStyle/>
          <a:p>
            <a:pPr lvl="1">
              <a:spcBef>
                <a:spcPct val="50000"/>
              </a:spcBef>
            </a:pPr>
            <a:r>
              <a:rPr lang="el-GR" altLang="en-US" dirty="0" smtClean="0"/>
              <a:t>Ταρίχευση </a:t>
            </a:r>
            <a:r>
              <a:rPr lang="el-GR" altLang="en-US" dirty="0"/>
              <a:t>και εμπορία ταριχευμένων </a:t>
            </a:r>
            <a:r>
              <a:rPr lang="el-GR" altLang="en-US" dirty="0" smtClean="0"/>
              <a:t>ζώων.</a:t>
            </a:r>
            <a:endParaRPr lang="el-GR" altLang="en-US" dirty="0"/>
          </a:p>
          <a:p>
            <a:pPr lvl="1">
              <a:spcBef>
                <a:spcPct val="50000"/>
              </a:spcBef>
            </a:pPr>
            <a:r>
              <a:rPr lang="el-GR" altLang="en-US" dirty="0"/>
              <a:t>Συλλογή ζώων για χρήση ως ζώα </a:t>
            </a:r>
            <a:r>
              <a:rPr lang="el-GR" altLang="en-US" dirty="0" smtClean="0"/>
              <a:t>συντροφιάς.</a:t>
            </a:r>
            <a:endParaRPr lang="en-GB" altLang="en-US" dirty="0"/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 5. Πανίδα της Ελλάδας (Μέρος Γ')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01A04-2D45-40E7-95A4-8CB8B0DCE1BE}" type="slidenum">
              <a:rPr lang="en-GB" altLang="en-US" smtClean="0"/>
              <a:pPr/>
              <a:t>33</a:t>
            </a:fld>
            <a:endParaRPr lang="en-GB" altLang="en-US"/>
          </a:p>
        </p:txBody>
      </p:sp>
      <p:sp>
        <p:nvSpPr>
          <p:cNvPr id="8" name="TextBox 7"/>
          <p:cNvSpPr txBox="1"/>
          <p:nvPr/>
        </p:nvSpPr>
        <p:spPr>
          <a:xfrm>
            <a:off x="8052707" y="481584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26</a:t>
            </a:r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57346" name="Picture 2" descr="Animal trophies are seen at the entrance of a taxidermy studio in Pretoria, February 12, 2015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94299" y="1913466"/>
            <a:ext cx="4621075" cy="2836334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8394895" y="474980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2</a:t>
            </a:r>
            <a:r>
              <a:rPr lang="el-GR" sz="1200" dirty="0" smtClean="0"/>
              <a:t>6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Μέτρα προστασίας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7371" y="1422400"/>
            <a:ext cx="8137979" cy="4754563"/>
          </a:xfrm>
        </p:spPr>
        <p:txBody>
          <a:bodyPr>
            <a:normAutofit fontScale="47500" lnSpcReduction="20000"/>
          </a:bodyPr>
          <a:lstStyle/>
          <a:p>
            <a:endParaRPr lang="el-GR" altLang="en-US" dirty="0"/>
          </a:p>
          <a:p>
            <a:pPr marL="0" indent="0">
              <a:buNone/>
            </a:pPr>
            <a:r>
              <a:rPr lang="en-GB" altLang="en-US" sz="4200" b="1" dirty="0"/>
              <a:t>In situ</a:t>
            </a:r>
            <a:endParaRPr lang="el-GR" altLang="en-US" sz="4200" b="1" dirty="0"/>
          </a:p>
          <a:p>
            <a:pPr marL="0" indent="0">
              <a:spcBef>
                <a:spcPts val="1800"/>
              </a:spcBef>
              <a:buNone/>
            </a:pPr>
            <a:r>
              <a:rPr lang="el-GR" altLang="en-US" sz="4200" b="1" dirty="0" smtClean="0"/>
              <a:t>Προστατευόμενες </a:t>
            </a:r>
            <a:r>
              <a:rPr lang="el-GR" altLang="en-US" sz="4200" b="1" dirty="0"/>
              <a:t>περιοχές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el-GR" altLang="en-US" sz="4200" dirty="0"/>
              <a:t>	</a:t>
            </a:r>
            <a:r>
              <a:rPr lang="en-GB" altLang="en-US" sz="4200" dirty="0" err="1"/>
              <a:t>Εθνικοί</a:t>
            </a:r>
            <a:r>
              <a:rPr lang="en-GB" altLang="en-US" sz="4200" dirty="0"/>
              <a:t> </a:t>
            </a:r>
            <a:r>
              <a:rPr lang="en-GB" altLang="en-US" sz="4200" dirty="0" err="1" smtClean="0"/>
              <a:t>δρυμοί</a:t>
            </a:r>
            <a:r>
              <a:rPr lang="el-GR" altLang="en-US" sz="4200" dirty="0" smtClean="0"/>
              <a:t>.</a:t>
            </a:r>
            <a:endParaRPr lang="en-GB" altLang="en-US" sz="4200" dirty="0"/>
          </a:p>
          <a:p>
            <a:pPr marL="0" indent="0">
              <a:buNone/>
            </a:pPr>
            <a:r>
              <a:rPr lang="en-GB" altLang="en-US" sz="4200" dirty="0"/>
              <a:t>	</a:t>
            </a:r>
            <a:r>
              <a:rPr lang="en-GB" altLang="en-US" sz="4200" dirty="0" err="1"/>
              <a:t>Αισθητικά</a:t>
            </a:r>
            <a:r>
              <a:rPr lang="en-GB" altLang="en-US" sz="4200" dirty="0"/>
              <a:t> </a:t>
            </a:r>
            <a:r>
              <a:rPr lang="en-GB" altLang="en-US" sz="4200" dirty="0" err="1" smtClean="0"/>
              <a:t>δάση</a:t>
            </a:r>
            <a:r>
              <a:rPr lang="el-GR" altLang="en-US" sz="4200" dirty="0" smtClean="0"/>
              <a:t>.</a:t>
            </a:r>
            <a:endParaRPr lang="en-GB" altLang="en-US" sz="4200" dirty="0"/>
          </a:p>
          <a:p>
            <a:pPr marL="0" indent="0">
              <a:buNone/>
            </a:pPr>
            <a:r>
              <a:rPr lang="en-GB" altLang="en-US" sz="4200" dirty="0"/>
              <a:t>	Θα</a:t>
            </a:r>
            <a:r>
              <a:rPr lang="en-GB" altLang="en-US" sz="4200" dirty="0" err="1"/>
              <a:t>λάσσι</a:t>
            </a:r>
            <a:r>
              <a:rPr lang="en-GB" altLang="en-US" sz="4200" dirty="0"/>
              <a:t>α </a:t>
            </a:r>
            <a:r>
              <a:rPr lang="en-GB" altLang="en-US" sz="4200" dirty="0" smtClean="0"/>
              <a:t>πάρκα</a:t>
            </a:r>
            <a:r>
              <a:rPr lang="el-GR" altLang="en-US" sz="4200" dirty="0" smtClean="0"/>
              <a:t>.</a:t>
            </a:r>
            <a:endParaRPr lang="en-GB" altLang="en-US" sz="4200" dirty="0"/>
          </a:p>
          <a:p>
            <a:pPr marL="0" indent="0">
              <a:buNone/>
            </a:pPr>
            <a:r>
              <a:rPr lang="en-GB" altLang="en-US" sz="4200" dirty="0"/>
              <a:t>	</a:t>
            </a:r>
            <a:r>
              <a:rPr lang="en-GB" altLang="en-US" sz="4200" dirty="0" err="1"/>
              <a:t>Δι</a:t>
            </a:r>
            <a:r>
              <a:rPr lang="en-GB" altLang="en-US" sz="4200" dirty="0"/>
              <a:t>ατηρητέα μνημεία της </a:t>
            </a:r>
            <a:r>
              <a:rPr lang="en-GB" altLang="en-US" sz="4200" dirty="0" smtClean="0"/>
              <a:t>φύσης</a:t>
            </a:r>
            <a:r>
              <a:rPr lang="el-GR" altLang="en-US" sz="4200" dirty="0" smtClean="0"/>
              <a:t>.</a:t>
            </a:r>
            <a:endParaRPr lang="en-GB" altLang="en-US" sz="4200" dirty="0"/>
          </a:p>
          <a:p>
            <a:pPr marL="0" indent="0">
              <a:buNone/>
            </a:pPr>
            <a:r>
              <a:rPr lang="en-GB" altLang="en-US" sz="4200" dirty="0"/>
              <a:t>	Κατα</a:t>
            </a:r>
            <a:r>
              <a:rPr lang="en-GB" altLang="en-US" sz="4200" dirty="0" err="1"/>
              <a:t>φύγι</a:t>
            </a:r>
            <a:r>
              <a:rPr lang="en-GB" altLang="en-US" sz="4200" dirty="0"/>
              <a:t>α άγριας </a:t>
            </a:r>
            <a:r>
              <a:rPr lang="en-GB" altLang="en-US" sz="4200" dirty="0" smtClean="0"/>
              <a:t>ζωής</a:t>
            </a:r>
            <a:r>
              <a:rPr lang="el-GR" altLang="en-US" sz="4200" dirty="0" smtClean="0"/>
              <a:t>.</a:t>
            </a:r>
            <a:endParaRPr lang="en-GB" altLang="en-US" sz="4200" dirty="0"/>
          </a:p>
          <a:p>
            <a:pPr marL="0" indent="0">
              <a:buNone/>
            </a:pPr>
            <a:r>
              <a:rPr lang="en-GB" altLang="en-US" sz="4200" dirty="0"/>
              <a:t>	</a:t>
            </a:r>
            <a:r>
              <a:rPr lang="en-GB" altLang="en-US" sz="4200" dirty="0" err="1"/>
              <a:t>Εκτροφεί</a:t>
            </a:r>
            <a:r>
              <a:rPr lang="en-GB" altLang="en-US" sz="4200" dirty="0"/>
              <a:t>α </a:t>
            </a:r>
            <a:r>
              <a:rPr lang="en-GB" altLang="en-US" sz="4200" dirty="0" smtClean="0"/>
              <a:t>θηραμάτων</a:t>
            </a:r>
            <a:r>
              <a:rPr lang="el-GR" altLang="en-US" sz="4200" dirty="0" smtClean="0"/>
              <a:t>.</a:t>
            </a:r>
            <a:endParaRPr lang="en-GB" altLang="en-US" sz="4200" dirty="0"/>
          </a:p>
          <a:p>
            <a:pPr marL="0" indent="0">
              <a:buNone/>
            </a:pPr>
            <a:r>
              <a:rPr lang="en-GB" altLang="en-US" sz="4200" dirty="0"/>
              <a:t>	</a:t>
            </a:r>
            <a:r>
              <a:rPr lang="en-GB" altLang="en-US" sz="4200" dirty="0" err="1"/>
              <a:t>Ελεγχόμενες</a:t>
            </a:r>
            <a:r>
              <a:rPr lang="en-GB" altLang="en-US" sz="4200" dirty="0"/>
              <a:t> </a:t>
            </a:r>
            <a:r>
              <a:rPr lang="en-GB" altLang="en-US" sz="4200" dirty="0" err="1"/>
              <a:t>κυνηγετικές</a:t>
            </a:r>
            <a:r>
              <a:rPr lang="en-GB" altLang="en-US" sz="4200" dirty="0"/>
              <a:t> </a:t>
            </a:r>
            <a:r>
              <a:rPr lang="en-GB" altLang="en-US" sz="4200" dirty="0" smtClean="0"/>
              <a:t>π</a:t>
            </a:r>
            <a:r>
              <a:rPr lang="en-GB" altLang="en-US" sz="4200" dirty="0" err="1" smtClean="0"/>
              <a:t>εριοχές</a:t>
            </a:r>
            <a:r>
              <a:rPr lang="el-GR" altLang="en-US" sz="4200" dirty="0" smtClean="0"/>
              <a:t>.</a:t>
            </a:r>
            <a:endParaRPr lang="en-GB" altLang="en-US" sz="4200" dirty="0"/>
          </a:p>
          <a:p>
            <a:pPr marL="0" indent="0">
              <a:buNone/>
            </a:pPr>
            <a:r>
              <a:rPr lang="en-GB" altLang="en-US" sz="4200" dirty="0"/>
              <a:t>	</a:t>
            </a:r>
            <a:r>
              <a:rPr lang="en-GB" altLang="en-US" sz="4200" dirty="0" err="1"/>
              <a:t>Προστ</a:t>
            </a:r>
            <a:r>
              <a:rPr lang="en-GB" altLang="en-US" sz="4200" dirty="0"/>
              <a:t>ατευόμενα αλιευτικά </a:t>
            </a:r>
            <a:r>
              <a:rPr lang="en-GB" altLang="en-US" sz="4200" dirty="0" smtClean="0"/>
              <a:t>πεδία</a:t>
            </a:r>
            <a:r>
              <a:rPr lang="el-GR" altLang="en-US" sz="4200" dirty="0" smtClean="0"/>
              <a:t>.</a:t>
            </a:r>
            <a:endParaRPr lang="en-GB" altLang="en-US" sz="4200" dirty="0"/>
          </a:p>
          <a:p>
            <a:pPr marL="0" indent="0">
              <a:buNone/>
            </a:pPr>
            <a:r>
              <a:rPr lang="en-GB" altLang="en-US" sz="4200" dirty="0"/>
              <a:t>	</a:t>
            </a:r>
            <a:r>
              <a:rPr lang="en-GB" altLang="en-US" sz="4200" dirty="0" err="1"/>
              <a:t>Περιοχές</a:t>
            </a:r>
            <a:r>
              <a:rPr lang="en-GB" altLang="en-US" sz="4200" dirty="0"/>
              <a:t> πα</a:t>
            </a:r>
            <a:r>
              <a:rPr lang="en-GB" altLang="en-US" sz="4200" dirty="0" err="1"/>
              <a:t>γκόσμι</a:t>
            </a:r>
            <a:r>
              <a:rPr lang="en-GB" altLang="en-US" sz="4200" dirty="0"/>
              <a:t>ας πολιτιστικής </a:t>
            </a:r>
            <a:r>
              <a:rPr lang="en-GB" altLang="en-US" sz="4200" dirty="0" smtClean="0"/>
              <a:t>κληρονομιάς</a:t>
            </a:r>
            <a:r>
              <a:rPr lang="el-GR" altLang="en-US" sz="4200" dirty="0" smtClean="0"/>
              <a:t>.</a:t>
            </a:r>
            <a:endParaRPr lang="en-GB" altLang="en-US" sz="4200" dirty="0"/>
          </a:p>
          <a:p>
            <a:pPr marL="0" indent="0">
              <a:buNone/>
            </a:pPr>
            <a:r>
              <a:rPr lang="el-GR" altLang="en-US" sz="4200" dirty="0"/>
              <a:t>	Περιοχές </a:t>
            </a:r>
            <a:r>
              <a:rPr lang="en-GB" altLang="en-US" sz="4200" dirty="0" err="1"/>
              <a:t>Natura</a:t>
            </a:r>
            <a:r>
              <a:rPr lang="en-GB" altLang="en-US" sz="4200" dirty="0"/>
              <a:t> </a:t>
            </a:r>
            <a:r>
              <a:rPr lang="en-GB" altLang="en-US" sz="4200" dirty="0" smtClean="0"/>
              <a:t>2000</a:t>
            </a:r>
            <a:r>
              <a:rPr lang="el-GR" altLang="en-US" dirty="0" smtClean="0"/>
              <a:t>.</a:t>
            </a:r>
            <a:endParaRPr lang="en-GB" altLang="en-US" dirty="0"/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 5. Πανίδα της Ελλάδας (Μέρος Γ')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01A04-2D45-40E7-95A4-8CB8B0DCE1BE}" type="slidenum">
              <a:rPr lang="en-GB" altLang="en-US" smtClean="0"/>
              <a:pPr/>
              <a:t>34</a:t>
            </a:fld>
            <a:endParaRPr lang="en-GB" alt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Προστατευόμενες περιοχές            της Ελλάδας</a:t>
            </a:r>
            <a:endParaRPr lang="en-US" sz="40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 5. Πανίδα της Ελλάδας (Μέρος Γ')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01A04-2D45-40E7-95A4-8CB8B0DCE1BE}" type="slidenum">
              <a:rPr lang="en-GB" altLang="en-US" smtClean="0"/>
              <a:pPr/>
              <a:t>35</a:t>
            </a:fld>
            <a:endParaRPr lang="en-GB" alt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4081" y="1690689"/>
            <a:ext cx="4155837" cy="4471152"/>
          </a:xfrm>
        </p:spPr>
      </p:pic>
      <p:sp>
        <p:nvSpPr>
          <p:cNvPr id="6" name="TextBox 5"/>
          <p:cNvSpPr txBox="1"/>
          <p:nvPr/>
        </p:nvSpPr>
        <p:spPr>
          <a:xfrm>
            <a:off x="6225972" y="5884842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27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838814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 5. Πανίδα της Ελλάδας (Μέρος Γ')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36</a:t>
            </a:fld>
            <a:endParaRPr lang="en-US"/>
          </a:p>
        </p:txBody>
      </p:sp>
      <p:pic>
        <p:nvPicPr>
          <p:cNvPr id="6" name="Picture 5" descr="natura_200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21078" y="324771"/>
            <a:ext cx="4056289" cy="572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6122734" y="4867203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2</a:t>
            </a:r>
            <a:r>
              <a:rPr lang="el-GR" sz="1200" dirty="0" smtClean="0"/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Προβλήματα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altLang="en-US" sz="2600" dirty="0" smtClean="0"/>
              <a:t>Υποδομές.</a:t>
            </a:r>
            <a:endParaRPr lang="el-GR" altLang="en-US" sz="2600" dirty="0"/>
          </a:p>
          <a:p>
            <a:r>
              <a:rPr lang="el-GR" altLang="en-US" sz="2600" dirty="0"/>
              <a:t>Προσωπικό </a:t>
            </a:r>
            <a:r>
              <a:rPr lang="el-GR" altLang="en-US" sz="2600" dirty="0" smtClean="0"/>
              <a:t>φύλαξης.</a:t>
            </a:r>
            <a:endParaRPr lang="el-GR" altLang="en-US" sz="2600" dirty="0"/>
          </a:p>
          <a:p>
            <a:r>
              <a:rPr lang="el-GR" altLang="en-US" sz="2600" dirty="0" smtClean="0"/>
              <a:t>Μελέτες.</a:t>
            </a:r>
            <a:endParaRPr lang="el-GR" altLang="en-US" sz="2600" dirty="0"/>
          </a:p>
          <a:p>
            <a:r>
              <a:rPr lang="el-GR" altLang="en-US" sz="2600" dirty="0"/>
              <a:t>Ενημέρωση τοπικών </a:t>
            </a:r>
            <a:r>
              <a:rPr lang="el-GR" altLang="en-US" sz="2600" dirty="0" smtClean="0"/>
              <a:t>κοινωνιών.</a:t>
            </a:r>
            <a:endParaRPr lang="en-GB" altLang="en-US" sz="2600" dirty="0"/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 5. Πανίδα της Ελλάδας (Μέρος Γ')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01A04-2D45-40E7-95A4-8CB8B0DCE1BE}" type="slidenum">
              <a:rPr lang="en-GB" altLang="en-US" smtClean="0"/>
              <a:pPr/>
              <a:t>37</a:t>
            </a:fld>
            <a:endParaRPr lang="en-GB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Άλλα </a:t>
            </a:r>
            <a:r>
              <a:rPr lang="el-GR" dirty="0" smtClean="0"/>
              <a:t>μέτρα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600" dirty="0" smtClean="0"/>
              <a:t>Μελέτες </a:t>
            </a:r>
            <a:r>
              <a:rPr lang="el-GR" sz="2600" dirty="0"/>
              <a:t>Περιβαλλοντικών </a:t>
            </a:r>
            <a:r>
              <a:rPr lang="el-GR" sz="2600" dirty="0" smtClean="0"/>
              <a:t>Επιπτώσεων.</a:t>
            </a:r>
            <a:endParaRPr lang="el-GR" sz="2600" dirty="0"/>
          </a:p>
          <a:p>
            <a:r>
              <a:rPr lang="el-GR" sz="2600" dirty="0"/>
              <a:t>Κίνητρα στις τοπικές κοινωνίες για την προστασία των </a:t>
            </a:r>
            <a:r>
              <a:rPr lang="el-GR" sz="2600" dirty="0" smtClean="0"/>
              <a:t>ειδών.</a:t>
            </a:r>
            <a:endParaRPr lang="el-GR" sz="2600" dirty="0"/>
          </a:p>
          <a:p>
            <a:r>
              <a:rPr lang="el-GR" sz="2600" dirty="0"/>
              <a:t>Ενσωμάτωση των θεμάτων διατήρησης της φύσης στις στρατηγικές των αναπτυξιακών </a:t>
            </a:r>
            <a:r>
              <a:rPr lang="el-GR" sz="2600" dirty="0" smtClean="0"/>
              <a:t>τομέων.</a:t>
            </a:r>
            <a:endParaRPr lang="el-GR" sz="2600" dirty="0"/>
          </a:p>
          <a:p>
            <a:r>
              <a:rPr lang="el-GR" sz="2600" dirty="0"/>
              <a:t>Ενημέρωση και ευαισθητοποίηση του </a:t>
            </a:r>
            <a:r>
              <a:rPr lang="el-GR" sz="2600" dirty="0" smtClean="0"/>
              <a:t>κοινού.</a:t>
            </a:r>
            <a:endParaRPr lang="el-GR" sz="2600" dirty="0"/>
          </a:p>
          <a:p>
            <a:r>
              <a:rPr lang="el-GR" sz="2600" dirty="0"/>
              <a:t>Διαμόρφωση σχεδίων </a:t>
            </a:r>
            <a:r>
              <a:rPr lang="el-GR" sz="2600" dirty="0" err="1"/>
              <a:t>αειφορικής</a:t>
            </a:r>
            <a:r>
              <a:rPr lang="el-GR" sz="2600" dirty="0"/>
              <a:t> χρήσης των ζωικών </a:t>
            </a:r>
            <a:r>
              <a:rPr lang="el-GR" sz="2600" dirty="0" smtClean="0"/>
              <a:t>πληθυσμών.</a:t>
            </a:r>
            <a:endParaRPr lang="el-GR" sz="2600" dirty="0"/>
          </a:p>
          <a:p>
            <a:r>
              <a:rPr lang="el-GR" sz="2600" dirty="0"/>
              <a:t>Ύπαρξη αποτελεσματικής </a:t>
            </a:r>
            <a:r>
              <a:rPr lang="el-GR" sz="2600" dirty="0" smtClean="0"/>
              <a:t>νομοθεσίας.</a:t>
            </a:r>
            <a:endParaRPr lang="el-GR" sz="2600" dirty="0"/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 5. Πανίδα της Ελλάδας (Μέρος Γ')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01A04-2D45-40E7-95A4-8CB8B0DCE1BE}" type="slidenum">
              <a:rPr lang="en-GB" altLang="en-US" smtClean="0"/>
              <a:pPr/>
              <a:t>38</a:t>
            </a:fld>
            <a:endParaRPr lang="en-GB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Νομοθεσία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l-GR" altLang="en-US" dirty="0"/>
              <a:t>Δασικός </a:t>
            </a:r>
            <a:r>
              <a:rPr lang="el-GR" altLang="en-US" dirty="0" smtClean="0"/>
              <a:t>κώδικας.</a:t>
            </a:r>
            <a:endParaRPr lang="el-GR" altLang="en-US" dirty="0"/>
          </a:p>
          <a:p>
            <a:pPr lvl="1"/>
            <a:r>
              <a:rPr lang="el-GR" altLang="en-US" dirty="0"/>
              <a:t>ΠΔ </a:t>
            </a:r>
            <a:r>
              <a:rPr lang="el-GR" altLang="en-US" dirty="0" smtClean="0"/>
              <a:t>67/1981.</a:t>
            </a:r>
            <a:endParaRPr lang="el-GR" altLang="en-US" dirty="0"/>
          </a:p>
          <a:p>
            <a:pPr lvl="1"/>
            <a:r>
              <a:rPr lang="el-GR" altLang="en-US" dirty="0" smtClean="0"/>
              <a:t>Νόμοι.</a:t>
            </a:r>
            <a:endParaRPr lang="el-GR" altLang="en-US" dirty="0"/>
          </a:p>
          <a:p>
            <a:pPr lvl="1"/>
            <a:r>
              <a:rPr lang="el-GR" altLang="en-US" dirty="0"/>
              <a:t>Υπουργικές </a:t>
            </a:r>
            <a:r>
              <a:rPr lang="el-GR" altLang="en-US" dirty="0" smtClean="0"/>
              <a:t>αποφάσεις.</a:t>
            </a:r>
            <a:endParaRPr lang="el-GR" altLang="en-US" dirty="0"/>
          </a:p>
          <a:p>
            <a:pPr lvl="1"/>
            <a:r>
              <a:rPr lang="el-GR" altLang="en-US" dirty="0"/>
              <a:t>Κοινοτικές οδηγίες και </a:t>
            </a:r>
            <a:r>
              <a:rPr lang="el-GR" altLang="en-US" dirty="0" smtClean="0"/>
              <a:t>κανονισμοί.</a:t>
            </a:r>
            <a:endParaRPr lang="el-GR" altLang="en-US" dirty="0"/>
          </a:p>
          <a:p>
            <a:pPr lvl="1"/>
            <a:r>
              <a:rPr lang="el-GR" altLang="en-US" dirty="0"/>
              <a:t>Διεθνείς </a:t>
            </a:r>
            <a:r>
              <a:rPr lang="el-GR" altLang="en-US" dirty="0" smtClean="0"/>
              <a:t>συμβάσεις.</a:t>
            </a:r>
            <a:endParaRPr lang="el-GR" altLang="en-US" dirty="0"/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 5. Πανίδα της Ελλάδας (Μέρος Γ')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01A04-2D45-40E7-95A4-8CB8B0DCE1BE}" type="slidenum">
              <a:rPr lang="en-GB" altLang="en-US" smtClean="0"/>
              <a:pPr/>
              <a:t>39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13141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Ex situ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altLang="en-US" dirty="0" smtClean="0"/>
              <a:t>Ζωολογικοί κήποι</a:t>
            </a:r>
            <a:r>
              <a:rPr lang="sk-SK" altLang="en-US" dirty="0" smtClean="0"/>
              <a:t>.</a:t>
            </a:r>
            <a:endParaRPr lang="el-GR" altLang="en-US" dirty="0"/>
          </a:p>
          <a:p>
            <a:r>
              <a:rPr lang="el-GR" altLang="en-US" dirty="0" smtClean="0"/>
              <a:t>Ενυδρεία</a:t>
            </a:r>
            <a:r>
              <a:rPr lang="sk-SK" altLang="en-US" dirty="0" smtClean="0"/>
              <a:t>.</a:t>
            </a:r>
            <a:endParaRPr lang="el-GR" altLang="en-US" dirty="0"/>
          </a:p>
          <a:p>
            <a:r>
              <a:rPr lang="el-GR" altLang="en-US" dirty="0"/>
              <a:t>Κέντρα Περίθαλψης Άγριων </a:t>
            </a:r>
            <a:r>
              <a:rPr lang="el-GR" altLang="en-US" dirty="0" smtClean="0"/>
              <a:t>Ζώων</a:t>
            </a:r>
            <a:r>
              <a:rPr lang="sk-SK" altLang="en-US" dirty="0" smtClean="0"/>
              <a:t>.</a:t>
            </a:r>
            <a:endParaRPr lang="el-GR" altLang="en-US" dirty="0"/>
          </a:p>
          <a:p>
            <a:endParaRPr lang="el-GR" altLang="en-US" dirty="0"/>
          </a:p>
          <a:p>
            <a:pPr lvl="1"/>
            <a:r>
              <a:rPr lang="el-GR" altLang="en-US" dirty="0"/>
              <a:t>Μικρός </a:t>
            </a:r>
            <a:r>
              <a:rPr lang="el-GR" altLang="en-US" dirty="0" smtClean="0"/>
              <a:t>αριθμός</a:t>
            </a:r>
            <a:r>
              <a:rPr lang="sk-SK" altLang="en-US" dirty="0" smtClean="0"/>
              <a:t>.</a:t>
            </a:r>
            <a:endParaRPr lang="el-GR" altLang="en-US" dirty="0"/>
          </a:p>
          <a:p>
            <a:pPr lvl="1"/>
            <a:r>
              <a:rPr lang="el-GR" altLang="en-US" dirty="0"/>
              <a:t>Έλλειψη </a:t>
            </a:r>
            <a:r>
              <a:rPr lang="el-GR" altLang="en-US" dirty="0" smtClean="0"/>
              <a:t>χρηματοδότησης</a:t>
            </a:r>
            <a:r>
              <a:rPr lang="sk-SK" altLang="en-US" dirty="0" smtClean="0"/>
              <a:t>.</a:t>
            </a:r>
            <a:endParaRPr lang="el-GR" altLang="en-US" dirty="0"/>
          </a:p>
          <a:p>
            <a:pPr lvl="1"/>
            <a:r>
              <a:rPr lang="el-GR" altLang="en-US" dirty="0"/>
              <a:t>Έλλειψη </a:t>
            </a:r>
            <a:r>
              <a:rPr lang="el-GR" altLang="en-US" dirty="0" smtClean="0"/>
              <a:t>οργάνωσης</a:t>
            </a:r>
            <a:r>
              <a:rPr lang="sk-SK" altLang="en-US" dirty="0" smtClean="0"/>
              <a:t>.</a:t>
            </a:r>
            <a:endParaRPr lang="el-GR" altLang="en-US" dirty="0"/>
          </a:p>
          <a:p>
            <a:pPr lvl="1"/>
            <a:r>
              <a:rPr lang="el-GR" altLang="en-US" dirty="0"/>
              <a:t>Απουσία στόχων </a:t>
            </a:r>
            <a:r>
              <a:rPr lang="el-GR" altLang="en-US" dirty="0" smtClean="0"/>
              <a:t>διατήρησης</a:t>
            </a:r>
            <a:r>
              <a:rPr lang="sk-SK" altLang="en-US" dirty="0" smtClean="0"/>
              <a:t>.</a:t>
            </a:r>
            <a:endParaRPr lang="en-GB" altLang="en-US" dirty="0"/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 5. Πανίδα της Ελλάδας (Μέρος Γ')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01A04-2D45-40E7-95A4-8CB8B0DCE1BE}" type="slidenum">
              <a:rPr lang="en-GB" altLang="en-US" smtClean="0"/>
              <a:pPr/>
              <a:t>40</a:t>
            </a:fld>
            <a:endParaRPr lang="en-GB" alt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Η εκμετάλλευση της </a:t>
            </a:r>
            <a:r>
              <a:rPr lang="el-GR" dirty="0" smtClean="0"/>
              <a:t>πανίδας</a:t>
            </a:r>
            <a:r>
              <a:rPr lang="sk-SK" dirty="0" smtClean="0"/>
              <a:t> </a:t>
            </a:r>
            <a:r>
              <a:rPr lang="en-US" dirty="0" smtClean="0"/>
              <a:t>1/5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25714" y="1219199"/>
            <a:ext cx="8418286" cy="4946559"/>
          </a:xfrm>
        </p:spPr>
        <p:txBody>
          <a:bodyPr>
            <a:normAutofit fontScale="62500" lnSpcReduction="20000"/>
          </a:bodyPr>
          <a:lstStyle/>
          <a:p>
            <a:endParaRPr lang="el-GR" altLang="en-US" sz="3800" dirty="0"/>
          </a:p>
          <a:p>
            <a:r>
              <a:rPr lang="en-GB" altLang="en-US" sz="3800" dirty="0" err="1"/>
              <a:t>Θηλ</a:t>
            </a:r>
            <a:r>
              <a:rPr lang="en-GB" altLang="en-US" sz="3800" dirty="0"/>
              <a:t>αστικά</a:t>
            </a:r>
            <a:endParaRPr lang="el-GR" altLang="en-US" sz="3800" dirty="0"/>
          </a:p>
          <a:p>
            <a:pPr lvl="1"/>
            <a:r>
              <a:rPr lang="el-GR" altLang="en-US" sz="3800" dirty="0"/>
              <a:t>Λ</a:t>
            </a:r>
            <a:r>
              <a:rPr lang="en-GB" altLang="en-US" sz="3800" dirty="0"/>
              <a:t>α</a:t>
            </a:r>
            <a:r>
              <a:rPr lang="en-GB" altLang="en-US" sz="3800" dirty="0" err="1"/>
              <a:t>γός</a:t>
            </a:r>
            <a:endParaRPr lang="el-GR" altLang="en-US" sz="3800" dirty="0"/>
          </a:p>
          <a:p>
            <a:pPr lvl="1"/>
            <a:r>
              <a:rPr lang="en-GB" altLang="en-US" sz="3800" dirty="0" err="1"/>
              <a:t>Αγριοκούνελο</a:t>
            </a:r>
            <a:endParaRPr lang="el-GR" altLang="en-US" sz="3800" dirty="0"/>
          </a:p>
          <a:p>
            <a:pPr lvl="1"/>
            <a:r>
              <a:rPr lang="en-GB" altLang="en-US" sz="3800" dirty="0" err="1"/>
              <a:t>Αγριογούρουνο</a:t>
            </a:r>
            <a:endParaRPr lang="el-GR" altLang="en-US" sz="3800" dirty="0"/>
          </a:p>
          <a:p>
            <a:endParaRPr lang="en-GB" altLang="en-US" sz="3800" dirty="0"/>
          </a:p>
          <a:p>
            <a:r>
              <a:rPr lang="en-GB" altLang="en-US" sz="3800" dirty="0" err="1"/>
              <a:t>Πτηνά</a:t>
            </a:r>
            <a:endParaRPr lang="el-GR" altLang="en-US" sz="3800" dirty="0"/>
          </a:p>
          <a:p>
            <a:pPr lvl="1"/>
            <a:r>
              <a:rPr lang="en-GB" altLang="en-US" sz="3800" dirty="0" err="1"/>
              <a:t>Θηρ</a:t>
            </a:r>
            <a:r>
              <a:rPr lang="en-GB" altLang="en-US" sz="3800" dirty="0"/>
              <a:t>αματικά είδη</a:t>
            </a:r>
            <a:endParaRPr lang="el-GR" altLang="en-US" sz="3800" dirty="0"/>
          </a:p>
          <a:p>
            <a:endParaRPr lang="en-GB" altLang="en-US" sz="3800" dirty="0"/>
          </a:p>
          <a:p>
            <a:r>
              <a:rPr lang="en-GB" altLang="en-US" sz="3800" dirty="0" err="1"/>
              <a:t>Αμφί</a:t>
            </a:r>
            <a:r>
              <a:rPr lang="en-GB" altLang="en-US" sz="3800" dirty="0"/>
              <a:t>βια</a:t>
            </a:r>
            <a:endParaRPr lang="el-GR" altLang="en-US" sz="3800" dirty="0"/>
          </a:p>
          <a:p>
            <a:pPr lvl="1"/>
            <a:r>
              <a:rPr lang="en-GB" altLang="en-US" sz="3800" dirty="0" err="1"/>
              <a:t>Λιμνο</a:t>
            </a:r>
            <a:r>
              <a:rPr lang="en-GB" altLang="en-US" sz="3800" dirty="0"/>
              <a:t>βάτραχος</a:t>
            </a:r>
            <a:endParaRPr lang="el-GR" altLang="en-US" sz="3800" dirty="0"/>
          </a:p>
          <a:p>
            <a:endParaRPr lang="en-GB" altLang="en-US" sz="3800" dirty="0"/>
          </a:p>
          <a:p>
            <a:r>
              <a:rPr lang="en-GB" altLang="en-US" sz="3800" dirty="0" err="1"/>
              <a:t>Ψάρι</a:t>
            </a:r>
            <a:r>
              <a:rPr lang="en-GB" altLang="en-US" sz="3800" dirty="0"/>
              <a:t>α</a:t>
            </a:r>
            <a:endParaRPr lang="el-GR" altLang="en-US" sz="3800" dirty="0"/>
          </a:p>
          <a:p>
            <a:pPr lvl="1"/>
            <a:r>
              <a:rPr lang="en-GB" altLang="en-US" sz="3800" dirty="0" err="1"/>
              <a:t>Αλιευόμεν</a:t>
            </a:r>
            <a:r>
              <a:rPr lang="en-GB" altLang="en-US" sz="3800" dirty="0"/>
              <a:t>α είδη</a:t>
            </a:r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 5. Πανίδα της Ελλάδας (Μέρος Γ')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01A04-2D45-40E7-95A4-8CB8B0DCE1BE}" type="slidenum">
              <a:rPr lang="en-GB" altLang="en-US" smtClean="0"/>
              <a:pPr/>
              <a:t>41</a:t>
            </a:fld>
            <a:endParaRPr lang="en-GB" alt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Η εκμετάλλευση της </a:t>
            </a:r>
            <a:r>
              <a:rPr lang="el-GR" dirty="0" smtClean="0"/>
              <a:t>πανίδας</a:t>
            </a:r>
            <a:r>
              <a:rPr lang="en-US" dirty="0" smtClean="0"/>
              <a:t> 2/5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altLang="en-US" dirty="0" err="1"/>
              <a:t>Ασ</a:t>
            </a:r>
            <a:r>
              <a:rPr lang="en-GB" altLang="en-US" dirty="0"/>
              <a:t>πόνδυλα</a:t>
            </a:r>
            <a:endParaRPr lang="el-GR" altLang="en-US" dirty="0"/>
          </a:p>
          <a:p>
            <a:pPr lvl="1"/>
            <a:r>
              <a:rPr lang="en-GB" altLang="en-US" dirty="0"/>
              <a:t>Σπ</a:t>
            </a:r>
            <a:r>
              <a:rPr lang="en-GB" altLang="en-US" dirty="0" err="1"/>
              <a:t>όγγοι</a:t>
            </a:r>
            <a:endParaRPr lang="el-GR" altLang="en-US" dirty="0"/>
          </a:p>
          <a:p>
            <a:pPr lvl="1"/>
            <a:r>
              <a:rPr lang="en-GB" altLang="en-US" dirty="0" err="1"/>
              <a:t>Κοράλι</a:t>
            </a:r>
            <a:r>
              <a:rPr lang="en-GB" altLang="en-US" dirty="0"/>
              <a:t>α</a:t>
            </a:r>
            <a:endParaRPr lang="el-GR" altLang="en-US" dirty="0"/>
          </a:p>
          <a:p>
            <a:pPr lvl="1"/>
            <a:r>
              <a:rPr lang="en-GB" altLang="en-US" dirty="0" err="1"/>
              <a:t>Βδέλλες</a:t>
            </a:r>
            <a:endParaRPr lang="el-GR" altLang="en-US" dirty="0"/>
          </a:p>
          <a:p>
            <a:pPr lvl="1"/>
            <a:r>
              <a:rPr lang="en-GB" altLang="en-US" dirty="0" err="1"/>
              <a:t>Πολύχ</a:t>
            </a:r>
            <a:r>
              <a:rPr lang="en-GB" altLang="en-US" dirty="0"/>
              <a:t>αιτοι δακτυλιοσκώληκες (δολώματα)</a:t>
            </a:r>
            <a:endParaRPr lang="el-GR" altLang="en-US" dirty="0"/>
          </a:p>
          <a:p>
            <a:pPr lvl="1"/>
            <a:r>
              <a:rPr lang="en-GB" altLang="en-US" dirty="0" err="1"/>
              <a:t>Σι</a:t>
            </a:r>
            <a:r>
              <a:rPr lang="en-GB" altLang="en-US" dirty="0"/>
              <a:t>πούνκουλα (δολώματα)</a:t>
            </a:r>
            <a:endParaRPr lang="el-GR" altLang="en-US" dirty="0"/>
          </a:p>
          <a:p>
            <a:pPr lvl="1"/>
            <a:r>
              <a:rPr lang="en-GB" altLang="en-US" dirty="0"/>
              <a:t>Θαλα</a:t>
            </a:r>
            <a:r>
              <a:rPr lang="en-GB" altLang="en-US" dirty="0" err="1"/>
              <a:t>σσινά</a:t>
            </a:r>
            <a:r>
              <a:rPr lang="en-GB" altLang="en-US" dirty="0"/>
              <a:t> </a:t>
            </a:r>
            <a:r>
              <a:rPr lang="en-GB" altLang="en-US" dirty="0" err="1"/>
              <a:t>δίθυρ</a:t>
            </a:r>
            <a:r>
              <a:rPr lang="en-GB" altLang="en-US" dirty="0"/>
              <a:t>α</a:t>
            </a:r>
            <a:endParaRPr lang="el-GR" altLang="en-US" dirty="0"/>
          </a:p>
          <a:p>
            <a:pPr lvl="1"/>
            <a:r>
              <a:rPr lang="en-GB" altLang="en-US" dirty="0" err="1"/>
              <a:t>Χερσ</a:t>
            </a:r>
            <a:r>
              <a:rPr lang="en-GB" altLang="en-US" dirty="0"/>
              <a:t>αία σαλιγκάρια</a:t>
            </a:r>
            <a:endParaRPr lang="el-GR" altLang="en-US" dirty="0"/>
          </a:p>
          <a:p>
            <a:pPr lvl="1"/>
            <a:r>
              <a:rPr lang="en-GB" altLang="en-US" dirty="0" err="1"/>
              <a:t>Ακάρε</a:t>
            </a:r>
            <a:r>
              <a:rPr lang="en-GB" altLang="en-US" dirty="0"/>
              <a:t>α (θηρευτές βλαβερών εντόμων)</a:t>
            </a:r>
            <a:endParaRPr lang="el-GR" altLang="en-US" dirty="0"/>
          </a:p>
          <a:p>
            <a:pPr lvl="1"/>
            <a:r>
              <a:rPr lang="en-GB" altLang="en-US" dirty="0"/>
              <a:t>Κα</a:t>
            </a:r>
            <a:r>
              <a:rPr lang="en-GB" altLang="en-US" dirty="0" err="1"/>
              <a:t>ρκινοειδή</a:t>
            </a:r>
            <a:r>
              <a:rPr lang="en-GB" altLang="en-US" dirty="0"/>
              <a:t> (α</a:t>
            </a:r>
            <a:r>
              <a:rPr lang="en-GB" altLang="en-US" dirty="0" err="1"/>
              <a:t>στ</a:t>
            </a:r>
            <a:r>
              <a:rPr lang="en-GB" altLang="en-US" dirty="0"/>
              <a:t>ακοί, γαρίδες, καβούρια, κωλοχτύπες, δολώματα)</a:t>
            </a:r>
            <a:endParaRPr lang="el-GR" altLang="en-US" dirty="0"/>
          </a:p>
          <a:p>
            <a:pPr lvl="1"/>
            <a:r>
              <a:rPr lang="en-GB" altLang="en-US" dirty="0" err="1"/>
              <a:t>Μέλισσες</a:t>
            </a:r>
            <a:endParaRPr lang="el-GR" altLang="en-US" dirty="0"/>
          </a:p>
          <a:p>
            <a:pPr lvl="1"/>
            <a:r>
              <a:rPr lang="en-GB" altLang="en-US" dirty="0"/>
              <a:t>Μπ</a:t>
            </a:r>
            <a:r>
              <a:rPr lang="en-GB" altLang="en-US" dirty="0" err="1"/>
              <a:t>άμ</a:t>
            </a:r>
            <a:r>
              <a:rPr lang="en-GB" altLang="en-US" dirty="0"/>
              <a:t>πουρες (επικονιαστές)</a:t>
            </a:r>
            <a:endParaRPr lang="el-GR" altLang="en-US" dirty="0"/>
          </a:p>
          <a:p>
            <a:pPr lvl="1"/>
            <a:r>
              <a:rPr lang="en-GB" altLang="en-US" dirty="0"/>
              <a:t>Παρα</a:t>
            </a:r>
            <a:r>
              <a:rPr lang="en-GB" altLang="en-US" dirty="0" err="1"/>
              <a:t>σιτικά</a:t>
            </a:r>
            <a:r>
              <a:rPr lang="en-GB" altLang="en-US" dirty="0"/>
              <a:t> </a:t>
            </a:r>
            <a:r>
              <a:rPr lang="en-GB" altLang="en-US" dirty="0" err="1"/>
              <a:t>υμενό</a:t>
            </a:r>
            <a:r>
              <a:rPr lang="en-GB" altLang="en-US" dirty="0"/>
              <a:t>πτερα (καταπολέμηση βλαβερών εντόμων)</a:t>
            </a:r>
            <a:endParaRPr lang="el-GR" altLang="en-US" dirty="0"/>
          </a:p>
          <a:p>
            <a:pPr lvl="1"/>
            <a:r>
              <a:rPr lang="en-GB" altLang="en-US" dirty="0" err="1"/>
              <a:t>Αχινοί</a:t>
            </a:r>
            <a:endParaRPr lang="el-GR" altLang="en-US" dirty="0"/>
          </a:p>
          <a:p>
            <a:pPr lvl="1"/>
            <a:r>
              <a:rPr lang="en-GB" altLang="en-US" dirty="0" err="1"/>
              <a:t>Ασκίδι</a:t>
            </a:r>
            <a:r>
              <a:rPr lang="en-GB" altLang="en-US" dirty="0"/>
              <a:t>α (τροφή, δολώματα)</a:t>
            </a:r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 5. Πανίδα της Ελλάδας (Μέρος Γ')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01A04-2D45-40E7-95A4-8CB8B0DCE1BE}" type="slidenum">
              <a:rPr lang="en-GB" altLang="en-US" smtClean="0"/>
              <a:pPr/>
              <a:t>42</a:t>
            </a:fld>
            <a:endParaRPr lang="en-GB" alt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Η εκμετάλλευση της πανίδας </a:t>
            </a:r>
            <a:r>
              <a:rPr lang="el-GR" dirty="0" smtClean="0"/>
              <a:t>3/</a:t>
            </a:r>
            <a:r>
              <a:rPr lang="en-US" dirty="0" smtClean="0"/>
              <a:t>5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 5. Πανίδα της Ελλάδας (Μέρος Γ')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801A04-2D45-40E7-95A4-8CB8B0DCE1BE}" type="slidenum">
              <a:rPr lang="en-GB" altLang="en-US" smtClean="0"/>
              <a:pPr/>
              <a:t>43</a:t>
            </a:fld>
            <a:endParaRPr lang="en-GB" alt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208" y="3958759"/>
            <a:ext cx="2859088" cy="214675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9650" y="2403963"/>
            <a:ext cx="4250303" cy="298583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499536" y="3571809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29</a:t>
            </a:r>
            <a:endParaRPr lang="en-US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3573713" y="582851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30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98193" y="5057353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31</a:t>
            </a:r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46082" name="Picture 2" descr="http://hoboheart.com/wp-content/uploads/2011/12/natural-sea-sponge.jpe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3425" y="1574800"/>
            <a:ext cx="2225675" cy="22256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866" name="Picture 2" descr="C:\Τα έγγραφά μου\Babas\My Pictures\Panida Elladas\MUSSEL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086" y="1508579"/>
            <a:ext cx="2532743" cy="2060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867" name="Picture 3" descr="C:\Τα έγγραφά μου\Babas\My Pictures\Panida Elladas\helix_aspers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9223" y="2442481"/>
            <a:ext cx="3415334" cy="2561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Η εκμετάλλευση της πανίδας </a:t>
            </a:r>
            <a:r>
              <a:rPr lang="el-GR" dirty="0" smtClean="0"/>
              <a:t>4/</a:t>
            </a:r>
            <a:r>
              <a:rPr lang="en-US" dirty="0" smtClean="0"/>
              <a:t>5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 5. Πανίδα της Ελλάδας (Μέρος Γ')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801A04-2D45-40E7-95A4-8CB8B0DCE1BE}" type="slidenum">
              <a:rPr lang="en-GB" altLang="en-US" smtClean="0"/>
              <a:pPr/>
              <a:t>44</a:t>
            </a:fld>
            <a:endParaRPr lang="en-GB" alt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404" y="3846285"/>
            <a:ext cx="2982841" cy="223441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718949" y="330843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3</a:t>
            </a:r>
            <a:r>
              <a:rPr lang="el-GR" sz="1200" dirty="0" smtClean="0"/>
              <a:t>2</a:t>
            </a:r>
            <a:endParaRPr lang="en-US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3718949" y="567457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3</a:t>
            </a:r>
            <a:r>
              <a:rPr lang="el-GR" sz="1200" dirty="0" smtClean="0">
                <a:solidFill>
                  <a:schemeClr val="bg1"/>
                </a:solidFill>
              </a:rPr>
              <a:t>3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22797" y="468649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3</a:t>
            </a:r>
            <a:r>
              <a:rPr lang="el-GR" sz="1200" dirty="0" smtClean="0"/>
              <a:t>4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Η εκμετάλλευση της πανίδας </a:t>
            </a:r>
            <a:r>
              <a:rPr lang="en-US" dirty="0" smtClean="0"/>
              <a:t>5</a:t>
            </a:r>
            <a:r>
              <a:rPr lang="el-GR" dirty="0" smtClean="0"/>
              <a:t>/</a:t>
            </a:r>
            <a:r>
              <a:rPr lang="en-US" dirty="0" smtClean="0"/>
              <a:t>5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spcBef>
                <a:spcPct val="50000"/>
              </a:spcBef>
              <a:buNone/>
            </a:pPr>
            <a:r>
              <a:rPr lang="en-GB" altLang="en-US" sz="3100" dirty="0"/>
              <a:t>Σ’ α</a:t>
            </a:r>
            <a:r>
              <a:rPr lang="en-GB" altLang="en-US" sz="3100" dirty="0" err="1"/>
              <a:t>υτά</a:t>
            </a:r>
            <a:r>
              <a:rPr lang="en-GB" altLang="en-US" sz="3100" dirty="0"/>
              <a:t> π</a:t>
            </a:r>
            <a:r>
              <a:rPr lang="en-GB" altLang="en-US" sz="3100" dirty="0" err="1"/>
              <a:t>ρέ</a:t>
            </a:r>
            <a:r>
              <a:rPr lang="en-GB" altLang="en-US" sz="3100" dirty="0"/>
              <a:t>πει να προστεθούν οι εξής κατηγορίες:</a:t>
            </a:r>
          </a:p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en-GB" altLang="en-US" sz="2800" dirty="0" err="1"/>
              <a:t>Είδη</a:t>
            </a:r>
            <a:r>
              <a:rPr lang="en-GB" altLang="en-US" sz="2800" dirty="0"/>
              <a:t> π</a:t>
            </a:r>
            <a:r>
              <a:rPr lang="en-GB" altLang="en-US" sz="2800" dirty="0" err="1"/>
              <a:t>ου</a:t>
            </a:r>
            <a:r>
              <a:rPr lang="en-GB" altLang="en-US" sz="2800" dirty="0"/>
              <a:t> </a:t>
            </a:r>
            <a:r>
              <a:rPr lang="en-GB" altLang="en-US" sz="2800" dirty="0" err="1"/>
              <a:t>υφίστ</a:t>
            </a:r>
            <a:r>
              <a:rPr lang="en-GB" altLang="en-US" sz="2800" dirty="0"/>
              <a:t>ανται παράνομη εκμετάλλευση</a:t>
            </a:r>
          </a:p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en-GB" altLang="en-US" sz="2800" dirty="0" err="1"/>
              <a:t>Είδη</a:t>
            </a:r>
            <a:r>
              <a:rPr lang="en-GB" altLang="en-US" sz="2800" dirty="0"/>
              <a:t> π</a:t>
            </a:r>
            <a:r>
              <a:rPr lang="en-GB" altLang="en-US" sz="2800" dirty="0" err="1"/>
              <a:t>ου</a:t>
            </a:r>
            <a:r>
              <a:rPr lang="en-GB" altLang="en-US" sz="2800" dirty="0"/>
              <a:t> </a:t>
            </a:r>
            <a:r>
              <a:rPr lang="en-GB" altLang="en-US" sz="2800" dirty="0" err="1"/>
              <a:t>υφίστ</a:t>
            </a:r>
            <a:r>
              <a:rPr lang="en-GB" altLang="en-US" sz="2800" dirty="0"/>
              <a:t>ανται εκμετάλλευση σε περιορισμένους χώρους σε συνθήκες αιχμαλωσίας ή ημι-αιχμαλωσίας (ελάφια, πλατόνια, ζαρκάδια, αγριοκάτσικα, χελώνες, λαγοί, πέρδικες, ιχθυοκαλλιέργειες κ.ά.)</a:t>
            </a:r>
          </a:p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en-GB" altLang="en-US" sz="2800" dirty="0" err="1"/>
              <a:t>Είδη</a:t>
            </a:r>
            <a:r>
              <a:rPr lang="en-GB" altLang="en-US" sz="2800" dirty="0"/>
              <a:t>, </a:t>
            </a:r>
            <a:r>
              <a:rPr lang="en-GB" altLang="en-US" sz="2800" dirty="0" err="1"/>
              <a:t>μη</a:t>
            </a:r>
            <a:r>
              <a:rPr lang="en-GB" altLang="en-US" sz="2800" dirty="0"/>
              <a:t> α</a:t>
            </a:r>
            <a:r>
              <a:rPr lang="en-GB" altLang="en-US" sz="2800" dirty="0" err="1"/>
              <a:t>υτόχθον</a:t>
            </a:r>
            <a:r>
              <a:rPr lang="en-GB" altLang="en-US" sz="2800" dirty="0"/>
              <a:t>α της Ελλάδας (γουνοφόρα θηλαστικά, στρουθοκάμηλοι, ζώα συντροφιάς κ.ά.)</a:t>
            </a:r>
          </a:p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en-GB" altLang="en-US" sz="2800" dirty="0" err="1"/>
              <a:t>Είδη</a:t>
            </a:r>
            <a:r>
              <a:rPr lang="en-GB" altLang="en-US" sz="2800" dirty="0"/>
              <a:t> π</a:t>
            </a:r>
            <a:r>
              <a:rPr lang="en-GB" altLang="en-US" sz="2800" dirty="0" err="1"/>
              <a:t>ου</a:t>
            </a:r>
            <a:r>
              <a:rPr lang="en-GB" altLang="en-US" sz="2800" dirty="0"/>
              <a:t> </a:t>
            </a:r>
            <a:r>
              <a:rPr lang="en-GB" altLang="en-US" sz="2800" dirty="0" err="1"/>
              <a:t>έχουν</a:t>
            </a:r>
            <a:r>
              <a:rPr lang="en-GB" altLang="en-US" sz="2800" dirty="0"/>
              <a:t> </a:t>
            </a:r>
            <a:r>
              <a:rPr lang="en-GB" altLang="en-US" sz="2800" dirty="0" err="1"/>
              <a:t>εισ</a:t>
            </a:r>
            <a:r>
              <a:rPr lang="en-GB" altLang="en-US" sz="2800" dirty="0"/>
              <a:t>αχθεί πολύ παλιά, πιθανώς από τους πρώτους νεολιθικούς ανθρώπους, τα οποία έχουν εγκλιματισθεί στο φυσικό περιβάλλον (αγριοκάτσικα, πλατόνια κ.ά.).</a:t>
            </a:r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 5. Πανίδα της Ελλάδας (Μέρος Γ')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01A04-2D45-40E7-95A4-8CB8B0DCE1BE}" type="slidenum">
              <a:rPr lang="en-GB" altLang="en-US" smtClean="0"/>
              <a:pPr/>
              <a:t>45</a:t>
            </a:fld>
            <a:endParaRPr lang="en-GB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Νομοθεσία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Tx/>
              <a:buChar char="•"/>
            </a:pPr>
            <a:r>
              <a:rPr lang="el-GR" altLang="en-US" sz="2600" dirty="0" smtClean="0"/>
              <a:t>Σ</a:t>
            </a:r>
            <a:r>
              <a:rPr lang="en-GB" altLang="en-US" sz="2600" dirty="0"/>
              <a:t>ε </a:t>
            </a:r>
            <a:r>
              <a:rPr lang="en-GB" altLang="en-US" sz="2600" dirty="0" err="1"/>
              <a:t>ορισμένες</a:t>
            </a:r>
            <a:r>
              <a:rPr lang="en-GB" altLang="en-US" sz="2600" dirty="0"/>
              <a:t> π</a:t>
            </a:r>
            <a:r>
              <a:rPr lang="en-GB" altLang="en-US" sz="2600" dirty="0" err="1"/>
              <a:t>ερι</a:t>
            </a:r>
            <a:r>
              <a:rPr lang="en-GB" altLang="en-US" sz="2600" dirty="0"/>
              <a:t>πτώσεις αυστηρή (θηράματα, αλιεύματα</a:t>
            </a:r>
            <a:r>
              <a:rPr lang="en-GB" altLang="en-US" sz="2600" dirty="0" smtClean="0"/>
              <a:t>).</a:t>
            </a:r>
            <a:endParaRPr lang="el-GR" altLang="en-US" sz="2600" dirty="0"/>
          </a:p>
          <a:p>
            <a:pPr>
              <a:buFontTx/>
              <a:buChar char="•"/>
            </a:pPr>
            <a:r>
              <a:rPr lang="el-GR" altLang="en-US" sz="2600" dirty="0"/>
              <a:t>Σ</a:t>
            </a:r>
            <a:r>
              <a:rPr lang="en-GB" altLang="en-US" sz="2600" dirty="0"/>
              <a:t>ε π</a:t>
            </a:r>
            <a:r>
              <a:rPr lang="en-GB" altLang="en-US" sz="2600" dirty="0" err="1"/>
              <a:t>ολλές</a:t>
            </a:r>
            <a:r>
              <a:rPr lang="en-GB" altLang="en-US" sz="2600" dirty="0"/>
              <a:t> π</a:t>
            </a:r>
            <a:r>
              <a:rPr lang="en-GB" altLang="en-US" sz="2600" dirty="0" err="1"/>
              <a:t>ερι</a:t>
            </a:r>
            <a:r>
              <a:rPr lang="en-GB" altLang="en-US" sz="2600" dirty="0"/>
              <a:t>πτώσεις ασαφής ή και ανύπαρκτη (βδέλλες, ακάρεα, έντομα</a:t>
            </a:r>
            <a:r>
              <a:rPr lang="en-GB" altLang="en-US" sz="2600" dirty="0" smtClean="0"/>
              <a:t>).</a:t>
            </a:r>
            <a:endParaRPr lang="el-GR" altLang="en-US" sz="2600" dirty="0"/>
          </a:p>
          <a:p>
            <a:endParaRPr lang="el-GR" altLang="en-US" sz="2600" dirty="0"/>
          </a:p>
          <a:p>
            <a:pPr marL="0" indent="0">
              <a:buNone/>
            </a:pPr>
            <a:r>
              <a:rPr lang="el-GR" altLang="en-US" sz="2600" dirty="0"/>
              <a:t>Γ</a:t>
            </a:r>
            <a:r>
              <a:rPr lang="en-GB" altLang="en-US" sz="2600" dirty="0"/>
              <a:t>ια π</a:t>
            </a:r>
            <a:r>
              <a:rPr lang="en-GB" altLang="en-US" sz="2600" dirty="0" err="1"/>
              <a:t>ολλές</a:t>
            </a:r>
            <a:r>
              <a:rPr lang="en-GB" altLang="en-US" sz="2600" dirty="0"/>
              <a:t> από α</a:t>
            </a:r>
            <a:r>
              <a:rPr lang="en-GB" altLang="en-US" sz="2600" dirty="0" err="1"/>
              <a:t>υτές</a:t>
            </a:r>
            <a:r>
              <a:rPr lang="en-GB" altLang="en-US" sz="2600" dirty="0"/>
              <a:t> </a:t>
            </a:r>
            <a:r>
              <a:rPr lang="en-GB" altLang="en-US" sz="2600" dirty="0" err="1"/>
              <a:t>τις</a:t>
            </a:r>
            <a:r>
              <a:rPr lang="en-GB" altLang="en-US" sz="2600" dirty="0"/>
              <a:t> π</a:t>
            </a:r>
            <a:r>
              <a:rPr lang="en-GB" altLang="en-US" sz="2600" dirty="0" err="1"/>
              <a:t>ερι</a:t>
            </a:r>
            <a:r>
              <a:rPr lang="en-GB" altLang="en-US" sz="2600" dirty="0"/>
              <a:t>πτώσεις δεν υπάρχουν στατιστικά στοιχεία για τον αριθμό των ατόμων που αφαιρούνται από το φυσικό περιβάλλον και επομένως το μέγεθος της απειλής που υφίστανται οι φυσικοί </a:t>
            </a:r>
            <a:r>
              <a:rPr lang="en-GB" altLang="en-US" sz="2600" dirty="0" smtClean="0"/>
              <a:t>πληθυσμοί.</a:t>
            </a:r>
            <a:endParaRPr lang="en-GB" altLang="en-US" sz="26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 5. Πανίδα της Ελλάδας (Μέρος Γ')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01A04-2D45-40E7-95A4-8CB8B0DCE1BE}" type="slidenum">
              <a:rPr lang="en-GB" altLang="en-US" smtClean="0"/>
              <a:pPr/>
              <a:t>46</a:t>
            </a:fld>
            <a:endParaRPr lang="en-GB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Η ζωική </a:t>
            </a:r>
            <a:r>
              <a:rPr lang="el-GR" dirty="0" err="1" smtClean="0"/>
              <a:t>αγροποικιλότητα</a:t>
            </a:r>
            <a:r>
              <a:rPr lang="en-US" dirty="0" smtClean="0"/>
              <a:t> 1/2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91886" y="1690689"/>
            <a:ext cx="8331200" cy="4915646"/>
          </a:xfrm>
        </p:spPr>
        <p:txBody>
          <a:bodyPr>
            <a:normAutofit fontScale="47500" lnSpcReduction="20000"/>
          </a:bodyPr>
          <a:lstStyle/>
          <a:p>
            <a:r>
              <a:rPr lang="el-GR" altLang="en-US" sz="4200" dirty="0" smtClean="0"/>
              <a:t>Αγροτικά </a:t>
            </a:r>
            <a:r>
              <a:rPr lang="el-GR" altLang="en-US" sz="4200" dirty="0"/>
              <a:t>και οικόσιτα </a:t>
            </a:r>
            <a:r>
              <a:rPr lang="el-GR" altLang="en-US" sz="4200" dirty="0" smtClean="0"/>
              <a:t>ζώα</a:t>
            </a:r>
            <a:endParaRPr lang="en-US" altLang="en-US" sz="4200" dirty="0"/>
          </a:p>
          <a:p>
            <a:endParaRPr lang="el-GR" altLang="en-US" sz="4200" dirty="0"/>
          </a:p>
          <a:p>
            <a:r>
              <a:rPr lang="el-GR" altLang="en-US" sz="4200" dirty="0" smtClean="0"/>
              <a:t>Καταγραφή </a:t>
            </a:r>
            <a:r>
              <a:rPr lang="el-GR" altLang="en-US" sz="4200" dirty="0"/>
              <a:t>καθαρών ελληνικών φυλών: 43 φυλές</a:t>
            </a:r>
          </a:p>
          <a:p>
            <a:r>
              <a:rPr lang="el-GR" altLang="en-US" sz="4200" dirty="0" smtClean="0"/>
              <a:t>Βοοειδή</a:t>
            </a:r>
            <a:r>
              <a:rPr lang="el-GR" altLang="en-US" sz="4200" dirty="0"/>
              <a:t>	  5</a:t>
            </a:r>
          </a:p>
          <a:p>
            <a:r>
              <a:rPr lang="el-GR" altLang="en-US" sz="4200" dirty="0"/>
              <a:t>Βούβαλοι	  1</a:t>
            </a:r>
          </a:p>
          <a:p>
            <a:r>
              <a:rPr lang="el-GR" altLang="en-US" sz="4200" dirty="0"/>
              <a:t>Πρόβατα	28</a:t>
            </a:r>
          </a:p>
          <a:p>
            <a:r>
              <a:rPr lang="el-GR" altLang="en-US" sz="4200" dirty="0"/>
              <a:t>Αίγες		  2</a:t>
            </a:r>
          </a:p>
          <a:p>
            <a:r>
              <a:rPr lang="el-GR" altLang="en-US" sz="4200" dirty="0"/>
              <a:t>Χοίροι	</a:t>
            </a:r>
            <a:r>
              <a:rPr lang="el-GR" altLang="en-US" sz="4200" dirty="0" smtClean="0"/>
              <a:t>  </a:t>
            </a:r>
            <a:r>
              <a:rPr lang="en-US" altLang="en-US" sz="4200" dirty="0" smtClean="0"/>
              <a:t>	  </a:t>
            </a:r>
            <a:r>
              <a:rPr lang="el-GR" altLang="en-US" sz="4200" dirty="0" smtClean="0"/>
              <a:t>1</a:t>
            </a:r>
            <a:endParaRPr lang="el-GR" altLang="en-US" sz="4200" dirty="0"/>
          </a:p>
          <a:p>
            <a:r>
              <a:rPr lang="el-GR" altLang="en-US" sz="4200" dirty="0" err="1"/>
              <a:t>Ιπποειδή</a:t>
            </a:r>
            <a:r>
              <a:rPr lang="el-GR" altLang="en-US" sz="4200" dirty="0"/>
              <a:t>	  </a:t>
            </a:r>
            <a:r>
              <a:rPr lang="el-GR" altLang="en-US" sz="4200" dirty="0" smtClean="0"/>
              <a:t>6</a:t>
            </a:r>
            <a:endParaRPr lang="en-US" altLang="en-US" sz="4200" dirty="0" smtClean="0"/>
          </a:p>
          <a:p>
            <a:endParaRPr lang="el-GR" altLang="en-US" sz="4200" dirty="0"/>
          </a:p>
          <a:p>
            <a:r>
              <a:rPr lang="el-GR" altLang="en-US" sz="4200" dirty="0" smtClean="0"/>
              <a:t>Δεν περιλαμβάνονται</a:t>
            </a:r>
            <a:r>
              <a:rPr lang="en-US" altLang="en-US" sz="4200" dirty="0"/>
              <a:t>:</a:t>
            </a:r>
            <a:endParaRPr lang="el-GR" altLang="en-US" sz="4200" dirty="0"/>
          </a:p>
          <a:p>
            <a:pPr lvl="1"/>
            <a:r>
              <a:rPr lang="el-GR" altLang="en-US" sz="4200" dirty="0"/>
              <a:t>Μη αγροτικά οικόσιτα (π.χ. σκύλοι)</a:t>
            </a:r>
          </a:p>
          <a:p>
            <a:pPr lvl="1"/>
            <a:r>
              <a:rPr lang="el-GR" altLang="en-US" sz="4200" dirty="0"/>
              <a:t>Όνοι</a:t>
            </a:r>
          </a:p>
          <a:p>
            <a:pPr lvl="1"/>
            <a:r>
              <a:rPr lang="el-GR" altLang="en-US" sz="4200" dirty="0" smtClean="0"/>
              <a:t>Πουλερικά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 5. Πανίδα της Ελλάδας (Μέρος Γ')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01A04-2D45-40E7-95A4-8CB8B0DCE1BE}" type="slidenum">
              <a:rPr lang="en-GB" altLang="en-US" smtClean="0"/>
              <a:pPr/>
              <a:t>47</a:t>
            </a:fld>
            <a:endParaRPr lang="en-GB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674" name="Picture 2" descr="C:\Τα έγγραφά μου\Babas\My Pictures\Panida Elladas\Alog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0657" y="2697547"/>
            <a:ext cx="3881037" cy="2224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6676" name="Picture 4" descr="C:\Τα έγγραφά μου\Babas\My Pictures\Panida Elladas\Vouvali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318" y="1567543"/>
            <a:ext cx="3330382" cy="2242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Η ζωική </a:t>
            </a:r>
            <a:r>
              <a:rPr lang="el-GR" dirty="0" err="1" smtClean="0"/>
              <a:t>αγροποικιλότητα</a:t>
            </a:r>
            <a:r>
              <a:rPr lang="en-US" dirty="0" smtClean="0"/>
              <a:t> 2/2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 5. Πανίδα της Ελλάδας (Μέρος Γ')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801A04-2D45-40E7-95A4-8CB8B0DCE1BE}" type="slidenum">
              <a:rPr lang="en-GB" altLang="en-US" smtClean="0"/>
              <a:pPr/>
              <a:t>48</a:t>
            </a:fld>
            <a:endParaRPr lang="en-GB" alt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806" y="4051995"/>
            <a:ext cx="3201406" cy="192084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668795" y="3515499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35</a:t>
            </a:r>
            <a:endParaRPr lang="en-US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3668795" y="565872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36</a:t>
            </a:r>
            <a:endParaRPr lang="en-US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7964557" y="4645453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37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/>
              <a:t>Τα ζώα ως δείκτες της ποιότητας του </a:t>
            </a:r>
            <a:r>
              <a:rPr lang="el-GR" sz="4000" dirty="0" smtClean="0"/>
              <a:t>περιβάλλοντος</a:t>
            </a:r>
            <a:endParaRPr lang="en-US" sz="4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altLang="en-US" sz="2800" dirty="0" smtClean="0"/>
              <a:t>Μικρής </a:t>
            </a:r>
            <a:r>
              <a:rPr lang="el-GR" altLang="en-US" sz="2800" dirty="0"/>
              <a:t>κλίμακας εφαρμογή στην </a:t>
            </a:r>
            <a:r>
              <a:rPr lang="el-GR" altLang="en-US" sz="2800" dirty="0" smtClean="0"/>
              <a:t>Ελλάδα.</a:t>
            </a:r>
            <a:endParaRPr lang="el-GR" altLang="en-US" sz="2800" dirty="0"/>
          </a:p>
          <a:p>
            <a:r>
              <a:rPr lang="el-GR" altLang="en-US" sz="2800" dirty="0" smtClean="0"/>
              <a:t>Προσπάθεια </a:t>
            </a:r>
            <a:r>
              <a:rPr lang="el-GR" altLang="en-US" sz="2800" dirty="0"/>
              <a:t>εφαρμογής για τα νερά μέσω της κοινοτικής οδηγίας για τα </a:t>
            </a:r>
            <a:r>
              <a:rPr lang="el-GR" altLang="en-US" sz="2800" dirty="0" smtClean="0"/>
              <a:t>νερά.</a:t>
            </a:r>
            <a:endParaRPr lang="en-GB" altLang="en-US" sz="2800" dirty="0"/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 5. Πανίδα της Ελλάδας (Μέρος Γ')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01A04-2D45-40E7-95A4-8CB8B0DCE1BE}" type="slidenum">
              <a:rPr lang="en-GB" altLang="en-US" smtClean="0"/>
              <a:pPr/>
              <a:t>49</a:t>
            </a:fld>
            <a:endParaRPr lang="en-GB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Η πολιτιστική αξία της </a:t>
            </a:r>
            <a:r>
              <a:rPr lang="el-GR" dirty="0" smtClean="0"/>
              <a:t>πανίδας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altLang="en-US" dirty="0" smtClean="0"/>
              <a:t>Για </a:t>
            </a:r>
            <a:r>
              <a:rPr lang="el-GR" altLang="en-US" dirty="0"/>
              <a:t>τον άνθρωπο τα ζώα μπορεί να είναι:</a:t>
            </a:r>
          </a:p>
          <a:p>
            <a:pPr lvl="1">
              <a:spcBef>
                <a:spcPts val="1200"/>
              </a:spcBef>
            </a:pPr>
            <a:r>
              <a:rPr lang="el-GR" altLang="en-US" dirty="0"/>
              <a:t>Πηγή </a:t>
            </a:r>
            <a:r>
              <a:rPr lang="el-GR" altLang="en-US" dirty="0" smtClean="0"/>
              <a:t>τροφής.</a:t>
            </a:r>
            <a:endParaRPr lang="el-GR" altLang="en-US" dirty="0"/>
          </a:p>
          <a:p>
            <a:pPr lvl="1"/>
            <a:r>
              <a:rPr lang="el-GR" altLang="en-US" dirty="0"/>
              <a:t>Πηγή άλλων αγαθών και </a:t>
            </a:r>
            <a:r>
              <a:rPr lang="el-GR" altLang="en-US" dirty="0" smtClean="0"/>
              <a:t>υπηρεσιών.</a:t>
            </a:r>
            <a:endParaRPr lang="el-GR" altLang="en-US" dirty="0"/>
          </a:p>
          <a:p>
            <a:pPr lvl="1"/>
            <a:r>
              <a:rPr lang="el-GR" altLang="en-US" dirty="0" smtClean="0"/>
              <a:t>Απειλή.</a:t>
            </a:r>
            <a:endParaRPr lang="el-GR" altLang="en-US" dirty="0"/>
          </a:p>
          <a:p>
            <a:pPr lvl="1"/>
            <a:r>
              <a:rPr lang="el-GR" altLang="en-US" dirty="0" smtClean="0"/>
              <a:t>Αποστροφή.</a:t>
            </a:r>
            <a:endParaRPr lang="el-GR" altLang="en-US" dirty="0"/>
          </a:p>
          <a:p>
            <a:pPr lvl="1"/>
            <a:r>
              <a:rPr lang="el-GR" altLang="en-US" dirty="0"/>
              <a:t>Παρομοίωση άγνωστων </a:t>
            </a:r>
            <a:r>
              <a:rPr lang="el-GR" altLang="en-US" dirty="0" smtClean="0"/>
              <a:t>καταστάσεων.</a:t>
            </a:r>
            <a:endParaRPr lang="el-GR" altLang="en-US" dirty="0"/>
          </a:p>
          <a:p>
            <a:pPr lvl="1"/>
            <a:r>
              <a:rPr lang="el-GR" altLang="en-US" dirty="0"/>
              <a:t>Αντιπροσώπευση ανώτερων </a:t>
            </a:r>
            <a:r>
              <a:rPr lang="el-GR" altLang="en-US" dirty="0" smtClean="0"/>
              <a:t>ιδεών.</a:t>
            </a:r>
            <a:endParaRPr lang="en-GB" altLang="en-US" dirty="0"/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 5. Πανίδα της Ελλάδας (Μέρος Γ')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01A04-2D45-40E7-95A4-8CB8B0DCE1BE}" type="slidenum">
              <a:rPr lang="en-GB" altLang="en-US" smtClean="0"/>
              <a:pPr/>
              <a:t>50</a:t>
            </a:fld>
            <a:endParaRPr lang="en-GB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Αναπαραστάσεις σε αγγεία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altLang="en-US" sz="2600" b="1" dirty="0"/>
              <a:t>Αρχαία μυθολογία</a:t>
            </a:r>
          </a:p>
          <a:p>
            <a:pPr lvl="1"/>
            <a:r>
              <a:rPr lang="el-GR" altLang="en-US" sz="2600" dirty="0" err="1" smtClean="0"/>
              <a:t>Άρπυιες</a:t>
            </a:r>
            <a:r>
              <a:rPr lang="el-GR" altLang="en-US" sz="2600" dirty="0" smtClean="0"/>
              <a:t>.</a:t>
            </a:r>
            <a:endParaRPr lang="el-GR" altLang="en-US" sz="2600" dirty="0"/>
          </a:p>
          <a:p>
            <a:pPr lvl="1"/>
            <a:r>
              <a:rPr lang="el-GR" altLang="en-US" sz="2600" dirty="0" smtClean="0"/>
              <a:t>Γοργόνες.</a:t>
            </a:r>
            <a:endParaRPr lang="el-GR" altLang="en-US" sz="2600" dirty="0"/>
          </a:p>
          <a:p>
            <a:pPr lvl="1"/>
            <a:r>
              <a:rPr lang="el-GR" altLang="en-US" sz="2600" dirty="0" smtClean="0"/>
              <a:t>Σφίγγες.</a:t>
            </a:r>
            <a:endParaRPr lang="el-GR" altLang="en-US" sz="2600" dirty="0"/>
          </a:p>
          <a:p>
            <a:pPr marL="0" indent="0">
              <a:buNone/>
            </a:pPr>
            <a:endParaRPr lang="el-GR" altLang="en-US" sz="2600" b="1" dirty="0"/>
          </a:p>
          <a:p>
            <a:pPr marL="0" indent="0">
              <a:buNone/>
            </a:pPr>
            <a:r>
              <a:rPr lang="el-GR" altLang="en-US" sz="2600" b="1" dirty="0" smtClean="0"/>
              <a:t>Λαογραφία</a:t>
            </a:r>
            <a:endParaRPr lang="el-GR" altLang="en-US" sz="2600" b="1" dirty="0"/>
          </a:p>
          <a:p>
            <a:pPr lvl="1"/>
            <a:r>
              <a:rPr lang="el-GR" altLang="en-US" sz="2600" dirty="0"/>
              <a:t>Ζώα με ανθρώπινες </a:t>
            </a:r>
            <a:r>
              <a:rPr lang="el-GR" altLang="en-US" sz="2600" dirty="0" smtClean="0"/>
              <a:t>ιδιότητες.</a:t>
            </a:r>
            <a:endParaRPr lang="el-GR" altLang="en-US" sz="2600" dirty="0"/>
          </a:p>
          <a:p>
            <a:pPr lvl="1"/>
            <a:endParaRPr lang="el-GR" altLang="en-US" dirty="0"/>
          </a:p>
          <a:p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150" y="2542608"/>
            <a:ext cx="3886200" cy="2917371"/>
          </a:xfr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 5. Πανίδα της Ελλάδας (Μέρος Γ')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01A04-2D45-40E7-95A4-8CB8B0DCE1BE}" type="slidenum">
              <a:rPr lang="en-GB" altLang="en-US" smtClean="0"/>
              <a:pPr/>
              <a:t>51</a:t>
            </a:fld>
            <a:endParaRPr lang="en-GB" altLang="en-US"/>
          </a:p>
        </p:txBody>
      </p:sp>
      <p:sp>
        <p:nvSpPr>
          <p:cNvPr id="8" name="TextBox 7"/>
          <p:cNvSpPr txBox="1"/>
          <p:nvPr/>
        </p:nvSpPr>
        <p:spPr>
          <a:xfrm>
            <a:off x="8173590" y="518298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3</a:t>
            </a:r>
            <a:r>
              <a:rPr lang="el-GR" sz="1200" dirty="0" smtClean="0">
                <a:solidFill>
                  <a:schemeClr val="bg1"/>
                </a:solidFill>
              </a:rPr>
              <a:t>8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Αγριοκάτσικο Κρ</a:t>
            </a:r>
            <a:r>
              <a:rPr lang="el-GR" sz="4000" dirty="0"/>
              <a:t>ή</a:t>
            </a:r>
            <a:r>
              <a:rPr lang="el-GR" sz="4000" dirty="0" smtClean="0"/>
              <a:t>της, </a:t>
            </a:r>
            <a:br>
              <a:rPr lang="el-GR" sz="4000" dirty="0" smtClean="0"/>
            </a:br>
            <a:r>
              <a:rPr lang="el-GR" sz="4000" dirty="0" err="1" smtClean="0"/>
              <a:t>Πλατώνι</a:t>
            </a:r>
            <a:r>
              <a:rPr lang="el-GR" sz="4000" dirty="0" smtClean="0"/>
              <a:t> Ρόδου</a:t>
            </a:r>
            <a:endParaRPr lang="en-US" sz="40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 5. Πανίδα της Ελλάδας (Μέρος Γ')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801A04-2D45-40E7-95A4-8CB8B0DCE1BE}" type="slidenum">
              <a:rPr lang="en-GB" altLang="en-US" smtClean="0"/>
              <a:pPr/>
              <a:t>52</a:t>
            </a:fld>
            <a:endParaRPr lang="en-GB" altLang="en-US"/>
          </a:p>
        </p:txBody>
      </p:sp>
      <p:pic>
        <p:nvPicPr>
          <p:cNvPr id="13" name="Content Placeholder 12"/>
          <p:cNvPicPr>
            <a:picLocks noGrp="1" noChangeAspect="1"/>
          </p:cNvPicPr>
          <p:nvPr>
            <p:ph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3254" y="1979502"/>
            <a:ext cx="2706699" cy="2468510"/>
          </a:xfrm>
        </p:spPr>
      </p:pic>
      <p:sp>
        <p:nvSpPr>
          <p:cNvPr id="14" name="Content Placeholder 13"/>
          <p:cNvSpPr>
            <a:spLocks noGrp="1"/>
          </p:cNvSpPr>
          <p:nvPr>
            <p:ph sz="quarter" idx="13"/>
          </p:nvPr>
        </p:nvSpPr>
        <p:spPr>
          <a:xfrm>
            <a:off x="4941122" y="4727006"/>
            <a:ext cx="3890962" cy="1531077"/>
          </a:xfrm>
        </p:spPr>
        <p:txBody>
          <a:bodyPr>
            <a:normAutofit/>
          </a:bodyPr>
          <a:lstStyle/>
          <a:p>
            <a:pPr marL="0" indent="0">
              <a:spcBef>
                <a:spcPct val="50000"/>
              </a:spcBef>
              <a:buNone/>
            </a:pPr>
            <a:r>
              <a:rPr lang="el-GR" altLang="en-US" sz="2400" b="1" dirty="0"/>
              <a:t>Τοπική πολιτιστική αξία</a:t>
            </a:r>
          </a:p>
          <a:p>
            <a:pPr lvl="1">
              <a:spcBef>
                <a:spcPct val="50000"/>
              </a:spcBef>
            </a:pPr>
            <a:r>
              <a:rPr lang="el-GR" altLang="en-US" sz="2400" dirty="0"/>
              <a:t>Αγρίμι στην </a:t>
            </a:r>
            <a:r>
              <a:rPr lang="el-GR" altLang="en-US" sz="2400" dirty="0" smtClean="0"/>
              <a:t>Κρήτη.</a:t>
            </a:r>
            <a:endParaRPr lang="el-GR" altLang="en-US" sz="2400" dirty="0"/>
          </a:p>
          <a:p>
            <a:pPr lvl="1">
              <a:spcBef>
                <a:spcPct val="50000"/>
              </a:spcBef>
            </a:pPr>
            <a:r>
              <a:rPr lang="el-GR" altLang="en-US" sz="2400" dirty="0" err="1" smtClean="0"/>
              <a:t>Πλατώνι</a:t>
            </a:r>
            <a:r>
              <a:rPr lang="el-GR" altLang="en-US" sz="2400" dirty="0" smtClean="0"/>
              <a:t> </a:t>
            </a:r>
            <a:r>
              <a:rPr lang="el-GR" altLang="en-US" sz="2400" dirty="0"/>
              <a:t>στη </a:t>
            </a:r>
            <a:r>
              <a:rPr lang="el-GR" altLang="en-US" sz="2400" dirty="0" smtClean="0"/>
              <a:t>Ρόδο.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14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38"/>
          <a:stretch/>
        </p:blipFill>
        <p:spPr>
          <a:xfrm>
            <a:off x="865702" y="1979502"/>
            <a:ext cx="3521740" cy="3597529"/>
          </a:xfrm>
        </p:spPr>
      </p:pic>
      <p:sp>
        <p:nvSpPr>
          <p:cNvPr id="10" name="TextBox 9"/>
          <p:cNvSpPr txBox="1"/>
          <p:nvPr/>
        </p:nvSpPr>
        <p:spPr>
          <a:xfrm>
            <a:off x="7824879" y="3913797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40</a:t>
            </a:r>
            <a:endParaRPr lang="en-US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3868008" y="500138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3</a:t>
            </a:r>
            <a:r>
              <a:rPr lang="el-GR" sz="1200" dirty="0" smtClean="0">
                <a:solidFill>
                  <a:schemeClr val="bg1"/>
                </a:solidFill>
              </a:rPr>
              <a:t>9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Η κατάσταση της </a:t>
            </a:r>
            <a:r>
              <a:rPr lang="el-GR" dirty="0" smtClean="0"/>
              <a:t>έρευνας 1/2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40080" y="1538514"/>
            <a:ext cx="8418286" cy="462393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altLang="en-US" sz="2600" dirty="0" err="1" smtClean="0"/>
              <a:t>Πανιδική</a:t>
            </a:r>
            <a:r>
              <a:rPr lang="el-GR" altLang="en-US" sz="2600" dirty="0" smtClean="0"/>
              <a:t> </a:t>
            </a:r>
            <a:r>
              <a:rPr lang="el-GR" altLang="en-US" sz="2600" dirty="0"/>
              <a:t>έρευνα </a:t>
            </a:r>
            <a:r>
              <a:rPr lang="el-GR" altLang="en-US" sz="2600" dirty="0" smtClean="0"/>
              <a:t>πραγματοποιείται</a:t>
            </a:r>
            <a:r>
              <a:rPr lang="en-US" altLang="en-US" sz="2600" dirty="0"/>
              <a:t>:</a:t>
            </a:r>
            <a:endParaRPr lang="el-GR" altLang="en-US" sz="2600" dirty="0"/>
          </a:p>
          <a:p>
            <a:pPr>
              <a:spcBef>
                <a:spcPts val="600"/>
              </a:spcBef>
            </a:pPr>
            <a:endParaRPr lang="el-GR" altLang="en-US" sz="2600" dirty="0"/>
          </a:p>
          <a:p>
            <a:pPr lvl="1">
              <a:lnSpc>
                <a:spcPct val="110000"/>
              </a:lnSpc>
              <a:spcBef>
                <a:spcPts val="1200"/>
              </a:spcBef>
            </a:pPr>
            <a:r>
              <a:rPr lang="el-GR" altLang="en-US" sz="2600" dirty="0"/>
              <a:t>Στα τμήματα Βιολογίας, Γεωπονίας, Κτηνιατρικής, Δασολογίας, Περιβάλλοντος ΑΕΙ και </a:t>
            </a:r>
            <a:r>
              <a:rPr lang="el-GR" altLang="en-US" sz="2600" dirty="0" err="1" smtClean="0"/>
              <a:t>Ιχθυοκομίας</a:t>
            </a:r>
            <a:r>
              <a:rPr lang="el-GR" altLang="en-US" sz="2600" dirty="0" smtClean="0"/>
              <a:t> ΤΕΙ</a:t>
            </a:r>
            <a:r>
              <a:rPr lang="en-US" altLang="en-US" sz="2600" dirty="0" smtClean="0"/>
              <a:t>.</a:t>
            </a:r>
            <a:endParaRPr lang="el-GR" altLang="en-US" sz="2600" dirty="0"/>
          </a:p>
          <a:p>
            <a:pPr lvl="1">
              <a:lnSpc>
                <a:spcPct val="110000"/>
              </a:lnSpc>
              <a:spcBef>
                <a:spcPts val="1200"/>
              </a:spcBef>
            </a:pPr>
            <a:r>
              <a:rPr lang="el-GR" altLang="en-US" sz="2600" dirty="0" smtClean="0"/>
              <a:t>Στα </a:t>
            </a:r>
            <a:r>
              <a:rPr lang="el-GR" altLang="en-US" sz="2600" dirty="0"/>
              <a:t>ερευνητικά ινστιτούτα του ΕΛΚΕΘΕ και του </a:t>
            </a:r>
            <a:r>
              <a:rPr lang="el-GR" altLang="en-US" sz="2600" dirty="0" smtClean="0"/>
              <a:t>ΕΘΙΑΓΕ</a:t>
            </a:r>
            <a:r>
              <a:rPr lang="en-US" altLang="en-US" sz="2600" dirty="0" smtClean="0"/>
              <a:t>.</a:t>
            </a:r>
            <a:endParaRPr lang="el-GR" altLang="en-US" sz="2600" dirty="0"/>
          </a:p>
          <a:p>
            <a:pPr lvl="1">
              <a:lnSpc>
                <a:spcPct val="110000"/>
              </a:lnSpc>
              <a:spcBef>
                <a:spcPts val="1200"/>
              </a:spcBef>
            </a:pPr>
            <a:r>
              <a:rPr lang="el-GR" altLang="en-US" sz="2600" dirty="0" smtClean="0"/>
              <a:t>Σε ΜΚΟ</a:t>
            </a:r>
            <a:r>
              <a:rPr lang="en-US" altLang="en-US" sz="2600" dirty="0" smtClean="0"/>
              <a:t>.</a:t>
            </a:r>
            <a:endParaRPr lang="el-GR" altLang="en-US" sz="2600" dirty="0"/>
          </a:p>
          <a:p>
            <a:pPr lvl="1">
              <a:lnSpc>
                <a:spcPct val="110000"/>
              </a:lnSpc>
              <a:spcBef>
                <a:spcPts val="1200"/>
              </a:spcBef>
            </a:pPr>
            <a:r>
              <a:rPr lang="el-GR" altLang="en-US" sz="2600" dirty="0" smtClean="0"/>
              <a:t>Από </a:t>
            </a:r>
            <a:r>
              <a:rPr lang="el-GR" altLang="en-US" sz="2600" dirty="0"/>
              <a:t>ιδιώτες υψηλού επιπέδου ζωολογικής </a:t>
            </a:r>
            <a:r>
              <a:rPr lang="el-GR" altLang="en-US" sz="2600" dirty="0" err="1" smtClean="0"/>
              <a:t>κατάρτησης</a:t>
            </a:r>
            <a:r>
              <a:rPr lang="en-US" altLang="en-US" sz="2600" dirty="0" smtClean="0"/>
              <a:t>.</a:t>
            </a:r>
            <a:endParaRPr lang="el-GR" altLang="en-US" sz="2600" dirty="0"/>
          </a:p>
          <a:p>
            <a:pPr lvl="1">
              <a:lnSpc>
                <a:spcPct val="110000"/>
              </a:lnSpc>
              <a:spcBef>
                <a:spcPts val="1200"/>
              </a:spcBef>
            </a:pPr>
            <a:r>
              <a:rPr lang="el-GR" altLang="en-US" sz="2600" dirty="0" smtClean="0"/>
              <a:t>Από </a:t>
            </a:r>
            <a:r>
              <a:rPr lang="el-GR" altLang="en-US" sz="2600" dirty="0"/>
              <a:t>ξένους </a:t>
            </a:r>
            <a:r>
              <a:rPr lang="el-GR" altLang="en-US" sz="2600" dirty="0" smtClean="0"/>
              <a:t>επιστήμονες</a:t>
            </a:r>
            <a:r>
              <a:rPr lang="en-US" altLang="en-US" sz="2600" dirty="0" smtClean="0"/>
              <a:t>.</a:t>
            </a:r>
            <a:endParaRPr lang="en-US" sz="26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 5. Πανίδα της Ελλάδας (Μέρος Γ')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01A04-2D45-40E7-95A4-8CB8B0DCE1BE}" type="slidenum">
              <a:rPr lang="en-GB" altLang="en-US" smtClean="0"/>
              <a:pPr/>
              <a:t>53</a:t>
            </a:fld>
            <a:endParaRPr lang="en-GB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Η κατάσταση της έρευνας </a:t>
            </a:r>
            <a:r>
              <a:rPr lang="el-GR" dirty="0" smtClean="0"/>
              <a:t>2/2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64457" y="1690689"/>
            <a:ext cx="8050893" cy="4486274"/>
          </a:xfrm>
        </p:spPr>
        <p:txBody>
          <a:bodyPr>
            <a:normAutofit fontScale="85000" lnSpcReduction="20000"/>
          </a:bodyPr>
          <a:lstStyle/>
          <a:p>
            <a:r>
              <a:rPr lang="el-GR" altLang="en-US" sz="3100" dirty="0"/>
              <a:t>Υπάρχουν περίπου 300 ερευνητές</a:t>
            </a:r>
          </a:p>
          <a:p>
            <a:endParaRPr lang="el-GR" altLang="en-US" sz="3100" dirty="0"/>
          </a:p>
          <a:p>
            <a:pPr lvl="1">
              <a:spcBef>
                <a:spcPts val="1200"/>
              </a:spcBef>
            </a:pPr>
            <a:r>
              <a:rPr lang="el-GR" altLang="en-US" sz="3100" dirty="0" smtClean="0"/>
              <a:t>Ερασιτέχνες.</a:t>
            </a:r>
            <a:endParaRPr lang="el-GR" altLang="en-US" sz="3100" dirty="0"/>
          </a:p>
          <a:p>
            <a:pPr lvl="1">
              <a:spcBef>
                <a:spcPts val="1200"/>
              </a:spcBef>
            </a:pPr>
            <a:r>
              <a:rPr lang="el-GR" altLang="en-US" sz="3100" dirty="0"/>
              <a:t>Μεταπτυχιακοί </a:t>
            </a:r>
            <a:r>
              <a:rPr lang="el-GR" altLang="en-US" sz="3100" dirty="0" smtClean="0"/>
              <a:t>φοιτητές.</a:t>
            </a:r>
            <a:endParaRPr lang="el-GR" altLang="en-US" sz="3100" dirty="0"/>
          </a:p>
          <a:p>
            <a:pPr lvl="1">
              <a:spcBef>
                <a:spcPts val="1200"/>
              </a:spcBef>
            </a:pPr>
            <a:r>
              <a:rPr lang="el-GR" altLang="en-US" sz="3100" dirty="0"/>
              <a:t>Μεταδιδακτορικοί </a:t>
            </a:r>
            <a:r>
              <a:rPr lang="el-GR" altLang="en-US" sz="3100" dirty="0" smtClean="0"/>
              <a:t>ερευνητές.</a:t>
            </a:r>
            <a:endParaRPr lang="el-GR" altLang="en-US" sz="3100" dirty="0"/>
          </a:p>
          <a:p>
            <a:pPr lvl="1">
              <a:spcBef>
                <a:spcPts val="1200"/>
              </a:spcBef>
            </a:pPr>
            <a:r>
              <a:rPr lang="el-GR" altLang="en-US" sz="3100" dirty="0"/>
              <a:t>Ερευνητές </a:t>
            </a:r>
            <a:r>
              <a:rPr lang="el-GR" altLang="en-US" sz="3100" dirty="0" smtClean="0"/>
              <a:t>ινστιτούτων.</a:t>
            </a:r>
            <a:endParaRPr lang="el-GR" altLang="en-US" sz="3100" dirty="0"/>
          </a:p>
          <a:p>
            <a:pPr lvl="1">
              <a:spcBef>
                <a:spcPts val="1200"/>
              </a:spcBef>
            </a:pPr>
            <a:r>
              <a:rPr lang="el-GR" altLang="en-US" sz="3100" dirty="0"/>
              <a:t>Μέλη ΔΕΠ Πανεπιστημίων και </a:t>
            </a:r>
            <a:r>
              <a:rPr lang="el-GR" altLang="en-US" sz="3100" dirty="0" smtClean="0"/>
              <a:t>ΤΕΙ.</a:t>
            </a:r>
            <a:endParaRPr lang="el-GR" altLang="en-US" sz="3100" dirty="0"/>
          </a:p>
          <a:p>
            <a:endParaRPr lang="el-GR" altLang="en-US" sz="3100" dirty="0"/>
          </a:p>
          <a:p>
            <a:r>
              <a:rPr lang="el-GR" altLang="en-US" sz="3100" dirty="0"/>
              <a:t>Επιστημονικός φορέας</a:t>
            </a:r>
          </a:p>
          <a:p>
            <a:endParaRPr lang="el-GR" altLang="en-US" sz="3100" dirty="0"/>
          </a:p>
          <a:p>
            <a:pPr lvl="1"/>
            <a:r>
              <a:rPr lang="el-GR" altLang="en-US" sz="3100" dirty="0"/>
              <a:t>Ελληνική Ζωολογική </a:t>
            </a:r>
            <a:r>
              <a:rPr lang="el-GR" altLang="en-US" sz="3100" dirty="0" smtClean="0"/>
              <a:t>Εταιρεία.</a:t>
            </a:r>
            <a:endParaRPr lang="en-GB" altLang="en-US" sz="3100" dirty="0"/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 5. Πανίδα της Ελλάδας (Μέρος Γ')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01A04-2D45-40E7-95A4-8CB8B0DCE1BE}" type="slidenum">
              <a:rPr lang="en-GB" altLang="en-US" smtClean="0"/>
              <a:pPr/>
              <a:t>54</a:t>
            </a:fld>
            <a:endParaRPr lang="en-GB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Κύριες ασχολίες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altLang="en-US" sz="2600" dirty="0" err="1" smtClean="0"/>
              <a:t>Σπονδυλόζωα</a:t>
            </a:r>
            <a:r>
              <a:rPr lang="el-GR" altLang="en-US" sz="2600" dirty="0" smtClean="0"/>
              <a:t> </a:t>
            </a:r>
            <a:r>
              <a:rPr lang="el-GR" altLang="en-US" sz="2600" dirty="0"/>
              <a:t>περισσότερο από τα </a:t>
            </a:r>
            <a:r>
              <a:rPr lang="el-GR" altLang="en-US" sz="2600" dirty="0" smtClean="0"/>
              <a:t>ασπόνδυλα.</a:t>
            </a:r>
            <a:endParaRPr lang="el-GR" altLang="en-US" sz="2600" dirty="0"/>
          </a:p>
          <a:p>
            <a:r>
              <a:rPr lang="el-GR" altLang="en-US" sz="2600" dirty="0"/>
              <a:t>Σχετικά μεγαλύτερος αριθμός ερευνητών θαλάσσιας </a:t>
            </a:r>
            <a:r>
              <a:rPr lang="el-GR" altLang="en-US" sz="2600" dirty="0" smtClean="0"/>
              <a:t>πανίδας.</a:t>
            </a:r>
            <a:endParaRPr lang="el-GR" altLang="en-US" sz="2600" dirty="0"/>
          </a:p>
          <a:p>
            <a:r>
              <a:rPr lang="el-GR" altLang="en-US" sz="2600" dirty="0"/>
              <a:t>Περισσότεροι στην Αθήνα, αρκετοί σε Θεσσαλονίκη και </a:t>
            </a:r>
            <a:r>
              <a:rPr lang="el-GR" altLang="en-US" sz="2600" dirty="0" smtClean="0"/>
              <a:t>Κρήτη.</a:t>
            </a:r>
            <a:endParaRPr lang="el-GR" altLang="en-US" sz="2600" dirty="0"/>
          </a:p>
          <a:p>
            <a:endParaRPr lang="el-GR" altLang="en-US" sz="2600" dirty="0"/>
          </a:p>
          <a:p>
            <a:pPr marL="0" indent="0">
              <a:buNone/>
            </a:pPr>
            <a:r>
              <a:rPr lang="el-GR" altLang="en-US" sz="2600" dirty="0"/>
              <a:t>Ξένοι </a:t>
            </a:r>
            <a:r>
              <a:rPr lang="el-GR" altLang="en-US" sz="2600" dirty="0" smtClean="0"/>
              <a:t>ερευνητές.</a:t>
            </a:r>
            <a:endParaRPr lang="el-GR" altLang="en-US" sz="2600" dirty="0"/>
          </a:p>
          <a:p>
            <a:r>
              <a:rPr lang="el-GR" altLang="en-US" sz="2600" dirty="0"/>
              <a:t>Κυρίως </a:t>
            </a:r>
            <a:r>
              <a:rPr lang="el-GR" altLang="en-US" sz="2600" dirty="0" smtClean="0"/>
              <a:t>γερμανόφωνοι.</a:t>
            </a:r>
            <a:endParaRPr lang="el-GR" altLang="en-US" sz="2600" dirty="0"/>
          </a:p>
          <a:p>
            <a:r>
              <a:rPr lang="el-GR" altLang="en-US" sz="2600" dirty="0"/>
              <a:t>Επίσης Ιταλοί, Βούλγαροι, Σέρβοι, Γάλλοι, </a:t>
            </a:r>
            <a:r>
              <a:rPr lang="el-GR" altLang="en-US" sz="2600" dirty="0" smtClean="0"/>
              <a:t>Βρετανοί.</a:t>
            </a:r>
            <a:endParaRPr lang="en-GB" altLang="en-US" sz="2600" dirty="0"/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 5. Πανίδα της Ελλάδας (Μέρος Γ')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01A04-2D45-40E7-95A4-8CB8B0DCE1BE}" type="slidenum">
              <a:rPr lang="en-GB" altLang="en-US" smtClean="0"/>
              <a:pPr/>
              <a:t>55</a:t>
            </a:fld>
            <a:endParaRPr lang="en-GB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Τέλος Παρουσίασης</a:t>
            </a:r>
            <a:endParaRPr lang="en-US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 5. Πανίδα της Ελλάδας (Μέρος Γ')</a:t>
            </a:r>
            <a:endParaRPr lang="en-US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164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Χρηματοδότηση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</a:t>
            </a:r>
            <a:r>
              <a:rPr lang="el-GR" sz="2000" dirty="0" err="1" smtClean="0"/>
              <a:t>στ</a:t>
            </a:r>
            <a:r>
              <a:rPr lang="en-US" sz="2000" dirty="0" smtClean="0"/>
              <a:t>o</a:t>
            </a:r>
            <a:r>
              <a:rPr lang="el-GR" sz="2000" dirty="0" smtClean="0"/>
              <a:t> </a:t>
            </a:r>
            <a:r>
              <a:rPr lang="el-GR" sz="2000" dirty="0" err="1" smtClean="0"/>
              <a:t>πλαίσι</a:t>
            </a:r>
            <a:r>
              <a:rPr lang="en-US" sz="2000" dirty="0" smtClean="0"/>
              <a:t>o</a:t>
            </a:r>
            <a:r>
              <a:rPr lang="el-GR" sz="2000" dirty="0" smtClean="0"/>
              <a:t>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 5. Πανίδα της Ελλάδας (Μέρος Γ')</a:t>
            </a:r>
            <a:endParaRPr lang="en-US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57</a:t>
            </a:fld>
            <a:endParaRPr lang="en-US"/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476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Σημειώματα</a:t>
            </a:r>
            <a:endParaRPr lang="el-GR" sz="4400" dirty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5. Πανίδα της Ελλάδας (Μέρος Α')</a:t>
            </a:r>
            <a:endParaRPr lang="en-US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627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sz="4000" dirty="0"/>
              <a:t>Σημείωμα Ιστορικού Εκδόσεων</a:t>
            </a:r>
            <a:r>
              <a:rPr lang="en-US" altLang="en-US" sz="4000" dirty="0"/>
              <a:t> </a:t>
            </a:r>
            <a:r>
              <a:rPr lang="el-GR" altLang="en-US" sz="4000" dirty="0"/>
              <a:t>Έργου</a:t>
            </a:r>
            <a:endParaRPr lang="en-US" altLang="en-US" sz="4000" dirty="0" smtClean="0"/>
          </a:p>
        </p:txBody>
      </p:sp>
      <p:sp>
        <p:nvSpPr>
          <p:cNvPr id="91139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l-GR" altLang="en-US" sz="2000" dirty="0" smtClean="0"/>
              <a:t>Το παρόν έργο αποτελεί την έκδοση 1.0. 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l-GR" smtClean="0"/>
              <a:t>Ενότητα 5. Πανίδα της Ελλάδας (Μέρος Α')</a:t>
            </a:r>
            <a:endParaRPr lang="el-GR"/>
          </a:p>
        </p:txBody>
      </p:sp>
      <p:sp>
        <p:nvSpPr>
          <p:cNvPr id="91141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EC6C0F42-0785-43AA-ADCF-D3DEB04C0D7A}" type="slidenum">
              <a:rPr lang="el-GR" altLang="en-US" sz="1200" smtClean="0">
                <a:solidFill>
                  <a:srgbClr val="898989"/>
                </a:solidFill>
                <a:cs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59</a:t>
            </a:fld>
            <a:endParaRPr lang="el-GR" altLang="en-US" sz="1200" smtClean="0">
              <a:solidFill>
                <a:srgbClr val="898989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sz="4000" dirty="0"/>
              <a:t>Σημείωμα Αναφοράς</a:t>
            </a:r>
            <a:endParaRPr lang="en-US" altLang="en-US" sz="4000" dirty="0" smtClean="0"/>
          </a:p>
        </p:txBody>
      </p:sp>
      <p:sp>
        <p:nvSpPr>
          <p:cNvPr id="92163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altLang="en-US" sz="2000" dirty="0" err="1" smtClean="0"/>
              <a:t>Copyright</a:t>
            </a:r>
            <a:r>
              <a:rPr lang="el-GR" altLang="en-US" sz="2000" dirty="0" smtClean="0"/>
              <a:t> Εθνικόν και Καποδιστριακόν </a:t>
            </a:r>
            <a:r>
              <a:rPr lang="el-GR" altLang="en-US" sz="2000" dirty="0" err="1" smtClean="0"/>
              <a:t>Πανεπιστήμιον</a:t>
            </a:r>
            <a:r>
              <a:rPr lang="el-GR" altLang="en-US" sz="2000" dirty="0" smtClean="0"/>
              <a:t> Αθηνών</a:t>
            </a:r>
            <a:r>
              <a:rPr lang="en-US" altLang="en-US" sz="2000" dirty="0" smtClean="0"/>
              <a:t>, </a:t>
            </a:r>
            <a:r>
              <a:rPr lang="el-GR" altLang="en-US" sz="2000" dirty="0" err="1" smtClean="0"/>
              <a:t>Λεγάκις</a:t>
            </a:r>
            <a:r>
              <a:rPr lang="el-GR" altLang="en-US" sz="2000" dirty="0" smtClean="0"/>
              <a:t> Αναστάσιος, Αναπληρωτής Καθηγητής. «</a:t>
            </a:r>
            <a:r>
              <a:rPr lang="en-US" altLang="en-US" sz="2000" dirty="0" smtClean="0"/>
              <a:t>Z</a:t>
            </a:r>
            <a:r>
              <a:rPr lang="el-GR" altLang="en-US" sz="2000" dirty="0" err="1" smtClean="0"/>
              <a:t>ωική</a:t>
            </a:r>
            <a:r>
              <a:rPr lang="el-GR" altLang="en-US" sz="2000" dirty="0" smtClean="0"/>
              <a:t> Ποικιλότητα. Ενότητα </a:t>
            </a:r>
            <a:r>
              <a:rPr lang="en-US" altLang="en-US" sz="2000" dirty="0" smtClean="0"/>
              <a:t>5</a:t>
            </a:r>
            <a:r>
              <a:rPr lang="el-GR" altLang="en-US" sz="2000" dirty="0" smtClean="0"/>
              <a:t>. Πανίδα της Ελλάδας, Μέρος Α’». Έκδοση: 1.0. Αθήνα 2014. Διαθέσιμο από τη δικτυακή διεύθυνση: </a:t>
            </a:r>
            <a:r>
              <a:rPr lang="en-GB" altLang="en-US" sz="2000" dirty="0"/>
              <a:t>http://opencourses.uoa.gr/courses/BIOL100/</a:t>
            </a:r>
            <a:endParaRPr lang="el-GR" altLang="en-US" dirty="0" smtClean="0"/>
          </a:p>
          <a:p>
            <a:pPr marL="0" indent="0" eaLnBrk="1" hangingPunct="1"/>
            <a:endParaRPr lang="en-US" alt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l-GR" smtClean="0"/>
              <a:t>Ενότητα 5. Πανίδα της Ελλάδας (Μέρος Α')</a:t>
            </a:r>
            <a:endParaRPr lang="el-GR"/>
          </a:p>
        </p:txBody>
      </p:sp>
      <p:sp>
        <p:nvSpPr>
          <p:cNvPr id="92165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D9099ABD-E14C-4539-A9BA-982BA8B299D0}" type="slidenum">
              <a:rPr lang="el-GR" altLang="en-US" sz="1200" smtClean="0">
                <a:solidFill>
                  <a:srgbClr val="898989"/>
                </a:solidFill>
                <a:cs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60</a:t>
            </a:fld>
            <a:endParaRPr lang="el-GR" altLang="en-US" sz="1200" smtClean="0">
              <a:solidFill>
                <a:srgbClr val="898989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550" y="98502"/>
            <a:ext cx="8229600" cy="1143000"/>
          </a:xfrm>
        </p:spPr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err="1"/>
              <a:t>Αδειοδότησης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224" y="1066800"/>
            <a:ext cx="8305801" cy="211080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Πανίδα της Ελλάδας (Μέρος Α')</a:t>
            </a:r>
            <a:endParaRPr lang="en-US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61</a:t>
            </a:fld>
            <a:endParaRPr lang="en-US"/>
          </a:p>
        </p:txBody>
      </p:sp>
      <p:pic>
        <p:nvPicPr>
          <p:cNvPr id="2056" name="Picture 22" descr="Λογότυπο για Άδειες χρήσης Creative Commons BY-NC-N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4320" y="2776024"/>
            <a:ext cx="1405355" cy="49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00025" y="3267074"/>
            <a:ext cx="8543926" cy="293370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 fontScale="92500" lnSpcReduction="10000"/>
          </a:bodyPr>
          <a:lstStyle/>
          <a:p>
            <a:r>
              <a:rPr lang="el-GR" dirty="0"/>
              <a:t>[1] http://creativecommons.org/licenses/by-nc-sa/4.0/ </a:t>
            </a:r>
            <a:endParaRPr lang="en-US" dirty="0" smtClean="0"/>
          </a:p>
          <a:p>
            <a:endParaRPr lang="el-GR" dirty="0"/>
          </a:p>
          <a:p>
            <a:r>
              <a:rPr lang="el-GR" dirty="0"/>
              <a:t>Ως </a:t>
            </a:r>
            <a:r>
              <a:rPr lang="el-GR" b="1" dirty="0"/>
              <a:t>Μη Εμπορική</a:t>
            </a:r>
            <a:r>
              <a:rPr lang="el-GR" dirty="0"/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/>
              <a:t>αδειοδόχο</a:t>
            </a:r>
            <a:endParaRPr lang="el-G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προσπορίζει στο διανομέα του έργου και</a:t>
            </a:r>
            <a:r>
              <a:rPr lang="en-GB" dirty="0"/>
              <a:t> </a:t>
            </a:r>
            <a:r>
              <a:rPr lang="el-GR" dirty="0" err="1"/>
              <a:t>αδειοδόχο</a:t>
            </a:r>
            <a:r>
              <a:rPr lang="en-GB" dirty="0"/>
              <a:t> </a:t>
            </a:r>
            <a:r>
              <a:rPr lang="el-GR" dirty="0"/>
              <a:t>έμμεσο οικονομικό όφελος (π.χ. διαφημίσεις) από την προβολή του έργου σε διαδικτυακό </a:t>
            </a:r>
            <a:r>
              <a:rPr lang="el-GR" dirty="0" smtClean="0"/>
              <a:t>τόπο</a:t>
            </a:r>
            <a:endParaRPr lang="en-US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dirty="0"/>
          </a:p>
          <a:p>
            <a:r>
              <a:rPr lang="el-GR" dirty="0" smtClean="0"/>
              <a:t>Ο </a:t>
            </a:r>
            <a:r>
              <a:rPr lang="el-GR" dirty="0"/>
              <a:t>δικαιούχος μπορεί να παρέχει στον </a:t>
            </a:r>
            <a:r>
              <a:rPr lang="el-GR" dirty="0" err="1"/>
              <a:t>αδειοδόχο</a:t>
            </a:r>
            <a:r>
              <a:rPr lang="el-GR" dirty="0"/>
              <a:t> ξεχωριστή άδεια να χρησιμοποιεί το έργο για εμπορική χρήση, εφόσον αυτό του ζητηθεί</a:t>
            </a:r>
            <a:r>
              <a:rPr lang="el-GR" dirty="0" smtClean="0"/>
              <a:t>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0100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Διατήρηση Σημειωμάτων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 smtClean="0"/>
              <a:t>ια</a:t>
            </a:r>
            <a:r>
              <a:rPr lang="en-US" sz="2000" dirty="0" err="1" smtClean="0"/>
              <a:t>τήρησης</a:t>
            </a:r>
            <a:r>
              <a:rPr lang="en-US" sz="2000" dirty="0" smtClean="0"/>
              <a:t> </a:t>
            </a:r>
            <a:r>
              <a:rPr lang="en-US" sz="2000" dirty="0"/>
              <a:t>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  <p:sp>
        <p:nvSpPr>
          <p:cNvPr id="7" name="Θέση υποσέλιδου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Πανίδα της Ελλάδας (Μέρος Α')</a:t>
            </a:r>
            <a:endParaRPr lang="en-US"/>
          </a:p>
        </p:txBody>
      </p:sp>
      <p:sp>
        <p:nvSpPr>
          <p:cNvPr id="8" name="Θέση αριθμού διαφάνειας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694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</a:t>
            </a:r>
            <a:r>
              <a:rPr lang="en-US" sz="4000" b="1" dirty="0" smtClean="0"/>
              <a:t>1/5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08" y="1435462"/>
            <a:ext cx="885698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Έργο αυτό κάνει χρήση των ακόλουθων έργων:</a:t>
            </a:r>
          </a:p>
          <a:p>
            <a:pPr marL="0" indent="0">
              <a:buNone/>
            </a:pPr>
            <a:r>
              <a:rPr lang="el-GR" sz="2000" b="1" dirty="0" smtClean="0"/>
              <a:t>Εικόνες</a:t>
            </a:r>
          </a:p>
          <a:p>
            <a:r>
              <a:rPr lang="el-GR" sz="1600" b="1" dirty="0"/>
              <a:t>Εικόνα </a:t>
            </a:r>
            <a:r>
              <a:rPr lang="el-GR" sz="1600" b="1" dirty="0" smtClean="0"/>
              <a:t>1. </a:t>
            </a:r>
            <a:r>
              <a:rPr lang="el-GR" sz="1600" dirty="0" smtClean="0"/>
              <a:t>Πηγή: </a:t>
            </a:r>
            <a:r>
              <a:rPr lang="en-US" sz="1600" dirty="0" smtClean="0"/>
              <a:t>A</a:t>
            </a:r>
            <a:r>
              <a:rPr lang="en-US" sz="1600" dirty="0"/>
              <a:t>. </a:t>
            </a:r>
            <a:r>
              <a:rPr lang="en-US" sz="1600" dirty="0" err="1"/>
              <a:t>Legakis</a:t>
            </a:r>
            <a:r>
              <a:rPr lang="en-US" sz="1600" dirty="0"/>
              <a:t>, S. </a:t>
            </a:r>
            <a:r>
              <a:rPr lang="en-US" sz="1600" dirty="0" err="1"/>
              <a:t>Sfenthourakis</a:t>
            </a:r>
            <a:r>
              <a:rPr lang="en-US" sz="1600" dirty="0"/>
              <a:t> &amp; S. </a:t>
            </a:r>
            <a:r>
              <a:rPr lang="en-US" sz="1600" dirty="0" err="1"/>
              <a:t>Giokas</a:t>
            </a:r>
            <a:r>
              <a:rPr lang="en-US" sz="1600" dirty="0"/>
              <a:t> (1999). The Anatolian-European transition zone on Aegean islands. 8th International Congress on the Zoogeography and Ecology of Greece and Adjacent Regions, Kavala, 17-21 May 1999</a:t>
            </a:r>
            <a:r>
              <a:rPr lang="en-US" sz="1600" dirty="0" smtClean="0"/>
              <a:t>.</a:t>
            </a:r>
            <a:endParaRPr lang="el-GR" sz="1600" dirty="0" smtClean="0"/>
          </a:p>
          <a:p>
            <a:r>
              <a:rPr lang="el-GR" sz="1600" b="1" dirty="0"/>
              <a:t>Εικόνα </a:t>
            </a:r>
            <a:r>
              <a:rPr lang="el-GR" sz="1600" b="1" dirty="0" smtClean="0"/>
              <a:t>2, 3. </a:t>
            </a:r>
            <a:r>
              <a:rPr lang="el-GR" sz="1600" dirty="0"/>
              <a:t>Πηγή: </a:t>
            </a:r>
            <a:r>
              <a:rPr lang="en-US" sz="1600" dirty="0"/>
              <a:t>F. </a:t>
            </a:r>
            <a:r>
              <a:rPr lang="en-US" sz="1600" dirty="0" err="1"/>
              <a:t>Willemse</a:t>
            </a:r>
            <a:r>
              <a:rPr lang="en-US" sz="1600" dirty="0"/>
              <a:t> (1984). Catalogue of the </a:t>
            </a:r>
            <a:r>
              <a:rPr lang="en-US" sz="1600" dirty="0" err="1"/>
              <a:t>Orthoptera</a:t>
            </a:r>
            <a:r>
              <a:rPr lang="en-US" sz="1600" dirty="0"/>
              <a:t> of Greece. Hellenic Zoological Society.</a:t>
            </a:r>
          </a:p>
          <a:p>
            <a:r>
              <a:rPr lang="en-US" sz="1600" b="1" dirty="0" err="1"/>
              <a:t>Εικόν</a:t>
            </a:r>
            <a:r>
              <a:rPr lang="en-US" sz="1600" b="1" dirty="0"/>
              <a:t>α </a:t>
            </a:r>
            <a:r>
              <a:rPr lang="el-GR" sz="1600" b="1" dirty="0" smtClean="0"/>
              <a:t>4</a:t>
            </a:r>
            <a:r>
              <a:rPr lang="en-US" sz="1600" b="1" dirty="0" smtClean="0"/>
              <a:t> -8. </a:t>
            </a:r>
            <a:r>
              <a:rPr lang="en-US" sz="1600" dirty="0" smtClean="0"/>
              <a:t>Copyrighted.</a:t>
            </a:r>
          </a:p>
          <a:p>
            <a:r>
              <a:rPr lang="el-GR" sz="1600" b="1" dirty="0" smtClean="0"/>
              <a:t>Εικόνα 9. </a:t>
            </a:r>
            <a:r>
              <a:rPr lang="el-GR" sz="1600" dirty="0" smtClean="0"/>
              <a:t>Πηγή: </a:t>
            </a:r>
            <a:r>
              <a:rPr lang="en-US" sz="1600" dirty="0" smtClean="0"/>
              <a:t>F</a:t>
            </a:r>
            <a:r>
              <a:rPr lang="en-US" sz="1600" dirty="0"/>
              <a:t>. </a:t>
            </a:r>
            <a:r>
              <a:rPr lang="en-US" sz="1600" dirty="0" err="1"/>
              <a:t>Willemse</a:t>
            </a:r>
            <a:r>
              <a:rPr lang="en-US" sz="1600" dirty="0"/>
              <a:t> (1984). Catalogue of the </a:t>
            </a:r>
            <a:r>
              <a:rPr lang="en-US" sz="1600" dirty="0" err="1"/>
              <a:t>Orthoptera</a:t>
            </a:r>
            <a:r>
              <a:rPr lang="en-US" sz="1600" dirty="0"/>
              <a:t> of Greece. Hellenic Zoological </a:t>
            </a:r>
            <a:r>
              <a:rPr lang="en-US" sz="1600" dirty="0" smtClean="0"/>
              <a:t>Society</a:t>
            </a:r>
            <a:r>
              <a:rPr lang="el-GR" sz="1600" dirty="0" smtClean="0"/>
              <a:t>.</a:t>
            </a:r>
          </a:p>
          <a:p>
            <a:r>
              <a:rPr lang="el-GR" sz="1600" b="1" dirty="0" smtClean="0"/>
              <a:t>Εικόνα 10. </a:t>
            </a:r>
            <a:r>
              <a:rPr lang="el-GR" sz="1600" dirty="0" smtClean="0"/>
              <a:t>Πηγή: </a:t>
            </a:r>
            <a:r>
              <a:rPr lang="en-US" sz="1600" dirty="0" err="1"/>
              <a:t>Sfenthourakis</a:t>
            </a:r>
            <a:r>
              <a:rPr lang="en-US" sz="1600" dirty="0"/>
              <a:t> S. &amp; </a:t>
            </a:r>
            <a:r>
              <a:rPr lang="en-US" sz="1600" dirty="0" err="1"/>
              <a:t>Legakis</a:t>
            </a:r>
            <a:r>
              <a:rPr lang="en-US" sz="1600" dirty="0"/>
              <a:t> A. (2001). Hotspots of endemic terrestrial invertebrates in southern Greece. Biodiversity and conservation 10: 1387-1417.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11. </a:t>
            </a:r>
            <a:r>
              <a:rPr lang="en-US" sz="1600" dirty="0"/>
              <a:t>This work is licensed under a Creative Commons Attribution-</a:t>
            </a:r>
            <a:r>
              <a:rPr lang="en-US" sz="1600" dirty="0" err="1"/>
              <a:t>NonCommercial</a:t>
            </a:r>
            <a:r>
              <a:rPr lang="en-US" sz="1600" dirty="0"/>
              <a:t>-</a:t>
            </a:r>
            <a:r>
              <a:rPr lang="en-US" sz="1600" dirty="0" err="1"/>
              <a:t>NoDerivatives</a:t>
            </a:r>
            <a:r>
              <a:rPr lang="en-US" sz="1600" dirty="0"/>
              <a:t> 4.0 International License. 2015 </a:t>
            </a:r>
            <a:r>
              <a:rPr lang="el-GR" sz="1600" dirty="0"/>
              <a:t>Φωτογραφίες από τον Νίκο </a:t>
            </a:r>
            <a:r>
              <a:rPr lang="el-GR" sz="1600" dirty="0" err="1"/>
              <a:t>Χατζηιακώβου</a:t>
            </a:r>
            <a:r>
              <a:rPr lang="el-GR" sz="1600" dirty="0"/>
              <a:t>. Σύνδεσμος: </a:t>
            </a:r>
            <a:r>
              <a:rPr lang="en-US" sz="1600" dirty="0"/>
              <a:t>http://chatziiakovou.gr/p-1210-%CF%80%CE%B5%CE%B6%CE%BF%CF%8D%CE%BB%CE%B5%CF%82-%CE%BA%CE%BF%CF%83%CE%BC%CE%B1%CE%B4%CE%B1%CE%AF%CE%BF%CE%B9-%CF%83%CE%B1%CE%BC%CE%BF%CF%82. </a:t>
            </a:r>
            <a:r>
              <a:rPr lang="el-GR" sz="1600" dirty="0"/>
              <a:t>Πηγή: </a:t>
            </a:r>
            <a:r>
              <a:rPr lang="en-US" sz="1600" dirty="0"/>
              <a:t>http://chatziiakovou.gr</a:t>
            </a:r>
            <a:r>
              <a:rPr lang="en-US" sz="1600" dirty="0" smtClean="0"/>
              <a:t>.</a:t>
            </a:r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Πανίδα της Ελλάδας (Μέρος Α')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078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</a:t>
            </a:r>
            <a:r>
              <a:rPr lang="en-US" sz="4000" b="1" dirty="0" smtClean="0"/>
              <a:t>2/5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r>
              <a:rPr lang="el-GR" sz="1600" b="1" dirty="0" smtClean="0"/>
              <a:t>Εικόνα </a:t>
            </a:r>
            <a:r>
              <a:rPr lang="el-GR" sz="1600" b="1" dirty="0"/>
              <a:t>12. </a:t>
            </a:r>
            <a:r>
              <a:rPr lang="el-GR" sz="1600" dirty="0"/>
              <a:t>Σύνδεσμος: </a:t>
            </a:r>
            <a:r>
              <a:rPr lang="en-US" sz="1600" dirty="0"/>
              <a:t>http://www.cornucopia.org/2015/08/clearing-vegetation-around-crops-doesnt-help-reduce-pathogens-on-produce/. </a:t>
            </a:r>
            <a:r>
              <a:rPr lang="el-GR" sz="1600" dirty="0"/>
              <a:t>Πηγή: </a:t>
            </a:r>
            <a:r>
              <a:rPr lang="en-US" sz="1600" dirty="0"/>
              <a:t>NRCS   http://www.cornucopia.org/.</a:t>
            </a:r>
          </a:p>
          <a:p>
            <a:r>
              <a:rPr lang="el-GR" sz="1600" b="1" dirty="0"/>
              <a:t>Εικόνα 13. </a:t>
            </a:r>
            <a:r>
              <a:rPr lang="el-GR" sz="1600" dirty="0"/>
              <a:t>Σύνδεσμος: </a:t>
            </a:r>
            <a:r>
              <a:rPr lang="en-US" sz="1600" dirty="0"/>
              <a:t>http://www.virtualtourist.com/travel/Middle_East/Israel/Zichron_Yaakov-1707892/Off_the_Beaten_Path-Zichron_Yaakov-TG-C-1.html. </a:t>
            </a:r>
            <a:r>
              <a:rPr lang="el-GR" sz="1600" dirty="0"/>
              <a:t>Πηγή: </a:t>
            </a:r>
            <a:r>
              <a:rPr lang="en-US" sz="1600" dirty="0"/>
              <a:t>http://www.virtualtourist.com</a:t>
            </a:r>
            <a:r>
              <a:rPr lang="en-US" sz="1600" b="1" dirty="0"/>
              <a:t>.</a:t>
            </a:r>
          </a:p>
          <a:p>
            <a:r>
              <a:rPr lang="el-GR" sz="1600" b="1" dirty="0"/>
              <a:t>Εικόνα 14. </a:t>
            </a:r>
            <a:r>
              <a:rPr lang="el-GR" sz="1600" dirty="0"/>
              <a:t>©</a:t>
            </a:r>
            <a:r>
              <a:rPr lang="en-US" sz="1600" dirty="0"/>
              <a:t>Copyright Trikalavoice.gr 2011 – 2013. </a:t>
            </a:r>
            <a:r>
              <a:rPr lang="el-GR" sz="1600" dirty="0"/>
              <a:t>Σύνδεσμος: </a:t>
            </a:r>
            <a:r>
              <a:rPr lang="en-US" sz="1600" dirty="0"/>
              <a:t>http://www.trikalavoice.gr/news/2014/06/03/odigies-gia-prostasia-apo-tis-dasikes-pyrkagies. </a:t>
            </a:r>
            <a:r>
              <a:rPr lang="el-GR" sz="1600" dirty="0"/>
              <a:t>Πηγή: </a:t>
            </a:r>
            <a:r>
              <a:rPr lang="en-US" sz="1600" dirty="0"/>
              <a:t>http://www.trikalavoice.gr.</a:t>
            </a:r>
          </a:p>
          <a:p>
            <a:r>
              <a:rPr lang="el-GR" sz="1600" b="1" dirty="0"/>
              <a:t>Εικόνα 15. </a:t>
            </a:r>
            <a:r>
              <a:rPr lang="en-US" sz="1600" dirty="0"/>
              <a:t>©1998-2010 Pascal </a:t>
            </a:r>
            <a:r>
              <a:rPr lang="en-US" sz="1600" dirty="0" smtClean="0"/>
              <a:t>DUBOIS</a:t>
            </a:r>
            <a:r>
              <a:rPr lang="el-GR" sz="1600" dirty="0" smtClean="0"/>
              <a:t>. </a:t>
            </a:r>
            <a:r>
              <a:rPr lang="el-GR" sz="1600" dirty="0" smtClean="0"/>
              <a:t>Σύνδεσμος</a:t>
            </a:r>
            <a:r>
              <a:rPr lang="el-GR" sz="1600" dirty="0"/>
              <a:t>: </a:t>
            </a:r>
            <a:r>
              <a:rPr lang="en-US" sz="1600" dirty="0"/>
              <a:t>http://pdubois.free.fr/espece.php?MyEspece=MYOCOY. </a:t>
            </a:r>
            <a:r>
              <a:rPr lang="el-GR" sz="1600" dirty="0"/>
              <a:t>Πηγή: </a:t>
            </a:r>
            <a:r>
              <a:rPr lang="en-US" sz="1600" dirty="0"/>
              <a:t>http://pdubois.free.fr.</a:t>
            </a:r>
            <a:endParaRPr lang="en-US" sz="1600" dirty="0"/>
          </a:p>
          <a:p>
            <a:r>
              <a:rPr lang="el-GR" sz="1600" b="1" dirty="0"/>
              <a:t>Εικόνα 16</a:t>
            </a:r>
            <a:r>
              <a:rPr lang="el-GR" sz="1600" dirty="0" smtClean="0"/>
              <a:t>.</a:t>
            </a:r>
            <a:r>
              <a:rPr lang="en-US" sz="1600" dirty="0"/>
              <a:t> </a:t>
            </a:r>
            <a:r>
              <a:rPr lang="en-US" sz="1600" dirty="0" smtClean="0"/>
              <a:t>Copyright © </a:t>
            </a:r>
            <a:r>
              <a:rPr lang="en-US" sz="1600" dirty="0"/>
              <a:t>Photo : Kelly </a:t>
            </a:r>
            <a:r>
              <a:rPr lang="en-US" sz="1600" dirty="0" err="1"/>
              <a:t>Riccetti</a:t>
            </a:r>
            <a:r>
              <a:rPr lang="en-US" sz="1600" dirty="0"/>
              <a:t> - riccettik@seapine.com. </a:t>
            </a:r>
            <a:r>
              <a:rPr lang="el-GR" sz="1600" dirty="0" smtClean="0"/>
              <a:t>Σύνδεσμος:</a:t>
            </a:r>
            <a:r>
              <a:rPr lang="en-US" sz="1600" dirty="0"/>
              <a:t>http://habitattitude.ca/red-eared-slider-trachemys-scripta-elegans</a:t>
            </a:r>
            <a:r>
              <a:rPr lang="el-GR" sz="1600" dirty="0" smtClean="0"/>
              <a:t>. Πηγή:</a:t>
            </a:r>
            <a:r>
              <a:rPr lang="en-US" sz="1600" dirty="0" smtClean="0"/>
              <a:t>http</a:t>
            </a:r>
            <a:r>
              <a:rPr lang="en-US" sz="1600" dirty="0"/>
              <a:t>://habitattitude.ca/home-2/.</a:t>
            </a:r>
            <a:endParaRPr lang="en-US" sz="1600" dirty="0" smtClean="0"/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17</a:t>
            </a:r>
            <a:r>
              <a:rPr lang="el-GR" sz="1600" dirty="0"/>
              <a:t>. Σύνδεσμος: </a:t>
            </a:r>
            <a:r>
              <a:rPr lang="en-US" sz="1600" dirty="0"/>
              <a:t>http://animaldiversity.org/collections/contributors/Grzimek_herps/Ranidae/Rana_catesbeiana/JM @ 2002</a:t>
            </a:r>
            <a:r>
              <a:rPr lang="el-GR" sz="1600" dirty="0" smtClean="0"/>
              <a:t>. </a:t>
            </a:r>
            <a:r>
              <a:rPr lang="el-GR" sz="1600" dirty="0"/>
              <a:t>Πηγή: </a:t>
            </a:r>
            <a:r>
              <a:rPr lang="en-US" sz="1600" dirty="0"/>
              <a:t>Myers, P., R. Espinosa, C. S. Parr, T. Jones, G. S. Hammond, and T. A. Dewey. 2016. The Animal Diversity Web (online). Accessed at http://animaldiversity.org</a:t>
            </a:r>
            <a:r>
              <a:rPr lang="en-US" sz="1600" dirty="0" smtClean="0"/>
              <a:t>.</a:t>
            </a:r>
            <a:endParaRPr lang="el-GR" sz="1600" dirty="0"/>
          </a:p>
          <a:p>
            <a:r>
              <a:rPr lang="el-GR" sz="1600" b="1" dirty="0"/>
              <a:t>Εικόνα 18</a:t>
            </a:r>
            <a:r>
              <a:rPr lang="el-GR" sz="1600" dirty="0" smtClean="0"/>
              <a:t>.</a:t>
            </a:r>
            <a:r>
              <a:rPr lang="en-US" sz="1600" dirty="0" smtClean="0"/>
              <a:t> Fish World. </a:t>
            </a:r>
            <a:r>
              <a:rPr lang="el-GR" sz="1600" dirty="0" smtClean="0"/>
              <a:t> </a:t>
            </a:r>
            <a:r>
              <a:rPr lang="el-GR" sz="1600" dirty="0"/>
              <a:t>Σύνδεσμος: </a:t>
            </a:r>
            <a:r>
              <a:rPr lang="en-US" sz="1600" dirty="0"/>
              <a:t>http://underwater-fish.blogspot.gr/2011/11/rainbow-trout-oncorhynchus-mykiss.html</a:t>
            </a:r>
            <a:r>
              <a:rPr lang="el-GR" sz="1600" dirty="0" smtClean="0"/>
              <a:t>. </a:t>
            </a:r>
            <a:r>
              <a:rPr lang="el-GR" sz="1600" dirty="0"/>
              <a:t>Πηγή: </a:t>
            </a:r>
            <a:r>
              <a:rPr lang="en-US" sz="1600" dirty="0"/>
              <a:t>Copyright © 2010 - Fish World </a:t>
            </a:r>
            <a:r>
              <a:rPr lang="el-GR" sz="1600" dirty="0" smtClean="0"/>
              <a:t>.</a:t>
            </a:r>
            <a:endParaRPr lang="en-US" sz="1600" dirty="0" smtClean="0"/>
          </a:p>
          <a:p>
            <a:endParaRPr lang="en-US" sz="1600" dirty="0"/>
          </a:p>
          <a:p>
            <a:endParaRPr lang="el-GR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Ενότητα 5. Πανίδα της Ελλάδας (Μέρος Α')</a:t>
            </a:r>
            <a:endParaRPr lang="en-US" dirty="0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470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</a:t>
            </a:r>
            <a:r>
              <a:rPr lang="en-US" sz="4000" b="1" dirty="0" smtClean="0"/>
              <a:t>3/5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r>
              <a:rPr lang="el-GR" sz="1600" b="1" dirty="0"/>
              <a:t>Εικόνα 19. </a:t>
            </a:r>
            <a:r>
              <a:rPr lang="en-US" sz="1600" dirty="0"/>
              <a:t>Robert McDowall ©. </a:t>
            </a:r>
            <a:r>
              <a:rPr lang="el-GR" sz="1600" dirty="0"/>
              <a:t>Σύνδεσμος: </a:t>
            </a:r>
            <a:r>
              <a:rPr lang="en-US" sz="1600" dirty="0"/>
              <a:t>http://nas.er.usgs.gov/queries/factsheet.aspx?SpeciesID=846. </a:t>
            </a:r>
            <a:r>
              <a:rPr lang="el-GR" sz="1600" dirty="0"/>
              <a:t>Πηγή: </a:t>
            </a:r>
            <a:r>
              <a:rPr lang="en-US" sz="1600" dirty="0"/>
              <a:t>http://nas.er.usgs.gov/.</a:t>
            </a:r>
          </a:p>
          <a:p>
            <a:r>
              <a:rPr lang="el-GR" sz="1600" b="1" dirty="0"/>
              <a:t>Εικόνα 20. </a:t>
            </a:r>
            <a:r>
              <a:rPr lang="el-GR" sz="1600" dirty="0"/>
              <a:t>© </a:t>
            </a:r>
            <a:r>
              <a:rPr lang="en-US" sz="1600" dirty="0"/>
              <a:t>Copyright 2014 Melissokosmos.eu. </a:t>
            </a:r>
            <a:r>
              <a:rPr lang="el-GR" sz="1600" dirty="0"/>
              <a:t>Σύνδεσμος: </a:t>
            </a:r>
            <a:r>
              <a:rPr lang="en-US" sz="1600" dirty="0"/>
              <a:t>http://www.xmbeekeeping.eu/index.php/nea/melissokomika-nea/item/137-fyles. </a:t>
            </a:r>
            <a:r>
              <a:rPr lang="el-GR" sz="1600" dirty="0"/>
              <a:t>Πηγή: </a:t>
            </a:r>
            <a:r>
              <a:rPr lang="en-US" sz="1600" dirty="0"/>
              <a:t>http://www.xmbeekeeping.eu/.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21. </a:t>
            </a:r>
            <a:r>
              <a:rPr lang="el-GR" sz="1600" dirty="0"/>
              <a:t>Έχετε το δικαίωμα να αντιγράφετε, να αναδιανέμετε και να τροποποιείτε το κείμενο υπό τους όρους της άδειας – </a:t>
            </a:r>
            <a:r>
              <a:rPr lang="en-US" sz="1600" dirty="0"/>
              <a:t>CC-BA-SA. </a:t>
            </a:r>
            <a:r>
              <a:rPr lang="el-GR" sz="1600" dirty="0"/>
              <a:t>Σύνδεσμος: </a:t>
            </a:r>
            <a:r>
              <a:rPr lang="en-US" sz="1600" dirty="0"/>
              <a:t>http://www.ecogreens-gr.org/cms/index.php?option=com_tag&amp;task=tag&amp;tag=%CE%91%CF%83%CF%89%CF%80%CF%8C%CF%82. </a:t>
            </a:r>
            <a:r>
              <a:rPr lang="el-GR" sz="1600" dirty="0"/>
              <a:t>Πηγή: </a:t>
            </a:r>
            <a:r>
              <a:rPr lang="en-US" sz="1600" dirty="0"/>
              <a:t>http://www.ecogreens-gr.org.</a:t>
            </a:r>
          </a:p>
          <a:p>
            <a:r>
              <a:rPr lang="el-GR" sz="1600" b="1" dirty="0"/>
              <a:t>Εικόνα 22. </a:t>
            </a:r>
            <a:r>
              <a:rPr lang="en-US" sz="1600" dirty="0"/>
              <a:t>Copyright© 2005-2012, Brian Center </a:t>
            </a:r>
            <a:r>
              <a:rPr lang="en-US" sz="1600" dirty="0" smtClean="0"/>
              <a:t>Hunting</a:t>
            </a:r>
            <a:r>
              <a:rPr lang="el-GR" sz="1600" dirty="0" smtClean="0"/>
              <a:t>.</a:t>
            </a:r>
            <a:r>
              <a:rPr lang="en-US" sz="1600" dirty="0" smtClean="0"/>
              <a:t> </a:t>
            </a:r>
            <a:r>
              <a:rPr lang="el-GR" sz="1600" dirty="0"/>
              <a:t>Σύνδεσμος: </a:t>
            </a:r>
            <a:r>
              <a:rPr lang="en-US" sz="1600" dirty="0"/>
              <a:t>http://www.briancenterhunting.com/a-brownbear.htm/. </a:t>
            </a:r>
            <a:r>
              <a:rPr lang="el-GR" sz="1600" dirty="0"/>
              <a:t>Πηγή: </a:t>
            </a:r>
            <a:r>
              <a:rPr lang="en-US" sz="1600" dirty="0"/>
              <a:t>http://</a:t>
            </a:r>
            <a:r>
              <a:rPr lang="en-US" sz="1600" dirty="0" smtClean="0"/>
              <a:t>www.briancenterhunting.com.</a:t>
            </a:r>
            <a:endParaRPr lang="en-US" sz="1600" dirty="0"/>
          </a:p>
          <a:p>
            <a:r>
              <a:rPr lang="el-GR" sz="1600" b="1" dirty="0"/>
              <a:t>Εικόνα 23. </a:t>
            </a:r>
            <a:r>
              <a:rPr lang="el-GR" sz="1600" dirty="0" smtClean="0"/>
              <a:t>Σύνδεσμος: </a:t>
            </a:r>
            <a:r>
              <a:rPr lang="en-US" sz="1600" dirty="0" smtClean="0"/>
              <a:t>https</a:t>
            </a:r>
            <a:r>
              <a:rPr lang="en-US" sz="1600" dirty="0"/>
              <a:t>://s-media-cache-ak0.pinimg.com/originals/d6/d8/56/d6d85651160bd977ddbd07cd8cb21fd2.jpg</a:t>
            </a:r>
            <a:r>
              <a:rPr lang="en-US" sz="1600" b="1" dirty="0"/>
              <a:t>. </a:t>
            </a:r>
            <a:endParaRPr lang="en-US" sz="1600" b="1" dirty="0"/>
          </a:p>
          <a:p>
            <a:r>
              <a:rPr lang="el-GR" sz="1600" b="1" dirty="0"/>
              <a:t>Εικόνα 24. </a:t>
            </a:r>
            <a:r>
              <a:rPr lang="el-GR" sz="1600" dirty="0"/>
              <a:t>Σύνδεσμος: http://www.stylepinner.com/french-food-snails/ZnJlbmNoLWZvb2Qtc25haWxz/. Πηγή: http://www.stylepinner.com</a:t>
            </a:r>
            <a:r>
              <a:rPr lang="el-GR" sz="1600" b="1" dirty="0"/>
              <a:t>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25</a:t>
            </a:r>
            <a:r>
              <a:rPr lang="el-GR" sz="1600" b="1" dirty="0" smtClean="0"/>
              <a:t>.</a:t>
            </a:r>
            <a:r>
              <a:rPr lang="en-US" sz="1600" b="1" dirty="0"/>
              <a:t> </a:t>
            </a:r>
            <a:r>
              <a:rPr lang="en-US" sz="1600" dirty="0"/>
              <a:t>©2009-2016 Barbara Johansen Newman. All Rights Reserved. </a:t>
            </a:r>
            <a:r>
              <a:rPr lang="el-GR" sz="1600" dirty="0"/>
              <a:t>Σύνδεσμος: </a:t>
            </a:r>
            <a:r>
              <a:rPr lang="en-US" sz="1600" dirty="0"/>
              <a:t>http://www.reallyreallyretro.com/Patterns. </a:t>
            </a:r>
            <a:r>
              <a:rPr lang="el-GR" sz="1600" dirty="0"/>
              <a:t>Πηγή: </a:t>
            </a:r>
            <a:r>
              <a:rPr lang="en-US" sz="1600" dirty="0"/>
              <a:t>http://www.reallyreallyretro.com.</a:t>
            </a:r>
          </a:p>
          <a:p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Πανίδα της Ελλάδας (Μέρος Α')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608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</a:t>
            </a:r>
            <a:r>
              <a:rPr lang="en-US" sz="4000" dirty="0" smtClean="0"/>
              <a:t>4</a:t>
            </a:r>
            <a:r>
              <a:rPr lang="en-US" sz="4000" b="1" dirty="0" smtClean="0"/>
              <a:t>/5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r>
              <a:rPr lang="el-GR" sz="1600" b="1" dirty="0"/>
              <a:t>Εικόνα 26. </a:t>
            </a:r>
            <a:r>
              <a:rPr lang="en-US" sz="1600" dirty="0"/>
              <a:t>Copyright © 2016 BBC</a:t>
            </a:r>
            <a:r>
              <a:rPr lang="en-US" sz="1600" dirty="0" smtClean="0"/>
              <a:t>.</a:t>
            </a:r>
            <a:r>
              <a:rPr lang="el-GR" sz="1600" dirty="0" smtClean="0"/>
              <a:t> </a:t>
            </a:r>
            <a:r>
              <a:rPr lang="el-GR" sz="1600" dirty="0" smtClean="0"/>
              <a:t>Σύνδεσμος</a:t>
            </a:r>
            <a:r>
              <a:rPr lang="el-GR" sz="1600" dirty="0"/>
              <a:t>: </a:t>
            </a:r>
            <a:r>
              <a:rPr lang="en-US" sz="1600" dirty="0"/>
              <a:t>http://</a:t>
            </a:r>
            <a:r>
              <a:rPr lang="en-US" sz="1600" dirty="0" smtClean="0"/>
              <a:t>www.bbc.com/news/world-africa-33770923. </a:t>
            </a:r>
            <a:r>
              <a:rPr lang="el-GR" sz="1600" dirty="0"/>
              <a:t>Πηγή: </a:t>
            </a:r>
            <a:r>
              <a:rPr lang="en-US" sz="1600" dirty="0"/>
              <a:t>http://www.bbc.com.</a:t>
            </a:r>
            <a:endParaRPr lang="en-US" sz="1600" dirty="0"/>
          </a:p>
          <a:p>
            <a:r>
              <a:rPr lang="el-GR" sz="1600" b="1" dirty="0"/>
              <a:t>Εικόνα 27. </a:t>
            </a:r>
            <a:r>
              <a:rPr lang="el-GR" sz="1600" dirty="0"/>
              <a:t>Πηγή: Ανάβαση @ </a:t>
            </a:r>
            <a:r>
              <a:rPr lang="en-US" sz="1600" dirty="0"/>
              <a:t>WWF </a:t>
            </a:r>
            <a:r>
              <a:rPr lang="el-GR" sz="1600" dirty="0" smtClean="0"/>
              <a:t>Ελλάς.</a:t>
            </a:r>
            <a:endParaRPr lang="en-US" sz="1600" dirty="0"/>
          </a:p>
          <a:p>
            <a:r>
              <a:rPr lang="el-GR" sz="1600" b="1" dirty="0"/>
              <a:t>Εικόνα 28. </a:t>
            </a:r>
            <a:r>
              <a:rPr lang="el-GR" sz="1600" dirty="0" smtClean="0"/>
              <a:t>Πηγή: </a:t>
            </a:r>
            <a:r>
              <a:rPr lang="en-US" sz="1600" dirty="0"/>
              <a:t>WWF-</a:t>
            </a:r>
            <a:r>
              <a:rPr lang="el-GR" sz="1600" dirty="0" smtClean="0"/>
              <a:t>Ελλάς.</a:t>
            </a:r>
            <a:endParaRPr lang="el-GR" sz="1600" dirty="0"/>
          </a:p>
          <a:p>
            <a:r>
              <a:rPr lang="el-GR" sz="1600" b="1" dirty="0"/>
              <a:t>Εικόνα </a:t>
            </a:r>
            <a:r>
              <a:rPr lang="el-GR" sz="1600" b="1" dirty="0" smtClean="0"/>
              <a:t>29. </a:t>
            </a:r>
            <a:r>
              <a:rPr lang="en-US" sz="1600" dirty="0"/>
              <a:t>Copyright © 2001 Jay </a:t>
            </a:r>
            <a:r>
              <a:rPr lang="en-US" sz="1600" dirty="0" err="1"/>
              <a:t>Pitocchelli</a:t>
            </a:r>
            <a:r>
              <a:rPr lang="en-US" sz="1600" dirty="0"/>
              <a:t>. All rights reserved. The contents of this page are the intellectual property of Dr. Jay </a:t>
            </a:r>
            <a:r>
              <a:rPr lang="en-US" sz="1600" dirty="0" err="1"/>
              <a:t>Pitocchelli</a:t>
            </a:r>
            <a:r>
              <a:rPr lang="en-US" sz="1600" dirty="0"/>
              <a:t> for distribution to students enrolled in General Biology BI 04 at Saint Anselm College. Copyrights to images not taken by </a:t>
            </a:r>
            <a:r>
              <a:rPr lang="en-US" sz="1600" dirty="0" err="1"/>
              <a:t>Pitocchelli</a:t>
            </a:r>
            <a:r>
              <a:rPr lang="en-US" sz="1600" dirty="0"/>
              <a:t> and </a:t>
            </a:r>
            <a:r>
              <a:rPr lang="en-US" sz="1600" dirty="0" err="1"/>
              <a:t>Chakrin</a:t>
            </a:r>
            <a:r>
              <a:rPr lang="en-US" sz="1600" dirty="0"/>
              <a:t> are owned by Pearson Education, </a:t>
            </a:r>
            <a:r>
              <a:rPr lang="en-US" sz="1600" dirty="0" err="1"/>
              <a:t>Inc</a:t>
            </a:r>
            <a:r>
              <a:rPr lang="en-US" sz="1600" dirty="0"/>
              <a:t> and Benjamin Cummings. </a:t>
            </a:r>
            <a:r>
              <a:rPr lang="el-GR" sz="1600" dirty="0"/>
              <a:t>Σύνδεσμος: </a:t>
            </a:r>
            <a:r>
              <a:rPr lang="en-US" sz="1600" dirty="0"/>
              <a:t>http://www.anselm.edu/homepage/jpitocch/genbios/labspecthumbnails2.html. </a:t>
            </a:r>
            <a:r>
              <a:rPr lang="el-GR" sz="1600" dirty="0"/>
              <a:t>Πηγή:  </a:t>
            </a:r>
            <a:r>
              <a:rPr lang="en-US" sz="1600" dirty="0"/>
              <a:t>http://www.anselm.edu/homepage</a:t>
            </a:r>
            <a:r>
              <a:rPr lang="en-US" sz="1600" b="1" dirty="0"/>
              <a:t>.</a:t>
            </a:r>
          </a:p>
          <a:p>
            <a:r>
              <a:rPr lang="el-GR" sz="1600" b="1" dirty="0"/>
              <a:t>Εικόνα </a:t>
            </a:r>
            <a:r>
              <a:rPr lang="el-GR" sz="1600" b="1" dirty="0" smtClean="0"/>
              <a:t>30. </a:t>
            </a:r>
            <a:r>
              <a:rPr lang="el-GR" sz="1600" dirty="0"/>
              <a:t>© </a:t>
            </a:r>
            <a:r>
              <a:rPr lang="en-US" sz="1600" dirty="0"/>
              <a:t>Copyright </a:t>
            </a:r>
            <a:r>
              <a:rPr lang="en-US" sz="1600" dirty="0" err="1"/>
              <a:t>Hotfrog</a:t>
            </a:r>
            <a:r>
              <a:rPr lang="en-US" sz="1600" dirty="0"/>
              <a:t> Group Pty Ltd 2015 (v14.0.7.015 - 121). </a:t>
            </a:r>
            <a:r>
              <a:rPr lang="el-GR" sz="1600" dirty="0"/>
              <a:t>Σύνδεσμος: </a:t>
            </a:r>
            <a:r>
              <a:rPr lang="en-US" sz="1600" dirty="0"/>
              <a:t>http://www.hotfrog.com.au/business//compost-worms-worm-castings-worm-juice-worm-farms-499163. </a:t>
            </a:r>
            <a:r>
              <a:rPr lang="el-GR" sz="1600" dirty="0"/>
              <a:t>Πηγή: </a:t>
            </a:r>
            <a:r>
              <a:rPr lang="en-US" sz="1600" dirty="0"/>
              <a:t>http://www.hotfrog.com.au</a:t>
            </a:r>
            <a:r>
              <a:rPr lang="en-US" sz="1600" b="1" dirty="0"/>
              <a:t>.</a:t>
            </a:r>
          </a:p>
          <a:p>
            <a:r>
              <a:rPr lang="el-GR" sz="1600" b="1" dirty="0"/>
              <a:t>Εικόνα </a:t>
            </a:r>
            <a:r>
              <a:rPr lang="el-GR" sz="1600" b="1" dirty="0" smtClean="0"/>
              <a:t>31. </a:t>
            </a:r>
            <a:r>
              <a:rPr lang="en-US" sz="1600" dirty="0" err="1"/>
              <a:t>Corallium</a:t>
            </a:r>
            <a:r>
              <a:rPr lang="en-US" sz="1600" dirty="0"/>
              <a:t> rubrum (</a:t>
            </a:r>
            <a:r>
              <a:rPr lang="el-GR" sz="1600" dirty="0"/>
              <a:t>Πολύτιμο κοράλλι ). Σύνδεσμος: </a:t>
            </a:r>
            <a:r>
              <a:rPr lang="en-US" sz="1600" dirty="0"/>
              <a:t>http://www.jewelpedia.com/lex160-koralli-coral.html. </a:t>
            </a:r>
            <a:r>
              <a:rPr lang="el-GR" sz="1600" dirty="0"/>
              <a:t>Πηγή: </a:t>
            </a:r>
            <a:r>
              <a:rPr lang="en-US" sz="1600" dirty="0"/>
              <a:t>http://www.jewelpedia.com. </a:t>
            </a:r>
          </a:p>
          <a:p>
            <a:r>
              <a:rPr lang="el-GR" sz="1600" b="1" dirty="0"/>
              <a:t>Εικόνα </a:t>
            </a:r>
            <a:r>
              <a:rPr lang="el-GR" sz="1600" b="1" dirty="0" smtClean="0"/>
              <a:t>32. </a:t>
            </a:r>
            <a:r>
              <a:rPr lang="el-GR" sz="1600" dirty="0"/>
              <a:t>© 2015 </a:t>
            </a:r>
            <a:r>
              <a:rPr lang="en-US" sz="1600" dirty="0"/>
              <a:t>Genius Media Group Inc. </a:t>
            </a:r>
            <a:r>
              <a:rPr lang="el-GR" sz="1600" dirty="0"/>
              <a:t>Σύνδεσμος: </a:t>
            </a:r>
            <a:r>
              <a:rPr lang="en-US" sz="1600" dirty="0"/>
              <a:t>http://genius.com/1641412. </a:t>
            </a:r>
            <a:r>
              <a:rPr lang="el-GR" sz="1600" dirty="0"/>
              <a:t>Πηγή: </a:t>
            </a:r>
            <a:r>
              <a:rPr lang="en-US" sz="1600" dirty="0"/>
              <a:t>http://genius.com</a:t>
            </a:r>
            <a:r>
              <a:rPr lang="en-US" sz="1600" dirty="0" smtClean="0"/>
              <a:t>.</a:t>
            </a:r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Πανίδα της Ελλάδας (Μέρος Α')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669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</a:t>
            </a:r>
            <a:r>
              <a:rPr lang="en-US" sz="4000" b="1" dirty="0" smtClean="0"/>
              <a:t>5/5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08" y="1435462"/>
            <a:ext cx="8856984" cy="5301208"/>
          </a:xfrm>
        </p:spPr>
        <p:txBody>
          <a:bodyPr>
            <a:noAutofit/>
          </a:bodyPr>
          <a:lstStyle/>
          <a:p>
            <a:r>
              <a:rPr lang="el-GR" sz="1600" b="1" dirty="0" smtClean="0"/>
              <a:t>Εικόνα 33. </a:t>
            </a:r>
            <a:r>
              <a:rPr lang="el-GR" sz="1600" dirty="0" smtClean="0"/>
              <a:t>© 2007 - 2014 </a:t>
            </a:r>
            <a:r>
              <a:rPr lang="en-US" sz="1600" dirty="0" smtClean="0"/>
              <a:t>Alimentipedia.it di </a:t>
            </a:r>
            <a:r>
              <a:rPr lang="en-US" sz="1600" dirty="0" err="1" smtClean="0"/>
              <a:t>Spelta</a:t>
            </a:r>
            <a:r>
              <a:rPr lang="en-US" sz="1600" dirty="0" smtClean="0"/>
              <a:t> </a:t>
            </a:r>
            <a:r>
              <a:rPr lang="en-US" sz="1600" dirty="0" err="1" smtClean="0"/>
              <a:t>Federica.Tratto</a:t>
            </a:r>
            <a:r>
              <a:rPr lang="en-US" sz="1600" dirty="0" smtClean="0"/>
              <a:t> da: http://www.alimentipedia.it/riccio-di-mare.html. </a:t>
            </a:r>
            <a:r>
              <a:rPr lang="el-GR" sz="1600" dirty="0" smtClean="0"/>
              <a:t>Σύνδεσμος:  </a:t>
            </a:r>
            <a:r>
              <a:rPr lang="en-US" sz="1600" dirty="0" smtClean="0"/>
              <a:t>http://www.alimentipedia.it/riccio-di-mare.html. </a:t>
            </a:r>
            <a:r>
              <a:rPr lang="el-GR" sz="1600" dirty="0" smtClean="0"/>
              <a:t>Πηγή: </a:t>
            </a:r>
            <a:r>
              <a:rPr lang="en-US" sz="1600" dirty="0" smtClean="0"/>
              <a:t>http://www.alimentipedia.it. </a:t>
            </a:r>
          </a:p>
          <a:p>
            <a:r>
              <a:rPr lang="el-GR" sz="1600" b="1" dirty="0" smtClean="0"/>
              <a:t>Εικόνα 34. </a:t>
            </a:r>
            <a:r>
              <a:rPr lang="en-US" sz="1600" dirty="0" err="1" smtClean="0"/>
              <a:t>Helicicultura</a:t>
            </a:r>
            <a:r>
              <a:rPr lang="en-US" sz="1600" dirty="0" smtClean="0"/>
              <a:t>. </a:t>
            </a:r>
            <a:r>
              <a:rPr lang="el-GR" sz="1600" dirty="0" smtClean="0"/>
              <a:t>Σύνδεσμος: </a:t>
            </a:r>
            <a:r>
              <a:rPr lang="en-US" sz="1600" dirty="0" smtClean="0"/>
              <a:t>http://www.agroparlamento.com/agroparlamento/notas.asp?n=2038. </a:t>
            </a:r>
            <a:r>
              <a:rPr lang="el-GR" sz="1600" dirty="0" smtClean="0"/>
              <a:t>Πηγή: </a:t>
            </a:r>
            <a:r>
              <a:rPr lang="en-US" sz="1600" dirty="0" smtClean="0"/>
              <a:t>http://www.agroparlamento.com/agroparlamento/default.asp.</a:t>
            </a:r>
          </a:p>
          <a:p>
            <a:r>
              <a:rPr lang="el-GR" sz="1600" b="1" dirty="0" smtClean="0"/>
              <a:t>Εικόνα 35. </a:t>
            </a:r>
            <a:r>
              <a:rPr lang="en-US" sz="1600" dirty="0" smtClean="0"/>
              <a:t>WATER-B.UFFALO </a:t>
            </a:r>
            <a:r>
              <a:rPr lang="el-GR" sz="1600" dirty="0" smtClean="0"/>
              <a:t>ΝΕΡΟΒΟΥΒΑΛΟΣ. Σύνδεσμος: </a:t>
            </a:r>
            <a:r>
              <a:rPr lang="en-US" sz="1600" dirty="0" smtClean="0"/>
              <a:t>http://www.stipsi.gr/agriculture/nature/index.htm. </a:t>
            </a:r>
            <a:r>
              <a:rPr lang="el-GR" sz="1600" dirty="0" smtClean="0"/>
              <a:t>Πηγή: </a:t>
            </a:r>
            <a:r>
              <a:rPr lang="en-US" sz="1600" dirty="0" smtClean="0"/>
              <a:t>http://www.stipsi.gr/index.html.</a:t>
            </a:r>
          </a:p>
          <a:p>
            <a:r>
              <a:rPr lang="el-GR" sz="1600" b="1" dirty="0" smtClean="0"/>
              <a:t>Εικόνα 36. </a:t>
            </a:r>
            <a:r>
              <a:rPr lang="en-US" sz="1600" dirty="0" smtClean="0"/>
              <a:t>Copyright 2011 - 2015, </a:t>
            </a:r>
            <a:r>
              <a:rPr lang="el-GR" sz="1600" dirty="0" smtClean="0"/>
              <a:t>Χρυσή Ευκαιρία Α.Ε. Σύνδεσμος: </a:t>
            </a:r>
            <a:r>
              <a:rPr lang="en-US" sz="1600" dirty="0" smtClean="0"/>
              <a:t>http://www.xe.gr/zoa/provata%7Cad-167281935.html. </a:t>
            </a:r>
            <a:r>
              <a:rPr lang="el-GR" sz="1600" dirty="0" smtClean="0"/>
              <a:t>Πηγή: </a:t>
            </a:r>
            <a:r>
              <a:rPr lang="en-US" sz="1600" dirty="0" smtClean="0"/>
              <a:t>http://www.xe.gr/.</a:t>
            </a:r>
          </a:p>
          <a:p>
            <a:r>
              <a:rPr lang="el-GR" sz="1600" b="1" dirty="0" smtClean="0"/>
              <a:t>Εικόνα 37. </a:t>
            </a:r>
            <a:r>
              <a:rPr lang="en-US" sz="1600" dirty="0" smtClean="0"/>
              <a:t>Copyright Agrinovoice.gr 2011-2015. </a:t>
            </a:r>
            <a:r>
              <a:rPr lang="el-GR" sz="1600" dirty="0" smtClean="0"/>
              <a:t>Σύνδεσμος: </a:t>
            </a:r>
            <a:r>
              <a:rPr lang="en-US" sz="1600" dirty="0" smtClean="0"/>
              <a:t>http://agriniovoice.gr/ta-agria-aloga-tou-petala-foto-video/. </a:t>
            </a:r>
            <a:r>
              <a:rPr lang="el-GR" sz="1600" dirty="0" smtClean="0"/>
              <a:t>Πηγή: </a:t>
            </a:r>
            <a:r>
              <a:rPr lang="en-US" sz="1600" dirty="0" smtClean="0"/>
              <a:t>http://agriniovoice.gr</a:t>
            </a:r>
            <a:r>
              <a:rPr lang="en-US" sz="1600" b="1" dirty="0" smtClean="0"/>
              <a:t>.</a:t>
            </a:r>
          </a:p>
          <a:p>
            <a:r>
              <a:rPr lang="el-GR" sz="1600" b="1" dirty="0" smtClean="0"/>
              <a:t>Εικόνα 38. </a:t>
            </a:r>
            <a:r>
              <a:rPr lang="el-GR" sz="1600" dirty="0" smtClean="0"/>
              <a:t>Σύνδεσμος: </a:t>
            </a:r>
            <a:r>
              <a:rPr lang="en-US" sz="1600" dirty="0" smtClean="0"/>
              <a:t>http://www.lavocedellestelle.com/costellazioni/leone.aspx. </a:t>
            </a:r>
            <a:r>
              <a:rPr lang="el-GR" sz="1600" dirty="0" smtClean="0"/>
              <a:t>Πηγή: </a:t>
            </a:r>
            <a:r>
              <a:rPr lang="en-US" sz="1600" dirty="0" smtClean="0"/>
              <a:t>http://www.lavocedellestelle.com/.</a:t>
            </a:r>
          </a:p>
          <a:p>
            <a:r>
              <a:rPr lang="el-GR" sz="1600" b="1" dirty="0" smtClean="0"/>
              <a:t>Εικόνα 39</a:t>
            </a:r>
            <a:r>
              <a:rPr lang="el-GR" sz="1600" b="1" dirty="0" smtClean="0"/>
              <a:t>. </a:t>
            </a:r>
            <a:r>
              <a:rPr lang="el-GR" sz="1600" dirty="0" smtClean="0"/>
              <a:t>Σύνδεσμος: http://www.couturetraveller.com/2015/four-reasons-to-visit-rhodes/.  Πηγή: http://www.couturetraveller.com/.</a:t>
            </a:r>
          </a:p>
          <a:p>
            <a:r>
              <a:rPr lang="el-GR" sz="1600" b="1" dirty="0" smtClean="0"/>
              <a:t>Εικόνα 40. </a:t>
            </a:r>
            <a:r>
              <a:rPr lang="en-US" sz="1600" dirty="0" smtClean="0"/>
              <a:t>Wikipedia the Free Encyclopedia. </a:t>
            </a:r>
            <a:r>
              <a:rPr lang="el-GR" sz="1600" dirty="0" smtClean="0"/>
              <a:t>Σύνδεσμος: </a:t>
            </a:r>
            <a:r>
              <a:rPr lang="en-US" sz="1600" dirty="0" smtClean="0"/>
              <a:t>https://en.wikipedia.org/wiki/Bezoar_ibex. </a:t>
            </a:r>
            <a:r>
              <a:rPr lang="el-GR" sz="1600" dirty="0" smtClean="0"/>
              <a:t>Πηγή: </a:t>
            </a:r>
            <a:r>
              <a:rPr lang="en-US" sz="1600" dirty="0"/>
              <a:t>https://</a:t>
            </a:r>
            <a:r>
              <a:rPr lang="en-US" sz="1600" dirty="0" smtClean="0"/>
              <a:t>en.wikipedia.org</a:t>
            </a:r>
            <a:r>
              <a:rPr lang="el-GR" sz="1600" dirty="0" smtClean="0"/>
              <a:t>.</a:t>
            </a:r>
            <a:endParaRPr lang="en-US" sz="1600" dirty="0"/>
          </a:p>
          <a:p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Πανίδα της Ελλάδας (Μέρος Α')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134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Θέμα του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Θέμα του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1.pptx" id="{384095AA-3FED-4702-B384-88A1E9625162}" vid="{8E3B2130-187F-4ED6-B635-B15099330E84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TEMPLATE1a</Template>
  <TotalTime>1144</TotalTime>
  <Words>2888</Words>
  <Application>Microsoft Office PowerPoint</Application>
  <PresentationFormat>On-screen Show (4:3)</PresentationFormat>
  <Paragraphs>560</Paragraphs>
  <Slides>67</Slides>
  <Notes>37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72" baseType="lpstr">
      <vt:lpstr>Arial</vt:lpstr>
      <vt:lpstr>Calibri</vt:lpstr>
      <vt:lpstr>Tahoma</vt:lpstr>
      <vt:lpstr>Wingdings</vt:lpstr>
      <vt:lpstr>Θέμα του Office</vt:lpstr>
      <vt:lpstr>Ζωική Ποικιλότητα</vt:lpstr>
      <vt:lpstr>Διαμόρφωση της πανίδας               της Ελλάδας</vt:lpstr>
      <vt:lpstr>Γενικό Σχέδιο</vt:lpstr>
      <vt:lpstr>Οικολογικοί παράγοντες</vt:lpstr>
      <vt:lpstr>Συσχέτιση κατανομών με τις ισοθέρμους 1/3</vt:lpstr>
      <vt:lpstr>Συσχέτιση κατανομών με τις ισοθέρμους 2/3</vt:lpstr>
      <vt:lpstr>Συσχέτιση κατανομών με τις ισοθέρμους 3/3</vt:lpstr>
      <vt:lpstr>Υγρασία</vt:lpstr>
      <vt:lpstr>Υπομεσογειακός βιοκλιματικός χαρακτήρας</vt:lpstr>
      <vt:lpstr>Υψηλό ποσοστό ενδημισμού</vt:lpstr>
      <vt:lpstr>Σημαντικότερες περιοχές ενδημισμού</vt:lpstr>
      <vt:lpstr>Κυριότεροι λόγοι ύπαρξης αυτού του ενδημισμού</vt:lpstr>
      <vt:lpstr>Υψηλός αριθμός ειδών</vt:lpstr>
      <vt:lpstr>Τετράγωνα που περιλαμβάνουν το 85% της πανίδας</vt:lpstr>
      <vt:lpstr>Κατάσταση πληθυσμών</vt:lpstr>
      <vt:lpstr>Απειλές</vt:lpstr>
      <vt:lpstr>Αλλοιώσεις και καταστροφές βιοτόπων</vt:lpstr>
      <vt:lpstr>Παραδείγματα</vt:lpstr>
      <vt:lpstr>Αλλαγές χρήσης γης 1/2</vt:lpstr>
      <vt:lpstr>Αλλαγές χρήσης γης 2/2</vt:lpstr>
      <vt:lpstr>Πυρκαγιές</vt:lpstr>
      <vt:lpstr>Εισβλητικά ξενικά είδη 1/5</vt:lpstr>
      <vt:lpstr>Εισβλητικά ξενικά είδη 2/5</vt:lpstr>
      <vt:lpstr>Εισβλητικά ξενικά είδη 3/5</vt:lpstr>
      <vt:lpstr>Εισβλητικά ξενικά είδη 4/5</vt:lpstr>
      <vt:lpstr>Εισβλητικά ξενικά είδη 5/5</vt:lpstr>
      <vt:lpstr>Ρύπανση</vt:lpstr>
      <vt:lpstr>Υπερεκμετάλλευση</vt:lpstr>
      <vt:lpstr>Προβλήματα</vt:lpstr>
      <vt:lpstr>Κυνήγι</vt:lpstr>
      <vt:lpstr>Μαζική σύλληψη ειδών</vt:lpstr>
      <vt:lpstr>Ωδικά πτηνά</vt:lpstr>
      <vt:lpstr>Εμπόριο - κέρατα</vt:lpstr>
      <vt:lpstr>Μέτρα προστασίας</vt:lpstr>
      <vt:lpstr>Προστατευόμενες περιοχές            της Ελλάδας</vt:lpstr>
      <vt:lpstr>PowerPoint Presentation</vt:lpstr>
      <vt:lpstr>Προβλήματα</vt:lpstr>
      <vt:lpstr>Άλλα μέτρα</vt:lpstr>
      <vt:lpstr>Νομοθεσία</vt:lpstr>
      <vt:lpstr>Ex situ</vt:lpstr>
      <vt:lpstr>Η εκμετάλλευση της πανίδας 1/5</vt:lpstr>
      <vt:lpstr>Η εκμετάλλευση της πανίδας 2/5</vt:lpstr>
      <vt:lpstr>Η εκμετάλλευση της πανίδας 3/5</vt:lpstr>
      <vt:lpstr>Η εκμετάλλευση της πανίδας 4/5</vt:lpstr>
      <vt:lpstr>Η εκμετάλλευση της πανίδας 5/5</vt:lpstr>
      <vt:lpstr>Νομοθεσία </vt:lpstr>
      <vt:lpstr>Η ζωική αγροποικιλότητα 1/2</vt:lpstr>
      <vt:lpstr>Η ζωική αγροποικιλότητα 2/2</vt:lpstr>
      <vt:lpstr>Τα ζώα ως δείκτες της ποιότητας του περιβάλλοντος</vt:lpstr>
      <vt:lpstr>Η πολιτιστική αξία της πανίδας</vt:lpstr>
      <vt:lpstr>Αναπαραστάσεις σε αγγεία</vt:lpstr>
      <vt:lpstr>Αγριοκάτσικο Κρήτης,  Πλατώνι Ρόδου</vt:lpstr>
      <vt:lpstr>Η κατάσταση της έρευνας 1/2</vt:lpstr>
      <vt:lpstr>Η κατάσταση της έρευνας 2/2</vt:lpstr>
      <vt:lpstr>Κύριες ασχολίες</vt:lpstr>
      <vt:lpstr>Τέλος Παρουσίασης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  <vt:lpstr>Σημείωμα  Χρήσης Έργων Τρίτων 1/5</vt:lpstr>
      <vt:lpstr>Σημείωμα  Χρήσης Έργων Τρίτων 2/5</vt:lpstr>
      <vt:lpstr>Σημείωμα  Χρήσης Έργων Τρίτων 3/5</vt:lpstr>
      <vt:lpstr>Σημείωμα  Χρήσης Έργων Τρίτων 4/5</vt:lpstr>
      <vt:lpstr>Σημείωμα  Χρήσης Έργων Τρίτων 5/5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Vassiliki Siafaka</dc:creator>
  <cp:lastModifiedBy>giorgos</cp:lastModifiedBy>
  <cp:revision>192</cp:revision>
  <dcterms:created xsi:type="dcterms:W3CDTF">2015-03-24T06:43:16Z</dcterms:created>
  <dcterms:modified xsi:type="dcterms:W3CDTF">2016-04-29T08:42:19Z</dcterms:modified>
</cp:coreProperties>
</file>