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22"/>
  </p:notesMasterIdLst>
  <p:handoutMasterIdLst>
    <p:handoutMasterId r:id="rId23"/>
  </p:handoutMasterIdLst>
  <p:sldIdLst>
    <p:sldId id="269" r:id="rId2"/>
    <p:sldId id="290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75BC"/>
    <a:srgbClr val="008080"/>
    <a:srgbClr val="66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48" autoAdjust="0"/>
    <p:restoredTop sz="90929" autoAdjust="0"/>
  </p:normalViewPr>
  <p:slideViewPr>
    <p:cSldViewPr snapToGrid="0">
      <p:cViewPr varScale="1">
        <p:scale>
          <a:sx n="86" d="100"/>
          <a:sy n="86" d="100"/>
        </p:scale>
        <p:origin x="1181" y="4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09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171406C1-0B10-4162-8225-4E8BECCFBD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94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n-US" smtClean="0"/>
              <a:t>Δεύτερου επιπέδου</a:t>
            </a:r>
          </a:p>
          <a:p>
            <a:pPr lvl="2"/>
            <a:r>
              <a:rPr lang="en-US" smtClean="0"/>
              <a:t>Τρίτου επιπέδου</a:t>
            </a:r>
          </a:p>
          <a:p>
            <a:pPr lvl="3"/>
            <a:r>
              <a:rPr lang="en-US" smtClean="0"/>
              <a:t>Τέταρτου επιπέδου</a:t>
            </a:r>
          </a:p>
          <a:p>
            <a:pPr lvl="4"/>
            <a:r>
              <a:rPr lang="en-US" smtClean="0"/>
              <a:t>Πέμπτου επιπέδου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E3B40E68-9655-4296-9DB9-625C12F0A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17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04347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Ανδρέας Κάλβος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74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177605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Ανδρέας Κάλβος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49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10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Ανδρέας Κάλβος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602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Ανδρέας Κάλβος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2323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7528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9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Ανδρέας Κάλβος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77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Ανδρέας Κάλβος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102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Ανδρέας Κάλβος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3111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9861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Ανδρέας Κάλβος</a:t>
            </a:r>
            <a:endParaRPr lang="el-GR" sz="1000" kern="1200" baseline="0" dirty="0" smtClean="0">
              <a:solidFill>
                <a:srgbClr val="5075B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28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CAF7E8-28B8-4B43-BA0C-E216A20988D4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C4E4AF-F9D7-AF44-9F1F-20905AC485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9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rgbClr val="5075BC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THEATRE103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%5b1%5d%20http:/creativecommons.org/licenses/by-nc-sa/4.0/" TargetMode="Externa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020354"/>
            <a:ext cx="7772400" cy="1470025"/>
          </a:xfrm>
        </p:spPr>
        <p:txBody>
          <a:bodyPr/>
          <a:lstStyle/>
          <a:p>
            <a:r>
              <a:rPr lang="el-GR" dirty="0"/>
              <a:t>Το ελληνικό θέατρο των Νεωτέρων Χρόνων Β´</a:t>
            </a:r>
          </a:p>
        </p:txBody>
      </p:sp>
      <p:sp>
        <p:nvSpPr>
          <p:cNvPr id="6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588023"/>
            <a:ext cx="7776864" cy="2745044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4: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dirty="0" smtClean="0"/>
              <a:t>To</a:t>
            </a:r>
            <a:r>
              <a:rPr lang="el-GR" sz="2800" dirty="0" smtClean="0"/>
              <a:t> </a:t>
            </a:r>
            <a:r>
              <a:rPr lang="el-GR" sz="2800" dirty="0"/>
              <a:t>νεοελληνικό θέατρο στον 19ο </a:t>
            </a:r>
            <a:r>
              <a:rPr lang="el-GR" sz="2800" dirty="0" smtClean="0"/>
              <a:t>αιώνα</a:t>
            </a:r>
            <a:r>
              <a:rPr lang="en-US" sz="2800" dirty="0" smtClean="0"/>
              <a:t>.</a:t>
            </a:r>
            <a:r>
              <a:rPr lang="el-GR" sz="2800" dirty="0" smtClean="0"/>
              <a:t> </a:t>
            </a:r>
            <a:endParaRPr lang="el-GR" sz="2800" dirty="0" smtClean="0"/>
          </a:p>
          <a:p>
            <a:pPr>
              <a:spcBef>
                <a:spcPts val="1200"/>
              </a:spcBef>
            </a:pPr>
            <a:r>
              <a:rPr lang="el-GR" sz="2800" dirty="0"/>
              <a:t>Ανδρέας </a:t>
            </a:r>
            <a:r>
              <a:rPr lang="el-GR" sz="2800" dirty="0" smtClean="0"/>
              <a:t>Κάλβος</a:t>
            </a:r>
          </a:p>
          <a:p>
            <a:pPr>
              <a:spcBef>
                <a:spcPts val="1200"/>
              </a:spcBef>
            </a:pPr>
            <a:endParaRPr lang="el-GR" sz="2800" dirty="0" smtClean="0"/>
          </a:p>
          <a:p>
            <a:r>
              <a:rPr lang="el-GR" sz="2800" dirty="0" smtClean="0"/>
              <a:t>Άννα Ταμπάκη</a:t>
            </a:r>
            <a:endParaRPr lang="el-GR" sz="2800" dirty="0"/>
          </a:p>
          <a:p>
            <a:r>
              <a:rPr lang="el-GR" sz="2800" dirty="0" smtClean="0"/>
              <a:t>Φιλοσοφική Σχολή</a:t>
            </a:r>
            <a:endParaRPr lang="el-GR" sz="2800" dirty="0"/>
          </a:p>
          <a:p>
            <a:r>
              <a:rPr lang="el-GR" sz="2800" dirty="0"/>
              <a:t>Τμήμα</a:t>
            </a:r>
            <a:r>
              <a:rPr lang="en-US" sz="2800" dirty="0"/>
              <a:t> </a:t>
            </a:r>
            <a:r>
              <a:rPr lang="el-GR" sz="2800" dirty="0" smtClean="0"/>
              <a:t>Θεατρικών Σπουδών</a:t>
            </a:r>
            <a:endParaRPr lang="en-US" sz="2800" dirty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23683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2313" y="4406900"/>
            <a:ext cx="8013314" cy="1362075"/>
          </a:xfrm>
        </p:spPr>
        <p:txBody>
          <a:bodyPr/>
          <a:lstStyle/>
          <a:p>
            <a:r>
              <a:rPr lang="el-GR" dirty="0" smtClean="0"/>
              <a:t>Ο Ανδρέας Κάλβος ως δραματουργός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(ΖΑΚΥΝΘΟΣ 1792- </a:t>
            </a:r>
            <a:r>
              <a:rPr lang="en-US" dirty="0" smtClean="0"/>
              <a:t>LOUTH, </a:t>
            </a:r>
            <a:r>
              <a:rPr lang="el-GR" dirty="0" smtClean="0"/>
              <a:t>ΑΓΓΛΙΑ 1869)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47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Ανδρέας </a:t>
            </a:r>
            <a:r>
              <a:rPr lang="el-GR" dirty="0" smtClean="0"/>
              <a:t>Κάλβος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smtClean="0"/>
              <a:t>Τον επηρέασε η δομή και η θεματολογία των νεοκλασικιστικών τραγωδιών του </a:t>
            </a:r>
            <a:r>
              <a:rPr lang="en-US" b="1" dirty="0" smtClean="0"/>
              <a:t>Vittorio Alfieri</a:t>
            </a:r>
            <a:r>
              <a:rPr lang="en-US" dirty="0" smtClean="0"/>
              <a:t>.</a:t>
            </a:r>
          </a:p>
          <a:p>
            <a:r>
              <a:rPr lang="el-GR" dirty="0" smtClean="0"/>
              <a:t>Ο ποιητής των </a:t>
            </a:r>
            <a:r>
              <a:rPr lang="el-GR" i="1" dirty="0" smtClean="0"/>
              <a:t>Ωδών</a:t>
            </a:r>
            <a:r>
              <a:rPr lang="el-GR" dirty="0" smtClean="0"/>
              <a:t> συνέθεσε στα ιταλικά (γύρω στα 1813 με 1817), αρχικά κάτω από την επίδραση του Ούγου Φώσκολου (</a:t>
            </a:r>
            <a:r>
              <a:rPr lang="en-US" dirty="0" err="1" smtClean="0"/>
              <a:t>Ugo</a:t>
            </a:r>
            <a:r>
              <a:rPr lang="en-US" dirty="0" smtClean="0"/>
              <a:t> </a:t>
            </a:r>
            <a:r>
              <a:rPr lang="en-US" dirty="0" err="1" smtClean="0"/>
              <a:t>Foscolo</a:t>
            </a:r>
            <a:r>
              <a:rPr lang="en-US" dirty="0" smtClean="0"/>
              <a:t>)</a:t>
            </a:r>
            <a:r>
              <a:rPr lang="el-GR" dirty="0" smtClean="0"/>
              <a:t>, του οποίου υπήρξε για ένα διάστημα γραμματέας,</a:t>
            </a:r>
            <a:r>
              <a:rPr lang="en-US" dirty="0" smtClean="0"/>
              <a:t> </a:t>
            </a:r>
            <a:r>
              <a:rPr lang="el-GR" b="1" dirty="0" smtClean="0"/>
              <a:t>κλασικιστικές τραγωδίες</a:t>
            </a:r>
            <a:r>
              <a:rPr lang="el-GR" dirty="0" smtClean="0"/>
              <a:t>.</a:t>
            </a:r>
          </a:p>
          <a:p>
            <a:r>
              <a:rPr lang="en-US" b="1" i="1" dirty="0" err="1" smtClean="0"/>
              <a:t>Ippia</a:t>
            </a:r>
            <a:r>
              <a:rPr lang="en-US" i="1" dirty="0" smtClean="0"/>
              <a:t> </a:t>
            </a:r>
            <a:r>
              <a:rPr lang="el-GR" dirty="0" smtClean="0"/>
              <a:t>(</a:t>
            </a:r>
            <a:r>
              <a:rPr lang="el-GR" i="1" dirty="0" smtClean="0"/>
              <a:t>Ιππίας</a:t>
            </a:r>
            <a:r>
              <a:rPr lang="el-GR" dirty="0" smtClean="0"/>
              <a:t>)</a:t>
            </a:r>
            <a:r>
              <a:rPr lang="en-US" dirty="0" smtClean="0"/>
              <a:t>, </a:t>
            </a:r>
            <a:r>
              <a:rPr lang="en-US" b="1" i="1" dirty="0" err="1" smtClean="0"/>
              <a:t>Teramene</a:t>
            </a:r>
            <a:r>
              <a:rPr lang="el-GR" i="1" dirty="0" smtClean="0"/>
              <a:t> </a:t>
            </a:r>
            <a:r>
              <a:rPr lang="el-GR" dirty="0" smtClean="0"/>
              <a:t>(</a:t>
            </a:r>
            <a:r>
              <a:rPr lang="el-GR" i="1" dirty="0" smtClean="0"/>
              <a:t>Θηραμένης</a:t>
            </a:r>
            <a:r>
              <a:rPr lang="el-GR" dirty="0" smtClean="0"/>
              <a:t>),</a:t>
            </a:r>
            <a:r>
              <a:rPr lang="el-GR" i="1" dirty="0" smtClean="0"/>
              <a:t> </a:t>
            </a:r>
            <a:r>
              <a:rPr lang="en-US" b="1" i="1" dirty="0" err="1" smtClean="0"/>
              <a:t>Danaidi</a:t>
            </a:r>
            <a:r>
              <a:rPr lang="el-GR" b="1" i="1" dirty="0" smtClean="0"/>
              <a:t> </a:t>
            </a:r>
            <a:r>
              <a:rPr lang="el-GR" dirty="0" smtClean="0"/>
              <a:t>(</a:t>
            </a:r>
            <a:r>
              <a:rPr lang="el-GR" i="1" dirty="0" smtClean="0"/>
              <a:t>Δαναϊδες</a:t>
            </a:r>
            <a:r>
              <a:rPr lang="el-GR" dirty="0" smtClean="0"/>
              <a:t>)* και το σχέδιο τραγωδίας</a:t>
            </a:r>
            <a:endParaRPr lang="en-US" dirty="0" smtClean="0"/>
          </a:p>
          <a:p>
            <a:r>
              <a:rPr lang="en-US" b="1" i="1" dirty="0" err="1" smtClean="0"/>
              <a:t>Abantida</a:t>
            </a:r>
            <a:r>
              <a:rPr lang="el-GR" dirty="0" smtClean="0"/>
              <a:t>, που έφερε στο φως ο </a:t>
            </a:r>
            <a:r>
              <a:rPr lang="el-GR" b="1" dirty="0" smtClean="0"/>
              <a:t>Νάσος Βαγενάς </a:t>
            </a:r>
            <a:r>
              <a:rPr lang="el-GR" dirty="0" smtClean="0">
                <a:solidFill>
                  <a:schemeClr val="tx2"/>
                </a:solidFill>
              </a:rPr>
              <a:t>(«Για μια νέα χρονολόγηση του Ιππία», </a:t>
            </a:r>
            <a:r>
              <a:rPr lang="el-GR" i="1" dirty="0" smtClean="0">
                <a:solidFill>
                  <a:schemeClr val="tx2"/>
                </a:solidFill>
              </a:rPr>
              <a:t>Παράβασις/</a:t>
            </a:r>
            <a:r>
              <a:rPr lang="en-US" i="1" dirty="0" err="1" smtClean="0">
                <a:solidFill>
                  <a:schemeClr val="tx2"/>
                </a:solidFill>
              </a:rPr>
              <a:t>Parabasis</a:t>
            </a:r>
            <a:r>
              <a:rPr lang="en-US" dirty="0" smtClean="0">
                <a:solidFill>
                  <a:schemeClr val="tx2"/>
                </a:solidFill>
              </a:rPr>
              <a:t>, 1(1995), 123-133).</a:t>
            </a:r>
          </a:p>
          <a:p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 </a:t>
            </a:r>
            <a:r>
              <a:rPr lang="el-GR" dirty="0" smtClean="0">
                <a:solidFill>
                  <a:schemeClr val="tx2"/>
                </a:solidFill>
              </a:rPr>
              <a:t>* </a:t>
            </a:r>
            <a:r>
              <a:rPr lang="el-GR" b="1" dirty="0" smtClean="0">
                <a:solidFill>
                  <a:schemeClr val="tx2"/>
                </a:solidFill>
              </a:rPr>
              <a:t>Γ.Θ.Ζώρας</a:t>
            </a:r>
            <a:r>
              <a:rPr lang="el-GR" dirty="0" smtClean="0">
                <a:solidFill>
                  <a:schemeClr val="tx2"/>
                </a:solidFill>
              </a:rPr>
              <a:t>, </a:t>
            </a:r>
            <a:r>
              <a:rPr lang="en-US" i="1" dirty="0" err="1" smtClean="0">
                <a:solidFill>
                  <a:schemeClr val="tx2"/>
                </a:solidFill>
              </a:rPr>
              <a:t>Opere</a:t>
            </a:r>
            <a:r>
              <a:rPr lang="en-US" i="1" dirty="0" smtClean="0">
                <a:solidFill>
                  <a:schemeClr val="tx2"/>
                </a:solidFill>
              </a:rPr>
              <a:t> </a:t>
            </a:r>
            <a:r>
              <a:rPr lang="en-US" i="1" dirty="0" err="1" smtClean="0">
                <a:solidFill>
                  <a:schemeClr val="tx2"/>
                </a:solidFill>
              </a:rPr>
              <a:t>italiane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l-GR" dirty="0" smtClean="0">
                <a:solidFill>
                  <a:schemeClr val="tx2"/>
                </a:solidFill>
              </a:rPr>
              <a:t>Ρώμη 1938, και </a:t>
            </a:r>
            <a:r>
              <a:rPr lang="en-US" b="1" dirty="0" smtClean="0">
                <a:solidFill>
                  <a:schemeClr val="tx2"/>
                </a:solidFill>
              </a:rPr>
              <a:t>Mario </a:t>
            </a:r>
            <a:r>
              <a:rPr lang="en-US" b="1" dirty="0" err="1" smtClean="0">
                <a:solidFill>
                  <a:schemeClr val="tx2"/>
                </a:solidFill>
              </a:rPr>
              <a:t>Vitti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n-US" i="1" dirty="0" smtClean="0">
                <a:solidFill>
                  <a:schemeClr val="tx2"/>
                </a:solidFill>
              </a:rPr>
              <a:t>A. </a:t>
            </a:r>
            <a:r>
              <a:rPr lang="en-US" i="1" dirty="0" err="1" smtClean="0">
                <a:solidFill>
                  <a:schemeClr val="tx2"/>
                </a:solidFill>
              </a:rPr>
              <a:t>Calvos</a:t>
            </a:r>
            <a:r>
              <a:rPr lang="en-US" i="1" dirty="0" smtClean="0">
                <a:solidFill>
                  <a:schemeClr val="tx2"/>
                </a:solidFill>
              </a:rPr>
              <a:t> e </a:t>
            </a:r>
            <a:r>
              <a:rPr lang="en-US" i="1" dirty="0" err="1" smtClean="0">
                <a:solidFill>
                  <a:schemeClr val="tx2"/>
                </a:solidFill>
              </a:rPr>
              <a:t>i</a:t>
            </a:r>
            <a:r>
              <a:rPr lang="en-US" i="1" dirty="0" smtClean="0">
                <a:solidFill>
                  <a:schemeClr val="tx2"/>
                </a:solidFill>
              </a:rPr>
              <a:t> </a:t>
            </a:r>
            <a:r>
              <a:rPr lang="en-US" i="1" dirty="0" err="1" smtClean="0">
                <a:solidFill>
                  <a:schemeClr val="tx2"/>
                </a:solidFill>
              </a:rPr>
              <a:t>suoi</a:t>
            </a:r>
            <a:r>
              <a:rPr lang="en-US" i="1" dirty="0" smtClean="0">
                <a:solidFill>
                  <a:schemeClr val="tx2"/>
                </a:solidFill>
              </a:rPr>
              <a:t> </a:t>
            </a:r>
            <a:r>
              <a:rPr lang="en-US" i="1" dirty="0" err="1" smtClean="0">
                <a:solidFill>
                  <a:schemeClr val="tx2"/>
                </a:solidFill>
              </a:rPr>
              <a:t>scritti</a:t>
            </a:r>
            <a:r>
              <a:rPr lang="en-US" i="1" dirty="0" smtClean="0">
                <a:solidFill>
                  <a:schemeClr val="tx2"/>
                </a:solidFill>
              </a:rPr>
              <a:t> in </a:t>
            </a:r>
            <a:r>
              <a:rPr lang="en-US" i="1" dirty="0" err="1" smtClean="0">
                <a:solidFill>
                  <a:schemeClr val="tx2"/>
                </a:solidFill>
              </a:rPr>
              <a:t>italiano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l-GR" dirty="0" smtClean="0">
                <a:solidFill>
                  <a:schemeClr val="tx2"/>
                </a:solidFill>
              </a:rPr>
              <a:t>Ναπολη 1960. 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93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Ανδρέας </a:t>
            </a:r>
            <a:r>
              <a:rPr lang="el-GR" dirty="0" smtClean="0"/>
              <a:t>Κάλβος,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 smtClean="0"/>
              <a:t>τα ιταλικά = γλώσσα παιδείας για τον Κάλβο.</a:t>
            </a:r>
          </a:p>
          <a:p>
            <a:r>
              <a:rPr lang="el-GR" dirty="0" smtClean="0"/>
              <a:t>κλασικιστικό ιδεώδες </a:t>
            </a:r>
          </a:p>
          <a:p>
            <a:r>
              <a:rPr lang="el-GR" dirty="0" smtClean="0"/>
              <a:t>Οι καλβικές </a:t>
            </a:r>
            <a:r>
              <a:rPr lang="el-GR" i="1" dirty="0" smtClean="0"/>
              <a:t>Ωδές</a:t>
            </a:r>
            <a:r>
              <a:rPr lang="el-GR" dirty="0" smtClean="0"/>
              <a:t> (συλλογή </a:t>
            </a:r>
            <a:r>
              <a:rPr lang="el-GR" i="1" dirty="0" smtClean="0"/>
              <a:t>Η Λύρα</a:t>
            </a:r>
            <a:r>
              <a:rPr lang="el-GR" dirty="0" smtClean="0"/>
              <a:t>) σφραγίστηκαν από την εφαρμογή των αρχών του νεοκλασικισμού, σε συνδυασμό με τον προ-ρομαντισμό (</a:t>
            </a:r>
            <a:r>
              <a:rPr lang="en-US" dirty="0" smtClean="0"/>
              <a:t>Young, Ossian), </a:t>
            </a:r>
            <a:r>
              <a:rPr lang="el-GR" dirty="0" smtClean="0"/>
              <a:t>τον οποίο γνώριζε ο ποιητής από το πρώτο του ταξίδι στην Αγγλία.</a:t>
            </a:r>
          </a:p>
          <a:p>
            <a:r>
              <a:rPr lang="el-GR" dirty="0" smtClean="0"/>
              <a:t>Ύφος</a:t>
            </a:r>
            <a:r>
              <a:rPr lang="en-US" dirty="0" smtClean="0"/>
              <a:t>: </a:t>
            </a:r>
            <a:r>
              <a:rPr lang="el-GR" dirty="0" smtClean="0"/>
              <a:t>δωρικό, κλίση προς τον αρχαϊσμό, βαθύτατη περιφρόνηση στην ομοιοκαταληξία.</a:t>
            </a:r>
          </a:p>
          <a:p>
            <a:r>
              <a:rPr lang="el-GR" dirty="0" smtClean="0"/>
              <a:t>Θωρεί μονότονο το</a:t>
            </a:r>
            <a:r>
              <a:rPr lang="el-GR" dirty="0"/>
              <a:t>ν</a:t>
            </a:r>
            <a:r>
              <a:rPr lang="el-GR" dirty="0" smtClean="0"/>
              <a:t> «πολιτικό 15/σύλλαβο των κρητικών επών»</a:t>
            </a:r>
            <a:r>
              <a:rPr lang="en-US" dirty="0" smtClean="0"/>
              <a:t>: </a:t>
            </a:r>
            <a:r>
              <a:rPr lang="el-GR" b="1" dirty="0" smtClean="0"/>
              <a:t>«Αποφεύγοντες ούτω το μονότονον των κρητικών επών, μιμούμεθα τα κινήματα της ψυχής»</a:t>
            </a:r>
            <a:r>
              <a:rPr lang="el-GR" dirty="0" smtClean="0"/>
              <a:t> (</a:t>
            </a:r>
            <a:r>
              <a:rPr lang="el-GR" i="1" dirty="0" smtClean="0"/>
              <a:t>Η Λύρα</a:t>
            </a:r>
            <a:r>
              <a:rPr lang="el-GR" dirty="0" smtClean="0"/>
              <a:t>, σσ. 152-153).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00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Ανδρέας </a:t>
            </a:r>
            <a:r>
              <a:rPr lang="el-GR" dirty="0" smtClean="0"/>
              <a:t>Κάλβος,</a:t>
            </a:r>
            <a:r>
              <a:rPr lang="en-US" dirty="0" smtClean="0"/>
              <a:t> </a:t>
            </a:r>
            <a:r>
              <a:rPr lang="el-GR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Αναζητώντας την </a:t>
            </a:r>
            <a:r>
              <a:rPr lang="el-GR" b="1" dirty="0" smtClean="0"/>
              <a:t>αρμονία,</a:t>
            </a:r>
            <a:r>
              <a:rPr lang="el-GR" dirty="0" smtClean="0"/>
              <a:t> σύμφωνα με την αλφιερική παραίνεση, απορρίπτει τη ρίμα</a:t>
            </a:r>
            <a:r>
              <a:rPr lang="en-US" dirty="0" smtClean="0"/>
              <a:t>:</a:t>
            </a:r>
          </a:p>
          <a:p>
            <a:r>
              <a:rPr lang="el-GR" dirty="0" smtClean="0"/>
              <a:t>«Η αρμονία της περιόδου είναι αναγκαία όχι μόνον ως αποτελεσματικόν μέρος της ποιήσεως, αλλά ακόμι </a:t>
            </a:r>
            <a:r>
              <a:rPr lang="en-US" dirty="0" smtClean="0"/>
              <a:t>[sic] </a:t>
            </a:r>
            <a:r>
              <a:rPr lang="el-GR" dirty="0" smtClean="0"/>
              <a:t>ως μέσον το οποίον μας ελευθερεί από την βαρβαρότητα των ομοιοκαταληξιών» (</a:t>
            </a:r>
            <a:r>
              <a:rPr lang="el-GR" i="1" dirty="0" smtClean="0"/>
              <a:t>Η Λύρα</a:t>
            </a:r>
            <a:r>
              <a:rPr lang="el-GR" dirty="0" smtClean="0"/>
              <a:t>, σ. 150).</a:t>
            </a:r>
          </a:p>
          <a:p>
            <a:r>
              <a:rPr lang="el-GR" dirty="0" smtClean="0"/>
              <a:t>Παράδειγμα (όπως και ο Ιωάννης Ζαμπέλιος) της ροπής προς τον </a:t>
            </a:r>
            <a:r>
              <a:rPr lang="el-GR" b="1" dirty="0" smtClean="0"/>
              <a:t>ποιητικό αρχαϊσμό</a:t>
            </a:r>
            <a:r>
              <a:rPr lang="el-GR" dirty="0" smtClean="0"/>
              <a:t>, σημείο που σαγήνευσε τους λογίους-θιασώτες του επαναστατικού πνεύματος στην Ιταλία και τη Γαλλία.</a:t>
            </a:r>
          </a:p>
          <a:p>
            <a:r>
              <a:rPr lang="el-GR" dirty="0" smtClean="0"/>
              <a:t>Νεοκλασικιστική </a:t>
            </a:r>
            <a:r>
              <a:rPr lang="el-GR" b="1" dirty="0" smtClean="0"/>
              <a:t>φόρμα</a:t>
            </a:r>
            <a:r>
              <a:rPr lang="el-GR" dirty="0" smtClean="0"/>
              <a:t> + </a:t>
            </a:r>
            <a:r>
              <a:rPr lang="el-GR" b="1" dirty="0" smtClean="0"/>
              <a:t>θεματική </a:t>
            </a:r>
            <a:r>
              <a:rPr lang="el-GR" dirty="0" smtClean="0"/>
              <a:t>κατεξοχήν ‘δημοκρατική’, εν προκειμένω ‘αντι-τυραννική’.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89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Ανδρέας </a:t>
            </a:r>
            <a:r>
              <a:rPr lang="el-GR" dirty="0" smtClean="0"/>
              <a:t>Κάλβος,</a:t>
            </a:r>
            <a:r>
              <a:rPr lang="en-US" dirty="0" smtClean="0"/>
              <a:t> </a:t>
            </a:r>
            <a:r>
              <a:rPr lang="el-GR" dirty="0" smtClean="0"/>
              <a:t>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Χρονολόγηση των τραγωδιών</a:t>
            </a:r>
          </a:p>
          <a:p>
            <a:r>
              <a:rPr lang="en-US" dirty="0" smtClean="0"/>
              <a:t>I. </a:t>
            </a:r>
            <a:r>
              <a:rPr lang="en-US" i="1" dirty="0" err="1" smtClean="0"/>
              <a:t>Ippia</a:t>
            </a:r>
            <a:r>
              <a:rPr lang="en-US" dirty="0"/>
              <a:t>:</a:t>
            </a:r>
            <a:r>
              <a:rPr lang="en-US" dirty="0" smtClean="0"/>
              <a:t> </a:t>
            </a:r>
            <a:r>
              <a:rPr lang="el-GR" dirty="0" smtClean="0"/>
              <a:t>Ατελής τραγωδία, σύμφωνα με την παλαιότερη χρονολόγηση (Ζώρας, </a:t>
            </a:r>
            <a:r>
              <a:rPr lang="en-US" dirty="0" smtClean="0"/>
              <a:t>Mario </a:t>
            </a:r>
            <a:r>
              <a:rPr lang="en-US" dirty="0" err="1" smtClean="0"/>
              <a:t>Vitti</a:t>
            </a:r>
            <a:r>
              <a:rPr lang="en-US" dirty="0" smtClean="0"/>
              <a:t>) </a:t>
            </a:r>
            <a:r>
              <a:rPr lang="el-GR" dirty="0" smtClean="0"/>
              <a:t>έχει συντεθεί μεταξύ </a:t>
            </a:r>
            <a:r>
              <a:rPr lang="el-GR" b="1" dirty="0" smtClean="0"/>
              <a:t>1812 με 1813</a:t>
            </a:r>
            <a:r>
              <a:rPr lang="el-GR" dirty="0" smtClean="0"/>
              <a:t>). Νέα χρονολόγηση προτείνει ο Νάσος Βαγενάς, κατά τη διάρκεια της β΄ παραμονής του ποιητή στη Φλωρεντία, γύρω στο </a:t>
            </a:r>
            <a:r>
              <a:rPr lang="el-GR" b="1" dirty="0" smtClean="0"/>
              <a:t>1820-1821</a:t>
            </a:r>
            <a:r>
              <a:rPr lang="el-GR" dirty="0" smtClean="0"/>
              <a:t>.</a:t>
            </a:r>
          </a:p>
          <a:p>
            <a:r>
              <a:rPr lang="el-GR" dirty="0" smtClean="0"/>
              <a:t>ΙΙ. </a:t>
            </a:r>
            <a:r>
              <a:rPr lang="en-US" i="1" dirty="0" err="1" smtClean="0"/>
              <a:t>Teramene</a:t>
            </a:r>
            <a:r>
              <a:rPr lang="en-US" dirty="0" smtClean="0"/>
              <a:t>: </a:t>
            </a:r>
            <a:r>
              <a:rPr lang="el-GR" dirty="0" smtClean="0"/>
              <a:t>Απρίλιος </a:t>
            </a:r>
            <a:r>
              <a:rPr lang="el-GR" b="1" dirty="0" smtClean="0"/>
              <a:t>1813.</a:t>
            </a:r>
          </a:p>
          <a:p>
            <a:r>
              <a:rPr lang="el-GR" dirty="0" smtClean="0"/>
              <a:t>ΙΙΙ. </a:t>
            </a:r>
            <a:r>
              <a:rPr lang="en-US" i="1" dirty="0" err="1" smtClean="0"/>
              <a:t>Danaidi</a:t>
            </a:r>
            <a:r>
              <a:rPr lang="en-US" dirty="0" smtClean="0"/>
              <a:t>: </a:t>
            </a:r>
            <a:r>
              <a:rPr lang="el-GR" dirty="0" smtClean="0"/>
              <a:t>γράφτηκαν κατά πάσα πιθανότητα το </a:t>
            </a:r>
            <a:r>
              <a:rPr lang="el-GR" b="1" dirty="0" smtClean="0"/>
              <a:t>1815</a:t>
            </a:r>
            <a:r>
              <a:rPr lang="el-GR" dirty="0" smtClean="0"/>
              <a:t> και εκδόθηκαν στο Λονδίνο το </a:t>
            </a:r>
            <a:r>
              <a:rPr lang="el-GR" b="1" dirty="0" smtClean="0"/>
              <a:t>1818</a:t>
            </a:r>
            <a:r>
              <a:rPr lang="el-G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0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Ανδρέας </a:t>
            </a:r>
            <a:r>
              <a:rPr lang="el-GR" dirty="0" smtClean="0"/>
              <a:t>Κάλβος,</a:t>
            </a:r>
            <a:r>
              <a:rPr lang="en-US" dirty="0" smtClean="0"/>
              <a:t> </a:t>
            </a:r>
            <a:r>
              <a:rPr lang="el-GR" dirty="0" smtClean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smtClean="0"/>
              <a:t>Ακολουθείται πιστά το αλφιερικό πρότυπο</a:t>
            </a:r>
            <a:r>
              <a:rPr lang="en-US" dirty="0" smtClean="0"/>
              <a:t>:</a:t>
            </a:r>
          </a:p>
          <a:p>
            <a:r>
              <a:rPr lang="el-GR" dirty="0" smtClean="0"/>
              <a:t>αρχή της </a:t>
            </a:r>
            <a:r>
              <a:rPr lang="el-GR" b="1" dirty="0" smtClean="0"/>
              <a:t>λιτότητας</a:t>
            </a:r>
            <a:r>
              <a:rPr lang="el-GR" dirty="0" smtClean="0"/>
              <a:t> (ολιγάριθμα δρώντα πρόσωπα, ολίγη/απαραίτητη δράση.</a:t>
            </a:r>
          </a:p>
          <a:p>
            <a:r>
              <a:rPr lang="el-GR" b="1" dirty="0" smtClean="0"/>
              <a:t>επαναστατική ρητορική</a:t>
            </a:r>
            <a:r>
              <a:rPr lang="en-US" dirty="0" smtClean="0"/>
              <a:t>: </a:t>
            </a:r>
            <a:r>
              <a:rPr lang="el-GR" dirty="0" smtClean="0"/>
              <a:t>μεγάλοι μονόλογοι με θέμα την αρετή και την ελευθερία, τρομερές σκηνές που γεννούν στον θεατή αισθήματα αποστροφής εναντίον του μισητού τυράννου.</a:t>
            </a:r>
          </a:p>
          <a:p>
            <a:r>
              <a:rPr lang="el-GR" dirty="0" smtClean="0"/>
              <a:t>Στον Κάλβο, συνυπάρχουν, σύμφωνα με το αλφιερικό πρόσταγμα, δυο κυρίαρχες έννοιες διαμετρικά αντίθετες</a:t>
            </a:r>
            <a:r>
              <a:rPr lang="en-US" dirty="0" smtClean="0"/>
              <a:t>: </a:t>
            </a:r>
            <a:r>
              <a:rPr lang="el-GR" dirty="0" smtClean="0"/>
              <a:t>η </a:t>
            </a:r>
            <a:r>
              <a:rPr lang="el-GR" b="1" dirty="0" smtClean="0"/>
              <a:t>αρετή</a:t>
            </a:r>
            <a:r>
              <a:rPr lang="el-GR" dirty="0" smtClean="0"/>
              <a:t> και η </a:t>
            </a:r>
            <a:r>
              <a:rPr lang="el-GR" b="1" dirty="0" smtClean="0"/>
              <a:t>κακία</a:t>
            </a:r>
            <a:r>
              <a:rPr lang="el-GR" dirty="0" smtClean="0"/>
              <a:t>.</a:t>
            </a:r>
          </a:p>
          <a:p>
            <a:r>
              <a:rPr lang="el-GR" dirty="0" smtClean="0"/>
              <a:t>Καθολικός δυϊσμός μεταξύ Καλού και Κακού</a:t>
            </a:r>
            <a:r>
              <a:rPr lang="en-US" dirty="0" smtClean="0"/>
              <a:t>: </a:t>
            </a:r>
            <a:r>
              <a:rPr lang="el-GR" dirty="0" smtClean="0"/>
              <a:t>ελεύθερη πολιτική ζωή </a:t>
            </a:r>
            <a:r>
              <a:rPr lang="en-US" i="1" dirty="0" smtClean="0"/>
              <a:t>versus</a:t>
            </a:r>
            <a:r>
              <a:rPr lang="en-US" dirty="0" smtClean="0"/>
              <a:t> </a:t>
            </a:r>
            <a:r>
              <a:rPr lang="el-GR" dirty="0" smtClean="0"/>
              <a:t>τυραννία.</a:t>
            </a:r>
          </a:p>
          <a:p>
            <a:r>
              <a:rPr lang="el-GR" dirty="0" smtClean="0"/>
              <a:t>Στόχος της θεατρικής παράστασης = </a:t>
            </a:r>
            <a:r>
              <a:rPr lang="el-GR" b="1" dirty="0" smtClean="0"/>
              <a:t>διδασκαλία της αρετής</a:t>
            </a:r>
            <a:r>
              <a:rPr lang="el-G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0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Ανδρέας </a:t>
            </a:r>
            <a:r>
              <a:rPr lang="el-GR" dirty="0" smtClean="0"/>
              <a:t>Κάλβος,</a:t>
            </a:r>
            <a:r>
              <a:rPr lang="en-US" dirty="0" smtClean="0"/>
              <a:t> </a:t>
            </a:r>
            <a:r>
              <a:rPr lang="el-GR" dirty="0" smtClean="0"/>
              <a:t>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/>
              <a:t>Στις τραγωδίες </a:t>
            </a:r>
            <a:r>
              <a:rPr lang="el-GR" sz="2400" i="1" dirty="0" smtClean="0"/>
              <a:t>Ιππίας </a:t>
            </a:r>
            <a:r>
              <a:rPr lang="el-GR" sz="2400" dirty="0" smtClean="0"/>
              <a:t>και </a:t>
            </a:r>
            <a:r>
              <a:rPr lang="el-GR" sz="2400" i="1" dirty="0" smtClean="0"/>
              <a:t>Θηραμένης</a:t>
            </a:r>
            <a:r>
              <a:rPr lang="el-GR" sz="2400" dirty="0" smtClean="0"/>
              <a:t> αναπαράγεται η τυπολογία της επιχειρηματολογίας κατά της τυραννίας, την οποία έχει επεξεργαστεί ο ιταλός δραματουργός </a:t>
            </a:r>
            <a:r>
              <a:rPr lang="en-US" sz="2400" dirty="0" smtClean="0"/>
              <a:t>[</a:t>
            </a:r>
            <a:r>
              <a:rPr lang="el-GR" sz="2400" dirty="0" smtClean="0"/>
              <a:t>ο </a:t>
            </a:r>
            <a:r>
              <a:rPr lang="en-US" sz="2400" dirty="0" smtClean="0"/>
              <a:t>V. Alfieri] </a:t>
            </a:r>
            <a:r>
              <a:rPr lang="el-GR" sz="2400" dirty="0" smtClean="0"/>
              <a:t>και σε θεωρητικά του κείμενα.</a:t>
            </a:r>
          </a:p>
          <a:p>
            <a:r>
              <a:rPr lang="el-GR" sz="2400" dirty="0" smtClean="0"/>
              <a:t>Πάνω σ’ αυτόν τον καμβά, επεξεργάζεται ο Κάλβος τις αποχρώσες έννοιες</a:t>
            </a:r>
            <a:r>
              <a:rPr lang="en-US" sz="2400" dirty="0" smtClean="0"/>
              <a:t> </a:t>
            </a:r>
            <a:r>
              <a:rPr lang="el-GR" sz="2400" dirty="0" smtClean="0"/>
              <a:t>του </a:t>
            </a:r>
            <a:r>
              <a:rPr lang="en-US" sz="2400" b="1" dirty="0" err="1" smtClean="0"/>
              <a:t>tiranno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aperto</a:t>
            </a:r>
            <a:r>
              <a:rPr lang="en-US" sz="2400" b="1" dirty="0" smtClean="0"/>
              <a:t> </a:t>
            </a:r>
            <a:r>
              <a:rPr lang="el-GR" sz="2400" dirty="0" smtClean="0"/>
              <a:t>και του </a:t>
            </a:r>
            <a:r>
              <a:rPr lang="en-US" sz="2400" b="1" dirty="0" err="1" smtClean="0"/>
              <a:t>tiranno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simulatore</a:t>
            </a:r>
            <a:r>
              <a:rPr lang="en-US" sz="2400" b="1" dirty="0" smtClean="0"/>
              <a:t>.</a:t>
            </a:r>
          </a:p>
          <a:p>
            <a:r>
              <a:rPr lang="el-GR" sz="2400" dirty="0" smtClean="0"/>
              <a:t>Ενδεικτικά βλέπουμε στη διανομή των προσώπων</a:t>
            </a:r>
            <a:r>
              <a:rPr lang="en-US" sz="2400" dirty="0" smtClean="0"/>
              <a:t>:</a:t>
            </a:r>
          </a:p>
          <a:p>
            <a:r>
              <a:rPr lang="en-US" sz="2400" b="1" i="1" dirty="0" err="1" smtClean="0"/>
              <a:t>Ipparco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figlio</a:t>
            </a:r>
            <a:r>
              <a:rPr lang="en-US" sz="2400" i="1" dirty="0" smtClean="0"/>
              <a:t> del </a:t>
            </a:r>
            <a:r>
              <a:rPr lang="en-US" sz="2400" i="1" dirty="0" err="1" smtClean="0"/>
              <a:t>fu</a:t>
            </a:r>
            <a:r>
              <a:rPr lang="en-US" sz="2400" i="1" dirty="0" smtClean="0"/>
              <a:t> Re </a:t>
            </a:r>
            <a:r>
              <a:rPr lang="en-US" sz="2400" i="1" dirty="0" err="1" smtClean="0"/>
              <a:t>Pisistrato</a:t>
            </a:r>
            <a:r>
              <a:rPr lang="en-US" sz="2400" i="1" dirty="0" smtClean="0"/>
              <a:t>, Re di </a:t>
            </a:r>
            <a:r>
              <a:rPr lang="en-US" sz="2400" i="1" dirty="0" err="1" smtClean="0"/>
              <a:t>Atene</a:t>
            </a:r>
            <a:r>
              <a:rPr lang="en-US" sz="2400" i="1" dirty="0"/>
              <a:t> </a:t>
            </a:r>
            <a:r>
              <a:rPr lang="en-US" sz="2400" i="1" dirty="0" smtClean="0"/>
              <a:t>e </a:t>
            </a:r>
            <a:r>
              <a:rPr lang="en-US" sz="2400" i="1" dirty="0" err="1" smtClean="0"/>
              <a:t>Tiranno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aperto</a:t>
            </a:r>
            <a:r>
              <a:rPr lang="en-US" sz="2400" i="1" dirty="0" smtClean="0"/>
              <a:t> (</a:t>
            </a:r>
            <a:r>
              <a:rPr lang="en-US" sz="2400" i="1" dirty="0" err="1" smtClean="0"/>
              <a:t>Eteocle</a:t>
            </a:r>
            <a:r>
              <a:rPr lang="en-US" sz="2400" i="1" dirty="0" smtClean="0"/>
              <a:t>)</a:t>
            </a:r>
          </a:p>
          <a:p>
            <a:r>
              <a:rPr lang="en-US" sz="2400" b="1" i="1" dirty="0" err="1" smtClean="0"/>
              <a:t>Ippia</a:t>
            </a:r>
            <a:r>
              <a:rPr lang="en-US" sz="2400" i="1" dirty="0" smtClean="0"/>
              <a:t>, di </a:t>
            </a:r>
            <a:r>
              <a:rPr lang="en-US" sz="2400" i="1" dirty="0" err="1" smtClean="0"/>
              <a:t>lui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fratello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Tiranno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simulatore</a:t>
            </a:r>
            <a:r>
              <a:rPr lang="en-US" sz="2400" i="1" dirty="0" smtClean="0"/>
              <a:t> (</a:t>
            </a:r>
            <a:r>
              <a:rPr lang="en-US" sz="2400" i="1" dirty="0" err="1" smtClean="0"/>
              <a:t>Creonte</a:t>
            </a:r>
            <a:r>
              <a:rPr lang="en-US" sz="2400" i="1" dirty="0" smtClean="0"/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48529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Ανδρέας </a:t>
            </a:r>
            <a:r>
              <a:rPr lang="el-GR" dirty="0" smtClean="0"/>
              <a:t>Κάλβος,</a:t>
            </a:r>
            <a:r>
              <a:rPr lang="en-US" dirty="0" smtClean="0"/>
              <a:t> </a:t>
            </a:r>
            <a:r>
              <a:rPr lang="el-GR" dirty="0" smtClean="0"/>
              <a:t>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b="1" i="1" dirty="0" err="1"/>
              <a:t>Armodio</a:t>
            </a:r>
            <a:r>
              <a:rPr lang="en-US" sz="2800" i="1" dirty="0"/>
              <a:t>, </a:t>
            </a:r>
            <a:r>
              <a:rPr lang="en-US" sz="2800" i="1" dirty="0" err="1"/>
              <a:t>onorato</a:t>
            </a:r>
            <a:r>
              <a:rPr lang="en-US" sz="2800" i="1" dirty="0"/>
              <a:t> </a:t>
            </a:r>
            <a:r>
              <a:rPr lang="en-US" sz="2800" i="1" dirty="0" err="1"/>
              <a:t>Arconte</a:t>
            </a:r>
            <a:r>
              <a:rPr lang="en-US" sz="2800" i="1" dirty="0"/>
              <a:t> di </a:t>
            </a:r>
            <a:r>
              <a:rPr lang="en-US" sz="2800" i="1" dirty="0" err="1"/>
              <a:t>Atene</a:t>
            </a:r>
            <a:r>
              <a:rPr lang="en-US" sz="2800" i="1" dirty="0"/>
              <a:t>, </a:t>
            </a:r>
            <a:r>
              <a:rPr lang="en-US" sz="2800" i="1" dirty="0" err="1"/>
              <a:t>buon</a:t>
            </a:r>
            <a:r>
              <a:rPr lang="en-US" sz="2800" i="1" dirty="0"/>
              <a:t> </a:t>
            </a:r>
            <a:r>
              <a:rPr lang="en-US" sz="2800" i="1" dirty="0" err="1"/>
              <a:t>cittadino</a:t>
            </a:r>
            <a:r>
              <a:rPr lang="en-US" sz="2800" i="1" dirty="0"/>
              <a:t> </a:t>
            </a:r>
            <a:r>
              <a:rPr lang="en-US" sz="2800" i="1" dirty="0" err="1"/>
              <a:t>ed</a:t>
            </a:r>
            <a:r>
              <a:rPr lang="en-US" sz="2800" i="1" dirty="0"/>
              <a:t> </a:t>
            </a:r>
            <a:r>
              <a:rPr lang="en-US" sz="2800" i="1" dirty="0" err="1"/>
              <a:t>amante</a:t>
            </a:r>
            <a:r>
              <a:rPr lang="en-US" sz="2800" i="1" dirty="0"/>
              <a:t> </a:t>
            </a:r>
            <a:r>
              <a:rPr lang="en-US" sz="2800" i="1" dirty="0" err="1"/>
              <a:t>della</a:t>
            </a:r>
            <a:r>
              <a:rPr lang="en-US" sz="2800" i="1" dirty="0"/>
              <a:t> </a:t>
            </a:r>
            <a:r>
              <a:rPr lang="en-US" sz="2800" i="1" dirty="0" err="1" smtClean="0"/>
              <a:t>Libertà</a:t>
            </a:r>
            <a:r>
              <a:rPr lang="en-US" sz="2800" i="1" dirty="0" smtClean="0"/>
              <a:t>…</a:t>
            </a:r>
            <a:endParaRPr lang="en-US" sz="2800" i="1" dirty="0"/>
          </a:p>
          <a:p>
            <a:r>
              <a:rPr lang="en-US" sz="2800" b="1" i="1" dirty="0" err="1"/>
              <a:t>Aristodimo</a:t>
            </a:r>
            <a:r>
              <a:rPr lang="en-US" sz="2800" i="1" dirty="0"/>
              <a:t>, </a:t>
            </a:r>
            <a:r>
              <a:rPr lang="en-US" sz="2800" i="1" dirty="0" err="1"/>
              <a:t>Arconte</a:t>
            </a:r>
            <a:r>
              <a:rPr lang="en-US" sz="2800" i="1" dirty="0"/>
              <a:t> di </a:t>
            </a:r>
            <a:r>
              <a:rPr lang="en-US" sz="2800" i="1" dirty="0" err="1"/>
              <a:t>Atene</a:t>
            </a:r>
            <a:r>
              <a:rPr lang="en-US" sz="2800" i="1" dirty="0"/>
              <a:t>, </a:t>
            </a:r>
            <a:r>
              <a:rPr lang="en-US" sz="2800" i="1" dirty="0" err="1"/>
              <a:t>buon</a:t>
            </a:r>
            <a:r>
              <a:rPr lang="en-US" sz="2800" i="1" dirty="0"/>
              <a:t> </a:t>
            </a:r>
            <a:r>
              <a:rPr lang="en-US" sz="2800" i="1" dirty="0" err="1"/>
              <a:t>cittadino</a:t>
            </a:r>
            <a:r>
              <a:rPr lang="en-US" sz="2800" i="1" dirty="0"/>
              <a:t> </a:t>
            </a:r>
            <a:r>
              <a:rPr lang="en-US" sz="2800" i="1" dirty="0" err="1"/>
              <a:t>ed</a:t>
            </a:r>
            <a:r>
              <a:rPr lang="en-US" sz="2800" i="1" dirty="0"/>
              <a:t> </a:t>
            </a:r>
            <a:r>
              <a:rPr lang="en-US" sz="2800" i="1" dirty="0" err="1"/>
              <a:t>amante</a:t>
            </a:r>
            <a:r>
              <a:rPr lang="en-US" sz="2800" i="1" dirty="0"/>
              <a:t> </a:t>
            </a:r>
            <a:r>
              <a:rPr lang="en-US" sz="2800" i="1" dirty="0" err="1"/>
              <a:t>della</a:t>
            </a:r>
            <a:r>
              <a:rPr lang="en-US" sz="2800" i="1" dirty="0"/>
              <a:t> </a:t>
            </a:r>
            <a:r>
              <a:rPr lang="en-US" sz="2800" i="1" dirty="0" err="1" smtClean="0"/>
              <a:t>Libertà</a:t>
            </a:r>
            <a:r>
              <a:rPr lang="en-US" sz="2800" i="1" dirty="0" smtClean="0"/>
              <a:t>…</a:t>
            </a:r>
            <a:endParaRPr lang="en-US" sz="2800" i="1" dirty="0"/>
          </a:p>
          <a:p>
            <a:r>
              <a:rPr lang="el-GR" dirty="0" smtClean="0"/>
              <a:t>Ο </a:t>
            </a:r>
            <a:r>
              <a:rPr lang="el-GR" b="1" dirty="0" smtClean="0"/>
              <a:t>υπόγειος χώρος </a:t>
            </a:r>
            <a:r>
              <a:rPr lang="el-GR" dirty="0" smtClean="0"/>
              <a:t>που διαδραματίζεται ο </a:t>
            </a:r>
            <a:r>
              <a:rPr lang="el-GR" i="1" dirty="0" smtClean="0"/>
              <a:t>Ιππίας</a:t>
            </a:r>
            <a:r>
              <a:rPr lang="el-GR" dirty="0" smtClean="0"/>
              <a:t>, το «</a:t>
            </a:r>
            <a:r>
              <a:rPr lang="en-US" dirty="0" err="1" smtClean="0"/>
              <a:t>sotterraneo</a:t>
            </a:r>
            <a:r>
              <a:rPr lang="en-US" dirty="0" smtClean="0"/>
              <a:t> del Palazzo, in cui </a:t>
            </a:r>
            <a:r>
              <a:rPr lang="en-US" dirty="0" err="1" smtClean="0"/>
              <a:t>immolavansi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 smtClean="0"/>
              <a:t> </a:t>
            </a:r>
            <a:r>
              <a:rPr lang="en-US" dirty="0" err="1" smtClean="0"/>
              <a:t>cittadini</a:t>
            </a:r>
            <a:r>
              <a:rPr lang="en-US" dirty="0" smtClean="0"/>
              <a:t> </a:t>
            </a:r>
            <a:r>
              <a:rPr lang="en-US" dirty="0" err="1" smtClean="0"/>
              <a:t>sospetti</a:t>
            </a:r>
            <a:r>
              <a:rPr lang="en-US" dirty="0" smtClean="0"/>
              <a:t> al </a:t>
            </a:r>
            <a:r>
              <a:rPr lang="en-US" dirty="0" err="1" smtClean="0"/>
              <a:t>Tiranno</a:t>
            </a:r>
            <a:r>
              <a:rPr lang="el-GR" dirty="0" smtClean="0"/>
              <a:t>» προτρέπει τον </a:t>
            </a:r>
            <a:r>
              <a:rPr lang="en-US" dirty="0" smtClean="0"/>
              <a:t>Mario </a:t>
            </a:r>
            <a:r>
              <a:rPr lang="en-US" dirty="0" err="1" smtClean="0"/>
              <a:t>Vitti</a:t>
            </a:r>
            <a:r>
              <a:rPr lang="en-US" dirty="0" smtClean="0"/>
              <a:t> </a:t>
            </a:r>
            <a:r>
              <a:rPr lang="el-GR" dirty="0" smtClean="0"/>
              <a:t>να σκεφθεί την πιθανή επίδραση που άσκησε στον Κάλβο το έργο </a:t>
            </a:r>
            <a:r>
              <a:rPr lang="en-US" i="1" dirty="0" err="1" smtClean="0"/>
              <a:t>Ricciarda</a:t>
            </a:r>
            <a:r>
              <a:rPr lang="en-US" dirty="0" smtClean="0"/>
              <a:t> </a:t>
            </a:r>
            <a:r>
              <a:rPr lang="el-GR" dirty="0" smtClean="0"/>
              <a:t>του </a:t>
            </a:r>
            <a:r>
              <a:rPr lang="en-US" dirty="0" err="1" smtClean="0"/>
              <a:t>Ugo</a:t>
            </a:r>
            <a:r>
              <a:rPr lang="en-US" dirty="0" smtClean="0"/>
              <a:t> </a:t>
            </a:r>
            <a:r>
              <a:rPr lang="en-US" dirty="0" err="1" smtClean="0"/>
              <a:t>Foscolo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Το έργο είναι γραμμένο σε πεζό λόγο ενώ τα άλλα είναι έμμετρα και εμποτισμένο από τη διάθεση να προβληθούν έννοιες-κλειδιά</a:t>
            </a:r>
            <a:r>
              <a:rPr lang="en-US" dirty="0" smtClean="0"/>
              <a:t>: </a:t>
            </a:r>
            <a:r>
              <a:rPr lang="el-GR" b="1" dirty="0" smtClean="0"/>
              <a:t>πολιτική νομιμότητα, πατριωτική αρετή, θρίαμβος κατά του τυραννικού καθεστώτος</a:t>
            </a:r>
            <a:r>
              <a:rPr lang="el-G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034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Ανδρέας </a:t>
            </a:r>
            <a:r>
              <a:rPr lang="el-GR" dirty="0" smtClean="0"/>
              <a:t>Κάλβος,</a:t>
            </a:r>
            <a:r>
              <a:rPr lang="en-US" dirty="0" smtClean="0"/>
              <a:t> </a:t>
            </a:r>
            <a:r>
              <a:rPr lang="el-GR" dirty="0" smtClean="0"/>
              <a:t>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Σκιαγραφούνται αντιθετικά ζεύγη</a:t>
            </a:r>
            <a:r>
              <a:rPr lang="en-US" dirty="0"/>
              <a:t>: </a:t>
            </a:r>
            <a:r>
              <a:rPr lang="el-GR" dirty="0"/>
              <a:t>Αρετή – ελευθερία </a:t>
            </a:r>
            <a:r>
              <a:rPr lang="en-US" i="1" dirty="0" smtClean="0"/>
              <a:t>versus</a:t>
            </a:r>
            <a:r>
              <a:rPr lang="en-US" dirty="0" smtClean="0"/>
              <a:t> </a:t>
            </a:r>
            <a:r>
              <a:rPr lang="el-GR" dirty="0" smtClean="0"/>
              <a:t>Πάθος </a:t>
            </a:r>
            <a:r>
              <a:rPr lang="el-GR" dirty="0"/>
              <a:t>– Τυραννία (</a:t>
            </a:r>
            <a:r>
              <a:rPr lang="en-US" dirty="0" err="1"/>
              <a:t>Vizio</a:t>
            </a:r>
            <a:r>
              <a:rPr lang="en-US" dirty="0"/>
              <a:t> </a:t>
            </a:r>
            <a:r>
              <a:rPr lang="en-US" dirty="0" err="1"/>
              <a:t>patriotico</a:t>
            </a:r>
            <a:r>
              <a:rPr lang="en-US" dirty="0"/>
              <a:t> </a:t>
            </a:r>
            <a:r>
              <a:rPr lang="en-US" i="1" dirty="0"/>
              <a:t>versus</a:t>
            </a:r>
            <a:r>
              <a:rPr lang="el-GR" dirty="0" smtClean="0"/>
              <a:t> </a:t>
            </a:r>
            <a:r>
              <a:rPr lang="el-GR" dirty="0"/>
              <a:t> </a:t>
            </a:r>
            <a:r>
              <a:rPr lang="en-US" dirty="0" err="1"/>
              <a:t>Vizio</a:t>
            </a:r>
            <a:r>
              <a:rPr lang="en-US" dirty="0"/>
              <a:t> </a:t>
            </a:r>
            <a:r>
              <a:rPr lang="en-US" dirty="0" err="1"/>
              <a:t>tirannico</a:t>
            </a:r>
            <a:r>
              <a:rPr lang="en-US" dirty="0" smtClean="0"/>
              <a:t>).</a:t>
            </a:r>
          </a:p>
          <a:p>
            <a:r>
              <a:rPr lang="el-GR" dirty="0" smtClean="0"/>
              <a:t>Ο Κάλβος είναι πολύ αναλυτικός και καταγράφει τα στοιχεία στο </a:t>
            </a:r>
            <a:r>
              <a:rPr lang="el-GR" b="1" dirty="0" smtClean="0"/>
              <a:t>πλάνο της τραγωδίας </a:t>
            </a:r>
            <a:r>
              <a:rPr lang="el-GR" dirty="0" smtClean="0"/>
              <a:t>(</a:t>
            </a:r>
            <a:r>
              <a:rPr lang="en-US" dirty="0" smtClean="0"/>
              <a:t>Piano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tragedia</a:t>
            </a:r>
            <a:r>
              <a:rPr lang="en-US" dirty="0" smtClean="0"/>
              <a:t>) </a:t>
            </a:r>
            <a:r>
              <a:rPr lang="el-GR" dirty="0" smtClean="0"/>
              <a:t>που περιλαμβάνει</a:t>
            </a:r>
            <a:r>
              <a:rPr lang="en-US" dirty="0" smtClean="0"/>
              <a:t>:</a:t>
            </a:r>
          </a:p>
          <a:p>
            <a:r>
              <a:rPr lang="el-GR" dirty="0" smtClean="0"/>
              <a:t>Επιχείρημα  (</a:t>
            </a:r>
            <a:r>
              <a:rPr lang="en-US" dirty="0" err="1" smtClean="0"/>
              <a:t>Argomento</a:t>
            </a:r>
            <a:r>
              <a:rPr lang="en-US" dirty="0" smtClean="0"/>
              <a:t>)</a:t>
            </a:r>
          </a:p>
          <a:p>
            <a:r>
              <a:rPr lang="el-GR" dirty="0" smtClean="0"/>
              <a:t>Υπόμνημα (</a:t>
            </a:r>
            <a:r>
              <a:rPr lang="en-US" dirty="0" err="1" smtClean="0"/>
              <a:t>Memoria</a:t>
            </a:r>
            <a:r>
              <a:rPr lang="en-US" dirty="0" smtClean="0"/>
              <a:t>) </a:t>
            </a:r>
            <a:r>
              <a:rPr lang="el-GR" dirty="0" smtClean="0"/>
              <a:t>με σχόλια για τον γενικό στόχο κάθε πράξης (</a:t>
            </a:r>
            <a:r>
              <a:rPr lang="en-US" dirty="0" err="1" smtClean="0"/>
              <a:t>Scopo</a:t>
            </a:r>
            <a:r>
              <a:rPr lang="en-US" dirty="0" smtClean="0"/>
              <a:t> </a:t>
            </a:r>
            <a:r>
              <a:rPr lang="en-US" dirty="0" err="1" smtClean="0"/>
              <a:t>Generale</a:t>
            </a:r>
            <a:r>
              <a:rPr lang="en-US" dirty="0" smtClean="0"/>
              <a:t>), </a:t>
            </a:r>
            <a:r>
              <a:rPr lang="el-GR" dirty="0" smtClean="0"/>
              <a:t>τον ειδικό στόχο (</a:t>
            </a:r>
            <a:r>
              <a:rPr lang="en-US" dirty="0" err="1" smtClean="0"/>
              <a:t>Scopo</a:t>
            </a:r>
            <a:r>
              <a:rPr lang="en-US" dirty="0" smtClean="0"/>
              <a:t> </a:t>
            </a:r>
            <a:r>
              <a:rPr lang="en-US" dirty="0" err="1" smtClean="0"/>
              <a:t>Particolare</a:t>
            </a:r>
            <a:r>
              <a:rPr lang="en-US" dirty="0" smtClean="0"/>
              <a:t>), </a:t>
            </a:r>
            <a:r>
              <a:rPr lang="el-GR" dirty="0" smtClean="0"/>
              <a:t>την Αναγκαιότητα και την Οικονομία της δράσης (</a:t>
            </a:r>
            <a:r>
              <a:rPr lang="en-US" dirty="0" err="1" smtClean="0"/>
              <a:t>Necessit</a:t>
            </a:r>
            <a:r>
              <a:rPr lang="en-US" sz="2400" dirty="0" err="1"/>
              <a:t>à</a:t>
            </a:r>
            <a:r>
              <a:rPr lang="en-US" dirty="0" err="1" smtClean="0"/>
              <a:t>-Economia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dialoghi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71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Ανδρέας </a:t>
            </a:r>
            <a:r>
              <a:rPr lang="el-GR" dirty="0" smtClean="0"/>
              <a:t>Κάλβος,</a:t>
            </a:r>
            <a:r>
              <a:rPr lang="en-US" dirty="0" smtClean="0"/>
              <a:t> </a:t>
            </a:r>
            <a:r>
              <a:rPr lang="el-GR" dirty="0" smtClean="0"/>
              <a:t>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smtClean="0"/>
              <a:t>Ο καμβάς πλοκής στον </a:t>
            </a:r>
            <a:r>
              <a:rPr lang="el-GR" i="1" dirty="0" smtClean="0"/>
              <a:t>Ιππία</a:t>
            </a:r>
            <a:r>
              <a:rPr lang="el-GR" dirty="0" smtClean="0"/>
              <a:t> αναπτύσσεται γύρω από την έννοια της </a:t>
            </a:r>
            <a:r>
              <a:rPr lang="el-GR" b="1" dirty="0" smtClean="0"/>
              <a:t>προσποίησης</a:t>
            </a:r>
            <a:r>
              <a:rPr lang="el-GR" dirty="0" smtClean="0"/>
              <a:t>, ψυχολογικό στοιχείο που εναρμονίζεται με το ασταθές και συνωμοτικό κλίμα που βίωσε ο ποιητής στη διάρκεια της δεύτερης παραμονής του στη Φλωρεντία.</a:t>
            </a:r>
          </a:p>
          <a:p>
            <a:r>
              <a:rPr lang="el-GR" dirty="0" smtClean="0"/>
              <a:t>Αντίθετα ο </a:t>
            </a:r>
            <a:r>
              <a:rPr lang="el-GR" i="1" dirty="0" smtClean="0"/>
              <a:t>Θηραμένης </a:t>
            </a:r>
            <a:r>
              <a:rPr lang="el-GR" dirty="0" smtClean="0"/>
              <a:t>και οι </a:t>
            </a:r>
            <a:r>
              <a:rPr lang="el-GR" i="1" dirty="0" smtClean="0"/>
              <a:t>Δαναίδες </a:t>
            </a:r>
            <a:r>
              <a:rPr lang="el-GR" dirty="0" smtClean="0"/>
              <a:t>πραγματεύονται αναοιχτές συγκρούσεις.</a:t>
            </a:r>
          </a:p>
          <a:p>
            <a:r>
              <a:rPr lang="el-GR" dirty="0" smtClean="0"/>
              <a:t>Η υπόθεση του έμμετρου </a:t>
            </a:r>
            <a:r>
              <a:rPr lang="el-GR" i="1" dirty="0" smtClean="0"/>
              <a:t>Θηραμένη</a:t>
            </a:r>
            <a:r>
              <a:rPr lang="el-GR" dirty="0" smtClean="0"/>
              <a:t> διαδραματίζεται στην Αθήνα, κοντά στο Ναό της Αθηνάς, κατά τη διάρκεια της διακυβέρνησης των Τριάκοντα Τυράννων.</a:t>
            </a:r>
          </a:p>
          <a:p>
            <a:r>
              <a:rPr lang="el-GR" dirty="0" smtClean="0"/>
              <a:t>Πλοκή κατεξοχήν γραμμική με κλιμάκωση. Η δραματουργική εξέλιξη είναι σχεδόν απούσα.</a:t>
            </a:r>
          </a:p>
          <a:p>
            <a:r>
              <a:rPr lang="el-GR" dirty="0" smtClean="0"/>
              <a:t>Έννοια-κλειδί</a:t>
            </a:r>
            <a:r>
              <a:rPr lang="en-US" dirty="0" smtClean="0"/>
              <a:t>: </a:t>
            </a:r>
            <a:r>
              <a:rPr lang="el-GR" dirty="0" smtClean="0"/>
              <a:t>η διεκδίκηση της ελευθερίας. Πιθανή επίδραση του αλφιερικού </a:t>
            </a:r>
            <a:r>
              <a:rPr lang="en-US" i="1" dirty="0" err="1" smtClean="0"/>
              <a:t>Bruto</a:t>
            </a:r>
            <a:r>
              <a:rPr lang="en-US" i="1" dirty="0" smtClean="0"/>
              <a:t> Primo</a:t>
            </a:r>
            <a:r>
              <a:rPr lang="en-US" dirty="0" smtClean="0"/>
              <a:t>.</a:t>
            </a:r>
            <a:endParaRPr lang="el-GR" dirty="0" smtClean="0"/>
          </a:p>
          <a:p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20714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Ανδρέας </a:t>
            </a:r>
            <a:r>
              <a:rPr lang="el-GR" dirty="0" smtClean="0"/>
              <a:t>Κάλβος,</a:t>
            </a:r>
            <a:r>
              <a:rPr lang="en-US" dirty="0" smtClean="0"/>
              <a:t> 1</a:t>
            </a:r>
            <a:r>
              <a:rPr lang="el-GR" dirty="0" smtClean="0"/>
              <a:t>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4156" y="1556792"/>
            <a:ext cx="8229600" cy="4784741"/>
          </a:xfrm>
        </p:spPr>
        <p:txBody>
          <a:bodyPr>
            <a:normAutofit fontScale="70000" lnSpcReduction="20000"/>
          </a:bodyPr>
          <a:lstStyle/>
          <a:p>
            <a:r>
              <a:rPr lang="el-GR" dirty="0" smtClean="0"/>
              <a:t>Πρόσωπα της δράσης</a:t>
            </a:r>
            <a:r>
              <a:rPr lang="en-US" dirty="0" smtClean="0"/>
              <a:t>: </a:t>
            </a:r>
          </a:p>
          <a:p>
            <a:r>
              <a:rPr lang="en-US" b="1" dirty="0" err="1" smtClean="0"/>
              <a:t>Teramene</a:t>
            </a:r>
            <a:r>
              <a:rPr lang="en-US" b="1" dirty="0" smtClean="0"/>
              <a:t>, </a:t>
            </a:r>
            <a:r>
              <a:rPr lang="en-US" b="1" dirty="0" err="1" smtClean="0"/>
              <a:t>Socrate</a:t>
            </a:r>
            <a:r>
              <a:rPr lang="en-US" b="1" dirty="0" smtClean="0"/>
              <a:t>, </a:t>
            </a:r>
            <a:r>
              <a:rPr lang="en-US" b="1" dirty="0" err="1" smtClean="0"/>
              <a:t>Crizia</a:t>
            </a:r>
            <a:r>
              <a:rPr lang="en-US" b="1" dirty="0" smtClean="0"/>
              <a:t>, </a:t>
            </a:r>
            <a:r>
              <a:rPr lang="en-US" b="1" dirty="0" err="1" smtClean="0"/>
              <a:t>Pisone</a:t>
            </a:r>
            <a:r>
              <a:rPr lang="en-US" b="1" dirty="0" smtClean="0"/>
              <a:t>, </a:t>
            </a:r>
            <a:r>
              <a:rPr lang="en-US" b="1" dirty="0" err="1" smtClean="0"/>
              <a:t>Tiranni</a:t>
            </a:r>
            <a:r>
              <a:rPr lang="en-US" b="1" dirty="0" smtClean="0"/>
              <a:t>, </a:t>
            </a:r>
            <a:r>
              <a:rPr lang="en-US" b="1" dirty="0" err="1" smtClean="0"/>
              <a:t>Senatori</a:t>
            </a:r>
            <a:r>
              <a:rPr lang="en-US" b="1" dirty="0" smtClean="0"/>
              <a:t>, </a:t>
            </a:r>
            <a:r>
              <a:rPr lang="en-US" b="1" dirty="0" err="1" smtClean="0"/>
              <a:t>Soldati</a:t>
            </a:r>
            <a:r>
              <a:rPr lang="en-US" b="1" dirty="0" smtClean="0"/>
              <a:t>, </a:t>
            </a:r>
            <a:r>
              <a:rPr lang="en-US" b="1" dirty="0" err="1" smtClean="0"/>
              <a:t>Popolo</a:t>
            </a:r>
            <a:r>
              <a:rPr lang="en-US" b="1" dirty="0" smtClean="0"/>
              <a:t>.</a:t>
            </a:r>
          </a:p>
          <a:p>
            <a:r>
              <a:rPr lang="el-GR" dirty="0" smtClean="0"/>
              <a:t>Ο Θηραμένης υπερασπίζεται την ελευθερία του λαού και εναντιώνεται στην πολιτική απληστία των </a:t>
            </a:r>
            <a:r>
              <a:rPr lang="en-US" dirty="0" err="1" smtClean="0"/>
              <a:t>Crizia</a:t>
            </a:r>
            <a:r>
              <a:rPr lang="en-US" dirty="0" smtClean="0"/>
              <a:t> </a:t>
            </a:r>
            <a:r>
              <a:rPr lang="el-GR" dirty="0" smtClean="0"/>
              <a:t>και </a:t>
            </a:r>
            <a:r>
              <a:rPr lang="en-US" dirty="0" err="1" smtClean="0"/>
              <a:t>Pisone</a:t>
            </a:r>
            <a:r>
              <a:rPr lang="en-US" dirty="0" smtClean="0"/>
              <a:t>. </a:t>
            </a:r>
            <a:r>
              <a:rPr lang="el-GR" dirty="0" smtClean="0"/>
              <a:t>Φυλακίζεται για να τον απελευθερώσει εν συνεχεία ο Λαός. </a:t>
            </a:r>
          </a:p>
          <a:p>
            <a:r>
              <a:rPr lang="el-GR" dirty="0" smtClean="0"/>
              <a:t>Το έργο περατώνεται με την αυτοκτονία-εκούσια θυσία του Θηραμένη (</a:t>
            </a:r>
            <a:r>
              <a:rPr lang="el-GR" b="1" dirty="0" smtClean="0"/>
              <a:t>σύγκρουση</a:t>
            </a:r>
            <a:r>
              <a:rPr lang="en-US" b="1" dirty="0" smtClean="0"/>
              <a:t>: </a:t>
            </a:r>
            <a:r>
              <a:rPr lang="el-GR" b="1" dirty="0" smtClean="0"/>
              <a:t>αγάπη και καθήκον ως σύζυγος και πατέρας </a:t>
            </a:r>
            <a:r>
              <a:rPr lang="en-US" b="1" i="1" dirty="0" smtClean="0"/>
              <a:t>versus</a:t>
            </a:r>
            <a:r>
              <a:rPr lang="en-US" b="1" dirty="0" smtClean="0"/>
              <a:t> </a:t>
            </a:r>
            <a:r>
              <a:rPr lang="el-GR" b="1" dirty="0" smtClean="0"/>
              <a:t>πατριωτικό καθήκον</a:t>
            </a:r>
            <a:r>
              <a:rPr lang="el-GR" dirty="0" smtClean="0"/>
              <a:t>).</a:t>
            </a:r>
          </a:p>
          <a:p>
            <a:r>
              <a:rPr lang="el-GR" dirty="0" smtClean="0"/>
              <a:t>Ο Σωκράτης εκπροσωπεί τον ‘ατάραχο’ φιλόσοφο που διακατέχεται από πατριωτικό ιδεώδες ενώ ο Θηραμένης ενσαρκώνει τον επαναστάτη ήρωα.</a:t>
            </a:r>
          </a:p>
          <a:p>
            <a:r>
              <a:rPr lang="el-GR" dirty="0" smtClean="0"/>
              <a:t>Η </a:t>
            </a:r>
            <a:r>
              <a:rPr lang="el-GR" b="1" dirty="0" smtClean="0"/>
              <a:t>δημόσια ευδαιμονία </a:t>
            </a:r>
            <a:r>
              <a:rPr lang="el-GR" dirty="0" smtClean="0"/>
              <a:t>παραμένει γι αυτόν η ύψιστη ανταμοιβή </a:t>
            </a:r>
            <a:r>
              <a:rPr lang="el-GR" b="1" dirty="0" smtClean="0"/>
              <a:t>του πολίτη </a:t>
            </a:r>
            <a:r>
              <a:rPr lang="el-GR" dirty="0" smtClean="0"/>
              <a:t>και σκοπός της ύπαρξής του.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4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Ανδρέας </a:t>
            </a:r>
            <a:r>
              <a:rPr lang="el-GR" dirty="0" smtClean="0"/>
              <a:t>Κάλβος,</a:t>
            </a:r>
            <a:r>
              <a:rPr lang="en-US" dirty="0" smtClean="0"/>
              <a:t> 1</a:t>
            </a:r>
            <a:r>
              <a:rPr lang="el-GR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smtClean="0"/>
              <a:t>Οι </a:t>
            </a:r>
            <a:r>
              <a:rPr lang="el-GR" i="1" dirty="0" smtClean="0"/>
              <a:t>Δαναϊδες</a:t>
            </a:r>
            <a:r>
              <a:rPr lang="el-GR" dirty="0" smtClean="0"/>
              <a:t> έχουν ως αρχέτυπο τον </a:t>
            </a:r>
            <a:r>
              <a:rPr lang="el-GR" i="1" dirty="0" smtClean="0"/>
              <a:t>Σαούλ</a:t>
            </a:r>
            <a:r>
              <a:rPr lang="el-GR" dirty="0" smtClean="0"/>
              <a:t> (</a:t>
            </a:r>
            <a:r>
              <a:rPr lang="en-US" i="1" dirty="0" smtClean="0"/>
              <a:t>Saul</a:t>
            </a:r>
            <a:r>
              <a:rPr lang="el-GR" dirty="0" smtClean="0"/>
              <a:t>)</a:t>
            </a:r>
            <a:r>
              <a:rPr lang="en-US" dirty="0" smtClean="0"/>
              <a:t> </a:t>
            </a:r>
            <a:r>
              <a:rPr lang="el-GR" dirty="0" smtClean="0"/>
              <a:t>του Αλφιέρι. Υπάρχουν έντονες ομοιότητες στη σκιαγράφηση των χαρακτήρων και αναλογίες δομής και ύφους (στο τρίγωνο </a:t>
            </a:r>
            <a:r>
              <a:rPr lang="en-US" dirty="0" err="1" smtClean="0"/>
              <a:t>Danao-Linceo-Ipermenstra</a:t>
            </a:r>
            <a:r>
              <a:rPr lang="en-US" dirty="0" smtClean="0"/>
              <a:t> </a:t>
            </a:r>
            <a:r>
              <a:rPr lang="el-GR" dirty="0" smtClean="0"/>
              <a:t>κατά το </a:t>
            </a:r>
            <a:r>
              <a:rPr lang="en-US" dirty="0" smtClean="0"/>
              <a:t>Saul-David-</a:t>
            </a:r>
            <a:r>
              <a:rPr lang="en-US" dirty="0" err="1" smtClean="0"/>
              <a:t>Micol</a:t>
            </a:r>
            <a:r>
              <a:rPr lang="en-US" dirty="0" smtClean="0"/>
              <a:t>)</a:t>
            </a:r>
            <a:r>
              <a:rPr lang="el-GR" dirty="0" smtClean="0"/>
              <a:t>.</a:t>
            </a:r>
          </a:p>
          <a:p>
            <a:r>
              <a:rPr lang="el-GR" dirty="0" smtClean="0"/>
              <a:t>Σύμφωνα με μια επιτυχή διατύπωση του </a:t>
            </a:r>
            <a:r>
              <a:rPr lang="en-US" dirty="0" smtClean="0"/>
              <a:t>Mario </a:t>
            </a:r>
            <a:r>
              <a:rPr lang="en-US" dirty="0" err="1" smtClean="0"/>
              <a:t>Vitti</a:t>
            </a:r>
            <a:r>
              <a:rPr lang="en-US" dirty="0" smtClean="0"/>
              <a:t>, </a:t>
            </a:r>
            <a:r>
              <a:rPr lang="el-GR" dirty="0" smtClean="0"/>
              <a:t>οι </a:t>
            </a:r>
            <a:r>
              <a:rPr lang="el-GR" i="1" dirty="0" smtClean="0"/>
              <a:t>Δαναϊδες</a:t>
            </a:r>
            <a:r>
              <a:rPr lang="el-GR" dirty="0" smtClean="0"/>
              <a:t> απεικονίζουν ως προς την αναζήτηση της ποιητικής φόρμας ένα σημείο μετάβασης, έναν πειραματισμό που ενσωμάτωνε τις αλφιερικής θεωρίες </a:t>
            </a:r>
            <a:r>
              <a:rPr lang="el-GR" b="1" dirty="0" smtClean="0"/>
              <a:t>περί αρμονίας </a:t>
            </a:r>
            <a:r>
              <a:rPr lang="el-GR" dirty="0" smtClean="0"/>
              <a:t>με την προσωπική εργασία του Κάλβου στη λυρική ποίηση του </a:t>
            </a:r>
            <a:r>
              <a:rPr lang="en-US" dirty="0" err="1" smtClean="0"/>
              <a:t>Meli</a:t>
            </a:r>
            <a:r>
              <a:rPr lang="en-US" dirty="0" smtClean="0"/>
              <a:t>.</a:t>
            </a:r>
          </a:p>
          <a:p>
            <a:r>
              <a:rPr lang="el-GR" dirty="0" smtClean="0"/>
              <a:t>Ήδη από την εποχή του </a:t>
            </a:r>
            <a:r>
              <a:rPr lang="el-GR" i="1" dirty="0" smtClean="0"/>
              <a:t>Θηραμένη </a:t>
            </a:r>
            <a:r>
              <a:rPr lang="el-GR" smtClean="0"/>
              <a:t>αναζητά εκείνη την </a:t>
            </a:r>
            <a:r>
              <a:rPr lang="el-GR" b="1" dirty="0" smtClean="0"/>
              <a:t>ποιητική φόρμα</a:t>
            </a:r>
            <a:r>
              <a:rPr lang="el-GR" dirty="0" smtClean="0"/>
              <a:t> που δεν θα πρόδιδε τις συγκινήσεις των ηρώων του και θα εξέφραζε τα πάθη τους.</a:t>
            </a:r>
          </a:p>
          <a:p>
            <a:r>
              <a:rPr lang="el-GR" i="1" dirty="0" smtClean="0"/>
              <a:t>«Μιμούμενος τα κινήματα της ψυχής».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2807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919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smtClean="0"/>
              <a:t>στο πλαίσιο </a:t>
            </a:r>
            <a:r>
              <a:rPr lang="el-GR" sz="2000" dirty="0" smtClean="0"/>
              <a:t>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1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9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n-US" sz="2000" dirty="0"/>
              <a:t>1</a:t>
            </a:r>
            <a:r>
              <a:rPr lang="el-GR" sz="2000" dirty="0" smtClean="0"/>
              <a:t>.</a:t>
            </a:r>
            <a:r>
              <a:rPr lang="en-US" sz="2000" dirty="0" smtClean="0"/>
              <a:t>0</a:t>
            </a:r>
            <a:r>
              <a:rPr lang="el-GR" sz="2000" dirty="0" smtClean="0"/>
              <a:t>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90754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Άννα Ταμπάκη </a:t>
            </a:r>
            <a:r>
              <a:rPr lang="el-GR" sz="2000" dirty="0" smtClean="0"/>
              <a:t>2015. </a:t>
            </a:r>
            <a:r>
              <a:rPr lang="el-GR" sz="2000" dirty="0" smtClean="0"/>
              <a:t>Άννα Ταμπάκη. «Το ελληνικό θέατρο των νεότερων χρόνων Β’. </a:t>
            </a:r>
            <a:r>
              <a:rPr lang="el-GR" sz="2000" dirty="0"/>
              <a:t>Ενότητα 4: </a:t>
            </a:r>
            <a:r>
              <a:rPr lang="el-GR" sz="2000" dirty="0" smtClean="0"/>
              <a:t>Το </a:t>
            </a:r>
            <a:r>
              <a:rPr lang="el-GR" sz="2000" dirty="0"/>
              <a:t>νεοελληνικό θέατρο στον 19ο αιώνα. Ανδρέας </a:t>
            </a:r>
            <a:r>
              <a:rPr lang="el-GR" sz="2000" dirty="0" smtClean="0"/>
              <a:t>Κάλβος</a:t>
            </a:r>
            <a:r>
              <a:rPr lang="el-GR" sz="2000" dirty="0" smtClean="0"/>
              <a:t>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hlinkClick r:id="rId3"/>
              </a:rPr>
              <a:t>http://opencourses.uoa.gr/courses/THEATRE103</a:t>
            </a:r>
            <a:r>
              <a:rPr lang="en-US" sz="2000" dirty="0" smtClean="0">
                <a:hlinkClick r:id="rId3"/>
              </a:rPr>
              <a:t>/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69876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6" name="Picture 22" descr="Λογότυπο για Άδειες χρήσης Creative Commons BY-NC-N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sz="1800" dirty="0">
                <a:latin typeface="+mn-lt"/>
              </a:rPr>
              <a:t>[1] http://creativecommons.org/licenses/by-nc-sa/4.0/ </a:t>
            </a:r>
            <a:endParaRPr lang="en-US" sz="1800" dirty="0" smtClean="0">
              <a:latin typeface="+mn-lt"/>
            </a:endParaRPr>
          </a:p>
          <a:p>
            <a:endParaRPr lang="el-GR" sz="1800" dirty="0">
              <a:latin typeface="+mn-lt"/>
            </a:endParaRPr>
          </a:p>
          <a:p>
            <a:r>
              <a:rPr lang="el-GR" sz="1800" dirty="0">
                <a:latin typeface="+mn-lt"/>
              </a:rPr>
              <a:t>Ως </a:t>
            </a:r>
            <a:r>
              <a:rPr lang="el-GR" sz="1800" b="1" dirty="0">
                <a:latin typeface="+mn-lt"/>
              </a:rPr>
              <a:t>Μη Εμπορική</a:t>
            </a:r>
            <a:r>
              <a:rPr lang="el-GR" sz="1800" dirty="0">
                <a:latin typeface="+mn-lt"/>
              </a:rPr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sz="1800" dirty="0" err="1">
                <a:latin typeface="+mn-lt"/>
              </a:rPr>
              <a:t>αδειοδόχο</a:t>
            </a:r>
            <a:endParaRPr lang="el-GR" sz="1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προσπορίζει στο διανομέα του έργου και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έμμεσο οικονομικό όφελος (π.χ. διαφημίσεις) από την προβολή του έργου σε διαδικτυακό </a:t>
            </a:r>
            <a:r>
              <a:rPr lang="el-GR" sz="1800" dirty="0" smtClean="0">
                <a:latin typeface="+mn-lt"/>
              </a:rPr>
              <a:t>τόπο</a:t>
            </a:r>
            <a:endParaRPr lang="en-US" sz="1800" dirty="0" smtClean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sz="1800" dirty="0">
              <a:latin typeface="+mn-lt"/>
            </a:endParaRPr>
          </a:p>
          <a:p>
            <a:r>
              <a:rPr lang="el-GR" sz="1800" dirty="0" smtClean="0">
                <a:latin typeface="+mn-lt"/>
              </a:rPr>
              <a:t>Ο </a:t>
            </a:r>
            <a:r>
              <a:rPr lang="el-GR" sz="1800" dirty="0">
                <a:latin typeface="+mn-lt"/>
              </a:rPr>
              <a:t>δικαιούχος μπορεί να παρέχει στον 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l-GR" sz="1800" dirty="0">
                <a:latin typeface="+mn-lt"/>
              </a:rPr>
              <a:t> ξεχωριστή άδεια να χρησιμοποιεί το έργο για εμπορική χρήση, εφόσον αυτό του ζητηθεί</a:t>
            </a:r>
            <a:r>
              <a:rPr lang="el-GR" sz="1800" dirty="0" smtClean="0">
                <a:latin typeface="+mn-lt"/>
              </a:rPr>
              <a:t>.</a:t>
            </a:r>
            <a:endParaRPr lang="el-GR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599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03142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</TotalTime>
  <Words>1371</Words>
  <Application>Microsoft Office PowerPoint</Application>
  <PresentationFormat>On-screen Show (4:3)</PresentationFormat>
  <Paragraphs>107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Tahoma</vt:lpstr>
      <vt:lpstr>Times New Roman</vt:lpstr>
      <vt:lpstr>Wingdings</vt:lpstr>
      <vt:lpstr>Θέμα του Office</vt:lpstr>
      <vt:lpstr>Το ελληνικό θέατρο των Νεωτέρων Χρόνων Β´</vt:lpstr>
      <vt:lpstr>Ο Ανδρέας Κάλβος ως δραματουργός</vt:lpstr>
      <vt:lpstr>Ανδρέας Κάλβος</vt:lpstr>
      <vt:lpstr>Ανδρέας Κάλβος, 2</vt:lpstr>
      <vt:lpstr>Ανδρέας Κάλβος, 3</vt:lpstr>
      <vt:lpstr>Ανδρέας Κάλβος, 4</vt:lpstr>
      <vt:lpstr>Ανδρέας Κάλβος, 5</vt:lpstr>
      <vt:lpstr>Ανδρέας Κάλβος, 6</vt:lpstr>
      <vt:lpstr>Ανδρέας Κάλβος, 7</vt:lpstr>
      <vt:lpstr>Ανδρέας Κάλβος, 8</vt:lpstr>
      <vt:lpstr>Ανδρέας Κάλβος, 9</vt:lpstr>
      <vt:lpstr>Ανδρέας Κάλβος, 10</vt:lpstr>
      <vt:lpstr>Ανδρέας Κάλβος, 11</vt:lpstr>
      <vt:lpstr>Τέλος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helios</dc:creator>
  <cp:lastModifiedBy>Uoa</cp:lastModifiedBy>
  <cp:revision>65</cp:revision>
  <dcterms:created xsi:type="dcterms:W3CDTF">1601-01-01T00:00:00Z</dcterms:created>
  <dcterms:modified xsi:type="dcterms:W3CDTF">2016-05-19T10:42:33Z</dcterms:modified>
</cp:coreProperties>
</file>