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149" r:id="rId1"/>
  </p:sldMasterIdLst>
  <p:notesMasterIdLst>
    <p:notesMasterId r:id="rId109"/>
  </p:notesMasterIdLst>
  <p:handoutMasterIdLst>
    <p:handoutMasterId r:id="rId110"/>
  </p:handoutMasterIdLst>
  <p:sldIdLst>
    <p:sldId id="404" r:id="rId2"/>
    <p:sldId id="258" r:id="rId3"/>
    <p:sldId id="261" r:id="rId4"/>
    <p:sldId id="263" r:id="rId5"/>
    <p:sldId id="265" r:id="rId6"/>
    <p:sldId id="267" r:id="rId7"/>
    <p:sldId id="269" r:id="rId8"/>
    <p:sldId id="271" r:id="rId9"/>
    <p:sldId id="273" r:id="rId10"/>
    <p:sldId id="275" r:id="rId11"/>
    <p:sldId id="277" r:id="rId12"/>
    <p:sldId id="278" r:id="rId13"/>
    <p:sldId id="280" r:id="rId14"/>
    <p:sldId id="282" r:id="rId15"/>
    <p:sldId id="284" r:id="rId16"/>
    <p:sldId id="286" r:id="rId17"/>
    <p:sldId id="288" r:id="rId18"/>
    <p:sldId id="290" r:id="rId19"/>
    <p:sldId id="292" r:id="rId20"/>
    <p:sldId id="294" r:id="rId21"/>
    <p:sldId id="296" r:id="rId22"/>
    <p:sldId id="298" r:id="rId23"/>
    <p:sldId id="300" r:id="rId24"/>
    <p:sldId id="302" r:id="rId25"/>
    <p:sldId id="304" r:id="rId26"/>
    <p:sldId id="306" r:id="rId27"/>
    <p:sldId id="307" r:id="rId28"/>
    <p:sldId id="308" r:id="rId29"/>
    <p:sldId id="309" r:id="rId30"/>
    <p:sldId id="311" r:id="rId31"/>
    <p:sldId id="313" r:id="rId32"/>
    <p:sldId id="315" r:id="rId33"/>
    <p:sldId id="317" r:id="rId34"/>
    <p:sldId id="318" r:id="rId35"/>
    <p:sldId id="319" r:id="rId36"/>
    <p:sldId id="321" r:id="rId37"/>
    <p:sldId id="323" r:id="rId38"/>
    <p:sldId id="325" r:id="rId39"/>
    <p:sldId id="327" r:id="rId40"/>
    <p:sldId id="328" r:id="rId41"/>
    <p:sldId id="330" r:id="rId42"/>
    <p:sldId id="332" r:id="rId43"/>
    <p:sldId id="334" r:id="rId44"/>
    <p:sldId id="336" r:id="rId45"/>
    <p:sldId id="338" r:id="rId46"/>
    <p:sldId id="340" r:id="rId47"/>
    <p:sldId id="342" r:id="rId48"/>
    <p:sldId id="344" r:id="rId49"/>
    <p:sldId id="346" r:id="rId50"/>
    <p:sldId id="348" r:id="rId51"/>
    <p:sldId id="350" r:id="rId52"/>
    <p:sldId id="352" r:id="rId53"/>
    <p:sldId id="354" r:id="rId54"/>
    <p:sldId id="356" r:id="rId55"/>
    <p:sldId id="412" r:id="rId56"/>
    <p:sldId id="358" r:id="rId57"/>
    <p:sldId id="359" r:id="rId58"/>
    <p:sldId id="361" r:id="rId59"/>
    <p:sldId id="363" r:id="rId60"/>
    <p:sldId id="365" r:id="rId61"/>
    <p:sldId id="366" r:id="rId62"/>
    <p:sldId id="367" r:id="rId63"/>
    <p:sldId id="369" r:id="rId64"/>
    <p:sldId id="371" r:id="rId65"/>
    <p:sldId id="373" r:id="rId66"/>
    <p:sldId id="375" r:id="rId67"/>
    <p:sldId id="377" r:id="rId68"/>
    <p:sldId id="379" r:id="rId69"/>
    <p:sldId id="381" r:id="rId70"/>
    <p:sldId id="382" r:id="rId71"/>
    <p:sldId id="384" r:id="rId72"/>
    <p:sldId id="386" r:id="rId73"/>
    <p:sldId id="388" r:id="rId74"/>
    <p:sldId id="390" r:id="rId75"/>
    <p:sldId id="392" r:id="rId76"/>
    <p:sldId id="393" r:id="rId77"/>
    <p:sldId id="394" r:id="rId78"/>
    <p:sldId id="395" r:id="rId79"/>
    <p:sldId id="396" r:id="rId80"/>
    <p:sldId id="399" r:id="rId81"/>
    <p:sldId id="401" r:id="rId82"/>
    <p:sldId id="403" r:id="rId83"/>
    <p:sldId id="435" r:id="rId84"/>
    <p:sldId id="405" r:id="rId85"/>
    <p:sldId id="406" r:id="rId86"/>
    <p:sldId id="413" r:id="rId87"/>
    <p:sldId id="414" r:id="rId88"/>
    <p:sldId id="415" r:id="rId89"/>
    <p:sldId id="416" r:id="rId90"/>
    <p:sldId id="417" r:id="rId91"/>
    <p:sldId id="418" r:id="rId92"/>
    <p:sldId id="419" r:id="rId93"/>
    <p:sldId id="420" r:id="rId94"/>
    <p:sldId id="421" r:id="rId95"/>
    <p:sldId id="422" r:id="rId96"/>
    <p:sldId id="423" r:id="rId97"/>
    <p:sldId id="424" r:id="rId98"/>
    <p:sldId id="425" r:id="rId99"/>
    <p:sldId id="426" r:id="rId100"/>
    <p:sldId id="427" r:id="rId101"/>
    <p:sldId id="428" r:id="rId102"/>
    <p:sldId id="429" r:id="rId103"/>
    <p:sldId id="430" r:id="rId104"/>
    <p:sldId id="431" r:id="rId105"/>
    <p:sldId id="432" r:id="rId106"/>
    <p:sldId id="433" r:id="rId107"/>
    <p:sldId id="434" r:id="rId108"/>
  </p:sldIdLst>
  <p:sldSz cx="9144000" cy="6858000" type="screen4x3"/>
  <p:notesSz cx="6761163" cy="9942513"/>
  <p:defaultTextStyle>
    <a:defPPr>
      <a:defRPr lang="el-GR"/>
    </a:defPPr>
    <a:lvl1pPr algn="l" rtl="0" fontAlgn="base">
      <a:spcBef>
        <a:spcPct val="0"/>
      </a:spcBef>
      <a:spcAft>
        <a:spcPct val="0"/>
      </a:spcAft>
      <a:defRPr b="1" kern="1200">
        <a:solidFill>
          <a:schemeClr val="tx1"/>
        </a:solidFill>
        <a:latin typeface="Comic Sans MS" panose="030F0702030302020204" pitchFamily="66" charset="0"/>
        <a:ea typeface="+mn-ea"/>
        <a:cs typeface="Arial" panose="020B0604020202020204" pitchFamily="34" charset="0"/>
      </a:defRPr>
    </a:lvl1pPr>
    <a:lvl2pPr marL="457200" algn="l" rtl="0" fontAlgn="base">
      <a:spcBef>
        <a:spcPct val="0"/>
      </a:spcBef>
      <a:spcAft>
        <a:spcPct val="0"/>
      </a:spcAft>
      <a:defRPr b="1" kern="1200">
        <a:solidFill>
          <a:schemeClr val="tx1"/>
        </a:solidFill>
        <a:latin typeface="Comic Sans MS" panose="030F0702030302020204" pitchFamily="66" charset="0"/>
        <a:ea typeface="+mn-ea"/>
        <a:cs typeface="Arial" panose="020B0604020202020204" pitchFamily="34" charset="0"/>
      </a:defRPr>
    </a:lvl2pPr>
    <a:lvl3pPr marL="914400" algn="l" rtl="0" fontAlgn="base">
      <a:spcBef>
        <a:spcPct val="0"/>
      </a:spcBef>
      <a:spcAft>
        <a:spcPct val="0"/>
      </a:spcAft>
      <a:defRPr b="1" kern="1200">
        <a:solidFill>
          <a:schemeClr val="tx1"/>
        </a:solidFill>
        <a:latin typeface="Comic Sans MS" panose="030F0702030302020204" pitchFamily="66" charset="0"/>
        <a:ea typeface="+mn-ea"/>
        <a:cs typeface="Arial" panose="020B0604020202020204" pitchFamily="34" charset="0"/>
      </a:defRPr>
    </a:lvl3pPr>
    <a:lvl4pPr marL="1371600" algn="l" rtl="0" fontAlgn="base">
      <a:spcBef>
        <a:spcPct val="0"/>
      </a:spcBef>
      <a:spcAft>
        <a:spcPct val="0"/>
      </a:spcAft>
      <a:defRPr b="1" kern="1200">
        <a:solidFill>
          <a:schemeClr val="tx1"/>
        </a:solidFill>
        <a:latin typeface="Comic Sans MS" panose="030F0702030302020204" pitchFamily="66" charset="0"/>
        <a:ea typeface="+mn-ea"/>
        <a:cs typeface="Arial" panose="020B0604020202020204" pitchFamily="34" charset="0"/>
      </a:defRPr>
    </a:lvl4pPr>
    <a:lvl5pPr marL="1828800" algn="l" rtl="0" fontAlgn="base">
      <a:spcBef>
        <a:spcPct val="0"/>
      </a:spcBef>
      <a:spcAft>
        <a:spcPct val="0"/>
      </a:spcAft>
      <a:defRPr b="1" kern="1200">
        <a:solidFill>
          <a:schemeClr val="tx1"/>
        </a:solidFill>
        <a:latin typeface="Comic Sans MS" panose="030F0702030302020204" pitchFamily="66" charset="0"/>
        <a:ea typeface="+mn-ea"/>
        <a:cs typeface="Arial" panose="020B0604020202020204" pitchFamily="34" charset="0"/>
      </a:defRPr>
    </a:lvl5pPr>
    <a:lvl6pPr marL="2286000" algn="l" defTabSz="914400" rtl="0" eaLnBrk="1" latinLnBrk="0" hangingPunct="1">
      <a:defRPr b="1" kern="1200">
        <a:solidFill>
          <a:schemeClr val="tx1"/>
        </a:solidFill>
        <a:latin typeface="Comic Sans MS" panose="030F0702030302020204" pitchFamily="66" charset="0"/>
        <a:ea typeface="+mn-ea"/>
        <a:cs typeface="Arial" panose="020B0604020202020204" pitchFamily="34" charset="0"/>
      </a:defRPr>
    </a:lvl6pPr>
    <a:lvl7pPr marL="2743200" algn="l" defTabSz="914400" rtl="0" eaLnBrk="1" latinLnBrk="0" hangingPunct="1">
      <a:defRPr b="1" kern="1200">
        <a:solidFill>
          <a:schemeClr val="tx1"/>
        </a:solidFill>
        <a:latin typeface="Comic Sans MS" panose="030F0702030302020204" pitchFamily="66" charset="0"/>
        <a:ea typeface="+mn-ea"/>
        <a:cs typeface="Arial" panose="020B0604020202020204" pitchFamily="34" charset="0"/>
      </a:defRPr>
    </a:lvl7pPr>
    <a:lvl8pPr marL="3200400" algn="l" defTabSz="914400" rtl="0" eaLnBrk="1" latinLnBrk="0" hangingPunct="1">
      <a:defRPr b="1" kern="1200">
        <a:solidFill>
          <a:schemeClr val="tx1"/>
        </a:solidFill>
        <a:latin typeface="Comic Sans MS" panose="030F0702030302020204" pitchFamily="66" charset="0"/>
        <a:ea typeface="+mn-ea"/>
        <a:cs typeface="Arial" panose="020B0604020202020204" pitchFamily="34" charset="0"/>
      </a:defRPr>
    </a:lvl8pPr>
    <a:lvl9pPr marL="3657600" algn="l" defTabSz="914400" rtl="0" eaLnBrk="1" latinLnBrk="0" hangingPunct="1">
      <a:defRPr b="1" kern="1200">
        <a:solidFill>
          <a:schemeClr val="tx1"/>
        </a:solidFill>
        <a:latin typeface="Comic Sans MS" panose="030F0702030302020204" pitchFamily="66"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9338" autoAdjust="0"/>
    <p:restoredTop sz="75706" autoAdjust="0"/>
  </p:normalViewPr>
  <p:slideViewPr>
    <p:cSldViewPr>
      <p:cViewPr varScale="1">
        <p:scale>
          <a:sx n="56" d="100"/>
          <a:sy n="56" d="100"/>
        </p:scale>
        <p:origin x="1242" y="72"/>
      </p:cViewPr>
      <p:guideLst>
        <p:guide orient="horz" pos="2160"/>
        <p:guide pos="2880"/>
      </p:guideLst>
    </p:cSldViewPr>
  </p:slideViewPr>
  <p:outlineViewPr>
    <p:cViewPr>
      <p:scale>
        <a:sx n="33" d="100"/>
        <a:sy n="33" d="100"/>
      </p:scale>
      <p:origin x="0" y="-13332"/>
    </p:cViewPr>
  </p:outlineViewPr>
  <p:notesTextViewPr>
    <p:cViewPr>
      <p:scale>
        <a:sx n="100" d="100"/>
        <a:sy n="100" d="100"/>
      </p:scale>
      <p:origin x="0" y="0"/>
    </p:cViewPr>
  </p:notesTextViewPr>
  <p:notesViewPr>
    <p:cSldViewPr>
      <p:cViewPr varScale="1">
        <p:scale>
          <a:sx n="57" d="100"/>
          <a:sy n="57" d="100"/>
        </p:scale>
        <p:origin x="2832" y="72"/>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slide" Target="slides/slide106.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handoutMaster" Target="handoutMasters/handout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notesMaster" Target="notesMasters/notesMaster1.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30525" cy="498475"/>
          </a:xfrm>
          <a:prstGeom prst="rect">
            <a:avLst/>
          </a:prstGeom>
        </p:spPr>
        <p:txBody>
          <a:bodyPr vert="horz" lIns="91440" tIns="45720" rIns="91440" bIns="45720" rtlCol="0"/>
          <a:lstStyle>
            <a:lvl1pPr algn="l" eaLnBrk="0" hangingPunct="0">
              <a:defRPr sz="1200">
                <a:cs typeface="+mn-cs"/>
              </a:defRPr>
            </a:lvl1pPr>
          </a:lstStyle>
          <a:p>
            <a:pPr>
              <a:defRPr/>
            </a:pPr>
            <a:endParaRPr lang="en-US"/>
          </a:p>
        </p:txBody>
      </p:sp>
      <p:sp>
        <p:nvSpPr>
          <p:cNvPr id="3" name="Θέση ημερομηνίας 2"/>
          <p:cNvSpPr>
            <a:spLocks noGrp="1"/>
          </p:cNvSpPr>
          <p:nvPr>
            <p:ph type="dt" sz="quarter" idx="1"/>
          </p:nvPr>
        </p:nvSpPr>
        <p:spPr>
          <a:xfrm>
            <a:off x="3829050" y="0"/>
            <a:ext cx="2930525" cy="498475"/>
          </a:xfrm>
          <a:prstGeom prst="rect">
            <a:avLst/>
          </a:prstGeom>
        </p:spPr>
        <p:txBody>
          <a:bodyPr vert="horz" lIns="91440" tIns="45720" rIns="91440" bIns="45720" rtlCol="0"/>
          <a:lstStyle>
            <a:lvl1pPr algn="r" eaLnBrk="0" hangingPunct="0">
              <a:defRPr sz="1200">
                <a:cs typeface="+mn-cs"/>
              </a:defRPr>
            </a:lvl1pPr>
          </a:lstStyle>
          <a:p>
            <a:pPr>
              <a:defRPr/>
            </a:pPr>
            <a:fld id="{8DD6F35C-8A71-4401-9614-0D923D7D9245}" type="datetimeFigureOut">
              <a:rPr lang="en-US"/>
              <a:pPr>
                <a:defRPr/>
              </a:pPr>
              <a:t>11/13/2015</a:t>
            </a:fld>
            <a:endParaRPr lang="en-US"/>
          </a:p>
        </p:txBody>
      </p:sp>
      <p:sp>
        <p:nvSpPr>
          <p:cNvPr id="4" name="Θέση υποσέλιδου 3"/>
          <p:cNvSpPr>
            <a:spLocks noGrp="1"/>
          </p:cNvSpPr>
          <p:nvPr>
            <p:ph type="ftr" sz="quarter" idx="2"/>
          </p:nvPr>
        </p:nvSpPr>
        <p:spPr>
          <a:xfrm>
            <a:off x="0" y="9444038"/>
            <a:ext cx="2930525" cy="498475"/>
          </a:xfrm>
          <a:prstGeom prst="rect">
            <a:avLst/>
          </a:prstGeom>
        </p:spPr>
        <p:txBody>
          <a:bodyPr vert="horz" lIns="91440" tIns="45720" rIns="91440" bIns="45720" rtlCol="0" anchor="b"/>
          <a:lstStyle>
            <a:lvl1pPr algn="l" eaLnBrk="0" hangingPunct="0">
              <a:defRPr sz="1200">
                <a:cs typeface="+mn-cs"/>
              </a:defRPr>
            </a:lvl1pPr>
          </a:lstStyle>
          <a:p>
            <a:pPr>
              <a:defRPr/>
            </a:pPr>
            <a:endParaRPr lang="en-US"/>
          </a:p>
        </p:txBody>
      </p:sp>
      <p:sp>
        <p:nvSpPr>
          <p:cNvPr id="5" name="Θέση αριθμού διαφάνειας 4"/>
          <p:cNvSpPr>
            <a:spLocks noGrp="1"/>
          </p:cNvSpPr>
          <p:nvPr>
            <p:ph type="sldNum" sz="quarter" idx="3"/>
          </p:nvPr>
        </p:nvSpPr>
        <p:spPr>
          <a:xfrm>
            <a:off x="3829050" y="9444038"/>
            <a:ext cx="2930525" cy="498475"/>
          </a:xfrm>
          <a:prstGeom prst="rect">
            <a:avLst/>
          </a:prstGeom>
        </p:spPr>
        <p:txBody>
          <a:bodyPr vert="horz" wrap="square" lIns="91440" tIns="45720" rIns="91440" bIns="45720" numCol="1" anchor="b" anchorCtr="0" compatLnSpc="1">
            <a:prstTxWarp prst="textNoShape">
              <a:avLst/>
            </a:prstTxWarp>
          </a:bodyPr>
          <a:lstStyle>
            <a:lvl1pPr algn="r" eaLnBrk="0" hangingPunct="0">
              <a:defRPr sz="1200"/>
            </a:lvl1pPr>
          </a:lstStyle>
          <a:p>
            <a:fld id="{6EE2A4C0-5F5A-4CE9-B646-343E38DC3992}" type="slidenum">
              <a:rPr lang="en-US" altLang="en-US"/>
              <a:pPr/>
              <a:t>‹#›</a:t>
            </a:fld>
            <a:endParaRPr lang="en-US" altLang="en-US"/>
          </a:p>
        </p:txBody>
      </p:sp>
    </p:spTree>
    <p:extLst>
      <p:ext uri="{BB962C8B-B14F-4D97-AF65-F5344CB8AC3E}">
        <p14:creationId xmlns:p14="http://schemas.microsoft.com/office/powerpoint/2010/main" val="40361350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30525" cy="498475"/>
          </a:xfrm>
          <a:prstGeom prst="rect">
            <a:avLst/>
          </a:prstGeom>
        </p:spPr>
        <p:txBody>
          <a:bodyPr vert="horz" lIns="91440" tIns="45720" rIns="91440" bIns="45720" rtlCol="0"/>
          <a:lstStyle>
            <a:lvl1pPr algn="l" eaLnBrk="0" hangingPunct="0">
              <a:defRPr sz="1200">
                <a:cs typeface="+mn-cs"/>
              </a:defRPr>
            </a:lvl1pPr>
          </a:lstStyle>
          <a:p>
            <a:pPr>
              <a:defRPr/>
            </a:pPr>
            <a:endParaRPr lang="el-GR"/>
          </a:p>
        </p:txBody>
      </p:sp>
      <p:sp>
        <p:nvSpPr>
          <p:cNvPr id="3" name="Date Placeholder 2"/>
          <p:cNvSpPr>
            <a:spLocks noGrp="1"/>
          </p:cNvSpPr>
          <p:nvPr>
            <p:ph type="dt" idx="1"/>
          </p:nvPr>
        </p:nvSpPr>
        <p:spPr>
          <a:xfrm>
            <a:off x="3829050" y="0"/>
            <a:ext cx="2930525" cy="498475"/>
          </a:xfrm>
          <a:prstGeom prst="rect">
            <a:avLst/>
          </a:prstGeom>
        </p:spPr>
        <p:txBody>
          <a:bodyPr vert="horz" lIns="91440" tIns="45720" rIns="91440" bIns="45720" rtlCol="0"/>
          <a:lstStyle>
            <a:lvl1pPr algn="r" eaLnBrk="0" hangingPunct="0">
              <a:defRPr sz="1200">
                <a:cs typeface="+mn-cs"/>
              </a:defRPr>
            </a:lvl1pPr>
          </a:lstStyle>
          <a:p>
            <a:pPr>
              <a:defRPr/>
            </a:pPr>
            <a:fld id="{E7CCB0BB-C341-41F9-B940-74A3DEAADAE5}" type="datetimeFigureOut">
              <a:rPr lang="el-GR"/>
              <a:pPr>
                <a:defRPr/>
              </a:pPr>
              <a:t>13/11/2015</a:t>
            </a:fld>
            <a:endParaRPr lang="el-GR"/>
          </a:p>
        </p:txBody>
      </p:sp>
      <p:sp>
        <p:nvSpPr>
          <p:cNvPr id="4" name="Slide Image Placeholder 3"/>
          <p:cNvSpPr>
            <a:spLocks noGrp="1" noRot="1" noChangeAspect="1"/>
          </p:cNvSpPr>
          <p:nvPr>
            <p:ph type="sldImg" idx="2"/>
          </p:nvPr>
        </p:nvSpPr>
        <p:spPr>
          <a:xfrm>
            <a:off x="1144588" y="1243013"/>
            <a:ext cx="4471987" cy="3355975"/>
          </a:xfrm>
          <a:prstGeom prst="rect">
            <a:avLst/>
          </a:prstGeom>
          <a:noFill/>
          <a:ln w="12700">
            <a:solidFill>
              <a:prstClr val="black"/>
            </a:solidFill>
          </a:ln>
        </p:spPr>
        <p:txBody>
          <a:bodyPr vert="horz" lIns="91440" tIns="45720" rIns="91440" bIns="45720" rtlCol="0" anchor="ctr"/>
          <a:lstStyle/>
          <a:p>
            <a:pPr lvl="0"/>
            <a:endParaRPr lang="el-GR" noProof="0" smtClean="0"/>
          </a:p>
        </p:txBody>
      </p:sp>
      <p:sp>
        <p:nvSpPr>
          <p:cNvPr id="5" name="Notes Placeholder 4"/>
          <p:cNvSpPr>
            <a:spLocks noGrp="1"/>
          </p:cNvSpPr>
          <p:nvPr>
            <p:ph type="body" sz="quarter" idx="3"/>
          </p:nvPr>
        </p:nvSpPr>
        <p:spPr>
          <a:xfrm>
            <a:off x="676275" y="4784725"/>
            <a:ext cx="5408613" cy="3914775"/>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l-GR" noProof="0" smtClean="0"/>
          </a:p>
        </p:txBody>
      </p:sp>
      <p:sp>
        <p:nvSpPr>
          <p:cNvPr id="6" name="Footer Placeholder 5"/>
          <p:cNvSpPr>
            <a:spLocks noGrp="1"/>
          </p:cNvSpPr>
          <p:nvPr>
            <p:ph type="ftr" sz="quarter" idx="4"/>
          </p:nvPr>
        </p:nvSpPr>
        <p:spPr>
          <a:xfrm>
            <a:off x="0" y="9444038"/>
            <a:ext cx="2930525" cy="498475"/>
          </a:xfrm>
          <a:prstGeom prst="rect">
            <a:avLst/>
          </a:prstGeom>
        </p:spPr>
        <p:txBody>
          <a:bodyPr vert="horz" lIns="91440" tIns="45720" rIns="91440" bIns="45720" rtlCol="0" anchor="b"/>
          <a:lstStyle>
            <a:lvl1pPr algn="l" eaLnBrk="0" hangingPunct="0">
              <a:defRPr sz="1200">
                <a:cs typeface="+mn-cs"/>
              </a:defRPr>
            </a:lvl1pPr>
          </a:lstStyle>
          <a:p>
            <a:pPr>
              <a:defRPr/>
            </a:pPr>
            <a:endParaRPr lang="el-GR"/>
          </a:p>
        </p:txBody>
      </p:sp>
      <p:sp>
        <p:nvSpPr>
          <p:cNvPr id="7" name="Slide Number Placeholder 6"/>
          <p:cNvSpPr>
            <a:spLocks noGrp="1"/>
          </p:cNvSpPr>
          <p:nvPr>
            <p:ph type="sldNum" sz="quarter" idx="5"/>
          </p:nvPr>
        </p:nvSpPr>
        <p:spPr>
          <a:xfrm>
            <a:off x="3829050" y="9444038"/>
            <a:ext cx="2930525" cy="498475"/>
          </a:xfrm>
          <a:prstGeom prst="rect">
            <a:avLst/>
          </a:prstGeom>
        </p:spPr>
        <p:txBody>
          <a:bodyPr vert="horz" wrap="square" lIns="91440" tIns="45720" rIns="91440" bIns="45720" numCol="1" anchor="b" anchorCtr="0" compatLnSpc="1">
            <a:prstTxWarp prst="textNoShape">
              <a:avLst/>
            </a:prstTxWarp>
          </a:bodyPr>
          <a:lstStyle>
            <a:lvl1pPr algn="r" eaLnBrk="0" hangingPunct="0">
              <a:defRPr sz="1200"/>
            </a:lvl1pPr>
          </a:lstStyle>
          <a:p>
            <a:fld id="{077AD08F-6D44-4F0B-B189-402C62019849}" type="slidenum">
              <a:rPr lang="el-GR" altLang="en-US"/>
              <a:pPr/>
              <a:t>‹#›</a:t>
            </a:fld>
            <a:endParaRPr lang="el-GR" altLang="en-US"/>
          </a:p>
        </p:txBody>
      </p:sp>
    </p:spTree>
    <p:extLst>
      <p:ext uri="{BB962C8B-B14F-4D97-AF65-F5344CB8AC3E}">
        <p14:creationId xmlns:p14="http://schemas.microsoft.com/office/powerpoint/2010/main" val="7851682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62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smtClean="0"/>
          </a:p>
        </p:txBody>
      </p:sp>
      <p:sp>
        <p:nvSpPr>
          <p:cNvPr id="96260" name="Slide Number Placeholder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B0F86754-CC53-4912-9FE7-246460032B64}" type="slidenum">
              <a:rPr lang="el-GR" altLang="en-US"/>
              <a:pPr/>
              <a:t>1</a:t>
            </a:fld>
            <a:endParaRPr lang="el-GR" altLang="en-US"/>
          </a:p>
        </p:txBody>
      </p:sp>
    </p:spTree>
    <p:extLst>
      <p:ext uri="{BB962C8B-B14F-4D97-AF65-F5344CB8AC3E}">
        <p14:creationId xmlns:p14="http://schemas.microsoft.com/office/powerpoint/2010/main" val="32160619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8307"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98308" name="Θέση αριθμού διαφάνειας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33A93D28-93C9-4941-A66E-B89D21815EE2}" type="slidenum">
              <a:rPr lang="el-GR" altLang="en-US"/>
              <a:pPr/>
              <a:t>2</a:t>
            </a:fld>
            <a:endParaRPr lang="el-GR" altLang="en-US"/>
          </a:p>
        </p:txBody>
      </p:sp>
    </p:spTree>
    <p:extLst>
      <p:ext uri="{BB962C8B-B14F-4D97-AF65-F5344CB8AC3E}">
        <p14:creationId xmlns:p14="http://schemas.microsoft.com/office/powerpoint/2010/main" val="39372813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9331"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99332" name="Θέση αριθμού διαφάνειας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A42BDF7C-50DA-406D-8838-3480E62A1505}" type="slidenum">
              <a:rPr lang="el-GR" altLang="en-US"/>
              <a:pPr/>
              <a:t>3</a:t>
            </a:fld>
            <a:endParaRPr lang="el-GR" altLang="en-US"/>
          </a:p>
        </p:txBody>
      </p:sp>
    </p:spTree>
    <p:extLst>
      <p:ext uri="{BB962C8B-B14F-4D97-AF65-F5344CB8AC3E}">
        <p14:creationId xmlns:p14="http://schemas.microsoft.com/office/powerpoint/2010/main" val="11185142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0355"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100356" name="Θέση αριθμού διαφάνειας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45A379FA-E0E0-4CC4-91BE-06648BD6CC19}" type="slidenum">
              <a:rPr lang="el-GR" altLang="en-US"/>
              <a:pPr/>
              <a:t>4</a:t>
            </a:fld>
            <a:endParaRPr lang="el-GR" altLang="en-US"/>
          </a:p>
        </p:txBody>
      </p:sp>
    </p:spTree>
    <p:extLst>
      <p:ext uri="{BB962C8B-B14F-4D97-AF65-F5344CB8AC3E}">
        <p14:creationId xmlns:p14="http://schemas.microsoft.com/office/powerpoint/2010/main" val="24120458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1379"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101380" name="Θέση αριθμού διαφάνειας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8E1EAB10-00B9-48B7-9892-74F611DF837B}" type="slidenum">
              <a:rPr lang="el-GR" altLang="en-US"/>
              <a:pPr/>
              <a:t>5</a:t>
            </a:fld>
            <a:endParaRPr lang="el-GR" altLang="en-US"/>
          </a:p>
        </p:txBody>
      </p:sp>
    </p:spTree>
    <p:extLst>
      <p:ext uri="{BB962C8B-B14F-4D97-AF65-F5344CB8AC3E}">
        <p14:creationId xmlns:p14="http://schemas.microsoft.com/office/powerpoint/2010/main" val="352485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03"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102404" name="Θέση αριθμού διαφάνειας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C22A2FDF-008D-4935-A608-A6027E285F52}" type="slidenum">
              <a:rPr lang="el-GR" altLang="en-US"/>
              <a:pPr/>
              <a:t>6</a:t>
            </a:fld>
            <a:endParaRPr lang="el-GR" altLang="en-US"/>
          </a:p>
        </p:txBody>
      </p:sp>
    </p:spTree>
    <p:extLst>
      <p:ext uri="{BB962C8B-B14F-4D97-AF65-F5344CB8AC3E}">
        <p14:creationId xmlns:p14="http://schemas.microsoft.com/office/powerpoint/2010/main" val="40126837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3427"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103428" name="Θέση αριθμού διαφάνειας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FFEA8208-11C3-4E5D-B63D-35A0C7C6A12A}" type="slidenum">
              <a:rPr lang="el-GR" altLang="en-US"/>
              <a:pPr/>
              <a:t>7</a:t>
            </a:fld>
            <a:endParaRPr lang="el-GR" altLang="en-US"/>
          </a:p>
        </p:txBody>
      </p:sp>
    </p:spTree>
    <p:extLst>
      <p:ext uri="{BB962C8B-B14F-4D97-AF65-F5344CB8AC3E}">
        <p14:creationId xmlns:p14="http://schemas.microsoft.com/office/powerpoint/2010/main" val="22094897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4451"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104452" name="Θέση αριθμού διαφάνειας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FA3558BE-BA79-4C8C-A05E-39705BE67E60}" type="slidenum">
              <a:rPr lang="el-GR" altLang="en-US"/>
              <a:pPr/>
              <a:t>8</a:t>
            </a:fld>
            <a:endParaRPr lang="el-GR" altLang="en-US"/>
          </a:p>
        </p:txBody>
      </p:sp>
    </p:spTree>
    <p:extLst>
      <p:ext uri="{BB962C8B-B14F-4D97-AF65-F5344CB8AC3E}">
        <p14:creationId xmlns:p14="http://schemas.microsoft.com/office/powerpoint/2010/main" val="867770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5475"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105476" name="Θέση αριθμού διαφάνειας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B94E75E5-F5F4-42DD-97FA-CF5A305EEAA5}" type="slidenum">
              <a:rPr lang="el-GR" altLang="en-US"/>
              <a:pPr/>
              <a:t>9</a:t>
            </a:fld>
            <a:endParaRPr lang="el-GR" altLang="en-US"/>
          </a:p>
        </p:txBody>
      </p:sp>
    </p:spTree>
    <p:extLst>
      <p:ext uri="{BB962C8B-B14F-4D97-AF65-F5344CB8AC3E}">
        <p14:creationId xmlns:p14="http://schemas.microsoft.com/office/powerpoint/2010/main" val="15399814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6499"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106500" name="Θέση αριθμού διαφάνειας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CF532D87-635B-4C10-95B2-0503CD0FD357}" type="slidenum">
              <a:rPr lang="el-GR" altLang="en-US"/>
              <a:pPr/>
              <a:t>10</a:t>
            </a:fld>
            <a:endParaRPr lang="el-GR" altLang="en-US"/>
          </a:p>
        </p:txBody>
      </p:sp>
    </p:spTree>
    <p:extLst>
      <p:ext uri="{BB962C8B-B14F-4D97-AF65-F5344CB8AC3E}">
        <p14:creationId xmlns:p14="http://schemas.microsoft.com/office/powerpoint/2010/main" val="27524833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7523"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107524" name="Θέση αριθμού διαφάνειας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ACEAD8AC-AC19-4F43-892E-0C52D542568B}" type="slidenum">
              <a:rPr lang="el-GR" altLang="en-US"/>
              <a:pPr/>
              <a:t>11</a:t>
            </a:fld>
            <a:endParaRPr lang="el-GR" altLang="en-US"/>
          </a:p>
        </p:txBody>
      </p:sp>
    </p:spTree>
    <p:extLst>
      <p:ext uri="{BB962C8B-B14F-4D97-AF65-F5344CB8AC3E}">
        <p14:creationId xmlns:p14="http://schemas.microsoft.com/office/powerpoint/2010/main" val="3668548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8547"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108548" name="Θέση αριθμού διαφάνειας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A746D727-C2C9-48E9-B1F7-CA63F26B5183}" type="slidenum">
              <a:rPr lang="el-GR" altLang="en-US"/>
              <a:pPr/>
              <a:t>12</a:t>
            </a:fld>
            <a:endParaRPr lang="el-GR" altLang="en-US"/>
          </a:p>
        </p:txBody>
      </p:sp>
    </p:spTree>
    <p:extLst>
      <p:ext uri="{BB962C8B-B14F-4D97-AF65-F5344CB8AC3E}">
        <p14:creationId xmlns:p14="http://schemas.microsoft.com/office/powerpoint/2010/main" val="1852879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9571"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109572" name="Θέση αριθμού διαφάνειας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43655651-3387-41F3-A538-11AF8B19976F}" type="slidenum">
              <a:rPr lang="el-GR" altLang="en-US"/>
              <a:pPr/>
              <a:t>13</a:t>
            </a:fld>
            <a:endParaRPr lang="el-GR" altLang="en-US"/>
          </a:p>
        </p:txBody>
      </p:sp>
    </p:spTree>
    <p:extLst>
      <p:ext uri="{BB962C8B-B14F-4D97-AF65-F5344CB8AC3E}">
        <p14:creationId xmlns:p14="http://schemas.microsoft.com/office/powerpoint/2010/main" val="17947978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0595"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110596" name="Θέση αριθμού διαφάνειας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FB78C3DB-8660-4998-A3FA-1D0C0D3513A8}" type="slidenum">
              <a:rPr lang="el-GR" altLang="en-US"/>
              <a:pPr/>
              <a:t>14</a:t>
            </a:fld>
            <a:endParaRPr lang="el-GR" altLang="en-US"/>
          </a:p>
        </p:txBody>
      </p:sp>
    </p:spTree>
    <p:extLst>
      <p:ext uri="{BB962C8B-B14F-4D97-AF65-F5344CB8AC3E}">
        <p14:creationId xmlns:p14="http://schemas.microsoft.com/office/powerpoint/2010/main" val="16066277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11620" name="Θέση αριθμού διαφάνειας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0B2AC026-5D1A-4BAC-B190-1C1F4C9EA2CF}" type="slidenum">
              <a:rPr lang="el-GR" altLang="en-US"/>
              <a:pPr/>
              <a:t>15</a:t>
            </a:fld>
            <a:endParaRPr lang="el-GR" altLang="en-US"/>
          </a:p>
        </p:txBody>
      </p:sp>
    </p:spTree>
    <p:extLst>
      <p:ext uri="{BB962C8B-B14F-4D97-AF65-F5344CB8AC3E}">
        <p14:creationId xmlns:p14="http://schemas.microsoft.com/office/powerpoint/2010/main" val="28923183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43"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112644" name="Θέση αριθμού διαφάνειας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79E9B559-D122-4372-B0C6-3BEAF9BCFF50}" type="slidenum">
              <a:rPr lang="el-GR" altLang="en-US"/>
              <a:pPr/>
              <a:t>16</a:t>
            </a:fld>
            <a:endParaRPr lang="el-GR" altLang="en-US"/>
          </a:p>
        </p:txBody>
      </p:sp>
    </p:spTree>
    <p:extLst>
      <p:ext uri="{BB962C8B-B14F-4D97-AF65-F5344CB8AC3E}">
        <p14:creationId xmlns:p14="http://schemas.microsoft.com/office/powerpoint/2010/main" val="41947071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3667"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13668" name="Θέση αριθμού διαφάνειας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4BB5F1D4-7D43-4BC2-8948-95FC0CDD087C}" type="slidenum">
              <a:rPr lang="el-GR" altLang="en-US"/>
              <a:pPr/>
              <a:t>17</a:t>
            </a:fld>
            <a:endParaRPr lang="el-GR" altLang="en-US"/>
          </a:p>
        </p:txBody>
      </p:sp>
    </p:spTree>
    <p:extLst>
      <p:ext uri="{BB962C8B-B14F-4D97-AF65-F5344CB8AC3E}">
        <p14:creationId xmlns:p14="http://schemas.microsoft.com/office/powerpoint/2010/main" val="35506269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1"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114692" name="Θέση αριθμού διαφάνειας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506C233B-F05E-4BFF-8DC8-88A20959F2CA}" type="slidenum">
              <a:rPr lang="el-GR" altLang="en-US"/>
              <a:pPr/>
              <a:t>18</a:t>
            </a:fld>
            <a:endParaRPr lang="el-GR" altLang="en-US"/>
          </a:p>
        </p:txBody>
      </p:sp>
    </p:spTree>
    <p:extLst>
      <p:ext uri="{BB962C8B-B14F-4D97-AF65-F5344CB8AC3E}">
        <p14:creationId xmlns:p14="http://schemas.microsoft.com/office/powerpoint/2010/main" val="27067822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5715"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15716" name="Θέση αριθμού διαφάνειας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397D821F-FFF5-45AF-BA86-D18C4EE70C10}" type="slidenum">
              <a:rPr lang="el-GR" altLang="en-US"/>
              <a:pPr/>
              <a:t>19</a:t>
            </a:fld>
            <a:endParaRPr lang="el-GR" altLang="en-US"/>
          </a:p>
        </p:txBody>
      </p:sp>
    </p:spTree>
    <p:extLst>
      <p:ext uri="{BB962C8B-B14F-4D97-AF65-F5344CB8AC3E}">
        <p14:creationId xmlns:p14="http://schemas.microsoft.com/office/powerpoint/2010/main" val="61241895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6739"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116740" name="Θέση αριθμού διαφάνειας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7410C392-DD30-4707-A651-9D67D7CE0888}" type="slidenum">
              <a:rPr lang="el-GR" altLang="en-US"/>
              <a:pPr/>
              <a:t>20</a:t>
            </a:fld>
            <a:endParaRPr lang="el-GR" altLang="en-US"/>
          </a:p>
        </p:txBody>
      </p:sp>
    </p:spTree>
    <p:extLst>
      <p:ext uri="{BB962C8B-B14F-4D97-AF65-F5344CB8AC3E}">
        <p14:creationId xmlns:p14="http://schemas.microsoft.com/office/powerpoint/2010/main" val="22699256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7763"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117764" name="Θέση αριθμού διαφάνειας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78472A72-73B0-4EA3-BB96-390D023DD490}" type="slidenum">
              <a:rPr lang="el-GR" altLang="en-US"/>
              <a:pPr/>
              <a:t>21</a:t>
            </a:fld>
            <a:endParaRPr lang="el-GR" altLang="en-US"/>
          </a:p>
        </p:txBody>
      </p:sp>
    </p:spTree>
    <p:extLst>
      <p:ext uri="{BB962C8B-B14F-4D97-AF65-F5344CB8AC3E}">
        <p14:creationId xmlns:p14="http://schemas.microsoft.com/office/powerpoint/2010/main" val="391857934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8787"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118788" name="Θέση αριθμού διαφάνειας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357D007F-9475-4CF7-BDA9-EEC605330548}" type="slidenum">
              <a:rPr lang="el-GR" altLang="en-US"/>
              <a:pPr/>
              <a:t>22</a:t>
            </a:fld>
            <a:endParaRPr lang="el-GR" altLang="en-US"/>
          </a:p>
        </p:txBody>
      </p:sp>
    </p:spTree>
    <p:extLst>
      <p:ext uri="{BB962C8B-B14F-4D97-AF65-F5344CB8AC3E}">
        <p14:creationId xmlns:p14="http://schemas.microsoft.com/office/powerpoint/2010/main" val="205082533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9811"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19812" name="Θέση αριθμού διαφάνειας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2D949C54-EEA2-4700-8E03-767E5A700252}" type="slidenum">
              <a:rPr lang="el-GR" altLang="en-US"/>
              <a:pPr/>
              <a:t>23</a:t>
            </a:fld>
            <a:endParaRPr lang="el-GR" altLang="en-US"/>
          </a:p>
        </p:txBody>
      </p:sp>
    </p:spTree>
    <p:extLst>
      <p:ext uri="{BB962C8B-B14F-4D97-AF65-F5344CB8AC3E}">
        <p14:creationId xmlns:p14="http://schemas.microsoft.com/office/powerpoint/2010/main" val="226557775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0835"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l-GR" altLang="en-US" dirty="0" smtClean="0"/>
              <a:t>Εικόνα 1. </a:t>
            </a:r>
            <a:r>
              <a:rPr lang="en-US" altLang="en-US" dirty="0" smtClean="0"/>
              <a:t>Copyright 2001, R. Fox, Lander University.</a:t>
            </a:r>
          </a:p>
          <a:p>
            <a:endParaRPr lang="en-US" altLang="en-US" dirty="0" smtClean="0"/>
          </a:p>
          <a:p>
            <a:r>
              <a:rPr lang="el-GR" altLang="en-US" dirty="0" smtClean="0"/>
              <a:t>Εικόνα 2. </a:t>
            </a:r>
            <a:r>
              <a:rPr lang="en-US" altLang="en-US" dirty="0" smtClean="0"/>
              <a:t>Copyright 2001, R. Fox, Lander University.</a:t>
            </a:r>
          </a:p>
          <a:p>
            <a:endParaRPr lang="en-US" altLang="en-US" dirty="0" smtClean="0"/>
          </a:p>
          <a:p>
            <a:r>
              <a:rPr lang="el-GR" altLang="en-US" dirty="0" smtClean="0"/>
              <a:t>Εικόνα 3. </a:t>
            </a:r>
            <a:r>
              <a:rPr lang="en-US" altLang="en-US" dirty="0" smtClean="0"/>
              <a:t>Copyright 2001, R. Fox, Lander University.</a:t>
            </a:r>
          </a:p>
          <a:p>
            <a:endParaRPr lang="en-US" altLang="en-US" dirty="0" smtClean="0"/>
          </a:p>
          <a:p>
            <a:r>
              <a:rPr lang="el-GR" altLang="en-US" dirty="0" smtClean="0"/>
              <a:t>Εικόνα 4. </a:t>
            </a:r>
            <a:r>
              <a:rPr lang="en-US" altLang="en-US" dirty="0" smtClean="0"/>
              <a:t>Copyright Saunders College Publishing. </a:t>
            </a:r>
            <a:r>
              <a:rPr lang="el-GR" altLang="en-US" dirty="0" smtClean="0"/>
              <a:t>Πηγή: </a:t>
            </a:r>
            <a:r>
              <a:rPr lang="en-US" altLang="en-US" dirty="0" smtClean="0"/>
              <a:t>D.J. </a:t>
            </a:r>
            <a:r>
              <a:rPr lang="en-US" altLang="en-US" dirty="0" err="1" smtClean="0"/>
              <a:t>Borror</a:t>
            </a:r>
            <a:r>
              <a:rPr lang="en-US" altLang="en-US" dirty="0" smtClean="0"/>
              <a:t>, C.A. </a:t>
            </a:r>
            <a:r>
              <a:rPr lang="en-US" altLang="en-US" dirty="0" err="1" smtClean="0"/>
              <a:t>Triplehorn</a:t>
            </a:r>
            <a:r>
              <a:rPr lang="en-US" altLang="en-US" dirty="0" smtClean="0"/>
              <a:t> &amp; N.F. Johnson (1982) An Introduction to the Study of Insects. Sixth edition. Saunders College Publishing.</a:t>
            </a:r>
          </a:p>
          <a:p>
            <a:endParaRPr lang="en-US" altLang="en-US" dirty="0" smtClean="0"/>
          </a:p>
          <a:p>
            <a:r>
              <a:rPr lang="el-GR" altLang="en-US" dirty="0" smtClean="0"/>
              <a:t>Εικόνα 5. </a:t>
            </a:r>
            <a:r>
              <a:rPr lang="en-US" altLang="en-US" dirty="0" smtClean="0"/>
              <a:t>Copyright 2001, R. Fox, Lander University.</a:t>
            </a:r>
          </a:p>
          <a:p>
            <a:endParaRPr lang="en-US" altLang="en-US" dirty="0" smtClean="0"/>
          </a:p>
          <a:p>
            <a:r>
              <a:rPr lang="el-GR" altLang="en-US" dirty="0" smtClean="0"/>
              <a:t>Εικόνα 6. </a:t>
            </a:r>
            <a:r>
              <a:rPr lang="en-US" altLang="en-US" dirty="0" smtClean="0"/>
              <a:t>Copyright 2001, R. Fox, Lander University.</a:t>
            </a:r>
          </a:p>
          <a:p>
            <a:endParaRPr lang="en-US" altLang="en-US" dirty="0" smtClean="0"/>
          </a:p>
          <a:p>
            <a:r>
              <a:rPr lang="el-GR" altLang="en-US" dirty="0" smtClean="0"/>
              <a:t>Εικόνα 7. </a:t>
            </a:r>
            <a:r>
              <a:rPr lang="en-US" altLang="en-US" dirty="0" smtClean="0"/>
              <a:t>Copyright 2001, R. Fox, Lander University.</a:t>
            </a:r>
          </a:p>
          <a:p>
            <a:endParaRPr lang="en-US" altLang="en-US" dirty="0" smtClean="0"/>
          </a:p>
          <a:p>
            <a:r>
              <a:rPr lang="el-GR" altLang="en-US" dirty="0" smtClean="0"/>
              <a:t>Εικόνα 8. </a:t>
            </a:r>
            <a:r>
              <a:rPr lang="en-US" altLang="en-US" dirty="0" smtClean="0"/>
              <a:t>Copyright 2001, R. Fox, Lander University.</a:t>
            </a:r>
          </a:p>
          <a:p>
            <a:endParaRPr lang="en-US" altLang="en-US" dirty="0" smtClean="0"/>
          </a:p>
          <a:p>
            <a:r>
              <a:rPr lang="el-GR" altLang="en-US" dirty="0" smtClean="0"/>
              <a:t>Εικόνα 9. </a:t>
            </a:r>
            <a:r>
              <a:rPr lang="en-US" altLang="en-US" dirty="0" smtClean="0"/>
              <a:t>McGraw-Hill International. </a:t>
            </a:r>
            <a:r>
              <a:rPr lang="el-GR" altLang="en-US" dirty="0" smtClean="0"/>
              <a:t>Πηγή: </a:t>
            </a:r>
            <a:r>
              <a:rPr lang="en-US" altLang="en-US" dirty="0" smtClean="0"/>
              <a:t>T.I. </a:t>
            </a:r>
            <a:r>
              <a:rPr lang="en-US" altLang="en-US" dirty="0" err="1" smtClean="0"/>
              <a:t>Storer</a:t>
            </a:r>
            <a:r>
              <a:rPr lang="en-US" altLang="en-US" dirty="0" smtClean="0"/>
              <a:t>, R.L. </a:t>
            </a:r>
            <a:r>
              <a:rPr lang="en-US" altLang="en-US" dirty="0" err="1" smtClean="0"/>
              <a:t>Usinger</a:t>
            </a:r>
            <a:r>
              <a:rPr lang="en-US" altLang="en-US" dirty="0" smtClean="0"/>
              <a:t>, J.W. </a:t>
            </a:r>
            <a:r>
              <a:rPr lang="en-US" altLang="en-US" dirty="0" err="1" smtClean="0"/>
              <a:t>Nybakken</a:t>
            </a:r>
            <a:r>
              <a:rPr lang="en-US" altLang="en-US" dirty="0" smtClean="0"/>
              <a:t> &amp; R.C. Stebbins (1981). Elements of Zoology. Fourth Edition. McGraw-Hill International.</a:t>
            </a:r>
          </a:p>
          <a:p>
            <a:endParaRPr lang="en-US" altLang="en-US" dirty="0" smtClean="0"/>
          </a:p>
          <a:p>
            <a:r>
              <a:rPr lang="el-GR" altLang="en-US" dirty="0" smtClean="0"/>
              <a:t>Εικόνα 10. </a:t>
            </a:r>
            <a:r>
              <a:rPr lang="en-US" altLang="en-US" dirty="0" smtClean="0"/>
              <a:t>Copyright 2001, R. Fox, Lander University.</a:t>
            </a:r>
          </a:p>
          <a:p>
            <a:endParaRPr lang="en-US" altLang="en-US" dirty="0" smtClean="0"/>
          </a:p>
          <a:p>
            <a:r>
              <a:rPr lang="el-GR" altLang="en-US" dirty="0" smtClean="0"/>
              <a:t>Εικόνα 11. </a:t>
            </a:r>
            <a:r>
              <a:rPr lang="en-US" altLang="en-US" dirty="0" err="1" smtClean="0"/>
              <a:t>Fossile</a:t>
            </a:r>
            <a:r>
              <a:rPr lang="en-US" altLang="en-US" dirty="0" smtClean="0"/>
              <a:t> di Trilobite. Copyright © 2000-2015 </a:t>
            </a:r>
            <a:r>
              <a:rPr lang="en-US" altLang="en-US" dirty="0" err="1" smtClean="0"/>
              <a:t>Dreamstime</a:t>
            </a:r>
            <a:r>
              <a:rPr lang="en-US" altLang="en-US" dirty="0" smtClean="0"/>
              <a:t>. </a:t>
            </a:r>
            <a:r>
              <a:rPr lang="en-US" altLang="en-US" dirty="0" err="1" smtClean="0"/>
              <a:t>Tutti</a:t>
            </a:r>
            <a:r>
              <a:rPr lang="en-US" altLang="en-US" dirty="0" smtClean="0"/>
              <a:t> </a:t>
            </a:r>
            <a:r>
              <a:rPr lang="en-US" altLang="en-US" dirty="0" err="1" smtClean="0"/>
              <a:t>i</a:t>
            </a:r>
            <a:r>
              <a:rPr lang="en-US" altLang="en-US" dirty="0" smtClean="0"/>
              <a:t> </a:t>
            </a:r>
            <a:r>
              <a:rPr lang="en-US" altLang="en-US" dirty="0" err="1" smtClean="0"/>
              <a:t>diritti</a:t>
            </a:r>
            <a:r>
              <a:rPr lang="en-US" altLang="en-US" dirty="0" smtClean="0"/>
              <a:t> </a:t>
            </a:r>
            <a:r>
              <a:rPr lang="en-US" altLang="en-US" dirty="0" err="1" smtClean="0"/>
              <a:t>riservati</a:t>
            </a:r>
            <a:r>
              <a:rPr lang="en-US" altLang="en-US" dirty="0" smtClean="0"/>
              <a:t>. </a:t>
            </a:r>
            <a:r>
              <a:rPr lang="el-GR" altLang="en-US" dirty="0" smtClean="0"/>
              <a:t>Σύνδεσμος: </a:t>
            </a:r>
            <a:r>
              <a:rPr lang="en-US" altLang="en-US" dirty="0" smtClean="0"/>
              <a:t>http://it.dreamstime.com/fotografia-stock-libera-da-diritti-fossile-di-trilobite-image19033007. </a:t>
            </a:r>
            <a:r>
              <a:rPr lang="el-GR" altLang="en-US" dirty="0" smtClean="0"/>
              <a:t>Πηγή: </a:t>
            </a:r>
            <a:r>
              <a:rPr lang="en-US" altLang="en-US" dirty="0" smtClean="0"/>
              <a:t>http://it.dreamstime.com.</a:t>
            </a:r>
          </a:p>
          <a:p>
            <a:endParaRPr lang="en-US" altLang="en-US" dirty="0" smtClean="0"/>
          </a:p>
          <a:p>
            <a:r>
              <a:rPr lang="el-GR" altLang="en-US" dirty="0" smtClean="0"/>
              <a:t>Εικόνα 12. </a:t>
            </a:r>
            <a:r>
              <a:rPr lang="en-US" altLang="en-US" dirty="0" err="1" smtClean="0"/>
              <a:t>Fossile</a:t>
            </a:r>
            <a:r>
              <a:rPr lang="en-US" altLang="en-US" dirty="0" smtClean="0"/>
              <a:t> di Trilobite, </a:t>
            </a:r>
            <a:r>
              <a:rPr lang="en-US" altLang="en-US" dirty="0" err="1" smtClean="0"/>
              <a:t>nella</a:t>
            </a:r>
            <a:r>
              <a:rPr lang="en-US" altLang="en-US" dirty="0" smtClean="0"/>
              <a:t> vista a </a:t>
            </a:r>
            <a:r>
              <a:rPr lang="en-US" altLang="en-US" dirty="0" err="1" smtClean="0"/>
              <a:t>macroistruzione</a:t>
            </a:r>
            <a:r>
              <a:rPr lang="en-US" altLang="en-US" dirty="0" smtClean="0"/>
              <a:t>. Copyright © 2000-2015 </a:t>
            </a:r>
            <a:r>
              <a:rPr lang="en-US" altLang="en-US" dirty="0" err="1" smtClean="0"/>
              <a:t>Dreamstime</a:t>
            </a:r>
            <a:r>
              <a:rPr lang="en-US" altLang="en-US" dirty="0" smtClean="0"/>
              <a:t>. </a:t>
            </a:r>
            <a:r>
              <a:rPr lang="en-US" altLang="en-US" dirty="0" err="1" smtClean="0"/>
              <a:t>Tutti</a:t>
            </a:r>
            <a:r>
              <a:rPr lang="en-US" altLang="en-US" dirty="0" smtClean="0"/>
              <a:t> </a:t>
            </a:r>
            <a:r>
              <a:rPr lang="en-US" altLang="en-US" dirty="0" err="1" smtClean="0"/>
              <a:t>i</a:t>
            </a:r>
            <a:r>
              <a:rPr lang="en-US" altLang="en-US" dirty="0" smtClean="0"/>
              <a:t> </a:t>
            </a:r>
            <a:r>
              <a:rPr lang="en-US" altLang="en-US" dirty="0" err="1" smtClean="0"/>
              <a:t>diritti</a:t>
            </a:r>
            <a:r>
              <a:rPr lang="en-US" altLang="en-US" dirty="0" smtClean="0"/>
              <a:t> </a:t>
            </a:r>
            <a:r>
              <a:rPr lang="en-US" altLang="en-US" dirty="0" err="1" smtClean="0"/>
              <a:t>riservati</a:t>
            </a:r>
            <a:r>
              <a:rPr lang="en-US" altLang="en-US" dirty="0" smtClean="0"/>
              <a:t>. </a:t>
            </a:r>
            <a:r>
              <a:rPr lang="el-GR" altLang="en-US" dirty="0" smtClean="0"/>
              <a:t>Σύνδεσμος: </a:t>
            </a:r>
            <a:r>
              <a:rPr lang="en-US" altLang="en-US" dirty="0" smtClean="0"/>
              <a:t>http://it.dreamstime.com/fotografie-stock-libere-da-diritti-fossile-di-trilobite-image6241508. </a:t>
            </a:r>
            <a:r>
              <a:rPr lang="el-GR" altLang="en-US" dirty="0" smtClean="0"/>
              <a:t>Πηγή: </a:t>
            </a:r>
            <a:r>
              <a:rPr lang="en-US" altLang="en-US" dirty="0" smtClean="0"/>
              <a:t>http://it.dreamstime.com.</a:t>
            </a:r>
          </a:p>
          <a:p>
            <a:endParaRPr lang="en-US" altLang="en-US" dirty="0" smtClean="0"/>
          </a:p>
          <a:p>
            <a:r>
              <a:rPr lang="el-GR" altLang="en-US" dirty="0" smtClean="0"/>
              <a:t>Εικόνα 13. </a:t>
            </a:r>
            <a:r>
              <a:rPr lang="en-US" altLang="en-US" dirty="0" err="1" smtClean="0"/>
              <a:t>Fossile</a:t>
            </a:r>
            <a:r>
              <a:rPr lang="en-US" altLang="en-US" dirty="0" smtClean="0"/>
              <a:t> di Trilobite (</a:t>
            </a:r>
            <a:r>
              <a:rPr lang="en-US" altLang="en-US" dirty="0" err="1" smtClean="0"/>
              <a:t>ingricus</a:t>
            </a:r>
            <a:r>
              <a:rPr lang="en-US" altLang="en-US" dirty="0" smtClean="0"/>
              <a:t> di </a:t>
            </a:r>
            <a:r>
              <a:rPr lang="en-US" altLang="en-US" dirty="0" err="1" smtClean="0"/>
              <a:t>Cheirurus</a:t>
            </a:r>
            <a:r>
              <a:rPr lang="en-US" altLang="en-US" dirty="0" smtClean="0"/>
              <a:t>). Copyright © 2000-2015 </a:t>
            </a:r>
            <a:r>
              <a:rPr lang="en-US" altLang="en-US" dirty="0" err="1" smtClean="0"/>
              <a:t>Dreamstime</a:t>
            </a:r>
            <a:r>
              <a:rPr lang="en-US" altLang="en-US" dirty="0" smtClean="0"/>
              <a:t>. </a:t>
            </a:r>
            <a:r>
              <a:rPr lang="en-US" altLang="en-US" dirty="0" err="1" smtClean="0"/>
              <a:t>Tutti</a:t>
            </a:r>
            <a:r>
              <a:rPr lang="en-US" altLang="en-US" dirty="0" smtClean="0"/>
              <a:t> </a:t>
            </a:r>
            <a:r>
              <a:rPr lang="en-US" altLang="en-US" dirty="0" err="1" smtClean="0"/>
              <a:t>i</a:t>
            </a:r>
            <a:r>
              <a:rPr lang="en-US" altLang="en-US" dirty="0" smtClean="0"/>
              <a:t> </a:t>
            </a:r>
            <a:r>
              <a:rPr lang="en-US" altLang="en-US" dirty="0" err="1" smtClean="0"/>
              <a:t>diritti</a:t>
            </a:r>
            <a:r>
              <a:rPr lang="en-US" altLang="en-US" dirty="0" smtClean="0"/>
              <a:t> </a:t>
            </a:r>
            <a:r>
              <a:rPr lang="en-US" altLang="en-US" dirty="0" err="1" smtClean="0"/>
              <a:t>riservati</a:t>
            </a:r>
            <a:r>
              <a:rPr lang="en-US" altLang="en-US" dirty="0" smtClean="0"/>
              <a:t>. </a:t>
            </a:r>
            <a:r>
              <a:rPr lang="el-GR" altLang="en-US" dirty="0" smtClean="0"/>
              <a:t>Σύνδεσμος: </a:t>
            </a:r>
            <a:r>
              <a:rPr lang="en-US" altLang="en-US" dirty="0" smtClean="0"/>
              <a:t>http://it.dreamstime.com/photos-images/fossile.html. </a:t>
            </a:r>
            <a:r>
              <a:rPr lang="el-GR" altLang="en-US" dirty="0" smtClean="0"/>
              <a:t>Πηγή: </a:t>
            </a:r>
            <a:r>
              <a:rPr lang="en-US" altLang="en-US" dirty="0" smtClean="0"/>
              <a:t>http://it.dreamstime.com.</a:t>
            </a:r>
          </a:p>
          <a:p>
            <a:endParaRPr lang="en-US" altLang="en-US" dirty="0" smtClean="0"/>
          </a:p>
          <a:p>
            <a:r>
              <a:rPr lang="el-GR" altLang="en-US" dirty="0" smtClean="0"/>
              <a:t>Εικόνα 14. </a:t>
            </a:r>
            <a:r>
              <a:rPr lang="en-US" altLang="en-US" dirty="0" smtClean="0"/>
              <a:t>Copyright W. B. Saunders Co. </a:t>
            </a:r>
            <a:r>
              <a:rPr lang="el-GR" altLang="en-US" dirty="0" smtClean="0"/>
              <a:t>Πηγή: </a:t>
            </a:r>
            <a:r>
              <a:rPr lang="en-US" altLang="en-US" dirty="0" smtClean="0"/>
              <a:t>R. D. Barnes (1968). Invertebrate Zoology, 2nd ed. W. B. Saunders Co.</a:t>
            </a:r>
          </a:p>
          <a:p>
            <a:endParaRPr lang="en-US" altLang="en-US" dirty="0" smtClean="0"/>
          </a:p>
          <a:p>
            <a:r>
              <a:rPr lang="el-GR" altLang="en-US" dirty="0" smtClean="0"/>
              <a:t>Εικόνα 15. </a:t>
            </a:r>
            <a:r>
              <a:rPr lang="en-US" altLang="en-US" dirty="0" smtClean="0"/>
              <a:t>Copyright 1988 by Blackwell Scientific Publications. </a:t>
            </a:r>
            <a:r>
              <a:rPr lang="el-GR" altLang="en-US" dirty="0" smtClean="0"/>
              <a:t>Πηγή: </a:t>
            </a:r>
            <a:r>
              <a:rPr lang="en-US" altLang="en-US" dirty="0" smtClean="0"/>
              <a:t>R.S..K Barnes, P. </a:t>
            </a:r>
            <a:r>
              <a:rPr lang="en-US" altLang="en-US" dirty="0" err="1" smtClean="0"/>
              <a:t>Calow</a:t>
            </a:r>
            <a:r>
              <a:rPr lang="en-US" altLang="en-US" dirty="0" smtClean="0"/>
              <a:t> and P.J.W. Olive, The Invertebrates: a new synthesis, ISBN 0-632-01638-8.</a:t>
            </a:r>
          </a:p>
          <a:p>
            <a:endParaRPr lang="en-US" altLang="en-US" dirty="0" smtClean="0"/>
          </a:p>
          <a:p>
            <a:r>
              <a:rPr lang="el-GR" altLang="en-US" dirty="0" smtClean="0"/>
              <a:t>Εικόνα 16. </a:t>
            </a:r>
            <a:r>
              <a:rPr lang="en-US" altLang="en-US" dirty="0" smtClean="0"/>
              <a:t>Wikipedia The Free Encyclopedia. </a:t>
            </a:r>
            <a:r>
              <a:rPr lang="el-GR" altLang="en-US" dirty="0" smtClean="0"/>
              <a:t>Σύνδεσμος: </a:t>
            </a:r>
            <a:r>
              <a:rPr lang="en-US" altLang="en-US" dirty="0" smtClean="0"/>
              <a:t>http://th.wikipedia.org/wiki/%E0%B9%80%E0%B8%A1%E0%B8%AD%E0%B9%82%E0%B8%A3%E0%B8%AA%E0%B9%82%E0%B8%97%E0%B8%A1%E0%B8%B2%E0%B8%97%E0%B8%B2#mediaviewer/File:Horseshoe_Crabs_mating.jpg. </a:t>
            </a:r>
            <a:r>
              <a:rPr lang="el-GR" altLang="en-US" dirty="0" smtClean="0"/>
              <a:t>Πηγή: </a:t>
            </a:r>
            <a:r>
              <a:rPr lang="en-US" altLang="en-US" dirty="0" smtClean="0"/>
              <a:t>http://th.wikipedia.org.</a:t>
            </a:r>
          </a:p>
          <a:p>
            <a:endParaRPr lang="en-US" altLang="en-US" dirty="0" smtClean="0"/>
          </a:p>
          <a:p>
            <a:r>
              <a:rPr lang="el-GR" altLang="en-US" dirty="0" smtClean="0"/>
              <a:t>Εικόνα 17. </a:t>
            </a:r>
            <a:r>
              <a:rPr lang="en-US" altLang="en-US" dirty="0" smtClean="0"/>
              <a:t>Copyright © 2001-2014 </a:t>
            </a:r>
            <a:r>
              <a:rPr lang="en-US" altLang="en-US" dirty="0" err="1" smtClean="0"/>
              <a:t>WebRing</a:t>
            </a:r>
            <a:r>
              <a:rPr lang="en-US" altLang="en-US" dirty="0" smtClean="0"/>
              <a:t>®, Inc. All rights reserved. Terms of Service http://eurypterids.co.uk/log_1.htm</a:t>
            </a:r>
          </a:p>
          <a:p>
            <a:endParaRPr lang="en-US" altLang="en-US" dirty="0" smtClean="0"/>
          </a:p>
          <a:p>
            <a:r>
              <a:rPr lang="el-GR" altLang="en-US" dirty="0" smtClean="0"/>
              <a:t>Εικόνα 18. </a:t>
            </a:r>
            <a:r>
              <a:rPr lang="en-US" altLang="en-US" dirty="0" smtClean="0"/>
              <a:t>Copyright The Earth Through Time, 8e</a:t>
            </a:r>
          </a:p>
          <a:p>
            <a:r>
              <a:rPr lang="en-US" altLang="en-US" dirty="0" smtClean="0"/>
              <a:t>Eighth Edition by Harold L. Levin. Document created by: Pamela J. W. Gore</a:t>
            </a:r>
          </a:p>
          <a:p>
            <a:r>
              <a:rPr lang="en-US" altLang="en-US" dirty="0" smtClean="0"/>
              <a:t>Georgia Perimeter College, Clarkston, GA. </a:t>
            </a:r>
            <a:r>
              <a:rPr lang="el-GR" altLang="en-US" dirty="0" smtClean="0"/>
              <a:t>Σύνδεσμος: </a:t>
            </a:r>
            <a:r>
              <a:rPr lang="en-US" altLang="en-US" dirty="0" smtClean="0"/>
              <a:t>http://higheredbcs.wiley.com/legacy/college/levin/0471697435/chap_tut/chaps/chapter12-05.html. </a:t>
            </a:r>
            <a:r>
              <a:rPr lang="el-GR" altLang="en-US" dirty="0" smtClean="0"/>
              <a:t>Πηγή: </a:t>
            </a:r>
            <a:r>
              <a:rPr lang="en-US" altLang="en-US" dirty="0" smtClean="0"/>
              <a:t>http://higheredbcs.wiley.com.</a:t>
            </a:r>
          </a:p>
          <a:p>
            <a:endParaRPr lang="en-US" altLang="en-US" dirty="0" smtClean="0"/>
          </a:p>
          <a:p>
            <a:r>
              <a:rPr lang="el-GR" altLang="en-US" dirty="0" smtClean="0"/>
              <a:t>Εικόνα 19. </a:t>
            </a:r>
            <a:r>
              <a:rPr lang="en-US" altLang="en-US" dirty="0" smtClean="0"/>
              <a:t>Copyright McGraw-Hill  14th edition 2006. Integrated Principles of Zoology</a:t>
            </a:r>
          </a:p>
          <a:p>
            <a:r>
              <a:rPr lang="en-US" altLang="en-US" dirty="0" smtClean="0"/>
              <a:t>by Jr., Cleveland Hickman, Larry Roberts, Susan Keen, Allan Larson, Helen </a:t>
            </a:r>
            <a:r>
              <a:rPr lang="en-US" altLang="en-US" dirty="0" err="1" smtClean="0"/>
              <a:t>I'Anson</a:t>
            </a:r>
            <a:r>
              <a:rPr lang="en-US" altLang="en-US" dirty="0" smtClean="0"/>
              <a:t>, David J. </a:t>
            </a:r>
            <a:r>
              <a:rPr lang="en-US" altLang="en-US" dirty="0" err="1" smtClean="0"/>
              <a:t>Eisenhour</a:t>
            </a:r>
            <a:r>
              <a:rPr lang="en-US" altLang="en-US" dirty="0" smtClean="0"/>
              <a:t>.</a:t>
            </a:r>
          </a:p>
          <a:p>
            <a:r>
              <a:rPr lang="en-US" altLang="en-US" dirty="0" smtClean="0"/>
              <a:t>ISBN-13: 978-0077221263  ISBN-10: 0077221265  Edition: 14.th</a:t>
            </a:r>
          </a:p>
          <a:p>
            <a:endParaRPr lang="el-GR" altLang="en-US" dirty="0" smtClean="0"/>
          </a:p>
          <a:p>
            <a:r>
              <a:rPr lang="el-GR" altLang="en-US" dirty="0" smtClean="0"/>
              <a:t>Εικόνα</a:t>
            </a:r>
            <a:r>
              <a:rPr lang="el-GR" altLang="en-US" baseline="0" dirty="0" smtClean="0"/>
              <a:t> 20.</a:t>
            </a:r>
            <a:r>
              <a:rPr lang="en-US" altLang="en-US" dirty="0" smtClean="0"/>
              <a:t> Copyright 2003 by Pearson Education, </a:t>
            </a:r>
            <a:r>
              <a:rPr lang="en-US" altLang="en-US" dirty="0" err="1" smtClean="0"/>
              <a:t>Inc</a:t>
            </a:r>
            <a:r>
              <a:rPr lang="el-GR" altLang="en-US" dirty="0" smtClean="0"/>
              <a:t>. Πηγή:</a:t>
            </a:r>
            <a:r>
              <a:rPr lang="en-US" altLang="en-US" dirty="0" smtClean="0"/>
              <a:t> Robert L. Wallace, Walter K. Taylor.</a:t>
            </a:r>
            <a:r>
              <a:rPr lang="el-GR" altLang="en-US" dirty="0" smtClean="0"/>
              <a:t> </a:t>
            </a:r>
            <a:r>
              <a:rPr lang="en-US" altLang="en-US" dirty="0" smtClean="0"/>
              <a:t>Invertebrate Zoology, A Laboratory Manual, Sixth Edition. ISBN 0-13-042937-6.</a:t>
            </a:r>
          </a:p>
          <a:p>
            <a:endParaRPr lang="en-US" altLang="en-US" dirty="0" smtClean="0"/>
          </a:p>
        </p:txBody>
      </p:sp>
      <p:sp>
        <p:nvSpPr>
          <p:cNvPr id="120836" name="Θέση αριθμού διαφάνειας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2ACCEE94-A62E-4173-AB27-56663A4FE5D4}" type="slidenum">
              <a:rPr lang="el-GR" altLang="en-US"/>
              <a:pPr/>
              <a:t>24</a:t>
            </a:fld>
            <a:endParaRPr lang="el-GR" altLang="en-US"/>
          </a:p>
        </p:txBody>
      </p:sp>
    </p:spTree>
    <p:extLst>
      <p:ext uri="{BB962C8B-B14F-4D97-AF65-F5344CB8AC3E}">
        <p14:creationId xmlns:p14="http://schemas.microsoft.com/office/powerpoint/2010/main" val="357877938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1859"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121860" name="Θέση αριθμού διαφάνειας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B20D2849-3642-406A-ADD0-A5C2A3B86F47}" type="slidenum">
              <a:rPr lang="el-GR" altLang="en-US"/>
              <a:pPr/>
              <a:t>25</a:t>
            </a:fld>
            <a:endParaRPr lang="el-GR" altLang="en-US"/>
          </a:p>
        </p:txBody>
      </p:sp>
    </p:spTree>
    <p:extLst>
      <p:ext uri="{BB962C8B-B14F-4D97-AF65-F5344CB8AC3E}">
        <p14:creationId xmlns:p14="http://schemas.microsoft.com/office/powerpoint/2010/main" val="132271605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883"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122884" name="Θέση αριθμού διαφάνειας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833E8E7F-2729-44B7-998C-14C63C6D1DFD}" type="slidenum">
              <a:rPr lang="el-GR" altLang="en-US"/>
              <a:pPr/>
              <a:t>26</a:t>
            </a:fld>
            <a:endParaRPr lang="el-GR" altLang="en-US"/>
          </a:p>
        </p:txBody>
      </p:sp>
    </p:spTree>
    <p:extLst>
      <p:ext uri="{BB962C8B-B14F-4D97-AF65-F5344CB8AC3E}">
        <p14:creationId xmlns:p14="http://schemas.microsoft.com/office/powerpoint/2010/main" val="289648265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3907"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123908" name="Θέση αριθμού διαφάνειας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0B6B98E7-62EA-4DF9-9F56-8EC5A96722A8}" type="slidenum">
              <a:rPr lang="el-GR" altLang="en-US"/>
              <a:pPr/>
              <a:t>27</a:t>
            </a:fld>
            <a:endParaRPr lang="el-GR" altLang="en-US"/>
          </a:p>
        </p:txBody>
      </p:sp>
    </p:spTree>
    <p:extLst>
      <p:ext uri="{BB962C8B-B14F-4D97-AF65-F5344CB8AC3E}">
        <p14:creationId xmlns:p14="http://schemas.microsoft.com/office/powerpoint/2010/main" val="172709973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4931"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124932" name="Θέση αριθμού διαφάνειας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8DA02E74-2418-4431-85FF-A7C39C3E453A}" type="slidenum">
              <a:rPr lang="el-GR" altLang="en-US"/>
              <a:pPr/>
              <a:t>28</a:t>
            </a:fld>
            <a:endParaRPr lang="el-GR" altLang="en-US"/>
          </a:p>
        </p:txBody>
      </p:sp>
    </p:spTree>
    <p:extLst>
      <p:ext uri="{BB962C8B-B14F-4D97-AF65-F5344CB8AC3E}">
        <p14:creationId xmlns:p14="http://schemas.microsoft.com/office/powerpoint/2010/main" val="70952630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5955"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125956" name="Θέση αριθμού διαφάνειας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3FC54AE6-46A3-4994-99C5-D14B7C2498F4}" type="slidenum">
              <a:rPr lang="el-GR" altLang="en-US"/>
              <a:pPr/>
              <a:t>29</a:t>
            </a:fld>
            <a:endParaRPr lang="el-GR" altLang="en-US"/>
          </a:p>
        </p:txBody>
      </p:sp>
    </p:spTree>
    <p:extLst>
      <p:ext uri="{BB962C8B-B14F-4D97-AF65-F5344CB8AC3E}">
        <p14:creationId xmlns:p14="http://schemas.microsoft.com/office/powerpoint/2010/main" val="297726438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6979"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126980" name="Θέση αριθμού διαφάνειας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C164666A-9A42-4F85-A372-197D1267AF1E}" type="slidenum">
              <a:rPr lang="el-GR" altLang="en-US"/>
              <a:pPr/>
              <a:t>30</a:t>
            </a:fld>
            <a:endParaRPr lang="el-GR" altLang="en-US"/>
          </a:p>
        </p:txBody>
      </p:sp>
    </p:spTree>
    <p:extLst>
      <p:ext uri="{BB962C8B-B14F-4D97-AF65-F5344CB8AC3E}">
        <p14:creationId xmlns:p14="http://schemas.microsoft.com/office/powerpoint/2010/main" val="58948293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8003"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28004" name="Θέση αριθμού διαφάνειας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98BC0DE3-36D7-4572-9BCC-B4D6EA8DA3C5}" type="slidenum">
              <a:rPr lang="el-GR" altLang="en-US"/>
              <a:pPr/>
              <a:t>31</a:t>
            </a:fld>
            <a:endParaRPr lang="el-GR" altLang="en-US"/>
          </a:p>
        </p:txBody>
      </p:sp>
    </p:spTree>
    <p:extLst>
      <p:ext uri="{BB962C8B-B14F-4D97-AF65-F5344CB8AC3E}">
        <p14:creationId xmlns:p14="http://schemas.microsoft.com/office/powerpoint/2010/main" val="374882479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9027"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129028" name="Θέση αριθμού διαφάνειας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0DDA2F6A-A0E4-49C2-82F8-ED5C8FED88CC}" type="slidenum">
              <a:rPr lang="el-GR" altLang="en-US"/>
              <a:pPr/>
              <a:t>32</a:t>
            </a:fld>
            <a:endParaRPr lang="el-GR" altLang="en-US"/>
          </a:p>
        </p:txBody>
      </p:sp>
    </p:spTree>
    <p:extLst>
      <p:ext uri="{BB962C8B-B14F-4D97-AF65-F5344CB8AC3E}">
        <p14:creationId xmlns:p14="http://schemas.microsoft.com/office/powerpoint/2010/main" val="239292489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0051"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130052" name="Θέση αριθμού διαφάνειας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9BF3D9A1-F762-4F03-BEE0-109172A4CF0A}" type="slidenum">
              <a:rPr lang="el-GR" altLang="en-US"/>
              <a:pPr/>
              <a:t>33</a:t>
            </a:fld>
            <a:endParaRPr lang="el-GR" altLang="en-US"/>
          </a:p>
        </p:txBody>
      </p:sp>
    </p:spTree>
    <p:extLst>
      <p:ext uri="{BB962C8B-B14F-4D97-AF65-F5344CB8AC3E}">
        <p14:creationId xmlns:p14="http://schemas.microsoft.com/office/powerpoint/2010/main" val="420186350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1075"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131076" name="Θέση αριθμού διαφάνειας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F259BAC7-9EEC-45E7-BE7D-083F2B365A5C}" type="slidenum">
              <a:rPr lang="el-GR" altLang="en-US"/>
              <a:pPr/>
              <a:t>34</a:t>
            </a:fld>
            <a:endParaRPr lang="el-GR" altLang="en-US"/>
          </a:p>
        </p:txBody>
      </p:sp>
    </p:spTree>
    <p:extLst>
      <p:ext uri="{BB962C8B-B14F-4D97-AF65-F5344CB8AC3E}">
        <p14:creationId xmlns:p14="http://schemas.microsoft.com/office/powerpoint/2010/main" val="267082857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2099"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132100" name="Θέση αριθμού διαφάνειας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F835909E-F922-4D8B-BE32-2FE42307488E}" type="slidenum">
              <a:rPr lang="el-GR" altLang="en-US"/>
              <a:pPr/>
              <a:t>35</a:t>
            </a:fld>
            <a:endParaRPr lang="el-GR" altLang="en-US"/>
          </a:p>
        </p:txBody>
      </p:sp>
    </p:spTree>
    <p:extLst>
      <p:ext uri="{BB962C8B-B14F-4D97-AF65-F5344CB8AC3E}">
        <p14:creationId xmlns:p14="http://schemas.microsoft.com/office/powerpoint/2010/main" val="228976904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23"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133124" name="Θέση αριθμού διαφάνειας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5B68A1BD-62F0-46F7-ACF8-7B3BB65AA65D}" type="slidenum">
              <a:rPr lang="el-GR" altLang="en-US"/>
              <a:pPr/>
              <a:t>36</a:t>
            </a:fld>
            <a:endParaRPr lang="el-GR" altLang="en-US"/>
          </a:p>
        </p:txBody>
      </p:sp>
    </p:spTree>
    <p:extLst>
      <p:ext uri="{BB962C8B-B14F-4D97-AF65-F5344CB8AC3E}">
        <p14:creationId xmlns:p14="http://schemas.microsoft.com/office/powerpoint/2010/main" val="149459186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4147"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ltLang="en-US" dirty="0" smtClean="0"/>
          </a:p>
        </p:txBody>
      </p:sp>
      <p:sp>
        <p:nvSpPr>
          <p:cNvPr id="134148" name="Θέση αριθμού διαφάνειας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19ADEC89-0474-4F24-9539-09D6AA56E773}" type="slidenum">
              <a:rPr lang="el-GR" altLang="en-US"/>
              <a:pPr/>
              <a:t>37</a:t>
            </a:fld>
            <a:endParaRPr lang="el-GR" altLang="en-US"/>
          </a:p>
        </p:txBody>
      </p:sp>
    </p:spTree>
    <p:extLst>
      <p:ext uri="{BB962C8B-B14F-4D97-AF65-F5344CB8AC3E}">
        <p14:creationId xmlns:p14="http://schemas.microsoft.com/office/powerpoint/2010/main" val="208862754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5171"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135172" name="Θέση αριθμού διαφάνειας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48D7487A-9C9E-441E-A04A-1E2A8D757CD8}" type="slidenum">
              <a:rPr lang="el-GR" altLang="en-US"/>
              <a:pPr/>
              <a:t>38</a:t>
            </a:fld>
            <a:endParaRPr lang="el-GR" altLang="en-US"/>
          </a:p>
        </p:txBody>
      </p:sp>
    </p:spTree>
    <p:extLst>
      <p:ext uri="{BB962C8B-B14F-4D97-AF65-F5344CB8AC3E}">
        <p14:creationId xmlns:p14="http://schemas.microsoft.com/office/powerpoint/2010/main" val="35441786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ltLang="en-US" dirty="0" smtClean="0"/>
          </a:p>
          <a:p>
            <a:endParaRPr lang="el-GR" altLang="en-US" dirty="0" smtClean="0"/>
          </a:p>
          <a:p>
            <a:endParaRPr lang="en-US" altLang="en-US" dirty="0" smtClean="0"/>
          </a:p>
        </p:txBody>
      </p:sp>
      <p:sp>
        <p:nvSpPr>
          <p:cNvPr id="136196" name="Θέση αριθμού διαφάνειας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F794D8C1-3BDE-4E43-B2F4-6180DB05F5A3}" type="slidenum">
              <a:rPr lang="el-GR" altLang="en-US"/>
              <a:pPr/>
              <a:t>39</a:t>
            </a:fld>
            <a:endParaRPr lang="el-GR" altLang="en-US"/>
          </a:p>
        </p:txBody>
      </p:sp>
    </p:spTree>
    <p:extLst>
      <p:ext uri="{BB962C8B-B14F-4D97-AF65-F5344CB8AC3E}">
        <p14:creationId xmlns:p14="http://schemas.microsoft.com/office/powerpoint/2010/main" val="222542798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7219"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137220" name="Θέση αριθμού διαφάνειας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9CAADA85-980E-45E5-9AFA-E391D94DBD6C}" type="slidenum">
              <a:rPr lang="el-GR" altLang="en-US"/>
              <a:pPr/>
              <a:t>40</a:t>
            </a:fld>
            <a:endParaRPr lang="el-GR" altLang="en-US"/>
          </a:p>
        </p:txBody>
      </p:sp>
    </p:spTree>
    <p:extLst>
      <p:ext uri="{BB962C8B-B14F-4D97-AF65-F5344CB8AC3E}">
        <p14:creationId xmlns:p14="http://schemas.microsoft.com/office/powerpoint/2010/main" val="183140888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8243"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138244" name="Θέση αριθμού διαφάνειας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7C816E82-89A1-43FD-A6F5-FC10159C36A6}" type="slidenum">
              <a:rPr lang="el-GR" altLang="en-US"/>
              <a:pPr/>
              <a:t>41</a:t>
            </a:fld>
            <a:endParaRPr lang="el-GR" altLang="en-US"/>
          </a:p>
        </p:txBody>
      </p:sp>
    </p:spTree>
    <p:extLst>
      <p:ext uri="{BB962C8B-B14F-4D97-AF65-F5344CB8AC3E}">
        <p14:creationId xmlns:p14="http://schemas.microsoft.com/office/powerpoint/2010/main" val="20826966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9267"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139268" name="Θέση αριθμού διαφάνειας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D41C8AFC-3CFF-4C12-929E-8169E6A4118F}" type="slidenum">
              <a:rPr lang="el-GR" altLang="en-US"/>
              <a:pPr/>
              <a:t>42</a:t>
            </a:fld>
            <a:endParaRPr lang="el-GR" altLang="en-US"/>
          </a:p>
        </p:txBody>
      </p:sp>
    </p:spTree>
    <p:extLst>
      <p:ext uri="{BB962C8B-B14F-4D97-AF65-F5344CB8AC3E}">
        <p14:creationId xmlns:p14="http://schemas.microsoft.com/office/powerpoint/2010/main" val="19857525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0291"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140292" name="Θέση αριθμού διαφάνειας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86B0E280-6DB7-4F9D-AC5F-A4CC35E57F43}" type="slidenum">
              <a:rPr lang="el-GR" altLang="en-US"/>
              <a:pPr/>
              <a:t>43</a:t>
            </a:fld>
            <a:endParaRPr lang="el-GR" altLang="en-US"/>
          </a:p>
        </p:txBody>
      </p:sp>
    </p:spTree>
    <p:extLst>
      <p:ext uri="{BB962C8B-B14F-4D97-AF65-F5344CB8AC3E}">
        <p14:creationId xmlns:p14="http://schemas.microsoft.com/office/powerpoint/2010/main" val="389147280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1315"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141316" name="Θέση αριθμού διαφάνειας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79F7FD3E-0438-4EE5-AB81-6C5BD7BE7006}" type="slidenum">
              <a:rPr lang="el-GR" altLang="en-US"/>
              <a:pPr/>
              <a:t>44</a:t>
            </a:fld>
            <a:endParaRPr lang="el-GR" altLang="en-US"/>
          </a:p>
        </p:txBody>
      </p:sp>
    </p:spTree>
    <p:extLst>
      <p:ext uri="{BB962C8B-B14F-4D97-AF65-F5344CB8AC3E}">
        <p14:creationId xmlns:p14="http://schemas.microsoft.com/office/powerpoint/2010/main" val="346488143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39"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142340" name="Θέση αριθμού διαφάνειας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345CBB78-5FD7-4FD0-B775-CD51843FE803}" type="slidenum">
              <a:rPr lang="el-GR" altLang="en-US"/>
              <a:pPr/>
              <a:t>45</a:t>
            </a:fld>
            <a:endParaRPr lang="el-GR" altLang="en-US"/>
          </a:p>
        </p:txBody>
      </p:sp>
    </p:spTree>
    <p:extLst>
      <p:ext uri="{BB962C8B-B14F-4D97-AF65-F5344CB8AC3E}">
        <p14:creationId xmlns:p14="http://schemas.microsoft.com/office/powerpoint/2010/main" val="371197379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63"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ltLang="en-US" dirty="0" smtClean="0"/>
          </a:p>
        </p:txBody>
      </p:sp>
      <p:sp>
        <p:nvSpPr>
          <p:cNvPr id="143364" name="Θέση αριθμού διαφάνειας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126F6348-2B2D-4174-948E-F1C11FBBA9D6}" type="slidenum">
              <a:rPr lang="el-GR" altLang="en-US"/>
              <a:pPr/>
              <a:t>46</a:t>
            </a:fld>
            <a:endParaRPr lang="el-GR" altLang="en-US"/>
          </a:p>
        </p:txBody>
      </p:sp>
    </p:spTree>
    <p:extLst>
      <p:ext uri="{BB962C8B-B14F-4D97-AF65-F5344CB8AC3E}">
        <p14:creationId xmlns:p14="http://schemas.microsoft.com/office/powerpoint/2010/main" val="179559140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4387"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144388" name="Θέση αριθμού διαφάνειας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9BE90492-0381-49B1-9F49-4AD60D933BDD}" type="slidenum">
              <a:rPr lang="el-GR" altLang="en-US"/>
              <a:pPr/>
              <a:t>47</a:t>
            </a:fld>
            <a:endParaRPr lang="el-GR" altLang="en-US"/>
          </a:p>
        </p:txBody>
      </p:sp>
    </p:spTree>
    <p:extLst>
      <p:ext uri="{BB962C8B-B14F-4D97-AF65-F5344CB8AC3E}">
        <p14:creationId xmlns:p14="http://schemas.microsoft.com/office/powerpoint/2010/main" val="321771255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5411"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145412" name="Θέση αριθμού διαφάνειας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7A609770-F004-481A-BCE1-D7B9602EE8DA}" type="slidenum">
              <a:rPr lang="el-GR" altLang="en-US"/>
              <a:pPr/>
              <a:t>48</a:t>
            </a:fld>
            <a:endParaRPr lang="el-GR" altLang="en-US"/>
          </a:p>
        </p:txBody>
      </p:sp>
    </p:spTree>
    <p:extLst>
      <p:ext uri="{BB962C8B-B14F-4D97-AF65-F5344CB8AC3E}">
        <p14:creationId xmlns:p14="http://schemas.microsoft.com/office/powerpoint/2010/main" val="206947065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6435"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baseline="0" dirty="0" smtClean="0"/>
          </a:p>
        </p:txBody>
      </p:sp>
      <p:sp>
        <p:nvSpPr>
          <p:cNvPr id="146436" name="Θέση αριθμού διαφάνειας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B9E88FB9-4D98-451E-8E51-5237B92327C0}" type="slidenum">
              <a:rPr lang="el-GR" altLang="en-US"/>
              <a:pPr/>
              <a:t>49</a:t>
            </a:fld>
            <a:endParaRPr lang="el-GR" altLang="en-US"/>
          </a:p>
        </p:txBody>
      </p:sp>
    </p:spTree>
    <p:extLst>
      <p:ext uri="{BB962C8B-B14F-4D97-AF65-F5344CB8AC3E}">
        <p14:creationId xmlns:p14="http://schemas.microsoft.com/office/powerpoint/2010/main" val="189451579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7459"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147460" name="Θέση αριθμού διαφάνειας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1554D6C7-0F68-4C97-A29C-7A83260515C2}" type="slidenum">
              <a:rPr lang="el-GR" altLang="en-US"/>
              <a:pPr/>
              <a:t>50</a:t>
            </a:fld>
            <a:endParaRPr lang="el-GR" altLang="en-US"/>
          </a:p>
        </p:txBody>
      </p:sp>
    </p:spTree>
    <p:extLst>
      <p:ext uri="{BB962C8B-B14F-4D97-AF65-F5344CB8AC3E}">
        <p14:creationId xmlns:p14="http://schemas.microsoft.com/office/powerpoint/2010/main" val="193005887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8483"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sk-SK" altLang="en-US" dirty="0" smtClean="0"/>
          </a:p>
        </p:txBody>
      </p:sp>
      <p:sp>
        <p:nvSpPr>
          <p:cNvPr id="148484" name="Θέση αριθμού διαφάνειας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FC5E1A36-E980-4CC8-A9A5-53956B1A4FB6}" type="slidenum">
              <a:rPr lang="el-GR" altLang="en-US"/>
              <a:pPr/>
              <a:t>51</a:t>
            </a:fld>
            <a:endParaRPr lang="el-GR" altLang="en-US"/>
          </a:p>
        </p:txBody>
      </p:sp>
    </p:spTree>
    <p:extLst>
      <p:ext uri="{BB962C8B-B14F-4D97-AF65-F5344CB8AC3E}">
        <p14:creationId xmlns:p14="http://schemas.microsoft.com/office/powerpoint/2010/main" val="94941433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7"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sk-SK" altLang="en-US" dirty="0" smtClean="0"/>
          </a:p>
        </p:txBody>
      </p:sp>
      <p:sp>
        <p:nvSpPr>
          <p:cNvPr id="149508" name="Θέση αριθμού διαφάνειας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660CE3CC-8846-45B0-9717-19C79DAD5D41}" type="slidenum">
              <a:rPr lang="el-GR" altLang="en-US"/>
              <a:pPr/>
              <a:t>52</a:t>
            </a:fld>
            <a:endParaRPr lang="el-GR" altLang="en-US"/>
          </a:p>
        </p:txBody>
      </p:sp>
    </p:spTree>
    <p:extLst>
      <p:ext uri="{BB962C8B-B14F-4D97-AF65-F5344CB8AC3E}">
        <p14:creationId xmlns:p14="http://schemas.microsoft.com/office/powerpoint/2010/main" val="290466693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1"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150532" name="Θέση αριθμού διαφάνειας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E94E0416-2873-4617-9B2E-8524F7158F9D}" type="slidenum">
              <a:rPr lang="el-GR" altLang="en-US"/>
              <a:pPr/>
              <a:t>53</a:t>
            </a:fld>
            <a:endParaRPr lang="el-GR" altLang="en-US"/>
          </a:p>
        </p:txBody>
      </p:sp>
    </p:spTree>
    <p:extLst>
      <p:ext uri="{BB962C8B-B14F-4D97-AF65-F5344CB8AC3E}">
        <p14:creationId xmlns:p14="http://schemas.microsoft.com/office/powerpoint/2010/main" val="265183988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1555"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151556" name="Θέση αριθμού διαφάνειας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04ECDD92-56C3-47C3-9CF7-9FC48778F02A}" type="slidenum">
              <a:rPr lang="el-GR" altLang="en-US"/>
              <a:pPr/>
              <a:t>54</a:t>
            </a:fld>
            <a:endParaRPr lang="el-GR" altLang="en-US"/>
          </a:p>
        </p:txBody>
      </p:sp>
    </p:spTree>
    <p:extLst>
      <p:ext uri="{BB962C8B-B14F-4D97-AF65-F5344CB8AC3E}">
        <p14:creationId xmlns:p14="http://schemas.microsoft.com/office/powerpoint/2010/main" val="59396092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altLang="en-US" dirty="0" smtClean="0"/>
          </a:p>
        </p:txBody>
      </p:sp>
      <p:sp>
        <p:nvSpPr>
          <p:cNvPr id="152580" name="Slide Number Placeholder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0D5CE2DD-FF27-401B-BF97-2E9C9952F4A2}" type="slidenum">
              <a:rPr lang="el-GR" altLang="en-US"/>
              <a:pPr/>
              <a:t>55</a:t>
            </a:fld>
            <a:endParaRPr lang="el-GR" altLang="en-US"/>
          </a:p>
        </p:txBody>
      </p:sp>
    </p:spTree>
    <p:extLst>
      <p:ext uri="{BB962C8B-B14F-4D97-AF65-F5344CB8AC3E}">
        <p14:creationId xmlns:p14="http://schemas.microsoft.com/office/powerpoint/2010/main" val="209756112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03"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baseline="0" dirty="0" smtClean="0"/>
          </a:p>
          <a:p>
            <a:endParaRPr lang="en-US" altLang="en-US" dirty="0" smtClean="0"/>
          </a:p>
        </p:txBody>
      </p:sp>
      <p:sp>
        <p:nvSpPr>
          <p:cNvPr id="153604" name="Θέση αριθμού διαφάνειας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B0BF44CE-06D8-4792-B71F-2A547F8F20B3}" type="slidenum">
              <a:rPr lang="el-GR" altLang="en-US"/>
              <a:pPr/>
              <a:t>56</a:t>
            </a:fld>
            <a:endParaRPr lang="el-GR" altLang="en-US"/>
          </a:p>
        </p:txBody>
      </p:sp>
    </p:spTree>
    <p:extLst>
      <p:ext uri="{BB962C8B-B14F-4D97-AF65-F5344CB8AC3E}">
        <p14:creationId xmlns:p14="http://schemas.microsoft.com/office/powerpoint/2010/main" val="343152884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154628" name="Θέση αριθμού διαφάνειας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25D396C4-24ED-4343-B470-B9A63264B107}" type="slidenum">
              <a:rPr lang="el-GR" altLang="en-US"/>
              <a:pPr/>
              <a:t>57</a:t>
            </a:fld>
            <a:endParaRPr lang="el-GR" altLang="en-US"/>
          </a:p>
        </p:txBody>
      </p:sp>
    </p:spTree>
    <p:extLst>
      <p:ext uri="{BB962C8B-B14F-4D97-AF65-F5344CB8AC3E}">
        <p14:creationId xmlns:p14="http://schemas.microsoft.com/office/powerpoint/2010/main" val="382643870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5651"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155652" name="Θέση αριθμού διαφάνειας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C1B6E59D-B021-4E89-8C58-D4CE77DB1930}" type="slidenum">
              <a:rPr lang="el-GR" altLang="en-US"/>
              <a:pPr/>
              <a:t>58</a:t>
            </a:fld>
            <a:endParaRPr lang="el-GR" altLang="en-US"/>
          </a:p>
        </p:txBody>
      </p:sp>
    </p:spTree>
    <p:extLst>
      <p:ext uri="{BB962C8B-B14F-4D97-AF65-F5344CB8AC3E}">
        <p14:creationId xmlns:p14="http://schemas.microsoft.com/office/powerpoint/2010/main" val="193864390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156676" name="Θέση αριθμού διαφάνειας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E632A312-1867-435D-BBC6-BCA429DF2DFE}" type="slidenum">
              <a:rPr lang="el-GR" altLang="en-US"/>
              <a:pPr/>
              <a:t>59</a:t>
            </a:fld>
            <a:endParaRPr lang="el-GR" altLang="en-US"/>
          </a:p>
        </p:txBody>
      </p:sp>
    </p:spTree>
    <p:extLst>
      <p:ext uri="{BB962C8B-B14F-4D97-AF65-F5344CB8AC3E}">
        <p14:creationId xmlns:p14="http://schemas.microsoft.com/office/powerpoint/2010/main" val="336854669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699"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157700" name="Θέση αριθμού διαφάνειας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E5A7A749-D7E4-4CC8-AF4C-4B6FF02761DB}" type="slidenum">
              <a:rPr lang="el-GR" altLang="en-US"/>
              <a:pPr/>
              <a:t>60</a:t>
            </a:fld>
            <a:endParaRPr lang="el-GR" altLang="en-US"/>
          </a:p>
        </p:txBody>
      </p:sp>
    </p:spTree>
    <p:extLst>
      <p:ext uri="{BB962C8B-B14F-4D97-AF65-F5344CB8AC3E}">
        <p14:creationId xmlns:p14="http://schemas.microsoft.com/office/powerpoint/2010/main" val="170311952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158724" name="Θέση αριθμού διαφάνειας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617CBFE9-4F7D-400B-972F-873CB487B448}" type="slidenum">
              <a:rPr lang="el-GR" altLang="en-US"/>
              <a:pPr/>
              <a:t>61</a:t>
            </a:fld>
            <a:endParaRPr lang="el-GR" altLang="en-US"/>
          </a:p>
        </p:txBody>
      </p:sp>
    </p:spTree>
    <p:extLst>
      <p:ext uri="{BB962C8B-B14F-4D97-AF65-F5344CB8AC3E}">
        <p14:creationId xmlns:p14="http://schemas.microsoft.com/office/powerpoint/2010/main" val="392093423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159748" name="Θέση αριθμού διαφάνειας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8BE86923-ACC8-4F10-9C6E-BDE1E2CAEE34}" type="slidenum">
              <a:rPr lang="el-GR" altLang="en-US"/>
              <a:pPr/>
              <a:t>62</a:t>
            </a:fld>
            <a:endParaRPr lang="el-GR" altLang="en-US"/>
          </a:p>
        </p:txBody>
      </p:sp>
    </p:spTree>
    <p:extLst>
      <p:ext uri="{BB962C8B-B14F-4D97-AF65-F5344CB8AC3E}">
        <p14:creationId xmlns:p14="http://schemas.microsoft.com/office/powerpoint/2010/main" val="394513763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160772" name="Θέση αριθμού διαφάνειας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B49F6474-7255-4507-8211-E3C5DA02858B}" type="slidenum">
              <a:rPr lang="el-GR" altLang="en-US"/>
              <a:pPr/>
              <a:t>63</a:t>
            </a:fld>
            <a:endParaRPr lang="el-GR" altLang="en-US"/>
          </a:p>
        </p:txBody>
      </p:sp>
    </p:spTree>
    <p:extLst>
      <p:ext uri="{BB962C8B-B14F-4D97-AF65-F5344CB8AC3E}">
        <p14:creationId xmlns:p14="http://schemas.microsoft.com/office/powerpoint/2010/main" val="289008280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161796" name="Θέση αριθμού διαφάνειας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E7AFD5A8-9935-43CD-B20E-389964657468}" type="slidenum">
              <a:rPr lang="el-GR" altLang="en-US"/>
              <a:pPr/>
              <a:t>64</a:t>
            </a:fld>
            <a:endParaRPr lang="el-GR" altLang="en-US"/>
          </a:p>
        </p:txBody>
      </p:sp>
    </p:spTree>
    <p:extLst>
      <p:ext uri="{BB962C8B-B14F-4D97-AF65-F5344CB8AC3E}">
        <p14:creationId xmlns:p14="http://schemas.microsoft.com/office/powerpoint/2010/main" val="168194874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baseline="0" dirty="0" smtClean="0"/>
          </a:p>
          <a:p>
            <a:endParaRPr lang="en-US" altLang="en-US" baseline="0" dirty="0" smtClean="0"/>
          </a:p>
        </p:txBody>
      </p:sp>
      <p:sp>
        <p:nvSpPr>
          <p:cNvPr id="162820" name="Θέση αριθμού διαφάνειας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7B898901-2DBA-4931-8BEA-FEFE20C8F5E6}" type="slidenum">
              <a:rPr lang="el-GR" altLang="en-US"/>
              <a:pPr/>
              <a:t>65</a:t>
            </a:fld>
            <a:endParaRPr lang="el-GR" altLang="en-US"/>
          </a:p>
        </p:txBody>
      </p:sp>
    </p:spTree>
    <p:extLst>
      <p:ext uri="{BB962C8B-B14F-4D97-AF65-F5344CB8AC3E}">
        <p14:creationId xmlns:p14="http://schemas.microsoft.com/office/powerpoint/2010/main" val="43583978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163844" name="Θέση αριθμού διαφάνειας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A60D5A69-730B-4537-A9EC-E9A0F767A602}" type="slidenum">
              <a:rPr lang="el-GR" altLang="en-US"/>
              <a:pPr/>
              <a:t>66</a:t>
            </a:fld>
            <a:endParaRPr lang="el-GR" altLang="en-US"/>
          </a:p>
        </p:txBody>
      </p:sp>
    </p:spTree>
    <p:extLst>
      <p:ext uri="{BB962C8B-B14F-4D97-AF65-F5344CB8AC3E}">
        <p14:creationId xmlns:p14="http://schemas.microsoft.com/office/powerpoint/2010/main" val="393479050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64868" name="Θέση αριθμού διαφάνειας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E84B6780-CA68-4A29-86DB-D78400E6DB31}" type="slidenum">
              <a:rPr lang="el-GR" altLang="en-US"/>
              <a:pPr/>
              <a:t>67</a:t>
            </a:fld>
            <a:endParaRPr lang="el-GR" altLang="en-US"/>
          </a:p>
        </p:txBody>
      </p:sp>
    </p:spTree>
    <p:extLst>
      <p:ext uri="{BB962C8B-B14F-4D97-AF65-F5344CB8AC3E}">
        <p14:creationId xmlns:p14="http://schemas.microsoft.com/office/powerpoint/2010/main" val="191966998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165892" name="Θέση αριθμού διαφάνειας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079581FF-050D-4EE1-811C-B1672D293EAE}" type="slidenum">
              <a:rPr lang="el-GR" altLang="en-US"/>
              <a:pPr/>
              <a:t>68</a:t>
            </a:fld>
            <a:endParaRPr lang="el-GR" altLang="en-US"/>
          </a:p>
        </p:txBody>
      </p:sp>
    </p:spTree>
    <p:extLst>
      <p:ext uri="{BB962C8B-B14F-4D97-AF65-F5344CB8AC3E}">
        <p14:creationId xmlns:p14="http://schemas.microsoft.com/office/powerpoint/2010/main" val="78863518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166916" name="Θέση αριθμού διαφάνειας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C20CE61D-7046-4BE9-98A7-41C7B4B1D7A1}" type="slidenum">
              <a:rPr lang="el-GR" altLang="en-US"/>
              <a:pPr/>
              <a:t>69</a:t>
            </a:fld>
            <a:endParaRPr lang="el-GR" altLang="en-US"/>
          </a:p>
        </p:txBody>
      </p:sp>
    </p:spTree>
    <p:extLst>
      <p:ext uri="{BB962C8B-B14F-4D97-AF65-F5344CB8AC3E}">
        <p14:creationId xmlns:p14="http://schemas.microsoft.com/office/powerpoint/2010/main" val="333923966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167940" name="Θέση αριθμού διαφάνειας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CC168A45-BA44-4C83-8F61-8CC7AE4F154E}" type="slidenum">
              <a:rPr lang="el-GR" altLang="en-US"/>
              <a:pPr/>
              <a:t>70</a:t>
            </a:fld>
            <a:endParaRPr lang="el-GR" altLang="en-US"/>
          </a:p>
        </p:txBody>
      </p:sp>
    </p:spTree>
    <p:extLst>
      <p:ext uri="{BB962C8B-B14F-4D97-AF65-F5344CB8AC3E}">
        <p14:creationId xmlns:p14="http://schemas.microsoft.com/office/powerpoint/2010/main" val="372119919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168964" name="Θέση αριθμού διαφάνειας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52D0158B-28F1-4473-8E90-DA2E93B0A0B4}" type="slidenum">
              <a:rPr lang="el-GR" altLang="en-US"/>
              <a:pPr/>
              <a:t>71</a:t>
            </a:fld>
            <a:endParaRPr lang="el-GR" altLang="en-US"/>
          </a:p>
        </p:txBody>
      </p:sp>
    </p:spTree>
    <p:extLst>
      <p:ext uri="{BB962C8B-B14F-4D97-AF65-F5344CB8AC3E}">
        <p14:creationId xmlns:p14="http://schemas.microsoft.com/office/powerpoint/2010/main" val="175895046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169988" name="Θέση αριθμού διαφάνειας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6F4E9D22-DF28-4709-A132-365698E8EBC3}" type="slidenum">
              <a:rPr lang="el-GR" altLang="en-US"/>
              <a:pPr/>
              <a:t>72</a:t>
            </a:fld>
            <a:endParaRPr lang="el-GR" altLang="en-US"/>
          </a:p>
        </p:txBody>
      </p:sp>
    </p:spTree>
    <p:extLst>
      <p:ext uri="{BB962C8B-B14F-4D97-AF65-F5344CB8AC3E}">
        <p14:creationId xmlns:p14="http://schemas.microsoft.com/office/powerpoint/2010/main" val="348222645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171012" name="Θέση αριθμού διαφάνειας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E94D37B1-D7AB-4E0C-8C9B-0A7063C2F833}" type="slidenum">
              <a:rPr lang="el-GR" altLang="en-US"/>
              <a:pPr/>
              <a:t>73</a:t>
            </a:fld>
            <a:endParaRPr lang="el-GR" altLang="en-US"/>
          </a:p>
        </p:txBody>
      </p:sp>
    </p:spTree>
    <p:extLst>
      <p:ext uri="{BB962C8B-B14F-4D97-AF65-F5344CB8AC3E}">
        <p14:creationId xmlns:p14="http://schemas.microsoft.com/office/powerpoint/2010/main" val="1410838346"/>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172036" name="Θέση αριθμού διαφάνειας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334C12DB-DA48-4B47-9CD1-343DEF4C9A9A}" type="slidenum">
              <a:rPr lang="el-GR" altLang="en-US"/>
              <a:pPr/>
              <a:t>74</a:t>
            </a:fld>
            <a:endParaRPr lang="el-GR" altLang="en-US"/>
          </a:p>
        </p:txBody>
      </p:sp>
    </p:spTree>
    <p:extLst>
      <p:ext uri="{BB962C8B-B14F-4D97-AF65-F5344CB8AC3E}">
        <p14:creationId xmlns:p14="http://schemas.microsoft.com/office/powerpoint/2010/main" val="105869970"/>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173060" name="Θέση αριθμού διαφάνειας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D8381DEC-2798-4BF1-9DA1-A81D05FBE1A2}" type="slidenum">
              <a:rPr lang="el-GR" altLang="en-US"/>
              <a:pPr/>
              <a:t>75</a:t>
            </a:fld>
            <a:endParaRPr lang="el-GR" altLang="en-US"/>
          </a:p>
        </p:txBody>
      </p:sp>
    </p:spTree>
    <p:extLst>
      <p:ext uri="{BB962C8B-B14F-4D97-AF65-F5344CB8AC3E}">
        <p14:creationId xmlns:p14="http://schemas.microsoft.com/office/powerpoint/2010/main" val="224038628"/>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174084" name="Θέση αριθμού διαφάνειας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5E9C1780-1168-4691-8743-6B5709493C0D}" type="slidenum">
              <a:rPr lang="el-GR" altLang="en-US"/>
              <a:pPr/>
              <a:t>76</a:t>
            </a:fld>
            <a:endParaRPr lang="el-GR" altLang="en-US"/>
          </a:p>
        </p:txBody>
      </p:sp>
    </p:spTree>
    <p:extLst>
      <p:ext uri="{BB962C8B-B14F-4D97-AF65-F5344CB8AC3E}">
        <p14:creationId xmlns:p14="http://schemas.microsoft.com/office/powerpoint/2010/main" val="106901554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175108" name="Θέση αριθμού διαφάνειας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4C64352B-F98C-4308-8336-01F2E8D8163E}" type="slidenum">
              <a:rPr lang="el-GR" altLang="en-US"/>
              <a:pPr/>
              <a:t>77</a:t>
            </a:fld>
            <a:endParaRPr lang="el-GR" altLang="en-US"/>
          </a:p>
        </p:txBody>
      </p:sp>
    </p:spTree>
    <p:extLst>
      <p:ext uri="{BB962C8B-B14F-4D97-AF65-F5344CB8AC3E}">
        <p14:creationId xmlns:p14="http://schemas.microsoft.com/office/powerpoint/2010/main" val="2600744950"/>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a:p>
            <a:endParaRPr lang="en-US" altLang="en-US" dirty="0" smtClean="0"/>
          </a:p>
        </p:txBody>
      </p:sp>
      <p:sp>
        <p:nvSpPr>
          <p:cNvPr id="176132" name="Θέση αριθμού διαφάνειας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F3052B1D-F33B-40F8-9979-FCFC9B1C80FF}" type="slidenum">
              <a:rPr lang="el-GR" altLang="en-US"/>
              <a:pPr/>
              <a:t>78</a:t>
            </a:fld>
            <a:endParaRPr lang="el-GR" altLang="en-US"/>
          </a:p>
        </p:txBody>
      </p:sp>
    </p:spTree>
    <p:extLst>
      <p:ext uri="{BB962C8B-B14F-4D97-AF65-F5344CB8AC3E}">
        <p14:creationId xmlns:p14="http://schemas.microsoft.com/office/powerpoint/2010/main" val="2297790515"/>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177156" name="Θέση αριθμού διαφάνειας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3AC410BB-E0C3-4A39-AA59-6D15C9F06713}" type="slidenum">
              <a:rPr lang="el-GR" altLang="en-US"/>
              <a:pPr/>
              <a:t>79</a:t>
            </a:fld>
            <a:endParaRPr lang="el-GR" altLang="en-US"/>
          </a:p>
        </p:txBody>
      </p:sp>
    </p:spTree>
    <p:extLst>
      <p:ext uri="{BB962C8B-B14F-4D97-AF65-F5344CB8AC3E}">
        <p14:creationId xmlns:p14="http://schemas.microsoft.com/office/powerpoint/2010/main" val="4287499278"/>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178180" name="Θέση αριθμού διαφάνειας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23DD9B19-B7FF-41FD-A8EB-FBFBEF2624AB}" type="slidenum">
              <a:rPr lang="el-GR" altLang="en-US"/>
              <a:pPr/>
              <a:t>80</a:t>
            </a:fld>
            <a:endParaRPr lang="el-GR" altLang="en-US"/>
          </a:p>
        </p:txBody>
      </p:sp>
    </p:spTree>
    <p:extLst>
      <p:ext uri="{BB962C8B-B14F-4D97-AF65-F5344CB8AC3E}">
        <p14:creationId xmlns:p14="http://schemas.microsoft.com/office/powerpoint/2010/main" val="262261387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179204" name="Θέση αριθμού διαφάνειας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678F4AC7-A587-4FC6-8486-EF2F9B8BDC62}" type="slidenum">
              <a:rPr lang="el-GR" altLang="en-US"/>
              <a:pPr/>
              <a:t>81</a:t>
            </a:fld>
            <a:endParaRPr lang="el-GR" altLang="en-US"/>
          </a:p>
        </p:txBody>
      </p:sp>
    </p:spTree>
    <p:extLst>
      <p:ext uri="{BB962C8B-B14F-4D97-AF65-F5344CB8AC3E}">
        <p14:creationId xmlns:p14="http://schemas.microsoft.com/office/powerpoint/2010/main" val="382030303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180228" name="Θέση αριθμού διαφάνειας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A5A4E9A6-5296-43C4-A8BF-10EC24A8AD3A}" type="slidenum">
              <a:rPr lang="el-GR" altLang="en-US"/>
              <a:pPr/>
              <a:t>82</a:t>
            </a:fld>
            <a:endParaRPr lang="el-GR" altLang="en-US"/>
          </a:p>
        </p:txBody>
      </p:sp>
    </p:spTree>
    <p:extLst>
      <p:ext uri="{BB962C8B-B14F-4D97-AF65-F5344CB8AC3E}">
        <p14:creationId xmlns:p14="http://schemas.microsoft.com/office/powerpoint/2010/main" val="4039857090"/>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buFontTx/>
              <a:buChar char="•"/>
            </a:pPr>
            <a:endParaRPr lang="en-US" altLang="en-US" smtClean="0"/>
          </a:p>
        </p:txBody>
      </p:sp>
      <p:sp>
        <p:nvSpPr>
          <p:cNvPr id="181252" name="Θέση αριθμού διαφάνειας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AD97D73B-8071-4216-8587-467AE97771DB}" type="slidenum">
              <a:rPr lang="el-GR" altLang="en-US"/>
              <a:pPr/>
              <a:t>84</a:t>
            </a:fld>
            <a:endParaRPr lang="el-GR" altLang="en-US"/>
          </a:p>
        </p:txBody>
      </p:sp>
    </p:spTree>
    <p:extLst>
      <p:ext uri="{BB962C8B-B14F-4D97-AF65-F5344CB8AC3E}">
        <p14:creationId xmlns:p14="http://schemas.microsoft.com/office/powerpoint/2010/main" val="56160468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82276" name="Slide Number Placeholder 3"/>
          <p:cNvSpPr>
            <a:spLocks noGrp="1"/>
          </p:cNvSpPr>
          <p:nvPr>
            <p:ph type="sldNum" sz="quarter" idx="5"/>
          </p:nvPr>
        </p:nvSpPr>
        <p:spPr bwMode="auto">
          <a:ln>
            <a:miter lim="800000"/>
            <a:headEnd/>
            <a:tailEnd/>
          </a:ln>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F0D5638F-296A-4635-B56F-816C8B09DC44}" type="slidenum">
              <a:rPr lang="el-GR" altLang="en-US"/>
              <a:pPr/>
              <a:t>85</a:t>
            </a:fld>
            <a:endParaRPr lang="el-GR" altLang="en-US"/>
          </a:p>
        </p:txBody>
      </p:sp>
    </p:spTree>
    <p:extLst>
      <p:ext uri="{BB962C8B-B14F-4D97-AF65-F5344CB8AC3E}">
        <p14:creationId xmlns:p14="http://schemas.microsoft.com/office/powerpoint/2010/main" val="21205865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Διαφάνεια τίτλου">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51819"/>
            <a:ext cx="7772400" cy="1415846"/>
          </a:xfrm>
        </p:spPr>
        <p:txBody>
          <a:bodyPr anchor="b"/>
          <a:lstStyle>
            <a:lvl1pPr algn="ctr">
              <a:defRPr sz="6000"/>
            </a:lvl1pPr>
          </a:lstStyle>
          <a:p>
            <a:r>
              <a:rPr lang="en-US" dirty="0" smtClean="0"/>
              <a:t>Click to edit Master title style</a:t>
            </a:r>
            <a:endParaRPr lang="en-US" dirty="0"/>
          </a:p>
        </p:txBody>
      </p:sp>
      <p:sp>
        <p:nvSpPr>
          <p:cNvPr id="3" name="Subtitle 2"/>
          <p:cNvSpPr>
            <a:spLocks noGrp="1"/>
          </p:cNvSpPr>
          <p:nvPr>
            <p:ph type="subTitle" idx="1"/>
          </p:nvPr>
        </p:nvSpPr>
        <p:spPr>
          <a:xfrm>
            <a:off x="1142999" y="3602037"/>
            <a:ext cx="6894871" cy="2710273"/>
          </a:xfrm>
        </p:spPr>
        <p:txBody>
          <a:bodyPr/>
          <a:lstStyle>
            <a:lvl1pPr marL="0" indent="0" algn="ctr">
              <a:buNone/>
              <a:defRPr lang="en-US" sz="2400" b="1" smtClean="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z="2800" smtClean="0"/>
              <a:t>Click to edit Master subtitle style</a:t>
            </a:r>
            <a:endParaRPr lang="el-GR" sz="2800" dirty="0" smtClean="0"/>
          </a:p>
        </p:txBody>
      </p:sp>
      <p:pic>
        <p:nvPicPr>
          <p:cNvPr id="7" name="Picture 6" descr="Λογότυπο Εθνικόν και Καποδιστριακόν Πανεπιστήμιον Αθηνών"/>
          <p:cNvPicPr>
            <a:picLocks noChangeAspect="1"/>
          </p:cNvPicPr>
          <p:nvPr/>
        </p:nvPicPr>
        <p:blipFill>
          <a:blip r:embed="rId2"/>
          <a:stretch>
            <a:fillRect/>
          </a:stretch>
        </p:blipFill>
        <p:spPr>
          <a:xfrm>
            <a:off x="685800" y="621594"/>
            <a:ext cx="4147938" cy="817388"/>
          </a:xfrm>
          <a:prstGeom prst="rect">
            <a:avLst/>
          </a:prstGeom>
        </p:spPr>
      </p:pic>
    </p:spTree>
    <p:extLst>
      <p:ext uri="{BB962C8B-B14F-4D97-AF65-F5344CB8AC3E}">
        <p14:creationId xmlns:p14="http://schemas.microsoft.com/office/powerpoint/2010/main" val="40921960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pPr>
              <a:defRPr/>
            </a:pPr>
            <a:r>
              <a:rPr lang="el-GR" smtClean="0"/>
              <a:t>Ενότητα 16. Τριλοβίτες, Χηληκεραιωτά και Μυριάποδα.</a:t>
            </a:r>
            <a:endParaRPr lang="el-GR"/>
          </a:p>
        </p:txBody>
      </p:sp>
      <p:sp>
        <p:nvSpPr>
          <p:cNvPr id="6" name="Slide Number Placeholder 5"/>
          <p:cNvSpPr>
            <a:spLocks noGrp="1"/>
          </p:cNvSpPr>
          <p:nvPr>
            <p:ph type="sldNum" sz="quarter" idx="12"/>
          </p:nvPr>
        </p:nvSpPr>
        <p:spPr/>
        <p:txBody>
          <a:bodyPr/>
          <a:lstStyle/>
          <a:p>
            <a:fld id="{143ECF0B-4686-4074-8F64-CC3FD270DC52}" type="slidenum">
              <a:rPr lang="el-GR" altLang="en-US" smtClean="0"/>
              <a:pPr/>
              <a:t>‹#›</a:t>
            </a:fld>
            <a:endParaRPr lang="el-GR" altLang="en-US"/>
          </a:p>
        </p:txBody>
      </p:sp>
    </p:spTree>
    <p:extLst>
      <p:ext uri="{BB962C8B-B14F-4D97-AF65-F5344CB8AC3E}">
        <p14:creationId xmlns:p14="http://schemas.microsoft.com/office/powerpoint/2010/main" val="180834154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Footer Placeholder 5"/>
          <p:cNvSpPr>
            <a:spLocks noGrp="1"/>
          </p:cNvSpPr>
          <p:nvPr>
            <p:ph type="ftr" sz="quarter" idx="11"/>
          </p:nvPr>
        </p:nvSpPr>
        <p:spPr/>
        <p:txBody>
          <a:bodyPr/>
          <a:lstStyle/>
          <a:p>
            <a:pPr>
              <a:defRPr/>
            </a:pPr>
            <a:r>
              <a:rPr lang="el-GR" smtClean="0"/>
              <a:t>Ενότητα 16. Τριλοβίτες, Χηληκεραιωτά και Μυριάποδα.</a:t>
            </a:r>
            <a:endParaRPr lang="el-GR"/>
          </a:p>
        </p:txBody>
      </p:sp>
      <p:sp>
        <p:nvSpPr>
          <p:cNvPr id="7" name="Slide Number Placeholder 6"/>
          <p:cNvSpPr>
            <a:spLocks noGrp="1"/>
          </p:cNvSpPr>
          <p:nvPr>
            <p:ph type="sldNum" sz="quarter" idx="12"/>
          </p:nvPr>
        </p:nvSpPr>
        <p:spPr/>
        <p:txBody>
          <a:bodyPr/>
          <a:lstStyle/>
          <a:p>
            <a:fld id="{3368411A-969D-4B53-90CD-20BDCDB178DA}" type="slidenum">
              <a:rPr lang="el-GR" altLang="en-US" smtClean="0"/>
              <a:pPr/>
              <a:t>‹#›</a:t>
            </a:fld>
            <a:endParaRPr lang="el-GR" altLang="en-US"/>
          </a:p>
        </p:txBody>
      </p:sp>
    </p:spTree>
    <p:extLst>
      <p:ext uri="{BB962C8B-B14F-4D97-AF65-F5344CB8AC3E}">
        <p14:creationId xmlns:p14="http://schemas.microsoft.com/office/powerpoint/2010/main" val="27982551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Footer Placeholder 7"/>
          <p:cNvSpPr>
            <a:spLocks noGrp="1"/>
          </p:cNvSpPr>
          <p:nvPr>
            <p:ph type="ftr" sz="quarter" idx="11"/>
          </p:nvPr>
        </p:nvSpPr>
        <p:spPr/>
        <p:txBody>
          <a:bodyPr/>
          <a:lstStyle/>
          <a:p>
            <a:pPr>
              <a:defRPr/>
            </a:pPr>
            <a:r>
              <a:rPr lang="el-GR" smtClean="0"/>
              <a:t>Ενότητα 16. Τριλοβίτες, Χηληκεραιωτά και Μυριάποδα.</a:t>
            </a:r>
            <a:endParaRPr lang="el-GR"/>
          </a:p>
        </p:txBody>
      </p:sp>
      <p:sp>
        <p:nvSpPr>
          <p:cNvPr id="9" name="Slide Number Placeholder 8"/>
          <p:cNvSpPr>
            <a:spLocks noGrp="1"/>
          </p:cNvSpPr>
          <p:nvPr>
            <p:ph type="sldNum" sz="quarter" idx="12"/>
          </p:nvPr>
        </p:nvSpPr>
        <p:spPr/>
        <p:txBody>
          <a:bodyPr/>
          <a:lstStyle/>
          <a:p>
            <a:fld id="{38D9DECD-FC65-47B3-9FDB-D4BC77EA3877}" type="slidenum">
              <a:rPr lang="el-GR" altLang="en-US" smtClean="0"/>
              <a:pPr/>
              <a:t>‹#›</a:t>
            </a:fld>
            <a:endParaRPr lang="el-GR" altLang="en-US"/>
          </a:p>
        </p:txBody>
      </p:sp>
    </p:spTree>
    <p:extLst>
      <p:ext uri="{BB962C8B-B14F-4D97-AF65-F5344CB8AC3E}">
        <p14:creationId xmlns:p14="http://schemas.microsoft.com/office/powerpoint/2010/main" val="21352651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4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721415" y="3386622"/>
            <a:ext cx="7886700" cy="1325563"/>
          </a:xfrm>
        </p:spPr>
        <p:txBody>
          <a:bodyPr/>
          <a:lstStyle/>
          <a:p>
            <a:r>
              <a:rPr lang="en-US" smtClean="0"/>
              <a:t>Click to edit Master title style</a:t>
            </a:r>
            <a:endParaRPr lang="en-US"/>
          </a:p>
        </p:txBody>
      </p:sp>
      <p:sp>
        <p:nvSpPr>
          <p:cNvPr id="3" name="Footer Placeholder 2"/>
          <p:cNvSpPr>
            <a:spLocks noGrp="1"/>
          </p:cNvSpPr>
          <p:nvPr>
            <p:ph type="ftr" sz="quarter" idx="10"/>
          </p:nvPr>
        </p:nvSpPr>
        <p:spPr/>
        <p:txBody>
          <a:bodyPr/>
          <a:lstStyle/>
          <a:p>
            <a:pPr>
              <a:defRPr/>
            </a:pPr>
            <a:r>
              <a:rPr lang="el-GR" smtClean="0"/>
              <a:t>Ενότητα 16. Τριλοβίτες, Χηληκεραιωτά και Μυριάποδα.</a:t>
            </a:r>
            <a:endParaRPr lang="el-GR"/>
          </a:p>
        </p:txBody>
      </p:sp>
      <p:sp>
        <p:nvSpPr>
          <p:cNvPr id="4" name="Slide Number Placeholder 3"/>
          <p:cNvSpPr>
            <a:spLocks noGrp="1"/>
          </p:cNvSpPr>
          <p:nvPr>
            <p:ph type="sldNum" sz="quarter" idx="11"/>
          </p:nvPr>
        </p:nvSpPr>
        <p:spPr/>
        <p:txBody>
          <a:bodyPr/>
          <a:lstStyle/>
          <a:p>
            <a:fld id="{CAD80053-AE51-4A34-9F03-63BA9AEC24BD}" type="slidenum">
              <a:rPr lang="el-GR" altLang="en-US" smtClean="0"/>
              <a:pPr/>
              <a:t>‹#›</a:t>
            </a:fld>
            <a:endParaRPr lang="el-GR" altLang="en-US"/>
          </a:p>
        </p:txBody>
      </p:sp>
    </p:spTree>
    <p:extLst>
      <p:ext uri="{BB962C8B-B14F-4D97-AF65-F5344CB8AC3E}">
        <p14:creationId xmlns:p14="http://schemas.microsoft.com/office/powerpoint/2010/main" val="2875426128"/>
      </p:ext>
    </p:extLst>
  </p:cSld>
  <p:clrMapOvr>
    <a:masterClrMapping/>
  </p:clrMapOvr>
  <p:timing>
    <p:tnLst>
      <p:par>
        <p:cTn id="1" dur="indefinite" restart="never" nodeType="tmRoot"/>
      </p:par>
    </p:tnLst>
  </p:timing>
  <p:hf hd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5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628650" y="1608622"/>
            <a:ext cx="7886700" cy="1325563"/>
          </a:xfrm>
        </p:spPr>
        <p:txBody>
          <a:bodyPr/>
          <a:lstStyle/>
          <a:p>
            <a:r>
              <a:rPr lang="en-US" smtClean="0"/>
              <a:t>Click to edit Master title style</a:t>
            </a:r>
            <a:endParaRPr lang="en-US"/>
          </a:p>
        </p:txBody>
      </p:sp>
      <p:sp>
        <p:nvSpPr>
          <p:cNvPr id="3" name="Footer Placeholder 2"/>
          <p:cNvSpPr>
            <a:spLocks noGrp="1"/>
          </p:cNvSpPr>
          <p:nvPr>
            <p:ph type="ftr" sz="quarter" idx="10"/>
          </p:nvPr>
        </p:nvSpPr>
        <p:spPr/>
        <p:txBody>
          <a:bodyPr/>
          <a:lstStyle/>
          <a:p>
            <a:pPr>
              <a:defRPr/>
            </a:pPr>
            <a:r>
              <a:rPr lang="el-GR" smtClean="0"/>
              <a:t>Ενότητα 16. Τριλοβίτες, Χηληκεραιωτά και Μυριάποδα.</a:t>
            </a:r>
            <a:endParaRPr lang="el-GR"/>
          </a:p>
        </p:txBody>
      </p:sp>
      <p:sp>
        <p:nvSpPr>
          <p:cNvPr id="4" name="Slide Number Placeholder 3"/>
          <p:cNvSpPr>
            <a:spLocks noGrp="1"/>
          </p:cNvSpPr>
          <p:nvPr>
            <p:ph type="sldNum" sz="quarter" idx="11"/>
          </p:nvPr>
        </p:nvSpPr>
        <p:spPr/>
        <p:txBody>
          <a:bodyPr/>
          <a:lstStyle/>
          <a:p>
            <a:fld id="{CAD80053-AE51-4A34-9F03-63BA9AEC24BD}" type="slidenum">
              <a:rPr lang="el-GR" altLang="en-US" smtClean="0"/>
              <a:pPr/>
              <a:t>‹#›</a:t>
            </a:fld>
            <a:endParaRPr lang="el-GR" altLang="en-US"/>
          </a:p>
        </p:txBody>
      </p:sp>
    </p:spTree>
    <p:extLst>
      <p:ext uri="{BB962C8B-B14F-4D97-AF65-F5344CB8AC3E}">
        <p14:creationId xmlns:p14="http://schemas.microsoft.com/office/powerpoint/2010/main" val="2431356328"/>
      </p:ext>
    </p:extLst>
  </p:cSld>
  <p:clrMapOvr>
    <a:masterClrMapping/>
  </p:clrMapOvr>
  <p:timing>
    <p:tnLst>
      <p:par>
        <p:cTn id="1" dur="indefinite" restart="never" nodeType="tmRoot"/>
      </p:par>
    </p:tnLst>
  </p:timing>
  <p:hf hd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Μόνο τίτλο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Footer Placeholder 3"/>
          <p:cNvSpPr>
            <a:spLocks noGrp="1"/>
          </p:cNvSpPr>
          <p:nvPr>
            <p:ph type="ftr" sz="quarter" idx="11"/>
          </p:nvPr>
        </p:nvSpPr>
        <p:spPr/>
        <p:txBody>
          <a:bodyPr/>
          <a:lstStyle/>
          <a:p>
            <a:pPr>
              <a:defRPr/>
            </a:pPr>
            <a:r>
              <a:rPr lang="el-GR" smtClean="0"/>
              <a:t>Ενότητα 16. Τριλοβίτες, Χηληκεραιωτά και Μυριάποδα.</a:t>
            </a:r>
            <a:endParaRPr lang="el-GR"/>
          </a:p>
        </p:txBody>
      </p:sp>
      <p:sp>
        <p:nvSpPr>
          <p:cNvPr id="5" name="Slide Number Placeholder 4"/>
          <p:cNvSpPr>
            <a:spLocks noGrp="1"/>
          </p:cNvSpPr>
          <p:nvPr>
            <p:ph type="sldNum" sz="quarter" idx="12"/>
          </p:nvPr>
        </p:nvSpPr>
        <p:spPr/>
        <p:txBody>
          <a:bodyPr/>
          <a:lstStyle/>
          <a:p>
            <a:fld id="{52C948A3-CD39-4D63-92A0-2DA80B3422B7}" type="slidenum">
              <a:rPr lang="el-GR" altLang="en-US" smtClean="0"/>
              <a:pPr/>
              <a:t>‹#›</a:t>
            </a:fld>
            <a:endParaRPr lang="el-GR" altLang="en-US"/>
          </a:p>
        </p:txBody>
      </p:sp>
      <p:sp>
        <p:nvSpPr>
          <p:cNvPr id="7" name="Θέση εικόνας 6"/>
          <p:cNvSpPr>
            <a:spLocks noGrp="1"/>
          </p:cNvSpPr>
          <p:nvPr>
            <p:ph type="pic" sz="quarter" idx="13"/>
          </p:nvPr>
        </p:nvSpPr>
        <p:spPr>
          <a:xfrm>
            <a:off x="628651" y="1794694"/>
            <a:ext cx="7886699" cy="3836937"/>
          </a:xfrm>
        </p:spPr>
        <p:txBody>
          <a:bodyPr/>
          <a:lstStyle/>
          <a:p>
            <a:r>
              <a:rPr lang="en-US" smtClean="0"/>
              <a:t>Click icon to add picture</a:t>
            </a:r>
            <a:endParaRPr lang="el-GR" dirty="0"/>
          </a:p>
        </p:txBody>
      </p:sp>
      <p:sp>
        <p:nvSpPr>
          <p:cNvPr id="9" name="Θέση κειμένου 8"/>
          <p:cNvSpPr>
            <a:spLocks noGrp="1"/>
          </p:cNvSpPr>
          <p:nvPr>
            <p:ph type="body" sz="quarter" idx="14"/>
          </p:nvPr>
        </p:nvSpPr>
        <p:spPr>
          <a:xfrm>
            <a:off x="628650" y="5735636"/>
            <a:ext cx="7940675" cy="4857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dirty="0"/>
          </a:p>
        </p:txBody>
      </p:sp>
    </p:spTree>
    <p:extLst>
      <p:ext uri="{BB962C8B-B14F-4D97-AF65-F5344CB8AC3E}">
        <p14:creationId xmlns:p14="http://schemas.microsoft.com/office/powerpoint/2010/main" val="31833085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mtClean="0"/>
              <a:t>Click to edit Master title style</a:t>
            </a:r>
            <a:endParaRPr lang="el-GR"/>
          </a:p>
        </p:txBody>
      </p:sp>
      <p:sp>
        <p:nvSpPr>
          <p:cNvPr id="3" name="Θέση υποσέλιδου 2"/>
          <p:cNvSpPr>
            <a:spLocks noGrp="1"/>
          </p:cNvSpPr>
          <p:nvPr>
            <p:ph type="ftr" sz="quarter" idx="10"/>
          </p:nvPr>
        </p:nvSpPr>
        <p:spPr/>
        <p:txBody>
          <a:bodyPr/>
          <a:lstStyle/>
          <a:p>
            <a:pPr>
              <a:defRPr/>
            </a:pPr>
            <a:r>
              <a:rPr lang="el-GR" smtClean="0"/>
              <a:t>Ενότητα 16. Τριλοβίτες, Χηληκεραιωτά και Μυριάποδα.</a:t>
            </a:r>
            <a:endParaRPr lang="el-GR"/>
          </a:p>
        </p:txBody>
      </p:sp>
      <p:sp>
        <p:nvSpPr>
          <p:cNvPr id="4" name="Θέση αριθμού διαφάνειας 3"/>
          <p:cNvSpPr>
            <a:spLocks noGrp="1"/>
          </p:cNvSpPr>
          <p:nvPr>
            <p:ph type="sldNum" sz="quarter" idx="11"/>
          </p:nvPr>
        </p:nvSpPr>
        <p:spPr/>
        <p:txBody>
          <a:bodyPr/>
          <a:lstStyle/>
          <a:p>
            <a:fld id="{EE66DD80-9E10-455D-823A-FA019B0758AE}" type="slidenum">
              <a:rPr lang="el-GR" altLang="en-US" smtClean="0"/>
              <a:pPr/>
              <a:t>‹#›</a:t>
            </a:fld>
            <a:endParaRPr lang="el-GR" altLang="en-US"/>
          </a:p>
        </p:txBody>
      </p:sp>
      <p:sp>
        <p:nvSpPr>
          <p:cNvPr id="6" name="Θέση SmartArt 5"/>
          <p:cNvSpPr>
            <a:spLocks noGrp="1"/>
          </p:cNvSpPr>
          <p:nvPr>
            <p:ph type="dgm" sz="quarter" idx="12"/>
          </p:nvPr>
        </p:nvSpPr>
        <p:spPr>
          <a:xfrm>
            <a:off x="628650" y="1858963"/>
            <a:ext cx="7886700" cy="4261618"/>
          </a:xfrm>
        </p:spPr>
        <p:txBody>
          <a:bodyPr/>
          <a:lstStyle/>
          <a:p>
            <a:r>
              <a:rPr lang="en-US" smtClean="0"/>
              <a:t>Click icon to add SmartArt graphic</a:t>
            </a:r>
            <a:endParaRPr lang="el-GR"/>
          </a:p>
        </p:txBody>
      </p:sp>
    </p:spTree>
    <p:extLst>
      <p:ext uri="{BB962C8B-B14F-4D97-AF65-F5344CB8AC3E}">
        <p14:creationId xmlns:p14="http://schemas.microsoft.com/office/powerpoint/2010/main" val="41168835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2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mtClean="0"/>
              <a:t>Click to edit Master title style</a:t>
            </a:r>
            <a:endParaRPr lang="el-GR"/>
          </a:p>
        </p:txBody>
      </p:sp>
      <p:sp>
        <p:nvSpPr>
          <p:cNvPr id="3" name="Θέση υποσέλιδου 2"/>
          <p:cNvSpPr>
            <a:spLocks noGrp="1"/>
          </p:cNvSpPr>
          <p:nvPr>
            <p:ph type="ftr" sz="quarter" idx="10"/>
          </p:nvPr>
        </p:nvSpPr>
        <p:spPr/>
        <p:txBody>
          <a:bodyPr/>
          <a:lstStyle/>
          <a:p>
            <a:pPr>
              <a:defRPr/>
            </a:pPr>
            <a:r>
              <a:rPr lang="el-GR" smtClean="0"/>
              <a:t>Ενότητα 16. Τριλοβίτες, Χηληκεραιωτά και Μυριάποδα.</a:t>
            </a:r>
            <a:endParaRPr lang="el-GR"/>
          </a:p>
        </p:txBody>
      </p:sp>
      <p:sp>
        <p:nvSpPr>
          <p:cNvPr id="4" name="Θέση αριθμού διαφάνειας 3"/>
          <p:cNvSpPr>
            <a:spLocks noGrp="1"/>
          </p:cNvSpPr>
          <p:nvPr>
            <p:ph type="sldNum" sz="quarter" idx="11"/>
          </p:nvPr>
        </p:nvSpPr>
        <p:spPr/>
        <p:txBody>
          <a:bodyPr/>
          <a:lstStyle/>
          <a:p>
            <a:fld id="{A387BF76-7949-4AC8-998E-A1C36D22A0EE}" type="slidenum">
              <a:rPr lang="el-GR" altLang="en-US" smtClean="0"/>
              <a:pPr/>
              <a:t>‹#›</a:t>
            </a:fld>
            <a:endParaRPr lang="el-GR" altLang="en-US"/>
          </a:p>
        </p:txBody>
      </p:sp>
      <p:sp>
        <p:nvSpPr>
          <p:cNvPr id="6" name="Θέση εικόνας 5"/>
          <p:cNvSpPr>
            <a:spLocks noGrp="1"/>
          </p:cNvSpPr>
          <p:nvPr>
            <p:ph type="pic" sz="quarter" idx="12"/>
          </p:nvPr>
        </p:nvSpPr>
        <p:spPr>
          <a:xfrm>
            <a:off x="628650" y="1843088"/>
            <a:ext cx="5300663" cy="4262437"/>
          </a:xfrm>
        </p:spPr>
        <p:txBody>
          <a:bodyPr/>
          <a:lstStyle/>
          <a:p>
            <a:r>
              <a:rPr lang="en-US" smtClean="0"/>
              <a:t>Click icon to add picture</a:t>
            </a:r>
            <a:endParaRPr lang="el-GR"/>
          </a:p>
        </p:txBody>
      </p:sp>
      <p:sp>
        <p:nvSpPr>
          <p:cNvPr id="8" name="Θέση κειμένου 7"/>
          <p:cNvSpPr>
            <a:spLocks noGrp="1"/>
          </p:cNvSpPr>
          <p:nvPr>
            <p:ph type="body" sz="quarter" idx="13"/>
          </p:nvPr>
        </p:nvSpPr>
        <p:spPr>
          <a:xfrm>
            <a:off x="6091238" y="1843088"/>
            <a:ext cx="2595562" cy="42338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Tree>
    <p:extLst>
      <p:ext uri="{BB962C8B-B14F-4D97-AF65-F5344CB8AC3E}">
        <p14:creationId xmlns:p14="http://schemas.microsoft.com/office/powerpoint/2010/main" val="33382941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3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mtClean="0"/>
              <a:t>Click to edit Master title style</a:t>
            </a:r>
            <a:endParaRPr lang="el-GR"/>
          </a:p>
        </p:txBody>
      </p:sp>
      <p:sp>
        <p:nvSpPr>
          <p:cNvPr id="3" name="Θέση υποσέλιδου 2"/>
          <p:cNvSpPr>
            <a:spLocks noGrp="1"/>
          </p:cNvSpPr>
          <p:nvPr>
            <p:ph type="ftr" sz="quarter" idx="10"/>
          </p:nvPr>
        </p:nvSpPr>
        <p:spPr/>
        <p:txBody>
          <a:bodyPr/>
          <a:lstStyle/>
          <a:p>
            <a:pPr>
              <a:defRPr/>
            </a:pPr>
            <a:r>
              <a:rPr lang="el-GR" smtClean="0"/>
              <a:t>Ενότητα 16. Τριλοβίτες, Χηληκεραιωτά και Μυριάποδα.</a:t>
            </a:r>
            <a:endParaRPr lang="el-GR"/>
          </a:p>
        </p:txBody>
      </p:sp>
      <p:sp>
        <p:nvSpPr>
          <p:cNvPr id="4" name="Θέση αριθμού διαφάνειας 3"/>
          <p:cNvSpPr>
            <a:spLocks noGrp="1"/>
          </p:cNvSpPr>
          <p:nvPr>
            <p:ph type="sldNum" sz="quarter" idx="11"/>
          </p:nvPr>
        </p:nvSpPr>
        <p:spPr/>
        <p:txBody>
          <a:bodyPr/>
          <a:lstStyle/>
          <a:p>
            <a:fld id="{3B2D7834-08D1-430D-908F-2A05EA407699}" type="slidenum">
              <a:rPr lang="el-GR" altLang="en-US" smtClean="0"/>
              <a:pPr/>
              <a:t>‹#›</a:t>
            </a:fld>
            <a:endParaRPr lang="el-GR" altLang="en-US"/>
          </a:p>
        </p:txBody>
      </p:sp>
      <p:sp>
        <p:nvSpPr>
          <p:cNvPr id="6" name="Θέση περιεχομένου 5"/>
          <p:cNvSpPr>
            <a:spLocks noGrp="1"/>
          </p:cNvSpPr>
          <p:nvPr>
            <p:ph sz="quarter" idx="12"/>
          </p:nvPr>
        </p:nvSpPr>
        <p:spPr>
          <a:xfrm>
            <a:off x="3790950" y="1828800"/>
            <a:ext cx="4724400" cy="437991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8" name="Θέση κειμένου 7"/>
          <p:cNvSpPr>
            <a:spLocks noGrp="1"/>
          </p:cNvSpPr>
          <p:nvPr>
            <p:ph type="body" sz="quarter" idx="13"/>
          </p:nvPr>
        </p:nvSpPr>
        <p:spPr>
          <a:xfrm>
            <a:off x="628650" y="1798638"/>
            <a:ext cx="3101975" cy="44100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Tree>
    <p:extLst>
      <p:ext uri="{BB962C8B-B14F-4D97-AF65-F5344CB8AC3E}">
        <p14:creationId xmlns:p14="http://schemas.microsoft.com/office/powerpoint/2010/main" val="11522728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mtClean="0"/>
              <a:t>Click to edit Master title style</a:t>
            </a:r>
            <a:endParaRPr lang="el-GR"/>
          </a:p>
        </p:txBody>
      </p:sp>
      <p:sp>
        <p:nvSpPr>
          <p:cNvPr id="3" name="Θέση υποσέλιδου 2"/>
          <p:cNvSpPr>
            <a:spLocks noGrp="1"/>
          </p:cNvSpPr>
          <p:nvPr>
            <p:ph type="ftr" sz="quarter" idx="10"/>
          </p:nvPr>
        </p:nvSpPr>
        <p:spPr/>
        <p:txBody>
          <a:bodyPr/>
          <a:lstStyle/>
          <a:p>
            <a:pPr>
              <a:defRPr/>
            </a:pPr>
            <a:r>
              <a:rPr lang="el-GR" smtClean="0"/>
              <a:t>Ενότητα 16. Τριλοβίτες, Χηληκεραιωτά και Μυριάποδα.</a:t>
            </a:r>
            <a:endParaRPr lang="el-GR"/>
          </a:p>
        </p:txBody>
      </p:sp>
      <p:sp>
        <p:nvSpPr>
          <p:cNvPr id="4" name="Θέση αριθμού διαφάνειας 3"/>
          <p:cNvSpPr>
            <a:spLocks noGrp="1"/>
          </p:cNvSpPr>
          <p:nvPr>
            <p:ph type="sldNum" sz="quarter" idx="11"/>
          </p:nvPr>
        </p:nvSpPr>
        <p:spPr/>
        <p:txBody>
          <a:bodyPr/>
          <a:lstStyle/>
          <a:p>
            <a:fld id="{3C7DAB49-2756-4E91-A6B6-9520CFC8BE12}" type="slidenum">
              <a:rPr lang="el-GR" altLang="en-US" smtClean="0"/>
              <a:pPr/>
              <a:t>‹#›</a:t>
            </a:fld>
            <a:endParaRPr lang="el-GR" altLang="en-US"/>
          </a:p>
        </p:txBody>
      </p:sp>
    </p:spTree>
    <p:extLst>
      <p:ext uri="{BB962C8B-B14F-4D97-AF65-F5344CB8AC3E}">
        <p14:creationId xmlns:p14="http://schemas.microsoft.com/office/powerpoint/2010/main" val="3995164534"/>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6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mtClean="0"/>
              <a:t>Click to edit Master title style</a:t>
            </a:r>
            <a:endParaRPr lang="el-GR"/>
          </a:p>
        </p:txBody>
      </p:sp>
      <p:sp>
        <p:nvSpPr>
          <p:cNvPr id="3" name="Θέση υποσέλιδου 2"/>
          <p:cNvSpPr>
            <a:spLocks noGrp="1"/>
          </p:cNvSpPr>
          <p:nvPr>
            <p:ph type="ftr" sz="quarter" idx="10"/>
          </p:nvPr>
        </p:nvSpPr>
        <p:spPr/>
        <p:txBody>
          <a:bodyPr/>
          <a:lstStyle/>
          <a:p>
            <a:pPr>
              <a:defRPr/>
            </a:pPr>
            <a:r>
              <a:rPr lang="el-GR" smtClean="0"/>
              <a:t>Ενότητα 16. Τριλοβίτες, Χηληκεραιωτά και Μυριάποδα.</a:t>
            </a:r>
            <a:endParaRPr lang="el-GR"/>
          </a:p>
        </p:txBody>
      </p:sp>
      <p:sp>
        <p:nvSpPr>
          <p:cNvPr id="4" name="Θέση αριθμού διαφάνειας 3"/>
          <p:cNvSpPr>
            <a:spLocks noGrp="1"/>
          </p:cNvSpPr>
          <p:nvPr>
            <p:ph type="sldNum" sz="quarter" idx="11"/>
          </p:nvPr>
        </p:nvSpPr>
        <p:spPr/>
        <p:txBody>
          <a:bodyPr/>
          <a:lstStyle/>
          <a:p>
            <a:fld id="{CAD80053-AE51-4A34-9F03-63BA9AEC24BD}" type="slidenum">
              <a:rPr lang="el-GR" altLang="en-US" smtClean="0"/>
              <a:pPr/>
              <a:t>‹#›</a:t>
            </a:fld>
            <a:endParaRPr lang="el-GR" altLang="en-US"/>
          </a:p>
        </p:txBody>
      </p:sp>
      <p:sp>
        <p:nvSpPr>
          <p:cNvPr id="6" name="Θέση κειμένου 5"/>
          <p:cNvSpPr>
            <a:spLocks noGrp="1"/>
          </p:cNvSpPr>
          <p:nvPr>
            <p:ph type="body" sz="quarter" idx="12"/>
          </p:nvPr>
        </p:nvSpPr>
        <p:spPr>
          <a:xfrm>
            <a:off x="628650" y="1855788"/>
            <a:ext cx="7886700" cy="2305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Θέση εικόνας 7"/>
          <p:cNvSpPr>
            <a:spLocks noGrp="1"/>
          </p:cNvSpPr>
          <p:nvPr>
            <p:ph type="pic" sz="quarter" idx="13"/>
          </p:nvPr>
        </p:nvSpPr>
        <p:spPr>
          <a:xfrm>
            <a:off x="628650" y="4214813"/>
            <a:ext cx="7886700" cy="1947862"/>
          </a:xfrm>
        </p:spPr>
        <p:txBody>
          <a:bodyPr/>
          <a:lstStyle/>
          <a:p>
            <a:r>
              <a:rPr lang="en-US" smtClean="0"/>
              <a:t>Click icon to add picture</a:t>
            </a:r>
            <a:endParaRPr lang="en-US"/>
          </a:p>
        </p:txBody>
      </p:sp>
    </p:spTree>
    <p:extLst>
      <p:ext uri="{BB962C8B-B14F-4D97-AF65-F5344CB8AC3E}">
        <p14:creationId xmlns:p14="http://schemas.microsoft.com/office/powerpoint/2010/main" val="1209006095"/>
      </p:ext>
    </p:extLst>
  </p:cSld>
  <p:clrMapOvr>
    <a:masterClrMapping/>
  </p:clrMapOvr>
  <p:timing>
    <p:tnLst>
      <p:par>
        <p:cTn id="1" dur="indefinite" restart="never" nodeType="tmRoot"/>
      </p:par>
    </p:tnLst>
  </p:timing>
  <p:hf hd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4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mtClean="0"/>
              <a:t>Click to edit Master title style</a:t>
            </a:r>
            <a:endParaRPr lang="el-GR"/>
          </a:p>
        </p:txBody>
      </p:sp>
      <p:sp>
        <p:nvSpPr>
          <p:cNvPr id="3" name="Θέση υποσέλιδου 2"/>
          <p:cNvSpPr>
            <a:spLocks noGrp="1"/>
          </p:cNvSpPr>
          <p:nvPr>
            <p:ph type="ftr" sz="quarter" idx="10"/>
          </p:nvPr>
        </p:nvSpPr>
        <p:spPr/>
        <p:txBody>
          <a:bodyPr/>
          <a:lstStyle/>
          <a:p>
            <a:pPr>
              <a:defRPr/>
            </a:pPr>
            <a:r>
              <a:rPr lang="el-GR" smtClean="0"/>
              <a:t>Ενότητα 16. Τριλοβίτες, Χηληκεραιωτά και Μυριάποδα.</a:t>
            </a:r>
            <a:endParaRPr lang="el-GR"/>
          </a:p>
        </p:txBody>
      </p:sp>
      <p:sp>
        <p:nvSpPr>
          <p:cNvPr id="4" name="Θέση αριθμού διαφάνειας 3"/>
          <p:cNvSpPr>
            <a:spLocks noGrp="1"/>
          </p:cNvSpPr>
          <p:nvPr>
            <p:ph type="sldNum" sz="quarter" idx="11"/>
          </p:nvPr>
        </p:nvSpPr>
        <p:spPr/>
        <p:txBody>
          <a:bodyPr/>
          <a:lstStyle/>
          <a:p>
            <a:fld id="{CAD80053-AE51-4A34-9F03-63BA9AEC24BD}" type="slidenum">
              <a:rPr lang="el-GR" altLang="en-US" smtClean="0"/>
              <a:pPr/>
              <a:t>‹#›</a:t>
            </a:fld>
            <a:endParaRPr lang="el-GR" altLang="en-US"/>
          </a:p>
        </p:txBody>
      </p:sp>
      <p:sp>
        <p:nvSpPr>
          <p:cNvPr id="6" name="Content Placeholder 5"/>
          <p:cNvSpPr>
            <a:spLocks noGrp="1"/>
          </p:cNvSpPr>
          <p:nvPr>
            <p:ph sz="quarter" idx="12"/>
          </p:nvPr>
        </p:nvSpPr>
        <p:spPr>
          <a:xfrm>
            <a:off x="4624388" y="1853430"/>
            <a:ext cx="3890962" cy="206928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Content Placeholder 7"/>
          <p:cNvSpPr>
            <a:spLocks noGrp="1"/>
          </p:cNvSpPr>
          <p:nvPr>
            <p:ph sz="quarter" idx="13"/>
          </p:nvPr>
        </p:nvSpPr>
        <p:spPr>
          <a:xfrm>
            <a:off x="4624388" y="4048124"/>
            <a:ext cx="3890962" cy="211455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 name="Text Placeholder 9"/>
          <p:cNvSpPr>
            <a:spLocks noGrp="1"/>
          </p:cNvSpPr>
          <p:nvPr>
            <p:ph type="body" sz="quarter" idx="14"/>
          </p:nvPr>
        </p:nvSpPr>
        <p:spPr>
          <a:xfrm>
            <a:off x="628650" y="1854200"/>
            <a:ext cx="3890963" cy="43084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680800991"/>
      </p:ext>
    </p:extLst>
  </p:cSld>
  <p:clrMapOvr>
    <a:masterClrMapping/>
  </p:clrMapOvr>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5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mtClean="0"/>
              <a:t>Click to edit Master title style</a:t>
            </a:r>
            <a:endParaRPr lang="el-GR"/>
          </a:p>
        </p:txBody>
      </p:sp>
      <p:sp>
        <p:nvSpPr>
          <p:cNvPr id="3" name="Θέση υποσέλιδου 2"/>
          <p:cNvSpPr>
            <a:spLocks noGrp="1"/>
          </p:cNvSpPr>
          <p:nvPr>
            <p:ph type="ftr" sz="quarter" idx="10"/>
          </p:nvPr>
        </p:nvSpPr>
        <p:spPr/>
        <p:txBody>
          <a:bodyPr/>
          <a:lstStyle/>
          <a:p>
            <a:pPr>
              <a:defRPr/>
            </a:pPr>
            <a:r>
              <a:rPr lang="el-GR" smtClean="0"/>
              <a:t>Ενότητα 16. Τριλοβίτες, Χηληκεραιωτά και Μυριάποδα.</a:t>
            </a:r>
            <a:endParaRPr lang="el-GR"/>
          </a:p>
        </p:txBody>
      </p:sp>
      <p:sp>
        <p:nvSpPr>
          <p:cNvPr id="4" name="Θέση αριθμού διαφάνειας 3"/>
          <p:cNvSpPr>
            <a:spLocks noGrp="1"/>
          </p:cNvSpPr>
          <p:nvPr>
            <p:ph type="sldNum" sz="quarter" idx="11"/>
          </p:nvPr>
        </p:nvSpPr>
        <p:spPr/>
        <p:txBody>
          <a:bodyPr/>
          <a:lstStyle/>
          <a:p>
            <a:fld id="{CAD80053-AE51-4A34-9F03-63BA9AEC24BD}" type="slidenum">
              <a:rPr lang="el-GR" altLang="en-US" smtClean="0"/>
              <a:pPr/>
              <a:t>‹#›</a:t>
            </a:fld>
            <a:endParaRPr lang="el-GR" altLang="en-US"/>
          </a:p>
        </p:txBody>
      </p:sp>
      <p:sp>
        <p:nvSpPr>
          <p:cNvPr id="6" name="Content Placeholder 5"/>
          <p:cNvSpPr>
            <a:spLocks noGrp="1"/>
          </p:cNvSpPr>
          <p:nvPr>
            <p:ph sz="quarter" idx="12"/>
          </p:nvPr>
        </p:nvSpPr>
        <p:spPr>
          <a:xfrm>
            <a:off x="4624388" y="1853430"/>
            <a:ext cx="3890962" cy="206928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Content Placeholder 7"/>
          <p:cNvSpPr>
            <a:spLocks noGrp="1"/>
          </p:cNvSpPr>
          <p:nvPr>
            <p:ph sz="quarter" idx="13"/>
          </p:nvPr>
        </p:nvSpPr>
        <p:spPr>
          <a:xfrm>
            <a:off x="4624388" y="4048124"/>
            <a:ext cx="3890962" cy="211455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Content Placeholder 6"/>
          <p:cNvSpPr>
            <a:spLocks noGrp="1"/>
          </p:cNvSpPr>
          <p:nvPr>
            <p:ph sz="quarter" idx="14"/>
          </p:nvPr>
        </p:nvSpPr>
        <p:spPr>
          <a:xfrm>
            <a:off x="628650" y="1853430"/>
            <a:ext cx="3836988" cy="430924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902725885"/>
      </p:ext>
    </p:extLst>
  </p:cSld>
  <p:clrMapOvr>
    <a:masterClrMapping/>
  </p:clrMapOvr>
  <p:hf hd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1_Περιεχόμενο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Footer Placeholder 5"/>
          <p:cNvSpPr>
            <a:spLocks noGrp="1"/>
          </p:cNvSpPr>
          <p:nvPr>
            <p:ph type="ftr" sz="quarter" idx="11"/>
          </p:nvPr>
        </p:nvSpPr>
        <p:spPr/>
        <p:txBody>
          <a:bodyPr/>
          <a:lstStyle/>
          <a:p>
            <a:pPr>
              <a:defRPr/>
            </a:pPr>
            <a:r>
              <a:rPr lang="el-GR" smtClean="0"/>
              <a:t>Ενότητα 16. Τριλοβίτες, Χηληκεραιωτά και Μυριάποδα.</a:t>
            </a:r>
            <a:endParaRPr lang="el-GR"/>
          </a:p>
        </p:txBody>
      </p:sp>
      <p:sp>
        <p:nvSpPr>
          <p:cNvPr id="7" name="Slide Number Placeholder 6"/>
          <p:cNvSpPr>
            <a:spLocks noGrp="1"/>
          </p:cNvSpPr>
          <p:nvPr>
            <p:ph type="sldNum" sz="quarter" idx="12"/>
          </p:nvPr>
        </p:nvSpPr>
        <p:spPr/>
        <p:txBody>
          <a:bodyPr/>
          <a:lstStyle/>
          <a:p>
            <a:fld id="{CAD80053-AE51-4A34-9F03-63BA9AEC24BD}" type="slidenum">
              <a:rPr lang="el-GR" altLang="en-US" smtClean="0"/>
              <a:pPr/>
              <a:t>‹#›</a:t>
            </a:fld>
            <a:endParaRPr lang="el-GR" altLang="en-US"/>
          </a:p>
        </p:txBody>
      </p:sp>
      <p:sp>
        <p:nvSpPr>
          <p:cNvPr id="8" name="Picture Placeholder 7"/>
          <p:cNvSpPr>
            <a:spLocks noGrp="1"/>
          </p:cNvSpPr>
          <p:nvPr>
            <p:ph type="pic" sz="quarter" idx="13"/>
          </p:nvPr>
        </p:nvSpPr>
        <p:spPr>
          <a:xfrm>
            <a:off x="630238" y="2160588"/>
            <a:ext cx="2949575" cy="3700462"/>
          </a:xfrm>
        </p:spPr>
        <p:txBody>
          <a:bodyPr/>
          <a:lstStyle/>
          <a:p>
            <a:r>
              <a:rPr lang="en-US" smtClean="0"/>
              <a:t>Click icon to add picture</a:t>
            </a:r>
            <a:endParaRPr lang="en-US"/>
          </a:p>
        </p:txBody>
      </p:sp>
    </p:spTree>
    <p:extLst>
      <p:ext uri="{BB962C8B-B14F-4D97-AF65-F5344CB8AC3E}">
        <p14:creationId xmlns:p14="http://schemas.microsoft.com/office/powerpoint/2010/main" val="927338782"/>
      </p:ext>
    </p:extLst>
  </p:cSld>
  <p:clrMapOvr>
    <a:masterClrMapping/>
  </p:clrMapOvr>
  <p:hf hd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pPr>
              <a:defRPr/>
            </a:pPr>
            <a:r>
              <a:rPr lang="el-GR" smtClean="0"/>
              <a:t>Ενότητα 16. Τριλοβίτες, Χηληκεραιωτά και Μυριάποδα.</a:t>
            </a:r>
            <a:endParaRPr lang="el-GR"/>
          </a:p>
        </p:txBody>
      </p:sp>
      <p:sp>
        <p:nvSpPr>
          <p:cNvPr id="7" name="Slide Number Placeholder 6"/>
          <p:cNvSpPr>
            <a:spLocks noGrp="1"/>
          </p:cNvSpPr>
          <p:nvPr>
            <p:ph type="sldNum" sz="quarter" idx="12"/>
          </p:nvPr>
        </p:nvSpPr>
        <p:spPr/>
        <p:txBody>
          <a:bodyPr/>
          <a:lstStyle/>
          <a:p>
            <a:fld id="{AEBCEB89-275A-40AD-A20D-1B3625DB37E0}" type="slidenum">
              <a:rPr lang="el-GR" altLang="en-US" smtClean="0"/>
              <a:pPr/>
              <a:t>‹#›</a:t>
            </a:fld>
            <a:endParaRPr lang="el-GR" altLang="en-US"/>
          </a:p>
        </p:txBody>
      </p:sp>
    </p:spTree>
    <p:extLst>
      <p:ext uri="{BB962C8B-B14F-4D97-AF65-F5344CB8AC3E}">
        <p14:creationId xmlns:p14="http://schemas.microsoft.com/office/powerpoint/2010/main" val="28374033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Footer Placeholder 2"/>
          <p:cNvSpPr>
            <a:spLocks noGrp="1"/>
          </p:cNvSpPr>
          <p:nvPr>
            <p:ph type="ftr" sz="quarter" idx="10"/>
          </p:nvPr>
        </p:nvSpPr>
        <p:spPr/>
        <p:txBody>
          <a:bodyPr/>
          <a:lstStyle/>
          <a:p>
            <a:pPr>
              <a:defRPr/>
            </a:pPr>
            <a:r>
              <a:rPr lang="el-GR" smtClean="0"/>
              <a:t>Ενότητα 16. Τριλοβίτες, Χηληκεραιωτά και Μυριάποδα.</a:t>
            </a:r>
            <a:endParaRPr lang="el-GR"/>
          </a:p>
        </p:txBody>
      </p:sp>
      <p:sp>
        <p:nvSpPr>
          <p:cNvPr id="4" name="Slide Number Placeholder 3"/>
          <p:cNvSpPr>
            <a:spLocks noGrp="1"/>
          </p:cNvSpPr>
          <p:nvPr>
            <p:ph type="sldNum" sz="quarter" idx="11"/>
          </p:nvPr>
        </p:nvSpPr>
        <p:spPr/>
        <p:txBody>
          <a:bodyPr/>
          <a:lstStyle/>
          <a:p>
            <a:fld id="{CAD80053-AE51-4A34-9F03-63BA9AEC24BD}" type="slidenum">
              <a:rPr lang="el-GR" altLang="en-US" smtClean="0"/>
              <a:pPr/>
              <a:t>‹#›</a:t>
            </a:fld>
            <a:endParaRPr lang="el-GR" altLang="en-US"/>
          </a:p>
        </p:txBody>
      </p:sp>
      <p:sp>
        <p:nvSpPr>
          <p:cNvPr id="6" name="Media Placeholder 5"/>
          <p:cNvSpPr>
            <a:spLocks noGrp="1"/>
          </p:cNvSpPr>
          <p:nvPr>
            <p:ph type="media" sz="quarter" idx="12"/>
          </p:nvPr>
        </p:nvSpPr>
        <p:spPr>
          <a:xfrm>
            <a:off x="628650" y="1854200"/>
            <a:ext cx="7886700" cy="3860800"/>
          </a:xfrm>
        </p:spPr>
        <p:txBody>
          <a:bodyPr/>
          <a:lstStyle/>
          <a:p>
            <a:r>
              <a:rPr lang="en-US" smtClean="0"/>
              <a:t>Click icon to add media</a:t>
            </a:r>
            <a:endParaRPr lang="en-US"/>
          </a:p>
        </p:txBody>
      </p:sp>
    </p:spTree>
    <p:extLst>
      <p:ext uri="{BB962C8B-B14F-4D97-AF65-F5344CB8AC3E}">
        <p14:creationId xmlns:p14="http://schemas.microsoft.com/office/powerpoint/2010/main" val="1262277483"/>
      </p:ext>
    </p:extLst>
  </p:cSld>
  <p:clrMapOvr>
    <a:masterClrMapping/>
  </p:clrMapOvr>
  <p:hf hdr="0" dt="0"/>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Footer Placeholder 2"/>
          <p:cNvSpPr>
            <a:spLocks noGrp="1"/>
          </p:cNvSpPr>
          <p:nvPr>
            <p:ph type="ftr" sz="quarter" idx="10"/>
          </p:nvPr>
        </p:nvSpPr>
        <p:spPr/>
        <p:txBody>
          <a:bodyPr/>
          <a:lstStyle/>
          <a:p>
            <a:pPr>
              <a:defRPr/>
            </a:pPr>
            <a:r>
              <a:rPr lang="el-GR" smtClean="0"/>
              <a:t>Ενότητα 16. Τριλοβίτες, Χηληκεραιωτά και Μυριάποδα.</a:t>
            </a:r>
            <a:endParaRPr lang="el-GR"/>
          </a:p>
        </p:txBody>
      </p:sp>
      <p:sp>
        <p:nvSpPr>
          <p:cNvPr id="4" name="Slide Number Placeholder 3"/>
          <p:cNvSpPr>
            <a:spLocks noGrp="1"/>
          </p:cNvSpPr>
          <p:nvPr>
            <p:ph type="sldNum" sz="quarter" idx="11"/>
          </p:nvPr>
        </p:nvSpPr>
        <p:spPr/>
        <p:txBody>
          <a:bodyPr/>
          <a:lstStyle/>
          <a:p>
            <a:fld id="{CAD80053-AE51-4A34-9F03-63BA9AEC24BD}" type="slidenum">
              <a:rPr lang="el-GR" altLang="en-US" smtClean="0"/>
              <a:pPr/>
              <a:t>‹#›</a:t>
            </a:fld>
            <a:endParaRPr lang="el-GR" altLang="en-US"/>
          </a:p>
        </p:txBody>
      </p:sp>
      <p:sp>
        <p:nvSpPr>
          <p:cNvPr id="10" name="Content Placeholder 9"/>
          <p:cNvSpPr>
            <a:spLocks noGrp="1"/>
          </p:cNvSpPr>
          <p:nvPr>
            <p:ph sz="quarter" idx="16"/>
          </p:nvPr>
        </p:nvSpPr>
        <p:spPr>
          <a:xfrm>
            <a:off x="628650" y="1866900"/>
            <a:ext cx="3778250" cy="203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9"/>
          <p:cNvSpPr>
            <a:spLocks noGrp="1"/>
          </p:cNvSpPr>
          <p:nvPr>
            <p:ph sz="quarter" idx="17"/>
          </p:nvPr>
        </p:nvSpPr>
        <p:spPr>
          <a:xfrm>
            <a:off x="628650" y="4060595"/>
            <a:ext cx="3778250" cy="203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2" name="Content Placeholder 9"/>
          <p:cNvSpPr>
            <a:spLocks noGrp="1"/>
          </p:cNvSpPr>
          <p:nvPr>
            <p:ph sz="quarter" idx="18"/>
          </p:nvPr>
        </p:nvSpPr>
        <p:spPr>
          <a:xfrm>
            <a:off x="4724400" y="1848335"/>
            <a:ext cx="3778250" cy="203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9"/>
          <p:cNvSpPr>
            <a:spLocks noGrp="1"/>
          </p:cNvSpPr>
          <p:nvPr>
            <p:ph sz="quarter" idx="19"/>
          </p:nvPr>
        </p:nvSpPr>
        <p:spPr>
          <a:xfrm>
            <a:off x="4737100" y="4060595"/>
            <a:ext cx="3778250" cy="203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196204485"/>
      </p:ext>
    </p:extLst>
  </p:cSld>
  <p:clrMapOvr>
    <a:masterClrMapping/>
  </p:clrMapOvr>
  <p:hf hdr="0" dt="0"/>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3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Footer Placeholder 2"/>
          <p:cNvSpPr>
            <a:spLocks noGrp="1"/>
          </p:cNvSpPr>
          <p:nvPr>
            <p:ph type="ftr" sz="quarter" idx="10"/>
          </p:nvPr>
        </p:nvSpPr>
        <p:spPr/>
        <p:txBody>
          <a:bodyPr/>
          <a:lstStyle/>
          <a:p>
            <a:pPr>
              <a:defRPr/>
            </a:pPr>
            <a:r>
              <a:rPr lang="el-GR" smtClean="0"/>
              <a:t>Ενότητα 16. Τριλοβίτες, Χηληκεραιωτά και Μυριάποδα.</a:t>
            </a:r>
            <a:endParaRPr lang="el-GR"/>
          </a:p>
        </p:txBody>
      </p:sp>
      <p:sp>
        <p:nvSpPr>
          <p:cNvPr id="4" name="Slide Number Placeholder 3"/>
          <p:cNvSpPr>
            <a:spLocks noGrp="1"/>
          </p:cNvSpPr>
          <p:nvPr>
            <p:ph type="sldNum" sz="quarter" idx="11"/>
          </p:nvPr>
        </p:nvSpPr>
        <p:spPr/>
        <p:txBody>
          <a:bodyPr/>
          <a:lstStyle/>
          <a:p>
            <a:fld id="{CAD80053-AE51-4A34-9F03-63BA9AEC24BD}" type="slidenum">
              <a:rPr lang="el-GR" altLang="en-US" smtClean="0"/>
              <a:pPr/>
              <a:t>‹#›</a:t>
            </a:fld>
            <a:endParaRPr lang="el-GR" altLang="en-US"/>
          </a:p>
        </p:txBody>
      </p:sp>
      <p:sp>
        <p:nvSpPr>
          <p:cNvPr id="6" name="Picture Placeholder 5"/>
          <p:cNvSpPr>
            <a:spLocks noGrp="1"/>
          </p:cNvSpPr>
          <p:nvPr>
            <p:ph type="pic" sz="quarter" idx="12"/>
          </p:nvPr>
        </p:nvSpPr>
        <p:spPr>
          <a:xfrm>
            <a:off x="628650" y="1866900"/>
            <a:ext cx="3778250" cy="2032000"/>
          </a:xfrm>
        </p:spPr>
        <p:txBody>
          <a:bodyPr/>
          <a:lstStyle/>
          <a:p>
            <a:r>
              <a:rPr lang="en-US" smtClean="0"/>
              <a:t>Click icon to add picture</a:t>
            </a:r>
            <a:endParaRPr lang="en-US"/>
          </a:p>
        </p:txBody>
      </p:sp>
      <p:sp>
        <p:nvSpPr>
          <p:cNvPr id="7" name="Picture Placeholder 5"/>
          <p:cNvSpPr>
            <a:spLocks noGrp="1"/>
          </p:cNvSpPr>
          <p:nvPr>
            <p:ph type="pic" sz="quarter" idx="13"/>
          </p:nvPr>
        </p:nvSpPr>
        <p:spPr>
          <a:xfrm>
            <a:off x="4737100" y="1854200"/>
            <a:ext cx="3778250" cy="2044700"/>
          </a:xfrm>
        </p:spPr>
        <p:txBody>
          <a:bodyPr/>
          <a:lstStyle/>
          <a:p>
            <a:r>
              <a:rPr lang="en-US" smtClean="0"/>
              <a:t>Click icon to add picture</a:t>
            </a:r>
            <a:endParaRPr lang="en-US"/>
          </a:p>
        </p:txBody>
      </p:sp>
      <p:sp>
        <p:nvSpPr>
          <p:cNvPr id="8" name="Picture Placeholder 5"/>
          <p:cNvSpPr>
            <a:spLocks noGrp="1"/>
          </p:cNvSpPr>
          <p:nvPr>
            <p:ph type="pic" sz="quarter" idx="14"/>
          </p:nvPr>
        </p:nvSpPr>
        <p:spPr>
          <a:xfrm>
            <a:off x="2682875" y="4075111"/>
            <a:ext cx="3778250" cy="2032000"/>
          </a:xfrm>
        </p:spPr>
        <p:txBody>
          <a:bodyPr/>
          <a:lstStyle/>
          <a:p>
            <a:r>
              <a:rPr lang="en-US" smtClean="0"/>
              <a:t>Click icon to add picture</a:t>
            </a:r>
            <a:endParaRPr lang="en-US"/>
          </a:p>
        </p:txBody>
      </p:sp>
    </p:spTree>
    <p:extLst>
      <p:ext uri="{BB962C8B-B14F-4D97-AF65-F5344CB8AC3E}">
        <p14:creationId xmlns:p14="http://schemas.microsoft.com/office/powerpoint/2010/main" val="2487488617"/>
      </p:ext>
    </p:extLst>
  </p:cSld>
  <p:clrMapOvr>
    <a:masterClrMapping/>
  </p:clrMapOvr>
  <p:hf hd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2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Footer Placeholder 2"/>
          <p:cNvSpPr>
            <a:spLocks noGrp="1"/>
          </p:cNvSpPr>
          <p:nvPr>
            <p:ph type="ftr" sz="quarter" idx="10"/>
          </p:nvPr>
        </p:nvSpPr>
        <p:spPr/>
        <p:txBody>
          <a:bodyPr/>
          <a:lstStyle/>
          <a:p>
            <a:pPr>
              <a:defRPr/>
            </a:pPr>
            <a:r>
              <a:rPr lang="el-GR" smtClean="0"/>
              <a:t>Ενότητα 16. Τριλοβίτες, Χηληκεραιωτά και Μυριάποδα.</a:t>
            </a:r>
            <a:endParaRPr lang="el-GR"/>
          </a:p>
        </p:txBody>
      </p:sp>
      <p:sp>
        <p:nvSpPr>
          <p:cNvPr id="4" name="Slide Number Placeholder 3"/>
          <p:cNvSpPr>
            <a:spLocks noGrp="1"/>
          </p:cNvSpPr>
          <p:nvPr>
            <p:ph type="sldNum" sz="quarter" idx="11"/>
          </p:nvPr>
        </p:nvSpPr>
        <p:spPr/>
        <p:txBody>
          <a:bodyPr/>
          <a:lstStyle/>
          <a:p>
            <a:fld id="{CAD80053-AE51-4A34-9F03-63BA9AEC24BD}" type="slidenum">
              <a:rPr lang="el-GR" altLang="en-US" smtClean="0"/>
              <a:pPr/>
              <a:t>‹#›</a:t>
            </a:fld>
            <a:endParaRPr lang="el-GR" altLang="en-US"/>
          </a:p>
        </p:txBody>
      </p:sp>
      <p:sp>
        <p:nvSpPr>
          <p:cNvPr id="6" name="Picture Placeholder 5"/>
          <p:cNvSpPr>
            <a:spLocks noGrp="1"/>
          </p:cNvSpPr>
          <p:nvPr>
            <p:ph type="pic" sz="quarter" idx="12"/>
          </p:nvPr>
        </p:nvSpPr>
        <p:spPr>
          <a:xfrm>
            <a:off x="527050" y="2311400"/>
            <a:ext cx="2520950" cy="3187700"/>
          </a:xfrm>
        </p:spPr>
        <p:txBody>
          <a:bodyPr/>
          <a:lstStyle/>
          <a:p>
            <a:r>
              <a:rPr lang="en-US" smtClean="0"/>
              <a:t>Click icon to add picture</a:t>
            </a:r>
            <a:endParaRPr lang="en-US"/>
          </a:p>
        </p:txBody>
      </p:sp>
      <p:sp>
        <p:nvSpPr>
          <p:cNvPr id="8" name="Picture Placeholder 5"/>
          <p:cNvSpPr>
            <a:spLocks noGrp="1"/>
          </p:cNvSpPr>
          <p:nvPr>
            <p:ph type="pic" sz="quarter" idx="13"/>
          </p:nvPr>
        </p:nvSpPr>
        <p:spPr>
          <a:xfrm>
            <a:off x="3302000" y="2311400"/>
            <a:ext cx="2501900" cy="3187700"/>
          </a:xfrm>
        </p:spPr>
        <p:txBody>
          <a:bodyPr/>
          <a:lstStyle/>
          <a:p>
            <a:r>
              <a:rPr lang="en-US" smtClean="0"/>
              <a:t>Click icon to add picture</a:t>
            </a:r>
            <a:endParaRPr lang="en-US"/>
          </a:p>
        </p:txBody>
      </p:sp>
      <p:sp>
        <p:nvSpPr>
          <p:cNvPr id="9" name="Picture Placeholder 5"/>
          <p:cNvSpPr>
            <a:spLocks noGrp="1"/>
          </p:cNvSpPr>
          <p:nvPr>
            <p:ph type="pic" sz="quarter" idx="14"/>
          </p:nvPr>
        </p:nvSpPr>
        <p:spPr>
          <a:xfrm>
            <a:off x="6076950" y="2311400"/>
            <a:ext cx="2495550" cy="3187700"/>
          </a:xfrm>
        </p:spPr>
        <p:txBody>
          <a:bodyPr/>
          <a:lstStyle/>
          <a:p>
            <a:r>
              <a:rPr lang="en-US" smtClean="0"/>
              <a:t>Click icon to add picture</a:t>
            </a:r>
            <a:endParaRPr lang="en-US"/>
          </a:p>
        </p:txBody>
      </p:sp>
    </p:spTree>
    <p:extLst>
      <p:ext uri="{BB962C8B-B14F-4D97-AF65-F5344CB8AC3E}">
        <p14:creationId xmlns:p14="http://schemas.microsoft.com/office/powerpoint/2010/main" val="1405884344"/>
      </p:ext>
    </p:extLst>
  </p:cSld>
  <p:clrMapOvr>
    <a:masterClrMapping/>
  </p:clrMapOvr>
  <p:hf hdr="0" dt="0"/>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632222" y="3140968"/>
            <a:ext cx="7886700" cy="1325563"/>
          </a:xfrm>
        </p:spPr>
        <p:txBody>
          <a:bodyPr/>
          <a:lstStyle/>
          <a:p>
            <a:r>
              <a:rPr lang="en-US" smtClean="0"/>
              <a:t>Click to edit Master title style</a:t>
            </a:r>
            <a:endParaRPr lang="en-US"/>
          </a:p>
        </p:txBody>
      </p:sp>
      <p:sp>
        <p:nvSpPr>
          <p:cNvPr id="3" name="Footer Placeholder 2"/>
          <p:cNvSpPr>
            <a:spLocks noGrp="1"/>
          </p:cNvSpPr>
          <p:nvPr>
            <p:ph type="ftr" sz="quarter" idx="10"/>
          </p:nvPr>
        </p:nvSpPr>
        <p:spPr/>
        <p:txBody>
          <a:bodyPr/>
          <a:lstStyle/>
          <a:p>
            <a:pPr>
              <a:defRPr/>
            </a:pPr>
            <a:r>
              <a:rPr lang="el-GR" smtClean="0"/>
              <a:t>Ενότητα 16. Τριλοβίτες, Χηληκεραιωτά και Μυριάποδα.</a:t>
            </a:r>
            <a:endParaRPr lang="el-GR" dirty="0"/>
          </a:p>
        </p:txBody>
      </p:sp>
      <p:sp>
        <p:nvSpPr>
          <p:cNvPr id="4" name="Slide Number Placeholder 3"/>
          <p:cNvSpPr>
            <a:spLocks noGrp="1"/>
          </p:cNvSpPr>
          <p:nvPr>
            <p:ph type="sldNum" sz="quarter" idx="11"/>
          </p:nvPr>
        </p:nvSpPr>
        <p:spPr/>
        <p:txBody>
          <a:bodyPr/>
          <a:lstStyle/>
          <a:p>
            <a:fld id="{CAD80053-AE51-4A34-9F03-63BA9AEC24BD}" type="slidenum">
              <a:rPr lang="el-GR" altLang="en-US" smtClean="0"/>
              <a:pPr/>
              <a:t>‹#›</a:t>
            </a:fld>
            <a:endParaRPr lang="el-GR" altLang="en-US" dirty="0"/>
          </a:p>
        </p:txBody>
      </p:sp>
    </p:spTree>
    <p:extLst>
      <p:ext uri="{BB962C8B-B14F-4D97-AF65-F5344CB8AC3E}">
        <p14:creationId xmlns:p14="http://schemas.microsoft.com/office/powerpoint/2010/main" val="227799164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secHead">
  <p:cSld name="Κεφαλίδα ενότητας">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normAutofit/>
          </a:bodyPr>
          <a:lstStyle>
            <a:lvl1pPr>
              <a:defRPr sz="4400">
                <a:solidFill>
                  <a:srgbClr val="5075BC"/>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normAutofit/>
          </a:bodyPr>
          <a:lstStyle>
            <a:lvl1pPr marL="0" indent="0">
              <a:buNone/>
              <a:defRPr sz="32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5" name="Footer Placeholder 4"/>
          <p:cNvSpPr>
            <a:spLocks noGrp="1"/>
          </p:cNvSpPr>
          <p:nvPr>
            <p:ph type="ftr" sz="quarter" idx="11"/>
          </p:nvPr>
        </p:nvSpPr>
        <p:spPr/>
        <p:txBody>
          <a:bodyPr/>
          <a:lstStyle/>
          <a:p>
            <a:pPr>
              <a:defRPr/>
            </a:pPr>
            <a:r>
              <a:rPr lang="el-GR" smtClean="0"/>
              <a:t>Ενότητα 16. Τριλοβίτες, Χηληκεραιωτά και Μυριάποδα.</a:t>
            </a:r>
            <a:endParaRPr lang="el-GR"/>
          </a:p>
        </p:txBody>
      </p:sp>
      <p:sp>
        <p:nvSpPr>
          <p:cNvPr id="6" name="Slide Number Placeholder 5"/>
          <p:cNvSpPr>
            <a:spLocks noGrp="1"/>
          </p:cNvSpPr>
          <p:nvPr>
            <p:ph type="sldNum" sz="quarter" idx="12"/>
          </p:nvPr>
        </p:nvSpPr>
        <p:spPr/>
        <p:txBody>
          <a:bodyPr/>
          <a:lstStyle/>
          <a:p>
            <a:fld id="{D48CA866-776E-4F53-88DC-6A2AB6870893}" type="slidenum">
              <a:rPr lang="el-GR" altLang="en-US" smtClean="0"/>
              <a:pPr/>
              <a:t>‹#›</a:t>
            </a:fld>
            <a:endParaRPr lang="el-GR" altLang="en-US"/>
          </a:p>
        </p:txBody>
      </p:sp>
    </p:spTree>
    <p:extLst>
      <p:ext uri="{BB962C8B-B14F-4D97-AF65-F5344CB8AC3E}">
        <p14:creationId xmlns:p14="http://schemas.microsoft.com/office/powerpoint/2010/main" val="961728847"/>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Τίτλος και 4 Αντικείμενα">
    <p:spTree>
      <p:nvGrpSpPr>
        <p:cNvPr id="1" name=""/>
        <p:cNvGrpSpPr/>
        <p:nvPr/>
      </p:nvGrpSpPr>
      <p:grpSpPr>
        <a:xfrm>
          <a:off x="0" y="0"/>
          <a:ext cx="0" cy="0"/>
          <a:chOff x="0" y="0"/>
          <a:chExt cx="0" cy="0"/>
        </a:xfrm>
      </p:grpSpPr>
      <p:sp>
        <p:nvSpPr>
          <p:cNvPr id="2" name="Title 1"/>
          <p:cNvSpPr>
            <a:spLocks noGrp="1"/>
          </p:cNvSpPr>
          <p:nvPr>
            <p:ph type="title" sz="quarter"/>
          </p:nvPr>
        </p:nvSpPr>
        <p:spPr>
          <a:xfrm>
            <a:off x="685800" y="609600"/>
            <a:ext cx="7772400" cy="1143000"/>
          </a:xfrm>
        </p:spPr>
        <p:txBody>
          <a:bodyPr/>
          <a:lstStyle/>
          <a:p>
            <a:r>
              <a:rPr lang="el-GR" smtClean="0"/>
              <a:t>Στυλ κύριου τίτλου</a:t>
            </a:r>
            <a:endParaRPr lang="el-GR"/>
          </a:p>
        </p:txBody>
      </p:sp>
      <p:sp>
        <p:nvSpPr>
          <p:cNvPr id="3" name="Content Placeholder 2"/>
          <p:cNvSpPr>
            <a:spLocks noGrp="1"/>
          </p:cNvSpPr>
          <p:nvPr>
            <p:ph sz="quarter" idx="1"/>
          </p:nvPr>
        </p:nvSpPr>
        <p:spPr>
          <a:xfrm>
            <a:off x="685800" y="1981200"/>
            <a:ext cx="3810000" cy="1981200"/>
          </a:xfrm>
        </p:spPr>
        <p:txBody>
          <a:bodyPr/>
          <a:lstStyle/>
          <a:p>
            <a:pPr lvl="0"/>
            <a:r>
              <a:rPr lang="el-GR" dirty="0" smtClean="0"/>
              <a:t>Στυλ υποδείγματος κειμένου</a:t>
            </a:r>
          </a:p>
          <a:p>
            <a:pPr lvl="1"/>
            <a:r>
              <a:rPr lang="el-GR" dirty="0" smtClean="0"/>
              <a:t>Δεύτερου επιπέδου</a:t>
            </a:r>
          </a:p>
          <a:p>
            <a:pPr lvl="2"/>
            <a:r>
              <a:rPr lang="el-GR" dirty="0" smtClean="0"/>
              <a:t>Τρίτου επιπέδου</a:t>
            </a:r>
          </a:p>
          <a:p>
            <a:pPr lvl="3"/>
            <a:r>
              <a:rPr lang="el-GR" dirty="0" smtClean="0"/>
              <a:t>Τέταρτου επιπέδου</a:t>
            </a:r>
          </a:p>
          <a:p>
            <a:pPr lvl="4"/>
            <a:r>
              <a:rPr lang="el-GR" dirty="0" smtClean="0"/>
              <a:t>Πέμπτου επιπέδου</a:t>
            </a:r>
            <a:endParaRPr lang="el-GR" dirty="0"/>
          </a:p>
        </p:txBody>
      </p:sp>
      <p:sp>
        <p:nvSpPr>
          <p:cNvPr id="4" name="Content Placeholder 3"/>
          <p:cNvSpPr>
            <a:spLocks noGrp="1"/>
          </p:cNvSpPr>
          <p:nvPr>
            <p:ph sz="quarter" idx="2"/>
          </p:nvPr>
        </p:nvSpPr>
        <p:spPr>
          <a:xfrm>
            <a:off x="4648200" y="1981200"/>
            <a:ext cx="3810000" cy="198120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Content Placeholder 4"/>
          <p:cNvSpPr>
            <a:spLocks noGrp="1"/>
          </p:cNvSpPr>
          <p:nvPr>
            <p:ph sz="quarter" idx="3"/>
          </p:nvPr>
        </p:nvSpPr>
        <p:spPr>
          <a:xfrm>
            <a:off x="2743200" y="4191000"/>
            <a:ext cx="3810000" cy="198120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dirty="0"/>
          </a:p>
        </p:txBody>
      </p:sp>
      <p:sp>
        <p:nvSpPr>
          <p:cNvPr id="6" name="Footer Placeholder 1"/>
          <p:cNvSpPr>
            <a:spLocks noGrp="1"/>
          </p:cNvSpPr>
          <p:nvPr>
            <p:ph type="ftr" sz="quarter" idx="10"/>
          </p:nvPr>
        </p:nvSpPr>
        <p:spPr/>
        <p:txBody>
          <a:bodyPr/>
          <a:lstStyle>
            <a:lvl1pPr>
              <a:defRPr/>
            </a:lvl1pPr>
          </a:lstStyle>
          <a:p>
            <a:pPr>
              <a:defRPr/>
            </a:pPr>
            <a:r>
              <a:rPr lang="el-GR" smtClean="0"/>
              <a:t>Ενότητα 16. Τριλοβίτες, Χηληκεραιωτά και Μυριάποδα.</a:t>
            </a:r>
            <a:endParaRPr lang="el-GR"/>
          </a:p>
        </p:txBody>
      </p:sp>
      <p:sp>
        <p:nvSpPr>
          <p:cNvPr id="7" name="Slide Number Placeholder 2"/>
          <p:cNvSpPr>
            <a:spLocks noGrp="1"/>
          </p:cNvSpPr>
          <p:nvPr>
            <p:ph type="sldNum" sz="quarter" idx="11"/>
          </p:nvPr>
        </p:nvSpPr>
        <p:spPr/>
        <p:txBody>
          <a:bodyPr/>
          <a:lstStyle>
            <a:lvl1pPr>
              <a:defRPr/>
            </a:lvl1pPr>
          </a:lstStyle>
          <a:p>
            <a:fld id="{53F86B4A-B1A6-4A85-A129-32F09566B987}" type="slidenum">
              <a:rPr lang="el-GR" altLang="en-US"/>
              <a:pPr/>
              <a:t>‹#›</a:t>
            </a:fld>
            <a:endParaRPr lang="el-GR" altLang="en-US"/>
          </a:p>
        </p:txBody>
      </p:sp>
    </p:spTree>
    <p:extLst>
      <p:ext uri="{BB962C8B-B14F-4D97-AF65-F5344CB8AC3E}">
        <p14:creationId xmlns:p14="http://schemas.microsoft.com/office/powerpoint/2010/main" val="151844689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fourObj">
  <p:cSld name="Τίτλος και 4 Αντικείμενα">
    <p:spTree>
      <p:nvGrpSpPr>
        <p:cNvPr id="1" name=""/>
        <p:cNvGrpSpPr/>
        <p:nvPr/>
      </p:nvGrpSpPr>
      <p:grpSpPr>
        <a:xfrm>
          <a:off x="0" y="0"/>
          <a:ext cx="0" cy="0"/>
          <a:chOff x="0" y="0"/>
          <a:chExt cx="0" cy="0"/>
        </a:xfrm>
      </p:grpSpPr>
      <p:sp>
        <p:nvSpPr>
          <p:cNvPr id="2" name="Title 1"/>
          <p:cNvSpPr>
            <a:spLocks noGrp="1"/>
          </p:cNvSpPr>
          <p:nvPr>
            <p:ph type="title" sz="quarter"/>
          </p:nvPr>
        </p:nvSpPr>
        <p:spPr>
          <a:xfrm>
            <a:off x="685800" y="609600"/>
            <a:ext cx="7772400" cy="1143000"/>
          </a:xfrm>
        </p:spPr>
        <p:txBody>
          <a:bodyPr/>
          <a:lstStyle/>
          <a:p>
            <a:r>
              <a:rPr lang="el-GR" smtClean="0"/>
              <a:t>Στυλ κύριου τίτλου</a:t>
            </a:r>
            <a:endParaRPr lang="el-GR"/>
          </a:p>
        </p:txBody>
      </p:sp>
      <p:sp>
        <p:nvSpPr>
          <p:cNvPr id="3" name="Content Placeholder 2"/>
          <p:cNvSpPr>
            <a:spLocks noGrp="1"/>
          </p:cNvSpPr>
          <p:nvPr>
            <p:ph sz="quarter" idx="1"/>
          </p:nvPr>
        </p:nvSpPr>
        <p:spPr>
          <a:xfrm>
            <a:off x="685800" y="1981200"/>
            <a:ext cx="3810000" cy="198120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Content Placeholder 3"/>
          <p:cNvSpPr>
            <a:spLocks noGrp="1"/>
          </p:cNvSpPr>
          <p:nvPr>
            <p:ph sz="quarter" idx="2"/>
          </p:nvPr>
        </p:nvSpPr>
        <p:spPr>
          <a:xfrm>
            <a:off x="4648200" y="1981200"/>
            <a:ext cx="3810000" cy="198120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Content Placeholder 4"/>
          <p:cNvSpPr>
            <a:spLocks noGrp="1"/>
          </p:cNvSpPr>
          <p:nvPr>
            <p:ph sz="quarter" idx="3"/>
          </p:nvPr>
        </p:nvSpPr>
        <p:spPr>
          <a:xfrm>
            <a:off x="685800" y="4114800"/>
            <a:ext cx="3810000" cy="198120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dirty="0"/>
          </a:p>
        </p:txBody>
      </p:sp>
      <p:sp>
        <p:nvSpPr>
          <p:cNvPr id="6" name="Content Placeholder 5"/>
          <p:cNvSpPr>
            <a:spLocks noGrp="1"/>
          </p:cNvSpPr>
          <p:nvPr>
            <p:ph sz="quarter" idx="4"/>
          </p:nvPr>
        </p:nvSpPr>
        <p:spPr>
          <a:xfrm>
            <a:off x="4648200" y="4114800"/>
            <a:ext cx="3810000" cy="198120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Footer Placeholder 1"/>
          <p:cNvSpPr>
            <a:spLocks noGrp="1"/>
          </p:cNvSpPr>
          <p:nvPr>
            <p:ph type="ftr" sz="quarter" idx="10"/>
          </p:nvPr>
        </p:nvSpPr>
        <p:spPr/>
        <p:txBody>
          <a:bodyPr/>
          <a:lstStyle>
            <a:lvl1pPr>
              <a:defRPr/>
            </a:lvl1pPr>
          </a:lstStyle>
          <a:p>
            <a:pPr>
              <a:defRPr/>
            </a:pPr>
            <a:r>
              <a:rPr lang="el-GR" smtClean="0"/>
              <a:t>Ενότητα 16. Τριλοβίτες, Χηληκεραιωτά και Μυριάποδα.</a:t>
            </a:r>
            <a:endParaRPr lang="el-GR"/>
          </a:p>
        </p:txBody>
      </p:sp>
      <p:sp>
        <p:nvSpPr>
          <p:cNvPr id="8" name="Slide Number Placeholder 2"/>
          <p:cNvSpPr>
            <a:spLocks noGrp="1"/>
          </p:cNvSpPr>
          <p:nvPr>
            <p:ph type="sldNum" sz="quarter" idx="11"/>
          </p:nvPr>
        </p:nvSpPr>
        <p:spPr/>
        <p:txBody>
          <a:bodyPr/>
          <a:lstStyle>
            <a:lvl1pPr>
              <a:defRPr/>
            </a:lvl1pPr>
          </a:lstStyle>
          <a:p>
            <a:fld id="{172C3063-0BA4-4623-831A-A780944500E0}" type="slidenum">
              <a:rPr lang="el-GR" altLang="en-US"/>
              <a:pPr/>
              <a:t>‹#›</a:t>
            </a:fld>
            <a:endParaRPr lang="el-GR" altLang="en-US"/>
          </a:p>
        </p:txBody>
      </p:sp>
    </p:spTree>
    <p:extLst>
      <p:ext uri="{BB962C8B-B14F-4D97-AF65-F5344CB8AC3E}">
        <p14:creationId xmlns:p14="http://schemas.microsoft.com/office/powerpoint/2010/main" val="326045224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cSld name="Περιεχόμενο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l-GR" smtClean="0"/>
              <a:t>Στυλ κύριου τίτλου</a:t>
            </a:r>
            <a:endParaRPr lang="en-US" dirty="0"/>
          </a:p>
        </p:txBody>
      </p:sp>
      <p:sp>
        <p:nvSpPr>
          <p:cNvPr id="3" name="Content Placeholder 2"/>
          <p:cNvSpPr>
            <a:spLocks noGrp="1"/>
          </p:cNvSpPr>
          <p:nvPr>
            <p:ph idx="1"/>
          </p:nvPr>
        </p:nvSpPr>
        <p:spPr>
          <a:xfrm>
            <a:off x="3887391" y="987428"/>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smtClean="0"/>
              <a:t>Στυλ υποδείγματος κειμένου</a:t>
            </a:r>
          </a:p>
        </p:txBody>
      </p:sp>
      <p:sp>
        <p:nvSpPr>
          <p:cNvPr id="5" name="Footer Placeholder 1"/>
          <p:cNvSpPr>
            <a:spLocks noGrp="1"/>
          </p:cNvSpPr>
          <p:nvPr>
            <p:ph type="ftr" sz="quarter" idx="10"/>
          </p:nvPr>
        </p:nvSpPr>
        <p:spPr/>
        <p:txBody>
          <a:bodyPr/>
          <a:lstStyle>
            <a:lvl1pPr>
              <a:defRPr/>
            </a:lvl1pPr>
          </a:lstStyle>
          <a:p>
            <a:pPr>
              <a:defRPr/>
            </a:pPr>
            <a:r>
              <a:rPr lang="el-GR" smtClean="0"/>
              <a:t>Ενότητα 16. Τριλοβίτες, Χηληκεραιωτά και Μυριάποδα.</a:t>
            </a:r>
            <a:endParaRPr lang="el-GR"/>
          </a:p>
        </p:txBody>
      </p:sp>
      <p:sp>
        <p:nvSpPr>
          <p:cNvPr id="6" name="Slide Number Placeholder 2"/>
          <p:cNvSpPr>
            <a:spLocks noGrp="1"/>
          </p:cNvSpPr>
          <p:nvPr>
            <p:ph type="sldNum" sz="quarter" idx="11"/>
          </p:nvPr>
        </p:nvSpPr>
        <p:spPr/>
        <p:txBody>
          <a:bodyPr/>
          <a:lstStyle>
            <a:lvl1pPr>
              <a:defRPr/>
            </a:lvl1pPr>
          </a:lstStyle>
          <a:p>
            <a:fld id="{2189FEEC-2A41-44C8-9C48-16499FD0B50F}" type="slidenum">
              <a:rPr lang="el-GR" altLang="en-US"/>
              <a:pPr/>
              <a:t>‹#›</a:t>
            </a:fld>
            <a:endParaRPr lang="el-GR" altLang="en-US"/>
          </a:p>
        </p:txBody>
      </p:sp>
    </p:spTree>
    <p:extLst>
      <p:ext uri="{BB962C8B-B14F-4D97-AF65-F5344CB8AC3E}">
        <p14:creationId xmlns:p14="http://schemas.microsoft.com/office/powerpoint/2010/main" val="10365006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l-GR" dirty="0" smtClean="0"/>
              <a:t>Στυλ κύριου τίτλου</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l-GR" dirty="0" smtClean="0"/>
              <a:t>Στυλ υποδείγματος κειμένου</a:t>
            </a:r>
          </a:p>
          <a:p>
            <a:pPr lvl="1"/>
            <a:r>
              <a:rPr lang="el-GR" dirty="0" smtClean="0"/>
              <a:t>Δεύτερου επιπέδου</a:t>
            </a:r>
          </a:p>
          <a:p>
            <a:pPr lvl="2"/>
            <a:r>
              <a:rPr lang="el-GR" dirty="0" smtClean="0"/>
              <a:t>Τρίτου επιπέδου</a:t>
            </a:r>
          </a:p>
          <a:p>
            <a:pPr lvl="3"/>
            <a:r>
              <a:rPr lang="el-GR" dirty="0" smtClean="0"/>
              <a:t>Τέταρτου επιπέδου</a:t>
            </a:r>
          </a:p>
          <a:p>
            <a:pPr lvl="4"/>
            <a:r>
              <a:rPr lang="el-GR" dirty="0" smtClean="0"/>
              <a:t>Πέμπτου επιπέδου</a:t>
            </a:r>
            <a:endParaRPr lang="en-US" dirty="0"/>
          </a:p>
        </p:txBody>
      </p:sp>
      <p:sp>
        <p:nvSpPr>
          <p:cNvPr id="5" name="Footer Placeholder 4"/>
          <p:cNvSpPr>
            <a:spLocks noGrp="1"/>
          </p:cNvSpPr>
          <p:nvPr>
            <p:ph type="ftr" sz="quarter" idx="3"/>
          </p:nvPr>
        </p:nvSpPr>
        <p:spPr>
          <a:xfrm>
            <a:off x="1133889" y="6325416"/>
            <a:ext cx="6830668" cy="280919"/>
          </a:xfrm>
          <a:prstGeom prst="rect">
            <a:avLst/>
          </a:prstGeom>
          <a:solidFill>
            <a:schemeClr val="bg1">
              <a:lumMod val="95000"/>
            </a:schemeClr>
          </a:solidFill>
        </p:spPr>
        <p:txBody>
          <a:bodyPr vert="horz" lIns="91440" tIns="45720" rIns="91440" bIns="45720" rtlCol="0" anchor="ctr"/>
          <a:lstStyle>
            <a:lvl1pPr algn="l">
              <a:defRPr sz="1200">
                <a:solidFill>
                  <a:schemeClr val="tx1">
                    <a:tint val="75000"/>
                  </a:schemeClr>
                </a:solidFill>
                <a:latin typeface="+mn-lt"/>
              </a:defRPr>
            </a:lvl1pPr>
          </a:lstStyle>
          <a:p>
            <a:pPr>
              <a:defRPr/>
            </a:pPr>
            <a:r>
              <a:rPr lang="el-GR" dirty="0" smtClean="0"/>
              <a:t>Ενότητα 16. </a:t>
            </a:r>
            <a:r>
              <a:rPr lang="el-GR" dirty="0" err="1" smtClean="0"/>
              <a:t>Τριλοβίτες</a:t>
            </a:r>
            <a:r>
              <a:rPr lang="el-GR" dirty="0" smtClean="0"/>
              <a:t>, </a:t>
            </a:r>
            <a:r>
              <a:rPr lang="el-GR" dirty="0" err="1" smtClean="0"/>
              <a:t>Χηληκεραιωτά</a:t>
            </a:r>
            <a:r>
              <a:rPr lang="el-GR" dirty="0" smtClean="0"/>
              <a:t> και </a:t>
            </a:r>
            <a:r>
              <a:rPr lang="el-GR" dirty="0" err="1" smtClean="0"/>
              <a:t>Μυριάποδα</a:t>
            </a:r>
            <a:r>
              <a:rPr lang="el-GR" dirty="0" smtClean="0"/>
              <a:t>.</a:t>
            </a:r>
            <a:endParaRPr lang="el-GR" dirty="0"/>
          </a:p>
        </p:txBody>
      </p:sp>
      <p:sp>
        <p:nvSpPr>
          <p:cNvPr id="6" name="Slide Number Placeholder 5"/>
          <p:cNvSpPr>
            <a:spLocks noGrp="1"/>
          </p:cNvSpPr>
          <p:nvPr>
            <p:ph type="sldNum" sz="quarter" idx="4"/>
          </p:nvPr>
        </p:nvSpPr>
        <p:spPr>
          <a:xfrm>
            <a:off x="7964557" y="6325416"/>
            <a:ext cx="550793" cy="280919"/>
          </a:xfrm>
          <a:prstGeom prst="rect">
            <a:avLst/>
          </a:prstGeom>
          <a:solidFill>
            <a:schemeClr val="bg1">
              <a:lumMod val="95000"/>
            </a:schemeClr>
          </a:solidFill>
        </p:spPr>
        <p:txBody>
          <a:bodyPr vert="horz" lIns="91440" tIns="45720" rIns="91440" bIns="45720" rtlCol="0" anchor="ctr"/>
          <a:lstStyle>
            <a:lvl1pPr algn="r">
              <a:defRPr sz="1200">
                <a:solidFill>
                  <a:schemeClr val="tx1">
                    <a:tint val="75000"/>
                  </a:schemeClr>
                </a:solidFill>
                <a:latin typeface="+mn-lt"/>
              </a:defRPr>
            </a:lvl1pPr>
          </a:lstStyle>
          <a:p>
            <a:fld id="{CAD80053-AE51-4A34-9F03-63BA9AEC24BD}" type="slidenum">
              <a:rPr lang="el-GR" altLang="en-US" smtClean="0"/>
              <a:pPr/>
              <a:t>‹#›</a:t>
            </a:fld>
            <a:endParaRPr lang="el-GR" altLang="en-US" dirty="0"/>
          </a:p>
        </p:txBody>
      </p:sp>
      <p:pic>
        <p:nvPicPr>
          <p:cNvPr id="7" name="Picture 6" descr="Λογότυπο Εθνικόν και Καποδιστριακόν Πανεπιστήμιον Αθηνών"/>
          <p:cNvPicPr>
            <a:picLocks noChangeAspect="1"/>
          </p:cNvPicPr>
          <p:nvPr/>
        </p:nvPicPr>
        <p:blipFill rotWithShape="1">
          <a:blip r:embed="rId27"/>
          <a:srcRect l="1" r="85167"/>
          <a:stretch/>
        </p:blipFill>
        <p:spPr>
          <a:xfrm>
            <a:off x="628650" y="6164722"/>
            <a:ext cx="505239" cy="622325"/>
          </a:xfrm>
          <a:prstGeom prst="rect">
            <a:avLst/>
          </a:prstGeom>
        </p:spPr>
      </p:pic>
    </p:spTree>
    <p:extLst>
      <p:ext uri="{BB962C8B-B14F-4D97-AF65-F5344CB8AC3E}">
        <p14:creationId xmlns:p14="http://schemas.microsoft.com/office/powerpoint/2010/main" val="278849098"/>
      </p:ext>
    </p:extLst>
  </p:cSld>
  <p:clrMap bg1="lt1" tx1="dk1" bg2="lt2" tx2="dk2" accent1="accent1" accent2="accent2" accent3="accent3" accent4="accent4" accent5="accent5" accent6="accent6" hlink="hlink" folHlink="folHlink"/>
  <p:sldLayoutIdLst>
    <p:sldLayoutId id="2147484150" r:id="rId1"/>
    <p:sldLayoutId id="2147484151" r:id="rId2"/>
    <p:sldLayoutId id="2147484152" r:id="rId3"/>
    <p:sldLayoutId id="2147484153" r:id="rId4"/>
    <p:sldLayoutId id="2147484154" r:id="rId5"/>
    <p:sldLayoutId id="2147484155" r:id="rId6"/>
    <p:sldLayoutId id="2147484156" r:id="rId7"/>
    <p:sldLayoutId id="2147484157" r:id="rId8"/>
    <p:sldLayoutId id="2147484158" r:id="rId9"/>
    <p:sldLayoutId id="2147484159" r:id="rId10"/>
    <p:sldLayoutId id="2147484160" r:id="rId11"/>
    <p:sldLayoutId id="2147484161" r:id="rId12"/>
    <p:sldLayoutId id="2147484162" r:id="rId13"/>
    <p:sldLayoutId id="2147484163" r:id="rId14"/>
    <p:sldLayoutId id="2147484164" r:id="rId15"/>
    <p:sldLayoutId id="2147484165" r:id="rId16"/>
    <p:sldLayoutId id="2147484166" r:id="rId17"/>
    <p:sldLayoutId id="2147484167" r:id="rId18"/>
    <p:sldLayoutId id="2147484168" r:id="rId19"/>
    <p:sldLayoutId id="2147484169" r:id="rId20"/>
    <p:sldLayoutId id="2147484174" r:id="rId21"/>
    <p:sldLayoutId id="2147484170" r:id="rId22"/>
    <p:sldLayoutId id="2147484171" r:id="rId23"/>
    <p:sldLayoutId id="2147484172" r:id="rId24"/>
    <p:sldLayoutId id="2147484173" r:id="rId25"/>
  </p:sldLayoutIdLst>
  <p:hf hdr="0" dt="0"/>
  <p:txStyles>
    <p:titleStyle>
      <a:lvl1pPr algn="ctr" defTabSz="914400" rtl="0" eaLnBrk="1" latinLnBrk="0" hangingPunct="1">
        <a:lnSpc>
          <a:spcPct val="90000"/>
        </a:lnSpc>
        <a:spcBef>
          <a:spcPct val="0"/>
        </a:spcBef>
        <a:buNone/>
        <a:defRPr sz="4400" b="1" kern="1200">
          <a:solidFill>
            <a:schemeClr val="accent6">
              <a:lumMod val="75000"/>
            </a:schemeClr>
          </a:solidFill>
          <a:latin typeface="+mn-lt"/>
          <a:ea typeface="Tahoma" panose="020B0604030504040204" pitchFamily="34" charset="0"/>
          <a:cs typeface="Tahoma" panose="020B060403050404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4.xml"/><Relationship Id="rId1" Type="http://schemas.openxmlformats.org/officeDocument/2006/relationships/slideLayout" Target="../slideLayouts/slideLayout23.xml"/><Relationship Id="rId5" Type="http://schemas.openxmlformats.org/officeDocument/2006/relationships/image" Target="../media/image14.jpeg"/><Relationship Id="rId4" Type="http://schemas.openxmlformats.org/officeDocument/2006/relationships/image" Target="../media/image13.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1.xml"/><Relationship Id="rId1" Type="http://schemas.openxmlformats.org/officeDocument/2006/relationships/slideLayout" Target="../slideLayouts/slideLayout3.xml"/><Relationship Id="rId4" Type="http://schemas.openxmlformats.org/officeDocument/2006/relationships/image" Target="../media/image19.png"/></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2.xml"/><Relationship Id="rId1" Type="http://schemas.openxmlformats.org/officeDocument/2006/relationships/slideLayout" Target="../slideLayouts/slideLayout3.xml"/><Relationship Id="rId4" Type="http://schemas.openxmlformats.org/officeDocument/2006/relationships/image" Target="../media/image29.jpeg"/></Relationships>
</file>

<file path=ppt/slides/_rels/slide3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5.xml"/><Relationship Id="rId1" Type="http://schemas.openxmlformats.org/officeDocument/2006/relationships/slideLayout" Target="../slideLayouts/slideLayout24.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3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6.xml"/><Relationship Id="rId1" Type="http://schemas.openxmlformats.org/officeDocument/2006/relationships/slideLayout" Target="../slideLayouts/slideLayout3.xml"/><Relationship Id="rId4" Type="http://schemas.openxmlformats.org/officeDocument/2006/relationships/image" Target="../media/image37.png"/></Relationships>
</file>

<file path=ppt/slides/_rels/slide3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2.xml"/><Relationship Id="rId1" Type="http://schemas.openxmlformats.org/officeDocument/2006/relationships/slideLayout" Target="../slideLayouts/slideLayout3.xml"/><Relationship Id="rId4" Type="http://schemas.openxmlformats.org/officeDocument/2006/relationships/image" Target="../media/image44.png"/></Relationships>
</file>

<file path=ppt/slides/_rels/slide4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3.xml"/><Relationship Id="rId1" Type="http://schemas.openxmlformats.org/officeDocument/2006/relationships/slideLayout" Target="../slideLayouts/slideLayout3.xml"/><Relationship Id="rId4" Type="http://schemas.openxmlformats.org/officeDocument/2006/relationships/image" Target="../media/image46.jpeg"/></Relationships>
</file>

<file path=ppt/slides/_rels/slide4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4.xml"/><Relationship Id="rId1" Type="http://schemas.openxmlformats.org/officeDocument/2006/relationships/slideLayout" Target="../slideLayouts/slideLayout3.xml"/><Relationship Id="rId4" Type="http://schemas.openxmlformats.org/officeDocument/2006/relationships/image" Target="../media/image48.png"/></Relationships>
</file>

<file path=ppt/slides/_rels/slide4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6.xml"/><Relationship Id="rId1" Type="http://schemas.openxmlformats.org/officeDocument/2006/relationships/slideLayout" Target="../slideLayouts/slideLayout3.xml"/><Relationship Id="rId5" Type="http://schemas.openxmlformats.org/officeDocument/2006/relationships/image" Target="../media/image52.png"/><Relationship Id="rId4" Type="http://schemas.openxmlformats.org/officeDocument/2006/relationships/image" Target="../media/image51.png"/></Relationships>
</file>

<file path=ppt/slides/_rels/slide4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47.xml"/><Relationship Id="rId1" Type="http://schemas.openxmlformats.org/officeDocument/2006/relationships/slideLayout" Target="../slideLayouts/slideLayout25.xml"/></Relationships>
</file>

<file path=ppt/slides/_rels/slide4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54.xml"/><Relationship Id="rId1" Type="http://schemas.openxmlformats.org/officeDocument/2006/relationships/slideLayout" Target="../slideLayouts/slideLayout3.xml"/><Relationship Id="rId4" Type="http://schemas.openxmlformats.org/officeDocument/2006/relationships/image" Target="../media/image61.png"/></Relationships>
</file>

<file path=ppt/slides/_rels/slide55.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63.xml"/><Relationship Id="rId1" Type="http://schemas.openxmlformats.org/officeDocument/2006/relationships/slideLayout" Target="../slideLayouts/slideLayout3.xml"/><Relationship Id="rId4" Type="http://schemas.openxmlformats.org/officeDocument/2006/relationships/image" Target="../media/image71.png"/></Relationships>
</file>

<file path=ppt/slides/_rels/slide64.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65.xml"/><Relationship Id="rId1" Type="http://schemas.openxmlformats.org/officeDocument/2006/relationships/slideLayout" Target="../slideLayouts/slideLayout24.xml"/><Relationship Id="rId6" Type="http://schemas.openxmlformats.org/officeDocument/2006/relationships/image" Target="../media/image76.png"/><Relationship Id="rId5" Type="http://schemas.openxmlformats.org/officeDocument/2006/relationships/image" Target="../media/image75.png"/><Relationship Id="rId4" Type="http://schemas.openxmlformats.org/officeDocument/2006/relationships/image" Target="../media/image74.png"/></Relationships>
</file>

<file path=ppt/slides/_rels/slide66.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68.xml"/><Relationship Id="rId1" Type="http://schemas.openxmlformats.org/officeDocument/2006/relationships/slideLayout" Target="../slideLayouts/slideLayout3.xml"/><Relationship Id="rId4" Type="http://schemas.openxmlformats.org/officeDocument/2006/relationships/image" Target="../media/image79.png"/></Relationships>
</file>

<file path=ppt/slides/_rels/slide69.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70.xml"/><Relationship Id="rId1" Type="http://schemas.openxmlformats.org/officeDocument/2006/relationships/slideLayout" Target="../slideLayouts/slideLayout16.xml"/></Relationships>
</file>

<file path=ppt/slides/_rels/slide71.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74.xml"/><Relationship Id="rId1" Type="http://schemas.openxmlformats.org/officeDocument/2006/relationships/slideLayout" Target="../slideLayouts/slideLayout3.xml"/><Relationship Id="rId4" Type="http://schemas.openxmlformats.org/officeDocument/2006/relationships/image" Target="../media/image86.png"/></Relationships>
</file>

<file path=ppt/slides/_rels/slide75.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78.xml"/><Relationship Id="rId1" Type="http://schemas.openxmlformats.org/officeDocument/2006/relationships/slideLayout" Target="../slideLayouts/slideLayout3.xml"/><Relationship Id="rId4" Type="http://schemas.openxmlformats.org/officeDocument/2006/relationships/image" Target="../media/image91.png"/></Relationships>
</file>

<file path=ppt/slides/_rels/slide79.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hyperlink" Target="http://www.google.gr/url?sa=i&amp;rct=j&amp;q=&amp;esrc=s&amp;source=images&amp;cd=&amp;cad=rja&amp;uact=8&amp;ved=0CAcQjRw&amp;url=http://palaeo.gly.bris.ac.uk/palaeofiles/fossilgroups/Myriapoda/pauropoda.html&amp;ei=rTbjVOrfFoGoULf-gaAC&amp;psig=AFQjCNEFbvr9QGG0ioscF9PNR3ppJZWb_g&amp;ust=1424263082201929" TargetMode="External"/><Relationship Id="rId2" Type="http://schemas.openxmlformats.org/officeDocument/2006/relationships/notesSlide" Target="../notesSlides/notesSlide81.xml"/><Relationship Id="rId1" Type="http://schemas.openxmlformats.org/officeDocument/2006/relationships/slideLayout" Target="../slideLayouts/slideLayout2.xml"/><Relationship Id="rId5" Type="http://schemas.openxmlformats.org/officeDocument/2006/relationships/image" Target="../media/image95.jpeg"/><Relationship Id="rId4" Type="http://schemas.openxmlformats.org/officeDocument/2006/relationships/image" Target="../media/image94.jpeg"/></Relationships>
</file>

<file path=ppt/slides/_rels/slide82.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82.xml"/><Relationship Id="rId1" Type="http://schemas.openxmlformats.org/officeDocument/2006/relationships/slideLayout" Target="../slideLayouts/slideLayout2.xml"/><Relationship Id="rId4" Type="http://schemas.microsoft.com/office/2007/relationships/hdphoto" Target="../media/hdphoto1.wdp"/></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84.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83.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1.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hyperlink" Target="%5b1%5d%20http:/creativecommons.org/licenses/by-nc-sa/4.0/" TargetMode="External"/><Relationship Id="rId1" Type="http://schemas.openxmlformats.org/officeDocument/2006/relationships/slideLayout" Target="../slideLayouts/slideLayout11.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ctrTitle"/>
          </p:nvPr>
        </p:nvSpPr>
        <p:spPr/>
        <p:txBody>
          <a:bodyPr>
            <a:normAutofit/>
          </a:bodyPr>
          <a:lstStyle/>
          <a:p>
            <a:pPr eaLnBrk="1" hangingPunct="1"/>
            <a:r>
              <a:rPr lang="el-GR" altLang="en-US" sz="4400" dirty="0" smtClean="0"/>
              <a:t>Ζωολογία Ι</a:t>
            </a:r>
            <a:endParaRPr lang="en-US" altLang="en-US" sz="4400" dirty="0" smtClean="0"/>
          </a:p>
        </p:txBody>
      </p:sp>
      <p:sp>
        <p:nvSpPr>
          <p:cNvPr id="3075" name="Text Placeholder 2"/>
          <p:cNvSpPr>
            <a:spLocks noGrp="1"/>
          </p:cNvSpPr>
          <p:nvPr>
            <p:ph type="subTitle" idx="1"/>
          </p:nvPr>
        </p:nvSpPr>
        <p:spPr/>
        <p:txBody>
          <a:bodyPr/>
          <a:lstStyle/>
          <a:p>
            <a:pPr eaLnBrk="1" hangingPunct="1">
              <a:lnSpc>
                <a:spcPct val="100000"/>
              </a:lnSpc>
            </a:pPr>
            <a:r>
              <a:rPr lang="el-GR" altLang="el-GR" b="1" dirty="0" smtClean="0">
                <a:solidFill>
                  <a:schemeClr val="accent6">
                    <a:lumMod val="75000"/>
                  </a:schemeClr>
                </a:solidFill>
              </a:rPr>
              <a:t>Ενότητα </a:t>
            </a:r>
            <a:r>
              <a:rPr lang="en-US" altLang="el-GR" b="1" dirty="0" smtClean="0">
                <a:solidFill>
                  <a:schemeClr val="accent6">
                    <a:lumMod val="75000"/>
                  </a:schemeClr>
                </a:solidFill>
              </a:rPr>
              <a:t>16</a:t>
            </a:r>
            <a:r>
              <a:rPr lang="el-GR" altLang="el-GR" dirty="0" smtClean="0">
                <a:solidFill>
                  <a:schemeClr val="accent6">
                    <a:lumMod val="75000"/>
                  </a:schemeClr>
                </a:solidFill>
              </a:rPr>
              <a:t>:</a:t>
            </a:r>
            <a:r>
              <a:rPr lang="en-US" altLang="el-GR" dirty="0" smtClean="0">
                <a:solidFill>
                  <a:schemeClr val="accent6">
                    <a:lumMod val="75000"/>
                  </a:schemeClr>
                </a:solidFill>
              </a:rPr>
              <a:t> </a:t>
            </a:r>
            <a:r>
              <a:rPr lang="el-GR" altLang="el-GR" dirty="0" err="1" smtClean="0"/>
              <a:t>Τριλοβίτες</a:t>
            </a:r>
            <a:r>
              <a:rPr lang="el-GR" altLang="el-GR" dirty="0" smtClean="0"/>
              <a:t>, </a:t>
            </a:r>
            <a:r>
              <a:rPr lang="el-GR" altLang="el-GR" dirty="0" err="1" smtClean="0"/>
              <a:t>Χηληκεραιωτά</a:t>
            </a:r>
            <a:r>
              <a:rPr lang="el-GR" altLang="el-GR" dirty="0" smtClean="0"/>
              <a:t> και </a:t>
            </a:r>
            <a:r>
              <a:rPr lang="el-GR" altLang="el-GR" dirty="0" err="1" smtClean="0"/>
              <a:t>Μυριάποδα</a:t>
            </a:r>
            <a:endParaRPr lang="el-GR" altLang="el-GR" b="1" i="1" dirty="0" smtClean="0"/>
          </a:p>
          <a:p>
            <a:pPr eaLnBrk="1" hangingPunct="1">
              <a:lnSpc>
                <a:spcPct val="100000"/>
              </a:lnSpc>
              <a:spcBef>
                <a:spcPts val="1800"/>
              </a:spcBef>
            </a:pPr>
            <a:r>
              <a:rPr lang="el-GR" altLang="el-GR" dirty="0" smtClean="0"/>
              <a:t>Αναστάσιος</a:t>
            </a:r>
            <a:r>
              <a:rPr lang="en-US" altLang="el-GR" dirty="0" smtClean="0"/>
              <a:t> </a:t>
            </a:r>
            <a:r>
              <a:rPr lang="el-GR" altLang="el-GR" dirty="0" err="1" smtClean="0"/>
              <a:t>Λεγάκις</a:t>
            </a:r>
            <a:r>
              <a:rPr lang="el-GR" altLang="el-GR" dirty="0" smtClean="0"/>
              <a:t>, </a:t>
            </a:r>
            <a:r>
              <a:rPr lang="el-GR" altLang="el-GR" dirty="0" err="1" smtClean="0"/>
              <a:t>Αναπλ</a:t>
            </a:r>
            <a:r>
              <a:rPr lang="el-GR" altLang="el-GR" dirty="0" smtClean="0"/>
              <a:t>. Καθηγητής</a:t>
            </a:r>
          </a:p>
          <a:p>
            <a:pPr eaLnBrk="1" hangingPunct="1">
              <a:lnSpc>
                <a:spcPct val="100000"/>
              </a:lnSpc>
              <a:spcBef>
                <a:spcPct val="0"/>
              </a:spcBef>
            </a:pPr>
            <a:r>
              <a:rPr lang="el-GR" altLang="el-GR" dirty="0" smtClean="0"/>
              <a:t>Σχολή Θετικών Επιστημών</a:t>
            </a:r>
          </a:p>
          <a:p>
            <a:pPr eaLnBrk="1" hangingPunct="1">
              <a:lnSpc>
                <a:spcPct val="100000"/>
              </a:lnSpc>
              <a:spcBef>
                <a:spcPct val="0"/>
              </a:spcBef>
            </a:pPr>
            <a:r>
              <a:rPr lang="el-GR" altLang="el-GR" dirty="0" smtClean="0"/>
              <a:t>Τμήμα Βιολογίας</a:t>
            </a:r>
            <a:endParaRPr lang="en-US" altLang="el-GR" dirty="0" smtClean="0"/>
          </a:p>
          <a:p>
            <a:pPr eaLnBrk="1" hangingPunct="1"/>
            <a:endParaRPr lang="en-US" altLang="en-US"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pPr eaLnBrk="1" hangingPunct="1"/>
            <a:r>
              <a:rPr lang="el-GR" altLang="en-US" smtClean="0"/>
              <a:t>Περιεχόμενο Ενότητας</a:t>
            </a:r>
          </a:p>
        </p:txBody>
      </p:sp>
      <p:sp>
        <p:nvSpPr>
          <p:cNvPr id="5123" name="Content Placeholder 2"/>
          <p:cNvSpPr>
            <a:spLocks noGrp="1"/>
          </p:cNvSpPr>
          <p:nvPr>
            <p:ph idx="1"/>
          </p:nvPr>
        </p:nvSpPr>
        <p:spPr/>
        <p:txBody>
          <a:bodyPr/>
          <a:lstStyle/>
          <a:p>
            <a:pPr eaLnBrk="1" hangingPunct="1"/>
            <a:r>
              <a:rPr lang="el-GR" altLang="en-US" sz="2400" smtClean="0"/>
              <a:t>Σχέσεις μεταξύ των υποομάδων των Αρθροπόδων</a:t>
            </a:r>
          </a:p>
          <a:p>
            <a:pPr eaLnBrk="1" hangingPunct="1"/>
            <a:r>
              <a:rPr lang="el-GR" altLang="en-US" sz="2400" smtClean="0"/>
              <a:t>Γιατί τα Αρθρόποδα απέκτησαν τόσο μεγάλη ποικιλία και αφθονία</a:t>
            </a:r>
          </a:p>
          <a:p>
            <a:pPr eaLnBrk="1" hangingPunct="1"/>
            <a:r>
              <a:rPr lang="el-GR" altLang="en-US" sz="2400" smtClean="0"/>
              <a:t>Υπόφυλο Τριλοβίτες</a:t>
            </a:r>
          </a:p>
          <a:p>
            <a:pPr eaLnBrk="1" hangingPunct="1"/>
            <a:r>
              <a:rPr lang="el-GR" altLang="en-US" sz="2400" smtClean="0"/>
              <a:t>Υπόφυλο Χηληκεραιωτά – Μηρόστομα</a:t>
            </a:r>
          </a:p>
          <a:p>
            <a:pPr eaLnBrk="1" hangingPunct="1"/>
            <a:r>
              <a:rPr lang="el-GR" altLang="en-US" sz="2400" smtClean="0"/>
              <a:t>Υπόφυλο Χηληκεραιωτά – Πυκνογονίδια</a:t>
            </a:r>
          </a:p>
          <a:p>
            <a:pPr eaLnBrk="1" hangingPunct="1"/>
            <a:r>
              <a:rPr lang="el-GR" altLang="en-US" sz="2400" smtClean="0"/>
              <a:t>Υπόφυλο Χηληκεραιωτά – Αραχνίδια</a:t>
            </a:r>
          </a:p>
          <a:p>
            <a:pPr eaLnBrk="1" hangingPunct="1"/>
            <a:r>
              <a:rPr lang="el-GR" altLang="en-US" sz="2400" smtClean="0"/>
              <a:t>Υπόφυλο Μυριάποδα</a:t>
            </a:r>
          </a:p>
          <a:p>
            <a:pPr eaLnBrk="1" hangingPunct="1"/>
            <a:r>
              <a:rPr lang="el-GR" altLang="en-US" sz="2400" smtClean="0"/>
              <a:t>Φυλογένεση και προσαρμοστική διαφοροποίηση</a:t>
            </a:r>
            <a:endParaRPr lang="en-US" altLang="en-US" sz="2400" smtClean="0"/>
          </a:p>
        </p:txBody>
      </p:sp>
      <p:sp>
        <p:nvSpPr>
          <p:cNvPr id="4" name="Footer Placeholder 3"/>
          <p:cNvSpPr>
            <a:spLocks noGrp="1"/>
          </p:cNvSpPr>
          <p:nvPr>
            <p:ph type="ftr" sz="quarter" idx="11"/>
          </p:nvPr>
        </p:nvSpPr>
        <p:spPr/>
        <p:txBody>
          <a:bodyPr/>
          <a:lstStyle/>
          <a:p>
            <a:pPr>
              <a:defRPr/>
            </a:pPr>
            <a:r>
              <a:rPr lang="el-GR" smtClean="0"/>
              <a:t>Ενότητα 16. Τριλοβίτες, Χηληκεραιωτά και Μυριάποδα.</a:t>
            </a:r>
            <a:endParaRPr lang="el-GR" dirty="0"/>
          </a:p>
        </p:txBody>
      </p:sp>
      <p:sp>
        <p:nvSpPr>
          <p:cNvPr id="5" name="Slide Number Placeholder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B120A9B1-0298-4323-99E1-F5A092E75D52}" type="slidenum">
              <a:rPr lang="el-GR" altLang="en-US">
                <a:solidFill>
                  <a:srgbClr val="898989"/>
                </a:solidFill>
                <a:latin typeface="Calibri" panose="020F0502020204030204" pitchFamily="34" charset="0"/>
              </a:rPr>
              <a:pPr/>
              <a:t>2</a:t>
            </a:fld>
            <a:endParaRPr lang="el-GR" altLang="en-US">
              <a:solidFill>
                <a:srgbClr val="898989"/>
              </a:solidFill>
              <a:latin typeface="Calibri" panose="020F0502020204030204"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Τίτλος 1"/>
          <p:cNvSpPr>
            <a:spLocks noGrp="1"/>
          </p:cNvSpPr>
          <p:nvPr>
            <p:ph type="title"/>
          </p:nvPr>
        </p:nvSpPr>
        <p:spPr/>
        <p:txBody>
          <a:bodyPr/>
          <a:lstStyle/>
          <a:p>
            <a:pPr eaLnBrk="1" hangingPunct="1"/>
            <a:r>
              <a:rPr lang="el-GR" altLang="en-US" smtClean="0"/>
              <a:t>Αρθρόποδα</a:t>
            </a:r>
            <a:endParaRPr lang="en-US" altLang="en-US" smtClean="0"/>
          </a:p>
        </p:txBody>
      </p:sp>
      <p:sp>
        <p:nvSpPr>
          <p:cNvPr id="6147" name="Θέση περιεχομένου 2"/>
          <p:cNvSpPr>
            <a:spLocks noGrp="1"/>
          </p:cNvSpPr>
          <p:nvPr>
            <p:ph sz="half" idx="1"/>
          </p:nvPr>
        </p:nvSpPr>
        <p:spPr/>
        <p:txBody>
          <a:bodyPr/>
          <a:lstStyle/>
          <a:p>
            <a:pPr eaLnBrk="1" hangingPunct="1">
              <a:buFontTx/>
              <a:buChar char="•"/>
            </a:pPr>
            <a:r>
              <a:rPr lang="el-GR" altLang="en-US" sz="2600" smtClean="0"/>
              <a:t>Σώμα χωρισμένο σε τάγματα</a:t>
            </a:r>
          </a:p>
          <a:p>
            <a:pPr eaLnBrk="1" hangingPunct="1">
              <a:buFontTx/>
              <a:buChar char="•"/>
            </a:pPr>
            <a:r>
              <a:rPr lang="el-GR" altLang="en-US" sz="2600" smtClean="0"/>
              <a:t>Αρθρωτά εξαρτήματα</a:t>
            </a:r>
          </a:p>
          <a:p>
            <a:pPr eaLnBrk="1" hangingPunct="1">
              <a:buFontTx/>
              <a:buChar char="•"/>
            </a:pPr>
            <a:r>
              <a:rPr lang="el-GR" altLang="en-US" sz="2600" smtClean="0"/>
              <a:t>Εξωσκελετός από επιδερμίδιο</a:t>
            </a:r>
          </a:p>
          <a:p>
            <a:pPr eaLnBrk="1" hangingPunct="1">
              <a:buFontTx/>
              <a:buChar char="•"/>
            </a:pPr>
            <a:r>
              <a:rPr lang="el-GR" altLang="en-US" sz="2600" smtClean="0"/>
              <a:t>Σύνθετα μυϊκά συστήματα</a:t>
            </a:r>
          </a:p>
          <a:p>
            <a:pPr eaLnBrk="1" hangingPunct="1">
              <a:buFontTx/>
              <a:buChar char="•"/>
            </a:pPr>
            <a:r>
              <a:rPr lang="el-GR" altLang="en-US" sz="2600" smtClean="0"/>
              <a:t>Μειωμένο κοίλωμα</a:t>
            </a:r>
          </a:p>
          <a:p>
            <a:pPr eaLnBrk="1" hangingPunct="1">
              <a:buFontTx/>
              <a:buChar char="•"/>
            </a:pPr>
            <a:r>
              <a:rPr lang="el-GR" altLang="en-US" sz="2600" smtClean="0"/>
              <a:t>Πλήρες πεπτικό σύστημα</a:t>
            </a:r>
          </a:p>
          <a:p>
            <a:pPr eaLnBrk="1" hangingPunct="1"/>
            <a:endParaRPr lang="en-US" altLang="en-US" smtClean="0"/>
          </a:p>
        </p:txBody>
      </p:sp>
      <p:sp>
        <p:nvSpPr>
          <p:cNvPr id="6148" name="Θέση περιεχομένου 5"/>
          <p:cNvSpPr>
            <a:spLocks noGrp="1"/>
          </p:cNvSpPr>
          <p:nvPr>
            <p:ph sz="half" idx="2"/>
          </p:nvPr>
        </p:nvSpPr>
        <p:spPr/>
        <p:txBody>
          <a:bodyPr/>
          <a:lstStyle/>
          <a:p>
            <a:pPr eaLnBrk="1" hangingPunct="1">
              <a:buFontTx/>
              <a:buChar char="•"/>
            </a:pPr>
            <a:r>
              <a:rPr lang="el-GR" altLang="en-US" sz="2600" smtClean="0"/>
              <a:t>Ανοικτό κυκλοφορικό σύστημα</a:t>
            </a:r>
          </a:p>
          <a:p>
            <a:pPr eaLnBrk="1" hangingPunct="1">
              <a:buFontTx/>
              <a:buChar char="•"/>
            </a:pPr>
            <a:r>
              <a:rPr lang="el-GR" altLang="en-US" sz="2600" smtClean="0"/>
              <a:t>Ποικιλία οργάνων αναπνοής</a:t>
            </a:r>
          </a:p>
          <a:p>
            <a:pPr eaLnBrk="1" hangingPunct="1">
              <a:buFontTx/>
              <a:buChar char="•"/>
            </a:pPr>
            <a:r>
              <a:rPr lang="el-GR" altLang="en-US" sz="2600" smtClean="0"/>
              <a:t>Απεκκριτικά όργανα</a:t>
            </a:r>
          </a:p>
          <a:p>
            <a:pPr eaLnBrk="1" hangingPunct="1">
              <a:buFontTx/>
              <a:buChar char="•"/>
            </a:pPr>
            <a:r>
              <a:rPr lang="el-GR" altLang="en-US" sz="2600" smtClean="0"/>
              <a:t>Οργανωμένο νευρικό σύστημα</a:t>
            </a:r>
          </a:p>
          <a:p>
            <a:pPr eaLnBrk="1" hangingPunct="1">
              <a:buFontTx/>
              <a:buChar char="•"/>
            </a:pPr>
            <a:r>
              <a:rPr lang="el-GR" altLang="en-US" sz="2600" smtClean="0"/>
              <a:t>Γονοχωριστικά</a:t>
            </a:r>
          </a:p>
          <a:p>
            <a:pPr eaLnBrk="1" hangingPunct="1"/>
            <a:endParaRPr lang="en-US" altLang="en-US" smtClean="0"/>
          </a:p>
        </p:txBody>
      </p:sp>
      <p:sp>
        <p:nvSpPr>
          <p:cNvPr id="4" name="Θέση υποσέλιδου 3"/>
          <p:cNvSpPr>
            <a:spLocks noGrp="1"/>
          </p:cNvSpPr>
          <p:nvPr>
            <p:ph type="ftr" sz="quarter" idx="11"/>
          </p:nvPr>
        </p:nvSpPr>
        <p:spPr/>
        <p:txBody>
          <a:bodyPr/>
          <a:lstStyle/>
          <a:p>
            <a:pPr>
              <a:defRPr/>
            </a:pPr>
            <a:r>
              <a:rPr lang="el-GR" smtClean="0"/>
              <a:t>Ενότητα 16. Τριλοβίτες, Χηληκεραιωτά και Μυριάποδα.</a:t>
            </a:r>
            <a:endParaRPr lang="el-GR" dirty="0"/>
          </a:p>
        </p:txBody>
      </p:sp>
      <p:sp>
        <p:nvSpPr>
          <p:cNvPr id="5" name="Θέση αριθμού διαφάνειας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095B4B4D-12D4-44D9-A1C5-C9A32573E80B}" type="slidenum">
              <a:rPr lang="el-GR" altLang="en-US">
                <a:solidFill>
                  <a:srgbClr val="898989"/>
                </a:solidFill>
                <a:latin typeface="Calibri" panose="020F0502020204030204" pitchFamily="34" charset="0"/>
              </a:rPr>
              <a:pPr/>
              <a:t>3</a:t>
            </a:fld>
            <a:endParaRPr lang="el-GR" altLang="en-US">
              <a:solidFill>
                <a:srgbClr val="898989"/>
              </a:solidFill>
              <a:latin typeface="Calibri" panose="020F0502020204030204"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Τίτλος 1"/>
          <p:cNvSpPr>
            <a:spLocks noGrp="1"/>
          </p:cNvSpPr>
          <p:nvPr>
            <p:ph type="title"/>
          </p:nvPr>
        </p:nvSpPr>
        <p:spPr/>
        <p:txBody>
          <a:bodyPr/>
          <a:lstStyle/>
          <a:p>
            <a:pPr eaLnBrk="1" hangingPunct="1"/>
            <a:r>
              <a:rPr lang="el-GR" altLang="en-US" smtClean="0"/>
              <a:t>Σώμα χωρισμένο σε τάγματα</a:t>
            </a:r>
            <a:endParaRPr lang="en-US" altLang="en-US" smtClean="0"/>
          </a:p>
        </p:txBody>
      </p:sp>
      <p:pic>
        <p:nvPicPr>
          <p:cNvPr id="7171" name="Θέση περιεχομένου 9"/>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524000" y="1684338"/>
            <a:ext cx="5916613" cy="4432300"/>
          </a:xfrm>
        </p:spPr>
      </p:pic>
      <p:sp>
        <p:nvSpPr>
          <p:cNvPr id="4" name="Θέση υποσέλιδου 3"/>
          <p:cNvSpPr>
            <a:spLocks noGrp="1"/>
          </p:cNvSpPr>
          <p:nvPr>
            <p:ph type="ftr" sz="quarter" idx="11"/>
          </p:nvPr>
        </p:nvSpPr>
        <p:spPr/>
        <p:txBody>
          <a:bodyPr/>
          <a:lstStyle/>
          <a:p>
            <a:pPr>
              <a:defRPr/>
            </a:pPr>
            <a:r>
              <a:rPr lang="el-GR" smtClean="0"/>
              <a:t>Ενότητα 16. Τριλοβίτες, Χηληκεραιωτά και Μυριάποδα.</a:t>
            </a:r>
            <a:endParaRPr lang="el-GR" dirty="0"/>
          </a:p>
        </p:txBody>
      </p:sp>
      <p:sp>
        <p:nvSpPr>
          <p:cNvPr id="5" name="Θέση αριθμού διαφάνειας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633C0518-3E88-46E2-B00E-72BB35A2DCD4}" type="slidenum">
              <a:rPr lang="el-GR" altLang="en-US">
                <a:solidFill>
                  <a:srgbClr val="898989"/>
                </a:solidFill>
                <a:latin typeface="Calibri" panose="020F0502020204030204" pitchFamily="34" charset="0"/>
              </a:rPr>
              <a:pPr/>
              <a:t>4</a:t>
            </a:fld>
            <a:endParaRPr lang="el-GR" altLang="en-US">
              <a:solidFill>
                <a:srgbClr val="898989"/>
              </a:solidFill>
              <a:latin typeface="Calibri" panose="020F0502020204030204" pitchFamily="34" charset="0"/>
            </a:endParaRPr>
          </a:p>
        </p:txBody>
      </p:sp>
      <p:sp>
        <p:nvSpPr>
          <p:cNvPr id="3" name="TextBox 2"/>
          <p:cNvSpPr txBox="1"/>
          <p:nvPr/>
        </p:nvSpPr>
        <p:spPr>
          <a:xfrm>
            <a:off x="7010400" y="5486400"/>
            <a:ext cx="263525" cy="276225"/>
          </a:xfrm>
          <a:prstGeom prst="rect">
            <a:avLst/>
          </a:prstGeom>
          <a:noFill/>
        </p:spPr>
        <p:txBody>
          <a:bodyPr wrap="none">
            <a:spAutoFit/>
          </a:bodyPr>
          <a:lstStyle/>
          <a:p>
            <a:pPr eaLnBrk="0" hangingPunct="0">
              <a:defRPr/>
            </a:pPr>
            <a:r>
              <a:rPr lang="en-US" sz="1200" dirty="0">
                <a:solidFill>
                  <a:schemeClr val="bg1"/>
                </a:solidFill>
                <a:latin typeface="+mn-lt"/>
                <a:cs typeface="+mn-cs"/>
              </a:rPr>
              <a:t>1</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Τίτλος 1"/>
          <p:cNvSpPr>
            <a:spLocks noGrp="1"/>
          </p:cNvSpPr>
          <p:nvPr>
            <p:ph type="title"/>
          </p:nvPr>
        </p:nvSpPr>
        <p:spPr/>
        <p:txBody>
          <a:bodyPr/>
          <a:lstStyle/>
          <a:p>
            <a:pPr eaLnBrk="1" hangingPunct="1"/>
            <a:r>
              <a:rPr lang="el-GR" altLang="en-US" smtClean="0"/>
              <a:t>Αρθρωτά εξαρτήματα</a:t>
            </a:r>
            <a:endParaRPr lang="en-US" altLang="en-US" smtClean="0"/>
          </a:p>
        </p:txBody>
      </p:sp>
      <p:pic>
        <p:nvPicPr>
          <p:cNvPr id="8197" name="Θέση περιεχομένου 5"/>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600200" y="1600200"/>
            <a:ext cx="5992813" cy="4489450"/>
          </a:xfrm>
        </p:spPr>
      </p:pic>
      <p:sp>
        <p:nvSpPr>
          <p:cNvPr id="4" name="Θέση υποσέλιδου 3"/>
          <p:cNvSpPr>
            <a:spLocks noGrp="1"/>
          </p:cNvSpPr>
          <p:nvPr>
            <p:ph type="ftr" sz="quarter" idx="11"/>
          </p:nvPr>
        </p:nvSpPr>
        <p:spPr/>
        <p:txBody>
          <a:bodyPr/>
          <a:lstStyle/>
          <a:p>
            <a:pPr>
              <a:defRPr/>
            </a:pPr>
            <a:r>
              <a:rPr lang="el-GR" smtClean="0"/>
              <a:t>Ενότητα 16. Τριλοβίτες, Χηληκεραιωτά και Μυριάποδα.</a:t>
            </a:r>
            <a:endParaRPr lang="el-GR" dirty="0"/>
          </a:p>
        </p:txBody>
      </p:sp>
      <p:sp>
        <p:nvSpPr>
          <p:cNvPr id="5" name="Θέση αριθμού διαφάνειας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11706762-6319-405A-BEA9-8A0E4F9E1BCC}" type="slidenum">
              <a:rPr lang="el-GR" altLang="en-US">
                <a:solidFill>
                  <a:srgbClr val="898989"/>
                </a:solidFill>
                <a:latin typeface="Calibri" panose="020F0502020204030204" pitchFamily="34" charset="0"/>
              </a:rPr>
              <a:pPr/>
              <a:t>5</a:t>
            </a:fld>
            <a:endParaRPr lang="el-GR" altLang="en-US">
              <a:solidFill>
                <a:srgbClr val="898989"/>
              </a:solidFill>
              <a:latin typeface="Calibri" panose="020F0502020204030204" pitchFamily="34" charset="0"/>
            </a:endParaRPr>
          </a:p>
        </p:txBody>
      </p:sp>
      <p:sp>
        <p:nvSpPr>
          <p:cNvPr id="7" name="TextBox 6"/>
          <p:cNvSpPr txBox="1"/>
          <p:nvPr/>
        </p:nvSpPr>
        <p:spPr>
          <a:xfrm>
            <a:off x="7010400" y="5486400"/>
            <a:ext cx="263525" cy="276225"/>
          </a:xfrm>
          <a:prstGeom prst="rect">
            <a:avLst/>
          </a:prstGeom>
          <a:noFill/>
        </p:spPr>
        <p:txBody>
          <a:bodyPr wrap="none">
            <a:spAutoFit/>
          </a:bodyPr>
          <a:lstStyle/>
          <a:p>
            <a:pPr eaLnBrk="0" hangingPunct="0">
              <a:defRPr/>
            </a:pPr>
            <a:r>
              <a:rPr lang="en-US" sz="1200" dirty="0">
                <a:solidFill>
                  <a:schemeClr val="bg1"/>
                </a:solidFill>
                <a:latin typeface="+mn-lt"/>
                <a:cs typeface="+mn-cs"/>
              </a:rPr>
              <a:t>2</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Τίτλος 1"/>
          <p:cNvSpPr>
            <a:spLocks noGrp="1"/>
          </p:cNvSpPr>
          <p:nvPr>
            <p:ph type="title"/>
          </p:nvPr>
        </p:nvSpPr>
        <p:spPr/>
        <p:txBody>
          <a:bodyPr/>
          <a:lstStyle/>
          <a:p>
            <a:pPr eaLnBrk="1" hangingPunct="1"/>
            <a:r>
              <a:rPr lang="el-GR" altLang="en-US" smtClean="0"/>
              <a:t>Εξωσκελετός από επιδερμίδιο</a:t>
            </a:r>
            <a:endParaRPr lang="en-US" altLang="en-US" smtClean="0"/>
          </a:p>
        </p:txBody>
      </p:sp>
      <p:pic>
        <p:nvPicPr>
          <p:cNvPr id="9221" name="Θέση περιεχομένου 6"/>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568450" y="1600200"/>
            <a:ext cx="6007100" cy="4492625"/>
          </a:xfrm>
        </p:spPr>
      </p:pic>
      <p:sp>
        <p:nvSpPr>
          <p:cNvPr id="4" name="Θέση υποσέλιδου 3"/>
          <p:cNvSpPr>
            <a:spLocks noGrp="1"/>
          </p:cNvSpPr>
          <p:nvPr>
            <p:ph type="ftr" sz="quarter" idx="11"/>
          </p:nvPr>
        </p:nvSpPr>
        <p:spPr/>
        <p:txBody>
          <a:bodyPr/>
          <a:lstStyle/>
          <a:p>
            <a:pPr>
              <a:defRPr/>
            </a:pPr>
            <a:r>
              <a:rPr lang="el-GR" smtClean="0"/>
              <a:t>Ενότητα 16. Τριλοβίτες, Χηληκεραιωτά και Μυριάποδα.</a:t>
            </a:r>
            <a:endParaRPr lang="el-GR" dirty="0"/>
          </a:p>
        </p:txBody>
      </p:sp>
      <p:sp>
        <p:nvSpPr>
          <p:cNvPr id="5" name="Θέση αριθμού διαφάνειας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87F0CA64-AE7A-4E7F-B729-7B1948CF4137}" type="slidenum">
              <a:rPr lang="el-GR" altLang="en-US">
                <a:solidFill>
                  <a:srgbClr val="898989"/>
                </a:solidFill>
                <a:latin typeface="Calibri" panose="020F0502020204030204" pitchFamily="34" charset="0"/>
              </a:rPr>
              <a:pPr/>
              <a:t>6</a:t>
            </a:fld>
            <a:endParaRPr lang="el-GR" altLang="en-US">
              <a:solidFill>
                <a:srgbClr val="898989"/>
              </a:solidFill>
              <a:latin typeface="Calibri" panose="020F0502020204030204" pitchFamily="34" charset="0"/>
            </a:endParaRPr>
          </a:p>
        </p:txBody>
      </p:sp>
      <p:sp>
        <p:nvSpPr>
          <p:cNvPr id="6" name="TextBox 5"/>
          <p:cNvSpPr txBox="1"/>
          <p:nvPr/>
        </p:nvSpPr>
        <p:spPr>
          <a:xfrm>
            <a:off x="7010400" y="5486400"/>
            <a:ext cx="263525" cy="276225"/>
          </a:xfrm>
          <a:prstGeom prst="rect">
            <a:avLst/>
          </a:prstGeom>
          <a:noFill/>
        </p:spPr>
        <p:txBody>
          <a:bodyPr wrap="none">
            <a:spAutoFit/>
          </a:bodyPr>
          <a:lstStyle/>
          <a:p>
            <a:pPr eaLnBrk="0" hangingPunct="0">
              <a:defRPr/>
            </a:pPr>
            <a:r>
              <a:rPr lang="en-US" sz="1200" dirty="0">
                <a:solidFill>
                  <a:schemeClr val="bg1"/>
                </a:solidFill>
                <a:latin typeface="+mn-lt"/>
                <a:cs typeface="+mn-cs"/>
              </a:rPr>
              <a:t>3</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Τίτλος 1"/>
          <p:cNvSpPr>
            <a:spLocks noGrp="1"/>
          </p:cNvSpPr>
          <p:nvPr>
            <p:ph type="title"/>
          </p:nvPr>
        </p:nvSpPr>
        <p:spPr/>
        <p:txBody>
          <a:bodyPr/>
          <a:lstStyle/>
          <a:p>
            <a:pPr eaLnBrk="1" hangingPunct="1"/>
            <a:r>
              <a:rPr lang="el-GR" altLang="en-US" smtClean="0"/>
              <a:t>Δομή του εξωσκελετού των Αρθροπόδων</a:t>
            </a:r>
            <a:endParaRPr lang="en-US" altLang="en-US" smtClean="0"/>
          </a:p>
        </p:txBody>
      </p:sp>
      <p:pic>
        <p:nvPicPr>
          <p:cNvPr id="10245" name="Θέση περιεχομένου 5"/>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836613" y="1690688"/>
            <a:ext cx="7351712" cy="4124325"/>
          </a:xfrm>
        </p:spPr>
      </p:pic>
      <p:sp>
        <p:nvSpPr>
          <p:cNvPr id="4" name="Θέση υποσέλιδου 3"/>
          <p:cNvSpPr>
            <a:spLocks noGrp="1"/>
          </p:cNvSpPr>
          <p:nvPr>
            <p:ph type="ftr" sz="quarter" idx="11"/>
          </p:nvPr>
        </p:nvSpPr>
        <p:spPr/>
        <p:txBody>
          <a:bodyPr/>
          <a:lstStyle/>
          <a:p>
            <a:pPr>
              <a:defRPr/>
            </a:pPr>
            <a:r>
              <a:rPr lang="el-GR" smtClean="0"/>
              <a:t>Ενότητα 16. Τριλοβίτες, Χηληκεραιωτά και Μυριάποδα.</a:t>
            </a:r>
            <a:endParaRPr lang="el-GR" dirty="0"/>
          </a:p>
        </p:txBody>
      </p:sp>
      <p:sp>
        <p:nvSpPr>
          <p:cNvPr id="5" name="Θέση αριθμού διαφάνειας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D7116B59-6D46-4267-A09F-B04644418035}" type="slidenum">
              <a:rPr lang="el-GR" altLang="en-US">
                <a:solidFill>
                  <a:srgbClr val="898989"/>
                </a:solidFill>
                <a:latin typeface="Calibri" panose="020F0502020204030204" pitchFamily="34" charset="0"/>
              </a:rPr>
              <a:pPr/>
              <a:t>7</a:t>
            </a:fld>
            <a:endParaRPr lang="el-GR" altLang="en-US">
              <a:solidFill>
                <a:srgbClr val="898989"/>
              </a:solidFill>
              <a:latin typeface="Calibri" panose="020F0502020204030204" pitchFamily="34" charset="0"/>
            </a:endParaRPr>
          </a:p>
        </p:txBody>
      </p:sp>
      <p:sp>
        <p:nvSpPr>
          <p:cNvPr id="7" name="TextBox 6"/>
          <p:cNvSpPr txBox="1"/>
          <p:nvPr/>
        </p:nvSpPr>
        <p:spPr>
          <a:xfrm>
            <a:off x="7764463" y="5410200"/>
            <a:ext cx="263525" cy="276225"/>
          </a:xfrm>
          <a:prstGeom prst="rect">
            <a:avLst/>
          </a:prstGeom>
          <a:noFill/>
        </p:spPr>
        <p:txBody>
          <a:bodyPr wrap="none">
            <a:spAutoFit/>
          </a:bodyPr>
          <a:lstStyle/>
          <a:p>
            <a:pPr eaLnBrk="0" hangingPunct="0">
              <a:defRPr/>
            </a:pPr>
            <a:r>
              <a:rPr lang="en-US" sz="1200" dirty="0">
                <a:latin typeface="+mn-lt"/>
                <a:cs typeface="+mn-cs"/>
              </a:rPr>
              <a:t>4</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Τίτλος 1"/>
          <p:cNvSpPr>
            <a:spLocks noGrp="1"/>
          </p:cNvSpPr>
          <p:nvPr>
            <p:ph type="title"/>
          </p:nvPr>
        </p:nvSpPr>
        <p:spPr/>
        <p:txBody>
          <a:bodyPr/>
          <a:lstStyle/>
          <a:p>
            <a:pPr eaLnBrk="1" hangingPunct="1"/>
            <a:r>
              <a:rPr lang="el-GR" altLang="en-US" smtClean="0"/>
              <a:t>Σύνθετα μυϊκά συστήματα</a:t>
            </a:r>
            <a:endParaRPr lang="en-US" altLang="en-US" smtClean="0"/>
          </a:p>
        </p:txBody>
      </p:sp>
      <p:pic>
        <p:nvPicPr>
          <p:cNvPr id="11269" name="Θέση περιεχομένου 6"/>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524000" y="1600200"/>
            <a:ext cx="6110288" cy="4568825"/>
          </a:xfrm>
        </p:spPr>
      </p:pic>
      <p:sp>
        <p:nvSpPr>
          <p:cNvPr id="4" name="Θέση υποσέλιδου 3"/>
          <p:cNvSpPr>
            <a:spLocks noGrp="1"/>
          </p:cNvSpPr>
          <p:nvPr>
            <p:ph type="ftr" sz="quarter" idx="11"/>
          </p:nvPr>
        </p:nvSpPr>
        <p:spPr/>
        <p:txBody>
          <a:bodyPr/>
          <a:lstStyle/>
          <a:p>
            <a:pPr>
              <a:defRPr/>
            </a:pPr>
            <a:r>
              <a:rPr lang="el-GR" smtClean="0"/>
              <a:t>Ενότητα 16. Τριλοβίτες, Χηληκεραιωτά και Μυριάποδα.</a:t>
            </a:r>
            <a:endParaRPr lang="el-GR" dirty="0"/>
          </a:p>
        </p:txBody>
      </p:sp>
      <p:sp>
        <p:nvSpPr>
          <p:cNvPr id="5" name="Θέση αριθμού διαφάνειας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B39BAC78-3FE5-4D54-9197-E26216054753}" type="slidenum">
              <a:rPr lang="el-GR" altLang="en-US">
                <a:solidFill>
                  <a:srgbClr val="898989"/>
                </a:solidFill>
                <a:latin typeface="Calibri" panose="020F0502020204030204" pitchFamily="34" charset="0"/>
              </a:rPr>
              <a:pPr/>
              <a:t>8</a:t>
            </a:fld>
            <a:endParaRPr lang="el-GR" altLang="en-US">
              <a:solidFill>
                <a:srgbClr val="898989"/>
              </a:solidFill>
              <a:latin typeface="Calibri" panose="020F0502020204030204" pitchFamily="34" charset="0"/>
            </a:endParaRPr>
          </a:p>
        </p:txBody>
      </p:sp>
      <p:sp>
        <p:nvSpPr>
          <p:cNvPr id="6" name="TextBox 5"/>
          <p:cNvSpPr txBox="1"/>
          <p:nvPr/>
        </p:nvSpPr>
        <p:spPr>
          <a:xfrm>
            <a:off x="7239000" y="5846763"/>
            <a:ext cx="263525" cy="277812"/>
          </a:xfrm>
          <a:prstGeom prst="rect">
            <a:avLst/>
          </a:prstGeom>
          <a:noFill/>
        </p:spPr>
        <p:txBody>
          <a:bodyPr wrap="none">
            <a:spAutoFit/>
          </a:bodyPr>
          <a:lstStyle/>
          <a:p>
            <a:pPr eaLnBrk="0" hangingPunct="0">
              <a:defRPr/>
            </a:pPr>
            <a:r>
              <a:rPr lang="en-US" sz="1200" dirty="0">
                <a:latin typeface="+mn-lt"/>
                <a:cs typeface="+mn-cs"/>
              </a:rPr>
              <a:t>5</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Τίτλος 1"/>
          <p:cNvSpPr>
            <a:spLocks noGrp="1"/>
          </p:cNvSpPr>
          <p:nvPr>
            <p:ph type="title"/>
          </p:nvPr>
        </p:nvSpPr>
        <p:spPr/>
        <p:txBody>
          <a:bodyPr/>
          <a:lstStyle/>
          <a:p>
            <a:pPr eaLnBrk="1" hangingPunct="1"/>
            <a:r>
              <a:rPr lang="el-GR" altLang="en-US" smtClean="0"/>
              <a:t>Νευρικό σύστημα</a:t>
            </a:r>
            <a:endParaRPr lang="en-US" altLang="en-US" smtClean="0"/>
          </a:p>
        </p:txBody>
      </p:sp>
      <p:pic>
        <p:nvPicPr>
          <p:cNvPr id="12293" name="Θέση περιεχομένου 5"/>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447800" y="1690688"/>
            <a:ext cx="6000750" cy="4497387"/>
          </a:xfrm>
        </p:spPr>
      </p:pic>
      <p:sp>
        <p:nvSpPr>
          <p:cNvPr id="4" name="Θέση υποσέλιδου 3"/>
          <p:cNvSpPr>
            <a:spLocks noGrp="1"/>
          </p:cNvSpPr>
          <p:nvPr>
            <p:ph type="ftr" sz="quarter" idx="11"/>
          </p:nvPr>
        </p:nvSpPr>
        <p:spPr/>
        <p:txBody>
          <a:bodyPr/>
          <a:lstStyle/>
          <a:p>
            <a:pPr>
              <a:defRPr/>
            </a:pPr>
            <a:r>
              <a:rPr lang="el-GR" smtClean="0"/>
              <a:t>Ενότητα 16. Τριλοβίτες, Χηληκεραιωτά και Μυριάποδα.</a:t>
            </a:r>
            <a:endParaRPr lang="el-GR" dirty="0"/>
          </a:p>
        </p:txBody>
      </p:sp>
      <p:sp>
        <p:nvSpPr>
          <p:cNvPr id="5" name="Θέση αριθμού διαφάνειας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016A02AC-34FB-45D3-91E7-131DA6EC7244}" type="slidenum">
              <a:rPr lang="el-GR" altLang="en-US">
                <a:solidFill>
                  <a:srgbClr val="898989"/>
                </a:solidFill>
                <a:latin typeface="Calibri" panose="020F0502020204030204" pitchFamily="34" charset="0"/>
              </a:rPr>
              <a:pPr/>
              <a:t>9</a:t>
            </a:fld>
            <a:endParaRPr lang="el-GR" altLang="en-US">
              <a:solidFill>
                <a:srgbClr val="898989"/>
              </a:solidFill>
              <a:latin typeface="Calibri" panose="020F0502020204030204" pitchFamily="34" charset="0"/>
            </a:endParaRPr>
          </a:p>
        </p:txBody>
      </p:sp>
      <p:sp>
        <p:nvSpPr>
          <p:cNvPr id="7" name="TextBox 6"/>
          <p:cNvSpPr txBox="1"/>
          <p:nvPr/>
        </p:nvSpPr>
        <p:spPr>
          <a:xfrm>
            <a:off x="7010400" y="5562600"/>
            <a:ext cx="263525" cy="276225"/>
          </a:xfrm>
          <a:prstGeom prst="rect">
            <a:avLst/>
          </a:prstGeom>
          <a:noFill/>
        </p:spPr>
        <p:txBody>
          <a:bodyPr wrap="none">
            <a:spAutoFit/>
          </a:bodyPr>
          <a:lstStyle/>
          <a:p>
            <a:pPr eaLnBrk="0" hangingPunct="0">
              <a:defRPr/>
            </a:pPr>
            <a:r>
              <a:rPr lang="en-US" sz="1200" dirty="0">
                <a:solidFill>
                  <a:schemeClr val="bg1"/>
                </a:solidFill>
                <a:latin typeface="+mn-lt"/>
                <a:cs typeface="+mn-cs"/>
              </a:rPr>
              <a:t>6</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Τίτλος 1"/>
          <p:cNvSpPr>
            <a:spLocks noGrp="1"/>
          </p:cNvSpPr>
          <p:nvPr>
            <p:ph type="title"/>
          </p:nvPr>
        </p:nvSpPr>
        <p:spPr/>
        <p:txBody>
          <a:bodyPr/>
          <a:lstStyle/>
          <a:p>
            <a:pPr eaLnBrk="1" hangingPunct="1"/>
            <a:r>
              <a:rPr lang="el-GR" altLang="en-US" smtClean="0"/>
              <a:t>Ανάπτυξη</a:t>
            </a:r>
            <a:endParaRPr lang="en-US" altLang="en-US" smtClean="0"/>
          </a:p>
        </p:txBody>
      </p:sp>
      <p:pic>
        <p:nvPicPr>
          <p:cNvPr id="13317" name="Θέση περιεχομένου 6"/>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371600" y="1447800"/>
            <a:ext cx="6315075" cy="4729163"/>
          </a:xfrm>
        </p:spPr>
      </p:pic>
      <p:sp>
        <p:nvSpPr>
          <p:cNvPr id="4" name="Θέση υποσέλιδου 3"/>
          <p:cNvSpPr>
            <a:spLocks noGrp="1"/>
          </p:cNvSpPr>
          <p:nvPr>
            <p:ph type="ftr" sz="quarter" idx="11"/>
          </p:nvPr>
        </p:nvSpPr>
        <p:spPr/>
        <p:txBody>
          <a:bodyPr/>
          <a:lstStyle/>
          <a:p>
            <a:pPr>
              <a:defRPr/>
            </a:pPr>
            <a:r>
              <a:rPr lang="el-GR" smtClean="0"/>
              <a:t>Ενότητα 16. Τριλοβίτες, Χηληκεραιωτά και Μυριάποδα.</a:t>
            </a:r>
            <a:endParaRPr lang="el-GR" dirty="0"/>
          </a:p>
        </p:txBody>
      </p:sp>
      <p:sp>
        <p:nvSpPr>
          <p:cNvPr id="5" name="Θέση αριθμού διαφάνειας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07A5E78C-BDAD-4DD6-A659-B60107576597}" type="slidenum">
              <a:rPr lang="el-GR" altLang="en-US">
                <a:solidFill>
                  <a:srgbClr val="898989"/>
                </a:solidFill>
                <a:latin typeface="Calibri" panose="020F0502020204030204" pitchFamily="34" charset="0"/>
              </a:rPr>
              <a:pPr/>
              <a:t>10</a:t>
            </a:fld>
            <a:endParaRPr lang="el-GR" altLang="en-US">
              <a:solidFill>
                <a:srgbClr val="898989"/>
              </a:solidFill>
              <a:latin typeface="Calibri" panose="020F0502020204030204" pitchFamily="34" charset="0"/>
            </a:endParaRPr>
          </a:p>
        </p:txBody>
      </p:sp>
      <p:sp>
        <p:nvSpPr>
          <p:cNvPr id="6" name="TextBox 5"/>
          <p:cNvSpPr txBox="1"/>
          <p:nvPr/>
        </p:nvSpPr>
        <p:spPr>
          <a:xfrm>
            <a:off x="7010400" y="5486400"/>
            <a:ext cx="263525" cy="276225"/>
          </a:xfrm>
          <a:prstGeom prst="rect">
            <a:avLst/>
          </a:prstGeom>
          <a:noFill/>
        </p:spPr>
        <p:txBody>
          <a:bodyPr wrap="none">
            <a:spAutoFit/>
          </a:bodyPr>
          <a:lstStyle/>
          <a:p>
            <a:pPr eaLnBrk="0" hangingPunct="0">
              <a:defRPr/>
            </a:pPr>
            <a:r>
              <a:rPr lang="en-US" sz="1200" dirty="0">
                <a:solidFill>
                  <a:schemeClr val="bg1"/>
                </a:solidFill>
                <a:latin typeface="+mn-lt"/>
                <a:cs typeface="+mn-cs"/>
              </a:rPr>
              <a:t>7</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Τίτλος 1"/>
          <p:cNvSpPr>
            <a:spLocks noGrp="1"/>
          </p:cNvSpPr>
          <p:nvPr>
            <p:ph type="title"/>
          </p:nvPr>
        </p:nvSpPr>
        <p:spPr/>
        <p:txBody>
          <a:bodyPr/>
          <a:lstStyle/>
          <a:p>
            <a:pPr eaLnBrk="1" hangingPunct="1"/>
            <a:r>
              <a:rPr lang="en-US" altLang="en-US" smtClean="0"/>
              <a:t>E</a:t>
            </a:r>
            <a:r>
              <a:rPr lang="el-GR" altLang="en-US" smtClean="0"/>
              <a:t>κδύσεις</a:t>
            </a:r>
            <a:endParaRPr lang="en-US" altLang="en-US" smtClean="0"/>
          </a:p>
        </p:txBody>
      </p:sp>
      <p:pic>
        <p:nvPicPr>
          <p:cNvPr id="14341" name="Θέση περιεχομένου 5"/>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600200" y="1524000"/>
            <a:ext cx="6099175" cy="4568825"/>
          </a:xfrm>
        </p:spPr>
      </p:pic>
      <p:sp>
        <p:nvSpPr>
          <p:cNvPr id="4" name="Θέση υποσέλιδου 3"/>
          <p:cNvSpPr>
            <a:spLocks noGrp="1"/>
          </p:cNvSpPr>
          <p:nvPr>
            <p:ph type="ftr" sz="quarter" idx="11"/>
          </p:nvPr>
        </p:nvSpPr>
        <p:spPr/>
        <p:txBody>
          <a:bodyPr/>
          <a:lstStyle/>
          <a:p>
            <a:pPr>
              <a:defRPr/>
            </a:pPr>
            <a:r>
              <a:rPr lang="el-GR" smtClean="0"/>
              <a:t>Ενότητα 16. Τριλοβίτες, Χηληκεραιωτά και Μυριάποδα.</a:t>
            </a:r>
            <a:endParaRPr lang="el-GR" dirty="0"/>
          </a:p>
        </p:txBody>
      </p:sp>
      <p:sp>
        <p:nvSpPr>
          <p:cNvPr id="5" name="Θέση αριθμού διαφάνειας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C27332E0-C5A4-4EFA-A11C-5ADAE5B524D7}" type="slidenum">
              <a:rPr lang="el-GR" altLang="en-US">
                <a:solidFill>
                  <a:srgbClr val="898989"/>
                </a:solidFill>
                <a:latin typeface="Calibri" panose="020F0502020204030204" pitchFamily="34" charset="0"/>
              </a:rPr>
              <a:pPr/>
              <a:t>11</a:t>
            </a:fld>
            <a:endParaRPr lang="el-GR" altLang="en-US">
              <a:solidFill>
                <a:srgbClr val="898989"/>
              </a:solidFill>
              <a:latin typeface="Calibri" panose="020F0502020204030204" pitchFamily="34" charset="0"/>
            </a:endParaRPr>
          </a:p>
        </p:txBody>
      </p:sp>
      <p:sp>
        <p:nvSpPr>
          <p:cNvPr id="7" name="TextBox 6"/>
          <p:cNvSpPr txBox="1"/>
          <p:nvPr/>
        </p:nvSpPr>
        <p:spPr>
          <a:xfrm>
            <a:off x="7010400" y="5486400"/>
            <a:ext cx="263525" cy="276225"/>
          </a:xfrm>
          <a:prstGeom prst="rect">
            <a:avLst/>
          </a:prstGeom>
          <a:noFill/>
        </p:spPr>
        <p:txBody>
          <a:bodyPr wrap="none">
            <a:spAutoFit/>
          </a:bodyPr>
          <a:lstStyle/>
          <a:p>
            <a:pPr eaLnBrk="0" hangingPunct="0">
              <a:defRPr/>
            </a:pPr>
            <a:r>
              <a:rPr lang="en-US" sz="1200" dirty="0">
                <a:solidFill>
                  <a:schemeClr val="bg1"/>
                </a:solidFill>
                <a:latin typeface="+mn-lt"/>
                <a:cs typeface="+mn-cs"/>
              </a:rPr>
              <a:t>8</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Τίτλος 1"/>
          <p:cNvSpPr>
            <a:spLocks noGrp="1"/>
          </p:cNvSpPr>
          <p:nvPr>
            <p:ph type="title"/>
          </p:nvPr>
        </p:nvSpPr>
        <p:spPr/>
        <p:txBody>
          <a:bodyPr/>
          <a:lstStyle/>
          <a:p>
            <a:pPr eaLnBrk="1" hangingPunct="1"/>
            <a:r>
              <a:rPr lang="el-GR" altLang="en-US" smtClean="0"/>
              <a:t>Οι 5 κύριες ομάδες Αρθροπόδων</a:t>
            </a:r>
            <a:endParaRPr lang="en-US" altLang="en-US" smtClean="0"/>
          </a:p>
        </p:txBody>
      </p:sp>
      <p:pic>
        <p:nvPicPr>
          <p:cNvPr id="15365" name="Θέση περιεχομένου 6"/>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385763" y="1828800"/>
            <a:ext cx="8253412" cy="3797300"/>
          </a:xfrm>
        </p:spPr>
      </p:pic>
      <p:sp>
        <p:nvSpPr>
          <p:cNvPr id="4" name="Θέση υποσέλιδου 3"/>
          <p:cNvSpPr>
            <a:spLocks noGrp="1"/>
          </p:cNvSpPr>
          <p:nvPr>
            <p:ph type="ftr" sz="quarter" idx="11"/>
          </p:nvPr>
        </p:nvSpPr>
        <p:spPr/>
        <p:txBody>
          <a:bodyPr/>
          <a:lstStyle/>
          <a:p>
            <a:pPr>
              <a:defRPr/>
            </a:pPr>
            <a:r>
              <a:rPr lang="el-GR" smtClean="0"/>
              <a:t>Ενότητα 16. Τριλοβίτες, Χηληκεραιωτά και Μυριάποδα.</a:t>
            </a:r>
            <a:endParaRPr lang="el-GR" dirty="0"/>
          </a:p>
        </p:txBody>
      </p:sp>
      <p:sp>
        <p:nvSpPr>
          <p:cNvPr id="5" name="Θέση αριθμού διαφάνειας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2C69F06F-6E6D-49E5-920F-7ECD6CD956BF}" type="slidenum">
              <a:rPr lang="el-GR" altLang="en-US">
                <a:solidFill>
                  <a:srgbClr val="898989"/>
                </a:solidFill>
                <a:latin typeface="Calibri" panose="020F0502020204030204" pitchFamily="34" charset="0"/>
              </a:rPr>
              <a:pPr/>
              <a:t>12</a:t>
            </a:fld>
            <a:endParaRPr lang="el-GR" altLang="en-US">
              <a:solidFill>
                <a:srgbClr val="898989"/>
              </a:solidFill>
              <a:latin typeface="Calibri" panose="020F0502020204030204" pitchFamily="34" charset="0"/>
            </a:endParaRPr>
          </a:p>
        </p:txBody>
      </p:sp>
      <p:sp>
        <p:nvSpPr>
          <p:cNvPr id="6" name="TextBox 5"/>
          <p:cNvSpPr txBox="1"/>
          <p:nvPr/>
        </p:nvSpPr>
        <p:spPr>
          <a:xfrm>
            <a:off x="8251825" y="5310188"/>
            <a:ext cx="263525" cy="277812"/>
          </a:xfrm>
          <a:prstGeom prst="rect">
            <a:avLst/>
          </a:prstGeom>
          <a:noFill/>
        </p:spPr>
        <p:txBody>
          <a:bodyPr wrap="none">
            <a:spAutoFit/>
          </a:bodyPr>
          <a:lstStyle/>
          <a:p>
            <a:pPr eaLnBrk="0" hangingPunct="0">
              <a:defRPr/>
            </a:pPr>
            <a:r>
              <a:rPr lang="en-US" sz="1200" dirty="0">
                <a:latin typeface="+mn-lt"/>
                <a:cs typeface="+mn-cs"/>
              </a:rPr>
              <a:t>9</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Τίτλος 1"/>
          <p:cNvSpPr>
            <a:spLocks noGrp="1"/>
          </p:cNvSpPr>
          <p:nvPr>
            <p:ph type="title"/>
          </p:nvPr>
        </p:nvSpPr>
        <p:spPr/>
        <p:txBody>
          <a:bodyPr/>
          <a:lstStyle/>
          <a:p>
            <a:pPr eaLnBrk="1" hangingPunct="1"/>
            <a:r>
              <a:rPr lang="el-GR" altLang="en-US" smtClean="0"/>
              <a:t>Φυλογένεση</a:t>
            </a:r>
            <a:endParaRPr lang="en-US" altLang="en-US" smtClean="0"/>
          </a:p>
        </p:txBody>
      </p:sp>
      <p:pic>
        <p:nvPicPr>
          <p:cNvPr id="16389" name="Θέση περιεχομένου 5"/>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524000" y="1524000"/>
            <a:ext cx="6091238" cy="4573588"/>
          </a:xfrm>
        </p:spPr>
      </p:pic>
      <p:sp>
        <p:nvSpPr>
          <p:cNvPr id="4" name="Θέση υποσέλιδου 3"/>
          <p:cNvSpPr>
            <a:spLocks noGrp="1"/>
          </p:cNvSpPr>
          <p:nvPr>
            <p:ph type="ftr" sz="quarter" idx="11"/>
          </p:nvPr>
        </p:nvSpPr>
        <p:spPr/>
        <p:txBody>
          <a:bodyPr/>
          <a:lstStyle/>
          <a:p>
            <a:pPr>
              <a:defRPr/>
            </a:pPr>
            <a:r>
              <a:rPr lang="el-GR" smtClean="0"/>
              <a:t>Ενότητα 16. Τριλοβίτες, Χηληκεραιωτά και Μυριάποδα.</a:t>
            </a:r>
            <a:endParaRPr lang="el-GR" dirty="0"/>
          </a:p>
        </p:txBody>
      </p:sp>
      <p:sp>
        <p:nvSpPr>
          <p:cNvPr id="5" name="Θέση αριθμού διαφάνειας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EF4F35A1-EB33-4905-AEA4-549220AC1D24}" type="slidenum">
              <a:rPr lang="el-GR" altLang="en-US">
                <a:solidFill>
                  <a:srgbClr val="898989"/>
                </a:solidFill>
                <a:latin typeface="Calibri" panose="020F0502020204030204" pitchFamily="34" charset="0"/>
              </a:rPr>
              <a:pPr/>
              <a:t>13</a:t>
            </a:fld>
            <a:endParaRPr lang="el-GR" altLang="en-US">
              <a:solidFill>
                <a:srgbClr val="898989"/>
              </a:solidFill>
              <a:latin typeface="Calibri" panose="020F0502020204030204" pitchFamily="34" charset="0"/>
            </a:endParaRPr>
          </a:p>
        </p:txBody>
      </p:sp>
      <p:sp>
        <p:nvSpPr>
          <p:cNvPr id="7" name="TextBox 6"/>
          <p:cNvSpPr txBox="1"/>
          <p:nvPr/>
        </p:nvSpPr>
        <p:spPr>
          <a:xfrm>
            <a:off x="7010400" y="5486400"/>
            <a:ext cx="341313" cy="276225"/>
          </a:xfrm>
          <a:prstGeom prst="rect">
            <a:avLst/>
          </a:prstGeom>
          <a:noFill/>
        </p:spPr>
        <p:txBody>
          <a:bodyPr wrap="none">
            <a:spAutoFit/>
          </a:bodyPr>
          <a:lstStyle/>
          <a:p>
            <a:pPr eaLnBrk="0" hangingPunct="0">
              <a:defRPr/>
            </a:pPr>
            <a:r>
              <a:rPr lang="en-US" sz="1200" dirty="0">
                <a:solidFill>
                  <a:schemeClr val="bg1"/>
                </a:solidFill>
                <a:latin typeface="+mn-lt"/>
                <a:cs typeface="+mn-cs"/>
              </a:rPr>
              <a:t>10</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Τίτλος 1"/>
          <p:cNvSpPr>
            <a:spLocks noGrp="1"/>
          </p:cNvSpPr>
          <p:nvPr>
            <p:ph type="title" sz="quarter"/>
          </p:nvPr>
        </p:nvSpPr>
        <p:spPr/>
        <p:txBody>
          <a:bodyPr/>
          <a:lstStyle/>
          <a:p>
            <a:pPr eaLnBrk="1" hangingPunct="1"/>
            <a:r>
              <a:rPr lang="el-GR" altLang="en-US" smtClean="0"/>
              <a:t>Υπόφυλο Τριλοβίτες</a:t>
            </a:r>
            <a:r>
              <a:rPr lang="en-US" altLang="en-US" smtClean="0"/>
              <a:t> 1/</a:t>
            </a:r>
            <a:r>
              <a:rPr lang="el-GR" altLang="en-US" smtClean="0"/>
              <a:t>3</a:t>
            </a:r>
            <a:endParaRPr lang="en-US" altLang="en-US" smtClean="0"/>
          </a:p>
        </p:txBody>
      </p:sp>
      <p:pic>
        <p:nvPicPr>
          <p:cNvPr id="17411" name="Content Placeholder 15"/>
          <p:cNvPicPr>
            <a:picLocks noGrp="1" noChangeAspect="1"/>
          </p:cNvPicPr>
          <p:nvPr>
            <p:ph sz="quarter" idx="1"/>
          </p:nvPr>
        </p:nvPicPr>
        <p:blipFill>
          <a:blip r:embed="rId3">
            <a:extLst>
              <a:ext uri="{28A0092B-C50C-407E-A947-70E740481C1C}">
                <a14:useLocalDpi xmlns:a14="http://schemas.microsoft.com/office/drawing/2010/main" val="0"/>
              </a:ext>
            </a:extLst>
          </a:blip>
          <a:srcRect/>
          <a:stretch>
            <a:fillRect/>
          </a:stretch>
        </p:blipFill>
        <p:spPr>
          <a:xfrm>
            <a:off x="1039813" y="1714500"/>
            <a:ext cx="2963862" cy="2454275"/>
          </a:xfrm>
        </p:spPr>
      </p:pic>
      <p:pic>
        <p:nvPicPr>
          <p:cNvPr id="17412" name="Content Placeholder 16"/>
          <p:cNvPicPr>
            <a:picLocks noGrp="1" noChangeAspect="1"/>
          </p:cNvPicPr>
          <p:nvPr>
            <p:ph sz="quarter" idx="2"/>
          </p:nvPr>
        </p:nvPicPr>
        <p:blipFill>
          <a:blip r:embed="rId4">
            <a:extLst>
              <a:ext uri="{28A0092B-C50C-407E-A947-70E740481C1C}">
                <a14:useLocalDpi xmlns:a14="http://schemas.microsoft.com/office/drawing/2010/main" val="0"/>
              </a:ext>
            </a:extLst>
          </a:blip>
          <a:srcRect/>
          <a:stretch>
            <a:fillRect/>
          </a:stretch>
        </p:blipFill>
        <p:spPr>
          <a:xfrm>
            <a:off x="4318000" y="1735138"/>
            <a:ext cx="3644900" cy="2433637"/>
          </a:xfrm>
        </p:spPr>
      </p:pic>
      <p:pic>
        <p:nvPicPr>
          <p:cNvPr id="17413" name="Content Placeholder 17"/>
          <p:cNvPicPr>
            <a:picLocks noGrp="1" noChangeAspect="1"/>
          </p:cNvPicPr>
          <p:nvPr>
            <p:ph sz="quarter" idx="3"/>
          </p:nvPr>
        </p:nvPicPr>
        <p:blipFill>
          <a:blip r:embed="rId5">
            <a:extLst>
              <a:ext uri="{28A0092B-C50C-407E-A947-70E740481C1C}">
                <a14:useLocalDpi xmlns:a14="http://schemas.microsoft.com/office/drawing/2010/main" val="0"/>
              </a:ext>
            </a:extLst>
          </a:blip>
          <a:srcRect/>
          <a:stretch>
            <a:fillRect/>
          </a:stretch>
        </p:blipFill>
        <p:spPr>
          <a:xfrm>
            <a:off x="3067050" y="4243388"/>
            <a:ext cx="3009900" cy="2038350"/>
          </a:xfrm>
        </p:spPr>
      </p:pic>
      <p:sp>
        <p:nvSpPr>
          <p:cNvPr id="4" name="Θέση υποσέλιδου 3"/>
          <p:cNvSpPr>
            <a:spLocks noGrp="1"/>
          </p:cNvSpPr>
          <p:nvPr>
            <p:ph type="ftr" sz="quarter" idx="10"/>
          </p:nvPr>
        </p:nvSpPr>
        <p:spPr/>
        <p:txBody>
          <a:bodyPr/>
          <a:lstStyle/>
          <a:p>
            <a:pPr>
              <a:defRPr/>
            </a:pPr>
            <a:r>
              <a:rPr lang="el-GR" smtClean="0"/>
              <a:t>Ενότητα 16. Τριλοβίτες, Χηληκεραιωτά και Μυριάποδα.</a:t>
            </a:r>
            <a:endParaRPr lang="el-GR" dirty="0"/>
          </a:p>
        </p:txBody>
      </p:sp>
      <p:sp>
        <p:nvSpPr>
          <p:cNvPr id="5" name="Θέση αριθμού διαφάνειας 4"/>
          <p:cNvSpPr>
            <a:spLocks noGrp="1"/>
          </p:cNvSpPr>
          <p:nvPr>
            <p:ph type="sldNum" sz="quarter" idx="11"/>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A3FB9DA6-E32F-4B16-9CFF-ADC0BB9FB347}" type="slidenum">
              <a:rPr lang="el-GR" altLang="en-US">
                <a:solidFill>
                  <a:srgbClr val="898989"/>
                </a:solidFill>
                <a:latin typeface="Calibri" panose="020F0502020204030204" pitchFamily="34" charset="0"/>
              </a:rPr>
              <a:pPr/>
              <a:t>14</a:t>
            </a:fld>
            <a:endParaRPr lang="el-GR" altLang="en-US">
              <a:solidFill>
                <a:srgbClr val="898989"/>
              </a:solidFill>
              <a:latin typeface="Calibri" panose="020F0502020204030204" pitchFamily="34" charset="0"/>
            </a:endParaRPr>
          </a:p>
        </p:txBody>
      </p:sp>
      <p:sp>
        <p:nvSpPr>
          <p:cNvPr id="8" name="TextBox 7"/>
          <p:cNvSpPr txBox="1"/>
          <p:nvPr/>
        </p:nvSpPr>
        <p:spPr>
          <a:xfrm>
            <a:off x="3559175" y="3778250"/>
            <a:ext cx="341313" cy="276225"/>
          </a:xfrm>
          <a:prstGeom prst="rect">
            <a:avLst/>
          </a:prstGeom>
          <a:noFill/>
        </p:spPr>
        <p:txBody>
          <a:bodyPr wrap="none">
            <a:spAutoFit/>
          </a:bodyPr>
          <a:lstStyle/>
          <a:p>
            <a:pPr eaLnBrk="0" hangingPunct="0">
              <a:defRPr/>
            </a:pPr>
            <a:r>
              <a:rPr lang="en-US" sz="1200" dirty="0">
                <a:latin typeface="+mn-lt"/>
                <a:cs typeface="+mn-cs"/>
              </a:rPr>
              <a:t>11</a:t>
            </a:r>
          </a:p>
        </p:txBody>
      </p:sp>
      <p:sp>
        <p:nvSpPr>
          <p:cNvPr id="9" name="TextBox 8"/>
          <p:cNvSpPr txBox="1"/>
          <p:nvPr/>
        </p:nvSpPr>
        <p:spPr>
          <a:xfrm>
            <a:off x="7543800" y="3790950"/>
            <a:ext cx="341313" cy="276225"/>
          </a:xfrm>
          <a:prstGeom prst="rect">
            <a:avLst/>
          </a:prstGeom>
          <a:noFill/>
        </p:spPr>
        <p:txBody>
          <a:bodyPr wrap="none">
            <a:spAutoFit/>
          </a:bodyPr>
          <a:lstStyle/>
          <a:p>
            <a:pPr eaLnBrk="0" hangingPunct="0">
              <a:defRPr/>
            </a:pPr>
            <a:r>
              <a:rPr lang="en-US" sz="1200" dirty="0">
                <a:latin typeface="+mn-lt"/>
                <a:cs typeface="+mn-cs"/>
              </a:rPr>
              <a:t>12</a:t>
            </a:r>
          </a:p>
        </p:txBody>
      </p:sp>
      <p:sp>
        <p:nvSpPr>
          <p:cNvPr id="10" name="TextBox 9"/>
          <p:cNvSpPr txBox="1"/>
          <p:nvPr/>
        </p:nvSpPr>
        <p:spPr>
          <a:xfrm>
            <a:off x="5638800" y="5875338"/>
            <a:ext cx="341313" cy="276225"/>
          </a:xfrm>
          <a:prstGeom prst="rect">
            <a:avLst/>
          </a:prstGeom>
          <a:noFill/>
        </p:spPr>
        <p:txBody>
          <a:bodyPr wrap="none">
            <a:spAutoFit/>
          </a:bodyPr>
          <a:lstStyle/>
          <a:p>
            <a:pPr eaLnBrk="0" hangingPunct="0">
              <a:defRPr/>
            </a:pPr>
            <a:r>
              <a:rPr lang="en-US" sz="1200" dirty="0">
                <a:latin typeface="+mn-lt"/>
                <a:cs typeface="+mn-cs"/>
              </a:rPr>
              <a:t>13</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Τίτλος 1"/>
          <p:cNvSpPr>
            <a:spLocks noGrp="1"/>
          </p:cNvSpPr>
          <p:nvPr>
            <p:ph type="title"/>
          </p:nvPr>
        </p:nvSpPr>
        <p:spPr/>
        <p:txBody>
          <a:bodyPr/>
          <a:lstStyle/>
          <a:p>
            <a:pPr eaLnBrk="1" hangingPunct="1"/>
            <a:r>
              <a:rPr lang="el-GR" altLang="en-US" smtClean="0"/>
              <a:t>Υπόφυλο Τριλοβίτες</a:t>
            </a:r>
            <a:r>
              <a:rPr lang="en-US" altLang="en-US" smtClean="0"/>
              <a:t> 2/</a:t>
            </a:r>
            <a:r>
              <a:rPr lang="el-GR" altLang="en-US" smtClean="0"/>
              <a:t>3</a:t>
            </a:r>
            <a:endParaRPr lang="en-US" altLang="en-US" smtClean="0"/>
          </a:p>
        </p:txBody>
      </p:sp>
      <p:sp>
        <p:nvSpPr>
          <p:cNvPr id="18437" name="Θέση περιεχομένου 2"/>
          <p:cNvSpPr>
            <a:spLocks noGrp="1"/>
          </p:cNvSpPr>
          <p:nvPr>
            <p:ph idx="1"/>
          </p:nvPr>
        </p:nvSpPr>
        <p:spPr/>
        <p:txBody>
          <a:bodyPr/>
          <a:lstStyle/>
          <a:p>
            <a:pPr eaLnBrk="1" hangingPunct="1"/>
            <a:r>
              <a:rPr lang="el-GR" altLang="en-US" b="1" smtClean="0"/>
              <a:t>Εμφάνιση: πριν από το Κάμβριο</a:t>
            </a:r>
          </a:p>
          <a:p>
            <a:pPr eaLnBrk="1" hangingPunct="1"/>
            <a:r>
              <a:rPr lang="el-GR" altLang="en-US" b="1" smtClean="0"/>
              <a:t>Εξαφάνιση: πριν από 200 εκατ. χρόνια</a:t>
            </a:r>
          </a:p>
          <a:p>
            <a:pPr eaLnBrk="1" hangingPunct="1"/>
            <a:endParaRPr lang="el-GR" altLang="en-US" b="1" smtClean="0"/>
          </a:p>
          <a:p>
            <a:pPr eaLnBrk="1" hangingPunct="1"/>
            <a:r>
              <a:rPr lang="el-GR" altLang="en-US" b="1" smtClean="0"/>
              <a:t>Βενθικοί</a:t>
            </a:r>
          </a:p>
          <a:p>
            <a:pPr eaLnBrk="1" hangingPunct="1"/>
            <a:endParaRPr lang="el-GR" altLang="en-US" b="1" smtClean="0"/>
          </a:p>
          <a:p>
            <a:pPr eaLnBrk="1" hangingPunct="1"/>
            <a:r>
              <a:rPr lang="el-GR" altLang="en-US" b="1" smtClean="0"/>
              <a:t>Πτωματοφάγοι</a:t>
            </a:r>
          </a:p>
          <a:p>
            <a:pPr eaLnBrk="1" hangingPunct="1"/>
            <a:endParaRPr lang="en-US" altLang="en-US" smtClean="0"/>
          </a:p>
        </p:txBody>
      </p:sp>
      <p:sp>
        <p:nvSpPr>
          <p:cNvPr id="4" name="Θέση υποσέλιδου 3"/>
          <p:cNvSpPr>
            <a:spLocks noGrp="1"/>
          </p:cNvSpPr>
          <p:nvPr>
            <p:ph type="ftr" sz="quarter" idx="11"/>
          </p:nvPr>
        </p:nvSpPr>
        <p:spPr/>
        <p:txBody>
          <a:bodyPr/>
          <a:lstStyle/>
          <a:p>
            <a:pPr>
              <a:defRPr/>
            </a:pPr>
            <a:r>
              <a:rPr lang="el-GR" smtClean="0"/>
              <a:t>Ενότητα 16. Τριλοβίτες, Χηληκεραιωτά και Μυριάποδα.</a:t>
            </a:r>
            <a:endParaRPr lang="el-GR" dirty="0"/>
          </a:p>
        </p:txBody>
      </p:sp>
      <p:sp>
        <p:nvSpPr>
          <p:cNvPr id="5" name="Θέση αριθμού διαφάνειας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E8A78B67-053F-4BB4-9739-86C2BC1320EF}" type="slidenum">
              <a:rPr lang="el-GR" altLang="en-US">
                <a:solidFill>
                  <a:srgbClr val="898989"/>
                </a:solidFill>
                <a:latin typeface="Calibri" panose="020F0502020204030204" pitchFamily="34" charset="0"/>
              </a:rPr>
              <a:pPr/>
              <a:t>15</a:t>
            </a:fld>
            <a:endParaRPr lang="el-GR" altLang="en-US">
              <a:solidFill>
                <a:srgbClr val="898989"/>
              </a:solidFill>
              <a:latin typeface="Calibri" panose="020F0502020204030204"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Τίτλος 1"/>
          <p:cNvSpPr>
            <a:spLocks noGrp="1"/>
          </p:cNvSpPr>
          <p:nvPr>
            <p:ph type="title"/>
          </p:nvPr>
        </p:nvSpPr>
        <p:spPr/>
        <p:txBody>
          <a:bodyPr/>
          <a:lstStyle/>
          <a:p>
            <a:pPr eaLnBrk="1" hangingPunct="1"/>
            <a:r>
              <a:rPr lang="el-GR" altLang="en-US" smtClean="0"/>
              <a:t>Υπόφυλο Τριλοβίτες</a:t>
            </a:r>
            <a:r>
              <a:rPr lang="en-US" altLang="en-US" smtClean="0"/>
              <a:t> 3/</a:t>
            </a:r>
            <a:r>
              <a:rPr lang="el-GR" altLang="en-US" smtClean="0"/>
              <a:t>3</a:t>
            </a:r>
            <a:endParaRPr lang="en-US" altLang="en-US" smtClean="0"/>
          </a:p>
        </p:txBody>
      </p:sp>
      <p:pic>
        <p:nvPicPr>
          <p:cNvPr id="19461" name="Θέση περιεχομένου 6"/>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647825" y="1550988"/>
            <a:ext cx="6308725" cy="4805362"/>
          </a:xfrm>
        </p:spPr>
      </p:pic>
      <p:sp>
        <p:nvSpPr>
          <p:cNvPr id="4" name="Θέση υποσέλιδου 3"/>
          <p:cNvSpPr>
            <a:spLocks noGrp="1"/>
          </p:cNvSpPr>
          <p:nvPr>
            <p:ph type="ftr" sz="quarter" idx="11"/>
          </p:nvPr>
        </p:nvSpPr>
        <p:spPr/>
        <p:txBody>
          <a:bodyPr/>
          <a:lstStyle/>
          <a:p>
            <a:pPr>
              <a:defRPr/>
            </a:pPr>
            <a:r>
              <a:rPr lang="el-GR" smtClean="0"/>
              <a:t>Ενότητα 16. Τριλοβίτες, Χηληκεραιωτά και Μυριάποδα.</a:t>
            </a:r>
            <a:endParaRPr lang="el-GR" dirty="0"/>
          </a:p>
        </p:txBody>
      </p:sp>
      <p:sp>
        <p:nvSpPr>
          <p:cNvPr id="5" name="Θέση αριθμού διαφάνειας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862EBBC2-5F27-4162-94AA-70FF4D0562C3}" type="slidenum">
              <a:rPr lang="el-GR" altLang="en-US">
                <a:solidFill>
                  <a:srgbClr val="898989"/>
                </a:solidFill>
                <a:latin typeface="Calibri" panose="020F0502020204030204" pitchFamily="34" charset="0"/>
              </a:rPr>
              <a:pPr/>
              <a:t>16</a:t>
            </a:fld>
            <a:endParaRPr lang="el-GR" altLang="en-US">
              <a:solidFill>
                <a:srgbClr val="898989"/>
              </a:solidFill>
              <a:latin typeface="Calibri" panose="020F0502020204030204" pitchFamily="34" charset="0"/>
            </a:endParaRPr>
          </a:p>
        </p:txBody>
      </p:sp>
      <p:sp>
        <p:nvSpPr>
          <p:cNvPr id="8" name="TextBox 7"/>
          <p:cNvSpPr txBox="1"/>
          <p:nvPr/>
        </p:nvSpPr>
        <p:spPr>
          <a:xfrm>
            <a:off x="7608011" y="5849937"/>
            <a:ext cx="341313" cy="276225"/>
          </a:xfrm>
          <a:prstGeom prst="rect">
            <a:avLst/>
          </a:prstGeom>
          <a:noFill/>
        </p:spPr>
        <p:txBody>
          <a:bodyPr wrap="none">
            <a:spAutoFit/>
          </a:bodyPr>
          <a:lstStyle/>
          <a:p>
            <a:pPr eaLnBrk="0" hangingPunct="0">
              <a:defRPr/>
            </a:pPr>
            <a:r>
              <a:rPr lang="en-US" sz="1200" dirty="0">
                <a:latin typeface="+mn-lt"/>
                <a:cs typeface="+mn-cs"/>
              </a:rPr>
              <a:t>14</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Τίτλος 1"/>
          <p:cNvSpPr>
            <a:spLocks noGrp="1"/>
          </p:cNvSpPr>
          <p:nvPr>
            <p:ph type="title"/>
          </p:nvPr>
        </p:nvSpPr>
        <p:spPr/>
        <p:txBody>
          <a:bodyPr/>
          <a:lstStyle/>
          <a:p>
            <a:pPr eaLnBrk="1" hangingPunct="1"/>
            <a:r>
              <a:rPr lang="el-GR" altLang="en-US" smtClean="0"/>
              <a:t>Υπόφυλο Χηληκεραιωτά 1</a:t>
            </a:r>
            <a:r>
              <a:rPr lang="en-US" altLang="en-US" smtClean="0"/>
              <a:t>/</a:t>
            </a:r>
            <a:r>
              <a:rPr lang="el-GR" altLang="en-US" smtClean="0"/>
              <a:t>3</a:t>
            </a:r>
            <a:endParaRPr lang="en-US" altLang="en-US" smtClean="0"/>
          </a:p>
        </p:txBody>
      </p:sp>
      <p:sp>
        <p:nvSpPr>
          <p:cNvPr id="20485" name="Θέση περιεχομένου 2"/>
          <p:cNvSpPr>
            <a:spLocks noGrp="1"/>
          </p:cNvSpPr>
          <p:nvPr>
            <p:ph idx="1"/>
          </p:nvPr>
        </p:nvSpPr>
        <p:spPr>
          <a:xfrm>
            <a:off x="628650" y="1825625"/>
            <a:ext cx="7886700" cy="3246438"/>
          </a:xfrm>
        </p:spPr>
        <p:txBody>
          <a:bodyPr/>
          <a:lstStyle/>
          <a:p>
            <a:pPr marL="0" indent="0" eaLnBrk="1" hangingPunct="1">
              <a:spcBef>
                <a:spcPts val="1800"/>
              </a:spcBef>
              <a:buFont typeface="Arial" panose="020B0604020202020204" pitchFamily="34" charset="0"/>
              <a:buNone/>
            </a:pPr>
            <a:r>
              <a:rPr lang="el-GR" altLang="en-US" b="1" smtClean="0"/>
              <a:t>Έξι ζεύγη εξαρτημάτων:</a:t>
            </a:r>
          </a:p>
          <a:p>
            <a:pPr marL="0" indent="0" eaLnBrk="1" hangingPunct="1">
              <a:spcBef>
                <a:spcPts val="1800"/>
              </a:spcBef>
            </a:pPr>
            <a:r>
              <a:rPr lang="el-GR" altLang="en-US" b="1" smtClean="0"/>
              <a:t>	</a:t>
            </a:r>
            <a:r>
              <a:rPr lang="el-GR" altLang="en-US" smtClean="0"/>
              <a:t>Χηληκεραίες</a:t>
            </a:r>
          </a:p>
          <a:p>
            <a:pPr marL="0" indent="0" eaLnBrk="1" hangingPunct="1"/>
            <a:r>
              <a:rPr lang="el-GR" altLang="en-US" smtClean="0"/>
              <a:t>	Ποδοπροσακτρίδες</a:t>
            </a:r>
          </a:p>
          <a:p>
            <a:pPr marL="0" indent="0" eaLnBrk="1" hangingPunct="1"/>
            <a:r>
              <a:rPr lang="el-GR" altLang="en-US" smtClean="0"/>
              <a:t>	4 ζεύγη βαδιστικών ποδιών</a:t>
            </a:r>
          </a:p>
          <a:p>
            <a:pPr marL="0" indent="0" eaLnBrk="1" hangingPunct="1">
              <a:spcBef>
                <a:spcPts val="1800"/>
              </a:spcBef>
              <a:buFont typeface="Arial" panose="020B0604020202020204" pitchFamily="34" charset="0"/>
              <a:buNone/>
            </a:pPr>
            <a:r>
              <a:rPr lang="el-GR" altLang="en-US" b="1" smtClean="0"/>
              <a:t>Απουσία γνάθων και κεραιών</a:t>
            </a:r>
          </a:p>
          <a:p>
            <a:pPr marL="0" indent="0" eaLnBrk="1" hangingPunct="1"/>
            <a:endParaRPr lang="en-US" altLang="en-US" smtClean="0"/>
          </a:p>
        </p:txBody>
      </p:sp>
      <p:sp>
        <p:nvSpPr>
          <p:cNvPr id="4" name="Θέση υποσέλιδου 3"/>
          <p:cNvSpPr>
            <a:spLocks noGrp="1"/>
          </p:cNvSpPr>
          <p:nvPr>
            <p:ph type="ftr" sz="quarter" idx="11"/>
          </p:nvPr>
        </p:nvSpPr>
        <p:spPr/>
        <p:txBody>
          <a:bodyPr/>
          <a:lstStyle/>
          <a:p>
            <a:pPr>
              <a:defRPr/>
            </a:pPr>
            <a:r>
              <a:rPr lang="el-GR" smtClean="0"/>
              <a:t>Ενότητα 16. Τριλοβίτες, Χηληκεραιωτά και Μυριάποδα.</a:t>
            </a:r>
            <a:endParaRPr lang="el-GR" dirty="0"/>
          </a:p>
        </p:txBody>
      </p:sp>
      <p:sp>
        <p:nvSpPr>
          <p:cNvPr id="5" name="Θέση αριθμού διαφάνειας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47D8C775-65D4-4117-A258-FED4EF181DE5}" type="slidenum">
              <a:rPr lang="el-GR" altLang="en-US">
                <a:solidFill>
                  <a:srgbClr val="898989"/>
                </a:solidFill>
                <a:latin typeface="Calibri" panose="020F0502020204030204" pitchFamily="34" charset="0"/>
              </a:rPr>
              <a:pPr/>
              <a:t>17</a:t>
            </a:fld>
            <a:endParaRPr lang="el-GR" altLang="en-US">
              <a:solidFill>
                <a:srgbClr val="898989"/>
              </a:solidFill>
              <a:latin typeface="Calibri" panose="020F0502020204030204"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Τίτλος 1"/>
          <p:cNvSpPr>
            <a:spLocks noGrp="1"/>
          </p:cNvSpPr>
          <p:nvPr>
            <p:ph type="title"/>
          </p:nvPr>
        </p:nvSpPr>
        <p:spPr/>
        <p:txBody>
          <a:bodyPr/>
          <a:lstStyle/>
          <a:p>
            <a:pPr eaLnBrk="1" hangingPunct="1"/>
            <a:r>
              <a:rPr lang="el-GR" altLang="en-US" smtClean="0"/>
              <a:t>Υπόφυλο Χηληκεραιωτά 2</a:t>
            </a:r>
            <a:r>
              <a:rPr lang="en-US" altLang="en-US" smtClean="0"/>
              <a:t>/</a:t>
            </a:r>
            <a:r>
              <a:rPr lang="el-GR" altLang="en-US" smtClean="0"/>
              <a:t>3</a:t>
            </a:r>
            <a:endParaRPr lang="en-US" altLang="en-US" smtClean="0"/>
          </a:p>
        </p:txBody>
      </p:sp>
      <p:pic>
        <p:nvPicPr>
          <p:cNvPr id="21509" name="Θέση περιεχομένου 6"/>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781050" y="1690688"/>
            <a:ext cx="7581900" cy="4100512"/>
          </a:xfrm>
        </p:spPr>
      </p:pic>
      <p:sp>
        <p:nvSpPr>
          <p:cNvPr id="4" name="Θέση υποσέλιδου 3"/>
          <p:cNvSpPr>
            <a:spLocks noGrp="1"/>
          </p:cNvSpPr>
          <p:nvPr>
            <p:ph type="ftr" sz="quarter" idx="11"/>
          </p:nvPr>
        </p:nvSpPr>
        <p:spPr/>
        <p:txBody>
          <a:bodyPr/>
          <a:lstStyle/>
          <a:p>
            <a:pPr>
              <a:defRPr/>
            </a:pPr>
            <a:r>
              <a:rPr lang="el-GR" smtClean="0"/>
              <a:t>Ενότητα 16. Τριλοβίτες, Χηληκεραιωτά και Μυριάποδα.</a:t>
            </a:r>
            <a:endParaRPr lang="el-GR" dirty="0"/>
          </a:p>
        </p:txBody>
      </p:sp>
      <p:sp>
        <p:nvSpPr>
          <p:cNvPr id="5" name="Θέση αριθμού διαφάνειας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E44368B3-B1BB-49E0-9CF5-294F32EF72BD}" type="slidenum">
              <a:rPr lang="el-GR" altLang="en-US">
                <a:solidFill>
                  <a:srgbClr val="898989"/>
                </a:solidFill>
                <a:latin typeface="Calibri" panose="020F0502020204030204" pitchFamily="34" charset="0"/>
              </a:rPr>
              <a:pPr/>
              <a:t>18</a:t>
            </a:fld>
            <a:endParaRPr lang="el-GR" altLang="en-US">
              <a:solidFill>
                <a:srgbClr val="898989"/>
              </a:solidFill>
              <a:latin typeface="Calibri" panose="020F0502020204030204" pitchFamily="34" charset="0"/>
            </a:endParaRPr>
          </a:p>
        </p:txBody>
      </p:sp>
      <p:sp>
        <p:nvSpPr>
          <p:cNvPr id="8" name="Text Box 3"/>
          <p:cNvSpPr txBox="1">
            <a:spLocks noChangeArrowheads="1"/>
          </p:cNvSpPr>
          <p:nvPr/>
        </p:nvSpPr>
        <p:spPr bwMode="auto">
          <a:xfrm>
            <a:off x="3235325" y="5876925"/>
            <a:ext cx="2673350" cy="368300"/>
          </a:xfrm>
          <a:prstGeom prst="rect">
            <a:avLst/>
          </a:prstGeom>
          <a:noFill/>
          <a:ln>
            <a:noFill/>
          </a:ln>
          <a:effectLst/>
          <a:extLst/>
        </p:spPr>
        <p:txBody>
          <a:bodyPr wrap="none">
            <a:spAutoFit/>
          </a:bodyPr>
          <a:lstStyle/>
          <a:p>
            <a:pPr eaLnBrk="0" hangingPunct="0">
              <a:defRPr/>
            </a:pPr>
            <a:r>
              <a:rPr lang="el-GR" altLang="en-US" dirty="0">
                <a:latin typeface="+mn-lt"/>
                <a:cs typeface="+mn-cs"/>
              </a:rPr>
              <a:t>Ένα τυπικό </a:t>
            </a:r>
            <a:r>
              <a:rPr lang="el-GR" altLang="en-US" dirty="0" err="1">
                <a:latin typeface="+mn-lt"/>
                <a:cs typeface="+mn-cs"/>
              </a:rPr>
              <a:t>χηληκεραιωτό</a:t>
            </a:r>
            <a:endParaRPr lang="el-GR" altLang="en-US" dirty="0">
              <a:latin typeface="+mn-lt"/>
              <a:cs typeface="+mn-cs"/>
            </a:endParaRPr>
          </a:p>
        </p:txBody>
      </p:sp>
      <p:sp>
        <p:nvSpPr>
          <p:cNvPr id="9" name="TextBox 8"/>
          <p:cNvSpPr txBox="1"/>
          <p:nvPr/>
        </p:nvSpPr>
        <p:spPr>
          <a:xfrm>
            <a:off x="8027988" y="5513388"/>
            <a:ext cx="342900" cy="277812"/>
          </a:xfrm>
          <a:prstGeom prst="rect">
            <a:avLst/>
          </a:prstGeom>
          <a:noFill/>
        </p:spPr>
        <p:txBody>
          <a:bodyPr wrap="none">
            <a:spAutoFit/>
          </a:bodyPr>
          <a:lstStyle/>
          <a:p>
            <a:pPr eaLnBrk="0" hangingPunct="0">
              <a:defRPr/>
            </a:pPr>
            <a:r>
              <a:rPr lang="en-US" sz="1200" dirty="0">
                <a:latin typeface="+mn-lt"/>
                <a:cs typeface="+mn-cs"/>
              </a:rPr>
              <a:t>15</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Τίτλος 1"/>
          <p:cNvSpPr>
            <a:spLocks noGrp="1"/>
          </p:cNvSpPr>
          <p:nvPr>
            <p:ph type="title"/>
          </p:nvPr>
        </p:nvSpPr>
        <p:spPr/>
        <p:txBody>
          <a:bodyPr/>
          <a:lstStyle/>
          <a:p>
            <a:pPr eaLnBrk="1" hangingPunct="1"/>
            <a:r>
              <a:rPr lang="el-GR" altLang="en-US" smtClean="0"/>
              <a:t>Υπόφυλο Χηληκεραιωτά 3</a:t>
            </a:r>
            <a:r>
              <a:rPr lang="en-US" altLang="en-US" smtClean="0"/>
              <a:t>/</a:t>
            </a:r>
            <a:r>
              <a:rPr lang="el-GR" altLang="en-US" smtClean="0"/>
              <a:t>3</a:t>
            </a:r>
            <a:endParaRPr lang="en-US" altLang="en-US" smtClean="0"/>
          </a:p>
        </p:txBody>
      </p:sp>
      <p:sp>
        <p:nvSpPr>
          <p:cNvPr id="22531" name="Θέση περιεχομένου 5"/>
          <p:cNvSpPr>
            <a:spLocks noGrp="1"/>
          </p:cNvSpPr>
          <p:nvPr>
            <p:ph idx="1"/>
          </p:nvPr>
        </p:nvSpPr>
        <p:spPr/>
        <p:txBody>
          <a:bodyPr/>
          <a:lstStyle/>
          <a:p>
            <a:pPr eaLnBrk="1" hangingPunct="1"/>
            <a:endParaRPr lang="el-GR" altLang="en-US" b="1" smtClean="0"/>
          </a:p>
          <a:p>
            <a:pPr eaLnBrk="1" hangingPunct="1"/>
            <a:r>
              <a:rPr lang="el-GR" altLang="en-US" b="1" smtClean="0"/>
              <a:t>Ομοταξία Μηρόστομα</a:t>
            </a:r>
          </a:p>
          <a:p>
            <a:pPr eaLnBrk="1" hangingPunct="1">
              <a:spcBef>
                <a:spcPts val="2400"/>
              </a:spcBef>
            </a:pPr>
            <a:r>
              <a:rPr lang="el-GR" altLang="en-US" b="1" smtClean="0"/>
              <a:t>Ομοταξία Πυκνογονίδια</a:t>
            </a:r>
          </a:p>
          <a:p>
            <a:pPr eaLnBrk="1" hangingPunct="1">
              <a:spcBef>
                <a:spcPts val="2400"/>
              </a:spcBef>
            </a:pPr>
            <a:r>
              <a:rPr lang="el-GR" altLang="en-US" b="1" smtClean="0"/>
              <a:t>Ομοταξία Αραχνίδια</a:t>
            </a:r>
          </a:p>
          <a:p>
            <a:pPr eaLnBrk="1" hangingPunct="1"/>
            <a:endParaRPr lang="en-US" altLang="en-US" smtClean="0"/>
          </a:p>
        </p:txBody>
      </p:sp>
      <p:sp>
        <p:nvSpPr>
          <p:cNvPr id="4" name="Θέση υποσέλιδου 3"/>
          <p:cNvSpPr>
            <a:spLocks noGrp="1"/>
          </p:cNvSpPr>
          <p:nvPr>
            <p:ph type="ftr" sz="quarter" idx="11"/>
          </p:nvPr>
        </p:nvSpPr>
        <p:spPr/>
        <p:txBody>
          <a:bodyPr/>
          <a:lstStyle/>
          <a:p>
            <a:pPr>
              <a:defRPr/>
            </a:pPr>
            <a:r>
              <a:rPr lang="el-GR" smtClean="0"/>
              <a:t>Ενότητα 16. Τριλοβίτες, Χηληκεραιωτά και Μυριάποδα.</a:t>
            </a:r>
            <a:endParaRPr lang="el-GR" dirty="0"/>
          </a:p>
        </p:txBody>
      </p:sp>
      <p:sp>
        <p:nvSpPr>
          <p:cNvPr id="5" name="Θέση αριθμού διαφάνειας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74E1FBFC-22C8-4C12-8DA8-EF41E0ADAB12}" type="slidenum">
              <a:rPr lang="el-GR" altLang="en-US">
                <a:solidFill>
                  <a:srgbClr val="898989"/>
                </a:solidFill>
                <a:latin typeface="Calibri" panose="020F0502020204030204" pitchFamily="34" charset="0"/>
              </a:rPr>
              <a:pPr/>
              <a:t>19</a:t>
            </a:fld>
            <a:endParaRPr lang="el-GR" altLang="en-US">
              <a:solidFill>
                <a:srgbClr val="898989"/>
              </a:solidFill>
              <a:latin typeface="Calibri" panose="020F0502020204030204"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Τίτλος 1"/>
          <p:cNvSpPr>
            <a:spLocks noGrp="1"/>
          </p:cNvSpPr>
          <p:nvPr>
            <p:ph type="title"/>
          </p:nvPr>
        </p:nvSpPr>
        <p:spPr/>
        <p:txBody>
          <a:bodyPr/>
          <a:lstStyle/>
          <a:p>
            <a:pPr eaLnBrk="1" hangingPunct="1"/>
            <a:r>
              <a:rPr lang="el-GR" altLang="en-US" smtClean="0"/>
              <a:t>Ομοταξία Μηρόστομα</a:t>
            </a:r>
            <a:endParaRPr lang="en-US" altLang="en-US" smtClean="0"/>
          </a:p>
        </p:txBody>
      </p:sp>
      <p:pic>
        <p:nvPicPr>
          <p:cNvPr id="23558" name="Picture 3" descr="C:\Users\user\Pictures\Horseshoe_Crabs_mating.jpg"/>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1357313" y="1571625"/>
            <a:ext cx="6526212" cy="4351338"/>
          </a:xfrm>
          <a:noFill/>
        </p:spPr>
      </p:pic>
      <p:sp>
        <p:nvSpPr>
          <p:cNvPr id="4" name="Θέση υποσέλιδου 3"/>
          <p:cNvSpPr>
            <a:spLocks noGrp="1"/>
          </p:cNvSpPr>
          <p:nvPr>
            <p:ph type="ftr" sz="quarter" idx="11"/>
          </p:nvPr>
        </p:nvSpPr>
        <p:spPr/>
        <p:txBody>
          <a:bodyPr/>
          <a:lstStyle/>
          <a:p>
            <a:pPr>
              <a:defRPr/>
            </a:pPr>
            <a:r>
              <a:rPr lang="el-GR" smtClean="0"/>
              <a:t>Ενότητα 16. Τριλοβίτες, Χηληκεραιωτά και Μυριάποδα.</a:t>
            </a:r>
            <a:endParaRPr lang="el-GR" dirty="0"/>
          </a:p>
        </p:txBody>
      </p:sp>
      <p:sp>
        <p:nvSpPr>
          <p:cNvPr id="5" name="Θέση αριθμού διαφάνειας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50812B87-C6B7-4FAB-BACF-54E6216F1650}" type="slidenum">
              <a:rPr lang="el-GR" altLang="en-US">
                <a:solidFill>
                  <a:srgbClr val="898989"/>
                </a:solidFill>
                <a:latin typeface="Calibri" panose="020F0502020204030204" pitchFamily="34" charset="0"/>
              </a:rPr>
              <a:pPr/>
              <a:t>20</a:t>
            </a:fld>
            <a:endParaRPr lang="el-GR" altLang="en-US">
              <a:solidFill>
                <a:srgbClr val="898989"/>
              </a:solidFill>
              <a:latin typeface="Calibri" panose="020F0502020204030204" pitchFamily="34" charset="0"/>
            </a:endParaRPr>
          </a:p>
        </p:txBody>
      </p:sp>
      <p:sp>
        <p:nvSpPr>
          <p:cNvPr id="11" name="TextBox 10"/>
          <p:cNvSpPr txBox="1"/>
          <p:nvPr/>
        </p:nvSpPr>
        <p:spPr>
          <a:xfrm>
            <a:off x="7010400" y="5308600"/>
            <a:ext cx="341313" cy="277813"/>
          </a:xfrm>
          <a:prstGeom prst="rect">
            <a:avLst/>
          </a:prstGeom>
          <a:noFill/>
        </p:spPr>
        <p:txBody>
          <a:bodyPr wrap="none">
            <a:spAutoFit/>
          </a:bodyPr>
          <a:lstStyle/>
          <a:p>
            <a:pPr eaLnBrk="0" hangingPunct="0">
              <a:defRPr/>
            </a:pPr>
            <a:r>
              <a:rPr lang="en-US" sz="1200" dirty="0">
                <a:solidFill>
                  <a:schemeClr val="bg1"/>
                </a:solidFill>
                <a:latin typeface="+mn-lt"/>
                <a:cs typeface="+mn-cs"/>
              </a:rPr>
              <a:t>16</a:t>
            </a:r>
          </a:p>
        </p:txBody>
      </p:sp>
      <p:sp>
        <p:nvSpPr>
          <p:cNvPr id="23559" name="TextBox 15"/>
          <p:cNvSpPr txBox="1">
            <a:spLocks noChangeArrowheads="1"/>
          </p:cNvSpPr>
          <p:nvPr/>
        </p:nvSpPr>
        <p:spPr bwMode="auto">
          <a:xfrm>
            <a:off x="7286625" y="5572125"/>
            <a:ext cx="34131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r>
              <a:rPr lang="el-GR" altLang="en-US" sz="1200">
                <a:latin typeface="Calibri" panose="020F0502020204030204" pitchFamily="34" charset="0"/>
              </a:rPr>
              <a:t>16</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Τίτλος 1"/>
          <p:cNvSpPr>
            <a:spLocks noGrp="1"/>
          </p:cNvSpPr>
          <p:nvPr>
            <p:ph type="title"/>
          </p:nvPr>
        </p:nvSpPr>
        <p:spPr/>
        <p:txBody>
          <a:bodyPr/>
          <a:lstStyle/>
          <a:p>
            <a:pPr eaLnBrk="1" hangingPunct="1"/>
            <a:r>
              <a:rPr lang="el-GR" altLang="en-US" sz="4000" smtClean="0"/>
              <a:t>Υφομοταξία Ευρυπτερίδια (εξαφανισμένα)</a:t>
            </a:r>
            <a:endParaRPr lang="en-US" altLang="en-US" sz="4000" smtClean="0"/>
          </a:p>
        </p:txBody>
      </p:sp>
      <p:pic>
        <p:nvPicPr>
          <p:cNvPr id="8" name="Content Placeholder 7"/>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1600200" y="2367756"/>
            <a:ext cx="1943100" cy="3267075"/>
          </a:xfrm>
        </p:spPr>
      </p:pic>
      <p:pic>
        <p:nvPicPr>
          <p:cNvPr id="9" name="Content Placeholder 8"/>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4275034" y="1953120"/>
            <a:ext cx="3525514" cy="4116457"/>
          </a:xfrm>
        </p:spPr>
      </p:pic>
      <p:sp>
        <p:nvSpPr>
          <p:cNvPr id="4" name="Θέση υποσέλιδου 3"/>
          <p:cNvSpPr>
            <a:spLocks noGrp="1"/>
          </p:cNvSpPr>
          <p:nvPr>
            <p:ph type="ftr" sz="quarter" idx="11"/>
          </p:nvPr>
        </p:nvSpPr>
        <p:spPr/>
        <p:txBody>
          <a:bodyPr/>
          <a:lstStyle/>
          <a:p>
            <a:pPr>
              <a:defRPr/>
            </a:pPr>
            <a:r>
              <a:rPr lang="el-GR" smtClean="0"/>
              <a:t>Ενότητα 16. Τριλοβίτες, Χηληκεραιωτά και Μυριάποδα.</a:t>
            </a:r>
            <a:endParaRPr lang="el-GR" dirty="0"/>
          </a:p>
        </p:txBody>
      </p:sp>
      <p:sp>
        <p:nvSpPr>
          <p:cNvPr id="5" name="Θέση αριθμού διαφάνειας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A55B288C-8E23-456C-BADC-124CE4537B72}" type="slidenum">
              <a:rPr lang="el-GR" altLang="en-US">
                <a:solidFill>
                  <a:srgbClr val="898989"/>
                </a:solidFill>
                <a:latin typeface="Calibri" panose="020F0502020204030204" pitchFamily="34" charset="0"/>
              </a:rPr>
              <a:pPr/>
              <a:t>21</a:t>
            </a:fld>
            <a:endParaRPr lang="el-GR" altLang="en-US">
              <a:solidFill>
                <a:srgbClr val="898989"/>
              </a:solidFill>
              <a:latin typeface="Calibri" panose="020F0502020204030204" pitchFamily="34" charset="0"/>
            </a:endParaRPr>
          </a:p>
        </p:txBody>
      </p:sp>
      <p:sp>
        <p:nvSpPr>
          <p:cNvPr id="10" name="TextBox 9"/>
          <p:cNvSpPr txBox="1"/>
          <p:nvPr/>
        </p:nvSpPr>
        <p:spPr>
          <a:xfrm>
            <a:off x="3642995" y="5781515"/>
            <a:ext cx="342900" cy="276225"/>
          </a:xfrm>
          <a:prstGeom prst="rect">
            <a:avLst/>
          </a:prstGeom>
          <a:noFill/>
        </p:spPr>
        <p:txBody>
          <a:bodyPr wrap="none">
            <a:spAutoFit/>
          </a:bodyPr>
          <a:lstStyle/>
          <a:p>
            <a:pPr eaLnBrk="0" hangingPunct="0">
              <a:defRPr/>
            </a:pPr>
            <a:r>
              <a:rPr lang="en-US" sz="1200" dirty="0">
                <a:latin typeface="+mn-lt"/>
                <a:cs typeface="+mn-cs"/>
              </a:rPr>
              <a:t>17</a:t>
            </a:r>
          </a:p>
        </p:txBody>
      </p:sp>
      <p:sp>
        <p:nvSpPr>
          <p:cNvPr id="14" name="TextBox 13"/>
          <p:cNvSpPr txBox="1"/>
          <p:nvPr/>
        </p:nvSpPr>
        <p:spPr>
          <a:xfrm>
            <a:off x="7458788" y="5792578"/>
            <a:ext cx="341760" cy="276999"/>
          </a:xfrm>
          <a:prstGeom prst="rect">
            <a:avLst/>
          </a:prstGeom>
          <a:noFill/>
        </p:spPr>
        <p:txBody>
          <a:bodyPr wrap="none">
            <a:spAutoFit/>
          </a:bodyPr>
          <a:lstStyle/>
          <a:p>
            <a:pPr eaLnBrk="0" hangingPunct="0">
              <a:defRPr/>
            </a:pPr>
            <a:r>
              <a:rPr lang="en-US" sz="1200" dirty="0" smtClean="0">
                <a:latin typeface="+mn-lt"/>
                <a:cs typeface="+mn-cs"/>
              </a:rPr>
              <a:t>1</a:t>
            </a:r>
            <a:r>
              <a:rPr lang="el-GR" sz="1200" dirty="0" smtClean="0">
                <a:latin typeface="+mn-lt"/>
                <a:cs typeface="+mn-cs"/>
              </a:rPr>
              <a:t>8</a:t>
            </a:r>
            <a:endParaRPr lang="en-US" sz="1200" dirty="0">
              <a:latin typeface="+mn-lt"/>
              <a:cs typeface="+mn-cs"/>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Τίτλος 1"/>
          <p:cNvSpPr>
            <a:spLocks noGrp="1"/>
          </p:cNvSpPr>
          <p:nvPr>
            <p:ph type="title"/>
          </p:nvPr>
        </p:nvSpPr>
        <p:spPr/>
        <p:txBody>
          <a:bodyPr/>
          <a:lstStyle/>
          <a:p>
            <a:pPr eaLnBrk="1" hangingPunct="1"/>
            <a:r>
              <a:rPr lang="el-GR" altLang="en-US" smtClean="0"/>
              <a:t>Υφομοταξία Ξιφοσουρίδια</a:t>
            </a:r>
            <a:r>
              <a:rPr lang="en-US" altLang="en-US" smtClean="0"/>
              <a:t> 1/3</a:t>
            </a:r>
          </a:p>
        </p:txBody>
      </p:sp>
      <p:pic>
        <p:nvPicPr>
          <p:cNvPr id="25605"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593356" y="1909212"/>
            <a:ext cx="7886700" cy="3336925"/>
          </a:xfrm>
        </p:spPr>
      </p:pic>
      <p:sp>
        <p:nvSpPr>
          <p:cNvPr id="4" name="Θέση υποσέλιδου 3"/>
          <p:cNvSpPr>
            <a:spLocks noGrp="1"/>
          </p:cNvSpPr>
          <p:nvPr>
            <p:ph type="ftr" sz="quarter" idx="11"/>
          </p:nvPr>
        </p:nvSpPr>
        <p:spPr/>
        <p:txBody>
          <a:bodyPr/>
          <a:lstStyle/>
          <a:p>
            <a:pPr>
              <a:defRPr/>
            </a:pPr>
            <a:r>
              <a:rPr lang="el-GR" smtClean="0"/>
              <a:t>Ενότητα 16. Τριλοβίτες, Χηληκεραιωτά και Μυριάποδα.</a:t>
            </a:r>
            <a:endParaRPr lang="el-GR" dirty="0"/>
          </a:p>
        </p:txBody>
      </p:sp>
      <p:sp>
        <p:nvSpPr>
          <p:cNvPr id="5" name="Θέση αριθμού διαφάνειας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30D9ABFB-5604-4B41-A0EE-02560BF3CFB4}" type="slidenum">
              <a:rPr lang="el-GR" altLang="en-US">
                <a:solidFill>
                  <a:srgbClr val="898989"/>
                </a:solidFill>
                <a:latin typeface="Calibri" panose="020F0502020204030204" pitchFamily="34" charset="0"/>
              </a:rPr>
              <a:pPr/>
              <a:t>22</a:t>
            </a:fld>
            <a:endParaRPr lang="el-GR" altLang="en-US">
              <a:solidFill>
                <a:srgbClr val="898989"/>
              </a:solidFill>
              <a:latin typeface="Calibri" panose="020F0502020204030204" pitchFamily="34" charset="0"/>
            </a:endParaRPr>
          </a:p>
        </p:txBody>
      </p:sp>
      <p:sp>
        <p:nvSpPr>
          <p:cNvPr id="7" name="TextBox 6"/>
          <p:cNvSpPr txBox="1"/>
          <p:nvPr/>
        </p:nvSpPr>
        <p:spPr>
          <a:xfrm>
            <a:off x="8027988" y="4888726"/>
            <a:ext cx="341760" cy="276999"/>
          </a:xfrm>
          <a:prstGeom prst="rect">
            <a:avLst/>
          </a:prstGeom>
          <a:noFill/>
        </p:spPr>
        <p:txBody>
          <a:bodyPr wrap="none">
            <a:spAutoFit/>
          </a:bodyPr>
          <a:lstStyle/>
          <a:p>
            <a:pPr eaLnBrk="0" hangingPunct="0">
              <a:defRPr/>
            </a:pPr>
            <a:r>
              <a:rPr lang="en-US" sz="1200" dirty="0" smtClean="0">
                <a:latin typeface="+mn-lt"/>
                <a:cs typeface="+mn-cs"/>
              </a:rPr>
              <a:t>1</a:t>
            </a:r>
            <a:r>
              <a:rPr lang="el-GR" sz="1200" dirty="0" smtClean="0">
                <a:latin typeface="+mn-lt"/>
                <a:cs typeface="+mn-cs"/>
              </a:rPr>
              <a:t>9</a:t>
            </a:r>
            <a:endParaRPr lang="en-US" sz="1200" dirty="0">
              <a:latin typeface="+mn-lt"/>
              <a:cs typeface="+mn-cs"/>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Τίτλος 1"/>
          <p:cNvSpPr>
            <a:spLocks noGrp="1"/>
          </p:cNvSpPr>
          <p:nvPr>
            <p:ph type="title"/>
          </p:nvPr>
        </p:nvSpPr>
        <p:spPr/>
        <p:txBody>
          <a:bodyPr/>
          <a:lstStyle/>
          <a:p>
            <a:pPr eaLnBrk="1" hangingPunct="1"/>
            <a:r>
              <a:rPr lang="el-GR" altLang="en-US" smtClean="0"/>
              <a:t>Υφομοταξία Ξιφοσουρίδια</a:t>
            </a:r>
            <a:r>
              <a:rPr lang="en-US" altLang="en-US" smtClean="0"/>
              <a:t> 2/3</a:t>
            </a:r>
          </a:p>
        </p:txBody>
      </p:sp>
      <p:sp>
        <p:nvSpPr>
          <p:cNvPr id="26629" name="Θέση περιεχομένου 2"/>
          <p:cNvSpPr>
            <a:spLocks noGrp="1"/>
          </p:cNvSpPr>
          <p:nvPr>
            <p:ph idx="1"/>
          </p:nvPr>
        </p:nvSpPr>
        <p:spPr/>
        <p:txBody>
          <a:bodyPr/>
          <a:lstStyle/>
          <a:p>
            <a:pPr marL="0" indent="0" eaLnBrk="1" hangingPunct="1">
              <a:buFont typeface="Arial" panose="020B0604020202020204" pitchFamily="34" charset="0"/>
              <a:buNone/>
            </a:pPr>
            <a:r>
              <a:rPr lang="el-GR" altLang="en-US" b="1" smtClean="0"/>
              <a:t>Ξεκινούν από το Κάμβριο</a:t>
            </a:r>
          </a:p>
          <a:p>
            <a:pPr marL="0" indent="0" eaLnBrk="1" hangingPunct="1">
              <a:spcBef>
                <a:spcPts val="1800"/>
              </a:spcBef>
              <a:buFont typeface="Arial" panose="020B0604020202020204" pitchFamily="34" charset="0"/>
              <a:buNone/>
            </a:pPr>
            <a:r>
              <a:rPr lang="el-GR" altLang="en-US" b="1" smtClean="0"/>
              <a:t>3 γένη</a:t>
            </a:r>
          </a:p>
          <a:p>
            <a:pPr marL="0" indent="0" eaLnBrk="1" hangingPunct="1">
              <a:spcBef>
                <a:spcPts val="1800"/>
              </a:spcBef>
            </a:pPr>
            <a:r>
              <a:rPr lang="el-GR" altLang="en-US" b="1" smtClean="0"/>
              <a:t>Πεταλοειδής θυρεός</a:t>
            </a:r>
          </a:p>
          <a:p>
            <a:pPr marL="0" indent="0" eaLnBrk="1" hangingPunct="1"/>
            <a:r>
              <a:rPr lang="el-GR" altLang="en-US" b="1" smtClean="0"/>
              <a:t>Επίμηκες τέλσον</a:t>
            </a:r>
          </a:p>
          <a:p>
            <a:pPr marL="0" indent="0" eaLnBrk="1" hangingPunct="1"/>
            <a:r>
              <a:rPr lang="el-GR" altLang="en-US" b="1" smtClean="0"/>
              <a:t>5 ζεύγη βαδιστικών ποδιών</a:t>
            </a:r>
          </a:p>
          <a:p>
            <a:pPr marL="0" indent="0" eaLnBrk="1" hangingPunct="1"/>
            <a:r>
              <a:rPr lang="el-GR" altLang="en-US" b="1" smtClean="0"/>
              <a:t>Βιβλιοβράγχια</a:t>
            </a:r>
          </a:p>
          <a:p>
            <a:pPr marL="0" indent="0" eaLnBrk="1" hangingPunct="1"/>
            <a:endParaRPr lang="en-US" altLang="en-US" smtClean="0"/>
          </a:p>
        </p:txBody>
      </p:sp>
      <p:sp>
        <p:nvSpPr>
          <p:cNvPr id="4" name="Θέση υποσέλιδου 3"/>
          <p:cNvSpPr>
            <a:spLocks noGrp="1"/>
          </p:cNvSpPr>
          <p:nvPr>
            <p:ph type="ftr" sz="quarter" idx="11"/>
          </p:nvPr>
        </p:nvSpPr>
        <p:spPr/>
        <p:txBody>
          <a:bodyPr/>
          <a:lstStyle/>
          <a:p>
            <a:pPr>
              <a:defRPr/>
            </a:pPr>
            <a:r>
              <a:rPr lang="el-GR" smtClean="0"/>
              <a:t>Ενότητα 16. Τριλοβίτες, Χηληκεραιωτά και Μυριάποδα.</a:t>
            </a:r>
            <a:endParaRPr lang="el-GR" dirty="0"/>
          </a:p>
        </p:txBody>
      </p:sp>
      <p:sp>
        <p:nvSpPr>
          <p:cNvPr id="5" name="Θέση αριθμού διαφάνειας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E6FEC271-485E-4B64-844F-8642DA1BF301}" type="slidenum">
              <a:rPr lang="el-GR" altLang="en-US">
                <a:solidFill>
                  <a:srgbClr val="898989"/>
                </a:solidFill>
                <a:latin typeface="Calibri" panose="020F0502020204030204" pitchFamily="34" charset="0"/>
              </a:rPr>
              <a:pPr/>
              <a:t>23</a:t>
            </a:fld>
            <a:endParaRPr lang="el-GR" altLang="en-US">
              <a:solidFill>
                <a:srgbClr val="898989"/>
              </a:solidFill>
              <a:latin typeface="Calibri" panose="020F0502020204030204" pitchFamily="34"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Τίτλος 1"/>
          <p:cNvSpPr>
            <a:spLocks noGrp="1"/>
          </p:cNvSpPr>
          <p:nvPr>
            <p:ph type="title"/>
          </p:nvPr>
        </p:nvSpPr>
        <p:spPr/>
        <p:txBody>
          <a:bodyPr/>
          <a:lstStyle/>
          <a:p>
            <a:pPr eaLnBrk="1" hangingPunct="1"/>
            <a:r>
              <a:rPr lang="el-GR" altLang="en-US" smtClean="0"/>
              <a:t>Υφομοταξία Ξιφοσουρίδια</a:t>
            </a:r>
            <a:r>
              <a:rPr lang="en-US" altLang="en-US" smtClean="0"/>
              <a:t> 3/3</a:t>
            </a:r>
          </a:p>
        </p:txBody>
      </p:sp>
      <p:pic>
        <p:nvPicPr>
          <p:cNvPr id="27653" name="Θέση περιεχομένου 6"/>
          <p:cNvPicPr>
            <a:picLocks noGrp="1" noChangeAspect="1"/>
          </p:cNvPicPr>
          <p:nvPr>
            <p:ph idx="1"/>
          </p:nvPr>
        </p:nvPicPr>
        <p:blipFill>
          <a:blip r:embed="rId3">
            <a:extLst>
              <a:ext uri="{28A0092B-C50C-407E-A947-70E740481C1C}">
                <a14:useLocalDpi xmlns:a14="http://schemas.microsoft.com/office/drawing/2010/main" val="0"/>
              </a:ext>
            </a:extLst>
          </a:blip>
          <a:srcRect r="819"/>
          <a:stretch>
            <a:fillRect/>
          </a:stretch>
        </p:blipFill>
        <p:spPr>
          <a:xfrm>
            <a:off x="2247900" y="1517650"/>
            <a:ext cx="4610100" cy="4838700"/>
          </a:xfrm>
        </p:spPr>
      </p:pic>
      <p:sp>
        <p:nvSpPr>
          <p:cNvPr id="4" name="Θέση υποσέλιδου 3"/>
          <p:cNvSpPr>
            <a:spLocks noGrp="1"/>
          </p:cNvSpPr>
          <p:nvPr>
            <p:ph type="ftr" sz="quarter" idx="11"/>
          </p:nvPr>
        </p:nvSpPr>
        <p:spPr/>
        <p:txBody>
          <a:bodyPr/>
          <a:lstStyle/>
          <a:p>
            <a:pPr>
              <a:defRPr/>
            </a:pPr>
            <a:r>
              <a:rPr lang="el-GR" smtClean="0"/>
              <a:t>Ενότητα 16. Τριλοβίτες, Χηληκεραιωτά και Μυριάποδα.</a:t>
            </a:r>
            <a:endParaRPr lang="el-GR" dirty="0"/>
          </a:p>
        </p:txBody>
      </p:sp>
      <p:sp>
        <p:nvSpPr>
          <p:cNvPr id="5" name="Θέση αριθμού διαφάνειας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A5385753-5405-4462-8F75-A4900B28E481}" type="slidenum">
              <a:rPr lang="el-GR" altLang="en-US">
                <a:solidFill>
                  <a:srgbClr val="898989"/>
                </a:solidFill>
                <a:latin typeface="Calibri" panose="020F0502020204030204" pitchFamily="34" charset="0"/>
              </a:rPr>
              <a:pPr/>
              <a:t>24</a:t>
            </a:fld>
            <a:endParaRPr lang="el-GR" altLang="en-US">
              <a:solidFill>
                <a:srgbClr val="898989"/>
              </a:solidFill>
              <a:latin typeface="Calibri" panose="020F0502020204030204" pitchFamily="34" charset="0"/>
            </a:endParaRPr>
          </a:p>
        </p:txBody>
      </p:sp>
      <p:sp>
        <p:nvSpPr>
          <p:cNvPr id="27654" name="TextBox 8"/>
          <p:cNvSpPr txBox="1">
            <a:spLocks noChangeArrowheads="1"/>
          </p:cNvSpPr>
          <p:nvPr/>
        </p:nvSpPr>
        <p:spPr bwMode="auto">
          <a:xfrm>
            <a:off x="6357938" y="6000750"/>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r>
              <a:rPr lang="en-US" altLang="en-US" sz="1200" dirty="0" smtClean="0">
                <a:latin typeface="Calibri" panose="020F0502020204030204" pitchFamily="34" charset="0"/>
              </a:rPr>
              <a:t>20</a:t>
            </a:r>
            <a:endParaRPr lang="el-GR" altLang="en-US" sz="1200" dirty="0">
              <a:latin typeface="Calibri" panose="020F0502020204030204" pitchFamily="34"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Τίτλος 1"/>
          <p:cNvSpPr>
            <a:spLocks noGrp="1"/>
          </p:cNvSpPr>
          <p:nvPr>
            <p:ph type="title"/>
          </p:nvPr>
        </p:nvSpPr>
        <p:spPr/>
        <p:txBody>
          <a:bodyPr/>
          <a:lstStyle/>
          <a:p>
            <a:pPr eaLnBrk="1" hangingPunct="1"/>
            <a:r>
              <a:rPr lang="el-GR" altLang="en-US" smtClean="0"/>
              <a:t>Ομοταξία Πυκνογονίδια</a:t>
            </a:r>
            <a:endParaRPr lang="en-US" altLang="en-US" smtClean="0"/>
          </a:p>
        </p:txBody>
      </p:sp>
      <p:pic>
        <p:nvPicPr>
          <p:cNvPr id="28677" name="Θέση περιεχομένου 8"/>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2357438" y="1849438"/>
            <a:ext cx="4310062" cy="3767137"/>
          </a:xfrm>
        </p:spPr>
      </p:pic>
      <p:sp>
        <p:nvSpPr>
          <p:cNvPr id="4" name="Θέση υποσέλιδου 3"/>
          <p:cNvSpPr>
            <a:spLocks noGrp="1"/>
          </p:cNvSpPr>
          <p:nvPr>
            <p:ph type="ftr" sz="quarter" idx="11"/>
          </p:nvPr>
        </p:nvSpPr>
        <p:spPr/>
        <p:txBody>
          <a:bodyPr/>
          <a:lstStyle/>
          <a:p>
            <a:pPr>
              <a:defRPr/>
            </a:pPr>
            <a:r>
              <a:rPr lang="el-GR" smtClean="0"/>
              <a:t>Ενότητα 16. Τριλοβίτες, Χηληκεραιωτά και Μυριάποδα.</a:t>
            </a:r>
            <a:endParaRPr lang="el-GR" dirty="0"/>
          </a:p>
        </p:txBody>
      </p:sp>
      <p:sp>
        <p:nvSpPr>
          <p:cNvPr id="5" name="Θέση αριθμού διαφάνειας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4973030F-25D3-4B8A-9F2A-6ADDF13A7CE1}" type="slidenum">
              <a:rPr lang="el-GR" altLang="en-US">
                <a:solidFill>
                  <a:srgbClr val="898989"/>
                </a:solidFill>
                <a:latin typeface="Calibri" panose="020F0502020204030204" pitchFamily="34" charset="0"/>
              </a:rPr>
              <a:pPr/>
              <a:t>25</a:t>
            </a:fld>
            <a:endParaRPr lang="el-GR" altLang="en-US">
              <a:solidFill>
                <a:srgbClr val="898989"/>
              </a:solidFill>
              <a:latin typeface="Calibri" panose="020F0502020204030204" pitchFamily="34" charset="0"/>
            </a:endParaRPr>
          </a:p>
        </p:txBody>
      </p:sp>
      <p:sp>
        <p:nvSpPr>
          <p:cNvPr id="10" name="TextBox 9"/>
          <p:cNvSpPr txBox="1"/>
          <p:nvPr/>
        </p:nvSpPr>
        <p:spPr>
          <a:xfrm>
            <a:off x="6248400" y="5257800"/>
            <a:ext cx="341760" cy="276999"/>
          </a:xfrm>
          <a:prstGeom prst="rect">
            <a:avLst/>
          </a:prstGeom>
          <a:noFill/>
        </p:spPr>
        <p:txBody>
          <a:bodyPr wrap="none">
            <a:spAutoFit/>
          </a:bodyPr>
          <a:lstStyle/>
          <a:p>
            <a:pPr eaLnBrk="0" hangingPunct="0">
              <a:defRPr/>
            </a:pPr>
            <a:r>
              <a:rPr lang="en-US" sz="1200" dirty="0" smtClean="0">
                <a:latin typeface="+mn-lt"/>
                <a:cs typeface="+mn-cs"/>
              </a:rPr>
              <a:t>2</a:t>
            </a:r>
            <a:r>
              <a:rPr lang="el-GR" sz="1200" dirty="0" smtClean="0">
                <a:latin typeface="+mn-lt"/>
                <a:cs typeface="+mn-cs"/>
              </a:rPr>
              <a:t>1</a:t>
            </a:r>
            <a:endParaRPr lang="en-US" sz="1200" dirty="0">
              <a:latin typeface="+mn-lt"/>
              <a:cs typeface="+mn-cs"/>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Τίτλος 1"/>
          <p:cNvSpPr>
            <a:spLocks noGrp="1"/>
          </p:cNvSpPr>
          <p:nvPr>
            <p:ph type="title"/>
          </p:nvPr>
        </p:nvSpPr>
        <p:spPr/>
        <p:txBody>
          <a:bodyPr>
            <a:normAutofit/>
          </a:bodyPr>
          <a:lstStyle/>
          <a:p>
            <a:pPr eaLnBrk="1" hangingPunct="1"/>
            <a:r>
              <a:rPr lang="el-GR" altLang="en-US" dirty="0" err="1" smtClean="0"/>
              <a:t>Πυκνογονίδια</a:t>
            </a:r>
            <a:r>
              <a:rPr lang="el-GR" altLang="en-US" dirty="0" smtClean="0"/>
              <a:t>: </a:t>
            </a:r>
            <a:r>
              <a:rPr lang="en-US" altLang="en-US" i="1" dirty="0" err="1" smtClean="0"/>
              <a:t>Nymphon</a:t>
            </a:r>
            <a:r>
              <a:rPr lang="en-US" altLang="en-US" i="1" dirty="0" smtClean="0"/>
              <a:t> </a:t>
            </a:r>
            <a:r>
              <a:rPr lang="en-US" altLang="en-US" i="1" dirty="0" err="1" smtClean="0"/>
              <a:t>rubrum</a:t>
            </a:r>
            <a:endParaRPr lang="en-US" altLang="en-US" i="1" dirty="0" smtClean="0"/>
          </a:p>
        </p:txBody>
      </p:sp>
      <p:pic>
        <p:nvPicPr>
          <p:cNvPr id="29702" name="Θέση περιεχομένου 7"/>
          <p:cNvPicPr>
            <a:picLocks noGrp="1" noChangeAspect="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628650" y="1600200"/>
            <a:ext cx="4183063" cy="3979863"/>
          </a:xfrm>
        </p:spPr>
      </p:pic>
      <p:sp>
        <p:nvSpPr>
          <p:cNvPr id="29699" name="Θέση περιεχομένου 2"/>
          <p:cNvSpPr>
            <a:spLocks noGrp="1"/>
          </p:cNvSpPr>
          <p:nvPr>
            <p:ph sz="half" idx="2"/>
          </p:nvPr>
        </p:nvSpPr>
        <p:spPr>
          <a:xfrm>
            <a:off x="4811713" y="1616075"/>
            <a:ext cx="3886200" cy="4351338"/>
          </a:xfrm>
        </p:spPr>
        <p:txBody>
          <a:bodyPr/>
          <a:lstStyle/>
          <a:p>
            <a:pPr eaLnBrk="1" hangingPunct="1"/>
            <a:r>
              <a:rPr lang="el-GR" altLang="en-US" smtClean="0"/>
              <a:t>Μικρά, λεπτά σώματα με μακριά πόδια</a:t>
            </a:r>
          </a:p>
          <a:p>
            <a:pPr eaLnBrk="1" hangingPunct="1"/>
            <a:r>
              <a:rPr lang="el-GR" altLang="en-US" smtClean="0"/>
              <a:t>Αρσενικά με ωοφόρα</a:t>
            </a:r>
          </a:p>
          <a:p>
            <a:pPr eaLnBrk="1" hangingPunct="1"/>
            <a:r>
              <a:rPr lang="el-GR" altLang="en-US" smtClean="0"/>
              <a:t>Προβοσκίδα</a:t>
            </a:r>
          </a:p>
          <a:p>
            <a:pPr eaLnBrk="1" hangingPunct="1"/>
            <a:endParaRPr lang="en-US" altLang="en-US" smtClean="0"/>
          </a:p>
        </p:txBody>
      </p:sp>
      <p:sp>
        <p:nvSpPr>
          <p:cNvPr id="4" name="Θέση υποσέλιδου 3"/>
          <p:cNvSpPr>
            <a:spLocks noGrp="1"/>
          </p:cNvSpPr>
          <p:nvPr>
            <p:ph type="ftr" sz="quarter" idx="11"/>
          </p:nvPr>
        </p:nvSpPr>
        <p:spPr/>
        <p:txBody>
          <a:bodyPr/>
          <a:lstStyle/>
          <a:p>
            <a:pPr>
              <a:defRPr/>
            </a:pPr>
            <a:r>
              <a:rPr lang="el-GR" smtClean="0"/>
              <a:t>Ενότητα 16. Τριλοβίτες, Χηληκεραιωτά και Μυριάποδα.</a:t>
            </a:r>
            <a:endParaRPr lang="el-GR" dirty="0"/>
          </a:p>
        </p:txBody>
      </p:sp>
      <p:sp>
        <p:nvSpPr>
          <p:cNvPr id="5" name="Θέση αριθμού διαφάνειας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DD6491F2-6689-4E22-BAF4-6D7597090179}" type="slidenum">
              <a:rPr lang="el-GR" altLang="en-US">
                <a:solidFill>
                  <a:srgbClr val="898989"/>
                </a:solidFill>
                <a:latin typeface="Calibri" panose="020F0502020204030204" pitchFamily="34" charset="0"/>
              </a:rPr>
              <a:pPr/>
              <a:t>26</a:t>
            </a:fld>
            <a:endParaRPr lang="el-GR" altLang="en-US">
              <a:solidFill>
                <a:srgbClr val="898989"/>
              </a:solidFill>
              <a:latin typeface="Calibri" panose="020F0502020204030204" pitchFamily="34" charset="0"/>
            </a:endParaRPr>
          </a:p>
        </p:txBody>
      </p:sp>
      <p:sp>
        <p:nvSpPr>
          <p:cNvPr id="7" name="TextBox 6"/>
          <p:cNvSpPr txBox="1"/>
          <p:nvPr/>
        </p:nvSpPr>
        <p:spPr>
          <a:xfrm>
            <a:off x="4381500" y="5292725"/>
            <a:ext cx="341760" cy="276999"/>
          </a:xfrm>
          <a:prstGeom prst="rect">
            <a:avLst/>
          </a:prstGeom>
          <a:noFill/>
        </p:spPr>
        <p:txBody>
          <a:bodyPr wrap="none">
            <a:spAutoFit/>
          </a:bodyPr>
          <a:lstStyle/>
          <a:p>
            <a:pPr eaLnBrk="0" hangingPunct="0">
              <a:defRPr/>
            </a:pPr>
            <a:r>
              <a:rPr lang="en-US" sz="1200" dirty="0" smtClean="0">
                <a:latin typeface="+mn-lt"/>
                <a:cs typeface="+mn-cs"/>
              </a:rPr>
              <a:t>2</a:t>
            </a:r>
            <a:r>
              <a:rPr lang="el-GR" sz="1200" dirty="0" smtClean="0">
                <a:latin typeface="+mn-lt"/>
                <a:cs typeface="+mn-cs"/>
              </a:rPr>
              <a:t>2</a:t>
            </a:r>
            <a:endParaRPr lang="en-US" sz="1200" dirty="0">
              <a:latin typeface="+mn-lt"/>
              <a:cs typeface="+mn-cs"/>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Τίτλος 1"/>
          <p:cNvSpPr>
            <a:spLocks noGrp="1"/>
          </p:cNvSpPr>
          <p:nvPr>
            <p:ph type="title"/>
          </p:nvPr>
        </p:nvSpPr>
        <p:spPr/>
        <p:txBody>
          <a:bodyPr/>
          <a:lstStyle/>
          <a:p>
            <a:pPr eaLnBrk="1" hangingPunct="1"/>
            <a:r>
              <a:rPr lang="el-GR" altLang="en-US" dirty="0" err="1" smtClean="0"/>
              <a:t>Πυκνογονίδια</a:t>
            </a:r>
            <a:r>
              <a:rPr lang="en-US" altLang="en-US" dirty="0" smtClean="0"/>
              <a:t>: </a:t>
            </a:r>
            <a:r>
              <a:rPr lang="el-GR" altLang="en-US" dirty="0" smtClean="0"/>
              <a:t>τύποι σώματος</a:t>
            </a:r>
            <a:endParaRPr lang="en-US" altLang="en-US" dirty="0" smtClean="0"/>
          </a:p>
        </p:txBody>
      </p:sp>
      <p:pic>
        <p:nvPicPr>
          <p:cNvPr id="30723" name="Θέση περιεχομένου 6"/>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295400" y="1690688"/>
            <a:ext cx="6565900" cy="4491037"/>
          </a:xfrm>
        </p:spPr>
      </p:pic>
      <p:sp>
        <p:nvSpPr>
          <p:cNvPr id="4" name="Θέση υποσέλιδου 3"/>
          <p:cNvSpPr>
            <a:spLocks noGrp="1"/>
          </p:cNvSpPr>
          <p:nvPr>
            <p:ph type="ftr" sz="quarter" idx="11"/>
          </p:nvPr>
        </p:nvSpPr>
        <p:spPr/>
        <p:txBody>
          <a:bodyPr/>
          <a:lstStyle/>
          <a:p>
            <a:pPr>
              <a:defRPr/>
            </a:pPr>
            <a:r>
              <a:rPr lang="el-GR" smtClean="0"/>
              <a:t>Ενότητα 16. Τριλοβίτες, Χηληκεραιωτά και Μυριάποδα.</a:t>
            </a:r>
            <a:endParaRPr lang="el-GR" dirty="0"/>
          </a:p>
        </p:txBody>
      </p:sp>
      <p:sp>
        <p:nvSpPr>
          <p:cNvPr id="5" name="Θέση αριθμού διαφάνειας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14F70413-33C3-4578-AB5C-F9FDB2262D86}" type="slidenum">
              <a:rPr lang="el-GR" altLang="en-US">
                <a:solidFill>
                  <a:srgbClr val="898989"/>
                </a:solidFill>
                <a:latin typeface="Calibri" panose="020F0502020204030204" pitchFamily="34" charset="0"/>
              </a:rPr>
              <a:pPr/>
              <a:t>27</a:t>
            </a:fld>
            <a:endParaRPr lang="el-GR" altLang="en-US">
              <a:solidFill>
                <a:srgbClr val="898989"/>
              </a:solidFill>
              <a:latin typeface="Calibri" panose="020F0502020204030204" pitchFamily="34" charset="0"/>
            </a:endParaRPr>
          </a:p>
        </p:txBody>
      </p:sp>
      <p:sp>
        <p:nvSpPr>
          <p:cNvPr id="6" name="TextBox 5"/>
          <p:cNvSpPr txBox="1"/>
          <p:nvPr/>
        </p:nvSpPr>
        <p:spPr>
          <a:xfrm>
            <a:off x="7391400" y="5791200"/>
            <a:ext cx="341760" cy="276999"/>
          </a:xfrm>
          <a:prstGeom prst="rect">
            <a:avLst/>
          </a:prstGeom>
          <a:noFill/>
        </p:spPr>
        <p:txBody>
          <a:bodyPr wrap="none">
            <a:spAutoFit/>
          </a:bodyPr>
          <a:lstStyle/>
          <a:p>
            <a:pPr eaLnBrk="0" hangingPunct="0">
              <a:defRPr/>
            </a:pPr>
            <a:r>
              <a:rPr lang="en-US" sz="1200" dirty="0" smtClean="0">
                <a:latin typeface="+mn-lt"/>
                <a:cs typeface="+mn-cs"/>
              </a:rPr>
              <a:t>2</a:t>
            </a:r>
            <a:r>
              <a:rPr lang="el-GR" sz="1200" dirty="0" smtClean="0">
                <a:latin typeface="+mn-lt"/>
                <a:cs typeface="+mn-cs"/>
              </a:rPr>
              <a:t>3</a:t>
            </a:r>
            <a:endParaRPr lang="en-US" sz="1200" dirty="0">
              <a:latin typeface="+mn-lt"/>
              <a:cs typeface="+mn-cs"/>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Τίτλος 1"/>
          <p:cNvSpPr>
            <a:spLocks noGrp="1"/>
          </p:cNvSpPr>
          <p:nvPr>
            <p:ph type="title"/>
          </p:nvPr>
        </p:nvSpPr>
        <p:spPr/>
        <p:txBody>
          <a:bodyPr/>
          <a:lstStyle/>
          <a:p>
            <a:pPr eaLnBrk="1" hangingPunct="1"/>
            <a:r>
              <a:rPr lang="el-GR" altLang="en-US" dirty="0" err="1" smtClean="0"/>
              <a:t>Πυκνογονίδια</a:t>
            </a:r>
            <a:r>
              <a:rPr lang="el-GR" altLang="en-US" dirty="0" smtClean="0"/>
              <a:t> 1/2</a:t>
            </a:r>
            <a:endParaRPr lang="en-US" altLang="en-US" dirty="0" smtClean="0"/>
          </a:p>
        </p:txBody>
      </p:sp>
      <p:pic>
        <p:nvPicPr>
          <p:cNvPr id="31749" name="Θέση περιεχομένου 5"/>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928813" y="1600200"/>
            <a:ext cx="5286375" cy="4652963"/>
          </a:xfrm>
        </p:spPr>
      </p:pic>
      <p:sp>
        <p:nvSpPr>
          <p:cNvPr id="4" name="Θέση υποσέλιδου 3"/>
          <p:cNvSpPr>
            <a:spLocks noGrp="1"/>
          </p:cNvSpPr>
          <p:nvPr>
            <p:ph type="ftr" sz="quarter" idx="11"/>
          </p:nvPr>
        </p:nvSpPr>
        <p:spPr/>
        <p:txBody>
          <a:bodyPr/>
          <a:lstStyle/>
          <a:p>
            <a:pPr>
              <a:defRPr/>
            </a:pPr>
            <a:r>
              <a:rPr lang="el-GR" smtClean="0"/>
              <a:t>Ενότητα 16. Τριλοβίτες, Χηληκεραιωτά και Μυριάποδα.</a:t>
            </a:r>
            <a:endParaRPr lang="el-GR" dirty="0"/>
          </a:p>
        </p:txBody>
      </p:sp>
      <p:sp>
        <p:nvSpPr>
          <p:cNvPr id="5" name="Θέση αριθμού διαφάνειας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226AF787-B642-4FF0-AAC6-3F6D7D0CD404}" type="slidenum">
              <a:rPr lang="el-GR" altLang="en-US">
                <a:solidFill>
                  <a:srgbClr val="898989"/>
                </a:solidFill>
                <a:latin typeface="Calibri" panose="020F0502020204030204" pitchFamily="34" charset="0"/>
              </a:rPr>
              <a:pPr/>
              <a:t>28</a:t>
            </a:fld>
            <a:endParaRPr lang="el-GR" altLang="en-US">
              <a:solidFill>
                <a:srgbClr val="898989"/>
              </a:solidFill>
              <a:latin typeface="Calibri" panose="020F0502020204030204" pitchFamily="34" charset="0"/>
            </a:endParaRPr>
          </a:p>
        </p:txBody>
      </p:sp>
      <p:sp>
        <p:nvSpPr>
          <p:cNvPr id="7" name="TextBox 6"/>
          <p:cNvSpPr txBox="1"/>
          <p:nvPr/>
        </p:nvSpPr>
        <p:spPr>
          <a:xfrm>
            <a:off x="6873428" y="5906906"/>
            <a:ext cx="341760" cy="276999"/>
          </a:xfrm>
          <a:prstGeom prst="rect">
            <a:avLst/>
          </a:prstGeom>
          <a:noFill/>
        </p:spPr>
        <p:txBody>
          <a:bodyPr wrap="none">
            <a:spAutoFit/>
          </a:bodyPr>
          <a:lstStyle/>
          <a:p>
            <a:pPr eaLnBrk="0" hangingPunct="0">
              <a:defRPr/>
            </a:pPr>
            <a:r>
              <a:rPr lang="el-GR" sz="1200" dirty="0" smtClean="0">
                <a:latin typeface="+mn-lt"/>
                <a:cs typeface="+mn-cs"/>
              </a:rPr>
              <a:t>24</a:t>
            </a:r>
            <a:endParaRPr lang="en-US" sz="1200" dirty="0">
              <a:latin typeface="+mn-lt"/>
              <a:cs typeface="+mn-cs"/>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Τίτλος 1"/>
          <p:cNvSpPr>
            <a:spLocks noGrp="1"/>
          </p:cNvSpPr>
          <p:nvPr>
            <p:ph type="title"/>
          </p:nvPr>
        </p:nvSpPr>
        <p:spPr/>
        <p:txBody>
          <a:bodyPr/>
          <a:lstStyle/>
          <a:p>
            <a:pPr eaLnBrk="1" hangingPunct="1"/>
            <a:r>
              <a:rPr lang="el-GR" altLang="en-US" dirty="0" err="1" smtClean="0"/>
              <a:t>Πυκνογονίδια</a:t>
            </a:r>
            <a:r>
              <a:rPr lang="el-GR" altLang="en-US" dirty="0" smtClean="0"/>
              <a:t> 2/2 </a:t>
            </a:r>
            <a:endParaRPr lang="en-US" altLang="en-US" dirty="0" smtClean="0"/>
          </a:p>
        </p:txBody>
      </p:sp>
      <p:pic>
        <p:nvPicPr>
          <p:cNvPr id="32771" name="Θέση περιεχομένου 6"/>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844550" y="1690688"/>
            <a:ext cx="7454900" cy="4449762"/>
          </a:xfrm>
        </p:spPr>
      </p:pic>
      <p:sp>
        <p:nvSpPr>
          <p:cNvPr id="4" name="Θέση υποσέλιδου 3"/>
          <p:cNvSpPr>
            <a:spLocks noGrp="1"/>
          </p:cNvSpPr>
          <p:nvPr>
            <p:ph type="ftr" sz="quarter" idx="11"/>
          </p:nvPr>
        </p:nvSpPr>
        <p:spPr/>
        <p:txBody>
          <a:bodyPr/>
          <a:lstStyle/>
          <a:p>
            <a:pPr>
              <a:defRPr/>
            </a:pPr>
            <a:r>
              <a:rPr lang="el-GR" smtClean="0"/>
              <a:t>Ενότητα 16. Τριλοβίτες, Χηληκεραιωτά και Μυριάποδα.</a:t>
            </a:r>
            <a:endParaRPr lang="el-GR" dirty="0"/>
          </a:p>
        </p:txBody>
      </p:sp>
      <p:sp>
        <p:nvSpPr>
          <p:cNvPr id="5" name="Θέση αριθμού διαφάνειας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A2495E64-52AD-4A76-9ED6-A2E9124EF79A}" type="slidenum">
              <a:rPr lang="el-GR" altLang="en-US">
                <a:solidFill>
                  <a:srgbClr val="898989"/>
                </a:solidFill>
                <a:latin typeface="Calibri" panose="020F0502020204030204" pitchFamily="34" charset="0"/>
              </a:rPr>
              <a:pPr/>
              <a:t>29</a:t>
            </a:fld>
            <a:endParaRPr lang="el-GR" altLang="en-US">
              <a:solidFill>
                <a:srgbClr val="898989"/>
              </a:solidFill>
              <a:latin typeface="Calibri" panose="020F0502020204030204" pitchFamily="34" charset="0"/>
            </a:endParaRPr>
          </a:p>
        </p:txBody>
      </p:sp>
      <p:sp>
        <p:nvSpPr>
          <p:cNvPr id="16" name="TextBox 15"/>
          <p:cNvSpPr txBox="1"/>
          <p:nvPr/>
        </p:nvSpPr>
        <p:spPr>
          <a:xfrm>
            <a:off x="7894760" y="5832902"/>
            <a:ext cx="341760" cy="276999"/>
          </a:xfrm>
          <a:prstGeom prst="rect">
            <a:avLst/>
          </a:prstGeom>
          <a:noFill/>
        </p:spPr>
        <p:txBody>
          <a:bodyPr wrap="none">
            <a:spAutoFit/>
          </a:bodyPr>
          <a:lstStyle/>
          <a:p>
            <a:pPr eaLnBrk="0" hangingPunct="0">
              <a:defRPr/>
            </a:pPr>
            <a:r>
              <a:rPr lang="en-US" sz="1200" dirty="0" smtClean="0">
                <a:latin typeface="+mn-lt"/>
                <a:cs typeface="+mn-cs"/>
              </a:rPr>
              <a:t>2</a:t>
            </a:r>
            <a:r>
              <a:rPr lang="el-GR" sz="1200" dirty="0" smtClean="0">
                <a:latin typeface="+mn-lt"/>
                <a:cs typeface="+mn-cs"/>
              </a:rPr>
              <a:t>5</a:t>
            </a:r>
            <a:endParaRPr lang="en-US" sz="1200" dirty="0">
              <a:latin typeface="+mn-lt"/>
              <a:cs typeface="+mn-cs"/>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Τίτλος 1"/>
          <p:cNvSpPr>
            <a:spLocks noGrp="1"/>
          </p:cNvSpPr>
          <p:nvPr>
            <p:ph type="title"/>
          </p:nvPr>
        </p:nvSpPr>
        <p:spPr/>
        <p:txBody>
          <a:bodyPr/>
          <a:lstStyle/>
          <a:p>
            <a:pPr eaLnBrk="1" hangingPunct="1"/>
            <a:r>
              <a:rPr lang="el-GR" altLang="en-US" dirty="0" smtClean="0"/>
              <a:t>Ομοταξία </a:t>
            </a:r>
            <a:r>
              <a:rPr lang="el-GR" altLang="en-US" dirty="0" err="1" smtClean="0"/>
              <a:t>Αραχνίδια</a:t>
            </a:r>
            <a:r>
              <a:rPr lang="en-US" altLang="en-US" dirty="0" smtClean="0"/>
              <a:t> 1/2</a:t>
            </a:r>
          </a:p>
        </p:txBody>
      </p:sp>
      <p:pic>
        <p:nvPicPr>
          <p:cNvPr id="33797" name="Θέση περιεχομένου 5"/>
          <p:cNvPicPr>
            <a:picLocks noGrp="1" noChangeAspect="1"/>
          </p:cNvPicPr>
          <p:nvPr>
            <p:ph idx="1"/>
          </p:nvPr>
        </p:nvPicPr>
        <p:blipFill>
          <a:blip r:embed="rId3">
            <a:extLst>
              <a:ext uri="{28A0092B-C50C-407E-A947-70E740481C1C}">
                <a14:useLocalDpi xmlns:a14="http://schemas.microsoft.com/office/drawing/2010/main" val="0"/>
              </a:ext>
            </a:extLst>
          </a:blip>
          <a:srcRect b="1404"/>
          <a:stretch>
            <a:fillRect/>
          </a:stretch>
        </p:blipFill>
        <p:spPr>
          <a:xfrm>
            <a:off x="2505075" y="1371600"/>
            <a:ext cx="4133850" cy="4800600"/>
          </a:xfrm>
        </p:spPr>
      </p:pic>
      <p:sp>
        <p:nvSpPr>
          <p:cNvPr id="4" name="Θέση υποσέλιδου 3"/>
          <p:cNvSpPr>
            <a:spLocks noGrp="1"/>
          </p:cNvSpPr>
          <p:nvPr>
            <p:ph type="ftr" sz="quarter" idx="11"/>
          </p:nvPr>
        </p:nvSpPr>
        <p:spPr/>
        <p:txBody>
          <a:bodyPr/>
          <a:lstStyle/>
          <a:p>
            <a:pPr>
              <a:defRPr/>
            </a:pPr>
            <a:r>
              <a:rPr lang="el-GR" smtClean="0"/>
              <a:t>Ενότητα 16. Τριλοβίτες, Χηληκεραιωτά και Μυριάποδα.</a:t>
            </a:r>
            <a:endParaRPr lang="el-GR" dirty="0"/>
          </a:p>
        </p:txBody>
      </p:sp>
      <p:sp>
        <p:nvSpPr>
          <p:cNvPr id="5" name="Θέση αριθμού διαφάνειας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04B94132-6E5C-4CED-A84C-1FEAE30054FC}" type="slidenum">
              <a:rPr lang="el-GR" altLang="en-US">
                <a:solidFill>
                  <a:srgbClr val="898989"/>
                </a:solidFill>
                <a:latin typeface="Calibri" panose="020F0502020204030204" pitchFamily="34" charset="0"/>
              </a:rPr>
              <a:pPr/>
              <a:t>30</a:t>
            </a:fld>
            <a:endParaRPr lang="el-GR" altLang="en-US">
              <a:solidFill>
                <a:srgbClr val="898989"/>
              </a:solidFill>
              <a:latin typeface="Calibri" panose="020F0502020204030204" pitchFamily="34" charset="0"/>
            </a:endParaRPr>
          </a:p>
        </p:txBody>
      </p:sp>
      <p:sp>
        <p:nvSpPr>
          <p:cNvPr id="7" name="TextBox 6"/>
          <p:cNvSpPr txBox="1"/>
          <p:nvPr/>
        </p:nvSpPr>
        <p:spPr>
          <a:xfrm>
            <a:off x="6297612" y="5913623"/>
            <a:ext cx="341313" cy="276225"/>
          </a:xfrm>
          <a:prstGeom prst="rect">
            <a:avLst/>
          </a:prstGeom>
          <a:noFill/>
        </p:spPr>
        <p:txBody>
          <a:bodyPr wrap="none">
            <a:spAutoFit/>
          </a:bodyPr>
          <a:lstStyle/>
          <a:p>
            <a:pPr eaLnBrk="0" hangingPunct="0">
              <a:defRPr/>
            </a:pPr>
            <a:r>
              <a:rPr lang="en-US" sz="1200" dirty="0">
                <a:latin typeface="+mn-lt"/>
                <a:cs typeface="+mn-cs"/>
              </a:rPr>
              <a:t>26</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Τίτλος 1"/>
          <p:cNvSpPr>
            <a:spLocks noGrp="1"/>
          </p:cNvSpPr>
          <p:nvPr>
            <p:ph type="title"/>
          </p:nvPr>
        </p:nvSpPr>
        <p:spPr/>
        <p:txBody>
          <a:bodyPr/>
          <a:lstStyle/>
          <a:p>
            <a:pPr eaLnBrk="1" hangingPunct="1"/>
            <a:r>
              <a:rPr lang="el-GR" altLang="en-US" smtClean="0"/>
              <a:t>Ομοταξία Αραχνίδια</a:t>
            </a:r>
            <a:r>
              <a:rPr lang="en-US" altLang="en-US" smtClean="0"/>
              <a:t> 2/2</a:t>
            </a:r>
          </a:p>
        </p:txBody>
      </p:sp>
      <p:sp>
        <p:nvSpPr>
          <p:cNvPr id="34821" name="Θέση περιεχομένου 2"/>
          <p:cNvSpPr>
            <a:spLocks noGrp="1"/>
          </p:cNvSpPr>
          <p:nvPr>
            <p:ph idx="1"/>
          </p:nvPr>
        </p:nvSpPr>
        <p:spPr/>
        <p:txBody>
          <a:bodyPr/>
          <a:lstStyle/>
          <a:p>
            <a:pPr eaLnBrk="1" hangingPunct="1">
              <a:buFontTx/>
              <a:buChar char="•"/>
            </a:pPr>
            <a:r>
              <a:rPr lang="el-GR" altLang="en-US" smtClean="0"/>
              <a:t>Δύο τάγματα: Κεφαλοθώρακας και κοιλιά.</a:t>
            </a:r>
          </a:p>
          <a:p>
            <a:pPr eaLnBrk="1" hangingPunct="1">
              <a:buFontTx/>
              <a:buChar char="•"/>
            </a:pPr>
            <a:r>
              <a:rPr lang="el-GR" altLang="en-US" smtClean="0"/>
              <a:t>Χηληκεραίες, ποδοπροσακτρίδες και βαδιστικά πόδια.</a:t>
            </a:r>
          </a:p>
          <a:p>
            <a:pPr eaLnBrk="1" hangingPunct="1">
              <a:buFontTx/>
              <a:buChar char="•"/>
            </a:pPr>
            <a:r>
              <a:rPr lang="el-GR" altLang="en-US" smtClean="0"/>
              <a:t>Θηρευτές.</a:t>
            </a:r>
          </a:p>
          <a:p>
            <a:pPr eaLnBrk="1" hangingPunct="1">
              <a:buFontTx/>
              <a:buChar char="•"/>
            </a:pPr>
            <a:r>
              <a:rPr lang="el-GR" altLang="en-US" smtClean="0"/>
              <a:t>Πάνω από 70.000 είδη.</a:t>
            </a:r>
          </a:p>
          <a:p>
            <a:pPr eaLnBrk="1" hangingPunct="1">
              <a:buFontTx/>
              <a:buChar char="•"/>
            </a:pPr>
            <a:r>
              <a:rPr lang="el-GR" altLang="en-US" smtClean="0"/>
              <a:t>Πρώτα χερσαία αρθρόποδα.</a:t>
            </a:r>
          </a:p>
          <a:p>
            <a:pPr eaLnBrk="1" hangingPunct="1"/>
            <a:endParaRPr lang="en-US" altLang="en-US" smtClean="0"/>
          </a:p>
        </p:txBody>
      </p:sp>
      <p:sp>
        <p:nvSpPr>
          <p:cNvPr id="4" name="Θέση υποσέλιδου 3"/>
          <p:cNvSpPr>
            <a:spLocks noGrp="1"/>
          </p:cNvSpPr>
          <p:nvPr>
            <p:ph type="ftr" sz="quarter" idx="11"/>
          </p:nvPr>
        </p:nvSpPr>
        <p:spPr/>
        <p:txBody>
          <a:bodyPr/>
          <a:lstStyle/>
          <a:p>
            <a:pPr>
              <a:defRPr/>
            </a:pPr>
            <a:r>
              <a:rPr lang="el-GR" smtClean="0"/>
              <a:t>Ενότητα 16. Τριλοβίτες, Χηληκεραιωτά και Μυριάποδα.</a:t>
            </a:r>
            <a:endParaRPr lang="el-GR" dirty="0"/>
          </a:p>
        </p:txBody>
      </p:sp>
      <p:sp>
        <p:nvSpPr>
          <p:cNvPr id="5" name="Θέση αριθμού διαφάνειας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8B187C71-5114-4C71-BFE6-3A98A22EDAA4}" type="slidenum">
              <a:rPr lang="el-GR" altLang="en-US">
                <a:solidFill>
                  <a:srgbClr val="898989"/>
                </a:solidFill>
                <a:latin typeface="Calibri" panose="020F0502020204030204" pitchFamily="34" charset="0"/>
              </a:rPr>
              <a:pPr/>
              <a:t>31</a:t>
            </a:fld>
            <a:endParaRPr lang="el-GR" altLang="en-US">
              <a:solidFill>
                <a:srgbClr val="898989"/>
              </a:solidFill>
              <a:latin typeface="Calibri" panose="020F0502020204030204" pitchFamily="34"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Τίτλος 1"/>
          <p:cNvSpPr>
            <a:spLocks noGrp="1"/>
          </p:cNvSpPr>
          <p:nvPr>
            <p:ph type="title"/>
          </p:nvPr>
        </p:nvSpPr>
        <p:spPr/>
        <p:txBody>
          <a:bodyPr/>
          <a:lstStyle/>
          <a:p>
            <a:pPr eaLnBrk="1" hangingPunct="1"/>
            <a:r>
              <a:rPr lang="el-GR" altLang="en-US" smtClean="0"/>
              <a:t>Τάξη Αράχνες</a:t>
            </a:r>
            <a:endParaRPr lang="en-US" altLang="en-US" smtClean="0"/>
          </a:p>
        </p:txBody>
      </p:sp>
      <p:pic>
        <p:nvPicPr>
          <p:cNvPr id="35843" name="Θέση περιεχομένου 9"/>
          <p:cNvPicPr>
            <a:picLocks noGrp="1" noChangeAspect="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5105400" y="1690688"/>
            <a:ext cx="3062288" cy="4351337"/>
          </a:xfrm>
        </p:spPr>
      </p:pic>
      <p:sp>
        <p:nvSpPr>
          <p:cNvPr id="4" name="Θέση υποσέλιδου 3"/>
          <p:cNvSpPr>
            <a:spLocks noGrp="1"/>
          </p:cNvSpPr>
          <p:nvPr>
            <p:ph type="ftr" sz="quarter" idx="11"/>
          </p:nvPr>
        </p:nvSpPr>
        <p:spPr/>
        <p:txBody>
          <a:bodyPr/>
          <a:lstStyle/>
          <a:p>
            <a:pPr>
              <a:defRPr/>
            </a:pPr>
            <a:r>
              <a:rPr lang="el-GR" smtClean="0"/>
              <a:t>Ενότητα 16. Τριλοβίτες, Χηληκεραιωτά και Μυριάποδα.</a:t>
            </a:r>
            <a:endParaRPr lang="el-GR" dirty="0"/>
          </a:p>
        </p:txBody>
      </p:sp>
      <p:sp>
        <p:nvSpPr>
          <p:cNvPr id="5" name="Θέση αριθμού διαφάνειας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E1099041-E38D-43D6-902C-83EF708B4C26}" type="slidenum">
              <a:rPr lang="el-GR" altLang="en-US">
                <a:solidFill>
                  <a:srgbClr val="898989"/>
                </a:solidFill>
                <a:latin typeface="Calibri" panose="020F0502020204030204" pitchFamily="34" charset="0"/>
              </a:rPr>
              <a:pPr/>
              <a:t>32</a:t>
            </a:fld>
            <a:endParaRPr lang="el-GR" altLang="en-US">
              <a:solidFill>
                <a:srgbClr val="898989"/>
              </a:solidFill>
              <a:latin typeface="Calibri" panose="020F0502020204030204" pitchFamily="34" charset="0"/>
            </a:endParaRPr>
          </a:p>
        </p:txBody>
      </p:sp>
      <p:sp>
        <p:nvSpPr>
          <p:cNvPr id="8" name="TextBox 7"/>
          <p:cNvSpPr txBox="1"/>
          <p:nvPr/>
        </p:nvSpPr>
        <p:spPr>
          <a:xfrm>
            <a:off x="7857331" y="5765800"/>
            <a:ext cx="341313" cy="276225"/>
          </a:xfrm>
          <a:prstGeom prst="rect">
            <a:avLst/>
          </a:prstGeom>
          <a:noFill/>
        </p:spPr>
        <p:txBody>
          <a:bodyPr wrap="none">
            <a:spAutoFit/>
          </a:bodyPr>
          <a:lstStyle/>
          <a:p>
            <a:pPr eaLnBrk="0" hangingPunct="0">
              <a:defRPr/>
            </a:pPr>
            <a:r>
              <a:rPr lang="en-US" sz="1200" dirty="0">
                <a:solidFill>
                  <a:schemeClr val="bg1"/>
                </a:solidFill>
                <a:latin typeface="+mn-lt"/>
                <a:cs typeface="+mn-cs"/>
              </a:rPr>
              <a:t>28</a:t>
            </a:r>
          </a:p>
        </p:txBody>
      </p:sp>
      <p:pic>
        <p:nvPicPr>
          <p:cNvPr id="35848" name="Picture 10" descr="http://cdn.orkin.com/images/spiders/hobo-spider-illustration_1652x1173.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14375" y="2071688"/>
            <a:ext cx="4024313"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p:cNvSpPr txBox="1"/>
          <p:nvPr/>
        </p:nvSpPr>
        <p:spPr>
          <a:xfrm>
            <a:off x="4397376" y="4652963"/>
            <a:ext cx="341312" cy="276225"/>
          </a:xfrm>
          <a:prstGeom prst="rect">
            <a:avLst/>
          </a:prstGeom>
          <a:noFill/>
        </p:spPr>
        <p:txBody>
          <a:bodyPr wrap="none">
            <a:spAutoFit/>
          </a:bodyPr>
          <a:lstStyle/>
          <a:p>
            <a:pPr eaLnBrk="0" hangingPunct="0">
              <a:defRPr/>
            </a:pPr>
            <a:r>
              <a:rPr lang="en-US" sz="1200" dirty="0">
                <a:latin typeface="+mn-lt"/>
                <a:cs typeface="+mn-cs"/>
              </a:rPr>
              <a:t>27</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Τίτλος 1"/>
          <p:cNvSpPr>
            <a:spLocks noGrp="1"/>
          </p:cNvSpPr>
          <p:nvPr>
            <p:ph type="title"/>
          </p:nvPr>
        </p:nvSpPr>
        <p:spPr/>
        <p:txBody>
          <a:bodyPr/>
          <a:lstStyle/>
          <a:p>
            <a:pPr eaLnBrk="1" hangingPunct="1"/>
            <a:r>
              <a:rPr lang="el-GR" altLang="en-US" sz="4000" dirty="0" smtClean="0"/>
              <a:t>Αράχνη: θηλυκό άτομο,</a:t>
            </a:r>
            <a:br>
              <a:rPr lang="el-GR" altLang="en-US" sz="4000" dirty="0" smtClean="0"/>
            </a:br>
            <a:r>
              <a:rPr lang="el-GR" altLang="en-US" sz="4000" dirty="0" smtClean="0"/>
              <a:t>κοιλιακή όψη</a:t>
            </a:r>
            <a:endParaRPr lang="en-US" altLang="en-US" sz="4000" dirty="0" smtClean="0"/>
          </a:p>
        </p:txBody>
      </p:sp>
      <p:sp>
        <p:nvSpPr>
          <p:cNvPr id="4" name="Θέση υποσέλιδου 3"/>
          <p:cNvSpPr>
            <a:spLocks noGrp="1"/>
          </p:cNvSpPr>
          <p:nvPr>
            <p:ph type="ftr" sz="quarter" idx="11"/>
          </p:nvPr>
        </p:nvSpPr>
        <p:spPr/>
        <p:txBody>
          <a:bodyPr/>
          <a:lstStyle/>
          <a:p>
            <a:pPr>
              <a:defRPr/>
            </a:pPr>
            <a:r>
              <a:rPr lang="el-GR" smtClean="0"/>
              <a:t>Ενότητα 16. Τριλοβίτες, Χηληκεραιωτά και Μυριάποδα.</a:t>
            </a:r>
            <a:endParaRPr lang="el-GR" dirty="0"/>
          </a:p>
        </p:txBody>
      </p:sp>
      <p:sp>
        <p:nvSpPr>
          <p:cNvPr id="5" name="Θέση αριθμού διαφάνειας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9E54E62E-ECED-44ED-BE89-476261638026}" type="slidenum">
              <a:rPr lang="el-GR" altLang="en-US">
                <a:solidFill>
                  <a:srgbClr val="898989"/>
                </a:solidFill>
                <a:latin typeface="Calibri" panose="020F0502020204030204" pitchFamily="34" charset="0"/>
              </a:rPr>
              <a:pPr/>
              <a:t>33</a:t>
            </a:fld>
            <a:endParaRPr lang="el-GR" altLang="en-US">
              <a:solidFill>
                <a:srgbClr val="898989"/>
              </a:solidFill>
              <a:latin typeface="Calibri" panose="020F0502020204030204" pitchFamily="34" charset="0"/>
            </a:endParaRPr>
          </a:p>
        </p:txBody>
      </p:sp>
      <p:pic>
        <p:nvPicPr>
          <p:cNvPr id="36870"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59038" y="1684197"/>
            <a:ext cx="3941763" cy="466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p:cNvSpPr txBox="1"/>
          <p:nvPr/>
        </p:nvSpPr>
        <p:spPr>
          <a:xfrm>
            <a:off x="6346912" y="5961689"/>
            <a:ext cx="341313" cy="276225"/>
          </a:xfrm>
          <a:prstGeom prst="rect">
            <a:avLst/>
          </a:prstGeom>
          <a:noFill/>
        </p:spPr>
        <p:txBody>
          <a:bodyPr wrap="none">
            <a:spAutoFit/>
          </a:bodyPr>
          <a:lstStyle/>
          <a:p>
            <a:pPr eaLnBrk="0" hangingPunct="0">
              <a:defRPr/>
            </a:pPr>
            <a:r>
              <a:rPr lang="en-US" sz="1200" dirty="0">
                <a:latin typeface="+mn-lt"/>
                <a:cs typeface="+mn-cs"/>
              </a:rPr>
              <a:t>29</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Τίτλος 1"/>
          <p:cNvSpPr>
            <a:spLocks noGrp="1"/>
          </p:cNvSpPr>
          <p:nvPr>
            <p:ph type="title"/>
          </p:nvPr>
        </p:nvSpPr>
        <p:spPr/>
        <p:txBody>
          <a:bodyPr>
            <a:normAutofit/>
          </a:bodyPr>
          <a:lstStyle/>
          <a:p>
            <a:pPr eaLnBrk="1" hangingPunct="1"/>
            <a:r>
              <a:rPr lang="el-GR" altLang="en-US" sz="4000" dirty="0" smtClean="0"/>
              <a:t>Εξωτερική Μορφολογία Αράχνης</a:t>
            </a:r>
            <a:endParaRPr lang="en-US" altLang="en-US" sz="4000" dirty="0" smtClean="0"/>
          </a:p>
        </p:txBody>
      </p:sp>
      <p:pic>
        <p:nvPicPr>
          <p:cNvPr id="37893" name="Θέση περιεχομένου 9"/>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995488" y="1690688"/>
            <a:ext cx="5153025" cy="4448175"/>
          </a:xfrm>
        </p:spPr>
      </p:pic>
      <p:sp>
        <p:nvSpPr>
          <p:cNvPr id="4" name="Θέση υποσέλιδου 3"/>
          <p:cNvSpPr>
            <a:spLocks noGrp="1"/>
          </p:cNvSpPr>
          <p:nvPr>
            <p:ph type="ftr" sz="quarter" idx="11"/>
          </p:nvPr>
        </p:nvSpPr>
        <p:spPr/>
        <p:txBody>
          <a:bodyPr/>
          <a:lstStyle/>
          <a:p>
            <a:pPr>
              <a:defRPr/>
            </a:pPr>
            <a:r>
              <a:rPr lang="el-GR" smtClean="0"/>
              <a:t>Ενότητα 16. Τριλοβίτες, Χηληκεραιωτά και Μυριάποδα.</a:t>
            </a:r>
            <a:endParaRPr lang="el-GR" dirty="0"/>
          </a:p>
        </p:txBody>
      </p:sp>
      <p:sp>
        <p:nvSpPr>
          <p:cNvPr id="5" name="Θέση αριθμού διαφάνειας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57DE59DD-1AA4-4ECA-9B91-1A93E285EB31}" type="slidenum">
              <a:rPr lang="el-GR" altLang="en-US">
                <a:solidFill>
                  <a:srgbClr val="898989"/>
                </a:solidFill>
                <a:latin typeface="Calibri" panose="020F0502020204030204" pitchFamily="34" charset="0"/>
              </a:rPr>
              <a:pPr/>
              <a:t>34</a:t>
            </a:fld>
            <a:endParaRPr lang="el-GR" altLang="en-US">
              <a:solidFill>
                <a:srgbClr val="898989"/>
              </a:solidFill>
              <a:latin typeface="Calibri" panose="020F0502020204030204" pitchFamily="34" charset="0"/>
            </a:endParaRPr>
          </a:p>
        </p:txBody>
      </p:sp>
      <p:sp>
        <p:nvSpPr>
          <p:cNvPr id="11" name="TextBox 10"/>
          <p:cNvSpPr txBox="1"/>
          <p:nvPr/>
        </p:nvSpPr>
        <p:spPr>
          <a:xfrm>
            <a:off x="6791325" y="5832475"/>
            <a:ext cx="341313" cy="276225"/>
          </a:xfrm>
          <a:prstGeom prst="rect">
            <a:avLst/>
          </a:prstGeom>
          <a:noFill/>
        </p:spPr>
        <p:txBody>
          <a:bodyPr wrap="none">
            <a:spAutoFit/>
          </a:bodyPr>
          <a:lstStyle/>
          <a:p>
            <a:pPr eaLnBrk="0" hangingPunct="0">
              <a:defRPr/>
            </a:pPr>
            <a:r>
              <a:rPr lang="en-US" sz="1200" dirty="0">
                <a:latin typeface="+mn-lt"/>
                <a:cs typeface="+mn-cs"/>
              </a:rPr>
              <a:t>30</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Τίτλος 1"/>
          <p:cNvSpPr>
            <a:spLocks noGrp="1"/>
          </p:cNvSpPr>
          <p:nvPr>
            <p:ph type="title" sz="quarter"/>
          </p:nvPr>
        </p:nvSpPr>
        <p:spPr>
          <a:xfrm>
            <a:off x="642938" y="285750"/>
            <a:ext cx="7772400" cy="1143000"/>
          </a:xfrm>
        </p:spPr>
        <p:txBody>
          <a:bodyPr/>
          <a:lstStyle/>
          <a:p>
            <a:pPr eaLnBrk="1" hangingPunct="1"/>
            <a:r>
              <a:rPr lang="el-GR" altLang="en-US" dirty="0" smtClean="0"/>
              <a:t>Εξωτερική ανατομία αράχνης</a:t>
            </a:r>
            <a:endParaRPr lang="en-US" altLang="en-US" dirty="0" smtClean="0"/>
          </a:p>
        </p:txBody>
      </p:sp>
      <p:pic>
        <p:nvPicPr>
          <p:cNvPr id="38915" name="Θέση περιεχομένου 10"/>
          <p:cNvPicPr>
            <a:picLocks noGrp="1" noChangeAspect="1"/>
          </p:cNvPicPr>
          <p:nvPr>
            <p:ph sz="quarter" idx="1"/>
          </p:nvPr>
        </p:nvPicPr>
        <p:blipFill>
          <a:blip r:embed="rId3">
            <a:extLst>
              <a:ext uri="{28A0092B-C50C-407E-A947-70E740481C1C}">
                <a14:useLocalDpi xmlns:a14="http://schemas.microsoft.com/office/drawing/2010/main" val="0"/>
              </a:ext>
            </a:extLst>
          </a:blip>
          <a:srcRect/>
          <a:stretch>
            <a:fillRect/>
          </a:stretch>
        </p:blipFill>
        <p:spPr>
          <a:xfrm>
            <a:off x="1000125" y="1214438"/>
            <a:ext cx="3051175" cy="1981200"/>
          </a:xfrm>
        </p:spPr>
      </p:pic>
      <p:pic>
        <p:nvPicPr>
          <p:cNvPr id="38916" name="Θέση περιεχομένου 11"/>
          <p:cNvPicPr>
            <a:picLocks noGrp="1" noChangeAspect="1"/>
          </p:cNvPicPr>
          <p:nvPr>
            <p:ph sz="quarter" idx="2"/>
          </p:nvPr>
        </p:nvPicPr>
        <p:blipFill>
          <a:blip r:embed="rId4">
            <a:extLst>
              <a:ext uri="{28A0092B-C50C-407E-A947-70E740481C1C}">
                <a14:useLocalDpi xmlns:a14="http://schemas.microsoft.com/office/drawing/2010/main" val="0"/>
              </a:ext>
            </a:extLst>
          </a:blip>
          <a:srcRect/>
          <a:stretch>
            <a:fillRect/>
          </a:stretch>
        </p:blipFill>
        <p:spPr>
          <a:xfrm>
            <a:off x="4857750" y="1214438"/>
            <a:ext cx="3035300" cy="1981200"/>
          </a:xfrm>
        </p:spPr>
      </p:pic>
      <p:pic>
        <p:nvPicPr>
          <p:cNvPr id="38917" name="Θέση περιεχομένου 12"/>
          <p:cNvPicPr>
            <a:picLocks noGrp="1" noChangeAspect="1"/>
          </p:cNvPicPr>
          <p:nvPr>
            <p:ph sz="quarter" idx="3"/>
          </p:nvPr>
        </p:nvPicPr>
        <p:blipFill>
          <a:blip r:embed="rId5">
            <a:extLst>
              <a:ext uri="{28A0092B-C50C-407E-A947-70E740481C1C}">
                <a14:useLocalDpi xmlns:a14="http://schemas.microsoft.com/office/drawing/2010/main" val="0"/>
              </a:ext>
            </a:extLst>
          </a:blip>
          <a:srcRect/>
          <a:stretch>
            <a:fillRect/>
          </a:stretch>
        </p:blipFill>
        <p:spPr>
          <a:xfrm>
            <a:off x="1000125" y="3786188"/>
            <a:ext cx="3055938" cy="1981200"/>
          </a:xfrm>
        </p:spPr>
      </p:pic>
      <p:pic>
        <p:nvPicPr>
          <p:cNvPr id="38918" name="Θέση περιεχομένου 13"/>
          <p:cNvPicPr>
            <a:picLocks noGrp="1" noChangeAspect="1"/>
          </p:cNvPicPr>
          <p:nvPr>
            <p:ph sz="quarter" idx="4"/>
          </p:nvPr>
        </p:nvPicPr>
        <p:blipFill>
          <a:blip r:embed="rId6">
            <a:extLst>
              <a:ext uri="{28A0092B-C50C-407E-A947-70E740481C1C}">
                <a14:useLocalDpi xmlns:a14="http://schemas.microsoft.com/office/drawing/2010/main" val="0"/>
              </a:ext>
            </a:extLst>
          </a:blip>
          <a:srcRect/>
          <a:stretch>
            <a:fillRect/>
          </a:stretch>
        </p:blipFill>
        <p:spPr>
          <a:xfrm>
            <a:off x="4857750" y="3786188"/>
            <a:ext cx="3043238" cy="1981200"/>
          </a:xfrm>
        </p:spPr>
      </p:pic>
      <p:sp>
        <p:nvSpPr>
          <p:cNvPr id="4" name="Θέση υποσέλιδου 3"/>
          <p:cNvSpPr>
            <a:spLocks noGrp="1"/>
          </p:cNvSpPr>
          <p:nvPr>
            <p:ph type="ftr" sz="quarter" idx="10"/>
          </p:nvPr>
        </p:nvSpPr>
        <p:spPr/>
        <p:txBody>
          <a:bodyPr/>
          <a:lstStyle/>
          <a:p>
            <a:pPr>
              <a:defRPr/>
            </a:pPr>
            <a:r>
              <a:rPr lang="el-GR" smtClean="0"/>
              <a:t>Ενότητα 16. Τριλοβίτες, Χηληκεραιωτά και Μυριάποδα.</a:t>
            </a:r>
            <a:endParaRPr lang="el-GR" dirty="0"/>
          </a:p>
        </p:txBody>
      </p:sp>
      <p:sp>
        <p:nvSpPr>
          <p:cNvPr id="5" name="Θέση αριθμού διαφάνειας 4"/>
          <p:cNvSpPr>
            <a:spLocks noGrp="1"/>
          </p:cNvSpPr>
          <p:nvPr>
            <p:ph type="sldNum" sz="quarter" idx="11"/>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895F713A-F9ED-41AF-BEDC-6DB43DC7D855}" type="slidenum">
              <a:rPr lang="el-GR" altLang="en-US">
                <a:solidFill>
                  <a:srgbClr val="898989"/>
                </a:solidFill>
                <a:latin typeface="Calibri" panose="020F0502020204030204" pitchFamily="34" charset="0"/>
              </a:rPr>
              <a:pPr/>
              <a:t>35</a:t>
            </a:fld>
            <a:endParaRPr lang="el-GR" altLang="en-US">
              <a:solidFill>
                <a:srgbClr val="898989"/>
              </a:solidFill>
              <a:latin typeface="Calibri" panose="020F0502020204030204" pitchFamily="34" charset="0"/>
            </a:endParaRPr>
          </a:p>
        </p:txBody>
      </p:sp>
      <p:sp>
        <p:nvSpPr>
          <p:cNvPr id="9" name="TextBox 8"/>
          <p:cNvSpPr txBox="1"/>
          <p:nvPr/>
        </p:nvSpPr>
        <p:spPr>
          <a:xfrm>
            <a:off x="3571875" y="2857500"/>
            <a:ext cx="341313" cy="276225"/>
          </a:xfrm>
          <a:prstGeom prst="rect">
            <a:avLst/>
          </a:prstGeom>
          <a:noFill/>
        </p:spPr>
        <p:txBody>
          <a:bodyPr wrap="none">
            <a:spAutoFit/>
          </a:bodyPr>
          <a:lstStyle/>
          <a:p>
            <a:pPr eaLnBrk="0" hangingPunct="0">
              <a:defRPr/>
            </a:pPr>
            <a:r>
              <a:rPr lang="en-US" sz="1200" dirty="0">
                <a:latin typeface="+mn-lt"/>
                <a:cs typeface="+mn-cs"/>
              </a:rPr>
              <a:t>31</a:t>
            </a:r>
          </a:p>
        </p:txBody>
      </p:sp>
      <p:sp>
        <p:nvSpPr>
          <p:cNvPr id="10" name="TextBox 9"/>
          <p:cNvSpPr txBox="1"/>
          <p:nvPr/>
        </p:nvSpPr>
        <p:spPr>
          <a:xfrm>
            <a:off x="7500938" y="2928938"/>
            <a:ext cx="341312" cy="276225"/>
          </a:xfrm>
          <a:prstGeom prst="rect">
            <a:avLst/>
          </a:prstGeom>
          <a:noFill/>
        </p:spPr>
        <p:txBody>
          <a:bodyPr wrap="none">
            <a:spAutoFit/>
          </a:bodyPr>
          <a:lstStyle/>
          <a:p>
            <a:pPr eaLnBrk="0" hangingPunct="0">
              <a:defRPr/>
            </a:pPr>
            <a:r>
              <a:rPr lang="en-US" sz="1200" dirty="0">
                <a:latin typeface="+mn-lt"/>
                <a:cs typeface="+mn-cs"/>
              </a:rPr>
              <a:t>32</a:t>
            </a:r>
          </a:p>
        </p:txBody>
      </p:sp>
      <p:sp>
        <p:nvSpPr>
          <p:cNvPr id="15" name="TextBox 14"/>
          <p:cNvSpPr txBox="1"/>
          <p:nvPr/>
        </p:nvSpPr>
        <p:spPr>
          <a:xfrm>
            <a:off x="3714750" y="5500688"/>
            <a:ext cx="341313" cy="276225"/>
          </a:xfrm>
          <a:prstGeom prst="rect">
            <a:avLst/>
          </a:prstGeom>
          <a:noFill/>
        </p:spPr>
        <p:txBody>
          <a:bodyPr wrap="none">
            <a:spAutoFit/>
          </a:bodyPr>
          <a:lstStyle/>
          <a:p>
            <a:pPr eaLnBrk="0" hangingPunct="0">
              <a:defRPr/>
            </a:pPr>
            <a:r>
              <a:rPr lang="en-US" sz="1200" dirty="0">
                <a:latin typeface="+mn-lt"/>
                <a:cs typeface="+mn-cs"/>
              </a:rPr>
              <a:t>33</a:t>
            </a:r>
          </a:p>
        </p:txBody>
      </p:sp>
      <p:sp>
        <p:nvSpPr>
          <p:cNvPr id="16" name="TextBox 15"/>
          <p:cNvSpPr txBox="1"/>
          <p:nvPr/>
        </p:nvSpPr>
        <p:spPr>
          <a:xfrm>
            <a:off x="7500938" y="5500688"/>
            <a:ext cx="341312" cy="276225"/>
          </a:xfrm>
          <a:prstGeom prst="rect">
            <a:avLst/>
          </a:prstGeom>
          <a:noFill/>
        </p:spPr>
        <p:txBody>
          <a:bodyPr wrap="none">
            <a:spAutoFit/>
          </a:bodyPr>
          <a:lstStyle/>
          <a:p>
            <a:pPr eaLnBrk="0" hangingPunct="0">
              <a:defRPr/>
            </a:pPr>
            <a:r>
              <a:rPr lang="en-US" sz="1200" dirty="0">
                <a:latin typeface="+mn-lt"/>
                <a:cs typeface="+mn-cs"/>
              </a:rPr>
              <a:t>34</a:t>
            </a:r>
          </a:p>
        </p:txBody>
      </p:sp>
      <p:sp>
        <p:nvSpPr>
          <p:cNvPr id="38925" name="Rectangle 16"/>
          <p:cNvSpPr>
            <a:spLocks noChangeArrowheads="1"/>
          </p:cNvSpPr>
          <p:nvPr/>
        </p:nvSpPr>
        <p:spPr bwMode="auto">
          <a:xfrm>
            <a:off x="4857750" y="3286125"/>
            <a:ext cx="31464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r>
              <a:rPr lang="el-GR" altLang="en-US"/>
              <a:t>Κεφαλοθώρακας ή πρόσωμα</a:t>
            </a:r>
          </a:p>
        </p:txBody>
      </p:sp>
      <p:sp>
        <p:nvSpPr>
          <p:cNvPr id="38926" name="Rectangle 17"/>
          <p:cNvSpPr>
            <a:spLocks noChangeArrowheads="1"/>
          </p:cNvSpPr>
          <p:nvPr/>
        </p:nvSpPr>
        <p:spPr bwMode="auto">
          <a:xfrm>
            <a:off x="1000125" y="5857875"/>
            <a:ext cx="24114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r>
              <a:rPr lang="el-GR" altLang="en-US"/>
              <a:t>Κοιλιά ή οπισθόσωμα</a:t>
            </a:r>
          </a:p>
        </p:txBody>
      </p:sp>
      <p:sp>
        <p:nvSpPr>
          <p:cNvPr id="38927" name="Rectangle 18"/>
          <p:cNvSpPr>
            <a:spLocks noChangeArrowheads="1"/>
          </p:cNvSpPr>
          <p:nvPr/>
        </p:nvSpPr>
        <p:spPr bwMode="auto">
          <a:xfrm>
            <a:off x="4857750" y="5857875"/>
            <a:ext cx="14128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r>
              <a:rPr lang="el-GR" altLang="en-US"/>
              <a:t>Εξαρτήματα</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Τίτλος 1"/>
          <p:cNvSpPr>
            <a:spLocks noGrp="1"/>
          </p:cNvSpPr>
          <p:nvPr>
            <p:ph type="title"/>
          </p:nvPr>
        </p:nvSpPr>
        <p:spPr/>
        <p:txBody>
          <a:bodyPr/>
          <a:lstStyle/>
          <a:p>
            <a:pPr eaLnBrk="1" hangingPunct="1"/>
            <a:r>
              <a:rPr lang="el-GR" altLang="en-US" smtClean="0"/>
              <a:t>Οφθαλμοί αράχνης</a:t>
            </a:r>
            <a:endParaRPr lang="en-US" altLang="en-US" smtClean="0"/>
          </a:p>
        </p:txBody>
      </p:sp>
      <p:pic>
        <p:nvPicPr>
          <p:cNvPr id="39945" name="Picture 2"/>
          <p:cNvPicPr>
            <a:picLocks noGrp="1" noChangeAspect="1" noChangeArrowheads="1"/>
          </p:cNvPicPr>
          <p:nvPr>
            <p:ph sz="half" idx="1"/>
          </p:nvPr>
        </p:nvPicPr>
        <p:blipFill>
          <a:blip r:embed="rId3" cstate="print">
            <a:extLst>
              <a:ext uri="{28A0092B-C50C-407E-A947-70E740481C1C}">
                <a14:useLocalDpi xmlns:a14="http://schemas.microsoft.com/office/drawing/2010/main" val="0"/>
              </a:ext>
            </a:extLst>
          </a:blip>
          <a:srcRect/>
          <a:stretch>
            <a:fillRect/>
          </a:stretch>
        </p:blipFill>
        <p:spPr>
          <a:xfrm>
            <a:off x="714375" y="1428750"/>
            <a:ext cx="3333750" cy="4351338"/>
          </a:xfrm>
          <a:noFill/>
        </p:spPr>
      </p:pic>
      <p:pic>
        <p:nvPicPr>
          <p:cNvPr id="39939" name="Θέση περιεχομένου 15"/>
          <p:cNvPicPr>
            <a:picLocks noGrp="1" noChangeAspect="1"/>
          </p:cNvPicPr>
          <p:nvPr>
            <p:ph sz="half" idx="2"/>
          </p:nvPr>
        </p:nvPicPr>
        <p:blipFill>
          <a:blip r:embed="rId4">
            <a:extLst>
              <a:ext uri="{28A0092B-C50C-407E-A947-70E740481C1C}">
                <a14:useLocalDpi xmlns:a14="http://schemas.microsoft.com/office/drawing/2010/main" val="0"/>
              </a:ext>
            </a:extLst>
          </a:blip>
          <a:srcRect/>
          <a:stretch>
            <a:fillRect/>
          </a:stretch>
        </p:blipFill>
        <p:spPr>
          <a:xfrm>
            <a:off x="4673600" y="1476375"/>
            <a:ext cx="3649663" cy="4700588"/>
          </a:xfrm>
        </p:spPr>
      </p:pic>
      <p:sp>
        <p:nvSpPr>
          <p:cNvPr id="4" name="Θέση υποσέλιδου 3"/>
          <p:cNvSpPr>
            <a:spLocks noGrp="1"/>
          </p:cNvSpPr>
          <p:nvPr>
            <p:ph type="ftr" sz="quarter" idx="11"/>
          </p:nvPr>
        </p:nvSpPr>
        <p:spPr/>
        <p:txBody>
          <a:bodyPr/>
          <a:lstStyle/>
          <a:p>
            <a:pPr>
              <a:defRPr/>
            </a:pPr>
            <a:r>
              <a:rPr lang="el-GR" smtClean="0"/>
              <a:t>Ενότητα 16. Τριλοβίτες, Χηληκεραιωτά και Μυριάποδα.</a:t>
            </a:r>
            <a:endParaRPr lang="el-GR" dirty="0"/>
          </a:p>
        </p:txBody>
      </p:sp>
      <p:sp>
        <p:nvSpPr>
          <p:cNvPr id="5" name="Θέση αριθμού διαφάνειας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324A17AF-A314-4906-BB3A-8CEE0BE32C95}" type="slidenum">
              <a:rPr lang="el-GR" altLang="en-US">
                <a:solidFill>
                  <a:srgbClr val="898989"/>
                </a:solidFill>
                <a:latin typeface="Calibri" panose="020F0502020204030204" pitchFamily="34" charset="0"/>
              </a:rPr>
              <a:pPr/>
              <a:t>36</a:t>
            </a:fld>
            <a:endParaRPr lang="el-GR" altLang="en-US">
              <a:solidFill>
                <a:srgbClr val="898989"/>
              </a:solidFill>
              <a:latin typeface="Calibri" panose="020F0502020204030204" pitchFamily="34" charset="0"/>
            </a:endParaRPr>
          </a:p>
        </p:txBody>
      </p:sp>
      <p:sp>
        <p:nvSpPr>
          <p:cNvPr id="9" name="TextBox 8"/>
          <p:cNvSpPr txBox="1"/>
          <p:nvPr/>
        </p:nvSpPr>
        <p:spPr>
          <a:xfrm>
            <a:off x="7923213" y="4038600"/>
            <a:ext cx="341312" cy="276225"/>
          </a:xfrm>
          <a:prstGeom prst="rect">
            <a:avLst/>
          </a:prstGeom>
          <a:noFill/>
        </p:spPr>
        <p:txBody>
          <a:bodyPr wrap="none">
            <a:spAutoFit/>
          </a:bodyPr>
          <a:lstStyle/>
          <a:p>
            <a:pPr eaLnBrk="0" hangingPunct="0">
              <a:defRPr/>
            </a:pPr>
            <a:r>
              <a:rPr lang="en-US" sz="1200" dirty="0">
                <a:solidFill>
                  <a:schemeClr val="bg1"/>
                </a:solidFill>
                <a:latin typeface="+mn-lt"/>
                <a:cs typeface="+mn-cs"/>
              </a:rPr>
              <a:t>36</a:t>
            </a:r>
          </a:p>
        </p:txBody>
      </p:sp>
      <p:sp>
        <p:nvSpPr>
          <p:cNvPr id="10" name="TextBox 9"/>
          <p:cNvSpPr txBox="1"/>
          <p:nvPr/>
        </p:nvSpPr>
        <p:spPr>
          <a:xfrm>
            <a:off x="7239000" y="5851525"/>
            <a:ext cx="341313" cy="276225"/>
          </a:xfrm>
          <a:prstGeom prst="rect">
            <a:avLst/>
          </a:prstGeom>
          <a:noFill/>
        </p:spPr>
        <p:txBody>
          <a:bodyPr wrap="none">
            <a:spAutoFit/>
          </a:bodyPr>
          <a:lstStyle/>
          <a:p>
            <a:pPr eaLnBrk="0" hangingPunct="0">
              <a:defRPr/>
            </a:pPr>
            <a:r>
              <a:rPr lang="en-US" sz="1200" dirty="0">
                <a:latin typeface="+mn-lt"/>
                <a:cs typeface="+mn-cs"/>
              </a:rPr>
              <a:t>37</a:t>
            </a:r>
          </a:p>
        </p:txBody>
      </p:sp>
      <p:sp>
        <p:nvSpPr>
          <p:cNvPr id="13" name="TextBox 12"/>
          <p:cNvSpPr txBox="1"/>
          <p:nvPr/>
        </p:nvSpPr>
        <p:spPr>
          <a:xfrm>
            <a:off x="4210050" y="5181600"/>
            <a:ext cx="342900" cy="277813"/>
          </a:xfrm>
          <a:prstGeom prst="rect">
            <a:avLst/>
          </a:prstGeom>
          <a:noFill/>
        </p:spPr>
        <p:txBody>
          <a:bodyPr wrap="none">
            <a:spAutoFit/>
          </a:bodyPr>
          <a:lstStyle/>
          <a:p>
            <a:pPr eaLnBrk="0" hangingPunct="0">
              <a:defRPr/>
            </a:pPr>
            <a:r>
              <a:rPr lang="en-US" sz="1200" dirty="0">
                <a:latin typeface="+mn-lt"/>
                <a:cs typeface="+mn-cs"/>
              </a:rPr>
              <a:t>35</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Τίτλος 1"/>
          <p:cNvSpPr>
            <a:spLocks noGrp="1"/>
          </p:cNvSpPr>
          <p:nvPr>
            <p:ph type="title"/>
          </p:nvPr>
        </p:nvSpPr>
        <p:spPr/>
        <p:txBody>
          <a:bodyPr/>
          <a:lstStyle/>
          <a:p>
            <a:pPr eaLnBrk="1" hangingPunct="1"/>
            <a:r>
              <a:rPr lang="el-GR" altLang="en-US" smtClean="0"/>
              <a:t>Νευρικό σύστημα Αράχνης</a:t>
            </a:r>
            <a:endParaRPr lang="en-US" altLang="en-US" smtClean="0"/>
          </a:p>
        </p:txBody>
      </p:sp>
      <p:pic>
        <p:nvPicPr>
          <p:cNvPr id="40963" name="Θέση περιεχομένου 7"/>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068388" y="1524000"/>
            <a:ext cx="7023100" cy="4652963"/>
          </a:xfrm>
        </p:spPr>
      </p:pic>
      <p:sp>
        <p:nvSpPr>
          <p:cNvPr id="4" name="Θέση υποσέλιδου 3"/>
          <p:cNvSpPr>
            <a:spLocks noGrp="1"/>
          </p:cNvSpPr>
          <p:nvPr>
            <p:ph type="ftr" sz="quarter" idx="11"/>
          </p:nvPr>
        </p:nvSpPr>
        <p:spPr/>
        <p:txBody>
          <a:bodyPr/>
          <a:lstStyle/>
          <a:p>
            <a:pPr>
              <a:defRPr/>
            </a:pPr>
            <a:r>
              <a:rPr lang="el-GR" smtClean="0"/>
              <a:t>Ενότητα 16. Τριλοβίτες, Χηληκεραιωτά και Μυριάποδα.</a:t>
            </a:r>
            <a:endParaRPr lang="el-GR" dirty="0"/>
          </a:p>
        </p:txBody>
      </p:sp>
      <p:sp>
        <p:nvSpPr>
          <p:cNvPr id="5" name="Θέση αριθμού διαφάνειας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9463B21F-83B4-47A8-B090-1F2A2D54F797}" type="slidenum">
              <a:rPr lang="el-GR" altLang="en-US">
                <a:solidFill>
                  <a:srgbClr val="898989"/>
                </a:solidFill>
                <a:latin typeface="Calibri" panose="020F0502020204030204" pitchFamily="34" charset="0"/>
              </a:rPr>
              <a:pPr/>
              <a:t>37</a:t>
            </a:fld>
            <a:endParaRPr lang="el-GR" altLang="en-US">
              <a:solidFill>
                <a:srgbClr val="898989"/>
              </a:solidFill>
              <a:latin typeface="Calibri" panose="020F0502020204030204" pitchFamily="34" charset="0"/>
            </a:endParaRPr>
          </a:p>
        </p:txBody>
      </p:sp>
      <p:sp>
        <p:nvSpPr>
          <p:cNvPr id="6" name="TextBox 5"/>
          <p:cNvSpPr txBox="1"/>
          <p:nvPr/>
        </p:nvSpPr>
        <p:spPr>
          <a:xfrm>
            <a:off x="7586663" y="5851525"/>
            <a:ext cx="341312" cy="276225"/>
          </a:xfrm>
          <a:prstGeom prst="rect">
            <a:avLst/>
          </a:prstGeom>
          <a:noFill/>
        </p:spPr>
        <p:txBody>
          <a:bodyPr wrap="none">
            <a:spAutoFit/>
          </a:bodyPr>
          <a:lstStyle/>
          <a:p>
            <a:pPr eaLnBrk="0" hangingPunct="0">
              <a:defRPr/>
            </a:pPr>
            <a:r>
              <a:rPr lang="en-US" sz="1200" dirty="0">
                <a:latin typeface="+mn-lt"/>
                <a:cs typeface="+mn-cs"/>
              </a:rPr>
              <a:t>38</a:t>
            </a:r>
          </a:p>
        </p:txBody>
      </p:sp>
      <p:sp>
        <p:nvSpPr>
          <p:cNvPr id="2" name="TextBox 1"/>
          <p:cNvSpPr txBox="1"/>
          <p:nvPr/>
        </p:nvSpPr>
        <p:spPr>
          <a:xfrm>
            <a:off x="1068388" y="3068960"/>
            <a:ext cx="324128" cy="369332"/>
          </a:xfrm>
          <a:prstGeom prst="rect">
            <a:avLst/>
          </a:prstGeom>
          <a:noFill/>
        </p:spPr>
        <p:txBody>
          <a:bodyPr wrap="none" rtlCol="0">
            <a:spAutoFit/>
          </a:bodyPr>
          <a:lstStyle/>
          <a:p>
            <a:r>
              <a:rPr lang="en-US" dirty="0" smtClean="0">
                <a:latin typeface="+mn-lt"/>
              </a:rPr>
              <a:t>A</a:t>
            </a:r>
            <a:endParaRPr lang="en-US" dirty="0">
              <a:latin typeface="+mn-lt"/>
            </a:endParaRPr>
          </a:p>
        </p:txBody>
      </p:sp>
      <p:sp>
        <p:nvSpPr>
          <p:cNvPr id="8" name="TextBox 7"/>
          <p:cNvSpPr txBox="1"/>
          <p:nvPr/>
        </p:nvSpPr>
        <p:spPr>
          <a:xfrm>
            <a:off x="3059832" y="5855515"/>
            <a:ext cx="314510" cy="369332"/>
          </a:xfrm>
          <a:prstGeom prst="rect">
            <a:avLst/>
          </a:prstGeom>
          <a:noFill/>
        </p:spPr>
        <p:txBody>
          <a:bodyPr wrap="none" rtlCol="0">
            <a:spAutoFit/>
          </a:bodyPr>
          <a:lstStyle/>
          <a:p>
            <a:r>
              <a:rPr lang="en-US" dirty="0" smtClean="0">
                <a:latin typeface="+mn-lt"/>
              </a:rPr>
              <a:t>B</a:t>
            </a:r>
            <a:endParaRPr lang="en-US" dirty="0">
              <a:latin typeface="+mn-lt"/>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Τίτλος 1"/>
          <p:cNvSpPr>
            <a:spLocks noGrp="1"/>
          </p:cNvSpPr>
          <p:nvPr>
            <p:ph type="title"/>
          </p:nvPr>
        </p:nvSpPr>
        <p:spPr/>
        <p:txBody>
          <a:bodyPr/>
          <a:lstStyle/>
          <a:p>
            <a:pPr eaLnBrk="1" hangingPunct="1"/>
            <a:r>
              <a:rPr lang="el-GR" altLang="en-US" sz="4000" dirty="0" err="1" smtClean="0"/>
              <a:t>Χηληκεραίες</a:t>
            </a:r>
            <a:r>
              <a:rPr lang="el-GR" altLang="en-US" sz="4000" dirty="0" smtClean="0"/>
              <a:t> , </a:t>
            </a:r>
            <a:br>
              <a:rPr lang="el-GR" altLang="en-US" sz="4000" dirty="0" smtClean="0"/>
            </a:br>
            <a:r>
              <a:rPr lang="el-GR" altLang="en-US" sz="4000" dirty="0" err="1" smtClean="0"/>
              <a:t>Ποδοπροσακτρίδες</a:t>
            </a:r>
            <a:r>
              <a:rPr lang="el-GR" altLang="en-US" sz="4000" dirty="0" smtClean="0"/>
              <a:t> , Πόδια</a:t>
            </a:r>
            <a:endParaRPr lang="en-US" altLang="en-US" sz="4000" dirty="0" smtClean="0"/>
          </a:p>
        </p:txBody>
      </p:sp>
      <p:pic>
        <p:nvPicPr>
          <p:cNvPr id="41989" name="Θέση περιεχομένου 5"/>
          <p:cNvPicPr>
            <a:picLocks noGrp="1" noChangeAspect="1"/>
          </p:cNvPicPr>
          <p:nvPr>
            <p:ph idx="1"/>
          </p:nvPr>
        </p:nvPicPr>
        <p:blipFill>
          <a:blip r:embed="rId3">
            <a:extLst>
              <a:ext uri="{28A0092B-C50C-407E-A947-70E740481C1C}">
                <a14:useLocalDpi xmlns:a14="http://schemas.microsoft.com/office/drawing/2010/main" val="0"/>
              </a:ext>
            </a:extLst>
          </a:blip>
          <a:srcRect b="636"/>
          <a:stretch>
            <a:fillRect/>
          </a:stretch>
        </p:blipFill>
        <p:spPr>
          <a:xfrm>
            <a:off x="1295400" y="1590675"/>
            <a:ext cx="6477000" cy="4765675"/>
          </a:xfrm>
        </p:spPr>
      </p:pic>
      <p:sp>
        <p:nvSpPr>
          <p:cNvPr id="4" name="Θέση υποσέλιδου 3"/>
          <p:cNvSpPr>
            <a:spLocks noGrp="1"/>
          </p:cNvSpPr>
          <p:nvPr>
            <p:ph type="ftr" sz="quarter" idx="11"/>
          </p:nvPr>
        </p:nvSpPr>
        <p:spPr/>
        <p:txBody>
          <a:bodyPr/>
          <a:lstStyle/>
          <a:p>
            <a:pPr>
              <a:defRPr/>
            </a:pPr>
            <a:r>
              <a:rPr lang="el-GR" smtClean="0"/>
              <a:t>Ενότητα 16. Τριλοβίτες, Χηληκεραιωτά και Μυριάποδα.</a:t>
            </a:r>
            <a:endParaRPr lang="el-GR" dirty="0"/>
          </a:p>
        </p:txBody>
      </p:sp>
      <p:sp>
        <p:nvSpPr>
          <p:cNvPr id="5" name="Θέση αριθμού διαφάνειας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11890CE2-4EC7-46A6-BCC9-776BE0324668}" type="slidenum">
              <a:rPr lang="el-GR" altLang="en-US">
                <a:solidFill>
                  <a:srgbClr val="898989"/>
                </a:solidFill>
                <a:latin typeface="Calibri" panose="020F0502020204030204" pitchFamily="34" charset="0"/>
              </a:rPr>
              <a:pPr/>
              <a:t>38</a:t>
            </a:fld>
            <a:endParaRPr lang="el-GR" altLang="en-US">
              <a:solidFill>
                <a:srgbClr val="898989"/>
              </a:solidFill>
              <a:latin typeface="Calibri" panose="020F0502020204030204" pitchFamily="34" charset="0"/>
            </a:endParaRPr>
          </a:p>
        </p:txBody>
      </p:sp>
      <p:sp>
        <p:nvSpPr>
          <p:cNvPr id="7" name="TextBox 6"/>
          <p:cNvSpPr txBox="1"/>
          <p:nvPr/>
        </p:nvSpPr>
        <p:spPr>
          <a:xfrm>
            <a:off x="4192588" y="4267200"/>
            <a:ext cx="341312" cy="276225"/>
          </a:xfrm>
          <a:prstGeom prst="rect">
            <a:avLst/>
          </a:prstGeom>
          <a:noFill/>
        </p:spPr>
        <p:txBody>
          <a:bodyPr wrap="none">
            <a:spAutoFit/>
          </a:bodyPr>
          <a:lstStyle/>
          <a:p>
            <a:pPr eaLnBrk="0" hangingPunct="0">
              <a:defRPr/>
            </a:pPr>
            <a:r>
              <a:rPr lang="en-US" sz="1200" dirty="0">
                <a:latin typeface="+mn-lt"/>
                <a:cs typeface="+mn-cs"/>
              </a:rPr>
              <a:t>39</a:t>
            </a:r>
          </a:p>
        </p:txBody>
      </p:sp>
      <p:sp>
        <p:nvSpPr>
          <p:cNvPr id="8" name="TextBox 7"/>
          <p:cNvSpPr txBox="1"/>
          <p:nvPr/>
        </p:nvSpPr>
        <p:spPr>
          <a:xfrm>
            <a:off x="7239000" y="2971800"/>
            <a:ext cx="341313" cy="276225"/>
          </a:xfrm>
          <a:prstGeom prst="rect">
            <a:avLst/>
          </a:prstGeom>
          <a:noFill/>
        </p:spPr>
        <p:txBody>
          <a:bodyPr wrap="none">
            <a:spAutoFit/>
          </a:bodyPr>
          <a:lstStyle/>
          <a:p>
            <a:pPr eaLnBrk="0" hangingPunct="0">
              <a:defRPr/>
            </a:pPr>
            <a:r>
              <a:rPr lang="en-US" sz="1200" dirty="0">
                <a:latin typeface="+mn-lt"/>
                <a:cs typeface="+mn-cs"/>
              </a:rPr>
              <a:t>40</a:t>
            </a:r>
          </a:p>
        </p:txBody>
      </p:sp>
      <p:sp>
        <p:nvSpPr>
          <p:cNvPr id="9" name="TextBox 8"/>
          <p:cNvSpPr txBox="1"/>
          <p:nvPr/>
        </p:nvSpPr>
        <p:spPr>
          <a:xfrm>
            <a:off x="7429500" y="6027738"/>
            <a:ext cx="341313" cy="276225"/>
          </a:xfrm>
          <a:prstGeom prst="rect">
            <a:avLst/>
          </a:prstGeom>
          <a:noFill/>
        </p:spPr>
        <p:txBody>
          <a:bodyPr wrap="none">
            <a:spAutoFit/>
          </a:bodyPr>
          <a:lstStyle/>
          <a:p>
            <a:pPr eaLnBrk="0" hangingPunct="0">
              <a:defRPr/>
            </a:pPr>
            <a:r>
              <a:rPr lang="en-US" sz="1200" dirty="0">
                <a:latin typeface="+mn-lt"/>
                <a:cs typeface="+mn-cs"/>
              </a:rPr>
              <a:t>41</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Τίτλος 1"/>
          <p:cNvSpPr>
            <a:spLocks noGrp="1"/>
          </p:cNvSpPr>
          <p:nvPr>
            <p:ph type="title"/>
          </p:nvPr>
        </p:nvSpPr>
        <p:spPr/>
        <p:txBody>
          <a:bodyPr/>
          <a:lstStyle/>
          <a:p>
            <a:pPr eaLnBrk="1" hangingPunct="1"/>
            <a:r>
              <a:rPr lang="el-GR" altLang="en-US" dirty="0" err="1" smtClean="0"/>
              <a:t>Βιβλιοπνεύμονας</a:t>
            </a:r>
            <a:endParaRPr lang="en-US" altLang="en-US" dirty="0" smtClean="0"/>
          </a:p>
        </p:txBody>
      </p:sp>
      <p:pic>
        <p:nvPicPr>
          <p:cNvPr id="43013" name="Θέση περιεχομένου 7"/>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555750" y="1595438"/>
            <a:ext cx="6059488" cy="4405312"/>
          </a:xfrm>
        </p:spPr>
      </p:pic>
      <p:sp>
        <p:nvSpPr>
          <p:cNvPr id="4" name="Θέση υποσέλιδου 3"/>
          <p:cNvSpPr>
            <a:spLocks noGrp="1"/>
          </p:cNvSpPr>
          <p:nvPr>
            <p:ph type="ftr" sz="quarter" idx="11"/>
          </p:nvPr>
        </p:nvSpPr>
        <p:spPr/>
        <p:txBody>
          <a:bodyPr/>
          <a:lstStyle/>
          <a:p>
            <a:pPr>
              <a:defRPr/>
            </a:pPr>
            <a:r>
              <a:rPr lang="el-GR" smtClean="0"/>
              <a:t>Ενότητα 16. Τριλοβίτες, Χηληκεραιωτά και Μυριάποδα.</a:t>
            </a:r>
            <a:endParaRPr lang="el-GR" dirty="0"/>
          </a:p>
        </p:txBody>
      </p:sp>
      <p:sp>
        <p:nvSpPr>
          <p:cNvPr id="5" name="Θέση αριθμού διαφάνειας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5C7A8334-1ED8-4F40-9CF3-92A165016265}" type="slidenum">
              <a:rPr lang="el-GR" altLang="en-US">
                <a:solidFill>
                  <a:srgbClr val="898989"/>
                </a:solidFill>
                <a:latin typeface="Calibri" panose="020F0502020204030204" pitchFamily="34" charset="0"/>
              </a:rPr>
              <a:pPr/>
              <a:t>39</a:t>
            </a:fld>
            <a:endParaRPr lang="el-GR" altLang="en-US">
              <a:solidFill>
                <a:srgbClr val="898989"/>
              </a:solidFill>
              <a:latin typeface="Calibri" panose="020F0502020204030204" pitchFamily="34" charset="0"/>
            </a:endParaRPr>
          </a:p>
        </p:txBody>
      </p:sp>
      <p:sp>
        <p:nvSpPr>
          <p:cNvPr id="9" name="TextBox 8"/>
          <p:cNvSpPr txBox="1"/>
          <p:nvPr/>
        </p:nvSpPr>
        <p:spPr>
          <a:xfrm>
            <a:off x="7256463" y="5719763"/>
            <a:ext cx="341312" cy="276225"/>
          </a:xfrm>
          <a:prstGeom prst="rect">
            <a:avLst/>
          </a:prstGeom>
          <a:noFill/>
        </p:spPr>
        <p:txBody>
          <a:bodyPr wrap="none">
            <a:spAutoFit/>
          </a:bodyPr>
          <a:lstStyle/>
          <a:p>
            <a:pPr eaLnBrk="0" hangingPunct="0">
              <a:defRPr/>
            </a:pPr>
            <a:r>
              <a:rPr lang="en-US" sz="1200" dirty="0">
                <a:latin typeface="+mn-lt"/>
                <a:cs typeface="+mn-cs"/>
              </a:rPr>
              <a:t>42</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Τίτλος 1"/>
          <p:cNvSpPr>
            <a:spLocks noGrp="1"/>
          </p:cNvSpPr>
          <p:nvPr>
            <p:ph type="title"/>
          </p:nvPr>
        </p:nvSpPr>
        <p:spPr/>
        <p:txBody>
          <a:bodyPr/>
          <a:lstStyle/>
          <a:p>
            <a:pPr eaLnBrk="1" hangingPunct="1"/>
            <a:r>
              <a:rPr lang="el-GR" altLang="en-US" dirty="0" smtClean="0"/>
              <a:t>Εσωτερική οργάνωση Αράχνης</a:t>
            </a:r>
            <a:endParaRPr lang="en-US" altLang="en-US" dirty="0" smtClean="0"/>
          </a:p>
        </p:txBody>
      </p:sp>
      <p:pic>
        <p:nvPicPr>
          <p:cNvPr id="44037" name="Θέση περιεχομένου 5"/>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343025" y="1371600"/>
            <a:ext cx="6338888" cy="4881563"/>
          </a:xfrm>
        </p:spPr>
      </p:pic>
      <p:sp>
        <p:nvSpPr>
          <p:cNvPr id="4" name="Θέση υποσέλιδου 3"/>
          <p:cNvSpPr>
            <a:spLocks noGrp="1"/>
          </p:cNvSpPr>
          <p:nvPr>
            <p:ph type="ftr" sz="quarter" idx="11"/>
          </p:nvPr>
        </p:nvSpPr>
        <p:spPr/>
        <p:txBody>
          <a:bodyPr/>
          <a:lstStyle/>
          <a:p>
            <a:pPr>
              <a:defRPr/>
            </a:pPr>
            <a:r>
              <a:rPr lang="el-GR" smtClean="0"/>
              <a:t>Ενότητα 16. Τριλοβίτες, Χηληκεραιωτά και Μυριάποδα.</a:t>
            </a:r>
            <a:endParaRPr lang="el-GR" dirty="0"/>
          </a:p>
        </p:txBody>
      </p:sp>
      <p:sp>
        <p:nvSpPr>
          <p:cNvPr id="5" name="Θέση αριθμού διαφάνειας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92C56B69-4F16-4884-B10C-C64C05DEB05B}" type="slidenum">
              <a:rPr lang="el-GR" altLang="en-US">
                <a:solidFill>
                  <a:srgbClr val="898989"/>
                </a:solidFill>
                <a:latin typeface="Calibri" panose="020F0502020204030204" pitchFamily="34" charset="0"/>
              </a:rPr>
              <a:pPr/>
              <a:t>40</a:t>
            </a:fld>
            <a:endParaRPr lang="el-GR" altLang="en-US">
              <a:solidFill>
                <a:srgbClr val="898989"/>
              </a:solidFill>
              <a:latin typeface="Calibri" panose="020F0502020204030204" pitchFamily="34" charset="0"/>
            </a:endParaRPr>
          </a:p>
        </p:txBody>
      </p:sp>
      <p:sp>
        <p:nvSpPr>
          <p:cNvPr id="7" name="TextBox 6"/>
          <p:cNvSpPr txBox="1"/>
          <p:nvPr/>
        </p:nvSpPr>
        <p:spPr>
          <a:xfrm>
            <a:off x="7340600" y="5105400"/>
            <a:ext cx="341313" cy="276225"/>
          </a:xfrm>
          <a:prstGeom prst="rect">
            <a:avLst/>
          </a:prstGeom>
          <a:noFill/>
        </p:spPr>
        <p:txBody>
          <a:bodyPr wrap="none">
            <a:spAutoFit/>
          </a:bodyPr>
          <a:lstStyle/>
          <a:p>
            <a:pPr eaLnBrk="0" hangingPunct="0">
              <a:defRPr/>
            </a:pPr>
            <a:r>
              <a:rPr lang="en-US" sz="1200" dirty="0">
                <a:latin typeface="+mn-lt"/>
                <a:cs typeface="+mn-cs"/>
              </a:rPr>
              <a:t>43</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Τίτλος 1"/>
          <p:cNvSpPr>
            <a:spLocks noGrp="1"/>
          </p:cNvSpPr>
          <p:nvPr>
            <p:ph type="title"/>
          </p:nvPr>
        </p:nvSpPr>
        <p:spPr/>
        <p:txBody>
          <a:bodyPr/>
          <a:lstStyle/>
          <a:p>
            <a:pPr eaLnBrk="1" hangingPunct="1"/>
            <a:r>
              <a:rPr lang="el-GR" altLang="en-US" smtClean="0"/>
              <a:t>Κυκλοφορικό σύστημα Αράχνης</a:t>
            </a:r>
            <a:endParaRPr lang="en-US" altLang="en-US" smtClean="0"/>
          </a:p>
        </p:txBody>
      </p:sp>
      <p:pic>
        <p:nvPicPr>
          <p:cNvPr id="45061" name="Θέση περιεχομένου 6"/>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669925" y="1828800"/>
            <a:ext cx="7804150" cy="3551238"/>
          </a:xfrm>
        </p:spPr>
      </p:pic>
      <p:sp>
        <p:nvSpPr>
          <p:cNvPr id="4" name="Θέση υποσέλιδου 3"/>
          <p:cNvSpPr>
            <a:spLocks noGrp="1"/>
          </p:cNvSpPr>
          <p:nvPr>
            <p:ph type="ftr" sz="quarter" idx="11"/>
          </p:nvPr>
        </p:nvSpPr>
        <p:spPr/>
        <p:txBody>
          <a:bodyPr/>
          <a:lstStyle/>
          <a:p>
            <a:pPr>
              <a:defRPr/>
            </a:pPr>
            <a:r>
              <a:rPr lang="el-GR" smtClean="0"/>
              <a:t>Ενότητα 16. Τριλοβίτες, Χηληκεραιωτά και Μυριάποδα.</a:t>
            </a:r>
            <a:endParaRPr lang="el-GR" dirty="0"/>
          </a:p>
        </p:txBody>
      </p:sp>
      <p:sp>
        <p:nvSpPr>
          <p:cNvPr id="5" name="Θέση αριθμού διαφάνειας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69AC6A00-63DC-462E-8496-702BB1FDF082}" type="slidenum">
              <a:rPr lang="el-GR" altLang="en-US">
                <a:solidFill>
                  <a:srgbClr val="898989"/>
                </a:solidFill>
                <a:latin typeface="Calibri" panose="020F0502020204030204" pitchFamily="34" charset="0"/>
              </a:rPr>
              <a:pPr/>
              <a:t>41</a:t>
            </a:fld>
            <a:endParaRPr lang="el-GR" altLang="en-US">
              <a:solidFill>
                <a:srgbClr val="898989"/>
              </a:solidFill>
              <a:latin typeface="Calibri" panose="020F0502020204030204" pitchFamily="34" charset="0"/>
            </a:endParaRPr>
          </a:p>
        </p:txBody>
      </p:sp>
      <p:sp>
        <p:nvSpPr>
          <p:cNvPr id="8" name="Text Box 1027"/>
          <p:cNvSpPr txBox="1">
            <a:spLocks noChangeArrowheads="1"/>
          </p:cNvSpPr>
          <p:nvPr/>
        </p:nvSpPr>
        <p:spPr bwMode="auto">
          <a:xfrm>
            <a:off x="3338513" y="5518150"/>
            <a:ext cx="2466975" cy="369888"/>
          </a:xfrm>
          <a:prstGeom prst="rect">
            <a:avLst/>
          </a:prstGeom>
          <a:noFill/>
          <a:ln>
            <a:noFill/>
          </a:ln>
          <a:effectLst/>
          <a:extLst/>
        </p:spPr>
        <p:txBody>
          <a:bodyPr wrap="none">
            <a:spAutoFit/>
          </a:bodyPr>
          <a:lstStyle/>
          <a:p>
            <a:pPr eaLnBrk="0" hangingPunct="0">
              <a:defRPr/>
            </a:pPr>
            <a:r>
              <a:rPr lang="el-GR" altLang="en-US" dirty="0">
                <a:latin typeface="+mn-lt"/>
                <a:cs typeface="+mn-cs"/>
              </a:rPr>
              <a:t>Κυκλοφορικό</a:t>
            </a:r>
            <a:r>
              <a:rPr lang="el-GR" altLang="en-US" dirty="0">
                <a:cs typeface="+mn-cs"/>
              </a:rPr>
              <a:t> </a:t>
            </a:r>
            <a:r>
              <a:rPr lang="el-GR" altLang="en-US" dirty="0">
                <a:latin typeface="+mn-lt"/>
                <a:cs typeface="+mn-cs"/>
              </a:rPr>
              <a:t>σύστημα</a:t>
            </a:r>
          </a:p>
        </p:txBody>
      </p:sp>
      <p:sp>
        <p:nvSpPr>
          <p:cNvPr id="9" name="TextBox 8"/>
          <p:cNvSpPr txBox="1"/>
          <p:nvPr/>
        </p:nvSpPr>
        <p:spPr>
          <a:xfrm>
            <a:off x="8108950" y="5054600"/>
            <a:ext cx="342900" cy="276225"/>
          </a:xfrm>
          <a:prstGeom prst="rect">
            <a:avLst/>
          </a:prstGeom>
          <a:noFill/>
        </p:spPr>
        <p:txBody>
          <a:bodyPr wrap="none">
            <a:spAutoFit/>
          </a:bodyPr>
          <a:lstStyle/>
          <a:p>
            <a:pPr eaLnBrk="0" hangingPunct="0">
              <a:defRPr/>
            </a:pPr>
            <a:r>
              <a:rPr lang="en-US" sz="1200" dirty="0">
                <a:latin typeface="+mn-lt"/>
                <a:cs typeface="+mn-cs"/>
              </a:rPr>
              <a:t>44</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Τίτλος 1"/>
          <p:cNvSpPr>
            <a:spLocks noGrp="1"/>
          </p:cNvSpPr>
          <p:nvPr>
            <p:ph type="title"/>
          </p:nvPr>
        </p:nvSpPr>
        <p:spPr/>
        <p:txBody>
          <a:bodyPr/>
          <a:lstStyle/>
          <a:p>
            <a:pPr eaLnBrk="1" hangingPunct="1"/>
            <a:r>
              <a:rPr lang="el-GR" altLang="en-US" smtClean="0"/>
              <a:t>Αναπαραγωγή</a:t>
            </a:r>
            <a:endParaRPr lang="en-US" altLang="en-US" smtClean="0"/>
          </a:p>
        </p:txBody>
      </p:sp>
      <p:pic>
        <p:nvPicPr>
          <p:cNvPr id="46083" name="Θέση περιεχομένου 9"/>
          <p:cNvPicPr>
            <a:picLocks noGrp="1" noChangeAspect="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1095375" y="1524000"/>
            <a:ext cx="2206625" cy="4341813"/>
          </a:xfrm>
        </p:spPr>
      </p:pic>
      <p:pic>
        <p:nvPicPr>
          <p:cNvPr id="46084" name="Θέση περιεχομένου 10"/>
          <p:cNvPicPr>
            <a:picLocks noGrp="1" noChangeAspect="1"/>
          </p:cNvPicPr>
          <p:nvPr>
            <p:ph sz="half" idx="2"/>
          </p:nvPr>
        </p:nvPicPr>
        <p:blipFill>
          <a:blip r:embed="rId4">
            <a:extLst>
              <a:ext uri="{28A0092B-C50C-407E-A947-70E740481C1C}">
                <a14:useLocalDpi xmlns:a14="http://schemas.microsoft.com/office/drawing/2010/main" val="0"/>
              </a:ext>
            </a:extLst>
          </a:blip>
          <a:srcRect/>
          <a:stretch>
            <a:fillRect/>
          </a:stretch>
        </p:blipFill>
        <p:spPr>
          <a:xfrm>
            <a:off x="3751263" y="1690688"/>
            <a:ext cx="4240212" cy="4033837"/>
          </a:xfrm>
        </p:spPr>
      </p:pic>
      <p:sp>
        <p:nvSpPr>
          <p:cNvPr id="4" name="Θέση υποσέλιδου 3"/>
          <p:cNvSpPr>
            <a:spLocks noGrp="1"/>
          </p:cNvSpPr>
          <p:nvPr>
            <p:ph type="ftr" sz="quarter" idx="11"/>
          </p:nvPr>
        </p:nvSpPr>
        <p:spPr/>
        <p:txBody>
          <a:bodyPr/>
          <a:lstStyle/>
          <a:p>
            <a:pPr>
              <a:defRPr/>
            </a:pPr>
            <a:r>
              <a:rPr lang="el-GR" smtClean="0"/>
              <a:t>Ενότητα 16. Τριλοβίτες, Χηληκεραιωτά και Μυριάποδα.</a:t>
            </a:r>
            <a:endParaRPr lang="el-GR" dirty="0"/>
          </a:p>
        </p:txBody>
      </p:sp>
      <p:sp>
        <p:nvSpPr>
          <p:cNvPr id="5" name="Θέση αριθμού διαφάνειας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0467B6A3-A8F7-47F8-90A8-E884FB64A660}" type="slidenum">
              <a:rPr lang="el-GR" altLang="en-US">
                <a:solidFill>
                  <a:srgbClr val="898989"/>
                </a:solidFill>
                <a:latin typeface="Calibri" panose="020F0502020204030204" pitchFamily="34" charset="0"/>
              </a:rPr>
              <a:pPr/>
              <a:t>42</a:t>
            </a:fld>
            <a:endParaRPr lang="el-GR" altLang="en-US">
              <a:solidFill>
                <a:srgbClr val="898989"/>
              </a:solidFill>
              <a:latin typeface="Calibri" panose="020F0502020204030204" pitchFamily="34" charset="0"/>
            </a:endParaRPr>
          </a:p>
        </p:txBody>
      </p:sp>
      <p:sp>
        <p:nvSpPr>
          <p:cNvPr id="12" name="Text Box 5"/>
          <p:cNvSpPr txBox="1">
            <a:spLocks noChangeArrowheads="1"/>
          </p:cNvSpPr>
          <p:nvPr/>
        </p:nvSpPr>
        <p:spPr bwMode="auto">
          <a:xfrm>
            <a:off x="1725613" y="5842000"/>
            <a:ext cx="947737" cy="369888"/>
          </a:xfrm>
          <a:prstGeom prst="rect">
            <a:avLst/>
          </a:prstGeom>
          <a:noFill/>
          <a:ln>
            <a:noFill/>
          </a:ln>
          <a:effectLst/>
          <a:extLst/>
        </p:spPr>
        <p:txBody>
          <a:bodyPr wrap="none">
            <a:spAutoFit/>
          </a:bodyPr>
          <a:lstStyle/>
          <a:p>
            <a:pPr eaLnBrk="0" hangingPunct="0">
              <a:defRPr/>
            </a:pPr>
            <a:r>
              <a:rPr lang="el-GR" altLang="en-US" dirty="0">
                <a:latin typeface="+mn-lt"/>
                <a:cs typeface="+mn-cs"/>
              </a:rPr>
              <a:t>Σύζευξη</a:t>
            </a:r>
          </a:p>
        </p:txBody>
      </p:sp>
      <p:sp>
        <p:nvSpPr>
          <p:cNvPr id="13" name="Text Box 6"/>
          <p:cNvSpPr txBox="1">
            <a:spLocks noChangeArrowheads="1"/>
          </p:cNvSpPr>
          <p:nvPr/>
        </p:nvSpPr>
        <p:spPr bwMode="auto">
          <a:xfrm>
            <a:off x="4951413" y="5842000"/>
            <a:ext cx="1916112" cy="366713"/>
          </a:xfrm>
          <a:prstGeom prst="rect">
            <a:avLst/>
          </a:prstGeom>
          <a:noFill/>
          <a:ln>
            <a:noFill/>
          </a:ln>
          <a:effectLst/>
          <a:extLst/>
        </p:spPr>
        <p:txBody>
          <a:bodyPr wrap="none">
            <a:spAutoFit/>
          </a:bodyPr>
          <a:lstStyle/>
          <a:p>
            <a:pPr eaLnBrk="0" hangingPunct="0">
              <a:defRPr/>
            </a:pPr>
            <a:r>
              <a:rPr lang="el-GR" altLang="en-US" dirty="0" err="1">
                <a:latin typeface="+mn-lt"/>
                <a:cs typeface="+mn-cs"/>
              </a:rPr>
              <a:t>Επίγυνο</a:t>
            </a:r>
            <a:r>
              <a:rPr lang="el-GR" altLang="en-US" dirty="0">
                <a:latin typeface="+mn-lt"/>
                <a:cs typeface="+mn-cs"/>
              </a:rPr>
              <a:t> θηλυκού</a:t>
            </a:r>
          </a:p>
        </p:txBody>
      </p:sp>
      <p:sp>
        <p:nvSpPr>
          <p:cNvPr id="9" name="TextBox 8"/>
          <p:cNvSpPr txBox="1"/>
          <p:nvPr/>
        </p:nvSpPr>
        <p:spPr>
          <a:xfrm>
            <a:off x="2884488" y="5456238"/>
            <a:ext cx="342900" cy="276225"/>
          </a:xfrm>
          <a:prstGeom prst="rect">
            <a:avLst/>
          </a:prstGeom>
          <a:noFill/>
        </p:spPr>
        <p:txBody>
          <a:bodyPr wrap="none">
            <a:spAutoFit/>
          </a:bodyPr>
          <a:lstStyle/>
          <a:p>
            <a:pPr eaLnBrk="0" hangingPunct="0">
              <a:defRPr/>
            </a:pPr>
            <a:r>
              <a:rPr lang="en-US" sz="1200" dirty="0">
                <a:latin typeface="+mn-lt"/>
                <a:cs typeface="+mn-cs"/>
              </a:rPr>
              <a:t>45</a:t>
            </a:r>
          </a:p>
        </p:txBody>
      </p:sp>
      <p:sp>
        <p:nvSpPr>
          <p:cNvPr id="14" name="TextBox 13"/>
          <p:cNvSpPr txBox="1"/>
          <p:nvPr/>
        </p:nvSpPr>
        <p:spPr>
          <a:xfrm>
            <a:off x="7643813" y="5368925"/>
            <a:ext cx="341312" cy="276225"/>
          </a:xfrm>
          <a:prstGeom prst="rect">
            <a:avLst/>
          </a:prstGeom>
          <a:noFill/>
        </p:spPr>
        <p:txBody>
          <a:bodyPr wrap="none">
            <a:spAutoFit/>
          </a:bodyPr>
          <a:lstStyle/>
          <a:p>
            <a:pPr eaLnBrk="0" hangingPunct="0">
              <a:defRPr/>
            </a:pPr>
            <a:r>
              <a:rPr lang="en-US" sz="1200" dirty="0">
                <a:latin typeface="+mn-lt"/>
                <a:cs typeface="+mn-cs"/>
              </a:rPr>
              <a:t>46</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Τίτλος 1"/>
          <p:cNvSpPr>
            <a:spLocks noGrp="1"/>
          </p:cNvSpPr>
          <p:nvPr>
            <p:ph type="title"/>
          </p:nvPr>
        </p:nvSpPr>
        <p:spPr/>
        <p:txBody>
          <a:bodyPr/>
          <a:lstStyle/>
          <a:p>
            <a:pPr eaLnBrk="1" hangingPunct="1"/>
            <a:r>
              <a:rPr lang="el-GR" altLang="en-US" sz="4000" dirty="0" err="1" smtClean="0"/>
              <a:t>Αράχνιες</a:t>
            </a:r>
            <a:r>
              <a:rPr lang="el-GR" altLang="en-US" sz="4000" dirty="0" smtClean="0"/>
              <a:t> θηλές ή </a:t>
            </a:r>
            <a:r>
              <a:rPr lang="el-GR" altLang="en-US" sz="4000" dirty="0" err="1" smtClean="0"/>
              <a:t>κλωστρίδια</a:t>
            </a:r>
            <a:r>
              <a:rPr lang="el-GR" altLang="en-US" sz="4000" dirty="0" smtClean="0"/>
              <a:t> 1/2</a:t>
            </a:r>
            <a:endParaRPr lang="en-US" altLang="en-US" sz="4000" dirty="0" smtClean="0"/>
          </a:p>
        </p:txBody>
      </p:sp>
      <p:pic>
        <p:nvPicPr>
          <p:cNvPr id="47109" name="Θέση περιεχομένου 5"/>
          <p:cNvPicPr>
            <a:picLocks noGrp="1" noChangeAspect="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698500" y="1798638"/>
            <a:ext cx="3814763" cy="4351337"/>
          </a:xfrm>
        </p:spPr>
      </p:pic>
      <p:sp>
        <p:nvSpPr>
          <p:cNvPr id="4" name="Θέση υποσέλιδου 3"/>
          <p:cNvSpPr>
            <a:spLocks noGrp="1"/>
          </p:cNvSpPr>
          <p:nvPr>
            <p:ph type="ftr" sz="quarter" idx="11"/>
          </p:nvPr>
        </p:nvSpPr>
        <p:spPr/>
        <p:txBody>
          <a:bodyPr/>
          <a:lstStyle/>
          <a:p>
            <a:pPr>
              <a:defRPr/>
            </a:pPr>
            <a:r>
              <a:rPr lang="el-GR" smtClean="0"/>
              <a:t>Ενότητα 16. Τριλοβίτες, Χηληκεραιωτά και Μυριάποδα.</a:t>
            </a:r>
            <a:endParaRPr lang="el-GR" dirty="0"/>
          </a:p>
        </p:txBody>
      </p:sp>
      <p:sp>
        <p:nvSpPr>
          <p:cNvPr id="5" name="Θέση αριθμού διαφάνειας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70A260B3-AFB4-4131-9138-E6933399987E}" type="slidenum">
              <a:rPr lang="el-GR" altLang="en-US">
                <a:solidFill>
                  <a:srgbClr val="898989"/>
                </a:solidFill>
                <a:latin typeface="Calibri" panose="020F0502020204030204" pitchFamily="34" charset="0"/>
              </a:rPr>
              <a:pPr/>
              <a:t>43</a:t>
            </a:fld>
            <a:endParaRPr lang="el-GR" altLang="en-US">
              <a:solidFill>
                <a:srgbClr val="898989"/>
              </a:solidFill>
              <a:latin typeface="Calibri" panose="020F0502020204030204" pitchFamily="34" charset="0"/>
            </a:endParaRPr>
          </a:p>
        </p:txBody>
      </p:sp>
      <p:pic>
        <p:nvPicPr>
          <p:cNvPr id="47110" name="Picture 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058278" y="1798638"/>
            <a:ext cx="3452813" cy="4287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p:cNvSpPr txBox="1"/>
          <p:nvPr/>
        </p:nvSpPr>
        <p:spPr>
          <a:xfrm>
            <a:off x="4076700" y="5776913"/>
            <a:ext cx="342900" cy="276225"/>
          </a:xfrm>
          <a:prstGeom prst="rect">
            <a:avLst/>
          </a:prstGeom>
          <a:noFill/>
        </p:spPr>
        <p:txBody>
          <a:bodyPr wrap="none">
            <a:spAutoFit/>
          </a:bodyPr>
          <a:lstStyle/>
          <a:p>
            <a:pPr eaLnBrk="0" hangingPunct="0">
              <a:defRPr/>
            </a:pPr>
            <a:r>
              <a:rPr lang="en-US" sz="1200" dirty="0">
                <a:latin typeface="+mn-lt"/>
                <a:cs typeface="+mn-cs"/>
              </a:rPr>
              <a:t>47</a:t>
            </a:r>
          </a:p>
        </p:txBody>
      </p:sp>
      <p:sp>
        <p:nvSpPr>
          <p:cNvPr id="10" name="TextBox 9"/>
          <p:cNvSpPr txBox="1"/>
          <p:nvPr/>
        </p:nvSpPr>
        <p:spPr>
          <a:xfrm>
            <a:off x="8027988" y="5759775"/>
            <a:ext cx="342900" cy="277812"/>
          </a:xfrm>
          <a:prstGeom prst="rect">
            <a:avLst/>
          </a:prstGeom>
          <a:noFill/>
        </p:spPr>
        <p:txBody>
          <a:bodyPr wrap="none">
            <a:spAutoFit/>
          </a:bodyPr>
          <a:lstStyle/>
          <a:p>
            <a:pPr eaLnBrk="0" hangingPunct="0">
              <a:defRPr/>
            </a:pPr>
            <a:r>
              <a:rPr lang="en-US" sz="1200" dirty="0">
                <a:solidFill>
                  <a:schemeClr val="bg1"/>
                </a:solidFill>
                <a:latin typeface="+mn-lt"/>
                <a:cs typeface="+mn-cs"/>
              </a:rPr>
              <a:t>48</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Τίτλος 1"/>
          <p:cNvSpPr>
            <a:spLocks noGrp="1"/>
          </p:cNvSpPr>
          <p:nvPr>
            <p:ph type="title"/>
          </p:nvPr>
        </p:nvSpPr>
        <p:spPr/>
        <p:txBody>
          <a:bodyPr/>
          <a:lstStyle/>
          <a:p>
            <a:pPr eaLnBrk="1" hangingPunct="1"/>
            <a:r>
              <a:rPr lang="el-GR" altLang="en-US" sz="4000" smtClean="0"/>
              <a:t>Αράχνιες θηλές ή κλωστρίδια 2/2</a:t>
            </a:r>
            <a:endParaRPr lang="en-US" altLang="en-US" sz="4000" smtClean="0"/>
          </a:p>
        </p:txBody>
      </p:sp>
      <p:pic>
        <p:nvPicPr>
          <p:cNvPr id="48131" name="Θέση περιεχομένου 10"/>
          <p:cNvPicPr>
            <a:picLocks noGrp="1" noChangeAspect="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679450" y="1524000"/>
            <a:ext cx="4046538" cy="4652963"/>
          </a:xfrm>
        </p:spPr>
      </p:pic>
      <p:pic>
        <p:nvPicPr>
          <p:cNvPr id="48132" name="Θέση περιεχομένου 12"/>
          <p:cNvPicPr>
            <a:picLocks noGrp="1" noChangeAspect="1"/>
          </p:cNvPicPr>
          <p:nvPr>
            <p:ph sz="half" idx="2"/>
          </p:nvPr>
        </p:nvPicPr>
        <p:blipFill>
          <a:blip r:embed="rId4">
            <a:extLst>
              <a:ext uri="{28A0092B-C50C-407E-A947-70E740481C1C}">
                <a14:useLocalDpi xmlns:a14="http://schemas.microsoft.com/office/drawing/2010/main" val="0"/>
              </a:ext>
            </a:extLst>
          </a:blip>
          <a:srcRect/>
          <a:stretch>
            <a:fillRect/>
          </a:stretch>
        </p:blipFill>
        <p:spPr>
          <a:xfrm>
            <a:off x="4857750" y="1544638"/>
            <a:ext cx="3654425" cy="4632325"/>
          </a:xfrm>
        </p:spPr>
      </p:pic>
      <p:sp>
        <p:nvSpPr>
          <p:cNvPr id="4" name="Θέση υποσέλιδου 3"/>
          <p:cNvSpPr>
            <a:spLocks noGrp="1"/>
          </p:cNvSpPr>
          <p:nvPr>
            <p:ph type="ftr" sz="quarter" idx="11"/>
          </p:nvPr>
        </p:nvSpPr>
        <p:spPr/>
        <p:txBody>
          <a:bodyPr/>
          <a:lstStyle/>
          <a:p>
            <a:pPr>
              <a:defRPr/>
            </a:pPr>
            <a:r>
              <a:rPr lang="el-GR" smtClean="0"/>
              <a:t>Ενότητα 16. Τριλοβίτες, Χηληκεραιωτά και Μυριάποδα.</a:t>
            </a:r>
            <a:endParaRPr lang="el-GR" dirty="0"/>
          </a:p>
        </p:txBody>
      </p:sp>
      <p:sp>
        <p:nvSpPr>
          <p:cNvPr id="5" name="Θέση αριθμού διαφάνειας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7B63FC7F-C40F-47F6-9F3F-3E67BE2D6866}" type="slidenum">
              <a:rPr lang="el-GR" altLang="en-US">
                <a:solidFill>
                  <a:srgbClr val="898989"/>
                </a:solidFill>
                <a:latin typeface="Calibri" panose="020F0502020204030204" pitchFamily="34" charset="0"/>
              </a:rPr>
              <a:pPr/>
              <a:t>44</a:t>
            </a:fld>
            <a:endParaRPr lang="el-GR" altLang="en-US">
              <a:solidFill>
                <a:srgbClr val="898989"/>
              </a:solidFill>
              <a:latin typeface="Calibri" panose="020F0502020204030204" pitchFamily="34" charset="0"/>
            </a:endParaRPr>
          </a:p>
        </p:txBody>
      </p:sp>
      <p:sp>
        <p:nvSpPr>
          <p:cNvPr id="9" name="TextBox 8"/>
          <p:cNvSpPr txBox="1"/>
          <p:nvPr/>
        </p:nvSpPr>
        <p:spPr>
          <a:xfrm>
            <a:off x="4230688" y="3584575"/>
            <a:ext cx="341312" cy="276225"/>
          </a:xfrm>
          <a:prstGeom prst="rect">
            <a:avLst/>
          </a:prstGeom>
          <a:noFill/>
        </p:spPr>
        <p:txBody>
          <a:bodyPr wrap="none">
            <a:spAutoFit/>
          </a:bodyPr>
          <a:lstStyle/>
          <a:p>
            <a:pPr eaLnBrk="0" hangingPunct="0">
              <a:defRPr/>
            </a:pPr>
            <a:r>
              <a:rPr lang="en-US" sz="1200" dirty="0">
                <a:latin typeface="+mn-lt"/>
                <a:cs typeface="+mn-cs"/>
              </a:rPr>
              <a:t>49</a:t>
            </a:r>
          </a:p>
        </p:txBody>
      </p:sp>
      <p:sp>
        <p:nvSpPr>
          <p:cNvPr id="10" name="TextBox 9"/>
          <p:cNvSpPr txBox="1"/>
          <p:nvPr/>
        </p:nvSpPr>
        <p:spPr>
          <a:xfrm>
            <a:off x="4235962" y="5829237"/>
            <a:ext cx="341312" cy="277812"/>
          </a:xfrm>
          <a:prstGeom prst="rect">
            <a:avLst/>
          </a:prstGeom>
          <a:noFill/>
        </p:spPr>
        <p:txBody>
          <a:bodyPr wrap="none">
            <a:spAutoFit/>
          </a:bodyPr>
          <a:lstStyle/>
          <a:p>
            <a:pPr eaLnBrk="0" hangingPunct="0">
              <a:defRPr/>
            </a:pPr>
            <a:r>
              <a:rPr lang="en-US" sz="1200" dirty="0">
                <a:latin typeface="+mn-lt"/>
                <a:cs typeface="+mn-cs"/>
              </a:rPr>
              <a:t>50</a:t>
            </a:r>
          </a:p>
        </p:txBody>
      </p:sp>
      <p:sp>
        <p:nvSpPr>
          <p:cNvPr id="12" name="TextBox 11"/>
          <p:cNvSpPr txBox="1"/>
          <p:nvPr/>
        </p:nvSpPr>
        <p:spPr>
          <a:xfrm>
            <a:off x="7999413" y="5829237"/>
            <a:ext cx="342900" cy="277812"/>
          </a:xfrm>
          <a:prstGeom prst="rect">
            <a:avLst/>
          </a:prstGeom>
          <a:noFill/>
        </p:spPr>
        <p:txBody>
          <a:bodyPr wrap="none">
            <a:spAutoFit/>
          </a:bodyPr>
          <a:lstStyle/>
          <a:p>
            <a:pPr eaLnBrk="0" hangingPunct="0">
              <a:defRPr/>
            </a:pPr>
            <a:r>
              <a:rPr lang="en-US" sz="1200" dirty="0">
                <a:solidFill>
                  <a:schemeClr val="bg1"/>
                </a:solidFill>
                <a:latin typeface="+mn-lt"/>
                <a:cs typeface="+mn-cs"/>
              </a:rPr>
              <a:t>51</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Τίτλος 1"/>
          <p:cNvSpPr>
            <a:spLocks noGrp="1"/>
          </p:cNvSpPr>
          <p:nvPr>
            <p:ph type="title"/>
          </p:nvPr>
        </p:nvSpPr>
        <p:spPr/>
        <p:txBody>
          <a:bodyPr>
            <a:normAutofit/>
          </a:bodyPr>
          <a:lstStyle/>
          <a:p>
            <a:pPr eaLnBrk="1" hangingPunct="1"/>
            <a:r>
              <a:rPr lang="el-GR" altLang="en-US" dirty="0" smtClean="0"/>
              <a:t>Αράχνη: αδένες </a:t>
            </a:r>
            <a:endParaRPr lang="en-US" altLang="en-US" dirty="0" smtClean="0"/>
          </a:p>
        </p:txBody>
      </p:sp>
      <p:pic>
        <p:nvPicPr>
          <p:cNvPr id="49157" name="Content Placeholder 6"/>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969963" y="1447800"/>
            <a:ext cx="7204075" cy="4638675"/>
          </a:xfrm>
        </p:spPr>
      </p:pic>
      <p:sp>
        <p:nvSpPr>
          <p:cNvPr id="4" name="Θέση υποσέλιδου 3"/>
          <p:cNvSpPr>
            <a:spLocks noGrp="1"/>
          </p:cNvSpPr>
          <p:nvPr>
            <p:ph type="ftr" sz="quarter" idx="11"/>
          </p:nvPr>
        </p:nvSpPr>
        <p:spPr/>
        <p:txBody>
          <a:bodyPr/>
          <a:lstStyle/>
          <a:p>
            <a:pPr>
              <a:defRPr/>
            </a:pPr>
            <a:r>
              <a:rPr lang="el-GR" smtClean="0"/>
              <a:t>Ενότητα 16. Τριλοβίτες, Χηληκεραιωτά και Μυριάποδα.</a:t>
            </a:r>
            <a:endParaRPr lang="el-GR" dirty="0"/>
          </a:p>
        </p:txBody>
      </p:sp>
      <p:sp>
        <p:nvSpPr>
          <p:cNvPr id="5" name="Θέση αριθμού διαφάνειας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F376F33A-626B-4B78-9418-4AD24C70FE44}" type="slidenum">
              <a:rPr lang="el-GR" altLang="en-US">
                <a:solidFill>
                  <a:srgbClr val="898989"/>
                </a:solidFill>
                <a:latin typeface="Calibri" panose="020F0502020204030204" pitchFamily="34" charset="0"/>
              </a:rPr>
              <a:pPr/>
              <a:t>45</a:t>
            </a:fld>
            <a:endParaRPr lang="el-GR" altLang="en-US">
              <a:solidFill>
                <a:srgbClr val="898989"/>
              </a:solidFill>
              <a:latin typeface="Calibri" panose="020F0502020204030204" pitchFamily="34" charset="0"/>
            </a:endParaRPr>
          </a:p>
        </p:txBody>
      </p:sp>
      <p:sp>
        <p:nvSpPr>
          <p:cNvPr id="6" name="TextBox 5"/>
          <p:cNvSpPr txBox="1"/>
          <p:nvPr/>
        </p:nvSpPr>
        <p:spPr>
          <a:xfrm>
            <a:off x="7785670" y="5661248"/>
            <a:ext cx="341760" cy="276999"/>
          </a:xfrm>
          <a:prstGeom prst="rect">
            <a:avLst/>
          </a:prstGeom>
          <a:noFill/>
        </p:spPr>
        <p:txBody>
          <a:bodyPr wrap="none">
            <a:spAutoFit/>
          </a:bodyPr>
          <a:lstStyle/>
          <a:p>
            <a:pPr eaLnBrk="0" hangingPunct="0">
              <a:defRPr/>
            </a:pPr>
            <a:r>
              <a:rPr lang="en-US" sz="1200" dirty="0" smtClean="0">
                <a:latin typeface="+mn-lt"/>
                <a:cs typeface="+mn-cs"/>
              </a:rPr>
              <a:t>5</a:t>
            </a:r>
            <a:r>
              <a:rPr lang="el-GR" sz="1200" dirty="0" smtClean="0">
                <a:latin typeface="+mn-lt"/>
                <a:cs typeface="+mn-cs"/>
              </a:rPr>
              <a:t>2</a:t>
            </a:r>
            <a:endParaRPr lang="en-US" sz="1200" dirty="0">
              <a:latin typeface="+mn-lt"/>
              <a:cs typeface="+mn-cs"/>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Τίτλος 1"/>
          <p:cNvSpPr>
            <a:spLocks noGrp="1"/>
          </p:cNvSpPr>
          <p:nvPr>
            <p:ph type="title"/>
          </p:nvPr>
        </p:nvSpPr>
        <p:spPr/>
        <p:txBody>
          <a:bodyPr/>
          <a:lstStyle/>
          <a:p>
            <a:pPr eaLnBrk="1" hangingPunct="1"/>
            <a:r>
              <a:rPr lang="el-GR" altLang="en-US" dirty="0" smtClean="0"/>
              <a:t>Αράχνη: αυγά </a:t>
            </a:r>
            <a:endParaRPr lang="en-US" altLang="en-US" dirty="0" smtClean="0"/>
          </a:p>
        </p:txBody>
      </p:sp>
      <p:pic>
        <p:nvPicPr>
          <p:cNvPr id="50179" name="Θέση περιεχομένου 8"/>
          <p:cNvPicPr>
            <a:picLocks noGrp="1" noChangeAspect="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1095093" y="1556931"/>
            <a:ext cx="3276600" cy="4624388"/>
          </a:xfrm>
        </p:spPr>
      </p:pic>
      <p:pic>
        <p:nvPicPr>
          <p:cNvPr id="50180" name="Θέση περιεχομένου 9"/>
          <p:cNvPicPr>
            <a:picLocks noGrp="1" noChangeAspect="1"/>
          </p:cNvPicPr>
          <p:nvPr>
            <p:ph sz="half" idx="2"/>
          </p:nvPr>
        </p:nvPicPr>
        <p:blipFill>
          <a:blip r:embed="rId4">
            <a:extLst>
              <a:ext uri="{28A0092B-C50C-407E-A947-70E740481C1C}">
                <a14:useLocalDpi xmlns:a14="http://schemas.microsoft.com/office/drawing/2010/main" val="0"/>
              </a:ext>
            </a:extLst>
          </a:blip>
          <a:srcRect/>
          <a:stretch>
            <a:fillRect/>
          </a:stretch>
        </p:blipFill>
        <p:spPr>
          <a:xfrm>
            <a:off x="4617640" y="4123141"/>
            <a:ext cx="3455988" cy="2303992"/>
          </a:xfrm>
        </p:spPr>
      </p:pic>
      <p:sp>
        <p:nvSpPr>
          <p:cNvPr id="4" name="Θέση υποσέλιδου 3"/>
          <p:cNvSpPr>
            <a:spLocks noGrp="1"/>
          </p:cNvSpPr>
          <p:nvPr>
            <p:ph type="ftr" sz="quarter" idx="11"/>
          </p:nvPr>
        </p:nvSpPr>
        <p:spPr/>
        <p:txBody>
          <a:bodyPr/>
          <a:lstStyle/>
          <a:p>
            <a:pPr>
              <a:defRPr/>
            </a:pPr>
            <a:r>
              <a:rPr lang="el-GR" smtClean="0"/>
              <a:t>Ενότητα 16. Τριλοβίτες, Χηληκεραιωτά και Μυριάποδα.</a:t>
            </a:r>
            <a:endParaRPr lang="el-GR" dirty="0"/>
          </a:p>
        </p:txBody>
      </p:sp>
      <p:sp>
        <p:nvSpPr>
          <p:cNvPr id="5" name="Θέση αριθμού διαφάνειας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ED97E33A-1243-44B3-B641-6B2B3AF14B8C}" type="slidenum">
              <a:rPr lang="el-GR" altLang="en-US">
                <a:solidFill>
                  <a:srgbClr val="898989"/>
                </a:solidFill>
                <a:latin typeface="Calibri" panose="020F0502020204030204" pitchFamily="34" charset="0"/>
              </a:rPr>
              <a:pPr/>
              <a:t>46</a:t>
            </a:fld>
            <a:endParaRPr lang="el-GR" altLang="en-US">
              <a:solidFill>
                <a:srgbClr val="898989"/>
              </a:solidFill>
              <a:latin typeface="Calibri" panose="020F0502020204030204" pitchFamily="34" charset="0"/>
            </a:endParaRPr>
          </a:p>
        </p:txBody>
      </p:sp>
      <p:pic>
        <p:nvPicPr>
          <p:cNvPr id="50183" name="Picture 2"/>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362126" y="1481015"/>
            <a:ext cx="2252663" cy="2547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Box 10"/>
          <p:cNvSpPr txBox="1"/>
          <p:nvPr/>
        </p:nvSpPr>
        <p:spPr>
          <a:xfrm>
            <a:off x="3887407" y="5853336"/>
            <a:ext cx="341760" cy="276999"/>
          </a:xfrm>
          <a:prstGeom prst="rect">
            <a:avLst/>
          </a:prstGeom>
          <a:noFill/>
        </p:spPr>
        <p:txBody>
          <a:bodyPr wrap="none">
            <a:spAutoFit/>
          </a:bodyPr>
          <a:lstStyle/>
          <a:p>
            <a:pPr eaLnBrk="0" hangingPunct="0">
              <a:defRPr/>
            </a:pPr>
            <a:r>
              <a:rPr lang="en-US" sz="1200" dirty="0" smtClean="0">
                <a:solidFill>
                  <a:schemeClr val="bg1"/>
                </a:solidFill>
                <a:latin typeface="+mn-lt"/>
                <a:cs typeface="+mn-cs"/>
              </a:rPr>
              <a:t>5</a:t>
            </a:r>
            <a:r>
              <a:rPr lang="el-GR" sz="1200" dirty="0" smtClean="0">
                <a:solidFill>
                  <a:schemeClr val="bg1"/>
                </a:solidFill>
                <a:latin typeface="+mn-lt"/>
                <a:cs typeface="+mn-cs"/>
              </a:rPr>
              <a:t>3</a:t>
            </a:r>
            <a:endParaRPr lang="en-US" sz="1200" dirty="0">
              <a:solidFill>
                <a:schemeClr val="bg1"/>
              </a:solidFill>
              <a:latin typeface="+mn-lt"/>
              <a:cs typeface="+mn-cs"/>
            </a:endParaRPr>
          </a:p>
        </p:txBody>
      </p:sp>
      <p:sp>
        <p:nvSpPr>
          <p:cNvPr id="12" name="TextBox 11"/>
          <p:cNvSpPr txBox="1"/>
          <p:nvPr/>
        </p:nvSpPr>
        <p:spPr>
          <a:xfrm>
            <a:off x="7252746" y="3751953"/>
            <a:ext cx="341760" cy="276999"/>
          </a:xfrm>
          <a:prstGeom prst="rect">
            <a:avLst/>
          </a:prstGeom>
          <a:noFill/>
        </p:spPr>
        <p:txBody>
          <a:bodyPr wrap="none">
            <a:spAutoFit/>
          </a:bodyPr>
          <a:lstStyle/>
          <a:p>
            <a:pPr eaLnBrk="0" hangingPunct="0">
              <a:defRPr/>
            </a:pPr>
            <a:r>
              <a:rPr lang="en-US" sz="1200" dirty="0" smtClean="0">
                <a:latin typeface="+mn-lt"/>
                <a:cs typeface="+mn-cs"/>
              </a:rPr>
              <a:t>5</a:t>
            </a:r>
            <a:r>
              <a:rPr lang="el-GR" sz="1200" dirty="0" smtClean="0">
                <a:latin typeface="+mn-lt"/>
                <a:cs typeface="+mn-cs"/>
              </a:rPr>
              <a:t>4</a:t>
            </a:r>
            <a:endParaRPr lang="en-US" sz="1200" dirty="0">
              <a:latin typeface="+mn-lt"/>
              <a:cs typeface="+mn-cs"/>
            </a:endParaRPr>
          </a:p>
        </p:txBody>
      </p:sp>
      <p:sp>
        <p:nvSpPr>
          <p:cNvPr id="10" name="TextBox 9"/>
          <p:cNvSpPr txBox="1"/>
          <p:nvPr/>
        </p:nvSpPr>
        <p:spPr>
          <a:xfrm>
            <a:off x="7716945" y="6079351"/>
            <a:ext cx="341760" cy="276999"/>
          </a:xfrm>
          <a:prstGeom prst="rect">
            <a:avLst/>
          </a:prstGeom>
          <a:noFill/>
        </p:spPr>
        <p:txBody>
          <a:bodyPr wrap="none">
            <a:spAutoFit/>
          </a:bodyPr>
          <a:lstStyle/>
          <a:p>
            <a:pPr eaLnBrk="0" hangingPunct="0">
              <a:defRPr/>
            </a:pPr>
            <a:r>
              <a:rPr lang="en-US" sz="1200" dirty="0" smtClean="0">
                <a:solidFill>
                  <a:schemeClr val="bg1"/>
                </a:solidFill>
                <a:latin typeface="+mn-lt"/>
                <a:cs typeface="+mn-cs"/>
              </a:rPr>
              <a:t>5</a:t>
            </a:r>
            <a:r>
              <a:rPr lang="el-GR" sz="1200" dirty="0" smtClean="0">
                <a:solidFill>
                  <a:schemeClr val="bg1"/>
                </a:solidFill>
                <a:latin typeface="+mn-lt"/>
                <a:cs typeface="+mn-cs"/>
              </a:rPr>
              <a:t>5</a:t>
            </a:r>
            <a:endParaRPr lang="en-US" sz="1200" dirty="0">
              <a:solidFill>
                <a:schemeClr val="bg1"/>
              </a:solidFill>
              <a:latin typeface="+mn-lt"/>
              <a:cs typeface="+mn-cs"/>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Τίτλος 1"/>
          <p:cNvSpPr>
            <a:spLocks noGrp="1"/>
          </p:cNvSpPr>
          <p:nvPr>
            <p:ph type="title"/>
          </p:nvPr>
        </p:nvSpPr>
        <p:spPr>
          <a:xfrm>
            <a:off x="84932" y="734154"/>
            <a:ext cx="4355976" cy="1600200"/>
          </a:xfrm>
        </p:spPr>
        <p:txBody>
          <a:bodyPr>
            <a:noAutofit/>
          </a:bodyPr>
          <a:lstStyle/>
          <a:p>
            <a:pPr eaLnBrk="1" hangingPunct="1"/>
            <a:r>
              <a:rPr lang="el-GR" altLang="en-US" sz="4000" dirty="0" smtClean="0"/>
              <a:t>Η εξέλιξη του ιστού  των αραχνών</a:t>
            </a:r>
            <a:endParaRPr lang="en-US" altLang="en-US" sz="4000" dirty="0" smtClean="0"/>
          </a:p>
        </p:txBody>
      </p:sp>
      <p:pic>
        <p:nvPicPr>
          <p:cNvPr id="51205" name="Θέση περιεχομένου 6"/>
          <p:cNvPicPr>
            <a:picLocks noGrp="1" noChangeAspect="1"/>
          </p:cNvPicPr>
          <p:nvPr>
            <p:ph idx="1"/>
          </p:nvPr>
        </p:nvPicPr>
        <p:blipFill>
          <a:blip r:embed="rId3">
            <a:extLst>
              <a:ext uri="{28A0092B-C50C-407E-A947-70E740481C1C}">
                <a14:useLocalDpi xmlns:a14="http://schemas.microsoft.com/office/drawing/2010/main" val="0"/>
              </a:ext>
            </a:extLst>
          </a:blip>
          <a:srcRect b="1801"/>
          <a:stretch>
            <a:fillRect/>
          </a:stretch>
        </p:blipFill>
        <p:spPr>
          <a:xfrm>
            <a:off x="4572000" y="-27169"/>
            <a:ext cx="4102532" cy="6352585"/>
          </a:xfrm>
        </p:spPr>
      </p:pic>
      <p:sp>
        <p:nvSpPr>
          <p:cNvPr id="4" name="Θέση υποσέλιδου 3"/>
          <p:cNvSpPr>
            <a:spLocks noGrp="1"/>
          </p:cNvSpPr>
          <p:nvPr>
            <p:ph type="ftr" sz="quarter" idx="10"/>
          </p:nvPr>
        </p:nvSpPr>
        <p:spPr/>
        <p:txBody>
          <a:bodyPr/>
          <a:lstStyle/>
          <a:p>
            <a:pPr>
              <a:defRPr/>
            </a:pPr>
            <a:r>
              <a:rPr lang="el-GR" smtClean="0"/>
              <a:t>Ενότητα 16. Τριλοβίτες, Χηληκεραιωτά και Μυριάποδα.</a:t>
            </a:r>
            <a:endParaRPr lang="el-GR" dirty="0"/>
          </a:p>
        </p:txBody>
      </p:sp>
      <p:sp>
        <p:nvSpPr>
          <p:cNvPr id="5" name="Θέση αριθμού διαφάνειας 4"/>
          <p:cNvSpPr>
            <a:spLocks noGrp="1"/>
          </p:cNvSpPr>
          <p:nvPr>
            <p:ph type="sldNum" sz="quarter" idx="11"/>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B539F77C-7140-4C82-92D9-08626A469549}" type="slidenum">
              <a:rPr lang="el-GR" altLang="en-US">
                <a:solidFill>
                  <a:srgbClr val="898989"/>
                </a:solidFill>
                <a:latin typeface="Calibri" panose="020F0502020204030204" pitchFamily="34" charset="0"/>
              </a:rPr>
              <a:pPr/>
              <a:t>47</a:t>
            </a:fld>
            <a:endParaRPr lang="el-GR" altLang="en-US">
              <a:solidFill>
                <a:srgbClr val="898989"/>
              </a:solidFill>
              <a:latin typeface="Calibri" panose="020F0502020204030204" pitchFamily="34" charset="0"/>
            </a:endParaRPr>
          </a:p>
        </p:txBody>
      </p:sp>
      <p:sp>
        <p:nvSpPr>
          <p:cNvPr id="8" name="TextBox 7"/>
          <p:cNvSpPr txBox="1"/>
          <p:nvPr/>
        </p:nvSpPr>
        <p:spPr>
          <a:xfrm>
            <a:off x="8173590" y="6028218"/>
            <a:ext cx="341760" cy="276999"/>
          </a:xfrm>
          <a:prstGeom prst="rect">
            <a:avLst/>
          </a:prstGeom>
          <a:noFill/>
        </p:spPr>
        <p:txBody>
          <a:bodyPr wrap="none">
            <a:spAutoFit/>
          </a:bodyPr>
          <a:lstStyle/>
          <a:p>
            <a:pPr eaLnBrk="0" hangingPunct="0">
              <a:defRPr/>
            </a:pPr>
            <a:r>
              <a:rPr lang="en-US" sz="1200" dirty="0" smtClean="0">
                <a:latin typeface="+mn-lt"/>
                <a:cs typeface="+mn-cs"/>
              </a:rPr>
              <a:t>5</a:t>
            </a:r>
            <a:r>
              <a:rPr lang="el-GR" sz="1200" dirty="0" smtClean="0">
                <a:latin typeface="+mn-lt"/>
                <a:cs typeface="+mn-cs"/>
              </a:rPr>
              <a:t>6</a:t>
            </a:r>
            <a:endParaRPr lang="en-US" sz="1200" dirty="0">
              <a:latin typeface="+mn-lt"/>
              <a:cs typeface="+mn-cs"/>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Τίτλος 1"/>
          <p:cNvSpPr>
            <a:spLocks noGrp="1"/>
          </p:cNvSpPr>
          <p:nvPr>
            <p:ph type="title"/>
          </p:nvPr>
        </p:nvSpPr>
        <p:spPr/>
        <p:txBody>
          <a:bodyPr/>
          <a:lstStyle/>
          <a:p>
            <a:pPr eaLnBrk="1" hangingPunct="1"/>
            <a:r>
              <a:rPr lang="el-GR" altLang="en-US" dirty="0" smtClean="0"/>
              <a:t>Ανατομία κυκλικού ιστού</a:t>
            </a:r>
            <a:endParaRPr lang="en-US" altLang="en-US" dirty="0" smtClean="0"/>
          </a:p>
        </p:txBody>
      </p:sp>
      <p:pic>
        <p:nvPicPr>
          <p:cNvPr id="52229" name="Θέση περιεχομένου 5"/>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524000" y="1524000"/>
            <a:ext cx="6203950" cy="4652963"/>
          </a:xfrm>
        </p:spPr>
      </p:pic>
      <p:sp>
        <p:nvSpPr>
          <p:cNvPr id="4" name="Θέση υποσέλιδου 3"/>
          <p:cNvSpPr>
            <a:spLocks noGrp="1"/>
          </p:cNvSpPr>
          <p:nvPr>
            <p:ph type="ftr" sz="quarter" idx="11"/>
          </p:nvPr>
        </p:nvSpPr>
        <p:spPr/>
        <p:txBody>
          <a:bodyPr/>
          <a:lstStyle/>
          <a:p>
            <a:pPr>
              <a:defRPr/>
            </a:pPr>
            <a:r>
              <a:rPr lang="el-GR" smtClean="0"/>
              <a:t>Ενότητα 16. Τριλοβίτες, Χηληκεραιωτά και Μυριάποδα.</a:t>
            </a:r>
            <a:endParaRPr lang="el-GR" dirty="0"/>
          </a:p>
        </p:txBody>
      </p:sp>
      <p:sp>
        <p:nvSpPr>
          <p:cNvPr id="5" name="Θέση αριθμού διαφάνειας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347667F8-A478-4215-A0EA-8F02B5B13E51}" type="slidenum">
              <a:rPr lang="el-GR" altLang="en-US">
                <a:solidFill>
                  <a:srgbClr val="898989"/>
                </a:solidFill>
                <a:latin typeface="Calibri" panose="020F0502020204030204" pitchFamily="34" charset="0"/>
              </a:rPr>
              <a:pPr/>
              <a:t>48</a:t>
            </a:fld>
            <a:endParaRPr lang="el-GR" altLang="en-US">
              <a:solidFill>
                <a:srgbClr val="898989"/>
              </a:solidFill>
              <a:latin typeface="Calibri" panose="020F0502020204030204" pitchFamily="34" charset="0"/>
            </a:endParaRPr>
          </a:p>
        </p:txBody>
      </p:sp>
      <p:sp>
        <p:nvSpPr>
          <p:cNvPr id="7" name="TextBox 6"/>
          <p:cNvSpPr txBox="1"/>
          <p:nvPr/>
        </p:nvSpPr>
        <p:spPr>
          <a:xfrm>
            <a:off x="7367588" y="5638800"/>
            <a:ext cx="341760" cy="276999"/>
          </a:xfrm>
          <a:prstGeom prst="rect">
            <a:avLst/>
          </a:prstGeom>
          <a:noFill/>
        </p:spPr>
        <p:txBody>
          <a:bodyPr wrap="none">
            <a:spAutoFit/>
          </a:bodyPr>
          <a:lstStyle/>
          <a:p>
            <a:pPr eaLnBrk="0" hangingPunct="0">
              <a:defRPr/>
            </a:pPr>
            <a:r>
              <a:rPr lang="en-US" sz="1200" dirty="0" smtClean="0">
                <a:latin typeface="+mn-lt"/>
                <a:cs typeface="+mn-cs"/>
              </a:rPr>
              <a:t>5</a:t>
            </a:r>
            <a:r>
              <a:rPr lang="el-GR" sz="1200" dirty="0" smtClean="0">
                <a:latin typeface="+mn-lt"/>
                <a:cs typeface="+mn-cs"/>
              </a:rPr>
              <a:t>7</a:t>
            </a:r>
            <a:endParaRPr lang="en-US" sz="1200" dirty="0">
              <a:latin typeface="+mn-lt"/>
              <a:cs typeface="+mn-cs"/>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Τίτλος 1"/>
          <p:cNvSpPr>
            <a:spLocks noGrp="1"/>
          </p:cNvSpPr>
          <p:nvPr>
            <p:ph type="title"/>
          </p:nvPr>
        </p:nvSpPr>
        <p:spPr/>
        <p:txBody>
          <a:bodyPr/>
          <a:lstStyle/>
          <a:p>
            <a:pPr eaLnBrk="1" hangingPunct="1"/>
            <a:r>
              <a:rPr lang="el-GR" altLang="en-US" dirty="0" smtClean="0"/>
              <a:t>Τάξη </a:t>
            </a:r>
            <a:r>
              <a:rPr lang="el-GR" altLang="en-US" dirty="0" smtClean="0"/>
              <a:t>Σκορπιοί</a:t>
            </a:r>
            <a:endParaRPr lang="en-US" altLang="en-US" dirty="0" smtClean="0"/>
          </a:p>
        </p:txBody>
      </p:sp>
      <p:pic>
        <p:nvPicPr>
          <p:cNvPr id="53253"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677194" y="1354492"/>
            <a:ext cx="5670550" cy="4514495"/>
          </a:xfrm>
        </p:spPr>
      </p:pic>
      <p:sp>
        <p:nvSpPr>
          <p:cNvPr id="4" name="Θέση υποσέλιδου 3"/>
          <p:cNvSpPr>
            <a:spLocks noGrp="1"/>
          </p:cNvSpPr>
          <p:nvPr>
            <p:ph type="ftr" sz="quarter" idx="11"/>
          </p:nvPr>
        </p:nvSpPr>
        <p:spPr/>
        <p:txBody>
          <a:bodyPr/>
          <a:lstStyle/>
          <a:p>
            <a:pPr>
              <a:defRPr/>
            </a:pPr>
            <a:r>
              <a:rPr lang="el-GR" smtClean="0"/>
              <a:t>Ενότητα 16. Τριλοβίτες, Χηληκεραιωτά και Μυριάποδα.</a:t>
            </a:r>
            <a:endParaRPr lang="el-GR" dirty="0"/>
          </a:p>
        </p:txBody>
      </p:sp>
      <p:sp>
        <p:nvSpPr>
          <p:cNvPr id="5" name="Θέση αριθμού διαφάνειας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2082882B-1264-405C-B9B8-F02FA80164CE}" type="slidenum">
              <a:rPr lang="el-GR" altLang="en-US">
                <a:solidFill>
                  <a:srgbClr val="898989"/>
                </a:solidFill>
                <a:latin typeface="Calibri" panose="020F0502020204030204" pitchFamily="34" charset="0"/>
              </a:rPr>
              <a:pPr/>
              <a:t>49</a:t>
            </a:fld>
            <a:endParaRPr lang="el-GR" altLang="en-US">
              <a:solidFill>
                <a:srgbClr val="898989"/>
              </a:solidFill>
              <a:latin typeface="Calibri" panose="020F0502020204030204" pitchFamily="34" charset="0"/>
            </a:endParaRPr>
          </a:p>
        </p:txBody>
      </p:sp>
      <p:sp>
        <p:nvSpPr>
          <p:cNvPr id="7" name="TextBox 6"/>
          <p:cNvSpPr txBox="1"/>
          <p:nvPr/>
        </p:nvSpPr>
        <p:spPr>
          <a:xfrm>
            <a:off x="7004606" y="5583432"/>
            <a:ext cx="341760" cy="276999"/>
          </a:xfrm>
          <a:prstGeom prst="rect">
            <a:avLst/>
          </a:prstGeom>
          <a:noFill/>
        </p:spPr>
        <p:txBody>
          <a:bodyPr wrap="none">
            <a:spAutoFit/>
          </a:bodyPr>
          <a:lstStyle/>
          <a:p>
            <a:pPr eaLnBrk="0" hangingPunct="0">
              <a:defRPr/>
            </a:pPr>
            <a:r>
              <a:rPr lang="en-US" sz="1200" dirty="0" smtClean="0">
                <a:solidFill>
                  <a:schemeClr val="bg1"/>
                </a:solidFill>
                <a:latin typeface="+mn-lt"/>
                <a:cs typeface="+mn-cs"/>
              </a:rPr>
              <a:t>5</a:t>
            </a:r>
            <a:r>
              <a:rPr lang="el-GR" sz="1200" dirty="0" smtClean="0">
                <a:solidFill>
                  <a:schemeClr val="bg1"/>
                </a:solidFill>
                <a:latin typeface="+mn-lt"/>
                <a:cs typeface="+mn-cs"/>
              </a:rPr>
              <a:t>8</a:t>
            </a:r>
            <a:endParaRPr lang="en-US" sz="1200" dirty="0">
              <a:solidFill>
                <a:schemeClr val="bg1"/>
              </a:solidFill>
              <a:latin typeface="+mn-lt"/>
              <a:cs typeface="+mn-cs"/>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Τίτλος 1"/>
          <p:cNvSpPr>
            <a:spLocks noGrp="1"/>
          </p:cNvSpPr>
          <p:nvPr>
            <p:ph type="title"/>
          </p:nvPr>
        </p:nvSpPr>
        <p:spPr/>
        <p:txBody>
          <a:bodyPr/>
          <a:lstStyle/>
          <a:p>
            <a:pPr eaLnBrk="1" hangingPunct="1"/>
            <a:r>
              <a:rPr lang="el-GR" altLang="en-US" smtClean="0"/>
              <a:t>Κοιλιακή επιφάνεια Σκορπιού</a:t>
            </a:r>
            <a:endParaRPr lang="en-US" altLang="en-US" smtClean="0"/>
          </a:p>
        </p:txBody>
      </p:sp>
      <p:pic>
        <p:nvPicPr>
          <p:cNvPr id="54277" name="Θέση περιεχομένου 5"/>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2686050" y="1547813"/>
            <a:ext cx="3771900" cy="4787900"/>
          </a:xfrm>
        </p:spPr>
      </p:pic>
      <p:sp>
        <p:nvSpPr>
          <p:cNvPr id="4" name="Θέση υποσέλιδου 3"/>
          <p:cNvSpPr>
            <a:spLocks noGrp="1"/>
          </p:cNvSpPr>
          <p:nvPr>
            <p:ph type="ftr" sz="quarter" idx="11"/>
          </p:nvPr>
        </p:nvSpPr>
        <p:spPr/>
        <p:txBody>
          <a:bodyPr/>
          <a:lstStyle/>
          <a:p>
            <a:pPr>
              <a:defRPr/>
            </a:pPr>
            <a:r>
              <a:rPr lang="el-GR" smtClean="0"/>
              <a:t>Ενότητα 16. Τριλοβίτες, Χηληκεραιωτά και Μυριάποδα.</a:t>
            </a:r>
            <a:endParaRPr lang="el-GR" dirty="0"/>
          </a:p>
        </p:txBody>
      </p:sp>
      <p:sp>
        <p:nvSpPr>
          <p:cNvPr id="5" name="Θέση αριθμού διαφάνειας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A841DC47-A7CA-42FA-96D3-B5277E661431}" type="slidenum">
              <a:rPr lang="el-GR" altLang="en-US">
                <a:solidFill>
                  <a:srgbClr val="898989"/>
                </a:solidFill>
                <a:latin typeface="Calibri" panose="020F0502020204030204" pitchFamily="34" charset="0"/>
              </a:rPr>
              <a:pPr/>
              <a:t>50</a:t>
            </a:fld>
            <a:endParaRPr lang="el-GR" altLang="en-US">
              <a:solidFill>
                <a:srgbClr val="898989"/>
              </a:solidFill>
              <a:latin typeface="Calibri" panose="020F0502020204030204" pitchFamily="34" charset="0"/>
            </a:endParaRPr>
          </a:p>
        </p:txBody>
      </p:sp>
      <p:sp>
        <p:nvSpPr>
          <p:cNvPr id="8" name="TextBox 7"/>
          <p:cNvSpPr txBox="1"/>
          <p:nvPr/>
        </p:nvSpPr>
        <p:spPr>
          <a:xfrm>
            <a:off x="6093312" y="5965366"/>
            <a:ext cx="341760" cy="276999"/>
          </a:xfrm>
          <a:prstGeom prst="rect">
            <a:avLst/>
          </a:prstGeom>
          <a:noFill/>
        </p:spPr>
        <p:txBody>
          <a:bodyPr wrap="none">
            <a:spAutoFit/>
          </a:bodyPr>
          <a:lstStyle/>
          <a:p>
            <a:pPr eaLnBrk="0" hangingPunct="0">
              <a:defRPr/>
            </a:pPr>
            <a:r>
              <a:rPr lang="en-US" sz="1200" dirty="0" smtClean="0">
                <a:latin typeface="+mn-lt"/>
                <a:cs typeface="+mn-cs"/>
              </a:rPr>
              <a:t>5</a:t>
            </a:r>
            <a:r>
              <a:rPr lang="el-GR" sz="1200" dirty="0" smtClean="0">
                <a:latin typeface="+mn-lt"/>
                <a:cs typeface="+mn-cs"/>
              </a:rPr>
              <a:t>9</a:t>
            </a:r>
            <a:endParaRPr lang="en-US" sz="1200" dirty="0">
              <a:latin typeface="+mn-lt"/>
              <a:cs typeface="+mn-cs"/>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Τίτλος 1"/>
          <p:cNvSpPr>
            <a:spLocks noGrp="1"/>
          </p:cNvSpPr>
          <p:nvPr>
            <p:ph type="title"/>
          </p:nvPr>
        </p:nvSpPr>
        <p:spPr/>
        <p:txBody>
          <a:bodyPr/>
          <a:lstStyle/>
          <a:p>
            <a:pPr eaLnBrk="1" hangingPunct="1"/>
            <a:r>
              <a:rPr lang="el-GR" altLang="en-US" dirty="0" smtClean="0"/>
              <a:t>Νευρικό σύστημα Σκορπιού</a:t>
            </a:r>
            <a:endParaRPr lang="en-US" altLang="en-US" dirty="0" smtClean="0"/>
          </a:p>
        </p:txBody>
      </p:sp>
      <p:pic>
        <p:nvPicPr>
          <p:cNvPr id="55301" name="Θέση περιεχομένου 6"/>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2019300" y="1616075"/>
            <a:ext cx="5143500" cy="4556125"/>
          </a:xfrm>
        </p:spPr>
      </p:pic>
      <p:sp>
        <p:nvSpPr>
          <p:cNvPr id="4" name="Θέση υποσέλιδου 3"/>
          <p:cNvSpPr>
            <a:spLocks noGrp="1"/>
          </p:cNvSpPr>
          <p:nvPr>
            <p:ph type="ftr" sz="quarter" idx="11"/>
          </p:nvPr>
        </p:nvSpPr>
        <p:spPr/>
        <p:txBody>
          <a:bodyPr/>
          <a:lstStyle/>
          <a:p>
            <a:pPr>
              <a:defRPr/>
            </a:pPr>
            <a:r>
              <a:rPr lang="el-GR" smtClean="0"/>
              <a:t>Ενότητα 16. Τριλοβίτες, Χηληκεραιωτά και Μυριάποδα.</a:t>
            </a:r>
            <a:endParaRPr lang="el-GR" dirty="0"/>
          </a:p>
        </p:txBody>
      </p:sp>
      <p:sp>
        <p:nvSpPr>
          <p:cNvPr id="5" name="Θέση αριθμού διαφάνειας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C419B5A6-56DF-4106-831E-0FBAE5ADF402}" type="slidenum">
              <a:rPr lang="el-GR" altLang="en-US">
                <a:solidFill>
                  <a:srgbClr val="898989"/>
                </a:solidFill>
                <a:latin typeface="Calibri" panose="020F0502020204030204" pitchFamily="34" charset="0"/>
              </a:rPr>
              <a:pPr/>
              <a:t>51</a:t>
            </a:fld>
            <a:endParaRPr lang="el-GR" altLang="en-US">
              <a:solidFill>
                <a:srgbClr val="898989"/>
              </a:solidFill>
              <a:latin typeface="Calibri" panose="020F0502020204030204" pitchFamily="34" charset="0"/>
            </a:endParaRPr>
          </a:p>
        </p:txBody>
      </p:sp>
      <p:sp>
        <p:nvSpPr>
          <p:cNvPr id="10" name="TextBox 9"/>
          <p:cNvSpPr txBox="1"/>
          <p:nvPr/>
        </p:nvSpPr>
        <p:spPr>
          <a:xfrm>
            <a:off x="6705600" y="5848350"/>
            <a:ext cx="341760" cy="276999"/>
          </a:xfrm>
          <a:prstGeom prst="rect">
            <a:avLst/>
          </a:prstGeom>
          <a:noFill/>
        </p:spPr>
        <p:txBody>
          <a:bodyPr wrap="none">
            <a:spAutoFit/>
          </a:bodyPr>
          <a:lstStyle/>
          <a:p>
            <a:pPr eaLnBrk="0" hangingPunct="0">
              <a:defRPr/>
            </a:pPr>
            <a:r>
              <a:rPr lang="el-GR" sz="1200" dirty="0" smtClean="0">
                <a:latin typeface="+mn-lt"/>
                <a:cs typeface="+mn-cs"/>
              </a:rPr>
              <a:t>60</a:t>
            </a:r>
            <a:endParaRPr lang="en-US" sz="1200" dirty="0">
              <a:latin typeface="+mn-lt"/>
              <a:cs typeface="+mn-cs"/>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Τίτλος 1"/>
          <p:cNvSpPr>
            <a:spLocks noGrp="1"/>
          </p:cNvSpPr>
          <p:nvPr>
            <p:ph type="title"/>
          </p:nvPr>
        </p:nvSpPr>
        <p:spPr/>
        <p:txBody>
          <a:bodyPr/>
          <a:lstStyle/>
          <a:p>
            <a:pPr eaLnBrk="1" hangingPunct="1"/>
            <a:r>
              <a:rPr lang="el-GR" altLang="en-US" dirty="0" smtClean="0"/>
              <a:t>Σύζευξη Σκορπιού</a:t>
            </a:r>
            <a:endParaRPr lang="en-US" altLang="en-US" dirty="0" smtClean="0"/>
          </a:p>
        </p:txBody>
      </p:sp>
      <p:pic>
        <p:nvPicPr>
          <p:cNvPr id="56327" name="Content Placeholder 6"/>
          <p:cNvPicPr>
            <a:picLocks noGrp="1" noChangeAspect="1"/>
          </p:cNvPicPr>
          <p:nvPr>
            <p:ph idx="1"/>
          </p:nvPr>
        </p:nvPicPr>
        <p:blipFill>
          <a:blip r:embed="rId3">
            <a:extLst>
              <a:ext uri="{28A0092B-C50C-407E-A947-70E740481C1C}">
                <a14:useLocalDpi xmlns:a14="http://schemas.microsoft.com/office/drawing/2010/main" val="0"/>
              </a:ext>
            </a:extLst>
          </a:blip>
          <a:srcRect l="7971" r="40807"/>
          <a:stretch>
            <a:fillRect/>
          </a:stretch>
        </p:blipFill>
        <p:spPr>
          <a:xfrm>
            <a:off x="1828800" y="1441450"/>
            <a:ext cx="3352800" cy="4908550"/>
          </a:xfrm>
        </p:spPr>
      </p:pic>
      <p:sp>
        <p:nvSpPr>
          <p:cNvPr id="4" name="Θέση υποσέλιδου 3"/>
          <p:cNvSpPr>
            <a:spLocks noGrp="1"/>
          </p:cNvSpPr>
          <p:nvPr>
            <p:ph type="ftr" sz="quarter" idx="11"/>
          </p:nvPr>
        </p:nvSpPr>
        <p:spPr/>
        <p:txBody>
          <a:bodyPr/>
          <a:lstStyle/>
          <a:p>
            <a:pPr>
              <a:defRPr/>
            </a:pPr>
            <a:r>
              <a:rPr lang="el-GR" smtClean="0"/>
              <a:t>Ενότητα 16. Τριλοβίτες, Χηληκεραιωτά και Μυριάποδα.</a:t>
            </a:r>
            <a:endParaRPr lang="el-GR" dirty="0"/>
          </a:p>
        </p:txBody>
      </p:sp>
      <p:sp>
        <p:nvSpPr>
          <p:cNvPr id="5" name="Θέση αριθμού διαφάνειας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38608431-BF55-49E5-8F66-B3E6A870B98E}" type="slidenum">
              <a:rPr lang="el-GR" altLang="en-US">
                <a:solidFill>
                  <a:srgbClr val="898989"/>
                </a:solidFill>
                <a:latin typeface="Calibri" panose="020F0502020204030204" pitchFamily="34" charset="0"/>
              </a:rPr>
              <a:pPr/>
              <a:t>52</a:t>
            </a:fld>
            <a:endParaRPr lang="el-GR" altLang="en-US">
              <a:solidFill>
                <a:srgbClr val="898989"/>
              </a:solidFill>
              <a:latin typeface="Calibri" panose="020F0502020204030204" pitchFamily="34" charset="0"/>
            </a:endParaRPr>
          </a:p>
        </p:txBody>
      </p:sp>
      <p:sp>
        <p:nvSpPr>
          <p:cNvPr id="10" name="Text Box 3"/>
          <p:cNvSpPr txBox="1">
            <a:spLocks noChangeArrowheads="1"/>
          </p:cNvSpPr>
          <p:nvPr/>
        </p:nvSpPr>
        <p:spPr bwMode="auto">
          <a:xfrm>
            <a:off x="5410200" y="2246313"/>
            <a:ext cx="1704975" cy="366712"/>
          </a:xfrm>
          <a:prstGeom prst="rect">
            <a:avLst/>
          </a:prstGeom>
          <a:noFill/>
          <a:ln>
            <a:noFill/>
          </a:ln>
          <a:effectLst/>
          <a:extLst/>
        </p:spPr>
        <p:txBody>
          <a:bodyPr wrap="none">
            <a:spAutoFit/>
          </a:bodyPr>
          <a:lstStyle/>
          <a:p>
            <a:pPr eaLnBrk="0" hangingPunct="0">
              <a:defRPr/>
            </a:pPr>
            <a:r>
              <a:rPr lang="el-GR" altLang="en-US" dirty="0">
                <a:latin typeface="+mn-lt"/>
                <a:cs typeface="+mn-cs"/>
              </a:rPr>
              <a:t>Σπερματοφόρο</a:t>
            </a:r>
          </a:p>
        </p:txBody>
      </p:sp>
      <p:sp>
        <p:nvSpPr>
          <p:cNvPr id="11" name="Text Box 4"/>
          <p:cNvSpPr txBox="1">
            <a:spLocks noChangeArrowheads="1"/>
          </p:cNvSpPr>
          <p:nvPr/>
        </p:nvSpPr>
        <p:spPr bwMode="auto">
          <a:xfrm>
            <a:off x="5410200" y="5065713"/>
            <a:ext cx="947738" cy="368300"/>
          </a:xfrm>
          <a:prstGeom prst="rect">
            <a:avLst/>
          </a:prstGeom>
          <a:noFill/>
          <a:ln>
            <a:noFill/>
          </a:ln>
          <a:effectLst/>
          <a:extLst/>
        </p:spPr>
        <p:txBody>
          <a:bodyPr wrap="none">
            <a:spAutoFit/>
          </a:bodyPr>
          <a:lstStyle/>
          <a:p>
            <a:pPr eaLnBrk="0" hangingPunct="0">
              <a:defRPr/>
            </a:pPr>
            <a:r>
              <a:rPr lang="el-GR" altLang="en-US" dirty="0">
                <a:latin typeface="+mn-lt"/>
                <a:cs typeface="+mn-cs"/>
              </a:rPr>
              <a:t>Σύζευξη</a:t>
            </a:r>
          </a:p>
        </p:txBody>
      </p:sp>
      <p:sp>
        <p:nvSpPr>
          <p:cNvPr id="8" name="TextBox 7"/>
          <p:cNvSpPr txBox="1"/>
          <p:nvPr/>
        </p:nvSpPr>
        <p:spPr>
          <a:xfrm>
            <a:off x="4840288" y="6064250"/>
            <a:ext cx="341760" cy="276999"/>
          </a:xfrm>
          <a:prstGeom prst="rect">
            <a:avLst/>
          </a:prstGeom>
          <a:noFill/>
        </p:spPr>
        <p:txBody>
          <a:bodyPr wrap="none">
            <a:spAutoFit/>
          </a:bodyPr>
          <a:lstStyle/>
          <a:p>
            <a:pPr eaLnBrk="0" hangingPunct="0">
              <a:defRPr/>
            </a:pPr>
            <a:r>
              <a:rPr lang="el-GR" sz="1200" dirty="0" smtClean="0">
                <a:latin typeface="+mn-lt"/>
                <a:cs typeface="+mn-cs"/>
              </a:rPr>
              <a:t>61</a:t>
            </a:r>
            <a:endParaRPr lang="en-US" sz="1200" dirty="0">
              <a:latin typeface="+mn-lt"/>
              <a:cs typeface="+mn-cs"/>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Τίτλος 1"/>
          <p:cNvSpPr>
            <a:spLocks noGrp="1"/>
          </p:cNvSpPr>
          <p:nvPr>
            <p:ph type="title"/>
          </p:nvPr>
        </p:nvSpPr>
        <p:spPr/>
        <p:txBody>
          <a:bodyPr/>
          <a:lstStyle/>
          <a:p>
            <a:pPr eaLnBrk="1" hangingPunct="1"/>
            <a:r>
              <a:rPr lang="el-GR" altLang="en-US" dirty="0" smtClean="0"/>
              <a:t>Θηλυκό άτομο</a:t>
            </a:r>
            <a:endParaRPr lang="en-US" altLang="en-US" dirty="0" smtClean="0"/>
          </a:p>
        </p:txBody>
      </p:sp>
      <p:sp>
        <p:nvSpPr>
          <p:cNvPr id="4" name="Θέση υποσέλιδου 3"/>
          <p:cNvSpPr>
            <a:spLocks noGrp="1"/>
          </p:cNvSpPr>
          <p:nvPr>
            <p:ph type="ftr" sz="quarter" idx="11"/>
          </p:nvPr>
        </p:nvSpPr>
        <p:spPr/>
        <p:txBody>
          <a:bodyPr/>
          <a:lstStyle/>
          <a:p>
            <a:pPr>
              <a:defRPr/>
            </a:pPr>
            <a:r>
              <a:rPr lang="el-GR" smtClean="0"/>
              <a:t>Ενότητα 16. Τριλοβίτες, Χηληκεραιωτά και Μυριάποδα.</a:t>
            </a:r>
            <a:endParaRPr lang="el-GR" dirty="0"/>
          </a:p>
        </p:txBody>
      </p:sp>
      <p:sp>
        <p:nvSpPr>
          <p:cNvPr id="5" name="Θέση αριθμού διαφάνειας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EF1A20A6-630E-4FB1-96CD-3829A99274B4}" type="slidenum">
              <a:rPr lang="el-GR" altLang="en-US">
                <a:solidFill>
                  <a:srgbClr val="898989"/>
                </a:solidFill>
                <a:latin typeface="Calibri" panose="020F0502020204030204" pitchFamily="34" charset="0"/>
              </a:rPr>
              <a:pPr/>
              <a:t>53</a:t>
            </a:fld>
            <a:endParaRPr lang="el-GR" altLang="en-US">
              <a:solidFill>
                <a:srgbClr val="898989"/>
              </a:solidFill>
              <a:latin typeface="Calibri" panose="020F0502020204030204" pitchFamily="34" charset="0"/>
            </a:endParaRPr>
          </a:p>
        </p:txBody>
      </p:sp>
      <p:pic>
        <p:nvPicPr>
          <p:cNvPr id="57350" name="Picture 2" descr="Pictu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592" y="1340768"/>
            <a:ext cx="7351493" cy="4802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p:cNvSpPr txBox="1"/>
          <p:nvPr/>
        </p:nvSpPr>
        <p:spPr>
          <a:xfrm>
            <a:off x="7939087" y="5820845"/>
            <a:ext cx="341760" cy="276999"/>
          </a:xfrm>
          <a:prstGeom prst="rect">
            <a:avLst/>
          </a:prstGeom>
          <a:noFill/>
        </p:spPr>
        <p:txBody>
          <a:bodyPr wrap="none">
            <a:spAutoFit/>
          </a:bodyPr>
          <a:lstStyle/>
          <a:p>
            <a:pPr eaLnBrk="0" hangingPunct="0">
              <a:defRPr/>
            </a:pPr>
            <a:r>
              <a:rPr lang="en-US" sz="1200" dirty="0" smtClean="0">
                <a:solidFill>
                  <a:schemeClr val="bg1"/>
                </a:solidFill>
                <a:latin typeface="+mn-lt"/>
                <a:cs typeface="+mn-cs"/>
              </a:rPr>
              <a:t>6</a:t>
            </a:r>
            <a:r>
              <a:rPr lang="el-GR" sz="1200" dirty="0" smtClean="0">
                <a:solidFill>
                  <a:schemeClr val="bg1"/>
                </a:solidFill>
                <a:latin typeface="+mn-lt"/>
                <a:cs typeface="+mn-cs"/>
              </a:rPr>
              <a:t>2</a:t>
            </a:r>
            <a:endParaRPr lang="en-US" sz="1200" dirty="0">
              <a:solidFill>
                <a:schemeClr val="bg1"/>
              </a:solidFill>
              <a:latin typeface="+mn-lt"/>
              <a:cs typeface="+mn-cs"/>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Τίτλος 1"/>
          <p:cNvSpPr>
            <a:spLocks noGrp="1"/>
          </p:cNvSpPr>
          <p:nvPr>
            <p:ph type="title"/>
          </p:nvPr>
        </p:nvSpPr>
        <p:spPr/>
        <p:txBody>
          <a:bodyPr/>
          <a:lstStyle/>
          <a:p>
            <a:pPr eaLnBrk="1" hangingPunct="1"/>
            <a:r>
              <a:rPr lang="el-GR" altLang="en-US" dirty="0" smtClean="0"/>
              <a:t>Τάξη Φαλάγγια 1/2</a:t>
            </a:r>
            <a:endParaRPr lang="en-US" altLang="en-US" dirty="0" smtClean="0"/>
          </a:p>
        </p:txBody>
      </p:sp>
      <p:pic>
        <p:nvPicPr>
          <p:cNvPr id="58371" name="Θέση περιεχομένου 8"/>
          <p:cNvPicPr>
            <a:picLocks noGrp="1" noChangeAspect="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762000" y="1905000"/>
            <a:ext cx="3503613" cy="2546350"/>
          </a:xfrm>
        </p:spPr>
      </p:pic>
      <p:pic>
        <p:nvPicPr>
          <p:cNvPr id="58372" name="Θέση περιεχομένου 9"/>
          <p:cNvPicPr>
            <a:picLocks noGrp="1" noChangeAspect="1"/>
          </p:cNvPicPr>
          <p:nvPr>
            <p:ph sz="half" idx="2"/>
          </p:nvPr>
        </p:nvPicPr>
        <p:blipFill>
          <a:blip r:embed="rId4">
            <a:extLst>
              <a:ext uri="{28A0092B-C50C-407E-A947-70E740481C1C}">
                <a14:useLocalDpi xmlns:a14="http://schemas.microsoft.com/office/drawing/2010/main" val="0"/>
              </a:ext>
            </a:extLst>
          </a:blip>
          <a:srcRect/>
          <a:stretch>
            <a:fillRect/>
          </a:stretch>
        </p:blipFill>
        <p:spPr>
          <a:xfrm>
            <a:off x="4598988" y="2627313"/>
            <a:ext cx="3886200" cy="2792412"/>
          </a:xfrm>
        </p:spPr>
      </p:pic>
      <p:sp>
        <p:nvSpPr>
          <p:cNvPr id="4" name="Θέση υποσέλιδου 3"/>
          <p:cNvSpPr>
            <a:spLocks noGrp="1"/>
          </p:cNvSpPr>
          <p:nvPr>
            <p:ph type="ftr" sz="quarter" idx="11"/>
          </p:nvPr>
        </p:nvSpPr>
        <p:spPr/>
        <p:txBody>
          <a:bodyPr/>
          <a:lstStyle/>
          <a:p>
            <a:pPr>
              <a:defRPr/>
            </a:pPr>
            <a:r>
              <a:rPr lang="el-GR" smtClean="0"/>
              <a:t>Ενότητα 16. Τριλοβίτες, Χηληκεραιωτά και Μυριάποδα.</a:t>
            </a:r>
            <a:endParaRPr lang="el-GR" dirty="0"/>
          </a:p>
        </p:txBody>
      </p:sp>
      <p:sp>
        <p:nvSpPr>
          <p:cNvPr id="5" name="Θέση αριθμού διαφάνειας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E03319EA-ABE5-4886-A545-8C616194C96B}" type="slidenum">
              <a:rPr lang="el-GR" altLang="en-US">
                <a:solidFill>
                  <a:srgbClr val="898989"/>
                </a:solidFill>
                <a:latin typeface="Calibri" panose="020F0502020204030204" pitchFamily="34" charset="0"/>
              </a:rPr>
              <a:pPr/>
              <a:t>54</a:t>
            </a:fld>
            <a:endParaRPr lang="el-GR" altLang="en-US">
              <a:solidFill>
                <a:srgbClr val="898989"/>
              </a:solidFill>
              <a:latin typeface="Calibri" panose="020F0502020204030204" pitchFamily="34" charset="0"/>
            </a:endParaRPr>
          </a:p>
        </p:txBody>
      </p:sp>
      <p:sp>
        <p:nvSpPr>
          <p:cNvPr id="7" name="TextBox 6"/>
          <p:cNvSpPr txBox="1"/>
          <p:nvPr/>
        </p:nvSpPr>
        <p:spPr>
          <a:xfrm>
            <a:off x="3886200" y="4144963"/>
            <a:ext cx="341760" cy="276999"/>
          </a:xfrm>
          <a:prstGeom prst="rect">
            <a:avLst/>
          </a:prstGeom>
          <a:noFill/>
        </p:spPr>
        <p:txBody>
          <a:bodyPr wrap="none">
            <a:spAutoFit/>
          </a:bodyPr>
          <a:lstStyle/>
          <a:p>
            <a:pPr eaLnBrk="0" hangingPunct="0">
              <a:defRPr/>
            </a:pPr>
            <a:r>
              <a:rPr lang="en-US" sz="1200" dirty="0" smtClean="0">
                <a:latin typeface="+mn-lt"/>
                <a:cs typeface="+mn-cs"/>
              </a:rPr>
              <a:t>6</a:t>
            </a:r>
            <a:r>
              <a:rPr lang="el-GR" sz="1200" dirty="0" smtClean="0">
                <a:latin typeface="+mn-lt"/>
                <a:cs typeface="+mn-cs"/>
              </a:rPr>
              <a:t>3</a:t>
            </a:r>
            <a:endParaRPr lang="en-US" sz="1200" dirty="0">
              <a:latin typeface="+mn-lt"/>
              <a:cs typeface="+mn-cs"/>
            </a:endParaRPr>
          </a:p>
        </p:txBody>
      </p:sp>
      <p:sp>
        <p:nvSpPr>
          <p:cNvPr id="8" name="TextBox 7"/>
          <p:cNvSpPr txBox="1"/>
          <p:nvPr/>
        </p:nvSpPr>
        <p:spPr>
          <a:xfrm>
            <a:off x="8108950" y="5105400"/>
            <a:ext cx="341760" cy="276999"/>
          </a:xfrm>
          <a:prstGeom prst="rect">
            <a:avLst/>
          </a:prstGeom>
          <a:noFill/>
        </p:spPr>
        <p:txBody>
          <a:bodyPr wrap="none">
            <a:spAutoFit/>
          </a:bodyPr>
          <a:lstStyle/>
          <a:p>
            <a:pPr eaLnBrk="0" hangingPunct="0">
              <a:defRPr/>
            </a:pPr>
            <a:r>
              <a:rPr lang="el-GR" sz="1200" dirty="0" smtClean="0">
                <a:latin typeface="+mn-lt"/>
                <a:cs typeface="+mn-cs"/>
              </a:rPr>
              <a:t>64</a:t>
            </a:r>
            <a:endParaRPr lang="en-US" sz="1200" dirty="0">
              <a:latin typeface="+mn-lt"/>
              <a:cs typeface="+mn-cs"/>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l-GR" dirty="0"/>
              <a:t>Τάξη Φαλάγγια </a:t>
            </a:r>
            <a:r>
              <a:rPr lang="el-GR" dirty="0" smtClean="0"/>
              <a:t>2/2</a:t>
            </a:r>
            <a:endParaRPr lang="en-US" dirty="0"/>
          </a:p>
        </p:txBody>
      </p:sp>
      <p:pic>
        <p:nvPicPr>
          <p:cNvPr id="7" name="Content Placeholder 6"/>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303656" y="1825625"/>
            <a:ext cx="4536688" cy="4351338"/>
          </a:xfrm>
        </p:spPr>
      </p:pic>
      <p:sp>
        <p:nvSpPr>
          <p:cNvPr id="5" name="Footer Placeholder 4"/>
          <p:cNvSpPr>
            <a:spLocks noGrp="1"/>
          </p:cNvSpPr>
          <p:nvPr>
            <p:ph type="ftr" sz="quarter" idx="11"/>
          </p:nvPr>
        </p:nvSpPr>
        <p:spPr/>
        <p:txBody>
          <a:bodyPr/>
          <a:lstStyle/>
          <a:p>
            <a:pPr>
              <a:defRPr/>
            </a:pPr>
            <a:r>
              <a:rPr lang="el-GR" smtClean="0"/>
              <a:t>Ενότητα 16. Τριλοβίτες, Χηληκεραιωτά και Μυριάποδα.</a:t>
            </a:r>
            <a:endParaRPr lang="el-GR"/>
          </a:p>
        </p:txBody>
      </p:sp>
      <p:sp>
        <p:nvSpPr>
          <p:cNvPr id="6" name="Slide Number Placeholder 5"/>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0E8F5B97-2763-44BB-8852-B0E072B8C665}" type="slidenum">
              <a:rPr lang="el-GR" altLang="en-US">
                <a:solidFill>
                  <a:srgbClr val="898989"/>
                </a:solidFill>
                <a:latin typeface="Calibri" panose="020F0502020204030204" pitchFamily="34" charset="0"/>
              </a:rPr>
              <a:pPr/>
              <a:t>55</a:t>
            </a:fld>
            <a:endParaRPr lang="el-GR" altLang="en-US">
              <a:solidFill>
                <a:srgbClr val="898989"/>
              </a:solidFill>
              <a:latin typeface="Calibri" panose="020F0502020204030204" pitchFamily="34" charset="0"/>
            </a:endParaRPr>
          </a:p>
        </p:txBody>
      </p:sp>
      <p:sp>
        <p:nvSpPr>
          <p:cNvPr id="12" name="TextBox 11"/>
          <p:cNvSpPr txBox="1"/>
          <p:nvPr/>
        </p:nvSpPr>
        <p:spPr>
          <a:xfrm>
            <a:off x="4572000" y="5910069"/>
            <a:ext cx="341760" cy="276999"/>
          </a:xfrm>
          <a:prstGeom prst="rect">
            <a:avLst/>
          </a:prstGeom>
          <a:noFill/>
        </p:spPr>
        <p:txBody>
          <a:bodyPr wrap="none">
            <a:spAutoFit/>
          </a:bodyPr>
          <a:lstStyle/>
          <a:p>
            <a:pPr eaLnBrk="0" hangingPunct="0">
              <a:defRPr/>
            </a:pPr>
            <a:r>
              <a:rPr lang="el-GR" sz="1200" dirty="0" smtClean="0">
                <a:latin typeface="+mn-lt"/>
                <a:cs typeface="+mn-cs"/>
              </a:rPr>
              <a:t>65</a:t>
            </a:r>
            <a:endParaRPr lang="en-US" sz="1200" dirty="0">
              <a:latin typeface="+mn-lt"/>
              <a:cs typeface="+mn-cs"/>
            </a:endParaRP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Τίτλος 1"/>
          <p:cNvSpPr>
            <a:spLocks noGrp="1"/>
          </p:cNvSpPr>
          <p:nvPr>
            <p:ph type="title"/>
          </p:nvPr>
        </p:nvSpPr>
        <p:spPr/>
        <p:txBody>
          <a:bodyPr/>
          <a:lstStyle/>
          <a:p>
            <a:pPr eaLnBrk="1" hangingPunct="1"/>
            <a:r>
              <a:rPr lang="el-GR" altLang="en-US" smtClean="0"/>
              <a:t>Τάξη Ψευδοσκορπιοί</a:t>
            </a:r>
            <a:endParaRPr lang="en-US" altLang="en-US" smtClean="0"/>
          </a:p>
        </p:txBody>
      </p:sp>
      <p:pic>
        <p:nvPicPr>
          <p:cNvPr id="60421" name="Θέση περιεχομένου 11"/>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52400" y="2057400"/>
            <a:ext cx="8753475" cy="2895600"/>
          </a:xfrm>
        </p:spPr>
      </p:pic>
      <p:sp>
        <p:nvSpPr>
          <p:cNvPr id="4" name="Θέση υποσέλιδου 3"/>
          <p:cNvSpPr>
            <a:spLocks noGrp="1"/>
          </p:cNvSpPr>
          <p:nvPr>
            <p:ph type="ftr" sz="quarter" idx="11"/>
          </p:nvPr>
        </p:nvSpPr>
        <p:spPr/>
        <p:txBody>
          <a:bodyPr/>
          <a:lstStyle/>
          <a:p>
            <a:pPr>
              <a:defRPr/>
            </a:pPr>
            <a:r>
              <a:rPr lang="el-GR" smtClean="0"/>
              <a:t>Ενότητα 16. Τριλοβίτες, Χηληκεραιωτά και Μυριάποδα.</a:t>
            </a:r>
            <a:endParaRPr lang="el-GR" dirty="0"/>
          </a:p>
        </p:txBody>
      </p:sp>
      <p:sp>
        <p:nvSpPr>
          <p:cNvPr id="5" name="Θέση αριθμού διαφάνειας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53BCD400-4725-4C5B-A42B-3A126A7A2AFB}" type="slidenum">
              <a:rPr lang="el-GR" altLang="en-US">
                <a:solidFill>
                  <a:srgbClr val="898989"/>
                </a:solidFill>
                <a:latin typeface="Calibri" panose="020F0502020204030204" pitchFamily="34" charset="0"/>
              </a:rPr>
              <a:pPr/>
              <a:t>56</a:t>
            </a:fld>
            <a:endParaRPr lang="el-GR" altLang="en-US">
              <a:solidFill>
                <a:srgbClr val="898989"/>
              </a:solidFill>
              <a:latin typeface="Calibri" panose="020F0502020204030204" pitchFamily="34" charset="0"/>
            </a:endParaRPr>
          </a:p>
        </p:txBody>
      </p:sp>
      <p:sp>
        <p:nvSpPr>
          <p:cNvPr id="6" name="TextBox 5"/>
          <p:cNvSpPr txBox="1"/>
          <p:nvPr/>
        </p:nvSpPr>
        <p:spPr>
          <a:xfrm>
            <a:off x="1835696" y="4645170"/>
            <a:ext cx="341760" cy="276999"/>
          </a:xfrm>
          <a:prstGeom prst="rect">
            <a:avLst/>
          </a:prstGeom>
          <a:noFill/>
        </p:spPr>
        <p:txBody>
          <a:bodyPr wrap="none">
            <a:spAutoFit/>
          </a:bodyPr>
          <a:lstStyle/>
          <a:p>
            <a:pPr eaLnBrk="0" hangingPunct="0">
              <a:defRPr/>
            </a:pPr>
            <a:r>
              <a:rPr lang="el-GR" sz="1200" dirty="0" smtClean="0">
                <a:latin typeface="+mn-lt"/>
                <a:cs typeface="+mn-cs"/>
              </a:rPr>
              <a:t>66</a:t>
            </a:r>
            <a:endParaRPr lang="en-US" sz="1200" dirty="0">
              <a:latin typeface="+mn-lt"/>
              <a:cs typeface="+mn-cs"/>
            </a:endParaRPr>
          </a:p>
        </p:txBody>
      </p:sp>
      <p:sp>
        <p:nvSpPr>
          <p:cNvPr id="7" name="TextBox 6"/>
          <p:cNvSpPr txBox="1"/>
          <p:nvPr/>
        </p:nvSpPr>
        <p:spPr>
          <a:xfrm>
            <a:off x="5220072" y="4304129"/>
            <a:ext cx="341760" cy="276999"/>
          </a:xfrm>
          <a:prstGeom prst="rect">
            <a:avLst/>
          </a:prstGeom>
          <a:noFill/>
        </p:spPr>
        <p:txBody>
          <a:bodyPr wrap="none">
            <a:spAutoFit/>
          </a:bodyPr>
          <a:lstStyle/>
          <a:p>
            <a:pPr eaLnBrk="0" hangingPunct="0">
              <a:defRPr/>
            </a:pPr>
            <a:r>
              <a:rPr lang="el-GR" sz="1200" dirty="0" smtClean="0">
                <a:solidFill>
                  <a:schemeClr val="bg1"/>
                </a:solidFill>
                <a:latin typeface="+mn-lt"/>
                <a:cs typeface="+mn-cs"/>
              </a:rPr>
              <a:t>67</a:t>
            </a:r>
            <a:endParaRPr lang="en-US" sz="1200" dirty="0">
              <a:solidFill>
                <a:schemeClr val="bg1"/>
              </a:solidFill>
              <a:latin typeface="+mn-lt"/>
              <a:cs typeface="+mn-cs"/>
            </a:endParaRPr>
          </a:p>
        </p:txBody>
      </p:sp>
      <p:sp>
        <p:nvSpPr>
          <p:cNvPr id="8" name="TextBox 7"/>
          <p:cNvSpPr txBox="1"/>
          <p:nvPr/>
        </p:nvSpPr>
        <p:spPr>
          <a:xfrm>
            <a:off x="8515350" y="4442628"/>
            <a:ext cx="341760" cy="276999"/>
          </a:xfrm>
          <a:prstGeom prst="rect">
            <a:avLst/>
          </a:prstGeom>
          <a:noFill/>
        </p:spPr>
        <p:txBody>
          <a:bodyPr wrap="none">
            <a:spAutoFit/>
          </a:bodyPr>
          <a:lstStyle/>
          <a:p>
            <a:pPr eaLnBrk="0" hangingPunct="0">
              <a:defRPr/>
            </a:pPr>
            <a:r>
              <a:rPr lang="el-GR" sz="1200" dirty="0" smtClean="0">
                <a:solidFill>
                  <a:schemeClr val="bg1"/>
                </a:solidFill>
                <a:latin typeface="+mn-lt"/>
                <a:cs typeface="+mn-cs"/>
              </a:rPr>
              <a:t>68</a:t>
            </a:r>
            <a:endParaRPr lang="en-US" sz="1200" dirty="0">
              <a:solidFill>
                <a:schemeClr val="bg1"/>
              </a:solidFill>
              <a:latin typeface="+mn-lt"/>
              <a:cs typeface="+mn-cs"/>
            </a:endParaRP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Τίτλος 1"/>
          <p:cNvSpPr>
            <a:spLocks noGrp="1"/>
          </p:cNvSpPr>
          <p:nvPr>
            <p:ph type="title"/>
          </p:nvPr>
        </p:nvSpPr>
        <p:spPr/>
        <p:txBody>
          <a:bodyPr/>
          <a:lstStyle/>
          <a:p>
            <a:pPr eaLnBrk="1" hangingPunct="1"/>
            <a:r>
              <a:rPr lang="el-GR" altLang="en-US" sz="4000" dirty="0" smtClean="0"/>
              <a:t>Μορφολογία  </a:t>
            </a:r>
            <a:r>
              <a:rPr lang="el-GR" altLang="en-US" sz="4000" dirty="0" err="1" smtClean="0"/>
              <a:t>ψευδοσκορπιού</a:t>
            </a:r>
            <a:r>
              <a:rPr lang="en-US" altLang="en-US" sz="4000" dirty="0" smtClean="0"/>
              <a:t> </a:t>
            </a:r>
            <a:r>
              <a:rPr lang="en-US" altLang="en-US" sz="4000" i="1" dirty="0" err="1" smtClean="0"/>
              <a:t>Chelifer</a:t>
            </a:r>
            <a:r>
              <a:rPr lang="en-US" altLang="en-US" sz="4000" i="1" dirty="0" smtClean="0"/>
              <a:t> </a:t>
            </a:r>
            <a:r>
              <a:rPr lang="en-US" altLang="en-US" sz="4000" i="1" dirty="0" err="1" smtClean="0"/>
              <a:t>cancroides</a:t>
            </a:r>
            <a:r>
              <a:rPr lang="en-US" altLang="en-US" sz="4000" i="1" dirty="0" smtClean="0"/>
              <a:t> </a:t>
            </a:r>
          </a:p>
        </p:txBody>
      </p:sp>
      <p:pic>
        <p:nvPicPr>
          <p:cNvPr id="61445" name="Θέση περιεχομένου 5"/>
          <p:cNvPicPr>
            <a:picLocks noGrp="1" noChangeAspect="1"/>
          </p:cNvPicPr>
          <p:nvPr>
            <p:ph idx="1"/>
          </p:nvPr>
        </p:nvPicPr>
        <p:blipFill>
          <a:blip r:embed="rId3">
            <a:extLst>
              <a:ext uri="{28A0092B-C50C-407E-A947-70E740481C1C}">
                <a14:useLocalDpi xmlns:a14="http://schemas.microsoft.com/office/drawing/2010/main" val="0"/>
              </a:ext>
            </a:extLst>
          </a:blip>
          <a:srcRect b="1862"/>
          <a:stretch>
            <a:fillRect/>
          </a:stretch>
        </p:blipFill>
        <p:spPr>
          <a:xfrm>
            <a:off x="1046163" y="1670050"/>
            <a:ext cx="7051675" cy="4270375"/>
          </a:xfrm>
        </p:spPr>
      </p:pic>
      <p:sp>
        <p:nvSpPr>
          <p:cNvPr id="4" name="Θέση υποσέλιδου 3"/>
          <p:cNvSpPr>
            <a:spLocks noGrp="1"/>
          </p:cNvSpPr>
          <p:nvPr>
            <p:ph type="ftr" sz="quarter" idx="11"/>
          </p:nvPr>
        </p:nvSpPr>
        <p:spPr/>
        <p:txBody>
          <a:bodyPr/>
          <a:lstStyle/>
          <a:p>
            <a:pPr>
              <a:defRPr/>
            </a:pPr>
            <a:r>
              <a:rPr lang="el-GR" smtClean="0"/>
              <a:t>Ενότητα 16. Τριλοβίτες, Χηληκεραιωτά και Μυριάποδα.</a:t>
            </a:r>
            <a:endParaRPr lang="el-GR" dirty="0"/>
          </a:p>
        </p:txBody>
      </p:sp>
      <p:sp>
        <p:nvSpPr>
          <p:cNvPr id="5" name="Θέση αριθμού διαφάνειας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19CE0C13-78B1-4280-9028-0549312FDF1B}" type="slidenum">
              <a:rPr lang="el-GR" altLang="en-US">
                <a:solidFill>
                  <a:srgbClr val="898989"/>
                </a:solidFill>
                <a:latin typeface="Calibri" panose="020F0502020204030204" pitchFamily="34" charset="0"/>
              </a:rPr>
              <a:pPr/>
              <a:t>57</a:t>
            </a:fld>
            <a:endParaRPr lang="el-GR" altLang="en-US">
              <a:solidFill>
                <a:srgbClr val="898989"/>
              </a:solidFill>
              <a:latin typeface="Calibri" panose="020F0502020204030204" pitchFamily="34" charset="0"/>
            </a:endParaRPr>
          </a:p>
        </p:txBody>
      </p:sp>
      <p:sp>
        <p:nvSpPr>
          <p:cNvPr id="7" name="TextBox 6"/>
          <p:cNvSpPr txBox="1"/>
          <p:nvPr/>
        </p:nvSpPr>
        <p:spPr>
          <a:xfrm>
            <a:off x="7615238" y="5562600"/>
            <a:ext cx="341760" cy="276999"/>
          </a:xfrm>
          <a:prstGeom prst="rect">
            <a:avLst/>
          </a:prstGeom>
          <a:noFill/>
        </p:spPr>
        <p:txBody>
          <a:bodyPr wrap="none">
            <a:spAutoFit/>
          </a:bodyPr>
          <a:lstStyle/>
          <a:p>
            <a:pPr eaLnBrk="0" hangingPunct="0">
              <a:defRPr/>
            </a:pPr>
            <a:r>
              <a:rPr lang="en-US" sz="1200" dirty="0" smtClean="0">
                <a:latin typeface="+mn-lt"/>
                <a:cs typeface="+mn-cs"/>
              </a:rPr>
              <a:t>6</a:t>
            </a:r>
            <a:r>
              <a:rPr lang="el-GR" sz="1200" dirty="0" smtClean="0">
                <a:latin typeface="+mn-lt"/>
                <a:cs typeface="+mn-cs"/>
              </a:rPr>
              <a:t>9</a:t>
            </a:r>
            <a:endParaRPr lang="en-US" sz="1200" dirty="0">
              <a:latin typeface="+mn-lt"/>
              <a:cs typeface="+mn-cs"/>
            </a:endParaRP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Τίτλος 1"/>
          <p:cNvSpPr>
            <a:spLocks noGrp="1"/>
          </p:cNvSpPr>
          <p:nvPr>
            <p:ph type="title"/>
          </p:nvPr>
        </p:nvSpPr>
        <p:spPr/>
        <p:txBody>
          <a:bodyPr/>
          <a:lstStyle/>
          <a:p>
            <a:pPr eaLnBrk="1" hangingPunct="1"/>
            <a:r>
              <a:rPr lang="el-GR" altLang="en-US" dirty="0" smtClean="0"/>
              <a:t>Σύζευξη </a:t>
            </a:r>
            <a:r>
              <a:rPr lang="el-GR" altLang="en-US" dirty="0" err="1" smtClean="0"/>
              <a:t>ψευδοσκορπιών</a:t>
            </a:r>
            <a:endParaRPr lang="en-US" altLang="en-US" dirty="0" smtClean="0"/>
          </a:p>
        </p:txBody>
      </p:sp>
      <p:pic>
        <p:nvPicPr>
          <p:cNvPr id="62469" name="Θέση περιεχομένου 6"/>
          <p:cNvPicPr>
            <a:picLocks noGrp="1" noChangeAspect="1"/>
          </p:cNvPicPr>
          <p:nvPr>
            <p:ph idx="1"/>
          </p:nvPr>
        </p:nvPicPr>
        <p:blipFill>
          <a:blip r:embed="rId3">
            <a:extLst>
              <a:ext uri="{28A0092B-C50C-407E-A947-70E740481C1C}">
                <a14:useLocalDpi xmlns:a14="http://schemas.microsoft.com/office/drawing/2010/main" val="0"/>
              </a:ext>
            </a:extLst>
          </a:blip>
          <a:srcRect b="1862"/>
          <a:stretch>
            <a:fillRect/>
          </a:stretch>
        </p:blipFill>
        <p:spPr>
          <a:xfrm>
            <a:off x="2274776" y="1557837"/>
            <a:ext cx="4594448" cy="4781069"/>
          </a:xfrm>
        </p:spPr>
      </p:pic>
      <p:sp>
        <p:nvSpPr>
          <p:cNvPr id="4" name="Θέση υποσέλιδου 3"/>
          <p:cNvSpPr>
            <a:spLocks noGrp="1"/>
          </p:cNvSpPr>
          <p:nvPr>
            <p:ph type="ftr" sz="quarter" idx="11"/>
          </p:nvPr>
        </p:nvSpPr>
        <p:spPr/>
        <p:txBody>
          <a:bodyPr/>
          <a:lstStyle/>
          <a:p>
            <a:pPr>
              <a:defRPr/>
            </a:pPr>
            <a:r>
              <a:rPr lang="el-GR" smtClean="0"/>
              <a:t>Ενότητα 16. Τριλοβίτες, Χηληκεραιωτά και Μυριάποδα.</a:t>
            </a:r>
            <a:endParaRPr lang="el-GR" dirty="0"/>
          </a:p>
        </p:txBody>
      </p:sp>
      <p:sp>
        <p:nvSpPr>
          <p:cNvPr id="5" name="Θέση αριθμού διαφάνειας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A571EBCD-26F2-4923-B971-F29A35BFCFC5}" type="slidenum">
              <a:rPr lang="el-GR" altLang="en-US">
                <a:solidFill>
                  <a:srgbClr val="898989"/>
                </a:solidFill>
                <a:latin typeface="Calibri" panose="020F0502020204030204" pitchFamily="34" charset="0"/>
              </a:rPr>
              <a:pPr/>
              <a:t>58</a:t>
            </a:fld>
            <a:endParaRPr lang="el-GR" altLang="en-US">
              <a:solidFill>
                <a:srgbClr val="898989"/>
              </a:solidFill>
              <a:latin typeface="Calibri" panose="020F0502020204030204" pitchFamily="34" charset="0"/>
            </a:endParaRPr>
          </a:p>
        </p:txBody>
      </p:sp>
      <p:sp>
        <p:nvSpPr>
          <p:cNvPr id="6" name="TextBox 5"/>
          <p:cNvSpPr txBox="1"/>
          <p:nvPr/>
        </p:nvSpPr>
        <p:spPr>
          <a:xfrm>
            <a:off x="6509412" y="6055417"/>
            <a:ext cx="341760" cy="276999"/>
          </a:xfrm>
          <a:prstGeom prst="rect">
            <a:avLst/>
          </a:prstGeom>
          <a:noFill/>
        </p:spPr>
        <p:txBody>
          <a:bodyPr wrap="none">
            <a:spAutoFit/>
          </a:bodyPr>
          <a:lstStyle/>
          <a:p>
            <a:pPr eaLnBrk="0" hangingPunct="0">
              <a:defRPr/>
            </a:pPr>
            <a:r>
              <a:rPr lang="el-GR" sz="1200" dirty="0" smtClean="0">
                <a:latin typeface="+mn-lt"/>
                <a:cs typeface="+mn-cs"/>
              </a:rPr>
              <a:t>70</a:t>
            </a:r>
            <a:endParaRPr lang="en-US" sz="1200" dirty="0">
              <a:latin typeface="+mn-lt"/>
              <a:cs typeface="+mn-cs"/>
            </a:endParaRP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Τίτλος 1"/>
          <p:cNvSpPr>
            <a:spLocks noGrp="1"/>
          </p:cNvSpPr>
          <p:nvPr>
            <p:ph type="title"/>
          </p:nvPr>
        </p:nvSpPr>
        <p:spPr/>
        <p:txBody>
          <a:bodyPr/>
          <a:lstStyle/>
          <a:p>
            <a:pPr eaLnBrk="1" hangingPunct="1"/>
            <a:r>
              <a:rPr lang="el-GR" altLang="en-US" dirty="0" smtClean="0"/>
              <a:t>Τάξη </a:t>
            </a:r>
            <a:r>
              <a:rPr lang="el-GR" altLang="en-US" dirty="0" err="1" smtClean="0"/>
              <a:t>Γαλεώδη</a:t>
            </a:r>
            <a:endParaRPr lang="en-US" altLang="en-US" dirty="0" smtClean="0"/>
          </a:p>
        </p:txBody>
      </p:sp>
      <p:sp>
        <p:nvSpPr>
          <p:cNvPr id="4" name="Θέση υποσέλιδου 3"/>
          <p:cNvSpPr>
            <a:spLocks noGrp="1"/>
          </p:cNvSpPr>
          <p:nvPr>
            <p:ph type="ftr" sz="quarter" idx="11"/>
          </p:nvPr>
        </p:nvSpPr>
        <p:spPr/>
        <p:txBody>
          <a:bodyPr/>
          <a:lstStyle/>
          <a:p>
            <a:pPr>
              <a:defRPr/>
            </a:pPr>
            <a:r>
              <a:rPr lang="el-GR" smtClean="0"/>
              <a:t>Ενότητα 16. Τριλοβίτες, Χηληκεραιωτά και Μυριάποδα.</a:t>
            </a:r>
            <a:endParaRPr lang="el-GR" dirty="0"/>
          </a:p>
        </p:txBody>
      </p:sp>
      <p:sp>
        <p:nvSpPr>
          <p:cNvPr id="5" name="Θέση αριθμού διαφάνειας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8E59D469-A6CF-439E-AAD3-32C45721347F}" type="slidenum">
              <a:rPr lang="el-GR" altLang="en-US">
                <a:solidFill>
                  <a:srgbClr val="898989"/>
                </a:solidFill>
                <a:latin typeface="Calibri" panose="020F0502020204030204" pitchFamily="34" charset="0"/>
              </a:rPr>
              <a:pPr/>
              <a:t>59</a:t>
            </a:fld>
            <a:endParaRPr lang="el-GR" altLang="en-US">
              <a:solidFill>
                <a:srgbClr val="898989"/>
              </a:solidFill>
              <a:latin typeface="Calibri" panose="020F0502020204030204" pitchFamily="34" charset="0"/>
            </a:endParaRPr>
          </a:p>
        </p:txBody>
      </p:sp>
      <p:pic>
        <p:nvPicPr>
          <p:cNvPr id="63494" name="Picture 10" descr="http://www.lazerhorse.org/wp-content/uploads/2014/11/Solifugid-Solpugidae-Informatio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97552" y="1499186"/>
            <a:ext cx="6348896" cy="453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p:cNvSpPr txBox="1"/>
          <p:nvPr/>
        </p:nvSpPr>
        <p:spPr>
          <a:xfrm>
            <a:off x="7404688" y="5742711"/>
            <a:ext cx="341760" cy="276999"/>
          </a:xfrm>
          <a:prstGeom prst="rect">
            <a:avLst/>
          </a:prstGeom>
          <a:noFill/>
        </p:spPr>
        <p:txBody>
          <a:bodyPr wrap="none">
            <a:spAutoFit/>
          </a:bodyPr>
          <a:lstStyle/>
          <a:p>
            <a:pPr eaLnBrk="0" hangingPunct="0">
              <a:defRPr/>
            </a:pPr>
            <a:r>
              <a:rPr lang="el-GR" sz="1200" dirty="0" smtClean="0">
                <a:latin typeface="+mn-lt"/>
                <a:cs typeface="+mn-cs"/>
              </a:rPr>
              <a:t>71</a:t>
            </a:r>
            <a:endParaRPr lang="en-US" sz="1200" dirty="0">
              <a:latin typeface="+mn-lt"/>
              <a:cs typeface="+mn-cs"/>
            </a:endParaRP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Τίτλος 1"/>
          <p:cNvSpPr>
            <a:spLocks noGrp="1"/>
          </p:cNvSpPr>
          <p:nvPr>
            <p:ph type="title"/>
          </p:nvPr>
        </p:nvSpPr>
        <p:spPr/>
        <p:txBody>
          <a:bodyPr/>
          <a:lstStyle/>
          <a:p>
            <a:pPr eaLnBrk="1" hangingPunct="1"/>
            <a:r>
              <a:rPr lang="el-GR" altLang="en-US" dirty="0" smtClean="0"/>
              <a:t>Τάξη </a:t>
            </a:r>
            <a:r>
              <a:rPr lang="el-GR" altLang="en-US" dirty="0" err="1" smtClean="0"/>
              <a:t>Ακάρεα</a:t>
            </a:r>
            <a:r>
              <a:rPr lang="en-US" altLang="en-US" dirty="0" smtClean="0"/>
              <a:t> 1/6</a:t>
            </a:r>
          </a:p>
        </p:txBody>
      </p:sp>
      <p:pic>
        <p:nvPicPr>
          <p:cNvPr id="64517" name="Θέση περιεχομένου 7"/>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646113" y="2133600"/>
            <a:ext cx="7886700" cy="2800350"/>
          </a:xfrm>
        </p:spPr>
      </p:pic>
      <p:sp>
        <p:nvSpPr>
          <p:cNvPr id="4" name="Θέση υποσέλιδου 3"/>
          <p:cNvSpPr>
            <a:spLocks noGrp="1"/>
          </p:cNvSpPr>
          <p:nvPr>
            <p:ph type="ftr" sz="quarter" idx="11"/>
          </p:nvPr>
        </p:nvSpPr>
        <p:spPr/>
        <p:txBody>
          <a:bodyPr/>
          <a:lstStyle/>
          <a:p>
            <a:pPr>
              <a:defRPr/>
            </a:pPr>
            <a:r>
              <a:rPr lang="el-GR" smtClean="0"/>
              <a:t>Ενότητα 16. Τριλοβίτες, Χηληκεραιωτά και Μυριάποδα.</a:t>
            </a:r>
            <a:endParaRPr lang="el-GR" dirty="0"/>
          </a:p>
        </p:txBody>
      </p:sp>
      <p:sp>
        <p:nvSpPr>
          <p:cNvPr id="5" name="Θέση αριθμού διαφάνειας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25A0BEF6-AFA8-4921-A3B3-69EA49FBF2F0}" type="slidenum">
              <a:rPr lang="el-GR" altLang="en-US">
                <a:solidFill>
                  <a:srgbClr val="898989"/>
                </a:solidFill>
                <a:latin typeface="Calibri" panose="020F0502020204030204" pitchFamily="34" charset="0"/>
              </a:rPr>
              <a:pPr/>
              <a:t>60</a:t>
            </a:fld>
            <a:endParaRPr lang="el-GR" altLang="en-US">
              <a:solidFill>
                <a:srgbClr val="898989"/>
              </a:solidFill>
              <a:latin typeface="Calibri" panose="020F0502020204030204" pitchFamily="34" charset="0"/>
            </a:endParaRPr>
          </a:p>
        </p:txBody>
      </p:sp>
      <p:sp>
        <p:nvSpPr>
          <p:cNvPr id="6" name="TextBox 5"/>
          <p:cNvSpPr txBox="1"/>
          <p:nvPr/>
        </p:nvSpPr>
        <p:spPr>
          <a:xfrm>
            <a:off x="2438400" y="4656138"/>
            <a:ext cx="341760" cy="276999"/>
          </a:xfrm>
          <a:prstGeom prst="rect">
            <a:avLst/>
          </a:prstGeom>
          <a:noFill/>
        </p:spPr>
        <p:txBody>
          <a:bodyPr wrap="none">
            <a:spAutoFit/>
          </a:bodyPr>
          <a:lstStyle/>
          <a:p>
            <a:pPr eaLnBrk="0" hangingPunct="0">
              <a:defRPr/>
            </a:pPr>
            <a:r>
              <a:rPr lang="el-GR" sz="1200" dirty="0" smtClean="0">
                <a:solidFill>
                  <a:schemeClr val="bg1"/>
                </a:solidFill>
                <a:latin typeface="+mn-lt"/>
                <a:cs typeface="+mn-cs"/>
              </a:rPr>
              <a:t>72</a:t>
            </a:r>
            <a:endParaRPr lang="en-US" sz="1200" dirty="0">
              <a:solidFill>
                <a:schemeClr val="bg1"/>
              </a:solidFill>
              <a:latin typeface="+mn-lt"/>
              <a:cs typeface="+mn-cs"/>
            </a:endParaRPr>
          </a:p>
        </p:txBody>
      </p:sp>
      <p:sp>
        <p:nvSpPr>
          <p:cNvPr id="7" name="TextBox 6"/>
          <p:cNvSpPr txBox="1"/>
          <p:nvPr/>
        </p:nvSpPr>
        <p:spPr>
          <a:xfrm>
            <a:off x="5791200" y="4448175"/>
            <a:ext cx="341760" cy="276999"/>
          </a:xfrm>
          <a:prstGeom prst="rect">
            <a:avLst/>
          </a:prstGeom>
          <a:noFill/>
        </p:spPr>
        <p:txBody>
          <a:bodyPr wrap="none">
            <a:spAutoFit/>
          </a:bodyPr>
          <a:lstStyle/>
          <a:p>
            <a:pPr eaLnBrk="0" hangingPunct="0">
              <a:defRPr/>
            </a:pPr>
            <a:r>
              <a:rPr lang="el-GR" sz="1200" dirty="0" smtClean="0">
                <a:solidFill>
                  <a:schemeClr val="bg1"/>
                </a:solidFill>
                <a:latin typeface="+mn-lt"/>
                <a:cs typeface="+mn-cs"/>
              </a:rPr>
              <a:t>73</a:t>
            </a:r>
            <a:endParaRPr lang="en-US" sz="1200" dirty="0">
              <a:solidFill>
                <a:schemeClr val="bg1"/>
              </a:solidFill>
              <a:latin typeface="+mn-lt"/>
              <a:cs typeface="+mn-cs"/>
            </a:endParaRPr>
          </a:p>
        </p:txBody>
      </p:sp>
      <p:sp>
        <p:nvSpPr>
          <p:cNvPr id="9" name="TextBox 8"/>
          <p:cNvSpPr txBox="1"/>
          <p:nvPr/>
        </p:nvSpPr>
        <p:spPr>
          <a:xfrm>
            <a:off x="8145463" y="4600575"/>
            <a:ext cx="341760" cy="276999"/>
          </a:xfrm>
          <a:prstGeom prst="rect">
            <a:avLst/>
          </a:prstGeom>
          <a:noFill/>
        </p:spPr>
        <p:txBody>
          <a:bodyPr wrap="none">
            <a:spAutoFit/>
          </a:bodyPr>
          <a:lstStyle/>
          <a:p>
            <a:pPr eaLnBrk="0" hangingPunct="0">
              <a:defRPr/>
            </a:pPr>
            <a:r>
              <a:rPr lang="el-GR" sz="1200" dirty="0" smtClean="0">
                <a:solidFill>
                  <a:schemeClr val="bg1"/>
                </a:solidFill>
                <a:latin typeface="+mn-lt"/>
                <a:cs typeface="+mn-cs"/>
              </a:rPr>
              <a:t>74</a:t>
            </a:r>
            <a:endParaRPr lang="en-US" sz="1200" dirty="0">
              <a:solidFill>
                <a:schemeClr val="bg1"/>
              </a:solidFill>
              <a:latin typeface="+mn-lt"/>
              <a:cs typeface="+mn-cs"/>
            </a:endParaRP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Τίτλος 1"/>
          <p:cNvSpPr>
            <a:spLocks noGrp="1"/>
          </p:cNvSpPr>
          <p:nvPr>
            <p:ph type="title"/>
          </p:nvPr>
        </p:nvSpPr>
        <p:spPr/>
        <p:txBody>
          <a:bodyPr/>
          <a:lstStyle/>
          <a:p>
            <a:pPr eaLnBrk="1" hangingPunct="1"/>
            <a:r>
              <a:rPr lang="el-GR" altLang="en-US" smtClean="0"/>
              <a:t>Τάξη Ακάρεα</a:t>
            </a:r>
            <a:r>
              <a:rPr lang="en-US" altLang="en-US" smtClean="0"/>
              <a:t> 2/6</a:t>
            </a:r>
          </a:p>
        </p:txBody>
      </p:sp>
      <p:pic>
        <p:nvPicPr>
          <p:cNvPr id="65541" name="Θέση περιεχομένου 5"/>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939800" y="1447800"/>
            <a:ext cx="7264400" cy="4729163"/>
          </a:xfrm>
        </p:spPr>
      </p:pic>
      <p:sp>
        <p:nvSpPr>
          <p:cNvPr id="4" name="Θέση υποσέλιδου 3"/>
          <p:cNvSpPr>
            <a:spLocks noGrp="1"/>
          </p:cNvSpPr>
          <p:nvPr>
            <p:ph type="ftr" sz="quarter" idx="11"/>
          </p:nvPr>
        </p:nvSpPr>
        <p:spPr/>
        <p:txBody>
          <a:bodyPr/>
          <a:lstStyle/>
          <a:p>
            <a:pPr>
              <a:defRPr/>
            </a:pPr>
            <a:r>
              <a:rPr lang="el-GR" smtClean="0"/>
              <a:t>Ενότητα 16. Τριλοβίτες, Χηληκεραιωτά και Μυριάποδα.</a:t>
            </a:r>
            <a:endParaRPr lang="el-GR" dirty="0"/>
          </a:p>
        </p:txBody>
      </p:sp>
      <p:sp>
        <p:nvSpPr>
          <p:cNvPr id="5" name="Θέση αριθμού διαφάνειας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8AC41760-E8F6-45C8-BC77-605E2386920A}" type="slidenum">
              <a:rPr lang="el-GR" altLang="en-US">
                <a:solidFill>
                  <a:srgbClr val="898989"/>
                </a:solidFill>
                <a:latin typeface="Calibri" panose="020F0502020204030204" pitchFamily="34" charset="0"/>
              </a:rPr>
              <a:pPr/>
              <a:t>61</a:t>
            </a:fld>
            <a:endParaRPr lang="el-GR" altLang="en-US">
              <a:solidFill>
                <a:srgbClr val="898989"/>
              </a:solidFill>
              <a:latin typeface="Calibri" panose="020F0502020204030204" pitchFamily="34" charset="0"/>
            </a:endParaRPr>
          </a:p>
        </p:txBody>
      </p:sp>
      <p:sp>
        <p:nvSpPr>
          <p:cNvPr id="7" name="TextBox 6"/>
          <p:cNvSpPr txBox="1"/>
          <p:nvPr/>
        </p:nvSpPr>
        <p:spPr>
          <a:xfrm>
            <a:off x="7785100" y="5851525"/>
            <a:ext cx="341760" cy="276999"/>
          </a:xfrm>
          <a:prstGeom prst="rect">
            <a:avLst/>
          </a:prstGeom>
          <a:noFill/>
        </p:spPr>
        <p:txBody>
          <a:bodyPr wrap="none">
            <a:spAutoFit/>
          </a:bodyPr>
          <a:lstStyle/>
          <a:p>
            <a:pPr eaLnBrk="0" hangingPunct="0">
              <a:defRPr/>
            </a:pPr>
            <a:r>
              <a:rPr lang="el-GR" sz="1200" dirty="0" smtClean="0">
                <a:latin typeface="+mn-lt"/>
                <a:cs typeface="+mn-cs"/>
              </a:rPr>
              <a:t>75</a:t>
            </a:r>
            <a:endParaRPr lang="en-US" sz="1200" dirty="0">
              <a:latin typeface="+mn-lt"/>
              <a:cs typeface="+mn-cs"/>
            </a:endParaRP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Τίτλος 1"/>
          <p:cNvSpPr>
            <a:spLocks noGrp="1"/>
          </p:cNvSpPr>
          <p:nvPr>
            <p:ph type="title"/>
          </p:nvPr>
        </p:nvSpPr>
        <p:spPr/>
        <p:txBody>
          <a:bodyPr/>
          <a:lstStyle/>
          <a:p>
            <a:pPr eaLnBrk="1" hangingPunct="1"/>
            <a:r>
              <a:rPr lang="el-GR" altLang="en-US" smtClean="0"/>
              <a:t>Τάξη Ακάρεα</a:t>
            </a:r>
            <a:r>
              <a:rPr lang="en-US" altLang="en-US" smtClean="0"/>
              <a:t> 3/6</a:t>
            </a:r>
          </a:p>
        </p:txBody>
      </p:sp>
      <p:pic>
        <p:nvPicPr>
          <p:cNvPr id="66565" name="Θέση περιεχομένου 6"/>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2514600" y="1525588"/>
            <a:ext cx="4114800" cy="4830762"/>
          </a:xfrm>
        </p:spPr>
      </p:pic>
      <p:sp>
        <p:nvSpPr>
          <p:cNvPr id="4" name="Θέση υποσέλιδου 3"/>
          <p:cNvSpPr>
            <a:spLocks noGrp="1"/>
          </p:cNvSpPr>
          <p:nvPr>
            <p:ph type="ftr" sz="quarter" idx="11"/>
          </p:nvPr>
        </p:nvSpPr>
        <p:spPr/>
        <p:txBody>
          <a:bodyPr/>
          <a:lstStyle/>
          <a:p>
            <a:pPr>
              <a:defRPr/>
            </a:pPr>
            <a:r>
              <a:rPr lang="el-GR" smtClean="0"/>
              <a:t>Ενότητα 16. Τριλοβίτες, Χηληκεραιωτά και Μυριάποδα.</a:t>
            </a:r>
            <a:endParaRPr lang="el-GR" dirty="0"/>
          </a:p>
        </p:txBody>
      </p:sp>
      <p:sp>
        <p:nvSpPr>
          <p:cNvPr id="5" name="Θέση αριθμού διαφάνειας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B7964FD0-E954-4590-8880-05C1CD8E3EFF}" type="slidenum">
              <a:rPr lang="el-GR" altLang="en-US">
                <a:solidFill>
                  <a:srgbClr val="898989"/>
                </a:solidFill>
                <a:latin typeface="Calibri" panose="020F0502020204030204" pitchFamily="34" charset="0"/>
              </a:rPr>
              <a:pPr/>
              <a:t>62</a:t>
            </a:fld>
            <a:endParaRPr lang="el-GR" altLang="en-US">
              <a:solidFill>
                <a:srgbClr val="898989"/>
              </a:solidFill>
              <a:latin typeface="Calibri" panose="020F0502020204030204" pitchFamily="34" charset="0"/>
            </a:endParaRPr>
          </a:p>
        </p:txBody>
      </p:sp>
      <p:sp>
        <p:nvSpPr>
          <p:cNvPr id="6" name="TextBox 5"/>
          <p:cNvSpPr txBox="1"/>
          <p:nvPr/>
        </p:nvSpPr>
        <p:spPr>
          <a:xfrm>
            <a:off x="6172200" y="5988050"/>
            <a:ext cx="341760" cy="276999"/>
          </a:xfrm>
          <a:prstGeom prst="rect">
            <a:avLst/>
          </a:prstGeom>
          <a:noFill/>
        </p:spPr>
        <p:txBody>
          <a:bodyPr wrap="none">
            <a:spAutoFit/>
          </a:bodyPr>
          <a:lstStyle/>
          <a:p>
            <a:pPr eaLnBrk="0" hangingPunct="0">
              <a:defRPr/>
            </a:pPr>
            <a:r>
              <a:rPr lang="el-GR" sz="1200" dirty="0" smtClean="0">
                <a:latin typeface="+mn-lt"/>
                <a:cs typeface="+mn-cs"/>
              </a:rPr>
              <a:t>76</a:t>
            </a:r>
            <a:endParaRPr lang="en-US" sz="1200" dirty="0">
              <a:latin typeface="+mn-lt"/>
              <a:cs typeface="+mn-cs"/>
            </a:endParaRP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Τίτλος 1"/>
          <p:cNvSpPr>
            <a:spLocks noGrp="1"/>
          </p:cNvSpPr>
          <p:nvPr>
            <p:ph type="title"/>
          </p:nvPr>
        </p:nvSpPr>
        <p:spPr/>
        <p:txBody>
          <a:bodyPr/>
          <a:lstStyle/>
          <a:p>
            <a:pPr eaLnBrk="1" hangingPunct="1"/>
            <a:r>
              <a:rPr lang="el-GR" altLang="en-US" smtClean="0"/>
              <a:t>Τάξη Ακάρεα</a:t>
            </a:r>
            <a:r>
              <a:rPr lang="en-US" altLang="en-US" smtClean="0"/>
              <a:t> 4/6</a:t>
            </a:r>
          </a:p>
        </p:txBody>
      </p:sp>
      <p:pic>
        <p:nvPicPr>
          <p:cNvPr id="67587" name="Θέση περιεχομένου 8"/>
          <p:cNvPicPr>
            <a:picLocks noGrp="1" noChangeAspect="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685800" y="2362200"/>
            <a:ext cx="4189413" cy="2843213"/>
          </a:xfrm>
        </p:spPr>
      </p:pic>
      <p:pic>
        <p:nvPicPr>
          <p:cNvPr id="67588" name="Θέση περιεχομένου 9"/>
          <p:cNvPicPr>
            <a:picLocks noGrp="1" noChangeAspect="1"/>
          </p:cNvPicPr>
          <p:nvPr>
            <p:ph sz="half" idx="2"/>
          </p:nvPr>
        </p:nvPicPr>
        <p:blipFill>
          <a:blip r:embed="rId4">
            <a:extLst>
              <a:ext uri="{28A0092B-C50C-407E-A947-70E740481C1C}">
                <a14:useLocalDpi xmlns:a14="http://schemas.microsoft.com/office/drawing/2010/main" val="0"/>
              </a:ext>
            </a:extLst>
          </a:blip>
          <a:srcRect/>
          <a:stretch>
            <a:fillRect/>
          </a:stretch>
        </p:blipFill>
        <p:spPr>
          <a:xfrm>
            <a:off x="5008563" y="1487488"/>
            <a:ext cx="3479800" cy="4351337"/>
          </a:xfrm>
        </p:spPr>
      </p:pic>
      <p:sp>
        <p:nvSpPr>
          <p:cNvPr id="4" name="Θέση υποσέλιδου 3"/>
          <p:cNvSpPr>
            <a:spLocks noGrp="1"/>
          </p:cNvSpPr>
          <p:nvPr>
            <p:ph type="ftr" sz="quarter" idx="11"/>
          </p:nvPr>
        </p:nvSpPr>
        <p:spPr/>
        <p:txBody>
          <a:bodyPr/>
          <a:lstStyle/>
          <a:p>
            <a:pPr>
              <a:defRPr/>
            </a:pPr>
            <a:r>
              <a:rPr lang="el-GR" smtClean="0"/>
              <a:t>Ενότητα 16. Τριλοβίτες, Χηληκεραιωτά και Μυριάποδα.</a:t>
            </a:r>
            <a:endParaRPr lang="el-GR" dirty="0"/>
          </a:p>
        </p:txBody>
      </p:sp>
      <p:sp>
        <p:nvSpPr>
          <p:cNvPr id="5" name="Θέση αριθμού διαφάνειας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DCDA9AE3-F443-4E97-B3FD-77DD46B2B843}" type="slidenum">
              <a:rPr lang="el-GR" altLang="en-US">
                <a:solidFill>
                  <a:srgbClr val="898989"/>
                </a:solidFill>
                <a:latin typeface="Calibri" panose="020F0502020204030204" pitchFamily="34" charset="0"/>
              </a:rPr>
              <a:pPr/>
              <a:t>63</a:t>
            </a:fld>
            <a:endParaRPr lang="el-GR" altLang="en-US">
              <a:solidFill>
                <a:srgbClr val="898989"/>
              </a:solidFill>
              <a:latin typeface="Calibri" panose="020F0502020204030204" pitchFamily="34" charset="0"/>
            </a:endParaRPr>
          </a:p>
        </p:txBody>
      </p:sp>
      <p:sp>
        <p:nvSpPr>
          <p:cNvPr id="11" name="Text Box 4"/>
          <p:cNvSpPr txBox="1">
            <a:spLocks noChangeArrowheads="1"/>
          </p:cNvSpPr>
          <p:nvPr/>
        </p:nvSpPr>
        <p:spPr bwMode="auto">
          <a:xfrm>
            <a:off x="2189163" y="5443538"/>
            <a:ext cx="1182687" cy="366712"/>
          </a:xfrm>
          <a:prstGeom prst="rect">
            <a:avLst/>
          </a:prstGeom>
          <a:noFill/>
          <a:ln>
            <a:noFill/>
          </a:ln>
          <a:effectLst/>
          <a:extLst/>
        </p:spPr>
        <p:txBody>
          <a:bodyPr wrap="none">
            <a:spAutoFit/>
          </a:bodyPr>
          <a:lstStyle/>
          <a:p>
            <a:pPr eaLnBrk="0" hangingPunct="0">
              <a:defRPr/>
            </a:pPr>
            <a:r>
              <a:rPr lang="el-GR" altLang="en-US" dirty="0" err="1">
                <a:latin typeface="+mn-lt"/>
                <a:cs typeface="+mn-cs"/>
              </a:rPr>
              <a:t>Υπόστομα</a:t>
            </a:r>
            <a:endParaRPr lang="el-GR" altLang="en-US" dirty="0">
              <a:latin typeface="+mn-lt"/>
              <a:cs typeface="+mn-cs"/>
            </a:endParaRPr>
          </a:p>
        </p:txBody>
      </p:sp>
      <p:sp>
        <p:nvSpPr>
          <p:cNvPr id="8" name="TextBox 7"/>
          <p:cNvSpPr txBox="1"/>
          <p:nvPr/>
        </p:nvSpPr>
        <p:spPr>
          <a:xfrm>
            <a:off x="4513263" y="4870450"/>
            <a:ext cx="341760" cy="276999"/>
          </a:xfrm>
          <a:prstGeom prst="rect">
            <a:avLst/>
          </a:prstGeom>
          <a:noFill/>
        </p:spPr>
        <p:txBody>
          <a:bodyPr wrap="none">
            <a:spAutoFit/>
          </a:bodyPr>
          <a:lstStyle/>
          <a:p>
            <a:pPr eaLnBrk="0" hangingPunct="0">
              <a:defRPr/>
            </a:pPr>
            <a:r>
              <a:rPr lang="en-US" sz="1200" dirty="0" smtClean="0">
                <a:latin typeface="+mn-lt"/>
                <a:cs typeface="+mn-cs"/>
              </a:rPr>
              <a:t>7</a:t>
            </a:r>
            <a:r>
              <a:rPr lang="el-GR" sz="1200" dirty="0" smtClean="0">
                <a:latin typeface="+mn-lt"/>
                <a:cs typeface="+mn-cs"/>
              </a:rPr>
              <a:t>7</a:t>
            </a:r>
            <a:endParaRPr lang="en-US" sz="1200" dirty="0">
              <a:latin typeface="+mn-lt"/>
              <a:cs typeface="+mn-cs"/>
            </a:endParaRPr>
          </a:p>
        </p:txBody>
      </p:sp>
      <p:sp>
        <p:nvSpPr>
          <p:cNvPr id="12" name="TextBox 11"/>
          <p:cNvSpPr txBox="1"/>
          <p:nvPr/>
        </p:nvSpPr>
        <p:spPr>
          <a:xfrm>
            <a:off x="8027988" y="5503863"/>
            <a:ext cx="341760" cy="276999"/>
          </a:xfrm>
          <a:prstGeom prst="rect">
            <a:avLst/>
          </a:prstGeom>
          <a:noFill/>
        </p:spPr>
        <p:txBody>
          <a:bodyPr wrap="none">
            <a:spAutoFit/>
          </a:bodyPr>
          <a:lstStyle/>
          <a:p>
            <a:pPr eaLnBrk="0" hangingPunct="0">
              <a:defRPr/>
            </a:pPr>
            <a:r>
              <a:rPr lang="el-GR" sz="1200" dirty="0" smtClean="0">
                <a:solidFill>
                  <a:schemeClr val="bg1"/>
                </a:solidFill>
                <a:latin typeface="+mn-lt"/>
                <a:cs typeface="+mn-cs"/>
              </a:rPr>
              <a:t>78</a:t>
            </a:r>
            <a:endParaRPr lang="en-US" sz="1200" dirty="0">
              <a:solidFill>
                <a:schemeClr val="bg1"/>
              </a:solidFill>
              <a:latin typeface="+mn-lt"/>
              <a:cs typeface="+mn-cs"/>
            </a:endParaRP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Τίτλος 1"/>
          <p:cNvSpPr>
            <a:spLocks noGrp="1"/>
          </p:cNvSpPr>
          <p:nvPr>
            <p:ph type="title"/>
          </p:nvPr>
        </p:nvSpPr>
        <p:spPr/>
        <p:txBody>
          <a:bodyPr/>
          <a:lstStyle/>
          <a:p>
            <a:pPr eaLnBrk="1" hangingPunct="1"/>
            <a:r>
              <a:rPr lang="el-GR" altLang="en-US" dirty="0" smtClean="0"/>
              <a:t>Κύκλος ζωής </a:t>
            </a:r>
            <a:r>
              <a:rPr lang="en-US" altLang="en-US" i="1" dirty="0" err="1" smtClean="0"/>
              <a:t>Ixodes</a:t>
            </a:r>
            <a:r>
              <a:rPr lang="en-US" altLang="en-US" i="1" dirty="0" smtClean="0"/>
              <a:t> </a:t>
            </a:r>
            <a:r>
              <a:rPr lang="en-US" altLang="en-US" i="1" dirty="0" err="1" smtClean="0"/>
              <a:t>scapularis</a:t>
            </a:r>
            <a:endParaRPr lang="en-US" altLang="en-US" i="1" dirty="0" smtClean="0"/>
          </a:p>
        </p:txBody>
      </p:sp>
      <p:sp>
        <p:nvSpPr>
          <p:cNvPr id="4" name="Θέση υποσέλιδου 3"/>
          <p:cNvSpPr>
            <a:spLocks noGrp="1"/>
          </p:cNvSpPr>
          <p:nvPr>
            <p:ph type="ftr" sz="quarter" idx="11"/>
          </p:nvPr>
        </p:nvSpPr>
        <p:spPr/>
        <p:txBody>
          <a:bodyPr/>
          <a:lstStyle/>
          <a:p>
            <a:pPr>
              <a:defRPr/>
            </a:pPr>
            <a:r>
              <a:rPr lang="el-GR" smtClean="0"/>
              <a:t>Ενότητα 16. Τριλοβίτες, Χηληκεραιωτά και Μυριάποδα.</a:t>
            </a:r>
            <a:endParaRPr lang="el-GR" dirty="0"/>
          </a:p>
        </p:txBody>
      </p:sp>
      <p:sp>
        <p:nvSpPr>
          <p:cNvPr id="5" name="Θέση αριθμού διαφάνειας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47ABD2DB-2728-42F1-AD26-5D1DF4B1C658}" type="slidenum">
              <a:rPr lang="el-GR" altLang="en-US">
                <a:solidFill>
                  <a:srgbClr val="898989"/>
                </a:solidFill>
                <a:latin typeface="Calibri" panose="020F0502020204030204" pitchFamily="34" charset="0"/>
              </a:rPr>
              <a:pPr/>
              <a:t>64</a:t>
            </a:fld>
            <a:endParaRPr lang="el-GR" altLang="en-US">
              <a:solidFill>
                <a:srgbClr val="898989"/>
              </a:solidFill>
              <a:latin typeface="Calibri" panose="020F0502020204030204" pitchFamily="34" charset="0"/>
            </a:endParaRPr>
          </a:p>
        </p:txBody>
      </p:sp>
      <p:pic>
        <p:nvPicPr>
          <p:cNvPr id="68614" name="Picture 8" descr="Deer Tick Life Cyc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49604" y="1499793"/>
            <a:ext cx="4844791" cy="4844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6653082" y="5936131"/>
            <a:ext cx="341760" cy="276999"/>
          </a:xfrm>
          <a:prstGeom prst="rect">
            <a:avLst/>
          </a:prstGeom>
          <a:noFill/>
        </p:spPr>
        <p:txBody>
          <a:bodyPr wrap="none">
            <a:spAutoFit/>
          </a:bodyPr>
          <a:lstStyle/>
          <a:p>
            <a:pPr eaLnBrk="0" hangingPunct="0">
              <a:defRPr/>
            </a:pPr>
            <a:r>
              <a:rPr lang="el-GR" sz="1200" dirty="0" smtClean="0">
                <a:latin typeface="+mn-lt"/>
                <a:cs typeface="+mn-cs"/>
              </a:rPr>
              <a:t>79</a:t>
            </a:r>
            <a:endParaRPr lang="en-US" sz="1200" dirty="0">
              <a:latin typeface="+mn-lt"/>
              <a:cs typeface="+mn-cs"/>
            </a:endParaRP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Τίτλος 1"/>
          <p:cNvSpPr>
            <a:spLocks noGrp="1"/>
          </p:cNvSpPr>
          <p:nvPr>
            <p:ph type="title" sz="quarter"/>
          </p:nvPr>
        </p:nvSpPr>
        <p:spPr/>
        <p:txBody>
          <a:bodyPr/>
          <a:lstStyle/>
          <a:p>
            <a:pPr eaLnBrk="1" hangingPunct="1"/>
            <a:r>
              <a:rPr lang="el-GR" altLang="en-US" dirty="0" smtClean="0"/>
              <a:t>Διάφορες ομάδες </a:t>
            </a:r>
            <a:r>
              <a:rPr lang="el-GR" altLang="en-US" dirty="0" err="1" smtClean="0"/>
              <a:t>ακάρεων</a:t>
            </a:r>
            <a:endParaRPr lang="en-US" altLang="en-US" dirty="0" smtClean="0"/>
          </a:p>
        </p:txBody>
      </p:sp>
      <p:pic>
        <p:nvPicPr>
          <p:cNvPr id="69635" name="Content Placeholder 10"/>
          <p:cNvPicPr>
            <a:picLocks noGrp="1" noChangeAspect="1"/>
          </p:cNvPicPr>
          <p:nvPr>
            <p:ph sz="quarter" idx="1"/>
          </p:nvPr>
        </p:nvPicPr>
        <p:blipFill>
          <a:blip r:embed="rId3">
            <a:extLst>
              <a:ext uri="{28A0092B-C50C-407E-A947-70E740481C1C}">
                <a14:useLocalDpi xmlns:a14="http://schemas.microsoft.com/office/drawing/2010/main" val="0"/>
              </a:ext>
            </a:extLst>
          </a:blip>
          <a:srcRect/>
          <a:stretch>
            <a:fillRect/>
          </a:stretch>
        </p:blipFill>
        <p:spPr>
          <a:xfrm>
            <a:off x="2362200" y="1978025"/>
            <a:ext cx="2925763" cy="1981200"/>
          </a:xfrm>
        </p:spPr>
      </p:pic>
      <p:pic>
        <p:nvPicPr>
          <p:cNvPr id="69636" name="Content Placeholder 11"/>
          <p:cNvPicPr>
            <a:picLocks noGrp="1" noChangeAspect="1"/>
          </p:cNvPicPr>
          <p:nvPr>
            <p:ph sz="quarter" idx="2"/>
          </p:nvPr>
        </p:nvPicPr>
        <p:blipFill>
          <a:blip r:embed="rId4">
            <a:extLst>
              <a:ext uri="{28A0092B-C50C-407E-A947-70E740481C1C}">
                <a14:useLocalDpi xmlns:a14="http://schemas.microsoft.com/office/drawing/2010/main" val="0"/>
              </a:ext>
            </a:extLst>
          </a:blip>
          <a:srcRect/>
          <a:stretch>
            <a:fillRect/>
          </a:stretch>
        </p:blipFill>
        <p:spPr>
          <a:xfrm>
            <a:off x="5562600" y="1978025"/>
            <a:ext cx="1362075" cy="1981200"/>
          </a:xfrm>
        </p:spPr>
      </p:pic>
      <p:pic>
        <p:nvPicPr>
          <p:cNvPr id="69637" name="Content Placeholder 12"/>
          <p:cNvPicPr>
            <a:picLocks noGrp="1" noChangeAspect="1"/>
          </p:cNvPicPr>
          <p:nvPr>
            <p:ph sz="quarter" idx="3"/>
          </p:nvPr>
        </p:nvPicPr>
        <p:blipFill>
          <a:blip r:embed="rId5">
            <a:extLst>
              <a:ext uri="{28A0092B-C50C-407E-A947-70E740481C1C}">
                <a14:useLocalDpi xmlns:a14="http://schemas.microsoft.com/office/drawing/2010/main" val="0"/>
              </a:ext>
            </a:extLst>
          </a:blip>
          <a:stretch>
            <a:fillRect/>
          </a:stretch>
        </p:blipFill>
        <p:spPr>
          <a:xfrm>
            <a:off x="1986472" y="4114800"/>
            <a:ext cx="1208656" cy="1981200"/>
          </a:xfrm>
        </p:spPr>
      </p:pic>
      <p:pic>
        <p:nvPicPr>
          <p:cNvPr id="69638" name="Content Placeholder 13"/>
          <p:cNvPicPr>
            <a:picLocks noGrp="1" noChangeAspect="1"/>
          </p:cNvPicPr>
          <p:nvPr>
            <p:ph sz="quarter" idx="4"/>
          </p:nvPr>
        </p:nvPicPr>
        <p:blipFill>
          <a:blip r:embed="rId6">
            <a:extLst>
              <a:ext uri="{28A0092B-C50C-407E-A947-70E740481C1C}">
                <a14:useLocalDpi xmlns:a14="http://schemas.microsoft.com/office/drawing/2010/main" val="0"/>
              </a:ext>
            </a:extLst>
          </a:blip>
          <a:srcRect/>
          <a:stretch>
            <a:fillRect/>
          </a:stretch>
        </p:blipFill>
        <p:spPr>
          <a:xfrm>
            <a:off x="4233863" y="4149725"/>
            <a:ext cx="2319337" cy="1981200"/>
          </a:xfrm>
        </p:spPr>
      </p:pic>
      <p:sp>
        <p:nvSpPr>
          <p:cNvPr id="4" name="Θέση υποσέλιδου 3"/>
          <p:cNvSpPr>
            <a:spLocks noGrp="1"/>
          </p:cNvSpPr>
          <p:nvPr>
            <p:ph type="ftr" sz="quarter" idx="10"/>
          </p:nvPr>
        </p:nvSpPr>
        <p:spPr/>
        <p:txBody>
          <a:bodyPr/>
          <a:lstStyle/>
          <a:p>
            <a:pPr>
              <a:defRPr/>
            </a:pPr>
            <a:r>
              <a:rPr lang="el-GR" smtClean="0"/>
              <a:t>Ενότητα 16. Τριλοβίτες, Χηληκεραιωτά και Μυριάποδα.</a:t>
            </a:r>
            <a:endParaRPr lang="el-GR" dirty="0"/>
          </a:p>
        </p:txBody>
      </p:sp>
      <p:sp>
        <p:nvSpPr>
          <p:cNvPr id="5" name="Θέση αριθμού διαφάνειας 4"/>
          <p:cNvSpPr>
            <a:spLocks noGrp="1"/>
          </p:cNvSpPr>
          <p:nvPr>
            <p:ph type="sldNum" sz="quarter" idx="11"/>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AB55C45E-E796-43EA-84F2-FED678D10CDC}" type="slidenum">
              <a:rPr lang="el-GR" altLang="en-US">
                <a:solidFill>
                  <a:srgbClr val="898989"/>
                </a:solidFill>
                <a:latin typeface="Calibri" panose="020F0502020204030204" pitchFamily="34" charset="0"/>
              </a:rPr>
              <a:pPr/>
              <a:t>65</a:t>
            </a:fld>
            <a:endParaRPr lang="el-GR" altLang="en-US">
              <a:solidFill>
                <a:srgbClr val="898989"/>
              </a:solidFill>
              <a:latin typeface="Calibri" panose="020F0502020204030204" pitchFamily="34" charset="0"/>
            </a:endParaRPr>
          </a:p>
        </p:txBody>
      </p:sp>
      <p:sp>
        <p:nvSpPr>
          <p:cNvPr id="15" name="TextBox 14"/>
          <p:cNvSpPr txBox="1"/>
          <p:nvPr/>
        </p:nvSpPr>
        <p:spPr>
          <a:xfrm>
            <a:off x="4894263" y="3657600"/>
            <a:ext cx="341760" cy="276999"/>
          </a:xfrm>
          <a:prstGeom prst="rect">
            <a:avLst/>
          </a:prstGeom>
          <a:noFill/>
        </p:spPr>
        <p:txBody>
          <a:bodyPr wrap="none">
            <a:spAutoFit/>
          </a:bodyPr>
          <a:lstStyle/>
          <a:p>
            <a:pPr eaLnBrk="0" hangingPunct="0">
              <a:defRPr/>
            </a:pPr>
            <a:r>
              <a:rPr lang="el-GR" sz="1200" dirty="0" smtClean="0">
                <a:solidFill>
                  <a:schemeClr val="bg1"/>
                </a:solidFill>
                <a:latin typeface="+mn-lt"/>
                <a:cs typeface="+mn-cs"/>
              </a:rPr>
              <a:t>80</a:t>
            </a:r>
            <a:endParaRPr lang="en-US" sz="1200" dirty="0">
              <a:solidFill>
                <a:schemeClr val="bg1"/>
              </a:solidFill>
              <a:latin typeface="+mn-lt"/>
              <a:cs typeface="+mn-cs"/>
            </a:endParaRPr>
          </a:p>
        </p:txBody>
      </p:sp>
      <p:sp>
        <p:nvSpPr>
          <p:cNvPr id="16" name="TextBox 15"/>
          <p:cNvSpPr txBox="1"/>
          <p:nvPr/>
        </p:nvSpPr>
        <p:spPr>
          <a:xfrm>
            <a:off x="6562725" y="3663950"/>
            <a:ext cx="341760" cy="276999"/>
          </a:xfrm>
          <a:prstGeom prst="rect">
            <a:avLst/>
          </a:prstGeom>
          <a:noFill/>
        </p:spPr>
        <p:txBody>
          <a:bodyPr wrap="none">
            <a:spAutoFit/>
          </a:bodyPr>
          <a:lstStyle/>
          <a:p>
            <a:pPr eaLnBrk="0" hangingPunct="0">
              <a:defRPr/>
            </a:pPr>
            <a:r>
              <a:rPr lang="el-GR" sz="1200" dirty="0" smtClean="0">
                <a:latin typeface="+mn-lt"/>
                <a:cs typeface="+mn-cs"/>
              </a:rPr>
              <a:t>81</a:t>
            </a:r>
            <a:endParaRPr lang="en-US" sz="1200" dirty="0">
              <a:latin typeface="+mn-lt"/>
              <a:cs typeface="+mn-cs"/>
            </a:endParaRPr>
          </a:p>
        </p:txBody>
      </p:sp>
      <p:sp>
        <p:nvSpPr>
          <p:cNvPr id="17" name="TextBox 16"/>
          <p:cNvSpPr txBox="1"/>
          <p:nvPr/>
        </p:nvSpPr>
        <p:spPr>
          <a:xfrm>
            <a:off x="3687992" y="5680114"/>
            <a:ext cx="341760" cy="276999"/>
          </a:xfrm>
          <a:prstGeom prst="rect">
            <a:avLst/>
          </a:prstGeom>
          <a:noFill/>
        </p:spPr>
        <p:txBody>
          <a:bodyPr wrap="none">
            <a:spAutoFit/>
          </a:bodyPr>
          <a:lstStyle/>
          <a:p>
            <a:pPr eaLnBrk="0" hangingPunct="0">
              <a:defRPr/>
            </a:pPr>
            <a:r>
              <a:rPr lang="el-GR" sz="1200" dirty="0" smtClean="0">
                <a:solidFill>
                  <a:schemeClr val="bg1"/>
                </a:solidFill>
                <a:latin typeface="+mn-lt"/>
                <a:cs typeface="+mn-cs"/>
              </a:rPr>
              <a:t>82</a:t>
            </a:r>
            <a:endParaRPr lang="en-US" sz="1200" dirty="0">
              <a:solidFill>
                <a:schemeClr val="bg1"/>
              </a:solidFill>
              <a:latin typeface="+mn-lt"/>
              <a:cs typeface="+mn-cs"/>
            </a:endParaRPr>
          </a:p>
        </p:txBody>
      </p:sp>
      <p:sp>
        <p:nvSpPr>
          <p:cNvPr id="18" name="TextBox 17"/>
          <p:cNvSpPr txBox="1"/>
          <p:nvPr/>
        </p:nvSpPr>
        <p:spPr>
          <a:xfrm>
            <a:off x="6243637" y="5680114"/>
            <a:ext cx="341760" cy="276999"/>
          </a:xfrm>
          <a:prstGeom prst="rect">
            <a:avLst/>
          </a:prstGeom>
          <a:noFill/>
        </p:spPr>
        <p:txBody>
          <a:bodyPr wrap="none">
            <a:spAutoFit/>
          </a:bodyPr>
          <a:lstStyle/>
          <a:p>
            <a:pPr eaLnBrk="0" hangingPunct="0">
              <a:defRPr/>
            </a:pPr>
            <a:r>
              <a:rPr lang="el-GR" sz="1200" dirty="0" smtClean="0">
                <a:latin typeface="+mn-lt"/>
                <a:cs typeface="+mn-cs"/>
              </a:rPr>
              <a:t>83</a:t>
            </a:r>
            <a:endParaRPr lang="en-US" sz="1200" dirty="0">
              <a:latin typeface="+mn-lt"/>
              <a:cs typeface="+mn-cs"/>
            </a:endParaRP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Τίτλος 1"/>
          <p:cNvSpPr>
            <a:spLocks noGrp="1"/>
          </p:cNvSpPr>
          <p:nvPr>
            <p:ph type="title"/>
          </p:nvPr>
        </p:nvSpPr>
        <p:spPr/>
        <p:txBody>
          <a:bodyPr/>
          <a:lstStyle/>
          <a:p>
            <a:pPr eaLnBrk="1" hangingPunct="1"/>
            <a:r>
              <a:rPr lang="el-GR" altLang="en-US" sz="4000" dirty="0" smtClean="0"/>
              <a:t>Φυλογένεση των </a:t>
            </a:r>
            <a:r>
              <a:rPr lang="el-GR" altLang="en-US" sz="4000" dirty="0" err="1" smtClean="0"/>
              <a:t>Χηληκεραιωτών</a:t>
            </a:r>
            <a:r>
              <a:rPr lang="el-GR" altLang="en-US" sz="4000" dirty="0" smtClean="0"/>
              <a:t> και των </a:t>
            </a:r>
            <a:r>
              <a:rPr lang="el-GR" altLang="en-US" sz="4000" dirty="0" err="1" smtClean="0"/>
              <a:t>Αραχνιδίων</a:t>
            </a:r>
            <a:r>
              <a:rPr lang="en-US" altLang="en-US" sz="4000" dirty="0" smtClean="0"/>
              <a:t> 1/2</a:t>
            </a:r>
          </a:p>
        </p:txBody>
      </p:sp>
      <p:pic>
        <p:nvPicPr>
          <p:cNvPr id="70661" name="Θέση περιεχομένου 6"/>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168400" y="1690688"/>
            <a:ext cx="6807200" cy="4592637"/>
          </a:xfrm>
        </p:spPr>
      </p:pic>
      <p:sp>
        <p:nvSpPr>
          <p:cNvPr id="4" name="Θέση υποσέλιδου 3"/>
          <p:cNvSpPr>
            <a:spLocks noGrp="1"/>
          </p:cNvSpPr>
          <p:nvPr>
            <p:ph type="ftr" sz="quarter" idx="11"/>
          </p:nvPr>
        </p:nvSpPr>
        <p:spPr/>
        <p:txBody>
          <a:bodyPr/>
          <a:lstStyle/>
          <a:p>
            <a:pPr>
              <a:defRPr/>
            </a:pPr>
            <a:r>
              <a:rPr lang="el-GR" smtClean="0"/>
              <a:t>Ενότητα 16. Τριλοβίτες, Χηληκεραιωτά και Μυριάποδα.</a:t>
            </a:r>
            <a:endParaRPr lang="el-GR" dirty="0"/>
          </a:p>
        </p:txBody>
      </p:sp>
      <p:sp>
        <p:nvSpPr>
          <p:cNvPr id="5" name="Θέση αριθμού διαφάνειας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30AAFB5B-103A-4F30-86D8-8D0B87BECE5E}" type="slidenum">
              <a:rPr lang="el-GR" altLang="en-US">
                <a:solidFill>
                  <a:srgbClr val="898989"/>
                </a:solidFill>
                <a:latin typeface="Calibri" panose="020F0502020204030204" pitchFamily="34" charset="0"/>
              </a:rPr>
              <a:pPr/>
              <a:t>66</a:t>
            </a:fld>
            <a:endParaRPr lang="el-GR" altLang="en-US">
              <a:solidFill>
                <a:srgbClr val="898989"/>
              </a:solidFill>
              <a:latin typeface="Calibri" panose="020F0502020204030204" pitchFamily="34" charset="0"/>
            </a:endParaRPr>
          </a:p>
        </p:txBody>
      </p:sp>
      <p:sp>
        <p:nvSpPr>
          <p:cNvPr id="6" name="TextBox 5"/>
          <p:cNvSpPr txBox="1"/>
          <p:nvPr/>
        </p:nvSpPr>
        <p:spPr>
          <a:xfrm>
            <a:off x="7467600" y="5875338"/>
            <a:ext cx="341760" cy="276999"/>
          </a:xfrm>
          <a:prstGeom prst="rect">
            <a:avLst/>
          </a:prstGeom>
          <a:noFill/>
        </p:spPr>
        <p:txBody>
          <a:bodyPr wrap="none">
            <a:spAutoFit/>
          </a:bodyPr>
          <a:lstStyle/>
          <a:p>
            <a:pPr eaLnBrk="0" hangingPunct="0">
              <a:defRPr/>
            </a:pPr>
            <a:r>
              <a:rPr lang="en-US" sz="1200" dirty="0" smtClean="0">
                <a:latin typeface="+mn-lt"/>
                <a:cs typeface="+mn-cs"/>
              </a:rPr>
              <a:t>8</a:t>
            </a:r>
            <a:r>
              <a:rPr lang="el-GR" sz="1200" dirty="0" smtClean="0">
                <a:latin typeface="+mn-lt"/>
                <a:cs typeface="+mn-cs"/>
              </a:rPr>
              <a:t>4</a:t>
            </a:r>
            <a:endParaRPr lang="en-US" sz="1200" dirty="0">
              <a:latin typeface="+mn-lt"/>
              <a:cs typeface="+mn-cs"/>
            </a:endParaRP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Τίτλος 1"/>
          <p:cNvSpPr>
            <a:spLocks noGrp="1"/>
          </p:cNvSpPr>
          <p:nvPr>
            <p:ph type="title"/>
          </p:nvPr>
        </p:nvSpPr>
        <p:spPr/>
        <p:txBody>
          <a:bodyPr/>
          <a:lstStyle/>
          <a:p>
            <a:pPr eaLnBrk="1" hangingPunct="1"/>
            <a:r>
              <a:rPr lang="el-GR" altLang="en-US" sz="4000" smtClean="0"/>
              <a:t>Φυλογένεση των Χηληκεραιωτών και των Αραχνιδίων</a:t>
            </a:r>
            <a:r>
              <a:rPr lang="en-US" altLang="en-US" sz="4000" smtClean="0"/>
              <a:t> 2/2</a:t>
            </a:r>
          </a:p>
        </p:txBody>
      </p:sp>
      <p:sp>
        <p:nvSpPr>
          <p:cNvPr id="71685" name="Θέση περιεχομένου 2"/>
          <p:cNvSpPr>
            <a:spLocks noGrp="1"/>
          </p:cNvSpPr>
          <p:nvPr>
            <p:ph idx="1"/>
          </p:nvPr>
        </p:nvSpPr>
        <p:spPr/>
        <p:txBody>
          <a:bodyPr/>
          <a:lstStyle/>
          <a:p>
            <a:pPr marL="0" indent="0" eaLnBrk="1" hangingPunct="1">
              <a:buFont typeface="Arial" panose="020B0604020202020204" pitchFamily="34" charset="0"/>
              <a:buNone/>
            </a:pPr>
            <a:r>
              <a:rPr lang="el-GR" altLang="en-US" b="1" dirty="0" err="1" smtClean="0"/>
              <a:t>Υπόφυλο</a:t>
            </a:r>
            <a:r>
              <a:rPr lang="el-GR" altLang="en-US" b="1" dirty="0" smtClean="0"/>
              <a:t> </a:t>
            </a:r>
            <a:r>
              <a:rPr lang="el-GR" altLang="en-US" b="1" dirty="0" err="1" smtClean="0"/>
              <a:t>Μονοσκελή</a:t>
            </a:r>
            <a:endParaRPr lang="el-GR" altLang="en-US" b="1" dirty="0" smtClean="0"/>
          </a:p>
          <a:p>
            <a:pPr marL="0" indent="0" eaLnBrk="1" hangingPunct="1">
              <a:buFont typeface="Arial" panose="020B0604020202020204" pitchFamily="34" charset="0"/>
              <a:buNone/>
            </a:pPr>
            <a:r>
              <a:rPr lang="el-GR" altLang="en-US" dirty="0" smtClean="0"/>
              <a:t>	</a:t>
            </a:r>
            <a:r>
              <a:rPr lang="el-GR" altLang="en-US" dirty="0" err="1" smtClean="0"/>
              <a:t>Υπερομοταξία</a:t>
            </a:r>
            <a:r>
              <a:rPr lang="el-GR" altLang="en-US" dirty="0" smtClean="0"/>
              <a:t> </a:t>
            </a:r>
            <a:r>
              <a:rPr lang="el-GR" altLang="en-US" dirty="0" err="1" smtClean="0"/>
              <a:t>Μυριάποδα</a:t>
            </a:r>
            <a:endParaRPr lang="el-GR" altLang="en-US" dirty="0" smtClean="0"/>
          </a:p>
          <a:p>
            <a:pPr marL="0" indent="0" eaLnBrk="1" hangingPunct="1">
              <a:spcBef>
                <a:spcPts val="1800"/>
              </a:spcBef>
              <a:buFont typeface="Arial" panose="020B0604020202020204" pitchFamily="34" charset="0"/>
              <a:buNone/>
            </a:pPr>
            <a:r>
              <a:rPr lang="el-GR" altLang="en-US" dirty="0" smtClean="0"/>
              <a:t>		Ομοταξία </a:t>
            </a:r>
            <a:r>
              <a:rPr lang="el-GR" altLang="en-US" dirty="0" err="1" smtClean="0"/>
              <a:t>Χειλόποδα</a:t>
            </a:r>
            <a:endParaRPr lang="el-GR" altLang="en-US" dirty="0" smtClean="0"/>
          </a:p>
          <a:p>
            <a:pPr marL="0" indent="0" eaLnBrk="1" hangingPunct="1">
              <a:buFont typeface="Arial" panose="020B0604020202020204" pitchFamily="34" charset="0"/>
              <a:buNone/>
            </a:pPr>
            <a:r>
              <a:rPr lang="el-GR" altLang="en-US" dirty="0" smtClean="0"/>
              <a:t>		Ομοταξία </a:t>
            </a:r>
            <a:r>
              <a:rPr lang="el-GR" altLang="en-US" dirty="0" err="1" smtClean="0"/>
              <a:t>Διπλόποδα</a:t>
            </a:r>
            <a:endParaRPr lang="el-GR" altLang="en-US" dirty="0" smtClean="0"/>
          </a:p>
          <a:p>
            <a:pPr marL="0" indent="0" eaLnBrk="1" hangingPunct="1">
              <a:buFont typeface="Arial" panose="020B0604020202020204" pitchFamily="34" charset="0"/>
              <a:buNone/>
            </a:pPr>
            <a:r>
              <a:rPr lang="el-GR" altLang="en-US" dirty="0" smtClean="0"/>
              <a:t>		Ομοταξία </a:t>
            </a:r>
            <a:r>
              <a:rPr lang="el-GR" altLang="en-US" dirty="0" err="1" smtClean="0"/>
              <a:t>Σύμφυλα</a:t>
            </a:r>
            <a:endParaRPr lang="el-GR" altLang="en-US" dirty="0" smtClean="0"/>
          </a:p>
          <a:p>
            <a:pPr marL="0" indent="0" eaLnBrk="1" hangingPunct="1">
              <a:buFont typeface="Arial" panose="020B0604020202020204" pitchFamily="34" charset="0"/>
              <a:buNone/>
            </a:pPr>
            <a:r>
              <a:rPr lang="el-GR" altLang="en-US" dirty="0" smtClean="0"/>
              <a:t>		Ομοταξία </a:t>
            </a:r>
            <a:r>
              <a:rPr lang="el-GR" altLang="en-US" dirty="0" err="1" smtClean="0"/>
              <a:t>Παυρόποδα</a:t>
            </a:r>
            <a:endParaRPr lang="el-GR" altLang="en-US" dirty="0" smtClean="0"/>
          </a:p>
          <a:p>
            <a:pPr marL="0" indent="0" eaLnBrk="1" hangingPunct="1"/>
            <a:endParaRPr lang="en-US" altLang="en-US" dirty="0" smtClean="0"/>
          </a:p>
        </p:txBody>
      </p:sp>
      <p:sp>
        <p:nvSpPr>
          <p:cNvPr id="4" name="Θέση υποσέλιδου 3"/>
          <p:cNvSpPr>
            <a:spLocks noGrp="1"/>
          </p:cNvSpPr>
          <p:nvPr>
            <p:ph type="ftr" sz="quarter" idx="11"/>
          </p:nvPr>
        </p:nvSpPr>
        <p:spPr/>
        <p:txBody>
          <a:bodyPr/>
          <a:lstStyle/>
          <a:p>
            <a:pPr>
              <a:defRPr/>
            </a:pPr>
            <a:r>
              <a:rPr lang="el-GR" smtClean="0"/>
              <a:t>Ενότητα 16. Τριλοβίτες, Χηληκεραιωτά και Μυριάποδα.</a:t>
            </a:r>
            <a:endParaRPr lang="el-GR" dirty="0"/>
          </a:p>
        </p:txBody>
      </p:sp>
      <p:sp>
        <p:nvSpPr>
          <p:cNvPr id="5" name="Θέση αριθμού διαφάνειας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5FD3F98B-3A72-446F-9D80-FCE42202F052}" type="slidenum">
              <a:rPr lang="el-GR" altLang="en-US">
                <a:solidFill>
                  <a:srgbClr val="898989"/>
                </a:solidFill>
                <a:latin typeface="Calibri" panose="020F0502020204030204" pitchFamily="34" charset="0"/>
              </a:rPr>
              <a:pPr/>
              <a:t>67</a:t>
            </a:fld>
            <a:endParaRPr lang="el-GR" altLang="en-US">
              <a:solidFill>
                <a:srgbClr val="898989"/>
              </a:solidFill>
              <a:latin typeface="Calibri" panose="020F0502020204030204" pitchFamily="34" charset="0"/>
            </a:endParaRP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Τίτλος 1"/>
          <p:cNvSpPr>
            <a:spLocks noGrp="1"/>
          </p:cNvSpPr>
          <p:nvPr>
            <p:ph type="title"/>
          </p:nvPr>
        </p:nvSpPr>
        <p:spPr/>
        <p:txBody>
          <a:bodyPr/>
          <a:lstStyle/>
          <a:p>
            <a:pPr eaLnBrk="1" hangingPunct="1"/>
            <a:r>
              <a:rPr lang="el-GR" altLang="en-US" dirty="0" smtClean="0"/>
              <a:t>Ομοταξία </a:t>
            </a:r>
            <a:r>
              <a:rPr lang="el-GR" altLang="en-US" dirty="0" err="1" smtClean="0"/>
              <a:t>Χειλόποδα</a:t>
            </a:r>
            <a:r>
              <a:rPr lang="en-US" altLang="en-US" dirty="0" smtClean="0"/>
              <a:t> 1/6</a:t>
            </a:r>
          </a:p>
        </p:txBody>
      </p:sp>
      <p:pic>
        <p:nvPicPr>
          <p:cNvPr id="72712" name="Picture 4"/>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tretch>
            <a:fillRect/>
          </a:stretch>
        </p:blipFill>
        <p:spPr>
          <a:xfrm>
            <a:off x="628650" y="3115469"/>
            <a:ext cx="3886200" cy="1771649"/>
          </a:xfrm>
          <a:noFill/>
        </p:spPr>
      </p:pic>
      <p:pic>
        <p:nvPicPr>
          <p:cNvPr id="72707" name="Θέση περιεχομένου 12"/>
          <p:cNvPicPr>
            <a:picLocks noGrp="1" noChangeAspect="1"/>
          </p:cNvPicPr>
          <p:nvPr>
            <p:ph sz="half" idx="2"/>
          </p:nvPr>
        </p:nvPicPr>
        <p:blipFill>
          <a:blip r:embed="rId4">
            <a:extLst>
              <a:ext uri="{28A0092B-C50C-407E-A947-70E740481C1C}">
                <a14:useLocalDpi xmlns:a14="http://schemas.microsoft.com/office/drawing/2010/main" val="0"/>
              </a:ext>
            </a:extLst>
          </a:blip>
          <a:srcRect l="-2" r="1350"/>
          <a:stretch>
            <a:fillRect/>
          </a:stretch>
        </p:blipFill>
        <p:spPr>
          <a:xfrm>
            <a:off x="4648200" y="1600200"/>
            <a:ext cx="3733800" cy="4757738"/>
          </a:xfrm>
        </p:spPr>
      </p:pic>
      <p:sp>
        <p:nvSpPr>
          <p:cNvPr id="4" name="Θέση υποσέλιδου 3"/>
          <p:cNvSpPr>
            <a:spLocks noGrp="1"/>
          </p:cNvSpPr>
          <p:nvPr>
            <p:ph type="ftr" sz="quarter" idx="11"/>
          </p:nvPr>
        </p:nvSpPr>
        <p:spPr/>
        <p:txBody>
          <a:bodyPr/>
          <a:lstStyle/>
          <a:p>
            <a:pPr>
              <a:defRPr/>
            </a:pPr>
            <a:r>
              <a:rPr lang="el-GR" smtClean="0"/>
              <a:t>Ενότητα 16. Τριλοβίτες, Χηληκεραιωτά και Μυριάποδα.</a:t>
            </a:r>
            <a:endParaRPr lang="el-GR" dirty="0"/>
          </a:p>
        </p:txBody>
      </p:sp>
      <p:sp>
        <p:nvSpPr>
          <p:cNvPr id="5" name="Θέση αριθμού διαφάνειας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B757A03E-8F0A-4755-8D02-4E2E453F3703}" type="slidenum">
              <a:rPr lang="el-GR" altLang="en-US">
                <a:solidFill>
                  <a:srgbClr val="898989"/>
                </a:solidFill>
                <a:latin typeface="Calibri" panose="020F0502020204030204" pitchFamily="34" charset="0"/>
              </a:rPr>
              <a:pPr/>
              <a:t>68</a:t>
            </a:fld>
            <a:endParaRPr lang="el-GR" altLang="en-US">
              <a:solidFill>
                <a:srgbClr val="898989"/>
              </a:solidFill>
              <a:latin typeface="Calibri" panose="020F0502020204030204" pitchFamily="34" charset="0"/>
            </a:endParaRPr>
          </a:p>
        </p:txBody>
      </p:sp>
      <p:sp>
        <p:nvSpPr>
          <p:cNvPr id="8" name="TextBox 7"/>
          <p:cNvSpPr txBox="1"/>
          <p:nvPr/>
        </p:nvSpPr>
        <p:spPr>
          <a:xfrm>
            <a:off x="4117975" y="4953000"/>
            <a:ext cx="341760" cy="276999"/>
          </a:xfrm>
          <a:prstGeom prst="rect">
            <a:avLst/>
          </a:prstGeom>
          <a:noFill/>
        </p:spPr>
        <p:txBody>
          <a:bodyPr wrap="none">
            <a:spAutoFit/>
          </a:bodyPr>
          <a:lstStyle/>
          <a:p>
            <a:pPr eaLnBrk="0" hangingPunct="0">
              <a:defRPr/>
            </a:pPr>
            <a:r>
              <a:rPr lang="en-US" sz="1200" dirty="0" smtClean="0">
                <a:latin typeface="+mn-lt"/>
                <a:cs typeface="+mn-cs"/>
              </a:rPr>
              <a:t>8</a:t>
            </a:r>
            <a:r>
              <a:rPr lang="el-GR" sz="1200" dirty="0" smtClean="0">
                <a:latin typeface="+mn-lt"/>
                <a:cs typeface="+mn-cs"/>
              </a:rPr>
              <a:t>5</a:t>
            </a:r>
            <a:endParaRPr lang="en-US" sz="1200" dirty="0">
              <a:latin typeface="+mn-lt"/>
              <a:cs typeface="+mn-cs"/>
            </a:endParaRPr>
          </a:p>
        </p:txBody>
      </p:sp>
      <p:sp>
        <p:nvSpPr>
          <p:cNvPr id="9" name="TextBox 8"/>
          <p:cNvSpPr txBox="1"/>
          <p:nvPr/>
        </p:nvSpPr>
        <p:spPr>
          <a:xfrm>
            <a:off x="7964488" y="5849938"/>
            <a:ext cx="341760" cy="276999"/>
          </a:xfrm>
          <a:prstGeom prst="rect">
            <a:avLst/>
          </a:prstGeom>
          <a:noFill/>
        </p:spPr>
        <p:txBody>
          <a:bodyPr wrap="none">
            <a:spAutoFit/>
          </a:bodyPr>
          <a:lstStyle/>
          <a:p>
            <a:pPr eaLnBrk="0" hangingPunct="0">
              <a:defRPr/>
            </a:pPr>
            <a:r>
              <a:rPr lang="en-US" sz="1200" dirty="0" smtClean="0">
                <a:latin typeface="+mn-lt"/>
                <a:cs typeface="+mn-cs"/>
              </a:rPr>
              <a:t>8</a:t>
            </a:r>
            <a:r>
              <a:rPr lang="el-GR" sz="1200" dirty="0" smtClean="0">
                <a:latin typeface="+mn-lt"/>
                <a:cs typeface="+mn-cs"/>
              </a:rPr>
              <a:t>6</a:t>
            </a:r>
            <a:endParaRPr lang="en-US" sz="1200" dirty="0">
              <a:latin typeface="+mn-lt"/>
              <a:cs typeface="+mn-cs"/>
            </a:endParaRP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Τίτλος 1"/>
          <p:cNvSpPr>
            <a:spLocks noGrp="1"/>
          </p:cNvSpPr>
          <p:nvPr>
            <p:ph type="title"/>
          </p:nvPr>
        </p:nvSpPr>
        <p:spPr/>
        <p:txBody>
          <a:bodyPr/>
          <a:lstStyle/>
          <a:p>
            <a:pPr eaLnBrk="1" hangingPunct="1"/>
            <a:r>
              <a:rPr lang="el-GR" altLang="en-US" smtClean="0"/>
              <a:t>Ομοταξία Χειλόποδα</a:t>
            </a:r>
            <a:r>
              <a:rPr lang="en-US" altLang="en-US" smtClean="0"/>
              <a:t> 2/6</a:t>
            </a:r>
          </a:p>
        </p:txBody>
      </p:sp>
      <p:pic>
        <p:nvPicPr>
          <p:cNvPr id="73733" name="Θέση περιεχομένου 5"/>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847850" y="1506538"/>
            <a:ext cx="5848350" cy="4670425"/>
          </a:xfrm>
        </p:spPr>
      </p:pic>
      <p:sp>
        <p:nvSpPr>
          <p:cNvPr id="4" name="Θέση υποσέλιδου 3"/>
          <p:cNvSpPr>
            <a:spLocks noGrp="1"/>
          </p:cNvSpPr>
          <p:nvPr>
            <p:ph type="ftr" sz="quarter" idx="11"/>
          </p:nvPr>
        </p:nvSpPr>
        <p:spPr/>
        <p:txBody>
          <a:bodyPr/>
          <a:lstStyle/>
          <a:p>
            <a:pPr>
              <a:defRPr/>
            </a:pPr>
            <a:r>
              <a:rPr lang="el-GR" smtClean="0"/>
              <a:t>Ενότητα 16. Τριλοβίτες, Χηληκεραιωτά και Μυριάποδα.</a:t>
            </a:r>
            <a:endParaRPr lang="el-GR" dirty="0"/>
          </a:p>
        </p:txBody>
      </p:sp>
      <p:sp>
        <p:nvSpPr>
          <p:cNvPr id="5" name="Θέση αριθμού διαφάνειας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4EB8E4BC-1B0A-4B9E-BD3A-E2DB1CCC5C03}" type="slidenum">
              <a:rPr lang="el-GR" altLang="en-US">
                <a:solidFill>
                  <a:srgbClr val="898989"/>
                </a:solidFill>
                <a:latin typeface="Calibri" panose="020F0502020204030204" pitchFamily="34" charset="0"/>
              </a:rPr>
              <a:pPr/>
              <a:t>69</a:t>
            </a:fld>
            <a:endParaRPr lang="el-GR" altLang="en-US">
              <a:solidFill>
                <a:srgbClr val="898989"/>
              </a:solidFill>
              <a:latin typeface="Calibri" panose="020F0502020204030204" pitchFamily="34" charset="0"/>
            </a:endParaRPr>
          </a:p>
        </p:txBody>
      </p:sp>
      <p:sp>
        <p:nvSpPr>
          <p:cNvPr id="7" name="TextBox 6"/>
          <p:cNvSpPr txBox="1"/>
          <p:nvPr/>
        </p:nvSpPr>
        <p:spPr>
          <a:xfrm>
            <a:off x="4953000" y="5334000"/>
            <a:ext cx="341760" cy="276999"/>
          </a:xfrm>
          <a:prstGeom prst="rect">
            <a:avLst/>
          </a:prstGeom>
          <a:noFill/>
        </p:spPr>
        <p:txBody>
          <a:bodyPr wrap="none">
            <a:spAutoFit/>
          </a:bodyPr>
          <a:lstStyle/>
          <a:p>
            <a:pPr eaLnBrk="0" hangingPunct="0">
              <a:defRPr/>
            </a:pPr>
            <a:r>
              <a:rPr lang="en-US" sz="1200" dirty="0" smtClean="0">
                <a:latin typeface="+mn-lt"/>
                <a:cs typeface="+mn-cs"/>
              </a:rPr>
              <a:t>8</a:t>
            </a:r>
            <a:r>
              <a:rPr lang="el-GR" sz="1200" dirty="0" smtClean="0">
                <a:latin typeface="+mn-lt"/>
                <a:cs typeface="+mn-cs"/>
              </a:rPr>
              <a:t>7</a:t>
            </a:r>
            <a:endParaRPr lang="en-US" sz="1200" dirty="0">
              <a:latin typeface="+mn-lt"/>
              <a:cs typeface="+mn-cs"/>
            </a:endParaRP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Τίτλος 1"/>
          <p:cNvSpPr>
            <a:spLocks noGrp="1"/>
          </p:cNvSpPr>
          <p:nvPr>
            <p:ph type="title"/>
          </p:nvPr>
        </p:nvSpPr>
        <p:spPr>
          <a:xfrm>
            <a:off x="323528" y="476672"/>
            <a:ext cx="3582119" cy="1600200"/>
          </a:xfrm>
        </p:spPr>
        <p:txBody>
          <a:bodyPr>
            <a:noAutofit/>
          </a:bodyPr>
          <a:lstStyle/>
          <a:p>
            <a:pPr eaLnBrk="1" hangingPunct="1"/>
            <a:r>
              <a:rPr lang="el-GR" altLang="en-US" sz="4000" dirty="0" smtClean="0"/>
              <a:t>Ομοταξία </a:t>
            </a:r>
            <a:r>
              <a:rPr lang="el-GR" altLang="en-US" sz="4000" dirty="0" err="1" smtClean="0"/>
              <a:t>Χειλόποδα</a:t>
            </a:r>
            <a:r>
              <a:rPr lang="en-US" altLang="en-US" sz="4000" dirty="0" smtClean="0"/>
              <a:t> 3/6</a:t>
            </a:r>
          </a:p>
        </p:txBody>
      </p:sp>
      <p:pic>
        <p:nvPicPr>
          <p:cNvPr id="74755" name="Θέση περιεχομένου 6"/>
          <p:cNvPicPr>
            <a:picLocks noGrp="1" noChangeAspect="1"/>
          </p:cNvPicPr>
          <p:nvPr>
            <p:ph type="pic" idx="1"/>
          </p:nvPr>
        </p:nvPicPr>
        <p:blipFill>
          <a:blip r:embed="rId3">
            <a:extLst>
              <a:ext uri="{28A0092B-C50C-407E-A947-70E740481C1C}">
                <a14:useLocalDpi xmlns:a14="http://schemas.microsoft.com/office/drawing/2010/main" val="0"/>
              </a:ext>
            </a:extLst>
          </a:blip>
          <a:srcRect l="-4561" t="2557" r="-4561" b="2557"/>
          <a:stretch>
            <a:fillRect/>
          </a:stretch>
        </p:blipFill>
        <p:spPr>
          <a:xfrm>
            <a:off x="3714750" y="142875"/>
            <a:ext cx="5102225" cy="6326188"/>
          </a:xfrm>
        </p:spPr>
      </p:pic>
      <p:sp>
        <p:nvSpPr>
          <p:cNvPr id="4" name="Θέση υποσέλιδου 3"/>
          <p:cNvSpPr>
            <a:spLocks noGrp="1"/>
          </p:cNvSpPr>
          <p:nvPr>
            <p:ph type="ftr" sz="quarter" idx="11"/>
          </p:nvPr>
        </p:nvSpPr>
        <p:spPr/>
        <p:txBody>
          <a:bodyPr/>
          <a:lstStyle/>
          <a:p>
            <a:pPr>
              <a:defRPr/>
            </a:pPr>
            <a:r>
              <a:rPr lang="el-GR" smtClean="0"/>
              <a:t>Ενότητα 16. Τριλοβίτες, Χηληκεραιωτά και Μυριάποδα.</a:t>
            </a:r>
            <a:endParaRPr lang="el-GR" dirty="0"/>
          </a:p>
        </p:txBody>
      </p:sp>
      <p:sp>
        <p:nvSpPr>
          <p:cNvPr id="5" name="Θέση αριθμού διαφάνειας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1B66A4E7-7FAB-426F-A9C8-DEA9E90F9FD8}" type="slidenum">
              <a:rPr lang="el-GR" altLang="en-US">
                <a:solidFill>
                  <a:srgbClr val="898989"/>
                </a:solidFill>
                <a:latin typeface="Calibri" panose="020F0502020204030204" pitchFamily="34" charset="0"/>
              </a:rPr>
              <a:pPr/>
              <a:t>70</a:t>
            </a:fld>
            <a:endParaRPr lang="el-GR" altLang="en-US">
              <a:solidFill>
                <a:srgbClr val="898989"/>
              </a:solidFill>
              <a:latin typeface="Calibri" panose="020F0502020204030204" pitchFamily="34" charset="0"/>
            </a:endParaRPr>
          </a:p>
        </p:txBody>
      </p:sp>
      <p:sp>
        <p:nvSpPr>
          <p:cNvPr id="10" name="TextBox 9"/>
          <p:cNvSpPr txBox="1"/>
          <p:nvPr/>
        </p:nvSpPr>
        <p:spPr>
          <a:xfrm>
            <a:off x="7857108" y="5733256"/>
            <a:ext cx="341760" cy="276999"/>
          </a:xfrm>
          <a:prstGeom prst="rect">
            <a:avLst/>
          </a:prstGeom>
          <a:noFill/>
        </p:spPr>
        <p:txBody>
          <a:bodyPr wrap="none">
            <a:spAutoFit/>
          </a:bodyPr>
          <a:lstStyle/>
          <a:p>
            <a:pPr eaLnBrk="0" hangingPunct="0">
              <a:defRPr/>
            </a:pPr>
            <a:r>
              <a:rPr lang="el-GR" sz="1200" dirty="0" smtClean="0">
                <a:latin typeface="+mn-lt"/>
                <a:cs typeface="+mn-cs"/>
              </a:rPr>
              <a:t>88</a:t>
            </a:r>
            <a:endParaRPr lang="en-US" sz="1200" dirty="0">
              <a:latin typeface="+mn-lt"/>
              <a:cs typeface="+mn-cs"/>
            </a:endParaRP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Τίτλος 1"/>
          <p:cNvSpPr>
            <a:spLocks noGrp="1"/>
          </p:cNvSpPr>
          <p:nvPr>
            <p:ph type="title"/>
          </p:nvPr>
        </p:nvSpPr>
        <p:spPr/>
        <p:txBody>
          <a:bodyPr/>
          <a:lstStyle/>
          <a:p>
            <a:pPr eaLnBrk="1" hangingPunct="1"/>
            <a:r>
              <a:rPr lang="el-GR" altLang="en-US" smtClean="0"/>
              <a:t>Ομοταξία Χειλόποδα</a:t>
            </a:r>
            <a:r>
              <a:rPr lang="en-US" altLang="en-US" smtClean="0"/>
              <a:t> 4/6</a:t>
            </a:r>
          </a:p>
        </p:txBody>
      </p:sp>
      <p:pic>
        <p:nvPicPr>
          <p:cNvPr id="75781" name="Θέση περιεχομένου 5"/>
          <p:cNvPicPr>
            <a:picLocks noGrp="1" noChangeAspect="1"/>
          </p:cNvPicPr>
          <p:nvPr>
            <p:ph idx="1"/>
          </p:nvPr>
        </p:nvPicPr>
        <p:blipFill>
          <a:blip r:embed="rId3">
            <a:extLst>
              <a:ext uri="{28A0092B-C50C-407E-A947-70E740481C1C}">
                <a14:useLocalDpi xmlns:a14="http://schemas.microsoft.com/office/drawing/2010/main" val="0"/>
              </a:ext>
            </a:extLst>
          </a:blip>
          <a:srcRect r="2612"/>
          <a:stretch>
            <a:fillRect/>
          </a:stretch>
        </p:blipFill>
        <p:spPr>
          <a:xfrm>
            <a:off x="1766888" y="1625600"/>
            <a:ext cx="5610225" cy="4724400"/>
          </a:xfrm>
        </p:spPr>
      </p:pic>
      <p:sp>
        <p:nvSpPr>
          <p:cNvPr id="4" name="Θέση υποσέλιδου 3"/>
          <p:cNvSpPr>
            <a:spLocks noGrp="1"/>
          </p:cNvSpPr>
          <p:nvPr>
            <p:ph type="ftr" sz="quarter" idx="11"/>
          </p:nvPr>
        </p:nvSpPr>
        <p:spPr/>
        <p:txBody>
          <a:bodyPr/>
          <a:lstStyle/>
          <a:p>
            <a:pPr>
              <a:defRPr/>
            </a:pPr>
            <a:r>
              <a:rPr lang="el-GR" smtClean="0"/>
              <a:t>Ενότητα 16. Τριλοβίτες, Χηληκεραιωτά και Μυριάποδα.</a:t>
            </a:r>
            <a:endParaRPr lang="el-GR" dirty="0"/>
          </a:p>
        </p:txBody>
      </p:sp>
      <p:sp>
        <p:nvSpPr>
          <p:cNvPr id="5" name="Θέση αριθμού διαφάνειας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06261613-B4B6-4227-BED4-87C1AD2240B5}" type="slidenum">
              <a:rPr lang="el-GR" altLang="en-US">
                <a:solidFill>
                  <a:srgbClr val="898989"/>
                </a:solidFill>
                <a:latin typeface="Calibri" panose="020F0502020204030204" pitchFamily="34" charset="0"/>
              </a:rPr>
              <a:pPr/>
              <a:t>71</a:t>
            </a:fld>
            <a:endParaRPr lang="el-GR" altLang="en-US">
              <a:solidFill>
                <a:srgbClr val="898989"/>
              </a:solidFill>
              <a:latin typeface="Calibri" panose="020F0502020204030204" pitchFamily="34" charset="0"/>
            </a:endParaRPr>
          </a:p>
        </p:txBody>
      </p:sp>
      <p:sp>
        <p:nvSpPr>
          <p:cNvPr id="7" name="TextBox 6"/>
          <p:cNvSpPr txBox="1"/>
          <p:nvPr/>
        </p:nvSpPr>
        <p:spPr>
          <a:xfrm>
            <a:off x="6858000" y="5867400"/>
            <a:ext cx="341760" cy="276999"/>
          </a:xfrm>
          <a:prstGeom prst="rect">
            <a:avLst/>
          </a:prstGeom>
          <a:noFill/>
        </p:spPr>
        <p:txBody>
          <a:bodyPr wrap="none">
            <a:spAutoFit/>
          </a:bodyPr>
          <a:lstStyle/>
          <a:p>
            <a:pPr eaLnBrk="0" hangingPunct="0">
              <a:defRPr/>
            </a:pPr>
            <a:r>
              <a:rPr lang="en-US" sz="1200" dirty="0" smtClean="0">
                <a:latin typeface="+mn-lt"/>
                <a:cs typeface="+mn-cs"/>
              </a:rPr>
              <a:t>8</a:t>
            </a:r>
            <a:r>
              <a:rPr lang="el-GR" sz="1200" dirty="0" smtClean="0">
                <a:latin typeface="+mn-lt"/>
                <a:cs typeface="+mn-cs"/>
              </a:rPr>
              <a:t>9</a:t>
            </a:r>
            <a:endParaRPr lang="en-US" sz="1200" dirty="0">
              <a:latin typeface="+mn-lt"/>
              <a:cs typeface="+mn-cs"/>
            </a:endParaRP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Τίτλος 1"/>
          <p:cNvSpPr>
            <a:spLocks noGrp="1"/>
          </p:cNvSpPr>
          <p:nvPr>
            <p:ph type="title"/>
          </p:nvPr>
        </p:nvSpPr>
        <p:spPr/>
        <p:txBody>
          <a:bodyPr/>
          <a:lstStyle/>
          <a:p>
            <a:pPr eaLnBrk="1" hangingPunct="1"/>
            <a:r>
              <a:rPr lang="el-GR" altLang="en-US" smtClean="0"/>
              <a:t>Ομοταξία Χειλόποδα</a:t>
            </a:r>
            <a:r>
              <a:rPr lang="en-US" altLang="en-US" smtClean="0"/>
              <a:t> 5/6</a:t>
            </a:r>
          </a:p>
        </p:txBody>
      </p:sp>
      <p:pic>
        <p:nvPicPr>
          <p:cNvPr id="76805" name="Θέση περιεχομένου 6"/>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905000" y="1400175"/>
            <a:ext cx="5334000" cy="4956175"/>
          </a:xfrm>
        </p:spPr>
      </p:pic>
      <p:sp>
        <p:nvSpPr>
          <p:cNvPr id="4" name="Θέση υποσέλιδου 3"/>
          <p:cNvSpPr>
            <a:spLocks noGrp="1"/>
          </p:cNvSpPr>
          <p:nvPr>
            <p:ph type="ftr" sz="quarter" idx="11"/>
          </p:nvPr>
        </p:nvSpPr>
        <p:spPr/>
        <p:txBody>
          <a:bodyPr/>
          <a:lstStyle/>
          <a:p>
            <a:pPr>
              <a:defRPr/>
            </a:pPr>
            <a:r>
              <a:rPr lang="el-GR" smtClean="0"/>
              <a:t>Ενότητα 16. Τριλοβίτες, Χηληκεραιωτά και Μυριάποδα.</a:t>
            </a:r>
            <a:endParaRPr lang="el-GR" dirty="0"/>
          </a:p>
        </p:txBody>
      </p:sp>
      <p:sp>
        <p:nvSpPr>
          <p:cNvPr id="5" name="Θέση αριθμού διαφάνειας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EA08C061-1AA5-41F9-9CB3-868FB882172B}" type="slidenum">
              <a:rPr lang="el-GR" altLang="en-US">
                <a:solidFill>
                  <a:srgbClr val="898989"/>
                </a:solidFill>
                <a:latin typeface="Calibri" panose="020F0502020204030204" pitchFamily="34" charset="0"/>
              </a:rPr>
              <a:pPr/>
              <a:t>72</a:t>
            </a:fld>
            <a:endParaRPr lang="el-GR" altLang="en-US">
              <a:solidFill>
                <a:srgbClr val="898989"/>
              </a:solidFill>
              <a:latin typeface="Calibri" panose="020F0502020204030204" pitchFamily="34" charset="0"/>
            </a:endParaRPr>
          </a:p>
        </p:txBody>
      </p:sp>
      <p:sp>
        <p:nvSpPr>
          <p:cNvPr id="6" name="TextBox 5"/>
          <p:cNvSpPr txBox="1"/>
          <p:nvPr/>
        </p:nvSpPr>
        <p:spPr>
          <a:xfrm>
            <a:off x="6969125" y="6056313"/>
            <a:ext cx="341760" cy="276999"/>
          </a:xfrm>
          <a:prstGeom prst="rect">
            <a:avLst/>
          </a:prstGeom>
          <a:noFill/>
        </p:spPr>
        <p:txBody>
          <a:bodyPr wrap="none">
            <a:spAutoFit/>
          </a:bodyPr>
          <a:lstStyle/>
          <a:p>
            <a:pPr eaLnBrk="0" hangingPunct="0">
              <a:defRPr/>
            </a:pPr>
            <a:r>
              <a:rPr lang="el-GR" sz="1200" dirty="0" smtClean="0">
                <a:latin typeface="+mn-lt"/>
                <a:cs typeface="+mn-cs"/>
              </a:rPr>
              <a:t>90</a:t>
            </a:r>
            <a:endParaRPr lang="en-US" sz="1200" dirty="0">
              <a:latin typeface="+mn-lt"/>
              <a:cs typeface="+mn-cs"/>
            </a:endParaRP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Τίτλος 1"/>
          <p:cNvSpPr>
            <a:spLocks noGrp="1"/>
          </p:cNvSpPr>
          <p:nvPr>
            <p:ph type="title"/>
          </p:nvPr>
        </p:nvSpPr>
        <p:spPr/>
        <p:txBody>
          <a:bodyPr/>
          <a:lstStyle/>
          <a:p>
            <a:pPr eaLnBrk="1" hangingPunct="1"/>
            <a:r>
              <a:rPr lang="el-GR" altLang="en-US" smtClean="0"/>
              <a:t>Ομοταξία Χειλόποδα</a:t>
            </a:r>
            <a:r>
              <a:rPr lang="en-US" altLang="en-US" smtClean="0"/>
              <a:t> 6/6</a:t>
            </a:r>
          </a:p>
        </p:txBody>
      </p:sp>
      <p:pic>
        <p:nvPicPr>
          <p:cNvPr id="77829" name="Θέση περιεχομένου 5"/>
          <p:cNvPicPr>
            <a:picLocks noGrp="1" noChangeAspect="1"/>
          </p:cNvPicPr>
          <p:nvPr>
            <p:ph idx="1"/>
          </p:nvPr>
        </p:nvPicPr>
        <p:blipFill>
          <a:blip r:embed="rId3">
            <a:extLst>
              <a:ext uri="{28A0092B-C50C-407E-A947-70E740481C1C}">
                <a14:useLocalDpi xmlns:a14="http://schemas.microsoft.com/office/drawing/2010/main" val="0"/>
              </a:ext>
            </a:extLst>
          </a:blip>
          <a:srcRect b="1405"/>
          <a:stretch>
            <a:fillRect/>
          </a:stretch>
        </p:blipFill>
        <p:spPr>
          <a:xfrm>
            <a:off x="2757488" y="1449388"/>
            <a:ext cx="3629025" cy="4951412"/>
          </a:xfrm>
        </p:spPr>
      </p:pic>
      <p:sp>
        <p:nvSpPr>
          <p:cNvPr id="4" name="Θέση υποσέλιδου 3"/>
          <p:cNvSpPr>
            <a:spLocks noGrp="1"/>
          </p:cNvSpPr>
          <p:nvPr>
            <p:ph type="ftr" sz="quarter" idx="11"/>
          </p:nvPr>
        </p:nvSpPr>
        <p:spPr/>
        <p:txBody>
          <a:bodyPr/>
          <a:lstStyle/>
          <a:p>
            <a:pPr>
              <a:defRPr/>
            </a:pPr>
            <a:r>
              <a:rPr lang="el-GR" smtClean="0"/>
              <a:t>Ενότητα 16. Τριλοβίτες, Χηληκεραιωτά και Μυριάποδα.</a:t>
            </a:r>
            <a:endParaRPr lang="el-GR" dirty="0"/>
          </a:p>
        </p:txBody>
      </p:sp>
      <p:sp>
        <p:nvSpPr>
          <p:cNvPr id="5" name="Θέση αριθμού διαφάνειας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B154D0CF-DAC6-4FAD-910F-0F290F9EC88A}" type="slidenum">
              <a:rPr lang="el-GR" altLang="en-US">
                <a:solidFill>
                  <a:srgbClr val="898989"/>
                </a:solidFill>
                <a:latin typeface="Calibri" panose="020F0502020204030204" pitchFamily="34" charset="0"/>
              </a:rPr>
              <a:pPr/>
              <a:t>73</a:t>
            </a:fld>
            <a:endParaRPr lang="el-GR" altLang="en-US">
              <a:solidFill>
                <a:srgbClr val="898989"/>
              </a:solidFill>
              <a:latin typeface="Calibri" panose="020F0502020204030204" pitchFamily="34" charset="0"/>
            </a:endParaRPr>
          </a:p>
        </p:txBody>
      </p:sp>
      <p:sp>
        <p:nvSpPr>
          <p:cNvPr id="7" name="TextBox 6"/>
          <p:cNvSpPr txBox="1"/>
          <p:nvPr/>
        </p:nvSpPr>
        <p:spPr>
          <a:xfrm>
            <a:off x="6045200" y="6078538"/>
            <a:ext cx="341760" cy="276999"/>
          </a:xfrm>
          <a:prstGeom prst="rect">
            <a:avLst/>
          </a:prstGeom>
          <a:noFill/>
        </p:spPr>
        <p:txBody>
          <a:bodyPr wrap="none">
            <a:spAutoFit/>
          </a:bodyPr>
          <a:lstStyle/>
          <a:p>
            <a:pPr eaLnBrk="0" hangingPunct="0">
              <a:defRPr/>
            </a:pPr>
            <a:r>
              <a:rPr lang="el-GR" sz="1200" dirty="0" smtClean="0">
                <a:latin typeface="+mn-lt"/>
                <a:cs typeface="+mn-cs"/>
              </a:rPr>
              <a:t>91</a:t>
            </a:r>
            <a:endParaRPr lang="en-US" sz="1200" dirty="0">
              <a:latin typeface="+mn-lt"/>
              <a:cs typeface="+mn-cs"/>
            </a:endParaRP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Τίτλος 1"/>
          <p:cNvSpPr>
            <a:spLocks noGrp="1"/>
          </p:cNvSpPr>
          <p:nvPr>
            <p:ph type="title"/>
          </p:nvPr>
        </p:nvSpPr>
        <p:spPr/>
        <p:txBody>
          <a:bodyPr/>
          <a:lstStyle/>
          <a:p>
            <a:pPr eaLnBrk="1" hangingPunct="1"/>
            <a:r>
              <a:rPr lang="el-GR" altLang="en-US" smtClean="0"/>
              <a:t>Ομοταξία Διπλόποδα</a:t>
            </a:r>
            <a:r>
              <a:rPr lang="en-US" altLang="en-US" smtClean="0"/>
              <a:t> 1/5</a:t>
            </a:r>
          </a:p>
        </p:txBody>
      </p:sp>
      <p:pic>
        <p:nvPicPr>
          <p:cNvPr id="78851" name="Θέση περιεχομένου 8"/>
          <p:cNvPicPr>
            <a:picLocks noGrp="1" noChangeAspect="1"/>
          </p:cNvPicPr>
          <p:nvPr>
            <p:ph sz="half" idx="1"/>
          </p:nvPr>
        </p:nvPicPr>
        <p:blipFill>
          <a:blip r:embed="rId3">
            <a:extLst>
              <a:ext uri="{28A0092B-C50C-407E-A947-70E740481C1C}">
                <a14:useLocalDpi xmlns:a14="http://schemas.microsoft.com/office/drawing/2010/main" val="0"/>
              </a:ext>
            </a:extLst>
          </a:blip>
          <a:srcRect t="2998"/>
          <a:stretch>
            <a:fillRect/>
          </a:stretch>
        </p:blipFill>
        <p:spPr>
          <a:xfrm>
            <a:off x="649288" y="1935163"/>
            <a:ext cx="3886200" cy="2597150"/>
          </a:xfrm>
        </p:spPr>
      </p:pic>
      <p:pic>
        <p:nvPicPr>
          <p:cNvPr id="78852" name="Θέση περιεχομένου 9"/>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4667085" y="2477162"/>
            <a:ext cx="3810330" cy="3048264"/>
          </a:xfrm>
        </p:spPr>
      </p:pic>
      <p:sp>
        <p:nvSpPr>
          <p:cNvPr id="4" name="Θέση υποσέλιδου 3"/>
          <p:cNvSpPr>
            <a:spLocks noGrp="1"/>
          </p:cNvSpPr>
          <p:nvPr>
            <p:ph type="ftr" sz="quarter" idx="11"/>
          </p:nvPr>
        </p:nvSpPr>
        <p:spPr/>
        <p:txBody>
          <a:bodyPr/>
          <a:lstStyle/>
          <a:p>
            <a:pPr>
              <a:defRPr/>
            </a:pPr>
            <a:r>
              <a:rPr lang="el-GR" smtClean="0"/>
              <a:t>Ενότητα 16. Τριλοβίτες, Χηληκεραιωτά και Μυριάποδα.</a:t>
            </a:r>
            <a:endParaRPr lang="el-GR" dirty="0"/>
          </a:p>
        </p:txBody>
      </p:sp>
      <p:sp>
        <p:nvSpPr>
          <p:cNvPr id="5" name="Θέση αριθμού διαφάνειας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1D769D5B-F88A-4B85-A5E2-B011F47C2272}" type="slidenum">
              <a:rPr lang="el-GR" altLang="en-US">
                <a:solidFill>
                  <a:srgbClr val="898989"/>
                </a:solidFill>
                <a:latin typeface="Calibri" panose="020F0502020204030204" pitchFamily="34" charset="0"/>
              </a:rPr>
              <a:pPr/>
              <a:t>74</a:t>
            </a:fld>
            <a:endParaRPr lang="el-GR" altLang="en-US">
              <a:solidFill>
                <a:srgbClr val="898989"/>
              </a:solidFill>
              <a:latin typeface="Calibri" panose="020F0502020204030204" pitchFamily="34" charset="0"/>
            </a:endParaRPr>
          </a:p>
        </p:txBody>
      </p:sp>
      <p:sp>
        <p:nvSpPr>
          <p:cNvPr id="7" name="TextBox 6"/>
          <p:cNvSpPr txBox="1"/>
          <p:nvPr/>
        </p:nvSpPr>
        <p:spPr>
          <a:xfrm>
            <a:off x="4160838" y="4225925"/>
            <a:ext cx="341760" cy="276999"/>
          </a:xfrm>
          <a:prstGeom prst="rect">
            <a:avLst/>
          </a:prstGeom>
          <a:noFill/>
        </p:spPr>
        <p:txBody>
          <a:bodyPr wrap="none">
            <a:spAutoFit/>
          </a:bodyPr>
          <a:lstStyle/>
          <a:p>
            <a:pPr eaLnBrk="0" hangingPunct="0">
              <a:defRPr/>
            </a:pPr>
            <a:r>
              <a:rPr lang="el-GR" sz="1200" dirty="0" smtClean="0">
                <a:latin typeface="+mn-lt"/>
                <a:cs typeface="+mn-cs"/>
              </a:rPr>
              <a:t>92</a:t>
            </a:r>
            <a:endParaRPr lang="en-US" sz="1200" dirty="0">
              <a:latin typeface="+mn-lt"/>
              <a:cs typeface="+mn-cs"/>
            </a:endParaRPr>
          </a:p>
        </p:txBody>
      </p:sp>
      <p:sp>
        <p:nvSpPr>
          <p:cNvPr id="8" name="TextBox 7"/>
          <p:cNvSpPr txBox="1"/>
          <p:nvPr/>
        </p:nvSpPr>
        <p:spPr>
          <a:xfrm>
            <a:off x="8108950" y="5334000"/>
            <a:ext cx="341760" cy="276999"/>
          </a:xfrm>
          <a:prstGeom prst="rect">
            <a:avLst/>
          </a:prstGeom>
          <a:noFill/>
        </p:spPr>
        <p:txBody>
          <a:bodyPr wrap="none">
            <a:spAutoFit/>
          </a:bodyPr>
          <a:lstStyle/>
          <a:p>
            <a:pPr eaLnBrk="0" hangingPunct="0">
              <a:defRPr/>
            </a:pPr>
            <a:r>
              <a:rPr lang="el-GR" sz="1200" dirty="0" smtClean="0">
                <a:solidFill>
                  <a:schemeClr val="bg1"/>
                </a:solidFill>
                <a:latin typeface="+mn-lt"/>
                <a:cs typeface="+mn-cs"/>
              </a:rPr>
              <a:t>93</a:t>
            </a:r>
            <a:endParaRPr lang="en-US" sz="1200" dirty="0">
              <a:solidFill>
                <a:schemeClr val="bg1"/>
              </a:solidFill>
              <a:latin typeface="+mn-lt"/>
              <a:cs typeface="+mn-cs"/>
            </a:endParaRPr>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Τίτλος 1"/>
          <p:cNvSpPr>
            <a:spLocks noGrp="1"/>
          </p:cNvSpPr>
          <p:nvPr>
            <p:ph type="title"/>
          </p:nvPr>
        </p:nvSpPr>
        <p:spPr/>
        <p:txBody>
          <a:bodyPr/>
          <a:lstStyle/>
          <a:p>
            <a:pPr eaLnBrk="1" hangingPunct="1"/>
            <a:r>
              <a:rPr lang="el-GR" altLang="en-US" smtClean="0"/>
              <a:t>Ομοταξία Διπλόποδα</a:t>
            </a:r>
            <a:r>
              <a:rPr lang="en-US" altLang="en-US" smtClean="0"/>
              <a:t> 2/5</a:t>
            </a:r>
          </a:p>
        </p:txBody>
      </p:sp>
      <p:pic>
        <p:nvPicPr>
          <p:cNvPr id="79875" name="Θέση περιεχομένου 7"/>
          <p:cNvPicPr>
            <a:picLocks noGrp="1" noChangeAspect="1"/>
          </p:cNvPicPr>
          <p:nvPr>
            <p:ph idx="1"/>
          </p:nvPr>
        </p:nvPicPr>
        <p:blipFill>
          <a:blip r:embed="rId3">
            <a:extLst>
              <a:ext uri="{28A0092B-C50C-407E-A947-70E740481C1C}">
                <a14:useLocalDpi xmlns:a14="http://schemas.microsoft.com/office/drawing/2010/main" val="0"/>
              </a:ext>
            </a:extLst>
          </a:blip>
          <a:srcRect b="2452"/>
          <a:stretch>
            <a:fillRect/>
          </a:stretch>
        </p:blipFill>
        <p:spPr>
          <a:xfrm>
            <a:off x="1524000" y="1552575"/>
            <a:ext cx="6248400" cy="4695825"/>
          </a:xfrm>
        </p:spPr>
      </p:pic>
      <p:sp>
        <p:nvSpPr>
          <p:cNvPr id="4" name="Θέση υποσέλιδου 3"/>
          <p:cNvSpPr>
            <a:spLocks noGrp="1"/>
          </p:cNvSpPr>
          <p:nvPr>
            <p:ph type="ftr" sz="quarter" idx="11"/>
          </p:nvPr>
        </p:nvSpPr>
        <p:spPr/>
        <p:txBody>
          <a:bodyPr/>
          <a:lstStyle/>
          <a:p>
            <a:pPr>
              <a:defRPr/>
            </a:pPr>
            <a:r>
              <a:rPr lang="el-GR" smtClean="0"/>
              <a:t>Ενότητα 16. Τριλοβίτες, Χηληκεραιωτά και Μυριάποδα.</a:t>
            </a:r>
            <a:endParaRPr lang="el-GR" dirty="0"/>
          </a:p>
        </p:txBody>
      </p:sp>
      <p:sp>
        <p:nvSpPr>
          <p:cNvPr id="5" name="Θέση αριθμού διαφάνειας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29E17BA3-D03F-4EBF-A23E-FD5183533FA6}" type="slidenum">
              <a:rPr lang="el-GR" altLang="en-US">
                <a:solidFill>
                  <a:srgbClr val="898989"/>
                </a:solidFill>
                <a:latin typeface="Calibri" panose="020F0502020204030204" pitchFamily="34" charset="0"/>
              </a:rPr>
              <a:pPr/>
              <a:t>75</a:t>
            </a:fld>
            <a:endParaRPr lang="el-GR" altLang="en-US">
              <a:solidFill>
                <a:srgbClr val="898989"/>
              </a:solidFill>
              <a:latin typeface="Calibri" panose="020F0502020204030204" pitchFamily="34" charset="0"/>
            </a:endParaRPr>
          </a:p>
        </p:txBody>
      </p:sp>
      <p:sp>
        <p:nvSpPr>
          <p:cNvPr id="6" name="TextBox 5"/>
          <p:cNvSpPr txBox="1"/>
          <p:nvPr/>
        </p:nvSpPr>
        <p:spPr>
          <a:xfrm>
            <a:off x="5791200" y="5886450"/>
            <a:ext cx="341760" cy="276999"/>
          </a:xfrm>
          <a:prstGeom prst="rect">
            <a:avLst/>
          </a:prstGeom>
          <a:noFill/>
        </p:spPr>
        <p:txBody>
          <a:bodyPr wrap="none">
            <a:spAutoFit/>
          </a:bodyPr>
          <a:lstStyle/>
          <a:p>
            <a:pPr eaLnBrk="0" hangingPunct="0">
              <a:defRPr/>
            </a:pPr>
            <a:r>
              <a:rPr lang="el-GR" sz="1200" dirty="0" smtClean="0">
                <a:latin typeface="+mn-lt"/>
                <a:cs typeface="+mn-cs"/>
              </a:rPr>
              <a:t>94</a:t>
            </a:r>
            <a:endParaRPr lang="en-US" sz="1200" dirty="0">
              <a:latin typeface="+mn-lt"/>
              <a:cs typeface="+mn-cs"/>
            </a:endParaRP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Τίτλος 1"/>
          <p:cNvSpPr>
            <a:spLocks noGrp="1"/>
          </p:cNvSpPr>
          <p:nvPr>
            <p:ph type="title"/>
          </p:nvPr>
        </p:nvSpPr>
        <p:spPr/>
        <p:txBody>
          <a:bodyPr/>
          <a:lstStyle/>
          <a:p>
            <a:pPr eaLnBrk="1" hangingPunct="1"/>
            <a:r>
              <a:rPr lang="el-GR" altLang="en-US" smtClean="0"/>
              <a:t>Ομοταξία Διπλόποδα</a:t>
            </a:r>
            <a:r>
              <a:rPr lang="en-US" altLang="en-US" smtClean="0"/>
              <a:t> 3/5</a:t>
            </a:r>
          </a:p>
        </p:txBody>
      </p:sp>
      <p:pic>
        <p:nvPicPr>
          <p:cNvPr id="80901" name="Θέση περιεχομένου 5"/>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020763" y="2133600"/>
            <a:ext cx="7102475" cy="2938463"/>
          </a:xfrm>
        </p:spPr>
      </p:pic>
      <p:sp>
        <p:nvSpPr>
          <p:cNvPr id="4" name="Θέση υποσέλιδου 3"/>
          <p:cNvSpPr>
            <a:spLocks noGrp="1"/>
          </p:cNvSpPr>
          <p:nvPr>
            <p:ph type="ftr" sz="quarter" idx="11"/>
          </p:nvPr>
        </p:nvSpPr>
        <p:spPr/>
        <p:txBody>
          <a:bodyPr/>
          <a:lstStyle/>
          <a:p>
            <a:pPr>
              <a:defRPr/>
            </a:pPr>
            <a:r>
              <a:rPr lang="el-GR" smtClean="0"/>
              <a:t>Ενότητα 16. Τριλοβίτες, Χηληκεραιωτά και Μυριάποδα.</a:t>
            </a:r>
            <a:endParaRPr lang="el-GR" dirty="0"/>
          </a:p>
        </p:txBody>
      </p:sp>
      <p:sp>
        <p:nvSpPr>
          <p:cNvPr id="5" name="Θέση αριθμού διαφάνειας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589891DE-45A2-41F6-971F-89E14D17D92D}" type="slidenum">
              <a:rPr lang="el-GR" altLang="en-US">
                <a:solidFill>
                  <a:srgbClr val="898989"/>
                </a:solidFill>
                <a:latin typeface="Calibri" panose="020F0502020204030204" pitchFamily="34" charset="0"/>
              </a:rPr>
              <a:pPr/>
              <a:t>76</a:t>
            </a:fld>
            <a:endParaRPr lang="el-GR" altLang="en-US">
              <a:solidFill>
                <a:srgbClr val="898989"/>
              </a:solidFill>
              <a:latin typeface="Calibri" panose="020F0502020204030204" pitchFamily="34" charset="0"/>
            </a:endParaRPr>
          </a:p>
        </p:txBody>
      </p:sp>
      <p:sp>
        <p:nvSpPr>
          <p:cNvPr id="7" name="TextBox 6"/>
          <p:cNvSpPr txBox="1"/>
          <p:nvPr/>
        </p:nvSpPr>
        <p:spPr>
          <a:xfrm>
            <a:off x="7715250" y="4648200"/>
            <a:ext cx="341760" cy="276999"/>
          </a:xfrm>
          <a:prstGeom prst="rect">
            <a:avLst/>
          </a:prstGeom>
          <a:noFill/>
        </p:spPr>
        <p:txBody>
          <a:bodyPr wrap="none">
            <a:spAutoFit/>
          </a:bodyPr>
          <a:lstStyle/>
          <a:p>
            <a:pPr eaLnBrk="0" hangingPunct="0">
              <a:defRPr/>
            </a:pPr>
            <a:r>
              <a:rPr lang="en-US" sz="1200" dirty="0" smtClean="0">
                <a:latin typeface="+mn-lt"/>
                <a:cs typeface="+mn-cs"/>
              </a:rPr>
              <a:t>9</a:t>
            </a:r>
            <a:r>
              <a:rPr lang="el-GR" sz="1200" dirty="0" smtClean="0">
                <a:latin typeface="+mn-lt"/>
                <a:cs typeface="+mn-cs"/>
              </a:rPr>
              <a:t>3</a:t>
            </a:r>
            <a:endParaRPr lang="en-US" sz="1200" dirty="0">
              <a:latin typeface="+mn-lt"/>
              <a:cs typeface="+mn-cs"/>
            </a:endParaRP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Τίτλος 1"/>
          <p:cNvSpPr>
            <a:spLocks noGrp="1"/>
          </p:cNvSpPr>
          <p:nvPr>
            <p:ph type="title"/>
          </p:nvPr>
        </p:nvSpPr>
        <p:spPr/>
        <p:txBody>
          <a:bodyPr/>
          <a:lstStyle/>
          <a:p>
            <a:pPr eaLnBrk="1" hangingPunct="1"/>
            <a:r>
              <a:rPr lang="el-GR" altLang="en-US" smtClean="0"/>
              <a:t>Ομοταξία Διπλόποδα</a:t>
            </a:r>
            <a:r>
              <a:rPr lang="en-US" altLang="en-US" smtClean="0"/>
              <a:t> 4/5</a:t>
            </a:r>
          </a:p>
        </p:txBody>
      </p:sp>
      <p:pic>
        <p:nvPicPr>
          <p:cNvPr id="81925" name="Θέση περιεχομένου 8"/>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762000" y="2057400"/>
            <a:ext cx="7886700" cy="3363913"/>
          </a:xfrm>
        </p:spPr>
      </p:pic>
      <p:sp>
        <p:nvSpPr>
          <p:cNvPr id="4" name="Θέση υποσέλιδου 3"/>
          <p:cNvSpPr>
            <a:spLocks noGrp="1"/>
          </p:cNvSpPr>
          <p:nvPr>
            <p:ph type="ftr" sz="quarter" idx="11"/>
          </p:nvPr>
        </p:nvSpPr>
        <p:spPr/>
        <p:txBody>
          <a:bodyPr/>
          <a:lstStyle/>
          <a:p>
            <a:pPr>
              <a:defRPr/>
            </a:pPr>
            <a:r>
              <a:rPr lang="el-GR" smtClean="0"/>
              <a:t>Ενότητα 16. Τριλοβίτες, Χηληκεραιωτά και Μυριάποδα.</a:t>
            </a:r>
            <a:endParaRPr lang="el-GR" dirty="0"/>
          </a:p>
        </p:txBody>
      </p:sp>
      <p:sp>
        <p:nvSpPr>
          <p:cNvPr id="5" name="Θέση αριθμού διαφάνειας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41871FEB-68C1-4F40-B68E-8072EA469AE2}" type="slidenum">
              <a:rPr lang="el-GR" altLang="en-US">
                <a:solidFill>
                  <a:srgbClr val="898989"/>
                </a:solidFill>
                <a:latin typeface="Calibri" panose="020F0502020204030204" pitchFamily="34" charset="0"/>
              </a:rPr>
              <a:pPr/>
              <a:t>77</a:t>
            </a:fld>
            <a:endParaRPr lang="el-GR" altLang="en-US">
              <a:solidFill>
                <a:srgbClr val="898989"/>
              </a:solidFill>
              <a:latin typeface="Calibri" panose="020F0502020204030204" pitchFamily="34" charset="0"/>
            </a:endParaRPr>
          </a:p>
        </p:txBody>
      </p:sp>
      <p:sp>
        <p:nvSpPr>
          <p:cNvPr id="6" name="TextBox 5"/>
          <p:cNvSpPr txBox="1"/>
          <p:nvPr/>
        </p:nvSpPr>
        <p:spPr>
          <a:xfrm>
            <a:off x="8109520" y="4941168"/>
            <a:ext cx="341760" cy="276999"/>
          </a:xfrm>
          <a:prstGeom prst="rect">
            <a:avLst/>
          </a:prstGeom>
          <a:noFill/>
        </p:spPr>
        <p:txBody>
          <a:bodyPr wrap="none">
            <a:spAutoFit/>
          </a:bodyPr>
          <a:lstStyle/>
          <a:p>
            <a:pPr eaLnBrk="0" hangingPunct="0">
              <a:defRPr/>
            </a:pPr>
            <a:r>
              <a:rPr lang="en-US" sz="1200" dirty="0" smtClean="0">
                <a:latin typeface="+mn-lt"/>
                <a:cs typeface="+mn-cs"/>
              </a:rPr>
              <a:t>9</a:t>
            </a:r>
            <a:r>
              <a:rPr lang="el-GR" sz="1200" dirty="0" smtClean="0">
                <a:latin typeface="+mn-lt"/>
                <a:cs typeface="+mn-cs"/>
              </a:rPr>
              <a:t>6</a:t>
            </a:r>
            <a:endParaRPr lang="en-US" sz="1200" dirty="0">
              <a:latin typeface="+mn-lt"/>
              <a:cs typeface="+mn-cs"/>
            </a:endParaRP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Τίτλος 1"/>
          <p:cNvSpPr>
            <a:spLocks noGrp="1"/>
          </p:cNvSpPr>
          <p:nvPr>
            <p:ph type="title"/>
          </p:nvPr>
        </p:nvSpPr>
        <p:spPr/>
        <p:txBody>
          <a:bodyPr/>
          <a:lstStyle/>
          <a:p>
            <a:pPr eaLnBrk="1" hangingPunct="1"/>
            <a:r>
              <a:rPr lang="el-GR" altLang="en-US" smtClean="0"/>
              <a:t>Ομοταξία Διπλόποδα</a:t>
            </a:r>
            <a:r>
              <a:rPr lang="en-US" altLang="en-US" smtClean="0"/>
              <a:t> 5/5</a:t>
            </a:r>
          </a:p>
        </p:txBody>
      </p:sp>
      <p:pic>
        <p:nvPicPr>
          <p:cNvPr id="82947" name="Θέση περιεχομένου 7"/>
          <p:cNvPicPr>
            <a:picLocks noGrp="1" noChangeAspect="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768350" y="2286000"/>
            <a:ext cx="4640263" cy="2817813"/>
          </a:xfrm>
        </p:spPr>
      </p:pic>
      <p:pic>
        <p:nvPicPr>
          <p:cNvPr id="82948" name="Θέση περιεχομένου 9"/>
          <p:cNvPicPr>
            <a:picLocks noGrp="1" noChangeAspect="1"/>
          </p:cNvPicPr>
          <p:nvPr>
            <p:ph sz="half" idx="2"/>
          </p:nvPr>
        </p:nvPicPr>
        <p:blipFill>
          <a:blip r:embed="rId4">
            <a:extLst>
              <a:ext uri="{28A0092B-C50C-407E-A947-70E740481C1C}">
                <a14:useLocalDpi xmlns:a14="http://schemas.microsoft.com/office/drawing/2010/main" val="0"/>
              </a:ext>
            </a:extLst>
          </a:blip>
          <a:srcRect/>
          <a:stretch>
            <a:fillRect/>
          </a:stretch>
        </p:blipFill>
        <p:spPr>
          <a:xfrm>
            <a:off x="5589588" y="1420813"/>
            <a:ext cx="2792412" cy="4911725"/>
          </a:xfrm>
        </p:spPr>
      </p:pic>
      <p:sp>
        <p:nvSpPr>
          <p:cNvPr id="4" name="Θέση υποσέλιδου 3"/>
          <p:cNvSpPr>
            <a:spLocks noGrp="1"/>
          </p:cNvSpPr>
          <p:nvPr>
            <p:ph type="ftr" sz="quarter" idx="11"/>
          </p:nvPr>
        </p:nvSpPr>
        <p:spPr/>
        <p:txBody>
          <a:bodyPr/>
          <a:lstStyle/>
          <a:p>
            <a:pPr>
              <a:defRPr/>
            </a:pPr>
            <a:r>
              <a:rPr lang="el-GR" smtClean="0"/>
              <a:t>Ενότητα 16. Τριλοβίτες, Χηληκεραιωτά και Μυριάποδα.</a:t>
            </a:r>
            <a:endParaRPr lang="el-GR" dirty="0"/>
          </a:p>
        </p:txBody>
      </p:sp>
      <p:sp>
        <p:nvSpPr>
          <p:cNvPr id="5" name="Θέση αριθμού διαφάνειας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AA1AD879-EB65-4522-B19D-CA9252A94057}" type="slidenum">
              <a:rPr lang="el-GR" altLang="en-US">
                <a:solidFill>
                  <a:srgbClr val="898989"/>
                </a:solidFill>
                <a:latin typeface="Calibri" panose="020F0502020204030204" pitchFamily="34" charset="0"/>
              </a:rPr>
              <a:pPr/>
              <a:t>78</a:t>
            </a:fld>
            <a:endParaRPr lang="el-GR" altLang="en-US">
              <a:solidFill>
                <a:srgbClr val="898989"/>
              </a:solidFill>
              <a:latin typeface="Calibri" panose="020F0502020204030204" pitchFamily="34" charset="0"/>
            </a:endParaRPr>
          </a:p>
        </p:txBody>
      </p:sp>
      <p:sp>
        <p:nvSpPr>
          <p:cNvPr id="7" name="TextBox 6"/>
          <p:cNvSpPr txBox="1"/>
          <p:nvPr/>
        </p:nvSpPr>
        <p:spPr>
          <a:xfrm>
            <a:off x="5037138" y="4806950"/>
            <a:ext cx="341760" cy="276999"/>
          </a:xfrm>
          <a:prstGeom prst="rect">
            <a:avLst/>
          </a:prstGeom>
          <a:noFill/>
        </p:spPr>
        <p:txBody>
          <a:bodyPr wrap="none">
            <a:spAutoFit/>
          </a:bodyPr>
          <a:lstStyle/>
          <a:p>
            <a:pPr eaLnBrk="0" hangingPunct="0">
              <a:defRPr/>
            </a:pPr>
            <a:r>
              <a:rPr lang="en-US" sz="1200" dirty="0" smtClean="0">
                <a:latin typeface="+mn-lt"/>
                <a:cs typeface="+mn-cs"/>
              </a:rPr>
              <a:t>9</a:t>
            </a:r>
            <a:r>
              <a:rPr lang="el-GR" sz="1200" dirty="0" smtClean="0">
                <a:latin typeface="+mn-lt"/>
                <a:cs typeface="+mn-cs"/>
              </a:rPr>
              <a:t>7</a:t>
            </a:r>
            <a:endParaRPr lang="en-US" sz="1200" dirty="0">
              <a:latin typeface="+mn-lt"/>
              <a:cs typeface="+mn-cs"/>
            </a:endParaRPr>
          </a:p>
        </p:txBody>
      </p:sp>
      <p:sp>
        <p:nvSpPr>
          <p:cNvPr id="9" name="TextBox 8"/>
          <p:cNvSpPr txBox="1"/>
          <p:nvPr/>
        </p:nvSpPr>
        <p:spPr>
          <a:xfrm>
            <a:off x="8016875" y="5929313"/>
            <a:ext cx="341760" cy="276999"/>
          </a:xfrm>
          <a:prstGeom prst="rect">
            <a:avLst/>
          </a:prstGeom>
          <a:noFill/>
        </p:spPr>
        <p:txBody>
          <a:bodyPr wrap="none">
            <a:spAutoFit/>
          </a:bodyPr>
          <a:lstStyle/>
          <a:p>
            <a:pPr eaLnBrk="0" hangingPunct="0">
              <a:defRPr/>
            </a:pPr>
            <a:r>
              <a:rPr lang="en-US" sz="1200" dirty="0" smtClean="0">
                <a:latin typeface="+mn-lt"/>
                <a:cs typeface="+mn-cs"/>
              </a:rPr>
              <a:t>9</a:t>
            </a:r>
            <a:r>
              <a:rPr lang="el-GR" sz="1200" dirty="0" smtClean="0">
                <a:latin typeface="+mn-lt"/>
                <a:cs typeface="+mn-cs"/>
              </a:rPr>
              <a:t>8</a:t>
            </a:r>
            <a:endParaRPr lang="en-US" sz="1200" dirty="0">
              <a:latin typeface="+mn-lt"/>
              <a:cs typeface="+mn-cs"/>
            </a:endParaRP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Τίτλος 1"/>
          <p:cNvSpPr>
            <a:spLocks noGrp="1"/>
          </p:cNvSpPr>
          <p:nvPr>
            <p:ph type="title"/>
          </p:nvPr>
        </p:nvSpPr>
        <p:spPr/>
        <p:txBody>
          <a:bodyPr/>
          <a:lstStyle/>
          <a:p>
            <a:pPr eaLnBrk="1" hangingPunct="1"/>
            <a:r>
              <a:rPr lang="el-GR" altLang="en-US" smtClean="0"/>
              <a:t>Ομοταξία Σύμφυλα</a:t>
            </a:r>
            <a:r>
              <a:rPr lang="en-US" altLang="en-US" smtClean="0"/>
              <a:t> 1/2</a:t>
            </a:r>
          </a:p>
        </p:txBody>
      </p:sp>
      <p:pic>
        <p:nvPicPr>
          <p:cNvPr id="83971" name="Θέση περιεχομένου 8"/>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2109788" y="1981200"/>
            <a:ext cx="4924425" cy="3230563"/>
          </a:xfrm>
        </p:spPr>
      </p:pic>
      <p:sp>
        <p:nvSpPr>
          <p:cNvPr id="4" name="Θέση υποσέλιδου 3"/>
          <p:cNvSpPr>
            <a:spLocks noGrp="1"/>
          </p:cNvSpPr>
          <p:nvPr>
            <p:ph type="ftr" sz="quarter" idx="11"/>
          </p:nvPr>
        </p:nvSpPr>
        <p:spPr/>
        <p:txBody>
          <a:bodyPr/>
          <a:lstStyle/>
          <a:p>
            <a:pPr>
              <a:defRPr/>
            </a:pPr>
            <a:r>
              <a:rPr lang="el-GR" smtClean="0"/>
              <a:t>Ενότητα 16. Τριλοβίτες, Χηληκεραιωτά και Μυριάποδα.</a:t>
            </a:r>
            <a:endParaRPr lang="el-GR" dirty="0"/>
          </a:p>
        </p:txBody>
      </p:sp>
      <p:sp>
        <p:nvSpPr>
          <p:cNvPr id="5" name="Θέση αριθμού διαφάνειας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3B745E7E-EA51-4890-B720-BCF3F99117B6}" type="slidenum">
              <a:rPr lang="el-GR" altLang="en-US">
                <a:solidFill>
                  <a:srgbClr val="898989"/>
                </a:solidFill>
                <a:latin typeface="Calibri" panose="020F0502020204030204" pitchFamily="34" charset="0"/>
              </a:rPr>
              <a:pPr/>
              <a:t>79</a:t>
            </a:fld>
            <a:endParaRPr lang="el-GR" altLang="en-US">
              <a:solidFill>
                <a:srgbClr val="898989"/>
              </a:solidFill>
              <a:latin typeface="Calibri" panose="020F0502020204030204" pitchFamily="34" charset="0"/>
            </a:endParaRPr>
          </a:p>
        </p:txBody>
      </p:sp>
      <p:sp>
        <p:nvSpPr>
          <p:cNvPr id="6" name="TextBox 5"/>
          <p:cNvSpPr txBox="1"/>
          <p:nvPr/>
        </p:nvSpPr>
        <p:spPr>
          <a:xfrm>
            <a:off x="6676801" y="4934764"/>
            <a:ext cx="341760" cy="276999"/>
          </a:xfrm>
          <a:prstGeom prst="rect">
            <a:avLst/>
          </a:prstGeom>
          <a:noFill/>
        </p:spPr>
        <p:txBody>
          <a:bodyPr wrap="none">
            <a:spAutoFit/>
          </a:bodyPr>
          <a:lstStyle/>
          <a:p>
            <a:pPr eaLnBrk="0" hangingPunct="0">
              <a:defRPr/>
            </a:pPr>
            <a:r>
              <a:rPr lang="en-US" sz="1200" dirty="0" smtClean="0">
                <a:solidFill>
                  <a:schemeClr val="bg1"/>
                </a:solidFill>
                <a:latin typeface="+mn-lt"/>
                <a:cs typeface="+mn-cs"/>
              </a:rPr>
              <a:t>9</a:t>
            </a:r>
            <a:r>
              <a:rPr lang="el-GR" sz="1200" dirty="0" smtClean="0">
                <a:solidFill>
                  <a:schemeClr val="bg1"/>
                </a:solidFill>
                <a:latin typeface="+mn-lt"/>
                <a:cs typeface="+mn-cs"/>
              </a:rPr>
              <a:t>9</a:t>
            </a:r>
            <a:endParaRPr lang="en-US" sz="1200" dirty="0">
              <a:solidFill>
                <a:schemeClr val="bg1"/>
              </a:solidFill>
              <a:latin typeface="+mn-lt"/>
              <a:cs typeface="+mn-cs"/>
            </a:endParaRP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Τίτλος 1"/>
          <p:cNvSpPr>
            <a:spLocks noGrp="1"/>
          </p:cNvSpPr>
          <p:nvPr>
            <p:ph type="title"/>
          </p:nvPr>
        </p:nvSpPr>
        <p:spPr/>
        <p:txBody>
          <a:bodyPr/>
          <a:lstStyle/>
          <a:p>
            <a:pPr eaLnBrk="1" hangingPunct="1"/>
            <a:r>
              <a:rPr lang="el-GR" altLang="en-US" smtClean="0"/>
              <a:t>Ομοταξία Σύμφυλα</a:t>
            </a:r>
            <a:r>
              <a:rPr lang="en-US" altLang="en-US" smtClean="0"/>
              <a:t> 2/2</a:t>
            </a:r>
          </a:p>
        </p:txBody>
      </p:sp>
      <p:pic>
        <p:nvPicPr>
          <p:cNvPr id="84997" name="Θέση περιεχομένου 5"/>
          <p:cNvPicPr>
            <a:picLocks noGrp="1" noChangeAspect="1"/>
          </p:cNvPicPr>
          <p:nvPr>
            <p:ph idx="1"/>
          </p:nvPr>
        </p:nvPicPr>
        <p:blipFill>
          <a:blip r:embed="rId3">
            <a:extLst>
              <a:ext uri="{28A0092B-C50C-407E-A947-70E740481C1C}">
                <a14:useLocalDpi xmlns:a14="http://schemas.microsoft.com/office/drawing/2010/main" val="0"/>
              </a:ext>
            </a:extLst>
          </a:blip>
          <a:srcRect b="2299"/>
          <a:stretch>
            <a:fillRect/>
          </a:stretch>
        </p:blipFill>
        <p:spPr>
          <a:xfrm>
            <a:off x="2398713" y="1517650"/>
            <a:ext cx="4346575" cy="4838700"/>
          </a:xfrm>
        </p:spPr>
      </p:pic>
      <p:sp>
        <p:nvSpPr>
          <p:cNvPr id="4" name="Θέση υποσέλιδου 3"/>
          <p:cNvSpPr>
            <a:spLocks noGrp="1"/>
          </p:cNvSpPr>
          <p:nvPr>
            <p:ph type="ftr" sz="quarter" idx="11"/>
          </p:nvPr>
        </p:nvSpPr>
        <p:spPr/>
        <p:txBody>
          <a:bodyPr/>
          <a:lstStyle/>
          <a:p>
            <a:pPr>
              <a:defRPr/>
            </a:pPr>
            <a:r>
              <a:rPr lang="el-GR" smtClean="0"/>
              <a:t>Ενότητα 16. Τριλοβίτες, Χηληκεραιωτά και Μυριάποδα.</a:t>
            </a:r>
            <a:endParaRPr lang="el-GR" dirty="0"/>
          </a:p>
        </p:txBody>
      </p:sp>
      <p:sp>
        <p:nvSpPr>
          <p:cNvPr id="5" name="Θέση αριθμού διαφάνειας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CE26E055-3F5F-49BC-AFC9-92E1BA52A414}" type="slidenum">
              <a:rPr lang="el-GR" altLang="en-US">
                <a:solidFill>
                  <a:srgbClr val="898989"/>
                </a:solidFill>
                <a:latin typeface="Calibri" panose="020F0502020204030204" pitchFamily="34" charset="0"/>
              </a:rPr>
              <a:pPr/>
              <a:t>80</a:t>
            </a:fld>
            <a:endParaRPr lang="el-GR" altLang="en-US">
              <a:solidFill>
                <a:srgbClr val="898989"/>
              </a:solidFill>
              <a:latin typeface="Calibri" panose="020F0502020204030204" pitchFamily="34" charset="0"/>
            </a:endParaRPr>
          </a:p>
        </p:txBody>
      </p:sp>
      <p:sp>
        <p:nvSpPr>
          <p:cNvPr id="7" name="TextBox 6"/>
          <p:cNvSpPr txBox="1"/>
          <p:nvPr/>
        </p:nvSpPr>
        <p:spPr>
          <a:xfrm>
            <a:off x="6324980" y="6095697"/>
            <a:ext cx="420308" cy="276999"/>
          </a:xfrm>
          <a:prstGeom prst="rect">
            <a:avLst/>
          </a:prstGeom>
          <a:noFill/>
        </p:spPr>
        <p:txBody>
          <a:bodyPr wrap="none">
            <a:spAutoFit/>
          </a:bodyPr>
          <a:lstStyle/>
          <a:p>
            <a:pPr eaLnBrk="0" hangingPunct="0">
              <a:defRPr/>
            </a:pPr>
            <a:r>
              <a:rPr lang="el-GR" sz="1200" dirty="0" smtClean="0">
                <a:latin typeface="+mn-lt"/>
                <a:cs typeface="+mn-cs"/>
              </a:rPr>
              <a:t>100</a:t>
            </a:r>
            <a:endParaRPr lang="en-US" sz="1200" dirty="0">
              <a:latin typeface="+mn-lt"/>
              <a:cs typeface="+mn-cs"/>
            </a:endParaRP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Τίτλος 1"/>
          <p:cNvSpPr>
            <a:spLocks noGrp="1"/>
          </p:cNvSpPr>
          <p:nvPr>
            <p:ph type="title"/>
          </p:nvPr>
        </p:nvSpPr>
        <p:spPr/>
        <p:txBody>
          <a:bodyPr/>
          <a:lstStyle/>
          <a:p>
            <a:pPr eaLnBrk="1" hangingPunct="1"/>
            <a:r>
              <a:rPr lang="el-GR" altLang="en-US" smtClean="0"/>
              <a:t>Ομοταξία Παυρόποδα</a:t>
            </a:r>
            <a:r>
              <a:rPr lang="en-US" altLang="en-US" smtClean="0"/>
              <a:t> 1/2</a:t>
            </a:r>
          </a:p>
        </p:txBody>
      </p:sp>
      <p:sp>
        <p:nvSpPr>
          <p:cNvPr id="4" name="Θέση υποσέλιδου 3"/>
          <p:cNvSpPr>
            <a:spLocks noGrp="1"/>
          </p:cNvSpPr>
          <p:nvPr>
            <p:ph type="ftr" sz="quarter" idx="11"/>
          </p:nvPr>
        </p:nvSpPr>
        <p:spPr/>
        <p:txBody>
          <a:bodyPr/>
          <a:lstStyle/>
          <a:p>
            <a:pPr>
              <a:defRPr/>
            </a:pPr>
            <a:r>
              <a:rPr lang="el-GR" smtClean="0"/>
              <a:t>Ενότητα 16. Τριλοβίτες, Χηληκεραιωτά και Μυριάποδα.</a:t>
            </a:r>
            <a:endParaRPr lang="el-GR" dirty="0"/>
          </a:p>
        </p:txBody>
      </p:sp>
      <p:sp>
        <p:nvSpPr>
          <p:cNvPr id="5" name="Θέση αριθμού διαφάνειας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C6CDBD01-BD3D-4CC8-87F9-43B74D7AFE3A}" type="slidenum">
              <a:rPr lang="el-GR" altLang="en-US">
                <a:solidFill>
                  <a:srgbClr val="898989"/>
                </a:solidFill>
                <a:latin typeface="Calibri" panose="020F0502020204030204" pitchFamily="34" charset="0"/>
              </a:rPr>
              <a:pPr/>
              <a:t>81</a:t>
            </a:fld>
            <a:endParaRPr lang="el-GR" altLang="en-US">
              <a:solidFill>
                <a:srgbClr val="898989"/>
              </a:solidFill>
              <a:latin typeface="Calibri" panose="020F0502020204030204" pitchFamily="34" charset="0"/>
            </a:endParaRPr>
          </a:p>
        </p:txBody>
      </p:sp>
      <p:pic>
        <p:nvPicPr>
          <p:cNvPr id="86023" name="Picture 9" descr="https://encrypted-tbn1.gstatic.com/images?q=tbn:ANd9GcQyvx3IZqg-H33JzZVkyZuvkOR-ky4ISuLEYnY3JhevFmL6V7VtIhadVzt8">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85875" y="2143125"/>
            <a:ext cx="1714500" cy="348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6024" name="Picture 11" descr="[tmp1B29_thumb3.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43250" y="3286125"/>
            <a:ext cx="4333875" cy="2257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2650062" y="5266551"/>
            <a:ext cx="420308" cy="276999"/>
          </a:xfrm>
          <a:prstGeom prst="rect">
            <a:avLst/>
          </a:prstGeom>
          <a:noFill/>
        </p:spPr>
        <p:txBody>
          <a:bodyPr wrap="none">
            <a:spAutoFit/>
          </a:bodyPr>
          <a:lstStyle/>
          <a:p>
            <a:pPr eaLnBrk="0" hangingPunct="0">
              <a:defRPr/>
            </a:pPr>
            <a:r>
              <a:rPr lang="el-GR" sz="1200" dirty="0" smtClean="0">
                <a:latin typeface="+mn-lt"/>
                <a:cs typeface="+mn-cs"/>
              </a:rPr>
              <a:t>101</a:t>
            </a:r>
            <a:endParaRPr lang="en-US" sz="1200" dirty="0">
              <a:latin typeface="+mn-lt"/>
              <a:cs typeface="+mn-cs"/>
            </a:endParaRPr>
          </a:p>
        </p:txBody>
      </p:sp>
      <p:sp>
        <p:nvSpPr>
          <p:cNvPr id="8" name="TextBox 7"/>
          <p:cNvSpPr txBox="1"/>
          <p:nvPr/>
        </p:nvSpPr>
        <p:spPr>
          <a:xfrm>
            <a:off x="6876256" y="5170233"/>
            <a:ext cx="420308" cy="276999"/>
          </a:xfrm>
          <a:prstGeom prst="rect">
            <a:avLst/>
          </a:prstGeom>
          <a:noFill/>
        </p:spPr>
        <p:txBody>
          <a:bodyPr wrap="none">
            <a:spAutoFit/>
          </a:bodyPr>
          <a:lstStyle/>
          <a:p>
            <a:pPr eaLnBrk="0" hangingPunct="0">
              <a:defRPr/>
            </a:pPr>
            <a:r>
              <a:rPr lang="el-GR" sz="1200" dirty="0" smtClean="0">
                <a:solidFill>
                  <a:schemeClr val="bg1"/>
                </a:solidFill>
                <a:latin typeface="+mn-lt"/>
                <a:cs typeface="+mn-cs"/>
              </a:rPr>
              <a:t>102</a:t>
            </a:r>
            <a:endParaRPr lang="en-US" sz="1200" dirty="0">
              <a:solidFill>
                <a:schemeClr val="bg1"/>
              </a:solidFill>
              <a:latin typeface="+mn-lt"/>
              <a:cs typeface="+mn-cs"/>
            </a:endParaRPr>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Τίτλος 1"/>
          <p:cNvSpPr>
            <a:spLocks noGrp="1"/>
          </p:cNvSpPr>
          <p:nvPr>
            <p:ph type="title"/>
          </p:nvPr>
        </p:nvSpPr>
        <p:spPr/>
        <p:txBody>
          <a:bodyPr/>
          <a:lstStyle/>
          <a:p>
            <a:pPr eaLnBrk="1" hangingPunct="1"/>
            <a:r>
              <a:rPr lang="el-GR" altLang="en-US" smtClean="0"/>
              <a:t>Ομοταξία Παυρόποδα</a:t>
            </a:r>
            <a:r>
              <a:rPr lang="en-US" altLang="en-US" smtClean="0"/>
              <a:t> 2/2</a:t>
            </a:r>
          </a:p>
        </p:txBody>
      </p:sp>
      <p:pic>
        <p:nvPicPr>
          <p:cNvPr id="87045" name="Θέση περιεχομένου 5"/>
          <p:cNvPicPr>
            <a:picLocks noGrp="1" noChangeAspect="1"/>
          </p:cNvPicPr>
          <p:nvPr>
            <p:ph idx="1"/>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a:stretch>
            <a:fillRect/>
          </a:stretch>
        </p:blipFill>
        <p:spPr>
          <a:xfrm>
            <a:off x="2895600" y="1371600"/>
            <a:ext cx="3441700" cy="4984750"/>
          </a:xfrm>
        </p:spPr>
      </p:pic>
      <p:sp>
        <p:nvSpPr>
          <p:cNvPr id="4" name="Θέση υποσέλιδου 3"/>
          <p:cNvSpPr>
            <a:spLocks noGrp="1"/>
          </p:cNvSpPr>
          <p:nvPr>
            <p:ph type="ftr" sz="quarter" idx="11"/>
          </p:nvPr>
        </p:nvSpPr>
        <p:spPr/>
        <p:txBody>
          <a:bodyPr/>
          <a:lstStyle/>
          <a:p>
            <a:pPr>
              <a:defRPr/>
            </a:pPr>
            <a:r>
              <a:rPr lang="el-GR" smtClean="0"/>
              <a:t>Ενότητα 16. Τριλοβίτες, Χηληκεραιωτά και Μυριάποδα.</a:t>
            </a:r>
            <a:endParaRPr lang="el-GR" dirty="0"/>
          </a:p>
        </p:txBody>
      </p:sp>
      <p:sp>
        <p:nvSpPr>
          <p:cNvPr id="5" name="Θέση αριθμού διαφάνειας 4"/>
          <p:cNvSpPr>
            <a:spLocks noGrp="1"/>
          </p:cNvSpPr>
          <p:nvPr>
            <p:ph type="sldNum" sz="quarter" idx="12"/>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219CC2B3-6773-4522-AA1D-3B4CCD01E6C8}" type="slidenum">
              <a:rPr lang="el-GR" altLang="en-US">
                <a:solidFill>
                  <a:srgbClr val="898989"/>
                </a:solidFill>
                <a:latin typeface="Calibri" panose="020F0502020204030204" pitchFamily="34" charset="0"/>
              </a:rPr>
              <a:pPr/>
              <a:t>82</a:t>
            </a:fld>
            <a:endParaRPr lang="el-GR" altLang="en-US">
              <a:solidFill>
                <a:srgbClr val="898989"/>
              </a:solidFill>
              <a:latin typeface="Calibri" panose="020F0502020204030204" pitchFamily="34" charset="0"/>
            </a:endParaRPr>
          </a:p>
        </p:txBody>
      </p:sp>
      <p:sp>
        <p:nvSpPr>
          <p:cNvPr id="7" name="TextBox 6"/>
          <p:cNvSpPr txBox="1"/>
          <p:nvPr/>
        </p:nvSpPr>
        <p:spPr>
          <a:xfrm>
            <a:off x="5859463" y="6100763"/>
            <a:ext cx="420308" cy="276999"/>
          </a:xfrm>
          <a:prstGeom prst="rect">
            <a:avLst/>
          </a:prstGeom>
          <a:noFill/>
        </p:spPr>
        <p:txBody>
          <a:bodyPr wrap="none">
            <a:spAutoFit/>
          </a:bodyPr>
          <a:lstStyle/>
          <a:p>
            <a:pPr eaLnBrk="0" hangingPunct="0">
              <a:defRPr/>
            </a:pPr>
            <a:r>
              <a:rPr lang="el-GR" sz="1200" dirty="0" smtClean="0">
                <a:latin typeface="+mn-lt"/>
                <a:cs typeface="+mn-cs"/>
              </a:rPr>
              <a:t>103</a:t>
            </a:r>
            <a:endParaRPr lang="en-US" sz="1200" dirty="0">
              <a:latin typeface="+mn-lt"/>
              <a:cs typeface="+mn-cs"/>
            </a:endParaRPr>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Τίτλος 5"/>
          <p:cNvSpPr>
            <a:spLocks noGrp="1"/>
          </p:cNvSpPr>
          <p:nvPr>
            <p:ph type="title"/>
          </p:nvPr>
        </p:nvSpPr>
        <p:spPr/>
        <p:txBody>
          <a:bodyPr/>
          <a:lstStyle/>
          <a:p>
            <a:r>
              <a:rPr lang="el-GR" altLang="en-US" dirty="0" smtClean="0"/>
              <a:t>Τέλος </a:t>
            </a:r>
            <a:r>
              <a:rPr lang="el-GR" altLang="en-US" dirty="0" smtClean="0"/>
              <a:t>Παρουσίασης</a:t>
            </a:r>
            <a:endParaRPr lang="en-US" altLang="en-US" dirty="0" smtClean="0"/>
          </a:p>
        </p:txBody>
      </p:sp>
      <p:sp>
        <p:nvSpPr>
          <p:cNvPr id="4" name="Θέση υποσέλιδου 3"/>
          <p:cNvSpPr>
            <a:spLocks noGrp="1"/>
          </p:cNvSpPr>
          <p:nvPr>
            <p:ph type="ftr" sz="quarter" idx="10"/>
          </p:nvPr>
        </p:nvSpPr>
        <p:spPr/>
        <p:txBody>
          <a:bodyPr/>
          <a:lstStyle/>
          <a:p>
            <a:pPr>
              <a:defRPr/>
            </a:pPr>
            <a:r>
              <a:rPr lang="el-GR" smtClean="0"/>
              <a:t>Ενότητα 16. Τριλοβίτες, Χηληκεραιωτά και Μυριάποδα.</a:t>
            </a:r>
            <a:endParaRPr lang="el-GR"/>
          </a:p>
        </p:txBody>
      </p:sp>
      <p:sp>
        <p:nvSpPr>
          <p:cNvPr id="87045" name="Θέση αριθμού διαφάνειας 4"/>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0BEA3774-75A5-4381-A860-F7F8D783C537}" type="slidenum">
              <a:rPr lang="el-GR" altLang="en-US" sz="1200" smtClean="0">
                <a:solidFill>
                  <a:srgbClr val="898989"/>
                </a:solidFill>
                <a:cs typeface="Arial" panose="020B0604020202020204" pitchFamily="34" charset="0"/>
              </a:rPr>
              <a:pPr>
                <a:lnSpc>
                  <a:spcPct val="100000"/>
                </a:lnSpc>
                <a:spcBef>
                  <a:spcPct val="0"/>
                </a:spcBef>
                <a:buFontTx/>
                <a:buNone/>
              </a:pPr>
              <a:t>83</a:t>
            </a:fld>
            <a:endParaRPr lang="el-GR" altLang="en-US" sz="1200" smtClean="0">
              <a:solidFill>
                <a:srgbClr val="898989"/>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Title 1"/>
          <p:cNvSpPr>
            <a:spLocks noGrp="1"/>
          </p:cNvSpPr>
          <p:nvPr>
            <p:ph type="title"/>
          </p:nvPr>
        </p:nvSpPr>
        <p:spPr/>
        <p:txBody>
          <a:bodyPr/>
          <a:lstStyle/>
          <a:p>
            <a:pPr eaLnBrk="1" hangingPunct="1"/>
            <a:r>
              <a:rPr lang="el-GR" altLang="en-US" smtClean="0"/>
              <a:t>Χρηματοδότηση</a:t>
            </a:r>
          </a:p>
        </p:txBody>
      </p:sp>
      <p:sp>
        <p:nvSpPr>
          <p:cNvPr id="88067" name="Content Placeholder 2"/>
          <p:cNvSpPr>
            <a:spLocks noGrp="1"/>
          </p:cNvSpPr>
          <p:nvPr>
            <p:ph idx="1"/>
          </p:nvPr>
        </p:nvSpPr>
        <p:spPr>
          <a:xfrm>
            <a:off x="457200" y="1341438"/>
            <a:ext cx="8229600" cy="4525962"/>
          </a:xfrm>
        </p:spPr>
        <p:txBody>
          <a:bodyPr/>
          <a:lstStyle/>
          <a:p>
            <a:pPr eaLnBrk="1" hangingPunct="1"/>
            <a:r>
              <a:rPr lang="el-GR" altLang="en-US" sz="2000" smtClean="0"/>
              <a:t>Το παρόν εκπαιδευτικό υλικό έχει αναπτυχθεί στ</a:t>
            </a:r>
            <a:r>
              <a:rPr lang="en-US" altLang="en-US" sz="2000" smtClean="0"/>
              <a:t>o</a:t>
            </a:r>
            <a:r>
              <a:rPr lang="el-GR" altLang="en-US" sz="2000" smtClean="0"/>
              <a:t> πλαίσι</a:t>
            </a:r>
            <a:r>
              <a:rPr lang="en-US" altLang="en-US" sz="2000" smtClean="0"/>
              <a:t>o</a:t>
            </a:r>
            <a:r>
              <a:rPr lang="el-GR" altLang="en-US" sz="2000" smtClean="0"/>
              <a:t> του εκπαιδευτικού έργου του διδάσκοντα.</a:t>
            </a:r>
            <a:endParaRPr lang="en-US" altLang="en-US" sz="2000" smtClean="0"/>
          </a:p>
          <a:p>
            <a:pPr eaLnBrk="1" hangingPunct="1"/>
            <a:r>
              <a:rPr lang="el-GR" altLang="en-US" sz="2000" smtClean="0"/>
              <a:t>Το έργο «</a:t>
            </a:r>
            <a:r>
              <a:rPr lang="el-GR" altLang="en-US" sz="2000" b="1" smtClean="0"/>
              <a:t>Ανοικτά Ακαδημαϊκά Μαθήματα στο Πανεπιστήμιο Αθηνών</a:t>
            </a:r>
            <a:r>
              <a:rPr lang="el-GR" altLang="en-US" sz="2000" smtClean="0"/>
              <a:t>» έχει χρηματοδοτήσει μόνο την αναδιαμόρφωση του εκπαιδευτικού υλικού. </a:t>
            </a:r>
            <a:endParaRPr lang="en-US" altLang="en-US" sz="2000" smtClean="0"/>
          </a:p>
          <a:p>
            <a:pPr eaLnBrk="1" hangingPunct="1"/>
            <a:r>
              <a:rPr lang="el-GR" altLang="en-US" sz="2000" smtClean="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sp>
        <p:nvSpPr>
          <p:cNvPr id="5" name="Θέση υποσέλιδου 3"/>
          <p:cNvSpPr>
            <a:spLocks noGrp="1"/>
          </p:cNvSpPr>
          <p:nvPr>
            <p:ph type="ftr" sz="quarter" idx="11"/>
          </p:nvPr>
        </p:nvSpPr>
        <p:spPr>
          <a:xfrm>
            <a:off x="628650" y="6388100"/>
            <a:ext cx="7767638" cy="268288"/>
          </a:xfrm>
          <a:solidFill>
            <a:schemeClr val="bg1">
              <a:lumMod val="95000"/>
            </a:schemeClr>
          </a:solidFill>
        </p:spPr>
        <p:txBody>
          <a:bodyPr/>
          <a:lstStyle/>
          <a:p>
            <a:pPr>
              <a:defRPr/>
            </a:pPr>
            <a:r>
              <a:rPr lang="el-GR" smtClean="0"/>
              <a:t>Ενότητα 16. Τριλοβίτες, Χηληκεραιωτά και Μυριάποδα.</a:t>
            </a:r>
            <a:endParaRPr lang="en-US" dirty="0"/>
          </a:p>
        </p:txBody>
      </p:sp>
      <p:sp>
        <p:nvSpPr>
          <p:cNvPr id="6" name="Θέση αριθμού διαφάνειας 4"/>
          <p:cNvSpPr>
            <a:spLocks noGrp="1"/>
          </p:cNvSpPr>
          <p:nvPr>
            <p:ph type="sldNum" sz="quarter" idx="12"/>
          </p:nvPr>
        </p:nvSpPr>
        <p:spPr>
          <a:xfrm>
            <a:off x="8515350" y="6388100"/>
            <a:ext cx="371475" cy="268288"/>
          </a:xfrm>
          <a:solidFill>
            <a:schemeClr val="bg1">
              <a:lumMod val="95000"/>
            </a:schemeClr>
          </a:solidFill>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D35E5D0C-7C39-4D91-B598-FCFBDACBED58}" type="slidenum">
              <a:rPr lang="en-US" altLang="en-US">
                <a:solidFill>
                  <a:srgbClr val="898989"/>
                </a:solidFill>
                <a:latin typeface="Calibri" panose="020F0502020204030204" pitchFamily="34" charset="0"/>
              </a:rPr>
              <a:pPr/>
              <a:t>84</a:t>
            </a:fld>
            <a:endParaRPr lang="en-US" altLang="en-US">
              <a:solidFill>
                <a:srgbClr val="898989"/>
              </a:solidFill>
              <a:latin typeface="Calibri" panose="020F0502020204030204" pitchFamily="34" charset="0"/>
            </a:endParaRPr>
          </a:p>
        </p:txBody>
      </p:sp>
      <p:pic>
        <p:nvPicPr>
          <p:cNvPr id="88070" name="Picture 6" descr="Λογότυπο Επιχειρησιακού Προγράμματος Εκπαίδευση και Δια βίου Μάθηση"/>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19250" y="4652963"/>
            <a:ext cx="5502275" cy="1387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8071" name="Picture 6" descr="Λογότυπο Εθνικόν και Καποδιστριακόν Πανεπιστήμιον Αθηνών"/>
          <p:cNvPicPr>
            <a:picLocks noChangeAspect="1"/>
          </p:cNvPicPr>
          <p:nvPr/>
        </p:nvPicPr>
        <p:blipFill>
          <a:blip r:embed="rId4">
            <a:extLst>
              <a:ext uri="{28A0092B-C50C-407E-A947-70E740481C1C}">
                <a14:useLocalDpi xmlns:a14="http://schemas.microsoft.com/office/drawing/2010/main" val="0"/>
              </a:ext>
            </a:extLst>
          </a:blip>
          <a:srcRect l="2" r="85167"/>
          <a:stretch>
            <a:fillRect/>
          </a:stretch>
        </p:blipFill>
        <p:spPr bwMode="auto">
          <a:xfrm>
            <a:off x="111125" y="6103938"/>
            <a:ext cx="558800" cy="688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Title 3"/>
          <p:cNvSpPr>
            <a:spLocks noGrp="1"/>
          </p:cNvSpPr>
          <p:nvPr>
            <p:ph type="title"/>
          </p:nvPr>
        </p:nvSpPr>
        <p:spPr/>
        <p:txBody>
          <a:bodyPr/>
          <a:lstStyle/>
          <a:p>
            <a:pPr eaLnBrk="1" hangingPunct="1"/>
            <a:r>
              <a:rPr lang="el-GR" altLang="en-US" smtClean="0"/>
              <a:t>Σημειώματα</a:t>
            </a:r>
          </a:p>
        </p:txBody>
      </p:sp>
      <p:sp>
        <p:nvSpPr>
          <p:cNvPr id="2" name="Θέση υποσέλιδου 1"/>
          <p:cNvSpPr>
            <a:spLocks noGrp="1"/>
          </p:cNvSpPr>
          <p:nvPr>
            <p:ph type="ftr" sz="quarter" idx="10"/>
          </p:nvPr>
        </p:nvSpPr>
        <p:spPr/>
        <p:txBody>
          <a:bodyPr/>
          <a:lstStyle/>
          <a:p>
            <a:pPr>
              <a:defRPr/>
            </a:pPr>
            <a:r>
              <a:rPr lang="el-GR" dirty="0" smtClean="0"/>
              <a:t>Ενότητα 16. </a:t>
            </a:r>
            <a:r>
              <a:rPr lang="el-GR" dirty="0" err="1" smtClean="0"/>
              <a:t>Τριλοβίτες</a:t>
            </a:r>
            <a:r>
              <a:rPr lang="el-GR" dirty="0" smtClean="0"/>
              <a:t>, </a:t>
            </a:r>
            <a:r>
              <a:rPr lang="el-GR" dirty="0" err="1" smtClean="0"/>
              <a:t>Χηληκεραιωτά</a:t>
            </a:r>
            <a:r>
              <a:rPr lang="el-GR" dirty="0" smtClean="0"/>
              <a:t> και </a:t>
            </a:r>
            <a:r>
              <a:rPr lang="el-GR" dirty="0" err="1" smtClean="0"/>
              <a:t>Μυριάποδα</a:t>
            </a:r>
            <a:r>
              <a:rPr lang="el-GR" dirty="0" smtClean="0"/>
              <a:t>.</a:t>
            </a:r>
            <a:endParaRPr lang="en-US" dirty="0"/>
          </a:p>
        </p:txBody>
      </p:sp>
      <p:sp>
        <p:nvSpPr>
          <p:cNvPr id="3" name="Θέση αριθμού διαφάνειας 2"/>
          <p:cNvSpPr>
            <a:spLocks noGrp="1"/>
          </p:cNvSpPr>
          <p:nvPr>
            <p:ph type="sldNum" sz="quarter" idx="11"/>
          </p:nvPr>
        </p:nvSpPr>
        <p:spPr/>
        <p:txBody>
          <a:bodyPr/>
          <a:lstStyle>
            <a:lvl1pPr eaLnBrk="0" hangingPunct="0">
              <a:defRPr b="1">
                <a:solidFill>
                  <a:schemeClr val="tx1"/>
                </a:solidFill>
                <a:latin typeface="Comic Sans MS" panose="030F0702030302020204" pitchFamily="66" charset="0"/>
                <a:cs typeface="Arial" panose="020B0604020202020204" pitchFamily="34" charset="0"/>
              </a:defRPr>
            </a:lvl1pPr>
            <a:lvl2pPr marL="742950" indent="-285750" eaLnBrk="0" hangingPunct="0">
              <a:defRPr b="1">
                <a:solidFill>
                  <a:schemeClr val="tx1"/>
                </a:solidFill>
                <a:latin typeface="Comic Sans MS" panose="030F0702030302020204" pitchFamily="66" charset="0"/>
                <a:cs typeface="Arial" panose="020B0604020202020204" pitchFamily="34" charset="0"/>
              </a:defRPr>
            </a:lvl2pPr>
            <a:lvl3pPr marL="1143000" indent="-228600" eaLnBrk="0" hangingPunct="0">
              <a:defRPr b="1">
                <a:solidFill>
                  <a:schemeClr val="tx1"/>
                </a:solidFill>
                <a:latin typeface="Comic Sans MS" panose="030F0702030302020204" pitchFamily="66" charset="0"/>
                <a:cs typeface="Arial" panose="020B0604020202020204" pitchFamily="34" charset="0"/>
              </a:defRPr>
            </a:lvl3pPr>
            <a:lvl4pPr marL="1600200" indent="-228600" eaLnBrk="0" hangingPunct="0">
              <a:defRPr b="1">
                <a:solidFill>
                  <a:schemeClr val="tx1"/>
                </a:solidFill>
                <a:latin typeface="Comic Sans MS" panose="030F0702030302020204" pitchFamily="66" charset="0"/>
                <a:cs typeface="Arial" panose="020B0604020202020204" pitchFamily="34" charset="0"/>
              </a:defRPr>
            </a:lvl4pPr>
            <a:lvl5pPr marL="2057400" indent="-228600" eaLnBrk="0" hangingPunct="0">
              <a:defRPr b="1">
                <a:solidFill>
                  <a:schemeClr val="tx1"/>
                </a:solidFill>
                <a:latin typeface="Comic Sans MS" panose="030F0702030302020204" pitchFamily="66"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Comic Sans MS" panose="030F0702030302020204" pitchFamily="66" charset="0"/>
                <a:cs typeface="Arial" panose="020B0604020202020204" pitchFamily="34" charset="0"/>
              </a:defRPr>
            </a:lvl9pPr>
          </a:lstStyle>
          <a:p>
            <a:fld id="{4329FF86-BE68-45C2-A934-3BB038121E3A}" type="slidenum">
              <a:rPr lang="en-US" altLang="en-US">
                <a:solidFill>
                  <a:srgbClr val="898989"/>
                </a:solidFill>
                <a:latin typeface="Calibri" panose="020F0502020204030204" pitchFamily="34" charset="0"/>
              </a:rPr>
              <a:pPr/>
              <a:t>85</a:t>
            </a:fld>
            <a:endParaRPr lang="en-US" altLang="en-US">
              <a:solidFill>
                <a:srgbClr val="898989"/>
              </a:solidFill>
              <a:latin typeface="Calibri" panose="020F0502020204030204" pitchFamily="34" charset="0"/>
            </a:endParaRPr>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Title 5"/>
          <p:cNvSpPr>
            <a:spLocks noGrp="1"/>
          </p:cNvSpPr>
          <p:nvPr>
            <p:ph type="title"/>
          </p:nvPr>
        </p:nvSpPr>
        <p:spPr>
          <a:xfrm>
            <a:off x="0" y="365125"/>
            <a:ext cx="9144000" cy="1325563"/>
          </a:xfrm>
        </p:spPr>
        <p:txBody>
          <a:bodyPr/>
          <a:lstStyle/>
          <a:p>
            <a:pPr eaLnBrk="1" hangingPunct="1"/>
            <a:r>
              <a:rPr lang="el-GR" altLang="en-US" sz="4000" smtClean="0"/>
              <a:t>Σημείωμα Ιστορικού Εκδόσεων</a:t>
            </a:r>
            <a:r>
              <a:rPr lang="en-US" altLang="en-US" sz="4000" smtClean="0"/>
              <a:t> </a:t>
            </a:r>
            <a:r>
              <a:rPr lang="el-GR" altLang="en-US" sz="4000" smtClean="0"/>
              <a:t>Έργου</a:t>
            </a:r>
            <a:endParaRPr lang="en-US" altLang="en-US" sz="4000" smtClean="0"/>
          </a:p>
        </p:txBody>
      </p:sp>
      <p:sp>
        <p:nvSpPr>
          <p:cNvPr id="91139" name="Content Placeholder 6"/>
          <p:cNvSpPr>
            <a:spLocks noGrp="1"/>
          </p:cNvSpPr>
          <p:nvPr>
            <p:ph idx="1"/>
          </p:nvPr>
        </p:nvSpPr>
        <p:spPr>
          <a:xfrm>
            <a:off x="428625" y="1690688"/>
            <a:ext cx="8286750" cy="4351337"/>
          </a:xfrm>
        </p:spPr>
        <p:txBody>
          <a:bodyPr/>
          <a:lstStyle/>
          <a:p>
            <a:pPr marL="0" indent="0" eaLnBrk="1" hangingPunct="1">
              <a:buFont typeface="Arial" panose="020B0604020202020204" pitchFamily="34" charset="0"/>
              <a:buNone/>
            </a:pPr>
            <a:r>
              <a:rPr lang="el-GR" altLang="en-US" sz="2000" dirty="0" smtClean="0"/>
              <a:t>Το παρόν έργο αποτελεί την έκδοση 1.0.  </a:t>
            </a:r>
          </a:p>
        </p:txBody>
      </p:sp>
      <p:sp>
        <p:nvSpPr>
          <p:cNvPr id="4" name="Footer Placeholder 3"/>
          <p:cNvSpPr>
            <a:spLocks noGrp="1"/>
          </p:cNvSpPr>
          <p:nvPr>
            <p:ph type="ftr" sz="quarter" idx="11"/>
          </p:nvPr>
        </p:nvSpPr>
        <p:spPr/>
        <p:txBody>
          <a:bodyPr/>
          <a:lstStyle/>
          <a:p>
            <a:pPr>
              <a:defRPr/>
            </a:pPr>
            <a:r>
              <a:rPr lang="el-GR" smtClean="0"/>
              <a:t>Ενότητα 16. Τριλοβίτες, Χηληκεραιωτά και Μυριάποδα.</a:t>
            </a:r>
            <a:endParaRPr lang="el-GR"/>
          </a:p>
        </p:txBody>
      </p:sp>
      <p:sp>
        <p:nvSpPr>
          <p:cNvPr id="91141"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EC6C0F42-0785-43AA-ADCF-D3DEB04C0D7A}" type="slidenum">
              <a:rPr lang="el-GR" altLang="en-US" sz="1200" smtClean="0">
                <a:solidFill>
                  <a:srgbClr val="898989"/>
                </a:solidFill>
                <a:cs typeface="Arial" panose="020B0604020202020204" pitchFamily="34" charset="0"/>
              </a:rPr>
              <a:pPr>
                <a:lnSpc>
                  <a:spcPct val="100000"/>
                </a:lnSpc>
                <a:spcBef>
                  <a:spcPct val="0"/>
                </a:spcBef>
                <a:buFontTx/>
                <a:buNone/>
              </a:pPr>
              <a:t>86</a:t>
            </a:fld>
            <a:endParaRPr lang="el-GR" altLang="en-US" sz="1200" smtClean="0">
              <a:solidFill>
                <a:srgbClr val="898989"/>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Title 5"/>
          <p:cNvSpPr>
            <a:spLocks noGrp="1"/>
          </p:cNvSpPr>
          <p:nvPr>
            <p:ph type="title"/>
          </p:nvPr>
        </p:nvSpPr>
        <p:spPr>
          <a:xfrm>
            <a:off x="0" y="365125"/>
            <a:ext cx="9144000" cy="1325563"/>
          </a:xfrm>
        </p:spPr>
        <p:txBody>
          <a:bodyPr/>
          <a:lstStyle/>
          <a:p>
            <a:pPr eaLnBrk="1" hangingPunct="1"/>
            <a:r>
              <a:rPr lang="el-GR" altLang="en-US" sz="4000" smtClean="0"/>
              <a:t>Σημείωμα Αναφοράς</a:t>
            </a:r>
            <a:endParaRPr lang="en-US" altLang="en-US" sz="4000" smtClean="0"/>
          </a:p>
        </p:txBody>
      </p:sp>
      <p:sp>
        <p:nvSpPr>
          <p:cNvPr id="92163" name="Content Placeholder 6"/>
          <p:cNvSpPr>
            <a:spLocks noGrp="1"/>
          </p:cNvSpPr>
          <p:nvPr>
            <p:ph idx="1"/>
          </p:nvPr>
        </p:nvSpPr>
        <p:spPr>
          <a:xfrm>
            <a:off x="428625" y="1690688"/>
            <a:ext cx="8286750" cy="4351337"/>
          </a:xfrm>
        </p:spPr>
        <p:txBody>
          <a:bodyPr/>
          <a:lstStyle/>
          <a:p>
            <a:pPr marL="0" indent="0" eaLnBrk="1" hangingPunct="1">
              <a:buNone/>
            </a:pPr>
            <a:r>
              <a:rPr lang="el-GR" altLang="en-US" sz="2000" dirty="0" err="1" smtClean="0"/>
              <a:t>Copyright</a:t>
            </a:r>
            <a:r>
              <a:rPr lang="el-GR" altLang="en-US" sz="2000" dirty="0" smtClean="0"/>
              <a:t> Εθνικόν και Καποδιστριακόν </a:t>
            </a:r>
            <a:r>
              <a:rPr lang="el-GR" altLang="en-US" sz="2000" dirty="0" err="1" smtClean="0"/>
              <a:t>Πανεπιστήμιον</a:t>
            </a:r>
            <a:r>
              <a:rPr lang="el-GR" altLang="en-US" sz="2000" dirty="0" smtClean="0"/>
              <a:t> Αθηνών</a:t>
            </a:r>
            <a:r>
              <a:rPr lang="en-US" altLang="en-US" sz="2000" dirty="0" smtClean="0"/>
              <a:t>, </a:t>
            </a:r>
            <a:r>
              <a:rPr lang="el-GR" altLang="en-US" sz="2000" dirty="0" err="1" smtClean="0"/>
              <a:t>Λεγάκις</a:t>
            </a:r>
            <a:r>
              <a:rPr lang="el-GR" altLang="en-US" sz="2000" dirty="0" smtClean="0"/>
              <a:t> Αναστάσιος, Αναπληρωτής Καθηγητής. «Ζωολογία Ι. Ενότητα 1. Βασικές Αρχές της Βιολογίας και η Επιστήμη της Ζωολογίας». Έκδοση: 1.0. Αθήνα 2014. Διαθέσιμο από τη δικτυακή διεύθυνση: </a:t>
            </a:r>
            <a:r>
              <a:rPr lang="en-GB" altLang="en-US" sz="2000" dirty="0"/>
              <a:t>http://</a:t>
            </a:r>
            <a:r>
              <a:rPr lang="en-GB" altLang="en-US" sz="2000" dirty="0" smtClean="0"/>
              <a:t>opencourses.uoa.gr/courses/BIOL3</a:t>
            </a:r>
            <a:r>
              <a:rPr lang="el-GR" altLang="en-US" sz="2000" dirty="0" smtClean="0"/>
              <a:t>.</a:t>
            </a:r>
          </a:p>
          <a:p>
            <a:pPr marL="0" indent="0" eaLnBrk="1" hangingPunct="1"/>
            <a:endParaRPr lang="el-GR" altLang="en-US" dirty="0" smtClean="0"/>
          </a:p>
          <a:p>
            <a:pPr marL="0" indent="0" eaLnBrk="1" hangingPunct="1"/>
            <a:endParaRPr lang="en-US" altLang="en-US" dirty="0" smtClean="0"/>
          </a:p>
        </p:txBody>
      </p:sp>
      <p:sp>
        <p:nvSpPr>
          <p:cNvPr id="4" name="Footer Placeholder 3"/>
          <p:cNvSpPr>
            <a:spLocks noGrp="1"/>
          </p:cNvSpPr>
          <p:nvPr>
            <p:ph type="ftr" sz="quarter" idx="11"/>
          </p:nvPr>
        </p:nvSpPr>
        <p:spPr/>
        <p:txBody>
          <a:bodyPr/>
          <a:lstStyle/>
          <a:p>
            <a:pPr>
              <a:defRPr/>
            </a:pPr>
            <a:r>
              <a:rPr lang="el-GR" smtClean="0"/>
              <a:t>Ενότητα 16. Τριλοβίτες, Χηληκεραιωτά και Μυριάποδα.</a:t>
            </a:r>
            <a:endParaRPr lang="el-GR"/>
          </a:p>
        </p:txBody>
      </p:sp>
      <p:sp>
        <p:nvSpPr>
          <p:cNvPr id="92165"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D9099ABD-E14C-4539-A9BA-982BA8B299D0}" type="slidenum">
              <a:rPr lang="el-GR" altLang="en-US" sz="1200" smtClean="0">
                <a:solidFill>
                  <a:srgbClr val="898989"/>
                </a:solidFill>
                <a:cs typeface="Arial" panose="020B0604020202020204" pitchFamily="34" charset="0"/>
              </a:rPr>
              <a:pPr>
                <a:lnSpc>
                  <a:spcPct val="100000"/>
                </a:lnSpc>
                <a:spcBef>
                  <a:spcPct val="0"/>
                </a:spcBef>
                <a:buFontTx/>
                <a:buNone/>
              </a:pPr>
              <a:t>87</a:t>
            </a:fld>
            <a:endParaRPr lang="el-GR" altLang="en-US" sz="1200" smtClean="0">
              <a:solidFill>
                <a:srgbClr val="898989"/>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Title 5"/>
          <p:cNvSpPr>
            <a:spLocks noGrp="1"/>
          </p:cNvSpPr>
          <p:nvPr>
            <p:ph type="title"/>
          </p:nvPr>
        </p:nvSpPr>
        <p:spPr/>
        <p:txBody>
          <a:bodyPr/>
          <a:lstStyle/>
          <a:p>
            <a:pPr eaLnBrk="1" hangingPunct="1"/>
            <a:r>
              <a:rPr lang="el-GR" altLang="en-US" dirty="0" smtClean="0"/>
              <a:t>Σημείωμα </a:t>
            </a:r>
            <a:r>
              <a:rPr lang="el-GR" altLang="en-US" dirty="0" err="1" smtClean="0"/>
              <a:t>Αδειοδότησης</a:t>
            </a:r>
            <a:endParaRPr lang="en-US" altLang="en-US" dirty="0" smtClean="0"/>
          </a:p>
        </p:txBody>
      </p:sp>
      <p:sp>
        <p:nvSpPr>
          <p:cNvPr id="4" name="Footer Placeholder 3"/>
          <p:cNvSpPr>
            <a:spLocks noGrp="1"/>
          </p:cNvSpPr>
          <p:nvPr>
            <p:ph type="ftr" sz="quarter" idx="10"/>
          </p:nvPr>
        </p:nvSpPr>
        <p:spPr/>
        <p:txBody>
          <a:bodyPr/>
          <a:lstStyle/>
          <a:p>
            <a:pPr>
              <a:defRPr/>
            </a:pPr>
            <a:r>
              <a:rPr lang="el-GR" smtClean="0"/>
              <a:t>Ενότητα 16. Τριλοβίτες, Χηληκεραιωτά και Μυριάποδα.</a:t>
            </a:r>
            <a:endParaRPr lang="el-GR"/>
          </a:p>
        </p:txBody>
      </p:sp>
      <p:sp>
        <p:nvSpPr>
          <p:cNvPr id="93188" name="Slide Number Placeholder 4"/>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353A24E9-9D65-4104-9575-829DC648D5A3}" type="slidenum">
              <a:rPr lang="el-GR" altLang="en-US" sz="1200" smtClean="0">
                <a:solidFill>
                  <a:srgbClr val="898989"/>
                </a:solidFill>
                <a:cs typeface="Arial" panose="020B0604020202020204" pitchFamily="34" charset="0"/>
              </a:rPr>
              <a:pPr>
                <a:lnSpc>
                  <a:spcPct val="100000"/>
                </a:lnSpc>
                <a:spcBef>
                  <a:spcPct val="0"/>
                </a:spcBef>
                <a:buFontTx/>
                <a:buNone/>
              </a:pPr>
              <a:t>88</a:t>
            </a:fld>
            <a:endParaRPr lang="el-GR" altLang="en-US" sz="1200" smtClean="0">
              <a:solidFill>
                <a:srgbClr val="898989"/>
              </a:solidFill>
              <a:cs typeface="Arial" panose="020B0604020202020204" pitchFamily="34" charset="0"/>
            </a:endParaRPr>
          </a:p>
        </p:txBody>
      </p:sp>
      <p:sp>
        <p:nvSpPr>
          <p:cNvPr id="93189" name="Content Placeholder 2"/>
          <p:cNvSpPr txBox="1">
            <a:spLocks/>
          </p:cNvSpPr>
          <p:nvPr/>
        </p:nvSpPr>
        <p:spPr bwMode="auto">
          <a:xfrm>
            <a:off x="107950" y="1371600"/>
            <a:ext cx="8928100" cy="143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eaLnBrk="1" hangingPunct="1">
              <a:buFont typeface="Arial" panose="020B0604020202020204" pitchFamily="34" charset="0"/>
              <a:buNone/>
            </a:pPr>
            <a:r>
              <a:rPr lang="el-GR" altLang="en-US" sz="2000" b="0"/>
              <a:t>Το παρόν υλικό διατίθεται με τους όρους της άδειας χρήσης Creative Commons Αναφορά, Μη Εμπορική Χρήση Παρόμοια Διανομή 4.0 [1] ή μεταγενέστερη, Διεθνής Έκδοση.   Εξαιρούνται τα αυτοτελή έργα τρίτων π.χ. φωτογραφίες, διαγράμματα κ.λ.π.,  τα οποία εμπεριέχονται σε αυτό και τα οποία αναφέρονται μαζί με τους όρους χρήσης τους στο «Σημείωμα Χρήσης Έργων Τρίτων».                     </a:t>
            </a:r>
          </a:p>
          <a:p>
            <a:pPr eaLnBrk="1" hangingPunct="1">
              <a:buFont typeface="Arial" panose="020B0604020202020204" pitchFamily="34" charset="0"/>
              <a:buNone/>
            </a:pPr>
            <a:endParaRPr lang="el-GR" altLang="en-US" sz="2000" b="0"/>
          </a:p>
        </p:txBody>
      </p:sp>
      <p:pic>
        <p:nvPicPr>
          <p:cNvPr id="93190" name="Picture 22" descr="Λογότυπο για Άδειες χρήσης Creative Commons BY-NC-ND">
            <a:hlinkClick r:id="rId2"/>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67400" y="2867025"/>
            <a:ext cx="1420813" cy="49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p:cNvSpPr txBox="1"/>
          <p:nvPr/>
        </p:nvSpPr>
        <p:spPr>
          <a:xfrm>
            <a:off x="139700" y="3025775"/>
            <a:ext cx="9036050" cy="3384550"/>
          </a:xfrm>
          <a:prstGeom prst="rect">
            <a:avLst/>
          </a:prstGeom>
        </p:spPr>
        <p:txBody>
          <a:bodyPr anchor="ctr">
            <a:normAutofit/>
          </a:bodyPr>
          <a:lstStyle/>
          <a:p>
            <a:pPr>
              <a:defRPr/>
            </a:pPr>
            <a:r>
              <a:rPr lang="el-GR" dirty="0">
                <a:latin typeface="+mn-lt"/>
                <a:cs typeface="+mn-cs"/>
              </a:rPr>
              <a:t>[1] http://creativecommons.org/licenses/by-nc-sa/4.0/ </a:t>
            </a:r>
            <a:endParaRPr lang="en-US" dirty="0">
              <a:latin typeface="+mn-lt"/>
              <a:cs typeface="+mn-cs"/>
            </a:endParaRPr>
          </a:p>
          <a:p>
            <a:pPr>
              <a:spcBef>
                <a:spcPts val="1200"/>
              </a:spcBef>
              <a:defRPr/>
            </a:pPr>
            <a:r>
              <a:rPr lang="el-GR" dirty="0">
                <a:latin typeface="+mn-lt"/>
                <a:cs typeface="+mn-cs"/>
              </a:rPr>
              <a:t>Ως Μη Εμπορική ορίζεται η χρήση:</a:t>
            </a:r>
          </a:p>
          <a:p>
            <a:pPr marL="342900" indent="-342900">
              <a:buFont typeface="Arial" panose="020B0604020202020204" pitchFamily="34" charset="0"/>
              <a:buChar char="•"/>
              <a:defRPr/>
            </a:pPr>
            <a:r>
              <a:rPr lang="el-GR" dirty="0">
                <a:latin typeface="+mn-lt"/>
                <a:cs typeface="+mn-cs"/>
              </a:rPr>
              <a:t>που δεν περιλαμβάνει άμεσο ή έμμεσο οικονομικό όφελος από την χρήση του έργου, για το διανομέα του έργου και </a:t>
            </a:r>
            <a:r>
              <a:rPr lang="el-GR" dirty="0" err="1">
                <a:latin typeface="+mn-lt"/>
                <a:cs typeface="+mn-cs"/>
              </a:rPr>
              <a:t>αδειοδόχο</a:t>
            </a:r>
            <a:endParaRPr lang="el-GR" dirty="0">
              <a:latin typeface="+mn-lt"/>
              <a:cs typeface="+mn-cs"/>
            </a:endParaRPr>
          </a:p>
          <a:p>
            <a:pPr marL="342900" indent="-342900">
              <a:buFont typeface="Arial" panose="020B0604020202020204" pitchFamily="34" charset="0"/>
              <a:buChar char="•"/>
              <a:defRPr/>
            </a:pPr>
            <a:r>
              <a:rPr lang="el-GR" dirty="0">
                <a:latin typeface="+mn-lt"/>
                <a:cs typeface="+mn-cs"/>
              </a:rPr>
              <a:t>που</a:t>
            </a:r>
            <a:r>
              <a:rPr lang="en-GB" dirty="0">
                <a:latin typeface="+mn-lt"/>
                <a:cs typeface="+mn-cs"/>
              </a:rPr>
              <a:t> </a:t>
            </a:r>
            <a:r>
              <a:rPr lang="el-GR" dirty="0">
                <a:latin typeface="+mn-lt"/>
                <a:cs typeface="+mn-cs"/>
              </a:rPr>
              <a:t>δεν περιλαμβάνει οικονομική συναλλαγή ως προϋπόθεση για τη χρήση ή πρόσβαση στο έργο</a:t>
            </a:r>
          </a:p>
          <a:p>
            <a:pPr marL="342900" indent="-342900">
              <a:buFont typeface="Arial" panose="020B0604020202020204" pitchFamily="34" charset="0"/>
              <a:buChar char="•"/>
              <a:defRPr/>
            </a:pPr>
            <a:r>
              <a:rPr lang="el-GR" dirty="0">
                <a:latin typeface="+mn-lt"/>
                <a:cs typeface="+mn-cs"/>
              </a:rPr>
              <a:t>που</a:t>
            </a:r>
            <a:r>
              <a:rPr lang="en-GB" dirty="0">
                <a:latin typeface="+mn-lt"/>
                <a:cs typeface="+mn-cs"/>
              </a:rPr>
              <a:t> </a:t>
            </a:r>
            <a:r>
              <a:rPr lang="el-GR" dirty="0">
                <a:latin typeface="+mn-lt"/>
                <a:cs typeface="+mn-cs"/>
              </a:rPr>
              <a:t>δεν προσπορίζει στο διανομέα του έργου και</a:t>
            </a:r>
            <a:r>
              <a:rPr lang="en-GB" dirty="0">
                <a:latin typeface="+mn-lt"/>
                <a:cs typeface="+mn-cs"/>
              </a:rPr>
              <a:t> </a:t>
            </a:r>
            <a:r>
              <a:rPr lang="el-GR" dirty="0" err="1">
                <a:latin typeface="+mn-lt"/>
                <a:cs typeface="+mn-cs"/>
              </a:rPr>
              <a:t>αδειοδόχο</a:t>
            </a:r>
            <a:r>
              <a:rPr lang="en-GB" dirty="0">
                <a:latin typeface="+mn-lt"/>
                <a:cs typeface="+mn-cs"/>
              </a:rPr>
              <a:t> </a:t>
            </a:r>
            <a:r>
              <a:rPr lang="el-GR" dirty="0">
                <a:latin typeface="+mn-lt"/>
                <a:cs typeface="+mn-cs"/>
              </a:rPr>
              <a:t>έμμεσο οικονομικό όφελος (π.χ. διαφημίσεις) από την προβολή του έργου σε διαδικτυακό τόπο</a:t>
            </a:r>
            <a:endParaRPr lang="en-US" dirty="0">
              <a:latin typeface="+mn-lt"/>
              <a:cs typeface="+mn-cs"/>
            </a:endParaRPr>
          </a:p>
          <a:p>
            <a:pPr>
              <a:defRPr/>
            </a:pPr>
            <a:r>
              <a:rPr lang="el-GR" dirty="0">
                <a:latin typeface="+mn-lt"/>
                <a:cs typeface="+mn-cs"/>
              </a:rPr>
              <a:t>Ο δικαιούχος μπορεί να παρέχει στον </a:t>
            </a:r>
            <a:r>
              <a:rPr lang="el-GR" dirty="0" err="1">
                <a:latin typeface="+mn-lt"/>
                <a:cs typeface="+mn-cs"/>
              </a:rPr>
              <a:t>αδειοδόχο</a:t>
            </a:r>
            <a:r>
              <a:rPr lang="el-GR" dirty="0">
                <a:latin typeface="+mn-lt"/>
                <a:cs typeface="+mn-cs"/>
              </a:rPr>
              <a:t> ξεχωριστή άδεια να χρησιμοποιεί το έργο για εμπορική χρήση, εφόσον αυτό του ζητηθεί.</a:t>
            </a:r>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Title 5"/>
          <p:cNvSpPr>
            <a:spLocks noGrp="1"/>
          </p:cNvSpPr>
          <p:nvPr>
            <p:ph type="title"/>
          </p:nvPr>
        </p:nvSpPr>
        <p:spPr>
          <a:xfrm>
            <a:off x="0" y="365125"/>
            <a:ext cx="9144000" cy="1325563"/>
          </a:xfrm>
        </p:spPr>
        <p:txBody>
          <a:bodyPr/>
          <a:lstStyle/>
          <a:p>
            <a:pPr eaLnBrk="1" hangingPunct="1"/>
            <a:r>
              <a:rPr lang="el-GR" altLang="en-US" smtClean="0"/>
              <a:t>Διατήρηση Σημειωμάτων</a:t>
            </a:r>
            <a:endParaRPr lang="en-US" altLang="en-US" smtClean="0"/>
          </a:p>
        </p:txBody>
      </p:sp>
      <p:sp>
        <p:nvSpPr>
          <p:cNvPr id="94211" name="Content Placeholder 6"/>
          <p:cNvSpPr>
            <a:spLocks noGrp="1"/>
          </p:cNvSpPr>
          <p:nvPr>
            <p:ph idx="1"/>
          </p:nvPr>
        </p:nvSpPr>
        <p:spPr>
          <a:xfrm>
            <a:off x="428625" y="1690688"/>
            <a:ext cx="8286750" cy="4351337"/>
          </a:xfrm>
        </p:spPr>
        <p:txBody>
          <a:bodyPr/>
          <a:lstStyle/>
          <a:p>
            <a:pPr marL="0" indent="0" eaLnBrk="1" hangingPunct="1">
              <a:buFont typeface="Arial" panose="020B0604020202020204" pitchFamily="34" charset="0"/>
              <a:buNone/>
            </a:pPr>
            <a:r>
              <a:rPr lang="el-GR" altLang="en-US" sz="2400" smtClean="0"/>
              <a:t>Οποιαδήποτε αναπαραγωγή ή διασκευή του υλικού θα πρέπει να συμπεριλαμβάνει:</a:t>
            </a:r>
          </a:p>
          <a:p>
            <a:pPr lvl="1" eaLnBrk="1" hangingPunct="1">
              <a:buFont typeface="Wingdings" panose="05000000000000000000" pitchFamily="2" charset="2"/>
              <a:buChar char="§"/>
            </a:pPr>
            <a:r>
              <a:rPr lang="el-GR" altLang="en-US" sz="2000" smtClean="0"/>
              <a:t>τ</a:t>
            </a:r>
            <a:r>
              <a:rPr lang="en-US" altLang="en-US" sz="2000" smtClean="0"/>
              <a:t>ο Σημείωμα Αναφοράς</a:t>
            </a:r>
            <a:endParaRPr lang="el-GR" altLang="en-US" sz="2000" smtClean="0"/>
          </a:p>
          <a:p>
            <a:pPr lvl="1" eaLnBrk="1" hangingPunct="1">
              <a:buFont typeface="Wingdings" panose="05000000000000000000" pitchFamily="2" charset="2"/>
              <a:buChar char="§"/>
            </a:pPr>
            <a:r>
              <a:rPr lang="el-GR" altLang="en-US" sz="2000" smtClean="0"/>
              <a:t>τ</a:t>
            </a:r>
            <a:r>
              <a:rPr lang="en-US" altLang="en-US" sz="2000" smtClean="0"/>
              <a:t>ο Σημείωμα Αδειοδότησης</a:t>
            </a:r>
            <a:endParaRPr lang="el-GR" altLang="en-US" sz="2000" smtClean="0"/>
          </a:p>
          <a:p>
            <a:pPr lvl="1" eaLnBrk="1" hangingPunct="1">
              <a:buFont typeface="Wingdings" panose="05000000000000000000" pitchFamily="2" charset="2"/>
              <a:buChar char="§"/>
            </a:pPr>
            <a:r>
              <a:rPr lang="el-GR" altLang="en-US" sz="2000" smtClean="0"/>
              <a:t>τ</a:t>
            </a:r>
            <a:r>
              <a:rPr lang="en-US" altLang="en-US" sz="2000" smtClean="0"/>
              <a:t>η δήλωση </a:t>
            </a:r>
            <a:r>
              <a:rPr lang="el-GR" altLang="en-US" sz="2000" smtClean="0"/>
              <a:t>Δ</a:t>
            </a:r>
            <a:r>
              <a:rPr lang="en-US" altLang="en-US" sz="2000" smtClean="0"/>
              <a:t>ιατήρησης Σημειωμάτων</a:t>
            </a:r>
            <a:endParaRPr lang="el-GR" altLang="en-US" sz="2000" smtClean="0"/>
          </a:p>
          <a:p>
            <a:pPr lvl="1" eaLnBrk="1" hangingPunct="1">
              <a:buFont typeface="Wingdings" panose="05000000000000000000" pitchFamily="2" charset="2"/>
              <a:buChar char="§"/>
            </a:pPr>
            <a:r>
              <a:rPr lang="el-GR" altLang="en-US" sz="2000" smtClean="0"/>
              <a:t>το Σημείωμα Χρήσης Έργων Τρίτων (εφόσον υπάρχει)</a:t>
            </a:r>
          </a:p>
          <a:p>
            <a:pPr marL="0" indent="0" eaLnBrk="1" hangingPunct="1">
              <a:buFont typeface="Arial" panose="020B0604020202020204" pitchFamily="34" charset="0"/>
              <a:buNone/>
            </a:pPr>
            <a:r>
              <a:rPr lang="el-GR" altLang="en-US" sz="2400" smtClean="0"/>
              <a:t>μαζί με τους συνοδευόμενους υπερσυνδέσμους.</a:t>
            </a:r>
          </a:p>
          <a:p>
            <a:pPr marL="0" indent="0" eaLnBrk="1" hangingPunct="1"/>
            <a:endParaRPr lang="el-GR" altLang="en-US" smtClean="0"/>
          </a:p>
          <a:p>
            <a:pPr marL="0" indent="0" eaLnBrk="1" hangingPunct="1"/>
            <a:endParaRPr lang="en-US" altLang="en-US" smtClean="0"/>
          </a:p>
        </p:txBody>
      </p:sp>
      <p:sp>
        <p:nvSpPr>
          <p:cNvPr id="4" name="Footer Placeholder 3"/>
          <p:cNvSpPr>
            <a:spLocks noGrp="1"/>
          </p:cNvSpPr>
          <p:nvPr>
            <p:ph type="ftr" sz="quarter" idx="11"/>
          </p:nvPr>
        </p:nvSpPr>
        <p:spPr/>
        <p:txBody>
          <a:bodyPr/>
          <a:lstStyle/>
          <a:p>
            <a:pPr>
              <a:defRPr/>
            </a:pPr>
            <a:r>
              <a:rPr lang="el-GR" smtClean="0"/>
              <a:t>Ενότητα 16. Τριλοβίτες, Χηληκεραιωτά και Μυριάποδα.</a:t>
            </a:r>
            <a:endParaRPr lang="el-GR"/>
          </a:p>
        </p:txBody>
      </p:sp>
      <p:sp>
        <p:nvSpPr>
          <p:cNvPr id="94213"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2162711C-F02D-4B72-AEF1-C29D02116467}" type="slidenum">
              <a:rPr lang="el-GR" altLang="en-US" sz="1200" smtClean="0">
                <a:solidFill>
                  <a:srgbClr val="898989"/>
                </a:solidFill>
                <a:cs typeface="Arial" panose="020B0604020202020204" pitchFamily="34" charset="0"/>
              </a:rPr>
              <a:pPr>
                <a:lnSpc>
                  <a:spcPct val="100000"/>
                </a:lnSpc>
                <a:spcBef>
                  <a:spcPct val="0"/>
                </a:spcBef>
                <a:buFontTx/>
                <a:buNone/>
              </a:pPr>
              <a:t>89</a:t>
            </a:fld>
            <a:endParaRPr lang="el-GR" altLang="en-US" sz="1200" smtClean="0">
              <a:solidFill>
                <a:srgbClr val="898989"/>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Title 5"/>
          <p:cNvSpPr>
            <a:spLocks noGrp="1"/>
          </p:cNvSpPr>
          <p:nvPr>
            <p:ph type="title"/>
          </p:nvPr>
        </p:nvSpPr>
        <p:spPr>
          <a:xfrm>
            <a:off x="0" y="365125"/>
            <a:ext cx="9144000" cy="1325563"/>
          </a:xfrm>
        </p:spPr>
        <p:txBody>
          <a:bodyPr/>
          <a:lstStyle/>
          <a:p>
            <a:pPr eaLnBrk="1" hangingPunct="1"/>
            <a:r>
              <a:rPr lang="el-GR" altLang="en-US" sz="4000" dirty="0" smtClean="0"/>
              <a:t>Σημείωμα Χρήσης Έργων Τρίτων</a:t>
            </a:r>
            <a:r>
              <a:rPr lang="en-US" altLang="en-US" sz="4000" dirty="0" smtClean="0"/>
              <a:t> </a:t>
            </a:r>
            <a:r>
              <a:rPr lang="en-US" altLang="en-US" sz="4000" dirty="0" smtClean="0"/>
              <a:t>1/</a:t>
            </a:r>
            <a:r>
              <a:rPr lang="el-GR" altLang="en-US" sz="4000" dirty="0" smtClean="0"/>
              <a:t>18</a:t>
            </a:r>
            <a:endParaRPr lang="en-US" altLang="en-US" sz="4000" dirty="0" smtClean="0"/>
          </a:p>
        </p:txBody>
      </p:sp>
      <p:sp>
        <p:nvSpPr>
          <p:cNvPr id="95235" name="Content Placeholder 6"/>
          <p:cNvSpPr>
            <a:spLocks noGrp="1"/>
          </p:cNvSpPr>
          <p:nvPr>
            <p:ph idx="1"/>
          </p:nvPr>
        </p:nvSpPr>
        <p:spPr>
          <a:xfrm>
            <a:off x="428625" y="1676400"/>
            <a:ext cx="8286750" cy="4495800"/>
          </a:xfrm>
        </p:spPr>
        <p:txBody>
          <a:bodyPr/>
          <a:lstStyle/>
          <a:p>
            <a:pPr marL="0" indent="0" eaLnBrk="1" hangingPunct="1">
              <a:buFont typeface="Arial" panose="020B0604020202020204" pitchFamily="34" charset="0"/>
              <a:buNone/>
            </a:pPr>
            <a:r>
              <a:rPr lang="el-GR" altLang="en-US" sz="1600" dirty="0" smtClean="0"/>
              <a:t>Το Έργο αυτό κάνει χρήση των ακόλουθων έργων:</a:t>
            </a:r>
          </a:p>
          <a:p>
            <a:pPr marL="0" indent="0" eaLnBrk="1" hangingPunct="1">
              <a:buFont typeface="Arial" panose="020B0604020202020204" pitchFamily="34" charset="0"/>
              <a:buNone/>
            </a:pPr>
            <a:r>
              <a:rPr lang="el-GR" altLang="en-US" sz="1600" b="1" dirty="0" smtClean="0"/>
              <a:t>Εικόνες</a:t>
            </a:r>
          </a:p>
          <a:p>
            <a:pPr marL="0" indent="0" eaLnBrk="1" hangingPunct="1">
              <a:buNone/>
            </a:pPr>
            <a:r>
              <a:rPr lang="el-GR" altLang="en-US" sz="1600" b="1" dirty="0"/>
              <a:t>Εικόνα 1. </a:t>
            </a:r>
            <a:r>
              <a:rPr lang="en-US" altLang="en-US" sz="1600" dirty="0"/>
              <a:t>Copyright 2001, R. Fox, Lander University.</a:t>
            </a:r>
          </a:p>
          <a:p>
            <a:pPr marL="0" indent="0" eaLnBrk="1" hangingPunct="1">
              <a:buNone/>
            </a:pPr>
            <a:r>
              <a:rPr lang="el-GR" altLang="en-US" sz="1600" b="1" dirty="0" smtClean="0"/>
              <a:t>Εικόνα </a:t>
            </a:r>
            <a:r>
              <a:rPr lang="el-GR" altLang="en-US" sz="1600" b="1" dirty="0"/>
              <a:t>2. </a:t>
            </a:r>
            <a:r>
              <a:rPr lang="en-US" altLang="en-US" sz="1600" dirty="0"/>
              <a:t>Copyright 2001, R. Fox, Lander University.</a:t>
            </a:r>
          </a:p>
          <a:p>
            <a:pPr marL="0" indent="0" eaLnBrk="1" hangingPunct="1">
              <a:buNone/>
            </a:pPr>
            <a:r>
              <a:rPr lang="el-GR" altLang="en-US" sz="1600" b="1" dirty="0" smtClean="0"/>
              <a:t>Εικόνα </a:t>
            </a:r>
            <a:r>
              <a:rPr lang="el-GR" altLang="en-US" sz="1600" b="1" dirty="0"/>
              <a:t>3. </a:t>
            </a:r>
            <a:r>
              <a:rPr lang="en-US" altLang="en-US" sz="1600" dirty="0"/>
              <a:t>Copyright 2001, R. Fox, Lander University.</a:t>
            </a:r>
          </a:p>
          <a:p>
            <a:pPr marL="0" indent="0" eaLnBrk="1" hangingPunct="1">
              <a:buNone/>
            </a:pPr>
            <a:r>
              <a:rPr lang="el-GR" altLang="en-US" sz="1600" b="1" dirty="0" smtClean="0"/>
              <a:t>Εικόνα </a:t>
            </a:r>
            <a:r>
              <a:rPr lang="el-GR" altLang="en-US" sz="1600" b="1" dirty="0"/>
              <a:t>4. </a:t>
            </a:r>
            <a:r>
              <a:rPr lang="en-US" altLang="en-US" sz="1600" dirty="0"/>
              <a:t>Copyright Saunders College Publishing. </a:t>
            </a:r>
            <a:r>
              <a:rPr lang="el-GR" altLang="en-US" sz="1600" dirty="0"/>
              <a:t>Πηγή: </a:t>
            </a:r>
            <a:r>
              <a:rPr lang="en-US" altLang="en-US" sz="1600" dirty="0"/>
              <a:t>D.J. </a:t>
            </a:r>
            <a:r>
              <a:rPr lang="en-US" altLang="en-US" sz="1600" dirty="0" err="1"/>
              <a:t>Borror</a:t>
            </a:r>
            <a:r>
              <a:rPr lang="en-US" altLang="en-US" sz="1600" dirty="0"/>
              <a:t>, C.A. </a:t>
            </a:r>
            <a:r>
              <a:rPr lang="en-US" altLang="en-US" sz="1600" dirty="0" err="1"/>
              <a:t>Triplehorn</a:t>
            </a:r>
            <a:r>
              <a:rPr lang="en-US" altLang="en-US" sz="1600" dirty="0"/>
              <a:t> &amp; N.F. Johnson (1982) An Introduction to the Study of Insects. Sixth edition. Saunders College Publishing.</a:t>
            </a:r>
          </a:p>
          <a:p>
            <a:pPr marL="0" indent="0" eaLnBrk="1" hangingPunct="1">
              <a:buNone/>
            </a:pPr>
            <a:r>
              <a:rPr lang="el-GR" altLang="en-US" sz="1600" b="1" dirty="0" smtClean="0"/>
              <a:t>Εικόνα </a:t>
            </a:r>
            <a:r>
              <a:rPr lang="el-GR" altLang="en-US" sz="1600" b="1" dirty="0"/>
              <a:t>5</a:t>
            </a:r>
            <a:r>
              <a:rPr lang="el-GR" altLang="en-US" sz="1600" dirty="0"/>
              <a:t>. </a:t>
            </a:r>
            <a:r>
              <a:rPr lang="en-US" altLang="en-US" sz="1600" dirty="0"/>
              <a:t>Copyright 2001, R. Fox, Lander University.</a:t>
            </a:r>
          </a:p>
          <a:p>
            <a:pPr marL="0" indent="0" eaLnBrk="1" hangingPunct="1">
              <a:buNone/>
            </a:pPr>
            <a:r>
              <a:rPr lang="el-GR" altLang="en-US" sz="1600" b="1" dirty="0" smtClean="0"/>
              <a:t>Εικόνα </a:t>
            </a:r>
            <a:r>
              <a:rPr lang="el-GR" altLang="en-US" sz="1600" b="1" dirty="0"/>
              <a:t>6. </a:t>
            </a:r>
            <a:r>
              <a:rPr lang="en-US" altLang="en-US" sz="1600" dirty="0"/>
              <a:t>Copyright 2001, R. Fox, Lander University.</a:t>
            </a:r>
          </a:p>
          <a:p>
            <a:pPr marL="0" indent="0" eaLnBrk="1" hangingPunct="1">
              <a:buNone/>
            </a:pPr>
            <a:r>
              <a:rPr lang="el-GR" altLang="en-US" sz="1600" b="1" dirty="0" smtClean="0"/>
              <a:t>Εικόνα </a:t>
            </a:r>
            <a:r>
              <a:rPr lang="el-GR" altLang="en-US" sz="1600" b="1" dirty="0"/>
              <a:t>7. </a:t>
            </a:r>
            <a:r>
              <a:rPr lang="en-US" altLang="en-US" sz="1600" dirty="0"/>
              <a:t>Copyright 2001, R. Fox, Lander University.</a:t>
            </a:r>
          </a:p>
          <a:p>
            <a:pPr marL="0" indent="0" eaLnBrk="1" hangingPunct="1">
              <a:buNone/>
            </a:pPr>
            <a:r>
              <a:rPr lang="el-GR" altLang="en-US" sz="1600" b="1" dirty="0" smtClean="0"/>
              <a:t>Εικόνα </a:t>
            </a:r>
            <a:r>
              <a:rPr lang="el-GR" altLang="en-US" sz="1600" b="1" dirty="0"/>
              <a:t>8. </a:t>
            </a:r>
            <a:r>
              <a:rPr lang="en-US" altLang="en-US" sz="1600" dirty="0"/>
              <a:t>Copyright 2001, R. Fox, Lander University.</a:t>
            </a:r>
          </a:p>
          <a:p>
            <a:pPr marL="0" indent="0" eaLnBrk="1" hangingPunct="1">
              <a:buNone/>
            </a:pPr>
            <a:r>
              <a:rPr lang="el-GR" altLang="en-US" sz="1600" b="1" dirty="0" smtClean="0"/>
              <a:t>Εικόνα </a:t>
            </a:r>
            <a:r>
              <a:rPr lang="el-GR" altLang="en-US" sz="1600" b="1" dirty="0"/>
              <a:t>9. </a:t>
            </a:r>
            <a:r>
              <a:rPr lang="en-US" altLang="en-US" sz="1600" dirty="0"/>
              <a:t>McGraw-Hill International. </a:t>
            </a:r>
            <a:r>
              <a:rPr lang="el-GR" altLang="en-US" sz="1600" dirty="0"/>
              <a:t>Πηγή: </a:t>
            </a:r>
            <a:r>
              <a:rPr lang="en-US" altLang="en-US" sz="1600" dirty="0"/>
              <a:t>T.I. </a:t>
            </a:r>
            <a:r>
              <a:rPr lang="en-US" altLang="en-US" sz="1600" dirty="0" err="1"/>
              <a:t>Storer</a:t>
            </a:r>
            <a:r>
              <a:rPr lang="en-US" altLang="en-US" sz="1600" dirty="0"/>
              <a:t>, R.L. </a:t>
            </a:r>
            <a:r>
              <a:rPr lang="en-US" altLang="en-US" sz="1600" dirty="0" err="1"/>
              <a:t>Usinger</a:t>
            </a:r>
            <a:r>
              <a:rPr lang="en-US" altLang="en-US" sz="1600" dirty="0"/>
              <a:t>, J.W. </a:t>
            </a:r>
            <a:r>
              <a:rPr lang="en-US" altLang="en-US" sz="1600" dirty="0" err="1"/>
              <a:t>Nybakken</a:t>
            </a:r>
            <a:r>
              <a:rPr lang="en-US" altLang="en-US" sz="1600" dirty="0"/>
              <a:t> &amp; R.C. Stebbins (1981). Elements of Zoology. Fourth Edition. McGraw-Hill International.</a:t>
            </a:r>
          </a:p>
          <a:p>
            <a:pPr marL="0" indent="0" eaLnBrk="1" hangingPunct="1">
              <a:buNone/>
            </a:pPr>
            <a:endParaRPr lang="en-US" altLang="en-US" sz="1600" dirty="0"/>
          </a:p>
        </p:txBody>
      </p:sp>
      <p:sp>
        <p:nvSpPr>
          <p:cNvPr id="4" name="Footer Placeholder 3"/>
          <p:cNvSpPr>
            <a:spLocks noGrp="1"/>
          </p:cNvSpPr>
          <p:nvPr>
            <p:ph type="ftr" sz="quarter" idx="11"/>
          </p:nvPr>
        </p:nvSpPr>
        <p:spPr/>
        <p:txBody>
          <a:bodyPr/>
          <a:lstStyle/>
          <a:p>
            <a:pPr>
              <a:defRPr/>
            </a:pPr>
            <a:r>
              <a:rPr lang="el-GR" smtClean="0"/>
              <a:t>Ενότητα 16. Τριλοβίτες, Χηληκεραιωτά και Μυριάποδα.</a:t>
            </a:r>
            <a:endParaRPr lang="el-GR"/>
          </a:p>
        </p:txBody>
      </p:sp>
      <p:sp>
        <p:nvSpPr>
          <p:cNvPr id="95237"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E597EFF3-9BEC-44B6-A291-66A7401956C3}" type="slidenum">
              <a:rPr lang="el-GR" altLang="en-US" sz="1200" smtClean="0">
                <a:solidFill>
                  <a:srgbClr val="898989"/>
                </a:solidFill>
                <a:cs typeface="Arial" panose="020B0604020202020204" pitchFamily="34" charset="0"/>
              </a:rPr>
              <a:pPr>
                <a:lnSpc>
                  <a:spcPct val="100000"/>
                </a:lnSpc>
                <a:spcBef>
                  <a:spcPct val="0"/>
                </a:spcBef>
                <a:buFontTx/>
                <a:buNone/>
              </a:pPr>
              <a:t>90</a:t>
            </a:fld>
            <a:endParaRPr lang="el-GR" altLang="en-US" sz="1200" smtClean="0">
              <a:solidFill>
                <a:srgbClr val="898989"/>
              </a:solidFill>
              <a:cs typeface="Arial" panose="020B0604020202020204" pitchFamily="34" charset="0"/>
            </a:endParaRPr>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Title 5"/>
          <p:cNvSpPr>
            <a:spLocks noGrp="1"/>
          </p:cNvSpPr>
          <p:nvPr>
            <p:ph type="title"/>
          </p:nvPr>
        </p:nvSpPr>
        <p:spPr>
          <a:xfrm>
            <a:off x="0" y="365125"/>
            <a:ext cx="9144000" cy="1325563"/>
          </a:xfrm>
        </p:spPr>
        <p:txBody>
          <a:bodyPr/>
          <a:lstStyle/>
          <a:p>
            <a:pPr eaLnBrk="1" hangingPunct="1"/>
            <a:r>
              <a:rPr lang="el-GR" altLang="en-US" sz="4000" dirty="0" smtClean="0"/>
              <a:t>Σημείωμα Χρήσης Έργων Τρίτων</a:t>
            </a:r>
            <a:r>
              <a:rPr lang="en-US" altLang="en-US" sz="4000" dirty="0" smtClean="0"/>
              <a:t> </a:t>
            </a:r>
            <a:r>
              <a:rPr lang="el-GR" altLang="en-US" sz="4000" dirty="0" smtClean="0"/>
              <a:t>2</a:t>
            </a:r>
            <a:r>
              <a:rPr lang="en-US" altLang="en-US" sz="4000" dirty="0" smtClean="0"/>
              <a:t>/</a:t>
            </a:r>
            <a:r>
              <a:rPr lang="el-GR" altLang="en-US" sz="4000" dirty="0" smtClean="0"/>
              <a:t>18</a:t>
            </a:r>
            <a:endParaRPr lang="en-US" altLang="en-US" sz="4000" dirty="0" smtClean="0"/>
          </a:p>
        </p:txBody>
      </p:sp>
      <p:sp>
        <p:nvSpPr>
          <p:cNvPr id="95235" name="Content Placeholder 6"/>
          <p:cNvSpPr>
            <a:spLocks noGrp="1"/>
          </p:cNvSpPr>
          <p:nvPr>
            <p:ph idx="1"/>
          </p:nvPr>
        </p:nvSpPr>
        <p:spPr>
          <a:xfrm>
            <a:off x="428625" y="1676400"/>
            <a:ext cx="8286750" cy="4495800"/>
          </a:xfrm>
        </p:spPr>
        <p:txBody>
          <a:bodyPr/>
          <a:lstStyle/>
          <a:p>
            <a:pPr marL="0" indent="0" eaLnBrk="1" hangingPunct="1">
              <a:buFont typeface="Arial" panose="020B0604020202020204" pitchFamily="34" charset="0"/>
              <a:buNone/>
            </a:pPr>
            <a:r>
              <a:rPr lang="el-GR" altLang="en-US" sz="1600" b="1" dirty="0" smtClean="0"/>
              <a:t>Εικόνες</a:t>
            </a:r>
          </a:p>
          <a:p>
            <a:pPr marL="0" indent="0" eaLnBrk="1" hangingPunct="1">
              <a:buNone/>
            </a:pPr>
            <a:r>
              <a:rPr lang="el-GR" altLang="en-US" sz="1600" b="1" dirty="0"/>
              <a:t>Εικόνα 10. </a:t>
            </a:r>
            <a:r>
              <a:rPr lang="en-US" altLang="en-US" sz="1600" dirty="0"/>
              <a:t>Copyright 2001, R. Fox, Lander University.</a:t>
            </a:r>
          </a:p>
          <a:p>
            <a:pPr marL="0" indent="0" eaLnBrk="1" hangingPunct="1">
              <a:buNone/>
            </a:pPr>
            <a:r>
              <a:rPr lang="el-GR" altLang="en-US" sz="1600" b="1" dirty="0" smtClean="0"/>
              <a:t>Εικόνα </a:t>
            </a:r>
            <a:r>
              <a:rPr lang="el-GR" altLang="en-US" sz="1600" b="1" dirty="0"/>
              <a:t>11</a:t>
            </a:r>
            <a:r>
              <a:rPr lang="el-GR" altLang="en-US" sz="1600" dirty="0"/>
              <a:t>. </a:t>
            </a:r>
            <a:r>
              <a:rPr lang="en-US" altLang="en-US" sz="1600" dirty="0" err="1"/>
              <a:t>Fossile</a:t>
            </a:r>
            <a:r>
              <a:rPr lang="en-US" altLang="en-US" sz="1600" dirty="0"/>
              <a:t> di Trilobite. Copyright © 2000-2015 </a:t>
            </a:r>
            <a:r>
              <a:rPr lang="en-US" altLang="en-US" sz="1600" dirty="0" err="1"/>
              <a:t>Dreamstime</a:t>
            </a:r>
            <a:r>
              <a:rPr lang="en-US" altLang="en-US" sz="1600" dirty="0"/>
              <a:t>. </a:t>
            </a:r>
            <a:r>
              <a:rPr lang="en-US" altLang="en-US" sz="1600" dirty="0" err="1"/>
              <a:t>Tutti</a:t>
            </a:r>
            <a:r>
              <a:rPr lang="en-US" altLang="en-US" sz="1600" dirty="0"/>
              <a:t> </a:t>
            </a:r>
            <a:r>
              <a:rPr lang="en-US" altLang="en-US" sz="1600" dirty="0" err="1"/>
              <a:t>i</a:t>
            </a:r>
            <a:r>
              <a:rPr lang="en-US" altLang="en-US" sz="1600" dirty="0"/>
              <a:t> </a:t>
            </a:r>
            <a:r>
              <a:rPr lang="en-US" altLang="en-US" sz="1600" dirty="0" err="1"/>
              <a:t>diritti</a:t>
            </a:r>
            <a:r>
              <a:rPr lang="en-US" altLang="en-US" sz="1600" dirty="0"/>
              <a:t> </a:t>
            </a:r>
            <a:r>
              <a:rPr lang="en-US" altLang="en-US" sz="1600" dirty="0" err="1"/>
              <a:t>riservati</a:t>
            </a:r>
            <a:r>
              <a:rPr lang="en-US" altLang="en-US" sz="1600" dirty="0"/>
              <a:t>. </a:t>
            </a:r>
            <a:r>
              <a:rPr lang="el-GR" altLang="en-US" sz="1600" dirty="0"/>
              <a:t>Σύνδεσμος: </a:t>
            </a:r>
            <a:r>
              <a:rPr lang="en-US" altLang="en-US" sz="1600" dirty="0"/>
              <a:t>http://it.dreamstime.com/fotografia-stock-libera-da-diritti-fossile-di-trilobite-image19033007. </a:t>
            </a:r>
            <a:r>
              <a:rPr lang="el-GR" altLang="en-US" sz="1600" dirty="0"/>
              <a:t>Πηγή: </a:t>
            </a:r>
            <a:r>
              <a:rPr lang="en-US" altLang="en-US" sz="1600" dirty="0"/>
              <a:t>http://it.dreamstime.com.</a:t>
            </a:r>
          </a:p>
          <a:p>
            <a:pPr marL="0" indent="0" eaLnBrk="1" hangingPunct="1">
              <a:buNone/>
            </a:pPr>
            <a:r>
              <a:rPr lang="el-GR" altLang="en-US" sz="1600" b="1" dirty="0" smtClean="0"/>
              <a:t>Εικόνα </a:t>
            </a:r>
            <a:r>
              <a:rPr lang="el-GR" altLang="en-US" sz="1600" b="1" dirty="0"/>
              <a:t>12. </a:t>
            </a:r>
            <a:r>
              <a:rPr lang="en-US" altLang="en-US" sz="1600" dirty="0" err="1"/>
              <a:t>Fossile</a:t>
            </a:r>
            <a:r>
              <a:rPr lang="en-US" altLang="en-US" sz="1600" dirty="0"/>
              <a:t> di Trilobite, </a:t>
            </a:r>
            <a:r>
              <a:rPr lang="en-US" altLang="en-US" sz="1600" dirty="0" err="1"/>
              <a:t>nella</a:t>
            </a:r>
            <a:r>
              <a:rPr lang="en-US" altLang="en-US" sz="1600" dirty="0"/>
              <a:t> vista a </a:t>
            </a:r>
            <a:r>
              <a:rPr lang="en-US" altLang="en-US" sz="1600" dirty="0" err="1"/>
              <a:t>macroistruzione</a:t>
            </a:r>
            <a:r>
              <a:rPr lang="en-US" altLang="en-US" sz="1600" dirty="0"/>
              <a:t>. Copyright © 2000-2015 </a:t>
            </a:r>
            <a:r>
              <a:rPr lang="en-US" altLang="en-US" sz="1600" dirty="0" err="1"/>
              <a:t>Dreamstime</a:t>
            </a:r>
            <a:r>
              <a:rPr lang="en-US" altLang="en-US" sz="1600" dirty="0"/>
              <a:t>. </a:t>
            </a:r>
            <a:r>
              <a:rPr lang="en-US" altLang="en-US" sz="1600" dirty="0" err="1"/>
              <a:t>Tutti</a:t>
            </a:r>
            <a:r>
              <a:rPr lang="en-US" altLang="en-US" sz="1600" dirty="0"/>
              <a:t> </a:t>
            </a:r>
            <a:r>
              <a:rPr lang="en-US" altLang="en-US" sz="1600" dirty="0" err="1"/>
              <a:t>i</a:t>
            </a:r>
            <a:r>
              <a:rPr lang="en-US" altLang="en-US" sz="1600" dirty="0"/>
              <a:t> </a:t>
            </a:r>
            <a:r>
              <a:rPr lang="en-US" altLang="en-US" sz="1600" dirty="0" err="1"/>
              <a:t>diritti</a:t>
            </a:r>
            <a:r>
              <a:rPr lang="en-US" altLang="en-US" sz="1600" dirty="0"/>
              <a:t> </a:t>
            </a:r>
            <a:r>
              <a:rPr lang="en-US" altLang="en-US" sz="1600" dirty="0" err="1"/>
              <a:t>riservati</a:t>
            </a:r>
            <a:r>
              <a:rPr lang="en-US" altLang="en-US" sz="1600" dirty="0"/>
              <a:t>. </a:t>
            </a:r>
            <a:r>
              <a:rPr lang="el-GR" altLang="en-US" sz="1600" dirty="0"/>
              <a:t>Σύνδεσμος: </a:t>
            </a:r>
            <a:r>
              <a:rPr lang="en-US" altLang="en-US" sz="1600" dirty="0"/>
              <a:t>http://it.dreamstime.com/fotografie-stock-libere-da-diritti-fossile-di-trilobite-image6241508. </a:t>
            </a:r>
            <a:r>
              <a:rPr lang="el-GR" altLang="en-US" sz="1600" dirty="0"/>
              <a:t>Πηγή: </a:t>
            </a:r>
            <a:r>
              <a:rPr lang="en-US" altLang="en-US" sz="1600" dirty="0"/>
              <a:t>http://it.dreamstime.com.</a:t>
            </a:r>
          </a:p>
          <a:p>
            <a:pPr marL="0" indent="0" eaLnBrk="1" hangingPunct="1">
              <a:buNone/>
            </a:pPr>
            <a:r>
              <a:rPr lang="el-GR" altLang="en-US" sz="1600" b="1" dirty="0" smtClean="0"/>
              <a:t>Εικόνα </a:t>
            </a:r>
            <a:r>
              <a:rPr lang="el-GR" altLang="en-US" sz="1600" b="1" dirty="0"/>
              <a:t>13. </a:t>
            </a:r>
            <a:r>
              <a:rPr lang="en-US" altLang="en-US" sz="1600" dirty="0" err="1"/>
              <a:t>Fossile</a:t>
            </a:r>
            <a:r>
              <a:rPr lang="en-US" altLang="en-US" sz="1600" dirty="0"/>
              <a:t> di Trilobite (</a:t>
            </a:r>
            <a:r>
              <a:rPr lang="en-US" altLang="en-US" sz="1600" dirty="0" err="1"/>
              <a:t>ingricus</a:t>
            </a:r>
            <a:r>
              <a:rPr lang="en-US" altLang="en-US" sz="1600" dirty="0"/>
              <a:t> di </a:t>
            </a:r>
            <a:r>
              <a:rPr lang="en-US" altLang="en-US" sz="1600" dirty="0" err="1"/>
              <a:t>Cheirurus</a:t>
            </a:r>
            <a:r>
              <a:rPr lang="en-US" altLang="en-US" sz="1600" dirty="0"/>
              <a:t>). Copyright © 2000-2015 </a:t>
            </a:r>
            <a:r>
              <a:rPr lang="en-US" altLang="en-US" sz="1600" dirty="0" err="1"/>
              <a:t>Dreamstime</a:t>
            </a:r>
            <a:r>
              <a:rPr lang="en-US" altLang="en-US" sz="1600" dirty="0"/>
              <a:t>. </a:t>
            </a:r>
            <a:r>
              <a:rPr lang="en-US" altLang="en-US" sz="1600" dirty="0" err="1"/>
              <a:t>Tutti</a:t>
            </a:r>
            <a:r>
              <a:rPr lang="en-US" altLang="en-US" sz="1600" dirty="0"/>
              <a:t> </a:t>
            </a:r>
            <a:r>
              <a:rPr lang="en-US" altLang="en-US" sz="1600" dirty="0" err="1"/>
              <a:t>i</a:t>
            </a:r>
            <a:r>
              <a:rPr lang="en-US" altLang="en-US" sz="1600" dirty="0"/>
              <a:t> </a:t>
            </a:r>
            <a:r>
              <a:rPr lang="en-US" altLang="en-US" sz="1600" dirty="0" err="1"/>
              <a:t>diritti</a:t>
            </a:r>
            <a:r>
              <a:rPr lang="en-US" altLang="en-US" sz="1600" dirty="0"/>
              <a:t> </a:t>
            </a:r>
            <a:r>
              <a:rPr lang="en-US" altLang="en-US" sz="1600" dirty="0" err="1"/>
              <a:t>riservati</a:t>
            </a:r>
            <a:r>
              <a:rPr lang="en-US" altLang="en-US" sz="1600" dirty="0"/>
              <a:t>. </a:t>
            </a:r>
            <a:r>
              <a:rPr lang="el-GR" altLang="en-US" sz="1600" dirty="0"/>
              <a:t>Σύνδεσμος: </a:t>
            </a:r>
            <a:r>
              <a:rPr lang="en-US" altLang="en-US" sz="1600" dirty="0"/>
              <a:t>http://it.dreamstime.com/photos-images/fossile.html. </a:t>
            </a:r>
            <a:r>
              <a:rPr lang="el-GR" altLang="en-US" sz="1600" dirty="0"/>
              <a:t>Πηγή: </a:t>
            </a:r>
            <a:r>
              <a:rPr lang="en-US" altLang="en-US" sz="1600" dirty="0"/>
              <a:t>http://it.dreamstime.com.</a:t>
            </a:r>
          </a:p>
          <a:p>
            <a:pPr marL="0" indent="0" eaLnBrk="1" hangingPunct="1">
              <a:buNone/>
            </a:pPr>
            <a:r>
              <a:rPr lang="el-GR" altLang="en-US" sz="1600" b="1" dirty="0" smtClean="0"/>
              <a:t>Εικόνα </a:t>
            </a:r>
            <a:r>
              <a:rPr lang="el-GR" altLang="en-US" sz="1600" b="1" dirty="0"/>
              <a:t>14</a:t>
            </a:r>
            <a:r>
              <a:rPr lang="el-GR" altLang="en-US" sz="1600" dirty="0"/>
              <a:t>. </a:t>
            </a:r>
            <a:r>
              <a:rPr lang="en-US" altLang="en-US" sz="1600" dirty="0"/>
              <a:t>Copyright W. B. Saunders Co. </a:t>
            </a:r>
            <a:r>
              <a:rPr lang="el-GR" altLang="en-US" sz="1600" dirty="0"/>
              <a:t>Πηγή: </a:t>
            </a:r>
            <a:r>
              <a:rPr lang="en-US" altLang="en-US" sz="1600" dirty="0"/>
              <a:t>R. D. Barnes (1968). Invertebrate Zoology, 2nd ed. W. B. Saunders Co.</a:t>
            </a:r>
          </a:p>
          <a:p>
            <a:pPr marL="0" indent="0" eaLnBrk="1" hangingPunct="1">
              <a:buNone/>
            </a:pPr>
            <a:r>
              <a:rPr lang="el-GR" altLang="en-US" sz="1600" b="1" dirty="0" smtClean="0"/>
              <a:t>Εικόνα </a:t>
            </a:r>
            <a:r>
              <a:rPr lang="el-GR" altLang="en-US" sz="1600" b="1" dirty="0"/>
              <a:t>15. </a:t>
            </a:r>
            <a:r>
              <a:rPr lang="en-US" altLang="en-US" sz="1600" dirty="0"/>
              <a:t>Copyright 1988 by Blackwell Scientific Publications. </a:t>
            </a:r>
            <a:r>
              <a:rPr lang="el-GR" altLang="en-US" sz="1600" dirty="0"/>
              <a:t>Πηγή: </a:t>
            </a:r>
            <a:r>
              <a:rPr lang="en-US" altLang="en-US" sz="1600" dirty="0"/>
              <a:t>R.S..K Barnes, P. </a:t>
            </a:r>
            <a:r>
              <a:rPr lang="en-US" altLang="en-US" sz="1600" dirty="0" err="1"/>
              <a:t>Calow</a:t>
            </a:r>
            <a:r>
              <a:rPr lang="en-US" altLang="en-US" sz="1600" dirty="0"/>
              <a:t> and P.J.W. Olive, The Invertebrates: a new synthesis, ISBN 0-632-01638-8.</a:t>
            </a:r>
          </a:p>
          <a:p>
            <a:pPr marL="0" indent="0" eaLnBrk="1" hangingPunct="1">
              <a:buNone/>
            </a:pPr>
            <a:endParaRPr lang="en-US" altLang="en-US" sz="1600" dirty="0"/>
          </a:p>
        </p:txBody>
      </p:sp>
      <p:sp>
        <p:nvSpPr>
          <p:cNvPr id="4" name="Footer Placeholder 3"/>
          <p:cNvSpPr>
            <a:spLocks noGrp="1"/>
          </p:cNvSpPr>
          <p:nvPr>
            <p:ph type="ftr" sz="quarter" idx="11"/>
          </p:nvPr>
        </p:nvSpPr>
        <p:spPr/>
        <p:txBody>
          <a:bodyPr/>
          <a:lstStyle/>
          <a:p>
            <a:pPr>
              <a:defRPr/>
            </a:pPr>
            <a:r>
              <a:rPr lang="el-GR" smtClean="0"/>
              <a:t>Ενότητα 16. Τριλοβίτες, Χηληκεραιωτά και Μυριάποδα.</a:t>
            </a:r>
            <a:endParaRPr lang="el-GR"/>
          </a:p>
        </p:txBody>
      </p:sp>
      <p:sp>
        <p:nvSpPr>
          <p:cNvPr id="95237"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E597EFF3-9BEC-44B6-A291-66A7401956C3}" type="slidenum">
              <a:rPr lang="el-GR" altLang="en-US" sz="1200" smtClean="0">
                <a:solidFill>
                  <a:srgbClr val="898989"/>
                </a:solidFill>
                <a:cs typeface="Arial" panose="020B0604020202020204" pitchFamily="34" charset="0"/>
              </a:rPr>
              <a:pPr>
                <a:lnSpc>
                  <a:spcPct val="100000"/>
                </a:lnSpc>
                <a:spcBef>
                  <a:spcPct val="0"/>
                </a:spcBef>
                <a:buFontTx/>
                <a:buNone/>
              </a:pPr>
              <a:t>91</a:t>
            </a:fld>
            <a:endParaRPr lang="el-GR" altLang="en-US" sz="1200" smtClean="0">
              <a:solidFill>
                <a:srgbClr val="898989"/>
              </a:solidFill>
              <a:cs typeface="Arial" panose="020B0604020202020204" pitchFamily="34" charset="0"/>
            </a:endParaRPr>
          </a:p>
        </p:txBody>
      </p:sp>
    </p:spTree>
    <p:extLst>
      <p:ext uri="{BB962C8B-B14F-4D97-AF65-F5344CB8AC3E}">
        <p14:creationId xmlns:p14="http://schemas.microsoft.com/office/powerpoint/2010/main" val="2649878889"/>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Title 5"/>
          <p:cNvSpPr>
            <a:spLocks noGrp="1"/>
          </p:cNvSpPr>
          <p:nvPr>
            <p:ph type="title"/>
          </p:nvPr>
        </p:nvSpPr>
        <p:spPr>
          <a:xfrm>
            <a:off x="0" y="365125"/>
            <a:ext cx="9144000" cy="1325563"/>
          </a:xfrm>
        </p:spPr>
        <p:txBody>
          <a:bodyPr/>
          <a:lstStyle/>
          <a:p>
            <a:pPr eaLnBrk="1" hangingPunct="1"/>
            <a:r>
              <a:rPr lang="el-GR" altLang="en-US" sz="4000" dirty="0" smtClean="0"/>
              <a:t>Σημείωμα Χρήσης Έργων Τρίτων</a:t>
            </a:r>
            <a:r>
              <a:rPr lang="en-US" altLang="en-US" sz="4000" dirty="0" smtClean="0"/>
              <a:t> </a:t>
            </a:r>
            <a:r>
              <a:rPr lang="el-GR" altLang="en-US" sz="4000" dirty="0" smtClean="0"/>
              <a:t>3</a:t>
            </a:r>
            <a:r>
              <a:rPr lang="en-US" altLang="en-US" sz="4000" dirty="0" smtClean="0"/>
              <a:t>/</a:t>
            </a:r>
            <a:r>
              <a:rPr lang="el-GR" altLang="en-US" sz="4000" dirty="0" smtClean="0"/>
              <a:t>18</a:t>
            </a:r>
            <a:endParaRPr lang="en-US" altLang="en-US" sz="4000" dirty="0" smtClean="0"/>
          </a:p>
        </p:txBody>
      </p:sp>
      <p:sp>
        <p:nvSpPr>
          <p:cNvPr id="95235" name="Content Placeholder 6"/>
          <p:cNvSpPr>
            <a:spLocks noGrp="1"/>
          </p:cNvSpPr>
          <p:nvPr>
            <p:ph idx="1"/>
          </p:nvPr>
        </p:nvSpPr>
        <p:spPr>
          <a:xfrm>
            <a:off x="428625" y="1676400"/>
            <a:ext cx="8286750" cy="4495800"/>
          </a:xfrm>
        </p:spPr>
        <p:txBody>
          <a:bodyPr/>
          <a:lstStyle/>
          <a:p>
            <a:pPr marL="0" indent="0" eaLnBrk="1" hangingPunct="1">
              <a:buFont typeface="Arial" panose="020B0604020202020204" pitchFamily="34" charset="0"/>
              <a:buNone/>
            </a:pPr>
            <a:r>
              <a:rPr lang="el-GR" altLang="en-US" sz="1600" b="1" dirty="0" smtClean="0"/>
              <a:t>Εικόνες</a:t>
            </a:r>
          </a:p>
          <a:p>
            <a:pPr marL="0" indent="0" eaLnBrk="1" hangingPunct="1">
              <a:buNone/>
            </a:pPr>
            <a:r>
              <a:rPr lang="el-GR" altLang="en-US" sz="1600" b="1" dirty="0"/>
              <a:t>Εικόνα 16. </a:t>
            </a:r>
            <a:r>
              <a:rPr lang="en-US" altLang="en-US" sz="1600" dirty="0"/>
              <a:t>Wikipedia The Free Encyclopedia. </a:t>
            </a:r>
            <a:r>
              <a:rPr lang="el-GR" altLang="en-US" sz="1600" dirty="0"/>
              <a:t>Σύνδεσμος: </a:t>
            </a:r>
            <a:r>
              <a:rPr lang="en-US" altLang="en-US" sz="1600" dirty="0"/>
              <a:t>http://th.wikipedia.org/wiki/%E0%B9%80%E0%B8%A1%E0%B8%AD%E0%B9%82%E0%B8%A3%E0%B8%AA%E0%B9%82%E0%B8%97%E0%B8%A1%E0%B8%B2%E0%B8%97%E0%B8%B2#mediaviewer/File:Horseshoe_Crabs_mating.jpg. </a:t>
            </a:r>
            <a:r>
              <a:rPr lang="el-GR" altLang="en-US" sz="1600" dirty="0"/>
              <a:t>Πηγή: </a:t>
            </a:r>
            <a:r>
              <a:rPr lang="en-US" altLang="en-US" sz="1600" dirty="0"/>
              <a:t>http://th.wikipedia.org.</a:t>
            </a:r>
          </a:p>
          <a:p>
            <a:pPr marL="0" indent="0" eaLnBrk="1" hangingPunct="1">
              <a:buNone/>
            </a:pPr>
            <a:r>
              <a:rPr lang="el-GR" altLang="en-US" sz="1600" b="1" dirty="0" smtClean="0"/>
              <a:t>Εικόνα </a:t>
            </a:r>
            <a:r>
              <a:rPr lang="el-GR" altLang="en-US" sz="1600" b="1" dirty="0"/>
              <a:t>17</a:t>
            </a:r>
            <a:r>
              <a:rPr lang="el-GR" altLang="en-US" sz="1600" dirty="0"/>
              <a:t>. </a:t>
            </a:r>
            <a:r>
              <a:rPr lang="en-US" altLang="en-US" sz="1600" dirty="0"/>
              <a:t>Copyright © 2001-2014 </a:t>
            </a:r>
            <a:r>
              <a:rPr lang="en-US" altLang="en-US" sz="1600" dirty="0" err="1"/>
              <a:t>WebRing</a:t>
            </a:r>
            <a:r>
              <a:rPr lang="en-US" altLang="en-US" sz="1600" dirty="0"/>
              <a:t>®, Inc. All rights reserved. Terms of Service http://eurypterids.co.uk/log_1.htm</a:t>
            </a:r>
          </a:p>
          <a:p>
            <a:pPr marL="0" indent="0" eaLnBrk="1" hangingPunct="1">
              <a:buNone/>
            </a:pPr>
            <a:r>
              <a:rPr lang="el-GR" altLang="en-US" sz="1600" b="1" dirty="0" smtClean="0"/>
              <a:t>Εικόνα </a:t>
            </a:r>
            <a:r>
              <a:rPr lang="el-GR" altLang="en-US" sz="1600" b="1" dirty="0"/>
              <a:t>18. </a:t>
            </a:r>
            <a:r>
              <a:rPr lang="en-US" altLang="en-US" sz="1600" dirty="0"/>
              <a:t>Copyright The Earth Through Time, </a:t>
            </a:r>
            <a:r>
              <a:rPr lang="en-US" altLang="en-US" sz="1600" dirty="0" smtClean="0"/>
              <a:t>8e</a:t>
            </a:r>
            <a:r>
              <a:rPr lang="el-GR" altLang="en-US" sz="1600" dirty="0" smtClean="0"/>
              <a:t> </a:t>
            </a:r>
            <a:r>
              <a:rPr lang="en-US" altLang="en-US" sz="1600" dirty="0" smtClean="0"/>
              <a:t>Eighth </a:t>
            </a:r>
            <a:r>
              <a:rPr lang="en-US" altLang="en-US" sz="1600" dirty="0"/>
              <a:t>Edition by Harold L. Levin. Document created by: Pamela J. W. </a:t>
            </a:r>
            <a:r>
              <a:rPr lang="en-US" altLang="en-US" sz="1600" dirty="0" smtClean="0"/>
              <a:t>Gore</a:t>
            </a:r>
            <a:r>
              <a:rPr lang="el-GR" altLang="en-US" sz="1600" dirty="0" smtClean="0"/>
              <a:t> </a:t>
            </a:r>
            <a:r>
              <a:rPr lang="en-US" altLang="en-US" sz="1600" dirty="0" smtClean="0"/>
              <a:t>Georgia </a:t>
            </a:r>
            <a:r>
              <a:rPr lang="en-US" altLang="en-US" sz="1600" dirty="0"/>
              <a:t>Perimeter College, Clarkston, GA. </a:t>
            </a:r>
            <a:r>
              <a:rPr lang="el-GR" altLang="en-US" sz="1600" dirty="0"/>
              <a:t>Σύνδεσμος: </a:t>
            </a:r>
            <a:r>
              <a:rPr lang="en-US" altLang="en-US" sz="1600" dirty="0"/>
              <a:t>http://higheredbcs.wiley.com/legacy/college/levin/0471697435/chap_tut/chaps/chapter12-05.html. </a:t>
            </a:r>
            <a:r>
              <a:rPr lang="el-GR" altLang="en-US" sz="1600" dirty="0"/>
              <a:t>Πηγή: </a:t>
            </a:r>
            <a:r>
              <a:rPr lang="en-US" altLang="en-US" sz="1600" dirty="0"/>
              <a:t>http://higheredbcs.wiley.com.</a:t>
            </a:r>
          </a:p>
          <a:p>
            <a:pPr marL="0" indent="0" eaLnBrk="1" hangingPunct="1">
              <a:buNone/>
            </a:pPr>
            <a:r>
              <a:rPr lang="el-GR" altLang="en-US" sz="1600" b="1" dirty="0" smtClean="0"/>
              <a:t>Εικόνα </a:t>
            </a:r>
            <a:r>
              <a:rPr lang="el-GR" altLang="en-US" sz="1600" b="1" dirty="0"/>
              <a:t>19. </a:t>
            </a:r>
            <a:r>
              <a:rPr lang="en-US" altLang="en-US" sz="1600" dirty="0"/>
              <a:t>Copyright McGraw-Hill  14th edition 2006. Integrated Principles of </a:t>
            </a:r>
            <a:r>
              <a:rPr lang="en-US" altLang="en-US" sz="1600" dirty="0" smtClean="0"/>
              <a:t>Zoology</a:t>
            </a:r>
            <a:r>
              <a:rPr lang="el-GR" altLang="en-US" sz="1600" dirty="0" smtClean="0"/>
              <a:t> </a:t>
            </a:r>
            <a:r>
              <a:rPr lang="en-US" altLang="en-US" sz="1600" dirty="0" smtClean="0"/>
              <a:t>by </a:t>
            </a:r>
            <a:r>
              <a:rPr lang="en-US" altLang="en-US" sz="1600" dirty="0"/>
              <a:t>Jr., Cleveland Hickman, Larry Roberts, Susan Keen, Allan Larson, Helen </a:t>
            </a:r>
            <a:r>
              <a:rPr lang="en-US" altLang="en-US" sz="1600" dirty="0" err="1"/>
              <a:t>I'Anson</a:t>
            </a:r>
            <a:r>
              <a:rPr lang="en-US" altLang="en-US" sz="1600" dirty="0"/>
              <a:t>, David J. </a:t>
            </a:r>
            <a:r>
              <a:rPr lang="en-US" altLang="en-US" sz="1600" dirty="0" err="1" smtClean="0"/>
              <a:t>Eisenhour</a:t>
            </a:r>
            <a:r>
              <a:rPr lang="en-US" altLang="en-US" sz="1600" dirty="0" smtClean="0"/>
              <a:t>.</a:t>
            </a:r>
            <a:r>
              <a:rPr lang="el-GR" altLang="en-US" sz="1600" dirty="0" smtClean="0"/>
              <a:t> </a:t>
            </a:r>
            <a:r>
              <a:rPr lang="en-US" altLang="en-US" sz="1600" dirty="0" smtClean="0"/>
              <a:t>ISBN-13</a:t>
            </a:r>
            <a:r>
              <a:rPr lang="en-US" altLang="en-US" sz="1600" dirty="0"/>
              <a:t>: 978-0077221263  ISBN-10: 0077221265  Edition: 14.th</a:t>
            </a:r>
          </a:p>
          <a:p>
            <a:pPr marL="0" indent="0" eaLnBrk="1" hangingPunct="1">
              <a:buNone/>
            </a:pPr>
            <a:r>
              <a:rPr lang="el-GR" altLang="en-US" sz="1600" b="1" dirty="0" smtClean="0"/>
              <a:t>Εικόνα </a:t>
            </a:r>
            <a:r>
              <a:rPr lang="el-GR" altLang="en-US" sz="1600" b="1" dirty="0"/>
              <a:t>20. </a:t>
            </a:r>
            <a:r>
              <a:rPr lang="en-US" altLang="en-US" sz="1600" dirty="0"/>
              <a:t>Copyright 2003 by Pearson Education, Inc. </a:t>
            </a:r>
            <a:r>
              <a:rPr lang="el-GR" altLang="en-US" sz="1600" dirty="0"/>
              <a:t>Πηγή: </a:t>
            </a:r>
            <a:r>
              <a:rPr lang="en-US" altLang="en-US" sz="1600" dirty="0"/>
              <a:t>Robert L. Wallace, Walter K. Taylor. Invertebrate Zoology, A Laboratory Manual, Sixth Edition. ISBN 0-13-042937-6</a:t>
            </a:r>
            <a:r>
              <a:rPr lang="en-US" altLang="en-US" sz="1600" dirty="0" smtClean="0"/>
              <a:t>.</a:t>
            </a:r>
            <a:endParaRPr lang="en-US" altLang="en-US" sz="1600" dirty="0"/>
          </a:p>
        </p:txBody>
      </p:sp>
      <p:sp>
        <p:nvSpPr>
          <p:cNvPr id="4" name="Footer Placeholder 3"/>
          <p:cNvSpPr>
            <a:spLocks noGrp="1"/>
          </p:cNvSpPr>
          <p:nvPr>
            <p:ph type="ftr" sz="quarter" idx="11"/>
          </p:nvPr>
        </p:nvSpPr>
        <p:spPr/>
        <p:txBody>
          <a:bodyPr/>
          <a:lstStyle/>
          <a:p>
            <a:pPr>
              <a:defRPr/>
            </a:pPr>
            <a:r>
              <a:rPr lang="el-GR" smtClean="0"/>
              <a:t>Ενότητα 16. Τριλοβίτες, Χηληκεραιωτά και Μυριάποδα.</a:t>
            </a:r>
            <a:endParaRPr lang="el-GR"/>
          </a:p>
        </p:txBody>
      </p:sp>
      <p:sp>
        <p:nvSpPr>
          <p:cNvPr id="95237"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E597EFF3-9BEC-44B6-A291-66A7401956C3}" type="slidenum">
              <a:rPr lang="el-GR" altLang="en-US" sz="1200" smtClean="0">
                <a:solidFill>
                  <a:srgbClr val="898989"/>
                </a:solidFill>
                <a:cs typeface="Arial" panose="020B0604020202020204" pitchFamily="34" charset="0"/>
              </a:rPr>
              <a:pPr>
                <a:lnSpc>
                  <a:spcPct val="100000"/>
                </a:lnSpc>
                <a:spcBef>
                  <a:spcPct val="0"/>
                </a:spcBef>
                <a:buFontTx/>
                <a:buNone/>
              </a:pPr>
              <a:t>92</a:t>
            </a:fld>
            <a:endParaRPr lang="el-GR" altLang="en-US" sz="1200" smtClean="0">
              <a:solidFill>
                <a:srgbClr val="898989"/>
              </a:solidFill>
              <a:cs typeface="Arial" panose="020B0604020202020204" pitchFamily="34" charset="0"/>
            </a:endParaRPr>
          </a:p>
        </p:txBody>
      </p:sp>
    </p:spTree>
    <p:extLst>
      <p:ext uri="{BB962C8B-B14F-4D97-AF65-F5344CB8AC3E}">
        <p14:creationId xmlns:p14="http://schemas.microsoft.com/office/powerpoint/2010/main" val="2137252225"/>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Title 5"/>
          <p:cNvSpPr>
            <a:spLocks noGrp="1"/>
          </p:cNvSpPr>
          <p:nvPr>
            <p:ph type="title"/>
          </p:nvPr>
        </p:nvSpPr>
        <p:spPr>
          <a:xfrm>
            <a:off x="0" y="365125"/>
            <a:ext cx="9144000" cy="1325563"/>
          </a:xfrm>
        </p:spPr>
        <p:txBody>
          <a:bodyPr/>
          <a:lstStyle/>
          <a:p>
            <a:pPr eaLnBrk="1" hangingPunct="1"/>
            <a:r>
              <a:rPr lang="el-GR" altLang="en-US" sz="4000" dirty="0" smtClean="0"/>
              <a:t>Σημείωμα Χρήσης Έργων Τρίτων</a:t>
            </a:r>
            <a:r>
              <a:rPr lang="en-US" altLang="en-US" sz="4000" dirty="0" smtClean="0"/>
              <a:t> </a:t>
            </a:r>
            <a:r>
              <a:rPr lang="el-GR" altLang="en-US" sz="4000" dirty="0" smtClean="0"/>
              <a:t>4</a:t>
            </a:r>
            <a:r>
              <a:rPr lang="en-US" altLang="en-US" sz="4000" dirty="0" smtClean="0"/>
              <a:t>/</a:t>
            </a:r>
            <a:r>
              <a:rPr lang="el-GR" altLang="en-US" sz="4000" dirty="0" smtClean="0"/>
              <a:t>18</a:t>
            </a:r>
            <a:endParaRPr lang="en-US" altLang="en-US" sz="4000" dirty="0" smtClean="0"/>
          </a:p>
        </p:txBody>
      </p:sp>
      <p:sp>
        <p:nvSpPr>
          <p:cNvPr id="95235" name="Content Placeholder 6"/>
          <p:cNvSpPr>
            <a:spLocks noGrp="1"/>
          </p:cNvSpPr>
          <p:nvPr>
            <p:ph idx="1"/>
          </p:nvPr>
        </p:nvSpPr>
        <p:spPr>
          <a:xfrm>
            <a:off x="428625" y="1676400"/>
            <a:ext cx="8286750" cy="4495800"/>
          </a:xfrm>
        </p:spPr>
        <p:txBody>
          <a:bodyPr/>
          <a:lstStyle/>
          <a:p>
            <a:pPr marL="0" indent="0" eaLnBrk="1" hangingPunct="1">
              <a:buFont typeface="Arial" panose="020B0604020202020204" pitchFamily="34" charset="0"/>
              <a:buNone/>
            </a:pPr>
            <a:r>
              <a:rPr lang="el-GR" altLang="en-US" sz="1600" b="1" dirty="0" smtClean="0"/>
              <a:t>Εικόνες</a:t>
            </a:r>
          </a:p>
          <a:p>
            <a:pPr marL="0" indent="0" eaLnBrk="1" hangingPunct="1">
              <a:buNone/>
            </a:pPr>
            <a:r>
              <a:rPr lang="el-GR" altLang="en-US" sz="1600" b="1" dirty="0" smtClean="0"/>
              <a:t>Εικόνα </a:t>
            </a:r>
            <a:r>
              <a:rPr lang="el-GR" altLang="en-US" sz="1600" b="1" dirty="0"/>
              <a:t>21</a:t>
            </a:r>
            <a:r>
              <a:rPr lang="el-GR" altLang="en-US" sz="1600" dirty="0"/>
              <a:t>. </a:t>
            </a:r>
            <a:r>
              <a:rPr lang="en-US" altLang="en-US" sz="1600" dirty="0"/>
              <a:t>BREHM. AZ ÁLLATOK VILÁGA. </a:t>
            </a:r>
            <a:r>
              <a:rPr lang="el-GR" altLang="en-US" sz="1600" dirty="0"/>
              <a:t>Σύνδεσμος: </a:t>
            </a:r>
            <a:r>
              <a:rPr lang="en-US" altLang="en-US" sz="1600" dirty="0"/>
              <a:t>http://mek.oszk.hu/03400/03408/ht.ml/2632.html. </a:t>
            </a:r>
            <a:r>
              <a:rPr lang="el-GR" altLang="en-US" sz="1600" dirty="0"/>
              <a:t>Πηγή: </a:t>
            </a:r>
            <a:r>
              <a:rPr lang="en-US" altLang="en-US" sz="1600" dirty="0"/>
              <a:t>http://mek.oszk.hu</a:t>
            </a:r>
          </a:p>
          <a:p>
            <a:pPr marL="0" indent="0" eaLnBrk="1" hangingPunct="1">
              <a:buNone/>
            </a:pPr>
            <a:r>
              <a:rPr lang="el-GR" altLang="en-US" sz="1600" b="1" dirty="0" smtClean="0"/>
              <a:t>Εικόνα </a:t>
            </a:r>
            <a:r>
              <a:rPr lang="el-GR" altLang="en-US" sz="1600" b="1" dirty="0"/>
              <a:t>22. </a:t>
            </a:r>
            <a:r>
              <a:rPr lang="en-US" altLang="en-US" sz="1600" dirty="0"/>
              <a:t>Copyright 1987 by CBS College Publishing, 1980 by Saunders College/Holt, Rinehart and Winston, 1963,1968 and 1974 by W.B. Saunders Company. </a:t>
            </a:r>
            <a:r>
              <a:rPr lang="el-GR" altLang="en-US" sz="1600" dirty="0"/>
              <a:t>Πηγή: </a:t>
            </a:r>
            <a:r>
              <a:rPr lang="en-US" altLang="en-US" sz="1600" dirty="0"/>
              <a:t>Invertebrate Zoology, Barnes, ISBN 0-03-008914-X. </a:t>
            </a:r>
          </a:p>
          <a:p>
            <a:pPr marL="0" indent="0" eaLnBrk="1" hangingPunct="1">
              <a:buNone/>
            </a:pPr>
            <a:r>
              <a:rPr lang="el-GR" altLang="en-US" sz="1600" b="1" dirty="0" smtClean="0"/>
              <a:t>Εικόνα </a:t>
            </a:r>
            <a:r>
              <a:rPr lang="el-GR" altLang="en-US" sz="1600" b="1" dirty="0"/>
              <a:t>23. </a:t>
            </a:r>
            <a:r>
              <a:rPr lang="en-US" altLang="en-US" sz="1600" dirty="0"/>
              <a:t>Copyright 1988 by Blackwell Scientific Publications. </a:t>
            </a:r>
            <a:r>
              <a:rPr lang="el-GR" altLang="en-US" sz="1600" dirty="0"/>
              <a:t>Πηγή: </a:t>
            </a:r>
            <a:r>
              <a:rPr lang="en-US" altLang="en-US" sz="1600" dirty="0"/>
              <a:t>R.S.K. Barnes, P. </a:t>
            </a:r>
            <a:r>
              <a:rPr lang="en-US" altLang="en-US" sz="1600" dirty="0" err="1"/>
              <a:t>Calow</a:t>
            </a:r>
            <a:r>
              <a:rPr lang="en-US" altLang="en-US" sz="1600" dirty="0"/>
              <a:t> and P.J.W. Olive, The Invertebrates: a new synthesis, ISBN 0-632-01638-8.</a:t>
            </a:r>
          </a:p>
          <a:p>
            <a:pPr marL="0" indent="0" eaLnBrk="1" hangingPunct="1">
              <a:buNone/>
            </a:pPr>
            <a:r>
              <a:rPr lang="el-GR" altLang="en-US" sz="1600" b="1" dirty="0" smtClean="0"/>
              <a:t>Εικόνα </a:t>
            </a:r>
            <a:r>
              <a:rPr lang="el-GR" altLang="en-US" sz="1600" b="1" dirty="0"/>
              <a:t>24</a:t>
            </a:r>
            <a:r>
              <a:rPr lang="el-GR" altLang="en-US" sz="1600" dirty="0"/>
              <a:t>. Πηγή: </a:t>
            </a:r>
            <a:r>
              <a:rPr lang="en-US" altLang="en-US" sz="1600" dirty="0"/>
              <a:t>D.W. </a:t>
            </a:r>
            <a:r>
              <a:rPr lang="en-US" altLang="en-US" sz="1600" dirty="0" err="1"/>
              <a:t>Wyer</a:t>
            </a:r>
            <a:r>
              <a:rPr lang="en-US" altLang="en-US" sz="1600" dirty="0"/>
              <a:t> &amp; P.E. King (1974). Relationships between some British littoral and </a:t>
            </a:r>
            <a:r>
              <a:rPr lang="en-US" altLang="en-US" sz="1600" dirty="0" err="1"/>
              <a:t>sublittoral</a:t>
            </a:r>
            <a:r>
              <a:rPr lang="en-US" altLang="en-US" sz="1600" dirty="0"/>
              <a:t> bryozoans and </a:t>
            </a:r>
            <a:r>
              <a:rPr lang="en-US" altLang="en-US" sz="1600" dirty="0" err="1"/>
              <a:t>pycnogonids</a:t>
            </a:r>
            <a:r>
              <a:rPr lang="en-US" altLang="en-US" sz="1600" dirty="0"/>
              <a:t>. Estuarine Coastal Mar. Sci. 2: 177-184.</a:t>
            </a:r>
          </a:p>
          <a:p>
            <a:pPr marL="0" indent="0" eaLnBrk="1" hangingPunct="1">
              <a:buNone/>
            </a:pPr>
            <a:r>
              <a:rPr lang="el-GR" altLang="en-US" sz="1600" b="1" dirty="0" smtClean="0"/>
              <a:t>Εικόνα </a:t>
            </a:r>
            <a:r>
              <a:rPr lang="el-GR" altLang="en-US" sz="1600" b="1" dirty="0"/>
              <a:t>25</a:t>
            </a:r>
            <a:r>
              <a:rPr lang="el-GR" altLang="en-US" sz="1600" dirty="0"/>
              <a:t>. Β. </a:t>
            </a:r>
            <a:r>
              <a:rPr lang="en-US" altLang="en-US" sz="1600" dirty="0"/>
              <a:t>Tales from the Flaming Faggot. </a:t>
            </a:r>
            <a:r>
              <a:rPr lang="el-GR" altLang="en-US" sz="1600" dirty="0"/>
              <a:t>Σύνδεσμος: </a:t>
            </a:r>
            <a:r>
              <a:rPr lang="en-US" altLang="en-US" sz="1600" dirty="0"/>
              <a:t>http://flamingtales.blogspot.gr/2010/06/weird-wonder-wednesday-sea-spiders.html. </a:t>
            </a:r>
            <a:r>
              <a:rPr lang="el-GR" altLang="en-US" sz="1600" dirty="0"/>
              <a:t>Πηγή: </a:t>
            </a:r>
            <a:r>
              <a:rPr lang="en-US" altLang="en-US" sz="1600" dirty="0"/>
              <a:t>http://flamingtales.blogspot.gr.</a:t>
            </a:r>
          </a:p>
          <a:p>
            <a:pPr marL="0" indent="0" eaLnBrk="1" hangingPunct="1">
              <a:buNone/>
            </a:pPr>
            <a:r>
              <a:rPr lang="en-US" altLang="en-US" sz="1600" dirty="0"/>
              <a:t>C. Copyright 1987 by CBS College Publishing, 1980 by Saunders College/Holt, Rinehart and Winston, 1963,1968 and 1974 by W.B. Saunders Company. </a:t>
            </a:r>
            <a:r>
              <a:rPr lang="el-GR" altLang="en-US" sz="1600" dirty="0"/>
              <a:t>Πηγή: </a:t>
            </a:r>
            <a:r>
              <a:rPr lang="en-US" altLang="en-US" sz="1600" dirty="0"/>
              <a:t>Invertebrate Zoology, Barnes, ISBN 0-03-008914-X .</a:t>
            </a:r>
          </a:p>
          <a:p>
            <a:pPr marL="0" indent="0" eaLnBrk="1" hangingPunct="1">
              <a:buNone/>
            </a:pPr>
            <a:endParaRPr lang="en-US" altLang="en-US" sz="1600" dirty="0"/>
          </a:p>
        </p:txBody>
      </p:sp>
      <p:sp>
        <p:nvSpPr>
          <p:cNvPr id="4" name="Footer Placeholder 3"/>
          <p:cNvSpPr>
            <a:spLocks noGrp="1"/>
          </p:cNvSpPr>
          <p:nvPr>
            <p:ph type="ftr" sz="quarter" idx="11"/>
          </p:nvPr>
        </p:nvSpPr>
        <p:spPr/>
        <p:txBody>
          <a:bodyPr/>
          <a:lstStyle/>
          <a:p>
            <a:pPr>
              <a:defRPr/>
            </a:pPr>
            <a:r>
              <a:rPr lang="el-GR" smtClean="0"/>
              <a:t>Ενότητα 16. Τριλοβίτες, Χηληκεραιωτά και Μυριάποδα.</a:t>
            </a:r>
            <a:endParaRPr lang="el-GR"/>
          </a:p>
        </p:txBody>
      </p:sp>
      <p:sp>
        <p:nvSpPr>
          <p:cNvPr id="95237"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E597EFF3-9BEC-44B6-A291-66A7401956C3}" type="slidenum">
              <a:rPr lang="el-GR" altLang="en-US" sz="1200" smtClean="0">
                <a:solidFill>
                  <a:srgbClr val="898989"/>
                </a:solidFill>
                <a:cs typeface="Arial" panose="020B0604020202020204" pitchFamily="34" charset="0"/>
              </a:rPr>
              <a:pPr>
                <a:lnSpc>
                  <a:spcPct val="100000"/>
                </a:lnSpc>
                <a:spcBef>
                  <a:spcPct val="0"/>
                </a:spcBef>
                <a:buFontTx/>
                <a:buNone/>
              </a:pPr>
              <a:t>93</a:t>
            </a:fld>
            <a:endParaRPr lang="el-GR" altLang="en-US" sz="1200" smtClean="0">
              <a:solidFill>
                <a:srgbClr val="898989"/>
              </a:solidFill>
              <a:cs typeface="Arial" panose="020B0604020202020204" pitchFamily="34" charset="0"/>
            </a:endParaRPr>
          </a:p>
        </p:txBody>
      </p:sp>
    </p:spTree>
    <p:extLst>
      <p:ext uri="{BB962C8B-B14F-4D97-AF65-F5344CB8AC3E}">
        <p14:creationId xmlns:p14="http://schemas.microsoft.com/office/powerpoint/2010/main" val="2447425005"/>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Title 5"/>
          <p:cNvSpPr>
            <a:spLocks noGrp="1"/>
          </p:cNvSpPr>
          <p:nvPr>
            <p:ph type="title"/>
          </p:nvPr>
        </p:nvSpPr>
        <p:spPr>
          <a:xfrm>
            <a:off x="0" y="365125"/>
            <a:ext cx="9144000" cy="1325563"/>
          </a:xfrm>
        </p:spPr>
        <p:txBody>
          <a:bodyPr/>
          <a:lstStyle/>
          <a:p>
            <a:pPr eaLnBrk="1" hangingPunct="1"/>
            <a:r>
              <a:rPr lang="el-GR" altLang="en-US" sz="4000" dirty="0" smtClean="0"/>
              <a:t>Σημείωμα Χρήσης Έργων Τρίτων</a:t>
            </a:r>
            <a:r>
              <a:rPr lang="en-US" altLang="en-US" sz="4000" dirty="0" smtClean="0"/>
              <a:t> </a:t>
            </a:r>
            <a:r>
              <a:rPr lang="el-GR" altLang="en-US" sz="4000" dirty="0" smtClean="0"/>
              <a:t>5</a:t>
            </a:r>
            <a:r>
              <a:rPr lang="en-US" altLang="en-US" sz="4000" dirty="0" smtClean="0"/>
              <a:t>/</a:t>
            </a:r>
            <a:r>
              <a:rPr lang="el-GR" altLang="en-US" sz="4000" dirty="0" smtClean="0"/>
              <a:t>18</a:t>
            </a:r>
            <a:endParaRPr lang="en-US" altLang="en-US" sz="4000" dirty="0" smtClean="0"/>
          </a:p>
        </p:txBody>
      </p:sp>
      <p:sp>
        <p:nvSpPr>
          <p:cNvPr id="95235" name="Content Placeholder 6"/>
          <p:cNvSpPr>
            <a:spLocks noGrp="1"/>
          </p:cNvSpPr>
          <p:nvPr>
            <p:ph idx="1"/>
          </p:nvPr>
        </p:nvSpPr>
        <p:spPr>
          <a:xfrm>
            <a:off x="428625" y="1676400"/>
            <a:ext cx="8286750" cy="4495800"/>
          </a:xfrm>
        </p:spPr>
        <p:txBody>
          <a:bodyPr/>
          <a:lstStyle/>
          <a:p>
            <a:pPr marL="0" indent="0" eaLnBrk="1" hangingPunct="1">
              <a:buFont typeface="Arial" panose="020B0604020202020204" pitchFamily="34" charset="0"/>
              <a:buNone/>
            </a:pPr>
            <a:r>
              <a:rPr lang="el-GR" altLang="en-US" sz="1600" b="1" dirty="0" smtClean="0"/>
              <a:t>Εικόνες</a:t>
            </a:r>
          </a:p>
          <a:p>
            <a:pPr marL="0" indent="0" eaLnBrk="1" hangingPunct="1">
              <a:buNone/>
            </a:pPr>
            <a:r>
              <a:rPr lang="el-GR" altLang="en-US" sz="1600" b="1" dirty="0"/>
              <a:t>Εικόνα 26. </a:t>
            </a:r>
            <a:r>
              <a:rPr lang="en-US" altLang="en-US" sz="1600" dirty="0"/>
              <a:t>Copyright 1988 by Blackwell Scientific Publications. </a:t>
            </a:r>
            <a:r>
              <a:rPr lang="el-GR" altLang="en-US" sz="1600" dirty="0"/>
              <a:t>Πηγή: </a:t>
            </a:r>
            <a:r>
              <a:rPr lang="en-US" altLang="en-US" sz="1600" dirty="0"/>
              <a:t>R.S.K. Barnes, P. </a:t>
            </a:r>
            <a:r>
              <a:rPr lang="en-US" altLang="en-US" sz="1600" dirty="0" err="1"/>
              <a:t>Calow</a:t>
            </a:r>
            <a:r>
              <a:rPr lang="en-US" altLang="en-US" sz="1600" dirty="0"/>
              <a:t> and P.J.W. Olive, The Invertebrates: a new synthesis, ISBN 0-632-01638-8.</a:t>
            </a:r>
          </a:p>
          <a:p>
            <a:pPr marL="0" indent="0" eaLnBrk="1" hangingPunct="1">
              <a:buNone/>
            </a:pPr>
            <a:r>
              <a:rPr lang="el-GR" altLang="en-US" sz="1600" b="1" dirty="0" smtClean="0"/>
              <a:t>Εικόνα </a:t>
            </a:r>
            <a:r>
              <a:rPr lang="el-GR" altLang="en-US" sz="1600" b="1" dirty="0"/>
              <a:t>27. </a:t>
            </a:r>
            <a:r>
              <a:rPr lang="el-GR" altLang="en-US" sz="1600" dirty="0"/>
              <a:t>© </a:t>
            </a:r>
            <a:r>
              <a:rPr lang="en-US" altLang="en-US" sz="1600" dirty="0"/>
              <a:t>ORKIN, LLC 2015. </a:t>
            </a:r>
            <a:r>
              <a:rPr lang="el-GR" altLang="en-US" sz="1600" dirty="0"/>
              <a:t>Σύνδεσμος: </a:t>
            </a:r>
            <a:r>
              <a:rPr lang="en-US" altLang="en-US" sz="1600" dirty="0"/>
              <a:t>http://www.orkin.com/other/spiders/hobo-spiders/. </a:t>
            </a:r>
            <a:r>
              <a:rPr lang="el-GR" altLang="en-US" sz="1600" dirty="0"/>
              <a:t>Πηγή: </a:t>
            </a:r>
            <a:r>
              <a:rPr lang="en-US" altLang="en-US" sz="1600" dirty="0"/>
              <a:t>http://www.orkin.com.</a:t>
            </a:r>
          </a:p>
          <a:p>
            <a:pPr marL="0" indent="0" eaLnBrk="1" hangingPunct="1">
              <a:buNone/>
            </a:pPr>
            <a:r>
              <a:rPr lang="el-GR" altLang="en-US" sz="1600" b="1" dirty="0" smtClean="0"/>
              <a:t>Εικόνα </a:t>
            </a:r>
            <a:r>
              <a:rPr lang="el-GR" altLang="en-US" sz="1600" b="1" dirty="0"/>
              <a:t>28</a:t>
            </a:r>
            <a:r>
              <a:rPr lang="el-GR" altLang="en-US" sz="1600" dirty="0"/>
              <a:t>. </a:t>
            </a:r>
            <a:r>
              <a:rPr lang="en-US" altLang="en-US" sz="1600" dirty="0"/>
              <a:t>Copyright Book Club Associates. </a:t>
            </a:r>
            <a:r>
              <a:rPr lang="el-GR" altLang="en-US" sz="1600" dirty="0"/>
              <a:t>Πηγή: </a:t>
            </a:r>
            <a:r>
              <a:rPr lang="en-US" altLang="en-US" sz="1600" dirty="0"/>
              <a:t>G. </a:t>
            </a:r>
            <a:r>
              <a:rPr lang="en-US" altLang="en-US" sz="1600" dirty="0" err="1"/>
              <a:t>Pretto</a:t>
            </a:r>
            <a:r>
              <a:rPr lang="en-US" altLang="en-US" sz="1600" dirty="0"/>
              <a:t>, A. </a:t>
            </a:r>
            <a:r>
              <a:rPr lang="en-US" altLang="en-US" sz="1600" dirty="0" err="1"/>
              <a:t>Minelli</a:t>
            </a:r>
            <a:r>
              <a:rPr lang="en-US" altLang="en-US" sz="1600" dirty="0"/>
              <a:t> &amp; M. </a:t>
            </a:r>
            <a:r>
              <a:rPr lang="en-US" altLang="en-US" sz="1600" dirty="0" err="1"/>
              <a:t>Ubertazzi-Tanara</a:t>
            </a:r>
            <a:r>
              <a:rPr lang="en-US" altLang="en-US" sz="1600" dirty="0"/>
              <a:t> (1975). The World of Nature. Book Club Associates.</a:t>
            </a:r>
          </a:p>
          <a:p>
            <a:pPr marL="0" indent="0" eaLnBrk="1" hangingPunct="1">
              <a:buNone/>
            </a:pPr>
            <a:r>
              <a:rPr lang="el-GR" altLang="en-US" sz="1600" b="1" dirty="0" smtClean="0"/>
              <a:t>Εικόνα </a:t>
            </a:r>
            <a:r>
              <a:rPr lang="el-GR" altLang="en-US" sz="1600" b="1" dirty="0"/>
              <a:t>29. </a:t>
            </a:r>
            <a:r>
              <a:rPr lang="en-US" altLang="en-US" sz="1600" dirty="0"/>
              <a:t>Copyright </a:t>
            </a:r>
            <a:r>
              <a:rPr lang="en-US" altLang="en-US" sz="1600" dirty="0" err="1"/>
              <a:t>Sidgwick</a:t>
            </a:r>
            <a:r>
              <a:rPr lang="en-US" altLang="en-US" sz="1600" dirty="0"/>
              <a:t> &amp; Jackson. </a:t>
            </a:r>
            <a:r>
              <a:rPr lang="el-GR" altLang="en-US" sz="1600" dirty="0"/>
              <a:t>Πηγή: </a:t>
            </a:r>
            <a:r>
              <a:rPr lang="en-US" altLang="en-US" sz="1600" dirty="0"/>
              <a:t>F.E.G. Cox et al. (1969). Practical Invertebrate Zoology. A Laboratory Manual. </a:t>
            </a:r>
            <a:r>
              <a:rPr lang="en-US" altLang="en-US" sz="1600" dirty="0" err="1"/>
              <a:t>Sidgwick</a:t>
            </a:r>
            <a:r>
              <a:rPr lang="en-US" altLang="en-US" sz="1600" dirty="0"/>
              <a:t> &amp; Jackson.</a:t>
            </a:r>
          </a:p>
          <a:p>
            <a:pPr marL="0" indent="0" eaLnBrk="1" hangingPunct="1">
              <a:buNone/>
            </a:pPr>
            <a:r>
              <a:rPr lang="el-GR" altLang="en-US" sz="1600" b="1" dirty="0" smtClean="0"/>
              <a:t>Εικόνα </a:t>
            </a:r>
            <a:r>
              <a:rPr lang="el-GR" altLang="en-US" sz="1600" b="1" dirty="0"/>
              <a:t>30. </a:t>
            </a:r>
            <a:r>
              <a:rPr lang="el-GR" altLang="en-US" sz="1600" dirty="0"/>
              <a:t>Πηγή: </a:t>
            </a:r>
            <a:r>
              <a:rPr lang="en-US" altLang="en-US" sz="1600" dirty="0"/>
              <a:t>B.J. </a:t>
            </a:r>
            <a:r>
              <a:rPr lang="en-US" altLang="en-US" sz="1600" dirty="0" err="1"/>
              <a:t>Kaston</a:t>
            </a:r>
            <a:r>
              <a:rPr lang="en-US" altLang="en-US" sz="1600" dirty="0"/>
              <a:t> (1948). Spiders of Connecticut. Bull. 70, State Geol. Nat. Survey.</a:t>
            </a:r>
          </a:p>
          <a:p>
            <a:pPr marL="0" indent="0" eaLnBrk="1" hangingPunct="1">
              <a:buNone/>
            </a:pPr>
            <a:r>
              <a:rPr lang="el-GR" altLang="en-US" sz="1600" b="1" dirty="0" smtClean="0"/>
              <a:t>Εικόνα </a:t>
            </a:r>
            <a:r>
              <a:rPr lang="el-GR" altLang="en-US" sz="1600" b="1" dirty="0"/>
              <a:t>31-34. </a:t>
            </a:r>
            <a:r>
              <a:rPr lang="en-US" altLang="en-US" sz="1600" dirty="0"/>
              <a:t>Tree of Life design and icons copyright © 1995-2004 Tree of Life Project. All rights reserved. Page copyright © 1995 Wayne Maddison. </a:t>
            </a:r>
            <a:r>
              <a:rPr lang="el-GR" altLang="en-US" sz="1600" dirty="0"/>
              <a:t>Σύνδεσμος: </a:t>
            </a:r>
            <a:r>
              <a:rPr lang="en-US" altLang="en-US" sz="1600" dirty="0"/>
              <a:t>http://tolweb.org/accessory/Jumping_Spider_External_Anatomy?acc_id=1952. </a:t>
            </a:r>
            <a:r>
              <a:rPr lang="el-GR" altLang="en-US" sz="1600" dirty="0"/>
              <a:t>Πηγή: </a:t>
            </a:r>
            <a:r>
              <a:rPr lang="en-US" altLang="en-US" sz="1600" dirty="0"/>
              <a:t>http://tolweb.org.</a:t>
            </a:r>
          </a:p>
          <a:p>
            <a:pPr marL="0" indent="0" eaLnBrk="1" hangingPunct="1">
              <a:buNone/>
            </a:pPr>
            <a:endParaRPr lang="en-US" altLang="en-US" sz="1600" dirty="0"/>
          </a:p>
        </p:txBody>
      </p:sp>
      <p:sp>
        <p:nvSpPr>
          <p:cNvPr id="4" name="Footer Placeholder 3"/>
          <p:cNvSpPr>
            <a:spLocks noGrp="1"/>
          </p:cNvSpPr>
          <p:nvPr>
            <p:ph type="ftr" sz="quarter" idx="11"/>
          </p:nvPr>
        </p:nvSpPr>
        <p:spPr/>
        <p:txBody>
          <a:bodyPr/>
          <a:lstStyle/>
          <a:p>
            <a:pPr>
              <a:defRPr/>
            </a:pPr>
            <a:r>
              <a:rPr lang="el-GR" smtClean="0"/>
              <a:t>Ενότητα 16. Τριλοβίτες, Χηληκεραιωτά και Μυριάποδα.</a:t>
            </a:r>
            <a:endParaRPr lang="el-GR"/>
          </a:p>
        </p:txBody>
      </p:sp>
      <p:sp>
        <p:nvSpPr>
          <p:cNvPr id="95237"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E597EFF3-9BEC-44B6-A291-66A7401956C3}" type="slidenum">
              <a:rPr lang="el-GR" altLang="en-US" sz="1200" smtClean="0">
                <a:solidFill>
                  <a:srgbClr val="898989"/>
                </a:solidFill>
                <a:cs typeface="Arial" panose="020B0604020202020204" pitchFamily="34" charset="0"/>
              </a:rPr>
              <a:pPr>
                <a:lnSpc>
                  <a:spcPct val="100000"/>
                </a:lnSpc>
                <a:spcBef>
                  <a:spcPct val="0"/>
                </a:spcBef>
                <a:buFontTx/>
                <a:buNone/>
              </a:pPr>
              <a:t>94</a:t>
            </a:fld>
            <a:endParaRPr lang="el-GR" altLang="en-US" sz="1200" smtClean="0">
              <a:solidFill>
                <a:srgbClr val="898989"/>
              </a:solidFill>
              <a:cs typeface="Arial" panose="020B0604020202020204" pitchFamily="34" charset="0"/>
            </a:endParaRPr>
          </a:p>
        </p:txBody>
      </p:sp>
    </p:spTree>
    <p:extLst>
      <p:ext uri="{BB962C8B-B14F-4D97-AF65-F5344CB8AC3E}">
        <p14:creationId xmlns:p14="http://schemas.microsoft.com/office/powerpoint/2010/main" val="863732738"/>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Title 5"/>
          <p:cNvSpPr>
            <a:spLocks noGrp="1"/>
          </p:cNvSpPr>
          <p:nvPr>
            <p:ph type="title"/>
          </p:nvPr>
        </p:nvSpPr>
        <p:spPr>
          <a:xfrm>
            <a:off x="0" y="365125"/>
            <a:ext cx="9144000" cy="1325563"/>
          </a:xfrm>
        </p:spPr>
        <p:txBody>
          <a:bodyPr/>
          <a:lstStyle/>
          <a:p>
            <a:pPr eaLnBrk="1" hangingPunct="1"/>
            <a:r>
              <a:rPr lang="el-GR" altLang="en-US" sz="4000" dirty="0" smtClean="0"/>
              <a:t>Σημείωμα Χρήσης Έργων Τρίτων</a:t>
            </a:r>
            <a:r>
              <a:rPr lang="en-US" altLang="en-US" sz="4000" dirty="0" smtClean="0"/>
              <a:t> </a:t>
            </a:r>
            <a:r>
              <a:rPr lang="el-GR" altLang="en-US" sz="4000" dirty="0" smtClean="0"/>
              <a:t>6</a:t>
            </a:r>
            <a:r>
              <a:rPr lang="en-US" altLang="en-US" sz="4000" dirty="0" smtClean="0"/>
              <a:t>/</a:t>
            </a:r>
            <a:r>
              <a:rPr lang="el-GR" altLang="en-US" sz="4000" dirty="0" smtClean="0"/>
              <a:t>18</a:t>
            </a:r>
            <a:endParaRPr lang="en-US" altLang="en-US" sz="4000" dirty="0" smtClean="0"/>
          </a:p>
        </p:txBody>
      </p:sp>
      <p:sp>
        <p:nvSpPr>
          <p:cNvPr id="95235" name="Content Placeholder 6"/>
          <p:cNvSpPr>
            <a:spLocks noGrp="1"/>
          </p:cNvSpPr>
          <p:nvPr>
            <p:ph idx="1"/>
          </p:nvPr>
        </p:nvSpPr>
        <p:spPr>
          <a:xfrm>
            <a:off x="428625" y="1676400"/>
            <a:ext cx="8286750" cy="4495800"/>
          </a:xfrm>
        </p:spPr>
        <p:txBody>
          <a:bodyPr/>
          <a:lstStyle/>
          <a:p>
            <a:pPr marL="0" indent="0" eaLnBrk="1" hangingPunct="1">
              <a:buFont typeface="Arial" panose="020B0604020202020204" pitchFamily="34" charset="0"/>
              <a:buNone/>
            </a:pPr>
            <a:r>
              <a:rPr lang="el-GR" altLang="en-US" sz="1600" b="1" dirty="0" smtClean="0"/>
              <a:t>Εικόνες</a:t>
            </a:r>
          </a:p>
          <a:p>
            <a:pPr marL="0" indent="0" eaLnBrk="1" hangingPunct="1">
              <a:buNone/>
            </a:pPr>
            <a:r>
              <a:rPr lang="el-GR" altLang="en-US" sz="1600" b="1" dirty="0"/>
              <a:t>Εικόνα 35. </a:t>
            </a:r>
            <a:r>
              <a:rPr lang="en-US" altLang="en-US" sz="1600" dirty="0"/>
              <a:t>Copyright Saunders College Publishing. </a:t>
            </a:r>
            <a:r>
              <a:rPr lang="el-GR" altLang="en-US" sz="1600" dirty="0"/>
              <a:t>Πηγή: </a:t>
            </a:r>
            <a:r>
              <a:rPr lang="en-US" altLang="en-US" sz="1600" dirty="0"/>
              <a:t>D.J. </a:t>
            </a:r>
            <a:r>
              <a:rPr lang="en-US" altLang="en-US" sz="1600" dirty="0" err="1"/>
              <a:t>Borror</a:t>
            </a:r>
            <a:r>
              <a:rPr lang="en-US" altLang="en-US" sz="1600" dirty="0"/>
              <a:t>, C.A. </a:t>
            </a:r>
            <a:r>
              <a:rPr lang="en-US" altLang="en-US" sz="1600" dirty="0" err="1"/>
              <a:t>Triplehorn</a:t>
            </a:r>
            <a:r>
              <a:rPr lang="en-US" altLang="en-US" sz="1600" dirty="0"/>
              <a:t> &amp; N.F. Johnson (1982). An Introduction to the Study of Insects. Sixth Edition. Saunders College Publishing.</a:t>
            </a:r>
          </a:p>
          <a:p>
            <a:pPr marL="0" indent="0" eaLnBrk="1" hangingPunct="1">
              <a:buNone/>
            </a:pPr>
            <a:r>
              <a:rPr lang="el-GR" altLang="en-US" sz="1600" b="1" dirty="0" smtClean="0"/>
              <a:t>Εικόνα </a:t>
            </a:r>
            <a:r>
              <a:rPr lang="el-GR" altLang="en-US" sz="1600" b="1" dirty="0"/>
              <a:t>36. </a:t>
            </a:r>
            <a:r>
              <a:rPr lang="en-US" altLang="en-US" sz="1600" dirty="0"/>
              <a:t>Male Garden Spider, </a:t>
            </a:r>
            <a:r>
              <a:rPr lang="en-US" altLang="en-US" sz="1600" dirty="0" err="1"/>
              <a:t>Argiope</a:t>
            </a:r>
            <a:r>
              <a:rPr lang="en-US" altLang="en-US" sz="1600" dirty="0"/>
              <a:t>. © Visuals Unlimited. Photographer Dr. Dennis Kunkel. Source Visuals Unlimited, Inc. </a:t>
            </a:r>
            <a:r>
              <a:rPr lang="el-GR" altLang="en-US" sz="1600" dirty="0"/>
              <a:t>Σύνδεσμος: </a:t>
            </a:r>
            <a:r>
              <a:rPr lang="en-US" altLang="en-US" sz="1600" dirty="0"/>
              <a:t>http://www.visualsunlimited.com/image/I0000xzgo0x1MT1E. </a:t>
            </a:r>
            <a:r>
              <a:rPr lang="el-GR" altLang="en-US" sz="1600" dirty="0"/>
              <a:t>Πηγή: </a:t>
            </a:r>
            <a:r>
              <a:rPr lang="en-US" altLang="en-US" sz="1600" dirty="0"/>
              <a:t>http://www.visualsunlimited.com.</a:t>
            </a:r>
          </a:p>
          <a:p>
            <a:pPr marL="0" indent="0" eaLnBrk="1" hangingPunct="1">
              <a:buNone/>
            </a:pPr>
            <a:r>
              <a:rPr lang="el-GR" altLang="en-US" sz="1600" b="1" dirty="0" smtClean="0"/>
              <a:t>Εικόνα </a:t>
            </a:r>
            <a:r>
              <a:rPr lang="el-GR" altLang="en-US" sz="1600" b="1" dirty="0"/>
              <a:t>37. </a:t>
            </a:r>
            <a:r>
              <a:rPr lang="en-US" altLang="en-US" sz="1600" dirty="0"/>
              <a:t>Page copyright © 1995 Wayne Maddison, University of British Columbia, Vancouver, British Columbia, Canada. </a:t>
            </a:r>
            <a:r>
              <a:rPr lang="el-GR" altLang="en-US" sz="1600" dirty="0"/>
              <a:t>Σύνδεσμος: </a:t>
            </a:r>
            <a:r>
              <a:rPr lang="en-US" altLang="en-US" sz="1600" dirty="0"/>
              <a:t>http://tolweb.org/accessory/Jumping_Spider_Image_Gallery?acc_id=59. </a:t>
            </a:r>
            <a:r>
              <a:rPr lang="el-GR" altLang="en-US" sz="1600" dirty="0"/>
              <a:t>Πηγή: </a:t>
            </a:r>
            <a:r>
              <a:rPr lang="en-US" altLang="en-US" sz="1600" dirty="0"/>
              <a:t>http://tolweb.org. </a:t>
            </a:r>
          </a:p>
          <a:p>
            <a:pPr marL="0" indent="0" eaLnBrk="1" hangingPunct="1">
              <a:buNone/>
            </a:pPr>
            <a:r>
              <a:rPr lang="el-GR" altLang="en-US" sz="1600" b="1" dirty="0" smtClean="0"/>
              <a:t>Εικόνα </a:t>
            </a:r>
            <a:r>
              <a:rPr lang="el-GR" altLang="en-US" sz="1600" b="1" dirty="0"/>
              <a:t>38. </a:t>
            </a:r>
            <a:r>
              <a:rPr lang="el-GR" altLang="en-US" sz="1600" dirty="0"/>
              <a:t>Α. </a:t>
            </a:r>
            <a:r>
              <a:rPr lang="en-US" altLang="en-US" sz="1600" dirty="0"/>
              <a:t>Copyrighted. B. Portia Spider Free Website Powered by </a:t>
            </a:r>
            <a:r>
              <a:rPr lang="en-US" altLang="en-US" sz="1600" dirty="0" err="1"/>
              <a:t>Weebly</a:t>
            </a:r>
            <a:r>
              <a:rPr lang="en-US" altLang="en-US" sz="1600" dirty="0"/>
              <a:t>. </a:t>
            </a:r>
            <a:r>
              <a:rPr lang="el-GR" altLang="en-US" sz="1600" dirty="0"/>
              <a:t>Σύνδεσμος: </a:t>
            </a:r>
            <a:r>
              <a:rPr lang="en-US" altLang="en-US" sz="1600" dirty="0"/>
              <a:t>http://portiaspiders.weebly.com/anatomy.html. </a:t>
            </a:r>
            <a:r>
              <a:rPr lang="el-GR" altLang="en-US" sz="1600" dirty="0"/>
              <a:t>Πηγή: </a:t>
            </a:r>
            <a:r>
              <a:rPr lang="en-US" altLang="en-US" sz="1600" dirty="0"/>
              <a:t>http://portiaspiders.weebly.com.</a:t>
            </a:r>
          </a:p>
          <a:p>
            <a:pPr marL="0" indent="0" eaLnBrk="1" hangingPunct="1">
              <a:buNone/>
            </a:pPr>
            <a:r>
              <a:rPr lang="el-GR" altLang="en-US" sz="1600" b="1" dirty="0" smtClean="0"/>
              <a:t>Εικόνα </a:t>
            </a:r>
            <a:r>
              <a:rPr lang="el-GR" altLang="en-US" sz="1600" b="1" dirty="0"/>
              <a:t>39. </a:t>
            </a:r>
            <a:r>
              <a:rPr lang="en-US" altLang="en-US" sz="1600" dirty="0"/>
              <a:t>Copyright @ Wm. C. Brown Company Publishers. </a:t>
            </a:r>
            <a:r>
              <a:rPr lang="el-GR" altLang="en-US" sz="1600" dirty="0"/>
              <a:t>Πηγή: </a:t>
            </a:r>
            <a:r>
              <a:rPr lang="en-US" altLang="en-US" sz="1600" dirty="0"/>
              <a:t>B.J. </a:t>
            </a:r>
            <a:r>
              <a:rPr lang="en-US" altLang="en-US" sz="1600" dirty="0" err="1"/>
              <a:t>Kaston</a:t>
            </a:r>
            <a:r>
              <a:rPr lang="en-US" altLang="en-US" sz="1600" dirty="0"/>
              <a:t> (1982). How to know the spiders. The Pictured Key Nature Series. Copyright @ Wm. C. Brown Company Publishers.</a:t>
            </a:r>
          </a:p>
          <a:p>
            <a:pPr marL="0" indent="0" eaLnBrk="1" hangingPunct="1">
              <a:buNone/>
            </a:pPr>
            <a:endParaRPr lang="en-US" altLang="en-US" sz="1600" dirty="0"/>
          </a:p>
        </p:txBody>
      </p:sp>
      <p:sp>
        <p:nvSpPr>
          <p:cNvPr id="4" name="Footer Placeholder 3"/>
          <p:cNvSpPr>
            <a:spLocks noGrp="1"/>
          </p:cNvSpPr>
          <p:nvPr>
            <p:ph type="ftr" sz="quarter" idx="11"/>
          </p:nvPr>
        </p:nvSpPr>
        <p:spPr/>
        <p:txBody>
          <a:bodyPr/>
          <a:lstStyle/>
          <a:p>
            <a:pPr>
              <a:defRPr/>
            </a:pPr>
            <a:r>
              <a:rPr lang="el-GR" smtClean="0"/>
              <a:t>Ενότητα 16. Τριλοβίτες, Χηληκεραιωτά και Μυριάποδα.</a:t>
            </a:r>
            <a:endParaRPr lang="el-GR"/>
          </a:p>
        </p:txBody>
      </p:sp>
      <p:sp>
        <p:nvSpPr>
          <p:cNvPr id="95237"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E597EFF3-9BEC-44B6-A291-66A7401956C3}" type="slidenum">
              <a:rPr lang="el-GR" altLang="en-US" sz="1200" smtClean="0">
                <a:solidFill>
                  <a:srgbClr val="898989"/>
                </a:solidFill>
                <a:cs typeface="Arial" panose="020B0604020202020204" pitchFamily="34" charset="0"/>
              </a:rPr>
              <a:pPr>
                <a:lnSpc>
                  <a:spcPct val="100000"/>
                </a:lnSpc>
                <a:spcBef>
                  <a:spcPct val="0"/>
                </a:spcBef>
                <a:buFontTx/>
                <a:buNone/>
              </a:pPr>
              <a:t>95</a:t>
            </a:fld>
            <a:endParaRPr lang="el-GR" altLang="en-US" sz="1200" smtClean="0">
              <a:solidFill>
                <a:srgbClr val="898989"/>
              </a:solidFill>
              <a:cs typeface="Arial" panose="020B0604020202020204" pitchFamily="34" charset="0"/>
            </a:endParaRPr>
          </a:p>
        </p:txBody>
      </p:sp>
    </p:spTree>
    <p:extLst>
      <p:ext uri="{BB962C8B-B14F-4D97-AF65-F5344CB8AC3E}">
        <p14:creationId xmlns:p14="http://schemas.microsoft.com/office/powerpoint/2010/main" val="2700828735"/>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Title 5"/>
          <p:cNvSpPr>
            <a:spLocks noGrp="1"/>
          </p:cNvSpPr>
          <p:nvPr>
            <p:ph type="title"/>
          </p:nvPr>
        </p:nvSpPr>
        <p:spPr>
          <a:xfrm>
            <a:off x="0" y="365125"/>
            <a:ext cx="9144000" cy="1325563"/>
          </a:xfrm>
        </p:spPr>
        <p:txBody>
          <a:bodyPr/>
          <a:lstStyle/>
          <a:p>
            <a:pPr eaLnBrk="1" hangingPunct="1"/>
            <a:r>
              <a:rPr lang="el-GR" altLang="en-US" sz="4000" dirty="0" smtClean="0"/>
              <a:t>Σημείωμα Χρήσης Έργων Τρίτων</a:t>
            </a:r>
            <a:r>
              <a:rPr lang="en-US" altLang="en-US" sz="4000" dirty="0" smtClean="0"/>
              <a:t> </a:t>
            </a:r>
            <a:r>
              <a:rPr lang="el-GR" altLang="en-US" sz="4000" dirty="0" smtClean="0"/>
              <a:t>7</a:t>
            </a:r>
            <a:r>
              <a:rPr lang="en-US" altLang="en-US" sz="4000" dirty="0" smtClean="0"/>
              <a:t>/</a:t>
            </a:r>
            <a:r>
              <a:rPr lang="el-GR" altLang="en-US" sz="4000" dirty="0" smtClean="0"/>
              <a:t>18</a:t>
            </a:r>
            <a:endParaRPr lang="en-US" altLang="en-US" sz="4000" dirty="0" smtClean="0"/>
          </a:p>
        </p:txBody>
      </p:sp>
      <p:sp>
        <p:nvSpPr>
          <p:cNvPr id="95235" name="Content Placeholder 6"/>
          <p:cNvSpPr>
            <a:spLocks noGrp="1"/>
          </p:cNvSpPr>
          <p:nvPr>
            <p:ph idx="1"/>
          </p:nvPr>
        </p:nvSpPr>
        <p:spPr>
          <a:xfrm>
            <a:off x="428625" y="1676400"/>
            <a:ext cx="8286750" cy="4495800"/>
          </a:xfrm>
        </p:spPr>
        <p:txBody>
          <a:bodyPr/>
          <a:lstStyle/>
          <a:p>
            <a:pPr marL="0" indent="0" eaLnBrk="1" hangingPunct="1">
              <a:buFont typeface="Arial" panose="020B0604020202020204" pitchFamily="34" charset="0"/>
              <a:buNone/>
            </a:pPr>
            <a:r>
              <a:rPr lang="el-GR" altLang="en-US" sz="1600" b="1" dirty="0" smtClean="0"/>
              <a:t>Εικόνες</a:t>
            </a:r>
          </a:p>
          <a:p>
            <a:pPr marL="0" indent="0" eaLnBrk="1" hangingPunct="1">
              <a:buNone/>
            </a:pPr>
            <a:r>
              <a:rPr lang="el-GR" altLang="en-US" sz="1600" b="1" dirty="0"/>
              <a:t>Εικόνα 40. </a:t>
            </a:r>
            <a:r>
              <a:rPr lang="en-US" altLang="en-US" sz="1600" dirty="0"/>
              <a:t>Tree of Life design and icons copyright © 1995-2004 Tree of Life Project. All rights reserved. Page copyright © 1995 Wayne Maddison. </a:t>
            </a:r>
            <a:r>
              <a:rPr lang="el-GR" altLang="en-US" sz="1600" dirty="0"/>
              <a:t>Σύνδεσμος: </a:t>
            </a:r>
            <a:r>
              <a:rPr lang="en-US" altLang="en-US" sz="1600" dirty="0"/>
              <a:t>http://tolweb.org/accessory/Jumping_Spider_Palpi?acc_id=2013. </a:t>
            </a:r>
            <a:r>
              <a:rPr lang="el-GR" altLang="en-US" sz="1600" dirty="0"/>
              <a:t>Πηγή: </a:t>
            </a:r>
            <a:r>
              <a:rPr lang="en-US" altLang="en-US" sz="1600" dirty="0"/>
              <a:t>http://tolweb.org.</a:t>
            </a:r>
          </a:p>
          <a:p>
            <a:pPr marL="0" indent="0" eaLnBrk="1" hangingPunct="1">
              <a:buNone/>
            </a:pPr>
            <a:r>
              <a:rPr lang="el-GR" altLang="en-US" sz="1600" b="1" dirty="0" smtClean="0"/>
              <a:t>Εικόνα </a:t>
            </a:r>
            <a:r>
              <a:rPr lang="el-GR" altLang="en-US" sz="1600" b="1" dirty="0"/>
              <a:t>41</a:t>
            </a:r>
            <a:r>
              <a:rPr lang="el-GR" altLang="en-US" sz="1600" dirty="0"/>
              <a:t>. </a:t>
            </a:r>
            <a:r>
              <a:rPr lang="en-US" altLang="en-US" sz="1600" dirty="0"/>
              <a:t>Copyright </a:t>
            </a:r>
            <a:r>
              <a:rPr lang="en-US" altLang="en-US" sz="1600" dirty="0" err="1"/>
              <a:t>Sidgwick</a:t>
            </a:r>
            <a:r>
              <a:rPr lang="en-US" altLang="en-US" sz="1600" dirty="0"/>
              <a:t> &amp; Jackson. </a:t>
            </a:r>
            <a:r>
              <a:rPr lang="el-GR" altLang="en-US" sz="1600" dirty="0"/>
              <a:t>Πηγή: </a:t>
            </a:r>
            <a:r>
              <a:rPr lang="en-US" altLang="en-US" sz="1600" dirty="0"/>
              <a:t>F.E.G. Cox et al. (1969). Practical Invertebrate Zoology. A Laboratory Manual. </a:t>
            </a:r>
            <a:r>
              <a:rPr lang="en-US" altLang="en-US" sz="1600" dirty="0" err="1"/>
              <a:t>Sidgwick</a:t>
            </a:r>
            <a:r>
              <a:rPr lang="en-US" altLang="en-US" sz="1600" dirty="0"/>
              <a:t> &amp; Jackson.</a:t>
            </a:r>
          </a:p>
          <a:p>
            <a:pPr marL="0" indent="0" eaLnBrk="1" hangingPunct="1">
              <a:buNone/>
            </a:pPr>
            <a:r>
              <a:rPr lang="el-GR" altLang="en-US" sz="1600" b="1" dirty="0" smtClean="0"/>
              <a:t>Εικόνα </a:t>
            </a:r>
            <a:r>
              <a:rPr lang="el-GR" altLang="en-US" sz="1600" b="1" dirty="0"/>
              <a:t>42</a:t>
            </a:r>
            <a:r>
              <a:rPr lang="el-GR" altLang="en-US" sz="1600" dirty="0"/>
              <a:t>. </a:t>
            </a:r>
            <a:r>
              <a:rPr lang="en-US" altLang="en-US" sz="1600" dirty="0"/>
              <a:t>Copyright 1987 by CBS College Publishing, 1980 by Saunders College/Holt, Rinehart and Winston, 1963,1968 and 1974 by W.B. Saunders Company. </a:t>
            </a:r>
            <a:r>
              <a:rPr lang="el-GR" altLang="en-US" sz="1600" dirty="0"/>
              <a:t>Πηγή: </a:t>
            </a:r>
            <a:r>
              <a:rPr lang="en-US" altLang="en-US" sz="1600" dirty="0"/>
              <a:t>Invertebrate Zoology, Barnes, ISBN 0-03-008914-X .</a:t>
            </a:r>
          </a:p>
          <a:p>
            <a:pPr marL="0" indent="0" eaLnBrk="1" hangingPunct="1">
              <a:buNone/>
            </a:pPr>
            <a:r>
              <a:rPr lang="el-GR" altLang="en-US" sz="1600" b="1" dirty="0" smtClean="0"/>
              <a:t>Εικόνα </a:t>
            </a:r>
            <a:r>
              <a:rPr lang="el-GR" altLang="en-US" sz="1600" b="1" dirty="0"/>
              <a:t>43. </a:t>
            </a:r>
            <a:r>
              <a:rPr lang="en-US" altLang="en-US" sz="1600" dirty="0"/>
              <a:t>Spider anatomy. Adapted </a:t>
            </a:r>
            <a:r>
              <a:rPr lang="en-US" altLang="en-US" sz="1600" dirty="0" err="1"/>
              <a:t>fr</a:t>
            </a:r>
            <a:r>
              <a:rPr lang="el-GR" altLang="en-US" sz="1600" dirty="0"/>
              <a:t>ο</a:t>
            </a:r>
            <a:r>
              <a:rPr lang="en-US" altLang="en-US" sz="1600" dirty="0"/>
              <a:t>m original. Copyright ITM. </a:t>
            </a:r>
            <a:r>
              <a:rPr lang="el-GR" altLang="en-US" sz="1600" dirty="0"/>
              <a:t>Σύνδεσμος: </a:t>
            </a:r>
            <a:r>
              <a:rPr lang="en-US" altLang="en-US" sz="1600" dirty="0"/>
              <a:t>http://itg.content-e.eu/Generated/pubx/173/spiders/body_structure.htm. </a:t>
            </a:r>
            <a:r>
              <a:rPr lang="el-GR" altLang="en-US" sz="1600" dirty="0"/>
              <a:t>Πηγή: </a:t>
            </a:r>
            <a:r>
              <a:rPr lang="en-US" altLang="en-US" sz="1600" dirty="0"/>
              <a:t>http://itg.content-e.eu.</a:t>
            </a:r>
          </a:p>
          <a:p>
            <a:pPr marL="0" indent="0" eaLnBrk="1" hangingPunct="1">
              <a:buNone/>
            </a:pPr>
            <a:r>
              <a:rPr lang="el-GR" altLang="en-US" sz="1600" b="1" dirty="0" smtClean="0"/>
              <a:t>Εικόνα </a:t>
            </a:r>
            <a:r>
              <a:rPr lang="el-GR" altLang="en-US" sz="1600" b="1" dirty="0"/>
              <a:t>44. </a:t>
            </a:r>
            <a:r>
              <a:rPr lang="en-US" altLang="en-US" sz="1600" dirty="0"/>
              <a:t>Copyrighted.</a:t>
            </a:r>
          </a:p>
          <a:p>
            <a:pPr marL="0" indent="0" eaLnBrk="1" hangingPunct="1">
              <a:buNone/>
            </a:pPr>
            <a:r>
              <a:rPr lang="el-GR" altLang="en-US" sz="1600" b="1" dirty="0" smtClean="0"/>
              <a:t>Εικόνα </a:t>
            </a:r>
            <a:r>
              <a:rPr lang="el-GR" altLang="en-US" sz="1600" b="1" dirty="0"/>
              <a:t>45</a:t>
            </a:r>
            <a:r>
              <a:rPr lang="el-GR" altLang="en-US" sz="1600" dirty="0"/>
              <a:t>. </a:t>
            </a:r>
            <a:r>
              <a:rPr lang="en-US" altLang="en-US" sz="1600" dirty="0"/>
              <a:t>Copyright 1987 by CBS College Publishing, 1980 by Saunders College. Holt, Rinehart and Winston, 1963,1968 and 1974 by W.B. Saunders Company. </a:t>
            </a:r>
            <a:r>
              <a:rPr lang="el-GR" altLang="en-US" sz="1600" dirty="0"/>
              <a:t>Πηγή: </a:t>
            </a:r>
            <a:r>
              <a:rPr lang="en-US" altLang="en-US" sz="1600" dirty="0"/>
              <a:t>Invertebrate Zoology, Barnes, ISBN 0-03-008914-X. </a:t>
            </a:r>
          </a:p>
          <a:p>
            <a:pPr marL="0" indent="0" eaLnBrk="1" hangingPunct="1">
              <a:buNone/>
            </a:pPr>
            <a:endParaRPr lang="en-US" altLang="en-US" sz="1600" dirty="0"/>
          </a:p>
        </p:txBody>
      </p:sp>
      <p:sp>
        <p:nvSpPr>
          <p:cNvPr id="4" name="Footer Placeholder 3"/>
          <p:cNvSpPr>
            <a:spLocks noGrp="1"/>
          </p:cNvSpPr>
          <p:nvPr>
            <p:ph type="ftr" sz="quarter" idx="11"/>
          </p:nvPr>
        </p:nvSpPr>
        <p:spPr/>
        <p:txBody>
          <a:bodyPr/>
          <a:lstStyle/>
          <a:p>
            <a:pPr>
              <a:defRPr/>
            </a:pPr>
            <a:r>
              <a:rPr lang="el-GR" smtClean="0"/>
              <a:t>Ενότητα 16. Τριλοβίτες, Χηληκεραιωτά και Μυριάποδα.</a:t>
            </a:r>
            <a:endParaRPr lang="el-GR"/>
          </a:p>
        </p:txBody>
      </p:sp>
      <p:sp>
        <p:nvSpPr>
          <p:cNvPr id="95237"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E597EFF3-9BEC-44B6-A291-66A7401956C3}" type="slidenum">
              <a:rPr lang="el-GR" altLang="en-US" sz="1200" smtClean="0">
                <a:solidFill>
                  <a:srgbClr val="898989"/>
                </a:solidFill>
                <a:cs typeface="Arial" panose="020B0604020202020204" pitchFamily="34" charset="0"/>
              </a:rPr>
              <a:pPr>
                <a:lnSpc>
                  <a:spcPct val="100000"/>
                </a:lnSpc>
                <a:spcBef>
                  <a:spcPct val="0"/>
                </a:spcBef>
                <a:buFontTx/>
                <a:buNone/>
              </a:pPr>
              <a:t>96</a:t>
            </a:fld>
            <a:endParaRPr lang="el-GR" altLang="en-US" sz="1200" smtClean="0">
              <a:solidFill>
                <a:srgbClr val="898989"/>
              </a:solidFill>
              <a:cs typeface="Arial" panose="020B0604020202020204" pitchFamily="34" charset="0"/>
            </a:endParaRPr>
          </a:p>
        </p:txBody>
      </p:sp>
    </p:spTree>
    <p:extLst>
      <p:ext uri="{BB962C8B-B14F-4D97-AF65-F5344CB8AC3E}">
        <p14:creationId xmlns:p14="http://schemas.microsoft.com/office/powerpoint/2010/main" val="4049637523"/>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Title 5"/>
          <p:cNvSpPr>
            <a:spLocks noGrp="1"/>
          </p:cNvSpPr>
          <p:nvPr>
            <p:ph type="title"/>
          </p:nvPr>
        </p:nvSpPr>
        <p:spPr>
          <a:xfrm>
            <a:off x="0" y="365125"/>
            <a:ext cx="9144000" cy="1325563"/>
          </a:xfrm>
        </p:spPr>
        <p:txBody>
          <a:bodyPr/>
          <a:lstStyle/>
          <a:p>
            <a:pPr eaLnBrk="1" hangingPunct="1"/>
            <a:r>
              <a:rPr lang="el-GR" altLang="en-US" sz="4000" dirty="0" smtClean="0"/>
              <a:t>Σημείωμα Χρήσης Έργων Τρίτων</a:t>
            </a:r>
            <a:r>
              <a:rPr lang="en-US" altLang="en-US" sz="4000" dirty="0" smtClean="0"/>
              <a:t> </a:t>
            </a:r>
            <a:r>
              <a:rPr lang="el-GR" altLang="en-US" sz="4000" dirty="0" smtClean="0"/>
              <a:t>8</a:t>
            </a:r>
            <a:r>
              <a:rPr lang="en-US" altLang="en-US" sz="4000" dirty="0" smtClean="0"/>
              <a:t>/</a:t>
            </a:r>
            <a:r>
              <a:rPr lang="el-GR" altLang="en-US" sz="4000" dirty="0" smtClean="0"/>
              <a:t>18</a:t>
            </a:r>
            <a:endParaRPr lang="en-US" altLang="en-US" sz="4000" dirty="0" smtClean="0"/>
          </a:p>
        </p:txBody>
      </p:sp>
      <p:sp>
        <p:nvSpPr>
          <p:cNvPr id="95235" name="Content Placeholder 6"/>
          <p:cNvSpPr>
            <a:spLocks noGrp="1"/>
          </p:cNvSpPr>
          <p:nvPr>
            <p:ph idx="1"/>
          </p:nvPr>
        </p:nvSpPr>
        <p:spPr>
          <a:xfrm>
            <a:off x="428625" y="1676400"/>
            <a:ext cx="8286750" cy="4495800"/>
          </a:xfrm>
        </p:spPr>
        <p:txBody>
          <a:bodyPr/>
          <a:lstStyle/>
          <a:p>
            <a:pPr marL="0" indent="0" eaLnBrk="1" hangingPunct="1">
              <a:buFont typeface="Arial" panose="020B0604020202020204" pitchFamily="34" charset="0"/>
              <a:buNone/>
            </a:pPr>
            <a:r>
              <a:rPr lang="el-GR" altLang="en-US" sz="1600" b="1" dirty="0" smtClean="0"/>
              <a:t>Εικόνες</a:t>
            </a:r>
          </a:p>
          <a:p>
            <a:pPr marL="0" indent="0" eaLnBrk="1" hangingPunct="1">
              <a:buNone/>
            </a:pPr>
            <a:r>
              <a:rPr lang="el-GR" altLang="en-US" sz="1600" b="1" dirty="0"/>
              <a:t>Εικόνα 46</a:t>
            </a:r>
            <a:r>
              <a:rPr lang="el-GR" altLang="en-US" sz="1600" dirty="0"/>
              <a:t>. </a:t>
            </a:r>
            <a:r>
              <a:rPr lang="en-US" altLang="en-US" sz="1600" dirty="0"/>
              <a:t>Tree of Life design and icons copyright © 1995-2004 Tree of Life Project. All rights reserved. Page copyright © 1995 Wayne Maddison. </a:t>
            </a:r>
            <a:r>
              <a:rPr lang="el-GR" altLang="en-US" sz="1600" dirty="0"/>
              <a:t>Σύνδεσμος: </a:t>
            </a:r>
            <a:r>
              <a:rPr lang="en-US" altLang="en-US" sz="1600" dirty="0"/>
              <a:t>http://www.tolweb.org/accessory/Jumping_Spider_Epigyna?acc_id=1965. </a:t>
            </a:r>
            <a:r>
              <a:rPr lang="el-GR" altLang="en-US" sz="1600" dirty="0"/>
              <a:t>Πηγή: </a:t>
            </a:r>
            <a:r>
              <a:rPr lang="en-US" altLang="en-US" sz="1600" dirty="0"/>
              <a:t>http://www.tolweb.org.</a:t>
            </a:r>
          </a:p>
          <a:p>
            <a:pPr marL="0" indent="0" eaLnBrk="1" hangingPunct="1">
              <a:buNone/>
            </a:pPr>
            <a:r>
              <a:rPr lang="el-GR" altLang="en-US" sz="1600" b="1" dirty="0" smtClean="0"/>
              <a:t>Εικόνα </a:t>
            </a:r>
            <a:r>
              <a:rPr lang="el-GR" altLang="en-US" sz="1600" b="1" dirty="0"/>
              <a:t>47. </a:t>
            </a:r>
            <a:r>
              <a:rPr lang="en-US" altLang="en-US" sz="1600" dirty="0"/>
              <a:t>Copyright Saunders College Publishing. </a:t>
            </a:r>
            <a:r>
              <a:rPr lang="el-GR" altLang="en-US" sz="1600" dirty="0"/>
              <a:t>Πηγή: </a:t>
            </a:r>
            <a:r>
              <a:rPr lang="en-US" altLang="en-US" sz="1600" dirty="0"/>
              <a:t>D.J. </a:t>
            </a:r>
            <a:r>
              <a:rPr lang="en-US" altLang="en-US" sz="1600" dirty="0" err="1"/>
              <a:t>Borror</a:t>
            </a:r>
            <a:r>
              <a:rPr lang="en-US" altLang="en-US" sz="1600" dirty="0"/>
              <a:t>, C.A. </a:t>
            </a:r>
            <a:r>
              <a:rPr lang="en-US" altLang="en-US" sz="1600" dirty="0" err="1"/>
              <a:t>Triplehorn</a:t>
            </a:r>
            <a:r>
              <a:rPr lang="en-US" altLang="en-US" sz="1600" dirty="0"/>
              <a:t> &amp; N.F. Johnson (1982). An Introduction to the Study of Insects. Sixth Edition. Saunders College Publishing.</a:t>
            </a:r>
          </a:p>
          <a:p>
            <a:pPr marL="0" indent="0" eaLnBrk="1" hangingPunct="1">
              <a:buNone/>
            </a:pPr>
            <a:r>
              <a:rPr lang="el-GR" altLang="en-US" sz="1600" b="1" dirty="0" smtClean="0"/>
              <a:t>Εικόνα </a:t>
            </a:r>
            <a:r>
              <a:rPr lang="el-GR" altLang="en-US" sz="1600" b="1" dirty="0"/>
              <a:t>48</a:t>
            </a:r>
            <a:r>
              <a:rPr lang="el-GR" altLang="en-US" sz="1600" dirty="0"/>
              <a:t>. </a:t>
            </a:r>
            <a:r>
              <a:rPr lang="en-US" altLang="en-US" sz="1600" dirty="0"/>
              <a:t>All text, images, and SOFTWARE code on this website are copyright property of the American Museum of Natural History and its programmers unless otherwise noted. </a:t>
            </a:r>
            <a:r>
              <a:rPr lang="el-GR" altLang="en-US" sz="1600" dirty="0"/>
              <a:t>Σύνδεσμος: </a:t>
            </a:r>
            <a:r>
              <a:rPr lang="en-US" altLang="en-US" sz="1600" dirty="0"/>
              <a:t>http://research.amnh.org/atol/files/Content/morphology.html. </a:t>
            </a:r>
            <a:r>
              <a:rPr lang="el-GR" altLang="en-US" sz="1600" dirty="0"/>
              <a:t>Πηγή: </a:t>
            </a:r>
            <a:r>
              <a:rPr lang="en-US" altLang="en-US" sz="1600" dirty="0"/>
              <a:t>http://www.amnh.org/our-research.</a:t>
            </a:r>
          </a:p>
          <a:p>
            <a:pPr marL="0" indent="0" eaLnBrk="1" hangingPunct="1">
              <a:buNone/>
            </a:pPr>
            <a:r>
              <a:rPr lang="el-GR" altLang="en-US" sz="1600" b="1" dirty="0" smtClean="0"/>
              <a:t>Εικόνα </a:t>
            </a:r>
            <a:r>
              <a:rPr lang="el-GR" altLang="en-US" sz="1600" b="1" dirty="0"/>
              <a:t>50. </a:t>
            </a:r>
            <a:r>
              <a:rPr lang="en-US" altLang="en-US" sz="1600" dirty="0"/>
              <a:t>Copyright 1987 by CBS College Publishing, 1980 by Saunders College. Holt, Rinehart and Winston, 1963,1968 and 1974 by W.B. Saunders Company. </a:t>
            </a:r>
            <a:r>
              <a:rPr lang="el-GR" altLang="en-US" sz="1600" dirty="0"/>
              <a:t>Πηγή: </a:t>
            </a:r>
            <a:r>
              <a:rPr lang="en-US" altLang="en-US" sz="1600" dirty="0"/>
              <a:t>Invertebrate Zoology, Barnes, ISBN 0-03-008914-X </a:t>
            </a:r>
          </a:p>
          <a:p>
            <a:pPr marL="0" indent="0" eaLnBrk="1" hangingPunct="1">
              <a:buNone/>
            </a:pPr>
            <a:endParaRPr lang="en-US" altLang="en-US" sz="1600" dirty="0"/>
          </a:p>
        </p:txBody>
      </p:sp>
      <p:sp>
        <p:nvSpPr>
          <p:cNvPr id="4" name="Footer Placeholder 3"/>
          <p:cNvSpPr>
            <a:spLocks noGrp="1"/>
          </p:cNvSpPr>
          <p:nvPr>
            <p:ph type="ftr" sz="quarter" idx="11"/>
          </p:nvPr>
        </p:nvSpPr>
        <p:spPr/>
        <p:txBody>
          <a:bodyPr/>
          <a:lstStyle/>
          <a:p>
            <a:pPr>
              <a:defRPr/>
            </a:pPr>
            <a:r>
              <a:rPr lang="el-GR" smtClean="0"/>
              <a:t>Ενότητα 16. Τριλοβίτες, Χηληκεραιωτά και Μυριάποδα.</a:t>
            </a:r>
            <a:endParaRPr lang="el-GR"/>
          </a:p>
        </p:txBody>
      </p:sp>
      <p:sp>
        <p:nvSpPr>
          <p:cNvPr id="95237"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E597EFF3-9BEC-44B6-A291-66A7401956C3}" type="slidenum">
              <a:rPr lang="el-GR" altLang="en-US" sz="1200" smtClean="0">
                <a:solidFill>
                  <a:srgbClr val="898989"/>
                </a:solidFill>
                <a:cs typeface="Arial" panose="020B0604020202020204" pitchFamily="34" charset="0"/>
              </a:rPr>
              <a:pPr>
                <a:lnSpc>
                  <a:spcPct val="100000"/>
                </a:lnSpc>
                <a:spcBef>
                  <a:spcPct val="0"/>
                </a:spcBef>
                <a:buFontTx/>
                <a:buNone/>
              </a:pPr>
              <a:t>97</a:t>
            </a:fld>
            <a:endParaRPr lang="el-GR" altLang="en-US" sz="1200" smtClean="0">
              <a:solidFill>
                <a:srgbClr val="898989"/>
              </a:solidFill>
              <a:cs typeface="Arial" panose="020B0604020202020204" pitchFamily="34" charset="0"/>
            </a:endParaRPr>
          </a:p>
        </p:txBody>
      </p:sp>
    </p:spTree>
    <p:extLst>
      <p:ext uri="{BB962C8B-B14F-4D97-AF65-F5344CB8AC3E}">
        <p14:creationId xmlns:p14="http://schemas.microsoft.com/office/powerpoint/2010/main" val="3632892603"/>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Title 5"/>
          <p:cNvSpPr>
            <a:spLocks noGrp="1"/>
          </p:cNvSpPr>
          <p:nvPr>
            <p:ph type="title"/>
          </p:nvPr>
        </p:nvSpPr>
        <p:spPr>
          <a:xfrm>
            <a:off x="0" y="365125"/>
            <a:ext cx="9144000" cy="1325563"/>
          </a:xfrm>
        </p:spPr>
        <p:txBody>
          <a:bodyPr/>
          <a:lstStyle/>
          <a:p>
            <a:pPr eaLnBrk="1" hangingPunct="1"/>
            <a:r>
              <a:rPr lang="el-GR" altLang="en-US" sz="4000" dirty="0" smtClean="0"/>
              <a:t>Σημείωμα Χρήσης Έργων Τρίτων</a:t>
            </a:r>
            <a:r>
              <a:rPr lang="en-US" altLang="en-US" sz="4000" dirty="0" smtClean="0"/>
              <a:t> </a:t>
            </a:r>
            <a:r>
              <a:rPr lang="el-GR" altLang="en-US" sz="4000" dirty="0" smtClean="0"/>
              <a:t>9</a:t>
            </a:r>
            <a:r>
              <a:rPr lang="en-US" altLang="en-US" sz="4000" dirty="0" smtClean="0"/>
              <a:t>/</a:t>
            </a:r>
            <a:r>
              <a:rPr lang="el-GR" altLang="en-US" sz="4000" dirty="0" smtClean="0"/>
              <a:t>18</a:t>
            </a:r>
            <a:endParaRPr lang="en-US" altLang="en-US" sz="4000" dirty="0" smtClean="0"/>
          </a:p>
        </p:txBody>
      </p:sp>
      <p:sp>
        <p:nvSpPr>
          <p:cNvPr id="95235" name="Content Placeholder 6"/>
          <p:cNvSpPr>
            <a:spLocks noGrp="1"/>
          </p:cNvSpPr>
          <p:nvPr>
            <p:ph idx="1"/>
          </p:nvPr>
        </p:nvSpPr>
        <p:spPr>
          <a:xfrm>
            <a:off x="428625" y="1484784"/>
            <a:ext cx="8286750" cy="4495800"/>
          </a:xfrm>
        </p:spPr>
        <p:txBody>
          <a:bodyPr/>
          <a:lstStyle/>
          <a:p>
            <a:pPr marL="0" indent="0" eaLnBrk="1" hangingPunct="1">
              <a:buFont typeface="Arial" panose="020B0604020202020204" pitchFamily="34" charset="0"/>
              <a:buNone/>
            </a:pPr>
            <a:r>
              <a:rPr lang="el-GR" altLang="en-US" sz="1600" b="1" dirty="0" smtClean="0"/>
              <a:t>Εικόνες</a:t>
            </a:r>
          </a:p>
          <a:p>
            <a:pPr marL="0" indent="0" eaLnBrk="1" hangingPunct="1">
              <a:buNone/>
            </a:pPr>
            <a:r>
              <a:rPr lang="el-GR" altLang="en-US" sz="1600" b="1" dirty="0"/>
              <a:t>Εικόνα 51</a:t>
            </a:r>
            <a:r>
              <a:rPr lang="el-GR" altLang="en-US" sz="1600" dirty="0"/>
              <a:t>. </a:t>
            </a:r>
            <a:r>
              <a:rPr lang="en-US" altLang="en-US" sz="1600" dirty="0"/>
              <a:t>BIOLOGICAL DIVERSITY: ANIMALS II. All text contents ©1995, 1999, 2000, 2001, 2005 by M.J. </a:t>
            </a:r>
            <a:r>
              <a:rPr lang="en-US" altLang="en-US" sz="1600" dirty="0" err="1"/>
              <a:t>Farabee</a:t>
            </a:r>
            <a:r>
              <a:rPr lang="en-US" altLang="en-US" sz="1600" dirty="0"/>
              <a:t>. Use for educational purposes is encouraged. </a:t>
            </a:r>
            <a:r>
              <a:rPr lang="el-GR" altLang="en-US" sz="1600" dirty="0"/>
              <a:t>Σύνδεσμος: </a:t>
            </a:r>
            <a:r>
              <a:rPr lang="en-US" altLang="en-US" sz="1600" dirty="0"/>
              <a:t>http://www2.estrellamountain.edu/faculty/farabee/biobk/biobookdiversity_8.html. </a:t>
            </a:r>
            <a:r>
              <a:rPr lang="el-GR" altLang="en-US" sz="1600" dirty="0"/>
              <a:t>Πηγή: </a:t>
            </a:r>
            <a:r>
              <a:rPr lang="en-US" altLang="en-US" sz="1600" dirty="0"/>
              <a:t>Estrella Mountain Community College. : http://www2.estrellamountain.edu.</a:t>
            </a:r>
          </a:p>
          <a:p>
            <a:pPr marL="0" indent="0" eaLnBrk="1" hangingPunct="1">
              <a:buNone/>
            </a:pPr>
            <a:r>
              <a:rPr lang="el-GR" altLang="en-US" sz="1600" b="1" dirty="0" smtClean="0"/>
              <a:t>Εικόνα </a:t>
            </a:r>
            <a:r>
              <a:rPr lang="el-GR" altLang="en-US" sz="1600" b="1" dirty="0"/>
              <a:t>52</a:t>
            </a:r>
            <a:r>
              <a:rPr lang="el-GR" altLang="en-US" sz="1600" dirty="0"/>
              <a:t>. </a:t>
            </a:r>
            <a:r>
              <a:rPr lang="en-US" altLang="en-US" sz="1600" dirty="0"/>
              <a:t>Copyright 2007 - 2015 OSG. </a:t>
            </a:r>
            <a:r>
              <a:rPr lang="el-GR" altLang="en-US" sz="1600" dirty="0"/>
              <a:t>Σύνδεσμος: </a:t>
            </a:r>
            <a:r>
              <a:rPr lang="en-US" altLang="en-US" sz="1600" dirty="0"/>
              <a:t>http://scientificillustration.tumblr.com/post/17833175863/spider-silk-glands-please-thank-you. </a:t>
            </a:r>
            <a:r>
              <a:rPr lang="el-GR" altLang="en-US" sz="1600" dirty="0"/>
              <a:t>Πηγή: </a:t>
            </a:r>
            <a:r>
              <a:rPr lang="en-US" altLang="en-US" sz="1600" dirty="0"/>
              <a:t>http://scientificillustration.tumblr.com.</a:t>
            </a:r>
          </a:p>
          <a:p>
            <a:pPr marL="0" indent="0" eaLnBrk="1" hangingPunct="1">
              <a:buNone/>
            </a:pPr>
            <a:r>
              <a:rPr lang="el-GR" altLang="en-US" sz="1600" b="1" dirty="0" smtClean="0"/>
              <a:t>Εικόνα </a:t>
            </a:r>
            <a:r>
              <a:rPr lang="el-GR" altLang="en-US" sz="1600" b="1" dirty="0"/>
              <a:t>53. </a:t>
            </a:r>
            <a:r>
              <a:rPr lang="en-US" altLang="en-US" sz="1600" dirty="0"/>
              <a:t>Copyright @ Wm. C. Brown Company Publishers. </a:t>
            </a:r>
            <a:r>
              <a:rPr lang="el-GR" altLang="en-US" sz="1600" dirty="0"/>
              <a:t>Πηγή: </a:t>
            </a:r>
            <a:r>
              <a:rPr lang="en-US" altLang="en-US" sz="1600" dirty="0"/>
              <a:t>B.J. </a:t>
            </a:r>
            <a:r>
              <a:rPr lang="en-US" altLang="en-US" sz="1600" dirty="0" err="1"/>
              <a:t>Kaston</a:t>
            </a:r>
            <a:r>
              <a:rPr lang="en-US" altLang="en-US" sz="1600" dirty="0"/>
              <a:t> (1982). How to </a:t>
            </a:r>
            <a:r>
              <a:rPr lang="en-US" altLang="en-US" sz="1600" b="1" dirty="0"/>
              <a:t>know the spiders. The Pictured Key Nature Series. </a:t>
            </a:r>
          </a:p>
          <a:p>
            <a:pPr marL="0" indent="0" eaLnBrk="1" hangingPunct="1">
              <a:buNone/>
            </a:pPr>
            <a:r>
              <a:rPr lang="el-GR" altLang="en-US" sz="1600" b="1" dirty="0" smtClean="0"/>
              <a:t>Εικόνα </a:t>
            </a:r>
            <a:r>
              <a:rPr lang="el-GR" altLang="en-US" sz="1600" b="1" dirty="0"/>
              <a:t>54. </a:t>
            </a:r>
            <a:r>
              <a:rPr lang="en-US" altLang="en-US" sz="1600" dirty="0"/>
              <a:t>World Book illustration by John F. </a:t>
            </a:r>
            <a:r>
              <a:rPr lang="en-US" altLang="en-US" sz="1600" dirty="0" err="1"/>
              <a:t>Eggert</a:t>
            </a:r>
            <a:r>
              <a:rPr lang="en-US" altLang="en-US" sz="1600" dirty="0"/>
              <a:t>. </a:t>
            </a:r>
            <a:r>
              <a:rPr lang="el-GR" altLang="en-US" sz="1600" dirty="0"/>
              <a:t>Σύνδεσμος: Κ</a:t>
            </a:r>
            <a:r>
              <a:rPr lang="en-US" altLang="en-US" sz="1600" dirty="0" err="1"/>
              <a:t>eallaigh</a:t>
            </a:r>
            <a:r>
              <a:rPr lang="en-US" altLang="en-US" sz="1600" dirty="0"/>
              <a:t> Page. http://keallaigh.tripod.com/arachnid.html. </a:t>
            </a:r>
            <a:r>
              <a:rPr lang="el-GR" altLang="en-US" sz="1600" dirty="0"/>
              <a:t>Πηγή: </a:t>
            </a:r>
            <a:r>
              <a:rPr lang="en-US" altLang="en-US" sz="1600" dirty="0"/>
              <a:t>http://keallaigh.tripod.com.</a:t>
            </a:r>
          </a:p>
          <a:p>
            <a:pPr marL="0" indent="0" eaLnBrk="1" hangingPunct="1">
              <a:buNone/>
            </a:pPr>
            <a:r>
              <a:rPr lang="el-GR" altLang="en-US" sz="1600" b="1" dirty="0" smtClean="0"/>
              <a:t>Εικόνα </a:t>
            </a:r>
            <a:r>
              <a:rPr lang="el-GR" altLang="en-US" sz="1600" b="1" dirty="0"/>
              <a:t>55</a:t>
            </a:r>
            <a:r>
              <a:rPr lang="el-GR" altLang="en-US" sz="1600" dirty="0"/>
              <a:t>. </a:t>
            </a:r>
            <a:r>
              <a:rPr lang="en-US" altLang="en-US" sz="1600" dirty="0"/>
              <a:t>Copyright @ </a:t>
            </a:r>
            <a:r>
              <a:rPr lang="el-GR" altLang="en-US" sz="1600" dirty="0"/>
              <a:t>Αναστάσιος </a:t>
            </a:r>
            <a:r>
              <a:rPr lang="el-GR" altLang="en-US" sz="1600" dirty="0" err="1"/>
              <a:t>Λεγάκις</a:t>
            </a:r>
            <a:r>
              <a:rPr lang="el-GR" altLang="en-US" sz="1600" dirty="0"/>
              <a:t>.</a:t>
            </a:r>
          </a:p>
          <a:p>
            <a:pPr marL="0" indent="0" eaLnBrk="1" hangingPunct="1">
              <a:buNone/>
            </a:pPr>
            <a:r>
              <a:rPr lang="el-GR" altLang="en-US" sz="1600" b="1" dirty="0" smtClean="0"/>
              <a:t>Εικόνα </a:t>
            </a:r>
            <a:r>
              <a:rPr lang="el-GR" altLang="en-US" sz="1600" b="1" dirty="0"/>
              <a:t>56</a:t>
            </a:r>
            <a:r>
              <a:rPr lang="el-GR" altLang="en-US" sz="1600" dirty="0"/>
              <a:t>. </a:t>
            </a:r>
            <a:r>
              <a:rPr lang="en-US" altLang="en-US" sz="1600" dirty="0"/>
              <a:t>Copyright 1987 by CBS College Publishing, 1980 by Saunders College. H</a:t>
            </a:r>
            <a:r>
              <a:rPr lang="el-GR" altLang="en-US" sz="1600" dirty="0"/>
              <a:t>ο</a:t>
            </a:r>
            <a:r>
              <a:rPr lang="en-US" altLang="en-US" sz="1600" dirty="0" err="1"/>
              <a:t>lt</a:t>
            </a:r>
            <a:r>
              <a:rPr lang="en-US" altLang="en-US" sz="1600" dirty="0"/>
              <a:t>, Rinehart and Winston, 1963,1968 and 1974 by W.B. Saunders Company. </a:t>
            </a:r>
            <a:r>
              <a:rPr lang="el-GR" altLang="en-US" sz="1600" dirty="0"/>
              <a:t>Πηγή: </a:t>
            </a:r>
            <a:r>
              <a:rPr lang="en-US" altLang="en-US" sz="1600" dirty="0" err="1"/>
              <a:t>Invertabrate</a:t>
            </a:r>
            <a:r>
              <a:rPr lang="en-US" altLang="en-US" sz="1600" dirty="0"/>
              <a:t> Zoology, Barnes, ISBN 0-03-008914-X. </a:t>
            </a:r>
          </a:p>
          <a:p>
            <a:pPr marL="0" indent="0" eaLnBrk="1" hangingPunct="1">
              <a:buNone/>
            </a:pPr>
            <a:endParaRPr lang="en-US" altLang="en-US" sz="1600" dirty="0"/>
          </a:p>
        </p:txBody>
      </p:sp>
      <p:sp>
        <p:nvSpPr>
          <p:cNvPr id="4" name="Footer Placeholder 3"/>
          <p:cNvSpPr>
            <a:spLocks noGrp="1"/>
          </p:cNvSpPr>
          <p:nvPr>
            <p:ph type="ftr" sz="quarter" idx="11"/>
          </p:nvPr>
        </p:nvSpPr>
        <p:spPr/>
        <p:txBody>
          <a:bodyPr/>
          <a:lstStyle/>
          <a:p>
            <a:pPr>
              <a:defRPr/>
            </a:pPr>
            <a:r>
              <a:rPr lang="el-GR" smtClean="0"/>
              <a:t>Ενότητα 16. Τριλοβίτες, Χηληκεραιωτά και Μυριάποδα.</a:t>
            </a:r>
            <a:endParaRPr lang="el-GR"/>
          </a:p>
        </p:txBody>
      </p:sp>
      <p:sp>
        <p:nvSpPr>
          <p:cNvPr id="95237"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E597EFF3-9BEC-44B6-A291-66A7401956C3}" type="slidenum">
              <a:rPr lang="el-GR" altLang="en-US" sz="1200" smtClean="0">
                <a:solidFill>
                  <a:srgbClr val="898989"/>
                </a:solidFill>
                <a:cs typeface="Arial" panose="020B0604020202020204" pitchFamily="34" charset="0"/>
              </a:rPr>
              <a:pPr>
                <a:lnSpc>
                  <a:spcPct val="100000"/>
                </a:lnSpc>
                <a:spcBef>
                  <a:spcPct val="0"/>
                </a:spcBef>
                <a:buFontTx/>
                <a:buNone/>
              </a:pPr>
              <a:t>98</a:t>
            </a:fld>
            <a:endParaRPr lang="el-GR" altLang="en-US" sz="1200" smtClean="0">
              <a:solidFill>
                <a:srgbClr val="898989"/>
              </a:solidFill>
              <a:cs typeface="Arial" panose="020B0604020202020204" pitchFamily="34" charset="0"/>
            </a:endParaRPr>
          </a:p>
        </p:txBody>
      </p:sp>
    </p:spTree>
    <p:extLst>
      <p:ext uri="{BB962C8B-B14F-4D97-AF65-F5344CB8AC3E}">
        <p14:creationId xmlns:p14="http://schemas.microsoft.com/office/powerpoint/2010/main" val="4131427561"/>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Title 5"/>
          <p:cNvSpPr>
            <a:spLocks noGrp="1"/>
          </p:cNvSpPr>
          <p:nvPr>
            <p:ph type="title"/>
          </p:nvPr>
        </p:nvSpPr>
        <p:spPr>
          <a:xfrm>
            <a:off x="0" y="365125"/>
            <a:ext cx="9144000" cy="1325563"/>
          </a:xfrm>
        </p:spPr>
        <p:txBody>
          <a:bodyPr/>
          <a:lstStyle/>
          <a:p>
            <a:pPr eaLnBrk="1" hangingPunct="1"/>
            <a:r>
              <a:rPr lang="el-GR" altLang="en-US" sz="4000" dirty="0" smtClean="0"/>
              <a:t>Σημείωμα Χρήσης Έργων Τρίτων</a:t>
            </a:r>
            <a:r>
              <a:rPr lang="en-US" altLang="en-US" sz="4000" dirty="0" smtClean="0"/>
              <a:t> </a:t>
            </a:r>
            <a:r>
              <a:rPr lang="el-GR" altLang="en-US" sz="4000" dirty="0" smtClean="0"/>
              <a:t>10</a:t>
            </a:r>
            <a:r>
              <a:rPr lang="en-US" altLang="en-US" sz="4000" dirty="0" smtClean="0"/>
              <a:t>/</a:t>
            </a:r>
            <a:r>
              <a:rPr lang="el-GR" altLang="en-US" sz="4000" dirty="0" smtClean="0"/>
              <a:t>18</a:t>
            </a:r>
            <a:endParaRPr lang="en-US" altLang="en-US" sz="4000" dirty="0" smtClean="0"/>
          </a:p>
        </p:txBody>
      </p:sp>
      <p:sp>
        <p:nvSpPr>
          <p:cNvPr id="95235" name="Content Placeholder 6"/>
          <p:cNvSpPr>
            <a:spLocks noGrp="1"/>
          </p:cNvSpPr>
          <p:nvPr>
            <p:ph idx="1"/>
          </p:nvPr>
        </p:nvSpPr>
        <p:spPr>
          <a:xfrm>
            <a:off x="428625" y="1484784"/>
            <a:ext cx="8286750" cy="4495800"/>
          </a:xfrm>
        </p:spPr>
        <p:txBody>
          <a:bodyPr/>
          <a:lstStyle/>
          <a:p>
            <a:pPr marL="0" indent="0" eaLnBrk="1" hangingPunct="1">
              <a:buFont typeface="Arial" panose="020B0604020202020204" pitchFamily="34" charset="0"/>
              <a:buNone/>
            </a:pPr>
            <a:r>
              <a:rPr lang="el-GR" altLang="en-US" sz="1600" b="1" dirty="0" smtClean="0"/>
              <a:t>Εικόνες</a:t>
            </a:r>
          </a:p>
          <a:p>
            <a:pPr marL="0" indent="0" eaLnBrk="1" hangingPunct="1">
              <a:buNone/>
            </a:pPr>
            <a:r>
              <a:rPr lang="el-GR" altLang="en-US" sz="1600" b="1" dirty="0"/>
              <a:t>Εικόνα 57. </a:t>
            </a:r>
            <a:r>
              <a:rPr lang="en-US" altLang="en-US" sz="1600" dirty="0"/>
              <a:t>Copyright 2001, R. Fox, Lander University.</a:t>
            </a:r>
          </a:p>
          <a:p>
            <a:pPr marL="0" indent="0" eaLnBrk="1" hangingPunct="1">
              <a:buNone/>
            </a:pPr>
            <a:r>
              <a:rPr lang="el-GR" altLang="en-US" sz="1600" b="1" dirty="0" smtClean="0"/>
              <a:t>Εικόνα </a:t>
            </a:r>
            <a:r>
              <a:rPr lang="el-GR" altLang="en-US" sz="1600" b="1" dirty="0"/>
              <a:t>58</a:t>
            </a:r>
            <a:r>
              <a:rPr lang="el-GR" altLang="en-US" sz="1600" dirty="0"/>
              <a:t>. Τ</a:t>
            </a:r>
            <a:r>
              <a:rPr lang="en-US" altLang="en-US" sz="1600" dirty="0" err="1"/>
              <a:t>ree</a:t>
            </a:r>
            <a:r>
              <a:rPr lang="en-US" altLang="en-US" sz="1600" dirty="0"/>
              <a:t> of Life </a:t>
            </a:r>
            <a:r>
              <a:rPr lang="en-US" altLang="en-US" sz="1600" dirty="0" err="1"/>
              <a:t>Arachnida</a:t>
            </a:r>
            <a:r>
              <a:rPr lang="en-US" altLang="en-US" sz="1600" dirty="0"/>
              <a:t>. Spiders, mites, scorpions, </a:t>
            </a:r>
            <a:r>
              <a:rPr lang="en-US" altLang="en-US" sz="1600" dirty="0" err="1"/>
              <a:t>whipscorpions</a:t>
            </a:r>
            <a:r>
              <a:rPr lang="en-US" altLang="en-US" sz="1600" dirty="0"/>
              <a:t>, </a:t>
            </a:r>
            <a:r>
              <a:rPr lang="en-US" altLang="en-US" sz="1600" dirty="0" err="1"/>
              <a:t>pseudoscorpions</a:t>
            </a:r>
            <a:r>
              <a:rPr lang="en-US" altLang="en-US" sz="1600" dirty="0"/>
              <a:t>. The TEXT of this page is licensed under the Creative Commons Attribution-</a:t>
            </a:r>
            <a:r>
              <a:rPr lang="en-US" altLang="en-US" sz="1600" dirty="0" err="1"/>
              <a:t>NonCommercial</a:t>
            </a:r>
            <a:r>
              <a:rPr lang="en-US" altLang="en-US" sz="1600" dirty="0"/>
              <a:t> License - Version 3.0. Copyright © 2002 </a:t>
            </a:r>
            <a:r>
              <a:rPr lang="en-US" altLang="en-US" sz="1600" dirty="0" err="1"/>
              <a:t>Arie</a:t>
            </a:r>
            <a:r>
              <a:rPr lang="en-US" altLang="en-US" sz="1600" dirty="0"/>
              <a:t> van der </a:t>
            </a:r>
            <a:r>
              <a:rPr lang="en-US" altLang="en-US" sz="1600" dirty="0" err="1"/>
              <a:t>Meijden</a:t>
            </a:r>
            <a:r>
              <a:rPr lang="en-US" altLang="en-US" sz="1600" dirty="0"/>
              <a:t>. </a:t>
            </a:r>
            <a:r>
              <a:rPr lang="el-GR" altLang="en-US" sz="1600" dirty="0"/>
              <a:t>Σύνδεσμος: </a:t>
            </a:r>
            <a:r>
              <a:rPr lang="en-US" altLang="en-US" sz="1600" dirty="0"/>
              <a:t>http://tolweb.org/Arachnida. </a:t>
            </a:r>
            <a:r>
              <a:rPr lang="el-GR" altLang="en-US" sz="1600" dirty="0"/>
              <a:t>Πηγή: </a:t>
            </a:r>
            <a:r>
              <a:rPr lang="en-US" altLang="en-US" sz="1600" dirty="0"/>
              <a:t>http://tolweb.org.</a:t>
            </a:r>
          </a:p>
          <a:p>
            <a:pPr marL="0" indent="0" eaLnBrk="1" hangingPunct="1">
              <a:buNone/>
            </a:pPr>
            <a:r>
              <a:rPr lang="el-GR" altLang="en-US" sz="1600" b="1" dirty="0" smtClean="0"/>
              <a:t>Εικόνα </a:t>
            </a:r>
            <a:r>
              <a:rPr lang="el-GR" altLang="en-US" sz="1600" b="1" dirty="0"/>
              <a:t>59</a:t>
            </a:r>
            <a:r>
              <a:rPr lang="el-GR" altLang="en-US" sz="1600" dirty="0"/>
              <a:t>: </a:t>
            </a:r>
            <a:r>
              <a:rPr lang="en-US" altLang="en-US" sz="1600" dirty="0"/>
              <a:t>Copyright </a:t>
            </a:r>
            <a:r>
              <a:rPr lang="en-US" altLang="en-US" sz="1600" dirty="0" err="1"/>
              <a:t>Sidgwick</a:t>
            </a:r>
            <a:r>
              <a:rPr lang="en-US" altLang="en-US" sz="1600" dirty="0"/>
              <a:t> &amp; Jackson. </a:t>
            </a:r>
            <a:r>
              <a:rPr lang="el-GR" altLang="en-US" sz="1600" dirty="0"/>
              <a:t>Πηγή: </a:t>
            </a:r>
            <a:r>
              <a:rPr lang="en-US" altLang="en-US" sz="1600" dirty="0"/>
              <a:t>F.E.G. Cox et al. (1969). Practical Invertebrate Zoology. A Laboratory Manual. </a:t>
            </a:r>
            <a:r>
              <a:rPr lang="en-US" altLang="en-US" sz="1600" dirty="0" err="1"/>
              <a:t>Sidgwick</a:t>
            </a:r>
            <a:r>
              <a:rPr lang="en-US" altLang="en-US" sz="1600" dirty="0"/>
              <a:t> &amp; Jackson.</a:t>
            </a:r>
          </a:p>
          <a:p>
            <a:pPr marL="0" indent="0" eaLnBrk="1" hangingPunct="1">
              <a:buNone/>
            </a:pPr>
            <a:r>
              <a:rPr lang="el-GR" altLang="en-US" sz="1600" b="1" dirty="0" smtClean="0"/>
              <a:t>Εικόνα </a:t>
            </a:r>
            <a:r>
              <a:rPr lang="el-GR" altLang="en-US" sz="1600" b="1" dirty="0"/>
              <a:t>60. </a:t>
            </a:r>
            <a:r>
              <a:rPr lang="en-US" altLang="en-US" sz="1600" dirty="0"/>
              <a:t>Copyright 1987 by CBS College Publishing, 1980 by Saunders College. Holt, Rinehart and Winston, 1963,1968 and 1974 by W.B. Saunders Company. </a:t>
            </a:r>
            <a:r>
              <a:rPr lang="el-GR" altLang="en-US" sz="1600" dirty="0"/>
              <a:t>Πηγή: </a:t>
            </a:r>
            <a:r>
              <a:rPr lang="en-US" altLang="en-US" sz="1600" dirty="0"/>
              <a:t>Invertebrate Zoology, Barnes, ISBN 0-03-008914-X. </a:t>
            </a:r>
          </a:p>
          <a:p>
            <a:pPr marL="0" indent="0" eaLnBrk="1" hangingPunct="1">
              <a:buNone/>
            </a:pPr>
            <a:r>
              <a:rPr lang="el-GR" altLang="en-US" sz="1600" b="1" dirty="0" smtClean="0"/>
              <a:t>Εικόνα </a:t>
            </a:r>
            <a:r>
              <a:rPr lang="el-GR" altLang="en-US" sz="1600" b="1" dirty="0"/>
              <a:t>61</a:t>
            </a:r>
            <a:r>
              <a:rPr lang="el-GR" altLang="en-US" sz="1600" dirty="0"/>
              <a:t>. </a:t>
            </a:r>
            <a:r>
              <a:rPr lang="en-US" altLang="en-US" sz="1600" dirty="0"/>
              <a:t>Copyright 1987 by CBS College Publishing, 1980 by Saunders College. Holt, Rinehart and Winston, 1963,1968 and 1974 by W.B. Saunders Company. </a:t>
            </a:r>
            <a:r>
              <a:rPr lang="el-GR" altLang="en-US" sz="1600" dirty="0"/>
              <a:t>Πηγή: </a:t>
            </a:r>
            <a:r>
              <a:rPr lang="en-US" altLang="en-US" sz="1600" dirty="0"/>
              <a:t>Invertebrate Zoology, Barnes, ISBN 0-03-008914-X. </a:t>
            </a:r>
          </a:p>
          <a:p>
            <a:pPr marL="0" indent="0" eaLnBrk="1" hangingPunct="1">
              <a:buNone/>
            </a:pPr>
            <a:endParaRPr lang="el-GR" altLang="en-US" sz="1600" dirty="0" smtClean="0"/>
          </a:p>
          <a:p>
            <a:pPr marL="0" indent="0" eaLnBrk="1" hangingPunct="1">
              <a:buNone/>
            </a:pPr>
            <a:endParaRPr lang="el-GR" altLang="en-US" sz="1600" dirty="0"/>
          </a:p>
          <a:p>
            <a:pPr marL="0" indent="0" eaLnBrk="1" hangingPunct="1">
              <a:buNone/>
            </a:pPr>
            <a:endParaRPr lang="el-GR" altLang="en-US" sz="1600" dirty="0" smtClean="0"/>
          </a:p>
          <a:p>
            <a:pPr marL="0" indent="0" eaLnBrk="1" hangingPunct="1">
              <a:buNone/>
            </a:pPr>
            <a:endParaRPr lang="el-GR" altLang="en-US" sz="1600" dirty="0"/>
          </a:p>
          <a:p>
            <a:pPr marL="0" indent="0" eaLnBrk="1" hangingPunct="1">
              <a:buNone/>
            </a:pPr>
            <a:endParaRPr lang="el-GR" altLang="en-US" sz="1600" dirty="0" smtClean="0"/>
          </a:p>
        </p:txBody>
      </p:sp>
      <p:sp>
        <p:nvSpPr>
          <p:cNvPr id="4" name="Footer Placeholder 3"/>
          <p:cNvSpPr>
            <a:spLocks noGrp="1"/>
          </p:cNvSpPr>
          <p:nvPr>
            <p:ph type="ftr" sz="quarter" idx="11"/>
          </p:nvPr>
        </p:nvSpPr>
        <p:spPr/>
        <p:txBody>
          <a:bodyPr/>
          <a:lstStyle/>
          <a:p>
            <a:pPr>
              <a:defRPr/>
            </a:pPr>
            <a:r>
              <a:rPr lang="el-GR" smtClean="0"/>
              <a:t>Ενότητα 16. Τριλοβίτες, Χηληκεραιωτά και Μυριάποδα.</a:t>
            </a:r>
            <a:endParaRPr lang="el-GR"/>
          </a:p>
        </p:txBody>
      </p:sp>
      <p:sp>
        <p:nvSpPr>
          <p:cNvPr id="95237"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E597EFF3-9BEC-44B6-A291-66A7401956C3}" type="slidenum">
              <a:rPr lang="el-GR" altLang="en-US" sz="1200" smtClean="0">
                <a:solidFill>
                  <a:srgbClr val="898989"/>
                </a:solidFill>
                <a:cs typeface="Arial" panose="020B0604020202020204" pitchFamily="34" charset="0"/>
              </a:rPr>
              <a:pPr>
                <a:lnSpc>
                  <a:spcPct val="100000"/>
                </a:lnSpc>
                <a:spcBef>
                  <a:spcPct val="0"/>
                </a:spcBef>
                <a:buFontTx/>
                <a:buNone/>
              </a:pPr>
              <a:t>99</a:t>
            </a:fld>
            <a:endParaRPr lang="el-GR" altLang="en-US" sz="1200" smtClean="0">
              <a:solidFill>
                <a:srgbClr val="898989"/>
              </a:solidFill>
              <a:cs typeface="Arial" panose="020B0604020202020204" pitchFamily="34" charset="0"/>
            </a:endParaRPr>
          </a:p>
        </p:txBody>
      </p:sp>
    </p:spTree>
    <p:extLst>
      <p:ext uri="{BB962C8B-B14F-4D97-AF65-F5344CB8AC3E}">
        <p14:creationId xmlns:p14="http://schemas.microsoft.com/office/powerpoint/2010/main" val="375371446"/>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Title 5"/>
          <p:cNvSpPr>
            <a:spLocks noGrp="1"/>
          </p:cNvSpPr>
          <p:nvPr>
            <p:ph type="title"/>
          </p:nvPr>
        </p:nvSpPr>
        <p:spPr>
          <a:xfrm>
            <a:off x="0" y="365125"/>
            <a:ext cx="9144000" cy="1325563"/>
          </a:xfrm>
        </p:spPr>
        <p:txBody>
          <a:bodyPr/>
          <a:lstStyle/>
          <a:p>
            <a:pPr eaLnBrk="1" hangingPunct="1"/>
            <a:r>
              <a:rPr lang="el-GR" altLang="en-US" sz="4000" dirty="0" smtClean="0"/>
              <a:t>Σημείωμα Χρήσης Έργων Τρίτων</a:t>
            </a:r>
            <a:r>
              <a:rPr lang="en-US" altLang="en-US" sz="4000" dirty="0" smtClean="0"/>
              <a:t> </a:t>
            </a:r>
            <a:r>
              <a:rPr lang="en-US" altLang="en-US" sz="4000" dirty="0" smtClean="0"/>
              <a:t>1</a:t>
            </a:r>
            <a:r>
              <a:rPr lang="el-GR" altLang="en-US" sz="4000" dirty="0" smtClean="0"/>
              <a:t>1</a:t>
            </a:r>
            <a:r>
              <a:rPr lang="en-US" altLang="en-US" sz="4000" dirty="0" smtClean="0"/>
              <a:t>/</a:t>
            </a:r>
            <a:r>
              <a:rPr lang="el-GR" altLang="en-US" sz="4000" dirty="0" smtClean="0"/>
              <a:t>18</a:t>
            </a:r>
            <a:endParaRPr lang="en-US" altLang="en-US" sz="4000" dirty="0" smtClean="0"/>
          </a:p>
        </p:txBody>
      </p:sp>
      <p:sp>
        <p:nvSpPr>
          <p:cNvPr id="95235" name="Content Placeholder 6"/>
          <p:cNvSpPr>
            <a:spLocks noGrp="1"/>
          </p:cNvSpPr>
          <p:nvPr>
            <p:ph idx="1"/>
          </p:nvPr>
        </p:nvSpPr>
        <p:spPr>
          <a:xfrm>
            <a:off x="428625" y="1484784"/>
            <a:ext cx="8286750" cy="4495800"/>
          </a:xfrm>
        </p:spPr>
        <p:txBody>
          <a:bodyPr/>
          <a:lstStyle/>
          <a:p>
            <a:pPr marL="0" indent="0" eaLnBrk="1" hangingPunct="1">
              <a:buFont typeface="Arial" panose="020B0604020202020204" pitchFamily="34" charset="0"/>
              <a:buNone/>
            </a:pPr>
            <a:r>
              <a:rPr lang="el-GR" altLang="en-US" sz="1600" b="1" dirty="0" smtClean="0"/>
              <a:t>Εικόνες</a:t>
            </a:r>
          </a:p>
          <a:p>
            <a:pPr marL="0" indent="0" eaLnBrk="1" hangingPunct="1">
              <a:buNone/>
            </a:pPr>
            <a:r>
              <a:rPr lang="el-GR" altLang="en-US" sz="1600" b="1" dirty="0"/>
              <a:t>Εικόνα 62. </a:t>
            </a:r>
            <a:r>
              <a:rPr lang="en-US" altLang="en-US" sz="1600" dirty="0"/>
              <a:t>Scorpion mother carrying her young. Arachnids and the fable of </a:t>
            </a:r>
            <a:r>
              <a:rPr lang="en-US" altLang="en-US" sz="1600" dirty="0" err="1"/>
              <a:t>arachne</a:t>
            </a:r>
            <a:r>
              <a:rPr lang="en-US" altLang="en-US" sz="1600" dirty="0"/>
              <a:t>. </a:t>
            </a:r>
            <a:r>
              <a:rPr lang="el-GR" altLang="en-US" sz="1600" dirty="0"/>
              <a:t>Σύνδεσμος: </a:t>
            </a:r>
            <a:r>
              <a:rPr lang="en-US" altLang="en-US" sz="1600" dirty="0"/>
              <a:t>http://thefableofarachne.weebly.com/arachnids-and-biology.html. </a:t>
            </a:r>
            <a:r>
              <a:rPr lang="el-GR" altLang="en-US" sz="1600" dirty="0"/>
              <a:t>Πηγή: </a:t>
            </a:r>
            <a:r>
              <a:rPr lang="en-US" altLang="en-US" sz="1600" dirty="0"/>
              <a:t>http://thefableofarachne.weebly.com.</a:t>
            </a:r>
          </a:p>
          <a:p>
            <a:pPr marL="0" indent="0" eaLnBrk="1" hangingPunct="1">
              <a:buNone/>
            </a:pPr>
            <a:r>
              <a:rPr lang="el-GR" altLang="en-US" sz="1600" b="1" dirty="0" smtClean="0"/>
              <a:t>Εικόνα </a:t>
            </a:r>
            <a:r>
              <a:rPr lang="el-GR" altLang="en-US" sz="1600" b="1" dirty="0"/>
              <a:t>63. </a:t>
            </a:r>
            <a:r>
              <a:rPr lang="en-US" altLang="en-US" sz="1600" dirty="0" err="1"/>
              <a:t>Arthropoda</a:t>
            </a:r>
            <a:r>
              <a:rPr lang="en-US" altLang="en-US" sz="1600" dirty="0"/>
              <a:t>. The material on this site is created by </a:t>
            </a:r>
            <a:r>
              <a:rPr lang="en-US" altLang="en-US" sz="1600" dirty="0" err="1"/>
              <a:t>StudyBlue</a:t>
            </a:r>
            <a:r>
              <a:rPr lang="en-US" altLang="en-US" sz="1600" dirty="0"/>
              <a:t> users. </a:t>
            </a:r>
            <a:r>
              <a:rPr lang="en-US" altLang="en-US" sz="1600" dirty="0" err="1"/>
              <a:t>StudyBlue</a:t>
            </a:r>
            <a:r>
              <a:rPr lang="en-US" altLang="en-US" sz="1600" dirty="0"/>
              <a:t> is not affiliated with, sponsored by or endorsed by the academic institution or instructor. </a:t>
            </a:r>
            <a:r>
              <a:rPr lang="el-GR" altLang="en-US" sz="1600" dirty="0"/>
              <a:t>Σύνδεσμος: </a:t>
            </a:r>
            <a:r>
              <a:rPr lang="en-US" altLang="en-US" sz="1600" dirty="0"/>
              <a:t>https://www.studyblue.com/notes/note/n/arthropoda/deck/12853170. </a:t>
            </a:r>
            <a:r>
              <a:rPr lang="el-GR" altLang="en-US" sz="1600" dirty="0"/>
              <a:t>Πηγή: </a:t>
            </a:r>
            <a:r>
              <a:rPr lang="en-US" altLang="en-US" sz="1600" dirty="0"/>
              <a:t>https://www.studyblue.com.</a:t>
            </a:r>
          </a:p>
          <a:p>
            <a:pPr marL="0" indent="0" eaLnBrk="1" hangingPunct="1">
              <a:buNone/>
            </a:pPr>
            <a:r>
              <a:rPr lang="el-GR" altLang="en-US" sz="1600" b="1" dirty="0" smtClean="0"/>
              <a:t>Εικόνα </a:t>
            </a:r>
            <a:r>
              <a:rPr lang="el-GR" altLang="en-US" sz="1600" b="1" dirty="0"/>
              <a:t>64</a:t>
            </a:r>
            <a:r>
              <a:rPr lang="el-GR" altLang="en-US" sz="1600" dirty="0"/>
              <a:t>. </a:t>
            </a:r>
            <a:r>
              <a:rPr lang="en-US" altLang="en-US" sz="1600" dirty="0"/>
              <a:t>Copyrighted.</a:t>
            </a:r>
          </a:p>
          <a:p>
            <a:pPr marL="0" indent="0" eaLnBrk="1" hangingPunct="1">
              <a:buNone/>
            </a:pPr>
            <a:r>
              <a:rPr lang="el-GR" altLang="en-US" sz="1600" b="1" dirty="0" smtClean="0"/>
              <a:t>Εικόνα </a:t>
            </a:r>
            <a:r>
              <a:rPr lang="el-GR" altLang="en-US" sz="1600" b="1" dirty="0"/>
              <a:t>65. </a:t>
            </a:r>
            <a:r>
              <a:rPr lang="en-US" altLang="en-US" sz="1600" dirty="0"/>
              <a:t>Copyright Saunders College Publishing. </a:t>
            </a:r>
            <a:r>
              <a:rPr lang="el-GR" altLang="en-US" sz="1600" dirty="0"/>
              <a:t>Πηγή: </a:t>
            </a:r>
            <a:r>
              <a:rPr lang="en-US" altLang="en-US" sz="1600" dirty="0"/>
              <a:t>D.J. </a:t>
            </a:r>
            <a:r>
              <a:rPr lang="en-US" altLang="en-US" sz="1600" dirty="0" err="1"/>
              <a:t>Borror</a:t>
            </a:r>
            <a:r>
              <a:rPr lang="en-US" altLang="en-US" sz="1600" dirty="0"/>
              <a:t>, C.A. </a:t>
            </a:r>
            <a:r>
              <a:rPr lang="en-US" altLang="en-US" sz="1600" dirty="0" err="1"/>
              <a:t>Triplehorn</a:t>
            </a:r>
            <a:r>
              <a:rPr lang="en-US" altLang="en-US" sz="1600" dirty="0"/>
              <a:t> &amp; N.F. Johnson (1982). An Introduction to the Study of Insects. Sixth Edition. Saunders College Publishing.</a:t>
            </a:r>
          </a:p>
          <a:p>
            <a:pPr marL="0" indent="0" eaLnBrk="1" hangingPunct="1">
              <a:buNone/>
            </a:pPr>
            <a:r>
              <a:rPr lang="el-GR" altLang="en-US" sz="1600" b="1" dirty="0" smtClean="0"/>
              <a:t>Εικόνα 66. </a:t>
            </a:r>
            <a:r>
              <a:rPr lang="en-US" altLang="en-US" sz="1600" dirty="0" smtClean="0"/>
              <a:t>Copyrighted.</a:t>
            </a:r>
          </a:p>
          <a:p>
            <a:pPr marL="0" indent="0" eaLnBrk="1" hangingPunct="1">
              <a:buNone/>
            </a:pPr>
            <a:r>
              <a:rPr lang="en-US" altLang="en-US" sz="1600" b="1" dirty="0" smtClean="0"/>
              <a:t>E</a:t>
            </a:r>
            <a:r>
              <a:rPr lang="el-GR" altLang="en-US" sz="1600" b="1" dirty="0" err="1" smtClean="0"/>
              <a:t>ικόνα</a:t>
            </a:r>
            <a:r>
              <a:rPr lang="el-GR" altLang="en-US" sz="1600" b="1" dirty="0" smtClean="0"/>
              <a:t> 67. </a:t>
            </a:r>
            <a:r>
              <a:rPr lang="en-US" altLang="en-US" sz="1600" dirty="0" smtClean="0"/>
              <a:t>American </a:t>
            </a:r>
            <a:r>
              <a:rPr lang="en-US" altLang="en-US" sz="1600" dirty="0" err="1" smtClean="0"/>
              <a:t>Arachnological</a:t>
            </a:r>
            <a:r>
              <a:rPr lang="en-US" altLang="en-US" sz="1600" dirty="0" smtClean="0"/>
              <a:t> </a:t>
            </a:r>
            <a:r>
              <a:rPr lang="en-US" altLang="en-US" sz="1600" dirty="0" err="1" smtClean="0"/>
              <a:t>Sociaety.This</a:t>
            </a:r>
            <a:r>
              <a:rPr lang="en-US" altLang="en-US" sz="1600" dirty="0" smtClean="0"/>
              <a:t> website is hosted by the University of Missouri-Columbia. </a:t>
            </a:r>
            <a:r>
              <a:rPr lang="el-GR" altLang="en-US" sz="1600" dirty="0" smtClean="0"/>
              <a:t>Σύνδεσμος: </a:t>
            </a:r>
            <a:r>
              <a:rPr lang="en-US" altLang="en-US" sz="1600" dirty="0" smtClean="0"/>
              <a:t>www.americanarachnology.org/gallery_entrance.html. </a:t>
            </a:r>
            <a:r>
              <a:rPr lang="el-GR" altLang="en-US" sz="1600" dirty="0" smtClean="0"/>
              <a:t>Πηγή: </a:t>
            </a:r>
            <a:r>
              <a:rPr lang="en-US" altLang="en-US" sz="1600" dirty="0" smtClean="0"/>
              <a:t>www.americanarachnology.org.</a:t>
            </a:r>
          </a:p>
          <a:p>
            <a:pPr marL="0" indent="0" eaLnBrk="1" hangingPunct="1">
              <a:buNone/>
            </a:pPr>
            <a:endParaRPr lang="en-US" altLang="en-US" sz="1600" dirty="0"/>
          </a:p>
        </p:txBody>
      </p:sp>
      <p:sp>
        <p:nvSpPr>
          <p:cNvPr id="4" name="Footer Placeholder 3"/>
          <p:cNvSpPr>
            <a:spLocks noGrp="1"/>
          </p:cNvSpPr>
          <p:nvPr>
            <p:ph type="ftr" sz="quarter" idx="11"/>
          </p:nvPr>
        </p:nvSpPr>
        <p:spPr/>
        <p:txBody>
          <a:bodyPr/>
          <a:lstStyle/>
          <a:p>
            <a:pPr>
              <a:defRPr/>
            </a:pPr>
            <a:r>
              <a:rPr lang="el-GR" smtClean="0"/>
              <a:t>Ενότητα 16. Τριλοβίτες, Χηληκεραιωτά και Μυριάποδα.</a:t>
            </a:r>
            <a:endParaRPr lang="el-GR"/>
          </a:p>
        </p:txBody>
      </p:sp>
      <p:sp>
        <p:nvSpPr>
          <p:cNvPr id="95237"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E597EFF3-9BEC-44B6-A291-66A7401956C3}" type="slidenum">
              <a:rPr lang="el-GR" altLang="en-US" sz="1200" smtClean="0">
                <a:solidFill>
                  <a:srgbClr val="898989"/>
                </a:solidFill>
                <a:cs typeface="Arial" panose="020B0604020202020204" pitchFamily="34" charset="0"/>
              </a:rPr>
              <a:pPr>
                <a:lnSpc>
                  <a:spcPct val="100000"/>
                </a:lnSpc>
                <a:spcBef>
                  <a:spcPct val="0"/>
                </a:spcBef>
                <a:buFontTx/>
                <a:buNone/>
              </a:pPr>
              <a:t>100</a:t>
            </a:fld>
            <a:endParaRPr lang="el-GR" altLang="en-US" sz="1200" smtClean="0">
              <a:solidFill>
                <a:srgbClr val="898989"/>
              </a:solidFill>
              <a:cs typeface="Arial" panose="020B0604020202020204" pitchFamily="34" charset="0"/>
            </a:endParaRPr>
          </a:p>
        </p:txBody>
      </p:sp>
    </p:spTree>
    <p:extLst>
      <p:ext uri="{BB962C8B-B14F-4D97-AF65-F5344CB8AC3E}">
        <p14:creationId xmlns:p14="http://schemas.microsoft.com/office/powerpoint/2010/main" val="2583641867"/>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Title 5"/>
          <p:cNvSpPr>
            <a:spLocks noGrp="1"/>
          </p:cNvSpPr>
          <p:nvPr>
            <p:ph type="title"/>
          </p:nvPr>
        </p:nvSpPr>
        <p:spPr>
          <a:xfrm>
            <a:off x="0" y="365125"/>
            <a:ext cx="9144000" cy="1325563"/>
          </a:xfrm>
        </p:spPr>
        <p:txBody>
          <a:bodyPr/>
          <a:lstStyle/>
          <a:p>
            <a:pPr eaLnBrk="1" hangingPunct="1"/>
            <a:r>
              <a:rPr lang="el-GR" altLang="en-US" sz="4000" dirty="0" smtClean="0"/>
              <a:t>Σημείωμα Χρήσης Έργων Τρίτων</a:t>
            </a:r>
            <a:r>
              <a:rPr lang="en-US" altLang="en-US" sz="4000" dirty="0" smtClean="0"/>
              <a:t> </a:t>
            </a:r>
            <a:r>
              <a:rPr lang="en-US" altLang="en-US" sz="4000" dirty="0" smtClean="0"/>
              <a:t>1</a:t>
            </a:r>
            <a:r>
              <a:rPr lang="el-GR" altLang="en-US" sz="4000" dirty="0" smtClean="0"/>
              <a:t>2</a:t>
            </a:r>
            <a:r>
              <a:rPr lang="en-US" altLang="en-US" sz="4000" dirty="0" smtClean="0"/>
              <a:t>/</a:t>
            </a:r>
            <a:r>
              <a:rPr lang="el-GR" altLang="en-US" sz="4000" dirty="0" smtClean="0"/>
              <a:t>18</a:t>
            </a:r>
            <a:endParaRPr lang="en-US" altLang="en-US" sz="4000" dirty="0" smtClean="0"/>
          </a:p>
        </p:txBody>
      </p:sp>
      <p:sp>
        <p:nvSpPr>
          <p:cNvPr id="95235" name="Content Placeholder 6"/>
          <p:cNvSpPr>
            <a:spLocks noGrp="1"/>
          </p:cNvSpPr>
          <p:nvPr>
            <p:ph idx="1"/>
          </p:nvPr>
        </p:nvSpPr>
        <p:spPr>
          <a:xfrm>
            <a:off x="428625" y="1484784"/>
            <a:ext cx="8286750" cy="4495800"/>
          </a:xfrm>
        </p:spPr>
        <p:txBody>
          <a:bodyPr/>
          <a:lstStyle/>
          <a:p>
            <a:pPr marL="0" indent="0" eaLnBrk="1" hangingPunct="1">
              <a:buFont typeface="Arial" panose="020B0604020202020204" pitchFamily="34" charset="0"/>
              <a:buNone/>
            </a:pPr>
            <a:r>
              <a:rPr lang="el-GR" altLang="en-US" sz="1600" b="1" dirty="0" smtClean="0"/>
              <a:t>Εικόνες</a:t>
            </a:r>
          </a:p>
          <a:p>
            <a:pPr marL="0" indent="0" eaLnBrk="1" hangingPunct="1">
              <a:buNone/>
            </a:pPr>
            <a:r>
              <a:rPr lang="el-GR" altLang="en-US" sz="1600" b="1" dirty="0"/>
              <a:t>Εικόνα 68. </a:t>
            </a:r>
            <a:r>
              <a:rPr lang="en-US" altLang="en-US" sz="1600" dirty="0"/>
              <a:t>Dennis Kunkel Microscopy, Inc./Visuals Unlimited, Inc. </a:t>
            </a:r>
            <a:r>
              <a:rPr lang="el-GR" altLang="en-US" sz="1600" dirty="0"/>
              <a:t>Σύνδεσμος: </a:t>
            </a:r>
            <a:r>
              <a:rPr lang="en-US" altLang="en-US" sz="1600" dirty="0"/>
              <a:t>http://www.visualsunlimited.com/image/I0000gyDJdM8mV48. </a:t>
            </a:r>
            <a:r>
              <a:rPr lang="el-GR" altLang="en-US" sz="1600" dirty="0"/>
              <a:t>Πηγή: </a:t>
            </a:r>
            <a:r>
              <a:rPr lang="en-US" altLang="en-US" sz="1600" dirty="0"/>
              <a:t>http://www.visualsunlimited.com.</a:t>
            </a:r>
          </a:p>
          <a:p>
            <a:pPr marL="0" indent="0" eaLnBrk="1" hangingPunct="1">
              <a:buNone/>
            </a:pPr>
            <a:r>
              <a:rPr lang="el-GR" altLang="en-US" sz="1600" b="1" dirty="0" smtClean="0"/>
              <a:t>Εικόνα </a:t>
            </a:r>
            <a:r>
              <a:rPr lang="el-GR" altLang="en-US" sz="1600" b="1" dirty="0"/>
              <a:t>69. </a:t>
            </a:r>
            <a:r>
              <a:rPr lang="en-US" altLang="en-US" sz="1600" dirty="0"/>
              <a:t>Copyright 2003 by Pearson Education, Inc.  </a:t>
            </a:r>
            <a:r>
              <a:rPr lang="el-GR" altLang="en-US" sz="1600" dirty="0"/>
              <a:t>Πηγή: </a:t>
            </a:r>
            <a:r>
              <a:rPr lang="en-US" altLang="en-US" sz="1600" dirty="0"/>
              <a:t>Robert L. Wallace, Walter K. Taylor. Invertebrate Zoology, A Laboratory Manual, Sixth Edition. ISBN 0-13-042937-6.</a:t>
            </a:r>
          </a:p>
          <a:p>
            <a:pPr marL="0" indent="0" eaLnBrk="1" hangingPunct="1">
              <a:buNone/>
            </a:pPr>
            <a:r>
              <a:rPr lang="el-GR" altLang="en-US" sz="1600" b="1" dirty="0" smtClean="0"/>
              <a:t>Εικόνα </a:t>
            </a:r>
            <a:r>
              <a:rPr lang="el-GR" altLang="en-US" sz="1600" b="1" dirty="0"/>
              <a:t>70. </a:t>
            </a:r>
            <a:r>
              <a:rPr lang="en-US" altLang="en-US" sz="1600" dirty="0"/>
              <a:t>Copyright 1987 by CBS College Publishing, 1980 by Saunders College. Holt, Rinehart and Winston, 1963,1968 and 1974 by W.B. Saunders Company. </a:t>
            </a:r>
            <a:r>
              <a:rPr lang="el-GR" altLang="en-US" sz="1600" dirty="0"/>
              <a:t>Πηγή: </a:t>
            </a:r>
            <a:r>
              <a:rPr lang="en-US" altLang="en-US" sz="1600" dirty="0"/>
              <a:t>Invertebrate Zoology, Barnes, ISBN 0-03-008914-X .</a:t>
            </a:r>
          </a:p>
          <a:p>
            <a:pPr marL="0" indent="0" eaLnBrk="1" hangingPunct="1">
              <a:buNone/>
            </a:pPr>
            <a:r>
              <a:rPr lang="el-GR" altLang="en-US" sz="1600" b="1" dirty="0" smtClean="0"/>
              <a:t>Εικόνα </a:t>
            </a:r>
            <a:r>
              <a:rPr lang="el-GR" altLang="en-US" sz="1600" b="1" dirty="0"/>
              <a:t>71. </a:t>
            </a:r>
            <a:r>
              <a:rPr lang="en-US" altLang="en-US" sz="1600" dirty="0" err="1"/>
              <a:t>Laserhorse</a:t>
            </a:r>
            <a:r>
              <a:rPr lang="en-US" altLang="en-US" sz="1600" dirty="0"/>
              <a:t>. </a:t>
            </a:r>
            <a:r>
              <a:rPr lang="el-GR" altLang="en-US" sz="1600" dirty="0"/>
              <a:t>Σύνδεσμος: </a:t>
            </a:r>
            <a:r>
              <a:rPr lang="en-US" altLang="en-US" sz="1600" dirty="0"/>
              <a:t>http://www.lazerhorse.org/2014/11/22/solifugae-arachnid-camel-spider/#. </a:t>
            </a:r>
            <a:r>
              <a:rPr lang="el-GR" altLang="en-US" sz="1600" dirty="0"/>
              <a:t>Πηγή: </a:t>
            </a:r>
            <a:r>
              <a:rPr lang="en-US" altLang="en-US" sz="1600" dirty="0"/>
              <a:t>http://www.lazerhorse.org.</a:t>
            </a:r>
          </a:p>
          <a:p>
            <a:pPr marL="0" indent="0" eaLnBrk="1" hangingPunct="1">
              <a:buNone/>
            </a:pPr>
            <a:r>
              <a:rPr lang="el-GR" altLang="en-US" sz="1600" b="1" dirty="0" smtClean="0"/>
              <a:t>Εικόνα </a:t>
            </a:r>
            <a:r>
              <a:rPr lang="el-GR" altLang="en-US" sz="1600" b="1" dirty="0"/>
              <a:t>72</a:t>
            </a:r>
            <a:r>
              <a:rPr lang="el-GR" altLang="en-US" sz="1600" dirty="0"/>
              <a:t>. </a:t>
            </a:r>
            <a:r>
              <a:rPr lang="en-US" altLang="en-US" sz="1600" dirty="0"/>
              <a:t>Copyright Dennis Kunkel Microscopy, Inc. Visuals Unlimited, Inc. </a:t>
            </a:r>
            <a:r>
              <a:rPr lang="el-GR" altLang="en-US" sz="1600" dirty="0"/>
              <a:t>Σύνδεσμος: </a:t>
            </a:r>
            <a:r>
              <a:rPr lang="en-US" altLang="en-US" sz="1600" dirty="0"/>
              <a:t>http://www.visualsunlimited.com/image/I0000j9rQuJ70Fx4. </a:t>
            </a:r>
            <a:r>
              <a:rPr lang="el-GR" altLang="en-US" sz="1600" dirty="0"/>
              <a:t>Πηγή: </a:t>
            </a:r>
            <a:r>
              <a:rPr lang="en-US" altLang="en-US" sz="1600" dirty="0"/>
              <a:t>http://www.visualsunlimited.com.</a:t>
            </a:r>
          </a:p>
          <a:p>
            <a:pPr marL="0" indent="0" eaLnBrk="1" hangingPunct="1">
              <a:buNone/>
            </a:pPr>
            <a:endParaRPr lang="el-GR" altLang="en-US" sz="1600" dirty="0" smtClean="0"/>
          </a:p>
          <a:p>
            <a:pPr marL="0" indent="0" eaLnBrk="1" hangingPunct="1">
              <a:buNone/>
            </a:pPr>
            <a:endParaRPr lang="el-GR" altLang="en-US" sz="1600" dirty="0"/>
          </a:p>
          <a:p>
            <a:pPr marL="0" indent="0" eaLnBrk="1" hangingPunct="1">
              <a:buNone/>
            </a:pPr>
            <a:endParaRPr lang="el-GR" altLang="en-US" sz="1600" dirty="0" smtClean="0"/>
          </a:p>
          <a:p>
            <a:pPr marL="0" indent="0" eaLnBrk="1" hangingPunct="1">
              <a:buNone/>
            </a:pPr>
            <a:endParaRPr lang="el-GR" altLang="en-US" sz="1600" dirty="0"/>
          </a:p>
        </p:txBody>
      </p:sp>
      <p:sp>
        <p:nvSpPr>
          <p:cNvPr id="4" name="Footer Placeholder 3"/>
          <p:cNvSpPr>
            <a:spLocks noGrp="1"/>
          </p:cNvSpPr>
          <p:nvPr>
            <p:ph type="ftr" sz="quarter" idx="11"/>
          </p:nvPr>
        </p:nvSpPr>
        <p:spPr/>
        <p:txBody>
          <a:bodyPr/>
          <a:lstStyle/>
          <a:p>
            <a:pPr>
              <a:defRPr/>
            </a:pPr>
            <a:r>
              <a:rPr lang="el-GR" smtClean="0"/>
              <a:t>Ενότητα 16. Τριλοβίτες, Χηληκεραιωτά και Μυριάποδα.</a:t>
            </a:r>
            <a:endParaRPr lang="el-GR"/>
          </a:p>
        </p:txBody>
      </p:sp>
      <p:sp>
        <p:nvSpPr>
          <p:cNvPr id="95237"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E597EFF3-9BEC-44B6-A291-66A7401956C3}" type="slidenum">
              <a:rPr lang="el-GR" altLang="en-US" sz="1200" smtClean="0">
                <a:solidFill>
                  <a:srgbClr val="898989"/>
                </a:solidFill>
                <a:cs typeface="Arial" panose="020B0604020202020204" pitchFamily="34" charset="0"/>
              </a:rPr>
              <a:pPr>
                <a:lnSpc>
                  <a:spcPct val="100000"/>
                </a:lnSpc>
                <a:spcBef>
                  <a:spcPct val="0"/>
                </a:spcBef>
                <a:buFontTx/>
                <a:buNone/>
              </a:pPr>
              <a:t>101</a:t>
            </a:fld>
            <a:endParaRPr lang="el-GR" altLang="en-US" sz="1200" smtClean="0">
              <a:solidFill>
                <a:srgbClr val="898989"/>
              </a:solidFill>
              <a:cs typeface="Arial" panose="020B0604020202020204" pitchFamily="34" charset="0"/>
            </a:endParaRPr>
          </a:p>
        </p:txBody>
      </p:sp>
    </p:spTree>
    <p:extLst>
      <p:ext uri="{BB962C8B-B14F-4D97-AF65-F5344CB8AC3E}">
        <p14:creationId xmlns:p14="http://schemas.microsoft.com/office/powerpoint/2010/main" val="1711541379"/>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Title 5"/>
          <p:cNvSpPr>
            <a:spLocks noGrp="1"/>
          </p:cNvSpPr>
          <p:nvPr>
            <p:ph type="title"/>
          </p:nvPr>
        </p:nvSpPr>
        <p:spPr>
          <a:xfrm>
            <a:off x="0" y="365125"/>
            <a:ext cx="9144000" cy="1325563"/>
          </a:xfrm>
        </p:spPr>
        <p:txBody>
          <a:bodyPr/>
          <a:lstStyle/>
          <a:p>
            <a:pPr eaLnBrk="1" hangingPunct="1"/>
            <a:r>
              <a:rPr lang="el-GR" altLang="en-US" sz="4000" dirty="0" smtClean="0"/>
              <a:t>Σημείωμα Χρήσης Έργων Τρίτων</a:t>
            </a:r>
            <a:r>
              <a:rPr lang="en-US" altLang="en-US" sz="4000" dirty="0" smtClean="0"/>
              <a:t> </a:t>
            </a:r>
            <a:r>
              <a:rPr lang="en-US" altLang="en-US" sz="4000" dirty="0" smtClean="0"/>
              <a:t>1</a:t>
            </a:r>
            <a:r>
              <a:rPr lang="el-GR" altLang="en-US" sz="4000" dirty="0" smtClean="0"/>
              <a:t>3</a:t>
            </a:r>
            <a:r>
              <a:rPr lang="en-US" altLang="en-US" sz="4000" dirty="0" smtClean="0"/>
              <a:t>/</a:t>
            </a:r>
            <a:r>
              <a:rPr lang="el-GR" altLang="en-US" sz="4000" dirty="0" smtClean="0"/>
              <a:t>18</a:t>
            </a:r>
            <a:endParaRPr lang="en-US" altLang="en-US" sz="4000" dirty="0" smtClean="0"/>
          </a:p>
        </p:txBody>
      </p:sp>
      <p:sp>
        <p:nvSpPr>
          <p:cNvPr id="95235" name="Content Placeholder 6"/>
          <p:cNvSpPr>
            <a:spLocks noGrp="1"/>
          </p:cNvSpPr>
          <p:nvPr>
            <p:ph idx="1"/>
          </p:nvPr>
        </p:nvSpPr>
        <p:spPr>
          <a:xfrm>
            <a:off x="428625" y="1484784"/>
            <a:ext cx="8286750" cy="4495800"/>
          </a:xfrm>
        </p:spPr>
        <p:txBody>
          <a:bodyPr/>
          <a:lstStyle/>
          <a:p>
            <a:pPr marL="0" indent="0" eaLnBrk="1" hangingPunct="1">
              <a:buFont typeface="Arial" panose="020B0604020202020204" pitchFamily="34" charset="0"/>
              <a:buNone/>
            </a:pPr>
            <a:r>
              <a:rPr lang="el-GR" altLang="en-US" sz="1600" b="1" dirty="0" smtClean="0"/>
              <a:t>Εικόνες</a:t>
            </a:r>
          </a:p>
          <a:p>
            <a:pPr marL="0" indent="0" eaLnBrk="1" hangingPunct="1">
              <a:buNone/>
            </a:pPr>
            <a:r>
              <a:rPr lang="el-GR" altLang="en-US" sz="1600" b="1" dirty="0"/>
              <a:t>Εικόνα 73</a:t>
            </a:r>
            <a:r>
              <a:rPr lang="el-GR" altLang="en-US" sz="1600" dirty="0"/>
              <a:t>. </a:t>
            </a:r>
            <a:r>
              <a:rPr lang="en-US" altLang="en-US" sz="1600" dirty="0"/>
              <a:t>Copyright Dennis Kunkel Microscopy, Inc. Visuals Unlimited, Inc. </a:t>
            </a:r>
            <a:r>
              <a:rPr lang="el-GR" altLang="en-US" sz="1600" dirty="0"/>
              <a:t>Σύνδεσμος: </a:t>
            </a:r>
            <a:r>
              <a:rPr lang="en-US" altLang="en-US" sz="1600" dirty="0"/>
              <a:t>http://www.visualsunlimited.com/image/I0000dd7bOVVBLE8. </a:t>
            </a:r>
            <a:r>
              <a:rPr lang="el-GR" altLang="en-US" sz="1600" dirty="0"/>
              <a:t>Πηγή: </a:t>
            </a:r>
            <a:r>
              <a:rPr lang="en-US" altLang="en-US" sz="1600" dirty="0"/>
              <a:t>http://www.visualsunlimited.com.</a:t>
            </a:r>
          </a:p>
          <a:p>
            <a:pPr marL="0" indent="0" eaLnBrk="1" hangingPunct="1">
              <a:buNone/>
            </a:pPr>
            <a:r>
              <a:rPr lang="el-GR" altLang="en-US" sz="1600" b="1" dirty="0" smtClean="0"/>
              <a:t>Εικόνα </a:t>
            </a:r>
            <a:r>
              <a:rPr lang="el-GR" altLang="en-US" sz="1600" b="1" dirty="0"/>
              <a:t>74. </a:t>
            </a:r>
            <a:r>
              <a:rPr lang="en-US" altLang="en-US" sz="1600" dirty="0"/>
              <a:t>Copyright Dennis Kunkel Microscopy, Inc. Visuals Unlimited, Inc. </a:t>
            </a:r>
            <a:r>
              <a:rPr lang="el-GR" altLang="en-US" sz="1600" dirty="0"/>
              <a:t>Σύνδεσμος: </a:t>
            </a:r>
            <a:r>
              <a:rPr lang="en-US" altLang="en-US" sz="1600" dirty="0"/>
              <a:t>http://www.visualsunlimited.com/image/I0000XV1GaEcno84. </a:t>
            </a:r>
            <a:r>
              <a:rPr lang="el-GR" altLang="en-US" sz="1600" dirty="0"/>
              <a:t>Πηγή: </a:t>
            </a:r>
            <a:r>
              <a:rPr lang="en-US" altLang="en-US" sz="1600" dirty="0"/>
              <a:t>http://www.visualsunlimited.com.</a:t>
            </a:r>
          </a:p>
          <a:p>
            <a:pPr marL="0" indent="0" eaLnBrk="1" hangingPunct="1">
              <a:buNone/>
            </a:pPr>
            <a:r>
              <a:rPr lang="el-GR" altLang="en-US" sz="1600" b="1" dirty="0" smtClean="0"/>
              <a:t>Εικόνα </a:t>
            </a:r>
            <a:r>
              <a:rPr lang="el-GR" altLang="en-US" sz="1600" b="1" dirty="0"/>
              <a:t>75. </a:t>
            </a:r>
            <a:r>
              <a:rPr lang="en-US" altLang="en-US" sz="1600" dirty="0"/>
              <a:t>Copyright </a:t>
            </a:r>
            <a:r>
              <a:rPr lang="en-US" altLang="en-US" sz="1600" dirty="0" err="1"/>
              <a:t>Sidgwick</a:t>
            </a:r>
            <a:r>
              <a:rPr lang="en-US" altLang="en-US" sz="1600" dirty="0"/>
              <a:t> &amp; Jackson. </a:t>
            </a:r>
            <a:r>
              <a:rPr lang="el-GR" altLang="en-US" sz="1600" dirty="0"/>
              <a:t>Πηγή: </a:t>
            </a:r>
            <a:r>
              <a:rPr lang="en-US" altLang="en-US" sz="1600" dirty="0"/>
              <a:t>F.E.G. Cox et al. (1969). Practical Invertebrate Zoology. A Laboratory Manual. </a:t>
            </a:r>
            <a:r>
              <a:rPr lang="en-US" altLang="en-US" sz="1600" dirty="0" err="1"/>
              <a:t>Sidgwick</a:t>
            </a:r>
            <a:r>
              <a:rPr lang="en-US" altLang="en-US" sz="1600" dirty="0"/>
              <a:t> &amp; Jackson.</a:t>
            </a:r>
          </a:p>
          <a:p>
            <a:pPr marL="0" indent="0" eaLnBrk="1" hangingPunct="1">
              <a:buNone/>
            </a:pPr>
            <a:r>
              <a:rPr lang="el-GR" altLang="en-US" sz="1600" b="1" dirty="0" smtClean="0"/>
              <a:t>Εικόνα </a:t>
            </a:r>
            <a:r>
              <a:rPr lang="el-GR" altLang="en-US" sz="1600" b="1" dirty="0"/>
              <a:t>76. </a:t>
            </a:r>
            <a:r>
              <a:rPr lang="en-US" altLang="en-US" sz="1600" dirty="0"/>
              <a:t>Copyright 1987 by CBS College Publishing, 1980 by Saunders College. Holt, Rinehart and Winston, 1963,1968 and 1974 by W.B. Saunders Company. </a:t>
            </a:r>
            <a:r>
              <a:rPr lang="el-GR" altLang="en-US" sz="1600" dirty="0"/>
              <a:t>Πηγή: </a:t>
            </a:r>
            <a:r>
              <a:rPr lang="en-US" altLang="en-US" sz="1600" dirty="0"/>
              <a:t>Invertebrate Zoology, Barnes, ISBN 0-03-008914-X. </a:t>
            </a:r>
          </a:p>
          <a:p>
            <a:pPr marL="0" indent="0" eaLnBrk="1" hangingPunct="1">
              <a:buNone/>
            </a:pPr>
            <a:r>
              <a:rPr lang="el-GR" altLang="en-US" sz="1600" b="1" dirty="0" smtClean="0"/>
              <a:t>Εικόνα </a:t>
            </a:r>
            <a:r>
              <a:rPr lang="el-GR" altLang="en-US" sz="1600" b="1" dirty="0"/>
              <a:t>77. </a:t>
            </a:r>
            <a:r>
              <a:rPr lang="en-US" altLang="en-US" sz="1600" dirty="0"/>
              <a:t>Copyright </a:t>
            </a:r>
            <a:r>
              <a:rPr lang="en-US" altLang="en-US" sz="1600" dirty="0" err="1"/>
              <a:t>Sidgwick</a:t>
            </a:r>
            <a:r>
              <a:rPr lang="en-US" altLang="en-US" sz="1600" dirty="0"/>
              <a:t> &amp; Jackson. </a:t>
            </a:r>
            <a:r>
              <a:rPr lang="el-GR" altLang="en-US" sz="1600" dirty="0"/>
              <a:t>Πηγή:  </a:t>
            </a:r>
            <a:r>
              <a:rPr lang="en-US" altLang="en-US" sz="1600" dirty="0"/>
              <a:t>F.E.G. Cox et al. (1969). Practical Invertebrate Zoology. A Laboratory Manual. </a:t>
            </a:r>
            <a:r>
              <a:rPr lang="en-US" altLang="en-US" sz="1600" dirty="0" err="1"/>
              <a:t>Sidgwick</a:t>
            </a:r>
            <a:r>
              <a:rPr lang="en-US" altLang="en-US" sz="1600" dirty="0"/>
              <a:t> &amp; Jackson.</a:t>
            </a:r>
          </a:p>
          <a:p>
            <a:pPr marL="0" indent="0" eaLnBrk="1" hangingPunct="1">
              <a:buNone/>
            </a:pPr>
            <a:endParaRPr lang="en-US" altLang="en-US" sz="1600" dirty="0"/>
          </a:p>
        </p:txBody>
      </p:sp>
      <p:sp>
        <p:nvSpPr>
          <p:cNvPr id="4" name="Footer Placeholder 3"/>
          <p:cNvSpPr>
            <a:spLocks noGrp="1"/>
          </p:cNvSpPr>
          <p:nvPr>
            <p:ph type="ftr" sz="quarter" idx="11"/>
          </p:nvPr>
        </p:nvSpPr>
        <p:spPr/>
        <p:txBody>
          <a:bodyPr/>
          <a:lstStyle/>
          <a:p>
            <a:pPr>
              <a:defRPr/>
            </a:pPr>
            <a:r>
              <a:rPr lang="el-GR" smtClean="0"/>
              <a:t>Ενότητα 16. Τριλοβίτες, Χηληκεραιωτά και Μυριάποδα.</a:t>
            </a:r>
            <a:endParaRPr lang="el-GR"/>
          </a:p>
        </p:txBody>
      </p:sp>
      <p:sp>
        <p:nvSpPr>
          <p:cNvPr id="95237"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E597EFF3-9BEC-44B6-A291-66A7401956C3}" type="slidenum">
              <a:rPr lang="el-GR" altLang="en-US" sz="1200" smtClean="0">
                <a:solidFill>
                  <a:srgbClr val="898989"/>
                </a:solidFill>
                <a:cs typeface="Arial" panose="020B0604020202020204" pitchFamily="34" charset="0"/>
              </a:rPr>
              <a:pPr>
                <a:lnSpc>
                  <a:spcPct val="100000"/>
                </a:lnSpc>
                <a:spcBef>
                  <a:spcPct val="0"/>
                </a:spcBef>
                <a:buFontTx/>
                <a:buNone/>
              </a:pPr>
              <a:t>102</a:t>
            </a:fld>
            <a:endParaRPr lang="el-GR" altLang="en-US" sz="1200" smtClean="0">
              <a:solidFill>
                <a:srgbClr val="898989"/>
              </a:solidFill>
              <a:cs typeface="Arial" panose="020B0604020202020204" pitchFamily="34" charset="0"/>
            </a:endParaRPr>
          </a:p>
        </p:txBody>
      </p:sp>
    </p:spTree>
    <p:extLst>
      <p:ext uri="{BB962C8B-B14F-4D97-AF65-F5344CB8AC3E}">
        <p14:creationId xmlns:p14="http://schemas.microsoft.com/office/powerpoint/2010/main" val="2189709270"/>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Title 5"/>
          <p:cNvSpPr>
            <a:spLocks noGrp="1"/>
          </p:cNvSpPr>
          <p:nvPr>
            <p:ph type="title"/>
          </p:nvPr>
        </p:nvSpPr>
        <p:spPr>
          <a:xfrm>
            <a:off x="0" y="365125"/>
            <a:ext cx="9144000" cy="1325563"/>
          </a:xfrm>
        </p:spPr>
        <p:txBody>
          <a:bodyPr/>
          <a:lstStyle/>
          <a:p>
            <a:pPr eaLnBrk="1" hangingPunct="1"/>
            <a:r>
              <a:rPr lang="el-GR" altLang="en-US" sz="4000" dirty="0" smtClean="0"/>
              <a:t>Σημείωμα Χρήσης Έργων Τρίτων</a:t>
            </a:r>
            <a:r>
              <a:rPr lang="en-US" altLang="en-US" sz="4000" dirty="0" smtClean="0"/>
              <a:t> </a:t>
            </a:r>
            <a:r>
              <a:rPr lang="en-US" altLang="en-US" sz="4000" dirty="0" smtClean="0"/>
              <a:t>1</a:t>
            </a:r>
            <a:r>
              <a:rPr lang="el-GR" altLang="en-US" sz="4000" dirty="0" smtClean="0"/>
              <a:t>4</a:t>
            </a:r>
            <a:r>
              <a:rPr lang="en-US" altLang="en-US" sz="4000" dirty="0" smtClean="0"/>
              <a:t>/</a:t>
            </a:r>
            <a:r>
              <a:rPr lang="el-GR" altLang="en-US" sz="4000" dirty="0" smtClean="0"/>
              <a:t>18</a:t>
            </a:r>
            <a:endParaRPr lang="en-US" altLang="en-US" sz="4000" dirty="0" smtClean="0"/>
          </a:p>
        </p:txBody>
      </p:sp>
      <p:sp>
        <p:nvSpPr>
          <p:cNvPr id="95235" name="Content Placeholder 6"/>
          <p:cNvSpPr>
            <a:spLocks noGrp="1"/>
          </p:cNvSpPr>
          <p:nvPr>
            <p:ph idx="1"/>
          </p:nvPr>
        </p:nvSpPr>
        <p:spPr>
          <a:xfrm>
            <a:off x="428625" y="1484784"/>
            <a:ext cx="8286750" cy="4495800"/>
          </a:xfrm>
        </p:spPr>
        <p:txBody>
          <a:bodyPr/>
          <a:lstStyle/>
          <a:p>
            <a:pPr marL="0" indent="0" eaLnBrk="1" hangingPunct="1">
              <a:buFont typeface="Arial" panose="020B0604020202020204" pitchFamily="34" charset="0"/>
              <a:buNone/>
            </a:pPr>
            <a:r>
              <a:rPr lang="el-GR" altLang="en-US" sz="1600" b="1" dirty="0" smtClean="0"/>
              <a:t>Εικόνες</a:t>
            </a:r>
          </a:p>
          <a:p>
            <a:pPr marL="0" indent="0" eaLnBrk="1" hangingPunct="1">
              <a:buNone/>
            </a:pPr>
            <a:r>
              <a:rPr lang="el-GR" altLang="en-US" sz="1600" b="1" dirty="0"/>
              <a:t>Εικόνα 78. </a:t>
            </a:r>
            <a:r>
              <a:rPr lang="en-US" altLang="en-US" sz="1600" dirty="0"/>
              <a:t>Copyright Dennis Kunkel Microscopy, Inc. Visuals Unlimited, Inc. </a:t>
            </a:r>
            <a:r>
              <a:rPr lang="el-GR" altLang="en-US" sz="1600" dirty="0"/>
              <a:t>Σύνδεσμος: </a:t>
            </a:r>
            <a:r>
              <a:rPr lang="en-US" altLang="en-US" sz="1600" dirty="0"/>
              <a:t>http://www.visualsunlimited.com/image/I00002wxvSB3lwC0. </a:t>
            </a:r>
            <a:r>
              <a:rPr lang="el-GR" altLang="en-US" sz="1600" dirty="0"/>
              <a:t>Πηγή: </a:t>
            </a:r>
            <a:r>
              <a:rPr lang="en-US" altLang="en-US" sz="1600" dirty="0"/>
              <a:t>http://www.visualsunlimited.com.</a:t>
            </a:r>
          </a:p>
          <a:p>
            <a:pPr marL="0" indent="0" eaLnBrk="1" hangingPunct="1">
              <a:buNone/>
            </a:pPr>
            <a:r>
              <a:rPr lang="el-GR" altLang="en-US" sz="1600" b="1" dirty="0" smtClean="0"/>
              <a:t>Εικόνα </a:t>
            </a:r>
            <a:r>
              <a:rPr lang="el-GR" altLang="en-US" sz="1600" b="1" dirty="0"/>
              <a:t>79</a:t>
            </a:r>
            <a:r>
              <a:rPr lang="el-GR" altLang="en-US" sz="1600" dirty="0"/>
              <a:t>. </a:t>
            </a:r>
            <a:r>
              <a:rPr lang="en-US" altLang="en-US" sz="1600" dirty="0" err="1"/>
              <a:t>TickEncounter</a:t>
            </a:r>
            <a:r>
              <a:rPr lang="en-US" altLang="en-US" sz="1600" dirty="0"/>
              <a:t> Resource Center. University of Rhode Island </a:t>
            </a:r>
            <a:r>
              <a:rPr lang="en-US" altLang="en-US" sz="1600" dirty="0" err="1"/>
              <a:t>TickEncounter</a:t>
            </a:r>
            <a:r>
              <a:rPr lang="en-US" altLang="en-US" sz="1600" dirty="0"/>
              <a:t> Resource Center © 2005 – 2015.  </a:t>
            </a:r>
            <a:r>
              <a:rPr lang="el-GR" altLang="en-US" sz="1600" dirty="0"/>
              <a:t>Σύνδεσμος: </a:t>
            </a:r>
            <a:r>
              <a:rPr lang="en-US" altLang="en-US" sz="1600" dirty="0"/>
              <a:t>http://www.tickencounter.org/tick_identification/deer_tick_life_cycle. </a:t>
            </a:r>
            <a:r>
              <a:rPr lang="el-GR" altLang="en-US" sz="1600" dirty="0"/>
              <a:t>Πηγή: </a:t>
            </a:r>
            <a:r>
              <a:rPr lang="en-US" altLang="en-US" sz="1600" dirty="0"/>
              <a:t>http://www.tickencounter.org.</a:t>
            </a:r>
          </a:p>
          <a:p>
            <a:pPr marL="0" indent="0" eaLnBrk="1" hangingPunct="1">
              <a:buNone/>
            </a:pPr>
            <a:r>
              <a:rPr lang="el-GR" altLang="en-US" sz="1600" b="1" dirty="0" smtClean="0"/>
              <a:t>Εικόνες </a:t>
            </a:r>
            <a:r>
              <a:rPr lang="el-GR" altLang="en-US" sz="1600" b="1" dirty="0"/>
              <a:t>80. </a:t>
            </a:r>
            <a:r>
              <a:rPr lang="en-US" altLang="en-US" sz="1600" dirty="0" err="1"/>
              <a:t>Dermatophagoides</a:t>
            </a:r>
            <a:r>
              <a:rPr lang="en-US" altLang="en-US" sz="1600" dirty="0"/>
              <a:t> </a:t>
            </a:r>
            <a:r>
              <a:rPr lang="en-US" altLang="en-US" sz="1600" dirty="0" err="1"/>
              <a:t>farinae</a:t>
            </a:r>
            <a:r>
              <a:rPr lang="en-US" altLang="en-US" sz="1600" dirty="0"/>
              <a:t>. Copyright 2010, </a:t>
            </a:r>
            <a:r>
              <a:rPr lang="el-GR" altLang="en-US" sz="1600" dirty="0"/>
              <a:t>Εκδόσεις </a:t>
            </a:r>
            <a:r>
              <a:rPr lang="en-US" altLang="en-US" sz="1600" dirty="0"/>
              <a:t>Utopia </a:t>
            </a:r>
            <a:r>
              <a:rPr lang="el-GR" altLang="en-US" sz="1600" dirty="0"/>
              <a:t>Ε.Π.Ε.  Πηγή: </a:t>
            </a:r>
            <a:r>
              <a:rPr lang="en-US" altLang="en-US" sz="1600" dirty="0" err="1"/>
              <a:t>C.P.Hickman</a:t>
            </a:r>
            <a:r>
              <a:rPr lang="en-US" altLang="en-US" sz="1600" dirty="0"/>
              <a:t> Jr, </a:t>
            </a:r>
            <a:r>
              <a:rPr lang="en-US" altLang="en-US" sz="1600" dirty="0" err="1"/>
              <a:t>L.S.Roberts</a:t>
            </a:r>
            <a:r>
              <a:rPr lang="en-US" altLang="en-US" sz="1600" dirty="0"/>
              <a:t>, </a:t>
            </a:r>
            <a:r>
              <a:rPr lang="en-US" altLang="en-US" sz="1600" dirty="0" err="1"/>
              <a:t>S.L.Keen</a:t>
            </a:r>
            <a:r>
              <a:rPr lang="en-US" altLang="en-US" sz="1600" dirty="0"/>
              <a:t>, </a:t>
            </a:r>
            <a:r>
              <a:rPr lang="en-US" altLang="en-US" sz="1600" dirty="0" err="1"/>
              <a:t>A.Larson</a:t>
            </a:r>
            <a:r>
              <a:rPr lang="en-US" altLang="en-US" sz="1600" dirty="0"/>
              <a:t>, </a:t>
            </a:r>
            <a:r>
              <a:rPr lang="en-US" altLang="en-US" sz="1600" dirty="0" err="1"/>
              <a:t>H.L’Anson</a:t>
            </a:r>
            <a:r>
              <a:rPr lang="en-US" altLang="en-US" sz="1600" dirty="0"/>
              <a:t>, </a:t>
            </a:r>
            <a:r>
              <a:rPr lang="en-US" altLang="en-US" sz="1600" dirty="0" err="1"/>
              <a:t>D.J.Eisenhour</a:t>
            </a:r>
            <a:r>
              <a:rPr lang="en-US" altLang="en-US" sz="1600" dirty="0"/>
              <a:t>, </a:t>
            </a:r>
            <a:r>
              <a:rPr lang="el-GR" altLang="en-US" sz="1600" dirty="0"/>
              <a:t>Ζωολογία: Ολοκληρωμένες Αρχές, Εκδόσεις </a:t>
            </a:r>
            <a:r>
              <a:rPr lang="en-US" altLang="en-US" sz="1600" dirty="0"/>
              <a:t>Utopia </a:t>
            </a:r>
            <a:r>
              <a:rPr lang="el-GR" altLang="en-US" sz="1600" dirty="0"/>
              <a:t>Ε.Π.Ε.  </a:t>
            </a:r>
            <a:r>
              <a:rPr lang="en-US" altLang="en-US" sz="1600" dirty="0"/>
              <a:t>ISBN: 978-960-99280-2-1.</a:t>
            </a:r>
          </a:p>
          <a:p>
            <a:pPr marL="0" indent="0" eaLnBrk="1" hangingPunct="1">
              <a:buNone/>
            </a:pPr>
            <a:r>
              <a:rPr lang="el-GR" altLang="en-US" sz="1600" b="1" dirty="0" smtClean="0"/>
              <a:t>Εικόνες </a:t>
            </a:r>
            <a:r>
              <a:rPr lang="el-GR" altLang="en-US" sz="1600" b="1" dirty="0"/>
              <a:t>81</a:t>
            </a:r>
            <a:r>
              <a:rPr lang="el-GR" altLang="en-US" sz="1600" dirty="0"/>
              <a:t>. </a:t>
            </a:r>
            <a:r>
              <a:rPr lang="en-US" altLang="en-US" sz="1600" dirty="0" err="1"/>
              <a:t>Sarcoptes</a:t>
            </a:r>
            <a:r>
              <a:rPr lang="en-US" altLang="en-US" sz="1600" dirty="0"/>
              <a:t> </a:t>
            </a:r>
            <a:r>
              <a:rPr lang="en-US" altLang="en-US" sz="1600" dirty="0" err="1"/>
              <a:t>scabiei</a:t>
            </a:r>
            <a:r>
              <a:rPr lang="en-US" altLang="en-US" sz="1600" dirty="0"/>
              <a:t>. Copyright 2010, </a:t>
            </a:r>
            <a:r>
              <a:rPr lang="el-GR" altLang="en-US" sz="1600" dirty="0"/>
              <a:t>Εκδόσεις </a:t>
            </a:r>
            <a:r>
              <a:rPr lang="en-US" altLang="en-US" sz="1600" dirty="0"/>
              <a:t>Utopia </a:t>
            </a:r>
            <a:r>
              <a:rPr lang="el-GR" altLang="en-US" sz="1600" dirty="0"/>
              <a:t>Ε.Π.Ε.  Πηγή: </a:t>
            </a:r>
            <a:r>
              <a:rPr lang="en-US" altLang="en-US" sz="1600" dirty="0" err="1"/>
              <a:t>C.P.Hickman</a:t>
            </a:r>
            <a:r>
              <a:rPr lang="en-US" altLang="en-US" sz="1600" dirty="0"/>
              <a:t> Jr, </a:t>
            </a:r>
            <a:r>
              <a:rPr lang="en-US" altLang="en-US" sz="1600" dirty="0" err="1"/>
              <a:t>L.S.Roberts</a:t>
            </a:r>
            <a:r>
              <a:rPr lang="en-US" altLang="en-US" sz="1600" dirty="0"/>
              <a:t>, </a:t>
            </a:r>
            <a:r>
              <a:rPr lang="en-US" altLang="en-US" sz="1600" dirty="0" err="1"/>
              <a:t>S.L.Keen</a:t>
            </a:r>
            <a:r>
              <a:rPr lang="en-US" altLang="en-US" sz="1600" dirty="0"/>
              <a:t>, </a:t>
            </a:r>
            <a:r>
              <a:rPr lang="en-US" altLang="en-US" sz="1600" dirty="0" err="1"/>
              <a:t>A.Larson</a:t>
            </a:r>
            <a:r>
              <a:rPr lang="en-US" altLang="en-US" sz="1600" dirty="0"/>
              <a:t>, </a:t>
            </a:r>
            <a:r>
              <a:rPr lang="en-US" altLang="en-US" sz="1600" dirty="0" err="1"/>
              <a:t>H.L’Anson</a:t>
            </a:r>
            <a:r>
              <a:rPr lang="en-US" altLang="en-US" sz="1600" dirty="0"/>
              <a:t>, </a:t>
            </a:r>
            <a:r>
              <a:rPr lang="en-US" altLang="en-US" sz="1600" dirty="0" err="1"/>
              <a:t>D.J.Eisenhour</a:t>
            </a:r>
            <a:r>
              <a:rPr lang="en-US" altLang="en-US" sz="1600" dirty="0"/>
              <a:t>, </a:t>
            </a:r>
            <a:r>
              <a:rPr lang="el-GR" altLang="en-US" sz="1600" dirty="0"/>
              <a:t>Ζωολογία: Ολοκληρωμένες Αρχές, Εκδόσεις </a:t>
            </a:r>
            <a:r>
              <a:rPr lang="en-US" altLang="en-US" sz="1600" dirty="0"/>
              <a:t>Utopia </a:t>
            </a:r>
            <a:r>
              <a:rPr lang="el-GR" altLang="en-US" sz="1600" dirty="0"/>
              <a:t>Ε.Π.Ε.  </a:t>
            </a:r>
            <a:r>
              <a:rPr lang="en-US" altLang="en-US" sz="1600" dirty="0"/>
              <a:t>ISBN: 978-960-99280-2-1.</a:t>
            </a:r>
          </a:p>
          <a:p>
            <a:pPr marL="0" indent="0" eaLnBrk="1" hangingPunct="1">
              <a:buNone/>
            </a:pPr>
            <a:r>
              <a:rPr lang="el-GR" altLang="en-US" sz="1600" b="1" dirty="0" smtClean="0"/>
              <a:t>Εικόνες </a:t>
            </a:r>
            <a:r>
              <a:rPr lang="el-GR" altLang="en-US" sz="1600" b="1" dirty="0"/>
              <a:t>82. </a:t>
            </a:r>
            <a:r>
              <a:rPr lang="en-US" altLang="en-US" sz="1600" dirty="0" err="1"/>
              <a:t>Chamaedorea</a:t>
            </a:r>
            <a:r>
              <a:rPr lang="en-US" altLang="en-US" sz="1600" dirty="0"/>
              <a:t> sp. Copyright 2010, </a:t>
            </a:r>
            <a:r>
              <a:rPr lang="el-GR" altLang="en-US" sz="1600" dirty="0"/>
              <a:t>Εκδόσεις </a:t>
            </a:r>
            <a:r>
              <a:rPr lang="en-US" altLang="en-US" sz="1600" dirty="0"/>
              <a:t>Utopia </a:t>
            </a:r>
            <a:r>
              <a:rPr lang="el-GR" altLang="en-US" sz="1600" dirty="0"/>
              <a:t>Ε.Π.Ε.  Πηγή: </a:t>
            </a:r>
            <a:r>
              <a:rPr lang="en-US" altLang="en-US" sz="1600" dirty="0" err="1"/>
              <a:t>C.P.Hickman</a:t>
            </a:r>
            <a:r>
              <a:rPr lang="en-US" altLang="en-US" sz="1600" dirty="0"/>
              <a:t> Jr, </a:t>
            </a:r>
            <a:r>
              <a:rPr lang="en-US" altLang="en-US" sz="1600" dirty="0" err="1"/>
              <a:t>L.S.Roberts</a:t>
            </a:r>
            <a:r>
              <a:rPr lang="en-US" altLang="en-US" sz="1600" dirty="0"/>
              <a:t>, </a:t>
            </a:r>
            <a:r>
              <a:rPr lang="en-US" altLang="en-US" sz="1600" dirty="0" err="1"/>
              <a:t>S.L.Keen</a:t>
            </a:r>
            <a:r>
              <a:rPr lang="en-US" altLang="en-US" sz="1600" dirty="0"/>
              <a:t>, </a:t>
            </a:r>
            <a:r>
              <a:rPr lang="en-US" altLang="en-US" sz="1600" dirty="0" err="1"/>
              <a:t>A.Larson</a:t>
            </a:r>
            <a:r>
              <a:rPr lang="en-US" altLang="en-US" sz="1600" dirty="0"/>
              <a:t>, </a:t>
            </a:r>
            <a:r>
              <a:rPr lang="en-US" altLang="en-US" sz="1600" dirty="0" err="1"/>
              <a:t>H.L’Anson</a:t>
            </a:r>
            <a:r>
              <a:rPr lang="en-US" altLang="en-US" sz="1600" dirty="0"/>
              <a:t>, </a:t>
            </a:r>
            <a:r>
              <a:rPr lang="en-US" altLang="en-US" sz="1600" dirty="0" err="1"/>
              <a:t>D.J.Eisenhour</a:t>
            </a:r>
            <a:r>
              <a:rPr lang="en-US" altLang="en-US" sz="1600" dirty="0"/>
              <a:t>, </a:t>
            </a:r>
            <a:r>
              <a:rPr lang="el-GR" altLang="en-US" sz="1600" dirty="0"/>
              <a:t>Ζωολογία: Ολοκληρωμένες Αρχές, Εκδόσεις </a:t>
            </a:r>
            <a:r>
              <a:rPr lang="en-US" altLang="en-US" sz="1600" dirty="0"/>
              <a:t>Utopia </a:t>
            </a:r>
            <a:r>
              <a:rPr lang="el-GR" altLang="en-US" sz="1600" dirty="0"/>
              <a:t>Ε.Π.Ε.  </a:t>
            </a:r>
            <a:r>
              <a:rPr lang="en-US" altLang="en-US" sz="1600" dirty="0"/>
              <a:t>ISBN: 978-960-99280-2-1.</a:t>
            </a:r>
          </a:p>
          <a:p>
            <a:pPr marL="0" indent="0" eaLnBrk="1" hangingPunct="1">
              <a:buNone/>
            </a:pPr>
            <a:endParaRPr lang="en-US" altLang="en-US" sz="1600" dirty="0"/>
          </a:p>
        </p:txBody>
      </p:sp>
      <p:sp>
        <p:nvSpPr>
          <p:cNvPr id="4" name="Footer Placeholder 3"/>
          <p:cNvSpPr>
            <a:spLocks noGrp="1"/>
          </p:cNvSpPr>
          <p:nvPr>
            <p:ph type="ftr" sz="quarter" idx="11"/>
          </p:nvPr>
        </p:nvSpPr>
        <p:spPr/>
        <p:txBody>
          <a:bodyPr/>
          <a:lstStyle/>
          <a:p>
            <a:pPr>
              <a:defRPr/>
            </a:pPr>
            <a:r>
              <a:rPr lang="el-GR" smtClean="0"/>
              <a:t>Ενότητα 16. Τριλοβίτες, Χηληκεραιωτά και Μυριάποδα.</a:t>
            </a:r>
            <a:endParaRPr lang="el-GR"/>
          </a:p>
        </p:txBody>
      </p:sp>
      <p:sp>
        <p:nvSpPr>
          <p:cNvPr id="95237"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E597EFF3-9BEC-44B6-A291-66A7401956C3}" type="slidenum">
              <a:rPr lang="el-GR" altLang="en-US" sz="1200" smtClean="0">
                <a:solidFill>
                  <a:srgbClr val="898989"/>
                </a:solidFill>
                <a:cs typeface="Arial" panose="020B0604020202020204" pitchFamily="34" charset="0"/>
              </a:rPr>
              <a:pPr>
                <a:lnSpc>
                  <a:spcPct val="100000"/>
                </a:lnSpc>
                <a:spcBef>
                  <a:spcPct val="0"/>
                </a:spcBef>
                <a:buFontTx/>
                <a:buNone/>
              </a:pPr>
              <a:t>103</a:t>
            </a:fld>
            <a:endParaRPr lang="el-GR" altLang="en-US" sz="1200" smtClean="0">
              <a:solidFill>
                <a:srgbClr val="898989"/>
              </a:solidFill>
              <a:cs typeface="Arial" panose="020B0604020202020204" pitchFamily="34" charset="0"/>
            </a:endParaRPr>
          </a:p>
        </p:txBody>
      </p:sp>
    </p:spTree>
    <p:extLst>
      <p:ext uri="{BB962C8B-B14F-4D97-AF65-F5344CB8AC3E}">
        <p14:creationId xmlns:p14="http://schemas.microsoft.com/office/powerpoint/2010/main" val="3371659697"/>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Title 5"/>
          <p:cNvSpPr>
            <a:spLocks noGrp="1"/>
          </p:cNvSpPr>
          <p:nvPr>
            <p:ph type="title"/>
          </p:nvPr>
        </p:nvSpPr>
        <p:spPr>
          <a:xfrm>
            <a:off x="0" y="365125"/>
            <a:ext cx="9144000" cy="1325563"/>
          </a:xfrm>
        </p:spPr>
        <p:txBody>
          <a:bodyPr/>
          <a:lstStyle/>
          <a:p>
            <a:pPr eaLnBrk="1" hangingPunct="1"/>
            <a:r>
              <a:rPr lang="el-GR" altLang="en-US" sz="4000" dirty="0" smtClean="0"/>
              <a:t>Σημείωμα Χρήσης Έργων Τρίτων</a:t>
            </a:r>
            <a:r>
              <a:rPr lang="en-US" altLang="en-US" sz="4000" dirty="0" smtClean="0"/>
              <a:t> </a:t>
            </a:r>
            <a:r>
              <a:rPr lang="en-US" altLang="en-US" sz="4000" dirty="0" smtClean="0"/>
              <a:t>1</a:t>
            </a:r>
            <a:r>
              <a:rPr lang="el-GR" altLang="en-US" sz="4000" dirty="0" smtClean="0"/>
              <a:t>5</a:t>
            </a:r>
            <a:r>
              <a:rPr lang="en-US" altLang="en-US" sz="4000" dirty="0" smtClean="0"/>
              <a:t>/</a:t>
            </a:r>
            <a:r>
              <a:rPr lang="el-GR" altLang="en-US" sz="4000" dirty="0" smtClean="0"/>
              <a:t>18</a:t>
            </a:r>
            <a:endParaRPr lang="en-US" altLang="en-US" sz="4000" dirty="0" smtClean="0"/>
          </a:p>
        </p:txBody>
      </p:sp>
      <p:sp>
        <p:nvSpPr>
          <p:cNvPr id="95235" name="Content Placeholder 6"/>
          <p:cNvSpPr>
            <a:spLocks noGrp="1"/>
          </p:cNvSpPr>
          <p:nvPr>
            <p:ph idx="1"/>
          </p:nvPr>
        </p:nvSpPr>
        <p:spPr>
          <a:xfrm>
            <a:off x="428625" y="1484784"/>
            <a:ext cx="8286750" cy="4495800"/>
          </a:xfrm>
        </p:spPr>
        <p:txBody>
          <a:bodyPr/>
          <a:lstStyle/>
          <a:p>
            <a:pPr marL="0" indent="0" eaLnBrk="1" hangingPunct="1">
              <a:buFont typeface="Arial" panose="020B0604020202020204" pitchFamily="34" charset="0"/>
              <a:buNone/>
            </a:pPr>
            <a:r>
              <a:rPr lang="el-GR" altLang="en-US" sz="1600" b="1" dirty="0" smtClean="0"/>
              <a:t>Εικόνες</a:t>
            </a:r>
          </a:p>
          <a:p>
            <a:pPr marL="0" indent="0" eaLnBrk="1" hangingPunct="1">
              <a:buNone/>
            </a:pPr>
            <a:r>
              <a:rPr lang="el-GR" altLang="en-US" sz="1600" b="1" dirty="0"/>
              <a:t>Εικόνες 83</a:t>
            </a:r>
            <a:r>
              <a:rPr lang="el-GR" altLang="en-US" sz="1600" dirty="0"/>
              <a:t>. </a:t>
            </a:r>
            <a:r>
              <a:rPr lang="en-US" altLang="en-US" sz="1600" dirty="0" err="1"/>
              <a:t>Boophilus</a:t>
            </a:r>
            <a:r>
              <a:rPr lang="en-US" altLang="en-US" sz="1600" dirty="0"/>
              <a:t> </a:t>
            </a:r>
            <a:r>
              <a:rPr lang="en-US" altLang="en-US" sz="1600" dirty="0" err="1"/>
              <a:t>annulatus</a:t>
            </a:r>
            <a:r>
              <a:rPr lang="en-US" altLang="en-US" sz="1600" dirty="0"/>
              <a:t>. Copyright 2010, </a:t>
            </a:r>
            <a:r>
              <a:rPr lang="el-GR" altLang="en-US" sz="1600" dirty="0"/>
              <a:t>Εκδόσεις </a:t>
            </a:r>
            <a:r>
              <a:rPr lang="en-US" altLang="en-US" sz="1600" dirty="0"/>
              <a:t>Utopia </a:t>
            </a:r>
            <a:r>
              <a:rPr lang="el-GR" altLang="en-US" sz="1600" dirty="0"/>
              <a:t>Ε.Π.Ε.  Πηγή: </a:t>
            </a:r>
            <a:r>
              <a:rPr lang="en-US" altLang="en-US" sz="1600" dirty="0" err="1"/>
              <a:t>C.P.Hickman</a:t>
            </a:r>
            <a:r>
              <a:rPr lang="en-US" altLang="en-US" sz="1600" dirty="0"/>
              <a:t> Jr, </a:t>
            </a:r>
            <a:r>
              <a:rPr lang="en-US" altLang="en-US" sz="1600" dirty="0" err="1"/>
              <a:t>L.S.Roberts</a:t>
            </a:r>
            <a:r>
              <a:rPr lang="en-US" altLang="en-US" sz="1600" dirty="0"/>
              <a:t>, </a:t>
            </a:r>
            <a:r>
              <a:rPr lang="en-US" altLang="en-US" sz="1600" dirty="0" err="1"/>
              <a:t>S.L.Keen</a:t>
            </a:r>
            <a:r>
              <a:rPr lang="en-US" altLang="en-US" sz="1600" dirty="0"/>
              <a:t>, </a:t>
            </a:r>
            <a:r>
              <a:rPr lang="en-US" altLang="en-US" sz="1600" dirty="0" err="1"/>
              <a:t>A.Larson</a:t>
            </a:r>
            <a:r>
              <a:rPr lang="en-US" altLang="en-US" sz="1600" dirty="0"/>
              <a:t>, </a:t>
            </a:r>
            <a:r>
              <a:rPr lang="en-US" altLang="en-US" sz="1600" dirty="0" err="1"/>
              <a:t>H.L’Anson</a:t>
            </a:r>
            <a:r>
              <a:rPr lang="en-US" altLang="en-US" sz="1600" dirty="0"/>
              <a:t>, </a:t>
            </a:r>
            <a:r>
              <a:rPr lang="en-US" altLang="en-US" sz="1600" dirty="0" err="1"/>
              <a:t>D.J.Eisenhour</a:t>
            </a:r>
            <a:r>
              <a:rPr lang="en-US" altLang="en-US" sz="1600" dirty="0"/>
              <a:t>, </a:t>
            </a:r>
            <a:r>
              <a:rPr lang="el-GR" altLang="en-US" sz="1600" dirty="0"/>
              <a:t>Ζωολογία: Ολοκληρωμένες Αρχές, Εκδόσεις </a:t>
            </a:r>
            <a:r>
              <a:rPr lang="en-US" altLang="en-US" sz="1600" dirty="0"/>
              <a:t>Utopia </a:t>
            </a:r>
            <a:r>
              <a:rPr lang="el-GR" altLang="en-US" sz="1600" dirty="0"/>
              <a:t>Ε.Π.Ε.  </a:t>
            </a:r>
            <a:r>
              <a:rPr lang="en-US" altLang="en-US" sz="1600" dirty="0"/>
              <a:t>ISBN: 978-960-99280-2-1.</a:t>
            </a:r>
          </a:p>
          <a:p>
            <a:pPr marL="0" indent="0" eaLnBrk="1" hangingPunct="1">
              <a:buNone/>
            </a:pPr>
            <a:r>
              <a:rPr lang="el-GR" altLang="en-US" sz="1600" b="1" dirty="0" smtClean="0"/>
              <a:t>Εικόνα </a:t>
            </a:r>
            <a:r>
              <a:rPr lang="el-GR" altLang="en-US" sz="1600" b="1" dirty="0"/>
              <a:t>84. </a:t>
            </a:r>
            <a:r>
              <a:rPr lang="en-US" altLang="en-US" sz="1600" dirty="0"/>
              <a:t>Copyright </a:t>
            </a:r>
            <a:r>
              <a:rPr lang="en-US" altLang="en-US" sz="1600" dirty="0" err="1"/>
              <a:t>Sinauer</a:t>
            </a:r>
            <a:r>
              <a:rPr lang="en-US" altLang="en-US" sz="1600" dirty="0"/>
              <a:t> Associates. </a:t>
            </a:r>
            <a:r>
              <a:rPr lang="el-GR" altLang="en-US" sz="1600" dirty="0"/>
              <a:t>Πηγή: </a:t>
            </a:r>
            <a:r>
              <a:rPr lang="en-US" altLang="en-US" sz="1600" dirty="0"/>
              <a:t>R.C. </a:t>
            </a:r>
            <a:r>
              <a:rPr lang="en-US" altLang="en-US" sz="1600" dirty="0" err="1"/>
              <a:t>Brusca</a:t>
            </a:r>
            <a:r>
              <a:rPr lang="en-US" altLang="en-US" sz="1600" dirty="0"/>
              <a:t> &amp; G.J. </a:t>
            </a:r>
            <a:r>
              <a:rPr lang="en-US" altLang="en-US" sz="1600" dirty="0" err="1"/>
              <a:t>Brusca</a:t>
            </a:r>
            <a:r>
              <a:rPr lang="en-US" altLang="en-US" sz="1600" dirty="0"/>
              <a:t> (1990). Invertebrates. </a:t>
            </a:r>
            <a:r>
              <a:rPr lang="en-US" altLang="en-US" sz="1600" dirty="0" err="1"/>
              <a:t>Sinauer</a:t>
            </a:r>
            <a:r>
              <a:rPr lang="en-US" altLang="en-US" sz="1600" dirty="0"/>
              <a:t> Associates.</a:t>
            </a:r>
          </a:p>
          <a:p>
            <a:pPr marL="0" indent="0" eaLnBrk="1" hangingPunct="1">
              <a:buNone/>
            </a:pPr>
            <a:r>
              <a:rPr lang="el-GR" altLang="en-US" sz="1600" b="1" dirty="0" smtClean="0"/>
              <a:t>Εικόνα </a:t>
            </a:r>
            <a:r>
              <a:rPr lang="el-GR" altLang="en-US" sz="1600" b="1" dirty="0"/>
              <a:t>85. </a:t>
            </a:r>
            <a:r>
              <a:rPr lang="en-US" altLang="en-US" sz="1600" dirty="0"/>
              <a:t>Copyright Book Club Associates. </a:t>
            </a:r>
            <a:r>
              <a:rPr lang="el-GR" altLang="en-US" sz="1600" dirty="0"/>
              <a:t>Πηγή: </a:t>
            </a:r>
            <a:r>
              <a:rPr lang="en-US" altLang="en-US" sz="1600" dirty="0"/>
              <a:t>G. </a:t>
            </a:r>
            <a:r>
              <a:rPr lang="en-US" altLang="en-US" sz="1600" dirty="0" err="1"/>
              <a:t>Pretto</a:t>
            </a:r>
            <a:r>
              <a:rPr lang="en-US" altLang="en-US" sz="1600" dirty="0"/>
              <a:t>, A. </a:t>
            </a:r>
            <a:r>
              <a:rPr lang="en-US" altLang="en-US" sz="1600" dirty="0" err="1"/>
              <a:t>Minelli</a:t>
            </a:r>
            <a:r>
              <a:rPr lang="en-US" altLang="en-US" sz="1600" dirty="0"/>
              <a:t> &amp; M. </a:t>
            </a:r>
            <a:r>
              <a:rPr lang="en-US" altLang="en-US" sz="1600" dirty="0" err="1"/>
              <a:t>Ubertazzi-Tanara</a:t>
            </a:r>
            <a:r>
              <a:rPr lang="en-US" altLang="en-US" sz="1600" dirty="0"/>
              <a:t> (1975). The World of Nature. Book Club Associates.</a:t>
            </a:r>
          </a:p>
          <a:p>
            <a:pPr marL="0" indent="0" eaLnBrk="1" hangingPunct="1">
              <a:buNone/>
            </a:pPr>
            <a:r>
              <a:rPr lang="el-GR" altLang="en-US" sz="1600" b="1" dirty="0" smtClean="0"/>
              <a:t>Εικόνα </a:t>
            </a:r>
            <a:r>
              <a:rPr lang="el-GR" altLang="en-US" sz="1600" b="1" dirty="0"/>
              <a:t>86. </a:t>
            </a:r>
            <a:r>
              <a:rPr lang="en-US" altLang="en-US" sz="1600" dirty="0"/>
              <a:t>Copyright Domino Books Ltd. </a:t>
            </a:r>
            <a:r>
              <a:rPr lang="el-GR" altLang="en-US" sz="1600" dirty="0"/>
              <a:t>Πηγή: </a:t>
            </a:r>
            <a:r>
              <a:rPr lang="en-US" altLang="en-US" sz="1600" dirty="0"/>
              <a:t>M. </a:t>
            </a:r>
            <a:r>
              <a:rPr lang="en-US" altLang="en-US" sz="1600" dirty="0" err="1"/>
              <a:t>Chinery</a:t>
            </a:r>
            <a:r>
              <a:rPr lang="en-US" altLang="en-US" sz="1600" dirty="0"/>
              <a:t> (2012). Insects of Britain and Western Europe. Domino Books Ltd.</a:t>
            </a:r>
          </a:p>
          <a:p>
            <a:pPr marL="0" indent="0" eaLnBrk="1" hangingPunct="1">
              <a:buNone/>
            </a:pPr>
            <a:r>
              <a:rPr lang="el-GR" altLang="en-US" sz="1600" b="1" dirty="0" smtClean="0"/>
              <a:t>Εικόνα </a:t>
            </a:r>
            <a:r>
              <a:rPr lang="el-GR" altLang="en-US" sz="1600" b="1" dirty="0"/>
              <a:t>87</a:t>
            </a:r>
            <a:r>
              <a:rPr lang="el-GR" altLang="en-US" sz="1600" dirty="0"/>
              <a:t>. </a:t>
            </a:r>
            <a:r>
              <a:rPr lang="en-US" altLang="en-US" sz="1600" dirty="0"/>
              <a:t>Copyright 1987 by CBS College Publishing, 1980 by Saunders College. Holt, Rinehart and Winston, 1963,1968 and 1974 by W.B. Saunders Company. </a:t>
            </a:r>
            <a:r>
              <a:rPr lang="el-GR" altLang="en-US" sz="1600" dirty="0"/>
              <a:t>Πηγή: </a:t>
            </a:r>
            <a:r>
              <a:rPr lang="en-US" altLang="en-US" sz="1600" dirty="0"/>
              <a:t>Invertebrate Zoology, Barnes, ISBN 0-03-008914-X. </a:t>
            </a:r>
          </a:p>
          <a:p>
            <a:pPr marL="0" indent="0" eaLnBrk="1" hangingPunct="1">
              <a:buNone/>
            </a:pPr>
            <a:r>
              <a:rPr lang="el-GR" altLang="en-US" sz="1600" b="1" dirty="0" smtClean="0"/>
              <a:t>Εικόνα </a:t>
            </a:r>
            <a:r>
              <a:rPr lang="el-GR" altLang="en-US" sz="1600" b="1" dirty="0"/>
              <a:t>88</a:t>
            </a:r>
            <a:r>
              <a:rPr lang="el-GR" altLang="en-US" sz="1600" dirty="0"/>
              <a:t>. </a:t>
            </a:r>
            <a:r>
              <a:rPr lang="en-US" altLang="en-US" sz="1600" dirty="0"/>
              <a:t>Copyright </a:t>
            </a:r>
            <a:r>
              <a:rPr lang="en-US" altLang="en-US" sz="1600" dirty="0" err="1"/>
              <a:t>Sidgwick</a:t>
            </a:r>
            <a:r>
              <a:rPr lang="en-US" altLang="en-US" sz="1600" dirty="0"/>
              <a:t> &amp; Jackson. </a:t>
            </a:r>
            <a:r>
              <a:rPr lang="el-GR" altLang="en-US" sz="1600" dirty="0"/>
              <a:t>Πηγή: </a:t>
            </a:r>
            <a:r>
              <a:rPr lang="en-US" altLang="en-US" sz="1600" dirty="0"/>
              <a:t>F.E.G. Cox et al. (1969). Practical Invertebrate Zoology. A Laboratory Manual. </a:t>
            </a:r>
            <a:r>
              <a:rPr lang="en-US" altLang="en-US" sz="1600" dirty="0" err="1"/>
              <a:t>Sidgwick</a:t>
            </a:r>
            <a:r>
              <a:rPr lang="en-US" altLang="en-US" sz="1600" dirty="0"/>
              <a:t> &amp; Jackson.</a:t>
            </a:r>
          </a:p>
          <a:p>
            <a:pPr marL="0" indent="0" eaLnBrk="1" hangingPunct="1">
              <a:buNone/>
            </a:pPr>
            <a:endParaRPr lang="en-US" altLang="en-US" sz="1600" dirty="0"/>
          </a:p>
        </p:txBody>
      </p:sp>
      <p:sp>
        <p:nvSpPr>
          <p:cNvPr id="4" name="Footer Placeholder 3"/>
          <p:cNvSpPr>
            <a:spLocks noGrp="1"/>
          </p:cNvSpPr>
          <p:nvPr>
            <p:ph type="ftr" sz="quarter" idx="11"/>
          </p:nvPr>
        </p:nvSpPr>
        <p:spPr/>
        <p:txBody>
          <a:bodyPr/>
          <a:lstStyle/>
          <a:p>
            <a:pPr>
              <a:defRPr/>
            </a:pPr>
            <a:r>
              <a:rPr lang="el-GR" smtClean="0"/>
              <a:t>Ενότητα 16. Τριλοβίτες, Χηληκεραιωτά και Μυριάποδα.</a:t>
            </a:r>
            <a:endParaRPr lang="el-GR"/>
          </a:p>
        </p:txBody>
      </p:sp>
      <p:sp>
        <p:nvSpPr>
          <p:cNvPr id="95237"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E597EFF3-9BEC-44B6-A291-66A7401956C3}" type="slidenum">
              <a:rPr lang="el-GR" altLang="en-US" sz="1200" smtClean="0">
                <a:solidFill>
                  <a:srgbClr val="898989"/>
                </a:solidFill>
                <a:cs typeface="Arial" panose="020B0604020202020204" pitchFamily="34" charset="0"/>
              </a:rPr>
              <a:pPr>
                <a:lnSpc>
                  <a:spcPct val="100000"/>
                </a:lnSpc>
                <a:spcBef>
                  <a:spcPct val="0"/>
                </a:spcBef>
                <a:buFontTx/>
                <a:buNone/>
              </a:pPr>
              <a:t>104</a:t>
            </a:fld>
            <a:endParaRPr lang="el-GR" altLang="en-US" sz="1200" smtClean="0">
              <a:solidFill>
                <a:srgbClr val="898989"/>
              </a:solidFill>
              <a:cs typeface="Arial" panose="020B0604020202020204" pitchFamily="34" charset="0"/>
            </a:endParaRPr>
          </a:p>
        </p:txBody>
      </p:sp>
    </p:spTree>
    <p:extLst>
      <p:ext uri="{BB962C8B-B14F-4D97-AF65-F5344CB8AC3E}">
        <p14:creationId xmlns:p14="http://schemas.microsoft.com/office/powerpoint/2010/main" val="3184005291"/>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Title 5"/>
          <p:cNvSpPr>
            <a:spLocks noGrp="1"/>
          </p:cNvSpPr>
          <p:nvPr>
            <p:ph type="title"/>
          </p:nvPr>
        </p:nvSpPr>
        <p:spPr>
          <a:xfrm>
            <a:off x="0" y="365125"/>
            <a:ext cx="9144000" cy="1325563"/>
          </a:xfrm>
        </p:spPr>
        <p:txBody>
          <a:bodyPr/>
          <a:lstStyle/>
          <a:p>
            <a:pPr eaLnBrk="1" hangingPunct="1"/>
            <a:r>
              <a:rPr lang="el-GR" altLang="en-US" sz="4000" dirty="0" smtClean="0"/>
              <a:t>Σημείωμα Χρήσης Έργων Τρίτων</a:t>
            </a:r>
            <a:r>
              <a:rPr lang="en-US" altLang="en-US" sz="4000" dirty="0" smtClean="0"/>
              <a:t> </a:t>
            </a:r>
            <a:r>
              <a:rPr lang="el-GR" altLang="en-US" sz="4000" dirty="0" smtClean="0"/>
              <a:t>16/18</a:t>
            </a:r>
            <a:endParaRPr lang="en-US" altLang="en-US" sz="4000" dirty="0" smtClean="0"/>
          </a:p>
        </p:txBody>
      </p:sp>
      <p:sp>
        <p:nvSpPr>
          <p:cNvPr id="95235" name="Content Placeholder 6"/>
          <p:cNvSpPr>
            <a:spLocks noGrp="1"/>
          </p:cNvSpPr>
          <p:nvPr>
            <p:ph idx="1"/>
          </p:nvPr>
        </p:nvSpPr>
        <p:spPr>
          <a:xfrm>
            <a:off x="428625" y="1484784"/>
            <a:ext cx="8286750" cy="4495800"/>
          </a:xfrm>
        </p:spPr>
        <p:txBody>
          <a:bodyPr/>
          <a:lstStyle/>
          <a:p>
            <a:pPr marL="0" indent="0" eaLnBrk="1" hangingPunct="1">
              <a:buFont typeface="Arial" panose="020B0604020202020204" pitchFamily="34" charset="0"/>
              <a:buNone/>
            </a:pPr>
            <a:r>
              <a:rPr lang="el-GR" altLang="en-US" sz="1600" b="1" dirty="0" smtClean="0"/>
              <a:t>Εικόνες</a:t>
            </a:r>
          </a:p>
          <a:p>
            <a:pPr marL="0" indent="0" eaLnBrk="1" hangingPunct="1">
              <a:buNone/>
            </a:pPr>
            <a:r>
              <a:rPr lang="el-GR" altLang="en-US" sz="1600" b="1" dirty="0"/>
              <a:t>Εικόνα 89. </a:t>
            </a:r>
            <a:r>
              <a:rPr lang="en-US" altLang="en-US" sz="1600" dirty="0"/>
              <a:t>Copyright CBS College Publishing. </a:t>
            </a:r>
            <a:r>
              <a:rPr lang="el-GR" altLang="en-US" sz="1600" dirty="0"/>
              <a:t>Πηγή: </a:t>
            </a:r>
            <a:r>
              <a:rPr lang="en-US" altLang="en-US" sz="1600" dirty="0"/>
              <a:t>R.D. Barnes (1987). Invertebrate Zoology. CBS College Publishing.</a:t>
            </a:r>
          </a:p>
          <a:p>
            <a:pPr marL="0" indent="0" eaLnBrk="1" hangingPunct="1">
              <a:buNone/>
            </a:pPr>
            <a:r>
              <a:rPr lang="el-GR" altLang="en-US" sz="1600" b="1" dirty="0" smtClean="0"/>
              <a:t>Εικόνα </a:t>
            </a:r>
            <a:r>
              <a:rPr lang="el-GR" altLang="en-US" sz="1600" b="1" dirty="0"/>
              <a:t>90. </a:t>
            </a:r>
            <a:r>
              <a:rPr lang="en-US" altLang="en-US" sz="1600" dirty="0"/>
              <a:t>Copyright Wm. C. Brown Publishers. </a:t>
            </a:r>
            <a:r>
              <a:rPr lang="el-GR" altLang="en-US" sz="1600" dirty="0"/>
              <a:t>Πηγή: </a:t>
            </a:r>
            <a:r>
              <a:rPr lang="en-US" altLang="en-US" sz="1600" dirty="0"/>
              <a:t>C.P. Hickman &amp; L.S. Roberts (1995). Animal Diversity. Wm. C. Brown Publishers.</a:t>
            </a:r>
          </a:p>
          <a:p>
            <a:pPr marL="0" indent="0" eaLnBrk="1" hangingPunct="1">
              <a:buNone/>
            </a:pPr>
            <a:r>
              <a:rPr lang="el-GR" altLang="en-US" sz="1600" b="1" dirty="0" smtClean="0"/>
              <a:t>Εικόνα </a:t>
            </a:r>
            <a:r>
              <a:rPr lang="el-GR" altLang="en-US" sz="1600" b="1" dirty="0"/>
              <a:t>91</a:t>
            </a:r>
            <a:r>
              <a:rPr lang="el-GR" altLang="en-US" sz="1600" dirty="0"/>
              <a:t>. </a:t>
            </a:r>
            <a:r>
              <a:rPr lang="en-US" altLang="en-US" sz="1600" dirty="0"/>
              <a:t>Copyright 1987 by CBS College Publishing, 1980 by Saunders College. Holt, Rinehart and Winston, 1963,1968 and 1974 by W.B. Saunders Company. </a:t>
            </a:r>
            <a:r>
              <a:rPr lang="el-GR" altLang="en-US" sz="1600" dirty="0"/>
              <a:t>Πηγή: </a:t>
            </a:r>
            <a:r>
              <a:rPr lang="en-US" altLang="en-US" sz="1600" dirty="0"/>
              <a:t>Invertebrate Zoology, Barnes, ISBN 0-03-008914-X. </a:t>
            </a:r>
          </a:p>
          <a:p>
            <a:pPr marL="0" indent="0" eaLnBrk="1" hangingPunct="1">
              <a:buNone/>
            </a:pPr>
            <a:r>
              <a:rPr lang="el-GR" altLang="en-US" sz="1600" b="1" dirty="0" smtClean="0"/>
              <a:t>Εικόνα </a:t>
            </a:r>
            <a:r>
              <a:rPr lang="el-GR" altLang="en-US" sz="1600" b="1" dirty="0"/>
              <a:t>92. </a:t>
            </a:r>
            <a:r>
              <a:rPr lang="en-US" altLang="en-US" sz="1600" dirty="0"/>
              <a:t>Copyright Domino Books Ltd. </a:t>
            </a:r>
            <a:r>
              <a:rPr lang="el-GR" altLang="en-US" sz="1600" dirty="0"/>
              <a:t>Πηγή: </a:t>
            </a:r>
            <a:r>
              <a:rPr lang="en-US" altLang="en-US" sz="1600" dirty="0"/>
              <a:t>M. </a:t>
            </a:r>
            <a:r>
              <a:rPr lang="en-US" altLang="en-US" sz="1600" dirty="0" err="1"/>
              <a:t>Chinery</a:t>
            </a:r>
            <a:r>
              <a:rPr lang="en-US" altLang="en-US" sz="1600" dirty="0"/>
              <a:t> (2012). Insects of Britain and Western Europe. Domino Books Ltd.</a:t>
            </a:r>
          </a:p>
          <a:p>
            <a:pPr marL="0" indent="0" eaLnBrk="1" hangingPunct="1">
              <a:buNone/>
            </a:pPr>
            <a:r>
              <a:rPr lang="el-GR" altLang="en-US" sz="1600" b="1" dirty="0" smtClean="0"/>
              <a:t>Εικόνα </a:t>
            </a:r>
            <a:r>
              <a:rPr lang="el-GR" altLang="en-US" sz="1600" b="1" dirty="0"/>
              <a:t>93. </a:t>
            </a:r>
            <a:r>
              <a:rPr lang="en-US" altLang="en-US" sz="1600" dirty="0"/>
              <a:t>Dennis Kunkel Microscopy, Inc. Visuals Unlimited, Inc. </a:t>
            </a:r>
            <a:r>
              <a:rPr lang="el-GR" altLang="en-US" sz="1600" dirty="0"/>
              <a:t>Σύνδεσμος: </a:t>
            </a:r>
            <a:r>
              <a:rPr lang="en-US" altLang="en-US" sz="1600" dirty="0"/>
              <a:t>http://www.visualsunlimited.com/image/I0000c1lupAsVM_4. </a:t>
            </a:r>
            <a:r>
              <a:rPr lang="el-GR" altLang="en-US" sz="1600" dirty="0"/>
              <a:t>Πηγή: </a:t>
            </a:r>
            <a:r>
              <a:rPr lang="en-US" altLang="en-US" sz="1600" dirty="0"/>
              <a:t>http://www.visualsunlimited.com.</a:t>
            </a:r>
          </a:p>
          <a:p>
            <a:pPr marL="0" indent="0" eaLnBrk="1" hangingPunct="1">
              <a:buNone/>
            </a:pPr>
            <a:r>
              <a:rPr lang="el-GR" altLang="en-US" sz="1600" b="1" dirty="0" smtClean="0"/>
              <a:t>Εικόνα </a:t>
            </a:r>
            <a:r>
              <a:rPr lang="el-GR" altLang="en-US" sz="1600" b="1" dirty="0"/>
              <a:t>94</a:t>
            </a:r>
            <a:r>
              <a:rPr lang="el-GR" altLang="en-US" sz="1600" dirty="0"/>
              <a:t>. </a:t>
            </a:r>
            <a:r>
              <a:rPr lang="en-US" altLang="en-US" sz="1600" dirty="0"/>
              <a:t>Copyright 1988 by Blackwell Scientific Publications. </a:t>
            </a:r>
            <a:r>
              <a:rPr lang="el-GR" altLang="en-US" sz="1600" dirty="0"/>
              <a:t>Πηγή: </a:t>
            </a:r>
            <a:r>
              <a:rPr lang="en-US" altLang="en-US" sz="1600" dirty="0"/>
              <a:t>RSK Barnes, P. </a:t>
            </a:r>
            <a:r>
              <a:rPr lang="en-US" altLang="en-US" sz="1600" dirty="0" err="1"/>
              <a:t>Calow</a:t>
            </a:r>
            <a:r>
              <a:rPr lang="en-US" altLang="en-US" sz="1600" dirty="0"/>
              <a:t> and PJW Olive, The Invertebrates: a new synthesis, ISBN 0-632-01638-8.</a:t>
            </a:r>
          </a:p>
          <a:p>
            <a:pPr marL="0" indent="0" eaLnBrk="1" hangingPunct="1">
              <a:buNone/>
            </a:pPr>
            <a:endParaRPr lang="en-US" altLang="en-US" sz="1600" dirty="0"/>
          </a:p>
        </p:txBody>
      </p:sp>
      <p:sp>
        <p:nvSpPr>
          <p:cNvPr id="4" name="Footer Placeholder 3"/>
          <p:cNvSpPr>
            <a:spLocks noGrp="1"/>
          </p:cNvSpPr>
          <p:nvPr>
            <p:ph type="ftr" sz="quarter" idx="11"/>
          </p:nvPr>
        </p:nvSpPr>
        <p:spPr/>
        <p:txBody>
          <a:bodyPr/>
          <a:lstStyle/>
          <a:p>
            <a:pPr>
              <a:defRPr/>
            </a:pPr>
            <a:r>
              <a:rPr lang="el-GR" smtClean="0"/>
              <a:t>Ενότητα 16. Τριλοβίτες, Χηληκεραιωτά και Μυριάποδα.</a:t>
            </a:r>
            <a:endParaRPr lang="el-GR"/>
          </a:p>
        </p:txBody>
      </p:sp>
      <p:sp>
        <p:nvSpPr>
          <p:cNvPr id="95237"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E597EFF3-9BEC-44B6-A291-66A7401956C3}" type="slidenum">
              <a:rPr lang="el-GR" altLang="en-US" sz="1200" smtClean="0">
                <a:solidFill>
                  <a:srgbClr val="898989"/>
                </a:solidFill>
                <a:cs typeface="Arial" panose="020B0604020202020204" pitchFamily="34" charset="0"/>
              </a:rPr>
              <a:pPr>
                <a:lnSpc>
                  <a:spcPct val="100000"/>
                </a:lnSpc>
                <a:spcBef>
                  <a:spcPct val="0"/>
                </a:spcBef>
                <a:buFontTx/>
                <a:buNone/>
              </a:pPr>
              <a:t>105</a:t>
            </a:fld>
            <a:endParaRPr lang="el-GR" altLang="en-US" sz="1200" smtClean="0">
              <a:solidFill>
                <a:srgbClr val="898989"/>
              </a:solidFill>
              <a:cs typeface="Arial" panose="020B0604020202020204" pitchFamily="34" charset="0"/>
            </a:endParaRPr>
          </a:p>
        </p:txBody>
      </p:sp>
    </p:spTree>
    <p:extLst>
      <p:ext uri="{BB962C8B-B14F-4D97-AF65-F5344CB8AC3E}">
        <p14:creationId xmlns:p14="http://schemas.microsoft.com/office/powerpoint/2010/main" val="2388743338"/>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Title 5"/>
          <p:cNvSpPr>
            <a:spLocks noGrp="1"/>
          </p:cNvSpPr>
          <p:nvPr>
            <p:ph type="title"/>
          </p:nvPr>
        </p:nvSpPr>
        <p:spPr>
          <a:xfrm>
            <a:off x="0" y="365125"/>
            <a:ext cx="9144000" cy="1325563"/>
          </a:xfrm>
        </p:spPr>
        <p:txBody>
          <a:bodyPr/>
          <a:lstStyle/>
          <a:p>
            <a:pPr eaLnBrk="1" hangingPunct="1"/>
            <a:r>
              <a:rPr lang="el-GR" altLang="en-US" sz="4000" dirty="0" smtClean="0"/>
              <a:t>Σημείωμα Χρήσης Έργων </a:t>
            </a:r>
            <a:r>
              <a:rPr lang="el-GR" altLang="en-US" sz="4000" dirty="0" smtClean="0"/>
              <a:t>Τρίτων </a:t>
            </a:r>
            <a:r>
              <a:rPr lang="en-US" altLang="en-US" sz="4000" dirty="0" smtClean="0"/>
              <a:t>1</a:t>
            </a:r>
            <a:r>
              <a:rPr lang="el-GR" altLang="en-US" sz="4000" dirty="0" smtClean="0"/>
              <a:t>7</a:t>
            </a:r>
            <a:r>
              <a:rPr lang="en-US" altLang="en-US" sz="4000" dirty="0" smtClean="0"/>
              <a:t>/</a:t>
            </a:r>
            <a:r>
              <a:rPr lang="el-GR" altLang="en-US" sz="4000" dirty="0" smtClean="0"/>
              <a:t>18</a:t>
            </a:r>
            <a:endParaRPr lang="en-US" altLang="en-US" sz="4000" dirty="0" smtClean="0"/>
          </a:p>
        </p:txBody>
      </p:sp>
      <p:sp>
        <p:nvSpPr>
          <p:cNvPr id="95235" name="Content Placeholder 6"/>
          <p:cNvSpPr>
            <a:spLocks noGrp="1"/>
          </p:cNvSpPr>
          <p:nvPr>
            <p:ph idx="1"/>
          </p:nvPr>
        </p:nvSpPr>
        <p:spPr>
          <a:xfrm>
            <a:off x="428625" y="1484784"/>
            <a:ext cx="8286750" cy="4495800"/>
          </a:xfrm>
        </p:spPr>
        <p:txBody>
          <a:bodyPr/>
          <a:lstStyle/>
          <a:p>
            <a:pPr marL="0" indent="0" eaLnBrk="1" hangingPunct="1">
              <a:buFont typeface="Arial" panose="020B0604020202020204" pitchFamily="34" charset="0"/>
              <a:buNone/>
            </a:pPr>
            <a:r>
              <a:rPr lang="el-GR" altLang="en-US" sz="1600" b="1" dirty="0" smtClean="0"/>
              <a:t>Εικόνες</a:t>
            </a:r>
          </a:p>
          <a:p>
            <a:pPr marL="0" indent="0" eaLnBrk="1" hangingPunct="1">
              <a:buNone/>
            </a:pPr>
            <a:r>
              <a:rPr lang="el-GR" altLang="en-US" sz="1600" b="1" dirty="0"/>
              <a:t>Εικόνα 95</a:t>
            </a:r>
            <a:r>
              <a:rPr lang="el-GR" altLang="en-US" sz="1600" dirty="0"/>
              <a:t>. </a:t>
            </a:r>
            <a:r>
              <a:rPr lang="en-US" altLang="en-US" sz="1600" dirty="0"/>
              <a:t>Copyrighted.</a:t>
            </a:r>
          </a:p>
          <a:p>
            <a:pPr marL="0" indent="0" eaLnBrk="1" hangingPunct="1">
              <a:buNone/>
            </a:pPr>
            <a:r>
              <a:rPr lang="el-GR" altLang="en-US" sz="1600" b="1" dirty="0" smtClean="0"/>
              <a:t>Εικόνα </a:t>
            </a:r>
            <a:r>
              <a:rPr lang="el-GR" altLang="en-US" sz="1600" b="1" dirty="0"/>
              <a:t>96. </a:t>
            </a:r>
            <a:r>
              <a:rPr lang="en-US" altLang="en-US" sz="1600" dirty="0"/>
              <a:t>Copyright Wm. C. Brown Publishers. </a:t>
            </a:r>
            <a:r>
              <a:rPr lang="el-GR" altLang="en-US" sz="1600" dirty="0"/>
              <a:t>Πηγή: </a:t>
            </a:r>
            <a:r>
              <a:rPr lang="en-US" altLang="en-US" sz="1600" dirty="0"/>
              <a:t>C.P. Hickman &amp; L.S. Roberts (1995). Animal Diversity. Wm. C. Brown Publishers.</a:t>
            </a:r>
          </a:p>
          <a:p>
            <a:pPr marL="0" indent="0" eaLnBrk="1" hangingPunct="1">
              <a:buNone/>
            </a:pPr>
            <a:r>
              <a:rPr lang="el-GR" altLang="en-US" sz="1600" b="1" dirty="0" smtClean="0"/>
              <a:t>Εικόνα </a:t>
            </a:r>
            <a:r>
              <a:rPr lang="el-GR" altLang="en-US" sz="1600" b="1" dirty="0"/>
              <a:t>97. </a:t>
            </a:r>
            <a:r>
              <a:rPr lang="en-US" altLang="en-US" sz="1600" dirty="0"/>
              <a:t>Copyright 1987 by CBS College Publishing, 1980 by Saunders College. Holt, Rinehart and Winston, 1963,1968 and 1974 by W.B. Saunders Company. </a:t>
            </a:r>
            <a:r>
              <a:rPr lang="el-GR" altLang="en-US" sz="1600" dirty="0"/>
              <a:t>Πηγή: </a:t>
            </a:r>
            <a:r>
              <a:rPr lang="en-US" altLang="en-US" sz="1600" dirty="0"/>
              <a:t>Invertebrate Zoology, Barnes, ISBN 0-03-008914-X.</a:t>
            </a:r>
          </a:p>
          <a:p>
            <a:pPr marL="0" indent="0" eaLnBrk="1" hangingPunct="1">
              <a:buNone/>
            </a:pPr>
            <a:r>
              <a:rPr lang="el-GR" altLang="en-US" sz="1600" b="1" dirty="0" smtClean="0"/>
              <a:t>Εικόνα </a:t>
            </a:r>
            <a:r>
              <a:rPr lang="el-GR" altLang="en-US" sz="1600" b="1" dirty="0"/>
              <a:t>98</a:t>
            </a:r>
            <a:r>
              <a:rPr lang="el-GR" altLang="en-US" sz="1600" dirty="0"/>
              <a:t>. </a:t>
            </a:r>
            <a:r>
              <a:rPr lang="en-US" altLang="en-US" sz="1600" dirty="0"/>
              <a:t>Copyright </a:t>
            </a:r>
            <a:r>
              <a:rPr lang="en-US" altLang="en-US" sz="1600" dirty="0" err="1"/>
              <a:t>Sidgwick</a:t>
            </a:r>
            <a:r>
              <a:rPr lang="en-US" altLang="en-US" sz="1600" dirty="0"/>
              <a:t> &amp; Jackson. </a:t>
            </a:r>
            <a:r>
              <a:rPr lang="el-GR" altLang="en-US" sz="1600" dirty="0"/>
              <a:t>Πηγή: </a:t>
            </a:r>
            <a:r>
              <a:rPr lang="en-US" altLang="en-US" sz="1600" dirty="0"/>
              <a:t>F.E.G. Cox et al. (1969). Practical Invertebrate Zoology. A Laboratory Manual. </a:t>
            </a:r>
            <a:r>
              <a:rPr lang="en-US" altLang="en-US" sz="1600" dirty="0" err="1"/>
              <a:t>Sidgwick</a:t>
            </a:r>
            <a:r>
              <a:rPr lang="en-US" altLang="en-US" sz="1600" dirty="0"/>
              <a:t> &amp; Jackson.</a:t>
            </a:r>
          </a:p>
          <a:p>
            <a:pPr marL="0" indent="0" eaLnBrk="1" hangingPunct="1">
              <a:buNone/>
            </a:pPr>
            <a:r>
              <a:rPr lang="el-GR" altLang="en-US" sz="1600" b="1" dirty="0" smtClean="0"/>
              <a:t>Εικόνα </a:t>
            </a:r>
            <a:r>
              <a:rPr lang="el-GR" altLang="en-US" sz="1600" b="1" dirty="0"/>
              <a:t>99</a:t>
            </a:r>
            <a:r>
              <a:rPr lang="el-GR" altLang="en-US" sz="1600" dirty="0"/>
              <a:t>. </a:t>
            </a:r>
            <a:r>
              <a:rPr lang="en-US" altLang="en-US" sz="1600" dirty="0"/>
              <a:t>The Ground Crew . John R. Meyer. Department of Entomology. NC State University. </a:t>
            </a:r>
            <a:r>
              <a:rPr lang="el-GR" altLang="en-US" sz="1600" dirty="0"/>
              <a:t>Σύνδεσμος: </a:t>
            </a:r>
            <a:r>
              <a:rPr lang="en-US" altLang="en-US" sz="1600" dirty="0"/>
              <a:t>http://www.cals.ncsu.edu/course/ent525/soil/soilpix/pages/symphyla_jpg.htm. </a:t>
            </a:r>
            <a:r>
              <a:rPr lang="el-GR" altLang="en-US" sz="1600" dirty="0"/>
              <a:t>Πηγή: </a:t>
            </a:r>
            <a:r>
              <a:rPr lang="en-US" altLang="en-US" sz="1600" dirty="0"/>
              <a:t>http://harvest.cals.ncsu.edu/.</a:t>
            </a:r>
          </a:p>
          <a:p>
            <a:pPr marL="0" indent="0" eaLnBrk="1" hangingPunct="1">
              <a:buNone/>
            </a:pPr>
            <a:r>
              <a:rPr lang="el-GR" altLang="en-US" sz="1600" b="1" dirty="0" smtClean="0"/>
              <a:t>Εικόνα </a:t>
            </a:r>
            <a:r>
              <a:rPr lang="el-GR" altLang="en-US" sz="1600" b="1" dirty="0"/>
              <a:t>100. </a:t>
            </a:r>
            <a:r>
              <a:rPr lang="en-US" altLang="en-US" sz="1600" dirty="0"/>
              <a:t>Copyright 1987 by CBS College Publishing, 1980 by Saunders College. Holt, Rinehart and Winston, 1963,1968 and 1974 by W.B. Saunders Company. </a:t>
            </a:r>
            <a:r>
              <a:rPr lang="el-GR" altLang="en-US" sz="1600" dirty="0"/>
              <a:t>Πηγή: </a:t>
            </a:r>
            <a:r>
              <a:rPr lang="en-US" altLang="en-US" sz="1600" dirty="0"/>
              <a:t>Invertebrate Zoology, Barnes, ISBN 0-03-008914-X .</a:t>
            </a:r>
          </a:p>
          <a:p>
            <a:pPr marL="0" indent="0" eaLnBrk="1" hangingPunct="1">
              <a:buNone/>
            </a:pPr>
            <a:endParaRPr lang="en-US" altLang="en-US" sz="1600" dirty="0"/>
          </a:p>
        </p:txBody>
      </p:sp>
      <p:sp>
        <p:nvSpPr>
          <p:cNvPr id="4" name="Footer Placeholder 3"/>
          <p:cNvSpPr>
            <a:spLocks noGrp="1"/>
          </p:cNvSpPr>
          <p:nvPr>
            <p:ph type="ftr" sz="quarter" idx="11"/>
          </p:nvPr>
        </p:nvSpPr>
        <p:spPr/>
        <p:txBody>
          <a:bodyPr/>
          <a:lstStyle/>
          <a:p>
            <a:pPr>
              <a:defRPr/>
            </a:pPr>
            <a:r>
              <a:rPr lang="el-GR" smtClean="0"/>
              <a:t>Ενότητα 16. Τριλοβίτες, Χηληκεραιωτά και Μυριάποδα.</a:t>
            </a:r>
            <a:endParaRPr lang="el-GR"/>
          </a:p>
        </p:txBody>
      </p:sp>
      <p:sp>
        <p:nvSpPr>
          <p:cNvPr id="95237"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E597EFF3-9BEC-44B6-A291-66A7401956C3}" type="slidenum">
              <a:rPr lang="el-GR" altLang="en-US" sz="1200" smtClean="0">
                <a:solidFill>
                  <a:srgbClr val="898989"/>
                </a:solidFill>
                <a:cs typeface="Arial" panose="020B0604020202020204" pitchFamily="34" charset="0"/>
              </a:rPr>
              <a:pPr>
                <a:lnSpc>
                  <a:spcPct val="100000"/>
                </a:lnSpc>
                <a:spcBef>
                  <a:spcPct val="0"/>
                </a:spcBef>
                <a:buFontTx/>
                <a:buNone/>
              </a:pPr>
              <a:t>106</a:t>
            </a:fld>
            <a:endParaRPr lang="el-GR" altLang="en-US" sz="1200" smtClean="0">
              <a:solidFill>
                <a:srgbClr val="898989"/>
              </a:solidFill>
              <a:cs typeface="Arial" panose="020B0604020202020204" pitchFamily="34" charset="0"/>
            </a:endParaRPr>
          </a:p>
        </p:txBody>
      </p:sp>
    </p:spTree>
    <p:extLst>
      <p:ext uri="{BB962C8B-B14F-4D97-AF65-F5344CB8AC3E}">
        <p14:creationId xmlns:p14="http://schemas.microsoft.com/office/powerpoint/2010/main" val="962862931"/>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Title 5"/>
          <p:cNvSpPr>
            <a:spLocks noGrp="1"/>
          </p:cNvSpPr>
          <p:nvPr>
            <p:ph type="title"/>
          </p:nvPr>
        </p:nvSpPr>
        <p:spPr>
          <a:xfrm>
            <a:off x="0" y="365125"/>
            <a:ext cx="9144000" cy="1325563"/>
          </a:xfrm>
        </p:spPr>
        <p:txBody>
          <a:bodyPr/>
          <a:lstStyle/>
          <a:p>
            <a:pPr eaLnBrk="1" hangingPunct="1"/>
            <a:r>
              <a:rPr lang="el-GR" altLang="en-US" sz="4000" dirty="0" smtClean="0"/>
              <a:t>Σημείωμα Χρήσης Έργων Τρίτων</a:t>
            </a:r>
            <a:r>
              <a:rPr lang="en-US" altLang="en-US" sz="4000" dirty="0" smtClean="0"/>
              <a:t> </a:t>
            </a:r>
            <a:r>
              <a:rPr lang="el-GR" altLang="en-US" sz="4000" dirty="0" smtClean="0"/>
              <a:t>18</a:t>
            </a:r>
            <a:r>
              <a:rPr lang="en-US" altLang="en-US" sz="4000" dirty="0" smtClean="0"/>
              <a:t>/</a:t>
            </a:r>
            <a:r>
              <a:rPr lang="el-GR" altLang="en-US" sz="4000" smtClean="0"/>
              <a:t>18</a:t>
            </a:r>
            <a:endParaRPr lang="en-US" altLang="en-US" sz="4000" dirty="0" smtClean="0"/>
          </a:p>
        </p:txBody>
      </p:sp>
      <p:sp>
        <p:nvSpPr>
          <p:cNvPr id="95235" name="Content Placeholder 6"/>
          <p:cNvSpPr>
            <a:spLocks noGrp="1"/>
          </p:cNvSpPr>
          <p:nvPr>
            <p:ph idx="1"/>
          </p:nvPr>
        </p:nvSpPr>
        <p:spPr>
          <a:xfrm>
            <a:off x="428625" y="1484784"/>
            <a:ext cx="8286750" cy="4495800"/>
          </a:xfrm>
        </p:spPr>
        <p:txBody>
          <a:bodyPr/>
          <a:lstStyle/>
          <a:p>
            <a:pPr marL="0" indent="0" eaLnBrk="1" hangingPunct="1">
              <a:buFont typeface="Arial" panose="020B0604020202020204" pitchFamily="34" charset="0"/>
              <a:buNone/>
            </a:pPr>
            <a:r>
              <a:rPr lang="el-GR" altLang="en-US" sz="1600" b="1" smtClean="0"/>
              <a:t>Εικόνες</a:t>
            </a:r>
            <a:endParaRPr lang="el-GR" altLang="en-US" sz="1600" b="1" dirty="0" smtClean="0"/>
          </a:p>
          <a:p>
            <a:pPr marL="0" indent="0" eaLnBrk="1" hangingPunct="1">
              <a:buNone/>
            </a:pPr>
            <a:r>
              <a:rPr lang="el-GR" altLang="en-US" sz="1600" b="1" dirty="0"/>
              <a:t>Εικόνα 101. </a:t>
            </a:r>
            <a:r>
              <a:rPr lang="en-US" altLang="en-US" sz="1600" dirty="0"/>
              <a:t>Copyright Oxford University Press. </a:t>
            </a:r>
            <a:r>
              <a:rPr lang="el-GR" altLang="en-US" sz="1600" dirty="0"/>
              <a:t>Πηγή:  </a:t>
            </a:r>
            <a:r>
              <a:rPr lang="en-US" altLang="en-US" sz="1600" dirty="0"/>
              <a:t>S.P. </a:t>
            </a:r>
            <a:r>
              <a:rPr lang="en-US" altLang="en-US" sz="1600" dirty="0" err="1"/>
              <a:t>Hopkin</a:t>
            </a:r>
            <a:r>
              <a:rPr lang="en-US" altLang="en-US" sz="1600" dirty="0"/>
              <a:t> &amp; H.J. Read (1992).The Biology of Millipedes. Oxford University Press. </a:t>
            </a:r>
          </a:p>
          <a:p>
            <a:pPr marL="0" indent="0" eaLnBrk="1" hangingPunct="1">
              <a:buNone/>
            </a:pPr>
            <a:r>
              <a:rPr lang="el-GR" altLang="en-US" sz="1600" b="1" dirty="0" smtClean="0"/>
              <a:t>Εικόνα </a:t>
            </a:r>
            <a:r>
              <a:rPr lang="el-GR" altLang="en-US" sz="1600" b="1" dirty="0"/>
              <a:t>102</a:t>
            </a:r>
            <a:r>
              <a:rPr lang="el-GR" altLang="en-US" sz="1600" dirty="0"/>
              <a:t>. </a:t>
            </a:r>
            <a:r>
              <a:rPr lang="en-US" altLang="en-US" sz="1600" dirty="0" err="1"/>
              <a:t>Allopauropus</a:t>
            </a:r>
            <a:r>
              <a:rPr lang="en-US" altLang="en-US" sz="1600" dirty="0"/>
              <a:t> </a:t>
            </a:r>
            <a:r>
              <a:rPr lang="en-US" altLang="en-US" sz="1600" dirty="0" err="1"/>
              <a:t>carolinensis</a:t>
            </a:r>
            <a:r>
              <a:rPr lang="en-US" altLang="en-US" sz="1600" dirty="0"/>
              <a:t>. The-Crankshaft Publishing’s what-when-how.com claims copyrights to documents only created by The-Crankshaft Publishing and it’s staff. Any information used from The-Crankshaft Publishing’s web site must have a link to the URL from which it came from. </a:t>
            </a:r>
            <a:r>
              <a:rPr lang="el-GR" altLang="en-US" sz="1600" dirty="0"/>
              <a:t>Σύνδεσμος: </a:t>
            </a:r>
            <a:r>
              <a:rPr lang="en-US" altLang="en-US" sz="1600" dirty="0"/>
              <a:t>http://what-when-how.com/animal-life/subclass-pauropoda/. </a:t>
            </a:r>
            <a:r>
              <a:rPr lang="el-GR" altLang="en-US" sz="1600" dirty="0"/>
              <a:t>Πηγή: </a:t>
            </a:r>
            <a:r>
              <a:rPr lang="en-US" altLang="en-US" sz="1600" dirty="0"/>
              <a:t>http://what-when-how.com.</a:t>
            </a:r>
          </a:p>
          <a:p>
            <a:pPr marL="0" indent="0" eaLnBrk="1" hangingPunct="1">
              <a:buNone/>
            </a:pPr>
            <a:r>
              <a:rPr lang="el-GR" altLang="en-US" sz="1600" b="1" dirty="0" smtClean="0"/>
              <a:t>Εικόνα </a:t>
            </a:r>
            <a:r>
              <a:rPr lang="el-GR" altLang="en-US" sz="1600" b="1" dirty="0"/>
              <a:t>103</a:t>
            </a:r>
            <a:r>
              <a:rPr lang="el-GR" altLang="en-US" sz="1600" dirty="0"/>
              <a:t>. </a:t>
            </a:r>
            <a:r>
              <a:rPr lang="en-US" altLang="en-US" sz="1600" dirty="0"/>
              <a:t>Copyright 1988 by Blackwell Scientific Publications. </a:t>
            </a:r>
            <a:r>
              <a:rPr lang="el-GR" altLang="en-US" sz="1600" dirty="0"/>
              <a:t>Πηγή: </a:t>
            </a:r>
            <a:r>
              <a:rPr lang="en-US" altLang="en-US" sz="1600" dirty="0"/>
              <a:t>R.S.K. Barnes, P. </a:t>
            </a:r>
            <a:r>
              <a:rPr lang="en-US" altLang="en-US" sz="1600" dirty="0" err="1"/>
              <a:t>Calow</a:t>
            </a:r>
            <a:r>
              <a:rPr lang="en-US" altLang="en-US" sz="1600" dirty="0"/>
              <a:t> and P.J.W. Olive, The Invertebrates: a new synthesis, ISBN 0-632-01638-8.</a:t>
            </a:r>
          </a:p>
          <a:p>
            <a:pPr marL="0" indent="0" eaLnBrk="1" hangingPunct="1">
              <a:buNone/>
            </a:pPr>
            <a:endParaRPr lang="en-US" altLang="en-US" sz="1600" dirty="0"/>
          </a:p>
          <a:p>
            <a:pPr marL="0" indent="0" eaLnBrk="1" hangingPunct="1">
              <a:buNone/>
            </a:pPr>
            <a:endParaRPr lang="en-US" altLang="en-US" sz="1600" dirty="0"/>
          </a:p>
          <a:p>
            <a:pPr marL="0" indent="0" eaLnBrk="1" hangingPunct="1">
              <a:buNone/>
            </a:pPr>
            <a:endParaRPr lang="en-US" altLang="en-US" sz="1600" dirty="0"/>
          </a:p>
          <a:p>
            <a:pPr marL="0" indent="0" eaLnBrk="1" hangingPunct="1">
              <a:buNone/>
            </a:pPr>
            <a:endParaRPr lang="en-US" altLang="en-US" sz="1600" dirty="0"/>
          </a:p>
          <a:p>
            <a:pPr marL="0" indent="0" eaLnBrk="1" hangingPunct="1">
              <a:buNone/>
            </a:pPr>
            <a:endParaRPr lang="en-US" altLang="en-US" sz="1600" dirty="0"/>
          </a:p>
          <a:p>
            <a:pPr marL="0" indent="0" eaLnBrk="1" hangingPunct="1">
              <a:buNone/>
            </a:pPr>
            <a:endParaRPr lang="en-US" altLang="en-US" sz="1600" dirty="0"/>
          </a:p>
          <a:p>
            <a:pPr marL="0" indent="0" eaLnBrk="1" hangingPunct="1">
              <a:buNone/>
            </a:pPr>
            <a:endParaRPr lang="en-US" altLang="en-US" sz="1600" dirty="0"/>
          </a:p>
          <a:p>
            <a:pPr marL="0" indent="0" eaLnBrk="1" hangingPunct="1">
              <a:buNone/>
            </a:pPr>
            <a:endParaRPr lang="en-US" altLang="en-US" sz="1600" dirty="0"/>
          </a:p>
          <a:p>
            <a:pPr marL="0" indent="0" eaLnBrk="1" hangingPunct="1">
              <a:buNone/>
            </a:pPr>
            <a:endParaRPr lang="en-US" altLang="en-US" sz="1600" dirty="0"/>
          </a:p>
          <a:p>
            <a:pPr marL="0" indent="0" eaLnBrk="1" hangingPunct="1">
              <a:buNone/>
            </a:pPr>
            <a:endParaRPr lang="en-US" altLang="en-US" sz="1600" dirty="0"/>
          </a:p>
          <a:p>
            <a:pPr marL="0" indent="0" eaLnBrk="1" hangingPunct="1">
              <a:buNone/>
            </a:pPr>
            <a:endParaRPr lang="en-US" altLang="en-US" sz="1600" dirty="0"/>
          </a:p>
          <a:p>
            <a:pPr marL="0" indent="0" eaLnBrk="1" hangingPunct="1">
              <a:buNone/>
            </a:pPr>
            <a:endParaRPr lang="en-US" altLang="en-US" sz="1600" dirty="0"/>
          </a:p>
          <a:p>
            <a:pPr marL="0" indent="0" eaLnBrk="1" hangingPunct="1">
              <a:buNone/>
            </a:pPr>
            <a:endParaRPr lang="en-US" altLang="en-US" sz="1600" dirty="0"/>
          </a:p>
          <a:p>
            <a:pPr marL="0" indent="0" eaLnBrk="1" hangingPunct="1">
              <a:buNone/>
            </a:pPr>
            <a:endParaRPr lang="en-US" altLang="en-US" sz="1600" dirty="0"/>
          </a:p>
          <a:p>
            <a:pPr marL="0" indent="0" eaLnBrk="1" hangingPunct="1">
              <a:buNone/>
            </a:pPr>
            <a:endParaRPr lang="en-US" altLang="en-US" sz="1600" dirty="0"/>
          </a:p>
          <a:p>
            <a:pPr marL="0" indent="0" eaLnBrk="1" hangingPunct="1">
              <a:buNone/>
            </a:pPr>
            <a:endParaRPr lang="en-US" altLang="en-US" sz="1600" dirty="0"/>
          </a:p>
          <a:p>
            <a:pPr marL="0" indent="0" eaLnBrk="1" hangingPunct="1">
              <a:buNone/>
            </a:pPr>
            <a:endParaRPr lang="en-US" altLang="en-US" sz="1600" dirty="0"/>
          </a:p>
          <a:p>
            <a:pPr marL="0" indent="0" eaLnBrk="1" hangingPunct="1">
              <a:buNone/>
            </a:pPr>
            <a:endParaRPr lang="en-US" altLang="en-US" sz="1600" dirty="0"/>
          </a:p>
          <a:p>
            <a:pPr marL="0" indent="0" eaLnBrk="1" hangingPunct="1">
              <a:buNone/>
            </a:pPr>
            <a:endParaRPr lang="en-US" altLang="en-US" sz="1600" dirty="0"/>
          </a:p>
          <a:p>
            <a:pPr marL="0" indent="0" eaLnBrk="1" hangingPunct="1">
              <a:buNone/>
            </a:pPr>
            <a:endParaRPr lang="en-US" altLang="en-US" sz="1600" dirty="0"/>
          </a:p>
          <a:p>
            <a:pPr marL="0" indent="0" eaLnBrk="1" hangingPunct="1">
              <a:buNone/>
            </a:pPr>
            <a:endParaRPr lang="en-US" altLang="en-US" sz="1600" dirty="0"/>
          </a:p>
          <a:p>
            <a:pPr marL="0" indent="0" eaLnBrk="1" hangingPunct="1">
              <a:buNone/>
            </a:pPr>
            <a:endParaRPr lang="en-US" altLang="en-US" sz="1600" dirty="0"/>
          </a:p>
        </p:txBody>
      </p:sp>
      <p:sp>
        <p:nvSpPr>
          <p:cNvPr id="4" name="Footer Placeholder 3"/>
          <p:cNvSpPr>
            <a:spLocks noGrp="1"/>
          </p:cNvSpPr>
          <p:nvPr>
            <p:ph type="ftr" sz="quarter" idx="11"/>
          </p:nvPr>
        </p:nvSpPr>
        <p:spPr/>
        <p:txBody>
          <a:bodyPr/>
          <a:lstStyle/>
          <a:p>
            <a:pPr>
              <a:defRPr/>
            </a:pPr>
            <a:r>
              <a:rPr lang="el-GR" smtClean="0"/>
              <a:t>Ενότητα 16. Τριλοβίτες, Χηληκεραιωτά και Μυριάποδα.</a:t>
            </a:r>
            <a:endParaRPr lang="el-GR"/>
          </a:p>
        </p:txBody>
      </p:sp>
      <p:sp>
        <p:nvSpPr>
          <p:cNvPr id="95237"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E597EFF3-9BEC-44B6-A291-66A7401956C3}" type="slidenum">
              <a:rPr lang="el-GR" altLang="en-US" sz="1200" smtClean="0">
                <a:solidFill>
                  <a:srgbClr val="898989"/>
                </a:solidFill>
                <a:cs typeface="Arial" panose="020B0604020202020204" pitchFamily="34" charset="0"/>
              </a:rPr>
              <a:pPr>
                <a:lnSpc>
                  <a:spcPct val="100000"/>
                </a:lnSpc>
                <a:spcBef>
                  <a:spcPct val="0"/>
                </a:spcBef>
                <a:buFontTx/>
                <a:buNone/>
              </a:pPr>
              <a:t>107</a:t>
            </a:fld>
            <a:endParaRPr lang="el-GR" altLang="en-US" sz="1200" smtClean="0">
              <a:solidFill>
                <a:srgbClr val="898989"/>
              </a:solidFill>
              <a:cs typeface="Arial" panose="020B0604020202020204" pitchFamily="34" charset="0"/>
            </a:endParaRPr>
          </a:p>
        </p:txBody>
      </p:sp>
    </p:spTree>
    <p:extLst>
      <p:ext uri="{BB962C8B-B14F-4D97-AF65-F5344CB8AC3E}">
        <p14:creationId xmlns:p14="http://schemas.microsoft.com/office/powerpoint/2010/main" val="2113753857"/>
      </p:ext>
    </p:extLst>
  </p:cSld>
  <p:clrMapOvr>
    <a:masterClrMapping/>
  </p:clrMapOvr>
  <p:timing>
    <p:tnLst>
      <p:par>
        <p:cTn id="1" dur="indefinite" restart="never" nodeType="tmRoot"/>
      </p:par>
    </p:tnLst>
  </p:timing>
</p:sld>
</file>

<file path=ppt/theme/theme1.xml><?xml version="1.0" encoding="utf-8"?>
<a:theme xmlns:a="http://schemas.openxmlformats.org/drawingml/2006/main" name="Theme2">
  <a:themeElements>
    <a:clrScheme name="Violet II">
      <a:dk1>
        <a:sysClr val="windowText" lastClr="000000"/>
      </a:dk1>
      <a:lt1>
        <a:sysClr val="window" lastClr="FFFFFF"/>
      </a:lt1>
      <a:dk2>
        <a:srgbClr val="632E62"/>
      </a:dk2>
      <a:lt2>
        <a:srgbClr val="EAE5EB"/>
      </a:lt2>
      <a:accent1>
        <a:srgbClr val="92278F"/>
      </a:accent1>
      <a:accent2>
        <a:srgbClr val="9B57D3"/>
      </a:accent2>
      <a:accent3>
        <a:srgbClr val="755DD9"/>
      </a:accent3>
      <a:accent4>
        <a:srgbClr val="665EB8"/>
      </a:accent4>
      <a:accent5>
        <a:srgbClr val="45A5ED"/>
      </a:accent5>
      <a:accent6>
        <a:srgbClr val="5982DB"/>
      </a:accent6>
      <a:hlink>
        <a:srgbClr val="0066FF"/>
      </a:hlink>
      <a:folHlink>
        <a:srgbClr val="666699"/>
      </a:folHlink>
    </a:clrScheme>
    <a:fontScheme name="Θέμα του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Θέμα του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2" id="{F5CAB169-2B43-4203-BB07-80DD662B9954}" vid="{4ACF3B61-C89C-4546-A11D-31FD36574B5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Theme2</Template>
  <TotalTime>2354</TotalTime>
  <Words>5739</Words>
  <Application>Microsoft Office PowerPoint</Application>
  <PresentationFormat>On-screen Show (4:3)</PresentationFormat>
  <Paragraphs>783</Paragraphs>
  <Slides>107</Slides>
  <Notes>84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107</vt:i4>
      </vt:variant>
    </vt:vector>
  </HeadingPairs>
  <TitlesOfParts>
    <vt:vector size="113" baseType="lpstr">
      <vt:lpstr>Arial</vt:lpstr>
      <vt:lpstr>Calibri</vt:lpstr>
      <vt:lpstr>Comic Sans MS</vt:lpstr>
      <vt:lpstr>Tahoma</vt:lpstr>
      <vt:lpstr>Wingdings</vt:lpstr>
      <vt:lpstr>Theme2</vt:lpstr>
      <vt:lpstr>Ζωολογία Ι</vt:lpstr>
      <vt:lpstr>Περιεχόμενο Ενότητας</vt:lpstr>
      <vt:lpstr>Αρθρόποδα</vt:lpstr>
      <vt:lpstr>Σώμα χωρισμένο σε τάγματα</vt:lpstr>
      <vt:lpstr>Αρθρωτά εξαρτήματα</vt:lpstr>
      <vt:lpstr>Εξωσκελετός από επιδερμίδιο</vt:lpstr>
      <vt:lpstr>Δομή του εξωσκελετού των Αρθροπόδων</vt:lpstr>
      <vt:lpstr>Σύνθετα μυϊκά συστήματα</vt:lpstr>
      <vt:lpstr>Νευρικό σύστημα</vt:lpstr>
      <vt:lpstr>Ανάπτυξη</vt:lpstr>
      <vt:lpstr>Eκδύσεις</vt:lpstr>
      <vt:lpstr>Οι 5 κύριες ομάδες Αρθροπόδων</vt:lpstr>
      <vt:lpstr>Φυλογένεση</vt:lpstr>
      <vt:lpstr>Υπόφυλο Τριλοβίτες 1/3</vt:lpstr>
      <vt:lpstr>Υπόφυλο Τριλοβίτες 2/3</vt:lpstr>
      <vt:lpstr>Υπόφυλο Τριλοβίτες 3/3</vt:lpstr>
      <vt:lpstr>Υπόφυλο Χηληκεραιωτά 1/3</vt:lpstr>
      <vt:lpstr>Υπόφυλο Χηληκεραιωτά 2/3</vt:lpstr>
      <vt:lpstr>Υπόφυλο Χηληκεραιωτά 3/3</vt:lpstr>
      <vt:lpstr>Ομοταξία Μηρόστομα</vt:lpstr>
      <vt:lpstr>Υφομοταξία Ευρυπτερίδια (εξαφανισμένα)</vt:lpstr>
      <vt:lpstr>Υφομοταξία Ξιφοσουρίδια 1/3</vt:lpstr>
      <vt:lpstr>Υφομοταξία Ξιφοσουρίδια 2/3</vt:lpstr>
      <vt:lpstr>Υφομοταξία Ξιφοσουρίδια 3/3</vt:lpstr>
      <vt:lpstr>Ομοταξία Πυκνογονίδια</vt:lpstr>
      <vt:lpstr>Πυκνογονίδια: Nymphon rubrum</vt:lpstr>
      <vt:lpstr>Πυκνογονίδια: τύποι σώματος</vt:lpstr>
      <vt:lpstr>Πυκνογονίδια 1/2</vt:lpstr>
      <vt:lpstr>Πυκνογονίδια 2/2 </vt:lpstr>
      <vt:lpstr>Ομοταξία Αραχνίδια 1/2</vt:lpstr>
      <vt:lpstr>Ομοταξία Αραχνίδια 2/2</vt:lpstr>
      <vt:lpstr>Τάξη Αράχνες</vt:lpstr>
      <vt:lpstr>Αράχνη: θηλυκό άτομο, κοιλιακή όψη</vt:lpstr>
      <vt:lpstr>Εξωτερική Μορφολογία Αράχνης</vt:lpstr>
      <vt:lpstr>Εξωτερική ανατομία αράχνης</vt:lpstr>
      <vt:lpstr>Οφθαλμοί αράχνης</vt:lpstr>
      <vt:lpstr>Νευρικό σύστημα Αράχνης</vt:lpstr>
      <vt:lpstr>Χηληκεραίες ,  Ποδοπροσακτρίδες , Πόδια</vt:lpstr>
      <vt:lpstr>Βιβλιοπνεύμονας</vt:lpstr>
      <vt:lpstr>Εσωτερική οργάνωση Αράχνης</vt:lpstr>
      <vt:lpstr>Κυκλοφορικό σύστημα Αράχνης</vt:lpstr>
      <vt:lpstr>Αναπαραγωγή</vt:lpstr>
      <vt:lpstr>Αράχνιες θηλές ή κλωστρίδια 1/2</vt:lpstr>
      <vt:lpstr>Αράχνιες θηλές ή κλωστρίδια 2/2</vt:lpstr>
      <vt:lpstr>Αράχνη: αδένες </vt:lpstr>
      <vt:lpstr>Αράχνη: αυγά </vt:lpstr>
      <vt:lpstr>Η εξέλιξη του ιστού  των αραχνών</vt:lpstr>
      <vt:lpstr>Ανατομία κυκλικού ιστού</vt:lpstr>
      <vt:lpstr>Τάξη Σκορπιοί</vt:lpstr>
      <vt:lpstr>Κοιλιακή επιφάνεια Σκορπιού</vt:lpstr>
      <vt:lpstr>Νευρικό σύστημα Σκορπιού</vt:lpstr>
      <vt:lpstr>Σύζευξη Σκορπιού</vt:lpstr>
      <vt:lpstr>Θηλυκό άτομο</vt:lpstr>
      <vt:lpstr>Τάξη Φαλάγγια 1/2</vt:lpstr>
      <vt:lpstr>Τάξη Φαλάγγια 2/2</vt:lpstr>
      <vt:lpstr>Τάξη Ψευδοσκορπιοί</vt:lpstr>
      <vt:lpstr>Μορφολογία  ψευδοσκορπιού Chelifer cancroides </vt:lpstr>
      <vt:lpstr>Σύζευξη ψευδοσκορπιών</vt:lpstr>
      <vt:lpstr>Τάξη Γαλεώδη</vt:lpstr>
      <vt:lpstr>Τάξη Ακάρεα 1/6</vt:lpstr>
      <vt:lpstr>Τάξη Ακάρεα 2/6</vt:lpstr>
      <vt:lpstr>Τάξη Ακάρεα 3/6</vt:lpstr>
      <vt:lpstr>Τάξη Ακάρεα 4/6</vt:lpstr>
      <vt:lpstr>Κύκλος ζωής Ixodes scapularis</vt:lpstr>
      <vt:lpstr>Διάφορες ομάδες ακάρεων</vt:lpstr>
      <vt:lpstr>Φυλογένεση των Χηληκεραιωτών και των Αραχνιδίων 1/2</vt:lpstr>
      <vt:lpstr>Φυλογένεση των Χηληκεραιωτών και των Αραχνιδίων 2/2</vt:lpstr>
      <vt:lpstr>Ομοταξία Χειλόποδα 1/6</vt:lpstr>
      <vt:lpstr>Ομοταξία Χειλόποδα 2/6</vt:lpstr>
      <vt:lpstr>Ομοταξία Χειλόποδα 3/6</vt:lpstr>
      <vt:lpstr>Ομοταξία Χειλόποδα 4/6</vt:lpstr>
      <vt:lpstr>Ομοταξία Χειλόποδα 5/6</vt:lpstr>
      <vt:lpstr>Ομοταξία Χειλόποδα 6/6</vt:lpstr>
      <vt:lpstr>Ομοταξία Διπλόποδα 1/5</vt:lpstr>
      <vt:lpstr>Ομοταξία Διπλόποδα 2/5</vt:lpstr>
      <vt:lpstr>Ομοταξία Διπλόποδα 3/5</vt:lpstr>
      <vt:lpstr>Ομοταξία Διπλόποδα 4/5</vt:lpstr>
      <vt:lpstr>Ομοταξία Διπλόποδα 5/5</vt:lpstr>
      <vt:lpstr>Ομοταξία Σύμφυλα 1/2</vt:lpstr>
      <vt:lpstr>Ομοταξία Σύμφυλα 2/2</vt:lpstr>
      <vt:lpstr>Ομοταξία Παυρόποδα 1/2</vt:lpstr>
      <vt:lpstr>Ομοταξία Παυρόποδα 2/2</vt:lpstr>
      <vt:lpstr>Τέλος Παρουσίασης</vt:lpstr>
      <vt:lpstr>Χρηματοδότηση</vt:lpstr>
      <vt:lpstr>Σημειώματα</vt:lpstr>
      <vt:lpstr>Σημείωμα Ιστορικού Εκδόσεων Έργου</vt:lpstr>
      <vt:lpstr>Σημείωμα Αναφοράς</vt:lpstr>
      <vt:lpstr>Σημείωμα Αδειοδότησης</vt:lpstr>
      <vt:lpstr>Διατήρηση Σημειωμάτων</vt:lpstr>
      <vt:lpstr>Σημείωμα Χρήσης Έργων Τρίτων 1/18</vt:lpstr>
      <vt:lpstr>Σημείωμα Χρήσης Έργων Τρίτων 2/18</vt:lpstr>
      <vt:lpstr>Σημείωμα Χρήσης Έργων Τρίτων 3/18</vt:lpstr>
      <vt:lpstr>Σημείωμα Χρήσης Έργων Τρίτων 4/18</vt:lpstr>
      <vt:lpstr>Σημείωμα Χρήσης Έργων Τρίτων 5/18</vt:lpstr>
      <vt:lpstr>Σημείωμα Χρήσης Έργων Τρίτων 6/18</vt:lpstr>
      <vt:lpstr>Σημείωμα Χρήσης Έργων Τρίτων 7/18</vt:lpstr>
      <vt:lpstr>Σημείωμα Χρήσης Έργων Τρίτων 8/18</vt:lpstr>
      <vt:lpstr>Σημείωμα Χρήσης Έργων Τρίτων 9/18</vt:lpstr>
      <vt:lpstr>Σημείωμα Χρήσης Έργων Τρίτων 10/18</vt:lpstr>
      <vt:lpstr>Σημείωμα Χρήσης Έργων Τρίτων 11/18</vt:lpstr>
      <vt:lpstr>Σημείωμα Χρήσης Έργων Τρίτων 12/18</vt:lpstr>
      <vt:lpstr>Σημείωμα Χρήσης Έργων Τρίτων 13/18</vt:lpstr>
      <vt:lpstr>Σημείωμα Χρήσης Έργων Τρίτων 14/18</vt:lpstr>
      <vt:lpstr>Σημείωμα Χρήσης Έργων Τρίτων 15/18</vt:lpstr>
      <vt:lpstr>Σημείωμα Χρήσης Έργων Τρίτων 16/18</vt:lpstr>
      <vt:lpstr>Σημείωμα Χρήσης Έργων Τρίτων 17/18</vt:lpstr>
      <vt:lpstr>Σημείωμα Χρήσης Έργων Τρίτων 18/18</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Παρουσίαση του PowerPoint</dc:title>
  <dc:creator>Grammateia</dc:creator>
  <cp:lastModifiedBy>Vassiliki Siafaka</cp:lastModifiedBy>
  <cp:revision>281</cp:revision>
  <cp:lastPrinted>2015-01-27T11:52:32Z</cp:lastPrinted>
  <dcterms:created xsi:type="dcterms:W3CDTF">2015-01-20T10:43:53Z</dcterms:created>
  <dcterms:modified xsi:type="dcterms:W3CDTF">2015-11-12T23:36:44Z</dcterms:modified>
</cp:coreProperties>
</file>