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9"/>
  </p:notesMasterIdLst>
  <p:sldIdLst>
    <p:sldId id="405" r:id="rId3"/>
    <p:sldId id="425" r:id="rId4"/>
    <p:sldId id="427" r:id="rId5"/>
    <p:sldId id="455" r:id="rId6"/>
    <p:sldId id="428" r:id="rId7"/>
    <p:sldId id="429" r:id="rId8"/>
    <p:sldId id="430" r:id="rId9"/>
    <p:sldId id="431" r:id="rId10"/>
    <p:sldId id="432" r:id="rId11"/>
    <p:sldId id="433" r:id="rId12"/>
    <p:sldId id="434" r:id="rId13"/>
    <p:sldId id="458" r:id="rId14"/>
    <p:sldId id="438" r:id="rId15"/>
    <p:sldId id="439" r:id="rId16"/>
    <p:sldId id="440" r:id="rId17"/>
    <p:sldId id="442" r:id="rId18"/>
    <p:sldId id="443" r:id="rId19"/>
    <p:sldId id="459" r:id="rId20"/>
    <p:sldId id="460" r:id="rId21"/>
    <p:sldId id="446" r:id="rId22"/>
    <p:sldId id="447" r:id="rId23"/>
    <p:sldId id="448" r:id="rId24"/>
    <p:sldId id="449" r:id="rId25"/>
    <p:sldId id="456" r:id="rId26"/>
    <p:sldId id="461" r:id="rId27"/>
    <p:sldId id="462" r:id="rId28"/>
    <p:sldId id="463" r:id="rId29"/>
    <p:sldId id="464" r:id="rId30"/>
    <p:sldId id="465" r:id="rId31"/>
    <p:sldId id="290" r:id="rId32"/>
    <p:sldId id="295" r:id="rId33"/>
    <p:sldId id="299" r:id="rId34"/>
    <p:sldId id="406" r:id="rId35"/>
    <p:sldId id="291" r:id="rId36"/>
    <p:sldId id="407" r:id="rId37"/>
    <p:sldId id="293" r:id="rId38"/>
  </p:sldIdLst>
  <p:sldSz cx="9144000" cy="6858000" type="screen4x3"/>
  <p:notesSz cx="6858000" cy="9144000"/>
  <p:custDataLst>
    <p:tags r:id="rId4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405"/>
            <p14:sldId id="425"/>
            <p14:sldId id="427"/>
            <p14:sldId id="455"/>
            <p14:sldId id="428"/>
            <p14:sldId id="429"/>
            <p14:sldId id="430"/>
            <p14:sldId id="431"/>
            <p14:sldId id="432"/>
            <p14:sldId id="433"/>
            <p14:sldId id="434"/>
            <p14:sldId id="458"/>
            <p14:sldId id="438"/>
            <p14:sldId id="439"/>
            <p14:sldId id="440"/>
            <p14:sldId id="442"/>
            <p14:sldId id="443"/>
            <p14:sldId id="459"/>
            <p14:sldId id="460"/>
            <p14:sldId id="446"/>
            <p14:sldId id="447"/>
            <p14:sldId id="448"/>
            <p14:sldId id="449"/>
            <p14:sldId id="456"/>
            <p14:sldId id="461"/>
            <p14:sldId id="462"/>
            <p14:sldId id="463"/>
            <p14:sldId id="464"/>
            <p14:sldId id="465"/>
            <p14:sldId id="290"/>
            <p14:sldId id="295"/>
            <p14:sldId id="299"/>
            <p14:sldId id="406"/>
            <p14:sldId id="291"/>
            <p14:sldId id="407"/>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19" autoAdjust="0"/>
    <p:restoredTop sz="99309" autoAdjust="0"/>
  </p:normalViewPr>
  <p:slideViewPr>
    <p:cSldViewPr>
      <p:cViewPr>
        <p:scale>
          <a:sx n="66" d="100"/>
          <a:sy n="66" d="100"/>
        </p:scale>
        <p:origin x="-72" y="-1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17/1/2017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35</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9.xml"/><Relationship Id="rId1" Type="http://schemas.openxmlformats.org/officeDocument/2006/relationships/tags" Target="../tags/tag5.xml"/><Relationship Id="rId4" Type="http://schemas.openxmlformats.org/officeDocument/2006/relationships/hyperlink" Target="https://www.youtube.com/watch?v=E7icLTpufx8"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ebooks.edu.gr/modules/ebook/show.php/DSGYM-C115/297/2077,7300/images/IMG11_8.jpg" TargetMode="External"/><Relationship Id="rId2" Type="http://schemas.openxmlformats.org/officeDocument/2006/relationships/hyperlink" Target="https://www.youtube.com/watch?v=YwQTF1mlfW8" TargetMode="Externa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hyperlink" Target="https://commons.wikimedia.org/wiki/File:Vassily_Kandinsky,_1926_-_Several_Circles,_Gugg_0910_25.jpg" TargetMode="External"/><Relationship Id="rId2" Type="http://schemas.openxmlformats.org/officeDocument/2006/relationships/hyperlink" Target="https://www.youtube.com/watch?v=DAE-jG1L1SM" TargetMode="Externa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hyperlink" Target="https://commons.wikimedia.org/wiki/File:Vassily_Kandinsky,_1913_-_Color_Study,_Squares_with_Concentric_Circles.jpg" TargetMode="External"/><Relationship Id="rId2" Type="http://schemas.openxmlformats.org/officeDocument/2006/relationships/hyperlink" Target="https://youtu.be/JauH0MSvdWQ" TargetMode="Externa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youtube.com/watch?v=1Sv1hl0YBD8"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youtu.be/sEvoa04YVAY"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hyperlink" Target="https://youtu.be/JauH0MSvdWQ" TargetMode="Externa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28.jpe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hyperlink" Target="http://opencourses.uoa.gr/courses/ECD5/" TargetMode="Externa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31.png"/><Relationship Id="rId4" Type="http://schemas.openxmlformats.org/officeDocument/2006/relationships/hyperlink" Target="%5b1%5d%20http:/creativecommons.org/licenses/by-nc-sa/4.0/"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6.xml.rels><?xml version="1.0" encoding="UTF-8" standalone="yes"?>
<Relationships xmlns="http://schemas.openxmlformats.org/package/2006/relationships"><Relationship Id="rId3" Type="http://schemas.openxmlformats.org/officeDocument/2006/relationships/hyperlink" Target="http://www.randomhouse.com/teachers/work/219129/the-noisy-paint-box-the-colors-and-sounds-of-kandinskys-abstract-ar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commons.wikimedia.org/wiki/File:Vassily_Kandinsky,_1913_-_Color_Study,_Squares_with_Concentric_Circles.jpg" TargetMode="External"/><Relationship Id="rId5" Type="http://schemas.openxmlformats.org/officeDocument/2006/relationships/hyperlink" Target="https://en.wikipedia.org/wiki/File:Vassily_Kandinsky,_1926_-_Several_Circles,_Gugg_0910_25.jpg" TargetMode="External"/><Relationship Id="rId4" Type="http://schemas.openxmlformats.org/officeDocument/2006/relationships/hyperlink" Target="https://commons.wikimedia.org/wiki/File:Vassily_Kandinsky,_1923_-_Circles_in_a_Circle.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GB" sz="2800" dirty="0" smtClean="0">
                <a:solidFill>
                  <a:srgbClr val="5075BC"/>
                </a:solidFill>
                <a:latin typeface="+mj-lt"/>
                <a:ea typeface="+mj-ea"/>
                <a:cs typeface="+mj-cs"/>
              </a:rPr>
              <a:t>4.</a:t>
            </a:r>
            <a:r>
              <a:rPr lang="el-GR" sz="2800" dirty="0" smtClean="0">
                <a:solidFill>
                  <a:srgbClr val="5075BC"/>
                </a:solidFill>
                <a:latin typeface="+mj-lt"/>
                <a:ea typeface="+mj-ea"/>
                <a:cs typeface="+mj-cs"/>
              </a:rPr>
              <a:t>1:</a:t>
            </a:r>
            <a:r>
              <a:rPr lang="en-US" sz="2800" dirty="0" smtClean="0">
                <a:solidFill>
                  <a:srgbClr val="5075BC"/>
                </a:solidFill>
                <a:latin typeface="+mj-lt"/>
                <a:ea typeface="+mj-ea"/>
                <a:cs typeface="+mj-cs"/>
              </a:rPr>
              <a:t> </a:t>
            </a:r>
            <a:r>
              <a:rPr lang="el-GR" sz="2800" dirty="0" smtClean="0"/>
              <a:t>Ζωγραφική και Εικονογραφημένο Βιβλίο</a:t>
            </a:r>
          </a:p>
          <a:p>
            <a:pPr fontAlgn="auto">
              <a:spcAft>
                <a:spcPts val="0"/>
              </a:spcAft>
              <a:defRPr/>
            </a:pPr>
            <a:endParaRPr lang="el-GR" sz="2400" dirty="0">
              <a:solidFill>
                <a:srgbClr val="5075BC"/>
              </a:solidFill>
            </a:endParaRPr>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705179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p:txBody>
          <a:bodyPr>
            <a:noAutofit/>
          </a:bodyPr>
          <a:lstStyle/>
          <a:p>
            <a:pPr marL="0" indent="0">
              <a:buNone/>
            </a:pPr>
            <a:r>
              <a:rPr lang="el-GR" sz="2400" b="1" dirty="0" smtClean="0"/>
              <a:t>Διδακτική πρακτική</a:t>
            </a:r>
            <a:r>
              <a:rPr lang="en-GB" sz="2400" dirty="0" smtClean="0"/>
              <a:t>:</a:t>
            </a:r>
            <a:r>
              <a:rPr lang="en-US" sz="2400" dirty="0" smtClean="0"/>
              <a:t> </a:t>
            </a:r>
            <a:r>
              <a:rPr lang="el-GR" sz="2400" dirty="0"/>
              <a:t/>
            </a:r>
            <a:br>
              <a:rPr lang="el-GR" sz="2400" dirty="0"/>
            </a:br>
            <a:r>
              <a:rPr lang="el-GR" sz="2400" dirty="0"/>
              <a:t>Μαγδαληνή </a:t>
            </a:r>
            <a:r>
              <a:rPr lang="el-GR" sz="2400" dirty="0" err="1" smtClean="0"/>
              <a:t>Ζαγουράκη</a:t>
            </a:r>
            <a:r>
              <a:rPr lang="en-US" sz="2400" dirty="0" smtClean="0"/>
              <a:t>,</a:t>
            </a:r>
            <a:br>
              <a:rPr lang="en-US" sz="2400" dirty="0" smtClean="0"/>
            </a:br>
            <a:r>
              <a:rPr lang="el-GR" sz="2400" dirty="0" smtClean="0"/>
              <a:t>Μαρία </a:t>
            </a:r>
            <a:r>
              <a:rPr lang="el-GR" sz="2400" dirty="0" err="1" smtClean="0"/>
              <a:t>Ξανθοπούλου</a:t>
            </a:r>
            <a:r>
              <a:rPr lang="el-GR" sz="2400" dirty="0" smtClean="0"/>
              <a:t>.</a:t>
            </a:r>
            <a:endParaRPr lang="el-GR" sz="2400" dirty="0"/>
          </a:p>
          <a:p>
            <a:pPr marL="0" indent="0">
              <a:spcBef>
                <a:spcPts val="1200"/>
              </a:spcBef>
              <a:buNone/>
            </a:pPr>
            <a:r>
              <a:rPr lang="el-GR" altLang="en-US" sz="2400" b="1" dirty="0" smtClean="0"/>
              <a:t>Βιβλίο</a:t>
            </a:r>
            <a:r>
              <a:rPr lang="el-GR" altLang="en-US" sz="2400" dirty="0" smtClean="0"/>
              <a:t>:</a:t>
            </a:r>
            <a:r>
              <a:rPr lang="en-GB" altLang="en-US" sz="2400" dirty="0" smtClean="0"/>
              <a:t> </a:t>
            </a:r>
            <a:r>
              <a:rPr lang="en-US" altLang="en-US" sz="2400" dirty="0" smtClean="0"/>
              <a:t>Barb </a:t>
            </a:r>
            <a:r>
              <a:rPr lang="en-US" altLang="en-US" sz="2400" dirty="0" err="1" smtClean="0"/>
              <a:t>Rosenstock</a:t>
            </a:r>
            <a:r>
              <a:rPr lang="en-US" altLang="en-US" sz="2400" dirty="0" smtClean="0"/>
              <a:t>, </a:t>
            </a:r>
            <a:r>
              <a:rPr lang="en-US" altLang="en-US" sz="2400" b="1" dirty="0" smtClean="0"/>
              <a:t>The Noisy Paint Box. The Colors and Sounds of Kandinsky's  Abstract Art</a:t>
            </a:r>
            <a:r>
              <a:rPr lang="en-US" altLang="en-US" sz="2400" dirty="0" smtClean="0"/>
              <a:t>, </a:t>
            </a:r>
            <a:r>
              <a:rPr lang="el-GR" altLang="en-US" sz="2400" dirty="0" smtClean="0"/>
              <a:t>εικονογράφηση </a:t>
            </a:r>
            <a:r>
              <a:rPr lang="en-US" altLang="en-US" sz="2400" dirty="0"/>
              <a:t>Mary </a:t>
            </a:r>
            <a:r>
              <a:rPr lang="en-US" altLang="en-US" sz="2400" dirty="0" err="1" smtClean="0"/>
              <a:t>Grandrpé</a:t>
            </a:r>
            <a:r>
              <a:rPr lang="en-US" altLang="en-US" sz="2400" dirty="0" smtClean="0"/>
              <a:t>, </a:t>
            </a:r>
            <a:r>
              <a:rPr lang="el-GR" altLang="en-US" sz="2400" dirty="0"/>
              <a:t>ε</a:t>
            </a:r>
            <a:r>
              <a:rPr lang="el-GR" altLang="en-US" sz="2400" dirty="0" smtClean="0"/>
              <a:t>κδόσεις </a:t>
            </a:r>
            <a:r>
              <a:rPr lang="en-US" altLang="en-US" sz="2400" dirty="0"/>
              <a:t>Alfred A. Knopf. New York, </a:t>
            </a:r>
            <a:r>
              <a:rPr lang="en-US" altLang="en-US" sz="2400" dirty="0" smtClean="0"/>
              <a:t>2014</a:t>
            </a:r>
            <a:r>
              <a:rPr lang="el-GR" altLang="en-US" sz="2400" dirty="0" smtClean="0"/>
              <a:t>.</a:t>
            </a:r>
            <a:endParaRPr lang="en-US" altLang="en-US" sz="2400" dirty="0"/>
          </a:p>
          <a:p>
            <a:pPr marL="0" indent="0">
              <a:spcBef>
                <a:spcPts val="1200"/>
              </a:spcBef>
              <a:buNone/>
            </a:pPr>
            <a:r>
              <a:rPr lang="el-GR" altLang="el-GR" sz="2400" b="1" dirty="0" smtClean="0"/>
              <a:t>Θέμα</a:t>
            </a:r>
            <a:r>
              <a:rPr lang="en-US" altLang="el-GR" sz="2400" dirty="0"/>
              <a:t>:</a:t>
            </a:r>
            <a:r>
              <a:rPr lang="el-GR" altLang="el-GR" sz="2400" dirty="0"/>
              <a:t> </a:t>
            </a:r>
            <a:r>
              <a:rPr lang="el-GR" sz="2400" dirty="0" err="1" smtClean="0"/>
              <a:t>Καντίνσκι</a:t>
            </a:r>
            <a:r>
              <a:rPr lang="en-US" sz="2400" dirty="0" smtClean="0"/>
              <a:t>.</a:t>
            </a:r>
            <a:endParaRPr lang="en-US" altLang="en-US" sz="2400" dirty="0" smtClean="0"/>
          </a:p>
          <a:p>
            <a:pPr marL="0" indent="0">
              <a:spcBef>
                <a:spcPts val="1200"/>
              </a:spcBef>
              <a:buNone/>
            </a:pPr>
            <a:endParaRPr lang="en-GB" sz="2400" dirty="0"/>
          </a:p>
        </p:txBody>
      </p:sp>
      <p:sp>
        <p:nvSpPr>
          <p:cNvPr id="5" name="TextBox 4"/>
          <p:cNvSpPr txBox="1"/>
          <p:nvPr/>
        </p:nvSpPr>
        <p:spPr>
          <a:xfrm>
            <a:off x="4355976" y="5733256"/>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8" name="Εικόνα 6" descr="Εξώφυλλο του βιβλίου"/>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4925004" y="1600200"/>
            <a:ext cx="3484991" cy="4525963"/>
          </a:xfrm>
          <a:prstGeom prst="rect">
            <a:avLst/>
          </a:prstGeom>
        </p:spPr>
      </p:pic>
    </p:spTree>
    <p:custDataLst>
      <p:tags r:id="rId1"/>
    </p:custDataLst>
    <p:extLst>
      <p:ext uri="{BB962C8B-B14F-4D97-AF65-F5344CB8AC3E}">
        <p14:creationId xmlns:p14="http://schemas.microsoft.com/office/powerpoint/2010/main" val="928160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p:cNvSpPr>
          <p:nvPr>
            <p:ph type="title"/>
          </p:nvPr>
        </p:nvSpPr>
        <p:spPr/>
        <p:txBody>
          <a:bodyPr>
            <a:noAutofit/>
          </a:bodyPr>
          <a:lstStyle/>
          <a:p>
            <a:r>
              <a:rPr lang="el-GR" sz="4000" dirty="0"/>
              <a:t>Λίγα λόγια για το βιβλίο </a:t>
            </a:r>
            <a:r>
              <a:rPr lang="en-US" sz="4000" dirty="0" smtClean="0"/>
              <a:t/>
            </a:r>
            <a:br>
              <a:rPr lang="en-US" sz="4000" dirty="0" smtClean="0"/>
            </a:br>
            <a:r>
              <a:rPr lang="el-GR" sz="4000" dirty="0" smtClean="0"/>
              <a:t>και </a:t>
            </a:r>
            <a:r>
              <a:rPr lang="el-GR" sz="4000" dirty="0"/>
              <a:t>τον </a:t>
            </a:r>
            <a:r>
              <a:rPr lang="el-GR" sz="4000" dirty="0" err="1" smtClean="0"/>
              <a:t>Καντίνσκι</a:t>
            </a:r>
            <a:r>
              <a:rPr lang="en-US" sz="4000" dirty="0" smtClean="0"/>
              <a:t> (1/2)</a:t>
            </a:r>
            <a:endParaRPr lang="en-US" sz="4000" dirty="0"/>
          </a:p>
        </p:txBody>
      </p:sp>
      <p:sp>
        <p:nvSpPr>
          <p:cNvPr id="3" name="Θέση περιεχομένου 2"/>
          <p:cNvSpPr>
            <a:spLocks noGrp="1"/>
          </p:cNvSpPr>
          <p:nvPr>
            <p:ph idx="1"/>
          </p:nvPr>
        </p:nvSpPr>
        <p:spPr/>
        <p:txBody>
          <a:bodyPr>
            <a:noAutofit/>
          </a:bodyPr>
          <a:lstStyle/>
          <a:p>
            <a:pPr marL="0" indent="0">
              <a:buNone/>
            </a:pPr>
            <a:r>
              <a:rPr lang="el-GR" sz="3000" dirty="0" smtClean="0"/>
              <a:t>Ο</a:t>
            </a:r>
            <a:r>
              <a:rPr lang="en-US" sz="3000" dirty="0" smtClean="0"/>
              <a:t> Vasily Kandinsky </a:t>
            </a:r>
            <a:r>
              <a:rPr lang="el-GR" sz="3000" dirty="0" smtClean="0"/>
              <a:t>ήταν ακριβώς όπως έπρεπε να είναι ένα αγόρι της ηλικίας του. Διάβαζε μαθηματικά, χημεία και ιστορία, έπαιζε πιάνο και ήταν πάρα πολύ ευγενικός. Οι γονείς του, στέλνοντας τον στα μαθήματα ζωγραφικής περίμεναν, ότι θα μάθει να ζωγραφίζει όμορφα σπίτια και λουλούδια, όπως αρμόζει σε έναν καλό ζωγράφο. </a:t>
            </a:r>
            <a:endParaRPr lang="en-US" sz="3000" dirty="0"/>
          </a:p>
        </p:txBody>
      </p:sp>
    </p:spTree>
    <p:extLst>
      <p:ext uri="{BB962C8B-B14F-4D97-AF65-F5344CB8AC3E}">
        <p14:creationId xmlns:p14="http://schemas.microsoft.com/office/powerpoint/2010/main" val="1995925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p:cNvSpPr>
          <p:nvPr>
            <p:ph type="title"/>
          </p:nvPr>
        </p:nvSpPr>
        <p:spPr/>
        <p:txBody>
          <a:bodyPr>
            <a:noAutofit/>
          </a:bodyPr>
          <a:lstStyle/>
          <a:p>
            <a:r>
              <a:rPr lang="el-GR" sz="4000" dirty="0"/>
              <a:t>Λίγα λόγια για το βιβλίο </a:t>
            </a:r>
            <a:r>
              <a:rPr lang="en-US" sz="4000" dirty="0"/>
              <a:t/>
            </a:r>
            <a:br>
              <a:rPr lang="en-US" sz="4000" dirty="0"/>
            </a:br>
            <a:r>
              <a:rPr lang="el-GR" sz="4000" dirty="0"/>
              <a:t>και τον </a:t>
            </a:r>
            <a:r>
              <a:rPr lang="el-GR" sz="4000" dirty="0" err="1"/>
              <a:t>Καντίνσκι</a:t>
            </a:r>
            <a:r>
              <a:rPr lang="en-US" sz="4000" dirty="0"/>
              <a:t> </a:t>
            </a:r>
            <a:r>
              <a:rPr lang="en-US" sz="4000" dirty="0" smtClean="0"/>
              <a:t>(2/2</a:t>
            </a:r>
            <a:r>
              <a:rPr lang="en-US" sz="4000" dirty="0"/>
              <a:t>)</a:t>
            </a:r>
            <a:endParaRPr lang="en-US" sz="4000" dirty="0"/>
          </a:p>
        </p:txBody>
      </p:sp>
      <p:sp>
        <p:nvSpPr>
          <p:cNvPr id="3" name="Θέση περιεχομένου 2"/>
          <p:cNvSpPr>
            <a:spLocks noGrp="1"/>
          </p:cNvSpPr>
          <p:nvPr>
            <p:ph idx="1"/>
          </p:nvPr>
        </p:nvSpPr>
        <p:spPr/>
        <p:txBody>
          <a:bodyPr>
            <a:noAutofit/>
          </a:bodyPr>
          <a:lstStyle/>
          <a:p>
            <a:pPr marL="0" indent="0">
              <a:buNone/>
            </a:pPr>
            <a:r>
              <a:rPr lang="el-GR" sz="3000" dirty="0" smtClean="0"/>
              <a:t>Αλλά όταν ο </a:t>
            </a:r>
            <a:r>
              <a:rPr lang="en-US" sz="3000" dirty="0"/>
              <a:t>Vasily </a:t>
            </a:r>
            <a:r>
              <a:rPr lang="el-GR" sz="3000" dirty="0" smtClean="0"/>
              <a:t>άνοιξε το κουτί με τα χρώματα και άρχισε να τα αναμειγνύει μεταξύ τους, άκουσε έναν περίεργο ήχο, που έμοιαζε, με τις μελωδίες που παίζει μία συμφωνική ορχήστρα. Καθώς μεγάλωνε, συνέχιζε να ακούει υπέροχα χρώματα και να βλέπει μοναδικούς ήχους να χορεύουν. Θα κατάφερνε άραγε να αφήσει στην άκρη τον τρόπο ζωής που είχε και όλα όσα είχε μάθει για την ζωγραφική και να ζωγραφίσει την μουσική; </a:t>
            </a:r>
            <a:endParaRPr lang="en-US" sz="3000" dirty="0"/>
          </a:p>
        </p:txBody>
      </p:sp>
    </p:spTree>
    <p:extLst>
      <p:ext uri="{BB962C8B-B14F-4D97-AF65-F5344CB8AC3E}">
        <p14:creationId xmlns:p14="http://schemas.microsoft.com/office/powerpoint/2010/main" val="192835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Στόχος δραστηριοτήτων</a:t>
            </a:r>
            <a:endParaRPr lang="en-US" dirty="0"/>
          </a:p>
        </p:txBody>
      </p:sp>
      <p:sp>
        <p:nvSpPr>
          <p:cNvPr id="3" name="Θέση περιεχομένου 2"/>
          <p:cNvSpPr>
            <a:spLocks noGrp="1"/>
          </p:cNvSpPr>
          <p:nvPr>
            <p:ph sz="half" idx="1"/>
          </p:nvPr>
        </p:nvSpPr>
        <p:spPr/>
        <p:txBody>
          <a:bodyPr>
            <a:normAutofit/>
          </a:bodyPr>
          <a:lstStyle/>
          <a:p>
            <a:pPr marL="0" indent="0">
              <a:buNone/>
            </a:pPr>
            <a:r>
              <a:rPr lang="el-GR" dirty="0" smtClean="0"/>
              <a:t>Μέσα από τις δραστηριότητες τα παιδιά έρχονται σε επαφή με τον τρόπο που ο </a:t>
            </a:r>
            <a:r>
              <a:rPr lang="en-US" dirty="0" err="1"/>
              <a:t>Vasily</a:t>
            </a:r>
            <a:r>
              <a:rPr lang="en-US" dirty="0"/>
              <a:t> </a:t>
            </a:r>
            <a:r>
              <a:rPr lang="en-US" dirty="0" smtClean="0"/>
              <a:t>Kandinsky</a:t>
            </a:r>
            <a:r>
              <a:rPr lang="el-GR" dirty="0" smtClean="0"/>
              <a:t> αντιλαμβανόταν την τέχνη, με τα έργα του και με όσα εξέφραζε μέσα από αυτά. </a:t>
            </a:r>
            <a:endParaRPr lang="en-US" dirty="0"/>
          </a:p>
        </p:txBody>
      </p:sp>
      <p:pic>
        <p:nvPicPr>
          <p:cNvPr id="6" name="Εικόνα 3" descr="Πίνακας"/>
          <p:cNvPicPr>
            <a:picLocks noGrp="1" noChangeAspect="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788024" y="1700807"/>
            <a:ext cx="3617193" cy="373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56376" y="5553236"/>
            <a:ext cx="472173" cy="360040"/>
          </a:xfrm>
          <a:prstGeom prst="rect">
            <a:avLst/>
          </a:prstGeom>
        </p:spPr>
        <p:txBody>
          <a:bodyPr vert="horz" wrap="square" lIns="91440" tIns="45720" rIns="91440" bIns="45720" rtlCol="0" anchor="ctr">
            <a:noAutofit/>
          </a:bodyPr>
          <a:lstStyle/>
          <a:p>
            <a:r>
              <a:rPr lang="el-GR" b="1" dirty="0" smtClean="0">
                <a:latin typeface="+mj-lt"/>
              </a:rPr>
              <a:t>[2]</a:t>
            </a:r>
            <a:endParaRPr lang="el-GR" b="1" dirty="0" smtClean="0">
              <a:latin typeface="+mj-lt"/>
            </a:endParaRPr>
          </a:p>
        </p:txBody>
      </p:sp>
    </p:spTree>
    <p:custDataLst>
      <p:tags r:id="rId1"/>
    </p:custDataLst>
    <p:extLst>
      <p:ext uri="{BB962C8B-B14F-4D97-AF65-F5344CB8AC3E}">
        <p14:creationId xmlns:p14="http://schemas.microsoft.com/office/powerpoint/2010/main" val="3276550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Παρουσίαση βιβλίου</a:t>
            </a:r>
            <a:endParaRPr lang="en-US" dirty="0"/>
          </a:p>
        </p:txBody>
      </p:sp>
      <p:sp>
        <p:nvSpPr>
          <p:cNvPr id="3" name="Θέση περιεχομένου 2"/>
          <p:cNvSpPr>
            <a:spLocks noGrp="1"/>
          </p:cNvSpPr>
          <p:nvPr>
            <p:ph sz="half" idx="1"/>
          </p:nvPr>
        </p:nvSpPr>
        <p:spPr>
          <a:xfrm>
            <a:off x="457200" y="1600200"/>
            <a:ext cx="3394720" cy="4525963"/>
          </a:xfrm>
        </p:spPr>
        <p:txBody>
          <a:bodyPr>
            <a:normAutofit/>
          </a:bodyPr>
          <a:lstStyle/>
          <a:p>
            <a:pPr marL="0" indent="0">
              <a:buNone/>
            </a:pPr>
            <a:r>
              <a:rPr lang="el-GR" dirty="0" smtClean="0"/>
              <a:t>Ξεφυλλίσαμε και συζητήσαμε το βιβλίο </a:t>
            </a:r>
            <a:r>
              <a:rPr lang="en-US" dirty="0" smtClean="0"/>
              <a:t>“</a:t>
            </a:r>
            <a:r>
              <a:rPr lang="en-US" altLang="en-US" dirty="0" smtClean="0"/>
              <a:t>The </a:t>
            </a:r>
            <a:r>
              <a:rPr lang="en-US" altLang="en-US" dirty="0"/>
              <a:t>Noisy Paint Box</a:t>
            </a:r>
            <a:r>
              <a:rPr lang="el-GR" altLang="en-US" dirty="0" smtClean="0"/>
              <a:t>.</a:t>
            </a:r>
            <a:r>
              <a:rPr lang="el-GR" altLang="en-US" dirty="0"/>
              <a:t> </a:t>
            </a:r>
            <a:r>
              <a:rPr lang="en-US" altLang="en-US" dirty="0" smtClean="0"/>
              <a:t>The Colors and Sounds</a:t>
            </a:r>
            <a:r>
              <a:rPr lang="el-GR" altLang="en-US" dirty="0" smtClean="0"/>
              <a:t> </a:t>
            </a:r>
            <a:r>
              <a:rPr lang="en-US" altLang="en-US" dirty="0" smtClean="0"/>
              <a:t>of Kandinsky's</a:t>
            </a:r>
            <a:r>
              <a:rPr lang="el-GR" altLang="en-US" dirty="0" smtClean="0"/>
              <a:t> </a:t>
            </a:r>
            <a:r>
              <a:rPr lang="en-US" altLang="en-US" dirty="0" smtClean="0"/>
              <a:t>Abstract Art”</a:t>
            </a:r>
            <a:r>
              <a:rPr lang="el-GR" altLang="en-US" dirty="0" smtClean="0"/>
              <a:t>.</a:t>
            </a:r>
            <a:endParaRPr lang="en-US" altLang="en-US" dirty="0"/>
          </a:p>
        </p:txBody>
      </p:sp>
      <p:pic>
        <p:nvPicPr>
          <p:cNvPr id="2050" name="Picture 2" descr="Η νηπιαγωγός δείχνει το βιβλίο στα παιδιά"/>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268091" y="1772816"/>
            <a:ext cx="4414517"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99649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Ακούγοντας τα χρώματα</a:t>
            </a:r>
            <a:endParaRPr lang="en-US" dirty="0"/>
          </a:p>
        </p:txBody>
      </p:sp>
      <p:sp>
        <p:nvSpPr>
          <p:cNvPr id="10" name="Θέση περιεχομένου 9"/>
          <p:cNvSpPr>
            <a:spLocks noGrp="1"/>
          </p:cNvSpPr>
          <p:nvPr>
            <p:ph sz="half" idx="1"/>
          </p:nvPr>
        </p:nvSpPr>
        <p:spPr>
          <a:xfrm>
            <a:off x="457200" y="1600200"/>
            <a:ext cx="4762872" cy="4525963"/>
          </a:xfrm>
        </p:spPr>
        <p:txBody>
          <a:bodyPr>
            <a:noAutofit/>
          </a:bodyPr>
          <a:lstStyle/>
          <a:p>
            <a:pPr marL="0" indent="0">
              <a:buNone/>
            </a:pPr>
            <a:r>
              <a:rPr lang="el-GR" sz="2600" dirty="0" smtClean="0"/>
              <a:t>Μοιράσαμε στα παιδιά </a:t>
            </a:r>
            <a:r>
              <a:rPr lang="el-GR" sz="2600" dirty="0"/>
              <a:t>ένα χαρτί Β5 </a:t>
            </a:r>
            <a:r>
              <a:rPr lang="el-GR" sz="2600" dirty="0" smtClean="0"/>
              <a:t>χωρισμένο σε τέσσερα μέρη. Έπειτα, τους ζητούσαμε, κάθε φορά που εμείς παίζαμε ένα από τα τέσσερα μουσικά όργανα </a:t>
            </a:r>
            <a:r>
              <a:rPr lang="el-GR" sz="2600" dirty="0"/>
              <a:t>(όργανο της βροχής, μπεντίρ, φυσαρμόνικα και </a:t>
            </a:r>
            <a:r>
              <a:rPr lang="el-GR" sz="2600" dirty="0" smtClean="0"/>
              <a:t>κουδουνάκια) να σκεφτούν τι χρώμα τους έρχεται στο μυαλό και να το ζωγραφίσουν σε ένα από τα τέσσερα κουτάκια</a:t>
            </a:r>
            <a:r>
              <a:rPr lang="en-US" sz="2600" dirty="0" smtClean="0"/>
              <a:t>.</a:t>
            </a:r>
            <a:endParaRPr lang="en-US" sz="2600" dirty="0"/>
          </a:p>
        </p:txBody>
      </p:sp>
      <p:pic>
        <p:nvPicPr>
          <p:cNvPr id="3074" name="Picture 2" descr="Η νηπιαγωγός παίζει μουσικά όργαν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508104" y="1628800"/>
            <a:ext cx="3002481"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6492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dirty="0"/>
              <a:t>Τα χρώματα της </a:t>
            </a:r>
            <a:r>
              <a:rPr lang="el-GR" dirty="0" smtClean="0"/>
              <a:t>μουσικής</a:t>
            </a:r>
            <a:r>
              <a:rPr lang="en-US" dirty="0" smtClean="0"/>
              <a:t> (</a:t>
            </a:r>
            <a:r>
              <a:rPr lang="el-GR" dirty="0" smtClean="0"/>
              <a:t>1/2</a:t>
            </a:r>
            <a:r>
              <a:rPr lang="en-US" dirty="0" smtClean="0"/>
              <a:t>)</a:t>
            </a:r>
            <a:endParaRPr lang="en-US" dirty="0"/>
          </a:p>
        </p:txBody>
      </p:sp>
      <p:sp>
        <p:nvSpPr>
          <p:cNvPr id="10" name="Θέση περιεχομένου 9"/>
          <p:cNvSpPr>
            <a:spLocks noGrp="1"/>
          </p:cNvSpPr>
          <p:nvPr>
            <p:ph sz="half" idx="1"/>
          </p:nvPr>
        </p:nvSpPr>
        <p:spPr>
          <a:xfrm>
            <a:off x="457200" y="1600200"/>
            <a:ext cx="4834880" cy="4525963"/>
          </a:xfrm>
        </p:spPr>
        <p:txBody>
          <a:bodyPr>
            <a:noAutofit/>
          </a:bodyPr>
          <a:lstStyle/>
          <a:p>
            <a:pPr marL="0" indent="0">
              <a:buNone/>
            </a:pPr>
            <a:r>
              <a:rPr lang="el-GR" sz="2600" dirty="0" smtClean="0"/>
              <a:t>Ακούγοντας το όργανο της βροχής κάποια παιδιά ζωγράφισαν με μπλε και γκρι χρώμα σύννεφα, θάλασσα και ποτάμια. Ακούγοντας το μπεντίρ κάποια παιδιά ζωγράφισαν γκρι ελέφαντες να περπατάνε, άλλα</a:t>
            </a:r>
            <a:r>
              <a:rPr lang="en-US" sz="2600" dirty="0" smtClean="0"/>
              <a:t> </a:t>
            </a:r>
            <a:r>
              <a:rPr lang="el-GR" sz="2600" dirty="0" smtClean="0"/>
              <a:t>μπλε στρατιώτες να κάνουν παρέλαση και άλλα κίτρινες καμπάνες να χτυπάνε.</a:t>
            </a:r>
            <a:endParaRPr lang="en-US" sz="2600" dirty="0"/>
          </a:p>
        </p:txBody>
      </p:sp>
      <p:pic>
        <p:nvPicPr>
          <p:cNvPr id="4098" name="Picture 2" descr="παιδικές ζωγραφιές"/>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5495219" y="1628800"/>
            <a:ext cx="3109229" cy="4444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66631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dirty="0"/>
              <a:t>Τα χρώματα της μουσικής</a:t>
            </a:r>
            <a:r>
              <a:rPr lang="en-US" dirty="0"/>
              <a:t> </a:t>
            </a:r>
            <a:r>
              <a:rPr lang="en-US" dirty="0" smtClean="0"/>
              <a:t>(2</a:t>
            </a:r>
            <a:r>
              <a:rPr lang="el-GR" dirty="0" smtClean="0"/>
              <a:t>/2</a:t>
            </a:r>
            <a:r>
              <a:rPr lang="en-US" dirty="0"/>
              <a:t>)</a:t>
            </a:r>
          </a:p>
        </p:txBody>
      </p:sp>
      <p:sp>
        <p:nvSpPr>
          <p:cNvPr id="3" name="Θέση περιεχομένου 2"/>
          <p:cNvSpPr>
            <a:spLocks noGrp="1"/>
          </p:cNvSpPr>
          <p:nvPr>
            <p:ph sz="half" idx="1"/>
          </p:nvPr>
        </p:nvSpPr>
        <p:spPr>
          <a:xfrm>
            <a:off x="457200" y="1600200"/>
            <a:ext cx="4402832" cy="4525963"/>
          </a:xfrm>
        </p:spPr>
        <p:txBody>
          <a:bodyPr>
            <a:normAutofit/>
          </a:bodyPr>
          <a:lstStyle/>
          <a:p>
            <a:pPr marL="0" indent="0">
              <a:buNone/>
            </a:pPr>
            <a:r>
              <a:rPr lang="el-GR" dirty="0" smtClean="0"/>
              <a:t>Ακούγοντας την φυσαρμόνικα, ζωγράφιζαν όμορφα τοπία με διάφορα χρώματα (κόκκινο, πράσινο, κίτρινο). </a:t>
            </a:r>
            <a:endParaRPr lang="en-US" dirty="0" smtClean="0"/>
          </a:p>
          <a:p>
            <a:pPr marL="0" indent="0">
              <a:buNone/>
            </a:pPr>
            <a:r>
              <a:rPr lang="el-GR" dirty="0" smtClean="0"/>
              <a:t>Τέλος, ακούγοντας τα κουδουνάκια κάποια παιδιά ζωγράφισαν σφυρίχτρες και άλλα </a:t>
            </a:r>
            <a:r>
              <a:rPr lang="el-GR" dirty="0"/>
              <a:t>τ</a:t>
            </a:r>
            <a:r>
              <a:rPr lang="el-GR" dirty="0" smtClean="0"/>
              <a:t>ο θυμιατό της εκκλησίας.</a:t>
            </a:r>
            <a:endParaRPr lang="en-US" dirty="0"/>
          </a:p>
        </p:txBody>
      </p:sp>
      <p:pic>
        <p:nvPicPr>
          <p:cNvPr id="5122" name="Picture 2" descr="παιδικές ζωγραφιές"/>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5004048" y="1628800"/>
            <a:ext cx="3694496" cy="4505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28097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4000" dirty="0"/>
              <a:t>Ακούγοντας του πίνακες του </a:t>
            </a:r>
            <a:r>
              <a:rPr lang="en-US" sz="4000" dirty="0" smtClean="0"/>
              <a:t>Kandinsky</a:t>
            </a:r>
            <a:r>
              <a:rPr lang="el-GR" sz="4000" dirty="0" smtClean="0"/>
              <a:t> (</a:t>
            </a:r>
            <a:r>
              <a:rPr lang="en-US" sz="4000" dirty="0" smtClean="0"/>
              <a:t>1/</a:t>
            </a:r>
            <a:r>
              <a:rPr lang="el-GR" sz="4000" dirty="0" smtClean="0"/>
              <a:t>3)</a:t>
            </a:r>
            <a:endParaRPr lang="en-US" sz="4000" dirty="0"/>
          </a:p>
        </p:txBody>
      </p:sp>
      <p:sp>
        <p:nvSpPr>
          <p:cNvPr id="3" name="Θέση περιεχομένου 2"/>
          <p:cNvSpPr>
            <a:spLocks noGrp="1"/>
          </p:cNvSpPr>
          <p:nvPr>
            <p:ph sz="half" idx="1"/>
          </p:nvPr>
        </p:nvSpPr>
        <p:spPr>
          <a:xfrm>
            <a:off x="457200" y="1600200"/>
            <a:ext cx="5050904" cy="4525963"/>
          </a:xfrm>
        </p:spPr>
        <p:txBody>
          <a:bodyPr>
            <a:noAutofit/>
          </a:bodyPr>
          <a:lstStyle/>
          <a:p>
            <a:pPr marL="0" indent="0">
              <a:buNone/>
            </a:pPr>
            <a:r>
              <a:rPr lang="el-GR" sz="2600" dirty="0"/>
              <a:t>Εξηγήσαμε στα παιδιά </a:t>
            </a:r>
            <a:r>
              <a:rPr lang="el-GR" sz="2600" dirty="0" smtClean="0"/>
              <a:t>ότι </a:t>
            </a:r>
            <a:r>
              <a:rPr lang="el-GR" sz="2600" dirty="0"/>
              <a:t>ο </a:t>
            </a:r>
            <a:r>
              <a:rPr lang="en-US" sz="2600" dirty="0" smtClean="0"/>
              <a:t>Kandinsky</a:t>
            </a:r>
            <a:r>
              <a:rPr lang="el-GR" sz="2600" dirty="0" smtClean="0"/>
              <a:t> </a:t>
            </a:r>
            <a:r>
              <a:rPr lang="el-GR" sz="2600" dirty="0"/>
              <a:t>όταν άκουγε ήχους, φανταζόταν χρώματα και όταν ζωγράφιζε </a:t>
            </a:r>
            <a:r>
              <a:rPr lang="el-GR" sz="2600" dirty="0" smtClean="0"/>
              <a:t>χρώματα</a:t>
            </a:r>
            <a:r>
              <a:rPr lang="el-GR" sz="2600" dirty="0"/>
              <a:t>, άκουγε </a:t>
            </a:r>
            <a:r>
              <a:rPr lang="el-GR" sz="2600" dirty="0" smtClean="0"/>
              <a:t>ήχους</a:t>
            </a:r>
            <a:r>
              <a:rPr lang="en-US" sz="2600" dirty="0" smtClean="0"/>
              <a:t> (</a:t>
            </a:r>
            <a:r>
              <a:rPr lang="el-GR" sz="2600" dirty="0" smtClean="0"/>
              <a:t>συναισθησία</a:t>
            </a:r>
            <a:r>
              <a:rPr lang="en-US" sz="2600" dirty="0" smtClean="0"/>
              <a:t>)</a:t>
            </a:r>
            <a:r>
              <a:rPr lang="el-GR" sz="2600" dirty="0" smtClean="0"/>
              <a:t>. </a:t>
            </a:r>
            <a:r>
              <a:rPr lang="el-GR" sz="2600" dirty="0"/>
              <a:t>Βάζοντας διάφορα χρώματα στα έργα του, πίστευε πως έφτιαχνε όχι μόνο έναν πίνακα με πολλά </a:t>
            </a:r>
            <a:r>
              <a:rPr lang="el-GR" sz="2600" dirty="0" smtClean="0"/>
              <a:t>χρώματα, </a:t>
            </a:r>
            <a:r>
              <a:rPr lang="el-GR" sz="2600" dirty="0"/>
              <a:t>αλλά </a:t>
            </a:r>
            <a:r>
              <a:rPr lang="el-GR" sz="2600" dirty="0" smtClean="0"/>
              <a:t>και ένα </a:t>
            </a:r>
            <a:r>
              <a:rPr lang="el-GR" sz="2600" dirty="0"/>
              <a:t>μουσικό κομμάτι. </a:t>
            </a:r>
            <a:r>
              <a:rPr lang="el-GR" sz="2600" dirty="0" smtClean="0"/>
              <a:t>Για εκείνον </a:t>
            </a:r>
            <a:r>
              <a:rPr lang="el-GR" sz="2600" dirty="0"/>
              <a:t>η ζωγραφική ήταν σαν μουσική.</a:t>
            </a:r>
          </a:p>
          <a:p>
            <a:pPr marL="0" indent="0">
              <a:buNone/>
            </a:pPr>
            <a:endParaRPr lang="en-US" sz="2600" dirty="0"/>
          </a:p>
        </p:txBody>
      </p:sp>
      <p:pic>
        <p:nvPicPr>
          <p:cNvPr id="6" name="Picture 4" descr="20160413_101223 - Αντιγραφή"/>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652120" y="1869295"/>
            <a:ext cx="2942705" cy="3719945"/>
          </a:xfrm>
          <a:prstGeom prst="rect">
            <a:avLst/>
          </a:prstGeom>
          <a:noFill/>
        </p:spPr>
      </p:pic>
    </p:spTree>
    <p:extLst>
      <p:ext uri="{BB962C8B-B14F-4D97-AF65-F5344CB8AC3E}">
        <p14:creationId xmlns:p14="http://schemas.microsoft.com/office/powerpoint/2010/main" val="6413536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4000" dirty="0"/>
              <a:t>Ακούγοντας του πίνακες του </a:t>
            </a:r>
            <a:r>
              <a:rPr lang="en-US" sz="4000" dirty="0"/>
              <a:t>Kandinsky</a:t>
            </a:r>
            <a:r>
              <a:rPr lang="el-GR" sz="4000" dirty="0"/>
              <a:t> </a:t>
            </a:r>
            <a:r>
              <a:rPr lang="el-GR" sz="4000" dirty="0" smtClean="0"/>
              <a:t>(2</a:t>
            </a:r>
            <a:r>
              <a:rPr lang="en-US" sz="4000" dirty="0" smtClean="0"/>
              <a:t>/</a:t>
            </a:r>
            <a:r>
              <a:rPr lang="el-GR" sz="4000" dirty="0"/>
              <a:t>3)</a:t>
            </a:r>
            <a:endParaRPr lang="en-US" sz="4000" dirty="0"/>
          </a:p>
        </p:txBody>
      </p:sp>
      <p:sp>
        <p:nvSpPr>
          <p:cNvPr id="3" name="Θέση περιεχομένου 2"/>
          <p:cNvSpPr>
            <a:spLocks noGrp="1"/>
          </p:cNvSpPr>
          <p:nvPr>
            <p:ph sz="half" idx="1"/>
          </p:nvPr>
        </p:nvSpPr>
        <p:spPr>
          <a:xfrm>
            <a:off x="457200" y="1600200"/>
            <a:ext cx="4762872" cy="4525963"/>
          </a:xfrm>
        </p:spPr>
        <p:txBody>
          <a:bodyPr>
            <a:noAutofit/>
          </a:bodyPr>
          <a:lstStyle/>
          <a:p>
            <a:pPr marL="0" indent="0">
              <a:buNone/>
            </a:pPr>
            <a:r>
              <a:rPr lang="el-GR" sz="2400" dirty="0" smtClean="0"/>
              <a:t>Έπειτα δείξαμε στα παιδιά ζεύγη πινάκων </a:t>
            </a:r>
            <a:r>
              <a:rPr lang="el-GR" sz="2400" dirty="0"/>
              <a:t>του </a:t>
            </a:r>
            <a:r>
              <a:rPr lang="en-US" sz="2400" dirty="0" smtClean="0"/>
              <a:t>Kandinsky</a:t>
            </a:r>
            <a:r>
              <a:rPr lang="el-GR" sz="2400" dirty="0" smtClean="0"/>
              <a:t> και ταυτόχρονα ακουγόταν ένα </a:t>
            </a:r>
            <a:r>
              <a:rPr lang="el-GR" sz="2400" dirty="0"/>
              <a:t>μουσικό </a:t>
            </a:r>
            <a:r>
              <a:rPr lang="el-GR" sz="2400" dirty="0" smtClean="0"/>
              <a:t>κομμάτι. Καθώς τους κοιτούσαν και άκουγαν τη μουσική, τους ζητούσαμε </a:t>
            </a:r>
            <a:r>
              <a:rPr lang="el-GR" sz="2400" dirty="0"/>
              <a:t>να μας </a:t>
            </a:r>
            <a:r>
              <a:rPr lang="el-GR" sz="2400" dirty="0" smtClean="0"/>
              <a:t>πουν, </a:t>
            </a:r>
            <a:r>
              <a:rPr lang="el-GR" sz="2400" dirty="0"/>
              <a:t>με ποιον πίνακα ταιριάζει κατά τη γνώμη τους η συγκεκριμένη μουσική και γιατί. Επαναλάβαμε αυτή τη δραστηριότητα τρεις φορές με τρία διαφορετικά ζεύγη πινάκων και διαφορετική </a:t>
            </a:r>
            <a:r>
              <a:rPr lang="el-GR" sz="2400" dirty="0" smtClean="0"/>
              <a:t>μουσική στο καθένα.</a:t>
            </a:r>
            <a:endParaRPr lang="el-GR" sz="2400" dirty="0"/>
          </a:p>
          <a:p>
            <a:pPr marL="0" indent="0">
              <a:buNone/>
            </a:pPr>
            <a:endParaRPr lang="en-US" sz="2400" dirty="0"/>
          </a:p>
        </p:txBody>
      </p:sp>
      <p:pic>
        <p:nvPicPr>
          <p:cNvPr id="6" name="Θέση περιεχομένου 6" descr="Η νηπιαγωγός δείχνει πίνακες του Καντίνσκι"/>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580112" y="1772816"/>
            <a:ext cx="3134292" cy="2952328"/>
          </a:xfrm>
          <a:prstGeom prst="rect">
            <a:avLst/>
          </a:prstGeom>
        </p:spPr>
      </p:pic>
    </p:spTree>
    <p:extLst>
      <p:ext uri="{BB962C8B-B14F-4D97-AF65-F5344CB8AC3E}">
        <p14:creationId xmlns:p14="http://schemas.microsoft.com/office/powerpoint/2010/main" val="2220031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l-GR" dirty="0"/>
              <a:t>Ακούγοντας του πίνακες του </a:t>
            </a:r>
            <a:r>
              <a:rPr lang="en-US" dirty="0"/>
              <a:t>Kandinsky</a:t>
            </a:r>
            <a:r>
              <a:rPr lang="el-GR" dirty="0"/>
              <a:t> </a:t>
            </a:r>
            <a:r>
              <a:rPr lang="el-GR" dirty="0" smtClean="0"/>
              <a:t>(3</a:t>
            </a:r>
            <a:r>
              <a:rPr lang="en-US" dirty="0" smtClean="0"/>
              <a:t>/</a:t>
            </a:r>
            <a:r>
              <a:rPr lang="el-GR" dirty="0"/>
              <a:t>3)</a:t>
            </a:r>
          </a:p>
        </p:txBody>
      </p:sp>
      <p:pic>
        <p:nvPicPr>
          <p:cNvPr id="7" name="Εικόνα 3" descr="πίνακες του Καντίνσκι"/>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bwMode="auto">
          <a:prstGeom prst="rect">
            <a:avLst/>
          </a:prstGeom>
          <a:noFill/>
          <a:ln w="9525">
            <a:noFill/>
            <a:miter lim="800000"/>
            <a:headEnd/>
            <a:tailEnd/>
          </a:ln>
        </p:spPr>
      </p:pic>
      <p:sp>
        <p:nvSpPr>
          <p:cNvPr id="9" name="Text Placeholder 8"/>
          <p:cNvSpPr>
            <a:spLocks noGrp="1"/>
          </p:cNvSpPr>
          <p:nvPr>
            <p:ph type="body" sz="half" idx="2"/>
            <p:custDataLst>
              <p:tags r:id="rId1"/>
            </p:custDataLst>
          </p:nvPr>
        </p:nvSpPr>
        <p:spPr/>
        <p:txBody>
          <a:bodyPr/>
          <a:lstStyle/>
          <a:p>
            <a:pPr algn="ctr"/>
            <a:r>
              <a:rPr lang="en-US" dirty="0">
                <a:hlinkClick r:id="rId4"/>
              </a:rPr>
              <a:t>Solo </a:t>
            </a:r>
            <a:r>
              <a:rPr lang="en-US" dirty="0" err="1">
                <a:hlinkClick r:id="rId4"/>
              </a:rPr>
              <a:t>Trompeta</a:t>
            </a:r>
            <a:endParaRPr lang="el-GR" dirty="0"/>
          </a:p>
        </p:txBody>
      </p:sp>
    </p:spTree>
    <p:extLst>
      <p:ext uri="{BB962C8B-B14F-4D97-AF65-F5344CB8AC3E}">
        <p14:creationId xmlns:p14="http://schemas.microsoft.com/office/powerpoint/2010/main" val="3197852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Ακούγοντας τους δικούς μας πίνακες</a:t>
            </a:r>
          </a:p>
        </p:txBody>
      </p:sp>
      <p:sp>
        <p:nvSpPr>
          <p:cNvPr id="5" name="Θέση περιεχομένου 2"/>
          <p:cNvSpPr>
            <a:spLocks noGrp="1"/>
          </p:cNvSpPr>
          <p:nvPr>
            <p:ph sz="half" idx="1"/>
          </p:nvPr>
        </p:nvSpPr>
        <p:spPr/>
        <p:txBody>
          <a:bodyPr>
            <a:normAutofit/>
          </a:bodyPr>
          <a:lstStyle/>
          <a:p>
            <a:pPr marL="0" indent="0">
              <a:buNone/>
            </a:pPr>
            <a:r>
              <a:rPr lang="el-GR" dirty="0" smtClean="0"/>
              <a:t>Τα παιδιά επηρεασμένα από την προηγούμενη δραστηριότητα προσπάθησαν να </a:t>
            </a:r>
            <a:r>
              <a:rPr lang="el-GR" dirty="0"/>
              <a:t>ακούσουν τη μουσική </a:t>
            </a:r>
            <a:r>
              <a:rPr lang="el-GR" dirty="0" smtClean="0"/>
              <a:t>των εικόνων που είχαν δημιουργήσει προηγουμένως.</a:t>
            </a:r>
            <a:endParaRPr lang="en-US" dirty="0"/>
          </a:p>
        </p:txBody>
      </p:sp>
      <p:pic>
        <p:nvPicPr>
          <p:cNvPr id="8" name="Picture 4" descr="20160413_093430"/>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tretch/>
        </p:blipFill>
        <p:spPr bwMode="auto">
          <a:xfrm>
            <a:off x="4572000" y="1772816"/>
            <a:ext cx="4038600" cy="2271002"/>
          </a:xfrm>
          <a:prstGeom prst="rect">
            <a:avLst/>
          </a:prstGeom>
          <a:noFill/>
        </p:spPr>
      </p:pic>
    </p:spTree>
    <p:extLst>
      <p:ext uri="{BB962C8B-B14F-4D97-AF65-F5344CB8AC3E}">
        <p14:creationId xmlns:p14="http://schemas.microsoft.com/office/powerpoint/2010/main" val="1201552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Ζωγραφίζοντας την μουσική</a:t>
            </a:r>
            <a:endParaRPr lang="en-US" dirty="0"/>
          </a:p>
        </p:txBody>
      </p:sp>
      <p:sp>
        <p:nvSpPr>
          <p:cNvPr id="3" name="Θέση περιεχομένου 2"/>
          <p:cNvSpPr>
            <a:spLocks noGrp="1"/>
          </p:cNvSpPr>
          <p:nvPr>
            <p:ph sz="half" idx="1"/>
          </p:nvPr>
        </p:nvSpPr>
        <p:spPr/>
        <p:txBody>
          <a:bodyPr>
            <a:normAutofit/>
          </a:bodyPr>
          <a:lstStyle/>
          <a:p>
            <a:pPr marL="0" indent="0">
              <a:buNone/>
            </a:pPr>
            <a:r>
              <a:rPr lang="el-GR" dirty="0" smtClean="0"/>
              <a:t>Δώσαμε στα παιδιά από ένα χαρτί στο οποίο είχαμε εκτυπώσει </a:t>
            </a:r>
            <a:r>
              <a:rPr lang="el-GR" dirty="0"/>
              <a:t>μία </a:t>
            </a:r>
            <a:r>
              <a:rPr lang="el-GR" dirty="0" smtClean="0"/>
              <a:t>παρτιτούρα. Παράλληλα ακουγόταν μουσική. Προτρέψαμε τα παιδιά να ζωγραφίσουν, με όποιο χρώμα θεωρούσαν ότι ταίριαζε με την μουσική που άκουγαν.</a:t>
            </a:r>
            <a:endParaRPr lang="en-US" dirty="0"/>
          </a:p>
        </p:txBody>
      </p:sp>
      <p:pic>
        <p:nvPicPr>
          <p:cNvPr id="6146" name="Picture 2" descr="παιδικές ζωγραφιές"/>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788024" y="1988840"/>
            <a:ext cx="4038600"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5329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4000" dirty="0"/>
              <a:t>Παρατηρώντας πίνακες του </a:t>
            </a:r>
            <a:r>
              <a:rPr lang="en-US" sz="4000" dirty="0"/>
              <a:t>Kandinsky</a:t>
            </a:r>
          </a:p>
        </p:txBody>
      </p:sp>
      <p:sp>
        <p:nvSpPr>
          <p:cNvPr id="3" name="Θέση περιεχομένου 2"/>
          <p:cNvSpPr>
            <a:spLocks noGrp="1"/>
          </p:cNvSpPr>
          <p:nvPr>
            <p:ph sz="half" idx="1"/>
          </p:nvPr>
        </p:nvSpPr>
        <p:spPr/>
        <p:txBody>
          <a:bodyPr>
            <a:normAutofit/>
          </a:bodyPr>
          <a:lstStyle/>
          <a:p>
            <a:pPr marL="0" indent="0">
              <a:buNone/>
            </a:pPr>
            <a:r>
              <a:rPr lang="el-GR" dirty="0" smtClean="0"/>
              <a:t>Είδαμε και συζητήσαμε με τα παιδιά πολλούς πίνακες του </a:t>
            </a:r>
            <a:r>
              <a:rPr lang="en-US" dirty="0" smtClean="0"/>
              <a:t>Kandinsky</a:t>
            </a:r>
            <a:r>
              <a:rPr lang="el-GR" dirty="0" smtClean="0"/>
              <a:t> δίνοντας έμφαση στους τίτλους των έργων του, τα χρώματα και τα σχήματα που χρησιμοποιούσε. </a:t>
            </a:r>
            <a:endParaRPr lang="en-US" dirty="0"/>
          </a:p>
        </p:txBody>
      </p:sp>
      <p:pic>
        <p:nvPicPr>
          <p:cNvPr id="6" name="Εικόνα 7" descr="Η νηπιαγωγός δείχνει πίνακες του Καντίνσκι"/>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860032" y="1628800"/>
            <a:ext cx="3590758" cy="3359187"/>
          </a:xfrm>
          <a:prstGeom prst="rect">
            <a:avLst/>
          </a:prstGeom>
        </p:spPr>
      </p:pic>
    </p:spTree>
    <p:extLst>
      <p:ext uri="{BB962C8B-B14F-4D97-AF65-F5344CB8AC3E}">
        <p14:creationId xmlns:p14="http://schemas.microsoft.com/office/powerpoint/2010/main" val="5773415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4000" dirty="0"/>
              <a:t>Αναζητώντας τους πίνακες του </a:t>
            </a:r>
            <a:r>
              <a:rPr lang="en-US" sz="4000" dirty="0"/>
              <a:t>Kandinsky</a:t>
            </a:r>
          </a:p>
        </p:txBody>
      </p:sp>
      <p:sp>
        <p:nvSpPr>
          <p:cNvPr id="3" name="Θέση περιεχομένου 2"/>
          <p:cNvSpPr>
            <a:spLocks noGrp="1"/>
          </p:cNvSpPr>
          <p:nvPr>
            <p:ph sz="half" idx="1"/>
          </p:nvPr>
        </p:nvSpPr>
        <p:spPr>
          <a:xfrm>
            <a:off x="457200" y="1600200"/>
            <a:ext cx="4402832" cy="4525963"/>
          </a:xfrm>
        </p:spPr>
        <p:txBody>
          <a:bodyPr>
            <a:noAutofit/>
          </a:bodyPr>
          <a:lstStyle/>
          <a:p>
            <a:pPr marL="0" indent="0">
              <a:buNone/>
            </a:pPr>
            <a:r>
              <a:rPr lang="el-GR" sz="2600" dirty="0"/>
              <a:t>Τοποθετήσαμε γύρω από τον υπολογιστή, τους πίνακες του </a:t>
            </a:r>
            <a:r>
              <a:rPr lang="en-US" sz="2600" dirty="0" smtClean="0"/>
              <a:t>Kandinsky</a:t>
            </a:r>
            <a:r>
              <a:rPr lang="el-GR" sz="2600" dirty="0" smtClean="0"/>
              <a:t>, που </a:t>
            </a:r>
            <a:r>
              <a:rPr lang="el-GR" sz="2600" dirty="0"/>
              <a:t>εμφανίζονταν </a:t>
            </a:r>
            <a:r>
              <a:rPr lang="el-GR" sz="2600" dirty="0" smtClean="0"/>
              <a:t>σταδιακά στα </a:t>
            </a:r>
            <a:r>
              <a:rPr lang="en-US" sz="2600" dirty="0"/>
              <a:t>video </a:t>
            </a:r>
            <a:r>
              <a:rPr lang="el-GR" sz="2600" dirty="0"/>
              <a:t>αλλά και μερικούς ακόμα, για να τους βλέπουν τα παιδιά. </a:t>
            </a:r>
            <a:endParaRPr lang="el-GR" sz="2600" dirty="0" smtClean="0"/>
          </a:p>
          <a:p>
            <a:pPr marL="0" indent="0">
              <a:buNone/>
            </a:pPr>
            <a:r>
              <a:rPr lang="el-GR" sz="2600" dirty="0" smtClean="0"/>
              <a:t>Ενώ έπαιζε το </a:t>
            </a:r>
            <a:r>
              <a:rPr lang="en-US" sz="2600" dirty="0" smtClean="0"/>
              <a:t>video</a:t>
            </a:r>
            <a:r>
              <a:rPr lang="el-GR" sz="2600" dirty="0" smtClean="0"/>
              <a:t>, </a:t>
            </a:r>
            <a:r>
              <a:rPr lang="el-GR" sz="2600" dirty="0"/>
              <a:t>ζητούσαμε </a:t>
            </a:r>
            <a:r>
              <a:rPr lang="el-GR" sz="2600" dirty="0" smtClean="0"/>
              <a:t>από τα παιδιά βλέποντας </a:t>
            </a:r>
            <a:r>
              <a:rPr lang="el-GR" sz="2600" dirty="0"/>
              <a:t>τα </a:t>
            </a:r>
            <a:r>
              <a:rPr lang="en-US" sz="2600" dirty="0"/>
              <a:t>video </a:t>
            </a:r>
            <a:r>
              <a:rPr lang="el-GR" sz="2600" dirty="0"/>
              <a:t>και τους </a:t>
            </a:r>
            <a:r>
              <a:rPr lang="el-GR" sz="2600" dirty="0" smtClean="0"/>
              <a:t>πίνακες, </a:t>
            </a:r>
            <a:r>
              <a:rPr lang="el-GR" sz="2600" dirty="0"/>
              <a:t>να </a:t>
            </a:r>
            <a:r>
              <a:rPr lang="el-GR" sz="2600" dirty="0" smtClean="0"/>
              <a:t>αναγνωρίσουν ποιος πίνακας εμφανίζεται. </a:t>
            </a:r>
            <a:endParaRPr lang="en-US" sz="2600" dirty="0"/>
          </a:p>
        </p:txBody>
      </p:sp>
      <p:pic>
        <p:nvPicPr>
          <p:cNvPr id="7" name="Εικόνα 23" descr="Η νηπιαγωγός δείχνει πίνακες του Καντίνσκι"/>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076056" y="1772816"/>
            <a:ext cx="3567777" cy="2808312"/>
          </a:xfrm>
          <a:prstGeom prst="rect">
            <a:avLst/>
          </a:prstGeom>
        </p:spPr>
      </p:pic>
    </p:spTree>
    <p:extLst>
      <p:ext uri="{BB962C8B-B14F-4D97-AF65-F5344CB8AC3E}">
        <p14:creationId xmlns:p14="http://schemas.microsoft.com/office/powerpoint/2010/main" val="12127841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dirty="0"/>
              <a:t>Προβολή </a:t>
            </a:r>
            <a:r>
              <a:rPr lang="en-US" dirty="0"/>
              <a:t>video </a:t>
            </a:r>
            <a:r>
              <a:rPr lang="el-GR" dirty="0" smtClean="0"/>
              <a:t>(</a:t>
            </a:r>
            <a:r>
              <a:rPr lang="en-US" dirty="0" smtClean="0"/>
              <a:t>1/</a:t>
            </a:r>
            <a:r>
              <a:rPr lang="el-GR" dirty="0" smtClean="0"/>
              <a:t>3)</a:t>
            </a:r>
            <a:endParaRPr lang="en-US" dirty="0"/>
          </a:p>
        </p:txBody>
      </p:sp>
      <p:sp>
        <p:nvSpPr>
          <p:cNvPr id="3" name="Θέση περιεχομένου 2"/>
          <p:cNvSpPr>
            <a:spLocks noGrp="1"/>
          </p:cNvSpPr>
          <p:nvPr>
            <p:ph sz="half" idx="1"/>
          </p:nvPr>
        </p:nvSpPr>
        <p:spPr>
          <a:xfrm>
            <a:off x="457200" y="1600200"/>
            <a:ext cx="2962672" cy="4525963"/>
          </a:xfrm>
        </p:spPr>
        <p:txBody>
          <a:bodyPr>
            <a:normAutofit/>
          </a:bodyPr>
          <a:lstStyle/>
          <a:p>
            <a:pPr marL="0" indent="0">
              <a:buNone/>
            </a:pPr>
            <a:r>
              <a:rPr lang="el-GR" dirty="0" smtClean="0">
                <a:hlinkClick r:id="rId2"/>
              </a:rPr>
              <a:t>1</a:t>
            </a:r>
            <a:r>
              <a:rPr lang="en-US" dirty="0" smtClean="0">
                <a:hlinkClick r:id="rId2"/>
              </a:rPr>
              <a:t>o</a:t>
            </a:r>
            <a:r>
              <a:rPr lang="el-GR" dirty="0" smtClean="0">
                <a:hlinkClick r:id="rId2"/>
              </a:rPr>
              <a:t> </a:t>
            </a:r>
            <a:r>
              <a:rPr lang="en-US" dirty="0" smtClean="0">
                <a:hlinkClick r:id="rId2"/>
              </a:rPr>
              <a:t>video</a:t>
            </a:r>
            <a:r>
              <a:rPr lang="en-US" dirty="0"/>
              <a:t> </a:t>
            </a:r>
            <a:r>
              <a:rPr lang="el-GR" dirty="0"/>
              <a:t>τ</a:t>
            </a:r>
            <a:r>
              <a:rPr lang="el-GR" dirty="0" smtClean="0"/>
              <a:t>ο </a:t>
            </a:r>
            <a:r>
              <a:rPr lang="el-GR" dirty="0" smtClean="0"/>
              <a:t>οποίο αφορά τον </a:t>
            </a:r>
            <a:r>
              <a:rPr lang="el-GR" dirty="0" smtClean="0"/>
              <a:t>πίνακα </a:t>
            </a:r>
            <a:r>
              <a:rPr lang="el-GR" b="1" dirty="0" smtClean="0">
                <a:hlinkClick r:id="rId3"/>
              </a:rPr>
              <a:t>Κίτρινο-Κόκκινο-Μπλε</a:t>
            </a:r>
            <a:r>
              <a:rPr lang="el-GR" b="1" dirty="0"/>
              <a:t> </a:t>
            </a:r>
            <a:r>
              <a:rPr lang="el-GR" dirty="0" smtClean="0"/>
              <a:t>(1925) του</a:t>
            </a:r>
            <a:r>
              <a:rPr lang="el-GR" b="1" dirty="0" smtClean="0"/>
              <a:t> </a:t>
            </a:r>
            <a:r>
              <a:rPr lang="en-US" dirty="0" smtClean="0"/>
              <a:t>Kandinsky</a:t>
            </a:r>
            <a:r>
              <a:rPr lang="el-GR" dirty="0" smtClean="0"/>
              <a:t>.</a:t>
            </a:r>
            <a:endParaRPr lang="el-GR" dirty="0"/>
          </a:p>
        </p:txBody>
      </p:sp>
      <p:pic>
        <p:nvPicPr>
          <p:cNvPr id="1026" name="Picture 2" descr="πίνακας Κίτρινο-Κόκκινο-Μπλε στο βίντεο"/>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3491880" y="1772816"/>
            <a:ext cx="5120872"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7345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Προβολή </a:t>
            </a:r>
            <a:r>
              <a:rPr lang="en-US" dirty="0"/>
              <a:t>video </a:t>
            </a:r>
            <a:r>
              <a:rPr lang="el-GR" dirty="0" smtClean="0"/>
              <a:t>(2</a:t>
            </a:r>
            <a:r>
              <a:rPr lang="en-US" dirty="0" smtClean="0"/>
              <a:t>/</a:t>
            </a:r>
            <a:r>
              <a:rPr lang="el-GR" dirty="0"/>
              <a:t>3)</a:t>
            </a:r>
          </a:p>
        </p:txBody>
      </p:sp>
      <p:sp>
        <p:nvSpPr>
          <p:cNvPr id="3" name="Content Placeholder 2"/>
          <p:cNvSpPr>
            <a:spLocks noGrp="1"/>
          </p:cNvSpPr>
          <p:nvPr>
            <p:ph sz="half" idx="1"/>
          </p:nvPr>
        </p:nvSpPr>
        <p:spPr>
          <a:xfrm>
            <a:off x="457200" y="1600200"/>
            <a:ext cx="3466728" cy="4525963"/>
          </a:xfrm>
        </p:spPr>
        <p:txBody>
          <a:bodyPr/>
          <a:lstStyle/>
          <a:p>
            <a:pPr marL="0" indent="0">
              <a:buNone/>
            </a:pPr>
            <a:r>
              <a:rPr lang="el-GR" dirty="0" smtClean="0">
                <a:hlinkClick r:id="rId2"/>
              </a:rPr>
              <a:t>2</a:t>
            </a:r>
            <a:r>
              <a:rPr lang="en-US" dirty="0" smtClean="0">
                <a:hlinkClick r:id="rId2"/>
              </a:rPr>
              <a:t>o</a:t>
            </a:r>
            <a:r>
              <a:rPr lang="el-GR" dirty="0" smtClean="0">
                <a:hlinkClick r:id="rId2"/>
              </a:rPr>
              <a:t> </a:t>
            </a:r>
            <a:r>
              <a:rPr lang="en-US" dirty="0" smtClean="0">
                <a:hlinkClick r:id="rId2"/>
              </a:rPr>
              <a:t>video </a:t>
            </a:r>
            <a:r>
              <a:rPr lang="el-GR" dirty="0" smtClean="0"/>
              <a:t>το οποίο αφορά τον πίνακα </a:t>
            </a:r>
            <a:r>
              <a:rPr lang="en-US" b="1" dirty="0">
                <a:hlinkClick r:id="rId3"/>
              </a:rPr>
              <a:t>Several Circles </a:t>
            </a:r>
            <a:r>
              <a:rPr lang="el-GR" dirty="0" smtClean="0"/>
              <a:t>(1926) του</a:t>
            </a:r>
            <a:r>
              <a:rPr lang="el-GR" b="1" dirty="0" smtClean="0"/>
              <a:t> </a:t>
            </a:r>
            <a:r>
              <a:rPr lang="en-US" dirty="0" smtClean="0"/>
              <a:t>Kandinsky</a:t>
            </a:r>
            <a:r>
              <a:rPr lang="el-GR" dirty="0" smtClean="0"/>
              <a:t>.</a:t>
            </a:r>
          </a:p>
          <a:p>
            <a:endParaRPr lang="el-GR" dirty="0"/>
          </a:p>
        </p:txBody>
      </p:sp>
      <p:pic>
        <p:nvPicPr>
          <p:cNvPr id="2050" name="Picture 2" descr="πίνακας στο βίντεο"/>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042481" y="1700808"/>
            <a:ext cx="4568119"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4390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Προβολή </a:t>
            </a:r>
            <a:r>
              <a:rPr lang="en-US" dirty="0"/>
              <a:t>video </a:t>
            </a:r>
            <a:r>
              <a:rPr lang="el-GR" dirty="0" smtClean="0"/>
              <a:t>(3</a:t>
            </a:r>
            <a:r>
              <a:rPr lang="en-US" dirty="0" smtClean="0"/>
              <a:t>/</a:t>
            </a:r>
            <a:r>
              <a:rPr lang="el-GR" dirty="0"/>
              <a:t>3)</a:t>
            </a:r>
          </a:p>
        </p:txBody>
      </p:sp>
      <p:sp>
        <p:nvSpPr>
          <p:cNvPr id="3" name="Content Placeholder 2"/>
          <p:cNvSpPr>
            <a:spLocks noGrp="1"/>
          </p:cNvSpPr>
          <p:nvPr>
            <p:ph sz="half" idx="1"/>
          </p:nvPr>
        </p:nvSpPr>
        <p:spPr>
          <a:xfrm>
            <a:off x="457200" y="1600200"/>
            <a:ext cx="3466728" cy="4525963"/>
          </a:xfrm>
        </p:spPr>
        <p:txBody>
          <a:bodyPr/>
          <a:lstStyle/>
          <a:p>
            <a:pPr marL="0" indent="0">
              <a:buNone/>
            </a:pPr>
            <a:r>
              <a:rPr lang="el-GR" dirty="0" smtClean="0">
                <a:hlinkClick r:id="rId2"/>
              </a:rPr>
              <a:t>3</a:t>
            </a:r>
            <a:r>
              <a:rPr lang="en-US" dirty="0" smtClean="0">
                <a:hlinkClick r:id="rId2"/>
              </a:rPr>
              <a:t>o</a:t>
            </a:r>
            <a:r>
              <a:rPr lang="el-GR" dirty="0" smtClean="0">
                <a:hlinkClick r:id="rId2"/>
              </a:rPr>
              <a:t> </a:t>
            </a:r>
            <a:r>
              <a:rPr lang="en-US" dirty="0">
                <a:hlinkClick r:id="rId2"/>
              </a:rPr>
              <a:t>video </a:t>
            </a:r>
            <a:r>
              <a:rPr lang="el-GR" dirty="0"/>
              <a:t>το οποίο αφορά τον πίνακα </a:t>
            </a:r>
            <a:r>
              <a:rPr lang="en-US" b="1" dirty="0">
                <a:hlinkClick r:id="rId3"/>
              </a:rPr>
              <a:t>Color Study. Squares </a:t>
            </a:r>
            <a:r>
              <a:rPr lang="en-US" b="1" dirty="0" smtClean="0">
                <a:hlinkClick r:id="rId3"/>
              </a:rPr>
              <a:t>with </a:t>
            </a:r>
            <a:r>
              <a:rPr lang="en-US" b="1" dirty="0">
                <a:hlinkClick r:id="rId3"/>
              </a:rPr>
              <a:t>Concentric Circles </a:t>
            </a:r>
            <a:r>
              <a:rPr lang="el-GR" dirty="0"/>
              <a:t>(</a:t>
            </a:r>
            <a:r>
              <a:rPr lang="el-GR" dirty="0" smtClean="0"/>
              <a:t>1913</a:t>
            </a:r>
            <a:r>
              <a:rPr lang="el-GR" dirty="0"/>
              <a:t>) του</a:t>
            </a:r>
            <a:r>
              <a:rPr lang="el-GR" b="1" dirty="0"/>
              <a:t> </a:t>
            </a:r>
            <a:r>
              <a:rPr lang="en-US" dirty="0"/>
              <a:t>Kandinsky</a:t>
            </a:r>
            <a:r>
              <a:rPr lang="el-GR" dirty="0"/>
              <a:t>.</a:t>
            </a:r>
          </a:p>
          <a:p>
            <a:endParaRPr lang="el-GR" dirty="0"/>
          </a:p>
        </p:txBody>
      </p:sp>
      <p:pic>
        <p:nvPicPr>
          <p:cNvPr id="3074" name="Picture 2" descr="πίνακας στο βίντεο"/>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3975739" y="1772816"/>
            <a:ext cx="4634861"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6884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Τίτλος 13"/>
          <p:cNvSpPr>
            <a:spLocks noGrp="1"/>
          </p:cNvSpPr>
          <p:nvPr>
            <p:ph type="title"/>
          </p:nvPr>
        </p:nvSpPr>
        <p:spPr/>
        <p:txBody>
          <a:bodyPr>
            <a:noAutofit/>
          </a:bodyPr>
          <a:lstStyle/>
          <a:p>
            <a:r>
              <a:rPr lang="el-GR" sz="4000" dirty="0"/>
              <a:t>Δημιουργία έργων αλά </a:t>
            </a:r>
            <a:r>
              <a:rPr lang="en-US" sz="4000" dirty="0"/>
              <a:t>Kandinsky</a:t>
            </a:r>
            <a:r>
              <a:rPr lang="el-GR" sz="4000" dirty="0"/>
              <a:t> (</a:t>
            </a:r>
            <a:r>
              <a:rPr lang="el-GR" sz="4000" dirty="0" smtClean="0"/>
              <a:t>1/10)</a:t>
            </a:r>
            <a:endParaRPr lang="en-US" sz="4000" dirty="0"/>
          </a:p>
        </p:txBody>
      </p:sp>
      <p:sp>
        <p:nvSpPr>
          <p:cNvPr id="16" name="Θέση περιεχομένου 15"/>
          <p:cNvSpPr>
            <a:spLocks noGrp="1"/>
          </p:cNvSpPr>
          <p:nvPr>
            <p:ph sz="half" idx="1"/>
          </p:nvPr>
        </p:nvSpPr>
        <p:spPr>
          <a:xfrm>
            <a:off x="457200" y="1600200"/>
            <a:ext cx="4258816" cy="4525963"/>
          </a:xfrm>
        </p:spPr>
        <p:txBody>
          <a:bodyPr>
            <a:normAutofit/>
          </a:bodyPr>
          <a:lstStyle/>
          <a:p>
            <a:pPr marL="0" indent="0">
              <a:buNone/>
            </a:pPr>
            <a:r>
              <a:rPr lang="el-GR" dirty="0" smtClean="0"/>
              <a:t>Μαζί με τα παιδιά δημιουργήσαμε </a:t>
            </a:r>
            <a:r>
              <a:rPr lang="el-GR" dirty="0"/>
              <a:t>δικούς </a:t>
            </a:r>
            <a:r>
              <a:rPr lang="el-GR" dirty="0" smtClean="0"/>
              <a:t>μας πίνακες αλά </a:t>
            </a:r>
            <a:r>
              <a:rPr lang="en-US" dirty="0" smtClean="0"/>
              <a:t>Kandinsky</a:t>
            </a:r>
            <a:r>
              <a:rPr lang="el-GR" dirty="0" smtClean="0"/>
              <a:t>. </a:t>
            </a:r>
          </a:p>
          <a:p>
            <a:pPr marL="0" indent="0">
              <a:buNone/>
            </a:pPr>
            <a:r>
              <a:rPr lang="el-GR" dirty="0" smtClean="0"/>
              <a:t>Οι εναλλακτικές είναι οι εξής:</a:t>
            </a:r>
          </a:p>
          <a:p>
            <a:pPr marL="514350" indent="-514350">
              <a:buFont typeface="+mj-lt"/>
              <a:buAutoNum type="arabicPeriod"/>
            </a:pPr>
            <a:r>
              <a:rPr lang="el-GR" altLang="en-US" dirty="0" smtClean="0"/>
              <a:t>Χαρτί </a:t>
            </a:r>
            <a:r>
              <a:rPr lang="el-GR" altLang="en-US" dirty="0" smtClean="0"/>
              <a:t>του μέτρου (ομαδική εργασία).</a:t>
            </a:r>
            <a:endParaRPr lang="en-US" altLang="en-US" dirty="0" smtClean="0"/>
          </a:p>
        </p:txBody>
      </p:sp>
      <p:pic>
        <p:nvPicPr>
          <p:cNvPr id="6" name="Εικόνα 3" descr="παιδική ζωγραφιά"/>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rot="5400000">
            <a:off x="4913988" y="1718860"/>
            <a:ext cx="3595880" cy="3559776"/>
          </a:xfrm>
          <a:prstGeom prst="rect">
            <a:avLst/>
          </a:prstGeom>
        </p:spPr>
      </p:pic>
    </p:spTree>
    <p:extLst>
      <p:ext uri="{BB962C8B-B14F-4D97-AF65-F5344CB8AC3E}">
        <p14:creationId xmlns:p14="http://schemas.microsoft.com/office/powerpoint/2010/main" val="14173480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Τίτλος 13"/>
          <p:cNvSpPr>
            <a:spLocks noGrp="1"/>
          </p:cNvSpPr>
          <p:nvPr>
            <p:ph type="title"/>
          </p:nvPr>
        </p:nvSpPr>
        <p:spPr/>
        <p:txBody>
          <a:bodyPr>
            <a:noAutofit/>
          </a:bodyPr>
          <a:lstStyle/>
          <a:p>
            <a:r>
              <a:rPr lang="el-GR" sz="4000" dirty="0"/>
              <a:t>Δημιουργία έργων αλά </a:t>
            </a:r>
            <a:r>
              <a:rPr lang="en-US" sz="4000" dirty="0"/>
              <a:t>Kandinsky</a:t>
            </a:r>
            <a:r>
              <a:rPr lang="el-GR" sz="4000" dirty="0"/>
              <a:t> </a:t>
            </a:r>
            <a:r>
              <a:rPr lang="el-GR" sz="4000" dirty="0" smtClean="0"/>
              <a:t>(</a:t>
            </a:r>
            <a:r>
              <a:rPr lang="el-GR" sz="4000" dirty="0" smtClean="0"/>
              <a:t>2/10)</a:t>
            </a:r>
            <a:endParaRPr lang="en-US" sz="4000" dirty="0"/>
          </a:p>
        </p:txBody>
      </p:sp>
      <p:pic>
        <p:nvPicPr>
          <p:cNvPr id="7170" name="Picture 2" descr="παιδικές ζωγραφιές"/>
          <p:cNvPicPr>
            <a:picLocks noGrp="1" noChangeAspect="1" noChangeArrowheads="1"/>
          </p:cNvPicPr>
          <p:nvPr>
            <p:ph type="pic" idx="1"/>
          </p:nvPr>
        </p:nvPicPr>
        <p:blipFill rotWithShape="1">
          <a:blip r:embed="rId2" cstate="screen">
            <a:extLst>
              <a:ext uri="{28A0092B-C50C-407E-A947-70E740481C1C}">
                <a14:useLocalDpi xmlns:a14="http://schemas.microsoft.com/office/drawing/2010/main"/>
              </a:ext>
            </a:extLst>
          </a:blip>
          <a:srcRect l="-489" r="-49"/>
          <a:stretch/>
        </p:blipFill>
        <p:spPr bwMode="auto">
          <a:xfrm>
            <a:off x="611560" y="1988840"/>
            <a:ext cx="7920880" cy="2790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Θέση περιεχομένου 15"/>
          <p:cNvSpPr>
            <a:spLocks noGrp="1"/>
          </p:cNvSpPr>
          <p:nvPr>
            <p:ph type="body" sz="half" idx="2"/>
          </p:nvPr>
        </p:nvSpPr>
        <p:spPr/>
        <p:txBody>
          <a:bodyPr/>
          <a:lstStyle/>
          <a:p>
            <a:pPr marL="514350" indent="-514350" algn="ctr">
              <a:buFont typeface="+mj-lt"/>
              <a:buAutoNum type="arabicPeriod" startAt="2"/>
            </a:pPr>
            <a:r>
              <a:rPr lang="el-GR" altLang="en-US" sz="2800" dirty="0" smtClean="0"/>
              <a:t>Χαρτιά Α4 (ατομικές εργασίες). </a:t>
            </a:r>
          </a:p>
          <a:p>
            <a:pPr marL="0" indent="0">
              <a:buNone/>
            </a:pPr>
            <a:endParaRPr lang="en-US" altLang="en-US" dirty="0" smtClean="0"/>
          </a:p>
        </p:txBody>
      </p:sp>
    </p:spTree>
    <p:extLst>
      <p:ext uri="{BB962C8B-B14F-4D97-AF65-F5344CB8AC3E}">
        <p14:creationId xmlns:p14="http://schemas.microsoft.com/office/powerpoint/2010/main" val="17899624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Τίτλος 13"/>
          <p:cNvSpPr>
            <a:spLocks noGrp="1"/>
          </p:cNvSpPr>
          <p:nvPr>
            <p:ph type="title"/>
          </p:nvPr>
        </p:nvSpPr>
        <p:spPr/>
        <p:txBody>
          <a:bodyPr>
            <a:noAutofit/>
          </a:bodyPr>
          <a:lstStyle/>
          <a:p>
            <a:r>
              <a:rPr lang="el-GR" sz="4000" dirty="0">
                <a:solidFill>
                  <a:schemeClr val="accent1"/>
                </a:solidFill>
              </a:rPr>
              <a:t>Δημιουργία έργων αλά </a:t>
            </a:r>
            <a:r>
              <a:rPr lang="en-US" sz="4000" dirty="0">
                <a:solidFill>
                  <a:schemeClr val="accent1"/>
                </a:solidFill>
              </a:rPr>
              <a:t>Kandinsky</a:t>
            </a:r>
            <a:r>
              <a:rPr lang="el-GR" sz="4000" dirty="0">
                <a:solidFill>
                  <a:schemeClr val="accent1"/>
                </a:solidFill>
              </a:rPr>
              <a:t> (</a:t>
            </a:r>
            <a:r>
              <a:rPr lang="el-GR" sz="4000" dirty="0" smtClean="0">
                <a:solidFill>
                  <a:schemeClr val="accent1"/>
                </a:solidFill>
              </a:rPr>
              <a:t>3/</a:t>
            </a:r>
            <a:r>
              <a:rPr lang="el-GR" sz="4000" dirty="0"/>
              <a:t>10</a:t>
            </a:r>
            <a:r>
              <a:rPr lang="el-GR" sz="4000" dirty="0" smtClean="0">
                <a:solidFill>
                  <a:schemeClr val="accent1"/>
                </a:solidFill>
              </a:rPr>
              <a:t>)</a:t>
            </a:r>
            <a:endParaRPr lang="en-US" sz="4000" dirty="0">
              <a:solidFill>
                <a:schemeClr val="accent1"/>
              </a:solidFill>
            </a:endParaRPr>
          </a:p>
        </p:txBody>
      </p:sp>
      <p:sp>
        <p:nvSpPr>
          <p:cNvPr id="16" name="Θέση περιεχομένου 15"/>
          <p:cNvSpPr>
            <a:spLocks noGrp="1"/>
          </p:cNvSpPr>
          <p:nvPr>
            <p:ph sz="half" idx="1"/>
          </p:nvPr>
        </p:nvSpPr>
        <p:spPr>
          <a:xfrm>
            <a:off x="457200" y="1600200"/>
            <a:ext cx="4402832" cy="4525963"/>
          </a:xfrm>
        </p:spPr>
        <p:txBody>
          <a:bodyPr>
            <a:noAutofit/>
          </a:bodyPr>
          <a:lstStyle/>
          <a:p>
            <a:pPr marL="514350" indent="-514350">
              <a:buFont typeface="+mj-lt"/>
              <a:buAutoNum type="arabicPeriod" startAt="3"/>
            </a:pPr>
            <a:r>
              <a:rPr lang="el-GR" altLang="en-US" sz="2600" dirty="0" err="1" smtClean="0"/>
              <a:t>Sand</a:t>
            </a:r>
            <a:r>
              <a:rPr lang="el-GR" altLang="en-US" sz="2600" dirty="0" smtClean="0"/>
              <a:t> </a:t>
            </a:r>
            <a:r>
              <a:rPr lang="el-GR" altLang="en-US" sz="2600" dirty="0" err="1" smtClean="0"/>
              <a:t>Animation</a:t>
            </a:r>
            <a:r>
              <a:rPr lang="el-GR" altLang="en-US" sz="2600" dirty="0" smtClean="0"/>
              <a:t>.</a:t>
            </a:r>
          </a:p>
          <a:p>
            <a:pPr marL="0" indent="0">
              <a:buNone/>
            </a:pPr>
            <a:r>
              <a:rPr lang="el-GR" altLang="en-US" sz="2600" dirty="0" smtClean="0"/>
              <a:t>Προκειμένου</a:t>
            </a:r>
            <a:r>
              <a:rPr lang="el-GR" sz="2600" dirty="0" smtClean="0"/>
              <a:t> τα παιδιά να καταλάβουν την τεχνική με τη οποία θα δουλέψουμε, προβάλαμε σχετικό </a:t>
            </a:r>
            <a:r>
              <a:rPr lang="el-GR" sz="2600" dirty="0" smtClean="0">
                <a:hlinkClick r:id="rId2"/>
              </a:rPr>
              <a:t>βίντεο</a:t>
            </a:r>
            <a:r>
              <a:rPr lang="el-GR" sz="2600" dirty="0" smtClean="0"/>
              <a:t>.</a:t>
            </a:r>
          </a:p>
          <a:p>
            <a:pPr marL="0" indent="0">
              <a:buNone/>
            </a:pPr>
            <a:r>
              <a:rPr lang="el-GR" sz="2600" dirty="0" smtClean="0"/>
              <a:t>Μετά την προβολή, τα παιδιά διαλέγουν έναν πίνακα, για να τον δημιουργήσουν. Φροντίζουμε να είναι κάποιος χωρίς ιδιαίτερες δυσκολίες. </a:t>
            </a:r>
          </a:p>
          <a:p>
            <a:pPr marL="0" indent="0">
              <a:buNone/>
            </a:pPr>
            <a:endParaRPr lang="el-GR" altLang="en-US" sz="2600" dirty="0" smtClean="0"/>
          </a:p>
          <a:p>
            <a:pPr marL="0" indent="0">
              <a:buNone/>
            </a:pPr>
            <a:endParaRPr lang="el-GR" altLang="en-US" sz="2600" dirty="0" smtClean="0"/>
          </a:p>
        </p:txBody>
      </p:sp>
      <p:pic>
        <p:nvPicPr>
          <p:cNvPr id="4098" name="Picture 2" descr="πίνακας στο βίντε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220072" y="1700808"/>
            <a:ext cx="3462536" cy="2535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36265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3"/>
          <p:cNvSpPr>
            <a:spLocks noGrp="1"/>
          </p:cNvSpPr>
          <p:nvPr>
            <p:ph type="title"/>
          </p:nvPr>
        </p:nvSpPr>
        <p:spPr/>
        <p:txBody>
          <a:bodyPr>
            <a:noAutofit/>
          </a:bodyPr>
          <a:lstStyle/>
          <a:p>
            <a:r>
              <a:rPr lang="el-GR" sz="4000" dirty="0">
                <a:solidFill>
                  <a:schemeClr val="accent1"/>
                </a:solidFill>
              </a:rPr>
              <a:t>Δημιουργία έργων αλά </a:t>
            </a:r>
            <a:r>
              <a:rPr lang="en-US" sz="4000" dirty="0">
                <a:solidFill>
                  <a:schemeClr val="accent1"/>
                </a:solidFill>
              </a:rPr>
              <a:t>Kandinsky</a:t>
            </a:r>
            <a:r>
              <a:rPr lang="el-GR" sz="4000" dirty="0">
                <a:solidFill>
                  <a:schemeClr val="accent1"/>
                </a:solidFill>
              </a:rPr>
              <a:t> (</a:t>
            </a:r>
            <a:r>
              <a:rPr lang="el-GR" sz="4000" dirty="0" smtClean="0">
                <a:solidFill>
                  <a:schemeClr val="accent1"/>
                </a:solidFill>
              </a:rPr>
              <a:t>4/</a:t>
            </a:r>
            <a:r>
              <a:rPr lang="el-GR" sz="4000" dirty="0"/>
              <a:t>10</a:t>
            </a:r>
            <a:r>
              <a:rPr lang="el-GR" sz="4000" dirty="0" smtClean="0">
                <a:solidFill>
                  <a:schemeClr val="accent1"/>
                </a:solidFill>
              </a:rPr>
              <a:t>)</a:t>
            </a:r>
            <a:endParaRPr lang="en-US" sz="4000" dirty="0">
              <a:solidFill>
                <a:schemeClr val="accent1"/>
              </a:solidFill>
            </a:endParaRPr>
          </a:p>
        </p:txBody>
      </p:sp>
      <p:sp>
        <p:nvSpPr>
          <p:cNvPr id="3" name="Θέση περιεχομένου 2"/>
          <p:cNvSpPr>
            <a:spLocks noGrp="1"/>
          </p:cNvSpPr>
          <p:nvPr>
            <p:ph sz="half" idx="1"/>
          </p:nvPr>
        </p:nvSpPr>
        <p:spPr>
          <a:xfrm>
            <a:off x="457200" y="1600200"/>
            <a:ext cx="4762872" cy="4525963"/>
          </a:xfrm>
        </p:spPr>
        <p:txBody>
          <a:bodyPr>
            <a:noAutofit/>
          </a:bodyPr>
          <a:lstStyle/>
          <a:p>
            <a:pPr marL="0" indent="0">
              <a:buNone/>
            </a:pPr>
            <a:r>
              <a:rPr lang="el-GR" sz="2400" dirty="0" smtClean="0"/>
              <a:t>Για την συγκεκριμένη δραστηριότητα θα χρειαστούμε ανάλογα με </a:t>
            </a:r>
            <a:r>
              <a:rPr lang="el-GR" sz="2400" dirty="0"/>
              <a:t>τον αριθμό </a:t>
            </a:r>
            <a:r>
              <a:rPr lang="el-GR" sz="2400" dirty="0" smtClean="0"/>
              <a:t>των παιδιών, μεγάλα ταψιά ή μεγάλα καπάκια από κουτιά,  σκουρόχρωμο χαρτόνι, </a:t>
            </a:r>
            <a:r>
              <a:rPr lang="el-GR" sz="2400" dirty="0"/>
              <a:t>αλεύρι</a:t>
            </a:r>
            <a:r>
              <a:rPr lang="el-GR" sz="2400" dirty="0" smtClean="0"/>
              <a:t>.</a:t>
            </a:r>
          </a:p>
          <a:p>
            <a:pPr marL="0" indent="0">
              <a:buNone/>
            </a:pPr>
            <a:r>
              <a:rPr lang="el-GR" sz="2400" dirty="0" smtClean="0"/>
              <a:t>Τοποθετούμε </a:t>
            </a:r>
            <a:r>
              <a:rPr lang="el-GR" sz="2400" dirty="0"/>
              <a:t>στο κέντρο της ομάδας των παιδιών το ταψί ή τα καπάκια με το σκουρόχρωμο χαρτόνι μέσα</a:t>
            </a:r>
            <a:r>
              <a:rPr lang="el-GR" sz="2400" dirty="0" smtClean="0"/>
              <a:t>. Τοποθετούμε </a:t>
            </a:r>
            <a:r>
              <a:rPr lang="el-GR" sz="2400" dirty="0"/>
              <a:t>το αλεύρι μέσα στο ταψί και το απλώνουμε ώστε να πάει </a:t>
            </a:r>
            <a:r>
              <a:rPr lang="el-GR" sz="2400" dirty="0" smtClean="0"/>
              <a:t>παντού. </a:t>
            </a:r>
          </a:p>
        </p:txBody>
      </p:sp>
      <p:pic>
        <p:nvPicPr>
          <p:cNvPr id="6" name="Εικόνα 7" descr="αλεύρι"/>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364088" y="1844824"/>
            <a:ext cx="3297254" cy="3528392"/>
          </a:xfrm>
          <a:prstGeom prst="rect">
            <a:avLst/>
          </a:prstGeom>
        </p:spPr>
      </p:pic>
    </p:spTree>
    <p:extLst>
      <p:ext uri="{BB962C8B-B14F-4D97-AF65-F5344CB8AC3E}">
        <p14:creationId xmlns:p14="http://schemas.microsoft.com/office/powerpoint/2010/main" val="3691436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3"/>
          <p:cNvSpPr>
            <a:spLocks noGrp="1"/>
          </p:cNvSpPr>
          <p:nvPr>
            <p:ph type="title"/>
          </p:nvPr>
        </p:nvSpPr>
        <p:spPr/>
        <p:txBody>
          <a:bodyPr>
            <a:noAutofit/>
          </a:bodyPr>
          <a:lstStyle/>
          <a:p>
            <a:r>
              <a:rPr lang="el-GR" sz="4000" dirty="0">
                <a:solidFill>
                  <a:schemeClr val="accent1"/>
                </a:solidFill>
              </a:rPr>
              <a:t>Δημιουργία έργων αλά </a:t>
            </a:r>
            <a:r>
              <a:rPr lang="en-US" sz="4000" dirty="0">
                <a:solidFill>
                  <a:schemeClr val="accent1"/>
                </a:solidFill>
              </a:rPr>
              <a:t>Kandinsky</a:t>
            </a:r>
            <a:r>
              <a:rPr lang="el-GR" sz="4000" dirty="0">
                <a:solidFill>
                  <a:schemeClr val="accent1"/>
                </a:solidFill>
              </a:rPr>
              <a:t> </a:t>
            </a:r>
            <a:r>
              <a:rPr lang="el-GR" sz="4000" dirty="0" smtClean="0">
                <a:solidFill>
                  <a:schemeClr val="accent1"/>
                </a:solidFill>
              </a:rPr>
              <a:t>(</a:t>
            </a:r>
            <a:r>
              <a:rPr lang="el-GR" sz="4000" dirty="0">
                <a:solidFill>
                  <a:schemeClr val="accent1"/>
                </a:solidFill>
              </a:rPr>
              <a:t>5</a:t>
            </a:r>
            <a:r>
              <a:rPr lang="el-GR" sz="4000" dirty="0" smtClean="0">
                <a:solidFill>
                  <a:schemeClr val="accent1"/>
                </a:solidFill>
              </a:rPr>
              <a:t>/</a:t>
            </a:r>
            <a:r>
              <a:rPr lang="el-GR" sz="4000" dirty="0" smtClean="0"/>
              <a:t>10</a:t>
            </a:r>
            <a:r>
              <a:rPr lang="el-GR" sz="4000" dirty="0" smtClean="0">
                <a:solidFill>
                  <a:schemeClr val="accent1"/>
                </a:solidFill>
              </a:rPr>
              <a:t>)</a:t>
            </a:r>
            <a:endParaRPr lang="en-US" sz="4000" dirty="0">
              <a:solidFill>
                <a:schemeClr val="accent1"/>
              </a:solidFill>
            </a:endParaRPr>
          </a:p>
        </p:txBody>
      </p:sp>
      <p:sp>
        <p:nvSpPr>
          <p:cNvPr id="3" name="Θέση περιεχομένου 2"/>
          <p:cNvSpPr>
            <a:spLocks noGrp="1"/>
          </p:cNvSpPr>
          <p:nvPr>
            <p:ph sz="half" idx="1"/>
          </p:nvPr>
        </p:nvSpPr>
        <p:spPr>
          <a:xfrm>
            <a:off x="457200" y="1600200"/>
            <a:ext cx="4114800" cy="4525963"/>
          </a:xfrm>
        </p:spPr>
        <p:txBody>
          <a:bodyPr>
            <a:noAutofit/>
          </a:bodyPr>
          <a:lstStyle/>
          <a:p>
            <a:pPr marL="0" indent="0">
              <a:buNone/>
            </a:pPr>
            <a:r>
              <a:rPr lang="el-GR" dirty="0" smtClean="0"/>
              <a:t>Έπειτα </a:t>
            </a:r>
            <a:r>
              <a:rPr lang="el-GR" dirty="0"/>
              <a:t>συζητάμε με τα παιδιά για τα διάφορα σχήματα του πίνακα και για το πώς θα τα αποδώσουν στο αλεύρι</a:t>
            </a:r>
            <a:r>
              <a:rPr lang="el-GR" dirty="0" smtClean="0"/>
              <a:t>. Αφήνουμε </a:t>
            </a:r>
            <a:r>
              <a:rPr lang="el-GR" dirty="0"/>
              <a:t>τα παιδιά να πειραματιστούν για λίγο και </a:t>
            </a:r>
            <a:r>
              <a:rPr lang="el-GR" dirty="0" smtClean="0"/>
              <a:t>στη συνέχεια ξεκινούν </a:t>
            </a:r>
            <a:r>
              <a:rPr lang="el-GR" dirty="0"/>
              <a:t>να δημιουργούν τον πίνακα. </a:t>
            </a:r>
            <a:endParaRPr lang="el-GR" dirty="0" smtClean="0"/>
          </a:p>
        </p:txBody>
      </p:sp>
      <p:pic>
        <p:nvPicPr>
          <p:cNvPr id="7" name="Εικόνα 7" descr="αλεύρι"/>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891702" y="1772816"/>
            <a:ext cx="3553616" cy="4104456"/>
          </a:xfrm>
          <a:prstGeom prst="rect">
            <a:avLst/>
          </a:prstGeom>
        </p:spPr>
      </p:pic>
    </p:spTree>
    <p:extLst>
      <p:ext uri="{BB962C8B-B14F-4D97-AF65-F5344CB8AC3E}">
        <p14:creationId xmlns:p14="http://schemas.microsoft.com/office/powerpoint/2010/main" val="3045266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accent1"/>
                </a:solidFill>
              </a:rPr>
              <a:t>Δημιουργία έργων αλά </a:t>
            </a:r>
            <a:r>
              <a:rPr lang="en-US" dirty="0">
                <a:solidFill>
                  <a:schemeClr val="accent1"/>
                </a:solidFill>
              </a:rPr>
              <a:t>Kandinsky</a:t>
            </a:r>
            <a:r>
              <a:rPr lang="el-GR" dirty="0">
                <a:solidFill>
                  <a:schemeClr val="accent1"/>
                </a:solidFill>
              </a:rPr>
              <a:t> </a:t>
            </a:r>
            <a:r>
              <a:rPr lang="el-GR" dirty="0" smtClean="0">
                <a:solidFill>
                  <a:schemeClr val="accent1"/>
                </a:solidFill>
              </a:rPr>
              <a:t>(6/</a:t>
            </a:r>
            <a:r>
              <a:rPr lang="el-GR" dirty="0" smtClean="0"/>
              <a:t>10</a:t>
            </a:r>
            <a:r>
              <a:rPr lang="el-GR" dirty="0" smtClean="0">
                <a:solidFill>
                  <a:schemeClr val="accent1"/>
                </a:solidFill>
              </a:rPr>
              <a:t>)</a:t>
            </a:r>
            <a:endParaRPr lang="el-GR" dirty="0"/>
          </a:p>
        </p:txBody>
      </p:sp>
      <p:sp>
        <p:nvSpPr>
          <p:cNvPr id="3" name="Content Placeholder 2"/>
          <p:cNvSpPr>
            <a:spLocks noGrp="1"/>
          </p:cNvSpPr>
          <p:nvPr>
            <p:ph sz="half" idx="1"/>
          </p:nvPr>
        </p:nvSpPr>
        <p:spPr/>
        <p:txBody>
          <a:bodyPr/>
          <a:lstStyle/>
          <a:p>
            <a:pPr marL="514350" indent="-514350">
              <a:buFont typeface="+mj-lt"/>
              <a:buAutoNum type="arabicPeriod" startAt="4"/>
            </a:pPr>
            <a:r>
              <a:rPr lang="el-GR" dirty="0" smtClean="0"/>
              <a:t>Με </a:t>
            </a:r>
            <a:r>
              <a:rPr lang="el-GR" dirty="0"/>
              <a:t>απλά υλικά και κομμάτια χαρτιού</a:t>
            </a:r>
            <a:r>
              <a:rPr lang="el-GR" dirty="0" smtClean="0"/>
              <a:t>.</a:t>
            </a:r>
          </a:p>
          <a:p>
            <a:pPr marL="0" indent="0">
              <a:buNone/>
            </a:pPr>
            <a:r>
              <a:rPr lang="el-GR" dirty="0" smtClean="0"/>
              <a:t>Δείχνουμε </a:t>
            </a:r>
            <a:r>
              <a:rPr lang="el-GR" dirty="0"/>
              <a:t>στα παιδιά το </a:t>
            </a:r>
            <a:r>
              <a:rPr lang="en-US" dirty="0" smtClean="0">
                <a:hlinkClick r:id="rId2"/>
              </a:rPr>
              <a:t>video</a:t>
            </a:r>
            <a:r>
              <a:rPr lang="el-GR" dirty="0" smtClean="0"/>
              <a:t>.</a:t>
            </a:r>
            <a:endParaRPr lang="el-GR" dirty="0"/>
          </a:p>
          <a:p>
            <a:pPr marL="0" indent="0">
              <a:buNone/>
            </a:pPr>
            <a:endParaRPr lang="el-GR" dirty="0"/>
          </a:p>
          <a:p>
            <a:endParaRPr lang="el-GR" dirty="0"/>
          </a:p>
        </p:txBody>
      </p:sp>
      <p:pic>
        <p:nvPicPr>
          <p:cNvPr id="7" name="Picture 2" descr="πίνακας στο βίντεο"/>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4008" y="1700808"/>
            <a:ext cx="4038600" cy="2743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7938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accent1"/>
                </a:solidFill>
              </a:rPr>
              <a:t>Δημιουργία έργων αλά </a:t>
            </a:r>
            <a:r>
              <a:rPr lang="en-US" dirty="0">
                <a:solidFill>
                  <a:schemeClr val="accent1"/>
                </a:solidFill>
              </a:rPr>
              <a:t>Kandinsky</a:t>
            </a:r>
            <a:r>
              <a:rPr lang="el-GR" dirty="0">
                <a:solidFill>
                  <a:schemeClr val="accent1"/>
                </a:solidFill>
              </a:rPr>
              <a:t> </a:t>
            </a:r>
            <a:r>
              <a:rPr lang="el-GR" dirty="0" smtClean="0">
                <a:solidFill>
                  <a:schemeClr val="accent1"/>
                </a:solidFill>
              </a:rPr>
              <a:t>(7/</a:t>
            </a:r>
            <a:r>
              <a:rPr lang="el-GR" dirty="0" smtClean="0"/>
              <a:t>10</a:t>
            </a:r>
            <a:r>
              <a:rPr lang="el-GR" dirty="0" smtClean="0">
                <a:solidFill>
                  <a:schemeClr val="accent1"/>
                </a:solidFill>
              </a:rPr>
              <a:t>)</a:t>
            </a:r>
            <a:endParaRPr lang="el-GR" dirty="0"/>
          </a:p>
        </p:txBody>
      </p:sp>
      <p:sp>
        <p:nvSpPr>
          <p:cNvPr id="3" name="Content Placeholder 2"/>
          <p:cNvSpPr>
            <a:spLocks noGrp="1"/>
          </p:cNvSpPr>
          <p:nvPr>
            <p:ph sz="half" idx="1"/>
          </p:nvPr>
        </p:nvSpPr>
        <p:spPr/>
        <p:txBody>
          <a:bodyPr/>
          <a:lstStyle/>
          <a:p>
            <a:pPr marL="0" indent="0">
              <a:buNone/>
            </a:pPr>
            <a:r>
              <a:rPr lang="el-GR" dirty="0"/>
              <a:t>Τα παιδιά προσπαθούν να δημιουργήσουν τους δικούς τους με </a:t>
            </a:r>
            <a:r>
              <a:rPr lang="el-GR" dirty="0" err="1"/>
              <a:t>ό,τι</a:t>
            </a:r>
            <a:r>
              <a:rPr lang="el-GR" dirty="0"/>
              <a:t> υλικά ή κομμάτια χαρτιού βρίσκουν στην τάξη τους.</a:t>
            </a:r>
          </a:p>
          <a:p>
            <a:endParaRPr lang="el-GR" dirty="0"/>
          </a:p>
          <a:p>
            <a:endParaRPr lang="el-GR" dirty="0"/>
          </a:p>
        </p:txBody>
      </p:sp>
      <p:pic>
        <p:nvPicPr>
          <p:cNvPr id="6146" name="Picture 2" descr="χειροτεχνί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220072" y="1628800"/>
            <a:ext cx="328860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768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accent1"/>
                </a:solidFill>
              </a:rPr>
              <a:t>Δημιουργία έργων αλά </a:t>
            </a:r>
            <a:r>
              <a:rPr lang="en-US" dirty="0">
                <a:solidFill>
                  <a:schemeClr val="accent1"/>
                </a:solidFill>
              </a:rPr>
              <a:t>Kandinsky</a:t>
            </a:r>
            <a:r>
              <a:rPr lang="el-GR" dirty="0">
                <a:solidFill>
                  <a:schemeClr val="accent1"/>
                </a:solidFill>
              </a:rPr>
              <a:t> </a:t>
            </a:r>
            <a:r>
              <a:rPr lang="el-GR" dirty="0" smtClean="0">
                <a:solidFill>
                  <a:schemeClr val="accent1"/>
                </a:solidFill>
              </a:rPr>
              <a:t>(8/</a:t>
            </a:r>
            <a:r>
              <a:rPr lang="el-GR" dirty="0" smtClean="0"/>
              <a:t>10</a:t>
            </a:r>
            <a:r>
              <a:rPr lang="el-GR" dirty="0" smtClean="0">
                <a:solidFill>
                  <a:schemeClr val="accent1"/>
                </a:solidFill>
              </a:rPr>
              <a:t>)</a:t>
            </a:r>
            <a:endParaRPr lang="el-GR" dirty="0"/>
          </a:p>
        </p:txBody>
      </p:sp>
      <p:sp>
        <p:nvSpPr>
          <p:cNvPr id="3" name="Content Placeholder 2"/>
          <p:cNvSpPr>
            <a:spLocks noGrp="1"/>
          </p:cNvSpPr>
          <p:nvPr>
            <p:ph sz="half" idx="1"/>
          </p:nvPr>
        </p:nvSpPr>
        <p:spPr/>
        <p:txBody>
          <a:bodyPr/>
          <a:lstStyle/>
          <a:p>
            <a:pPr marL="514350" indent="-514350">
              <a:buFont typeface="+mj-lt"/>
              <a:buAutoNum type="arabicPeriod" startAt="5"/>
            </a:pPr>
            <a:r>
              <a:rPr lang="el-GR" dirty="0" err="1" smtClean="0"/>
              <a:t>Food</a:t>
            </a:r>
            <a:r>
              <a:rPr lang="el-GR" dirty="0" smtClean="0"/>
              <a:t> </a:t>
            </a:r>
            <a:r>
              <a:rPr lang="el-GR" dirty="0" err="1" smtClean="0"/>
              <a:t>Art</a:t>
            </a:r>
            <a:r>
              <a:rPr lang="el-GR" dirty="0" smtClean="0"/>
              <a:t>. </a:t>
            </a:r>
          </a:p>
          <a:p>
            <a:pPr marL="0" indent="0">
              <a:buNone/>
            </a:pPr>
            <a:r>
              <a:rPr lang="el-GR" dirty="0" smtClean="0"/>
              <a:t>Δείχνουμε στα παιδιά εικόνες που έχουν δημιουργηθεί με την τεχνική του </a:t>
            </a:r>
            <a:r>
              <a:rPr lang="el-GR" dirty="0" err="1" smtClean="0"/>
              <a:t>Food</a:t>
            </a:r>
            <a:r>
              <a:rPr lang="el-GR" dirty="0" smtClean="0"/>
              <a:t> </a:t>
            </a:r>
            <a:r>
              <a:rPr lang="el-GR" dirty="0" err="1" smtClean="0"/>
              <a:t>Art</a:t>
            </a:r>
            <a:r>
              <a:rPr lang="el-GR" dirty="0" smtClean="0"/>
              <a:t>.</a:t>
            </a:r>
          </a:p>
          <a:p>
            <a:endParaRPr lang="el-GR" dirty="0"/>
          </a:p>
        </p:txBody>
      </p:sp>
      <p:pic>
        <p:nvPicPr>
          <p:cNvPr id="5" name="Εικόνα 5" descr="πίνακας"/>
          <p:cNvPicPr>
            <a:picLocks noGrp="1" noChangeAspect="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330552" y="1700808"/>
            <a:ext cx="4352056" cy="435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3" descr="πίνακας"/>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71600" y="4005064"/>
            <a:ext cx="2007444" cy="20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2994122" y="5678423"/>
            <a:ext cx="472173" cy="360040"/>
          </a:xfrm>
          <a:prstGeom prst="rect">
            <a:avLst/>
          </a:prstGeom>
        </p:spPr>
        <p:txBody>
          <a:bodyPr vert="horz" wrap="square" lIns="91440" tIns="45720" rIns="91440" bIns="45720" rtlCol="0" anchor="ctr">
            <a:noAutofit/>
          </a:bodyPr>
          <a:lstStyle/>
          <a:p>
            <a:r>
              <a:rPr lang="el-GR" b="1" dirty="0" smtClean="0">
                <a:latin typeface="+mj-lt"/>
              </a:rPr>
              <a:t>[3]</a:t>
            </a:r>
            <a:endParaRPr lang="el-GR" b="1" dirty="0" smtClean="0">
              <a:latin typeface="+mj-lt"/>
            </a:endParaRPr>
          </a:p>
        </p:txBody>
      </p:sp>
    </p:spTree>
    <p:custDataLst>
      <p:tags r:id="rId1"/>
    </p:custDataLst>
    <p:extLst>
      <p:ext uri="{BB962C8B-B14F-4D97-AF65-F5344CB8AC3E}">
        <p14:creationId xmlns:p14="http://schemas.microsoft.com/office/powerpoint/2010/main" val="2486722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accent1"/>
                </a:solidFill>
              </a:rPr>
              <a:t>Δημιουργία έργων αλά </a:t>
            </a:r>
            <a:r>
              <a:rPr lang="en-US" dirty="0">
                <a:solidFill>
                  <a:schemeClr val="accent1"/>
                </a:solidFill>
              </a:rPr>
              <a:t>Kandinsky</a:t>
            </a:r>
            <a:r>
              <a:rPr lang="el-GR" dirty="0">
                <a:solidFill>
                  <a:schemeClr val="accent1"/>
                </a:solidFill>
              </a:rPr>
              <a:t> </a:t>
            </a:r>
            <a:r>
              <a:rPr lang="el-GR" dirty="0" smtClean="0">
                <a:solidFill>
                  <a:schemeClr val="accent1"/>
                </a:solidFill>
              </a:rPr>
              <a:t>(9/</a:t>
            </a:r>
            <a:r>
              <a:rPr lang="el-GR" dirty="0" smtClean="0"/>
              <a:t>10</a:t>
            </a:r>
            <a:r>
              <a:rPr lang="el-GR" dirty="0" smtClean="0">
                <a:solidFill>
                  <a:schemeClr val="accent1"/>
                </a:solidFill>
              </a:rPr>
              <a:t>)</a:t>
            </a:r>
            <a:endParaRPr lang="el-GR" dirty="0"/>
          </a:p>
        </p:txBody>
      </p:sp>
      <p:sp>
        <p:nvSpPr>
          <p:cNvPr id="3" name="Content Placeholder 2"/>
          <p:cNvSpPr>
            <a:spLocks noGrp="1"/>
          </p:cNvSpPr>
          <p:nvPr>
            <p:ph sz="half" idx="1"/>
          </p:nvPr>
        </p:nvSpPr>
        <p:spPr/>
        <p:txBody>
          <a:bodyPr/>
          <a:lstStyle/>
          <a:p>
            <a:pPr marL="0" indent="0">
              <a:buNone/>
            </a:pPr>
            <a:r>
              <a:rPr lang="el-GR" dirty="0"/>
              <a:t>Προβάλουμε το </a:t>
            </a:r>
            <a:r>
              <a:rPr lang="en-US" dirty="0" smtClean="0">
                <a:hlinkClick r:id="rId3"/>
              </a:rPr>
              <a:t>video</a:t>
            </a:r>
            <a:r>
              <a:rPr lang="el-GR" dirty="0" smtClean="0">
                <a:hlinkClick r:id="rId3"/>
              </a:rPr>
              <a:t> </a:t>
            </a:r>
            <a:r>
              <a:rPr lang="el-GR" dirty="0"/>
              <a:t>το οποίο αφορά την τεχνική του </a:t>
            </a:r>
            <a:r>
              <a:rPr lang="en-US" dirty="0"/>
              <a:t>Food </a:t>
            </a:r>
            <a:r>
              <a:rPr lang="en-US" dirty="0" smtClean="0"/>
              <a:t>Art</a:t>
            </a:r>
            <a:r>
              <a:rPr lang="el-GR" dirty="0" smtClean="0"/>
              <a:t>. </a:t>
            </a:r>
            <a:endParaRPr lang="en-US" dirty="0"/>
          </a:p>
          <a:p>
            <a:endParaRPr lang="el-GR" dirty="0"/>
          </a:p>
        </p:txBody>
      </p:sp>
      <p:pic>
        <p:nvPicPr>
          <p:cNvPr id="5" name="Picture 2" descr="πίνακας στο βίντεο"/>
          <p:cNvPicPr>
            <a:picLocks noGrp="1" noChangeAspect="1" noChangeArrowheads="1"/>
          </p:cNvPicPr>
          <p:nvPr>
            <p:ph sz="half" idx="2"/>
          </p:nvPr>
        </p:nvPicPr>
        <p:blipFill rotWithShape="1">
          <a:blip r:embed="rId4" cstate="screen">
            <a:extLst>
              <a:ext uri="{28A0092B-C50C-407E-A947-70E740481C1C}">
                <a14:useLocalDpi xmlns:a14="http://schemas.microsoft.com/office/drawing/2010/main"/>
              </a:ext>
            </a:extLst>
          </a:blip>
          <a:srcRect/>
          <a:stretch/>
        </p:blipFill>
        <p:spPr bwMode="auto">
          <a:xfrm>
            <a:off x="4644008" y="1700808"/>
            <a:ext cx="4038600" cy="2331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Εικόνα 4" descr="πίνακας"/>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9552" y="3284984"/>
            <a:ext cx="3240360" cy="242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779912" y="5318383"/>
            <a:ext cx="472173" cy="360040"/>
          </a:xfrm>
          <a:prstGeom prst="rect">
            <a:avLst/>
          </a:prstGeom>
        </p:spPr>
        <p:txBody>
          <a:bodyPr vert="horz" wrap="square" lIns="91440" tIns="45720" rIns="91440" bIns="45720" rtlCol="0" anchor="ctr">
            <a:noAutofit/>
          </a:bodyPr>
          <a:lstStyle/>
          <a:p>
            <a:r>
              <a:rPr lang="el-GR" b="1" dirty="0" smtClean="0">
                <a:latin typeface="+mj-lt"/>
              </a:rPr>
              <a:t>[4]</a:t>
            </a:r>
            <a:endParaRPr lang="el-GR" b="1" dirty="0" smtClean="0">
              <a:latin typeface="+mj-lt"/>
            </a:endParaRPr>
          </a:p>
        </p:txBody>
      </p:sp>
    </p:spTree>
    <p:custDataLst>
      <p:tags r:id="rId1"/>
    </p:custDataLst>
    <p:extLst>
      <p:ext uri="{BB962C8B-B14F-4D97-AF65-F5344CB8AC3E}">
        <p14:creationId xmlns:p14="http://schemas.microsoft.com/office/powerpoint/2010/main" val="1853802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accent1"/>
                </a:solidFill>
              </a:rPr>
              <a:t>Δημιουργία έργων αλά </a:t>
            </a:r>
            <a:r>
              <a:rPr lang="en-US" dirty="0">
                <a:solidFill>
                  <a:schemeClr val="accent1"/>
                </a:solidFill>
              </a:rPr>
              <a:t>Kandinsky</a:t>
            </a:r>
            <a:r>
              <a:rPr lang="el-GR" dirty="0">
                <a:solidFill>
                  <a:schemeClr val="accent1"/>
                </a:solidFill>
              </a:rPr>
              <a:t> </a:t>
            </a:r>
            <a:r>
              <a:rPr lang="el-GR" dirty="0" smtClean="0">
                <a:solidFill>
                  <a:schemeClr val="accent1"/>
                </a:solidFill>
              </a:rPr>
              <a:t>(10/</a:t>
            </a:r>
            <a:r>
              <a:rPr lang="el-GR" dirty="0" smtClean="0"/>
              <a:t>10</a:t>
            </a:r>
            <a:r>
              <a:rPr lang="el-GR" dirty="0" smtClean="0">
                <a:solidFill>
                  <a:schemeClr val="accent1"/>
                </a:solidFill>
              </a:rPr>
              <a:t>)</a:t>
            </a:r>
            <a:endParaRPr lang="el-GR" dirty="0"/>
          </a:p>
        </p:txBody>
      </p:sp>
      <p:sp>
        <p:nvSpPr>
          <p:cNvPr id="3" name="Content Placeholder 2"/>
          <p:cNvSpPr>
            <a:spLocks noGrp="1"/>
          </p:cNvSpPr>
          <p:nvPr>
            <p:ph sz="half" idx="1"/>
          </p:nvPr>
        </p:nvSpPr>
        <p:spPr>
          <a:xfrm>
            <a:off x="457200" y="1600200"/>
            <a:ext cx="3250704" cy="4525963"/>
          </a:xfrm>
        </p:spPr>
        <p:txBody>
          <a:bodyPr/>
          <a:lstStyle/>
          <a:p>
            <a:pPr marL="0" indent="0">
              <a:buNone/>
            </a:pPr>
            <a:r>
              <a:rPr lang="el-GR" dirty="0"/>
              <a:t>Δημιουργούμε το δικό μας πίνακα. </a:t>
            </a:r>
            <a:endParaRPr lang="el-GR" dirty="0" smtClean="0"/>
          </a:p>
          <a:p>
            <a:pPr marL="0" indent="0">
              <a:buNone/>
            </a:pPr>
            <a:r>
              <a:rPr lang="el-GR" dirty="0" smtClean="0"/>
              <a:t>Για </a:t>
            </a:r>
            <a:r>
              <a:rPr lang="el-GR" dirty="0"/>
              <a:t>τη συγκεκριμένη δραστηριότητα θα χρειαστούμε ένα χαρτί </a:t>
            </a:r>
            <a:r>
              <a:rPr lang="el-GR" dirty="0" err="1"/>
              <a:t>κανσόν</a:t>
            </a:r>
            <a:r>
              <a:rPr lang="el-GR" dirty="0"/>
              <a:t> και διάφορα </a:t>
            </a:r>
            <a:r>
              <a:rPr lang="el-GR" dirty="0" smtClean="0"/>
              <a:t>φρούτα, λαχανικά </a:t>
            </a:r>
            <a:r>
              <a:rPr lang="el-GR" dirty="0"/>
              <a:t>και τρόφιμα.</a:t>
            </a:r>
          </a:p>
          <a:p>
            <a:pPr marL="0" indent="0">
              <a:buNone/>
            </a:pPr>
            <a:endParaRPr lang="el-GR" dirty="0"/>
          </a:p>
        </p:txBody>
      </p:sp>
      <p:pic>
        <p:nvPicPr>
          <p:cNvPr id="7170" name="Picture 2" descr="πίνακας"/>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3884254" y="1700808"/>
            <a:ext cx="4798354"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923928" y="4293096"/>
            <a:ext cx="472173" cy="360040"/>
          </a:xfrm>
          <a:prstGeom prst="rect">
            <a:avLst/>
          </a:prstGeom>
        </p:spPr>
        <p:txBody>
          <a:bodyPr vert="horz" wrap="square" lIns="91440" tIns="45720" rIns="91440" bIns="45720" rtlCol="0" anchor="ctr">
            <a:noAutofit/>
          </a:bodyPr>
          <a:lstStyle/>
          <a:p>
            <a:r>
              <a:rPr lang="el-GR" b="1" dirty="0" smtClean="0">
                <a:latin typeface="+mj-lt"/>
              </a:rPr>
              <a:t>[3]</a:t>
            </a:r>
            <a:endParaRPr lang="el-GR" b="1" dirty="0" smtClean="0">
              <a:latin typeface="+mj-lt"/>
            </a:endParaRPr>
          </a:p>
        </p:txBody>
      </p:sp>
    </p:spTree>
    <p:custDataLst>
      <p:tags r:id="rId1"/>
    </p:custDataLst>
    <p:extLst>
      <p:ext uri="{BB962C8B-B14F-4D97-AF65-F5344CB8AC3E}">
        <p14:creationId xmlns:p14="http://schemas.microsoft.com/office/powerpoint/2010/main" val="3253510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a:t>
            </a:r>
            <a:r>
              <a:rPr lang="el-GR" sz="2000" dirty="0" smtClean="0"/>
              <a:t>2016</a:t>
            </a:r>
            <a:r>
              <a:rPr lang="el-GR" sz="2000" dirty="0"/>
              <a:t>. </a:t>
            </a:r>
            <a:r>
              <a:rPr lang="el-GR" sz="2000" dirty="0"/>
              <a:t>Μαγδαληνή </a:t>
            </a:r>
            <a:r>
              <a:rPr lang="el-GR" sz="2000" dirty="0" err="1"/>
              <a:t>Ζαγουράκη</a:t>
            </a:r>
            <a:r>
              <a:rPr lang="en-US" sz="2000" dirty="0" smtClean="0"/>
              <a:t>,</a:t>
            </a:r>
            <a:r>
              <a:rPr lang="el-GR" sz="2000" dirty="0" smtClean="0"/>
              <a:t> Μαρία </a:t>
            </a:r>
            <a:r>
              <a:rPr lang="el-GR" sz="2000" dirty="0" err="1"/>
              <a:t>Ξανθοπούλου</a:t>
            </a:r>
            <a:r>
              <a:rPr lang="el-GR" sz="2000" dirty="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Ζωγραφική και Εικονογραφημένο Βιβλίο. </a:t>
            </a:r>
            <a:r>
              <a:rPr lang="en-US" sz="2000" dirty="0">
                <a:cs typeface="Times New Roman" pitchFamily="18" charset="0"/>
              </a:rPr>
              <a:t>The Noisy Paint Box. The Colors and Sounds of Kandinsky's  Abstract Art</a:t>
            </a:r>
            <a:r>
              <a:rPr lang="el-GR" sz="2000" dirty="0" smtClean="0"/>
              <a:t>». </a:t>
            </a:r>
            <a:r>
              <a:rPr lang="el-GR" sz="2000" dirty="0" smtClean="0"/>
              <a:t>Έκδοση: 1.0. Αθήνα 2016.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endParaRPr lang="el-GR" sz="2000" dirty="0"/>
          </a:p>
        </p:txBody>
      </p:sp>
    </p:spTree>
    <p:custDataLst>
      <p:tags r:id="rId1"/>
    </p:custDataLst>
    <p:extLst>
      <p:ext uri="{BB962C8B-B14F-4D97-AF65-F5344CB8AC3E}">
        <p14:creationId xmlns:p14="http://schemas.microsoft.com/office/powerpoint/2010/main" val="6101860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822356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spcBef>
                <a:spcPts val="600"/>
              </a:spcBef>
              <a:spcAft>
                <a:spcPts val="600"/>
              </a:spcAft>
              <a:buNone/>
            </a:pPr>
            <a:r>
              <a:rPr lang="el-GR" sz="2000" dirty="0" smtClean="0"/>
              <a:t>Το </a:t>
            </a:r>
            <a:r>
              <a:rPr lang="el-GR" sz="2000" dirty="0"/>
              <a:t>Έργο αυτό κάνει χρήση των ακόλουθων έργων:</a:t>
            </a:r>
          </a:p>
          <a:p>
            <a:pPr marL="0" indent="0">
              <a:buNone/>
            </a:pPr>
            <a:r>
              <a:rPr lang="el-GR" sz="2000" dirty="0" smtClean="0"/>
              <a:t>Εικόνα 1: Εξώφυλλο του βιβλίου «</a:t>
            </a:r>
            <a:r>
              <a:rPr lang="en-US" sz="2000" dirty="0" smtClean="0">
                <a:hlinkClick r:id="rId3"/>
              </a:rPr>
              <a:t>The </a:t>
            </a:r>
            <a:r>
              <a:rPr lang="en-US" sz="2000" dirty="0">
                <a:hlinkClick r:id="rId3"/>
              </a:rPr>
              <a:t>Noisy Paint Box. The </a:t>
            </a:r>
            <a:r>
              <a:rPr lang="el-GR" sz="2000" dirty="0" smtClean="0">
                <a:hlinkClick r:id="rId3"/>
              </a:rPr>
              <a:t> </a:t>
            </a:r>
            <a:r>
              <a:rPr lang="en-US" sz="2000" dirty="0" smtClean="0">
                <a:hlinkClick r:id="rId3"/>
              </a:rPr>
              <a:t>Colors </a:t>
            </a:r>
            <a:r>
              <a:rPr lang="en-US" sz="2000" dirty="0">
                <a:hlinkClick r:id="rId3"/>
              </a:rPr>
              <a:t>and Sounds of Kandinsky's  Abstract </a:t>
            </a:r>
            <a:r>
              <a:rPr lang="en-US" sz="2000" dirty="0" smtClean="0">
                <a:hlinkClick r:id="rId3"/>
              </a:rPr>
              <a:t>Art</a:t>
            </a:r>
            <a:r>
              <a:rPr lang="el-GR" sz="2000" dirty="0" smtClean="0"/>
              <a:t>» / </a:t>
            </a:r>
            <a:r>
              <a:rPr lang="en-US" sz="2000" dirty="0" smtClean="0"/>
              <a:t>Barb </a:t>
            </a:r>
            <a:r>
              <a:rPr lang="en-US" sz="2000" dirty="0" err="1" smtClean="0"/>
              <a:t>Rosenstock</a:t>
            </a:r>
            <a:r>
              <a:rPr lang="el-GR" sz="2000" dirty="0" smtClean="0"/>
              <a:t>, εικονογράφηση </a:t>
            </a:r>
            <a:r>
              <a:rPr lang="en-US" sz="2000" dirty="0"/>
              <a:t>Mary </a:t>
            </a:r>
            <a:r>
              <a:rPr lang="en-US" sz="2000" dirty="0" err="1"/>
              <a:t>Grandrpé</a:t>
            </a:r>
            <a:r>
              <a:rPr lang="en-US" sz="2000" dirty="0"/>
              <a:t>, </a:t>
            </a:r>
            <a:r>
              <a:rPr lang="el-GR" sz="2000" dirty="0"/>
              <a:t>εκδόσεις </a:t>
            </a:r>
            <a:r>
              <a:rPr lang="en-US" sz="2000" dirty="0"/>
              <a:t>Alfred A. Knopf. New York, 2014</a:t>
            </a:r>
            <a:r>
              <a:rPr lang="en-US" sz="2000" dirty="0" smtClean="0"/>
              <a:t>.</a:t>
            </a:r>
            <a:endParaRPr lang="el-GR" sz="2000" dirty="0" smtClean="0"/>
          </a:p>
          <a:p>
            <a:pPr marL="0" indent="0">
              <a:buNone/>
            </a:pPr>
            <a:r>
              <a:rPr lang="el-GR" sz="2000" dirty="0"/>
              <a:t>Εικόνα</a:t>
            </a:r>
            <a:r>
              <a:rPr lang="en-US" sz="2000" dirty="0"/>
              <a:t> 2: </a:t>
            </a:r>
            <a:r>
              <a:rPr lang="en-US" sz="2000" u="sng" dirty="0">
                <a:hlinkClick r:id="rId4"/>
              </a:rPr>
              <a:t>Circles in a Circle</a:t>
            </a:r>
            <a:r>
              <a:rPr lang="en-US" sz="2000" dirty="0"/>
              <a:t>, </a:t>
            </a:r>
            <a:r>
              <a:rPr lang="en-US" sz="2000" dirty="0" err="1"/>
              <a:t>Wassily</a:t>
            </a:r>
            <a:r>
              <a:rPr lang="en-US" sz="2000" dirty="0"/>
              <a:t> Kandinsky, Public Domain, Wikimedia Commons.</a:t>
            </a:r>
            <a:endParaRPr lang="el-GR" sz="2000" dirty="0"/>
          </a:p>
          <a:p>
            <a:pPr marL="0" indent="0">
              <a:buNone/>
            </a:pPr>
            <a:r>
              <a:rPr lang="el-GR" sz="2000" dirty="0"/>
              <a:t>Εικόνα</a:t>
            </a:r>
            <a:r>
              <a:rPr lang="en-US" sz="2000" dirty="0"/>
              <a:t> 3: </a:t>
            </a:r>
            <a:r>
              <a:rPr lang="en-US" sz="2000" u="sng" dirty="0">
                <a:hlinkClick r:id="rId5"/>
              </a:rPr>
              <a:t>Several Circles</a:t>
            </a:r>
            <a:r>
              <a:rPr lang="en-US" sz="2000" dirty="0"/>
              <a:t>, </a:t>
            </a:r>
            <a:r>
              <a:rPr lang="en-US" sz="2000" dirty="0" err="1"/>
              <a:t>Wassily</a:t>
            </a:r>
            <a:r>
              <a:rPr lang="en-US" sz="2000" dirty="0"/>
              <a:t> Kandinsky, Public Domain, Wikimedia Commons.</a:t>
            </a:r>
            <a:endParaRPr lang="el-GR" sz="2000" dirty="0"/>
          </a:p>
          <a:p>
            <a:pPr marL="0" indent="0">
              <a:buNone/>
            </a:pPr>
            <a:r>
              <a:rPr lang="el-GR" sz="2000" dirty="0"/>
              <a:t>Εικόνα</a:t>
            </a:r>
            <a:r>
              <a:rPr lang="en-US" sz="2000" dirty="0"/>
              <a:t> 4: </a:t>
            </a:r>
            <a:r>
              <a:rPr lang="en-US" sz="2000" u="sng" dirty="0">
                <a:hlinkClick r:id="rId6"/>
              </a:rPr>
              <a:t>Color Study – Squares with Concentric Circles</a:t>
            </a:r>
            <a:r>
              <a:rPr lang="en-US" sz="2000" dirty="0"/>
              <a:t>, </a:t>
            </a:r>
            <a:r>
              <a:rPr lang="en-US" sz="2000" dirty="0" err="1"/>
              <a:t>Wassily</a:t>
            </a:r>
            <a:r>
              <a:rPr lang="en-US" sz="2000" dirty="0"/>
              <a:t> Kandinsky, Public Domain, Wikimedia Commons.</a:t>
            </a:r>
            <a:endParaRPr lang="el-GR" sz="2000" dirty="0"/>
          </a:p>
          <a:p>
            <a:pPr marL="0" indent="0">
              <a:buNone/>
            </a:pPr>
            <a:endParaRPr lang="en-US" sz="2000" dirty="0"/>
          </a:p>
          <a:p>
            <a:pPr marL="0" indent="0">
              <a:buNone/>
            </a:pP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7/1/2017 4:29:07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5,8,"/>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6,5,"/>
</p:tagLst>
</file>

<file path=ppt/tags/tag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5,6,7,"/>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5,6,7,"/>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3,7170,13,"/>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2056,6,"/>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2AF546B3-007B-4537-9375-67B1AB091DFA}">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2411</TotalTime>
  <Words>1490</Words>
  <Application>Microsoft Office PowerPoint</Application>
  <PresentationFormat>On-screen Show (4:3)</PresentationFormat>
  <Paragraphs>118</Paragraphs>
  <Slides>36</Slides>
  <Notes>8</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Θέμα του Office</vt:lpstr>
      <vt:lpstr>Το Εικονογραφημένο Βιβλίο στην Προσχολική Εκπαίδευση</vt:lpstr>
      <vt:lpstr>Διδακτική Πρακτική</vt:lpstr>
      <vt:lpstr>Λίγα λόγια για το βιβλίο  και τον Καντίνσκι (1/2)</vt:lpstr>
      <vt:lpstr>Λίγα λόγια για το βιβλίο  και τον Καντίνσκι (2/2)</vt:lpstr>
      <vt:lpstr>Στόχος δραστηριοτήτων</vt:lpstr>
      <vt:lpstr>Παρουσίαση βιβλίου</vt:lpstr>
      <vt:lpstr>Ακούγοντας τα χρώματα</vt:lpstr>
      <vt:lpstr>Τα χρώματα της μουσικής (1/2)</vt:lpstr>
      <vt:lpstr>Τα χρώματα της μουσικής (2/2)</vt:lpstr>
      <vt:lpstr>Ακούγοντας του πίνακες του Kandinsky (1/3)</vt:lpstr>
      <vt:lpstr>Ακούγοντας του πίνακες του Kandinsky (2/3)</vt:lpstr>
      <vt:lpstr>Ακούγοντας του πίνακες του Kandinsky (3/3)</vt:lpstr>
      <vt:lpstr>Ακούγοντας τους δικούς μας πίνακες</vt:lpstr>
      <vt:lpstr>Ζωγραφίζοντας την μουσική</vt:lpstr>
      <vt:lpstr>Παρατηρώντας πίνακες του Kandinsky</vt:lpstr>
      <vt:lpstr>Αναζητώντας τους πίνακες του Kandinsky</vt:lpstr>
      <vt:lpstr>Προβολή video (1/3)</vt:lpstr>
      <vt:lpstr>Προβολή video (2/3)</vt:lpstr>
      <vt:lpstr>Προβολή video (3/3)</vt:lpstr>
      <vt:lpstr>Δημιουργία έργων αλά Kandinsky (1/10)</vt:lpstr>
      <vt:lpstr>Δημιουργία έργων αλά Kandinsky (2/10)</vt:lpstr>
      <vt:lpstr>Δημιουργία έργων αλά Kandinsky (3/10)</vt:lpstr>
      <vt:lpstr>Δημιουργία έργων αλά Kandinsky (4/10)</vt:lpstr>
      <vt:lpstr>Δημιουργία έργων αλά Kandinsky (5/10)</vt:lpstr>
      <vt:lpstr>Δημιουργία έργων αλά Kandinsky (6/10)</vt:lpstr>
      <vt:lpstr>Δημιουργία έργων αλά Kandinsky (7/10)</vt:lpstr>
      <vt:lpstr>Δημιουργία έργων αλά Kandinsky (8/10)</vt:lpstr>
      <vt:lpstr>Δημιουργία έργων αλά Kandinsky (9/10)</vt:lpstr>
      <vt:lpstr>Δημιουργία έργων αλά Kandinsky (10/10)</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Noisy Paint Box. The Colors and Sounds of Kandinsky's  Abstract Art</dc:title>
  <dc:subject>Το Εικονογραφημένο Βιβλίο στην Προσχολική Εκπαίδευση</dc:subject>
  <dc:creator>Αγγελική Γιαννικοπούλου</dc:creator>
  <cp:lastModifiedBy>takis81 mark</cp:lastModifiedBy>
  <cp:revision>282</cp:revision>
  <dcterms:created xsi:type="dcterms:W3CDTF">2012-09-06T09:03:05Z</dcterms:created>
  <dcterms:modified xsi:type="dcterms:W3CDTF">2017-01-17T14:29:55Z</dcterms:modified>
  <cp:category>Ζωγραφική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