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9" r:id="rId1"/>
  </p:sldMasterIdLst>
  <p:notesMasterIdLst>
    <p:notesMasterId r:id="rId52"/>
  </p:notesMasterIdLst>
  <p:sldIdLst>
    <p:sldId id="256" r:id="rId2"/>
    <p:sldId id="257" r:id="rId3"/>
    <p:sldId id="258" r:id="rId4"/>
    <p:sldId id="259" r:id="rId5"/>
    <p:sldId id="260" r:id="rId6"/>
    <p:sldId id="261" r:id="rId7"/>
    <p:sldId id="262" r:id="rId8"/>
    <p:sldId id="263" r:id="rId9"/>
    <p:sldId id="265" r:id="rId10"/>
    <p:sldId id="267" r:id="rId11"/>
    <p:sldId id="269" r:id="rId12"/>
    <p:sldId id="270" r:id="rId13"/>
    <p:sldId id="271" r:id="rId14"/>
    <p:sldId id="272" r:id="rId15"/>
    <p:sldId id="274" r:id="rId16"/>
    <p:sldId id="276" r:id="rId17"/>
    <p:sldId id="278" r:id="rId18"/>
    <p:sldId id="280" r:id="rId19"/>
    <p:sldId id="282" r:id="rId20"/>
    <p:sldId id="284" r:id="rId21"/>
    <p:sldId id="286" r:id="rId22"/>
    <p:sldId id="287" r:id="rId23"/>
    <p:sldId id="289" r:id="rId24"/>
    <p:sldId id="291" r:id="rId25"/>
    <p:sldId id="293" r:id="rId26"/>
    <p:sldId id="294" r:id="rId27"/>
    <p:sldId id="296" r:id="rId28"/>
    <p:sldId id="298" r:id="rId29"/>
    <p:sldId id="299" r:id="rId30"/>
    <p:sldId id="300" r:id="rId31"/>
    <p:sldId id="302" r:id="rId32"/>
    <p:sldId id="303" r:id="rId33"/>
    <p:sldId id="304" r:id="rId34"/>
    <p:sldId id="325" r:id="rId35"/>
    <p:sldId id="326" r:id="rId36"/>
    <p:sldId id="327" r:id="rId37"/>
    <p:sldId id="328" r:id="rId38"/>
    <p:sldId id="329" r:id="rId39"/>
    <p:sldId id="330" r:id="rId40"/>
    <p:sldId id="331" r:id="rId41"/>
    <p:sldId id="313" r:id="rId42"/>
    <p:sldId id="316" r:id="rId43"/>
    <p:sldId id="317" r:id="rId44"/>
    <p:sldId id="318" r:id="rId45"/>
    <p:sldId id="319" r:id="rId46"/>
    <p:sldId id="320" r:id="rId47"/>
    <p:sldId id="321" r:id="rId48"/>
    <p:sldId id="322" r:id="rId49"/>
    <p:sldId id="323" r:id="rId50"/>
    <p:sldId id="324" r:id="rId51"/>
  </p:sldIdLst>
  <p:sldSz cx="9144000" cy="6858000" type="screen4x3"/>
  <p:notesSz cx="6858000" cy="9144000"/>
  <p:defaultTextStyle>
    <a:defPPr>
      <a:defRPr lang="el-GR"/>
    </a:defPPr>
    <a:lvl1pPr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1614" autoAdjust="0"/>
  </p:normalViewPr>
  <p:slideViewPr>
    <p:cSldViewPr>
      <p:cViewPr varScale="1">
        <p:scale>
          <a:sx n="96" d="100"/>
          <a:sy n="96" d="100"/>
        </p:scale>
        <p:origin x="402" y="96"/>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B65BAB7F-9E33-4204-93D0-15B9A2A885A4}" type="datetimeFigureOut">
              <a:rPr lang="el-GR"/>
              <a:pPr>
                <a:defRPr/>
              </a:pPr>
              <a:t>18/11/2015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F4511093-5591-4EF5-B7B1-087E3137A923}" type="slidenum">
              <a:rPr lang="el-GR" altLang="en-US"/>
              <a:pPr/>
              <a:t>‹#›</a:t>
            </a:fld>
            <a:endParaRPr lang="el-GR" altLang="en-US"/>
          </a:p>
        </p:txBody>
      </p:sp>
    </p:spTree>
    <p:extLst>
      <p:ext uri="{BB962C8B-B14F-4D97-AF65-F5344CB8AC3E}">
        <p14:creationId xmlns:p14="http://schemas.microsoft.com/office/powerpoint/2010/main" val="30788340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018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DEBBD8F-001B-4DEF-91CB-C2DA0CE5EF38}" type="slidenum">
              <a:rPr lang="el-GR" altLang="en-US"/>
              <a:pPr/>
              <a:t>1</a:t>
            </a:fld>
            <a:endParaRPr lang="el-GR" altLang="en-US"/>
          </a:p>
        </p:txBody>
      </p:sp>
    </p:spTree>
    <p:extLst>
      <p:ext uri="{BB962C8B-B14F-4D97-AF65-F5344CB8AC3E}">
        <p14:creationId xmlns:p14="http://schemas.microsoft.com/office/powerpoint/2010/main" val="1375839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325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5CBF8C3-9C82-4414-BA00-57867D9BFA8F}" type="slidenum">
              <a:rPr lang="el-GR" altLang="en-US"/>
              <a:pPr/>
              <a:t>2</a:t>
            </a:fld>
            <a:endParaRPr lang="el-GR" altLang="en-US"/>
          </a:p>
        </p:txBody>
      </p:sp>
    </p:spTree>
    <p:extLst>
      <p:ext uri="{BB962C8B-B14F-4D97-AF65-F5344CB8AC3E}">
        <p14:creationId xmlns:p14="http://schemas.microsoft.com/office/powerpoint/2010/main" val="220316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427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646B262-DFB1-4A13-A901-1CBE7344D90D}" type="slidenum">
              <a:rPr lang="el-GR" altLang="en-US"/>
              <a:pPr/>
              <a:t>3</a:t>
            </a:fld>
            <a:endParaRPr lang="el-GR" altLang="en-US"/>
          </a:p>
        </p:txBody>
      </p:sp>
    </p:spTree>
    <p:extLst>
      <p:ext uri="{BB962C8B-B14F-4D97-AF65-F5344CB8AC3E}">
        <p14:creationId xmlns:p14="http://schemas.microsoft.com/office/powerpoint/2010/main" val="509839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530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8E93F10-7536-49DA-9F3B-D6BC3CD2A3C5}" type="slidenum">
              <a:rPr lang="el-GR" altLang="en-US"/>
              <a:pPr/>
              <a:t>4</a:t>
            </a:fld>
            <a:endParaRPr lang="el-GR" altLang="en-US"/>
          </a:p>
        </p:txBody>
      </p:sp>
    </p:spTree>
    <p:extLst>
      <p:ext uri="{BB962C8B-B14F-4D97-AF65-F5344CB8AC3E}">
        <p14:creationId xmlns:p14="http://schemas.microsoft.com/office/powerpoint/2010/main" val="2665008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632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C0973F2-8A06-46D0-B5D8-2DB4780A36C9}" type="slidenum">
              <a:rPr lang="el-GR" altLang="en-US"/>
              <a:pPr/>
              <a:t>5</a:t>
            </a:fld>
            <a:endParaRPr lang="el-GR" altLang="en-US"/>
          </a:p>
        </p:txBody>
      </p:sp>
    </p:spTree>
    <p:extLst>
      <p:ext uri="{BB962C8B-B14F-4D97-AF65-F5344CB8AC3E}">
        <p14:creationId xmlns:p14="http://schemas.microsoft.com/office/powerpoint/2010/main" val="3724853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4511093-5591-4EF5-B7B1-087E3137A923}" type="slidenum">
              <a:rPr lang="el-GR" altLang="en-US" smtClean="0"/>
              <a:pPr/>
              <a:t>6</a:t>
            </a:fld>
            <a:endParaRPr lang="el-GR" altLang="en-US"/>
          </a:p>
        </p:txBody>
      </p:sp>
    </p:spTree>
    <p:extLst>
      <p:ext uri="{BB962C8B-B14F-4D97-AF65-F5344CB8AC3E}">
        <p14:creationId xmlns:p14="http://schemas.microsoft.com/office/powerpoint/2010/main" val="14437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734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2585352-78C6-45A4-9620-CF6E03D42C9D}" type="slidenum">
              <a:rPr lang="el-GR" altLang="en-US"/>
              <a:pPr/>
              <a:t>7</a:t>
            </a:fld>
            <a:endParaRPr lang="el-GR" altLang="en-US"/>
          </a:p>
        </p:txBody>
      </p:sp>
    </p:spTree>
    <p:extLst>
      <p:ext uri="{BB962C8B-B14F-4D97-AF65-F5344CB8AC3E}">
        <p14:creationId xmlns:p14="http://schemas.microsoft.com/office/powerpoint/2010/main" val="3577267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837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46BF134-8725-4764-8AEB-137800694221}" type="slidenum">
              <a:rPr lang="el-GR" altLang="en-US"/>
              <a:pPr/>
              <a:t>8</a:t>
            </a:fld>
            <a:endParaRPr lang="el-GR" altLang="en-US"/>
          </a:p>
        </p:txBody>
      </p:sp>
    </p:spTree>
    <p:extLst>
      <p:ext uri="{BB962C8B-B14F-4D97-AF65-F5344CB8AC3E}">
        <p14:creationId xmlns:p14="http://schemas.microsoft.com/office/powerpoint/2010/main" val="184168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939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B59C155-9FA2-450F-A2C2-43E92323BB4F}" type="slidenum">
              <a:rPr lang="el-GR" altLang="en-US"/>
              <a:pPr/>
              <a:t>9</a:t>
            </a:fld>
            <a:endParaRPr lang="el-GR" altLang="en-US"/>
          </a:p>
        </p:txBody>
      </p:sp>
    </p:spTree>
    <p:extLst>
      <p:ext uri="{BB962C8B-B14F-4D97-AF65-F5344CB8AC3E}">
        <p14:creationId xmlns:p14="http://schemas.microsoft.com/office/powerpoint/2010/main" val="2824410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042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5085580-F4EB-41F8-B752-865A83C94421}" type="slidenum">
              <a:rPr lang="el-GR" altLang="en-US"/>
              <a:pPr/>
              <a:t>10</a:t>
            </a:fld>
            <a:endParaRPr lang="el-GR" altLang="en-US"/>
          </a:p>
        </p:txBody>
      </p:sp>
    </p:spTree>
    <p:extLst>
      <p:ext uri="{BB962C8B-B14F-4D97-AF65-F5344CB8AC3E}">
        <p14:creationId xmlns:p14="http://schemas.microsoft.com/office/powerpoint/2010/main" val="2387235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144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A0EC470-B37A-484D-9D61-8BC2BCCEA6E0}" type="slidenum">
              <a:rPr lang="el-GR" altLang="en-US"/>
              <a:pPr/>
              <a:t>11</a:t>
            </a:fld>
            <a:endParaRPr lang="el-GR" altLang="en-US"/>
          </a:p>
        </p:txBody>
      </p:sp>
    </p:spTree>
    <p:extLst>
      <p:ext uri="{BB962C8B-B14F-4D97-AF65-F5344CB8AC3E}">
        <p14:creationId xmlns:p14="http://schemas.microsoft.com/office/powerpoint/2010/main" val="3466828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6246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630BF0A-842E-4AEF-8C5A-9E01A9D13791}" type="slidenum">
              <a:rPr lang="el-GR" altLang="en-US"/>
              <a:pPr/>
              <a:t>12</a:t>
            </a:fld>
            <a:endParaRPr lang="el-GR" altLang="en-US"/>
          </a:p>
        </p:txBody>
      </p:sp>
    </p:spTree>
    <p:extLst>
      <p:ext uri="{BB962C8B-B14F-4D97-AF65-F5344CB8AC3E}">
        <p14:creationId xmlns:p14="http://schemas.microsoft.com/office/powerpoint/2010/main" val="3256806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E65AF1D-45FB-45F9-97DB-0B0E962A53E6}" type="slidenum">
              <a:rPr lang="el-GR" altLang="en-US"/>
              <a:pPr/>
              <a:t>13</a:t>
            </a:fld>
            <a:endParaRPr lang="el-GR" altLang="en-US"/>
          </a:p>
        </p:txBody>
      </p:sp>
    </p:spTree>
    <p:extLst>
      <p:ext uri="{BB962C8B-B14F-4D97-AF65-F5344CB8AC3E}">
        <p14:creationId xmlns:p14="http://schemas.microsoft.com/office/powerpoint/2010/main" val="977069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45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00B48E6-686F-4800-989F-63F3E1DEDBB8}" type="slidenum">
              <a:rPr lang="el-GR" altLang="en-US"/>
              <a:pPr/>
              <a:t>14</a:t>
            </a:fld>
            <a:endParaRPr lang="el-GR" altLang="en-US"/>
          </a:p>
        </p:txBody>
      </p:sp>
    </p:spTree>
    <p:extLst>
      <p:ext uri="{BB962C8B-B14F-4D97-AF65-F5344CB8AC3E}">
        <p14:creationId xmlns:p14="http://schemas.microsoft.com/office/powerpoint/2010/main" val="649131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4511093-5591-4EF5-B7B1-087E3137A923}" type="slidenum">
              <a:rPr lang="el-GR" altLang="en-US" smtClean="0"/>
              <a:pPr/>
              <a:t>15</a:t>
            </a:fld>
            <a:endParaRPr lang="el-GR" altLang="en-US"/>
          </a:p>
        </p:txBody>
      </p:sp>
    </p:spTree>
    <p:extLst>
      <p:ext uri="{BB962C8B-B14F-4D97-AF65-F5344CB8AC3E}">
        <p14:creationId xmlns:p14="http://schemas.microsoft.com/office/powerpoint/2010/main" val="2268063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2E31B4A-80EF-4550-B29D-A593BEB3CD8C}" type="slidenum">
              <a:rPr lang="el-GR" altLang="en-US"/>
              <a:pPr/>
              <a:t>16</a:t>
            </a:fld>
            <a:endParaRPr lang="el-GR" altLang="en-US"/>
          </a:p>
        </p:txBody>
      </p:sp>
    </p:spTree>
    <p:extLst>
      <p:ext uri="{BB962C8B-B14F-4D97-AF65-F5344CB8AC3E}">
        <p14:creationId xmlns:p14="http://schemas.microsoft.com/office/powerpoint/2010/main" val="203524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656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5534C13-6934-4CAF-B08F-C0C124A5C28B}" type="slidenum">
              <a:rPr lang="el-GR" altLang="en-US"/>
              <a:pPr/>
              <a:t>17</a:t>
            </a:fld>
            <a:endParaRPr lang="el-GR" altLang="en-US"/>
          </a:p>
        </p:txBody>
      </p:sp>
    </p:spTree>
    <p:extLst>
      <p:ext uri="{BB962C8B-B14F-4D97-AF65-F5344CB8AC3E}">
        <p14:creationId xmlns:p14="http://schemas.microsoft.com/office/powerpoint/2010/main" val="3489639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758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E562E98-A340-44F2-A06E-D848DAC7273E}" type="slidenum">
              <a:rPr lang="el-GR" altLang="en-US"/>
              <a:pPr/>
              <a:t>18</a:t>
            </a:fld>
            <a:endParaRPr lang="el-GR" altLang="en-US"/>
          </a:p>
        </p:txBody>
      </p:sp>
    </p:spTree>
    <p:extLst>
      <p:ext uri="{BB962C8B-B14F-4D97-AF65-F5344CB8AC3E}">
        <p14:creationId xmlns:p14="http://schemas.microsoft.com/office/powerpoint/2010/main" val="2192010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861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2FF1256-1B14-4669-A52A-6D13BA8AFFAD}" type="slidenum">
              <a:rPr lang="el-GR" altLang="en-US"/>
              <a:pPr/>
              <a:t>19</a:t>
            </a:fld>
            <a:endParaRPr lang="el-GR" altLang="en-US"/>
          </a:p>
        </p:txBody>
      </p:sp>
    </p:spTree>
    <p:extLst>
      <p:ext uri="{BB962C8B-B14F-4D97-AF65-F5344CB8AC3E}">
        <p14:creationId xmlns:p14="http://schemas.microsoft.com/office/powerpoint/2010/main" val="2938101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963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119DA21-4010-4C2D-A1B3-EFDA910D5CFD}" type="slidenum">
              <a:rPr lang="el-GR" altLang="en-US"/>
              <a:pPr/>
              <a:t>20</a:t>
            </a:fld>
            <a:endParaRPr lang="el-GR" altLang="en-US"/>
          </a:p>
        </p:txBody>
      </p:sp>
    </p:spTree>
    <p:extLst>
      <p:ext uri="{BB962C8B-B14F-4D97-AF65-F5344CB8AC3E}">
        <p14:creationId xmlns:p14="http://schemas.microsoft.com/office/powerpoint/2010/main" val="250342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066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F6249FE-21DC-44F1-AA0C-BF93B6C97B2C}" type="slidenum">
              <a:rPr lang="el-GR" altLang="en-US"/>
              <a:pPr/>
              <a:t>21</a:t>
            </a:fld>
            <a:endParaRPr lang="el-GR" altLang="en-US"/>
          </a:p>
        </p:txBody>
      </p:sp>
    </p:spTree>
    <p:extLst>
      <p:ext uri="{BB962C8B-B14F-4D97-AF65-F5344CB8AC3E}">
        <p14:creationId xmlns:p14="http://schemas.microsoft.com/office/powerpoint/2010/main" val="2007327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168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865A920-B80E-47C3-8F9E-67CF782812D8}" type="slidenum">
              <a:rPr lang="el-GR" altLang="en-US"/>
              <a:pPr/>
              <a:t>22</a:t>
            </a:fld>
            <a:endParaRPr lang="el-GR" altLang="en-US"/>
          </a:p>
        </p:txBody>
      </p:sp>
    </p:spTree>
    <p:extLst>
      <p:ext uri="{BB962C8B-B14F-4D97-AF65-F5344CB8AC3E}">
        <p14:creationId xmlns:p14="http://schemas.microsoft.com/office/powerpoint/2010/main" val="3945220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270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A7EAAFD-B8A1-4B37-BFCC-FD57565B26D8}" type="slidenum">
              <a:rPr lang="el-GR" altLang="en-US"/>
              <a:pPr/>
              <a:t>23</a:t>
            </a:fld>
            <a:endParaRPr lang="el-GR" altLang="en-US"/>
          </a:p>
        </p:txBody>
      </p:sp>
    </p:spTree>
    <p:extLst>
      <p:ext uri="{BB962C8B-B14F-4D97-AF65-F5344CB8AC3E}">
        <p14:creationId xmlns:p14="http://schemas.microsoft.com/office/powerpoint/2010/main" val="3805108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373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22DEE36-354C-4D53-ADFA-1DDECFB6ABFA}" type="slidenum">
              <a:rPr lang="el-GR" altLang="en-US"/>
              <a:pPr/>
              <a:t>24</a:t>
            </a:fld>
            <a:endParaRPr lang="el-GR" altLang="en-US"/>
          </a:p>
        </p:txBody>
      </p:sp>
    </p:spTree>
    <p:extLst>
      <p:ext uri="{BB962C8B-B14F-4D97-AF65-F5344CB8AC3E}">
        <p14:creationId xmlns:p14="http://schemas.microsoft.com/office/powerpoint/2010/main" val="1346731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475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AF51715-D0AD-4C8B-A86F-D67BE1275A94}" type="slidenum">
              <a:rPr lang="el-GR" altLang="en-US"/>
              <a:pPr/>
              <a:t>25</a:t>
            </a:fld>
            <a:endParaRPr lang="el-GR" altLang="en-US"/>
          </a:p>
        </p:txBody>
      </p:sp>
    </p:spTree>
    <p:extLst>
      <p:ext uri="{BB962C8B-B14F-4D97-AF65-F5344CB8AC3E}">
        <p14:creationId xmlns:p14="http://schemas.microsoft.com/office/powerpoint/2010/main" val="3716217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578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1BD604A-0247-45D9-9AF3-E8388D8FF795}" type="slidenum">
              <a:rPr lang="el-GR" altLang="en-US"/>
              <a:pPr/>
              <a:t>26</a:t>
            </a:fld>
            <a:endParaRPr lang="el-GR" altLang="en-US"/>
          </a:p>
        </p:txBody>
      </p:sp>
    </p:spTree>
    <p:extLst>
      <p:ext uri="{BB962C8B-B14F-4D97-AF65-F5344CB8AC3E}">
        <p14:creationId xmlns:p14="http://schemas.microsoft.com/office/powerpoint/2010/main" val="4246637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680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3F1CD8-0C4D-456D-9CC5-9210A61989DD}" type="slidenum">
              <a:rPr lang="el-GR" altLang="en-US"/>
              <a:pPr/>
              <a:t>27</a:t>
            </a:fld>
            <a:endParaRPr lang="el-GR" altLang="en-US"/>
          </a:p>
        </p:txBody>
      </p:sp>
    </p:spTree>
    <p:extLst>
      <p:ext uri="{BB962C8B-B14F-4D97-AF65-F5344CB8AC3E}">
        <p14:creationId xmlns:p14="http://schemas.microsoft.com/office/powerpoint/2010/main" val="4034042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782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AAD2208-22BA-4355-8DC2-E7CBC6081C82}" type="slidenum">
              <a:rPr lang="el-GR" altLang="en-US"/>
              <a:pPr/>
              <a:t>28</a:t>
            </a:fld>
            <a:endParaRPr lang="el-GR" altLang="en-US"/>
          </a:p>
        </p:txBody>
      </p:sp>
    </p:spTree>
    <p:extLst>
      <p:ext uri="{BB962C8B-B14F-4D97-AF65-F5344CB8AC3E}">
        <p14:creationId xmlns:p14="http://schemas.microsoft.com/office/powerpoint/2010/main" val="2461593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885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B527607-717C-4826-95B7-D8F6AC860E5A}" type="slidenum">
              <a:rPr lang="el-GR" altLang="en-US"/>
              <a:pPr/>
              <a:t>29</a:t>
            </a:fld>
            <a:endParaRPr lang="el-GR" altLang="en-US"/>
          </a:p>
        </p:txBody>
      </p:sp>
    </p:spTree>
    <p:extLst>
      <p:ext uri="{BB962C8B-B14F-4D97-AF65-F5344CB8AC3E}">
        <p14:creationId xmlns:p14="http://schemas.microsoft.com/office/powerpoint/2010/main" val="3222073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7987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7EB7E58-C565-4321-81AE-84EBF9B87D5D}" type="slidenum">
              <a:rPr lang="el-GR" altLang="en-US"/>
              <a:pPr/>
              <a:t>30</a:t>
            </a:fld>
            <a:endParaRPr lang="el-GR" altLang="en-US"/>
          </a:p>
        </p:txBody>
      </p:sp>
    </p:spTree>
    <p:extLst>
      <p:ext uri="{BB962C8B-B14F-4D97-AF65-F5344CB8AC3E}">
        <p14:creationId xmlns:p14="http://schemas.microsoft.com/office/powerpoint/2010/main" val="2260151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090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97C8963-4C82-48B4-868C-E711C76804D7}" type="slidenum">
              <a:rPr lang="el-GR" altLang="en-US"/>
              <a:pPr/>
              <a:t>31</a:t>
            </a:fld>
            <a:endParaRPr lang="el-GR" altLang="en-US"/>
          </a:p>
        </p:txBody>
      </p:sp>
    </p:spTree>
    <p:extLst>
      <p:ext uri="{BB962C8B-B14F-4D97-AF65-F5344CB8AC3E}">
        <p14:creationId xmlns:p14="http://schemas.microsoft.com/office/powerpoint/2010/main" val="1128690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192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8A7EF94-BEB5-45DE-87C2-29B59A71E103}" type="slidenum">
              <a:rPr lang="el-GR" altLang="en-US"/>
              <a:pPr/>
              <a:t>32</a:t>
            </a:fld>
            <a:endParaRPr lang="el-GR" altLang="en-US"/>
          </a:p>
        </p:txBody>
      </p:sp>
    </p:spTree>
    <p:extLst>
      <p:ext uri="{BB962C8B-B14F-4D97-AF65-F5344CB8AC3E}">
        <p14:creationId xmlns:p14="http://schemas.microsoft.com/office/powerpoint/2010/main" val="561467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294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F3C21CF-C026-48B2-ACBD-F80A24C935F5}" type="slidenum">
              <a:rPr lang="el-GR" altLang="en-US"/>
              <a:pPr/>
              <a:t>33</a:t>
            </a:fld>
            <a:endParaRPr lang="el-GR" altLang="en-US"/>
          </a:p>
        </p:txBody>
      </p:sp>
    </p:spTree>
    <p:extLst>
      <p:ext uri="{BB962C8B-B14F-4D97-AF65-F5344CB8AC3E}">
        <p14:creationId xmlns:p14="http://schemas.microsoft.com/office/powerpoint/2010/main" val="1251693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Εικόνα</a:t>
            </a:r>
            <a:r>
              <a:rPr lang="el-GR" baseline="0" dirty="0" smtClean="0"/>
              <a:t> 39: </a:t>
            </a:r>
            <a:endParaRPr lang="en-US" dirty="0"/>
          </a:p>
        </p:txBody>
      </p:sp>
      <p:sp>
        <p:nvSpPr>
          <p:cNvPr id="4" name="Θέση αριθμού διαφάνειας 3"/>
          <p:cNvSpPr>
            <a:spLocks noGrp="1"/>
          </p:cNvSpPr>
          <p:nvPr>
            <p:ph type="sldNum" sz="quarter" idx="10"/>
          </p:nvPr>
        </p:nvSpPr>
        <p:spPr/>
        <p:txBody>
          <a:bodyPr/>
          <a:lstStyle/>
          <a:p>
            <a:fld id="{098847C0-783A-46EA-8F89-14C93089914C}" type="slidenum">
              <a:rPr lang="en-US" smtClean="0"/>
              <a:t>34</a:t>
            </a:fld>
            <a:endParaRPr lang="en-US"/>
          </a:p>
        </p:txBody>
      </p:sp>
    </p:spTree>
    <p:extLst>
      <p:ext uri="{BB962C8B-B14F-4D97-AF65-F5344CB8AC3E}">
        <p14:creationId xmlns:p14="http://schemas.microsoft.com/office/powerpoint/2010/main" val="24301489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837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7CE980D-82E6-4FF5-9768-F80B4A21E79E}" type="slidenum">
              <a:rPr lang="el-GR" altLang="en-US"/>
              <a:pPr/>
              <a:t>36</a:t>
            </a:fld>
            <a:endParaRPr lang="el-GR" altLang="en-US"/>
          </a:p>
        </p:txBody>
      </p:sp>
    </p:spTree>
    <p:extLst>
      <p:ext uri="{BB962C8B-B14F-4D97-AF65-F5344CB8AC3E}">
        <p14:creationId xmlns:p14="http://schemas.microsoft.com/office/powerpoint/2010/main" val="1936932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90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A1F709-CB5D-4C2D-AFC8-85028779E6B9}" type="slidenum">
              <a:rPr lang="el-GR" altLang="en-US"/>
              <a:pPr/>
              <a:t>41</a:t>
            </a:fld>
            <a:endParaRPr lang="el-GR" altLang="en-US"/>
          </a:p>
        </p:txBody>
      </p:sp>
    </p:spTree>
    <p:extLst>
      <p:ext uri="{BB962C8B-B14F-4D97-AF65-F5344CB8AC3E}">
        <p14:creationId xmlns:p14="http://schemas.microsoft.com/office/powerpoint/2010/main" val="2712584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42</a:t>
            </a:fld>
            <a:endParaRPr lang="el-GR" altLang="en-US"/>
          </a:p>
        </p:txBody>
      </p:sp>
    </p:spTree>
    <p:extLst>
      <p:ext uri="{BB962C8B-B14F-4D97-AF65-F5344CB8AC3E}">
        <p14:creationId xmlns:p14="http://schemas.microsoft.com/office/powerpoint/2010/main" val="3797786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43</a:t>
            </a:fld>
            <a:endParaRPr lang="el-GR" altLang="en-US"/>
          </a:p>
        </p:txBody>
      </p:sp>
    </p:spTree>
    <p:extLst>
      <p:ext uri="{BB962C8B-B14F-4D97-AF65-F5344CB8AC3E}">
        <p14:creationId xmlns:p14="http://schemas.microsoft.com/office/powerpoint/2010/main" val="23917937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44</a:t>
            </a:fld>
            <a:endParaRPr lang="el-GR" altLang="en-US"/>
          </a:p>
        </p:txBody>
      </p:sp>
    </p:spTree>
    <p:extLst>
      <p:ext uri="{BB962C8B-B14F-4D97-AF65-F5344CB8AC3E}">
        <p14:creationId xmlns:p14="http://schemas.microsoft.com/office/powerpoint/2010/main" val="2989831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45</a:t>
            </a:fld>
            <a:endParaRPr lang="el-GR" altLang="en-US"/>
          </a:p>
        </p:txBody>
      </p:sp>
    </p:spTree>
    <p:extLst>
      <p:ext uri="{BB962C8B-B14F-4D97-AF65-F5344CB8AC3E}">
        <p14:creationId xmlns:p14="http://schemas.microsoft.com/office/powerpoint/2010/main" val="3321864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46</a:t>
            </a:fld>
            <a:endParaRPr lang="el-GR" altLang="en-US"/>
          </a:p>
        </p:txBody>
      </p:sp>
    </p:spTree>
    <p:extLst>
      <p:ext uri="{BB962C8B-B14F-4D97-AF65-F5344CB8AC3E}">
        <p14:creationId xmlns:p14="http://schemas.microsoft.com/office/powerpoint/2010/main" val="34467625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47</a:t>
            </a:fld>
            <a:endParaRPr lang="el-GR" altLang="en-US"/>
          </a:p>
        </p:txBody>
      </p:sp>
    </p:spTree>
    <p:extLst>
      <p:ext uri="{BB962C8B-B14F-4D97-AF65-F5344CB8AC3E}">
        <p14:creationId xmlns:p14="http://schemas.microsoft.com/office/powerpoint/2010/main" val="33191531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48</a:t>
            </a:fld>
            <a:endParaRPr lang="el-GR" altLang="en-US"/>
          </a:p>
        </p:txBody>
      </p:sp>
    </p:spTree>
    <p:extLst>
      <p:ext uri="{BB962C8B-B14F-4D97-AF65-F5344CB8AC3E}">
        <p14:creationId xmlns:p14="http://schemas.microsoft.com/office/powerpoint/2010/main" val="6561056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49</a:t>
            </a:fld>
            <a:endParaRPr lang="el-GR" altLang="en-US"/>
          </a:p>
        </p:txBody>
      </p:sp>
    </p:spTree>
    <p:extLst>
      <p:ext uri="{BB962C8B-B14F-4D97-AF65-F5344CB8AC3E}">
        <p14:creationId xmlns:p14="http://schemas.microsoft.com/office/powerpoint/2010/main" val="10236681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110B312-5182-49C8-9E33-9F1C9FCE871D}" type="slidenum">
              <a:rPr lang="el-GR" altLang="en-US"/>
              <a:pPr/>
              <a:t>50</a:t>
            </a:fld>
            <a:endParaRPr lang="el-GR" altLang="en-US"/>
          </a:p>
        </p:txBody>
      </p:sp>
    </p:spTree>
    <p:extLst>
      <p:ext uri="{BB962C8B-B14F-4D97-AF65-F5344CB8AC3E}">
        <p14:creationId xmlns:p14="http://schemas.microsoft.com/office/powerpoint/2010/main" val="1861262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noAutofit/>
          </a:bodyPr>
          <a:lstStyle>
            <a:lvl1pPr algn="ct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779263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p>
            <a:fld id="{9A072441-E50D-411F-8AD5-2F047FC8CB8C}" type="slidenum">
              <a:rPr lang="el-GR" altLang="en-US" smtClean="0"/>
              <a:pPr/>
              <a:t>‹#›</a:t>
            </a:fld>
            <a:endParaRPr lang="el-GR" altLang="en-US"/>
          </a:p>
        </p:txBody>
      </p:sp>
    </p:spTree>
    <p:extLst>
      <p:ext uri="{BB962C8B-B14F-4D97-AF65-F5344CB8AC3E}">
        <p14:creationId xmlns:p14="http://schemas.microsoft.com/office/powerpoint/2010/main" val="39828672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7" name="Slide Number Placeholder 6"/>
          <p:cNvSpPr>
            <a:spLocks noGrp="1"/>
          </p:cNvSpPr>
          <p:nvPr>
            <p:ph type="sldNum" sz="quarter" idx="12"/>
          </p:nvPr>
        </p:nvSpPr>
        <p:spPr/>
        <p:txBody>
          <a:bodyPr/>
          <a:lstStyle/>
          <a:p>
            <a:fld id="{7C7F17A9-F2C8-4171-BCD1-434E9F7C410D}" type="slidenum">
              <a:rPr lang="el-GR" altLang="en-US" smtClean="0"/>
              <a:pPr/>
              <a:t>‹#›</a:t>
            </a:fld>
            <a:endParaRPr lang="el-GR" altLang="en-US"/>
          </a:p>
        </p:txBody>
      </p:sp>
    </p:spTree>
    <p:extLst>
      <p:ext uri="{BB962C8B-B14F-4D97-AF65-F5344CB8AC3E}">
        <p14:creationId xmlns:p14="http://schemas.microsoft.com/office/powerpoint/2010/main" val="3384907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9" name="Slide Number Placeholder 8"/>
          <p:cNvSpPr>
            <a:spLocks noGrp="1"/>
          </p:cNvSpPr>
          <p:nvPr>
            <p:ph type="sldNum" sz="quarter" idx="12"/>
          </p:nvPr>
        </p:nvSpPr>
        <p:spPr/>
        <p:txBody>
          <a:bodyPr/>
          <a:lstStyle/>
          <a:p>
            <a:fld id="{C49273A3-B690-415D-8194-84A30AE5FB5E}" type="slidenum">
              <a:rPr lang="el-GR" altLang="en-US" smtClean="0"/>
              <a:pPr/>
              <a:t>‹#›</a:t>
            </a:fld>
            <a:endParaRPr lang="el-GR" altLang="en-US"/>
          </a:p>
        </p:txBody>
      </p:sp>
    </p:spTree>
    <p:extLst>
      <p:ext uri="{BB962C8B-B14F-4D97-AF65-F5344CB8AC3E}">
        <p14:creationId xmlns:p14="http://schemas.microsoft.com/office/powerpoint/2010/main" val="875510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1"/>
          </p:nvPr>
        </p:nvSpPr>
        <p:spPr/>
        <p:txBody>
          <a:bodyPr/>
          <a:lstStyle/>
          <a:p>
            <a:fld id="{E2B8CD19-1AFA-4DDB-883C-4C9850A00D30}" type="slidenum">
              <a:rPr lang="el-GR" altLang="en-US" smtClean="0"/>
              <a:pPr/>
              <a:t>‹#›</a:t>
            </a:fld>
            <a:endParaRPr lang="el-GR" altLang="en-US"/>
          </a:p>
        </p:txBody>
      </p:sp>
    </p:spTree>
    <p:extLst>
      <p:ext uri="{BB962C8B-B14F-4D97-AF65-F5344CB8AC3E}">
        <p14:creationId xmlns:p14="http://schemas.microsoft.com/office/powerpoint/2010/main" val="503205413"/>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1"/>
          </p:nvPr>
        </p:nvSpPr>
        <p:spPr/>
        <p:txBody>
          <a:bodyPr/>
          <a:lstStyle/>
          <a:p>
            <a:fld id="{E2B8CD19-1AFA-4DDB-883C-4C9850A00D30}" type="slidenum">
              <a:rPr lang="el-GR" altLang="en-US" smtClean="0"/>
              <a:pPr/>
              <a:t>‹#›</a:t>
            </a:fld>
            <a:endParaRPr lang="el-GR" altLang="en-US"/>
          </a:p>
        </p:txBody>
      </p:sp>
    </p:spTree>
    <p:extLst>
      <p:ext uri="{BB962C8B-B14F-4D97-AF65-F5344CB8AC3E}">
        <p14:creationId xmlns:p14="http://schemas.microsoft.com/office/powerpoint/2010/main" val="825748606"/>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2: Προέλευση και Χημεία της Ζωής</a:t>
            </a:r>
            <a:endParaRPr lang="el-GR"/>
          </a:p>
        </p:txBody>
      </p:sp>
      <p:sp>
        <p:nvSpPr>
          <p:cNvPr id="5" name="Slide Number Placeholder 4"/>
          <p:cNvSpPr>
            <a:spLocks noGrp="1"/>
          </p:cNvSpPr>
          <p:nvPr>
            <p:ph type="sldNum" sz="quarter" idx="12"/>
          </p:nvPr>
        </p:nvSpPr>
        <p:spPr/>
        <p:txBody>
          <a:bodyPr/>
          <a:lstStyle/>
          <a:p>
            <a:pPr>
              <a:defRPr/>
            </a:pPr>
            <a:fld id="{87AA3BFC-8853-49B5-86D2-1FF2BED57339}" type="slidenum">
              <a:rPr lang="el-GR" smtClean="0"/>
              <a:pPr>
                <a:defRPr/>
              </a:pPr>
              <a:t>‹#›</a:t>
            </a:fld>
            <a:endParaRPr lang="el-GR" dirty="0"/>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21169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2D3D6FE0-B83B-488D-85F2-346969C10319}" type="slidenum">
              <a:rPr lang="el-GR" altLang="en-US" smtClean="0"/>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62192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A70B6267-08D8-41FD-B18F-945C6CF76B47}" type="slidenum">
              <a:rPr lang="el-GR" altLang="en-US" smtClean="0"/>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528359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A7FF90B7-DCD9-404B-A776-DC9390A142B1}" type="slidenum">
              <a:rPr lang="el-GR" altLang="en-US" smtClean="0"/>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410425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C09FFC9B-FE9E-44CD-A8BA-DFE9429E6E98}" type="slidenum">
              <a:rPr lang="el-GR" altLang="en-US" smtClean="0"/>
              <a:pPr/>
              <a:t>‹#›</a:t>
            </a:fld>
            <a:endParaRPr lang="el-GR" altLang="en-US"/>
          </a:p>
        </p:txBody>
      </p:sp>
    </p:spTree>
    <p:extLst>
      <p:ext uri="{BB962C8B-B14F-4D97-AF65-F5344CB8AC3E}">
        <p14:creationId xmlns:p14="http://schemas.microsoft.com/office/powerpoint/2010/main" val="185132011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3520292419"/>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391349"/>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Θέση αριθμού διαφάνειας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9479137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7" name="Slide Number Placeholder 6"/>
          <p:cNvSpPr>
            <a:spLocks noGrp="1"/>
          </p:cNvSpPr>
          <p:nvPr>
            <p:ph type="sldNum" sz="quarter" idx="12"/>
          </p:nvPr>
        </p:nvSpPr>
        <p:spPr/>
        <p:txBody>
          <a:bodyPr/>
          <a:lstStyle/>
          <a:p>
            <a:fld id="{E2B8CD19-1AFA-4DDB-883C-4C9850A00D30}" type="slidenum">
              <a:rPr lang="el-GR" altLang="en-US" smtClean="0"/>
              <a:pPr/>
              <a:t>‹#›</a:t>
            </a:fld>
            <a:endParaRPr lang="el-GR" altLang="en-US"/>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3887236928"/>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7" name="Slide Number Placeholder 6"/>
          <p:cNvSpPr>
            <a:spLocks noGrp="1"/>
          </p:cNvSpPr>
          <p:nvPr>
            <p:ph type="sldNum" sz="quarter" idx="12"/>
          </p:nvPr>
        </p:nvSpPr>
        <p:spPr/>
        <p:txBody>
          <a:bodyPr/>
          <a:lstStyle/>
          <a:p>
            <a:fld id="{3B1E4AEB-056A-4201-BD1C-AF7A0F481D4E}" type="slidenum">
              <a:rPr lang="el-GR" altLang="en-US" smtClean="0"/>
              <a:pPr/>
              <a:t>‹#›</a:t>
            </a:fld>
            <a:endParaRPr lang="el-GR" altLang="en-US"/>
          </a:p>
        </p:txBody>
      </p:sp>
    </p:spTree>
    <p:extLst>
      <p:ext uri="{BB962C8B-B14F-4D97-AF65-F5344CB8AC3E}">
        <p14:creationId xmlns:p14="http://schemas.microsoft.com/office/powerpoint/2010/main" val="1581799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1072440523"/>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4976651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418583450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1"/>
          </p:nvPr>
        </p:nvSpPr>
        <p:spPr/>
        <p:txBody>
          <a:bodyPr/>
          <a:lstStyle/>
          <a:p>
            <a:fld id="{E2B8CD19-1AFA-4DDB-883C-4C9850A00D30}" type="slidenum">
              <a:rPr lang="el-GR" altLang="en-US" smtClean="0"/>
              <a:pPr/>
              <a:t>‹#›</a:t>
            </a:fld>
            <a:endParaRPr lang="el-GR" altLang="en-US"/>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3843414196"/>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p>
            <a:fld id="{57432796-4A6E-41E1-81EA-1A2CDA906A30}" type="slidenum">
              <a:rPr lang="el-GR" altLang="en-US" smtClean="0"/>
              <a:pPr/>
              <a:t>‹#›</a:t>
            </a:fld>
            <a:endParaRPr lang="el-GR" altLang="en-US"/>
          </a:p>
        </p:txBody>
      </p:sp>
    </p:spTree>
    <p:extLst>
      <p:ext uri="{BB962C8B-B14F-4D97-AF65-F5344CB8AC3E}">
        <p14:creationId xmlns:p14="http://schemas.microsoft.com/office/powerpoint/2010/main" val="6688691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16. Εργαστηριακή Άσκηση Χηληκεραιωτά</a:t>
            </a:r>
            <a:endParaRPr lang="el-GR"/>
          </a:p>
        </p:txBody>
      </p:sp>
      <p:sp>
        <p:nvSpPr>
          <p:cNvPr id="6" name="Slide Number Placeholder 2"/>
          <p:cNvSpPr>
            <a:spLocks noGrp="1"/>
          </p:cNvSpPr>
          <p:nvPr>
            <p:ph type="sldNum" sz="quarter" idx="11"/>
          </p:nvPr>
        </p:nvSpPr>
        <p:spPr/>
        <p:txBody>
          <a:bodyPr/>
          <a:lstStyle>
            <a:lvl1pPr>
              <a:defRPr/>
            </a:lvl1pPr>
          </a:lstStyle>
          <a:p>
            <a:fld id="{BE9A6B12-D8E2-47AF-AF05-B663B9606BFD}" type="slidenum">
              <a:rPr lang="el-GR" altLang="en-US" smtClean="0"/>
              <a:pPr/>
              <a:t>‹#›</a:t>
            </a:fld>
            <a:endParaRPr lang="el-GR" altLang="en-US"/>
          </a:p>
        </p:txBody>
      </p:sp>
    </p:spTree>
    <p:extLst>
      <p:ext uri="{BB962C8B-B14F-4D97-AF65-F5344CB8AC3E}">
        <p14:creationId xmlns:p14="http://schemas.microsoft.com/office/powerpoint/2010/main" val="3484610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16. Εργαστηριακή Άσκηση Χηληκεραιωτά</a:t>
            </a:r>
            <a:endParaRPr lang="el-GR"/>
          </a:p>
        </p:txBody>
      </p:sp>
      <p:sp>
        <p:nvSpPr>
          <p:cNvPr id="8" name="Slide Number Placeholder 2"/>
          <p:cNvSpPr>
            <a:spLocks noGrp="1"/>
          </p:cNvSpPr>
          <p:nvPr>
            <p:ph type="sldNum" sz="quarter" idx="11"/>
          </p:nvPr>
        </p:nvSpPr>
        <p:spPr/>
        <p:txBody>
          <a:bodyPr/>
          <a:lstStyle>
            <a:lvl1pPr>
              <a:defRPr/>
            </a:lvl1pPr>
          </a:lstStyle>
          <a:p>
            <a:fld id="{DD17C841-5134-4866-9C0E-DDC70F573A76}" type="slidenum">
              <a:rPr lang="el-GR" altLang="en-US" smtClean="0"/>
              <a:pPr/>
              <a:t>‹#›</a:t>
            </a:fld>
            <a:endParaRPr lang="el-GR" altLang="en-US"/>
          </a:p>
        </p:txBody>
      </p:sp>
    </p:spTree>
    <p:extLst>
      <p:ext uri="{BB962C8B-B14F-4D97-AF65-F5344CB8AC3E}">
        <p14:creationId xmlns:p14="http://schemas.microsoft.com/office/powerpoint/2010/main" val="670951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6" name="Picture Placeholder 5"/>
          <p:cNvSpPr>
            <a:spLocks noGrp="1"/>
          </p:cNvSpPr>
          <p:nvPr>
            <p:ph type="pic" sz="quarter" idx="12"/>
          </p:nvPr>
        </p:nvSpPr>
        <p:spPr>
          <a:xfrm>
            <a:off x="627286" y="2097087"/>
            <a:ext cx="2232025" cy="3240088"/>
          </a:xfrm>
        </p:spPr>
        <p:txBody>
          <a:bodyPr/>
          <a:lstStyle/>
          <a:p>
            <a:pPr lvl="0"/>
            <a:endParaRPr lang="el-GR" noProof="0"/>
          </a:p>
        </p:txBody>
      </p:sp>
      <p:sp>
        <p:nvSpPr>
          <p:cNvPr id="8" name="Picture Placeholder 7"/>
          <p:cNvSpPr>
            <a:spLocks noGrp="1"/>
          </p:cNvSpPr>
          <p:nvPr>
            <p:ph type="pic" sz="quarter" idx="13"/>
          </p:nvPr>
        </p:nvSpPr>
        <p:spPr>
          <a:xfrm>
            <a:off x="3450741" y="2110407"/>
            <a:ext cx="2223269" cy="3240088"/>
          </a:xfrm>
        </p:spPr>
        <p:txBody>
          <a:bodyPr/>
          <a:lstStyle/>
          <a:p>
            <a:pPr lvl="0"/>
            <a:endParaRPr lang="el-GR" noProof="0"/>
          </a:p>
        </p:txBody>
      </p:sp>
      <p:sp>
        <p:nvSpPr>
          <p:cNvPr id="10" name="Picture Placeholder 9"/>
          <p:cNvSpPr>
            <a:spLocks noGrp="1"/>
          </p:cNvSpPr>
          <p:nvPr>
            <p:ph type="pic" sz="quarter" idx="14"/>
          </p:nvPr>
        </p:nvSpPr>
        <p:spPr>
          <a:xfrm>
            <a:off x="6265441" y="2130995"/>
            <a:ext cx="2223269" cy="3240088"/>
          </a:xfrm>
        </p:spPr>
        <p:txBody>
          <a:bodyPr/>
          <a:lstStyle/>
          <a:p>
            <a:pPr lvl="0"/>
            <a:endParaRPr lang="el-GR" noProof="0"/>
          </a:p>
        </p:txBody>
      </p:sp>
      <p:sp>
        <p:nvSpPr>
          <p:cNvPr id="7" name="Footer Placeholder 1"/>
          <p:cNvSpPr>
            <a:spLocks noGrp="1"/>
          </p:cNvSpPr>
          <p:nvPr>
            <p:ph type="ftr" sz="quarter" idx="15"/>
          </p:nvPr>
        </p:nvSpPr>
        <p:spPr/>
        <p:txBody>
          <a:bodyPr/>
          <a:lstStyle>
            <a:lvl1pPr>
              <a:defRPr/>
            </a:lvl1pPr>
          </a:lstStyle>
          <a:p>
            <a:pPr>
              <a:defRPr/>
            </a:pPr>
            <a:r>
              <a:rPr lang="el-GR" smtClean="0"/>
              <a:t>Ενότητα 16. Εργαστηριακή Άσκηση Χηληκεραιωτά</a:t>
            </a:r>
            <a:endParaRPr lang="el-GR"/>
          </a:p>
        </p:txBody>
      </p:sp>
      <p:sp>
        <p:nvSpPr>
          <p:cNvPr id="9" name="Slide Number Placeholder 2"/>
          <p:cNvSpPr>
            <a:spLocks noGrp="1"/>
          </p:cNvSpPr>
          <p:nvPr>
            <p:ph type="sldNum" sz="quarter" idx="16"/>
          </p:nvPr>
        </p:nvSpPr>
        <p:spPr/>
        <p:txBody>
          <a:bodyPr/>
          <a:lstStyle>
            <a:lvl1pPr>
              <a:defRPr/>
            </a:lvl1pPr>
          </a:lstStyle>
          <a:p>
            <a:fld id="{851A933D-BB45-4876-9388-DBEA94A780D7}" type="slidenum">
              <a:rPr lang="el-GR" altLang="en-US"/>
              <a:pPr/>
              <a:t>‹#›</a:t>
            </a:fld>
            <a:endParaRPr lang="el-GR" altLang="en-US"/>
          </a:p>
        </p:txBody>
      </p:sp>
    </p:spTree>
    <p:extLst>
      <p:ext uri="{BB962C8B-B14F-4D97-AF65-F5344CB8AC3E}">
        <p14:creationId xmlns:p14="http://schemas.microsoft.com/office/powerpoint/2010/main" val="3361280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fld id="{E2B8CD19-1AFA-4DDB-883C-4C9850A00D30}" type="slidenum">
              <a:rPr lang="el-GR" altLang="en-US" smtClean="0"/>
              <a:pPr/>
              <a:t>‹#›</a:t>
            </a:fld>
            <a:endParaRPr lang="el-GR" altLang="en-US"/>
          </a:p>
        </p:txBody>
      </p:sp>
      <p:pic>
        <p:nvPicPr>
          <p:cNvPr id="7" name="Picture 6" descr="Λογότυπο Εθνικόν και Καποδιστριακόν Πανεπιστήμιον Αθηνών"/>
          <p:cNvPicPr>
            <a:picLocks noChangeAspect="1"/>
          </p:cNvPicPr>
          <p:nvPr/>
        </p:nvPicPr>
        <p:blipFill rotWithShape="1">
          <a:blip r:embed="rId26"/>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967427363"/>
      </p:ext>
    </p:extLst>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 id="2147484191" r:id="rId12"/>
    <p:sldLayoutId id="2147484192" r:id="rId13"/>
    <p:sldLayoutId id="2147484193" r:id="rId14"/>
    <p:sldLayoutId id="2147484194" r:id="rId15"/>
    <p:sldLayoutId id="2147484195" r:id="rId16"/>
    <p:sldLayoutId id="2147484196" r:id="rId17"/>
    <p:sldLayoutId id="2147484197" r:id="rId18"/>
    <p:sldLayoutId id="2147484198" r:id="rId19"/>
    <p:sldLayoutId id="2147484199" r:id="rId20"/>
    <p:sldLayoutId id="2147484200" r:id="rId21"/>
    <p:sldLayoutId id="2147484201" r:id="rId22"/>
    <p:sldLayoutId id="2147484202" r:id="rId23"/>
    <p:sldLayoutId id="2147484203" r:id="rId24"/>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4.xml"/><Relationship Id="rId5" Type="http://schemas.openxmlformats.org/officeDocument/2006/relationships/image" Target="../media/image41.jpe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p:txBody>
          <a:bodyPr/>
          <a:lstStyle/>
          <a:p>
            <a:r>
              <a:rPr lang="el-GR" altLang="el-GR" dirty="0" smtClean="0"/>
              <a:t>Ζωολογία Ι</a:t>
            </a:r>
          </a:p>
        </p:txBody>
      </p:sp>
      <p:sp>
        <p:nvSpPr>
          <p:cNvPr id="6147" name="Text Placeholder 2"/>
          <p:cNvSpPr>
            <a:spLocks noGrp="1"/>
          </p:cNvSpPr>
          <p:nvPr>
            <p:ph type="subTitle" idx="1"/>
          </p:nvPr>
        </p:nvSpPr>
        <p:spPr>
          <a:xfrm>
            <a:off x="593725" y="3573463"/>
            <a:ext cx="7956550" cy="2087562"/>
          </a:xfrm>
        </p:spPr>
        <p:txBody>
          <a:bodyPr>
            <a:normAutofit lnSpcReduction="10000"/>
          </a:bodyPr>
          <a:lstStyle/>
          <a:p>
            <a:pPr>
              <a:lnSpc>
                <a:spcPct val="100000"/>
              </a:lnSpc>
            </a:pPr>
            <a:r>
              <a:rPr lang="el-GR" altLang="el-GR" b="1" dirty="0" smtClean="0">
                <a:solidFill>
                  <a:schemeClr val="accent6">
                    <a:lumMod val="75000"/>
                  </a:schemeClr>
                </a:solidFill>
              </a:rPr>
              <a:t>Ενότητα 16</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sz="2600" dirty="0" err="1" smtClean="0"/>
              <a:t>Τριλοβίτες</a:t>
            </a:r>
            <a:r>
              <a:rPr lang="el-GR" altLang="el-GR" sz="2600" dirty="0" smtClean="0"/>
              <a:t>, </a:t>
            </a:r>
            <a:r>
              <a:rPr lang="el-GR" altLang="el-GR" sz="2600" dirty="0" err="1" smtClean="0"/>
              <a:t>Χηληκεραιωτά</a:t>
            </a:r>
            <a:r>
              <a:rPr lang="el-GR" altLang="el-GR" sz="2600" dirty="0" smtClean="0"/>
              <a:t> και </a:t>
            </a:r>
            <a:r>
              <a:rPr lang="el-GR" altLang="el-GR" sz="2600" dirty="0" err="1" smtClean="0"/>
              <a:t>Μυριάποδα</a:t>
            </a:r>
            <a:endParaRPr lang="el-GR" altLang="el-GR" sz="2600" dirty="0" smtClean="0"/>
          </a:p>
          <a:p>
            <a:pPr>
              <a:lnSpc>
                <a:spcPct val="100000"/>
              </a:lnSpc>
              <a:spcBef>
                <a:spcPct val="0"/>
              </a:spcBef>
            </a:pPr>
            <a:r>
              <a:rPr lang="el-GR" altLang="el-GR" b="1" i="1" dirty="0" smtClean="0"/>
              <a:t>Εργαστηριακή Άσκηση </a:t>
            </a:r>
            <a:r>
              <a:rPr lang="el-GR" altLang="el-GR" b="1" i="1" dirty="0" err="1" smtClean="0"/>
              <a:t>Χηληκεραιωτά</a:t>
            </a:r>
            <a:endParaRPr lang="el-GR" altLang="el-GR" b="1" i="1" dirty="0" smtClean="0"/>
          </a:p>
          <a:p>
            <a:pPr>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a:lnSpc>
                <a:spcPct val="100000"/>
              </a:lnSpc>
              <a:spcBef>
                <a:spcPct val="0"/>
              </a:spcBef>
            </a:pPr>
            <a:r>
              <a:rPr lang="el-GR" altLang="el-GR" dirty="0" smtClean="0"/>
              <a:t>Σχολή Θετικών Επιστημών</a:t>
            </a:r>
          </a:p>
          <a:p>
            <a:pPr>
              <a:lnSpc>
                <a:spcPct val="100000"/>
              </a:lnSpc>
              <a:spcBef>
                <a:spcPct val="0"/>
              </a:spcBef>
            </a:pPr>
            <a:r>
              <a:rPr lang="el-GR" altLang="el-GR" dirty="0" smtClean="0"/>
              <a:t>Τμήμα Βιολογίας</a:t>
            </a:r>
            <a:endParaRPr lang="en-US" altLang="el-GR" dirty="0" smtClean="0"/>
          </a:p>
          <a:p>
            <a:endParaRPr lang="el-GR"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l-GR" altLang="el-GR" smtClean="0"/>
              <a:t>Αρθρόποδα</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6D91FAF-9D73-42AB-B492-6051140361C7}" type="slidenum">
              <a:rPr lang="el-GR" altLang="en-US">
                <a:solidFill>
                  <a:srgbClr val="898989"/>
                </a:solidFill>
                <a:latin typeface="Calibri" panose="020F0502020204030204" pitchFamily="34" charset="0"/>
              </a:rPr>
              <a:pPr/>
              <a:t>2</a:t>
            </a:fld>
            <a:endParaRPr lang="el-GR" altLang="en-US">
              <a:solidFill>
                <a:srgbClr val="898989"/>
              </a:solidFill>
              <a:latin typeface="Calibri" panose="020F0502020204030204" pitchFamily="34" charset="0"/>
            </a:endParaRPr>
          </a:p>
        </p:txBody>
      </p:sp>
      <p:sp>
        <p:nvSpPr>
          <p:cNvPr id="2" name="TextBox 1"/>
          <p:cNvSpPr txBox="1"/>
          <p:nvPr/>
        </p:nvSpPr>
        <p:spPr>
          <a:xfrm>
            <a:off x="7208838" y="5829300"/>
            <a:ext cx="263525" cy="277813"/>
          </a:xfrm>
          <a:prstGeom prst="rect">
            <a:avLst/>
          </a:prstGeom>
          <a:noFill/>
        </p:spPr>
        <p:txBody>
          <a:bodyPr wrap="none">
            <a:spAutoFit/>
          </a:bodyPr>
          <a:lstStyle/>
          <a:p>
            <a:pPr eaLnBrk="0" hangingPunct="0">
              <a:defRPr/>
            </a:pPr>
            <a:r>
              <a:rPr lang="en-US" sz="1200" dirty="0">
                <a:latin typeface="+mn-lt"/>
                <a:cs typeface="+mn-cs"/>
              </a:rPr>
              <a:t>1</a:t>
            </a:r>
          </a:p>
        </p:txBody>
      </p:sp>
      <p:pic>
        <p:nvPicPr>
          <p:cNvPr id="9222" name="Picture 10" descr="https://evolutionarythought.files.wordpress.com/2012/02/new-arthropod-phylogeny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1500188"/>
            <a:ext cx="7000875"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sz="quarter"/>
          </p:nvPr>
        </p:nvSpPr>
        <p:spPr/>
        <p:txBody>
          <a:bodyPr/>
          <a:lstStyle/>
          <a:p>
            <a:r>
              <a:rPr lang="el-GR" altLang="el-GR" smtClean="0"/>
              <a:t>Υπόφυλο Τριλοβιτόμορφα 1/3</a:t>
            </a:r>
          </a:p>
        </p:txBody>
      </p:sp>
      <p:pic>
        <p:nvPicPr>
          <p:cNvPr id="10249" name="Content Placeholder 15"/>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46163" y="1714500"/>
            <a:ext cx="2963862" cy="2454275"/>
          </a:xfrm>
        </p:spPr>
      </p:pic>
      <p:pic>
        <p:nvPicPr>
          <p:cNvPr id="10250" name="Content Placeholder 16"/>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338226" y="1714500"/>
            <a:ext cx="3644900" cy="2433637"/>
          </a:xfrm>
        </p:spPr>
      </p:pic>
      <p:pic>
        <p:nvPicPr>
          <p:cNvPr id="10251" name="Content Placeholder 17"/>
          <p:cNvPicPr>
            <a:picLocks noGrp="1" noChangeAspect="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068388" y="4286250"/>
            <a:ext cx="3009900" cy="2038350"/>
          </a:xfrm>
        </p:spPr>
      </p:pic>
      <p:sp>
        <p:nvSpPr>
          <p:cNvPr id="7" name="Footer Placeholder 6"/>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8" name="Slide Number Placeholder 7"/>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2300EDA-0D50-49A3-B986-C2A3CF1359B5}" type="slidenum">
              <a:rPr lang="el-GR" altLang="en-US">
                <a:solidFill>
                  <a:srgbClr val="898989"/>
                </a:solidFill>
                <a:latin typeface="Calibri" panose="020F0502020204030204" pitchFamily="34" charset="0"/>
              </a:rPr>
              <a:pPr/>
              <a:t>3</a:t>
            </a:fld>
            <a:endParaRPr lang="el-GR" altLang="en-US">
              <a:solidFill>
                <a:srgbClr val="898989"/>
              </a:solidFill>
              <a:latin typeface="Calibri" panose="020F0502020204030204" pitchFamily="34" charset="0"/>
            </a:endParaRPr>
          </a:p>
        </p:txBody>
      </p:sp>
      <p:pic>
        <p:nvPicPr>
          <p:cNvPr id="10252" name="Picture 12" descr="http://www.fallsoftheohio.org/images/Trilobiteexhibitmodel400x23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8226" y="4286250"/>
            <a:ext cx="3474134" cy="2023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703638" y="3802062"/>
            <a:ext cx="263525" cy="276225"/>
          </a:xfrm>
          <a:prstGeom prst="rect">
            <a:avLst/>
          </a:prstGeom>
          <a:noFill/>
        </p:spPr>
        <p:txBody>
          <a:bodyPr wrap="none">
            <a:spAutoFit/>
          </a:bodyPr>
          <a:lstStyle/>
          <a:p>
            <a:pPr eaLnBrk="0" hangingPunct="0">
              <a:defRPr/>
            </a:pPr>
            <a:r>
              <a:rPr lang="en-US" sz="1200" dirty="0">
                <a:latin typeface="+mn-lt"/>
                <a:cs typeface="+mn-cs"/>
              </a:rPr>
              <a:t>2</a:t>
            </a:r>
          </a:p>
        </p:txBody>
      </p:sp>
      <p:sp>
        <p:nvSpPr>
          <p:cNvPr id="14" name="TextBox 13"/>
          <p:cNvSpPr txBox="1"/>
          <p:nvPr/>
        </p:nvSpPr>
        <p:spPr>
          <a:xfrm>
            <a:off x="7707461" y="3788568"/>
            <a:ext cx="244475" cy="277813"/>
          </a:xfrm>
          <a:prstGeom prst="rect">
            <a:avLst/>
          </a:prstGeom>
          <a:noFill/>
        </p:spPr>
        <p:txBody>
          <a:bodyPr>
            <a:spAutoFit/>
          </a:bodyPr>
          <a:lstStyle/>
          <a:p>
            <a:pPr eaLnBrk="0" hangingPunct="0">
              <a:defRPr/>
            </a:pPr>
            <a:r>
              <a:rPr lang="en-US" sz="1200" dirty="0">
                <a:latin typeface="+mn-lt"/>
                <a:cs typeface="+mn-cs"/>
              </a:rPr>
              <a:t>3</a:t>
            </a:r>
          </a:p>
        </p:txBody>
      </p:sp>
      <p:sp>
        <p:nvSpPr>
          <p:cNvPr id="15" name="TextBox 14"/>
          <p:cNvSpPr txBox="1"/>
          <p:nvPr/>
        </p:nvSpPr>
        <p:spPr>
          <a:xfrm>
            <a:off x="3730370" y="5988842"/>
            <a:ext cx="263525" cy="277813"/>
          </a:xfrm>
          <a:prstGeom prst="rect">
            <a:avLst/>
          </a:prstGeom>
          <a:noFill/>
        </p:spPr>
        <p:txBody>
          <a:bodyPr wrap="none">
            <a:spAutoFit/>
          </a:bodyPr>
          <a:lstStyle/>
          <a:p>
            <a:pPr eaLnBrk="0" hangingPunct="0">
              <a:defRPr/>
            </a:pPr>
            <a:r>
              <a:rPr lang="en-US" sz="1200" dirty="0">
                <a:latin typeface="+mn-lt"/>
                <a:cs typeface="+mn-cs"/>
              </a:rPr>
              <a:t>4</a:t>
            </a:r>
          </a:p>
        </p:txBody>
      </p:sp>
      <p:sp>
        <p:nvSpPr>
          <p:cNvPr id="16" name="TextBox 15"/>
          <p:cNvSpPr txBox="1"/>
          <p:nvPr/>
        </p:nvSpPr>
        <p:spPr>
          <a:xfrm>
            <a:off x="7473612" y="5998369"/>
            <a:ext cx="263525" cy="276225"/>
          </a:xfrm>
          <a:prstGeom prst="rect">
            <a:avLst/>
          </a:prstGeom>
          <a:noFill/>
        </p:spPr>
        <p:txBody>
          <a:bodyPr wrap="none">
            <a:spAutoFit/>
          </a:bodyPr>
          <a:lstStyle/>
          <a:p>
            <a:pPr eaLnBrk="0" hangingPunct="0">
              <a:defRPr/>
            </a:pPr>
            <a:r>
              <a:rPr lang="en-US" sz="1200" dirty="0">
                <a:latin typeface="+mn-lt"/>
                <a:cs typeface="+mn-cs"/>
              </a:rPr>
              <a:t>5</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l-GR" altLang="el-GR" smtClean="0"/>
              <a:t>Υπόφυλο Τριλοβιτόμορφα 2/3</a:t>
            </a:r>
          </a:p>
        </p:txBody>
      </p:sp>
      <p:pic>
        <p:nvPicPr>
          <p:cNvPr id="11267"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956175" y="1641518"/>
            <a:ext cx="2767013" cy="4191000"/>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9A9758D-5B0A-43A8-B8CE-67582AA2EF4E}" type="slidenum">
              <a:rPr lang="el-GR" altLang="en-US">
                <a:solidFill>
                  <a:srgbClr val="898989"/>
                </a:solidFill>
                <a:latin typeface="Calibri" panose="020F0502020204030204" pitchFamily="34" charset="0"/>
              </a:rPr>
              <a:pPr/>
              <a:t>4</a:t>
            </a:fld>
            <a:endParaRPr lang="el-GR" altLang="en-US">
              <a:solidFill>
                <a:srgbClr val="898989"/>
              </a:solidFill>
              <a:latin typeface="Calibri" panose="020F0502020204030204" pitchFamily="34" charset="0"/>
            </a:endParaRPr>
          </a:p>
        </p:txBody>
      </p:sp>
      <p:sp>
        <p:nvSpPr>
          <p:cNvPr id="8" name="TextBox 7"/>
          <p:cNvSpPr txBox="1"/>
          <p:nvPr/>
        </p:nvSpPr>
        <p:spPr>
          <a:xfrm>
            <a:off x="7461250" y="5538005"/>
            <a:ext cx="261938" cy="277813"/>
          </a:xfrm>
          <a:prstGeom prst="rect">
            <a:avLst/>
          </a:prstGeom>
          <a:noFill/>
        </p:spPr>
        <p:txBody>
          <a:bodyPr wrap="none">
            <a:spAutoFit/>
          </a:bodyPr>
          <a:lstStyle/>
          <a:p>
            <a:pPr eaLnBrk="0" hangingPunct="0">
              <a:defRPr/>
            </a:pPr>
            <a:r>
              <a:rPr lang="en-US" sz="1200" dirty="0">
                <a:latin typeface="+mn-lt"/>
                <a:cs typeface="+mn-cs"/>
              </a:rPr>
              <a:t>7</a:t>
            </a:r>
          </a:p>
        </p:txBody>
      </p:sp>
      <p:pic>
        <p:nvPicPr>
          <p:cNvPr id="11272" name="Picture 10" descr="http://hazen.gl.ciw.edu/sites/hazen.gl.ciw.edu/files/3_Trilobites_Cheirurus_Ingricu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1784393"/>
            <a:ext cx="2928938"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043919" y="5382461"/>
            <a:ext cx="263525" cy="277813"/>
          </a:xfrm>
          <a:prstGeom prst="rect">
            <a:avLst/>
          </a:prstGeom>
          <a:noFill/>
        </p:spPr>
        <p:txBody>
          <a:bodyPr wrap="none">
            <a:spAutoFit/>
          </a:bodyPr>
          <a:lstStyle/>
          <a:p>
            <a:pPr eaLnBrk="0" hangingPunct="0">
              <a:defRPr/>
            </a:pPr>
            <a:r>
              <a:rPr lang="en-US" sz="1200" dirty="0">
                <a:latin typeface="+mn-lt"/>
                <a:cs typeface="+mn-cs"/>
              </a:rPr>
              <a:t>6</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l-GR" altLang="el-GR" smtClean="0"/>
              <a:t>Υπόφυλο Τριλοβιτόμορφα 3/3</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95B98F5-F2B0-46E2-B98B-EC23A85CEF8B}" type="slidenum">
              <a:rPr lang="el-GR" altLang="en-US">
                <a:solidFill>
                  <a:srgbClr val="898989"/>
                </a:solidFill>
                <a:latin typeface="Calibri" panose="020F0502020204030204" pitchFamily="34" charset="0"/>
              </a:rPr>
              <a:pPr/>
              <a:t>5</a:t>
            </a:fld>
            <a:endParaRPr lang="el-GR" altLang="en-US">
              <a:solidFill>
                <a:srgbClr val="898989"/>
              </a:solidFill>
              <a:latin typeface="Calibri" panose="020F0502020204030204" pitchFamily="34" charset="0"/>
            </a:endParaRPr>
          </a:p>
        </p:txBody>
      </p:sp>
      <p:pic>
        <p:nvPicPr>
          <p:cNvPr id="12294"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8425" y="1708486"/>
            <a:ext cx="640715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092280" y="5301208"/>
            <a:ext cx="263525" cy="276225"/>
          </a:xfrm>
          <a:prstGeom prst="rect">
            <a:avLst/>
          </a:prstGeom>
          <a:noFill/>
        </p:spPr>
        <p:txBody>
          <a:bodyPr wrap="none">
            <a:spAutoFit/>
          </a:bodyPr>
          <a:lstStyle/>
          <a:p>
            <a:pPr eaLnBrk="0" hangingPunct="0">
              <a:defRPr/>
            </a:pPr>
            <a:r>
              <a:rPr lang="en-US" sz="1200" dirty="0">
                <a:latin typeface="+mn-lt"/>
                <a:cs typeface="+mn-cs"/>
              </a:rPr>
              <a:t>8</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l-GR" altLang="el-GR" smtClean="0"/>
              <a:t>Υπόφυλο Χηληκεραιωτά</a:t>
            </a:r>
          </a:p>
        </p:txBody>
      </p:sp>
      <p:pic>
        <p:nvPicPr>
          <p:cNvPr id="13315"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l="1057"/>
          <a:stretch/>
        </p:blipFill>
        <p:spPr>
          <a:xfrm>
            <a:off x="755576" y="2276475"/>
            <a:ext cx="7715324" cy="15779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FC1F024-8012-498F-A443-00CCEA88E698}" type="slidenum">
              <a:rPr lang="el-GR" altLang="en-US">
                <a:solidFill>
                  <a:srgbClr val="898989"/>
                </a:solidFill>
                <a:latin typeface="Calibri" panose="020F0502020204030204" pitchFamily="34" charset="0"/>
              </a:rPr>
              <a:pPr/>
              <a:t>6</a:t>
            </a:fld>
            <a:endParaRPr lang="el-GR" altLang="en-US">
              <a:solidFill>
                <a:srgbClr val="898989"/>
              </a:solidFill>
              <a:latin typeface="Calibri" panose="020F0502020204030204" pitchFamily="34" charset="0"/>
            </a:endParaRPr>
          </a:p>
        </p:txBody>
      </p:sp>
      <p:sp>
        <p:nvSpPr>
          <p:cNvPr id="6" name="TextBox 5"/>
          <p:cNvSpPr txBox="1"/>
          <p:nvPr/>
        </p:nvSpPr>
        <p:spPr>
          <a:xfrm>
            <a:off x="8148637" y="3578225"/>
            <a:ext cx="263214" cy="276999"/>
          </a:xfrm>
          <a:prstGeom prst="rect">
            <a:avLst/>
          </a:prstGeom>
          <a:noFill/>
        </p:spPr>
        <p:txBody>
          <a:bodyPr wrap="none">
            <a:spAutoFit/>
          </a:bodyPr>
          <a:lstStyle/>
          <a:p>
            <a:pPr eaLnBrk="0" hangingPunct="0">
              <a:defRPr/>
            </a:pPr>
            <a:r>
              <a:rPr lang="el-GR" sz="1200" dirty="0" smtClean="0">
                <a:latin typeface="+mn-lt"/>
                <a:cs typeface="+mn-cs"/>
              </a:rPr>
              <a:t>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l-GR" altLang="el-GR" smtClean="0"/>
              <a:t>Ομοταξία Μηρόστομα 1/3</a:t>
            </a:r>
          </a:p>
        </p:txBody>
      </p:sp>
      <p:pic>
        <p:nvPicPr>
          <p:cNvPr id="14344" name="Picture 3" descr="C:\Users\user\Pictures\Horseshoe_Crabs_mating.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69936" y="1923654"/>
            <a:ext cx="3311525" cy="2208212"/>
          </a:xfrm>
          <a:noFill/>
        </p:spPr>
      </p:pic>
      <p:pic>
        <p:nvPicPr>
          <p:cNvPr id="14339"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252118" y="3027760"/>
            <a:ext cx="4275138" cy="1720850"/>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3D4779B-923B-47D8-A222-D060DBF02840}" type="slidenum">
              <a:rPr lang="el-GR" altLang="en-US">
                <a:solidFill>
                  <a:srgbClr val="898989"/>
                </a:solidFill>
                <a:latin typeface="Calibri" panose="020F0502020204030204" pitchFamily="34" charset="0"/>
              </a:rPr>
              <a:pPr/>
              <a:t>7</a:t>
            </a:fld>
            <a:endParaRPr lang="el-GR" altLang="en-US">
              <a:solidFill>
                <a:srgbClr val="898989"/>
              </a:solidFill>
              <a:latin typeface="Calibri" panose="020F0502020204030204" pitchFamily="34" charset="0"/>
            </a:endParaRPr>
          </a:p>
        </p:txBody>
      </p:sp>
      <p:sp>
        <p:nvSpPr>
          <p:cNvPr id="8" name="TextBox 7"/>
          <p:cNvSpPr txBox="1"/>
          <p:nvPr/>
        </p:nvSpPr>
        <p:spPr>
          <a:xfrm>
            <a:off x="8220970" y="4454627"/>
            <a:ext cx="341313" cy="276225"/>
          </a:xfrm>
          <a:prstGeom prst="rect">
            <a:avLst/>
          </a:prstGeom>
          <a:noFill/>
        </p:spPr>
        <p:txBody>
          <a:bodyPr wrap="none">
            <a:spAutoFit/>
          </a:bodyPr>
          <a:lstStyle/>
          <a:p>
            <a:pPr eaLnBrk="0" hangingPunct="0">
              <a:defRPr/>
            </a:pPr>
            <a:r>
              <a:rPr lang="en-US" sz="1200" dirty="0">
                <a:latin typeface="+mn-lt"/>
                <a:cs typeface="+mn-cs"/>
              </a:rPr>
              <a:t>10</a:t>
            </a:r>
          </a:p>
        </p:txBody>
      </p:sp>
      <p:sp>
        <p:nvSpPr>
          <p:cNvPr id="7" name="TextBox 6"/>
          <p:cNvSpPr txBox="1"/>
          <p:nvPr/>
        </p:nvSpPr>
        <p:spPr>
          <a:xfrm>
            <a:off x="3771502" y="3869174"/>
            <a:ext cx="263525" cy="277812"/>
          </a:xfrm>
          <a:prstGeom prst="rect">
            <a:avLst/>
          </a:prstGeom>
          <a:noFill/>
        </p:spPr>
        <p:txBody>
          <a:bodyPr wrap="none">
            <a:spAutoFit/>
          </a:bodyPr>
          <a:lstStyle/>
          <a:p>
            <a:pPr eaLnBrk="0" hangingPunct="0">
              <a:defRPr/>
            </a:pPr>
            <a:r>
              <a:rPr lang="en-US" sz="1200" dirty="0">
                <a:solidFill>
                  <a:schemeClr val="bg1"/>
                </a:solidFill>
                <a:latin typeface="+mn-lt"/>
                <a:cs typeface="+mn-cs"/>
              </a:rPr>
              <a:t>9</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l-GR" altLang="el-GR" smtClean="0"/>
              <a:t>Ομοταξία Μηρόστομα 2/3</a:t>
            </a:r>
          </a:p>
        </p:txBody>
      </p:sp>
      <p:pic>
        <p:nvPicPr>
          <p:cNvPr id="1536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b="7301"/>
          <a:stretch>
            <a:fillRect/>
          </a:stretch>
        </p:blipFill>
        <p:spPr>
          <a:xfrm>
            <a:off x="1974850" y="1687513"/>
            <a:ext cx="5194300" cy="4262437"/>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6AB914E-1602-4C4C-9062-209F62E48A4A}" type="slidenum">
              <a:rPr lang="el-GR" altLang="en-US">
                <a:solidFill>
                  <a:srgbClr val="898989"/>
                </a:solidFill>
                <a:latin typeface="Calibri" panose="020F0502020204030204" pitchFamily="34" charset="0"/>
              </a:rPr>
              <a:pPr/>
              <a:t>8</a:t>
            </a:fld>
            <a:endParaRPr lang="el-GR" altLang="en-US">
              <a:solidFill>
                <a:srgbClr val="898989"/>
              </a:solidFill>
              <a:latin typeface="Calibri" panose="020F0502020204030204" pitchFamily="34" charset="0"/>
            </a:endParaRPr>
          </a:p>
        </p:txBody>
      </p:sp>
      <p:sp>
        <p:nvSpPr>
          <p:cNvPr id="6" name="TextBox 5"/>
          <p:cNvSpPr txBox="1"/>
          <p:nvPr/>
        </p:nvSpPr>
        <p:spPr>
          <a:xfrm>
            <a:off x="6813550" y="5672138"/>
            <a:ext cx="342900" cy="277812"/>
          </a:xfrm>
          <a:prstGeom prst="rect">
            <a:avLst/>
          </a:prstGeom>
          <a:noFill/>
        </p:spPr>
        <p:txBody>
          <a:bodyPr wrap="none">
            <a:spAutoFit/>
          </a:bodyPr>
          <a:lstStyle/>
          <a:p>
            <a:pPr eaLnBrk="0" hangingPunct="0">
              <a:defRPr/>
            </a:pPr>
            <a:r>
              <a:rPr lang="en-US" sz="1200" dirty="0">
                <a:latin typeface="+mn-lt"/>
                <a:cs typeface="+mn-cs"/>
              </a:rPr>
              <a:t>11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l-GR" altLang="el-GR" smtClean="0"/>
              <a:t>Ομοταξία Μηρόστομα 3/3</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5B8302E-D64F-4D26-AB57-0C04D816427C}" type="slidenum">
              <a:rPr lang="el-GR" altLang="en-US">
                <a:solidFill>
                  <a:srgbClr val="898989"/>
                </a:solidFill>
                <a:latin typeface="Calibri" panose="020F0502020204030204" pitchFamily="34" charset="0"/>
              </a:rPr>
              <a:pPr/>
              <a:t>9</a:t>
            </a:fld>
            <a:endParaRPr lang="el-GR" altLang="en-US">
              <a:solidFill>
                <a:srgbClr val="898989"/>
              </a:solidFill>
              <a:latin typeface="Calibri" panose="020F0502020204030204" pitchFamily="34" charset="0"/>
            </a:endParaRPr>
          </a:p>
        </p:txBody>
      </p:sp>
      <p:pic>
        <p:nvPicPr>
          <p:cNvPr id="16390" name="Picture 8" descr="http://www.blc.arizona.edu/courses/schaffer/182/Xiph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313" y="1643063"/>
            <a:ext cx="4238625" cy="43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380097" y="5762625"/>
            <a:ext cx="341313" cy="276225"/>
          </a:xfrm>
          <a:prstGeom prst="rect">
            <a:avLst/>
          </a:prstGeom>
          <a:noFill/>
        </p:spPr>
        <p:txBody>
          <a:bodyPr wrap="none">
            <a:spAutoFit/>
          </a:bodyPr>
          <a:lstStyle/>
          <a:p>
            <a:pPr eaLnBrk="0" hangingPunct="0">
              <a:defRPr/>
            </a:pPr>
            <a:r>
              <a:rPr lang="en-US" sz="1200" dirty="0">
                <a:latin typeface="+mn-lt"/>
                <a:cs typeface="+mn-cs"/>
              </a:rPr>
              <a:t>12</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l-GR" altLang="el-GR" smtClean="0"/>
              <a:t>Ομοταξία Πυκνογονίδια 1/5</a:t>
            </a:r>
          </a:p>
        </p:txBody>
      </p:sp>
      <p:pic>
        <p:nvPicPr>
          <p:cNvPr id="1741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93825" y="1690688"/>
            <a:ext cx="6640513" cy="45466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E375AB1-E841-4F92-A426-8D93F41D7C15}" type="slidenum">
              <a:rPr lang="el-GR" altLang="en-US">
                <a:solidFill>
                  <a:srgbClr val="898989"/>
                </a:solidFill>
                <a:latin typeface="Calibri" panose="020F0502020204030204" pitchFamily="34" charset="0"/>
              </a:rPr>
              <a:pPr/>
              <a:t>10</a:t>
            </a:fld>
            <a:endParaRPr lang="el-GR" altLang="en-US">
              <a:solidFill>
                <a:srgbClr val="898989"/>
              </a:solidFill>
              <a:latin typeface="Calibri" panose="020F0502020204030204" pitchFamily="34" charset="0"/>
            </a:endParaRPr>
          </a:p>
        </p:txBody>
      </p:sp>
      <p:sp>
        <p:nvSpPr>
          <p:cNvPr id="6" name="TextBox 5"/>
          <p:cNvSpPr txBox="1"/>
          <p:nvPr/>
        </p:nvSpPr>
        <p:spPr>
          <a:xfrm>
            <a:off x="7596188" y="5857875"/>
            <a:ext cx="341312" cy="277813"/>
          </a:xfrm>
          <a:prstGeom prst="rect">
            <a:avLst/>
          </a:prstGeom>
          <a:noFill/>
        </p:spPr>
        <p:txBody>
          <a:bodyPr wrap="none">
            <a:spAutoFit/>
          </a:bodyPr>
          <a:lstStyle/>
          <a:p>
            <a:pPr eaLnBrk="0" hangingPunct="0">
              <a:defRPr/>
            </a:pPr>
            <a:r>
              <a:rPr lang="en-US" sz="1200" dirty="0">
                <a:latin typeface="+mn-lt"/>
                <a:cs typeface="+mn-cs"/>
              </a:rPr>
              <a:t>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l-GR" altLang="el-GR" smtClean="0"/>
              <a:t>Ομοταξία Πυκνογονίδια 2/5</a:t>
            </a:r>
          </a:p>
        </p:txBody>
      </p:sp>
      <p:pic>
        <p:nvPicPr>
          <p:cNvPr id="1843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70532" y="1825625"/>
            <a:ext cx="4402935" cy="435133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4300F95-387F-4D59-BC32-E4328C59D3A3}" type="slidenum">
              <a:rPr lang="el-GR" altLang="en-US">
                <a:solidFill>
                  <a:srgbClr val="898989"/>
                </a:solidFill>
                <a:latin typeface="Calibri" panose="020F0502020204030204" pitchFamily="34" charset="0"/>
              </a:rPr>
              <a:pPr/>
              <a:t>11</a:t>
            </a:fld>
            <a:endParaRPr lang="el-GR" altLang="en-US">
              <a:solidFill>
                <a:srgbClr val="898989"/>
              </a:solidFill>
              <a:latin typeface="Calibri" panose="020F0502020204030204" pitchFamily="34" charset="0"/>
            </a:endParaRPr>
          </a:p>
        </p:txBody>
      </p:sp>
      <p:sp>
        <p:nvSpPr>
          <p:cNvPr id="6" name="TextBox 5"/>
          <p:cNvSpPr txBox="1"/>
          <p:nvPr/>
        </p:nvSpPr>
        <p:spPr>
          <a:xfrm>
            <a:off x="6300788" y="5840413"/>
            <a:ext cx="341312" cy="276225"/>
          </a:xfrm>
          <a:prstGeom prst="rect">
            <a:avLst/>
          </a:prstGeom>
          <a:noFill/>
        </p:spPr>
        <p:txBody>
          <a:bodyPr wrap="none">
            <a:spAutoFit/>
          </a:bodyPr>
          <a:lstStyle/>
          <a:p>
            <a:pPr eaLnBrk="0" hangingPunct="0">
              <a:defRPr/>
            </a:pPr>
            <a:r>
              <a:rPr lang="en-US" sz="1200" dirty="0">
                <a:latin typeface="+mn-lt"/>
                <a:cs typeface="+mn-cs"/>
              </a:rPr>
              <a:t>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l-GR" altLang="el-GR" smtClean="0"/>
              <a:t>Ομοταξία Πυκνογονίδια 3/5</a:t>
            </a:r>
          </a:p>
        </p:txBody>
      </p:sp>
      <p:pic>
        <p:nvPicPr>
          <p:cNvPr id="3"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15344" y="1661493"/>
            <a:ext cx="4713312" cy="4277331"/>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F703CAD-534D-4792-A4C4-120AC5727551}" type="slidenum">
              <a:rPr lang="el-GR" altLang="en-US">
                <a:solidFill>
                  <a:srgbClr val="898989"/>
                </a:solidFill>
                <a:latin typeface="Calibri" panose="020F0502020204030204" pitchFamily="34" charset="0"/>
              </a:rPr>
              <a:pPr/>
              <a:t>12</a:t>
            </a:fld>
            <a:endParaRPr lang="el-GR" altLang="en-US">
              <a:solidFill>
                <a:srgbClr val="898989"/>
              </a:solidFill>
              <a:latin typeface="Calibri" panose="020F0502020204030204" pitchFamily="34" charset="0"/>
            </a:endParaRPr>
          </a:p>
        </p:txBody>
      </p:sp>
      <p:sp>
        <p:nvSpPr>
          <p:cNvPr id="9" name="TextBox 8"/>
          <p:cNvSpPr txBox="1"/>
          <p:nvPr/>
        </p:nvSpPr>
        <p:spPr>
          <a:xfrm>
            <a:off x="6444208" y="5517232"/>
            <a:ext cx="342900" cy="277812"/>
          </a:xfrm>
          <a:prstGeom prst="rect">
            <a:avLst/>
          </a:prstGeom>
          <a:noFill/>
        </p:spPr>
        <p:txBody>
          <a:bodyPr wrap="none">
            <a:spAutoFit/>
          </a:bodyPr>
          <a:lstStyle/>
          <a:p>
            <a:pPr eaLnBrk="0" hangingPunct="0">
              <a:defRPr/>
            </a:pPr>
            <a:r>
              <a:rPr lang="en-US" sz="1200" dirty="0">
                <a:latin typeface="+mn-lt"/>
                <a:cs typeface="+mn-cs"/>
              </a:rPr>
              <a:t>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l-GR" altLang="el-GR" smtClean="0"/>
              <a:t>Ομοταξία Πυκνογονίδια 4/5</a:t>
            </a:r>
          </a:p>
        </p:txBody>
      </p:sp>
      <p:pic>
        <p:nvPicPr>
          <p:cNvPr id="2048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9839" y="1825625"/>
            <a:ext cx="4944322" cy="435133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599B129-CF4C-4AD3-87CB-4B6F01B1D32F}" type="slidenum">
              <a:rPr lang="el-GR" altLang="en-US">
                <a:solidFill>
                  <a:srgbClr val="898989"/>
                </a:solidFill>
                <a:latin typeface="Calibri" panose="020F0502020204030204" pitchFamily="34" charset="0"/>
              </a:rPr>
              <a:pPr/>
              <a:t>13</a:t>
            </a:fld>
            <a:endParaRPr lang="el-GR" altLang="en-US">
              <a:solidFill>
                <a:srgbClr val="898989"/>
              </a:solidFill>
              <a:latin typeface="Calibri" panose="020F0502020204030204" pitchFamily="34" charset="0"/>
            </a:endParaRPr>
          </a:p>
        </p:txBody>
      </p:sp>
      <p:sp>
        <p:nvSpPr>
          <p:cNvPr id="6" name="TextBox 5"/>
          <p:cNvSpPr txBox="1"/>
          <p:nvPr/>
        </p:nvSpPr>
        <p:spPr>
          <a:xfrm>
            <a:off x="6516688" y="5805488"/>
            <a:ext cx="341312" cy="276225"/>
          </a:xfrm>
          <a:prstGeom prst="rect">
            <a:avLst/>
          </a:prstGeom>
          <a:noFill/>
        </p:spPr>
        <p:txBody>
          <a:bodyPr wrap="none">
            <a:spAutoFit/>
          </a:bodyPr>
          <a:lstStyle/>
          <a:p>
            <a:pPr eaLnBrk="0" hangingPunct="0">
              <a:defRPr/>
            </a:pPr>
            <a:r>
              <a:rPr lang="en-US" sz="1200" dirty="0">
                <a:latin typeface="+mn-lt"/>
                <a:cs typeface="+mn-cs"/>
              </a:rPr>
              <a:t>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l-GR" altLang="el-GR" smtClean="0"/>
              <a:t>Ομοταξία Πυκνογονίδια 5/5</a:t>
            </a:r>
          </a:p>
        </p:txBody>
      </p:sp>
      <p:pic>
        <p:nvPicPr>
          <p:cNvPr id="2150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0745" y="1825625"/>
            <a:ext cx="7062509" cy="435133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7EA6EE5-3001-46B0-BF0F-9278F900A1E4}" type="slidenum">
              <a:rPr lang="el-GR" altLang="en-US">
                <a:solidFill>
                  <a:srgbClr val="898989"/>
                </a:solidFill>
                <a:latin typeface="Calibri" panose="020F0502020204030204" pitchFamily="34" charset="0"/>
              </a:rPr>
              <a:pPr/>
              <a:t>14</a:t>
            </a:fld>
            <a:endParaRPr lang="el-GR" altLang="en-US">
              <a:solidFill>
                <a:srgbClr val="898989"/>
              </a:solidFill>
              <a:latin typeface="Calibri" panose="020F0502020204030204" pitchFamily="34" charset="0"/>
            </a:endParaRPr>
          </a:p>
        </p:txBody>
      </p:sp>
      <p:sp>
        <p:nvSpPr>
          <p:cNvPr id="6" name="TextBox 5"/>
          <p:cNvSpPr txBox="1"/>
          <p:nvPr/>
        </p:nvSpPr>
        <p:spPr>
          <a:xfrm>
            <a:off x="7524750" y="5819775"/>
            <a:ext cx="341313" cy="276225"/>
          </a:xfrm>
          <a:prstGeom prst="rect">
            <a:avLst/>
          </a:prstGeom>
          <a:noFill/>
        </p:spPr>
        <p:txBody>
          <a:bodyPr wrap="none">
            <a:spAutoFit/>
          </a:bodyPr>
          <a:lstStyle/>
          <a:p>
            <a:pPr eaLnBrk="0" hangingPunct="0">
              <a:defRPr/>
            </a:pPr>
            <a:r>
              <a:rPr lang="en-US" sz="1200" dirty="0">
                <a:latin typeface="+mn-lt"/>
                <a:cs typeface="+mn-cs"/>
              </a:rPr>
              <a:t>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l-GR" altLang="el-GR" smtClean="0"/>
              <a:t>Ομοταξία Αραχνίδια 1/2</a:t>
            </a:r>
          </a:p>
        </p:txBody>
      </p:sp>
      <p:pic>
        <p:nvPicPr>
          <p:cNvPr id="2253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46113" y="1916113"/>
            <a:ext cx="7886700" cy="330835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EE95CFC-9AD2-4B65-96A2-C3D943ED7723}" type="slidenum">
              <a:rPr lang="el-GR" altLang="en-US">
                <a:solidFill>
                  <a:srgbClr val="898989"/>
                </a:solidFill>
                <a:latin typeface="Calibri" panose="020F0502020204030204" pitchFamily="34" charset="0"/>
              </a:rPr>
              <a:pPr/>
              <a:t>15</a:t>
            </a:fld>
            <a:endParaRPr lang="el-GR" altLang="en-US">
              <a:solidFill>
                <a:srgbClr val="898989"/>
              </a:solidFill>
              <a:latin typeface="Calibri" panose="020F0502020204030204" pitchFamily="34" charset="0"/>
            </a:endParaRPr>
          </a:p>
        </p:txBody>
      </p:sp>
      <p:sp>
        <p:nvSpPr>
          <p:cNvPr id="6" name="TextBox 5"/>
          <p:cNvSpPr txBox="1"/>
          <p:nvPr/>
        </p:nvSpPr>
        <p:spPr>
          <a:xfrm>
            <a:off x="8227037" y="4725144"/>
            <a:ext cx="263214" cy="276999"/>
          </a:xfrm>
          <a:prstGeom prst="rect">
            <a:avLst/>
          </a:prstGeom>
          <a:noFill/>
        </p:spPr>
        <p:txBody>
          <a:bodyPr wrap="none">
            <a:spAutoFit/>
          </a:bodyPr>
          <a:lstStyle/>
          <a:p>
            <a:pPr eaLnBrk="0" hangingPunct="0">
              <a:defRPr/>
            </a:pPr>
            <a:r>
              <a:rPr lang="el-GR" sz="1200" dirty="0" smtClean="0">
                <a:latin typeface="+mn-lt"/>
                <a:cs typeface="+mn-cs"/>
              </a:rPr>
              <a:t>2</a:t>
            </a:r>
            <a:endParaRPr lang="en-US" sz="1200" dirty="0">
              <a:latin typeface="+mn-lt"/>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l-GR" altLang="el-GR" smtClean="0"/>
              <a:t>Ομοταξία Αραχνίδια 2/2</a:t>
            </a:r>
          </a:p>
        </p:txBody>
      </p:sp>
      <p:pic>
        <p:nvPicPr>
          <p:cNvPr id="2355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11438" y="1412875"/>
            <a:ext cx="3921125" cy="48355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50F7973-2F87-4864-A0E8-6519209AFC59}" type="slidenum">
              <a:rPr lang="el-GR" altLang="en-US">
                <a:solidFill>
                  <a:srgbClr val="898989"/>
                </a:solidFill>
                <a:latin typeface="Calibri" panose="020F0502020204030204" pitchFamily="34" charset="0"/>
              </a:rPr>
              <a:pPr/>
              <a:t>16</a:t>
            </a:fld>
            <a:endParaRPr lang="el-GR" altLang="en-US">
              <a:solidFill>
                <a:srgbClr val="898989"/>
              </a:solidFill>
              <a:latin typeface="Calibri" panose="020F0502020204030204" pitchFamily="34" charset="0"/>
            </a:endParaRPr>
          </a:p>
        </p:txBody>
      </p:sp>
      <p:sp>
        <p:nvSpPr>
          <p:cNvPr id="9" name="TextBox 8"/>
          <p:cNvSpPr txBox="1"/>
          <p:nvPr/>
        </p:nvSpPr>
        <p:spPr>
          <a:xfrm>
            <a:off x="2611438" y="5994400"/>
            <a:ext cx="341312" cy="277813"/>
          </a:xfrm>
          <a:prstGeom prst="rect">
            <a:avLst/>
          </a:prstGeom>
          <a:noFill/>
        </p:spPr>
        <p:txBody>
          <a:bodyPr wrap="none">
            <a:spAutoFit/>
          </a:bodyPr>
          <a:lstStyle/>
          <a:p>
            <a:pPr eaLnBrk="0" hangingPunct="0">
              <a:defRPr/>
            </a:pPr>
            <a:r>
              <a:rPr lang="en-US" sz="1200" dirty="0">
                <a:latin typeface="+mn-lt"/>
                <a:cs typeface="+mn-cs"/>
              </a:rPr>
              <a:t>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l-GR" altLang="el-GR" smtClean="0"/>
              <a:t>Τάξη Σκορπιοί 1/2</a:t>
            </a:r>
          </a:p>
        </p:txBody>
      </p:sp>
      <p:pic>
        <p:nvPicPr>
          <p:cNvPr id="2458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24075" y="1690688"/>
            <a:ext cx="4919663" cy="391795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F14FCB8-A6A4-4B24-BC6E-BCA41C7DB6C9}" type="slidenum">
              <a:rPr lang="el-GR" altLang="en-US">
                <a:solidFill>
                  <a:srgbClr val="898989"/>
                </a:solidFill>
                <a:latin typeface="Calibri" panose="020F0502020204030204" pitchFamily="34" charset="0"/>
              </a:rPr>
              <a:pPr/>
              <a:t>17</a:t>
            </a:fld>
            <a:endParaRPr lang="el-GR" altLang="en-US">
              <a:solidFill>
                <a:srgbClr val="898989"/>
              </a:solidFill>
              <a:latin typeface="Calibri" panose="020F0502020204030204" pitchFamily="34" charset="0"/>
            </a:endParaRPr>
          </a:p>
        </p:txBody>
      </p:sp>
      <p:sp>
        <p:nvSpPr>
          <p:cNvPr id="9" name="TextBox 8"/>
          <p:cNvSpPr txBox="1"/>
          <p:nvPr/>
        </p:nvSpPr>
        <p:spPr>
          <a:xfrm>
            <a:off x="6607175" y="5240338"/>
            <a:ext cx="341313" cy="276225"/>
          </a:xfrm>
          <a:prstGeom prst="rect">
            <a:avLst/>
          </a:prstGeom>
          <a:noFill/>
        </p:spPr>
        <p:txBody>
          <a:bodyPr wrap="none">
            <a:spAutoFit/>
          </a:bodyPr>
          <a:lstStyle/>
          <a:p>
            <a:pPr eaLnBrk="0" hangingPunct="0">
              <a:defRPr/>
            </a:pPr>
            <a:r>
              <a:rPr lang="en-US" sz="1200" dirty="0">
                <a:solidFill>
                  <a:schemeClr val="bg1"/>
                </a:solidFill>
                <a:latin typeface="+mn-lt"/>
                <a:cs typeface="+mn-cs"/>
              </a:rPr>
              <a:t>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l-GR" altLang="el-GR" smtClean="0"/>
              <a:t>Τάξη Σκορπιοί 2/2</a:t>
            </a:r>
          </a:p>
        </p:txBody>
      </p:sp>
      <p:pic>
        <p:nvPicPr>
          <p:cNvPr id="2560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595563" y="1336675"/>
            <a:ext cx="3952875" cy="5014913"/>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8C18D75-415F-4E5F-90E3-9D42EC5FE989}" type="slidenum">
              <a:rPr lang="el-GR" altLang="en-US">
                <a:solidFill>
                  <a:srgbClr val="898989"/>
                </a:solidFill>
                <a:latin typeface="Calibri" panose="020F0502020204030204" pitchFamily="34" charset="0"/>
              </a:rPr>
              <a:pPr/>
              <a:t>18</a:t>
            </a:fld>
            <a:endParaRPr lang="el-GR" altLang="en-US">
              <a:solidFill>
                <a:srgbClr val="898989"/>
              </a:solidFill>
              <a:latin typeface="Calibri" panose="020F0502020204030204" pitchFamily="34" charset="0"/>
            </a:endParaRPr>
          </a:p>
        </p:txBody>
      </p:sp>
      <p:sp>
        <p:nvSpPr>
          <p:cNvPr id="6" name="TextBox 5"/>
          <p:cNvSpPr txBox="1"/>
          <p:nvPr/>
        </p:nvSpPr>
        <p:spPr>
          <a:xfrm>
            <a:off x="6175375" y="5938838"/>
            <a:ext cx="341313" cy="276225"/>
          </a:xfrm>
          <a:prstGeom prst="rect">
            <a:avLst/>
          </a:prstGeom>
          <a:noFill/>
        </p:spPr>
        <p:txBody>
          <a:bodyPr wrap="none">
            <a:spAutoFit/>
          </a:bodyPr>
          <a:lstStyle/>
          <a:p>
            <a:pPr eaLnBrk="0" hangingPunct="0">
              <a:defRPr/>
            </a:pPr>
            <a:r>
              <a:rPr lang="en-US" sz="1200" dirty="0">
                <a:latin typeface="+mn-lt"/>
                <a:cs typeface="+mn-cs"/>
              </a:rPr>
              <a:t>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l-GR" altLang="el-GR" smtClean="0"/>
              <a:t>Τάξη Αράχνες</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7915A48-D249-4A4A-97AE-4E0ACC289B81}" type="slidenum">
              <a:rPr lang="el-GR" altLang="en-US">
                <a:solidFill>
                  <a:srgbClr val="898989"/>
                </a:solidFill>
                <a:latin typeface="Calibri" panose="020F0502020204030204" pitchFamily="34" charset="0"/>
              </a:rPr>
              <a:pPr/>
              <a:t>19</a:t>
            </a:fld>
            <a:endParaRPr lang="el-GR" altLang="en-US">
              <a:solidFill>
                <a:srgbClr val="898989"/>
              </a:solidFill>
              <a:latin typeface="Calibri" panose="020F0502020204030204" pitchFamily="34" charset="0"/>
            </a:endParaRPr>
          </a:p>
        </p:txBody>
      </p:sp>
      <p:pic>
        <p:nvPicPr>
          <p:cNvPr id="26630" name="Picture 10" descr="http://cdn.orkin.com/images/spiders/hobo-spider-illustration_1652x117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5787" y="1701800"/>
            <a:ext cx="543242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942295" y="5229200"/>
            <a:ext cx="341313" cy="277812"/>
          </a:xfrm>
          <a:prstGeom prst="rect">
            <a:avLst/>
          </a:prstGeom>
          <a:noFill/>
        </p:spPr>
        <p:txBody>
          <a:bodyPr wrap="none">
            <a:spAutoFit/>
          </a:bodyPr>
          <a:lstStyle/>
          <a:p>
            <a:pPr eaLnBrk="0" hangingPunct="0">
              <a:defRPr/>
            </a:pPr>
            <a:r>
              <a:rPr lang="en-US" sz="1200" dirty="0">
                <a:latin typeface="+mn-lt"/>
                <a:cs typeface="+mn-cs"/>
              </a:rPr>
              <a:t>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l-GR" altLang="el-GR" smtClean="0"/>
              <a:t>Κοιλιακή άποψη</a:t>
            </a:r>
          </a:p>
        </p:txBody>
      </p:sp>
      <p:pic>
        <p:nvPicPr>
          <p:cNvPr id="27653"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b="9618"/>
          <a:stretch>
            <a:fillRect/>
          </a:stretch>
        </p:blipFill>
        <p:spPr>
          <a:xfrm>
            <a:off x="2484438" y="1374775"/>
            <a:ext cx="4175125" cy="450215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7542816-8FBE-4AF9-9712-7CE21BDFC8C8}" type="slidenum">
              <a:rPr lang="el-GR" altLang="en-US">
                <a:solidFill>
                  <a:srgbClr val="898989"/>
                </a:solidFill>
                <a:latin typeface="Calibri" panose="020F0502020204030204" pitchFamily="34" charset="0"/>
              </a:rPr>
              <a:pPr/>
              <a:t>20</a:t>
            </a:fld>
            <a:endParaRPr lang="el-GR" altLang="en-US">
              <a:solidFill>
                <a:srgbClr val="898989"/>
              </a:solidFill>
              <a:latin typeface="Calibri" panose="020F0502020204030204" pitchFamily="34" charset="0"/>
            </a:endParaRPr>
          </a:p>
        </p:txBody>
      </p:sp>
      <p:sp>
        <p:nvSpPr>
          <p:cNvPr id="6" name="TextBox 5"/>
          <p:cNvSpPr txBox="1"/>
          <p:nvPr/>
        </p:nvSpPr>
        <p:spPr>
          <a:xfrm>
            <a:off x="6227763" y="5600700"/>
            <a:ext cx="342900" cy="276225"/>
          </a:xfrm>
          <a:prstGeom prst="rect">
            <a:avLst/>
          </a:prstGeom>
          <a:noFill/>
        </p:spPr>
        <p:txBody>
          <a:bodyPr wrap="none">
            <a:spAutoFit/>
          </a:bodyPr>
          <a:lstStyle/>
          <a:p>
            <a:pPr eaLnBrk="0" hangingPunct="0">
              <a:defRPr/>
            </a:pPr>
            <a:r>
              <a:rPr lang="en-US" sz="1200" dirty="0">
                <a:latin typeface="+mn-lt"/>
                <a:cs typeface="+mn-cs"/>
              </a:rPr>
              <a:t>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l-GR" altLang="el-GR" smtClean="0"/>
              <a:t>Κοιλιακή και ραχιαία άποψη</a:t>
            </a:r>
          </a:p>
        </p:txBody>
      </p:sp>
      <p:pic>
        <p:nvPicPr>
          <p:cNvPr id="28678" name="Θέση περιεχομένου 9"/>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31206" y="1593057"/>
            <a:ext cx="5081588" cy="43846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3849B8E-E6A9-47E2-A767-769F2FD4B92C}" type="slidenum">
              <a:rPr lang="el-GR" altLang="en-US">
                <a:solidFill>
                  <a:srgbClr val="898989"/>
                </a:solidFill>
                <a:latin typeface="Calibri" panose="020F0502020204030204" pitchFamily="34" charset="0"/>
              </a:rPr>
              <a:pPr/>
              <a:t>21</a:t>
            </a:fld>
            <a:endParaRPr lang="el-GR" altLang="en-US">
              <a:solidFill>
                <a:srgbClr val="898989"/>
              </a:solidFill>
              <a:latin typeface="Calibri" panose="020F0502020204030204" pitchFamily="34" charset="0"/>
            </a:endParaRPr>
          </a:p>
        </p:txBody>
      </p:sp>
      <p:sp>
        <p:nvSpPr>
          <p:cNvPr id="6" name="TextBox 5"/>
          <p:cNvSpPr txBox="1"/>
          <p:nvPr/>
        </p:nvSpPr>
        <p:spPr>
          <a:xfrm>
            <a:off x="6740589" y="5701507"/>
            <a:ext cx="341313" cy="276225"/>
          </a:xfrm>
          <a:prstGeom prst="rect">
            <a:avLst/>
          </a:prstGeom>
          <a:noFill/>
        </p:spPr>
        <p:txBody>
          <a:bodyPr wrap="none">
            <a:spAutoFit/>
          </a:bodyPr>
          <a:lstStyle/>
          <a:p>
            <a:pPr eaLnBrk="0" hangingPunct="0">
              <a:defRPr/>
            </a:pPr>
            <a:r>
              <a:rPr lang="en-US" sz="1200" dirty="0">
                <a:latin typeface="+mn-lt"/>
                <a:cs typeface="+mn-cs"/>
              </a:rPr>
              <a:t>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l-GR" altLang="el-GR" smtClean="0"/>
              <a:t>Οφθαλμοί</a:t>
            </a:r>
          </a:p>
        </p:txBody>
      </p:sp>
      <p:pic>
        <p:nvPicPr>
          <p:cNvPr id="29701"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79700" y="1395413"/>
            <a:ext cx="3784600" cy="49434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389ED98-EEFB-4D28-BA3F-61F1ED47E928}" type="slidenum">
              <a:rPr lang="el-GR" altLang="en-US">
                <a:solidFill>
                  <a:srgbClr val="898989"/>
                </a:solidFill>
                <a:latin typeface="Calibri" panose="020F0502020204030204" pitchFamily="34" charset="0"/>
              </a:rPr>
              <a:pPr/>
              <a:t>22</a:t>
            </a:fld>
            <a:endParaRPr lang="el-GR" altLang="en-US">
              <a:solidFill>
                <a:srgbClr val="898989"/>
              </a:solidFill>
              <a:latin typeface="Calibri" panose="020F0502020204030204" pitchFamily="34" charset="0"/>
            </a:endParaRPr>
          </a:p>
        </p:txBody>
      </p:sp>
      <p:sp>
        <p:nvSpPr>
          <p:cNvPr id="6" name="TextBox 5"/>
          <p:cNvSpPr txBox="1"/>
          <p:nvPr/>
        </p:nvSpPr>
        <p:spPr>
          <a:xfrm>
            <a:off x="6122988" y="6062663"/>
            <a:ext cx="341312" cy="276225"/>
          </a:xfrm>
          <a:prstGeom prst="rect">
            <a:avLst/>
          </a:prstGeom>
          <a:noFill/>
        </p:spPr>
        <p:txBody>
          <a:bodyPr wrap="none">
            <a:spAutoFit/>
          </a:bodyPr>
          <a:lstStyle/>
          <a:p>
            <a:pPr eaLnBrk="0" hangingPunct="0">
              <a:defRPr/>
            </a:pPr>
            <a:r>
              <a:rPr lang="en-US" sz="1200" dirty="0">
                <a:latin typeface="+mn-lt"/>
                <a:cs typeface="+mn-cs"/>
              </a:rPr>
              <a:t>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l-GR" altLang="el-GR" smtClean="0"/>
              <a:t>Άκρα</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D29115A-35CF-4D0E-8624-09D10C86AF94}" type="slidenum">
              <a:rPr lang="el-GR" altLang="en-US">
                <a:solidFill>
                  <a:srgbClr val="898989"/>
                </a:solidFill>
                <a:latin typeface="Calibri" panose="020F0502020204030204" pitchFamily="34" charset="0"/>
              </a:rPr>
              <a:pPr/>
              <a:t>23</a:t>
            </a:fld>
            <a:endParaRPr lang="el-GR" altLang="en-US">
              <a:solidFill>
                <a:srgbClr val="898989"/>
              </a:solidFill>
              <a:latin typeface="Calibri" panose="020F0502020204030204" pitchFamily="34" charset="0"/>
            </a:endParaRPr>
          </a:p>
        </p:txBody>
      </p:sp>
      <p:pic>
        <p:nvPicPr>
          <p:cNvPr id="30726" name="Picture 7"/>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991243" y="1568173"/>
            <a:ext cx="5161514"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811445" y="5724248"/>
            <a:ext cx="341312" cy="276225"/>
          </a:xfrm>
          <a:prstGeom prst="rect">
            <a:avLst/>
          </a:prstGeom>
          <a:noFill/>
        </p:spPr>
        <p:txBody>
          <a:bodyPr wrap="none">
            <a:spAutoFit/>
          </a:bodyPr>
          <a:lstStyle/>
          <a:p>
            <a:pPr eaLnBrk="0" hangingPunct="0">
              <a:defRPr/>
            </a:pPr>
            <a:r>
              <a:rPr lang="en-US" sz="1200" dirty="0">
                <a:latin typeface="+mn-lt"/>
                <a:cs typeface="+mn-cs"/>
              </a:rP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l-GR" altLang="el-GR" smtClean="0"/>
              <a:t>Ποδοπροσακτρίδες</a:t>
            </a:r>
          </a:p>
        </p:txBody>
      </p:sp>
      <p:pic>
        <p:nvPicPr>
          <p:cNvPr id="3174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476375" y="1965325"/>
            <a:ext cx="3886200" cy="3921125"/>
          </a:xfrm>
        </p:spPr>
      </p:pic>
      <p:pic>
        <p:nvPicPr>
          <p:cNvPr id="3174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681663" y="1490663"/>
            <a:ext cx="2346325" cy="4614862"/>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C9C0D9B-A924-4F25-8327-9F5E5C7CBBC9}" type="slidenum">
              <a:rPr lang="el-GR" altLang="en-US">
                <a:solidFill>
                  <a:srgbClr val="898989"/>
                </a:solidFill>
                <a:latin typeface="Calibri" panose="020F0502020204030204" pitchFamily="34" charset="0"/>
              </a:rPr>
              <a:pPr/>
              <a:t>24</a:t>
            </a:fld>
            <a:endParaRPr lang="el-GR" altLang="en-US">
              <a:solidFill>
                <a:srgbClr val="898989"/>
              </a:solidFill>
              <a:latin typeface="Calibri" panose="020F0502020204030204" pitchFamily="34" charset="0"/>
            </a:endParaRPr>
          </a:p>
        </p:txBody>
      </p:sp>
      <p:sp>
        <p:nvSpPr>
          <p:cNvPr id="7" name="TextBox 6"/>
          <p:cNvSpPr txBox="1"/>
          <p:nvPr/>
        </p:nvSpPr>
        <p:spPr>
          <a:xfrm>
            <a:off x="4878388" y="5516563"/>
            <a:ext cx="341312" cy="277812"/>
          </a:xfrm>
          <a:prstGeom prst="rect">
            <a:avLst/>
          </a:prstGeom>
          <a:noFill/>
        </p:spPr>
        <p:txBody>
          <a:bodyPr wrap="none">
            <a:spAutoFit/>
          </a:bodyPr>
          <a:lstStyle/>
          <a:p>
            <a:pPr eaLnBrk="0" hangingPunct="0">
              <a:defRPr/>
            </a:pPr>
            <a:r>
              <a:rPr lang="en-US" sz="1200" dirty="0">
                <a:latin typeface="+mn-lt"/>
                <a:cs typeface="+mn-cs"/>
              </a:rPr>
              <a:t>26</a:t>
            </a:r>
          </a:p>
        </p:txBody>
      </p:sp>
      <p:sp>
        <p:nvSpPr>
          <p:cNvPr id="8" name="TextBox 7"/>
          <p:cNvSpPr txBox="1"/>
          <p:nvPr/>
        </p:nvSpPr>
        <p:spPr>
          <a:xfrm>
            <a:off x="7615238" y="5748338"/>
            <a:ext cx="341312" cy="276225"/>
          </a:xfrm>
          <a:prstGeom prst="rect">
            <a:avLst/>
          </a:prstGeom>
          <a:noFill/>
        </p:spPr>
        <p:txBody>
          <a:bodyPr wrap="none">
            <a:spAutoFit/>
          </a:bodyPr>
          <a:lstStyle/>
          <a:p>
            <a:pPr eaLnBrk="0" hangingPunct="0">
              <a:defRPr/>
            </a:pPr>
            <a:r>
              <a:rPr lang="en-US" sz="1200" dirty="0">
                <a:latin typeface="+mn-lt"/>
                <a:cs typeface="+mn-cs"/>
              </a:rPr>
              <a:t>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l-GR" smtClean="0"/>
              <a:t>Κλωστρίδια</a:t>
            </a:r>
          </a:p>
        </p:txBody>
      </p:sp>
      <p:pic>
        <p:nvPicPr>
          <p:cNvPr id="3277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41575" y="1372796"/>
            <a:ext cx="4271963" cy="4872037"/>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6D2A79B-0BCB-402B-B50A-1E840B3C79BA}" type="slidenum">
              <a:rPr lang="el-GR" altLang="en-US">
                <a:solidFill>
                  <a:srgbClr val="898989"/>
                </a:solidFill>
                <a:latin typeface="Calibri" panose="020F0502020204030204" pitchFamily="34" charset="0"/>
              </a:rPr>
              <a:pPr/>
              <a:t>25</a:t>
            </a:fld>
            <a:endParaRPr lang="el-GR" altLang="en-US">
              <a:solidFill>
                <a:srgbClr val="898989"/>
              </a:solidFill>
              <a:latin typeface="Calibri" panose="020F0502020204030204" pitchFamily="34" charset="0"/>
            </a:endParaRPr>
          </a:p>
        </p:txBody>
      </p:sp>
      <p:sp>
        <p:nvSpPr>
          <p:cNvPr id="6" name="TextBox 5"/>
          <p:cNvSpPr txBox="1"/>
          <p:nvPr/>
        </p:nvSpPr>
        <p:spPr>
          <a:xfrm>
            <a:off x="6353909" y="5869074"/>
            <a:ext cx="341313" cy="276225"/>
          </a:xfrm>
          <a:prstGeom prst="rect">
            <a:avLst/>
          </a:prstGeom>
          <a:noFill/>
        </p:spPr>
        <p:txBody>
          <a:bodyPr wrap="none">
            <a:spAutoFit/>
          </a:bodyPr>
          <a:lstStyle/>
          <a:p>
            <a:pPr eaLnBrk="0" hangingPunct="0">
              <a:defRPr/>
            </a:pPr>
            <a:r>
              <a:rPr lang="en-US" sz="1200" dirty="0">
                <a:latin typeface="+mn-lt"/>
                <a:cs typeface="+mn-cs"/>
              </a:rPr>
              <a:t>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l-GR" altLang="el-GR" smtClean="0"/>
              <a:t>Κλωστρίδια</a:t>
            </a:r>
          </a:p>
        </p:txBody>
      </p:sp>
      <p:pic>
        <p:nvPicPr>
          <p:cNvPr id="3379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509838" y="1412876"/>
            <a:ext cx="4218880" cy="48514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EF8E353-CB13-4721-9816-76CD0EF5CA7F}" type="slidenum">
              <a:rPr lang="el-GR" altLang="en-US">
                <a:solidFill>
                  <a:srgbClr val="898989"/>
                </a:solidFill>
                <a:latin typeface="Calibri" panose="020F0502020204030204" pitchFamily="34" charset="0"/>
              </a:rPr>
              <a:pPr/>
              <a:t>26</a:t>
            </a:fld>
            <a:endParaRPr lang="el-GR" altLang="en-US">
              <a:solidFill>
                <a:srgbClr val="898989"/>
              </a:solidFill>
              <a:latin typeface="Calibri" panose="020F0502020204030204" pitchFamily="34" charset="0"/>
            </a:endParaRPr>
          </a:p>
        </p:txBody>
      </p:sp>
      <p:sp>
        <p:nvSpPr>
          <p:cNvPr id="6" name="TextBox 5"/>
          <p:cNvSpPr txBox="1"/>
          <p:nvPr/>
        </p:nvSpPr>
        <p:spPr>
          <a:xfrm>
            <a:off x="6372225" y="5988050"/>
            <a:ext cx="341313" cy="276225"/>
          </a:xfrm>
          <a:prstGeom prst="rect">
            <a:avLst/>
          </a:prstGeom>
          <a:noFill/>
        </p:spPr>
        <p:txBody>
          <a:bodyPr wrap="none">
            <a:spAutoFit/>
          </a:bodyPr>
          <a:lstStyle/>
          <a:p>
            <a:pPr eaLnBrk="0" hangingPunct="0">
              <a:defRPr/>
            </a:pPr>
            <a:r>
              <a:rPr lang="en-US" sz="1200" dirty="0">
                <a:latin typeface="+mn-lt"/>
                <a:cs typeface="+mn-cs"/>
              </a:rPr>
              <a:t>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l-GR" altLang="el-GR" smtClean="0"/>
              <a:t>Βιβλιοπνεύμονας</a:t>
            </a:r>
          </a:p>
        </p:txBody>
      </p:sp>
      <p:pic>
        <p:nvPicPr>
          <p:cNvPr id="34821"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11288" y="1412875"/>
            <a:ext cx="6321425" cy="48006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2BA397-DB52-4ADA-8F4D-22199846D679}" type="slidenum">
              <a:rPr lang="el-GR" altLang="en-US">
                <a:solidFill>
                  <a:srgbClr val="898989"/>
                </a:solidFill>
                <a:latin typeface="Calibri" panose="020F0502020204030204" pitchFamily="34" charset="0"/>
              </a:rPr>
              <a:pPr/>
              <a:t>27</a:t>
            </a:fld>
            <a:endParaRPr lang="el-GR" altLang="en-US">
              <a:solidFill>
                <a:srgbClr val="898989"/>
              </a:solidFill>
              <a:latin typeface="Calibri" panose="020F0502020204030204" pitchFamily="34" charset="0"/>
            </a:endParaRPr>
          </a:p>
        </p:txBody>
      </p:sp>
      <p:sp>
        <p:nvSpPr>
          <p:cNvPr id="6" name="TextBox 5"/>
          <p:cNvSpPr txBox="1"/>
          <p:nvPr/>
        </p:nvSpPr>
        <p:spPr>
          <a:xfrm>
            <a:off x="7235825" y="5868988"/>
            <a:ext cx="342900" cy="277812"/>
          </a:xfrm>
          <a:prstGeom prst="rect">
            <a:avLst/>
          </a:prstGeom>
          <a:noFill/>
        </p:spPr>
        <p:txBody>
          <a:bodyPr wrap="none">
            <a:spAutoFit/>
          </a:bodyPr>
          <a:lstStyle/>
          <a:p>
            <a:pPr eaLnBrk="0" hangingPunct="0">
              <a:defRPr/>
            </a:pPr>
            <a:r>
              <a:rPr lang="en-US" sz="1200" dirty="0">
                <a:latin typeface="+mn-lt"/>
                <a:cs typeface="+mn-cs"/>
              </a:rPr>
              <a:t>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l-GR" altLang="el-GR" smtClean="0"/>
              <a:t>Τάξη Γαλεώδη 1/3</a:t>
            </a:r>
          </a:p>
        </p:txBody>
      </p:sp>
      <p:pic>
        <p:nvPicPr>
          <p:cNvPr id="35843"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8350" y="2408238"/>
            <a:ext cx="3681413" cy="2736850"/>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448CFF6-2247-4BCD-BD9E-98338A88A513}" type="slidenum">
              <a:rPr lang="el-GR" altLang="en-US">
                <a:solidFill>
                  <a:srgbClr val="898989"/>
                </a:solidFill>
                <a:latin typeface="Calibri" panose="020F0502020204030204" pitchFamily="34" charset="0"/>
              </a:rPr>
              <a:pPr/>
              <a:t>28</a:t>
            </a:fld>
            <a:endParaRPr lang="el-GR" altLang="en-US">
              <a:solidFill>
                <a:srgbClr val="898989"/>
              </a:solidFill>
              <a:latin typeface="Calibri" panose="020F0502020204030204" pitchFamily="34" charset="0"/>
            </a:endParaRPr>
          </a:p>
        </p:txBody>
      </p:sp>
      <p:sp>
        <p:nvSpPr>
          <p:cNvPr id="8" name="TextBox 7"/>
          <p:cNvSpPr txBox="1"/>
          <p:nvPr/>
        </p:nvSpPr>
        <p:spPr>
          <a:xfrm>
            <a:off x="7916863" y="4867275"/>
            <a:ext cx="342900" cy="276225"/>
          </a:xfrm>
          <a:prstGeom prst="rect">
            <a:avLst/>
          </a:prstGeom>
          <a:noFill/>
        </p:spPr>
        <p:txBody>
          <a:bodyPr wrap="none">
            <a:spAutoFit/>
          </a:bodyPr>
          <a:lstStyle/>
          <a:p>
            <a:pPr eaLnBrk="0" hangingPunct="0">
              <a:defRPr/>
            </a:pPr>
            <a:r>
              <a:rPr lang="en-US" sz="1200" dirty="0">
                <a:latin typeface="+mn-lt"/>
                <a:cs typeface="+mn-cs"/>
              </a:rPr>
              <a:t>32</a:t>
            </a:r>
          </a:p>
        </p:txBody>
      </p:sp>
      <p:pic>
        <p:nvPicPr>
          <p:cNvPr id="35848" name="Picture 10" descr="http://www.lazerhorse.org/wp-content/uploads/2014/11/Solifugid-Solpugidae-Informa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2571750"/>
            <a:ext cx="370046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754439" y="4867275"/>
            <a:ext cx="341312" cy="277813"/>
          </a:xfrm>
          <a:prstGeom prst="rect">
            <a:avLst/>
          </a:prstGeom>
          <a:noFill/>
        </p:spPr>
        <p:txBody>
          <a:bodyPr wrap="none">
            <a:spAutoFit/>
          </a:bodyPr>
          <a:lstStyle/>
          <a:p>
            <a:pPr eaLnBrk="0" hangingPunct="0">
              <a:defRPr/>
            </a:pPr>
            <a:r>
              <a:rPr lang="en-US" sz="1200" dirty="0">
                <a:latin typeface="+mn-lt"/>
                <a:cs typeface="+mn-cs"/>
              </a:rPr>
              <a:t>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l-GR" smtClean="0"/>
              <a:t>Τάξη Γαλεώδη 2/3</a:t>
            </a:r>
          </a:p>
        </p:txBody>
      </p:sp>
      <p:pic>
        <p:nvPicPr>
          <p:cNvPr id="3686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5459" y="2105258"/>
            <a:ext cx="7853082" cy="3792071"/>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7EAB37D-CD25-48D7-9738-1FC882E62B51}" type="slidenum">
              <a:rPr lang="el-GR" altLang="en-US">
                <a:solidFill>
                  <a:srgbClr val="898989"/>
                </a:solidFill>
                <a:latin typeface="Calibri" panose="020F0502020204030204" pitchFamily="34" charset="0"/>
              </a:rPr>
              <a:pPr/>
              <a:t>29</a:t>
            </a:fld>
            <a:endParaRPr lang="el-GR" altLang="en-US">
              <a:solidFill>
                <a:srgbClr val="898989"/>
              </a:solidFill>
              <a:latin typeface="Calibri" panose="020F0502020204030204" pitchFamily="34" charset="0"/>
            </a:endParaRPr>
          </a:p>
        </p:txBody>
      </p:sp>
      <p:sp>
        <p:nvSpPr>
          <p:cNvPr id="6" name="TextBox 5"/>
          <p:cNvSpPr txBox="1"/>
          <p:nvPr/>
        </p:nvSpPr>
        <p:spPr>
          <a:xfrm>
            <a:off x="2771775" y="3611563"/>
            <a:ext cx="341313" cy="277812"/>
          </a:xfrm>
          <a:prstGeom prst="rect">
            <a:avLst/>
          </a:prstGeom>
          <a:noFill/>
        </p:spPr>
        <p:txBody>
          <a:bodyPr wrap="none">
            <a:spAutoFit/>
          </a:bodyPr>
          <a:lstStyle/>
          <a:p>
            <a:pPr eaLnBrk="0" hangingPunct="0">
              <a:defRPr/>
            </a:pPr>
            <a:r>
              <a:rPr lang="en-US" sz="1200" dirty="0">
                <a:latin typeface="+mn-lt"/>
                <a:cs typeface="+mn-cs"/>
              </a:rPr>
              <a:t>33</a:t>
            </a:r>
          </a:p>
        </p:txBody>
      </p:sp>
      <p:sp>
        <p:nvSpPr>
          <p:cNvPr id="7" name="TextBox 6"/>
          <p:cNvSpPr txBox="1"/>
          <p:nvPr/>
        </p:nvSpPr>
        <p:spPr>
          <a:xfrm>
            <a:off x="5464175" y="3611563"/>
            <a:ext cx="341313" cy="277812"/>
          </a:xfrm>
          <a:prstGeom prst="rect">
            <a:avLst/>
          </a:prstGeom>
          <a:noFill/>
        </p:spPr>
        <p:txBody>
          <a:bodyPr wrap="none">
            <a:spAutoFit/>
          </a:bodyPr>
          <a:lstStyle/>
          <a:p>
            <a:pPr eaLnBrk="0" hangingPunct="0">
              <a:defRPr/>
            </a:pPr>
            <a:r>
              <a:rPr lang="en-US" sz="1200" dirty="0">
                <a:solidFill>
                  <a:schemeClr val="bg1"/>
                </a:solidFill>
                <a:latin typeface="+mn-lt"/>
                <a:cs typeface="+mn-cs"/>
              </a:rPr>
              <a:t>34</a:t>
            </a:r>
          </a:p>
        </p:txBody>
      </p:sp>
      <p:sp>
        <p:nvSpPr>
          <p:cNvPr id="8" name="TextBox 7"/>
          <p:cNvSpPr txBox="1"/>
          <p:nvPr/>
        </p:nvSpPr>
        <p:spPr>
          <a:xfrm>
            <a:off x="8108950" y="3611563"/>
            <a:ext cx="342900" cy="277812"/>
          </a:xfrm>
          <a:prstGeom prst="rect">
            <a:avLst/>
          </a:prstGeom>
          <a:noFill/>
        </p:spPr>
        <p:txBody>
          <a:bodyPr wrap="none">
            <a:spAutoFit/>
          </a:bodyPr>
          <a:lstStyle/>
          <a:p>
            <a:pPr eaLnBrk="0" hangingPunct="0">
              <a:defRPr/>
            </a:pPr>
            <a:r>
              <a:rPr lang="en-US" sz="1200" dirty="0">
                <a:latin typeface="+mn-lt"/>
                <a:cs typeface="+mn-cs"/>
              </a:rPr>
              <a:t>35</a:t>
            </a:r>
          </a:p>
        </p:txBody>
      </p:sp>
      <p:sp>
        <p:nvSpPr>
          <p:cNvPr id="9" name="TextBox 8"/>
          <p:cNvSpPr txBox="1"/>
          <p:nvPr/>
        </p:nvSpPr>
        <p:spPr>
          <a:xfrm>
            <a:off x="2771775" y="5516563"/>
            <a:ext cx="341313" cy="277812"/>
          </a:xfrm>
          <a:prstGeom prst="rect">
            <a:avLst/>
          </a:prstGeom>
          <a:noFill/>
        </p:spPr>
        <p:txBody>
          <a:bodyPr wrap="none">
            <a:spAutoFit/>
          </a:bodyPr>
          <a:lstStyle/>
          <a:p>
            <a:pPr eaLnBrk="0" hangingPunct="0">
              <a:defRPr/>
            </a:pPr>
            <a:r>
              <a:rPr lang="en-US" sz="1200" dirty="0">
                <a:solidFill>
                  <a:schemeClr val="bg1"/>
                </a:solidFill>
                <a:latin typeface="+mn-lt"/>
                <a:cs typeface="+mn-cs"/>
              </a:rPr>
              <a:t>36</a:t>
            </a:r>
          </a:p>
        </p:txBody>
      </p:sp>
      <p:sp>
        <p:nvSpPr>
          <p:cNvPr id="10" name="TextBox 9"/>
          <p:cNvSpPr txBox="1"/>
          <p:nvPr/>
        </p:nvSpPr>
        <p:spPr>
          <a:xfrm>
            <a:off x="5464175" y="5511800"/>
            <a:ext cx="341313" cy="276225"/>
          </a:xfrm>
          <a:prstGeom prst="rect">
            <a:avLst/>
          </a:prstGeom>
          <a:noFill/>
        </p:spPr>
        <p:txBody>
          <a:bodyPr wrap="none">
            <a:spAutoFit/>
          </a:bodyPr>
          <a:lstStyle/>
          <a:p>
            <a:pPr eaLnBrk="0" hangingPunct="0">
              <a:defRPr/>
            </a:pPr>
            <a:r>
              <a:rPr lang="en-US" sz="1200" dirty="0">
                <a:solidFill>
                  <a:schemeClr val="bg1"/>
                </a:solidFill>
                <a:latin typeface="+mn-lt"/>
                <a:cs typeface="+mn-cs"/>
              </a:rPr>
              <a:t>37</a:t>
            </a:r>
          </a:p>
        </p:txBody>
      </p:sp>
      <p:sp>
        <p:nvSpPr>
          <p:cNvPr id="11" name="TextBox 10"/>
          <p:cNvSpPr txBox="1"/>
          <p:nvPr/>
        </p:nvSpPr>
        <p:spPr>
          <a:xfrm>
            <a:off x="8027988" y="5511800"/>
            <a:ext cx="341312" cy="276225"/>
          </a:xfrm>
          <a:prstGeom prst="rect">
            <a:avLst/>
          </a:prstGeom>
          <a:noFill/>
        </p:spPr>
        <p:txBody>
          <a:bodyPr wrap="none">
            <a:spAutoFit/>
          </a:bodyPr>
          <a:lstStyle/>
          <a:p>
            <a:pPr eaLnBrk="0" hangingPunct="0">
              <a:defRPr/>
            </a:pPr>
            <a:r>
              <a:rPr lang="en-US" sz="1200" dirty="0">
                <a:solidFill>
                  <a:schemeClr val="bg1"/>
                </a:solidFill>
                <a:latin typeface="+mn-lt"/>
                <a:cs typeface="+mn-cs"/>
              </a:rPr>
              <a:t>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l-GR" altLang="el-GR" smtClean="0"/>
              <a:t>Τάξη Γαλεώδη 3/3</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73C9A0F-09E3-4E3B-BE92-0381C05F5E26}" type="slidenum">
              <a:rPr lang="el-GR" altLang="en-US">
                <a:solidFill>
                  <a:srgbClr val="898989"/>
                </a:solidFill>
                <a:latin typeface="Calibri" panose="020F0502020204030204" pitchFamily="34" charset="0"/>
              </a:rPr>
              <a:pPr/>
              <a:t>30</a:t>
            </a:fld>
            <a:endParaRPr lang="el-GR" altLang="en-US">
              <a:solidFill>
                <a:srgbClr val="898989"/>
              </a:solidFill>
              <a:latin typeface="Calibri" panose="020F0502020204030204" pitchFamily="34" charset="0"/>
            </a:endParaRPr>
          </a:p>
        </p:txBody>
      </p:sp>
      <p:pic>
        <p:nvPicPr>
          <p:cNvPr id="37894" name="Picture 8" descr="Fig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388" y="1435736"/>
            <a:ext cx="36449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0" descr="Fig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276475"/>
            <a:ext cx="3038475"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9 - TextBox"/>
          <p:cNvSpPr txBox="1">
            <a:spLocks noChangeArrowheads="1"/>
          </p:cNvSpPr>
          <p:nvPr/>
        </p:nvSpPr>
        <p:spPr bwMode="auto">
          <a:xfrm>
            <a:off x="2245469" y="5784066"/>
            <a:ext cx="1290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eaLnBrk="1" hangingPunct="1"/>
            <a:r>
              <a:rPr lang="el-GR" altLang="en-US" sz="1600" dirty="0">
                <a:latin typeface="Calibri" panose="020F0502020204030204" pitchFamily="34" charset="0"/>
              </a:rPr>
              <a:t>Ραχιαία όψη</a:t>
            </a:r>
          </a:p>
        </p:txBody>
      </p:sp>
      <p:sp>
        <p:nvSpPr>
          <p:cNvPr id="37897" name="10 - TextBox"/>
          <p:cNvSpPr txBox="1">
            <a:spLocks noChangeArrowheads="1"/>
          </p:cNvSpPr>
          <p:nvPr/>
        </p:nvSpPr>
        <p:spPr bwMode="auto">
          <a:xfrm>
            <a:off x="5836887" y="5070425"/>
            <a:ext cx="13722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eaLnBrk="1" hangingPunct="1"/>
            <a:r>
              <a:rPr lang="el-GR" altLang="en-US" sz="1600" dirty="0">
                <a:latin typeface="Calibri" panose="020F0502020204030204" pitchFamily="34" charset="0"/>
              </a:rPr>
              <a:t>Κοιλιακή όψη</a:t>
            </a:r>
          </a:p>
        </p:txBody>
      </p:sp>
      <p:sp>
        <p:nvSpPr>
          <p:cNvPr id="6" name="TextBox 5"/>
          <p:cNvSpPr txBox="1"/>
          <p:nvPr/>
        </p:nvSpPr>
        <p:spPr>
          <a:xfrm>
            <a:off x="4230688" y="5432425"/>
            <a:ext cx="341312" cy="276225"/>
          </a:xfrm>
          <a:prstGeom prst="rect">
            <a:avLst/>
          </a:prstGeom>
          <a:noFill/>
        </p:spPr>
        <p:txBody>
          <a:bodyPr wrap="none">
            <a:spAutoFit/>
          </a:bodyPr>
          <a:lstStyle/>
          <a:p>
            <a:pPr eaLnBrk="0" hangingPunct="0">
              <a:defRPr/>
            </a:pPr>
            <a:r>
              <a:rPr lang="en-US" sz="1200" dirty="0">
                <a:latin typeface="+mn-lt"/>
                <a:cs typeface="+mn-cs"/>
              </a:rPr>
              <a:t>39</a:t>
            </a:r>
          </a:p>
        </p:txBody>
      </p:sp>
      <p:sp>
        <p:nvSpPr>
          <p:cNvPr id="10" name="TextBox 9"/>
          <p:cNvSpPr txBox="1"/>
          <p:nvPr/>
        </p:nvSpPr>
        <p:spPr>
          <a:xfrm>
            <a:off x="7686676" y="4777423"/>
            <a:ext cx="341760" cy="276999"/>
          </a:xfrm>
          <a:prstGeom prst="rect">
            <a:avLst/>
          </a:prstGeom>
          <a:noFill/>
        </p:spPr>
        <p:txBody>
          <a:bodyPr wrap="none">
            <a:spAutoFit/>
          </a:bodyPr>
          <a:lstStyle/>
          <a:p>
            <a:pPr eaLnBrk="0" hangingPunct="0">
              <a:defRPr/>
            </a:pPr>
            <a:r>
              <a:rPr lang="en-US" sz="1200" dirty="0" smtClean="0">
                <a:latin typeface="+mn-lt"/>
                <a:cs typeface="+mn-cs"/>
              </a:rPr>
              <a:t>40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l-GR" altLang="el-GR" smtClean="0"/>
              <a:t>Υπέρταξη Ακάρεα 1/3</a:t>
            </a:r>
          </a:p>
        </p:txBody>
      </p:sp>
      <p:pic>
        <p:nvPicPr>
          <p:cNvPr id="38917" name="Picture Placeholder 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7010" r="7010"/>
          <a:stretch>
            <a:fillRect/>
          </a:stretch>
        </p:blipFill>
        <p:spPr/>
      </p:pic>
      <p:pic>
        <p:nvPicPr>
          <p:cNvPr id="38918" name="Picture Placeholder 8"/>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655" t="-620" r="-655" b="-620"/>
          <a:stretch>
            <a:fillRect/>
          </a:stretch>
        </p:blipFill>
        <p:spPr>
          <a:xfrm>
            <a:off x="3253170" y="2097088"/>
            <a:ext cx="2222500" cy="3240087"/>
          </a:xfrm>
        </p:spPr>
      </p:pic>
      <p:sp>
        <p:nvSpPr>
          <p:cNvPr id="3" name="Footer Placeholder 2"/>
          <p:cNvSpPr>
            <a:spLocks noGrp="1"/>
          </p:cNvSpPr>
          <p:nvPr>
            <p:ph type="ftr" sz="quarter" idx="15"/>
          </p:nvPr>
        </p:nvSpPr>
        <p:spPr/>
        <p:txBody>
          <a:bodyPr/>
          <a:lstStyle/>
          <a:p>
            <a:pPr>
              <a:defRPr/>
            </a:pPr>
            <a:r>
              <a:rPr lang="el-GR" smtClean="0"/>
              <a:t>Ενότητα 16. Εργαστηριακή Άσκηση Χηληκεραιωτά</a:t>
            </a:r>
            <a:endParaRPr lang="el-GR"/>
          </a:p>
        </p:txBody>
      </p:sp>
      <p:sp>
        <p:nvSpPr>
          <p:cNvPr id="4" name="Slide Number Placeholder 3"/>
          <p:cNvSpPr>
            <a:spLocks noGrp="1"/>
          </p:cNvSpPr>
          <p:nvPr>
            <p:ph type="sldNum" sz="quarter" idx="16"/>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72ED61A-0CB6-4EF6-8CB3-5A4BFDA176DD}" type="slidenum">
              <a:rPr lang="el-GR" altLang="en-US">
                <a:solidFill>
                  <a:srgbClr val="898989"/>
                </a:solidFill>
                <a:latin typeface="Calibri" panose="020F0502020204030204" pitchFamily="34" charset="0"/>
              </a:rPr>
              <a:pPr/>
              <a:t>31</a:t>
            </a:fld>
            <a:endParaRPr lang="el-GR" altLang="en-US">
              <a:solidFill>
                <a:srgbClr val="898989"/>
              </a:solidFill>
              <a:latin typeface="Calibri" panose="020F0502020204030204" pitchFamily="34" charset="0"/>
            </a:endParaRPr>
          </a:p>
        </p:txBody>
      </p:sp>
      <p:sp>
        <p:nvSpPr>
          <p:cNvPr id="8" name="TextBox 7"/>
          <p:cNvSpPr txBox="1"/>
          <p:nvPr/>
        </p:nvSpPr>
        <p:spPr>
          <a:xfrm>
            <a:off x="2517775" y="5060950"/>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41</a:t>
            </a:r>
            <a:endParaRPr lang="en-US" sz="1200" dirty="0">
              <a:solidFill>
                <a:schemeClr val="bg1"/>
              </a:solidFill>
              <a:latin typeface="+mn-lt"/>
              <a:cs typeface="+mn-cs"/>
            </a:endParaRPr>
          </a:p>
        </p:txBody>
      </p:sp>
      <p:sp>
        <p:nvSpPr>
          <p:cNvPr id="9" name="TextBox 8"/>
          <p:cNvSpPr txBox="1"/>
          <p:nvPr/>
        </p:nvSpPr>
        <p:spPr>
          <a:xfrm>
            <a:off x="5133910" y="5060950"/>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42</a:t>
            </a:r>
            <a:endParaRPr lang="en-US" sz="1200" dirty="0">
              <a:solidFill>
                <a:schemeClr val="bg1"/>
              </a:solidFill>
              <a:latin typeface="+mn-lt"/>
              <a:cs typeface="+mn-cs"/>
            </a:endParaRPr>
          </a:p>
        </p:txBody>
      </p:sp>
      <p:pic>
        <p:nvPicPr>
          <p:cNvPr id="38922" name="Picture 12" descr="http://upload.wikimedia.org/wikipedia/commons/thumb/a/a2/Tick_male_%28aka%29.jpg/800px-Tick_male_%28aka%2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0881" y="2357915"/>
            <a:ext cx="2508149" cy="265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857108" y="4735513"/>
            <a:ext cx="341760" cy="276999"/>
          </a:xfrm>
          <a:prstGeom prst="rect">
            <a:avLst/>
          </a:prstGeom>
          <a:noFill/>
        </p:spPr>
        <p:txBody>
          <a:bodyPr wrap="none">
            <a:spAutoFit/>
          </a:bodyPr>
          <a:lstStyle/>
          <a:p>
            <a:pPr eaLnBrk="0" hangingPunct="0">
              <a:defRPr/>
            </a:pPr>
            <a:r>
              <a:rPr lang="en-US" sz="1200" dirty="0" smtClean="0">
                <a:latin typeface="+mn-lt"/>
                <a:cs typeface="+mn-cs"/>
              </a:rPr>
              <a:t>43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l-GR" altLang="el-GR" smtClean="0"/>
              <a:t>Υπέρταξη Ακάρεα 2/3</a:t>
            </a:r>
          </a:p>
        </p:txBody>
      </p:sp>
      <p:pic>
        <p:nvPicPr>
          <p:cNvPr id="3993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81088" y="1484313"/>
            <a:ext cx="6961187" cy="45370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A2198E2-9EC1-44B1-9CC7-E740F20B563D}" type="slidenum">
              <a:rPr lang="el-GR" altLang="en-US">
                <a:solidFill>
                  <a:srgbClr val="898989"/>
                </a:solidFill>
                <a:latin typeface="Calibri" panose="020F0502020204030204" pitchFamily="34" charset="0"/>
              </a:rPr>
              <a:pPr/>
              <a:t>32</a:t>
            </a:fld>
            <a:endParaRPr lang="el-GR" altLang="en-US">
              <a:solidFill>
                <a:srgbClr val="898989"/>
              </a:solidFill>
              <a:latin typeface="Calibri" panose="020F0502020204030204" pitchFamily="34" charset="0"/>
            </a:endParaRPr>
          </a:p>
        </p:txBody>
      </p:sp>
      <p:sp>
        <p:nvSpPr>
          <p:cNvPr id="6" name="TextBox 5"/>
          <p:cNvSpPr txBox="1"/>
          <p:nvPr/>
        </p:nvSpPr>
        <p:spPr>
          <a:xfrm>
            <a:off x="7672388" y="5743575"/>
            <a:ext cx="341760" cy="276999"/>
          </a:xfrm>
          <a:prstGeom prst="rect">
            <a:avLst/>
          </a:prstGeom>
          <a:noFill/>
        </p:spPr>
        <p:txBody>
          <a:bodyPr wrap="none">
            <a:spAutoFit/>
          </a:bodyPr>
          <a:lstStyle/>
          <a:p>
            <a:pPr eaLnBrk="0" hangingPunct="0">
              <a:defRPr/>
            </a:pPr>
            <a:r>
              <a:rPr lang="en-US" sz="1200" dirty="0" smtClean="0">
                <a:latin typeface="+mn-lt"/>
                <a:cs typeface="+mn-cs"/>
              </a:rPr>
              <a:t>4</a:t>
            </a:r>
            <a:r>
              <a:rPr lang="el-GR" sz="1200" dirty="0" smtClean="0">
                <a:latin typeface="+mn-lt"/>
                <a:cs typeface="+mn-cs"/>
              </a:rPr>
              <a:t>4</a:t>
            </a:r>
            <a:endParaRPr lang="en-US" sz="1200" dirty="0">
              <a:latin typeface="+mn-lt"/>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l-GR" altLang="el-GR" smtClean="0"/>
              <a:t>Υπέρταξη Ακάρεα 3/3</a:t>
            </a:r>
          </a:p>
        </p:txBody>
      </p:sp>
      <p:pic>
        <p:nvPicPr>
          <p:cNvPr id="4096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27313" y="1484313"/>
            <a:ext cx="3762375" cy="468947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B88CB72-2F00-4013-8EA8-0FA1469E2C88}" type="slidenum">
              <a:rPr lang="el-GR" altLang="en-US">
                <a:solidFill>
                  <a:srgbClr val="898989"/>
                </a:solidFill>
                <a:latin typeface="Calibri" panose="020F0502020204030204" pitchFamily="34" charset="0"/>
              </a:rPr>
              <a:pPr/>
              <a:t>33</a:t>
            </a:fld>
            <a:endParaRPr lang="el-GR" altLang="en-US">
              <a:solidFill>
                <a:srgbClr val="898989"/>
              </a:solidFill>
              <a:latin typeface="Calibri" panose="020F0502020204030204" pitchFamily="34" charset="0"/>
            </a:endParaRPr>
          </a:p>
        </p:txBody>
      </p:sp>
      <p:sp>
        <p:nvSpPr>
          <p:cNvPr id="6" name="TextBox 5"/>
          <p:cNvSpPr txBox="1"/>
          <p:nvPr/>
        </p:nvSpPr>
        <p:spPr>
          <a:xfrm>
            <a:off x="5940425" y="5849938"/>
            <a:ext cx="341760" cy="276999"/>
          </a:xfrm>
          <a:prstGeom prst="rect">
            <a:avLst/>
          </a:prstGeom>
          <a:noFill/>
        </p:spPr>
        <p:txBody>
          <a:bodyPr wrap="none">
            <a:spAutoFit/>
          </a:bodyPr>
          <a:lstStyle/>
          <a:p>
            <a:pPr eaLnBrk="0" hangingPunct="0">
              <a:defRPr/>
            </a:pPr>
            <a:r>
              <a:rPr lang="en-US" sz="1200" dirty="0" smtClean="0">
                <a:latin typeface="+mn-lt"/>
                <a:cs typeface="+mn-cs"/>
              </a:rPr>
              <a:t>4</a:t>
            </a:r>
            <a:r>
              <a:rPr lang="el-GR" sz="1200" dirty="0" smtClean="0">
                <a:latin typeface="+mn-lt"/>
                <a:cs typeface="+mn-cs"/>
              </a:rPr>
              <a:t>5</a:t>
            </a:r>
            <a:endParaRPr lang="en-US" sz="1200" dirty="0">
              <a:latin typeface="+mn-lt"/>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Τέλος Παρουσίασης</a:t>
            </a:r>
            <a:endParaRPr lang="en-US" dirty="0"/>
          </a:p>
        </p:txBody>
      </p:sp>
      <p:sp>
        <p:nvSpPr>
          <p:cNvPr id="9" name="Text Placeholder 8"/>
          <p:cNvSpPr>
            <a:spLocks noGrp="1"/>
          </p:cNvSpPr>
          <p:nvPr>
            <p:ph type="body" idx="1"/>
          </p:nvPr>
        </p:nvSpPr>
        <p:spPr/>
        <p:txBody>
          <a:bodyPr/>
          <a:lstStyle/>
          <a:p>
            <a:endParaRPr lang="en-US"/>
          </a:p>
        </p:txBody>
      </p:sp>
      <p:sp>
        <p:nvSpPr>
          <p:cNvPr id="5" name="Θέση υποσέλιδου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Θέση αριθμού διαφάνειας 5"/>
          <p:cNvSpPr>
            <a:spLocks noGrp="1"/>
          </p:cNvSpPr>
          <p:nvPr>
            <p:ph type="sldNum" sz="quarter" idx="12"/>
          </p:nvPr>
        </p:nvSpPr>
        <p:spPr/>
        <p:txBody>
          <a:bodyPr/>
          <a:lstStyle/>
          <a:p>
            <a:pPr>
              <a:defRPr/>
            </a:pPr>
            <a:fld id="{B5F80957-5D18-46C5-9C10-454629E704FF}" type="slidenum">
              <a:rPr lang="el-GR" smtClean="0"/>
              <a:pPr>
                <a:defRPr/>
              </a:pPr>
              <a:t>34</a:t>
            </a:fld>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Χρηματοδότηση</a:t>
            </a:r>
            <a:endParaRPr lang="en-US" dirty="0"/>
          </a:p>
        </p:txBody>
      </p:sp>
      <p:sp>
        <p:nvSpPr>
          <p:cNvPr id="8" name="Content Placeholder 7"/>
          <p:cNvSpPr>
            <a:spLocks noGrp="1"/>
          </p:cNvSpPr>
          <p:nvPr>
            <p:ph idx="1"/>
          </p:nvPr>
        </p:nvSpPr>
        <p:spPr/>
        <p:txBody>
          <a:bodyPr/>
          <a:lstStyle/>
          <a:p>
            <a:r>
              <a:rPr lang="el-GR" sz="2000" dirty="0"/>
              <a:t>Το παρόν εκπαιδευτικό υλικό έχει αναπτυχθεί στ</a:t>
            </a:r>
            <a:r>
              <a:rPr lang="en-US" sz="2000" dirty="0"/>
              <a:t>o</a:t>
            </a:r>
            <a:r>
              <a:rPr lang="el-GR" sz="2000" dirty="0"/>
              <a:t> πλαίσι</a:t>
            </a:r>
            <a:r>
              <a:rPr lang="en-US" sz="2000" dirty="0"/>
              <a:t>o</a:t>
            </a:r>
            <a:r>
              <a:rPr lang="el-GR" sz="2000" dirty="0"/>
              <a:t>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dirty="0"/>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6" name="Slide Number Placeholder 5"/>
          <p:cNvSpPr>
            <a:spLocks noGrp="1"/>
          </p:cNvSpPr>
          <p:nvPr>
            <p:ph type="sldNum" sz="quarter" idx="12"/>
          </p:nvPr>
        </p:nvSpPr>
        <p:spPr/>
        <p:txBody>
          <a:bodyPr/>
          <a:lstStyle/>
          <a:p>
            <a:pPr>
              <a:defRPr/>
            </a:pPr>
            <a:fld id="{55540997-D9B3-4794-A1F0-954DD7CA0B14}" type="slidenum">
              <a:rPr lang="el-GR" smtClean="0"/>
              <a:pPr>
                <a:defRPr/>
              </a:pPr>
              <a:t>35</a:t>
            </a:fld>
            <a:endParaRPr lang="el-GR" dirty="0"/>
          </a:p>
        </p:txBody>
      </p:sp>
      <p:pic>
        <p:nvPicPr>
          <p:cNvPr id="9" name="Picture 8" descr="Λογότυπο Επιχειρησιακού Προγράμματος Εκπαίδευση και Δια βίου Μάθηση"/>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6073611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r>
              <a:rPr lang="el-GR" altLang="en-US" smtClean="0"/>
              <a:t>Σημειώματα</a:t>
            </a:r>
          </a:p>
        </p:txBody>
      </p:sp>
      <p:sp>
        <p:nvSpPr>
          <p:cNvPr id="27651" name="Text Placeholder 5"/>
          <p:cNvSpPr>
            <a:spLocks noGrp="1"/>
          </p:cNvSpPr>
          <p:nvPr>
            <p:ph type="body" idx="1"/>
          </p:nvPr>
        </p:nvSpPr>
        <p:spPr/>
        <p:txBody>
          <a:bodyPr/>
          <a:lstStyle/>
          <a:p>
            <a:endParaRPr lang="en-US" altLang="en-US" smtClean="0"/>
          </a:p>
        </p:txBody>
      </p:sp>
      <p:sp>
        <p:nvSpPr>
          <p:cNvPr id="2" name="Θέση υποσέλιδου 1"/>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3" name="Θέση αριθμού διαφάνειας 2"/>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F21B2DB-856A-4CA8-A5BD-186D6D6D9365}" type="slidenum">
              <a:rPr lang="en-US" altLang="en-US">
                <a:solidFill>
                  <a:srgbClr val="898989"/>
                </a:solidFill>
                <a:latin typeface="Calibri" panose="020F0502020204030204" pitchFamily="34" charset="0"/>
              </a:rPr>
              <a:pPr/>
              <a:t>36</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Ιστορικού Εκδόσεων</a:t>
            </a:r>
            <a:r>
              <a:rPr lang="en-US" sz="4000" dirty="0"/>
              <a:t> </a:t>
            </a:r>
            <a:r>
              <a:rPr lang="el-GR" sz="4000" dirty="0"/>
              <a:t>Έργου</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Το παρόν έργο αποτελεί την έκδοση </a:t>
            </a:r>
            <a:r>
              <a:rPr lang="el-GR" sz="2000" dirty="0" smtClean="0"/>
              <a:t>1.0. </a:t>
            </a:r>
            <a:endParaRPr lang="el-GR" sz="2000"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37</a:t>
            </a:fld>
            <a:endParaRPr lang="el-GR" dirty="0"/>
          </a:p>
        </p:txBody>
      </p:sp>
    </p:spTree>
    <p:extLst>
      <p:ext uri="{BB962C8B-B14F-4D97-AF65-F5344CB8AC3E}">
        <p14:creationId xmlns:p14="http://schemas.microsoft.com/office/powerpoint/2010/main" val="3058306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Αναφοράς</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Copyright Εθνικόν και Καποδιστριακόν Πανεπιστήμιον Αθηνών</a:t>
            </a:r>
            <a:r>
              <a:rPr lang="en-US" sz="2000" dirty="0"/>
              <a:t>, </a:t>
            </a:r>
            <a:r>
              <a:rPr lang="el-GR" sz="2000" dirty="0" err="1" smtClean="0"/>
              <a:t>Λεγάκις</a:t>
            </a:r>
            <a:r>
              <a:rPr lang="el-GR" sz="2000" dirty="0" smtClean="0"/>
              <a:t> Αναστάσιος, Αναπληρωτής Καθηγητής. «Ζωολογία Ι.</a:t>
            </a:r>
            <a:r>
              <a:rPr lang="el-GR" sz="2000" dirty="0" smtClean="0">
                <a:solidFill>
                  <a:srgbClr val="FF0000"/>
                </a:solidFill>
              </a:rPr>
              <a:t> </a:t>
            </a:r>
            <a:r>
              <a:rPr lang="el-GR" sz="2000" dirty="0" smtClean="0"/>
              <a:t>Ενότητα 2. Προέλευση και Χημεία της Ζωής». </a:t>
            </a:r>
            <a:r>
              <a:rPr lang="el-GR" sz="2000" dirty="0"/>
              <a:t>Έκδοση: 1.0. Αθήνα 2014. Διαθέσιμο από τη δικτυακή διεύθυνση: </a:t>
            </a:r>
            <a:r>
              <a:rPr lang="en-GB" sz="2000" dirty="0"/>
              <a:t>http://opencourses.uoa.gr/courses/BIOL3/</a:t>
            </a:r>
            <a:r>
              <a:rPr lang="el-GR" sz="2000" dirty="0" smtClean="0"/>
              <a:t>.</a:t>
            </a:r>
            <a:endParaRPr lang="el-GR" sz="2000" dirty="0"/>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38</a:t>
            </a:fld>
            <a:endParaRPr lang="el-GR" dirty="0"/>
          </a:p>
        </p:txBody>
      </p:sp>
    </p:spTree>
    <p:extLst>
      <p:ext uri="{BB962C8B-B14F-4D97-AF65-F5344CB8AC3E}">
        <p14:creationId xmlns:p14="http://schemas.microsoft.com/office/powerpoint/2010/main" val="4156528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a:t>Σημείωμα Αδειοδότησης</a:t>
            </a:r>
            <a:endParaRPr lang="en-US" dirty="0"/>
          </a:p>
        </p:txBody>
      </p:sp>
      <p:sp>
        <p:nvSpPr>
          <p:cNvPr id="4" name="Footer Placeholder 3"/>
          <p:cNvSpPr>
            <a:spLocks noGrp="1"/>
          </p:cNvSpPr>
          <p:nvPr>
            <p:ph type="ftr" sz="quarter" idx="10"/>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39</a:t>
            </a:fld>
            <a:endParaRPr lang="el-GR" dirty="0"/>
          </a:p>
        </p:txBody>
      </p:sp>
      <p:sp>
        <p:nvSpPr>
          <p:cNvPr id="7" name="Content Placeholder 2"/>
          <p:cNvSpPr txBox="1">
            <a:spLocks/>
          </p:cNvSpPr>
          <p:nvPr/>
        </p:nvSpPr>
        <p:spPr>
          <a:xfrm>
            <a:off x="107504" y="1371600"/>
            <a:ext cx="8928992" cy="1440159"/>
          </a:xfrm>
          <a:prstGeom prst="rect">
            <a:avLst/>
          </a:prstGeom>
        </p:spPr>
        <p:txBody>
          <a:bodyPr>
            <a:no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sz="2000" b="0" dirty="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sz="2000" b="0" dirty="0"/>
          </a:p>
        </p:txBody>
      </p:sp>
      <p:pic>
        <p:nvPicPr>
          <p:cNvPr id="8"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6724"/>
            <a:ext cx="1421350" cy="4966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9588" y="3026398"/>
            <a:ext cx="9036496" cy="3384377"/>
          </a:xfrm>
          <a:prstGeom prst="rect">
            <a:avLst/>
          </a:prstGeom>
        </p:spPr>
        <p:txBody>
          <a:bodyPr vert="horz" wrap="square" lIns="91440" tIns="45720" rIns="91440" bIns="45720" rtlCol="0" anchor="ctr">
            <a:normAutofit/>
          </a:bodyPr>
          <a:lstStyle/>
          <a:p>
            <a:r>
              <a:rPr lang="el-GR" dirty="0">
                <a:latin typeface="+mn-lt"/>
              </a:rPr>
              <a:t>[1] http://creativecommons.org/licenses/by-nc-sa/4.0/ </a:t>
            </a:r>
            <a:endParaRPr lang="en-US" dirty="0" smtClean="0">
              <a:latin typeface="+mn-lt"/>
            </a:endParaRPr>
          </a:p>
          <a:p>
            <a:pPr>
              <a:spcBef>
                <a:spcPts val="1200"/>
              </a:spcBef>
            </a:pPr>
            <a:r>
              <a:rPr lang="el-GR" dirty="0" smtClean="0">
                <a:latin typeface="+mn-lt"/>
              </a:rPr>
              <a:t>Ως </a:t>
            </a:r>
            <a:r>
              <a:rPr lang="el-GR" b="1" dirty="0">
                <a:latin typeface="+mn-lt"/>
              </a:rPr>
              <a:t>Μη Εμπορική</a:t>
            </a:r>
            <a:r>
              <a:rPr lang="el-GR" dirty="0">
                <a:latin typeface="+mn-lt"/>
              </a:rPr>
              <a:t> ορίζεται η χρήση:</a:t>
            </a:r>
          </a:p>
          <a:p>
            <a:pPr marL="342900" lvl="0" indent="-342900">
              <a:buFont typeface="Arial" panose="020B0604020202020204" pitchFamily="34" charset="0"/>
              <a:buChar cha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a:t>
            </a:r>
            <a:r>
              <a:rPr lang="el-GR" dirty="0" smtClean="0">
                <a:latin typeface="+mn-lt"/>
              </a:rPr>
              <a:t>τόπο</a:t>
            </a:r>
            <a:endParaRPr lang="en-US" dirty="0" smtClean="0">
              <a:latin typeface="+mn-lt"/>
            </a:endParaRPr>
          </a:p>
          <a:p>
            <a:r>
              <a:rPr lang="el-GR" dirty="0" smtClean="0">
                <a:latin typeface="+mn-lt"/>
              </a:rPr>
              <a:t>Ο </a:t>
            </a:r>
            <a:r>
              <a:rPr lang="el-GR" dirty="0">
                <a:latin typeface="+mn-lt"/>
              </a:rPr>
              <a:t>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r>
              <a:rPr lang="el-GR" dirty="0" smtClean="0">
                <a:latin typeface="+mn-lt"/>
              </a:rPr>
              <a:t>.</a:t>
            </a:r>
            <a:endParaRPr lang="el-GR" dirty="0">
              <a:latin typeface="+mn-lt"/>
            </a:endParaRPr>
          </a:p>
        </p:txBody>
      </p:sp>
    </p:spTree>
    <p:extLst>
      <p:ext uri="{BB962C8B-B14F-4D97-AF65-F5344CB8AC3E}">
        <p14:creationId xmlns:p14="http://schemas.microsoft.com/office/powerpoint/2010/main" val="691627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dirty="0"/>
              <a:t>Διατήρηση Σημειωμάτων</a:t>
            </a:r>
            <a:endParaRPr lang="en-US"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a:t>τ</a:t>
            </a:r>
            <a:r>
              <a:rPr lang="en-US" sz="2000" dirty="0"/>
              <a:t>η </a:t>
            </a:r>
            <a:r>
              <a:rPr lang="en-US" sz="2000" dirty="0" err="1"/>
              <a:t>δήλωση</a:t>
            </a:r>
            <a:r>
              <a:rPr lang="en-US" sz="2000" dirty="0"/>
              <a:t> </a:t>
            </a:r>
            <a:r>
              <a:rPr lang="el-GR" sz="2000" dirty="0"/>
              <a:t>Δ</a:t>
            </a:r>
            <a:r>
              <a:rPr lang="en-US" sz="2000" dirty="0"/>
              <a:t>ια</a:t>
            </a:r>
            <a:r>
              <a:rPr lang="en-US" sz="2000" dirty="0" err="1"/>
              <a:t>τήρησης</a:t>
            </a:r>
            <a:r>
              <a:rPr lang="en-US" sz="2000" dirty="0"/>
              <a:t> </a:t>
            </a:r>
            <a:r>
              <a:rPr lang="en-US" sz="2000" dirty="0" err="1"/>
              <a:t>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υπερσυνδέσμους.</a:t>
            </a:r>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Χηληκεραιωτά</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40</a:t>
            </a:fld>
            <a:endParaRPr lang="el-GR" dirty="0"/>
          </a:p>
        </p:txBody>
      </p:sp>
    </p:spTree>
    <p:extLst>
      <p:ext uri="{BB962C8B-B14F-4D97-AF65-F5344CB8AC3E}">
        <p14:creationId xmlns:p14="http://schemas.microsoft.com/office/powerpoint/2010/main" val="2850004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314325" y="410368"/>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10</a:t>
            </a:r>
            <a:endParaRPr lang="el-GR" altLang="en-US" sz="4000" dirty="0" smtClean="0"/>
          </a:p>
        </p:txBody>
      </p:sp>
      <p:sp>
        <p:nvSpPr>
          <p:cNvPr id="47107" name="Content Placeholder 2"/>
          <p:cNvSpPr>
            <a:spLocks noGrp="1"/>
          </p:cNvSpPr>
          <p:nvPr>
            <p:ph idx="1"/>
          </p:nvPr>
        </p:nvSpPr>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smtClean="0"/>
              <a:t>Εικόνα 1</a:t>
            </a:r>
            <a:r>
              <a:rPr lang="el-GR" altLang="en-US" sz="1600" dirty="0" smtClean="0"/>
              <a:t>: </a:t>
            </a:r>
            <a:r>
              <a:rPr lang="en-US" altLang="en-US" sz="1600" dirty="0" smtClean="0"/>
              <a:t>New arthropod phylogeny. Copyright All text (except where otherwise attributed) is copyright (r)Evolutionary Thought, 2009-2012. All rights reserved.   </a:t>
            </a:r>
            <a:r>
              <a:rPr lang="el-GR" altLang="en-US" sz="1600" dirty="0" smtClean="0"/>
              <a:t>Σύνδεσμος: </a:t>
            </a:r>
            <a:r>
              <a:rPr lang="en-US" altLang="en-US" sz="1600" dirty="0"/>
              <a:t>https://evolutionarythought.files.wordpress.com/2012/02/new-arthropod-phylogeny2.png. </a:t>
            </a:r>
            <a:r>
              <a:rPr lang="el-GR" altLang="en-US" sz="1600" dirty="0" smtClean="0"/>
              <a:t>Πηγή: </a:t>
            </a:r>
            <a:r>
              <a:rPr lang="en-US" altLang="en-US" sz="1600" dirty="0" smtClean="0"/>
              <a:t>https://evolutionarythought.wordpress.com/.</a:t>
            </a:r>
          </a:p>
          <a:p>
            <a:pPr marL="0" indent="0">
              <a:buNone/>
            </a:pPr>
            <a:r>
              <a:rPr lang="el-GR" altLang="en-US" sz="1600" b="1" dirty="0" smtClean="0"/>
              <a:t>Εικόνα 2: </a:t>
            </a:r>
            <a:r>
              <a:rPr lang="en-US" altLang="en-US" sz="1600" dirty="0" err="1" smtClean="0"/>
              <a:t>Fossile</a:t>
            </a:r>
            <a:r>
              <a:rPr lang="en-US" altLang="en-US" sz="1600" dirty="0" smtClean="0"/>
              <a:t> di Trilobite. Copyright dreamstime.com.  </a:t>
            </a:r>
            <a:r>
              <a:rPr lang="el-GR" altLang="en-US" sz="1600" dirty="0" smtClean="0"/>
              <a:t>Σύνδεσμος : </a:t>
            </a:r>
            <a:r>
              <a:rPr lang="en-US" altLang="en-US" sz="1600" dirty="0" smtClean="0"/>
              <a:t>http://it.dreamstime.com/fotografia-stock-libera-da-diritti-fossile-di-trilobite-image19033007. </a:t>
            </a:r>
            <a:r>
              <a:rPr lang="el-GR" altLang="en-US" sz="1600" dirty="0" smtClean="0"/>
              <a:t>Πηγή: </a:t>
            </a:r>
            <a:r>
              <a:rPr lang="en-US" altLang="en-US" sz="1600" dirty="0" smtClean="0"/>
              <a:t>http://it.dreamstime.com.</a:t>
            </a:r>
          </a:p>
          <a:p>
            <a:pPr marL="0" indent="0">
              <a:buNone/>
            </a:pPr>
            <a:r>
              <a:rPr lang="el-GR" altLang="en-US" sz="1600" b="1" dirty="0" smtClean="0"/>
              <a:t>Εικόνα 3: </a:t>
            </a:r>
            <a:r>
              <a:rPr lang="en-US" altLang="en-US" sz="1600" dirty="0" err="1" smtClean="0"/>
              <a:t>Fossile</a:t>
            </a:r>
            <a:r>
              <a:rPr lang="en-US" altLang="en-US" sz="1600" dirty="0" smtClean="0"/>
              <a:t> di Trilobite </a:t>
            </a:r>
            <a:r>
              <a:rPr lang="en-US" altLang="en-US" sz="1600" dirty="0" err="1" smtClean="0"/>
              <a:t>nella</a:t>
            </a:r>
            <a:r>
              <a:rPr lang="en-US" altLang="en-US" sz="1600" dirty="0" smtClean="0"/>
              <a:t> vista a </a:t>
            </a:r>
            <a:r>
              <a:rPr lang="en-US" altLang="en-US" sz="1600" dirty="0" err="1" smtClean="0"/>
              <a:t>macroistruzione</a:t>
            </a:r>
            <a:r>
              <a:rPr lang="en-US" altLang="en-US" sz="1600" dirty="0" smtClean="0"/>
              <a:t>. Copyright dreamstime.com.  </a:t>
            </a:r>
            <a:r>
              <a:rPr lang="el-GR" altLang="en-US" sz="1600" dirty="0" smtClean="0"/>
              <a:t>Σύνδεσμος: </a:t>
            </a:r>
            <a:r>
              <a:rPr lang="en-US" altLang="en-US" sz="1600" dirty="0" smtClean="0"/>
              <a:t>http://it.dreamstime.com/fotografie-stock-libere-da-diritti-fossile-di-trilobite-image6241508.  </a:t>
            </a:r>
            <a:r>
              <a:rPr lang="el-GR" altLang="en-US" sz="1600" dirty="0" smtClean="0"/>
              <a:t>Πηγή: </a:t>
            </a:r>
            <a:r>
              <a:rPr lang="en-US" altLang="en-US" sz="1600" dirty="0" smtClean="0"/>
              <a:t>http://it.dreamstime.com.</a:t>
            </a:r>
          </a:p>
          <a:p>
            <a:pPr marL="0" indent="0">
              <a:buNone/>
            </a:pPr>
            <a:r>
              <a:rPr lang="el-GR" altLang="en-US" sz="1600" b="1" dirty="0" smtClean="0"/>
              <a:t>Εικόνα 4: </a:t>
            </a:r>
            <a:r>
              <a:rPr lang="en-US" altLang="en-US" sz="1600" dirty="0" err="1" smtClean="0"/>
              <a:t>Fossile</a:t>
            </a:r>
            <a:r>
              <a:rPr lang="en-US" altLang="en-US" sz="1600" dirty="0" smtClean="0"/>
              <a:t> di Trilobite (</a:t>
            </a:r>
            <a:r>
              <a:rPr lang="en-US" altLang="en-US" sz="1600" dirty="0" err="1" smtClean="0"/>
              <a:t>ingricus</a:t>
            </a:r>
            <a:r>
              <a:rPr lang="en-US" altLang="en-US" sz="1600" dirty="0" smtClean="0"/>
              <a:t> di </a:t>
            </a:r>
            <a:r>
              <a:rPr lang="en-US" altLang="en-US" sz="1600" dirty="0" err="1" smtClean="0"/>
              <a:t>Cheirurus</a:t>
            </a:r>
            <a:r>
              <a:rPr lang="en-US" altLang="en-US" sz="1600" dirty="0" smtClean="0"/>
              <a:t>) dal period central di Ordovician. Copyright dreamstime.com.  </a:t>
            </a:r>
            <a:r>
              <a:rPr lang="el-GR" altLang="en-US" sz="1600" dirty="0" smtClean="0"/>
              <a:t>Σύνδεσμος: </a:t>
            </a:r>
            <a:r>
              <a:rPr lang="en-US" altLang="en-US" sz="1600" dirty="0" smtClean="0"/>
              <a:t>http://it.dreamstime.com/immagine-stock-libera-da-diritti-fossile-di-trilobite-ingricus-di-cheirurus-image19004176. </a:t>
            </a:r>
            <a:r>
              <a:rPr lang="el-GR" altLang="en-US" sz="1600" dirty="0" smtClean="0"/>
              <a:t>Πηγή: </a:t>
            </a:r>
            <a:r>
              <a:rPr lang="en-US" altLang="en-US" sz="1600" dirty="0" smtClean="0"/>
              <a:t>http://it.dreamstime.com.</a:t>
            </a:r>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777228D-9418-45C4-9DA6-767341D4E7DC}" type="slidenum">
              <a:rPr lang="en-US" altLang="en-US">
                <a:solidFill>
                  <a:srgbClr val="898989"/>
                </a:solidFill>
                <a:latin typeface="Calibri" panose="020F0502020204030204" pitchFamily="34" charset="0"/>
              </a:rPr>
              <a:pPr/>
              <a:t>41</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164530" y="365125"/>
            <a:ext cx="869587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a:xfrm>
            <a:off x="628650" y="1847850"/>
            <a:ext cx="7886700" cy="4351338"/>
          </a:xfrm>
        </p:spPr>
        <p:txBody>
          <a:bodyPr/>
          <a:lstStyle/>
          <a:p>
            <a:pPr marL="0" indent="0">
              <a:buNone/>
            </a:pPr>
            <a:r>
              <a:rPr lang="el-GR" altLang="en-US" sz="1600" b="1" dirty="0" smtClean="0"/>
              <a:t>Εικόνα </a:t>
            </a:r>
            <a:r>
              <a:rPr lang="el-GR" altLang="en-US" sz="1600" b="1" dirty="0" smtClean="0"/>
              <a:t>5: </a:t>
            </a:r>
            <a:r>
              <a:rPr lang="en-US" altLang="en-US" sz="1600" dirty="0" smtClean="0"/>
              <a:t>Model of </a:t>
            </a:r>
            <a:r>
              <a:rPr lang="en-US" altLang="en-US" sz="1600" dirty="0" err="1" smtClean="0"/>
              <a:t>Coronura</a:t>
            </a:r>
            <a:r>
              <a:rPr lang="en-US" altLang="en-US" sz="1600" dirty="0" smtClean="0"/>
              <a:t> used in exhibit diorama of the Devonian Sea. Copyright Falls of the Ohio State Park. </a:t>
            </a:r>
            <a:r>
              <a:rPr lang="el-GR" altLang="en-US" sz="1600" dirty="0" smtClean="0"/>
              <a:t>Σύνδεσμος: </a:t>
            </a:r>
            <a:r>
              <a:rPr lang="en-US" altLang="en-US" sz="1600" dirty="0" smtClean="0"/>
              <a:t>http://www.fallsoftheohio.org/DevonianTrilobites.html. </a:t>
            </a:r>
            <a:r>
              <a:rPr lang="el-GR" altLang="en-US" sz="1600" dirty="0" smtClean="0"/>
              <a:t>Πηγή: </a:t>
            </a:r>
            <a:r>
              <a:rPr lang="en-US" altLang="en-US" sz="1600" dirty="0" smtClean="0"/>
              <a:t>http://www.fallsoftheohio.org/index.html.</a:t>
            </a:r>
          </a:p>
          <a:p>
            <a:pPr marL="0" indent="0">
              <a:buNone/>
            </a:pPr>
            <a:r>
              <a:rPr lang="el-GR" altLang="en-US" sz="1600" b="1" dirty="0" smtClean="0"/>
              <a:t>Εικόνα 6: </a:t>
            </a:r>
            <a:r>
              <a:rPr lang="en-US" altLang="en-US" sz="1600" dirty="0" smtClean="0"/>
              <a:t>Trilobites. Copyright Carnegie Institution for Science. </a:t>
            </a:r>
            <a:r>
              <a:rPr lang="el-GR" altLang="en-US" sz="1600" dirty="0" smtClean="0"/>
              <a:t>Σύνδεσμος: </a:t>
            </a:r>
            <a:r>
              <a:rPr lang="en-US" altLang="en-US" sz="1600" dirty="0" smtClean="0"/>
              <a:t>http://hazen.gl.ciw.edu/trilobites. </a:t>
            </a:r>
            <a:r>
              <a:rPr lang="el-GR" altLang="en-US" sz="1600" dirty="0" smtClean="0"/>
              <a:t>Πηγή: </a:t>
            </a:r>
            <a:r>
              <a:rPr lang="en-US" altLang="en-US" sz="1600" dirty="0" smtClean="0"/>
              <a:t>http://hazen.gl.ciw.edu.</a:t>
            </a:r>
          </a:p>
          <a:p>
            <a:pPr marL="0" indent="0">
              <a:buNone/>
            </a:pPr>
            <a:r>
              <a:rPr lang="el-GR" altLang="en-US" sz="1600" b="1" dirty="0" smtClean="0"/>
              <a:t>Εικόνα 7: </a:t>
            </a:r>
            <a:r>
              <a:rPr lang="en-US" altLang="en-US" sz="1600" dirty="0" smtClean="0"/>
              <a:t>Trilobite. Copyright University of Maryland • Department of Geology • College Park.  </a:t>
            </a:r>
            <a:r>
              <a:rPr lang="el-GR" altLang="en-US" sz="1600" dirty="0" smtClean="0"/>
              <a:t>Σύνδεσμος: </a:t>
            </a:r>
            <a:r>
              <a:rPr lang="en-US" altLang="en-US" sz="1600" dirty="0" smtClean="0"/>
              <a:t>http://www.geol.umd.edu/~jmerck/images/lecture10/trilobite.gif. </a:t>
            </a:r>
            <a:r>
              <a:rPr lang="el-GR" altLang="en-US" sz="1600" dirty="0" smtClean="0"/>
              <a:t>Πηγή: </a:t>
            </a:r>
            <a:r>
              <a:rPr lang="en-US" altLang="en-US" sz="1600" dirty="0" smtClean="0"/>
              <a:t>http://www.geol.umd.edu/.</a:t>
            </a:r>
          </a:p>
          <a:p>
            <a:pPr marL="0" indent="0">
              <a:buNone/>
            </a:pPr>
            <a:r>
              <a:rPr lang="el-GR" altLang="en-US" sz="1600" b="1" dirty="0" smtClean="0"/>
              <a:t>Εικόνα 8: </a:t>
            </a:r>
            <a:r>
              <a:rPr lang="en-US" altLang="en-US" sz="1600" dirty="0" smtClean="0"/>
              <a:t>Copyright Prentice Hall Fifth Edition. </a:t>
            </a:r>
            <a:r>
              <a:rPr lang="el-GR" altLang="en-US" sz="1600" dirty="0" smtClean="0"/>
              <a:t>Πηγή: </a:t>
            </a:r>
            <a:r>
              <a:rPr lang="en-US" altLang="en-US" sz="1600" dirty="0" smtClean="0"/>
              <a:t>R.L. Wallace &amp; W.K. Taylor (1997). Invertebrate Zoology. A Laboratory Manual. </a:t>
            </a:r>
            <a:endParaRPr lang="el-GR" altLang="en-US" sz="1600" dirty="0" smtClean="0"/>
          </a:p>
          <a:p>
            <a:pPr marL="0" indent="0">
              <a:buNone/>
            </a:pPr>
            <a:endParaRPr lang="el-GR" altLang="en-US" sz="1600" dirty="0"/>
          </a:p>
          <a:p>
            <a:pPr marL="0" indent="0">
              <a:buNone/>
            </a:pPr>
            <a:endParaRPr lang="el-GR" altLang="en-US" sz="1600" dirty="0" smtClean="0"/>
          </a:p>
          <a:p>
            <a:pPr marL="0" indent="0">
              <a:buNone/>
            </a:pPr>
            <a:endParaRPr lang="el-GR" altLang="en-US" sz="1600" dirty="0"/>
          </a:p>
          <a:p>
            <a:pPr marL="0" indent="0">
              <a:buNone/>
            </a:pPr>
            <a:endParaRPr lang="el-GR" altLang="en-US" sz="1600" dirty="0" smtClean="0"/>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42</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54794" y="356629"/>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9: </a:t>
            </a:r>
            <a:r>
              <a:rPr lang="en-US" altLang="en-US" sz="1600" dirty="0" smtClean="0"/>
              <a:t>Horseshoe Crabs mating. Wikipedia The Free Encyclopedia. </a:t>
            </a:r>
            <a:r>
              <a:rPr lang="el-GR" altLang="en-US" sz="1600" dirty="0" smtClean="0"/>
              <a:t>Σύνδεσμος: </a:t>
            </a:r>
            <a:r>
              <a:rPr lang="en-US" altLang="en-US" sz="1600" dirty="0" smtClean="0"/>
              <a:t>http://th.wikipedia.org/wiki/%E0%B9%80%E0%B8%A1%E0%B8%AD%E0%B9%82%E0%B8%A3%E0%B8%AA%E0%B9%82%E0%B8%97%E0%B8%A1%E0%B8%B2%E0%B8%97%E0%B8%B2#mediaviewer/File:Horseshoe_Crabs_mating.jpg. </a:t>
            </a:r>
            <a:r>
              <a:rPr lang="el-GR" altLang="en-US" sz="1600" dirty="0" smtClean="0"/>
              <a:t>Πηγή: </a:t>
            </a:r>
            <a:r>
              <a:rPr lang="en-US" altLang="en-US" sz="1600" dirty="0" smtClean="0"/>
              <a:t>http://th.wikipedia.org/wiki/%E0%B8%AB%E0%B8%99%E0%B9%89%E0%B8%B2%E0%B8%AB%E0%B8%A5%E0%B8%B1%E0%B8%81</a:t>
            </a:r>
          </a:p>
          <a:p>
            <a:pPr marL="0" indent="0">
              <a:buNone/>
            </a:pPr>
            <a:r>
              <a:rPr lang="el-GR" altLang="en-US" sz="1600" b="1" dirty="0" smtClean="0"/>
              <a:t>Εικόνα 10: </a:t>
            </a:r>
            <a:r>
              <a:rPr lang="el-GR" altLang="en-US" sz="1600" dirty="0" smtClean="0"/>
              <a:t>Ραχιαία και κοιλιακή όψη </a:t>
            </a:r>
            <a:r>
              <a:rPr lang="en-US" altLang="en-US" sz="1600" dirty="0" smtClean="0"/>
              <a:t>Limulus. 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p>
          <a:p>
            <a:pPr marL="0" indent="0">
              <a:buNone/>
            </a:pPr>
            <a:r>
              <a:rPr lang="el-GR" altLang="en-US" sz="1600" b="1" dirty="0" smtClean="0"/>
              <a:t>Εικόνα 11: </a:t>
            </a:r>
            <a:r>
              <a:rPr lang="en-US" altLang="en-US" sz="1600" dirty="0" smtClean="0"/>
              <a:t>Copyright Blackwell Scientific Publications. </a:t>
            </a:r>
            <a:r>
              <a:rPr lang="el-GR" altLang="en-US" sz="1600" dirty="0" smtClean="0"/>
              <a:t>Πηγή: </a:t>
            </a:r>
            <a:r>
              <a:rPr lang="en-US" altLang="en-US" sz="1600" dirty="0" smtClean="0"/>
              <a:t>R.S.K. Barnes, P.C. </a:t>
            </a:r>
            <a:r>
              <a:rPr lang="en-US" altLang="en-US" sz="1600" dirty="0" err="1" smtClean="0"/>
              <a:t>Calow</a:t>
            </a:r>
            <a:r>
              <a:rPr lang="en-US" altLang="en-US" sz="1600" dirty="0" smtClean="0"/>
              <a:t> &amp; P.J.W. Olive (1988). The Invertebrates, a new synthesis. </a:t>
            </a:r>
          </a:p>
          <a:p>
            <a:pPr marL="0" indent="0">
              <a:buNone/>
            </a:pPr>
            <a:r>
              <a:rPr lang="el-GR" altLang="en-US" sz="1600" b="1" dirty="0" smtClean="0"/>
              <a:t>Εικόνα 12: </a:t>
            </a:r>
            <a:r>
              <a:rPr lang="en-US" altLang="en-US" sz="1600" dirty="0" smtClean="0"/>
              <a:t>Copyright W. B. Saunders. </a:t>
            </a:r>
            <a:r>
              <a:rPr lang="el-GR" altLang="en-US" sz="1600" dirty="0" smtClean="0"/>
              <a:t>Πηγή: </a:t>
            </a:r>
            <a:r>
              <a:rPr lang="en-US" altLang="en-US" sz="1600" dirty="0" smtClean="0"/>
              <a:t>R.D. Barnes (1964). Invertebrate Zoology. </a:t>
            </a:r>
          </a:p>
          <a:p>
            <a:pPr marL="0" indent="0">
              <a:buNone/>
            </a:pPr>
            <a:r>
              <a:rPr lang="el-GR" altLang="en-US" sz="1600" b="1" dirty="0" smtClean="0"/>
              <a:t>Εικόνα 13: </a:t>
            </a:r>
            <a:r>
              <a:rPr lang="en-US" altLang="en-US" sz="1600" dirty="0" smtClean="0"/>
              <a:t>Copyright 1988 by Blackwell Scientific Publications. </a:t>
            </a:r>
            <a:r>
              <a:rPr lang="el-GR" altLang="en-US" sz="1600" dirty="0" smtClean="0"/>
              <a:t>Πηγή: </a:t>
            </a:r>
            <a:r>
              <a:rPr lang="en-US" altLang="en-US" sz="1600" dirty="0" smtClean="0"/>
              <a:t>RSK Barnes, </a:t>
            </a:r>
            <a:r>
              <a:rPr lang="en-US" altLang="en-US" sz="1600" dirty="0" err="1" smtClean="0"/>
              <a:t>P.Calow</a:t>
            </a:r>
            <a:r>
              <a:rPr lang="en-US" altLang="en-US" sz="1600" dirty="0" smtClean="0"/>
              <a:t> and PJW Olive, The Invertebrates: a new synthesis. ISBN 0-632-01638-8.</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43</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2455655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54794" y="320675"/>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4</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14: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p>
          <a:p>
            <a:pPr marL="0" indent="0">
              <a:buNone/>
            </a:pPr>
            <a:r>
              <a:rPr lang="el-GR" altLang="en-US" sz="1600" b="1" dirty="0" smtClean="0"/>
              <a:t>Εικόνα 15: </a:t>
            </a:r>
            <a:r>
              <a:rPr lang="en-US" altLang="en-US" sz="1600" dirty="0" err="1" smtClean="0"/>
              <a:t>Pycnogonida</a:t>
            </a:r>
            <a:r>
              <a:rPr lang="en-US" altLang="en-US" sz="1600" dirty="0" smtClean="0"/>
              <a:t> </a:t>
            </a:r>
            <a:r>
              <a:rPr lang="en-US" altLang="en-US" sz="1600" dirty="0" err="1" smtClean="0"/>
              <a:t>Nymphon</a:t>
            </a:r>
            <a:r>
              <a:rPr lang="en-US" altLang="en-US" sz="1600" dirty="0" smtClean="0"/>
              <a:t> s </a:t>
            </a:r>
            <a:r>
              <a:rPr lang="en-US" altLang="en-US" sz="1600" dirty="0" err="1" smtClean="0"/>
              <a:t>Sars</a:t>
            </a:r>
            <a:r>
              <a:rPr lang="en-US" altLang="en-US" sz="1600" dirty="0" smtClean="0"/>
              <a:t>.  Wikipedia the Free Encyclopedia. </a:t>
            </a:r>
            <a:r>
              <a:rPr lang="el-GR" altLang="en-US" sz="1600" dirty="0" smtClean="0"/>
              <a:t>Σύνδεσμος: </a:t>
            </a:r>
            <a:r>
              <a:rPr lang="en-US" altLang="en-US" sz="1600" dirty="0" smtClean="0"/>
              <a:t>http://ceb.wikipedia.org/wiki/Kaka_sa_dagat#mediaviewer/File:Pycnogonida_Nymphon_s_Sars_400px.png. </a:t>
            </a:r>
            <a:r>
              <a:rPr lang="el-GR" altLang="en-US" sz="1600" dirty="0" smtClean="0"/>
              <a:t>Πηγή: </a:t>
            </a:r>
            <a:r>
              <a:rPr lang="en-US" altLang="en-US" sz="1600" dirty="0" smtClean="0"/>
              <a:t>http://ceb.wikipedia.org.</a:t>
            </a:r>
          </a:p>
          <a:p>
            <a:pPr marL="0" indent="0">
              <a:buNone/>
            </a:pPr>
            <a:r>
              <a:rPr lang="el-GR" altLang="en-US" sz="1600" b="1" dirty="0" smtClean="0"/>
              <a:t>Εικόνα 16: </a:t>
            </a:r>
            <a:r>
              <a:rPr lang="en-US" altLang="en-US" sz="1600" dirty="0" smtClean="0"/>
              <a:t>Copyright Estuarine Coastal Mar. Sci.  </a:t>
            </a:r>
            <a:r>
              <a:rPr lang="el-GR" altLang="en-US" sz="1600" dirty="0" smtClean="0"/>
              <a:t>Πηγή: </a:t>
            </a:r>
            <a:r>
              <a:rPr lang="en-US" altLang="en-US" sz="1600" dirty="0" smtClean="0"/>
              <a:t>D.W. </a:t>
            </a:r>
            <a:r>
              <a:rPr lang="en-US" altLang="en-US" sz="1600" dirty="0" err="1" smtClean="0"/>
              <a:t>Wyer</a:t>
            </a:r>
            <a:r>
              <a:rPr lang="en-US" altLang="en-US" sz="1600" dirty="0" smtClean="0"/>
              <a:t> &amp; P.E. King (1974). Relationships between some British littoral and sublittoral bryozoans and </a:t>
            </a:r>
            <a:r>
              <a:rPr lang="en-US" altLang="en-US" sz="1600" dirty="0" err="1" smtClean="0"/>
              <a:t>pycnogonids</a:t>
            </a:r>
            <a:r>
              <a:rPr lang="en-US" altLang="en-US" sz="1600" dirty="0" smtClean="0"/>
              <a:t>. Estuarine Coastal Mar. Sci. 2: 177-184.</a:t>
            </a:r>
          </a:p>
          <a:p>
            <a:pPr marL="0" indent="0">
              <a:buNone/>
            </a:pPr>
            <a:r>
              <a:rPr lang="el-GR" altLang="en-US" sz="1600" b="1" dirty="0" smtClean="0"/>
              <a:t>Εικόνα 17: </a:t>
            </a:r>
            <a:r>
              <a:rPr lang="en-US" altLang="en-US" sz="1600" dirty="0" smtClean="0"/>
              <a:t>Copyright 1987 by CBS College Publishing, 1980 by Saunders College/</a:t>
            </a:r>
            <a:r>
              <a:rPr lang="en-US" altLang="en-US" sz="1600" dirty="0" err="1" smtClean="0"/>
              <a:t>Hlt</a:t>
            </a:r>
            <a:r>
              <a:rPr lang="en-US" altLang="en-US" sz="1600" dirty="0" smtClean="0"/>
              <a:t>, Rinehart and Winston, 1963,1968 and 1974 by W.B. Saunders Company. </a:t>
            </a:r>
            <a:r>
              <a:rPr lang="el-GR" altLang="en-US" sz="1600" dirty="0" smtClean="0"/>
              <a:t>Πηγή: </a:t>
            </a:r>
            <a:r>
              <a:rPr lang="en-US" altLang="en-US" sz="1600" dirty="0" err="1" smtClean="0"/>
              <a:t>Invertabrate</a:t>
            </a:r>
            <a:r>
              <a:rPr lang="en-US" altLang="en-US" sz="1600" dirty="0" smtClean="0"/>
              <a:t> Zoology, Barnes, ISBN 0-03-008914-X. </a:t>
            </a:r>
          </a:p>
          <a:p>
            <a:pPr marL="0" indent="0">
              <a:buNone/>
            </a:pPr>
            <a:r>
              <a:rPr lang="el-GR" altLang="en-US" sz="1600" b="1" dirty="0" smtClean="0"/>
              <a:t>Εικόνα 18: </a:t>
            </a:r>
            <a:r>
              <a:rPr lang="en-US" altLang="en-US" sz="1600" dirty="0" smtClean="0"/>
              <a:t>Copyright 1988 by Blackwell Scientific Publications. </a:t>
            </a:r>
            <a:r>
              <a:rPr lang="el-GR" altLang="en-US" sz="1600" dirty="0" smtClean="0"/>
              <a:t>Πηγή: </a:t>
            </a:r>
            <a:r>
              <a:rPr lang="en-US" altLang="en-US" sz="1600" dirty="0" smtClean="0"/>
              <a:t>RSK Barnes, </a:t>
            </a:r>
            <a:r>
              <a:rPr lang="en-US" altLang="en-US" sz="1600" dirty="0" err="1" smtClean="0"/>
              <a:t>P.Calow</a:t>
            </a:r>
            <a:r>
              <a:rPr lang="en-US" altLang="en-US" sz="1600" dirty="0" smtClean="0"/>
              <a:t> and PJW Olive, The Invertebrates: a new synthesis. ISBN 0-632-01638-8.</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44</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11981626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314325" y="320675"/>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5</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19: </a:t>
            </a:r>
            <a:r>
              <a:rPr lang="en-US" altLang="en-US" sz="1600" dirty="0" err="1" smtClean="0"/>
              <a:t>Smeringurus</a:t>
            </a:r>
            <a:r>
              <a:rPr lang="en-US" altLang="en-US" sz="1600" dirty="0" smtClean="0"/>
              <a:t> </a:t>
            </a:r>
            <a:r>
              <a:rPr lang="en-US" altLang="en-US" sz="1600" dirty="0" err="1" smtClean="0"/>
              <a:t>mesaensis</a:t>
            </a:r>
            <a:r>
              <a:rPr lang="en-US" altLang="en-US" sz="1600" dirty="0" smtClean="0"/>
              <a:t>. Copyright © 2002 </a:t>
            </a:r>
            <a:r>
              <a:rPr lang="en-US" altLang="en-US" sz="1600" dirty="0" err="1" smtClean="0"/>
              <a:t>Arie</a:t>
            </a:r>
            <a:r>
              <a:rPr lang="en-US" altLang="en-US" sz="1600" dirty="0" smtClean="0"/>
              <a:t> van der </a:t>
            </a:r>
            <a:r>
              <a:rPr lang="en-US" altLang="en-US" sz="1600" dirty="0" err="1" smtClean="0"/>
              <a:t>Meijden</a:t>
            </a:r>
            <a:r>
              <a:rPr lang="en-US" altLang="en-US" sz="1600" dirty="0" smtClean="0"/>
              <a:t>. </a:t>
            </a:r>
            <a:r>
              <a:rPr lang="el-GR" altLang="en-US" sz="1600" dirty="0" smtClean="0"/>
              <a:t>Σύνδεσμος: </a:t>
            </a:r>
            <a:r>
              <a:rPr lang="en-US" altLang="en-US" sz="1600" dirty="0" smtClean="0"/>
              <a:t>http://tolweb.org/Arachnida. </a:t>
            </a:r>
            <a:r>
              <a:rPr lang="el-GR" altLang="en-US" sz="1600" dirty="0" smtClean="0"/>
              <a:t>Πηγή: </a:t>
            </a:r>
            <a:r>
              <a:rPr lang="en-US" altLang="en-US" sz="1600" dirty="0" smtClean="0"/>
              <a:t>http://tolweb.org/tree/.</a:t>
            </a:r>
          </a:p>
          <a:p>
            <a:pPr marL="0" indent="0">
              <a:buNone/>
            </a:pPr>
            <a:r>
              <a:rPr lang="el-GR" altLang="en-US" sz="1600" b="1" dirty="0" smtClean="0"/>
              <a:t>Εικόνα 20: </a:t>
            </a:r>
            <a:r>
              <a:rPr lang="en-US" altLang="en-US" sz="1600" dirty="0" smtClean="0"/>
              <a:t>Copyright </a:t>
            </a:r>
            <a:r>
              <a:rPr lang="en-US" altLang="en-US" sz="1600" dirty="0" err="1" smtClean="0"/>
              <a:t>Sidgwick</a:t>
            </a:r>
            <a:r>
              <a:rPr lang="en-US" altLang="en-US" sz="1600" dirty="0" smtClean="0"/>
              <a:t> &amp; Jackson. </a:t>
            </a:r>
            <a:r>
              <a:rPr lang="el-GR" altLang="en-US" sz="1600" dirty="0" smtClean="0"/>
              <a:t>Πηγή: </a:t>
            </a:r>
            <a:r>
              <a:rPr lang="en-US" altLang="en-US" sz="1600" dirty="0" smtClean="0"/>
              <a:t>Cox et al. (1969). Practical Invertebrate Zoology. A Laboratory Manual. </a:t>
            </a:r>
          </a:p>
          <a:p>
            <a:pPr marL="0" indent="0">
              <a:buNone/>
            </a:pPr>
            <a:r>
              <a:rPr lang="el-GR" altLang="en-US" sz="1600" b="1" dirty="0" smtClean="0"/>
              <a:t>Εικόνα 21: </a:t>
            </a:r>
            <a:r>
              <a:rPr lang="en-US" altLang="en-US" sz="1600" dirty="0" smtClean="0"/>
              <a:t>Hobo spiders. Copyright Orkin.com. </a:t>
            </a:r>
            <a:r>
              <a:rPr lang="el-GR" altLang="en-US" sz="1600" dirty="0" smtClean="0"/>
              <a:t>Σύνδεσμος: </a:t>
            </a:r>
            <a:r>
              <a:rPr lang="en-US" altLang="en-US" sz="1600" dirty="0" smtClean="0"/>
              <a:t>http://www.orkin.com/other/spiders/hobo-spiders/. </a:t>
            </a:r>
            <a:r>
              <a:rPr lang="el-GR" altLang="en-US" sz="1600" dirty="0" smtClean="0"/>
              <a:t>Πηγή: </a:t>
            </a:r>
            <a:r>
              <a:rPr lang="en-US" altLang="en-US" sz="1600" dirty="0" smtClean="0"/>
              <a:t>http://www.orkin.com.</a:t>
            </a:r>
          </a:p>
          <a:p>
            <a:pPr marL="0" indent="0">
              <a:buNone/>
            </a:pPr>
            <a:r>
              <a:rPr lang="el-GR" altLang="en-US" sz="1600" b="1" dirty="0" smtClean="0"/>
              <a:t>Εικόνα 22: </a:t>
            </a:r>
            <a:r>
              <a:rPr lang="en-US" altLang="en-US" sz="1600" dirty="0" smtClean="0"/>
              <a:t>Copyright 1969 by the respective contributor. </a:t>
            </a:r>
            <a:r>
              <a:rPr lang="el-GR" altLang="en-US" sz="1600" dirty="0" smtClean="0"/>
              <a:t>Πηγή: </a:t>
            </a:r>
            <a:r>
              <a:rPr lang="en-US" altLang="en-US" sz="1600" dirty="0" smtClean="0"/>
              <a:t>F.E.G. Cox, R Philips </a:t>
            </a:r>
            <a:r>
              <a:rPr lang="en-US" altLang="en-US" sz="1600" dirty="0" err="1" smtClean="0"/>
              <a:t>Dalis</a:t>
            </a:r>
            <a:r>
              <a:rPr lang="en-US" altLang="en-US" sz="1600" dirty="0" smtClean="0"/>
              <a:t>, J. Green, J. E. Morton, D. </a:t>
            </a:r>
            <a:r>
              <a:rPr lang="en-US" altLang="en-US" sz="1600" dirty="0" err="1" smtClean="0"/>
              <a:t>Nickols</a:t>
            </a:r>
            <a:r>
              <a:rPr lang="en-US" altLang="en-US" sz="1600" dirty="0" smtClean="0"/>
              <a:t>, D. Wakelin, Practical Invertebrate Zoology.</a:t>
            </a:r>
          </a:p>
          <a:p>
            <a:pPr marL="0" indent="0">
              <a:buNone/>
            </a:pPr>
            <a:r>
              <a:rPr lang="el-GR" altLang="en-US" sz="1600" b="1" dirty="0" smtClean="0"/>
              <a:t>Εικόνα 23: </a:t>
            </a:r>
            <a:r>
              <a:rPr lang="en-US" altLang="en-US" sz="1600" dirty="0" smtClean="0"/>
              <a:t>Copyright Bull. 70, State Geol. Nat. Survey.  </a:t>
            </a:r>
            <a:r>
              <a:rPr lang="el-GR" altLang="en-US" sz="1600" dirty="0" smtClean="0"/>
              <a:t>Πηγή: </a:t>
            </a:r>
            <a:r>
              <a:rPr lang="en-US" altLang="en-US" sz="1600" dirty="0" smtClean="0"/>
              <a:t>B.J. </a:t>
            </a:r>
            <a:r>
              <a:rPr lang="en-US" altLang="en-US" sz="1600" dirty="0" err="1" smtClean="0"/>
              <a:t>Kaston</a:t>
            </a:r>
            <a:r>
              <a:rPr lang="en-US" altLang="en-US" sz="1600" dirty="0" smtClean="0"/>
              <a:t> (1948). Spiders of Connecticut. Bull. 70, State Geol. Nat. Survey.</a:t>
            </a:r>
          </a:p>
          <a:p>
            <a:pPr marL="0" indent="0">
              <a:buNone/>
            </a:pPr>
            <a:r>
              <a:rPr lang="el-GR" altLang="en-US" sz="1600" b="1" dirty="0" smtClean="0"/>
              <a:t>Εικόνα 24: </a:t>
            </a:r>
            <a:r>
              <a:rPr lang="en-US" altLang="en-US" sz="1600" dirty="0" smtClean="0"/>
              <a:t>Copyright  Sixth Edition. Saunders College Publishing. </a:t>
            </a:r>
            <a:r>
              <a:rPr lang="el-GR" altLang="en-US" sz="1600" dirty="0" smtClean="0"/>
              <a:t>Πηγή: </a:t>
            </a:r>
            <a:r>
              <a:rPr lang="en-US" altLang="en-US" sz="1600" dirty="0" smtClean="0"/>
              <a:t>D.J. </a:t>
            </a:r>
            <a:r>
              <a:rPr lang="en-US" altLang="en-US" sz="1600" dirty="0" err="1" smtClean="0"/>
              <a:t>Borror</a:t>
            </a:r>
            <a:r>
              <a:rPr lang="en-US" altLang="en-US" sz="1600" dirty="0" smtClean="0"/>
              <a:t>, C.A. </a:t>
            </a:r>
            <a:r>
              <a:rPr lang="en-US" altLang="en-US" sz="1600" dirty="0" err="1" smtClean="0"/>
              <a:t>Triplehorn</a:t>
            </a:r>
            <a:r>
              <a:rPr lang="en-US" altLang="en-US" sz="1600" dirty="0" smtClean="0"/>
              <a:t> &amp; N.F. Johnson (1982). An Introduction to the Study of Insects. Sixth Edition. Saunders College Publishing.</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45</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25451201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54794" y="356629"/>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6</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smtClean="0"/>
              <a:t>25: </a:t>
            </a:r>
            <a:r>
              <a:rPr lang="en-US" altLang="en-US" sz="1600" dirty="0" smtClean="0"/>
              <a:t>Copyright Saunders College Publishing. </a:t>
            </a:r>
            <a:r>
              <a:rPr lang="en-US" altLang="en-US" sz="1600" dirty="0" err="1" smtClean="0"/>
              <a:t>Πηγή</a:t>
            </a:r>
            <a:r>
              <a:rPr lang="en-US" altLang="en-US" sz="1600" dirty="0" smtClean="0"/>
              <a:t>: D.J. </a:t>
            </a:r>
            <a:r>
              <a:rPr lang="en-US" altLang="en-US" sz="1600" dirty="0" err="1" smtClean="0"/>
              <a:t>Borror</a:t>
            </a:r>
            <a:r>
              <a:rPr lang="en-US" altLang="en-US" sz="1600" dirty="0" smtClean="0"/>
              <a:t>, C.A. </a:t>
            </a:r>
            <a:r>
              <a:rPr lang="en-US" altLang="en-US" sz="1600" dirty="0" err="1" smtClean="0"/>
              <a:t>Triplehorn</a:t>
            </a:r>
            <a:r>
              <a:rPr lang="en-US" altLang="en-US" sz="1600" dirty="0" smtClean="0"/>
              <a:t> &amp; N.F. Johnson (1989). An Introduction to the Study of Insects. Saunders College Publishing.</a:t>
            </a:r>
          </a:p>
          <a:p>
            <a:pPr marL="0" indent="0">
              <a:buNone/>
            </a:pPr>
            <a:r>
              <a:rPr lang="en-US" altLang="en-US" sz="1600" b="1" dirty="0" err="1" smtClean="0"/>
              <a:t>Εικόν</a:t>
            </a:r>
            <a:r>
              <a:rPr lang="en-US" altLang="en-US" sz="1600" b="1" dirty="0" smtClean="0"/>
              <a:t>α 26: </a:t>
            </a:r>
            <a:r>
              <a:rPr lang="en-US" altLang="en-US" sz="1600" dirty="0" smtClean="0"/>
              <a:t>Copyright Sidgwick &amp; Jackson. </a:t>
            </a:r>
            <a:r>
              <a:rPr lang="en-US" altLang="en-US" sz="1600" dirty="0" err="1" smtClean="0"/>
              <a:t>Πηγή</a:t>
            </a:r>
            <a:r>
              <a:rPr lang="en-US" altLang="en-US" sz="1600" dirty="0" smtClean="0"/>
              <a:t>: F.E.G. Cox et al. (1969). Practical Invertebrate Zoology. A Laboratory Manual. </a:t>
            </a:r>
            <a:r>
              <a:rPr lang="en-US" altLang="en-US" sz="1600" dirty="0" err="1" smtClean="0"/>
              <a:t>Sidgwick</a:t>
            </a:r>
            <a:r>
              <a:rPr lang="en-US" altLang="en-US" sz="1600" dirty="0" smtClean="0"/>
              <a:t> &amp; Jackson.</a:t>
            </a:r>
          </a:p>
          <a:p>
            <a:pPr marL="0" indent="0">
              <a:buNone/>
            </a:pPr>
            <a:r>
              <a:rPr lang="en-US" altLang="en-US" sz="1600" b="1" dirty="0" err="1" smtClean="0"/>
              <a:t>Εικόν</a:t>
            </a:r>
            <a:r>
              <a:rPr lang="en-US" altLang="en-US" sz="1600" b="1" dirty="0" smtClean="0"/>
              <a:t>α 27: </a:t>
            </a:r>
            <a:r>
              <a:rPr lang="en-US" altLang="en-US" sz="1600" dirty="0" smtClean="0"/>
              <a:t>Copyright 1987 by CBS College Publishing, 1980 by Saunders College/Hlt, Rinehart and Winston, 1963,1968 and 1974 by W.B. Saunders Company. </a:t>
            </a:r>
            <a:r>
              <a:rPr lang="en-US" altLang="en-US" sz="1600" dirty="0" err="1" smtClean="0"/>
              <a:t>Πηγή</a:t>
            </a:r>
            <a:r>
              <a:rPr lang="en-US" altLang="en-US" sz="1600" dirty="0" smtClean="0"/>
              <a:t>: </a:t>
            </a:r>
            <a:r>
              <a:rPr lang="en-US" altLang="en-US" sz="1600" dirty="0" err="1" smtClean="0"/>
              <a:t>Invertabrate</a:t>
            </a:r>
            <a:r>
              <a:rPr lang="en-US" altLang="en-US" sz="1600" dirty="0" smtClean="0"/>
              <a:t> Zoology, Barnes, ISBN 0-03-008914-X. </a:t>
            </a:r>
          </a:p>
          <a:p>
            <a:pPr marL="0" indent="0">
              <a:buNone/>
            </a:pPr>
            <a:r>
              <a:rPr lang="en-US" altLang="en-US" sz="1600" b="1" dirty="0" err="1" smtClean="0"/>
              <a:t>Εικόν</a:t>
            </a:r>
            <a:r>
              <a:rPr lang="en-US" altLang="en-US" sz="1600" b="1" dirty="0" smtClean="0"/>
              <a:t>α 28: </a:t>
            </a:r>
            <a:r>
              <a:rPr lang="en-US" altLang="en-US" sz="1600" dirty="0" smtClean="0"/>
              <a:t>Copyright  </a:t>
            </a:r>
            <a:r>
              <a:rPr lang="en-US" altLang="en-US" sz="1600" dirty="0"/>
              <a:t>Saunders College </a:t>
            </a:r>
            <a:r>
              <a:rPr lang="en-US" altLang="en-US" sz="1600" dirty="0" smtClean="0"/>
              <a:t>Publishing</a:t>
            </a:r>
            <a:r>
              <a:rPr lang="el-GR" altLang="en-US" sz="1600" dirty="0" smtClean="0"/>
              <a:t>.</a:t>
            </a:r>
            <a:r>
              <a:rPr lang="en-US" altLang="en-US" sz="1600" dirty="0" smtClean="0"/>
              <a:t>  Πηγή: D.J. </a:t>
            </a:r>
            <a:r>
              <a:rPr lang="en-US" altLang="en-US" sz="1600" dirty="0" err="1" smtClean="0"/>
              <a:t>Borror</a:t>
            </a:r>
            <a:r>
              <a:rPr lang="en-US" altLang="en-US" sz="1600" dirty="0" smtClean="0"/>
              <a:t>, C.A. </a:t>
            </a:r>
            <a:r>
              <a:rPr lang="en-US" altLang="en-US" sz="1600" dirty="0" err="1" smtClean="0"/>
              <a:t>Triplehorn</a:t>
            </a:r>
            <a:r>
              <a:rPr lang="en-US" altLang="en-US" sz="1600" dirty="0" smtClean="0"/>
              <a:t> &amp; N.F. Johnson (1982). An Introduction to the Study of Insects. Sixth Edition. Saunders College Publishing.</a:t>
            </a:r>
          </a:p>
          <a:p>
            <a:pPr marL="0" indent="0">
              <a:buNone/>
            </a:pPr>
            <a:r>
              <a:rPr lang="en-US" altLang="en-US" sz="1600" b="1" dirty="0" err="1" smtClean="0"/>
              <a:t>Εικόν</a:t>
            </a:r>
            <a:r>
              <a:rPr lang="en-US" altLang="en-US" sz="1600" b="1" dirty="0" smtClean="0"/>
              <a:t>α 29: </a:t>
            </a:r>
            <a:r>
              <a:rPr lang="en-US" altLang="en-US" sz="1600" dirty="0" smtClean="0"/>
              <a:t>Copyright 1987 by CBS College Publishing, 1980 by Saunders College/Hlt, Rinehart and Winston, 1963,1968 and 1974 by W.B. Saunders Company. </a:t>
            </a:r>
            <a:r>
              <a:rPr lang="en-US" altLang="en-US" sz="1600" dirty="0" err="1" smtClean="0"/>
              <a:t>Πηγή</a:t>
            </a:r>
            <a:r>
              <a:rPr lang="en-US" altLang="en-US" sz="1600" dirty="0" smtClean="0"/>
              <a:t>: </a:t>
            </a:r>
            <a:r>
              <a:rPr lang="en-US" altLang="en-US" sz="1600" dirty="0" err="1" smtClean="0"/>
              <a:t>Invertabrate</a:t>
            </a:r>
            <a:r>
              <a:rPr lang="en-US" altLang="en-US" sz="1600" dirty="0" smtClean="0"/>
              <a:t> Zoology, Barnes, ISBN 0-03-008914-X. </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46</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113928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314325" y="410368"/>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7</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smtClean="0"/>
              <a:t>30: </a:t>
            </a:r>
            <a:r>
              <a:rPr lang="en-US" altLang="en-US" sz="1600" dirty="0" smtClean="0"/>
              <a:t>Diagrammatic section through a book lung. Copyright 1987 by CBS College Publishing, 1980 by Saunders College/</a:t>
            </a:r>
            <a:r>
              <a:rPr lang="en-US" altLang="en-US" sz="1600" dirty="0" err="1" smtClean="0"/>
              <a:t>Hlt</a:t>
            </a:r>
            <a:r>
              <a:rPr lang="en-US" altLang="en-US" sz="1600" dirty="0" smtClean="0"/>
              <a:t>, Rinehart and Winston, 1963,1968 and 1974 by W.B. Saunders Company. </a:t>
            </a:r>
            <a:r>
              <a:rPr lang="en-US" altLang="en-US" sz="1600" dirty="0" err="1" smtClean="0"/>
              <a:t>Πηγή</a:t>
            </a:r>
            <a:r>
              <a:rPr lang="en-US" altLang="en-US" sz="1600" dirty="0" smtClean="0"/>
              <a:t>: </a:t>
            </a:r>
            <a:r>
              <a:rPr lang="en-US" altLang="en-US" sz="1600" dirty="0" err="1" smtClean="0"/>
              <a:t>Invertabrate</a:t>
            </a:r>
            <a:r>
              <a:rPr lang="en-US" altLang="en-US" sz="1600" dirty="0" smtClean="0"/>
              <a:t> Zoology, Barnes, ISBN 0-03-008914-X. </a:t>
            </a:r>
          </a:p>
          <a:p>
            <a:pPr marL="0" indent="0">
              <a:buNone/>
            </a:pPr>
            <a:r>
              <a:rPr lang="en-US" altLang="en-US" sz="1600" b="1" dirty="0" err="1" smtClean="0"/>
              <a:t>Εικόν</a:t>
            </a:r>
            <a:r>
              <a:rPr lang="en-US" altLang="en-US" sz="1600" b="1" dirty="0" smtClean="0"/>
              <a:t>α 31: </a:t>
            </a:r>
            <a:r>
              <a:rPr lang="en-US" altLang="en-US" sz="1600" dirty="0" smtClean="0"/>
              <a:t>Solifugae arachnid camel spider. Copyright </a:t>
            </a:r>
            <a:r>
              <a:rPr lang="en-US" altLang="en-US" sz="1600" dirty="0" err="1" smtClean="0"/>
              <a:t>Laserhorse</a:t>
            </a:r>
            <a:r>
              <a:rPr lang="en-US" altLang="en-US" sz="1600" dirty="0" smtClean="0"/>
              <a:t>. </a:t>
            </a:r>
            <a:r>
              <a:rPr lang="en-US" altLang="en-US" sz="1600" dirty="0" err="1" smtClean="0"/>
              <a:t>Σύνδεσμος</a:t>
            </a:r>
            <a:r>
              <a:rPr lang="en-US" altLang="en-US" sz="1600" dirty="0" smtClean="0"/>
              <a:t>: http://www.lazerhorse.org/2014/11/22/solifugae-arachnid-camel-spider/#. </a:t>
            </a:r>
            <a:r>
              <a:rPr lang="en-US" altLang="en-US" sz="1600" dirty="0" err="1" smtClean="0"/>
              <a:t>Πηγή</a:t>
            </a:r>
            <a:r>
              <a:rPr lang="en-US" altLang="en-US" sz="1600" dirty="0" smtClean="0"/>
              <a:t>: http://www.lazerhorse.org.</a:t>
            </a:r>
          </a:p>
          <a:p>
            <a:pPr marL="0" indent="0">
              <a:buNone/>
            </a:pPr>
            <a:r>
              <a:rPr lang="en-US" altLang="en-US" sz="1600" b="1" dirty="0" err="1" smtClean="0"/>
              <a:t>Εικόν</a:t>
            </a:r>
            <a:r>
              <a:rPr lang="en-US" altLang="en-US" sz="1600" b="1" dirty="0" smtClean="0"/>
              <a:t>α 32: </a:t>
            </a:r>
            <a:r>
              <a:rPr lang="en-US" altLang="en-US" sz="1600" dirty="0" smtClean="0"/>
              <a:t>Diurnal female Solifuge . Copyright N. Larsen ©. </a:t>
            </a:r>
            <a:r>
              <a:rPr lang="en-US" altLang="en-US" sz="1600" dirty="0" err="1" smtClean="0"/>
              <a:t>Σύνδεσμος</a:t>
            </a:r>
            <a:r>
              <a:rPr lang="en-US" altLang="en-US" sz="1600" dirty="0" smtClean="0"/>
              <a:t> : http://www.biodiversityexplorer.org/arachnids/solifugids/solifugae_unident.htm.  </a:t>
            </a:r>
            <a:r>
              <a:rPr lang="en-US" altLang="en-US" sz="1600" dirty="0" err="1" smtClean="0"/>
              <a:t>Πηγή</a:t>
            </a:r>
            <a:r>
              <a:rPr lang="en-US" altLang="en-US" sz="1600" dirty="0" smtClean="0"/>
              <a:t>: http://www.biodiversityexplorer.org.</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47</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25482434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54794" y="356629"/>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8</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n-US" altLang="en-US" sz="1600" b="1" dirty="0" err="1" smtClean="0"/>
              <a:t>Εικόνες</a:t>
            </a:r>
            <a:r>
              <a:rPr lang="en-US" altLang="en-US" sz="1600" b="1" dirty="0" smtClean="0"/>
              <a:t> </a:t>
            </a:r>
            <a:r>
              <a:rPr lang="en-US" altLang="en-US" sz="1600" b="1" dirty="0" smtClean="0"/>
              <a:t>33 -38: </a:t>
            </a:r>
            <a:r>
              <a:rPr lang="en-US" altLang="en-US" sz="1600" dirty="0" smtClean="0"/>
              <a:t>THE UNAUTHORIZED COPYING, DISPLAYING OR OTHER USE OF PHOTOGRAPHS OR OTHER CONTENT  FROM THIS SITE IS ILLLEGAL. © Copyright 2005-2006.  All images in this site, even if they do not include an individual statement of copyright, are protected under the U. S. Copyright Act.  They may not be "borrowed" or otherwise used without our express permission or the express permission of the photographer(s),  artist(s), or author(s).  For permission, please submit your request to wsavary@yahoo.com. </a:t>
            </a:r>
            <a:r>
              <a:rPr lang="en-US" altLang="en-US" sz="1600" dirty="0" err="1" smtClean="0"/>
              <a:t>Σύνδεσμος</a:t>
            </a:r>
            <a:r>
              <a:rPr lang="en-US" altLang="en-US" sz="1600" dirty="0" smtClean="0"/>
              <a:t>: http://www.solpugid.com/Introduction.htm. </a:t>
            </a:r>
            <a:r>
              <a:rPr lang="en-US" altLang="en-US" sz="1600" dirty="0" err="1" smtClean="0"/>
              <a:t>Πηγή</a:t>
            </a:r>
            <a:r>
              <a:rPr lang="en-US" altLang="en-US" sz="1600" dirty="0" smtClean="0"/>
              <a:t>: http://www.solpugid.com.</a:t>
            </a:r>
          </a:p>
          <a:p>
            <a:pPr marL="0" indent="0">
              <a:buNone/>
            </a:pPr>
            <a:r>
              <a:rPr lang="el-GR" altLang="en-US" sz="1600" b="1" dirty="0" smtClean="0"/>
              <a:t>Εικόνα 39: </a:t>
            </a:r>
            <a:r>
              <a:rPr lang="en-US" altLang="en-US" sz="1600" dirty="0" smtClean="0"/>
              <a:t>Dorsal view of the </a:t>
            </a:r>
            <a:r>
              <a:rPr lang="en-US" altLang="en-US" sz="1600" dirty="0" err="1" smtClean="0"/>
              <a:t>solifuge</a:t>
            </a:r>
            <a:r>
              <a:rPr lang="en-US" altLang="en-US" sz="1600" dirty="0" smtClean="0"/>
              <a:t>, </a:t>
            </a:r>
            <a:r>
              <a:rPr lang="en-US" altLang="en-US" sz="1600" dirty="0" err="1" smtClean="0"/>
              <a:t>Galeodes</a:t>
            </a:r>
            <a:r>
              <a:rPr lang="en-US" altLang="en-US" sz="1600" dirty="0" smtClean="0"/>
              <a:t> </a:t>
            </a:r>
            <a:r>
              <a:rPr lang="en-US" altLang="en-US" sz="1600" dirty="0" err="1" smtClean="0"/>
              <a:t>arabs</a:t>
            </a:r>
            <a:r>
              <a:rPr lang="en-US" altLang="en-US" sz="1600" dirty="0" smtClean="0"/>
              <a:t> (</a:t>
            </a:r>
            <a:r>
              <a:rPr lang="en-US" altLang="en-US" sz="1600" dirty="0" err="1" smtClean="0"/>
              <a:t>Galeodidae</a:t>
            </a:r>
            <a:r>
              <a:rPr lang="en-US" altLang="en-US" sz="1600" dirty="0" smtClean="0"/>
              <a:t>). Copyright 2001 by Richard Fox Lander University.  </a:t>
            </a:r>
            <a:r>
              <a:rPr lang="el-GR" altLang="en-US" sz="1600" dirty="0" smtClean="0"/>
              <a:t>Σύνδεσμος: </a:t>
            </a:r>
            <a:r>
              <a:rPr lang="en-US" altLang="en-US" sz="1600" dirty="0" smtClean="0"/>
              <a:t>http://lanwebs.lander.edu/faculty/rsfox/invertebrates/ammotrechella.html. </a:t>
            </a:r>
            <a:r>
              <a:rPr lang="el-GR" altLang="en-US" sz="1600" dirty="0" smtClean="0"/>
              <a:t>Πηγή: </a:t>
            </a:r>
            <a:r>
              <a:rPr lang="en-US" altLang="en-US" sz="1600" dirty="0" smtClean="0"/>
              <a:t>http://lanwebs.lander.edu. </a:t>
            </a:r>
            <a:endParaRPr lang="el-GR"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48</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1893049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00534" y="356629"/>
            <a:ext cx="862387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9</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40: </a:t>
            </a:r>
            <a:r>
              <a:rPr lang="en-US" altLang="en-US" sz="1600" dirty="0" smtClean="0"/>
              <a:t>Ventral view of the </a:t>
            </a:r>
            <a:r>
              <a:rPr lang="en-US" altLang="en-US" sz="1600" dirty="0" err="1" smtClean="0"/>
              <a:t>solifuge</a:t>
            </a:r>
            <a:r>
              <a:rPr lang="en-US" altLang="en-US" sz="1600" dirty="0" smtClean="0"/>
              <a:t>, </a:t>
            </a:r>
            <a:r>
              <a:rPr lang="en-US" altLang="en-US" sz="1600" dirty="0" err="1" smtClean="0"/>
              <a:t>Rhagodes</a:t>
            </a:r>
            <a:r>
              <a:rPr lang="en-US" altLang="en-US" sz="1600" dirty="0" smtClean="0"/>
              <a:t> (</a:t>
            </a:r>
            <a:r>
              <a:rPr lang="en-US" altLang="en-US" sz="1600" dirty="0" err="1" smtClean="0"/>
              <a:t>Rhagodidae</a:t>
            </a:r>
            <a:r>
              <a:rPr lang="en-US" altLang="en-US" sz="1600" dirty="0" smtClean="0"/>
              <a:t>). Copyright 2001 by Richard Fox Lander University.  </a:t>
            </a:r>
            <a:r>
              <a:rPr lang="el-GR" altLang="en-US" sz="1600" dirty="0" smtClean="0"/>
              <a:t>Σύνδεσμος: </a:t>
            </a:r>
            <a:r>
              <a:rPr lang="en-US" altLang="en-US" sz="1600" dirty="0" smtClean="0"/>
              <a:t>http://lanwebs.lander.edu/faculty/rsfox/invertebrates/ammotrechella.html. </a:t>
            </a:r>
            <a:r>
              <a:rPr lang="el-GR" altLang="en-US" sz="1600" dirty="0" smtClean="0"/>
              <a:t>Πηγή: </a:t>
            </a:r>
            <a:r>
              <a:rPr lang="en-US" altLang="en-US" sz="1600" dirty="0" smtClean="0"/>
              <a:t>http://lanwebs.lander.edu. </a:t>
            </a:r>
          </a:p>
          <a:p>
            <a:pPr marL="0" indent="0">
              <a:buNone/>
            </a:pPr>
            <a:r>
              <a:rPr lang="el-GR" altLang="en-US" sz="1600" b="1" dirty="0" smtClean="0"/>
              <a:t>Εικόνα 41: </a:t>
            </a:r>
            <a:r>
              <a:rPr lang="en-US" altLang="en-US" sz="1600" dirty="0" smtClean="0"/>
              <a:t>Dust mite (</a:t>
            </a:r>
            <a:r>
              <a:rPr lang="en-US" altLang="en-US" sz="1600" dirty="0" err="1" smtClean="0"/>
              <a:t>Dermatophagoides</a:t>
            </a:r>
            <a:r>
              <a:rPr lang="en-US" altLang="en-US" sz="1600" dirty="0" smtClean="0"/>
              <a:t> spp.). Copyright Dennis Kunkel Microscopy, Inc./Visuals Unlimited, Inc. </a:t>
            </a:r>
            <a:r>
              <a:rPr lang="el-GR" altLang="en-US" sz="1600" dirty="0" smtClean="0"/>
              <a:t>Σύνδεσμος: </a:t>
            </a:r>
            <a:r>
              <a:rPr lang="en-US" altLang="en-US" sz="1600" dirty="0" smtClean="0"/>
              <a:t>http://www.visualsunlimited.com/image/I0000j9rQuJ70Fx4. </a:t>
            </a:r>
            <a:r>
              <a:rPr lang="el-GR" altLang="en-US" sz="1600" dirty="0" smtClean="0"/>
              <a:t>Πηγή: </a:t>
            </a:r>
            <a:r>
              <a:rPr lang="en-US" altLang="en-US" sz="1600" dirty="0"/>
              <a:t>http://www.visualsunlimited.com.</a:t>
            </a:r>
          </a:p>
          <a:p>
            <a:pPr marL="0" indent="0">
              <a:buNone/>
            </a:pPr>
            <a:r>
              <a:rPr lang="el-GR" altLang="en-US" sz="1600" b="1" dirty="0" smtClean="0"/>
              <a:t>Εικόνα 42: </a:t>
            </a:r>
            <a:r>
              <a:rPr lang="en-US" altLang="en-US" sz="1600" dirty="0" smtClean="0"/>
              <a:t>American dog tick (</a:t>
            </a:r>
            <a:r>
              <a:rPr lang="en-US" altLang="en-US" sz="1600" dirty="0" err="1" smtClean="0"/>
              <a:t>Dermacentor</a:t>
            </a:r>
            <a:r>
              <a:rPr lang="en-US" altLang="en-US" sz="1600" dirty="0" smtClean="0"/>
              <a:t> </a:t>
            </a:r>
            <a:r>
              <a:rPr lang="en-US" altLang="en-US" sz="1600" dirty="0" err="1" smtClean="0"/>
              <a:t>variabilis</a:t>
            </a:r>
            <a:r>
              <a:rPr lang="en-US" altLang="en-US" sz="1600" dirty="0" smtClean="0"/>
              <a:t>). Copyright Dennis Kunkel Microscopy, Inc./Visuals Unlimited, Inc. </a:t>
            </a:r>
            <a:r>
              <a:rPr lang="el-GR" altLang="en-US" sz="1600" dirty="0" smtClean="0"/>
              <a:t>Σύνδεσμος: </a:t>
            </a:r>
            <a:r>
              <a:rPr lang="en-US" altLang="en-US" sz="1600" dirty="0" smtClean="0"/>
              <a:t>http://www.visualsunlimited.com/image/I0000XV1GaEcno84 </a:t>
            </a:r>
            <a:r>
              <a:rPr lang="el-GR" altLang="en-US" sz="1600" dirty="0" smtClean="0"/>
              <a:t>Πηγή: </a:t>
            </a:r>
            <a:r>
              <a:rPr lang="en-US" altLang="en-US" sz="1600" dirty="0" smtClean="0"/>
              <a:t>http://www.visualsunlimited.com</a:t>
            </a:r>
          </a:p>
          <a:p>
            <a:pPr marL="0" indent="0">
              <a:buNone/>
            </a:pPr>
            <a:r>
              <a:rPr lang="el-GR" altLang="en-US" sz="1600" b="1" dirty="0" smtClean="0"/>
              <a:t>Εικόνα 43: </a:t>
            </a:r>
            <a:r>
              <a:rPr lang="en-US" altLang="en-US" sz="1600" dirty="0" smtClean="0"/>
              <a:t>Tick male (aka). Wikipedia The Free Encyclopedia. </a:t>
            </a:r>
            <a:r>
              <a:rPr lang="el-GR" altLang="en-US" sz="1600" dirty="0" smtClean="0"/>
              <a:t>Σύνδεσμος: </a:t>
            </a:r>
            <a:r>
              <a:rPr lang="en-US" altLang="en-US" sz="1600" dirty="0" smtClean="0"/>
              <a:t>http://en.wikipedia.org/wiki/Acari#mediaviewer/File:Tick_male_(aka).jpg. </a:t>
            </a:r>
            <a:r>
              <a:rPr lang="el-GR" altLang="en-US" sz="1600" dirty="0" smtClean="0"/>
              <a:t>Πηγή: </a:t>
            </a:r>
            <a:r>
              <a:rPr lang="en-US" altLang="en-US" sz="1600" dirty="0" smtClean="0"/>
              <a:t>http://en.wikipedia.org.</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49</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2498671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152053" y="320675"/>
            <a:ext cx="8839894"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10</a:t>
            </a:r>
            <a:r>
              <a:rPr lang="en-US" altLang="en-US" sz="4000" dirty="0" smtClean="0"/>
              <a:t>/</a:t>
            </a:r>
            <a:r>
              <a:rPr lang="el-GR" altLang="en-US" sz="4000" dirty="0" smtClean="0"/>
              <a:t>10</a:t>
            </a:r>
            <a:endParaRPr lang="el-GR" altLang="en-US" sz="4000" dirty="0" smtClean="0"/>
          </a:p>
        </p:txBody>
      </p:sp>
      <p:sp>
        <p:nvSpPr>
          <p:cNvPr id="48131" name="Content Placeholder 2"/>
          <p:cNvSpPr>
            <a:spLocks noGrp="1"/>
          </p:cNvSpPr>
          <p:nvPr>
            <p:ph idx="1"/>
          </p:nvPr>
        </p:nvSpPr>
        <p:spPr/>
        <p:txBody>
          <a:bodyPr/>
          <a:lstStyle/>
          <a:p>
            <a:pPr marL="0" indent="0">
              <a:buNone/>
            </a:pPr>
            <a:r>
              <a:rPr lang="el-GR" altLang="en-US" sz="1600" b="1" smtClean="0"/>
              <a:t>Εικόνα </a:t>
            </a:r>
            <a:r>
              <a:rPr lang="el-GR" altLang="en-US" sz="1600" b="1" dirty="0" smtClean="0"/>
              <a:t>44: </a:t>
            </a:r>
            <a:r>
              <a:rPr lang="en-US" altLang="en-US" sz="1600" dirty="0" smtClean="0"/>
              <a:t>Copyright </a:t>
            </a:r>
            <a:r>
              <a:rPr lang="en-US" altLang="en-US" sz="1600" dirty="0" err="1" smtClean="0"/>
              <a:t>Sidgwick</a:t>
            </a:r>
            <a:r>
              <a:rPr lang="en-US" altLang="en-US" sz="1600" dirty="0" smtClean="0"/>
              <a:t> &amp; Jackson. </a:t>
            </a:r>
            <a:r>
              <a:rPr lang="el-GR" altLang="en-US" sz="1600" dirty="0" smtClean="0"/>
              <a:t>Πηγή: </a:t>
            </a:r>
            <a:r>
              <a:rPr lang="en-US" altLang="en-US" sz="1600" dirty="0" smtClean="0"/>
              <a:t>F.E.G Cox et al. (1969). Practical Invertebrate Zoology. A Laboratory Manual. </a:t>
            </a:r>
          </a:p>
          <a:p>
            <a:pPr marL="0" indent="0">
              <a:buNone/>
            </a:pPr>
            <a:r>
              <a:rPr lang="el-GR" altLang="en-US" sz="1600" b="1" dirty="0" smtClean="0"/>
              <a:t>Εικόνα 45: </a:t>
            </a:r>
            <a:r>
              <a:rPr lang="en-US" altLang="en-US" sz="1600" dirty="0" smtClean="0"/>
              <a:t>American dog tick (</a:t>
            </a:r>
            <a:r>
              <a:rPr lang="en-US" altLang="en-US" sz="1600" dirty="0" err="1" smtClean="0"/>
              <a:t>Dermacentor</a:t>
            </a:r>
            <a:r>
              <a:rPr lang="en-US" altLang="en-US" sz="1600" dirty="0" smtClean="0"/>
              <a:t> </a:t>
            </a:r>
            <a:r>
              <a:rPr lang="en-US" altLang="en-US" sz="1600" dirty="0" err="1" smtClean="0"/>
              <a:t>variabilis</a:t>
            </a:r>
            <a:r>
              <a:rPr lang="en-US" altLang="en-US" sz="1600" dirty="0" smtClean="0"/>
              <a:t>). Copyright Dennis Kunkel Microscopy, Inc./Visuals Unlimited, Inc. </a:t>
            </a:r>
            <a:r>
              <a:rPr lang="el-GR" altLang="en-US" sz="1600" dirty="0" smtClean="0"/>
              <a:t>Σύνδεσμος: </a:t>
            </a:r>
            <a:r>
              <a:rPr lang="en-US" altLang="en-US" sz="1600" dirty="0" smtClean="0"/>
              <a:t>http://www.visualsunlimited.com/image/I00002wxvSB3lwC0. </a:t>
            </a:r>
            <a:r>
              <a:rPr lang="el-GR" altLang="en-US" sz="1600" dirty="0" smtClean="0"/>
              <a:t>Πηγή: </a:t>
            </a:r>
            <a:r>
              <a:rPr lang="en-US" altLang="en-US" sz="1600" dirty="0" smtClean="0"/>
              <a:t>http://www.visualsunlimited.com.</a:t>
            </a:r>
          </a:p>
          <a:p>
            <a:pPr marL="0" indent="0">
              <a:buNone/>
            </a:pPr>
            <a:endParaRPr lang="en-US" altLang="en-US" sz="1600" dirty="0" smtClean="0"/>
          </a:p>
          <a:p>
            <a:pPr marL="0" indent="0">
              <a:buNone/>
            </a:pPr>
            <a:r>
              <a:rPr lang="el-GR" altLang="en-US" sz="1600" b="1" dirty="0" smtClean="0"/>
              <a:t>Διακλαδισμένα Διαγράμματα</a:t>
            </a:r>
          </a:p>
          <a:p>
            <a:pPr marL="0" indent="0">
              <a:buNone/>
            </a:pPr>
            <a:r>
              <a:rPr lang="el-GR" altLang="en-US" sz="1600" dirty="0" smtClean="0"/>
              <a:t>1. </a:t>
            </a:r>
            <a:r>
              <a:rPr lang="en-US" altLang="en-US" sz="1600" dirty="0" smtClean="0"/>
              <a:t>Copyright © 2002 </a:t>
            </a:r>
            <a:r>
              <a:rPr lang="en-US" altLang="en-US" sz="1600" dirty="0" err="1" smtClean="0"/>
              <a:t>Arie</a:t>
            </a:r>
            <a:r>
              <a:rPr lang="en-US" altLang="en-US" sz="1600" dirty="0" smtClean="0"/>
              <a:t> van der </a:t>
            </a:r>
            <a:r>
              <a:rPr lang="en-US" altLang="en-US" sz="1600" dirty="0" err="1" smtClean="0"/>
              <a:t>Meijden</a:t>
            </a:r>
            <a:r>
              <a:rPr lang="en-US" altLang="en-US" sz="1600" dirty="0" smtClean="0"/>
              <a:t>. </a:t>
            </a:r>
            <a:r>
              <a:rPr lang="el-GR" altLang="en-US" sz="1600" dirty="0" smtClean="0"/>
              <a:t>Σύνδεσμος: </a:t>
            </a:r>
            <a:r>
              <a:rPr lang="en-US" altLang="en-US" sz="1600" dirty="0" smtClean="0"/>
              <a:t>http://tolweb.org/Arthropoda/2469. </a:t>
            </a:r>
            <a:r>
              <a:rPr lang="el-GR" altLang="en-US" sz="1600" dirty="0" smtClean="0"/>
              <a:t>Πηγή: </a:t>
            </a:r>
            <a:r>
              <a:rPr lang="en-US" altLang="en-US" sz="1600" dirty="0" smtClean="0"/>
              <a:t>http://tolweb.org/tree/.</a:t>
            </a:r>
          </a:p>
          <a:p>
            <a:pPr marL="0" indent="0">
              <a:buNone/>
            </a:pPr>
            <a:r>
              <a:rPr lang="el-GR" altLang="en-US" sz="1600" dirty="0" smtClean="0"/>
              <a:t>2. </a:t>
            </a:r>
            <a:r>
              <a:rPr lang="en-US" altLang="en-US" sz="1600" dirty="0" smtClean="0"/>
              <a:t>Copyright © 2002 </a:t>
            </a:r>
            <a:r>
              <a:rPr lang="en-US" altLang="en-US" sz="1600" dirty="0" err="1" smtClean="0"/>
              <a:t>Arie</a:t>
            </a:r>
            <a:r>
              <a:rPr lang="en-US" altLang="en-US" sz="1600" dirty="0" smtClean="0"/>
              <a:t> van der </a:t>
            </a:r>
            <a:r>
              <a:rPr lang="en-US" altLang="en-US" sz="1600" dirty="0" err="1" smtClean="0"/>
              <a:t>Meijden</a:t>
            </a:r>
            <a:r>
              <a:rPr lang="en-US" altLang="en-US" sz="1600" dirty="0" smtClean="0"/>
              <a:t>. </a:t>
            </a:r>
            <a:r>
              <a:rPr lang="el-GR" altLang="en-US" sz="1600" dirty="0" smtClean="0"/>
              <a:t>Σύνδεσμος: </a:t>
            </a:r>
            <a:r>
              <a:rPr lang="en-US" altLang="en-US" sz="1600" dirty="0" smtClean="0"/>
              <a:t>http://tolweb.org/Arachnida. </a:t>
            </a:r>
            <a:r>
              <a:rPr lang="el-GR" altLang="en-US" sz="1600" dirty="0" smtClean="0"/>
              <a:t>Πηγή: </a:t>
            </a:r>
            <a:r>
              <a:rPr lang="en-US" altLang="en-US" sz="1600" dirty="0" smtClean="0"/>
              <a:t>http://tolweb.org/tree/.</a:t>
            </a:r>
          </a:p>
          <a:p>
            <a:pPr marL="0" indent="0">
              <a:buNone/>
            </a:pPr>
            <a:endParaRPr lang="el-GR" altLang="en-US" sz="1600" dirty="0"/>
          </a:p>
          <a:p>
            <a:pPr marL="0" indent="0">
              <a:buNone/>
            </a:pPr>
            <a:endParaRPr lang="el-GR" altLang="en-US" sz="1600" dirty="0" smtClean="0"/>
          </a:p>
          <a:p>
            <a:pPr marL="0" indent="0">
              <a:buNone/>
            </a:pPr>
            <a:endParaRPr lang="en-US" altLang="en-US" sz="1600" dirty="0" smtClean="0"/>
          </a:p>
          <a:p>
            <a:pPr marL="0" indent="0">
              <a:buFont typeface="Arial" panose="020B0604020202020204" pitchFamily="34" charset="0"/>
              <a:buNone/>
            </a:pPr>
            <a:endParaRPr lang="el-GR"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Χηληκεραιωτά</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4A70D1-F1E3-4D5B-8C14-18F89A47B327}" type="slidenum">
              <a:rPr lang="en-US" altLang="en-US">
                <a:solidFill>
                  <a:srgbClr val="898989"/>
                </a:solidFill>
                <a:latin typeface="Calibri" panose="020F0502020204030204" pitchFamily="34" charset="0"/>
              </a:rPr>
              <a:pPr/>
              <a:t>50</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1595316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9F152D56-8E8A-4D59-8C70-0817393F172D}" vid="{BE73C61F-BFE0-42D0-A400-1B4ABD9645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1534</TotalTime>
  <Words>2295</Words>
  <Application>Microsoft Office PowerPoint</Application>
  <PresentationFormat>On-screen Show (4:3)</PresentationFormat>
  <Paragraphs>317</Paragraphs>
  <Slides>50</Slides>
  <Notes>45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Comic Sans MS</vt:lpstr>
      <vt:lpstr>Tahoma</vt:lpstr>
      <vt:lpstr>Wingdings</vt:lpstr>
      <vt:lpstr>Theme1</vt:lpstr>
      <vt:lpstr>Ζωολογία Ι</vt:lpstr>
      <vt:lpstr>Αρθρόποδα</vt:lpstr>
      <vt:lpstr>Υπόφυλο Τριλοβιτόμορφα 1/3</vt:lpstr>
      <vt:lpstr>Υπόφυλο Τριλοβιτόμορφα 2/3</vt:lpstr>
      <vt:lpstr>Υπόφυλο Τριλοβιτόμορφα 3/3</vt:lpstr>
      <vt:lpstr>Υπόφυλο Χηληκεραιωτά</vt:lpstr>
      <vt:lpstr>Ομοταξία Μηρόστομα 1/3</vt:lpstr>
      <vt:lpstr>Ομοταξία Μηρόστομα 2/3</vt:lpstr>
      <vt:lpstr>Ομοταξία Μηρόστομα 3/3</vt:lpstr>
      <vt:lpstr>Ομοταξία Πυκνογονίδια 1/5</vt:lpstr>
      <vt:lpstr>Ομοταξία Πυκνογονίδια 2/5</vt:lpstr>
      <vt:lpstr>Ομοταξία Πυκνογονίδια 3/5</vt:lpstr>
      <vt:lpstr>Ομοταξία Πυκνογονίδια 4/5</vt:lpstr>
      <vt:lpstr>Ομοταξία Πυκνογονίδια 5/5</vt:lpstr>
      <vt:lpstr>Ομοταξία Αραχνίδια 1/2</vt:lpstr>
      <vt:lpstr>Ομοταξία Αραχνίδια 2/2</vt:lpstr>
      <vt:lpstr>Τάξη Σκορπιοί 1/2</vt:lpstr>
      <vt:lpstr>Τάξη Σκορπιοί 2/2</vt:lpstr>
      <vt:lpstr>Τάξη Αράχνες</vt:lpstr>
      <vt:lpstr>Κοιλιακή άποψη</vt:lpstr>
      <vt:lpstr>Κοιλιακή και ραχιαία άποψη</vt:lpstr>
      <vt:lpstr>Οφθαλμοί</vt:lpstr>
      <vt:lpstr>Άκρα</vt:lpstr>
      <vt:lpstr>Ποδοπροσακτρίδες</vt:lpstr>
      <vt:lpstr>Κλωστρίδια</vt:lpstr>
      <vt:lpstr>Κλωστρίδια</vt:lpstr>
      <vt:lpstr>Βιβλιοπνεύμονας</vt:lpstr>
      <vt:lpstr>Τάξη Γαλεώδη 1/3</vt:lpstr>
      <vt:lpstr>Τάξη Γαλεώδη 2/3</vt:lpstr>
      <vt:lpstr>Τάξη Γαλεώδη 3/3</vt:lpstr>
      <vt:lpstr>Υπέρταξη Ακάρεα 1/3</vt:lpstr>
      <vt:lpstr>Υπέρταξη Ακάρεα 2/3</vt:lpstr>
      <vt:lpstr>Υπέρταξη Ακάρεα 3/3</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1/10</vt:lpstr>
      <vt:lpstr>Σημείωμα Χρήσης Έργων Τρίτων 2/10</vt:lpstr>
      <vt:lpstr>Σημείωμα Χρήσης Έργων Τρίτων 3/10</vt:lpstr>
      <vt:lpstr>Σημείωμα Χρήσης Έργων Τρίτων 4/10</vt:lpstr>
      <vt:lpstr>Σημείωμα Χρήσης Έργων Τρίτων 5/10</vt:lpstr>
      <vt:lpstr>Σημείωμα Χρήσης Έργων Τρίτων 6/10</vt:lpstr>
      <vt:lpstr>Σημείωμα Χρήσης Έργων Τρίτων 7/10</vt:lpstr>
      <vt:lpstr>Σημείωμα Χρήσης Έργων Τρίτων 8/10</vt:lpstr>
      <vt:lpstr>Σημείωμα Χρήσης Έργων Τρίτων 9/10</vt:lpstr>
      <vt:lpstr>Σημείωμα Χρήσης Έργων Τρίτων 10/10</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Grammateia</cp:lastModifiedBy>
  <cp:revision>109</cp:revision>
  <dcterms:created xsi:type="dcterms:W3CDTF">2006-11-30T16:00:05Z</dcterms:created>
  <dcterms:modified xsi:type="dcterms:W3CDTF">2015-11-18T12:27:25Z</dcterms:modified>
</cp:coreProperties>
</file>