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301" r:id="rId2"/>
    <p:sldId id="264" r:id="rId3"/>
    <p:sldId id="261" r:id="rId4"/>
    <p:sldId id="262" r:id="rId5"/>
    <p:sldId id="266" r:id="rId6"/>
    <p:sldId id="302" r:id="rId7"/>
    <p:sldId id="304" r:id="rId8"/>
    <p:sldId id="305" r:id="rId9"/>
    <p:sldId id="306" r:id="rId10"/>
    <p:sldId id="307" r:id="rId11"/>
    <p:sldId id="308" r:id="rId12"/>
    <p:sldId id="309" r:id="rId13"/>
    <p:sldId id="310" r:id="rId14"/>
    <p:sldId id="311" r:id="rId15"/>
    <p:sldId id="312" r:id="rId16"/>
    <p:sldId id="313" r:id="rId17"/>
    <p:sldId id="314" r:id="rId18"/>
    <p:sldId id="315" r:id="rId19"/>
    <p:sldId id="316" r:id="rId20"/>
    <p:sldId id="317" r:id="rId21"/>
    <p:sldId id="318" r:id="rId22"/>
    <p:sldId id="280" r:id="rId23"/>
    <p:sldId id="290" r:id="rId24"/>
    <p:sldId id="295" r:id="rId25"/>
    <p:sldId id="299" r:id="rId26"/>
    <p:sldId id="292" r:id="rId27"/>
    <p:sldId id="291" r:id="rId28"/>
    <p:sldId id="294" r:id="rId29"/>
    <p:sldId id="319" r:id="rId30"/>
    <p:sldId id="320" r:id="rId31"/>
    <p:sldId id="321" r:id="rId32"/>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301"/>
            <p14:sldId id="264"/>
            <p14:sldId id="261"/>
            <p14:sldId id="262"/>
            <p14:sldId id="266"/>
            <p14:sldId id="302"/>
            <p14:sldId id="304"/>
            <p14:sldId id="305"/>
            <p14:sldId id="306"/>
            <p14:sldId id="307"/>
            <p14:sldId id="308"/>
            <p14:sldId id="309"/>
            <p14:sldId id="310"/>
            <p14:sldId id="311"/>
            <p14:sldId id="312"/>
            <p14:sldId id="313"/>
            <p14:sldId id="314"/>
            <p14:sldId id="315"/>
            <p14:sldId id="316"/>
            <p14:sldId id="317"/>
            <p14:sldId id="318"/>
            <p14:sldId id="280"/>
            <p14:sldId id="290"/>
            <p14:sldId id="295"/>
            <p14:sldId id="299"/>
            <p14:sldId id="292"/>
            <p14:sldId id="291"/>
            <p14:sldId id="294"/>
          </p14:sldIdLst>
        </p14:section>
        <p14:section name="Untitled Section" id="{0F1CB131-A6BD-43D0-B8D4-1F27CEF7A05E}">
          <p14:sldIdLst>
            <p14:sldId id="319"/>
            <p14:sldId id="320"/>
            <p14:sldId id="32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486" autoAdjust="0"/>
    <p:restoredTop sz="99309" autoAdjust="0"/>
  </p:normalViewPr>
  <p:slideViewPr>
    <p:cSldViewPr>
      <p:cViewPr varScale="1">
        <p:scale>
          <a:sx n="60" d="100"/>
          <a:sy n="60" d="100"/>
        </p:scale>
        <p:origin x="90" y="46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20/10/2015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a:t>
            </a:fld>
            <a:endParaRPr lang="el-GR"/>
          </a:p>
        </p:txBody>
      </p:sp>
    </p:spTree>
    <p:extLst>
      <p:ext uri="{BB962C8B-B14F-4D97-AF65-F5344CB8AC3E}">
        <p14:creationId xmlns:p14="http://schemas.microsoft.com/office/powerpoint/2010/main" val="14062154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a:t>
            </a:fld>
            <a:endParaRPr lang="el-GR"/>
          </a:p>
        </p:txBody>
      </p:sp>
    </p:spTree>
    <p:extLst>
      <p:ext uri="{BB962C8B-B14F-4D97-AF65-F5344CB8AC3E}">
        <p14:creationId xmlns:p14="http://schemas.microsoft.com/office/powerpoint/2010/main" val="41568307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a:t>
            </a:fld>
            <a:endParaRPr lang="el-GR"/>
          </a:p>
        </p:txBody>
      </p:sp>
    </p:spTree>
    <p:extLst>
      <p:ext uri="{BB962C8B-B14F-4D97-AF65-F5344CB8AC3E}">
        <p14:creationId xmlns:p14="http://schemas.microsoft.com/office/powerpoint/2010/main" val="7537989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a:t>
            </a:fld>
            <a:endParaRPr lang="el-GR"/>
          </a:p>
        </p:txBody>
      </p:sp>
    </p:spTree>
    <p:extLst>
      <p:ext uri="{BB962C8B-B14F-4D97-AF65-F5344CB8AC3E}">
        <p14:creationId xmlns:p14="http://schemas.microsoft.com/office/powerpoint/2010/main" val="36299682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22</a:t>
            </a:fld>
            <a:endParaRPr lang="el-GR"/>
          </a:p>
        </p:txBody>
      </p:sp>
    </p:spTree>
    <p:extLst>
      <p:ext uri="{BB962C8B-B14F-4D97-AF65-F5344CB8AC3E}">
        <p14:creationId xmlns:p14="http://schemas.microsoft.com/office/powerpoint/2010/main" val="3017940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23</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24</a:t>
            </a:fld>
            <a:endParaRPr lang="el-GR"/>
          </a:p>
        </p:txBody>
      </p:sp>
    </p:spTree>
    <p:extLst>
      <p:ext uri="{BB962C8B-B14F-4D97-AF65-F5344CB8AC3E}">
        <p14:creationId xmlns:p14="http://schemas.microsoft.com/office/powerpoint/2010/main" val="27497211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25</a:t>
            </a:fld>
            <a:endParaRPr lang="el-GR"/>
          </a:p>
        </p:txBody>
      </p:sp>
    </p:spTree>
    <p:extLst>
      <p:ext uri="{BB962C8B-B14F-4D97-AF65-F5344CB8AC3E}">
        <p14:creationId xmlns:p14="http://schemas.microsoft.com/office/powerpoint/2010/main" val="4051807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26</a:t>
            </a:fld>
            <a:endParaRPr lang="el-GR"/>
          </a:p>
        </p:txBody>
      </p:sp>
    </p:spTree>
    <p:extLst>
      <p:ext uri="{BB962C8B-B14F-4D97-AF65-F5344CB8AC3E}">
        <p14:creationId xmlns:p14="http://schemas.microsoft.com/office/powerpoint/2010/main" val="15375097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27</a:t>
            </a:fld>
            <a:endParaRPr lang="el-GR"/>
          </a:p>
        </p:txBody>
      </p:sp>
    </p:spTree>
    <p:extLst>
      <p:ext uri="{BB962C8B-B14F-4D97-AF65-F5344CB8AC3E}">
        <p14:creationId xmlns:p14="http://schemas.microsoft.com/office/powerpoint/2010/main" val="33101659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28</a:t>
            </a:fld>
            <a:endParaRPr lang="el-GR"/>
          </a:p>
        </p:txBody>
      </p:sp>
    </p:spTree>
    <p:extLst>
      <p:ext uri="{BB962C8B-B14F-4D97-AF65-F5344CB8AC3E}">
        <p14:creationId xmlns:p14="http://schemas.microsoft.com/office/powerpoint/2010/main" val="40753707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29</a:t>
            </a:fld>
            <a:endParaRPr lang="el-GR"/>
          </a:p>
        </p:txBody>
      </p:sp>
    </p:spTree>
    <p:extLst>
      <p:ext uri="{BB962C8B-B14F-4D97-AF65-F5344CB8AC3E}">
        <p14:creationId xmlns:p14="http://schemas.microsoft.com/office/powerpoint/2010/main" val="21917569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30</a:t>
            </a:fld>
            <a:endParaRPr lang="el-GR"/>
          </a:p>
        </p:txBody>
      </p:sp>
    </p:spTree>
    <p:extLst>
      <p:ext uri="{BB962C8B-B14F-4D97-AF65-F5344CB8AC3E}">
        <p14:creationId xmlns:p14="http://schemas.microsoft.com/office/powerpoint/2010/main" val="29476722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31</a:t>
            </a:fld>
            <a:endParaRPr lang="el-GR"/>
          </a:p>
        </p:txBody>
      </p:sp>
    </p:spTree>
    <p:extLst>
      <p:ext uri="{BB962C8B-B14F-4D97-AF65-F5344CB8AC3E}">
        <p14:creationId xmlns:p14="http://schemas.microsoft.com/office/powerpoint/2010/main" val="17601844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7"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kern="1200" dirty="0" smtClean="0">
                <a:solidFill>
                  <a:srgbClr val="5075BC"/>
                </a:solidFill>
                <a:latin typeface="+mn-lt"/>
                <a:ea typeface="+mn-ea"/>
                <a:cs typeface="+mn-cs"/>
              </a:rPr>
              <a:t>Ενότητα 1. Ιστορική αναδρομή της διδακτικής της τέχνης: μοντέλα διδακτικής της τέχνης</a:t>
            </a:r>
            <a:endParaRPr lang="en-US" sz="1000" kern="1200" dirty="0">
              <a:solidFill>
                <a:srgbClr val="5075BC"/>
              </a:solidFill>
              <a:latin typeface="+mn-lt"/>
              <a:ea typeface="+mn-ea"/>
              <a:cs typeface="+mn-cs"/>
            </a:endParaRPr>
          </a:p>
        </p:txBody>
      </p:sp>
      <p:pic>
        <p:nvPicPr>
          <p:cNvPr id="9"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kern="1200" dirty="0" smtClean="0">
                <a:solidFill>
                  <a:srgbClr val="5075BC"/>
                </a:solidFill>
                <a:latin typeface="+mn-lt"/>
                <a:ea typeface="+mn-ea"/>
                <a:cs typeface="+mn-cs"/>
              </a:rPr>
              <a:t>Ενότητα 1. Ιστορική αναδρομή της διδακτικής της τέχνης: μοντέλα διδακτικής της τέχνης</a:t>
            </a:r>
            <a:endParaRPr lang="en-US" sz="1000" kern="1200" dirty="0">
              <a:solidFill>
                <a:srgbClr val="5075BC"/>
              </a:solidFill>
              <a:latin typeface="+mn-lt"/>
              <a:ea typeface="+mn-ea"/>
              <a:cs typeface="+mn-cs"/>
            </a:endParaRP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1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1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kern="1200" dirty="0" smtClean="0">
                <a:solidFill>
                  <a:srgbClr val="5075BC"/>
                </a:solidFill>
                <a:latin typeface="+mn-lt"/>
                <a:ea typeface="+mn-ea"/>
                <a:cs typeface="+mn-cs"/>
              </a:rPr>
              <a:t>Ενότητα 1. Ιστορική αναδρομή της διδακτικής της τέχνης: μοντέλα διδακτικής της τέχνης</a:t>
            </a:r>
            <a:endParaRPr lang="en-US" sz="1000" kern="1200" dirty="0">
              <a:solidFill>
                <a:srgbClr val="5075BC"/>
              </a:solidFill>
              <a:latin typeface="+mn-lt"/>
              <a:ea typeface="+mn-ea"/>
              <a:cs typeface="+mn-cs"/>
            </a:endParaRPr>
          </a:p>
        </p:txBody>
      </p:sp>
      <p:pic>
        <p:nvPicPr>
          <p:cNvPr id="15"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6"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kern="1200" dirty="0" smtClean="0">
                <a:solidFill>
                  <a:srgbClr val="5075BC"/>
                </a:solidFill>
                <a:latin typeface="+mn-lt"/>
                <a:ea typeface="+mn-ea"/>
                <a:cs typeface="+mn-cs"/>
              </a:rPr>
              <a:t>Ενότητα 1. Ιστορική αναδρομή της διδακτικής της τέχνης: μοντέλα διδακτικής της τέχνης</a:t>
            </a:r>
            <a:endParaRPr lang="en-US" sz="1000" kern="1200" dirty="0">
              <a:solidFill>
                <a:srgbClr val="5075BC"/>
              </a:solidFill>
              <a:latin typeface="+mn-lt"/>
              <a:ea typeface="+mn-ea"/>
              <a:cs typeface="+mn-cs"/>
            </a:endParaRPr>
          </a:p>
        </p:txBody>
      </p:sp>
      <p:pic>
        <p:nvPicPr>
          <p:cNvPr id="8"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3"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kern="1200" dirty="0" smtClean="0">
                <a:solidFill>
                  <a:srgbClr val="5075BC"/>
                </a:solidFill>
                <a:latin typeface="+mn-lt"/>
                <a:ea typeface="+mn-ea"/>
                <a:cs typeface="+mn-cs"/>
              </a:rPr>
              <a:t>Ενότητα 1. Ιστορική αναδρομή της διδακτικής της τέχνης: μοντέλα διδακτικής της τέχνης</a:t>
            </a:r>
            <a:endParaRPr lang="en-US" sz="1000" kern="1200" dirty="0">
              <a:solidFill>
                <a:srgbClr val="5075BC"/>
              </a:solidFill>
              <a:latin typeface="+mn-lt"/>
              <a:ea typeface="+mn-ea"/>
              <a:cs typeface="+mn-cs"/>
            </a:endParaRPr>
          </a:p>
        </p:txBody>
      </p:sp>
      <p:pic>
        <p:nvPicPr>
          <p:cNvPr id="4"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rgbClr val="5075BC"/>
                </a:solidFill>
              </a:defRPr>
            </a:lvl1pPr>
          </a:lstStyle>
          <a:p>
            <a:pPr lvl="0"/>
            <a:r>
              <a:rPr lang="el-GR" dirty="0" smtClean="0"/>
              <a:t>Στυλ κύριου τίτλου</a:t>
            </a:r>
            <a:endParaRPr lang="el-GR" dirty="0"/>
          </a:p>
        </p:txBody>
      </p:sp>
      <p:sp>
        <p:nvSpPr>
          <p:cNvPr id="12"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13"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kern="1200" dirty="0" smtClean="0">
                <a:solidFill>
                  <a:srgbClr val="5075BC"/>
                </a:solidFill>
                <a:latin typeface="+mn-lt"/>
                <a:ea typeface="+mn-ea"/>
                <a:cs typeface="+mn-cs"/>
              </a:rPr>
              <a:t>Ενότητα 1. Ιστορική αναδρομή της διδακτικής της τέχνης: μοντέλα διδακτικής της τέχνης</a:t>
            </a:r>
            <a:endParaRPr lang="en-US" sz="1000" kern="1200" dirty="0">
              <a:solidFill>
                <a:srgbClr val="5075BC"/>
              </a:solidFill>
              <a:latin typeface="+mn-lt"/>
              <a:ea typeface="+mn-ea"/>
              <a:cs typeface="+mn-cs"/>
            </a:endParaRPr>
          </a:p>
        </p:txBody>
      </p:sp>
      <p:pic>
        <p:nvPicPr>
          <p:cNvPr id="14"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rgbClr val="5075BC"/>
                </a:solidFill>
              </a:defRPr>
            </a:lvl1pPr>
          </a:lstStyle>
          <a:p>
            <a:pPr lvl="0"/>
            <a:r>
              <a:rPr lang="el-GR" dirty="0" smtClean="0"/>
              <a:t>Στυλ κύριου τίτλου</a:t>
            </a:r>
            <a:endParaRPr lang="el-GR" dirty="0"/>
          </a:p>
        </p:txBody>
      </p:sp>
      <p:sp>
        <p:nvSpPr>
          <p:cNvPr id="8"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10"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kern="1200" dirty="0" smtClean="0">
                <a:solidFill>
                  <a:srgbClr val="5075BC"/>
                </a:solidFill>
                <a:latin typeface="+mn-lt"/>
                <a:ea typeface="+mn-ea"/>
                <a:cs typeface="+mn-cs"/>
              </a:rPr>
              <a:t>Ενότητα 1. Ιστορική αναδρομή της διδακτικής της τέχνης: μοντέλα διδακτικής της τέχνης</a:t>
            </a:r>
            <a:endParaRPr lang="en-US" sz="1000" kern="1200" dirty="0">
              <a:solidFill>
                <a:srgbClr val="5075BC"/>
              </a:solidFill>
              <a:latin typeface="+mn-lt"/>
              <a:ea typeface="+mn-ea"/>
              <a:cs typeface="+mn-cs"/>
            </a:endParaRPr>
          </a:p>
        </p:txBody>
      </p:sp>
      <p:pic>
        <p:nvPicPr>
          <p:cNvPr id="11"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opencourses.uoa.gr/courses/ECD103/"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5b1%5d%20http:/creativecommons.org/licenses/by-nc-sa/4.0/"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www.metrokids.com/MetroKids/January-2010/Tour-Explore-Art-Museums/"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http://piyawatorphanage.com/gallery/img_6947/" TargetMode="External"/><Relationship Id="rId5" Type="http://schemas.openxmlformats.org/officeDocument/2006/relationships/hyperlink" Target="http://alfa-img.com/show/images-for-visual-anti-smoking-campaigns.html" TargetMode="External"/><Relationship Id="rId4" Type="http://schemas.openxmlformats.org/officeDocument/2006/relationships/hyperlink" Target="http://blog.mathatplay.org/wp-content/uploads/2013/04/bottle-cap-collage.jpg"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www.thedrum.com/news/2011/12/19/british-heart-foundation-criticises-food-brands-targetting-children-through-online"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www.childrenandscreens.org/#!NEW-STUDY-Evaluating-Industry-SelfRegulation-of-Food-Marketing-to-Children/cawz/555a1e050cf21fee139a204b" TargetMode="External"/><Relationship Id="rId5" Type="http://schemas.openxmlformats.org/officeDocument/2006/relationships/hyperlink" Target="http://www.chrisjohnsonmd.com/wp-content/uploads/2014/09/a.jpg" TargetMode="External"/><Relationship Id="rId4" Type="http://schemas.openxmlformats.org/officeDocument/2006/relationships/hyperlink" Target="http://vintageprintable.com/tag/vintage-printable-asian/#jp-carousel-53207"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www.aliexpress.com/item-img/Children-s-clothing-female-child-fashion-all-match-zipper-with-a-hood-set-child-2013-spring/878153041.html?aff_platform=aaf&amp;sk=jY3Y3Are%3A&amp;cpt=1445375043642&amp;src=ale&amp;af=cj_7328996&amp;cv=11555457&amp;cn=&amp;tp1=415079M1M151020150402KZC&amp;tp2=&amp;uri="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0" y="1628800"/>
            <a:ext cx="9144000" cy="2232248"/>
          </a:xfrm>
        </p:spPr>
        <p:txBody>
          <a:bodyPr>
            <a:normAutofit/>
          </a:bodyPr>
          <a:lstStyle/>
          <a:p>
            <a:pPr lvl="0"/>
            <a:r>
              <a:rPr lang="el-GR" dirty="0" smtClean="0"/>
              <a:t>Διδακτική </a:t>
            </a:r>
            <a:r>
              <a:rPr lang="el-GR" dirty="0"/>
              <a:t>των </a:t>
            </a:r>
            <a:r>
              <a:rPr lang="el-GR" dirty="0" smtClean="0"/>
              <a:t>εικαστικών τεχνών</a:t>
            </a:r>
            <a:br>
              <a:rPr lang="el-GR" dirty="0" smtClean="0"/>
            </a:br>
            <a:r>
              <a:rPr lang="el-GR" sz="3600" dirty="0" smtClean="0"/>
              <a:t>Ενότητα </a:t>
            </a:r>
            <a:r>
              <a:rPr lang="el-GR" sz="3600" dirty="0"/>
              <a:t>1</a:t>
            </a:r>
            <a:endParaRPr lang="el-GR" sz="4000" dirty="0"/>
          </a:p>
        </p:txBody>
      </p:sp>
      <p:sp>
        <p:nvSpPr>
          <p:cNvPr id="3" name="Υπότιτλος 2"/>
          <p:cNvSpPr>
            <a:spLocks noGrp="1"/>
          </p:cNvSpPr>
          <p:nvPr>
            <p:ph type="subTitle" idx="1"/>
          </p:nvPr>
        </p:nvSpPr>
        <p:spPr>
          <a:xfrm>
            <a:off x="179512" y="3861048"/>
            <a:ext cx="8712968" cy="2448272"/>
          </a:xfrm>
        </p:spPr>
        <p:txBody>
          <a:bodyPr>
            <a:normAutofit/>
          </a:bodyPr>
          <a:lstStyle/>
          <a:p>
            <a:r>
              <a:rPr lang="el-GR" dirty="0" smtClean="0"/>
              <a:t>Ουρανία </a:t>
            </a:r>
            <a:r>
              <a:rPr lang="el-GR" dirty="0" err="1" smtClean="0"/>
              <a:t>Κούβου</a:t>
            </a:r>
            <a:endParaRPr lang="el-GR" dirty="0" smtClean="0"/>
          </a:p>
          <a:p>
            <a:r>
              <a:rPr lang="el-GR" dirty="0" smtClean="0">
                <a:sym typeface="Helvetica" pitchFamily="2" charset="0"/>
              </a:rPr>
              <a:t>Ε</a:t>
            </a:r>
            <a:r>
              <a:rPr lang="en-US" dirty="0" err="1" smtClean="0">
                <a:sym typeface="Helvetica" pitchFamily="2" charset="0"/>
              </a:rPr>
              <a:t>θνικὸ</a:t>
            </a:r>
            <a:r>
              <a:rPr lang="en-US" dirty="0" smtClean="0">
                <a:sym typeface="Helvetica" pitchFamily="2" charset="0"/>
              </a:rPr>
              <a:t> κα</a:t>
            </a:r>
            <a:r>
              <a:rPr lang="en-US" dirty="0" err="1" smtClean="0">
                <a:sym typeface="Helvetica" pitchFamily="2" charset="0"/>
              </a:rPr>
              <a:t>i</a:t>
            </a:r>
            <a:r>
              <a:rPr lang="en-US" dirty="0" smtClean="0">
                <a:sym typeface="Helvetica" pitchFamily="2" charset="0"/>
              </a:rPr>
              <a:t> </a:t>
            </a:r>
            <a:r>
              <a:rPr lang="en-US" dirty="0">
                <a:sym typeface="Helvetica" pitchFamily="2" charset="0"/>
              </a:rPr>
              <a:t>Καπ</a:t>
            </a:r>
            <a:r>
              <a:rPr lang="en-US" dirty="0" err="1">
                <a:sym typeface="Helvetica" pitchFamily="2" charset="0"/>
              </a:rPr>
              <a:t>οδιστρι</a:t>
            </a:r>
            <a:r>
              <a:rPr lang="en-US" dirty="0">
                <a:sym typeface="Helvetica" pitchFamily="2" charset="0"/>
              </a:rPr>
              <a:t>ακὸ Πανεπιστήμιο </a:t>
            </a:r>
            <a:r>
              <a:rPr lang="el-GR" dirty="0" smtClean="0">
                <a:sym typeface="Helvetica" pitchFamily="2" charset="0"/>
              </a:rPr>
              <a:t>Α</a:t>
            </a:r>
            <a:r>
              <a:rPr lang="en-US" dirty="0" err="1" smtClean="0">
                <a:sym typeface="Helvetica" pitchFamily="2" charset="0"/>
              </a:rPr>
              <a:t>θην</a:t>
            </a:r>
            <a:r>
              <a:rPr lang="el-GR" dirty="0" smtClean="0">
                <a:sym typeface="Helvetica" pitchFamily="2" charset="0"/>
              </a:rPr>
              <a:t>ώ</a:t>
            </a:r>
            <a:r>
              <a:rPr lang="en-US" dirty="0" smtClean="0">
                <a:sym typeface="Helvetica" pitchFamily="2" charset="0"/>
              </a:rPr>
              <a:t>ν</a:t>
            </a:r>
            <a:endParaRPr lang="en-US" dirty="0">
              <a:sym typeface="Helvetica" pitchFamily="2" charset="0"/>
            </a:endParaRPr>
          </a:p>
          <a:p>
            <a:r>
              <a:rPr lang="el-GR" dirty="0" smtClean="0">
                <a:sym typeface="Helvetica" pitchFamily="2" charset="0"/>
              </a:rPr>
              <a:t>Τ</a:t>
            </a:r>
            <a:r>
              <a:rPr lang="en-US" dirty="0" smtClean="0">
                <a:sym typeface="Helvetica" pitchFamily="2" charset="0"/>
              </a:rPr>
              <a:t>μ</a:t>
            </a:r>
            <a:r>
              <a:rPr lang="el-GR" dirty="0">
                <a:sym typeface="Helvetica" pitchFamily="2" charset="0"/>
              </a:rPr>
              <a:t>ή</a:t>
            </a:r>
            <a:r>
              <a:rPr lang="en-US" dirty="0" smtClean="0">
                <a:sym typeface="Helvetica" pitchFamily="2" charset="0"/>
              </a:rPr>
              <a:t>μα </a:t>
            </a:r>
            <a:r>
              <a:rPr lang="el-GR" dirty="0"/>
              <a:t>Εκπαίδευσης και Αγωγής </a:t>
            </a:r>
            <a:r>
              <a:rPr lang="el-GR" dirty="0" smtClean="0"/>
              <a:t/>
            </a:r>
            <a:br>
              <a:rPr lang="el-GR" dirty="0" smtClean="0"/>
            </a:br>
            <a:r>
              <a:rPr lang="el-GR" dirty="0" smtClean="0"/>
              <a:t>στην </a:t>
            </a:r>
            <a:r>
              <a:rPr lang="el-GR" dirty="0"/>
              <a:t>Προσχολική Ηλικία</a:t>
            </a:r>
          </a:p>
        </p:txBody>
      </p:sp>
      <p:pic>
        <p:nvPicPr>
          <p:cNvPr id="4" name="Picture 6" descr="Λογότυπο Εθνικόν και Καποδιστριακόν Πανεπιστήμιον Αθηνών"/>
          <p:cNvPicPr>
            <a:picLocks noChangeAspect="1"/>
          </p:cNvPicPr>
          <p:nvPr/>
        </p:nvPicPr>
        <p:blipFill>
          <a:blip r:embed="rId2" cstate="print"/>
          <a:stretch>
            <a:fillRect/>
          </a:stretch>
        </p:blipFill>
        <p:spPr>
          <a:xfrm>
            <a:off x="179512" y="404664"/>
            <a:ext cx="4147938" cy="817388"/>
          </a:xfrm>
          <a:prstGeom prst="rect">
            <a:avLst/>
          </a:prstGeom>
        </p:spPr>
      </p:pic>
    </p:spTree>
    <p:extLst>
      <p:ext uri="{BB962C8B-B14F-4D97-AF65-F5344CB8AC3E}">
        <p14:creationId xmlns:p14="http://schemas.microsoft.com/office/powerpoint/2010/main" val="31608508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p:cNvSpPr>
            <a:spLocks noGrp="1"/>
          </p:cNvSpPr>
          <p:nvPr>
            <p:ph type="title"/>
          </p:nvPr>
        </p:nvSpPr>
        <p:spPr>
          <a:xfrm>
            <a:off x="722313" y="2906714"/>
            <a:ext cx="7772400" cy="2862262"/>
          </a:xfrm>
        </p:spPr>
        <p:txBody>
          <a:bodyPr>
            <a:normAutofit/>
          </a:bodyPr>
          <a:lstStyle/>
          <a:p>
            <a:r>
              <a:rPr lang="el-GR" sz="4400" dirty="0"/>
              <a:t>Ενότητα 1. </a:t>
            </a:r>
            <a:r>
              <a:rPr lang="el-GR" sz="4400" dirty="0" smtClean="0"/>
              <a:t/>
            </a:r>
            <a:br>
              <a:rPr lang="el-GR" sz="4400" dirty="0" smtClean="0"/>
            </a:br>
            <a:r>
              <a:rPr lang="el-GR" sz="4400" dirty="0" smtClean="0"/>
              <a:t>Ιστορική </a:t>
            </a:r>
            <a:r>
              <a:rPr lang="el-GR" sz="4400" dirty="0"/>
              <a:t>αναδρομή της διδακτικής της τέχνης: μοντέλα διδακτικής της τέχνης</a:t>
            </a:r>
          </a:p>
        </p:txBody>
      </p:sp>
    </p:spTree>
    <p:extLst>
      <p:ext uri="{BB962C8B-B14F-4D97-AF65-F5344CB8AC3E}">
        <p14:creationId xmlns:p14="http://schemas.microsoft.com/office/powerpoint/2010/main" val="15522734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Σκοποί  ενότητας</a:t>
            </a:r>
            <a:endParaRPr lang="el-GR" dirty="0"/>
          </a:p>
        </p:txBody>
      </p:sp>
      <p:sp>
        <p:nvSpPr>
          <p:cNvPr id="3" name="Content Placeholder 2"/>
          <p:cNvSpPr>
            <a:spLocks noGrp="1"/>
          </p:cNvSpPr>
          <p:nvPr>
            <p:ph idx="1"/>
          </p:nvPr>
        </p:nvSpPr>
        <p:spPr/>
        <p:txBody>
          <a:bodyPr/>
          <a:lstStyle/>
          <a:p>
            <a:pPr marL="0" lvl="0" indent="0">
              <a:buNone/>
            </a:pPr>
            <a:r>
              <a:rPr lang="el-GR" dirty="0"/>
              <a:t>Γνώση των πολλαπλών προσεγγίσεων στην διδακτική της τέχνης και της ιστορικής διάστασης κυρίαρχων θεωριών όπως αυτή την «παιδικής τέχνης» και των πρακτικών που απορρέουν από αυτές.</a:t>
            </a:r>
          </a:p>
          <a:p>
            <a:pPr marL="0"/>
            <a:endParaRPr lang="el-GR" dirty="0"/>
          </a:p>
        </p:txBody>
      </p:sp>
    </p:spTree>
    <p:extLst>
      <p:ext uri="{BB962C8B-B14F-4D97-AF65-F5344CB8AC3E}">
        <p14:creationId xmlns:p14="http://schemas.microsoft.com/office/powerpoint/2010/main" val="20614974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Περιγραφή ενότητας</a:t>
            </a:r>
            <a:endParaRPr lang="el-GR" dirty="0"/>
          </a:p>
        </p:txBody>
      </p:sp>
      <p:sp>
        <p:nvSpPr>
          <p:cNvPr id="3" name="Content Placeholder 2"/>
          <p:cNvSpPr>
            <a:spLocks noGrp="1"/>
          </p:cNvSpPr>
          <p:nvPr>
            <p:ph idx="1"/>
          </p:nvPr>
        </p:nvSpPr>
        <p:spPr/>
        <p:txBody>
          <a:bodyPr>
            <a:normAutofit fontScale="92500" lnSpcReduction="10000"/>
          </a:bodyPr>
          <a:lstStyle/>
          <a:p>
            <a:pPr marL="0" indent="0">
              <a:buNone/>
            </a:pPr>
            <a:r>
              <a:rPr lang="el-GR" dirty="0"/>
              <a:t>Εξετάζεται ο ιστορικός χαρακτήρας των γνωστότερων μοντέλων διδακτικής της τέχνης στο Δυτικό πολιτισμό από τον 19</a:t>
            </a:r>
            <a:r>
              <a:rPr lang="el-GR" baseline="30000" dirty="0"/>
              <a:t>ο</a:t>
            </a:r>
            <a:r>
              <a:rPr lang="el-GR" dirty="0"/>
              <a:t> αιώνα έως σήμερα. Τα βασικά τους χαρακτηριστικά συσχετίζονται με τα κοινωνικά, πολιτικά και πολιτιστικά φαινόμενα της εκάστοτε περιόδου. Ιδιαίτερη έμφαση δίνεται στο συσχετισμό της έννοιας της «παιδικής τέχνης»  και της απορρέουσας παιδαγωγικής πρακτικής της με το φαινόμενο της μοντέρνας τέχνης και του μοντερνισμού γενικότερα.</a:t>
            </a:r>
          </a:p>
          <a:p>
            <a:pPr marL="0" indent="0">
              <a:buNone/>
            </a:pPr>
            <a:endParaRPr lang="el-GR" dirty="0"/>
          </a:p>
        </p:txBody>
      </p:sp>
    </p:spTree>
    <p:extLst>
      <p:ext uri="{BB962C8B-B14F-4D97-AF65-F5344CB8AC3E}">
        <p14:creationId xmlns:p14="http://schemas.microsoft.com/office/powerpoint/2010/main" val="30382952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ctrTitle"/>
          </p:nvPr>
        </p:nvSpPr>
        <p:spPr/>
        <p:txBody>
          <a:bodyPr/>
          <a:lstStyle/>
          <a:p>
            <a:r>
              <a:rPr lang="el-GR" dirty="0" smtClean="0">
                <a:solidFill>
                  <a:srgbClr val="5075BC"/>
                </a:solidFill>
              </a:rPr>
              <a:t>Εκπαιδευτικό Υλικό</a:t>
            </a:r>
            <a:endParaRPr lang="el-GR" dirty="0">
              <a:solidFill>
                <a:srgbClr val="5075BC"/>
              </a:solidFill>
            </a:endParaRPr>
          </a:p>
        </p:txBody>
      </p:sp>
      <p:sp>
        <p:nvSpPr>
          <p:cNvPr id="5" name="Υπότιτλος 4"/>
          <p:cNvSpPr>
            <a:spLocks noGrp="1"/>
          </p:cNvSpPr>
          <p:nvPr>
            <p:ph type="subTitle" idx="1"/>
          </p:nvPr>
        </p:nvSpPr>
        <p:spPr/>
        <p:txBody>
          <a:bodyPr/>
          <a:lstStyle/>
          <a:p>
            <a:r>
              <a:rPr lang="el-GR" dirty="0" smtClean="0"/>
              <a:t>Μέρος 2ο</a:t>
            </a:r>
            <a:endParaRPr lang="el-GR" dirty="0"/>
          </a:p>
        </p:txBody>
      </p:sp>
    </p:spTree>
    <p:extLst>
      <p:ext uri="{BB962C8B-B14F-4D97-AF65-F5344CB8AC3E}">
        <p14:creationId xmlns:p14="http://schemas.microsoft.com/office/powerpoint/2010/main" val="446662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0" y="257175"/>
            <a:ext cx="2794353" cy="1200150"/>
          </a:xfrm>
        </p:spPr>
        <p:txBody>
          <a:bodyPr>
            <a:normAutofit/>
          </a:bodyPr>
          <a:lstStyle/>
          <a:p>
            <a:pPr algn="ctr"/>
            <a:r>
              <a:rPr lang="el-GR" dirty="0" smtClean="0"/>
              <a:t>Εικόνα 1</a:t>
            </a:r>
            <a:endParaRPr lang="el-GR" dirty="0"/>
          </a:p>
        </p:txBody>
      </p:sp>
      <p:sp>
        <p:nvSpPr>
          <p:cNvPr id="4" name="Θέση κειμένου 3"/>
          <p:cNvSpPr>
            <a:spLocks noGrp="1"/>
          </p:cNvSpPr>
          <p:nvPr>
            <p:ph type="body" sz="half" idx="2"/>
          </p:nvPr>
        </p:nvSpPr>
        <p:spPr>
          <a:xfrm>
            <a:off x="397555" y="1457325"/>
            <a:ext cx="2396797" cy="4779987"/>
          </a:xfrm>
        </p:spPr>
        <p:txBody>
          <a:bodyPr/>
          <a:lstStyle/>
          <a:p>
            <a:endParaRPr lang="el-GR" dirty="0"/>
          </a:p>
        </p:txBody>
      </p:sp>
      <p:pic>
        <p:nvPicPr>
          <p:cNvPr id="9" name="Θέση περιεχομένου 8" descr="Φωτογραφία"/>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27584" y="1205931"/>
            <a:ext cx="7596336" cy="5060140"/>
          </a:xfrm>
        </p:spPr>
      </p:pic>
    </p:spTree>
    <p:extLst>
      <p:ext uri="{BB962C8B-B14F-4D97-AF65-F5344CB8AC3E}">
        <p14:creationId xmlns:p14="http://schemas.microsoft.com/office/powerpoint/2010/main" val="22634239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0" y="257175"/>
            <a:ext cx="2794353" cy="1200150"/>
          </a:xfrm>
        </p:spPr>
        <p:txBody>
          <a:bodyPr>
            <a:normAutofit/>
          </a:bodyPr>
          <a:lstStyle/>
          <a:p>
            <a:pPr algn="ctr"/>
            <a:r>
              <a:rPr lang="el-GR" dirty="0" smtClean="0"/>
              <a:t>Εικόνα 2</a:t>
            </a:r>
            <a:endParaRPr lang="el-GR" dirty="0"/>
          </a:p>
        </p:txBody>
      </p:sp>
      <p:sp>
        <p:nvSpPr>
          <p:cNvPr id="4" name="Θέση κειμένου 3"/>
          <p:cNvSpPr>
            <a:spLocks noGrp="1"/>
          </p:cNvSpPr>
          <p:nvPr>
            <p:ph type="body" sz="half" idx="2"/>
          </p:nvPr>
        </p:nvSpPr>
        <p:spPr>
          <a:xfrm>
            <a:off x="397555" y="1457325"/>
            <a:ext cx="2396797" cy="4779987"/>
          </a:xfrm>
        </p:spPr>
        <p:txBody>
          <a:bodyPr/>
          <a:lstStyle/>
          <a:p>
            <a:endParaRPr lang="el-GR" dirty="0"/>
          </a:p>
        </p:txBody>
      </p:sp>
      <p:pic>
        <p:nvPicPr>
          <p:cNvPr id="8" name="Θέση περιεχομένου 7" descr="Φωτογραφία"/>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39552" y="1196752"/>
            <a:ext cx="8258638" cy="5040560"/>
          </a:xfrm>
        </p:spPr>
      </p:pic>
    </p:spTree>
    <p:extLst>
      <p:ext uri="{BB962C8B-B14F-4D97-AF65-F5344CB8AC3E}">
        <p14:creationId xmlns:p14="http://schemas.microsoft.com/office/powerpoint/2010/main" val="22230604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0" y="257175"/>
            <a:ext cx="2794353" cy="1200150"/>
          </a:xfrm>
        </p:spPr>
        <p:txBody>
          <a:bodyPr>
            <a:normAutofit/>
          </a:bodyPr>
          <a:lstStyle/>
          <a:p>
            <a:pPr algn="ctr"/>
            <a:r>
              <a:rPr lang="el-GR" dirty="0" smtClean="0"/>
              <a:t>Εικόνα 3</a:t>
            </a:r>
            <a:endParaRPr lang="el-GR" dirty="0"/>
          </a:p>
        </p:txBody>
      </p:sp>
      <p:sp>
        <p:nvSpPr>
          <p:cNvPr id="4" name="Θέση κειμένου 3"/>
          <p:cNvSpPr>
            <a:spLocks noGrp="1"/>
          </p:cNvSpPr>
          <p:nvPr>
            <p:ph type="body" sz="half" idx="2"/>
          </p:nvPr>
        </p:nvSpPr>
        <p:spPr>
          <a:xfrm>
            <a:off x="397555" y="1457325"/>
            <a:ext cx="2396797" cy="4779987"/>
          </a:xfrm>
        </p:spPr>
        <p:txBody>
          <a:bodyPr/>
          <a:lstStyle/>
          <a:p>
            <a:endParaRPr lang="el-GR" dirty="0"/>
          </a:p>
        </p:txBody>
      </p:sp>
      <p:pic>
        <p:nvPicPr>
          <p:cNvPr id="8" name="Θέση περιεχομένου 7" descr="Φωτογραφία"/>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779912" y="0"/>
            <a:ext cx="4176464" cy="6354743"/>
          </a:xfrm>
        </p:spPr>
      </p:pic>
    </p:spTree>
    <p:extLst>
      <p:ext uri="{BB962C8B-B14F-4D97-AF65-F5344CB8AC3E}">
        <p14:creationId xmlns:p14="http://schemas.microsoft.com/office/powerpoint/2010/main" val="19480221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0" y="257175"/>
            <a:ext cx="2794353" cy="1200150"/>
          </a:xfrm>
        </p:spPr>
        <p:txBody>
          <a:bodyPr>
            <a:normAutofit/>
          </a:bodyPr>
          <a:lstStyle/>
          <a:p>
            <a:pPr algn="ctr"/>
            <a:r>
              <a:rPr lang="el-GR" dirty="0" smtClean="0"/>
              <a:t>Εικόνα 4</a:t>
            </a:r>
            <a:endParaRPr lang="el-GR" dirty="0"/>
          </a:p>
        </p:txBody>
      </p:sp>
      <p:sp>
        <p:nvSpPr>
          <p:cNvPr id="4" name="Θέση κειμένου 3"/>
          <p:cNvSpPr>
            <a:spLocks noGrp="1"/>
          </p:cNvSpPr>
          <p:nvPr>
            <p:ph type="body" sz="half" idx="2"/>
          </p:nvPr>
        </p:nvSpPr>
        <p:spPr>
          <a:xfrm>
            <a:off x="397555" y="1457325"/>
            <a:ext cx="2396797" cy="4779987"/>
          </a:xfrm>
        </p:spPr>
        <p:txBody>
          <a:bodyPr/>
          <a:lstStyle/>
          <a:p>
            <a:endParaRPr lang="el-GR" dirty="0"/>
          </a:p>
        </p:txBody>
      </p:sp>
      <p:pic>
        <p:nvPicPr>
          <p:cNvPr id="8" name="Θέση περιεχομένου 7" descr="Φωτογραφία"/>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11152" y="0"/>
            <a:ext cx="6430237" cy="6430237"/>
          </a:xfrm>
        </p:spPr>
      </p:pic>
    </p:spTree>
    <p:extLst>
      <p:ext uri="{BB962C8B-B14F-4D97-AF65-F5344CB8AC3E}">
        <p14:creationId xmlns:p14="http://schemas.microsoft.com/office/powerpoint/2010/main" val="188910276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Θέση περιεχομένου 7" descr="Φωτογραφία"/>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547664" y="931878"/>
            <a:ext cx="7496373" cy="5421377"/>
          </a:xfrm>
        </p:spPr>
      </p:pic>
      <p:sp>
        <p:nvSpPr>
          <p:cNvPr id="2" name="Τίτλος 1"/>
          <p:cNvSpPr>
            <a:spLocks noGrp="1"/>
          </p:cNvSpPr>
          <p:nvPr>
            <p:ph type="title"/>
          </p:nvPr>
        </p:nvSpPr>
        <p:spPr>
          <a:xfrm>
            <a:off x="0" y="257175"/>
            <a:ext cx="2794353" cy="1200150"/>
          </a:xfrm>
        </p:spPr>
        <p:txBody>
          <a:bodyPr>
            <a:normAutofit/>
          </a:bodyPr>
          <a:lstStyle/>
          <a:p>
            <a:pPr algn="ctr"/>
            <a:r>
              <a:rPr lang="el-GR" dirty="0" smtClean="0"/>
              <a:t>Εικόνα 5</a:t>
            </a:r>
            <a:endParaRPr lang="el-GR" dirty="0"/>
          </a:p>
        </p:txBody>
      </p:sp>
      <p:sp>
        <p:nvSpPr>
          <p:cNvPr id="4" name="Θέση κειμένου 3"/>
          <p:cNvSpPr>
            <a:spLocks noGrp="1"/>
          </p:cNvSpPr>
          <p:nvPr>
            <p:ph type="body" sz="half" idx="2"/>
          </p:nvPr>
        </p:nvSpPr>
        <p:spPr>
          <a:xfrm>
            <a:off x="397555" y="1457325"/>
            <a:ext cx="2396797" cy="4779987"/>
          </a:xfrm>
        </p:spPr>
        <p:txBody>
          <a:bodyPr/>
          <a:lstStyle/>
          <a:p>
            <a:endParaRPr lang="el-GR" dirty="0"/>
          </a:p>
        </p:txBody>
      </p:sp>
    </p:spTree>
    <p:extLst>
      <p:ext uri="{BB962C8B-B14F-4D97-AF65-F5344CB8AC3E}">
        <p14:creationId xmlns:p14="http://schemas.microsoft.com/office/powerpoint/2010/main" val="6392254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0" y="257175"/>
            <a:ext cx="2794353" cy="1200150"/>
          </a:xfrm>
        </p:spPr>
        <p:txBody>
          <a:bodyPr>
            <a:normAutofit/>
          </a:bodyPr>
          <a:lstStyle/>
          <a:p>
            <a:pPr algn="ctr"/>
            <a:r>
              <a:rPr lang="el-GR" dirty="0" smtClean="0"/>
              <a:t>Εικόνα 6</a:t>
            </a:r>
            <a:endParaRPr lang="el-GR" dirty="0"/>
          </a:p>
        </p:txBody>
      </p:sp>
      <p:sp>
        <p:nvSpPr>
          <p:cNvPr id="4" name="Θέση κειμένου 3"/>
          <p:cNvSpPr>
            <a:spLocks noGrp="1"/>
          </p:cNvSpPr>
          <p:nvPr>
            <p:ph type="body" sz="half" idx="2"/>
          </p:nvPr>
        </p:nvSpPr>
        <p:spPr>
          <a:xfrm>
            <a:off x="397555" y="1457325"/>
            <a:ext cx="2396797" cy="4779987"/>
          </a:xfrm>
        </p:spPr>
        <p:txBody>
          <a:bodyPr/>
          <a:lstStyle/>
          <a:p>
            <a:endParaRPr lang="el-GR" dirty="0"/>
          </a:p>
        </p:txBody>
      </p:sp>
      <p:pic>
        <p:nvPicPr>
          <p:cNvPr id="8" name="Θέση περιεχομένου 7" descr="Φωτογραφία"/>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87624" y="1268760"/>
            <a:ext cx="6767934" cy="5075950"/>
          </a:xfrm>
        </p:spPr>
      </p:pic>
    </p:spTree>
    <p:extLst>
      <p:ext uri="{BB962C8B-B14F-4D97-AF65-F5344CB8AC3E}">
        <p14:creationId xmlns:p14="http://schemas.microsoft.com/office/powerpoint/2010/main" val="36690402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0" y="257175"/>
            <a:ext cx="2794353" cy="1200150"/>
          </a:xfrm>
        </p:spPr>
        <p:txBody>
          <a:bodyPr>
            <a:normAutofit/>
          </a:bodyPr>
          <a:lstStyle/>
          <a:p>
            <a:pPr algn="ctr"/>
            <a:r>
              <a:rPr lang="el-GR" dirty="0" smtClean="0"/>
              <a:t>Εικόνα 7</a:t>
            </a:r>
            <a:endParaRPr lang="el-GR" dirty="0"/>
          </a:p>
        </p:txBody>
      </p:sp>
      <p:sp>
        <p:nvSpPr>
          <p:cNvPr id="4" name="Θέση κειμένου 3"/>
          <p:cNvSpPr>
            <a:spLocks noGrp="1"/>
          </p:cNvSpPr>
          <p:nvPr>
            <p:ph type="body" sz="half" idx="2"/>
          </p:nvPr>
        </p:nvSpPr>
        <p:spPr>
          <a:xfrm>
            <a:off x="397555" y="1457325"/>
            <a:ext cx="2396797" cy="4779987"/>
          </a:xfrm>
        </p:spPr>
        <p:txBody>
          <a:bodyPr/>
          <a:lstStyle/>
          <a:p>
            <a:endParaRPr lang="el-GR" dirty="0"/>
          </a:p>
        </p:txBody>
      </p:sp>
      <p:pic>
        <p:nvPicPr>
          <p:cNvPr id="7" name="Θέση περιεχομένου 6" descr="Διαφήμιση"/>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3568" y="1246413"/>
            <a:ext cx="8003232" cy="5153699"/>
          </a:xfrm>
        </p:spPr>
      </p:pic>
    </p:spTree>
    <p:extLst>
      <p:ext uri="{BB962C8B-B14F-4D97-AF65-F5344CB8AC3E}">
        <p14:creationId xmlns:p14="http://schemas.microsoft.com/office/powerpoint/2010/main" val="25357123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0" y="257175"/>
            <a:ext cx="2794353" cy="1200150"/>
          </a:xfrm>
        </p:spPr>
        <p:txBody>
          <a:bodyPr>
            <a:normAutofit/>
          </a:bodyPr>
          <a:lstStyle/>
          <a:p>
            <a:pPr algn="ctr"/>
            <a:r>
              <a:rPr lang="el-GR" dirty="0" smtClean="0"/>
              <a:t>Εικόνα 8</a:t>
            </a:r>
            <a:endParaRPr lang="el-GR" dirty="0"/>
          </a:p>
        </p:txBody>
      </p:sp>
      <p:sp>
        <p:nvSpPr>
          <p:cNvPr id="4" name="Θέση κειμένου 3"/>
          <p:cNvSpPr>
            <a:spLocks noGrp="1"/>
          </p:cNvSpPr>
          <p:nvPr>
            <p:ph type="body" sz="half" idx="2"/>
          </p:nvPr>
        </p:nvSpPr>
        <p:spPr>
          <a:xfrm>
            <a:off x="397555" y="1457325"/>
            <a:ext cx="2396797" cy="4779987"/>
          </a:xfrm>
        </p:spPr>
        <p:txBody>
          <a:bodyPr/>
          <a:lstStyle/>
          <a:p>
            <a:endParaRPr lang="el-GR" dirty="0"/>
          </a:p>
        </p:txBody>
      </p:sp>
      <p:pic>
        <p:nvPicPr>
          <p:cNvPr id="8" name="Θέση περιεχομένου 7" descr="Εικόνα"/>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923928" y="-4864"/>
            <a:ext cx="4392488" cy="6421080"/>
          </a:xfrm>
        </p:spPr>
      </p:pic>
    </p:spTree>
    <p:extLst>
      <p:ext uri="{BB962C8B-B14F-4D97-AF65-F5344CB8AC3E}">
        <p14:creationId xmlns:p14="http://schemas.microsoft.com/office/powerpoint/2010/main" val="18522972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0" y="257175"/>
            <a:ext cx="2794353" cy="1200150"/>
          </a:xfrm>
        </p:spPr>
        <p:txBody>
          <a:bodyPr>
            <a:normAutofit/>
          </a:bodyPr>
          <a:lstStyle/>
          <a:p>
            <a:pPr algn="ctr"/>
            <a:r>
              <a:rPr lang="el-GR" dirty="0" smtClean="0"/>
              <a:t>Εικόνα 9</a:t>
            </a:r>
            <a:endParaRPr lang="el-GR" dirty="0"/>
          </a:p>
        </p:txBody>
      </p:sp>
      <p:sp>
        <p:nvSpPr>
          <p:cNvPr id="4" name="Θέση κειμένου 3"/>
          <p:cNvSpPr>
            <a:spLocks noGrp="1"/>
          </p:cNvSpPr>
          <p:nvPr>
            <p:ph type="body" sz="half" idx="2"/>
          </p:nvPr>
        </p:nvSpPr>
        <p:spPr>
          <a:xfrm>
            <a:off x="397555" y="1457325"/>
            <a:ext cx="2396797" cy="4779987"/>
          </a:xfrm>
        </p:spPr>
        <p:txBody>
          <a:bodyPr/>
          <a:lstStyle/>
          <a:p>
            <a:endParaRPr lang="el-GR" dirty="0"/>
          </a:p>
        </p:txBody>
      </p:sp>
      <p:pic>
        <p:nvPicPr>
          <p:cNvPr id="8" name="Θέση περιεχομένου 7" descr="Φωτογραφία"/>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55576" y="1196752"/>
            <a:ext cx="7848054" cy="5234081"/>
          </a:xfrm>
        </p:spPr>
      </p:pic>
    </p:spTree>
    <p:extLst>
      <p:ext uri="{BB962C8B-B14F-4D97-AF65-F5344CB8AC3E}">
        <p14:creationId xmlns:p14="http://schemas.microsoft.com/office/powerpoint/2010/main" val="180712809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0" y="257175"/>
            <a:ext cx="2794353" cy="1200150"/>
          </a:xfrm>
        </p:spPr>
        <p:txBody>
          <a:bodyPr>
            <a:normAutofit/>
          </a:bodyPr>
          <a:lstStyle/>
          <a:p>
            <a:pPr algn="ctr"/>
            <a:r>
              <a:rPr lang="el-GR" dirty="0" smtClean="0"/>
              <a:t>Εικόνα 10</a:t>
            </a:r>
            <a:endParaRPr lang="el-GR" dirty="0"/>
          </a:p>
        </p:txBody>
      </p:sp>
      <p:sp>
        <p:nvSpPr>
          <p:cNvPr id="4" name="Θέση κειμένου 3"/>
          <p:cNvSpPr>
            <a:spLocks noGrp="1"/>
          </p:cNvSpPr>
          <p:nvPr>
            <p:ph type="body" sz="half" idx="2"/>
          </p:nvPr>
        </p:nvSpPr>
        <p:spPr>
          <a:xfrm>
            <a:off x="397555" y="1457325"/>
            <a:ext cx="2396797" cy="4779987"/>
          </a:xfrm>
        </p:spPr>
        <p:txBody>
          <a:bodyPr/>
          <a:lstStyle/>
          <a:p>
            <a:endParaRPr lang="el-GR" dirty="0"/>
          </a:p>
        </p:txBody>
      </p:sp>
      <p:pic>
        <p:nvPicPr>
          <p:cNvPr id="8" name="Θέση περιεχομένου 7" descr="Φωτογραφία"/>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39552" y="1196752"/>
            <a:ext cx="7801672" cy="5199845"/>
          </a:xfrm>
        </p:spPr>
      </p:pic>
    </p:spTree>
    <p:extLst>
      <p:ext uri="{BB962C8B-B14F-4D97-AF65-F5344CB8AC3E}">
        <p14:creationId xmlns:p14="http://schemas.microsoft.com/office/powerpoint/2010/main" val="154933874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0" y="257175"/>
            <a:ext cx="2794353" cy="1200150"/>
          </a:xfrm>
        </p:spPr>
        <p:txBody>
          <a:bodyPr>
            <a:normAutofit/>
          </a:bodyPr>
          <a:lstStyle/>
          <a:p>
            <a:pPr algn="ctr"/>
            <a:r>
              <a:rPr lang="el-GR" dirty="0" smtClean="0"/>
              <a:t>Εικόνα 11</a:t>
            </a:r>
            <a:endParaRPr lang="el-GR" dirty="0"/>
          </a:p>
        </p:txBody>
      </p:sp>
      <p:sp>
        <p:nvSpPr>
          <p:cNvPr id="4" name="Θέση κειμένου 3"/>
          <p:cNvSpPr>
            <a:spLocks noGrp="1"/>
          </p:cNvSpPr>
          <p:nvPr>
            <p:ph type="body" sz="half" idx="2"/>
          </p:nvPr>
        </p:nvSpPr>
        <p:spPr>
          <a:xfrm>
            <a:off x="397555" y="1457325"/>
            <a:ext cx="2396797" cy="4779987"/>
          </a:xfrm>
        </p:spPr>
        <p:txBody>
          <a:bodyPr/>
          <a:lstStyle/>
          <a:p>
            <a:endParaRPr lang="el-GR" dirty="0"/>
          </a:p>
        </p:txBody>
      </p:sp>
      <p:pic>
        <p:nvPicPr>
          <p:cNvPr id="8" name="Θέση περιεχομένου 7" descr="Φωτογραφία"/>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794352" y="63157"/>
            <a:ext cx="6174155" cy="6174155"/>
          </a:xfrm>
        </p:spPr>
      </p:pic>
    </p:spTree>
    <p:extLst>
      <p:ext uri="{BB962C8B-B14F-4D97-AF65-F5344CB8AC3E}">
        <p14:creationId xmlns:p14="http://schemas.microsoft.com/office/powerpoint/2010/main" val="246484434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0" y="257175"/>
            <a:ext cx="2794353" cy="1200150"/>
          </a:xfrm>
        </p:spPr>
        <p:txBody>
          <a:bodyPr>
            <a:normAutofit/>
          </a:bodyPr>
          <a:lstStyle/>
          <a:p>
            <a:pPr algn="ctr"/>
            <a:r>
              <a:rPr lang="el-GR" dirty="0" smtClean="0"/>
              <a:t>Εικόνα 12</a:t>
            </a:r>
            <a:endParaRPr lang="el-GR" dirty="0"/>
          </a:p>
        </p:txBody>
      </p:sp>
      <p:sp>
        <p:nvSpPr>
          <p:cNvPr id="4" name="Θέση κειμένου 3"/>
          <p:cNvSpPr>
            <a:spLocks noGrp="1"/>
          </p:cNvSpPr>
          <p:nvPr>
            <p:ph type="body" sz="half" idx="2"/>
          </p:nvPr>
        </p:nvSpPr>
        <p:spPr>
          <a:xfrm>
            <a:off x="397555" y="1457325"/>
            <a:ext cx="2396797" cy="4779987"/>
          </a:xfrm>
        </p:spPr>
        <p:txBody>
          <a:bodyPr/>
          <a:lstStyle/>
          <a:p>
            <a:endParaRPr lang="el-GR" dirty="0"/>
          </a:p>
        </p:txBody>
      </p:sp>
      <p:pic>
        <p:nvPicPr>
          <p:cNvPr id="8" name="Θέση περιεχομένου 7" descr="Ζωγραφιά"/>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5576" y="1196752"/>
            <a:ext cx="7754844" cy="5138179"/>
          </a:xfrm>
        </p:spPr>
      </p:pic>
    </p:spTree>
    <p:extLst>
      <p:ext uri="{BB962C8B-B14F-4D97-AF65-F5344CB8AC3E}">
        <p14:creationId xmlns:p14="http://schemas.microsoft.com/office/powerpoint/2010/main" val="169928172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0" y="257175"/>
            <a:ext cx="2794353" cy="1200150"/>
          </a:xfrm>
        </p:spPr>
        <p:txBody>
          <a:bodyPr>
            <a:normAutofit/>
          </a:bodyPr>
          <a:lstStyle/>
          <a:p>
            <a:pPr algn="ctr"/>
            <a:r>
              <a:rPr lang="el-GR" dirty="0" smtClean="0"/>
              <a:t>Εικόνα 13</a:t>
            </a:r>
            <a:endParaRPr lang="el-GR" dirty="0"/>
          </a:p>
        </p:txBody>
      </p:sp>
      <p:sp>
        <p:nvSpPr>
          <p:cNvPr id="4" name="Θέση κειμένου 3"/>
          <p:cNvSpPr>
            <a:spLocks noGrp="1"/>
          </p:cNvSpPr>
          <p:nvPr>
            <p:ph type="body" sz="half" idx="2"/>
          </p:nvPr>
        </p:nvSpPr>
        <p:spPr>
          <a:xfrm>
            <a:off x="397555" y="1457325"/>
            <a:ext cx="2396797" cy="4779987"/>
          </a:xfrm>
        </p:spPr>
        <p:txBody>
          <a:bodyPr/>
          <a:lstStyle/>
          <a:p>
            <a:endParaRPr lang="el-GR" dirty="0"/>
          </a:p>
        </p:txBody>
      </p:sp>
      <p:pic>
        <p:nvPicPr>
          <p:cNvPr id="8" name="Θέση περιεχομένου 7" descr="Ζωγραφιά"/>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83568" y="1196752"/>
            <a:ext cx="7632030" cy="5240152"/>
          </a:xfrm>
        </p:spPr>
      </p:pic>
    </p:spTree>
    <p:extLst>
      <p:ext uri="{BB962C8B-B14F-4D97-AF65-F5344CB8AC3E}">
        <p14:creationId xmlns:p14="http://schemas.microsoft.com/office/powerpoint/2010/main" val="40601174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0" y="257175"/>
            <a:ext cx="2794353" cy="1200150"/>
          </a:xfrm>
        </p:spPr>
        <p:txBody>
          <a:bodyPr>
            <a:normAutofit/>
          </a:bodyPr>
          <a:lstStyle/>
          <a:p>
            <a:pPr algn="ctr"/>
            <a:r>
              <a:rPr lang="el-GR" dirty="0" smtClean="0"/>
              <a:t>Εικόνα 14</a:t>
            </a:r>
            <a:endParaRPr lang="el-GR" dirty="0"/>
          </a:p>
        </p:txBody>
      </p:sp>
      <p:sp>
        <p:nvSpPr>
          <p:cNvPr id="4" name="Θέση κειμένου 3"/>
          <p:cNvSpPr>
            <a:spLocks noGrp="1"/>
          </p:cNvSpPr>
          <p:nvPr>
            <p:ph type="body" sz="half" idx="2"/>
          </p:nvPr>
        </p:nvSpPr>
        <p:spPr>
          <a:xfrm>
            <a:off x="397555" y="1457325"/>
            <a:ext cx="2396797" cy="4779987"/>
          </a:xfrm>
        </p:spPr>
        <p:txBody>
          <a:bodyPr/>
          <a:lstStyle/>
          <a:p>
            <a:endParaRPr lang="el-GR" dirty="0"/>
          </a:p>
        </p:txBody>
      </p:sp>
      <p:pic>
        <p:nvPicPr>
          <p:cNvPr id="8" name="Θέση περιεχομένου 7" descr="Ζωγραφιά"/>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15616" y="1196752"/>
            <a:ext cx="6994350" cy="5085711"/>
          </a:xfrm>
        </p:spPr>
      </p:pic>
    </p:spTree>
    <p:extLst>
      <p:ext uri="{BB962C8B-B14F-4D97-AF65-F5344CB8AC3E}">
        <p14:creationId xmlns:p14="http://schemas.microsoft.com/office/powerpoint/2010/main" val="260732437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0" y="257175"/>
            <a:ext cx="2794353" cy="1200150"/>
          </a:xfrm>
        </p:spPr>
        <p:txBody>
          <a:bodyPr>
            <a:normAutofit/>
          </a:bodyPr>
          <a:lstStyle/>
          <a:p>
            <a:pPr algn="ctr"/>
            <a:r>
              <a:rPr lang="el-GR" dirty="0" smtClean="0"/>
              <a:t>Εικόνα 15</a:t>
            </a:r>
            <a:endParaRPr lang="el-GR" dirty="0"/>
          </a:p>
        </p:txBody>
      </p:sp>
      <p:sp>
        <p:nvSpPr>
          <p:cNvPr id="4" name="Θέση κειμένου 3"/>
          <p:cNvSpPr>
            <a:spLocks noGrp="1"/>
          </p:cNvSpPr>
          <p:nvPr>
            <p:ph type="body" sz="half" idx="2"/>
          </p:nvPr>
        </p:nvSpPr>
        <p:spPr>
          <a:xfrm>
            <a:off x="397555" y="1457325"/>
            <a:ext cx="2396797" cy="4779987"/>
          </a:xfrm>
        </p:spPr>
        <p:txBody>
          <a:bodyPr/>
          <a:lstStyle/>
          <a:p>
            <a:endParaRPr lang="el-GR" dirty="0"/>
          </a:p>
        </p:txBody>
      </p:sp>
      <p:pic>
        <p:nvPicPr>
          <p:cNvPr id="8" name="Θέση περιεχομένου 7" descr="Ζωγραφιά"/>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87624" y="1138491"/>
            <a:ext cx="7200800" cy="5235825"/>
          </a:xfrm>
        </p:spPr>
      </p:pic>
    </p:spTree>
    <p:extLst>
      <p:ext uri="{BB962C8B-B14F-4D97-AF65-F5344CB8AC3E}">
        <p14:creationId xmlns:p14="http://schemas.microsoft.com/office/powerpoint/2010/main" val="243472300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0" y="257175"/>
            <a:ext cx="2794353" cy="1200150"/>
          </a:xfrm>
        </p:spPr>
        <p:txBody>
          <a:bodyPr>
            <a:normAutofit/>
          </a:bodyPr>
          <a:lstStyle/>
          <a:p>
            <a:pPr algn="ctr"/>
            <a:r>
              <a:rPr lang="el-GR" dirty="0" smtClean="0"/>
              <a:t>Εικόνα 16</a:t>
            </a:r>
            <a:endParaRPr lang="el-GR" dirty="0"/>
          </a:p>
        </p:txBody>
      </p:sp>
      <p:sp>
        <p:nvSpPr>
          <p:cNvPr id="4" name="Θέση κειμένου 3"/>
          <p:cNvSpPr>
            <a:spLocks noGrp="1"/>
          </p:cNvSpPr>
          <p:nvPr>
            <p:ph type="body" sz="half" idx="2"/>
          </p:nvPr>
        </p:nvSpPr>
        <p:spPr>
          <a:xfrm>
            <a:off x="397555" y="1457325"/>
            <a:ext cx="2396797" cy="4779987"/>
          </a:xfrm>
        </p:spPr>
        <p:txBody>
          <a:bodyPr/>
          <a:lstStyle/>
          <a:p>
            <a:endParaRPr lang="el-GR" dirty="0"/>
          </a:p>
        </p:txBody>
      </p:sp>
      <p:pic>
        <p:nvPicPr>
          <p:cNvPr id="8" name="Θέση περιεχομένου 7" descr="Ζωγραφιά"/>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971600" y="1155941"/>
            <a:ext cx="7128792" cy="5263943"/>
          </a:xfrm>
        </p:spPr>
      </p:pic>
    </p:spTree>
    <p:extLst>
      <p:ext uri="{BB962C8B-B14F-4D97-AF65-F5344CB8AC3E}">
        <p14:creationId xmlns:p14="http://schemas.microsoft.com/office/powerpoint/2010/main" val="417101651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nvPr>
        </p:nvSpPr>
        <p:spPr/>
        <p:txBody>
          <a:bodyPr/>
          <a:lstStyle/>
          <a:p>
            <a:r>
              <a:rPr lang="el-GR" dirty="0" smtClean="0">
                <a:solidFill>
                  <a:srgbClr val="5075BC"/>
                </a:solidFill>
              </a:rPr>
              <a:t>Τέλος Ενότητας</a:t>
            </a:r>
            <a:endParaRPr lang="el-GR" dirty="0">
              <a:solidFill>
                <a:srgbClr val="5075BC"/>
              </a:solidFill>
            </a:endParaRPr>
          </a:p>
        </p:txBody>
      </p:sp>
      <p:sp>
        <p:nvSpPr>
          <p:cNvPr id="8" name="Υπότιτλος 7"/>
          <p:cNvSpPr>
            <a:spLocks noGrp="1"/>
          </p:cNvSpPr>
          <p:nvPr>
            <p:ph type="subTitle" idx="1"/>
          </p:nvPr>
        </p:nvSpPr>
        <p:spPr/>
        <p:txBody>
          <a:bodyPr/>
          <a:lstStyle/>
          <a:p>
            <a:r>
              <a:rPr lang="el-GR" dirty="0" smtClean="0"/>
              <a:t>Μέρος 2ο</a:t>
            </a:r>
            <a:endParaRPr lang="el-GR" dirty="0"/>
          </a:p>
        </p:txBody>
      </p:sp>
    </p:spTree>
    <p:extLst>
      <p:ext uri="{BB962C8B-B14F-4D97-AF65-F5344CB8AC3E}">
        <p14:creationId xmlns:p14="http://schemas.microsoft.com/office/powerpoint/2010/main" val="2128020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a:t>
            </a:r>
            <a:r>
              <a:rPr lang="el-GR" sz="2000" dirty="0" err="1" smtClean="0"/>
              <a:t>στ</a:t>
            </a:r>
            <a:r>
              <a:rPr lang="en-US" sz="2000" dirty="0" smtClean="0"/>
              <a:t>o</a:t>
            </a:r>
            <a:r>
              <a:rPr lang="el-GR" sz="2000" dirty="0" smtClean="0"/>
              <a:t> </a:t>
            </a:r>
            <a:r>
              <a:rPr lang="el-GR" sz="2000" dirty="0" err="1" smtClean="0"/>
              <a:t>πλαίσι</a:t>
            </a:r>
            <a:r>
              <a:rPr lang="en-US" sz="2000" dirty="0" smtClean="0"/>
              <a:t>o</a:t>
            </a:r>
            <a:r>
              <a:rPr lang="el-GR" sz="2000" dirty="0" smtClean="0"/>
              <a:t>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Tree>
    <p:extLst>
      <p:ext uri="{BB962C8B-B14F-4D97-AF65-F5344CB8AC3E}">
        <p14:creationId xmlns:p14="http://schemas.microsoft.com/office/powerpoint/2010/main" val="380645845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
        <p:nvSpPr>
          <p:cNvPr id="5" name="Text Placeholder 4"/>
          <p:cNvSpPr>
            <a:spLocks noGrp="1"/>
          </p:cNvSpPr>
          <p:nvPr>
            <p:ph type="body" idx="1"/>
          </p:nvPr>
        </p:nvSpPr>
        <p:spPr/>
        <p:txBody>
          <a:bodyPr/>
          <a:lstStyle/>
          <a:p>
            <a:endParaRPr lang="el-GR"/>
          </a:p>
        </p:txBody>
      </p:sp>
    </p:spTree>
    <p:extLst>
      <p:ext uri="{BB962C8B-B14F-4D97-AF65-F5344CB8AC3E}">
        <p14:creationId xmlns:p14="http://schemas.microsoft.com/office/powerpoint/2010/main" val="224857479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smtClean="0"/>
              <a:t>Το </a:t>
            </a:r>
            <a:r>
              <a:rPr lang="el-GR" sz="2000" dirty="0"/>
              <a:t>παρόν έργο αποτελεί την έκδοση </a:t>
            </a:r>
            <a:r>
              <a:rPr lang="el-GR" sz="2000" dirty="0" smtClean="0"/>
              <a:t>1.0  </a:t>
            </a:r>
            <a:endParaRPr lang="el-GR" sz="2000" dirty="0"/>
          </a:p>
          <a:p>
            <a:endParaRPr lang="el-GR" sz="2000" dirty="0"/>
          </a:p>
        </p:txBody>
      </p:sp>
    </p:spTree>
    <p:extLst>
      <p:ext uri="{BB962C8B-B14F-4D97-AF65-F5344CB8AC3E}">
        <p14:creationId xmlns:p14="http://schemas.microsoft.com/office/powerpoint/2010/main" val="116057143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Σημείωμα </a:t>
            </a:r>
            <a:r>
              <a:rPr lang="el-GR" dirty="0" smtClean="0"/>
              <a:t>Αναφοράς</a:t>
            </a:r>
            <a:endParaRPr lang="el-GR" dirty="0"/>
          </a:p>
        </p:txBody>
      </p:sp>
      <p:sp>
        <p:nvSpPr>
          <p:cNvPr id="3" name="Content Placeholder 2"/>
          <p:cNvSpPr>
            <a:spLocks noGrp="1"/>
          </p:cNvSpPr>
          <p:nvPr>
            <p:ph idx="1"/>
          </p:nvPr>
        </p:nvSpPr>
        <p:spPr/>
        <p:txBody>
          <a:bodyPr>
            <a:normAutofit/>
          </a:bodyPr>
          <a:lstStyle/>
          <a:p>
            <a:pPr marL="0" indent="0">
              <a:buNone/>
            </a:pPr>
            <a:r>
              <a:rPr lang="el-GR" sz="2000" dirty="0" smtClean="0"/>
              <a:t>Copyright </a:t>
            </a:r>
            <a:r>
              <a:rPr lang="el-GR" sz="2000" dirty="0" err="1" smtClean="0"/>
              <a:t>Εθνικόν</a:t>
            </a:r>
            <a:r>
              <a:rPr lang="el-GR" sz="2000" dirty="0" smtClean="0"/>
              <a:t> και </a:t>
            </a:r>
            <a:r>
              <a:rPr lang="el-GR" sz="2000" dirty="0" err="1" smtClean="0"/>
              <a:t>Καποδιστριακόν</a:t>
            </a:r>
            <a:r>
              <a:rPr lang="el-GR" sz="2000" dirty="0" smtClean="0"/>
              <a:t> </a:t>
            </a:r>
            <a:r>
              <a:rPr lang="el-GR" sz="2000" dirty="0" err="1" smtClean="0"/>
              <a:t>Πανεπιστήμιον</a:t>
            </a:r>
            <a:r>
              <a:rPr lang="el-GR" sz="2000" dirty="0" smtClean="0"/>
              <a:t> Αθηνών</a:t>
            </a:r>
            <a:r>
              <a:rPr lang="en-US" sz="2000" dirty="0" smtClean="0"/>
              <a:t>, </a:t>
            </a:r>
            <a:r>
              <a:rPr lang="el-GR" sz="2000" dirty="0" smtClean="0"/>
              <a:t>Ουρανία </a:t>
            </a:r>
            <a:r>
              <a:rPr lang="el-GR" sz="2000" dirty="0" err="1" smtClean="0"/>
              <a:t>Κούβου</a:t>
            </a:r>
            <a:r>
              <a:rPr lang="el-GR" sz="2000" dirty="0" smtClean="0"/>
              <a:t>. </a:t>
            </a:r>
            <a:r>
              <a:rPr lang="el-GR" sz="2000" dirty="0"/>
              <a:t>«Διδακτική των εικαστικών </a:t>
            </a:r>
            <a:r>
              <a:rPr lang="el-GR" sz="2000" dirty="0" smtClean="0"/>
              <a:t>τεχνών - </a:t>
            </a:r>
            <a:r>
              <a:rPr lang="el-GR" sz="2000" dirty="0"/>
              <a:t>Ενότητα </a:t>
            </a:r>
            <a:r>
              <a:rPr lang="el-GR" sz="2000" dirty="0" smtClean="0"/>
              <a:t>1. </a:t>
            </a:r>
            <a:r>
              <a:rPr lang="el-GR" sz="2000" dirty="0"/>
              <a:t>Ιστορική αναδρομή της διδακτικής της τέχνης: μοντέλα διδακτικής της τέχνης». Έκδοση: </a:t>
            </a:r>
            <a:r>
              <a:rPr lang="el-GR" sz="2000" dirty="0" smtClean="0"/>
              <a:t>1.0</a:t>
            </a:r>
            <a:r>
              <a:rPr lang="el-GR" sz="2000" dirty="0"/>
              <a:t>. Αθήνα </a:t>
            </a:r>
            <a:r>
              <a:rPr lang="el-GR" sz="2000" dirty="0" smtClean="0"/>
              <a:t>2015. </a:t>
            </a:r>
            <a:r>
              <a:rPr lang="el-GR" sz="2000" dirty="0"/>
              <a:t>Διαθέσιμο από τη δικτυακή </a:t>
            </a:r>
            <a:r>
              <a:rPr lang="el-GR" sz="2000" dirty="0" smtClean="0"/>
              <a:t>διεύθυνση: </a:t>
            </a:r>
            <a:r>
              <a:rPr lang="en-US" sz="2000" dirty="0">
                <a:hlinkClick r:id="rId3"/>
              </a:rPr>
              <a:t>http://opencourses.uoa.gr/courses/ECD103/</a:t>
            </a:r>
            <a:r>
              <a:rPr lang="el-GR" sz="2000" dirty="0" smtClean="0"/>
              <a:t>.</a:t>
            </a:r>
            <a:endParaRPr lang="el-GR" sz="2000" dirty="0"/>
          </a:p>
          <a:p>
            <a:endParaRPr lang="el-GR" sz="2000" dirty="0"/>
          </a:p>
        </p:txBody>
      </p:sp>
    </p:spTree>
    <p:extLst>
      <p:ext uri="{BB962C8B-B14F-4D97-AF65-F5344CB8AC3E}">
        <p14:creationId xmlns:p14="http://schemas.microsoft.com/office/powerpoint/2010/main" val="120825301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229600" cy="1143000"/>
          </a:xfrm>
        </p:spPr>
        <p:txBody>
          <a:bodyPr>
            <a:normAutofit/>
          </a:bodyPr>
          <a:lstStyle/>
          <a:p>
            <a:r>
              <a:rPr lang="el-GR" dirty="0"/>
              <a:t>Σημείωμα </a:t>
            </a:r>
            <a:r>
              <a:rPr lang="el-GR" dirty="0" smtClean="0"/>
              <a:t>Αδειοδότησης</a:t>
            </a:r>
            <a:endParaRPr lang="el-GR" dirty="0"/>
          </a:p>
        </p:txBody>
      </p:sp>
      <p:sp>
        <p:nvSpPr>
          <p:cNvPr id="3" name="Content Placeholder 2"/>
          <p:cNvSpPr>
            <a:spLocks noGrp="1"/>
          </p:cNvSpPr>
          <p:nvPr>
            <p:ph idx="1"/>
          </p:nvPr>
        </p:nvSpPr>
        <p:spPr>
          <a:xfrm>
            <a:off x="107504" y="764704"/>
            <a:ext cx="8928992" cy="1440159"/>
          </a:xfrm>
        </p:spPr>
        <p:txBody>
          <a:bodyPr>
            <a:noAutofit/>
          </a:bodyPr>
          <a:lstStyle/>
          <a:p>
            <a:pPr marL="0" indent="0">
              <a:buNone/>
            </a:pPr>
            <a:r>
              <a:rPr lang="el-GR" sz="2000" dirty="0" smtClean="0"/>
              <a:t>Το </a:t>
            </a:r>
            <a:r>
              <a:rPr lang="el-GR" sz="2000" dirty="0"/>
              <a:t>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sz="2000" dirty="0" err="1"/>
              <a:t>κ.λ.π</a:t>
            </a:r>
            <a:r>
              <a:rPr lang="el-GR" sz="2000" dirty="0"/>
              <a:t>.,  τα οποία εμπεριέχονται σε αυτό και τα οποία αναφέρονται μαζί με τους όρους χρήσης τους στο «Σημείωμα Χρήσης Έργων Τρίτων</a:t>
            </a:r>
            <a:r>
              <a:rPr lang="el-GR" sz="2000" dirty="0" smtClean="0"/>
              <a:t>».                     </a:t>
            </a:r>
          </a:p>
          <a:p>
            <a:pPr marL="0" indent="0">
              <a:buNone/>
            </a:pPr>
            <a:endParaRPr lang="el-GR" sz="2000" dirty="0"/>
          </a:p>
        </p:txBody>
      </p:sp>
      <p:pic>
        <p:nvPicPr>
          <p:cNvPr id="2056" name="Picture 22" descr="Λογότυπο για Άδειες χρήσης Creative Commons BY-NC-ND">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47670" y="2420888"/>
            <a:ext cx="1648660" cy="57606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7504" y="2924944"/>
            <a:ext cx="9036496" cy="3456384"/>
          </a:xfrm>
          <a:prstGeom prst="rect">
            <a:avLst/>
          </a:prstGeom>
        </p:spPr>
        <p:txBody>
          <a:bodyPr vert="horz" wrap="square" lIns="91440" tIns="45720" rIns="91440" bIns="45720" rtlCol="0" anchor="ctr">
            <a:normAutofit/>
          </a:bodyPr>
          <a:lstStyle/>
          <a:p>
            <a:r>
              <a:rPr lang="el-GR" dirty="0"/>
              <a:t>[1] http://creativecommons.org/licenses/by-nc-sa/4.0/ </a:t>
            </a:r>
            <a:endParaRPr lang="en-US" smtClean="0"/>
          </a:p>
          <a:p>
            <a:endParaRPr lang="el-GR" dirty="0"/>
          </a:p>
          <a:p>
            <a:r>
              <a:rPr lang="el-GR" dirty="0"/>
              <a:t>Ως </a:t>
            </a:r>
            <a:r>
              <a:rPr lang="el-GR" b="1" dirty="0"/>
              <a:t>Μη Εμπορική</a:t>
            </a:r>
            <a:r>
              <a:rPr lang="el-GR" dirty="0"/>
              <a:t> ορίζεται η χρήση:</a:t>
            </a:r>
          </a:p>
          <a:p>
            <a:pPr marL="342900" lvl="0" indent="-342900">
              <a:buFont typeface="Arial" panose="020B0604020202020204" pitchFamily="34" charset="0"/>
              <a:buChar cha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42900" lvl="0" indent="-342900">
              <a:buFont typeface="Arial" panose="020B0604020202020204" pitchFamily="34" charset="0"/>
              <a:buChar cha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a:t>
            </a:r>
            <a:r>
              <a:rPr lang="el-GR" dirty="0" smtClean="0"/>
              <a:t>τόπο</a:t>
            </a:r>
            <a:endParaRPr lang="en-US" dirty="0" smtClean="0"/>
          </a:p>
          <a:p>
            <a:pPr marL="342900" lvl="0" indent="-342900">
              <a:buFont typeface="Arial" panose="020B0604020202020204" pitchFamily="34" charset="0"/>
              <a:buChar char="•"/>
            </a:pPr>
            <a:endParaRPr lang="el-GR" dirty="0"/>
          </a:p>
          <a:p>
            <a:r>
              <a:rPr lang="el-GR" dirty="0" smtClean="0"/>
              <a:t>Ο </a:t>
            </a:r>
            <a:r>
              <a:rPr lang="el-GR" dirty="0"/>
              <a:t>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r>
              <a:rPr lang="el-GR" dirty="0" smtClean="0"/>
              <a:t>.</a:t>
            </a:r>
            <a:endParaRPr lang="el-GR" dirty="0"/>
          </a:p>
        </p:txBody>
      </p:sp>
    </p:spTree>
    <p:extLst>
      <p:ext uri="{BB962C8B-B14F-4D97-AF65-F5344CB8AC3E}">
        <p14:creationId xmlns:p14="http://schemas.microsoft.com/office/powerpoint/2010/main" val="262364833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Διατήρηση </a:t>
            </a:r>
            <a:r>
              <a:rPr lang="el-GR" dirty="0" smtClean="0"/>
              <a:t>Σημειωμάτων</a:t>
            </a:r>
            <a:endParaRPr lang="el-GR" dirty="0"/>
          </a:p>
        </p:txBody>
      </p:sp>
      <p:sp>
        <p:nvSpPr>
          <p:cNvPr id="3" name="Content Placeholder 2"/>
          <p:cNvSpPr>
            <a:spLocks noGrp="1"/>
          </p:cNvSpPr>
          <p:nvPr>
            <p:ph idx="1"/>
          </p:nvPr>
        </p:nvSpPr>
        <p:spPr/>
        <p:txBody>
          <a:bodyPr>
            <a:normAutofit/>
          </a:bodyPr>
          <a:lstStyle/>
          <a:p>
            <a:pPr marL="0" indent="0">
              <a:buNone/>
            </a:pPr>
            <a:r>
              <a:rPr lang="el-GR" sz="2400" dirty="0" smtClean="0"/>
              <a:t>Οποιαδήποτε </a:t>
            </a:r>
            <a:r>
              <a:rPr lang="el-GR" sz="2400" dirty="0"/>
              <a:t>αναπαραγωγή ή διασκευή του υλικού θα πρέπει να συμπεριλαμβάνει:</a:t>
            </a:r>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Αναφοράς</a:t>
            </a:r>
            <a:endParaRPr lang="el-GR" sz="2000" dirty="0"/>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Αδειοδότησης</a:t>
            </a:r>
            <a:endParaRPr lang="el-GR" sz="2000" dirty="0"/>
          </a:p>
          <a:p>
            <a:pPr lvl="1">
              <a:buFont typeface="Wingdings" panose="05000000000000000000" pitchFamily="2" charset="2"/>
              <a:buChar char="§"/>
            </a:pPr>
            <a:r>
              <a:rPr lang="el-GR" sz="2000" dirty="0" err="1"/>
              <a:t>τ</a:t>
            </a:r>
            <a:r>
              <a:rPr lang="en-US" sz="2000" dirty="0" smtClean="0"/>
              <a:t>η </a:t>
            </a:r>
            <a:r>
              <a:rPr lang="en-US" sz="2000" dirty="0" err="1"/>
              <a:t>δήλωση</a:t>
            </a:r>
            <a:r>
              <a:rPr lang="en-US" sz="2000" dirty="0"/>
              <a:t> </a:t>
            </a:r>
            <a:r>
              <a:rPr lang="el-GR" sz="2000" dirty="0" err="1"/>
              <a:t>Δ</a:t>
            </a:r>
            <a:r>
              <a:rPr lang="en-US" sz="2000" dirty="0" smtClean="0"/>
              <a:t>ια</a:t>
            </a:r>
            <a:r>
              <a:rPr lang="en-US" sz="2000" dirty="0" err="1" smtClean="0"/>
              <a:t>τήρησης</a:t>
            </a:r>
            <a:r>
              <a:rPr lang="en-US" sz="2000" dirty="0" smtClean="0"/>
              <a:t> </a:t>
            </a:r>
            <a:r>
              <a:rPr lang="en-US" sz="2000" dirty="0"/>
              <a:t>Σημειωμάτων</a:t>
            </a:r>
            <a:endParaRPr lang="el-GR" sz="2000" dirty="0"/>
          </a:p>
          <a:p>
            <a:pPr lvl="1">
              <a:buFont typeface="Wingdings" panose="05000000000000000000" pitchFamily="2" charset="2"/>
              <a:buChar char="§"/>
            </a:pPr>
            <a:r>
              <a:rPr lang="el-GR" sz="2000" dirty="0"/>
              <a:t>τ</a:t>
            </a:r>
            <a:r>
              <a:rPr lang="el-GR" sz="2000" dirty="0" smtClean="0"/>
              <a:t>ο Σημείωμα Χρήσης Έργων Τρίτων </a:t>
            </a:r>
            <a:r>
              <a:rPr lang="el-GR" sz="2000" dirty="0"/>
              <a:t>(εφόσον υπάρχει)</a:t>
            </a:r>
          </a:p>
          <a:p>
            <a:pPr marL="0" indent="0">
              <a:buNone/>
            </a:pPr>
            <a:r>
              <a:rPr lang="el-GR" sz="2400" dirty="0"/>
              <a:t>μαζί με τους συνοδευόμενους </a:t>
            </a:r>
            <a:r>
              <a:rPr lang="el-GR" sz="2400" dirty="0" err="1"/>
              <a:t>υπερσυνδέσμους</a:t>
            </a:r>
            <a:r>
              <a:rPr lang="el-GR" sz="2400" dirty="0"/>
              <a:t>.</a:t>
            </a:r>
          </a:p>
          <a:p>
            <a:endParaRPr lang="el-GR" sz="2000" dirty="0"/>
          </a:p>
        </p:txBody>
      </p:sp>
    </p:spTree>
    <p:extLst>
      <p:ext uri="{BB962C8B-B14F-4D97-AF65-F5344CB8AC3E}">
        <p14:creationId xmlns:p14="http://schemas.microsoft.com/office/powerpoint/2010/main" val="42475196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392"/>
            <a:ext cx="9144000" cy="1143000"/>
          </a:xfrm>
        </p:spPr>
        <p:txBody>
          <a:bodyPr>
            <a:noAutofit/>
          </a:bodyPr>
          <a:lstStyle/>
          <a:p>
            <a:r>
              <a:rPr lang="el-GR" dirty="0"/>
              <a:t>Σημείωμα Χρήσης Έργων </a:t>
            </a:r>
            <a:r>
              <a:rPr lang="el-GR" dirty="0" smtClean="0"/>
              <a:t>Τρίτων</a:t>
            </a:r>
            <a:r>
              <a:rPr lang="en-US" dirty="0" smtClean="0"/>
              <a:t> (1/</a:t>
            </a:r>
            <a:r>
              <a:rPr lang="el-GR" dirty="0" smtClean="0"/>
              <a:t>3</a:t>
            </a:r>
            <a:r>
              <a:rPr lang="en-US" dirty="0" smtClean="0"/>
              <a:t>)</a:t>
            </a:r>
            <a:endParaRPr lang="el-GR" dirty="0"/>
          </a:p>
        </p:txBody>
      </p:sp>
      <p:sp>
        <p:nvSpPr>
          <p:cNvPr id="3" name="Content Placeholder 2"/>
          <p:cNvSpPr>
            <a:spLocks noGrp="1"/>
          </p:cNvSpPr>
          <p:nvPr>
            <p:ph idx="1"/>
          </p:nvPr>
        </p:nvSpPr>
        <p:spPr>
          <a:xfrm>
            <a:off x="179512" y="1556792"/>
            <a:ext cx="8856984" cy="4525963"/>
          </a:xfrm>
        </p:spPr>
        <p:txBody>
          <a:bodyPr>
            <a:no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b="1" dirty="0" smtClean="0"/>
              <a:t>Εικόνες/Φωτογραφίες</a:t>
            </a:r>
          </a:p>
          <a:p>
            <a:pPr marL="0" indent="0">
              <a:buNone/>
            </a:pPr>
            <a:r>
              <a:rPr lang="el-GR" sz="2000" b="1" dirty="0" smtClean="0"/>
              <a:t>Εικόνες </a:t>
            </a:r>
            <a:r>
              <a:rPr lang="el-GR" sz="2000" b="1" dirty="0" smtClean="0"/>
              <a:t>1: </a:t>
            </a:r>
            <a:r>
              <a:rPr lang="en-US" sz="2000" b="1" dirty="0" smtClean="0"/>
              <a:t>Copyrighted</a:t>
            </a:r>
            <a:r>
              <a:rPr lang="el-GR" sz="2000" b="1" dirty="0"/>
              <a:t>, Πηγή: </a:t>
            </a:r>
            <a:r>
              <a:rPr lang="el-GR" sz="2000" b="1" dirty="0" smtClean="0"/>
              <a:t> </a:t>
            </a:r>
            <a:r>
              <a:rPr lang="en-US" sz="2000" b="1" dirty="0">
                <a:hlinkClick r:id="rId3"/>
              </a:rPr>
              <a:t>http://www.metrokids.com/MetroKids/January-2010/Tour-Explore-Art-Museums</a:t>
            </a:r>
            <a:r>
              <a:rPr lang="en-US" sz="2000" b="1" dirty="0" smtClean="0">
                <a:hlinkClick r:id="rId3"/>
              </a:rPr>
              <a:t>/</a:t>
            </a:r>
            <a:r>
              <a:rPr lang="el-GR" sz="2000" b="1" dirty="0" smtClean="0"/>
              <a:t> </a:t>
            </a:r>
            <a:endParaRPr lang="en-US" sz="2000" b="1" dirty="0" smtClean="0"/>
          </a:p>
          <a:p>
            <a:pPr marL="0" indent="0">
              <a:buNone/>
            </a:pPr>
            <a:r>
              <a:rPr lang="el-GR" sz="2000" b="1" dirty="0" smtClean="0"/>
              <a:t>Εικόνες 2-3: </a:t>
            </a:r>
            <a:r>
              <a:rPr lang="en-US" sz="2000" b="1" dirty="0" smtClean="0"/>
              <a:t>Copyrighted</a:t>
            </a:r>
            <a:endParaRPr lang="el-GR" sz="2000" b="1" dirty="0"/>
          </a:p>
          <a:p>
            <a:pPr marL="0" indent="0">
              <a:buNone/>
            </a:pPr>
            <a:r>
              <a:rPr lang="el-GR" sz="2000" b="1" dirty="0" smtClean="0"/>
              <a:t>Εικόνα 4: </a:t>
            </a:r>
            <a:r>
              <a:rPr lang="en-US" sz="2000" b="1" dirty="0"/>
              <a:t>Copyrighted</a:t>
            </a:r>
            <a:r>
              <a:rPr lang="el-GR" sz="2000" b="1" dirty="0"/>
              <a:t>, Πηγή: </a:t>
            </a:r>
            <a:r>
              <a:rPr lang="el-GR" sz="2000" b="1" dirty="0" smtClean="0"/>
              <a:t> </a:t>
            </a:r>
            <a:r>
              <a:rPr lang="en-US" sz="2000" b="1" dirty="0">
                <a:hlinkClick r:id="rId4"/>
              </a:rPr>
              <a:t>http://</a:t>
            </a:r>
            <a:r>
              <a:rPr lang="en-US" sz="2000" b="1" dirty="0" smtClean="0">
                <a:hlinkClick r:id="rId4"/>
              </a:rPr>
              <a:t>blog.mathatplay.org/wp-content/uploads/2013/04/bottle-cap-collage.jpg</a:t>
            </a:r>
            <a:r>
              <a:rPr lang="el-GR" sz="2000" b="1" dirty="0" smtClean="0"/>
              <a:t> </a:t>
            </a:r>
            <a:endParaRPr lang="el-GR" sz="2000" b="1" dirty="0" smtClean="0"/>
          </a:p>
          <a:p>
            <a:pPr marL="0" indent="0">
              <a:buNone/>
            </a:pPr>
            <a:r>
              <a:rPr lang="el-GR" sz="2000" b="1" dirty="0" smtClean="0"/>
              <a:t>Εικόνα 5: </a:t>
            </a:r>
            <a:r>
              <a:rPr lang="en-US" sz="2000" b="1" dirty="0"/>
              <a:t>Copyrighted</a:t>
            </a:r>
            <a:r>
              <a:rPr lang="el-GR" sz="2000" b="1" dirty="0"/>
              <a:t>, Πηγή: </a:t>
            </a:r>
            <a:r>
              <a:rPr lang="el-GR" sz="2000" b="1" dirty="0" smtClean="0"/>
              <a:t> </a:t>
            </a:r>
            <a:r>
              <a:rPr lang="en-US" sz="2000" b="1" dirty="0">
                <a:hlinkClick r:id="rId5"/>
              </a:rPr>
              <a:t>http://</a:t>
            </a:r>
            <a:r>
              <a:rPr lang="en-US" sz="2000" b="1" dirty="0" smtClean="0">
                <a:hlinkClick r:id="rId5"/>
              </a:rPr>
              <a:t>alfa-img.com/show/images-for-visual-anti-smoking-campaigns.html</a:t>
            </a:r>
            <a:r>
              <a:rPr lang="el-GR" sz="2000" b="1" dirty="0" smtClean="0"/>
              <a:t> </a:t>
            </a:r>
            <a:endParaRPr lang="el-GR" sz="2000" b="1" dirty="0" smtClean="0"/>
          </a:p>
          <a:p>
            <a:pPr marL="0" indent="0">
              <a:buNone/>
            </a:pPr>
            <a:r>
              <a:rPr lang="el-GR" sz="2000" b="1" dirty="0" smtClean="0"/>
              <a:t>Εικόνα 6: </a:t>
            </a:r>
            <a:r>
              <a:rPr lang="en-US" sz="2000" b="1" dirty="0" smtClean="0"/>
              <a:t>Copyrighted</a:t>
            </a:r>
            <a:r>
              <a:rPr lang="el-GR" sz="2000" b="1" dirty="0"/>
              <a:t>, Πηγή</a:t>
            </a:r>
            <a:r>
              <a:rPr lang="el-GR" sz="2000" b="1" dirty="0" smtClean="0"/>
              <a:t>: </a:t>
            </a:r>
            <a:r>
              <a:rPr lang="en-US" sz="2000" b="1" dirty="0">
                <a:hlinkClick r:id="rId6"/>
              </a:rPr>
              <a:t>http://piyawatorphanage.com/gallery/img_6947</a:t>
            </a:r>
            <a:r>
              <a:rPr lang="en-US" sz="2000" b="1" dirty="0" smtClean="0">
                <a:hlinkClick r:id="rId6"/>
              </a:rPr>
              <a:t>/</a:t>
            </a:r>
            <a:r>
              <a:rPr lang="el-GR" sz="2000" b="1" dirty="0" smtClean="0"/>
              <a:t> </a:t>
            </a:r>
          </a:p>
        </p:txBody>
      </p:sp>
    </p:spTree>
    <p:extLst>
      <p:ext uri="{BB962C8B-B14F-4D97-AF65-F5344CB8AC3E}">
        <p14:creationId xmlns:p14="http://schemas.microsoft.com/office/powerpoint/2010/main" val="407297714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392"/>
            <a:ext cx="9144000" cy="1143000"/>
          </a:xfrm>
        </p:spPr>
        <p:txBody>
          <a:bodyPr>
            <a:noAutofit/>
          </a:bodyPr>
          <a:lstStyle/>
          <a:p>
            <a:r>
              <a:rPr lang="el-GR" dirty="0"/>
              <a:t>Σημείωμα Χρήσης Έργων </a:t>
            </a:r>
            <a:r>
              <a:rPr lang="el-GR" dirty="0" smtClean="0"/>
              <a:t>Τρίτων</a:t>
            </a:r>
            <a:r>
              <a:rPr lang="en-US" dirty="0" smtClean="0"/>
              <a:t> (</a:t>
            </a:r>
            <a:r>
              <a:rPr lang="el-GR" dirty="0" smtClean="0"/>
              <a:t>2</a:t>
            </a:r>
            <a:r>
              <a:rPr lang="en-US" dirty="0" smtClean="0"/>
              <a:t>/</a:t>
            </a:r>
            <a:r>
              <a:rPr lang="el-GR" dirty="0" smtClean="0"/>
              <a:t>3</a:t>
            </a:r>
            <a:r>
              <a:rPr lang="en-US" dirty="0" smtClean="0"/>
              <a:t>)</a:t>
            </a:r>
            <a:endParaRPr lang="el-GR" dirty="0"/>
          </a:p>
        </p:txBody>
      </p:sp>
      <p:sp>
        <p:nvSpPr>
          <p:cNvPr id="3" name="Content Placeholder 2"/>
          <p:cNvSpPr>
            <a:spLocks noGrp="1"/>
          </p:cNvSpPr>
          <p:nvPr>
            <p:ph idx="1"/>
          </p:nvPr>
        </p:nvSpPr>
        <p:spPr>
          <a:xfrm>
            <a:off x="179512" y="1556792"/>
            <a:ext cx="8856984" cy="4525963"/>
          </a:xfrm>
        </p:spPr>
        <p:txBody>
          <a:bodyPr>
            <a:no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b="1" dirty="0"/>
              <a:t>Εικόνες/Φωτογραφίες</a:t>
            </a:r>
          </a:p>
          <a:p>
            <a:pPr marL="0" indent="0">
              <a:buNone/>
            </a:pPr>
            <a:r>
              <a:rPr lang="el-GR" sz="2000" b="1" dirty="0"/>
              <a:t>Εικόνα 7: </a:t>
            </a:r>
            <a:r>
              <a:rPr lang="en-US" sz="2000" b="1" dirty="0"/>
              <a:t>Copyrighted</a:t>
            </a:r>
            <a:r>
              <a:rPr lang="el-GR" sz="2000" b="1" dirty="0"/>
              <a:t>, Πηγή: </a:t>
            </a:r>
            <a:r>
              <a:rPr lang="en-US" sz="2000" b="1" dirty="0">
                <a:hlinkClick r:id="rId3"/>
              </a:rPr>
              <a:t>http://www.thedrum.com/news/2011/12/19/british-heart-foundation-criticises-food-brands-targetting-children-through-online</a:t>
            </a:r>
            <a:r>
              <a:rPr lang="el-GR" sz="2000" b="1" dirty="0"/>
              <a:t> </a:t>
            </a:r>
            <a:endParaRPr lang="el-GR" sz="2000" b="1" dirty="0" smtClean="0"/>
          </a:p>
          <a:p>
            <a:pPr marL="0" indent="0">
              <a:buNone/>
            </a:pPr>
            <a:r>
              <a:rPr lang="el-GR" sz="2000" b="1" dirty="0" smtClean="0"/>
              <a:t>Εικόνες 8: </a:t>
            </a:r>
            <a:r>
              <a:rPr lang="en-US" sz="2000" b="1" dirty="0" smtClean="0"/>
              <a:t>Copyrighted</a:t>
            </a:r>
            <a:r>
              <a:rPr lang="el-GR" sz="2000" b="1" dirty="0" smtClean="0"/>
              <a:t>, </a:t>
            </a:r>
            <a:r>
              <a:rPr lang="el-GR" sz="2000" b="1" dirty="0"/>
              <a:t>Πηγή: </a:t>
            </a:r>
            <a:r>
              <a:rPr lang="en-US" sz="2000" b="1" dirty="0">
                <a:hlinkClick r:id="rId4"/>
              </a:rPr>
              <a:t>http://vintageprintable.com/tag/vintage-printable-asian/#</a:t>
            </a:r>
            <a:r>
              <a:rPr lang="en-US" sz="2000" b="1" dirty="0" smtClean="0">
                <a:hlinkClick r:id="rId4"/>
              </a:rPr>
              <a:t>jp-carousel-53207</a:t>
            </a:r>
            <a:r>
              <a:rPr lang="el-GR" sz="2000" b="1" dirty="0" smtClean="0"/>
              <a:t> </a:t>
            </a:r>
            <a:endParaRPr lang="el-GR" sz="2000" b="1" dirty="0" smtClean="0"/>
          </a:p>
          <a:p>
            <a:pPr marL="0" indent="0">
              <a:buNone/>
            </a:pPr>
            <a:r>
              <a:rPr lang="el-GR" sz="2000" b="1" dirty="0" smtClean="0"/>
              <a:t>Εικόνες 9: </a:t>
            </a:r>
            <a:r>
              <a:rPr lang="en-US" sz="2000" b="1" dirty="0" smtClean="0"/>
              <a:t>Copyrighted</a:t>
            </a:r>
            <a:r>
              <a:rPr lang="el-GR" sz="2000" b="1" dirty="0" smtClean="0"/>
              <a:t>, </a:t>
            </a:r>
            <a:r>
              <a:rPr lang="el-GR" sz="2000" b="1" dirty="0"/>
              <a:t>Πηγή: </a:t>
            </a:r>
            <a:r>
              <a:rPr lang="en-US" sz="2000" b="1" dirty="0">
                <a:hlinkClick r:id="rId5"/>
              </a:rPr>
              <a:t>http://www.chrisjohnsonmd.com//</a:t>
            </a:r>
            <a:r>
              <a:rPr lang="en-US" sz="2000" b="1" dirty="0" smtClean="0">
                <a:hlinkClick r:id="rId5"/>
              </a:rPr>
              <a:t>wp-content/uploads/2014/09/a.jpg</a:t>
            </a:r>
            <a:r>
              <a:rPr lang="el-GR" sz="2000" b="1" dirty="0" smtClean="0"/>
              <a:t> </a:t>
            </a:r>
            <a:endParaRPr lang="el-GR" sz="2000" b="1" dirty="0" smtClean="0"/>
          </a:p>
          <a:p>
            <a:pPr marL="0" indent="0">
              <a:buNone/>
            </a:pPr>
            <a:r>
              <a:rPr lang="el-GR" sz="2000" b="1" dirty="0" smtClean="0"/>
              <a:t>Εικόνες 10: </a:t>
            </a:r>
            <a:r>
              <a:rPr lang="en-US" sz="2000" b="1" dirty="0" smtClean="0"/>
              <a:t>Copyrighted</a:t>
            </a:r>
            <a:r>
              <a:rPr lang="el-GR" sz="2000" b="1" dirty="0" smtClean="0"/>
              <a:t>, </a:t>
            </a:r>
            <a:r>
              <a:rPr lang="el-GR" sz="2000" b="1" dirty="0"/>
              <a:t>Πηγή</a:t>
            </a:r>
            <a:r>
              <a:rPr lang="el-GR" sz="2000" b="1" dirty="0" smtClean="0"/>
              <a:t>: </a:t>
            </a:r>
            <a:r>
              <a:rPr lang="el-GR" sz="2000" b="1" dirty="0" smtClean="0"/>
              <a:t> </a:t>
            </a:r>
            <a:r>
              <a:rPr lang="en-US" sz="2000" b="1" dirty="0">
                <a:hlinkClick r:id="rId6"/>
              </a:rPr>
              <a:t>http://www.childrenandscreens.org/#!</a:t>
            </a:r>
            <a:r>
              <a:rPr lang="en-US" sz="2000" b="1" dirty="0" smtClean="0">
                <a:hlinkClick r:id="rId6"/>
              </a:rPr>
              <a:t>NEW-STUDY-Evaluating-Industry-SelfRegulation-of-Food-Marketing-to-Children/cawz/555a1e050cf21fee139a204b</a:t>
            </a:r>
            <a:r>
              <a:rPr lang="el-GR" sz="2000" b="1" dirty="0" smtClean="0"/>
              <a:t> </a:t>
            </a:r>
            <a:endParaRPr lang="el-GR" sz="2000" b="1" dirty="0" smtClean="0"/>
          </a:p>
        </p:txBody>
      </p:sp>
    </p:spTree>
    <p:extLst>
      <p:ext uri="{BB962C8B-B14F-4D97-AF65-F5344CB8AC3E}">
        <p14:creationId xmlns:p14="http://schemas.microsoft.com/office/powerpoint/2010/main" val="268755556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392"/>
            <a:ext cx="9144000" cy="1143000"/>
          </a:xfrm>
        </p:spPr>
        <p:txBody>
          <a:bodyPr>
            <a:noAutofit/>
          </a:bodyPr>
          <a:lstStyle/>
          <a:p>
            <a:r>
              <a:rPr lang="el-GR" dirty="0"/>
              <a:t>Σημείωμα Χρήσης Έργων </a:t>
            </a:r>
            <a:r>
              <a:rPr lang="el-GR" dirty="0" smtClean="0"/>
              <a:t>Τρίτων</a:t>
            </a:r>
            <a:r>
              <a:rPr lang="en-US" dirty="0" smtClean="0"/>
              <a:t> (</a:t>
            </a:r>
            <a:r>
              <a:rPr lang="el-GR" dirty="0" smtClean="0"/>
              <a:t>3</a:t>
            </a:r>
            <a:r>
              <a:rPr lang="en-US" dirty="0" smtClean="0"/>
              <a:t>/</a:t>
            </a:r>
            <a:r>
              <a:rPr lang="el-GR" dirty="0" smtClean="0"/>
              <a:t>3</a:t>
            </a:r>
            <a:r>
              <a:rPr lang="en-US" dirty="0" smtClean="0"/>
              <a:t>)</a:t>
            </a:r>
            <a:endParaRPr lang="el-GR" dirty="0"/>
          </a:p>
        </p:txBody>
      </p:sp>
      <p:sp>
        <p:nvSpPr>
          <p:cNvPr id="3" name="Content Placeholder 2"/>
          <p:cNvSpPr>
            <a:spLocks noGrp="1"/>
          </p:cNvSpPr>
          <p:nvPr>
            <p:ph idx="1"/>
          </p:nvPr>
        </p:nvSpPr>
        <p:spPr>
          <a:xfrm>
            <a:off x="179512" y="1556792"/>
            <a:ext cx="8856984" cy="4525963"/>
          </a:xfrm>
        </p:spPr>
        <p:txBody>
          <a:bodyPr>
            <a:no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b="1" dirty="0"/>
              <a:t>Εικόνες/Φωτογραφίες</a:t>
            </a:r>
          </a:p>
          <a:p>
            <a:pPr marL="0" indent="0">
              <a:buNone/>
            </a:pPr>
            <a:r>
              <a:rPr lang="el-GR" sz="2000" b="1" dirty="0" smtClean="0"/>
              <a:t>Εικόνες 11: </a:t>
            </a:r>
            <a:r>
              <a:rPr lang="en-US" sz="2000" b="1" dirty="0" smtClean="0"/>
              <a:t>Copyrighted</a:t>
            </a:r>
            <a:r>
              <a:rPr lang="el-GR" sz="2000" b="1" dirty="0" smtClean="0"/>
              <a:t>, </a:t>
            </a:r>
            <a:r>
              <a:rPr lang="el-GR" sz="2000" b="1" dirty="0"/>
              <a:t>Πηγή</a:t>
            </a:r>
            <a:r>
              <a:rPr lang="el-GR" sz="2000" b="1" dirty="0" smtClean="0"/>
              <a:t>: </a:t>
            </a:r>
            <a:r>
              <a:rPr lang="en-US" sz="2000" b="1" dirty="0" smtClean="0">
                <a:hlinkClick r:id="rId3"/>
              </a:rPr>
              <a:t>http://www.aliexpress.com/item-img/Children-s-clothing-female-child-fashion-all-match-zipper-with-a-hood-set-child-2013-spring/878153041.html?aff_platform=aaf&amp;sk=jY3Y3Are%3A&amp;cpt=1445375043642&amp;src=ale&amp;af=cj_7328996&amp;cv=11555457&amp;cn=&amp;tp1=415079M1M151020150402KZC&amp;tp2=&amp;uri=</a:t>
            </a:r>
            <a:r>
              <a:rPr lang="el-GR" sz="2000" b="1" dirty="0" smtClean="0">
                <a:hlinkClick r:id="rId3"/>
              </a:rPr>
              <a:t> </a:t>
            </a:r>
            <a:endParaRPr lang="el-GR" sz="2000" b="1" dirty="0" smtClean="0"/>
          </a:p>
          <a:p>
            <a:pPr marL="0" indent="0">
              <a:buNone/>
            </a:pPr>
            <a:r>
              <a:rPr lang="el-GR" sz="2000" b="1" dirty="0" smtClean="0"/>
              <a:t>Εικόνες 12-16: </a:t>
            </a:r>
            <a:r>
              <a:rPr lang="en-US" sz="2000" b="1" dirty="0" smtClean="0"/>
              <a:t>Copyrighted</a:t>
            </a:r>
            <a:r>
              <a:rPr lang="el-GR" sz="2000" b="1"/>
              <a:t> </a:t>
            </a:r>
            <a:endParaRPr lang="el-GR" sz="2000" b="1" dirty="0"/>
          </a:p>
        </p:txBody>
      </p:sp>
    </p:spTree>
    <p:extLst>
      <p:ext uri="{BB962C8B-B14F-4D97-AF65-F5344CB8AC3E}">
        <p14:creationId xmlns:p14="http://schemas.microsoft.com/office/powerpoint/2010/main" val="2240014446"/>
      </p:ext>
    </p:extLst>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1736</TotalTime>
  <Words>621</Words>
  <Application>Microsoft Office PowerPoint</Application>
  <PresentationFormat>Προβολή στην οθόνη (4:3)</PresentationFormat>
  <Paragraphs>92</Paragraphs>
  <Slides>31</Slides>
  <Notes>14</Notes>
  <HiddenSlides>0</HiddenSlides>
  <MMClips>0</MMClips>
  <ScaleCrop>false</ScaleCrop>
  <HeadingPairs>
    <vt:vector size="6" baseType="variant">
      <vt:variant>
        <vt:lpstr>Γραμματοσειρές που χρησιμοποιούνται</vt:lpstr>
      </vt:variant>
      <vt:variant>
        <vt:i4>5</vt:i4>
      </vt:variant>
      <vt:variant>
        <vt:lpstr>Θέμα</vt:lpstr>
      </vt:variant>
      <vt:variant>
        <vt:i4>1</vt:i4>
      </vt:variant>
      <vt:variant>
        <vt:lpstr>Τίτλοι διαφανειών</vt:lpstr>
      </vt:variant>
      <vt:variant>
        <vt:i4>31</vt:i4>
      </vt:variant>
    </vt:vector>
  </HeadingPairs>
  <TitlesOfParts>
    <vt:vector size="37" baseType="lpstr">
      <vt:lpstr>MS PGothic</vt:lpstr>
      <vt:lpstr>Arial</vt:lpstr>
      <vt:lpstr>Calibri</vt:lpstr>
      <vt:lpstr>Helvetica</vt:lpstr>
      <vt:lpstr>Wingdings</vt:lpstr>
      <vt:lpstr>Θέμα του Office</vt:lpstr>
      <vt:lpstr>Διδακτική των εικαστικών τεχνών Ενότητα 1</vt:lpstr>
      <vt:lpstr>Ενότητα 1.  Ιστορική αναδρομή της διδακτικής της τέχνης: μοντέλα διδακτικής της τέχνης</vt:lpstr>
      <vt:lpstr>Σκοποί  ενότητας</vt:lpstr>
      <vt:lpstr>Περιγραφή ενότητας</vt:lpstr>
      <vt:lpstr>Εκπαιδευτικό Υλικό</vt:lpstr>
      <vt:lpstr>Εικόνα 1</vt:lpstr>
      <vt:lpstr>Εικόνα 2</vt:lpstr>
      <vt:lpstr>Εικόνα 3</vt:lpstr>
      <vt:lpstr>Εικόνα 4</vt:lpstr>
      <vt:lpstr>Εικόνα 5</vt:lpstr>
      <vt:lpstr>Εικόνα 6</vt:lpstr>
      <vt:lpstr>Εικόνα 7</vt:lpstr>
      <vt:lpstr>Εικόνα 8</vt:lpstr>
      <vt:lpstr>Εικόνα 9</vt:lpstr>
      <vt:lpstr>Εικόνα 10</vt:lpstr>
      <vt:lpstr>Εικόνα 11</vt:lpstr>
      <vt:lpstr>Εικόνα 12</vt:lpstr>
      <vt:lpstr>Εικόνα 13</vt:lpstr>
      <vt:lpstr>Εικόνα 14</vt:lpstr>
      <vt:lpstr>Εικόνα 15</vt:lpstr>
      <vt:lpstr>Εικόνα 16</vt:lpstr>
      <vt:lpstr>Τέλος Ενότητας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(1/3)</vt:lpstr>
      <vt:lpstr>Σημείωμα Χρήσης Έργων Τρίτων (2/3)</vt:lpstr>
      <vt:lpstr>Σημείωμα Χρήσης Έργων Τρίτων (3/3)</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Stevy</dc:creator>
  <cp:lastModifiedBy>Risispa</cp:lastModifiedBy>
  <cp:revision>197</cp:revision>
  <dcterms:created xsi:type="dcterms:W3CDTF">2012-09-06T09:03:05Z</dcterms:created>
  <dcterms:modified xsi:type="dcterms:W3CDTF">2015-10-20T21:12:23Z</dcterms:modified>
</cp:coreProperties>
</file>