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jpg" ContentType="image/jpeg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301" r:id="rId2"/>
    <p:sldId id="262" r:id="rId3"/>
    <p:sldId id="330" r:id="rId4"/>
    <p:sldId id="302" r:id="rId5"/>
    <p:sldId id="331" r:id="rId6"/>
    <p:sldId id="332" r:id="rId7"/>
    <p:sldId id="333" r:id="rId8"/>
    <p:sldId id="334" r:id="rId9"/>
    <p:sldId id="335" r:id="rId10"/>
    <p:sldId id="336" r:id="rId11"/>
    <p:sldId id="309" r:id="rId12"/>
    <p:sldId id="310" r:id="rId13"/>
    <p:sldId id="311" r:id="rId14"/>
    <p:sldId id="312" r:id="rId15"/>
    <p:sldId id="313" r:id="rId16"/>
    <p:sldId id="316" r:id="rId17"/>
    <p:sldId id="314" r:id="rId18"/>
    <p:sldId id="317" r:id="rId19"/>
    <p:sldId id="318" r:id="rId20"/>
    <p:sldId id="319" r:id="rId21"/>
    <p:sldId id="320" r:id="rId22"/>
    <p:sldId id="321" r:id="rId23"/>
    <p:sldId id="322" r:id="rId24"/>
    <p:sldId id="323" r:id="rId25"/>
    <p:sldId id="293" r:id="rId26"/>
    <p:sldId id="300" r:id="rId27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512F115-2FCC-49EE-8759-A71F26F5819E}">
          <p14:sldIdLst>
            <p14:sldId id="301"/>
            <p14:sldId id="262"/>
            <p14:sldId id="330"/>
            <p14:sldId id="302"/>
            <p14:sldId id="331"/>
            <p14:sldId id="332"/>
            <p14:sldId id="333"/>
            <p14:sldId id="334"/>
            <p14:sldId id="335"/>
            <p14:sldId id="336"/>
            <p14:sldId id="309"/>
            <p14:sldId id="310"/>
            <p14:sldId id="311"/>
            <p14:sldId id="312"/>
            <p14:sldId id="313"/>
            <p14:sldId id="316"/>
            <p14:sldId id="314"/>
            <p14:sldId id="317"/>
            <p14:sldId id="318"/>
            <p14:sldId id="319"/>
            <p14:sldId id="320"/>
            <p14:sldId id="321"/>
            <p14:sldId id="322"/>
            <p14:sldId id="323"/>
          </p14:sldIdLst>
        </p14:section>
        <p14:section name="Untitled Section" id="{0F1CB131-A6BD-43D0-B8D4-1F27CEF7A05E}">
          <p14:sldIdLst>
            <p14:sldId id="293"/>
            <p14:sldId id="300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75BC"/>
    <a:srgbClr val="4F81BD"/>
    <a:srgbClr val="50AB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77" autoAdjust="0"/>
    <p:restoredTop sz="99309" autoAdjust="0"/>
  </p:normalViewPr>
  <p:slideViewPr>
    <p:cSldViewPr>
      <p:cViewPr varScale="1">
        <p:scale>
          <a:sx n="92" d="100"/>
          <a:sy n="92" d="100"/>
        </p:scale>
        <p:origin x="-169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commentAuthors" Target="commentAuthors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heme" Target="theme/theme1.xml"/><Relationship Id="rId3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7A379C-B41D-45E1-80CB-01FC82FDADA9}" type="datetimeFigureOut">
              <a:rPr lang="el-GR" smtClean="0"/>
              <a:t>11/14/15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A60D4E-153C-481E-9C52-31B1E4926C1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553540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>
              <a:solidFill>
                <a:srgbClr val="FF0000"/>
              </a:solidFill>
            </a:endParaRP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928127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537989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71385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71385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71385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71385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817244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817244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817244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817244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71385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71385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71385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71385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71385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713859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713859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179400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4598466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4972113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518073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3750971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1016591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7537072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4512316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870570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886200"/>
            <a:ext cx="7776864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dirty="0" smtClean="0"/>
              <a:t>Στυλ κύριου υπότιτλου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245247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525963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l-GR" dirty="0" smtClean="0"/>
              <a:t>Στυλ υποδείγματος κειμένου</a:t>
            </a:r>
          </a:p>
          <a:p>
            <a:pPr lvl="1"/>
            <a:r>
              <a:rPr lang="el-GR" dirty="0" smtClean="0"/>
              <a:t>Δεύτερου επιπέδου</a:t>
            </a:r>
          </a:p>
          <a:p>
            <a:pPr lvl="2"/>
            <a:r>
              <a:rPr lang="el-GR" dirty="0" smtClean="0"/>
              <a:t>Τρίτου επιπέδου</a:t>
            </a:r>
          </a:p>
          <a:p>
            <a:pPr lvl="3"/>
            <a:r>
              <a:rPr lang="el-GR" dirty="0" smtClean="0"/>
              <a:t>Τέταρτου επιπέδου</a:t>
            </a:r>
          </a:p>
          <a:p>
            <a:pPr lvl="4"/>
            <a:r>
              <a:rPr lang="el-GR" dirty="0" smtClean="0"/>
              <a:t>Πέμπτου επιπέδου</a:t>
            </a:r>
            <a:endParaRPr lang="el-GR" dirty="0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 smtClean="0">
                <a:solidFill>
                  <a:schemeClr val="accent1"/>
                </a:solidFill>
              </a:rPr>
              <a:t>Komposition und Derivation</a:t>
            </a:r>
            <a:endParaRPr lang="en-US" sz="1000" dirty="0">
              <a:solidFill>
                <a:schemeClr val="accent1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5188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0" cap="none" baseline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</p:spTree>
    <p:extLst>
      <p:ext uri="{BB962C8B-B14F-4D97-AF65-F5344CB8AC3E}">
        <p14:creationId xmlns:p14="http://schemas.microsoft.com/office/powerpoint/2010/main" val="12120861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 smtClean="0">
                <a:solidFill>
                  <a:schemeClr val="accent1"/>
                </a:solidFill>
              </a:rPr>
              <a:t>Komposition und Derivation</a:t>
            </a:r>
            <a:endParaRPr lang="en-US" sz="1000" dirty="0">
              <a:solidFill>
                <a:schemeClr val="accent1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2509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7425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214016"/>
            <a:ext cx="4040188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7425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214016"/>
            <a:ext cx="4041775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8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 smtClean="0">
                <a:solidFill>
                  <a:schemeClr val="accent1"/>
                </a:solidFill>
              </a:rPr>
              <a:t>Komposition und Derivation</a:t>
            </a:r>
            <a:endParaRPr lang="en-US" sz="1000" dirty="0">
              <a:solidFill>
                <a:schemeClr val="accent1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1127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4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 smtClean="0">
                <a:solidFill>
                  <a:schemeClr val="accent1"/>
                </a:solidFill>
              </a:rPr>
              <a:t>Komposition und Derivation</a:t>
            </a:r>
            <a:endParaRPr lang="en-US" sz="1000" dirty="0">
              <a:solidFill>
                <a:schemeClr val="accent1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7946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96202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1556792"/>
            <a:ext cx="5111750" cy="46085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556792"/>
            <a:ext cx="3008313" cy="460851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6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7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 smtClean="0">
                <a:solidFill>
                  <a:schemeClr val="accent1"/>
                </a:solidFill>
              </a:rPr>
              <a:t>Komposition und Derivation</a:t>
            </a:r>
            <a:endParaRPr lang="en-US" sz="1000" dirty="0">
              <a:solidFill>
                <a:schemeClr val="accent1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1715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1556792"/>
            <a:ext cx="5486400" cy="34563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157192"/>
            <a:ext cx="5486400" cy="101500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9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 smtClean="0">
                <a:solidFill>
                  <a:schemeClr val="accent1"/>
                </a:solidFill>
              </a:rPr>
              <a:t>Komposition und Derivation</a:t>
            </a:r>
            <a:endParaRPr lang="en-US" sz="1000" dirty="0">
              <a:solidFill>
                <a:schemeClr val="accent1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0776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 smtClean="0">
                <a:solidFill>
                  <a:schemeClr val="accent1"/>
                </a:solidFill>
              </a:rPr>
              <a:t>Komposition und Derivation</a:t>
            </a:r>
            <a:endParaRPr lang="en-US" sz="1000" dirty="0">
              <a:solidFill>
                <a:schemeClr val="accent1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6156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386126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83809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58" r:id="rId10"/>
    <p:sldLayoutId id="2147483659" r:id="rId11"/>
  </p:sldLayoutIdLs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w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w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.w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.w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7.w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8.w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9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0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hyperlink" Target="http://eclass.uoa.gr/courses/GS208/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%5B1%5D%20http:/creativecommons.org/licenses/by-nc-sa/4.0/" TargetMode="External"/><Relationship Id="rId4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Λογότυπο Εθνικόν και Καποδιστριακόν Πανεπιστήμιον Αθηνών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404664"/>
            <a:ext cx="4147938" cy="817388"/>
          </a:xfrm>
          <a:prstGeom prst="rect">
            <a:avLst/>
          </a:prstGeom>
        </p:spPr>
      </p:pic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006575"/>
            <a:ext cx="7772400" cy="1470025"/>
          </a:xfrm>
        </p:spPr>
        <p:txBody>
          <a:bodyPr/>
          <a:lstStyle/>
          <a:p>
            <a:r>
              <a:rPr lang="en-US" b="1" dirty="0" err="1" smtClean="0">
                <a:solidFill>
                  <a:srgbClr val="5075BC"/>
                </a:solidFill>
              </a:rPr>
              <a:t>Empirische</a:t>
            </a:r>
            <a:r>
              <a:rPr lang="en-US" b="1" dirty="0" smtClean="0">
                <a:solidFill>
                  <a:srgbClr val="5075BC"/>
                </a:solidFill>
              </a:rPr>
              <a:t> </a:t>
            </a:r>
            <a:r>
              <a:rPr lang="en-US" b="1" dirty="0" err="1" smtClean="0">
                <a:solidFill>
                  <a:srgbClr val="5075BC"/>
                </a:solidFill>
              </a:rPr>
              <a:t>Sprachforschung</a:t>
            </a:r>
            <a:endParaRPr lang="el-GR" b="1" dirty="0">
              <a:solidFill>
                <a:srgbClr val="5075BC"/>
              </a:solidFill>
            </a:endParaRP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384823"/>
            <a:ext cx="7776864" cy="1752600"/>
          </a:xfrm>
        </p:spPr>
        <p:txBody>
          <a:bodyPr>
            <a:noAutofit/>
          </a:bodyPr>
          <a:lstStyle/>
          <a:p>
            <a:r>
              <a:rPr lang="en-US" sz="2800" dirty="0" smtClean="0"/>
              <a:t>Komposition und Derivation</a:t>
            </a:r>
          </a:p>
          <a:p>
            <a:endParaRPr lang="en-US" sz="2800" dirty="0" smtClean="0">
              <a:latin typeface="Calibri" charset="0"/>
            </a:endParaRPr>
          </a:p>
          <a:p>
            <a:r>
              <a:rPr lang="en-US" sz="2800" dirty="0">
                <a:latin typeface="Calibri" charset="0"/>
              </a:rPr>
              <a:t>Dr. Christina </a:t>
            </a:r>
            <a:r>
              <a:rPr lang="en-US" sz="2800" dirty="0" err="1">
                <a:latin typeface="Calibri" charset="0"/>
              </a:rPr>
              <a:t>Alexandris</a:t>
            </a:r>
            <a:r>
              <a:rPr lang="en-US" sz="2800" dirty="0">
                <a:latin typeface="Calibri" charset="0"/>
              </a:rPr>
              <a:t> </a:t>
            </a:r>
            <a:endParaRPr lang="el-GR" sz="2800" dirty="0">
              <a:latin typeface="Calibri" charset="0"/>
            </a:endParaRPr>
          </a:p>
          <a:p>
            <a:r>
              <a:rPr lang="en-US" sz="2800" dirty="0" err="1">
                <a:latin typeface="Calibri" charset="0"/>
              </a:rPr>
              <a:t>Nationale</a:t>
            </a:r>
            <a:r>
              <a:rPr lang="en-US" sz="2800" dirty="0">
                <a:latin typeface="Calibri" charset="0"/>
              </a:rPr>
              <a:t> </a:t>
            </a:r>
            <a:r>
              <a:rPr lang="en-US" sz="2800" dirty="0" err="1">
                <a:latin typeface="Calibri" charset="0"/>
              </a:rPr>
              <a:t>Universität</a:t>
            </a:r>
            <a:r>
              <a:rPr lang="en-US" sz="2800" dirty="0">
                <a:latin typeface="Calibri" charset="0"/>
              </a:rPr>
              <a:t> </a:t>
            </a:r>
            <a:r>
              <a:rPr lang="en-US" sz="2800" dirty="0" err="1">
                <a:latin typeface="Calibri" charset="0"/>
              </a:rPr>
              <a:t>Athen</a:t>
            </a:r>
            <a:endParaRPr lang="en-US" sz="2800" dirty="0">
              <a:latin typeface="Calibri" charset="0"/>
            </a:endParaRPr>
          </a:p>
          <a:p>
            <a:r>
              <a:rPr lang="en-US" sz="2800" dirty="0">
                <a:latin typeface="Calibri" charset="0"/>
              </a:rPr>
              <a:t>Deutsche </a:t>
            </a:r>
            <a:r>
              <a:rPr lang="en-US" sz="2800" dirty="0" err="1">
                <a:latin typeface="Calibri" charset="0"/>
              </a:rPr>
              <a:t>Sprache</a:t>
            </a:r>
            <a:r>
              <a:rPr lang="en-US" sz="2800" dirty="0">
                <a:latin typeface="Calibri" charset="0"/>
              </a:rPr>
              <a:t> und </a:t>
            </a:r>
            <a:r>
              <a:rPr lang="en-US" sz="2800" dirty="0" err="1">
                <a:latin typeface="Calibri" charset="0"/>
              </a:rPr>
              <a:t>Literatur</a:t>
            </a:r>
            <a:endParaRPr lang="el-GR" sz="2800" dirty="0">
              <a:latin typeface="Calibri" charset="0"/>
            </a:endParaRPr>
          </a:p>
          <a:p>
            <a:endParaRPr lang="el-GR" sz="2800" dirty="0" smtClean="0"/>
          </a:p>
        </p:txBody>
      </p:sp>
    </p:spTree>
    <p:extLst>
      <p:ext uri="{BB962C8B-B14F-4D97-AF65-F5344CB8AC3E}">
        <p14:creationId xmlns:p14="http://schemas.microsoft.com/office/powerpoint/2010/main" val="38764962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/>
              <a:t>Komposition und Derivation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e-DE" sz="2800" dirty="0"/>
              <a:t>Wolfgang Sternefeld (2006) Syntax. Eine morphologisch motivierte generative Beschreibung des Deutschen. </a:t>
            </a:r>
            <a:r>
              <a:rPr lang="de-DE" sz="2800" dirty="0" err="1"/>
              <a:t>Stauffenburg</a:t>
            </a:r>
            <a:r>
              <a:rPr lang="de-DE" sz="2800" dirty="0"/>
              <a:t> Verlag Tübingen. 839S. 2 Bände</a:t>
            </a:r>
            <a:endParaRPr lang="en-US" sz="2800" dirty="0"/>
          </a:p>
          <a:p>
            <a:pPr marL="0" indent="0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0382952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/>
              <a:t>Deutsche Komposita</a:t>
            </a:r>
            <a:endParaRPr lang="el-GR" b="1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457200" indent="-457200">
              <a:buAutoNum type="arabicParenBoth" startAt="4"/>
            </a:pPr>
            <a:r>
              <a:rPr lang="it-IT" sz="2200" dirty="0" err="1" smtClean="0"/>
              <a:t>N</a:t>
            </a:r>
            <a:r>
              <a:rPr lang="it-IT" sz="2200" dirty="0" smtClean="0"/>
              <a:t> + </a:t>
            </a:r>
            <a:r>
              <a:rPr lang="it-IT" sz="2200" dirty="0" err="1" smtClean="0"/>
              <a:t>N</a:t>
            </a:r>
            <a:r>
              <a:rPr lang="it-IT" sz="2200" dirty="0" smtClean="0"/>
              <a:t>   </a:t>
            </a:r>
            <a:r>
              <a:rPr lang="it-IT" sz="2200" dirty="0" err="1" smtClean="0"/>
              <a:t>wie</a:t>
            </a:r>
            <a:r>
              <a:rPr lang="it-IT" sz="2200" dirty="0" smtClean="0"/>
              <a:t> bei   </a:t>
            </a:r>
            <a:r>
              <a:rPr lang="it-IT" sz="2200" dirty="0" err="1" smtClean="0"/>
              <a:t>Käsepoet</a:t>
            </a:r>
            <a:r>
              <a:rPr lang="it-IT" sz="2200" dirty="0" smtClean="0">
                <a:solidFill>
                  <a:srgbClr val="FF0000"/>
                </a:solidFill>
              </a:rPr>
              <a:t>, </a:t>
            </a:r>
            <a:r>
              <a:rPr lang="it-IT" sz="2200" dirty="0" err="1" smtClean="0"/>
              <a:t>Blumenkohlohr</a:t>
            </a:r>
            <a:r>
              <a:rPr lang="it-IT" sz="2200" dirty="0" smtClean="0"/>
              <a:t>, </a:t>
            </a:r>
            <a:r>
              <a:rPr lang="it-IT" sz="2200" dirty="0" err="1" smtClean="0"/>
              <a:t>Dichterfreund</a:t>
            </a:r>
            <a:endParaRPr lang="it-IT" sz="2200" dirty="0" smtClean="0"/>
          </a:p>
          <a:p>
            <a:pPr marL="400050" lvl="1" indent="0">
              <a:buNone/>
            </a:pPr>
            <a:r>
              <a:rPr lang="it-IT" sz="2200" dirty="0" smtClean="0"/>
              <a:t> </a:t>
            </a:r>
            <a:r>
              <a:rPr lang="el-GR" sz="2200" dirty="0" smtClean="0"/>
              <a:t>Ν </a:t>
            </a:r>
            <a:r>
              <a:rPr lang="it-IT" sz="2200" dirty="0" smtClean="0"/>
              <a:t>+ </a:t>
            </a:r>
            <a:r>
              <a:rPr lang="en-US" sz="2200" dirty="0"/>
              <a:t>A</a:t>
            </a:r>
            <a:r>
              <a:rPr lang="el-GR" sz="2200" dirty="0" smtClean="0"/>
              <a:t>   </a:t>
            </a:r>
            <a:r>
              <a:rPr lang="it-IT" sz="2200" dirty="0" err="1" smtClean="0"/>
              <a:t>wie</a:t>
            </a:r>
            <a:r>
              <a:rPr lang="it-IT" sz="2200" dirty="0" smtClean="0"/>
              <a:t> bei   </a:t>
            </a:r>
            <a:r>
              <a:rPr lang="it-IT" sz="2200" dirty="0" err="1" smtClean="0"/>
              <a:t>weinrot</a:t>
            </a:r>
            <a:r>
              <a:rPr lang="it-IT" sz="2200" dirty="0" smtClean="0"/>
              <a:t>, </a:t>
            </a:r>
            <a:r>
              <a:rPr lang="it-IT" sz="2200" dirty="0" err="1" smtClean="0"/>
              <a:t>lammfromm</a:t>
            </a:r>
            <a:r>
              <a:rPr lang="it-IT" sz="2200" dirty="0" smtClean="0"/>
              <a:t>, </a:t>
            </a:r>
            <a:r>
              <a:rPr lang="it-IT" sz="2200" dirty="0" err="1" smtClean="0"/>
              <a:t>ein</a:t>
            </a:r>
            <a:r>
              <a:rPr lang="it-IT" sz="2200" dirty="0" smtClean="0"/>
              <a:t> </a:t>
            </a:r>
            <a:r>
              <a:rPr lang="it-IT" sz="2200" dirty="0" err="1" smtClean="0"/>
              <a:t>geldwerter</a:t>
            </a:r>
            <a:r>
              <a:rPr lang="it-IT" sz="2200" dirty="0" smtClean="0"/>
              <a:t> </a:t>
            </a:r>
            <a:r>
              <a:rPr lang="it-IT" sz="2200" dirty="0" err="1" smtClean="0"/>
              <a:t>Vorteil</a:t>
            </a:r>
            <a:endParaRPr lang="it-IT" sz="2200" dirty="0" smtClean="0"/>
          </a:p>
          <a:p>
            <a:pPr marL="400050" lvl="1" indent="0">
              <a:buNone/>
            </a:pPr>
            <a:r>
              <a:rPr lang="it-IT" sz="2200" dirty="0"/>
              <a:t> </a:t>
            </a:r>
            <a:r>
              <a:rPr lang="it-IT" sz="2200" dirty="0" err="1" smtClean="0"/>
              <a:t>N</a:t>
            </a:r>
            <a:r>
              <a:rPr lang="it-IT" sz="2200" dirty="0" smtClean="0"/>
              <a:t> + V   </a:t>
            </a:r>
            <a:r>
              <a:rPr lang="it-IT" sz="2200" dirty="0" err="1" smtClean="0"/>
              <a:t>wie</a:t>
            </a:r>
            <a:r>
              <a:rPr lang="it-IT" sz="2200" dirty="0" smtClean="0"/>
              <a:t> bei   </a:t>
            </a:r>
            <a:r>
              <a:rPr lang="it-IT" sz="2200" dirty="0" err="1" smtClean="0"/>
              <a:t>staubsaugen</a:t>
            </a:r>
            <a:r>
              <a:rPr lang="it-IT" sz="2200" dirty="0" smtClean="0"/>
              <a:t>, </a:t>
            </a:r>
            <a:r>
              <a:rPr lang="it-IT" sz="2200" dirty="0" err="1" smtClean="0"/>
              <a:t>maßhalten</a:t>
            </a:r>
            <a:r>
              <a:rPr lang="it-IT" sz="2200" dirty="0" smtClean="0"/>
              <a:t>, </a:t>
            </a:r>
            <a:r>
              <a:rPr lang="it-IT" sz="2200" dirty="0" err="1" smtClean="0"/>
              <a:t>handhaben</a:t>
            </a:r>
            <a:endParaRPr lang="it-IT" sz="2200" dirty="0" smtClean="0"/>
          </a:p>
          <a:p>
            <a:pPr marL="400050" lvl="1" indent="0">
              <a:buNone/>
            </a:pPr>
            <a:r>
              <a:rPr lang="it-IT" sz="2200" dirty="0"/>
              <a:t> </a:t>
            </a:r>
            <a:r>
              <a:rPr lang="it-IT" sz="2200" dirty="0" smtClean="0"/>
              <a:t>A + </a:t>
            </a:r>
            <a:r>
              <a:rPr lang="it-IT" sz="2200" dirty="0" err="1" smtClean="0"/>
              <a:t>N</a:t>
            </a:r>
            <a:r>
              <a:rPr lang="it-IT" sz="2200" dirty="0" smtClean="0"/>
              <a:t>   </a:t>
            </a:r>
            <a:r>
              <a:rPr lang="it-IT" sz="2200" dirty="0" err="1" smtClean="0"/>
              <a:t>wie</a:t>
            </a:r>
            <a:r>
              <a:rPr lang="it-IT" sz="2200" dirty="0" smtClean="0"/>
              <a:t> bei   </a:t>
            </a:r>
            <a:r>
              <a:rPr lang="it-IT" sz="2200" dirty="0" err="1" smtClean="0"/>
              <a:t>Grünspan</a:t>
            </a:r>
            <a:r>
              <a:rPr lang="it-IT" sz="2200" dirty="0" smtClean="0"/>
              <a:t>, </a:t>
            </a:r>
            <a:r>
              <a:rPr lang="it-IT" sz="2200" dirty="0" err="1" smtClean="0"/>
              <a:t>Rotlicht</a:t>
            </a:r>
            <a:r>
              <a:rPr lang="it-IT" sz="2200" dirty="0" smtClean="0"/>
              <a:t>, </a:t>
            </a:r>
            <a:r>
              <a:rPr lang="it-IT" sz="2200" dirty="0" err="1" smtClean="0"/>
              <a:t>Volljurist</a:t>
            </a:r>
            <a:endParaRPr lang="it-IT" sz="2200" dirty="0" smtClean="0"/>
          </a:p>
          <a:p>
            <a:pPr marL="400050" lvl="1" indent="0">
              <a:buNone/>
            </a:pPr>
            <a:r>
              <a:rPr lang="it-IT" sz="2200" dirty="0"/>
              <a:t> </a:t>
            </a:r>
            <a:r>
              <a:rPr lang="it-IT" sz="2200" dirty="0" smtClean="0"/>
              <a:t>A + A   </a:t>
            </a:r>
            <a:r>
              <a:rPr lang="it-IT" sz="2200" dirty="0" err="1" smtClean="0"/>
              <a:t>wie</a:t>
            </a:r>
            <a:r>
              <a:rPr lang="it-IT" sz="2200" dirty="0" smtClean="0"/>
              <a:t> bei   </a:t>
            </a:r>
            <a:r>
              <a:rPr lang="it-IT" sz="2200" dirty="0" err="1" smtClean="0"/>
              <a:t>dunkelblau</a:t>
            </a:r>
            <a:r>
              <a:rPr lang="it-IT" sz="2200" dirty="0" smtClean="0"/>
              <a:t>, </a:t>
            </a:r>
            <a:r>
              <a:rPr lang="it-IT" sz="2200" dirty="0" err="1" smtClean="0"/>
              <a:t>rotgrün</a:t>
            </a:r>
            <a:endParaRPr lang="it-IT" sz="2200" dirty="0" smtClean="0"/>
          </a:p>
          <a:p>
            <a:pPr marL="400050" lvl="1" indent="0">
              <a:buNone/>
            </a:pPr>
            <a:r>
              <a:rPr lang="it-IT" sz="2200" dirty="0" smtClean="0"/>
              <a:t> A + V   </a:t>
            </a:r>
            <a:r>
              <a:rPr lang="it-IT" sz="2200" dirty="0" err="1" smtClean="0"/>
              <a:t>wie</a:t>
            </a:r>
            <a:r>
              <a:rPr lang="it-IT" sz="2200" dirty="0" smtClean="0"/>
              <a:t> bei   </a:t>
            </a:r>
            <a:r>
              <a:rPr lang="it-IT" sz="2200" dirty="0" err="1" smtClean="0"/>
              <a:t>schönfärben</a:t>
            </a:r>
            <a:r>
              <a:rPr lang="it-IT" sz="2200" dirty="0" smtClean="0"/>
              <a:t>, -</a:t>
            </a:r>
            <a:r>
              <a:rPr lang="it-IT" sz="2200" dirty="0" err="1" smtClean="0"/>
              <a:t>reden</a:t>
            </a:r>
            <a:r>
              <a:rPr lang="it-IT" sz="2200" dirty="0" smtClean="0"/>
              <a:t>, </a:t>
            </a:r>
            <a:r>
              <a:rPr lang="it-IT" sz="2200" dirty="0" err="1" smtClean="0">
                <a:solidFill>
                  <a:srgbClr val="000000"/>
                </a:solidFill>
              </a:rPr>
              <a:t>volllabern</a:t>
            </a:r>
            <a:endParaRPr lang="it-IT" sz="2200" dirty="0" smtClean="0">
              <a:solidFill>
                <a:srgbClr val="000000"/>
              </a:solidFill>
            </a:endParaRPr>
          </a:p>
          <a:p>
            <a:pPr marL="400050" lvl="1" indent="0">
              <a:buNone/>
            </a:pPr>
            <a:r>
              <a:rPr lang="it-IT" sz="2200" dirty="0">
                <a:solidFill>
                  <a:srgbClr val="FF0000"/>
                </a:solidFill>
              </a:rPr>
              <a:t> </a:t>
            </a:r>
            <a:r>
              <a:rPr lang="it-IT" sz="2200" dirty="0" smtClean="0"/>
              <a:t>V + </a:t>
            </a:r>
            <a:r>
              <a:rPr lang="it-IT" sz="2200" dirty="0" err="1" smtClean="0"/>
              <a:t>N</a:t>
            </a:r>
            <a:r>
              <a:rPr lang="it-IT" sz="2200" dirty="0" smtClean="0"/>
              <a:t>   </a:t>
            </a:r>
            <a:r>
              <a:rPr lang="it-IT" sz="2200" dirty="0" err="1" smtClean="0"/>
              <a:t>wie</a:t>
            </a:r>
            <a:r>
              <a:rPr lang="it-IT" sz="2200" dirty="0" smtClean="0"/>
              <a:t> bei   </a:t>
            </a:r>
            <a:r>
              <a:rPr lang="it-IT" sz="2200" dirty="0" err="1" smtClean="0"/>
              <a:t>Wühlmaus</a:t>
            </a:r>
            <a:r>
              <a:rPr lang="it-IT" sz="2200" dirty="0" smtClean="0"/>
              <a:t>, </a:t>
            </a:r>
            <a:r>
              <a:rPr lang="it-IT" sz="2200" dirty="0" err="1" smtClean="0"/>
              <a:t>Handegen</a:t>
            </a:r>
            <a:r>
              <a:rPr lang="it-IT" sz="2200" dirty="0" smtClean="0"/>
              <a:t>, </a:t>
            </a:r>
            <a:r>
              <a:rPr lang="it-IT" sz="2200" dirty="0" err="1" smtClean="0"/>
              <a:t>Bratwurst</a:t>
            </a:r>
            <a:r>
              <a:rPr lang="it-IT" sz="2200" dirty="0" smtClean="0"/>
              <a:t>, </a:t>
            </a:r>
            <a:r>
              <a:rPr lang="it-IT" sz="2200" dirty="0" err="1" smtClean="0"/>
              <a:t>Schlafzimmer</a:t>
            </a:r>
            <a:endParaRPr lang="it-IT" sz="2200" dirty="0" smtClean="0"/>
          </a:p>
          <a:p>
            <a:pPr marL="400050" lvl="1" indent="0">
              <a:buNone/>
            </a:pPr>
            <a:r>
              <a:rPr lang="it-IT" sz="2200" dirty="0" smtClean="0">
                <a:solidFill>
                  <a:srgbClr val="FF0000"/>
                </a:solidFill>
              </a:rPr>
              <a:t> </a:t>
            </a:r>
            <a:r>
              <a:rPr lang="it-IT" sz="2200" dirty="0" smtClean="0">
                <a:solidFill>
                  <a:srgbClr val="000000"/>
                </a:solidFill>
              </a:rPr>
              <a:t>V + A   </a:t>
            </a:r>
            <a:r>
              <a:rPr lang="it-IT" sz="2200" dirty="0" err="1" smtClean="0">
                <a:solidFill>
                  <a:srgbClr val="000000"/>
                </a:solidFill>
              </a:rPr>
              <a:t>wie</a:t>
            </a:r>
            <a:r>
              <a:rPr lang="it-IT" sz="2200" dirty="0" smtClean="0">
                <a:solidFill>
                  <a:srgbClr val="000000"/>
                </a:solidFill>
              </a:rPr>
              <a:t> bei   </a:t>
            </a:r>
            <a:r>
              <a:rPr lang="it-IT" sz="2200" dirty="0" err="1" smtClean="0">
                <a:solidFill>
                  <a:srgbClr val="000000"/>
                </a:solidFill>
              </a:rPr>
              <a:t>fahrbereit</a:t>
            </a:r>
            <a:r>
              <a:rPr lang="it-IT" sz="2200" dirty="0" smtClean="0">
                <a:solidFill>
                  <a:srgbClr val="000000"/>
                </a:solidFill>
              </a:rPr>
              <a:t>, </a:t>
            </a:r>
            <a:r>
              <a:rPr lang="it-IT" sz="2200" dirty="0" err="1" smtClean="0">
                <a:solidFill>
                  <a:srgbClr val="000000"/>
                </a:solidFill>
              </a:rPr>
              <a:t>treffsicher</a:t>
            </a:r>
            <a:r>
              <a:rPr lang="it-IT" sz="2200" dirty="0" smtClean="0">
                <a:solidFill>
                  <a:srgbClr val="000000"/>
                </a:solidFill>
              </a:rPr>
              <a:t>, </a:t>
            </a:r>
            <a:r>
              <a:rPr lang="it-IT" sz="2200" dirty="0" err="1" smtClean="0">
                <a:solidFill>
                  <a:srgbClr val="000000"/>
                </a:solidFill>
              </a:rPr>
              <a:t>kuschelweich</a:t>
            </a:r>
            <a:endParaRPr lang="it-IT" sz="2200" dirty="0" smtClean="0">
              <a:solidFill>
                <a:srgbClr val="000000"/>
              </a:solidFill>
            </a:endParaRPr>
          </a:p>
          <a:p>
            <a:pPr marL="400050" lvl="1" indent="0">
              <a:buNone/>
            </a:pPr>
            <a:r>
              <a:rPr lang="it-IT" sz="2200" dirty="0" smtClean="0">
                <a:solidFill>
                  <a:srgbClr val="000000"/>
                </a:solidFill>
              </a:rPr>
              <a:t> V + V   </a:t>
            </a:r>
            <a:r>
              <a:rPr lang="it-IT" sz="2200" dirty="0" err="1" smtClean="0">
                <a:solidFill>
                  <a:srgbClr val="000000"/>
                </a:solidFill>
              </a:rPr>
              <a:t>wie</a:t>
            </a:r>
            <a:r>
              <a:rPr lang="it-IT" sz="2200" dirty="0" smtClean="0">
                <a:solidFill>
                  <a:srgbClr val="000000"/>
                </a:solidFill>
              </a:rPr>
              <a:t> bei   </a:t>
            </a:r>
            <a:r>
              <a:rPr lang="it-IT" sz="2200" dirty="0" err="1" smtClean="0">
                <a:solidFill>
                  <a:srgbClr val="000000"/>
                </a:solidFill>
              </a:rPr>
              <a:t>mähdreschen</a:t>
            </a:r>
            <a:r>
              <a:rPr lang="it-IT" sz="2200" dirty="0" smtClean="0">
                <a:solidFill>
                  <a:srgbClr val="000000"/>
                </a:solidFill>
              </a:rPr>
              <a:t>, </a:t>
            </a:r>
            <a:r>
              <a:rPr lang="it-IT" sz="2200" dirty="0" err="1" smtClean="0">
                <a:solidFill>
                  <a:srgbClr val="000000"/>
                </a:solidFill>
              </a:rPr>
              <a:t>prägepolieren</a:t>
            </a:r>
            <a:r>
              <a:rPr lang="it-IT" sz="2200" dirty="0" smtClean="0">
                <a:solidFill>
                  <a:srgbClr val="000000"/>
                </a:solidFill>
              </a:rPr>
              <a:t>, </a:t>
            </a:r>
            <a:r>
              <a:rPr lang="it-IT" sz="2200" dirty="0" err="1" smtClean="0">
                <a:solidFill>
                  <a:srgbClr val="000000"/>
                </a:solidFill>
              </a:rPr>
              <a:t>pressschleifen</a:t>
            </a:r>
            <a:endParaRPr lang="it-IT" sz="2200" dirty="0" smtClean="0">
              <a:solidFill>
                <a:srgbClr val="FF0000"/>
              </a:solidFill>
            </a:endParaRPr>
          </a:p>
          <a:p>
            <a:pPr marL="400050" lvl="1" indent="0">
              <a:buNone/>
            </a:pPr>
            <a:r>
              <a:rPr lang="it-IT" sz="2200" dirty="0"/>
              <a:t> </a:t>
            </a:r>
            <a:endParaRPr lang="it-IT" sz="2200" dirty="0" smtClean="0"/>
          </a:p>
          <a:p>
            <a:pPr marL="400050" lvl="1" indent="0">
              <a:buNone/>
            </a:pPr>
            <a:r>
              <a:rPr lang="it-IT" sz="2200" dirty="0" smtClean="0"/>
              <a:t> </a:t>
            </a:r>
          </a:p>
          <a:p>
            <a:pPr marL="400050" lvl="1" indent="0">
              <a:buNone/>
            </a:pPr>
            <a:endParaRPr lang="it-IT" sz="2200" dirty="0" smtClean="0"/>
          </a:p>
          <a:p>
            <a:pPr marL="400050" lvl="1" indent="0">
              <a:buNone/>
            </a:pPr>
            <a:endParaRPr lang="it-IT" sz="2200" dirty="0" smtClean="0"/>
          </a:p>
          <a:p>
            <a:pPr marL="0" indent="0">
              <a:buNone/>
            </a:pPr>
            <a:r>
              <a:rPr lang="it-IT" sz="2200" dirty="0" smtClean="0">
                <a:solidFill>
                  <a:srgbClr val="FF0000"/>
                </a:solidFill>
              </a:rPr>
              <a:t>        </a:t>
            </a:r>
          </a:p>
        </p:txBody>
      </p:sp>
    </p:spTree>
    <p:extLst>
      <p:ext uri="{BB962C8B-B14F-4D97-AF65-F5344CB8AC3E}">
        <p14:creationId xmlns:p14="http://schemas.microsoft.com/office/powerpoint/2010/main" val="41565667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/>
              <a:t>Kopfprinzip</a:t>
            </a:r>
            <a:endParaRPr lang="el-GR" b="1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l-GR" sz="2200" dirty="0" smtClean="0"/>
          </a:p>
          <a:p>
            <a:pPr marL="0" indent="0">
              <a:buNone/>
            </a:pPr>
            <a:endParaRPr lang="el-GR" sz="2200" dirty="0"/>
          </a:p>
          <a:p>
            <a:pPr marL="0" indent="0">
              <a:buNone/>
            </a:pPr>
            <a:endParaRPr lang="el-GR" sz="2200" dirty="0" smtClean="0"/>
          </a:p>
          <a:p>
            <a:pPr marL="0" indent="0">
              <a:buNone/>
            </a:pPr>
            <a:r>
              <a:rPr lang="de-DE" sz="2200" dirty="0" smtClean="0"/>
              <a:t>(</a:t>
            </a:r>
            <a:r>
              <a:rPr lang="el-GR" sz="2200" dirty="0"/>
              <a:t>5</a:t>
            </a:r>
            <a:r>
              <a:rPr lang="de-DE" sz="2200" dirty="0"/>
              <a:t>)	Komposita, die aus X + Y bestehen, haben die Kategorie </a:t>
            </a:r>
            <a:r>
              <a:rPr lang="de-DE" sz="2200" dirty="0" smtClean="0"/>
              <a:t>Y.</a:t>
            </a:r>
            <a:r>
              <a:rPr lang="el-GR" sz="2200" baseline="30000" dirty="0" smtClean="0"/>
              <a:t>5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7065857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Komposition-1</a:t>
            </a:r>
            <a:endParaRPr lang="el-GR" b="1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endParaRPr lang="el-GR" sz="2400" dirty="0" smtClean="0"/>
          </a:p>
          <a:p>
            <a:pPr marL="0" indent="0">
              <a:buNone/>
            </a:pPr>
            <a:endParaRPr lang="el-GR" sz="2400" dirty="0" smtClean="0"/>
          </a:p>
          <a:p>
            <a:pPr marL="0" indent="0">
              <a:buNone/>
            </a:pPr>
            <a:r>
              <a:rPr lang="el-GR" sz="2400" dirty="0" smtClean="0"/>
              <a:t>		</a:t>
            </a:r>
            <a:r>
              <a:rPr lang="de-DE" sz="2000" dirty="0" smtClean="0"/>
              <a:t> </a:t>
            </a:r>
            <a:endParaRPr lang="el-GR" sz="2000" dirty="0" smtClean="0"/>
          </a:p>
          <a:p>
            <a:pPr marL="457200" indent="-457200">
              <a:buAutoNum type="arabicParenBoth" startAt="6"/>
            </a:pPr>
            <a:endParaRPr lang="el-GR" sz="2000" dirty="0" smtClean="0"/>
          </a:p>
          <a:p>
            <a:pPr marL="0" indent="0">
              <a:buNone/>
            </a:pPr>
            <a:endParaRPr lang="de-DE" sz="2400" dirty="0" smtClean="0"/>
          </a:p>
          <a:p>
            <a:pPr marL="0" indent="0">
              <a:buNone/>
            </a:pPr>
            <a:endParaRPr lang="el-GR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1187625" y="4264025"/>
            <a:ext cx="864096" cy="605135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endParaRPr lang="en-US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5004048" y="5085184"/>
            <a:ext cx="914400" cy="423428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 lnSpcReduction="10000"/>
          </a:bodyPr>
          <a:lstStyle/>
          <a:p>
            <a:pPr algn="ctr"/>
            <a:r>
              <a:rPr lang="en-US" sz="2400" dirty="0" smtClean="0"/>
              <a:t>/rot/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411760" y="1817688"/>
            <a:ext cx="504056" cy="57606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r>
              <a:rPr lang="de-DE" sz="2400" dirty="0"/>
              <a:t> </a:t>
            </a:r>
            <a:endParaRPr lang="de-DE" sz="2400" dirty="0" smtClean="0"/>
          </a:p>
          <a:p>
            <a:r>
              <a:rPr lang="de-DE" sz="2400" dirty="0" smtClean="0"/>
              <a:t> </a:t>
            </a:r>
            <a:r>
              <a:rPr lang="el-GR" sz="2400" dirty="0" smtClean="0"/>
              <a:t>Α</a:t>
            </a:r>
            <a:endParaRPr lang="el-GR" sz="2400" dirty="0"/>
          </a:p>
          <a:p>
            <a:endParaRPr lang="en-US" sz="2400" dirty="0" smtClean="0"/>
          </a:p>
        </p:txBody>
      </p:sp>
      <p:cxnSp>
        <p:nvCxnSpPr>
          <p:cNvPr id="30" name="Straight Connector 29"/>
          <p:cNvCxnSpPr/>
          <p:nvPr/>
        </p:nvCxnSpPr>
        <p:spPr>
          <a:xfrm>
            <a:off x="1691680" y="4149080"/>
            <a:ext cx="0" cy="86409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3635896" y="4149080"/>
            <a:ext cx="0" cy="86409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5436096" y="4149080"/>
            <a:ext cx="0" cy="86409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7380312" y="4149080"/>
            <a:ext cx="0" cy="86409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5220072" y="3573016"/>
            <a:ext cx="504056" cy="57606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r>
              <a:rPr lang="de-DE" sz="2400" dirty="0"/>
              <a:t> </a:t>
            </a:r>
            <a:endParaRPr lang="de-DE" sz="2400" dirty="0" smtClean="0"/>
          </a:p>
          <a:p>
            <a:r>
              <a:rPr lang="de-DE" sz="2400" dirty="0" smtClean="0"/>
              <a:t> </a:t>
            </a:r>
            <a:r>
              <a:rPr lang="el-GR" sz="2400" dirty="0" smtClean="0"/>
              <a:t>Α</a:t>
            </a:r>
            <a:endParaRPr lang="el-GR" sz="2400" dirty="0"/>
          </a:p>
          <a:p>
            <a:endParaRPr lang="en-US" sz="2400" dirty="0" smtClean="0"/>
          </a:p>
        </p:txBody>
      </p:sp>
      <p:sp>
        <p:nvSpPr>
          <p:cNvPr id="20" name="TextBox 19"/>
          <p:cNvSpPr txBox="1"/>
          <p:nvPr/>
        </p:nvSpPr>
        <p:spPr>
          <a:xfrm>
            <a:off x="6084168" y="1817688"/>
            <a:ext cx="504056" cy="57606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r>
              <a:rPr lang="de-DE" sz="2400" dirty="0"/>
              <a:t> </a:t>
            </a:r>
            <a:endParaRPr lang="de-DE" sz="2400" dirty="0" smtClean="0"/>
          </a:p>
          <a:p>
            <a:r>
              <a:rPr lang="de-DE" sz="2400" dirty="0" smtClean="0"/>
              <a:t> </a:t>
            </a:r>
            <a:r>
              <a:rPr lang="en-US" sz="2400" dirty="0"/>
              <a:t>N</a:t>
            </a:r>
            <a:endParaRPr lang="el-GR" sz="2400" dirty="0"/>
          </a:p>
          <a:p>
            <a:endParaRPr lang="en-US" sz="2400" dirty="0" smtClean="0"/>
          </a:p>
        </p:txBody>
      </p:sp>
      <p:sp>
        <p:nvSpPr>
          <p:cNvPr id="21" name="TextBox 20"/>
          <p:cNvSpPr txBox="1"/>
          <p:nvPr/>
        </p:nvSpPr>
        <p:spPr>
          <a:xfrm>
            <a:off x="7092280" y="3573016"/>
            <a:ext cx="576064" cy="57606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r>
              <a:rPr lang="de-DE" sz="2400" dirty="0"/>
              <a:t> </a:t>
            </a:r>
            <a:endParaRPr lang="de-DE" sz="2400" dirty="0" smtClean="0"/>
          </a:p>
          <a:p>
            <a:r>
              <a:rPr lang="de-DE" sz="2400" dirty="0" smtClean="0"/>
              <a:t> </a:t>
            </a:r>
            <a:r>
              <a:rPr lang="en-US" sz="2400" dirty="0"/>
              <a:t> </a:t>
            </a:r>
            <a:r>
              <a:rPr lang="en-US" sz="2400" dirty="0" smtClean="0"/>
              <a:t>N</a:t>
            </a:r>
            <a:endParaRPr lang="el-GR" sz="2400" dirty="0"/>
          </a:p>
          <a:p>
            <a:endParaRPr lang="en-US" sz="2400" dirty="0" smtClean="0"/>
          </a:p>
        </p:txBody>
      </p:sp>
      <p:sp>
        <p:nvSpPr>
          <p:cNvPr id="22" name="TextBox 21"/>
          <p:cNvSpPr txBox="1"/>
          <p:nvPr/>
        </p:nvSpPr>
        <p:spPr>
          <a:xfrm>
            <a:off x="1403648" y="3573016"/>
            <a:ext cx="504056" cy="57606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r>
              <a:rPr lang="de-DE" sz="2400" dirty="0"/>
              <a:t> </a:t>
            </a:r>
            <a:endParaRPr lang="de-DE" sz="2400" dirty="0" smtClean="0"/>
          </a:p>
          <a:p>
            <a:r>
              <a:rPr lang="de-DE" sz="2400" dirty="0" smtClean="0"/>
              <a:t> </a:t>
            </a:r>
            <a:r>
              <a:rPr lang="en-US" sz="2400" dirty="0"/>
              <a:t>N</a:t>
            </a:r>
            <a:endParaRPr lang="el-GR" sz="2400" dirty="0"/>
          </a:p>
          <a:p>
            <a:endParaRPr lang="en-US" sz="2400" dirty="0" smtClean="0"/>
          </a:p>
        </p:txBody>
      </p:sp>
      <p:sp>
        <p:nvSpPr>
          <p:cNvPr id="23" name="TextBox 22"/>
          <p:cNvSpPr txBox="1"/>
          <p:nvPr/>
        </p:nvSpPr>
        <p:spPr>
          <a:xfrm>
            <a:off x="3419872" y="3573016"/>
            <a:ext cx="504056" cy="57606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r>
              <a:rPr lang="de-DE" sz="2400" dirty="0"/>
              <a:t> </a:t>
            </a:r>
            <a:endParaRPr lang="de-DE" sz="2400" dirty="0" smtClean="0"/>
          </a:p>
          <a:p>
            <a:r>
              <a:rPr lang="de-DE" sz="2400" dirty="0" smtClean="0"/>
              <a:t> </a:t>
            </a:r>
            <a:r>
              <a:rPr lang="el-GR" sz="2400" dirty="0" smtClean="0"/>
              <a:t>Α</a:t>
            </a:r>
            <a:endParaRPr lang="el-GR" sz="2400" dirty="0"/>
          </a:p>
          <a:p>
            <a:endParaRPr lang="en-US" sz="2400" dirty="0" smtClean="0"/>
          </a:p>
        </p:txBody>
      </p:sp>
      <p:sp>
        <p:nvSpPr>
          <p:cNvPr id="6" name="Freeform 5"/>
          <p:cNvSpPr/>
          <p:nvPr/>
        </p:nvSpPr>
        <p:spPr>
          <a:xfrm>
            <a:off x="1715216" y="2422396"/>
            <a:ext cx="1911615" cy="1165369"/>
          </a:xfrm>
          <a:custGeom>
            <a:avLst/>
            <a:gdLst>
              <a:gd name="connsiteX0" fmla="*/ 0 w 1911615"/>
              <a:gd name="connsiteY0" fmla="*/ 1165369 h 1165369"/>
              <a:gd name="connsiteX1" fmla="*/ 929621 w 1911615"/>
              <a:gd name="connsiteY1" fmla="*/ 0 h 1165369"/>
              <a:gd name="connsiteX2" fmla="*/ 1911615 w 1911615"/>
              <a:gd name="connsiteY2" fmla="*/ 1112993 h 11653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11615" h="1165369">
                <a:moveTo>
                  <a:pt x="0" y="1165369"/>
                </a:moveTo>
                <a:lnTo>
                  <a:pt x="929621" y="0"/>
                </a:lnTo>
                <a:lnTo>
                  <a:pt x="1911615" y="1112993"/>
                </a:lnTo>
              </a:path>
            </a:pathLst>
          </a:custGeom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Freeform 24"/>
          <p:cNvSpPr/>
          <p:nvPr/>
        </p:nvSpPr>
        <p:spPr>
          <a:xfrm>
            <a:off x="5436096" y="2420888"/>
            <a:ext cx="1911615" cy="1165369"/>
          </a:xfrm>
          <a:custGeom>
            <a:avLst/>
            <a:gdLst>
              <a:gd name="connsiteX0" fmla="*/ 0 w 1911615"/>
              <a:gd name="connsiteY0" fmla="*/ 1165369 h 1165369"/>
              <a:gd name="connsiteX1" fmla="*/ 929621 w 1911615"/>
              <a:gd name="connsiteY1" fmla="*/ 0 h 1165369"/>
              <a:gd name="connsiteX2" fmla="*/ 1911615 w 1911615"/>
              <a:gd name="connsiteY2" fmla="*/ 1112993 h 11653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11615" h="1165369">
                <a:moveTo>
                  <a:pt x="0" y="1165369"/>
                </a:moveTo>
                <a:lnTo>
                  <a:pt x="929621" y="0"/>
                </a:lnTo>
                <a:lnTo>
                  <a:pt x="1911615" y="1112993"/>
                </a:lnTo>
              </a:path>
            </a:pathLst>
          </a:custGeom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1259632" y="5085184"/>
            <a:ext cx="914400" cy="423428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 lnSpcReduction="10000"/>
          </a:bodyPr>
          <a:lstStyle/>
          <a:p>
            <a:pPr algn="ctr"/>
            <a:r>
              <a:rPr lang="en-US" sz="2400" dirty="0" smtClean="0"/>
              <a:t>/</a:t>
            </a:r>
            <a:r>
              <a:rPr lang="en-US" sz="2400" dirty="0" err="1" smtClean="0"/>
              <a:t>wain</a:t>
            </a:r>
            <a:r>
              <a:rPr lang="en-US" sz="2400" dirty="0" smtClean="0"/>
              <a:t>/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203848" y="5085184"/>
            <a:ext cx="914400" cy="423428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 lnSpcReduction="10000"/>
          </a:bodyPr>
          <a:lstStyle/>
          <a:p>
            <a:pPr algn="ctr"/>
            <a:r>
              <a:rPr lang="en-US" sz="2400" dirty="0" smtClean="0"/>
              <a:t>/rot/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876256" y="5085184"/>
            <a:ext cx="1008112" cy="423428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 lnSpcReduction="10000"/>
          </a:bodyPr>
          <a:lstStyle/>
          <a:p>
            <a:pPr algn="ctr"/>
            <a:r>
              <a:rPr lang="en-US" sz="2400" dirty="0" smtClean="0"/>
              <a:t>/</a:t>
            </a:r>
            <a:r>
              <a:rPr lang="en-US" sz="2400" dirty="0" err="1" smtClean="0"/>
              <a:t>wain</a:t>
            </a:r>
            <a:r>
              <a:rPr lang="en-US" sz="2400" dirty="0" smtClean="0"/>
              <a:t>/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67544" y="1844824"/>
            <a:ext cx="914400" cy="423428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 lnSpcReduction="10000"/>
          </a:bodyPr>
          <a:lstStyle/>
          <a:p>
            <a:pPr algn="ctr"/>
            <a:r>
              <a:rPr lang="en-US" sz="2400" dirty="0" smtClean="0"/>
              <a:t>(6)</a:t>
            </a:r>
          </a:p>
        </p:txBody>
      </p:sp>
    </p:spTree>
    <p:extLst>
      <p:ext uri="{BB962C8B-B14F-4D97-AF65-F5344CB8AC3E}">
        <p14:creationId xmlns:p14="http://schemas.microsoft.com/office/powerpoint/2010/main" val="33415140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Komposition-2</a:t>
            </a:r>
            <a:endParaRPr lang="el-GR" b="1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i="1" dirty="0" smtClean="0"/>
              <a:t>An </a:t>
            </a:r>
            <a:r>
              <a:rPr lang="en-US" sz="2000" i="1" dirty="0" err="1" smtClean="0"/>
              <a:t>dieser</a:t>
            </a:r>
            <a:r>
              <a:rPr lang="en-US" sz="2000" i="1" dirty="0" smtClean="0"/>
              <a:t> </a:t>
            </a:r>
            <a:r>
              <a:rPr lang="en-US" sz="2000" i="1" dirty="0" err="1" smtClean="0"/>
              <a:t>Stelle</a:t>
            </a:r>
            <a:r>
              <a:rPr lang="en-US" sz="2000" i="1" dirty="0" smtClean="0"/>
              <a:t> gilt </a:t>
            </a:r>
            <a:r>
              <a:rPr lang="en-US" sz="2000" i="1" dirty="0" err="1" smtClean="0"/>
              <a:t>es</a:t>
            </a:r>
            <a:r>
              <a:rPr lang="en-US" sz="2000" i="1" dirty="0" smtClean="0"/>
              <a:t> zu </a:t>
            </a:r>
            <a:r>
              <a:rPr lang="en-US" sz="2000" i="1" dirty="0" err="1" smtClean="0"/>
              <a:t>bedenken</a:t>
            </a:r>
            <a:r>
              <a:rPr lang="en-US" sz="2000" i="1" dirty="0" smtClean="0"/>
              <a:t>, </a:t>
            </a:r>
            <a:r>
              <a:rPr lang="en-US" sz="2000" i="1" dirty="0" err="1" smtClean="0"/>
              <a:t>dass</a:t>
            </a:r>
            <a:r>
              <a:rPr lang="en-US" sz="2000" i="1" dirty="0" smtClean="0"/>
              <a:t> die </a:t>
            </a:r>
            <a:r>
              <a:rPr lang="en-US" sz="2000" i="1" dirty="0" err="1" smtClean="0"/>
              <a:t>Kopfregel</a:t>
            </a:r>
            <a:r>
              <a:rPr lang="en-US" sz="2000" i="1" dirty="0" smtClean="0"/>
              <a:t> (15) </a:t>
            </a:r>
            <a:r>
              <a:rPr lang="en-US" sz="2000" i="1" dirty="0" err="1" smtClean="0"/>
              <a:t>möglicherweise</a:t>
            </a:r>
            <a:r>
              <a:rPr lang="en-US" sz="2000" i="1" dirty="0" smtClean="0"/>
              <a:t> </a:t>
            </a:r>
            <a:r>
              <a:rPr lang="en-US" sz="2000" b="1" i="1" dirty="0" err="1" smtClean="0"/>
              <a:t>sprachspezifisch</a:t>
            </a:r>
            <a:r>
              <a:rPr lang="en-US" sz="2000" i="1" dirty="0" smtClean="0"/>
              <a:t> ist; dies </a:t>
            </a:r>
            <a:r>
              <a:rPr lang="en-US" sz="2000" i="1" dirty="0" err="1" smtClean="0"/>
              <a:t>zeigen</a:t>
            </a:r>
            <a:r>
              <a:rPr lang="en-US" sz="2000" i="1" dirty="0" smtClean="0"/>
              <a:t> </a:t>
            </a:r>
            <a:r>
              <a:rPr lang="en-US" sz="2000" i="1" dirty="0" err="1" smtClean="0"/>
              <a:t>z.B</a:t>
            </a:r>
            <a:r>
              <a:rPr lang="en-US" sz="2000" i="1" dirty="0" smtClean="0"/>
              <a:t>. </a:t>
            </a:r>
            <a:r>
              <a:rPr lang="en-US" sz="2000" i="1" dirty="0" err="1" smtClean="0"/>
              <a:t>aus</a:t>
            </a:r>
            <a:r>
              <a:rPr lang="en-US" sz="2000" i="1" dirty="0" smtClean="0"/>
              <a:t> dem </a:t>
            </a:r>
            <a:r>
              <a:rPr lang="en-US" sz="2000" i="1" dirty="0" err="1" smtClean="0"/>
              <a:t>Französischen</a:t>
            </a:r>
            <a:r>
              <a:rPr lang="en-US" sz="2000" i="1" dirty="0" smtClean="0"/>
              <a:t> </a:t>
            </a:r>
            <a:r>
              <a:rPr lang="en-US" sz="2000" i="1" dirty="0" err="1" smtClean="0"/>
              <a:t>übernommene</a:t>
            </a:r>
            <a:r>
              <a:rPr lang="en-US" sz="2000" i="1" dirty="0" smtClean="0"/>
              <a:t> </a:t>
            </a:r>
            <a:r>
              <a:rPr lang="en-US" sz="2000" i="1" dirty="0" err="1" smtClean="0"/>
              <a:t>Fremdwörter</a:t>
            </a:r>
            <a:r>
              <a:rPr lang="en-US" sz="2000" i="1" dirty="0" smtClean="0"/>
              <a:t> und </a:t>
            </a:r>
            <a:r>
              <a:rPr lang="en-US" sz="2000" i="1" dirty="0" err="1" smtClean="0"/>
              <a:t>deren</a:t>
            </a:r>
            <a:r>
              <a:rPr lang="en-US" sz="2000" i="1" dirty="0" smtClean="0"/>
              <a:t> </a:t>
            </a:r>
            <a:r>
              <a:rPr lang="en-US" sz="2000" i="1" dirty="0" err="1" smtClean="0"/>
              <a:t>Analyse</a:t>
            </a:r>
            <a:r>
              <a:rPr lang="en-US" sz="2000" i="1" dirty="0" smtClean="0"/>
              <a:t> in (16-h):</a:t>
            </a:r>
          </a:p>
          <a:p>
            <a:pPr marL="0" indent="0">
              <a:buNone/>
            </a:pPr>
            <a:endParaRPr lang="en-US" sz="2000" i="1" dirty="0"/>
          </a:p>
          <a:p>
            <a:pPr marL="457200" indent="-457200">
              <a:buAutoNum type="arabicParenBoth" startAt="16"/>
            </a:pPr>
            <a:r>
              <a:rPr lang="en-US" sz="2000" dirty="0" smtClean="0"/>
              <a:t>  a.      </a:t>
            </a:r>
            <a:r>
              <a:rPr lang="en-US" sz="2000" i="1" dirty="0"/>
              <a:t>e</a:t>
            </a:r>
            <a:r>
              <a:rPr lang="en-US" sz="2000" i="1" dirty="0" smtClean="0"/>
              <a:t>nfant terrible, femme fatale, ragout fin, chapeau claque, </a:t>
            </a:r>
            <a:r>
              <a:rPr lang="en-US" sz="2000" i="1" dirty="0" err="1"/>
              <a:t>p</a:t>
            </a:r>
            <a:r>
              <a:rPr lang="en-US" sz="2000" i="1" dirty="0" err="1" smtClean="0"/>
              <a:t>asse</a:t>
            </a:r>
            <a:r>
              <a:rPr lang="en-US" sz="2000" i="1" dirty="0" smtClean="0"/>
              <a:t> 	    partout, null </a:t>
            </a:r>
            <a:r>
              <a:rPr lang="en-US" sz="2000" i="1" dirty="0" err="1" smtClean="0"/>
              <a:t>ouvert</a:t>
            </a:r>
            <a:r>
              <a:rPr lang="en-US" sz="2000" i="1" smtClean="0"/>
              <a:t>, fait </a:t>
            </a:r>
            <a:r>
              <a:rPr lang="en-US" sz="2000" i="1" dirty="0" smtClean="0"/>
              <a:t>accompli </a:t>
            </a:r>
            <a:r>
              <a:rPr lang="en-US" sz="2000" dirty="0" err="1" smtClean="0"/>
              <a:t>usw</a:t>
            </a:r>
            <a:r>
              <a:rPr lang="en-US" sz="2000" dirty="0" smtClean="0"/>
              <a:t>.</a:t>
            </a:r>
          </a:p>
          <a:p>
            <a:pPr marL="0" indent="0">
              <a:buNone/>
            </a:pPr>
            <a:r>
              <a:rPr lang="en-US" sz="2000" dirty="0" smtClean="0"/>
              <a:t>          b. </a:t>
            </a:r>
          </a:p>
          <a:p>
            <a:pPr marL="0" indent="0">
              <a:buNone/>
            </a:pPr>
            <a:endParaRPr lang="el-GR" sz="2400" dirty="0"/>
          </a:p>
        </p:txBody>
      </p:sp>
      <p:sp>
        <p:nvSpPr>
          <p:cNvPr id="2" name="Freeform 1"/>
          <p:cNvSpPr/>
          <p:nvPr/>
        </p:nvSpPr>
        <p:spPr>
          <a:xfrm>
            <a:off x="1763688" y="4293096"/>
            <a:ext cx="1152206" cy="549949"/>
          </a:xfrm>
          <a:custGeom>
            <a:avLst/>
            <a:gdLst>
              <a:gd name="connsiteX0" fmla="*/ 0 w 1152206"/>
              <a:gd name="connsiteY0" fmla="*/ 549949 h 549949"/>
              <a:gd name="connsiteX1" fmla="*/ 549916 w 1152206"/>
              <a:gd name="connsiteY1" fmla="*/ 0 h 549949"/>
              <a:gd name="connsiteX2" fmla="*/ 1152206 w 1152206"/>
              <a:gd name="connsiteY2" fmla="*/ 497573 h 549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52206" h="549949">
                <a:moveTo>
                  <a:pt x="0" y="549949"/>
                </a:moveTo>
                <a:lnTo>
                  <a:pt x="549916" y="0"/>
                </a:lnTo>
                <a:lnTo>
                  <a:pt x="1152206" y="497573"/>
                </a:lnTo>
              </a:path>
            </a:pathLst>
          </a:custGeom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/>
          <p:cNvSpPr/>
          <p:nvPr/>
        </p:nvSpPr>
        <p:spPr>
          <a:xfrm>
            <a:off x="4283968" y="4293096"/>
            <a:ext cx="1152206" cy="549949"/>
          </a:xfrm>
          <a:custGeom>
            <a:avLst/>
            <a:gdLst>
              <a:gd name="connsiteX0" fmla="*/ 0 w 1152206"/>
              <a:gd name="connsiteY0" fmla="*/ 549949 h 549949"/>
              <a:gd name="connsiteX1" fmla="*/ 549916 w 1152206"/>
              <a:gd name="connsiteY1" fmla="*/ 0 h 549949"/>
              <a:gd name="connsiteX2" fmla="*/ 1152206 w 1152206"/>
              <a:gd name="connsiteY2" fmla="*/ 497573 h 549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52206" h="549949">
                <a:moveTo>
                  <a:pt x="0" y="549949"/>
                </a:moveTo>
                <a:lnTo>
                  <a:pt x="549916" y="0"/>
                </a:lnTo>
                <a:lnTo>
                  <a:pt x="1152206" y="497573"/>
                </a:lnTo>
              </a:path>
            </a:pathLst>
          </a:custGeom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6876256" y="4293096"/>
            <a:ext cx="1152206" cy="549949"/>
          </a:xfrm>
          <a:custGeom>
            <a:avLst/>
            <a:gdLst>
              <a:gd name="connsiteX0" fmla="*/ 0 w 1152206"/>
              <a:gd name="connsiteY0" fmla="*/ 549949 h 549949"/>
              <a:gd name="connsiteX1" fmla="*/ 549916 w 1152206"/>
              <a:gd name="connsiteY1" fmla="*/ 0 h 549949"/>
              <a:gd name="connsiteX2" fmla="*/ 1152206 w 1152206"/>
              <a:gd name="connsiteY2" fmla="*/ 497573 h 549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52206" h="549949">
                <a:moveTo>
                  <a:pt x="0" y="549949"/>
                </a:moveTo>
                <a:lnTo>
                  <a:pt x="549916" y="0"/>
                </a:lnTo>
                <a:lnTo>
                  <a:pt x="1152206" y="497573"/>
                </a:lnTo>
              </a:path>
            </a:pathLst>
          </a:custGeom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763688" y="5229200"/>
            <a:ext cx="0" cy="720080"/>
          </a:xfrm>
          <a:prstGeom prst="line">
            <a:avLst/>
          </a:prstGeom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2915816" y="5229200"/>
            <a:ext cx="0" cy="720080"/>
          </a:xfrm>
          <a:prstGeom prst="line">
            <a:avLst/>
          </a:prstGeom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4283968" y="5229200"/>
            <a:ext cx="0" cy="720080"/>
          </a:xfrm>
          <a:prstGeom prst="line">
            <a:avLst/>
          </a:prstGeom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5436096" y="5229200"/>
            <a:ext cx="0" cy="720080"/>
          </a:xfrm>
          <a:prstGeom prst="line">
            <a:avLst/>
          </a:prstGeom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8028384" y="5229200"/>
            <a:ext cx="0" cy="720080"/>
          </a:xfrm>
          <a:prstGeom prst="line">
            <a:avLst/>
          </a:prstGeom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6876256" y="5229200"/>
            <a:ext cx="0" cy="720080"/>
          </a:xfrm>
          <a:prstGeom prst="line">
            <a:avLst/>
          </a:prstGeom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259632" y="5877272"/>
            <a:ext cx="1008112" cy="482352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algn="ctr"/>
            <a:r>
              <a:rPr lang="en-US" sz="2000" dirty="0" smtClean="0"/>
              <a:t>enfant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79912" y="5877272"/>
            <a:ext cx="1008112" cy="482352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algn="ctr"/>
            <a:r>
              <a:rPr lang="en-US" sz="2000" dirty="0" smtClean="0"/>
              <a:t>femme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411760" y="5877272"/>
            <a:ext cx="1008112" cy="482352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algn="ctr"/>
            <a:r>
              <a:rPr lang="en-US" sz="2000" dirty="0" smtClean="0"/>
              <a:t>terrible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524328" y="5877272"/>
            <a:ext cx="1008112" cy="482352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algn="ctr"/>
            <a:r>
              <a:rPr lang="en-US" sz="2000" dirty="0" smtClean="0"/>
              <a:t>fin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524328" y="4797152"/>
            <a:ext cx="1008112" cy="482352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algn="ctr"/>
            <a:r>
              <a:rPr lang="en-US" sz="2000" dirty="0"/>
              <a:t>A</a:t>
            </a:r>
            <a:endParaRPr lang="en-US" sz="2000" dirty="0" smtClean="0"/>
          </a:p>
        </p:txBody>
      </p:sp>
      <p:sp>
        <p:nvSpPr>
          <p:cNvPr id="20" name="TextBox 19"/>
          <p:cNvSpPr txBox="1"/>
          <p:nvPr/>
        </p:nvSpPr>
        <p:spPr>
          <a:xfrm>
            <a:off x="6372200" y="5877272"/>
            <a:ext cx="1008112" cy="482352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algn="ctr"/>
            <a:r>
              <a:rPr lang="en-US" sz="2000" dirty="0" smtClean="0"/>
              <a:t>ragout 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932040" y="5877272"/>
            <a:ext cx="1008112" cy="482352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algn="ctr"/>
            <a:r>
              <a:rPr lang="en-US" sz="2000" dirty="0" smtClean="0"/>
              <a:t>fatale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72200" y="4797152"/>
            <a:ext cx="1008112" cy="482352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algn="ctr"/>
            <a:r>
              <a:rPr lang="en-US" sz="2000" dirty="0" smtClean="0"/>
              <a:t>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932040" y="4797152"/>
            <a:ext cx="1008112" cy="482352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algn="ctr"/>
            <a:r>
              <a:rPr lang="en-US" sz="2000" dirty="0"/>
              <a:t>A</a:t>
            </a:r>
            <a:endParaRPr lang="en-US" sz="2000" dirty="0" smtClean="0"/>
          </a:p>
        </p:txBody>
      </p:sp>
      <p:sp>
        <p:nvSpPr>
          <p:cNvPr id="24" name="TextBox 23"/>
          <p:cNvSpPr txBox="1"/>
          <p:nvPr/>
        </p:nvSpPr>
        <p:spPr>
          <a:xfrm>
            <a:off x="3779912" y="4797152"/>
            <a:ext cx="1008112" cy="482352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algn="ctr"/>
            <a:r>
              <a:rPr lang="en-US" sz="2000" dirty="0" smtClean="0"/>
              <a:t>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411760" y="4797152"/>
            <a:ext cx="1008112" cy="482352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algn="ctr"/>
            <a:r>
              <a:rPr lang="en-US" sz="2000" dirty="0"/>
              <a:t>A</a:t>
            </a:r>
            <a:endParaRPr lang="en-US" sz="2000" dirty="0" smtClean="0"/>
          </a:p>
        </p:txBody>
      </p:sp>
      <p:sp>
        <p:nvSpPr>
          <p:cNvPr id="26" name="TextBox 25"/>
          <p:cNvSpPr txBox="1"/>
          <p:nvPr/>
        </p:nvSpPr>
        <p:spPr>
          <a:xfrm>
            <a:off x="1259632" y="4797152"/>
            <a:ext cx="1008112" cy="482352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algn="ctr"/>
            <a:r>
              <a:rPr lang="en-US" sz="2000" dirty="0" smtClean="0"/>
              <a:t>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948264" y="3861048"/>
            <a:ext cx="1008112" cy="482352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algn="ctr"/>
            <a:r>
              <a:rPr lang="en-US" sz="2000" dirty="0" smtClean="0"/>
              <a:t>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283968" y="3861048"/>
            <a:ext cx="1152128" cy="482352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algn="ctr"/>
            <a:r>
              <a:rPr lang="en-US" sz="2000" dirty="0" smtClean="0"/>
              <a:t>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763688" y="3861048"/>
            <a:ext cx="1152128" cy="482352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algn="ctr"/>
            <a:r>
              <a:rPr lang="en-US" sz="2000" dirty="0" smtClean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22663523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Derivation- </a:t>
            </a:r>
            <a:r>
              <a:rPr lang="en-US" b="1" dirty="0" err="1"/>
              <a:t>Suffixe</a:t>
            </a:r>
            <a:r>
              <a:rPr lang="en-US" b="1" dirty="0"/>
              <a:t> </a:t>
            </a:r>
            <a:r>
              <a:rPr lang="en-US" b="1" dirty="0" err="1"/>
              <a:t>als</a:t>
            </a:r>
            <a:r>
              <a:rPr lang="en-US" b="1" dirty="0"/>
              <a:t> </a:t>
            </a:r>
            <a:r>
              <a:rPr lang="en-US" b="1" dirty="0" err="1"/>
              <a:t>Kategorieverändernde</a:t>
            </a:r>
            <a:r>
              <a:rPr lang="en-US" b="1" dirty="0"/>
              <a:t> Morpheme</a:t>
            </a:r>
            <a:endParaRPr lang="el-GR" b="1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err="1" smtClean="0"/>
              <a:t>Kennzeichen</a:t>
            </a:r>
            <a:r>
              <a:rPr lang="en-US" sz="2800" dirty="0" smtClean="0"/>
              <a:t> der Komposition ist </a:t>
            </a:r>
            <a:r>
              <a:rPr lang="en-US" sz="2800" dirty="0" err="1" smtClean="0"/>
              <a:t>es</a:t>
            </a:r>
            <a:r>
              <a:rPr lang="en-US" sz="2800" dirty="0" smtClean="0"/>
              <a:t>, </a:t>
            </a:r>
            <a:r>
              <a:rPr lang="en-US" sz="2800" dirty="0" err="1" smtClean="0"/>
              <a:t>Wörter</a:t>
            </a:r>
            <a:r>
              <a:rPr lang="en-US" sz="2800" dirty="0" smtClean="0"/>
              <a:t> </a:t>
            </a:r>
            <a:r>
              <a:rPr lang="en-US" sz="2800" dirty="0" err="1" smtClean="0"/>
              <a:t>bzw</a:t>
            </a:r>
            <a:r>
              <a:rPr lang="en-US" sz="2800" dirty="0" smtClean="0"/>
              <a:t>. </a:t>
            </a:r>
            <a:r>
              <a:rPr lang="en-US" sz="2800" dirty="0" err="1" smtClean="0"/>
              <a:t>Wortstämme</a:t>
            </a:r>
            <a:r>
              <a:rPr lang="en-US" sz="2800" dirty="0" smtClean="0"/>
              <a:t> zu </a:t>
            </a:r>
            <a:r>
              <a:rPr lang="en-US" sz="2800" dirty="0" err="1" smtClean="0"/>
              <a:t>neuen</a:t>
            </a:r>
            <a:r>
              <a:rPr lang="en-US" sz="2800" dirty="0" smtClean="0"/>
              <a:t> </a:t>
            </a:r>
            <a:r>
              <a:rPr lang="en-US" sz="2800" dirty="0" err="1" smtClean="0"/>
              <a:t>Wörtern</a:t>
            </a:r>
            <a:r>
              <a:rPr lang="en-US" sz="2800" dirty="0" smtClean="0"/>
              <a:t> zu </a:t>
            </a:r>
            <a:r>
              <a:rPr lang="en-US" sz="2800" dirty="0" err="1" smtClean="0"/>
              <a:t>verbinden</a:t>
            </a:r>
            <a:r>
              <a:rPr lang="en-US" sz="2800" dirty="0" smtClean="0"/>
              <a:t>. </a:t>
            </a:r>
            <a:r>
              <a:rPr lang="en-US" sz="2800" dirty="0" err="1" smtClean="0"/>
              <a:t>Bei</a:t>
            </a:r>
            <a:r>
              <a:rPr lang="en-US" sz="2800" dirty="0" smtClean="0"/>
              <a:t> der </a:t>
            </a:r>
            <a:r>
              <a:rPr lang="en-US" sz="2800" dirty="0" err="1" smtClean="0"/>
              <a:t>sog</a:t>
            </a:r>
            <a:r>
              <a:rPr lang="en-US" sz="2800" dirty="0" smtClean="0"/>
              <a:t>. Derivation (</a:t>
            </a:r>
            <a:r>
              <a:rPr lang="en-US" sz="2800" dirty="0" err="1" smtClean="0"/>
              <a:t>oder</a:t>
            </a:r>
            <a:r>
              <a:rPr lang="en-US" sz="2800" dirty="0" smtClean="0"/>
              <a:t> </a:t>
            </a:r>
            <a:r>
              <a:rPr lang="en-US" sz="2800" dirty="0" err="1" smtClean="0"/>
              <a:t>Ableitung</a:t>
            </a:r>
            <a:r>
              <a:rPr lang="en-US" sz="2800" dirty="0" smtClean="0"/>
              <a:t>) </a:t>
            </a:r>
            <a:r>
              <a:rPr lang="en-US" sz="2800" dirty="0" err="1" smtClean="0"/>
              <a:t>werden</a:t>
            </a:r>
            <a:r>
              <a:rPr lang="en-US" sz="2800" dirty="0" smtClean="0"/>
              <a:t> </a:t>
            </a:r>
            <a:r>
              <a:rPr lang="en-US" sz="2800" dirty="0" err="1" smtClean="0"/>
              <a:t>ebenfalls</a:t>
            </a:r>
            <a:r>
              <a:rPr lang="en-US" sz="2800" dirty="0" smtClean="0"/>
              <a:t> </a:t>
            </a:r>
            <a:r>
              <a:rPr lang="en-US" sz="2800" dirty="0" err="1" smtClean="0"/>
              <a:t>neue</a:t>
            </a:r>
            <a:r>
              <a:rPr lang="en-US" sz="2800" dirty="0" smtClean="0"/>
              <a:t> </a:t>
            </a:r>
            <a:r>
              <a:rPr lang="en-US" sz="2800" dirty="0" err="1" smtClean="0"/>
              <a:t>Wörter</a:t>
            </a:r>
            <a:r>
              <a:rPr lang="en-US" sz="2800" dirty="0" smtClean="0"/>
              <a:t> </a:t>
            </a:r>
            <a:r>
              <a:rPr lang="en-US" sz="2800" dirty="0" err="1" smtClean="0"/>
              <a:t>gebildet</a:t>
            </a:r>
            <a:r>
              <a:rPr lang="en-US" sz="2800" dirty="0" smtClean="0"/>
              <a:t>, </a:t>
            </a:r>
            <a:r>
              <a:rPr lang="en-US" sz="2800" dirty="0" err="1" smtClean="0"/>
              <a:t>wobei</a:t>
            </a:r>
            <a:r>
              <a:rPr lang="en-US" sz="2800" dirty="0" smtClean="0"/>
              <a:t> </a:t>
            </a:r>
            <a:r>
              <a:rPr lang="en-US" sz="2800" dirty="0" err="1" smtClean="0"/>
              <a:t>jeweils</a:t>
            </a:r>
            <a:r>
              <a:rPr lang="en-US" sz="2800" dirty="0" smtClean="0"/>
              <a:t> eine von </a:t>
            </a:r>
            <a:r>
              <a:rPr lang="en-US" sz="2800" dirty="0" err="1" smtClean="0"/>
              <a:t>zwei</a:t>
            </a:r>
            <a:r>
              <a:rPr lang="en-US" sz="2800" dirty="0" smtClean="0"/>
              <a:t> </a:t>
            </a:r>
            <a:r>
              <a:rPr lang="en-US" sz="2800" dirty="0" err="1" smtClean="0"/>
              <a:t>Einheiten</a:t>
            </a:r>
            <a:r>
              <a:rPr lang="en-US" sz="2800" dirty="0" smtClean="0"/>
              <a:t> </a:t>
            </a:r>
            <a:r>
              <a:rPr lang="en-US" sz="2800" dirty="0" err="1" smtClean="0"/>
              <a:t>ein</a:t>
            </a:r>
            <a:r>
              <a:rPr lang="en-US" sz="2800" dirty="0" smtClean="0"/>
              <a:t> </a:t>
            </a:r>
            <a:r>
              <a:rPr lang="en-US" sz="2800" dirty="0" err="1" smtClean="0"/>
              <a:t>selbständiges</a:t>
            </a:r>
            <a:r>
              <a:rPr lang="en-US" sz="2800" dirty="0" smtClean="0"/>
              <a:t> </a:t>
            </a:r>
            <a:r>
              <a:rPr lang="en-US" sz="2800" dirty="0" err="1" smtClean="0"/>
              <a:t>Lexem</a:t>
            </a:r>
            <a:r>
              <a:rPr lang="en-US" sz="2800" dirty="0" smtClean="0"/>
              <a:t> ist, während die </a:t>
            </a:r>
            <a:r>
              <a:rPr lang="en-US" sz="2800" dirty="0" err="1" smtClean="0"/>
              <a:t>andere</a:t>
            </a:r>
            <a:r>
              <a:rPr lang="en-US" sz="2800" dirty="0" smtClean="0"/>
              <a:t> </a:t>
            </a:r>
            <a:r>
              <a:rPr lang="en-US" sz="2800" dirty="0" err="1" smtClean="0"/>
              <a:t>unselbständig</a:t>
            </a:r>
            <a:r>
              <a:rPr lang="en-US" sz="2800" dirty="0" smtClean="0"/>
              <a:t>, also </a:t>
            </a:r>
            <a:r>
              <a:rPr lang="en-US" sz="2800" dirty="0" err="1" smtClean="0"/>
              <a:t>ein</a:t>
            </a:r>
            <a:r>
              <a:rPr lang="en-US" sz="2800" dirty="0" smtClean="0"/>
              <a:t> </a:t>
            </a:r>
            <a:r>
              <a:rPr lang="en-US" sz="2800" dirty="0" err="1" smtClean="0"/>
              <a:t>Morphem</a:t>
            </a:r>
            <a:r>
              <a:rPr lang="en-US" sz="2800" dirty="0" smtClean="0"/>
              <a:t> ist, das nur </a:t>
            </a:r>
            <a:r>
              <a:rPr lang="en-US" sz="2800" dirty="0" err="1" smtClean="0"/>
              <a:t>als</a:t>
            </a:r>
            <a:r>
              <a:rPr lang="en-US" sz="2800" dirty="0" smtClean="0"/>
              <a:t> </a:t>
            </a:r>
            <a:r>
              <a:rPr lang="en-US" sz="2800" dirty="0" err="1" smtClean="0"/>
              <a:t>Teil</a:t>
            </a:r>
            <a:r>
              <a:rPr lang="en-US" sz="2800" dirty="0" smtClean="0"/>
              <a:t> </a:t>
            </a:r>
            <a:r>
              <a:rPr lang="en-US" sz="2800" dirty="0" err="1" smtClean="0"/>
              <a:t>eines</a:t>
            </a:r>
            <a:r>
              <a:rPr lang="en-US" sz="2800" dirty="0" smtClean="0"/>
              <a:t> </a:t>
            </a:r>
            <a:r>
              <a:rPr lang="en-US" sz="2800" dirty="0" err="1" smtClean="0"/>
              <a:t>Wortes</a:t>
            </a:r>
            <a:r>
              <a:rPr lang="en-US" sz="2800" dirty="0" smtClean="0"/>
              <a:t> </a:t>
            </a:r>
            <a:r>
              <a:rPr lang="en-US" sz="2800" dirty="0" err="1" smtClean="0"/>
              <a:t>auftreten</a:t>
            </a:r>
            <a:r>
              <a:rPr lang="en-US" sz="2800" dirty="0" smtClean="0"/>
              <a:t> </a:t>
            </a:r>
            <a:r>
              <a:rPr lang="en-US" sz="2800" dirty="0" err="1" smtClean="0"/>
              <a:t>kann</a:t>
            </a:r>
            <a:r>
              <a:rPr lang="en-US" sz="2800" dirty="0" smtClean="0"/>
              <a:t>. </a:t>
            </a:r>
            <a:r>
              <a:rPr lang="en-US" sz="2800" dirty="0" err="1" smtClean="0"/>
              <a:t>Im</a:t>
            </a:r>
            <a:r>
              <a:rPr lang="en-US" sz="2800" dirty="0" smtClean="0"/>
              <a:t> </a:t>
            </a:r>
            <a:r>
              <a:rPr lang="en-US" sz="2800" dirty="0" err="1" smtClean="0"/>
              <a:t>linguistischen</a:t>
            </a:r>
            <a:r>
              <a:rPr lang="en-US" sz="2800" dirty="0" smtClean="0"/>
              <a:t> </a:t>
            </a:r>
            <a:r>
              <a:rPr lang="en-US" sz="2800" dirty="0" err="1" smtClean="0"/>
              <a:t>Fachjargon</a:t>
            </a:r>
            <a:r>
              <a:rPr lang="en-US" sz="2800" dirty="0" smtClean="0"/>
              <a:t> </a:t>
            </a:r>
            <a:r>
              <a:rPr lang="en-US" sz="2800" dirty="0" err="1" smtClean="0"/>
              <a:t>heißen</a:t>
            </a:r>
            <a:r>
              <a:rPr lang="en-US" sz="2800" dirty="0" smtClean="0"/>
              <a:t> </a:t>
            </a:r>
            <a:r>
              <a:rPr lang="en-US" sz="2800" dirty="0" err="1" smtClean="0"/>
              <a:t>letztere</a:t>
            </a:r>
            <a:r>
              <a:rPr lang="en-US" sz="2800" dirty="0" smtClean="0"/>
              <a:t> </a:t>
            </a:r>
            <a:r>
              <a:rPr lang="en-US" sz="2800" dirty="0" err="1" smtClean="0"/>
              <a:t>gebundene</a:t>
            </a:r>
            <a:r>
              <a:rPr lang="en-US" sz="2800" dirty="0" smtClean="0"/>
              <a:t> </a:t>
            </a:r>
            <a:r>
              <a:rPr lang="en-US" sz="2800" b="1" dirty="0" smtClean="0"/>
              <a:t>Morpheme</a:t>
            </a:r>
            <a:r>
              <a:rPr lang="en-US" sz="2800" dirty="0" smtClean="0"/>
              <a:t> </a:t>
            </a:r>
            <a:r>
              <a:rPr lang="en-US" sz="2800" dirty="0" err="1" smtClean="0"/>
              <a:t>oder</a:t>
            </a:r>
            <a:r>
              <a:rPr lang="en-US" sz="2800" dirty="0" smtClean="0"/>
              <a:t> </a:t>
            </a:r>
            <a:r>
              <a:rPr lang="en-US" sz="2800" b="1" dirty="0" err="1" smtClean="0"/>
              <a:t>Affixe</a:t>
            </a:r>
            <a:r>
              <a:rPr lang="en-US" sz="2800" dirty="0" smtClean="0"/>
              <a:t>, </a:t>
            </a:r>
            <a:r>
              <a:rPr lang="en-US" sz="2800" dirty="0" err="1" smtClean="0"/>
              <a:t>im</a:t>
            </a:r>
            <a:r>
              <a:rPr lang="en-US" sz="2800" dirty="0" smtClean="0"/>
              <a:t> </a:t>
            </a:r>
            <a:r>
              <a:rPr lang="en-US" sz="2800" dirty="0" err="1" smtClean="0"/>
              <a:t>heutigen</a:t>
            </a:r>
            <a:r>
              <a:rPr lang="en-US" sz="2800" dirty="0" smtClean="0"/>
              <a:t> </a:t>
            </a:r>
            <a:r>
              <a:rPr lang="en-US" sz="2800" i="1" dirty="0" smtClean="0"/>
              <a:t>high tech </a:t>
            </a:r>
            <a:r>
              <a:rPr lang="en-US" sz="2800" dirty="0" smtClean="0"/>
              <a:t>Jargon </a:t>
            </a:r>
            <a:r>
              <a:rPr lang="en-US" sz="2800" dirty="0" err="1" smtClean="0"/>
              <a:t>würde</a:t>
            </a:r>
            <a:r>
              <a:rPr lang="en-US" sz="2800" dirty="0" smtClean="0"/>
              <a:t> man </a:t>
            </a:r>
            <a:r>
              <a:rPr lang="en-US" sz="2800" dirty="0" err="1" smtClean="0"/>
              <a:t>wohl</a:t>
            </a:r>
            <a:r>
              <a:rPr lang="en-US" sz="2800" dirty="0" smtClean="0"/>
              <a:t> </a:t>
            </a:r>
            <a:r>
              <a:rPr lang="en-US" sz="2800" dirty="0" err="1" smtClean="0"/>
              <a:t>sagen</a:t>
            </a:r>
            <a:r>
              <a:rPr lang="en-US" sz="2800" dirty="0" smtClean="0"/>
              <a:t>: </a:t>
            </a:r>
            <a:r>
              <a:rPr lang="en-US" sz="2800" dirty="0" err="1" smtClean="0"/>
              <a:t>Affixe</a:t>
            </a:r>
            <a:r>
              <a:rPr lang="en-US" sz="2800" dirty="0" smtClean="0"/>
              <a:t> </a:t>
            </a:r>
            <a:r>
              <a:rPr lang="en-US" sz="2800" dirty="0" err="1" smtClean="0"/>
              <a:t>sind</a:t>
            </a:r>
            <a:r>
              <a:rPr lang="en-US" sz="2800" dirty="0" smtClean="0"/>
              <a:t> keine </a:t>
            </a:r>
            <a:r>
              <a:rPr lang="en-US" sz="2800" i="1" dirty="0" smtClean="0"/>
              <a:t>stand alone units</a:t>
            </a:r>
            <a:r>
              <a:rPr lang="en-US" sz="2800" dirty="0" smtClean="0"/>
              <a:t>.</a:t>
            </a:r>
            <a:endParaRPr lang="el-GR" sz="2800" dirty="0"/>
          </a:p>
        </p:txBody>
      </p:sp>
    </p:spTree>
    <p:extLst>
      <p:ext uri="{BB962C8B-B14F-4D97-AF65-F5344CB8AC3E}">
        <p14:creationId xmlns:p14="http://schemas.microsoft.com/office/powerpoint/2010/main" val="17870682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Derivation</a:t>
            </a:r>
            <a:endParaRPr lang="el-GR" b="1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2400" dirty="0" err="1" smtClean="0"/>
              <a:t>Recht</a:t>
            </a:r>
            <a:r>
              <a:rPr lang="en-US" sz="2400" dirty="0" smtClean="0"/>
              <a:t> </a:t>
            </a:r>
            <a:r>
              <a:rPr lang="en-US" sz="2400" dirty="0" err="1" smtClean="0"/>
              <a:t>produktiv</a:t>
            </a:r>
            <a:r>
              <a:rPr lang="en-US" sz="2400" dirty="0" smtClean="0"/>
              <a:t> ist </a:t>
            </a:r>
            <a:r>
              <a:rPr lang="en-US" sz="2400" dirty="0" err="1" smtClean="0"/>
              <a:t>dagegen</a:t>
            </a:r>
            <a:r>
              <a:rPr lang="en-US" sz="2400" dirty="0" smtClean="0"/>
              <a:t> die </a:t>
            </a:r>
            <a:r>
              <a:rPr lang="en-US" sz="2400" dirty="0" err="1" smtClean="0"/>
              <a:t>Präfigierung</a:t>
            </a:r>
            <a:r>
              <a:rPr lang="en-US" sz="2400" dirty="0" smtClean="0"/>
              <a:t> </a:t>
            </a:r>
            <a:r>
              <a:rPr lang="en-US" sz="2400" dirty="0" err="1" smtClean="0"/>
              <a:t>durch</a:t>
            </a:r>
            <a:r>
              <a:rPr lang="en-US" sz="2400" dirty="0" smtClean="0"/>
              <a:t> un-, das </a:t>
            </a:r>
            <a:r>
              <a:rPr lang="en-US" sz="2400" dirty="0" err="1" smtClean="0"/>
              <a:t>sich</a:t>
            </a:r>
            <a:r>
              <a:rPr lang="en-US" sz="2400" dirty="0" smtClean="0"/>
              <a:t> </a:t>
            </a:r>
            <a:r>
              <a:rPr lang="en-US" sz="2400" dirty="0" err="1" smtClean="0"/>
              <a:t>im</a:t>
            </a:r>
            <a:r>
              <a:rPr lang="en-US" sz="2400" dirty="0" smtClean="0"/>
              <a:t> </a:t>
            </a:r>
            <a:r>
              <a:rPr lang="en-US" sz="2400" dirty="0" err="1" smtClean="0"/>
              <a:t>Deutschen</a:t>
            </a:r>
            <a:r>
              <a:rPr lang="en-US" sz="2400" dirty="0" smtClean="0"/>
              <a:t> </a:t>
            </a:r>
            <a:r>
              <a:rPr lang="en-US" sz="2400" dirty="0" err="1" smtClean="0"/>
              <a:t>regelhaft</a:t>
            </a:r>
            <a:r>
              <a:rPr lang="en-US" sz="2400" dirty="0" smtClean="0"/>
              <a:t> </a:t>
            </a:r>
            <a:r>
              <a:rPr lang="en-US" sz="2400" dirty="0" err="1" smtClean="0"/>
              <a:t>mit</a:t>
            </a:r>
            <a:r>
              <a:rPr lang="en-US" sz="2400" dirty="0" smtClean="0"/>
              <a:t> </a:t>
            </a:r>
            <a:r>
              <a:rPr lang="en-US" sz="2400" dirty="0" err="1" smtClean="0"/>
              <a:t>Adjektiven</a:t>
            </a:r>
            <a:r>
              <a:rPr lang="en-US" sz="2400" dirty="0" smtClean="0"/>
              <a:t>, </a:t>
            </a:r>
            <a:r>
              <a:rPr lang="en-US" sz="2400" dirty="0" err="1" smtClean="0"/>
              <a:t>nicht</a:t>
            </a:r>
            <a:r>
              <a:rPr lang="en-US" sz="2400" dirty="0" smtClean="0"/>
              <a:t> </a:t>
            </a:r>
            <a:r>
              <a:rPr lang="en-US" sz="2400" dirty="0" err="1" smtClean="0"/>
              <a:t>aber</a:t>
            </a:r>
            <a:r>
              <a:rPr lang="en-US" sz="2400" dirty="0" smtClean="0"/>
              <a:t> </a:t>
            </a:r>
            <a:r>
              <a:rPr lang="en-US" sz="2400" dirty="0" err="1" smtClean="0"/>
              <a:t>mit</a:t>
            </a:r>
            <a:r>
              <a:rPr lang="en-US" sz="2400" dirty="0" smtClean="0"/>
              <a:t> </a:t>
            </a:r>
            <a:r>
              <a:rPr lang="en-US" sz="2400" dirty="0" err="1" smtClean="0"/>
              <a:t>Verben</a:t>
            </a:r>
            <a:r>
              <a:rPr lang="en-US" sz="2400" dirty="0" smtClean="0"/>
              <a:t> </a:t>
            </a:r>
            <a:r>
              <a:rPr lang="en-US" sz="2400" dirty="0" err="1" smtClean="0"/>
              <a:t>oder</a:t>
            </a:r>
            <a:r>
              <a:rPr lang="en-US" sz="2400" dirty="0" smtClean="0"/>
              <a:t> </a:t>
            </a:r>
            <a:r>
              <a:rPr lang="en-US" sz="2400" dirty="0" err="1" smtClean="0"/>
              <a:t>Nomen</a:t>
            </a:r>
            <a:r>
              <a:rPr lang="en-US" sz="2400" dirty="0" smtClean="0"/>
              <a:t> </a:t>
            </a:r>
            <a:r>
              <a:rPr lang="en-US" sz="2400" dirty="0" err="1" smtClean="0"/>
              <a:t>verbindet</a:t>
            </a:r>
            <a:r>
              <a:rPr lang="en-US" sz="2400" dirty="0" smtClean="0"/>
              <a:t>. </a:t>
            </a:r>
            <a:r>
              <a:rPr lang="en-US" sz="2400" dirty="0" err="1" smtClean="0"/>
              <a:t>Diese</a:t>
            </a:r>
            <a:r>
              <a:rPr lang="en-US" sz="2400" dirty="0" smtClean="0"/>
              <a:t> </a:t>
            </a:r>
            <a:r>
              <a:rPr lang="en-US" sz="2400" dirty="0" err="1" smtClean="0"/>
              <a:t>Präfigierung</a:t>
            </a:r>
            <a:r>
              <a:rPr lang="en-US" sz="2400" dirty="0" smtClean="0"/>
              <a:t> ist </a:t>
            </a:r>
            <a:r>
              <a:rPr lang="en-US" sz="2400" dirty="0" err="1" smtClean="0"/>
              <a:t>nicht</a:t>
            </a:r>
            <a:r>
              <a:rPr lang="en-US" sz="2400" dirty="0" smtClean="0"/>
              <a:t> </a:t>
            </a:r>
            <a:r>
              <a:rPr lang="en-US" sz="2400" dirty="0" err="1" smtClean="0"/>
              <a:t>kategorienverändernd</a:t>
            </a:r>
            <a:r>
              <a:rPr lang="en-US" sz="2400" dirty="0" smtClean="0"/>
              <a:t>: </a:t>
            </a:r>
            <a:r>
              <a:rPr lang="en-US" sz="2400" dirty="0" err="1" smtClean="0"/>
              <a:t>aus</a:t>
            </a:r>
            <a:r>
              <a:rPr lang="en-US" sz="2400" dirty="0" smtClean="0"/>
              <a:t> einem </a:t>
            </a:r>
            <a:r>
              <a:rPr lang="en-US" sz="2400" dirty="0" err="1" smtClean="0"/>
              <a:t>Adjektiv</a:t>
            </a:r>
            <a:r>
              <a:rPr lang="en-US" sz="2400" dirty="0" smtClean="0"/>
              <a:t> </a:t>
            </a:r>
            <a:r>
              <a:rPr lang="en-US" sz="2400" dirty="0" err="1" smtClean="0"/>
              <a:t>entsteht</a:t>
            </a:r>
            <a:r>
              <a:rPr lang="en-US" sz="2400" dirty="0" smtClean="0"/>
              <a:t> </a:t>
            </a:r>
            <a:r>
              <a:rPr lang="en-US" sz="2400" dirty="0" err="1" smtClean="0"/>
              <a:t>wieder</a:t>
            </a:r>
            <a:r>
              <a:rPr lang="en-US" sz="2400" dirty="0" smtClean="0"/>
              <a:t> </a:t>
            </a:r>
            <a:r>
              <a:rPr lang="en-US" sz="2400" dirty="0" err="1" smtClean="0"/>
              <a:t>ein</a:t>
            </a:r>
            <a:r>
              <a:rPr lang="en-US" sz="2400" dirty="0" smtClean="0"/>
              <a:t> </a:t>
            </a:r>
            <a:r>
              <a:rPr lang="en-US" sz="2400" dirty="0" err="1" smtClean="0"/>
              <a:t>Adjektiv</a:t>
            </a:r>
            <a:r>
              <a:rPr lang="en-US" sz="2400" dirty="0" smtClean="0"/>
              <a:t>:</a:t>
            </a:r>
          </a:p>
          <a:p>
            <a:pPr marL="0" indent="0">
              <a:buNone/>
            </a:pPr>
            <a:r>
              <a:rPr lang="en-US" sz="2400" dirty="0" smtClean="0"/>
              <a:t>(6) a. (</a:t>
            </a:r>
            <a:r>
              <a:rPr lang="en-US" sz="2400" dirty="0" err="1" smtClean="0"/>
              <a:t>i</a:t>
            </a:r>
            <a:r>
              <a:rPr lang="en-US" sz="2400" dirty="0" smtClean="0"/>
              <a:t>)   Der Rock ist </a:t>
            </a:r>
            <a:r>
              <a:rPr lang="en-US" sz="2400" dirty="0" err="1" smtClean="0"/>
              <a:t>tragbar</a:t>
            </a:r>
            <a:endParaRPr lang="en-US" sz="2400" dirty="0" smtClean="0"/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     (ii)   Der Rock ist </a:t>
            </a:r>
            <a:r>
              <a:rPr lang="en-US" sz="2400" dirty="0" err="1" smtClean="0"/>
              <a:t>untragbar</a:t>
            </a:r>
            <a:endParaRPr lang="en-US" sz="2400" dirty="0" smtClean="0"/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     (iii)*Den Rock </a:t>
            </a:r>
            <a:r>
              <a:rPr lang="en-US" sz="2400" dirty="0" err="1" smtClean="0"/>
              <a:t>kann</a:t>
            </a:r>
            <a:r>
              <a:rPr lang="en-US" sz="2400" dirty="0" smtClean="0"/>
              <a:t> man </a:t>
            </a:r>
            <a:r>
              <a:rPr lang="en-US" sz="2400" dirty="0" err="1" smtClean="0"/>
              <a:t>untragen</a:t>
            </a: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      b. (</a:t>
            </a:r>
            <a:r>
              <a:rPr lang="en-US" sz="2400" dirty="0" err="1" smtClean="0"/>
              <a:t>i</a:t>
            </a:r>
            <a:r>
              <a:rPr lang="en-US" sz="2400" dirty="0" smtClean="0"/>
              <a:t>)    Der Ball ist </a:t>
            </a:r>
            <a:r>
              <a:rPr lang="en-US" sz="2400" dirty="0" err="1" smtClean="0"/>
              <a:t>haltbar</a:t>
            </a:r>
            <a:endParaRPr lang="en-US" sz="2400" dirty="0" smtClean="0"/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     (ii)   Der Ball ist </a:t>
            </a:r>
            <a:r>
              <a:rPr lang="en-US" sz="2400" dirty="0" err="1" smtClean="0"/>
              <a:t>unhaltbar</a:t>
            </a: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          (iii)*Den Ball </a:t>
            </a:r>
            <a:r>
              <a:rPr lang="en-US" sz="2400" dirty="0" err="1" smtClean="0"/>
              <a:t>kann</a:t>
            </a:r>
            <a:r>
              <a:rPr lang="en-US" sz="2400" dirty="0" smtClean="0"/>
              <a:t> man </a:t>
            </a:r>
            <a:r>
              <a:rPr lang="en-US" sz="2400" dirty="0" err="1" smtClean="0"/>
              <a:t>unhalten</a:t>
            </a:r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8983842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Derivation- </a:t>
            </a:r>
            <a:r>
              <a:rPr lang="en-US" b="1" dirty="0" err="1"/>
              <a:t>iterativ</a:t>
            </a:r>
            <a:endParaRPr lang="el-GR" b="1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err="1" smtClean="0"/>
              <a:t>Selbstverständlich</a:t>
            </a:r>
            <a:r>
              <a:rPr lang="en-US" sz="2400" dirty="0" smtClean="0"/>
              <a:t> ist </a:t>
            </a:r>
            <a:r>
              <a:rPr lang="en-US" sz="2400" dirty="0" err="1" smtClean="0"/>
              <a:t>auch</a:t>
            </a:r>
            <a:r>
              <a:rPr lang="en-US" sz="2400" dirty="0" smtClean="0"/>
              <a:t> die Derivation </a:t>
            </a:r>
            <a:r>
              <a:rPr lang="en-US" sz="2400" dirty="0" err="1" smtClean="0"/>
              <a:t>iterativ</a:t>
            </a:r>
            <a:r>
              <a:rPr lang="en-US" sz="2400" dirty="0" smtClean="0"/>
              <a:t>:</a:t>
            </a:r>
            <a:endParaRPr lang="el-GR" sz="2400" dirty="0" smtClean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 smtClean="0"/>
              <a:t>(7) a.   </a:t>
            </a:r>
            <a:r>
              <a:rPr lang="en-US" sz="2400" dirty="0" err="1" smtClean="0"/>
              <a:t>Ess+bar+keit</a:t>
            </a:r>
            <a:r>
              <a:rPr lang="en-US" sz="2400" dirty="0" smtClean="0"/>
              <a:t> ist </a:t>
            </a:r>
            <a:r>
              <a:rPr lang="en-US" sz="2400" dirty="0" err="1" smtClean="0"/>
              <a:t>relativ</a:t>
            </a:r>
            <a:endParaRPr lang="en-US" sz="2400" dirty="0" smtClean="0"/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 b.   Die </a:t>
            </a:r>
            <a:r>
              <a:rPr lang="en-US" sz="2400" dirty="0" err="1" smtClean="0"/>
              <a:t>Un+halt+bar+keit</a:t>
            </a:r>
            <a:r>
              <a:rPr lang="en-US" sz="2400" dirty="0" smtClean="0"/>
              <a:t> des </a:t>
            </a:r>
            <a:r>
              <a:rPr lang="en-US" sz="2400" dirty="0" err="1" smtClean="0"/>
              <a:t>Balles</a:t>
            </a:r>
            <a:r>
              <a:rPr lang="en-US" sz="2400" dirty="0" smtClean="0"/>
              <a:t> </a:t>
            </a:r>
            <a:r>
              <a:rPr lang="en-US" sz="2400" dirty="0" err="1" smtClean="0"/>
              <a:t>wurde</a:t>
            </a:r>
            <a:r>
              <a:rPr lang="en-US" sz="2400" dirty="0" smtClean="0"/>
              <a:t> </a:t>
            </a:r>
            <a:r>
              <a:rPr lang="en-US" sz="2400" dirty="0" err="1" smtClean="0"/>
              <a:t>bestritten</a:t>
            </a:r>
            <a:endParaRPr lang="en-US" sz="2400" dirty="0" smtClean="0"/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 c.   </a:t>
            </a:r>
            <a:r>
              <a:rPr lang="en-US" sz="2400" dirty="0" err="1" smtClean="0"/>
              <a:t>Leichte</a:t>
            </a:r>
            <a:r>
              <a:rPr lang="en-US" sz="2400" dirty="0" smtClean="0"/>
              <a:t> </a:t>
            </a:r>
            <a:r>
              <a:rPr lang="en-US" sz="2400" dirty="0" err="1" smtClean="0"/>
              <a:t>Trag</a:t>
            </a:r>
            <a:r>
              <a:rPr lang="en-US" sz="2400" dirty="0" smtClean="0"/>
              <a:t> +</a:t>
            </a:r>
            <a:r>
              <a:rPr lang="en-US" sz="2400" dirty="0" err="1" smtClean="0"/>
              <a:t>bar+keit</a:t>
            </a:r>
            <a:r>
              <a:rPr lang="en-US" sz="2400" dirty="0" smtClean="0"/>
              <a:t> ist das Motto der Saison</a:t>
            </a:r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3532977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Derivation - </a:t>
            </a:r>
            <a:r>
              <a:rPr lang="en-US" b="1" dirty="0" err="1"/>
              <a:t>rekursiv</a:t>
            </a:r>
            <a:endParaRPr lang="el-GR" b="1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Da die </a:t>
            </a:r>
            <a:r>
              <a:rPr lang="en-US" sz="2400" dirty="0" err="1" smtClean="0"/>
              <a:t>Präfigierung</a:t>
            </a:r>
            <a:r>
              <a:rPr lang="en-US" sz="2400" dirty="0" smtClean="0"/>
              <a:t> die </a:t>
            </a:r>
            <a:r>
              <a:rPr lang="en-US" sz="2400" dirty="0" err="1" smtClean="0"/>
              <a:t>Kategorie</a:t>
            </a:r>
            <a:r>
              <a:rPr lang="en-US" sz="2400" dirty="0" smtClean="0"/>
              <a:t> des </a:t>
            </a:r>
            <a:r>
              <a:rPr lang="en-US" sz="2400" dirty="0" err="1" smtClean="0"/>
              <a:t>Ganzen</a:t>
            </a:r>
            <a:r>
              <a:rPr lang="en-US" sz="2400" dirty="0" smtClean="0"/>
              <a:t> </a:t>
            </a:r>
            <a:r>
              <a:rPr lang="en-US" sz="2400" dirty="0" err="1" smtClean="0"/>
              <a:t>nicht</a:t>
            </a:r>
            <a:r>
              <a:rPr lang="en-US" sz="2400" dirty="0" smtClean="0"/>
              <a:t> </a:t>
            </a:r>
            <a:r>
              <a:rPr lang="en-US" sz="2400" dirty="0" err="1" smtClean="0"/>
              <a:t>verändert</a:t>
            </a:r>
            <a:r>
              <a:rPr lang="en-US" sz="2400" dirty="0" smtClean="0"/>
              <a:t>, </a:t>
            </a:r>
            <a:r>
              <a:rPr lang="en-US" sz="2400" dirty="0" err="1" smtClean="0"/>
              <a:t>sollte</a:t>
            </a:r>
            <a:r>
              <a:rPr lang="en-US" sz="2400" dirty="0" smtClean="0"/>
              <a:t> </a:t>
            </a:r>
            <a:r>
              <a:rPr lang="en-US" sz="2400" dirty="0" err="1" smtClean="0"/>
              <a:t>sie</a:t>
            </a:r>
            <a:r>
              <a:rPr lang="en-US" sz="2400" dirty="0" smtClean="0"/>
              <a:t> </a:t>
            </a:r>
            <a:r>
              <a:rPr lang="en-US" sz="2400" dirty="0" err="1" smtClean="0"/>
              <a:t>sogar</a:t>
            </a:r>
            <a:r>
              <a:rPr lang="en-US" sz="2400" dirty="0" smtClean="0"/>
              <a:t> </a:t>
            </a:r>
            <a:r>
              <a:rPr lang="en-US" sz="2400" dirty="0" err="1" smtClean="0"/>
              <a:t>rekursiv</a:t>
            </a:r>
            <a:r>
              <a:rPr lang="en-US" sz="2400" dirty="0" smtClean="0"/>
              <a:t> </a:t>
            </a:r>
            <a:r>
              <a:rPr lang="en-US" sz="2400" dirty="0" err="1" smtClean="0"/>
              <a:t>sein</a:t>
            </a:r>
            <a:r>
              <a:rPr lang="en-US" sz="2400" dirty="0" smtClean="0"/>
              <a:t> </a:t>
            </a:r>
            <a:r>
              <a:rPr lang="en-US" sz="2400" dirty="0" err="1" smtClean="0"/>
              <a:t>können</a:t>
            </a:r>
            <a:r>
              <a:rPr lang="en-US" sz="2400" dirty="0" smtClean="0"/>
              <a:t>, was </a:t>
            </a:r>
            <a:r>
              <a:rPr lang="en-US" sz="2400" dirty="0" err="1" smtClean="0"/>
              <a:t>sich</a:t>
            </a:r>
            <a:r>
              <a:rPr lang="en-US" sz="2400" dirty="0" smtClean="0"/>
              <a:t> in (8) </a:t>
            </a:r>
            <a:r>
              <a:rPr lang="en-US" sz="2400" dirty="0" err="1" smtClean="0"/>
              <a:t>bestätigt</a:t>
            </a:r>
            <a:r>
              <a:rPr lang="en-US" sz="2400" dirty="0" smtClean="0"/>
              <a:t>.</a:t>
            </a:r>
          </a:p>
          <a:p>
            <a:pPr marL="0" indent="0">
              <a:buNone/>
            </a:pPr>
            <a:endParaRPr lang="en-US" sz="2400" dirty="0"/>
          </a:p>
          <a:p>
            <a:pPr marL="457200" indent="-457200">
              <a:buAutoNum type="arabicParenBoth" startAt="8"/>
            </a:pPr>
            <a:r>
              <a:rPr lang="en-US" sz="2400" dirty="0" smtClean="0"/>
              <a:t>a.   </a:t>
            </a:r>
            <a:r>
              <a:rPr lang="en-US" sz="2400" dirty="0" err="1" smtClean="0"/>
              <a:t>Urgroßmutter</a:t>
            </a:r>
            <a:r>
              <a:rPr lang="en-US" sz="2400" dirty="0" smtClean="0"/>
              <a:t>, </a:t>
            </a:r>
            <a:r>
              <a:rPr lang="en-US" sz="2400" dirty="0" err="1" smtClean="0"/>
              <a:t>Ururgroßmutter</a:t>
            </a:r>
            <a:r>
              <a:rPr lang="en-US" sz="2400" dirty="0" smtClean="0"/>
              <a:t>, </a:t>
            </a:r>
            <a:r>
              <a:rPr lang="en-US" sz="2400" dirty="0" err="1" smtClean="0"/>
              <a:t>Urururgroßmutter</a:t>
            </a:r>
            <a:r>
              <a:rPr lang="en-US" sz="2400" dirty="0" smtClean="0"/>
              <a:t>, …</a:t>
            </a:r>
          </a:p>
          <a:p>
            <a:pPr marL="0" indent="0">
              <a:buNone/>
            </a:pPr>
            <a:r>
              <a:rPr lang="en-US" sz="2400" dirty="0"/>
              <a:t>  </a:t>
            </a:r>
            <a:r>
              <a:rPr lang="en-US" sz="2400" dirty="0" smtClean="0"/>
              <a:t>     b.   </a:t>
            </a:r>
            <a:r>
              <a:rPr lang="en-US" sz="2400" dirty="0" err="1" smtClean="0"/>
              <a:t>vorgestern</a:t>
            </a:r>
            <a:r>
              <a:rPr lang="en-US" sz="2400" dirty="0" smtClean="0"/>
              <a:t>, </a:t>
            </a:r>
            <a:r>
              <a:rPr lang="en-US" sz="2400" dirty="0" err="1" smtClean="0"/>
              <a:t>vorvorgestern</a:t>
            </a:r>
            <a:r>
              <a:rPr lang="en-US" sz="2400" dirty="0" smtClean="0"/>
              <a:t>, </a:t>
            </a:r>
            <a:r>
              <a:rPr lang="en-US" sz="2400" dirty="0" err="1" smtClean="0"/>
              <a:t>vorvorvorgestern</a:t>
            </a:r>
            <a:r>
              <a:rPr lang="en-US" sz="2400" dirty="0" smtClean="0"/>
              <a:t>,…</a:t>
            </a:r>
          </a:p>
          <a:p>
            <a:pPr marL="903288" indent="-903288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  c.   </a:t>
            </a:r>
            <a:r>
              <a:rPr lang="en-US" sz="2400" dirty="0" err="1" smtClean="0"/>
              <a:t>exlover</a:t>
            </a:r>
            <a:r>
              <a:rPr lang="en-US" sz="2400" dirty="0" smtClean="0"/>
              <a:t>, </a:t>
            </a:r>
            <a:r>
              <a:rPr lang="en-US" sz="2400" dirty="0" err="1" smtClean="0"/>
              <a:t>exexlover</a:t>
            </a:r>
            <a:r>
              <a:rPr lang="en-US" sz="2400" dirty="0" smtClean="0"/>
              <a:t>, </a:t>
            </a:r>
            <a:r>
              <a:rPr lang="en-US" sz="2400" dirty="0" err="1" smtClean="0"/>
              <a:t>exexexlover</a:t>
            </a:r>
            <a:r>
              <a:rPr lang="en-US" sz="2400" dirty="0" smtClean="0"/>
              <a:t>,…, </a:t>
            </a:r>
            <a:r>
              <a:rPr lang="en-US" sz="2400" dirty="0" err="1" smtClean="0"/>
              <a:t>exgay</a:t>
            </a:r>
            <a:r>
              <a:rPr lang="en-US" sz="2400" dirty="0" smtClean="0"/>
              <a:t>, </a:t>
            </a:r>
            <a:r>
              <a:rPr lang="en-US" sz="2400" dirty="0" err="1" smtClean="0"/>
              <a:t>exexexgay</a:t>
            </a:r>
            <a:r>
              <a:rPr lang="en-US" sz="2400" dirty="0" smtClean="0"/>
              <a:t>,    </a:t>
            </a:r>
            <a:r>
              <a:rPr lang="en-US" sz="2400" dirty="0" err="1" smtClean="0"/>
              <a:t>Exexsovietrepublik</a:t>
            </a:r>
            <a:r>
              <a:rPr lang="en-US" sz="2400" dirty="0" smtClean="0"/>
              <a:t>,…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l-GR" sz="2800" dirty="0"/>
          </a:p>
        </p:txBody>
      </p:sp>
    </p:spTree>
    <p:extLst>
      <p:ext uri="{BB962C8B-B14F-4D97-AF65-F5344CB8AC3E}">
        <p14:creationId xmlns:p14="http://schemas.microsoft.com/office/powerpoint/2010/main" val="26379369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Derivation-</a:t>
            </a:r>
            <a:r>
              <a:rPr lang="en-US" b="1" dirty="0" err="1"/>
              <a:t>Beispiel</a:t>
            </a:r>
            <a:endParaRPr lang="el-GR" b="1" dirty="0"/>
          </a:p>
        </p:txBody>
      </p:sp>
      <p:pic>
        <p:nvPicPr>
          <p:cNvPr id="6" name="Picture 2" descr="Die Wörter &quot;Zwerg&quot;, &quot;Zwerg-e&quot; und &quot;Zwerg-lein&quot; haben die folgende Beziehung zueinander:&#10;Zwerg rechter Pfeil Flexion rechter Pfeil Zwerge&#10;Zwerg rechter Pfeil Derivation rechter Pfeil Zwerglein" title="Derivation-Beispie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9100" y="2132856"/>
            <a:ext cx="8305800" cy="159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1143075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Flexion-</a:t>
            </a:r>
            <a:r>
              <a:rPr lang="en-US" b="1" dirty="0" err="1"/>
              <a:t>Beispiel</a:t>
            </a:r>
            <a:endParaRPr lang="el-GR" b="1" dirty="0"/>
          </a:p>
        </p:txBody>
      </p:sp>
      <p:pic>
        <p:nvPicPr>
          <p:cNvPr id="6" name="Picture 2" descr="Die Wörter &quot;kenn-en&quot;, &quot;kenn-st&quot;, &quot;kenn-bar&quot; und &quot;er-kenn-en&quot; haben die folgende Beziehung zueinander:&#10;kennen rechter Pfeil Flexion rechter Pfeil kennst&#10;kennen rechter Pfeil Derivation rechter Pfeil kennber&#10;kennen rechter Pfeil Derivation rechter Pfeil erkennen" title="Flexion-Beispie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988840"/>
            <a:ext cx="8305800" cy="18510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7950269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Flexion-Derivation-Komposition: Beispiel-1</a:t>
            </a:r>
            <a:endParaRPr lang="el-GR" b="1" dirty="0"/>
          </a:p>
        </p:txBody>
      </p:sp>
      <p:pic>
        <p:nvPicPr>
          <p:cNvPr id="6" name="Picture 2" descr="Die Wörter &quot;Kind&quot;, &quot;Kind-er&quot;, &quot;kind-isch&quot;, &quot;Kind-chen&quot;, &quot;Kind-heit&quot;, &quot;Kinder-garten&quot; und &quot;Wunder-kind&quot; haben die folgende Beziehung zueinander:&#10;&#10;Kind rechter Pfeil Flexion rechter Pfeil Kinder&#10;Kind rechter Pfeil Derivationrechter Pfeil kindisch&#10;Kind rechter Pfeil Derivation rechter Pfeil Kindchen&#10;Kind rechter Pfeil Derivation rechter Pfeil Kindheit&#10;Kind rechter Pfeil Komposition rechter Pfeil Kindergarten&#10;Kind rechter Pfeil Komposition rechter Pfeil Wunderkind" title="Flexion-Derivation-Komposition: Beispiel-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1746250"/>
            <a:ext cx="7924800" cy="336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1387378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Flexion-Derivation-Komposition: Beispiel-2</a:t>
            </a:r>
            <a:endParaRPr lang="el-GR" b="1" dirty="0"/>
          </a:p>
        </p:txBody>
      </p:sp>
      <p:pic>
        <p:nvPicPr>
          <p:cNvPr id="6" name="Picture 2" descr="Die Wörter &quot;kauf-en&quot;, &quot;kauf-t&quot;, &quot;ge-kauf-t&quot;, &quot;Käuf-er&quot;, &quot;kauf-bar&quot;, &quot;ver-kauf-en&quot;, &quot;Kauf-mann&quot; und &quot;Kauf-haus&quot;, haben die folgende Beziehung zueinander:&#10;&#10;kaufen rechter Pfeil Flexion rechter Pfeil kauft&#10;kaufen rechter Pfeil Flexion rechter Pfeil gekauft&#10;kaufen rechter Pfeil Derivation rechter Pfeil Käufer&#10;kaufen rechter Pfeil Derivation rechter Pfeil kaufbar&#10;kaufen rechter Pfeil Derivation rechter Pfeil verkaufen&#10;kaufen rechter Pfeil Komposition rechter Pfeil Kaufmann&#10;kaufen rechter Pfeil Komposition rechter Pfeil Kaufhaus" title="Flexion-Derivation-Komposition: Beispiel-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2057401"/>
            <a:ext cx="78486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3544278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Flexion-Derivation-Komposition: Beispiel-3</a:t>
            </a:r>
            <a:endParaRPr lang="el-GR" b="1" dirty="0"/>
          </a:p>
        </p:txBody>
      </p:sp>
      <p:pic>
        <p:nvPicPr>
          <p:cNvPr id="6" name="Picture 3" descr="Die Wörter &quot;kauf-en&quot;, &quot;kauf-t&quot;, &quot;ge-kauf-t&quot;, &quot;Käuf-er&quot;, &quot;kauf-bar&quot;, &quot;ver-kauf-en&quot;, &quot;Kauf-mann&quot;, &quot;Verkäuf-er&quot;, &quot;ver-kauf-bar&quot; und &quot;Kauf-haus&quot; haben die folgende Beziehung zueinander:&#10;&#10;kauft, gekauft: Flexion linker Pfeilkaufen unterer Pfeil Komposition: Kaufmann, Kaufhaus, zurück zu kaufen rechter Pfeil Derivation: Käufer, kaufbar, verkaufen unterer Pfeil Derivation: Verkäufer, verkaufbar" title="Flexion-Derivation-Komposition: Beispiel-3"/>
          <p:cNvPicPr>
            <a:picLocks noChangeAspect="1" noChangeArrowheads="1"/>
          </p:cNvPicPr>
          <p:nvPr/>
        </p:nvPicPr>
        <p:blipFill rotWithShape="1">
          <a:blip r:embed="rId3" cstate="print"/>
          <a:srcRect l="10225"/>
          <a:stretch/>
        </p:blipFill>
        <p:spPr bwMode="auto">
          <a:xfrm>
            <a:off x="388202" y="1700808"/>
            <a:ext cx="8367595" cy="412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3572252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Flexion-Derivation-Komposition: Beispiel-4</a:t>
            </a:r>
            <a:endParaRPr lang="el-GR" b="1" dirty="0"/>
          </a:p>
        </p:txBody>
      </p:sp>
      <p:pic>
        <p:nvPicPr>
          <p:cNvPr id="6" name="Picture 12" descr="Die Wörter &quot;dunkel&quot;, &quot;Dunkel-heit&quot;, &quot;ver-dunkeln&quot;, &quot;dunkel-rot&quot;, &quot;dunkel-haarig&quot; und &quot;Rot-wein&quot; haben die folgende Beziehung zueinander:&#10;&#10;dunkel rechter Pfeil Derivation: verdunkeln, Dunkelheit&#10;dunkel unterer Pfeil Komposition: dunkelhaarig, dunkelrot :Komposition linker Pfeil rot obener Pfeil Komposition: Rotwein" title="Flexion-Derivation-Komposition: Beispiel-4"/>
          <p:cNvPicPr>
            <a:picLocks noChangeAspect="1" noChangeArrowheads="1"/>
          </p:cNvPicPr>
          <p:nvPr/>
        </p:nvPicPr>
        <p:blipFill rotWithShape="1">
          <a:blip r:embed="rId3" cstate="print"/>
          <a:srcRect l="7565"/>
          <a:stretch/>
        </p:blipFill>
        <p:spPr bwMode="auto">
          <a:xfrm>
            <a:off x="634976" y="1556792"/>
            <a:ext cx="7874048" cy="4396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1307917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Flexion-Derivation-Komposition: Beispiel-5</a:t>
            </a:r>
            <a:endParaRPr lang="el-GR" b="1" dirty="0"/>
          </a:p>
        </p:txBody>
      </p:sp>
      <p:pic>
        <p:nvPicPr>
          <p:cNvPr id="5" name="Picture 4" title="Flexion-Derivation-Komposition: Beispiel-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70" r="2992"/>
          <a:stretch/>
        </p:blipFill>
        <p:spPr>
          <a:xfrm>
            <a:off x="-1960" y="1484784"/>
            <a:ext cx="9145960" cy="4446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9302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b="1" dirty="0" smtClean="0"/>
              <a:t>Τέλος Ενότητας</a:t>
            </a:r>
            <a:endParaRPr lang="el-GR" b="1" dirty="0"/>
          </a:p>
        </p:txBody>
      </p:sp>
    </p:spTree>
    <p:extLst>
      <p:ext uri="{BB962C8B-B14F-4D97-AF65-F5344CB8AC3E}">
        <p14:creationId xmlns:p14="http://schemas.microsoft.com/office/powerpoint/2010/main" val="17131170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 smtClean="0"/>
              <a:t>Χρηματοδότηση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r>
              <a:rPr lang="el-GR" sz="2000" dirty="0" smtClean="0"/>
              <a:t>Το παρόν εκπαιδευτικό υλικό έχει αναπτυχθεί </a:t>
            </a:r>
            <a:r>
              <a:rPr lang="el-GR" sz="2000" dirty="0" err="1" smtClean="0"/>
              <a:t>στ</a:t>
            </a:r>
            <a:r>
              <a:rPr lang="en-US" sz="2000" dirty="0" smtClean="0"/>
              <a:t>o</a:t>
            </a:r>
            <a:r>
              <a:rPr lang="el-GR" sz="2000" dirty="0" smtClean="0"/>
              <a:t> </a:t>
            </a:r>
            <a:r>
              <a:rPr lang="el-GR" sz="2000" dirty="0" err="1" smtClean="0"/>
              <a:t>πλαίσι</a:t>
            </a:r>
            <a:r>
              <a:rPr lang="en-US" sz="2000" dirty="0" smtClean="0"/>
              <a:t>o</a:t>
            </a:r>
            <a:r>
              <a:rPr lang="el-GR" sz="2000" dirty="0" smtClean="0"/>
              <a:t> του εκπαιδευτικού έργου του διδάσκοντα.</a:t>
            </a:r>
            <a:endParaRPr lang="en-US" sz="2000" dirty="0" smtClean="0"/>
          </a:p>
          <a:p>
            <a:r>
              <a:rPr lang="el-GR" sz="2000" dirty="0" smtClean="0"/>
              <a:t>Το έργο «</a:t>
            </a:r>
            <a:r>
              <a:rPr lang="el-GR" sz="2000" b="1" dirty="0" smtClean="0"/>
              <a:t>Ανοικτά Ακαδημαϊκά Μαθήματα στο Πανεπιστήμιο Αθηνών</a:t>
            </a:r>
            <a:r>
              <a:rPr lang="el-GR" sz="2000" dirty="0" smtClean="0"/>
              <a:t>» έχει χρηματοδοτήσει μόνο την αναδιαμόρφωση του εκπαιδευτικού υλικού. </a:t>
            </a:r>
            <a:endParaRPr lang="en-US" sz="2000" dirty="0" smtClean="0"/>
          </a:p>
          <a:p>
            <a:r>
              <a:rPr lang="el-GR" sz="2000" dirty="0" smtClean="0"/>
              <a:t>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</a:t>
            </a:r>
          </a:p>
        </p:txBody>
      </p:sp>
      <p:pic>
        <p:nvPicPr>
          <p:cNvPr id="7" name="Picture 6" descr="Λογότυπο Επιχειρησιακού Προγράμματος Εκπαίδευση και Δια βίου Μάθηση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4653136"/>
            <a:ext cx="5501640" cy="1386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9108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400" b="1" dirty="0" smtClean="0"/>
              <a:t>Σημειώματα</a:t>
            </a:r>
            <a:endParaRPr lang="el-GR" sz="4400" b="1" dirty="0"/>
          </a:p>
        </p:txBody>
      </p:sp>
    </p:spTree>
    <p:extLst>
      <p:ext uri="{BB962C8B-B14F-4D97-AF65-F5344CB8AC3E}">
        <p14:creationId xmlns:p14="http://schemas.microsoft.com/office/powerpoint/2010/main" val="24784288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l-GR" b="1" dirty="0"/>
              <a:t>Σημείωμα Ιστορικού </a:t>
            </a:r>
            <a:r>
              <a:rPr lang="el-GR" b="1" dirty="0" smtClean="0"/>
              <a:t>Εκδόσεων</a:t>
            </a:r>
            <a:r>
              <a:rPr lang="en-US" b="1" dirty="0" smtClean="0"/>
              <a:t> </a:t>
            </a:r>
            <a:r>
              <a:rPr lang="el-GR" b="1" dirty="0" smtClean="0"/>
              <a:t>Έργου</a:t>
            </a:r>
            <a:endParaRPr lang="el-GR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34220" y="1556792"/>
            <a:ext cx="8586252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>
                <a:latin typeface="Calibri" charset="0"/>
              </a:rPr>
              <a:t>Το παρόν έργο αποτελεί την </a:t>
            </a:r>
            <a:r>
              <a:rPr lang="el-GR" sz="2000" dirty="0">
                <a:solidFill>
                  <a:srgbClr val="000000"/>
                </a:solidFill>
                <a:latin typeface="Calibri" charset="0"/>
              </a:rPr>
              <a:t>έκδοση </a:t>
            </a:r>
            <a:r>
              <a:rPr lang="en-US" sz="2000" dirty="0">
                <a:solidFill>
                  <a:srgbClr val="000000"/>
                </a:solidFill>
                <a:latin typeface="Calibri" charset="0"/>
              </a:rPr>
              <a:t>1.0</a:t>
            </a:r>
            <a:r>
              <a:rPr lang="el-GR" sz="2000" dirty="0">
                <a:solidFill>
                  <a:srgbClr val="000000"/>
                </a:solidFill>
                <a:latin typeface="Calibri" charset="0"/>
              </a:rPr>
              <a:t>.  </a:t>
            </a:r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7284614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b="1" dirty="0"/>
              <a:t>Σημείωμα </a:t>
            </a:r>
            <a:r>
              <a:rPr lang="el-GR" b="1" dirty="0" smtClean="0"/>
              <a:t>Αναφοράς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>
                <a:latin typeface="Calibri" charset="0"/>
              </a:rPr>
              <a:t>Copyright Εθνικόν και Καποδιστριακόν Πανεπιστήμιον Αθηνών</a:t>
            </a:r>
            <a:r>
              <a:rPr lang="en-US" sz="2000" dirty="0">
                <a:latin typeface="Calibri" charset="0"/>
              </a:rPr>
              <a:t>, </a:t>
            </a:r>
            <a:r>
              <a:rPr lang="el-GR" sz="2000" dirty="0">
                <a:latin typeface="Calibri" charset="0"/>
              </a:rPr>
              <a:t>Χριστίνα Αλεξανδρή. </a:t>
            </a:r>
            <a:r>
              <a:rPr lang="el-GR" sz="2000" dirty="0" smtClean="0">
                <a:latin typeface="Calibri" charset="0"/>
              </a:rPr>
              <a:t>«Εμπειρική Γλωσσολογική Έρευνα:</a:t>
            </a:r>
            <a:r>
              <a:rPr lang="en-US" sz="2000">
                <a:latin typeface="Calibri" charset="0"/>
              </a:rPr>
              <a:t> </a:t>
            </a:r>
            <a:r>
              <a:rPr lang="en-US" sz="2000"/>
              <a:t>Komposition und Derivation</a:t>
            </a:r>
            <a:r>
              <a:rPr lang="el-GR" sz="2000" smtClean="0">
                <a:latin typeface="Calibri" charset="0"/>
              </a:rPr>
              <a:t>»</a:t>
            </a:r>
            <a:r>
              <a:rPr lang="el-GR" sz="2000" dirty="0">
                <a:latin typeface="Calibri" charset="0"/>
              </a:rPr>
              <a:t>. Έκδοση: 1.0. Αθήνα 2015. Διαθέσιμο από τη δικτυακή διεύθυνση:  </a:t>
            </a:r>
            <a:endParaRPr lang="en-US" sz="2000" dirty="0">
              <a:latin typeface="Calibri" charset="0"/>
            </a:endParaRPr>
          </a:p>
          <a:p>
            <a:pPr marL="0" indent="0">
              <a:buNone/>
            </a:pPr>
            <a:r>
              <a:rPr lang="en-US" sz="2000" dirty="0">
                <a:latin typeface="Calibri" charset="0"/>
                <a:hlinkClick r:id="rId3"/>
              </a:rPr>
              <a:t>http://eclass.uoa.gr/courses/GS208</a:t>
            </a:r>
            <a:r>
              <a:rPr lang="en-US" sz="2000" dirty="0" smtClean="0">
                <a:latin typeface="Calibri" charset="0"/>
                <a:hlinkClick r:id="rId3"/>
              </a:rPr>
              <a:t>/</a:t>
            </a:r>
            <a:endParaRPr lang="en-US" sz="2000" dirty="0" smtClean="0">
              <a:latin typeface="Calibri" charset="0"/>
            </a:endParaRPr>
          </a:p>
          <a:p>
            <a:pPr marL="0" indent="0">
              <a:buNone/>
            </a:pP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36284359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62272"/>
            <a:ext cx="8229600" cy="1143000"/>
          </a:xfrm>
        </p:spPr>
        <p:txBody>
          <a:bodyPr>
            <a:normAutofit/>
          </a:bodyPr>
          <a:lstStyle/>
          <a:p>
            <a:r>
              <a:rPr lang="el-GR" b="1" dirty="0"/>
              <a:t>Σημείωμα </a:t>
            </a:r>
            <a:r>
              <a:rPr lang="el-GR" b="1" dirty="0" smtClean="0"/>
              <a:t>Αδειοδότησης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764704"/>
            <a:ext cx="8928992" cy="144015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υλικό διατίθεται με τους όρους της άδειας χρήσης Creative Commons Αναφορά, Μη Εμπορική Χρήση Παρόμοια Διανομή 4.0 [1] ή μεταγενέστερη, Διεθνής Έκδοση.   Εξαιρούνται τα αυτοτελή έργα τρίτων π.χ. φωτογραφίες, διαγράμματα </a:t>
            </a:r>
            <a:r>
              <a:rPr lang="el-GR" sz="2000" dirty="0" err="1"/>
              <a:t>κ.λ.π</a:t>
            </a:r>
            <a:r>
              <a:rPr lang="el-GR" sz="2000" dirty="0"/>
              <a:t>.,  τα οποία εμπεριέχονται σε αυτό και τα οποία αναφέρονται μαζί με τους όρους χρήσης τους στο «Σημείωμα Χρήσης Έργων Τρίτων</a:t>
            </a:r>
            <a:r>
              <a:rPr lang="el-GR" sz="2000" dirty="0" smtClean="0"/>
              <a:t>».                     </a:t>
            </a:r>
          </a:p>
          <a:p>
            <a:pPr marL="0" indent="0">
              <a:buNone/>
            </a:pPr>
            <a:endParaRPr lang="el-GR" sz="2000" dirty="0"/>
          </a:p>
        </p:txBody>
      </p:sp>
      <p:pic>
        <p:nvPicPr>
          <p:cNvPr id="2056" name="Picture 22" descr="Λογότυπο για Άδειες χρήσης Creative Commons BY-NC-ND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7670" y="2420888"/>
            <a:ext cx="1648660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7504" y="2924944"/>
            <a:ext cx="9036496" cy="345638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/>
              <a:t>[1] http://creativecommons.org/licenses/by-nc-sa/4.0/ </a:t>
            </a:r>
            <a:endParaRPr lang="en-US" smtClean="0"/>
          </a:p>
          <a:p>
            <a:endParaRPr lang="el-GR" dirty="0"/>
          </a:p>
          <a:p>
            <a:r>
              <a:rPr lang="el-GR" dirty="0"/>
              <a:t>Ως </a:t>
            </a:r>
            <a:r>
              <a:rPr lang="el-GR" b="1" dirty="0"/>
              <a:t>Μη Εμπορική</a:t>
            </a:r>
            <a:r>
              <a:rPr lang="el-GR" dirty="0"/>
              <a:t> ορίζεται η χρήση: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 δεν περιλαμβάνει άμεσο ή έμμεσο οικονομικό όφελος από την χρήση του έργου, για το διανομέα του έργου και </a:t>
            </a:r>
            <a:r>
              <a:rPr lang="el-GR" dirty="0" err="1"/>
              <a:t>αδειοδόχο</a:t>
            </a:r>
            <a:endParaRPr lang="el-GR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περιλαμβάνει οικονομική συναλλαγή ως προϋπόθεση για τη χρήση ή πρόσβαση στο έργο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προσπορίζει στο διανομέα του έργου και</a:t>
            </a:r>
            <a:r>
              <a:rPr lang="en-GB" dirty="0"/>
              <a:t> </a:t>
            </a:r>
            <a:r>
              <a:rPr lang="el-GR" dirty="0" err="1"/>
              <a:t>αδειοδόχο</a:t>
            </a:r>
            <a:r>
              <a:rPr lang="en-GB" dirty="0"/>
              <a:t> </a:t>
            </a:r>
            <a:r>
              <a:rPr lang="el-GR" dirty="0"/>
              <a:t>έμμεσο οικονομικό όφελος (π.χ. διαφημίσεις) από την προβολή του έργου σε διαδικτυακό </a:t>
            </a:r>
            <a:r>
              <a:rPr lang="el-GR" dirty="0" smtClean="0"/>
              <a:t>τόπο</a:t>
            </a:r>
            <a:endParaRPr lang="en-US" dirty="0" smtClean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l-GR" dirty="0"/>
          </a:p>
          <a:p>
            <a:r>
              <a:rPr lang="el-GR" dirty="0" smtClean="0"/>
              <a:t>Ο </a:t>
            </a:r>
            <a:r>
              <a:rPr lang="el-GR" dirty="0"/>
              <a:t>δικαιούχος μπορεί να παρέχει στον </a:t>
            </a:r>
            <a:r>
              <a:rPr lang="el-GR" dirty="0" err="1"/>
              <a:t>αδειοδόχο</a:t>
            </a:r>
            <a:r>
              <a:rPr lang="el-GR" dirty="0"/>
              <a:t> ξεχωριστή άδεια να χρησιμοποιεί το έργο για εμπορική χρήση, εφόσον αυτό του ζητηθεί</a:t>
            </a:r>
            <a:r>
              <a:rPr lang="el-GR" dirty="0" smtClean="0"/>
              <a:t>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1777297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b="1" dirty="0"/>
              <a:t>Διατήρηση </a:t>
            </a:r>
            <a:r>
              <a:rPr lang="el-GR" b="1" dirty="0" smtClean="0"/>
              <a:t>Σημειωμάτων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dirty="0" smtClean="0"/>
              <a:t>Οποιαδήποτε </a:t>
            </a:r>
            <a:r>
              <a:rPr lang="el-GR" sz="2400" dirty="0"/>
              <a:t>αναπαραγωγή ή διασκευή του υλικού θα πρέπει να συμπεριλαμβάνει: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Αναφοράς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Αδειοδότησης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η </a:t>
            </a:r>
            <a:r>
              <a:rPr lang="en-US" sz="2000" dirty="0" err="1"/>
              <a:t>δήλωση</a:t>
            </a:r>
            <a:r>
              <a:rPr lang="en-US" sz="2000" dirty="0"/>
              <a:t> </a:t>
            </a:r>
            <a:r>
              <a:rPr lang="el-GR" sz="2000" dirty="0" err="1"/>
              <a:t>Δ</a:t>
            </a:r>
            <a:r>
              <a:rPr lang="en-US" sz="2000" dirty="0" smtClean="0"/>
              <a:t>ια</a:t>
            </a:r>
            <a:r>
              <a:rPr lang="en-US" sz="2000" dirty="0" err="1" smtClean="0"/>
              <a:t>τήρησης</a:t>
            </a:r>
            <a:r>
              <a:rPr lang="en-US" sz="2000" dirty="0" smtClean="0"/>
              <a:t> </a:t>
            </a:r>
            <a:r>
              <a:rPr lang="en-US" sz="2000" dirty="0"/>
              <a:t>Σημειωμάτων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/>
              <a:t>τ</a:t>
            </a:r>
            <a:r>
              <a:rPr lang="el-GR" sz="2000" dirty="0" smtClean="0"/>
              <a:t>ο Σημείωμα Χρήσης Έργων Τρίτων </a:t>
            </a:r>
            <a:r>
              <a:rPr lang="el-GR" sz="2000" dirty="0"/>
              <a:t>(εφόσον υπάρχει)</a:t>
            </a:r>
          </a:p>
          <a:p>
            <a:pPr marL="0" indent="0">
              <a:buNone/>
            </a:pPr>
            <a:r>
              <a:rPr lang="el-GR" sz="2400" dirty="0"/>
              <a:t>μαζί με τους συνοδευόμενους </a:t>
            </a:r>
            <a:r>
              <a:rPr lang="el-GR" sz="2400" dirty="0" err="1"/>
              <a:t>υπερσυνδέσμους</a:t>
            </a:r>
            <a:r>
              <a:rPr lang="el-GR" sz="2400" dirty="0"/>
              <a:t>.</a:t>
            </a:r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24448129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99392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Χρήσης Έργων </a:t>
            </a:r>
            <a:r>
              <a:rPr lang="el-GR" dirty="0" smtClean="0"/>
              <a:t>Τρίτων</a:t>
            </a:r>
            <a:r>
              <a:rPr lang="en-US" dirty="0" smtClean="0"/>
              <a:t> (1/2)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Έργο αυτό κάνει χρήση των ακόλουθων έργων:</a:t>
            </a:r>
          </a:p>
          <a:p>
            <a:pPr marL="0" indent="0">
              <a:buNone/>
            </a:pPr>
            <a:r>
              <a:rPr lang="el-GR" sz="2000" b="1" dirty="0" smtClean="0"/>
              <a:t>Εικόνες/Σχήματα/Διαγράμματα</a:t>
            </a:r>
            <a:r>
              <a:rPr lang="en-US" sz="2000" b="1" dirty="0" smtClean="0"/>
              <a:t>/</a:t>
            </a:r>
            <a:r>
              <a:rPr lang="el-GR" sz="2000" b="1" dirty="0" smtClean="0"/>
              <a:t>Φωτογραφίες</a:t>
            </a:r>
          </a:p>
        </p:txBody>
      </p:sp>
    </p:spTree>
    <p:extLst>
      <p:ext uri="{BB962C8B-B14F-4D97-AF65-F5344CB8AC3E}">
        <p14:creationId xmlns:p14="http://schemas.microsoft.com/office/powerpoint/2010/main" val="23530459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856984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Χρήσης Έργων </a:t>
            </a:r>
            <a:r>
              <a:rPr lang="el-GR" dirty="0" smtClean="0"/>
              <a:t>Τρίτων</a:t>
            </a:r>
            <a:r>
              <a:rPr lang="en-US" dirty="0" smtClean="0"/>
              <a:t> (2/2)</a:t>
            </a:r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712968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Έργο αυτό κάνει χρήση των ακόλουθων έργων:</a:t>
            </a:r>
          </a:p>
          <a:p>
            <a:pPr marL="0" indent="0">
              <a:buNone/>
            </a:pPr>
            <a:r>
              <a:rPr lang="el-GR" sz="2000" b="1" smtClean="0"/>
              <a:t>Πίνακες</a:t>
            </a:r>
            <a:endParaRPr lang="el-GR" sz="2000" b="1" dirty="0" smtClean="0"/>
          </a:p>
        </p:txBody>
      </p:sp>
    </p:spTree>
    <p:extLst>
      <p:ext uri="{BB962C8B-B14F-4D97-AF65-F5344CB8AC3E}">
        <p14:creationId xmlns:p14="http://schemas.microsoft.com/office/powerpoint/2010/main" val="36811373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>
        <a:normAutofit/>
      </a:bodyPr>
      <a:lstStyle>
        <a:defPPr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1674</TotalTime>
  <Words>983</Words>
  <Application>Microsoft Macintosh PowerPoint</Application>
  <PresentationFormat>On-screen Show (4:3)</PresentationFormat>
  <Paragraphs>175</Paragraphs>
  <Slides>26</Slides>
  <Notes>26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Θέμα του Office</vt:lpstr>
      <vt:lpstr>Empirische Sprachforschung</vt:lpstr>
      <vt:lpstr>Komposition und Derivation</vt:lpstr>
      <vt:lpstr>Deutsche Komposita</vt:lpstr>
      <vt:lpstr>Kopfprinzip</vt:lpstr>
      <vt:lpstr>Komposition-1</vt:lpstr>
      <vt:lpstr>Komposition-2</vt:lpstr>
      <vt:lpstr>Derivation- Suffixe als Kategorieverändernde Morpheme</vt:lpstr>
      <vt:lpstr>Derivation</vt:lpstr>
      <vt:lpstr>Derivation- iterativ</vt:lpstr>
      <vt:lpstr>Derivation - rekursiv</vt:lpstr>
      <vt:lpstr>Derivation-Beispiel</vt:lpstr>
      <vt:lpstr>Flexion-Beispiel</vt:lpstr>
      <vt:lpstr>Flexion-Derivation-Komposition: Beispiel-1</vt:lpstr>
      <vt:lpstr>Flexion-Derivation-Komposition: Beispiel-2</vt:lpstr>
      <vt:lpstr>Flexion-Derivation-Komposition: Beispiel-3</vt:lpstr>
      <vt:lpstr>Flexion-Derivation-Komposition: Beispiel-4</vt:lpstr>
      <vt:lpstr>Flexion-Derivation-Komposition: Beispiel-5</vt:lpstr>
      <vt:lpstr>Τέλος Ενότητας</vt:lpstr>
      <vt:lpstr>Χρηματοδότηση</vt:lpstr>
      <vt:lpstr>Σημειώματα</vt:lpstr>
      <vt:lpstr>Σημείωμα Ιστορικού Εκδόσεων Έργου</vt:lpstr>
      <vt:lpstr>Σημείωμα Αναφοράς</vt:lpstr>
      <vt:lpstr>Σημείωμα Αδειοδότησης</vt:lpstr>
      <vt:lpstr>Διατήρηση Σημειωμάτων</vt:lpstr>
      <vt:lpstr>Σημείωμα Χρήσης Έργων Τρίτων (1/2)</vt:lpstr>
      <vt:lpstr>Σημείωμα Χρήσης Έργων Τρίτων (2/2)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Stevy</dc:creator>
  <cp:lastModifiedBy>Polina</cp:lastModifiedBy>
  <cp:revision>220</cp:revision>
  <dcterms:created xsi:type="dcterms:W3CDTF">2012-09-06T09:03:05Z</dcterms:created>
  <dcterms:modified xsi:type="dcterms:W3CDTF">2015-11-14T08:20:31Z</dcterms:modified>
</cp:coreProperties>
</file>