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01" r:id="rId2"/>
    <p:sldId id="264" r:id="rId3"/>
    <p:sldId id="261" r:id="rId4"/>
    <p:sldId id="262" r:id="rId5"/>
    <p:sldId id="266" r:id="rId6"/>
    <p:sldId id="302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280" r:id="rId21"/>
    <p:sldId id="290" r:id="rId22"/>
    <p:sldId id="295" r:id="rId23"/>
    <p:sldId id="299" r:id="rId24"/>
    <p:sldId id="292" r:id="rId25"/>
    <p:sldId id="291" r:id="rId26"/>
    <p:sldId id="294" r:id="rId27"/>
    <p:sldId id="293" r:id="rId28"/>
    <p:sldId id="327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4"/>
            <p14:sldId id="261"/>
            <p14:sldId id="262"/>
            <p14:sldId id="266"/>
            <p14:sldId id="302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90" autoAdjust="0"/>
    <p:restoredTop sz="99309" autoAdjust="0"/>
  </p:normalViewPr>
  <p:slideViewPr>
    <p:cSldViewPr>
      <p:cViewPr varScale="1">
        <p:scale>
          <a:sx n="78" d="100"/>
          <a:sy n="78" d="100"/>
        </p:scale>
        <p:origin x="24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4704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10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1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9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0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1. Ιστορική αναδρομή της διδακτικής της τέχνης: μοντέλα διδακτικής της τέχνης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8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9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rgbClr val="5075BC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13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Ενότητα 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3</a:t>
            </a: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Ο ρόλος του εκπαιδευτικού: σχεδιασμός υποδειγμάτων μαθημάτων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3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lassconnection.s3.amazonaws.com/696/flashcards/793834/png/19.pn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lassconnection.s3.amazonaws.com/499/flashcards/1056499/jpg/louis_xiv1329075289100.jpg" TargetMode="External"/><Relationship Id="rId4" Type="http://schemas.openxmlformats.org/officeDocument/2006/relationships/hyperlink" Target="http://www.radford.edu/rbarris/art216upd2012/Raphael%20and%20Leonardo%20S11.html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s1.wikiart.org/images/pablo-picasso/firsts-steps-1943.jp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incentvangoghgallery.org/painting-Edvard%20Munch-The%20Scream-30869.htm" TargetMode="External"/><Relationship Id="rId4" Type="http://schemas.openxmlformats.org/officeDocument/2006/relationships/hyperlink" Target="https://s3.amazonaws.com/test.classconnection/643/flashcards/20643/jpg/28-13_katushika_hokusaki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0" y="1628800"/>
            <a:ext cx="9144000" cy="2232248"/>
          </a:xfrm>
        </p:spPr>
        <p:txBody>
          <a:bodyPr>
            <a:normAutofit/>
          </a:bodyPr>
          <a:lstStyle/>
          <a:p>
            <a:pPr lvl="0"/>
            <a:r>
              <a:rPr lang="el-GR" dirty="0" smtClean="0"/>
              <a:t>Διδακτική </a:t>
            </a:r>
            <a:r>
              <a:rPr lang="el-GR" dirty="0"/>
              <a:t>των </a:t>
            </a:r>
            <a:r>
              <a:rPr lang="el-GR" dirty="0" smtClean="0"/>
              <a:t>εικαστικών τεχνών</a:t>
            </a:r>
            <a:br>
              <a:rPr lang="el-GR" dirty="0" smtClean="0"/>
            </a:br>
            <a:r>
              <a:rPr lang="el-GR" sz="3600" dirty="0" smtClean="0"/>
              <a:t>Ενότητα </a:t>
            </a:r>
            <a:r>
              <a:rPr lang="en-US" sz="3600" dirty="0" smtClean="0"/>
              <a:t>3</a:t>
            </a:r>
            <a:endParaRPr lang="el-GR" sz="40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861048"/>
            <a:ext cx="8712968" cy="2448272"/>
          </a:xfrm>
        </p:spPr>
        <p:txBody>
          <a:bodyPr>
            <a:normAutofit/>
          </a:bodyPr>
          <a:lstStyle/>
          <a:p>
            <a:r>
              <a:rPr lang="el-GR" dirty="0" smtClean="0"/>
              <a:t>Ουρανία </a:t>
            </a:r>
            <a:r>
              <a:rPr lang="el-GR" dirty="0" err="1" smtClean="0"/>
              <a:t>Κούβου</a:t>
            </a:r>
            <a:endParaRPr lang="el-GR" dirty="0" smtClean="0"/>
          </a:p>
          <a:p>
            <a:r>
              <a:rPr lang="el-GR" dirty="0" smtClean="0">
                <a:sym typeface="Helvetica" pitchFamily="2" charset="0"/>
              </a:rPr>
              <a:t>Ε</a:t>
            </a:r>
            <a:r>
              <a:rPr lang="en-US" dirty="0" err="1" smtClean="0">
                <a:sym typeface="Helvetica" pitchFamily="2" charset="0"/>
              </a:rPr>
              <a:t>θνικὸ</a:t>
            </a:r>
            <a:r>
              <a:rPr lang="en-US" dirty="0" smtClean="0">
                <a:sym typeface="Helvetica" pitchFamily="2" charset="0"/>
              </a:rPr>
              <a:t> κα</a:t>
            </a:r>
            <a:r>
              <a:rPr lang="en-US" dirty="0" err="1" smtClean="0">
                <a:sym typeface="Helvetica" pitchFamily="2" charset="0"/>
              </a:rPr>
              <a:t>i</a:t>
            </a:r>
            <a:r>
              <a:rPr lang="en-US" dirty="0" smtClean="0">
                <a:sym typeface="Helvetica" pitchFamily="2" charset="0"/>
              </a:rPr>
              <a:t> </a:t>
            </a:r>
            <a:r>
              <a:rPr lang="en-US" dirty="0">
                <a:sym typeface="Helvetica" pitchFamily="2" charset="0"/>
              </a:rPr>
              <a:t>Καπ</a:t>
            </a:r>
            <a:r>
              <a:rPr lang="en-US" dirty="0" err="1">
                <a:sym typeface="Helvetica" pitchFamily="2" charset="0"/>
              </a:rPr>
              <a:t>οδιστρι</a:t>
            </a:r>
            <a:r>
              <a:rPr lang="en-US" dirty="0">
                <a:sym typeface="Helvetica" pitchFamily="2" charset="0"/>
              </a:rPr>
              <a:t>ακὸ Πανεπιστήμιο </a:t>
            </a:r>
            <a:r>
              <a:rPr lang="el-GR" dirty="0" smtClean="0">
                <a:sym typeface="Helvetica" pitchFamily="2" charset="0"/>
              </a:rPr>
              <a:t>Α</a:t>
            </a:r>
            <a:r>
              <a:rPr lang="en-US" dirty="0" err="1" smtClean="0">
                <a:sym typeface="Helvetica" pitchFamily="2" charset="0"/>
              </a:rPr>
              <a:t>θην</a:t>
            </a:r>
            <a:r>
              <a:rPr lang="el-GR" dirty="0" smtClean="0">
                <a:sym typeface="Helvetica" pitchFamily="2" charset="0"/>
              </a:rPr>
              <a:t>ώ</a:t>
            </a:r>
            <a:r>
              <a:rPr lang="en-US" dirty="0" smtClean="0">
                <a:sym typeface="Helvetica" pitchFamily="2" charset="0"/>
              </a:rPr>
              <a:t>ν</a:t>
            </a:r>
            <a:endParaRPr lang="en-US" dirty="0">
              <a:sym typeface="Helvetica" pitchFamily="2" charset="0"/>
            </a:endParaRPr>
          </a:p>
          <a:p>
            <a:r>
              <a:rPr lang="el-GR" dirty="0" smtClean="0">
                <a:sym typeface="Helvetica" pitchFamily="2" charset="0"/>
              </a:rPr>
              <a:t>Τ</a:t>
            </a:r>
            <a:r>
              <a:rPr lang="en-US" dirty="0" smtClean="0">
                <a:sym typeface="Helvetica" pitchFamily="2" charset="0"/>
              </a:rPr>
              <a:t>μ</a:t>
            </a:r>
            <a:r>
              <a:rPr lang="el-GR" dirty="0">
                <a:sym typeface="Helvetica" pitchFamily="2" charset="0"/>
              </a:rPr>
              <a:t>ή</a:t>
            </a:r>
            <a:r>
              <a:rPr lang="en-US" dirty="0" smtClean="0">
                <a:sym typeface="Helvetica" pitchFamily="2" charset="0"/>
              </a:rPr>
              <a:t>μα </a:t>
            </a:r>
            <a:r>
              <a:rPr lang="el-GR" dirty="0"/>
              <a:t>Εκπαίδευσης και Αγωγής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στην </a:t>
            </a:r>
            <a:r>
              <a:rPr lang="el-GR" dirty="0"/>
              <a:t>Προσχολική Ηλικία</a:t>
            </a:r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5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908" y="39468"/>
            <a:ext cx="5027880" cy="6352083"/>
          </a:xfrm>
        </p:spPr>
      </p:pic>
    </p:spTree>
    <p:extLst>
      <p:ext uri="{BB962C8B-B14F-4D97-AF65-F5344CB8AC3E}">
        <p14:creationId xmlns:p14="http://schemas.microsoft.com/office/powerpoint/2010/main" val="63922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6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6022"/>
            <a:ext cx="4417176" cy="6375306"/>
          </a:xfrm>
        </p:spPr>
      </p:pic>
    </p:spTree>
    <p:extLst>
      <p:ext uri="{BB962C8B-B14F-4D97-AF65-F5344CB8AC3E}">
        <p14:creationId xmlns:p14="http://schemas.microsoft.com/office/powerpoint/2010/main" val="366904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7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Φωτογραφία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24744"/>
            <a:ext cx="7346131" cy="5255447"/>
          </a:xfrm>
        </p:spPr>
      </p:pic>
    </p:spTree>
    <p:extLst>
      <p:ext uri="{BB962C8B-B14F-4D97-AF65-F5344CB8AC3E}">
        <p14:creationId xmlns:p14="http://schemas.microsoft.com/office/powerpoint/2010/main" val="253571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8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300987"/>
            <a:ext cx="6983958" cy="5092661"/>
          </a:xfrm>
        </p:spPr>
      </p:pic>
    </p:spTree>
    <p:extLst>
      <p:ext uri="{BB962C8B-B14F-4D97-AF65-F5344CB8AC3E}">
        <p14:creationId xmlns:p14="http://schemas.microsoft.com/office/powerpoint/2010/main" val="185229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9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14664"/>
            <a:ext cx="7488014" cy="5075619"/>
          </a:xfrm>
        </p:spPr>
      </p:pic>
    </p:spTree>
    <p:extLst>
      <p:ext uri="{BB962C8B-B14F-4D97-AF65-F5344CB8AC3E}">
        <p14:creationId xmlns:p14="http://schemas.microsoft.com/office/powerpoint/2010/main" val="180712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10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68760"/>
            <a:ext cx="7055966" cy="5110807"/>
          </a:xfrm>
        </p:spPr>
      </p:pic>
    </p:spTree>
    <p:extLst>
      <p:ext uri="{BB962C8B-B14F-4D97-AF65-F5344CB8AC3E}">
        <p14:creationId xmlns:p14="http://schemas.microsoft.com/office/powerpoint/2010/main" val="154933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340768"/>
            <a:ext cx="7127974" cy="5049403"/>
          </a:xfrm>
        </p:spPr>
      </p:pic>
    </p:spTree>
    <p:extLst>
      <p:ext uri="{BB962C8B-B14F-4D97-AF65-F5344CB8AC3E}">
        <p14:creationId xmlns:p14="http://schemas.microsoft.com/office/powerpoint/2010/main" val="246484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51456"/>
            <a:ext cx="5040560" cy="6401880"/>
          </a:xfrm>
        </p:spPr>
      </p:pic>
    </p:spTree>
    <p:extLst>
      <p:ext uri="{BB962C8B-B14F-4D97-AF65-F5344CB8AC3E}">
        <p14:creationId xmlns:p14="http://schemas.microsoft.com/office/powerpoint/2010/main" val="169928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84240"/>
            <a:ext cx="7502564" cy="5076292"/>
          </a:xfrm>
        </p:spPr>
      </p:pic>
    </p:spTree>
    <p:extLst>
      <p:ext uri="{BB962C8B-B14F-4D97-AF65-F5344CB8AC3E}">
        <p14:creationId xmlns:p14="http://schemas.microsoft.com/office/powerpoint/2010/main" val="40601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0"/>
            <a:ext cx="4752528" cy="6405981"/>
          </a:xfrm>
        </p:spPr>
      </p:pic>
    </p:spTree>
    <p:extLst>
      <p:ext uri="{BB962C8B-B14F-4D97-AF65-F5344CB8AC3E}">
        <p14:creationId xmlns:p14="http://schemas.microsoft.com/office/powerpoint/2010/main" val="260732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3" y="2906714"/>
            <a:ext cx="7772400" cy="2862262"/>
          </a:xfrm>
        </p:spPr>
        <p:txBody>
          <a:bodyPr>
            <a:normAutofit/>
          </a:bodyPr>
          <a:lstStyle/>
          <a:p>
            <a:r>
              <a:rPr lang="el-GR" sz="4400" dirty="0"/>
              <a:t>Ενότητα </a:t>
            </a:r>
            <a:r>
              <a:rPr lang="en-US" sz="4400" dirty="0" smtClean="0"/>
              <a:t>3</a:t>
            </a:r>
            <a:r>
              <a:rPr lang="el-GR" sz="4400" dirty="0" smtClean="0"/>
              <a:t>. </a:t>
            </a:r>
            <a:br>
              <a:rPr lang="el-GR" sz="4400" dirty="0" smtClean="0"/>
            </a:br>
            <a:r>
              <a:rPr lang="el-GR" sz="4400" dirty="0"/>
              <a:t>Ο ρόλος του εκπαιδευτικού: σχεδιασμός υποδειγμάτων μαθημάτων</a:t>
            </a:r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Τέλος Ενότητας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n-US" dirty="0" smtClean="0"/>
              <a:t>2</a:t>
            </a:r>
            <a:r>
              <a:rPr lang="el-GR" dirty="0" smtClean="0"/>
              <a:t>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 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Ουρανία </a:t>
            </a:r>
            <a:r>
              <a:rPr lang="el-GR" sz="2000" dirty="0" err="1" smtClean="0"/>
              <a:t>Κούβου</a:t>
            </a:r>
            <a:r>
              <a:rPr lang="el-GR" sz="2000" dirty="0" smtClean="0"/>
              <a:t>. </a:t>
            </a:r>
            <a:r>
              <a:rPr lang="el-GR" sz="2000" dirty="0"/>
              <a:t>«Διδακτική των εικαστικών </a:t>
            </a:r>
            <a:r>
              <a:rPr lang="el-GR" sz="2000" dirty="0" smtClean="0"/>
              <a:t>τεχνών - </a:t>
            </a:r>
            <a:r>
              <a:rPr lang="el-GR" sz="2000" dirty="0"/>
              <a:t>Ενότητα </a:t>
            </a:r>
            <a:r>
              <a:rPr lang="en-US" sz="2000" dirty="0"/>
              <a:t>3</a:t>
            </a:r>
            <a:r>
              <a:rPr lang="el-GR" sz="2000" dirty="0"/>
              <a:t>. </a:t>
            </a:r>
            <a:r>
              <a:rPr lang="el-GR" sz="2000" dirty="0" smtClean="0"/>
              <a:t>Ο </a:t>
            </a:r>
            <a:r>
              <a:rPr lang="el-GR" sz="2000" dirty="0"/>
              <a:t>ρόλος του εκπαιδευτικού: σχεδιασμός υποδειγμάτων μαθημάτων». 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>
                <a:hlinkClick r:id="rId3"/>
              </a:rPr>
              <a:t>http://opencourses.uoa.gr/courses/ECD103/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Εικόνες </a:t>
            </a:r>
            <a:r>
              <a:rPr lang="el-GR" sz="2000" b="1" dirty="0" smtClean="0"/>
              <a:t>1-3: </a:t>
            </a:r>
            <a:r>
              <a:rPr lang="en-US" sz="2000" b="1" dirty="0" smtClean="0"/>
              <a:t>Copyrighted</a:t>
            </a:r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4: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Πηγή: </a:t>
            </a:r>
            <a:r>
              <a:rPr lang="en-US" sz="2000" b="1" dirty="0">
                <a:hlinkClick r:id="rId3"/>
              </a:rPr>
              <a:t>https://</a:t>
            </a:r>
            <a:r>
              <a:rPr lang="en-US" sz="2000" b="1" dirty="0" smtClean="0">
                <a:hlinkClick r:id="rId3"/>
              </a:rPr>
              <a:t>classconnection.s3.amazonaws.com/696/flashcards/793834/png/19.png</a:t>
            </a:r>
            <a:endParaRPr lang="el-GR" sz="2000" b="1" dirty="0"/>
          </a:p>
          <a:p>
            <a:pPr marL="0" indent="0">
              <a:buNone/>
            </a:pPr>
            <a:r>
              <a:rPr lang="el-GR" sz="2000" b="1" dirty="0" smtClean="0"/>
              <a:t>Εικόνα 5: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4"/>
              </a:rPr>
              <a:t>http://</a:t>
            </a:r>
            <a:r>
              <a:rPr lang="en-US" sz="2000" b="1" dirty="0" smtClean="0">
                <a:hlinkClick r:id="rId4"/>
              </a:rPr>
              <a:t>www.radford.edu/rbarris/art216upd2012/Raphael%20and%20Leonardo%20S11.html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6: </a:t>
            </a:r>
            <a:r>
              <a:rPr lang="en-US" sz="2000" b="1" dirty="0"/>
              <a:t>Copyrighted</a:t>
            </a:r>
            <a:r>
              <a:rPr lang="el-GR" sz="2000" b="1" dirty="0"/>
              <a:t>, Πηγή: </a:t>
            </a:r>
            <a:r>
              <a:rPr lang="en-US" sz="2000" b="1" dirty="0">
                <a:hlinkClick r:id="rId5"/>
              </a:rPr>
              <a:t>https://</a:t>
            </a:r>
            <a:r>
              <a:rPr lang="en-US" sz="2000" b="1" dirty="0" smtClean="0">
                <a:hlinkClick r:id="rId5"/>
              </a:rPr>
              <a:t>classconnection.s3.amazonaws.com/499/flashcards/1056499/jpg/louis_xiv1329075289100.jpg</a:t>
            </a:r>
            <a:r>
              <a:rPr lang="el-GR" sz="2000" b="1" dirty="0" smtClean="0"/>
              <a:t> </a:t>
            </a:r>
            <a:endParaRPr lang="en-US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2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/>
              <a:t>Εικόνες/Φωτογραφίες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Εικόνες </a:t>
            </a:r>
            <a:r>
              <a:rPr lang="el-GR" sz="2000" b="1" dirty="0"/>
              <a:t>7-11: </a:t>
            </a:r>
            <a:r>
              <a:rPr lang="en-US" sz="2000" b="1" dirty="0" smtClean="0"/>
              <a:t>Copyrighted</a:t>
            </a:r>
            <a:endParaRPr lang="el-GR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12: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</a:t>
            </a:r>
            <a:r>
              <a:rPr lang="el-GR" sz="2000" b="1" dirty="0"/>
              <a:t>Πηγή: </a:t>
            </a:r>
            <a:r>
              <a:rPr lang="en-US" sz="2000" b="1" dirty="0">
                <a:hlinkClick r:id="rId3"/>
              </a:rPr>
              <a:t>http://uploads1.wikiart.org/images/pablo-picasso/firsts-steps-1943.jpg</a:t>
            </a:r>
            <a:r>
              <a:rPr lang="el-GR" sz="2000" b="1" dirty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</a:t>
            </a:r>
            <a:r>
              <a:rPr lang="el-GR" sz="2000" b="1" dirty="0" smtClean="0"/>
              <a:t>13: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</a:t>
            </a:r>
            <a:r>
              <a:rPr lang="el-GR" sz="2000" b="1" dirty="0" smtClean="0"/>
              <a:t>Πηγή: </a:t>
            </a:r>
            <a:r>
              <a:rPr lang="en-US" sz="2000" b="1" dirty="0">
                <a:hlinkClick r:id="rId4"/>
              </a:rPr>
              <a:t>https://</a:t>
            </a:r>
            <a:r>
              <a:rPr lang="en-US" sz="2000" b="1" dirty="0" smtClean="0">
                <a:hlinkClick r:id="rId4"/>
              </a:rPr>
              <a:t>s3.amazonaws.com/test.classconnection/643/flashcards/20643/jpg/28-13_katushika_hokusaki.jpg</a:t>
            </a:r>
            <a:r>
              <a:rPr lang="el-GR" sz="2000" b="1" dirty="0" smtClean="0"/>
              <a:t> </a:t>
            </a:r>
            <a:endParaRPr lang="en-US" sz="2000" b="1" dirty="0" smtClean="0"/>
          </a:p>
          <a:p>
            <a:pPr marL="0" indent="0">
              <a:buNone/>
            </a:pPr>
            <a:r>
              <a:rPr lang="el-GR" sz="2000" b="1" dirty="0" smtClean="0"/>
              <a:t>Εικόνα 14: </a:t>
            </a:r>
            <a:r>
              <a:rPr lang="en-US" sz="2000" b="1" dirty="0" smtClean="0"/>
              <a:t>Copyrighted</a:t>
            </a:r>
            <a:r>
              <a:rPr lang="el-GR" sz="2000" b="1" dirty="0" smtClean="0"/>
              <a:t>, </a:t>
            </a:r>
            <a:r>
              <a:rPr lang="el-GR" sz="2000" b="1" dirty="0" smtClean="0"/>
              <a:t>Πηγή: </a:t>
            </a:r>
            <a:r>
              <a:rPr lang="en-US" sz="2000" b="1" dirty="0">
                <a:hlinkClick r:id="rId5"/>
              </a:rPr>
              <a:t>http://</a:t>
            </a:r>
            <a:r>
              <a:rPr lang="en-US" sz="2000" b="1" dirty="0" smtClean="0">
                <a:hlinkClick r:id="rId5"/>
              </a:rPr>
              <a:t>www.vincentvangoghgallery.org/painting-Edvard%20Munch-The%20Scream-30869.htm</a:t>
            </a:r>
            <a:r>
              <a:rPr lang="el-GR" sz="2000" b="1" dirty="0" smtClean="0"/>
              <a:t> </a:t>
            </a:r>
            <a:endParaRPr lang="el-GR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56426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Στην τελευταία ενότητα οι φοιτητές αναμένεται να είναι σε θέση να προτείνουν και να οργανώσουν μία θεματική ενότητα εικαστικών δραστηριοτήτων η οποία στοχεύει να υποβοηθήσει τους μαθητές να καλλιεργήσουν τις υπάρχουσες ικανότητες αναπαράστασης εφαρμόζοντας ένα συγκεκριμένο εκπαιδευτικό μοντέλο.      </a:t>
            </a:r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Περιγραφή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Σχεδιασμός και οργάνωση πιλοτικών μαθημάτων εικαστικών δραστηριοτήτων βασισμένων στις αναπαραστατικές ικανότητες των παιδιών και στην ενημερωμένη επιλογή διδακτικού μοντέλου. </a:t>
            </a: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Εκπαιδευτικό Υλικό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Μέρος </a:t>
            </a:r>
            <a:r>
              <a:rPr lang="en-US" dirty="0" smtClean="0"/>
              <a:t>2</a:t>
            </a:r>
            <a:r>
              <a:rPr lang="el-GR" dirty="0" smtClean="0"/>
              <a:t>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1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33665"/>
            <a:ext cx="7130167" cy="5027305"/>
          </a:xfrm>
        </p:spPr>
      </p:pic>
    </p:spTree>
    <p:extLst>
      <p:ext uri="{BB962C8B-B14F-4D97-AF65-F5344CB8AC3E}">
        <p14:creationId xmlns:p14="http://schemas.microsoft.com/office/powerpoint/2010/main" val="226342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2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196752"/>
            <a:ext cx="6911950" cy="5123738"/>
          </a:xfrm>
        </p:spPr>
      </p:pic>
    </p:spTree>
    <p:extLst>
      <p:ext uri="{BB962C8B-B14F-4D97-AF65-F5344CB8AC3E}">
        <p14:creationId xmlns:p14="http://schemas.microsoft.com/office/powerpoint/2010/main" val="222306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3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αιδική ζωγραφιά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17471"/>
            <a:ext cx="7128792" cy="5083971"/>
          </a:xfrm>
        </p:spPr>
      </p:pic>
    </p:spTree>
    <p:extLst>
      <p:ext uri="{BB962C8B-B14F-4D97-AF65-F5344CB8AC3E}">
        <p14:creationId xmlns:p14="http://schemas.microsoft.com/office/powerpoint/2010/main" val="194802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57175"/>
            <a:ext cx="2794353" cy="1200150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Εικόνα 4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397555" y="1457325"/>
            <a:ext cx="2396797" cy="4779987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5" name="Θέση περιεχομένου 4" descr="Πίνακας ζωγραφικής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0"/>
            <a:ext cx="4608512" cy="6386915"/>
          </a:xfrm>
        </p:spPr>
      </p:pic>
    </p:spTree>
    <p:extLst>
      <p:ext uri="{BB962C8B-B14F-4D97-AF65-F5344CB8AC3E}">
        <p14:creationId xmlns:p14="http://schemas.microsoft.com/office/powerpoint/2010/main" val="188910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2024</TotalTime>
  <Words>517</Words>
  <Application>Microsoft Office PowerPoint</Application>
  <PresentationFormat>Προβολή στην οθόνη (4:3)</PresentationFormat>
  <Paragraphs>83</Paragraphs>
  <Slides>28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33" baseType="lpstr">
      <vt:lpstr>Arial</vt:lpstr>
      <vt:lpstr>Calibri</vt:lpstr>
      <vt:lpstr>Helvetica</vt:lpstr>
      <vt:lpstr>Wingdings</vt:lpstr>
      <vt:lpstr>Θέμα του Office</vt:lpstr>
      <vt:lpstr>Διδακτική των εικαστικών τεχνών Ενότητα 3</vt:lpstr>
      <vt:lpstr>Ενότητα 3.  Ο ρόλος του εκπαιδευτικού: σχεδιασμός υποδειγμάτων μαθημάτων</vt:lpstr>
      <vt:lpstr>Σκοποί  ενότητας</vt:lpstr>
      <vt:lpstr>Περιγραφή ενότητας</vt:lpstr>
      <vt:lpstr>Εκπαιδευτικό Υλικό</vt:lpstr>
      <vt:lpstr>Εικόνα 1</vt:lpstr>
      <vt:lpstr>Εικόνα 2</vt:lpstr>
      <vt:lpstr>Εικόνα 3</vt:lpstr>
      <vt:lpstr>Εικόνα 4</vt:lpstr>
      <vt:lpstr>Εικόνα 5</vt:lpstr>
      <vt:lpstr>Εικόνα 6</vt:lpstr>
      <vt:lpstr>Εικόνα 7</vt:lpstr>
      <vt:lpstr>Εικόνα 8</vt:lpstr>
      <vt:lpstr>Εικόνα 9</vt:lpstr>
      <vt:lpstr>Εικόνα 10</vt:lpstr>
      <vt:lpstr>Εικόνα 11</vt:lpstr>
      <vt:lpstr>Εικόνα 12</vt:lpstr>
      <vt:lpstr>Εικόνα 13</vt:lpstr>
      <vt:lpstr>Εικόνα 14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Risispa</cp:lastModifiedBy>
  <cp:revision>209</cp:revision>
  <dcterms:created xsi:type="dcterms:W3CDTF">2012-09-06T09:03:05Z</dcterms:created>
  <dcterms:modified xsi:type="dcterms:W3CDTF">2015-10-25T20:50:36Z</dcterms:modified>
</cp:coreProperties>
</file>