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sldIdLst>
    <p:sldId id="458" r:id="rId2"/>
    <p:sldId id="459" r:id="rId3"/>
    <p:sldId id="460" r:id="rId4"/>
    <p:sldId id="461" r:id="rId5"/>
    <p:sldId id="462" r:id="rId6"/>
    <p:sldId id="463" r:id="rId7"/>
    <p:sldId id="464" r:id="rId8"/>
    <p:sldId id="465" r:id="rId9"/>
    <p:sldId id="466" r:id="rId10"/>
    <p:sldId id="467" r:id="rId11"/>
    <p:sldId id="468" r:id="rId12"/>
    <p:sldId id="469" r:id="rId13"/>
    <p:sldId id="470" r:id="rId14"/>
    <p:sldId id="471" r:id="rId15"/>
    <p:sldId id="472" r:id="rId16"/>
    <p:sldId id="473" r:id="rId17"/>
    <p:sldId id="474" r:id="rId18"/>
    <p:sldId id="475" r:id="rId19"/>
    <p:sldId id="476" r:id="rId20"/>
    <p:sldId id="477" r:id="rId21"/>
    <p:sldId id="478" r:id="rId22"/>
    <p:sldId id="479" r:id="rId23"/>
    <p:sldId id="480" r:id="rId24"/>
    <p:sldId id="481" r:id="rId25"/>
    <p:sldId id="482" r:id="rId26"/>
    <p:sldId id="483" r:id="rId27"/>
    <p:sldId id="484" r:id="rId28"/>
    <p:sldId id="485" r:id="rId29"/>
    <p:sldId id="486" r:id="rId30"/>
    <p:sldId id="487" r:id="rId31"/>
    <p:sldId id="488" r:id="rId32"/>
    <p:sldId id="489" r:id="rId33"/>
    <p:sldId id="490" r:id="rId34"/>
    <p:sldId id="491" r:id="rId35"/>
    <p:sldId id="492" r:id="rId36"/>
    <p:sldId id="493" r:id="rId37"/>
    <p:sldId id="494" r:id="rId38"/>
    <p:sldId id="495" r:id="rId39"/>
    <p:sldId id="496" r:id="rId40"/>
    <p:sldId id="497" r:id="rId41"/>
    <p:sldId id="49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63532" autoAdjust="0"/>
  </p:normalViewPr>
  <p:slideViewPr>
    <p:cSldViewPr snapToGrid="0">
      <p:cViewPr varScale="1">
        <p:scale>
          <a:sx n="47" d="100"/>
          <a:sy n="47" d="100"/>
        </p:scale>
        <p:origin x="1152" y="4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8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89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9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16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06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37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12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89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588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30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4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33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33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94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68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95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4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8067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69327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00747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373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234" y="3590314"/>
            <a:ext cx="7205532" cy="2710273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Ασπόνδυλα της Ελλάδας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50" y="274454"/>
            <a:ext cx="7886700" cy="1325563"/>
          </a:xfrm>
        </p:spPr>
        <p:txBody>
          <a:bodyPr/>
          <a:lstStyle/>
          <a:p>
            <a:r>
              <a:rPr lang="el-GR" dirty="0" smtClean="0"/>
              <a:t>Ασπόνδυλα της Ελλάδας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600" dirty="0"/>
              <a:t>Περιοχή Μεσογείου: Η πλουσιότερη της Ευρώπης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l-GR" altLang="en-US" sz="2600" dirty="0"/>
          </a:p>
          <a:p>
            <a:pPr marL="720000">
              <a:spcBef>
                <a:spcPct val="0"/>
              </a:spcBef>
            </a:pPr>
            <a:r>
              <a:rPr lang="el-GR" altLang="en-US" sz="2600" dirty="0"/>
              <a:t>75% του αριθμού ειδών της Ευρώπης</a:t>
            </a:r>
          </a:p>
          <a:p>
            <a:pPr marL="720000">
              <a:spcBef>
                <a:spcPct val="0"/>
              </a:spcBef>
            </a:pPr>
            <a:r>
              <a:rPr lang="el-GR" altLang="en-US" sz="2600" dirty="0"/>
              <a:t>40% στην Ελλάδα</a:t>
            </a:r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endParaRPr lang="el-GR" altLang="en-US" sz="2600" dirty="0"/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600" dirty="0"/>
              <a:t>Στην Ελλάδα έχει καταγραφεί μικρός αριθμός ειδών σε σχέση με όσα αναμένεται να </a:t>
            </a:r>
            <a:r>
              <a:rPr lang="el-GR" altLang="en-US" sz="2600" dirty="0" smtClean="0"/>
              <a:t>υπάρχουν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endParaRPr lang="el-GR" altLang="en-US" sz="2600" dirty="0"/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600" dirty="0"/>
              <a:t>Υψηλό ποσοστό </a:t>
            </a:r>
            <a:r>
              <a:rPr lang="el-GR" altLang="en-US" sz="2600" dirty="0" smtClean="0"/>
              <a:t>ενδημισμού</a:t>
            </a:r>
            <a:r>
              <a:rPr lang="en-US" altLang="en-US" sz="2600" dirty="0" smtClean="0"/>
              <a:t>.</a:t>
            </a:r>
            <a:endParaRPr lang="el-GR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σημασία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b="1" dirty="0"/>
              <a:t>Μέλισσες</a:t>
            </a:r>
          </a:p>
          <a:p>
            <a:pPr>
              <a:spcBef>
                <a:spcPct val="0"/>
              </a:spcBef>
            </a:pPr>
            <a:endParaRPr lang="el-GR" altLang="en-US" sz="2400" dirty="0"/>
          </a:p>
          <a:p>
            <a:pPr>
              <a:spcBef>
                <a:spcPct val="0"/>
              </a:spcBef>
            </a:pPr>
            <a:r>
              <a:rPr lang="el-GR" altLang="en-US" sz="2400" dirty="0"/>
              <a:t>14.000 τόνοι μέλι κάθε χρόνο </a:t>
            </a:r>
          </a:p>
          <a:p>
            <a:pPr>
              <a:spcBef>
                <a:spcPct val="0"/>
              </a:spcBef>
            </a:pPr>
            <a:endParaRPr lang="el-GR" altLang="en-US" sz="2400" dirty="0"/>
          </a:p>
          <a:p>
            <a:pPr>
              <a:spcBef>
                <a:spcPct val="0"/>
              </a:spcBef>
            </a:pPr>
            <a:r>
              <a:rPr lang="el-GR" altLang="en-US" sz="2400" dirty="0"/>
              <a:t>από 1.400.000 κυψέλες</a:t>
            </a:r>
          </a:p>
          <a:p>
            <a:pPr>
              <a:spcBef>
                <a:spcPct val="0"/>
              </a:spcBef>
            </a:pPr>
            <a:endParaRPr lang="el-GR" altLang="en-US" sz="2400" dirty="0"/>
          </a:p>
          <a:p>
            <a:pPr>
              <a:spcBef>
                <a:spcPct val="0"/>
              </a:spcBef>
            </a:pPr>
            <a:r>
              <a:rPr lang="el-GR" altLang="en-US" sz="2400" dirty="0"/>
              <a:t>με 27.000 μελισσοκόμους</a:t>
            </a:r>
          </a:p>
          <a:p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877" y="2294346"/>
            <a:ext cx="3589358" cy="2992762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108346" y="501010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σημασία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6"/>
          </p:nvPr>
        </p:nvSpPr>
        <p:spPr>
          <a:xfrm>
            <a:off x="1133889" y="1768379"/>
            <a:ext cx="4974981" cy="203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n-US" sz="2200" b="1" dirty="0" smtClean="0"/>
              <a:t>Μεταξοσκώληκες</a:t>
            </a:r>
          </a:p>
          <a:p>
            <a:pPr marL="0" indent="0">
              <a:buNone/>
            </a:pPr>
            <a:endParaRPr lang="el-GR" altLang="en-US" sz="2200" b="1" dirty="0">
              <a:solidFill>
                <a:srgbClr val="FF5050"/>
              </a:solidFill>
            </a:endParaRPr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200" dirty="0"/>
              <a:t>Σημαντική πηγή εισοδήματος κυρίως στη </a:t>
            </a:r>
            <a:r>
              <a:rPr lang="el-GR" altLang="en-US" sz="2200" dirty="0" smtClean="0"/>
              <a:t>Θράκη.</a:t>
            </a:r>
            <a:endParaRPr lang="el-GR" altLang="en-US" sz="22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l-GR" altLang="en-US" dirty="0">
              <a:latin typeface="Comic Sans MS" panose="030F0702030302020204" pitchFamily="66" charset="0"/>
            </a:endParaRPr>
          </a:p>
          <a:p>
            <a:endParaRPr lang="el-GR" dirty="0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17" y="3578044"/>
            <a:ext cx="2008262" cy="2633951"/>
          </a:xfrm>
        </p:spPr>
      </p:pic>
      <p:pic>
        <p:nvPicPr>
          <p:cNvPr id="13" name="Θέση περιεχομένου 12"/>
          <p:cNvPicPr>
            <a:picLocks noGrp="1" noChangeAspect="1"/>
          </p:cNvPicPr>
          <p:nvPr>
            <p:ph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698" y="1493412"/>
            <a:ext cx="1462833" cy="2107114"/>
          </a:xfrm>
        </p:spPr>
      </p:pic>
      <p:pic>
        <p:nvPicPr>
          <p:cNvPr id="15" name="Θέση περιεχομένου 14"/>
          <p:cNvPicPr>
            <a:picLocks noGrp="1" noChangeAspect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845" y="3878069"/>
            <a:ext cx="3109317" cy="2333926"/>
          </a:xfrm>
        </p:spPr>
      </p:pic>
      <p:sp>
        <p:nvSpPr>
          <p:cNvPr id="9" name="TextBox 8"/>
          <p:cNvSpPr txBox="1"/>
          <p:nvPr/>
        </p:nvSpPr>
        <p:spPr>
          <a:xfrm>
            <a:off x="7445317" y="330104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8165" y="593499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8311" y="593499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5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Οικονομική </a:t>
            </a:r>
            <a:r>
              <a:rPr lang="el-GR" dirty="0" smtClean="0"/>
              <a:t>σημασία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b="1" dirty="0"/>
              <a:t>Σαλιγκάρια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i="1" dirty="0"/>
              <a:t>Helix</a:t>
            </a:r>
            <a:r>
              <a:rPr lang="en-US" altLang="en-US" sz="2400" dirty="0"/>
              <a:t> spp., </a:t>
            </a:r>
            <a:r>
              <a:rPr lang="en-US" altLang="en-US" sz="2400" i="1" dirty="0" err="1"/>
              <a:t>Eobania</a:t>
            </a:r>
            <a:r>
              <a:rPr lang="en-US" altLang="en-US" sz="2400" i="1" dirty="0"/>
              <a:t> </a:t>
            </a:r>
            <a:r>
              <a:rPr lang="en-US" altLang="en-US" sz="2400" i="1" dirty="0" err="1" smtClean="0"/>
              <a:t>vermiculata</a:t>
            </a:r>
            <a:r>
              <a:rPr lang="el-GR" altLang="en-US" sz="2400" i="1" dirty="0" smtClean="0"/>
              <a:t>.</a:t>
            </a:r>
            <a:endParaRPr lang="en-US" altLang="en-US" sz="2400" i="1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Συλλέγονται, καταναλώνονται και </a:t>
            </a:r>
            <a:r>
              <a:rPr lang="el-GR" altLang="en-US" sz="2400" dirty="0" smtClean="0"/>
              <a:t>εξάγονται.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41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Είδη που προκαλούν ζημιές στη </a:t>
            </a:r>
            <a:r>
              <a:rPr lang="el-GR" sz="4000" dirty="0" smtClean="0"/>
              <a:t>γεωργία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31" y="1893886"/>
            <a:ext cx="1668834" cy="2068513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quarter" idx="13"/>
          </p:nvPr>
        </p:nvSpPr>
        <p:spPr>
          <a:xfrm>
            <a:off x="4857147" y="4087810"/>
            <a:ext cx="3252137" cy="211455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Ελιά: </a:t>
            </a:r>
            <a:r>
              <a:rPr lang="el-GR" altLang="en-US" sz="2600" dirty="0" err="1"/>
              <a:t>πυρηνοτρήτης</a:t>
            </a:r>
            <a:r>
              <a:rPr lang="el-GR" altLang="en-US" sz="2600" dirty="0"/>
              <a:t>, δάκος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Εσπεριδοειδή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Οπωροφόρα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Αμπέλι: φυλλοξήρα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Καπνός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Βαμβάκι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l-GR" altLang="en-US" sz="2600" dirty="0"/>
              <a:t>Δασικά είδη</a:t>
            </a:r>
          </a:p>
          <a:p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78" y="1893886"/>
            <a:ext cx="2221479" cy="4308475"/>
          </a:xfrm>
        </p:spPr>
      </p:pic>
      <p:sp>
        <p:nvSpPr>
          <p:cNvPr id="9" name="TextBox 8"/>
          <p:cNvSpPr txBox="1"/>
          <p:nvPr/>
        </p:nvSpPr>
        <p:spPr>
          <a:xfrm>
            <a:off x="3803743" y="30772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3743" y="452337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3743" y="594028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7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8251" y="36693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0571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Είδη που δημιουργούν προβλήματα στη δημόσια υγιεινή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1285651" y="1974078"/>
            <a:ext cx="3886200" cy="435133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l-GR" altLang="en-US" sz="2600" dirty="0"/>
              <a:t>Κουνούπια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Ψείρες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Ψύλλοι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Τσιμπούρια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Ψώρες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Μύγες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Μέλισσες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Σφήκες </a:t>
            </a:r>
          </a:p>
          <a:p>
            <a:pPr>
              <a:spcBef>
                <a:spcPct val="0"/>
              </a:spcBef>
            </a:pPr>
            <a:r>
              <a:rPr lang="el-GR" altLang="en-US" sz="2600" dirty="0"/>
              <a:t>Σκορπιοί</a:t>
            </a:r>
          </a:p>
          <a:p>
            <a:pPr>
              <a:spcBef>
                <a:spcPct val="0"/>
              </a:spcBef>
            </a:pPr>
            <a:r>
              <a:rPr lang="el-GR" altLang="en-US" sz="2600" dirty="0" err="1"/>
              <a:t>Χειλόποδα</a:t>
            </a:r>
            <a:endParaRPr lang="el-GR" altLang="en-US" sz="2600" dirty="0"/>
          </a:p>
          <a:p>
            <a:pPr>
              <a:spcBef>
                <a:spcPct val="0"/>
              </a:spcBef>
            </a:pPr>
            <a:r>
              <a:rPr lang="el-GR" altLang="en-US" sz="2600" dirty="0"/>
              <a:t>Μαύρες χήρες</a:t>
            </a:r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666" y="1690689"/>
            <a:ext cx="2800798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6. Ασπόνδυλα της Ελλάδας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ADD5D0-DD82-4269-956F-2A87D4702F9C}" type="slidenum">
              <a:rPr lang="el-GR" altLang="en-US" smtClean="0"/>
              <a:pPr>
                <a:defRPr/>
              </a:pPr>
              <a:t>7</a:t>
            </a:fld>
            <a:endParaRPr lang="el-G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463250" y="345085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9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307902" y="56396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19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Πολιτιστική αξία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0" y="1853430"/>
            <a:ext cx="2303317" cy="2068513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32" y="4094162"/>
            <a:ext cx="1776932" cy="2114550"/>
          </a:xfrm>
        </p:spPr>
      </p:pic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>
          <a:xfrm>
            <a:off x="628650" y="2301565"/>
            <a:ext cx="4789560" cy="1683854"/>
          </a:xfrm>
        </p:spPr>
        <p:txBody>
          <a:bodyPr/>
          <a:lstStyle/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b="1" dirty="0"/>
              <a:t>Νομίσματα, αγγεία, τοιχογραφίες</a:t>
            </a:r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 indent="0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Μέλισσες, χταπόδια, τζιτζίκια, </a:t>
            </a:r>
            <a:r>
              <a:rPr lang="el-GR" altLang="en-US" sz="2400" dirty="0" smtClean="0"/>
              <a:t>ακρίδες.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569757" y="36203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11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359604" y="593171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088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Ταύτιση με ανθρώπινες ιδιότητες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Νυχτοπεταλούδες = </a:t>
            </a:r>
            <a:r>
              <a:rPr lang="el-GR" altLang="en-US" sz="2400" dirty="0" smtClean="0"/>
              <a:t>ψυχές.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Μυρμήγκια = </a:t>
            </a:r>
            <a:r>
              <a:rPr lang="el-GR" altLang="en-US" sz="2400" dirty="0" smtClean="0"/>
              <a:t>εργατικότητα.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Τζιτζίκια = </a:t>
            </a:r>
            <a:r>
              <a:rPr lang="el-GR" altLang="en-US" sz="2400" dirty="0" smtClean="0"/>
              <a:t>τεμπελιά. 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Σκωληκόμορφα</a:t>
            </a:r>
            <a:r>
              <a:rPr lang="el-GR" dirty="0" smtClean="0"/>
              <a:t> φύλα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l-GR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Πολύ λίγο </a:t>
            </a:r>
            <a:r>
              <a:rPr lang="el-GR" altLang="en-US" sz="2400" dirty="0" smtClean="0"/>
              <a:t>μελετημένα.</a:t>
            </a:r>
            <a:endParaRPr lang="el-GR" altLang="en-US" sz="24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l-GR" altLang="en-US" sz="24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 err="1"/>
              <a:t>Πλατυέλμινθες</a:t>
            </a:r>
            <a:r>
              <a:rPr lang="el-GR" altLang="en-US" sz="2400" dirty="0"/>
              <a:t>(μη παρασιτικοί)	207 είδη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/>
              <a:t>Νηματώδεις (μη παρασιτικοί)	 </a:t>
            </a:r>
            <a:r>
              <a:rPr lang="el-GR" altLang="en-US" sz="2400" dirty="0" smtClean="0"/>
              <a:t> 64                               (</a:t>
            </a:r>
            <a:r>
              <a:rPr lang="el-GR" altLang="en-US" sz="2400" dirty="0"/>
              <a:t>είναι πολύ </a:t>
            </a:r>
            <a:r>
              <a:rPr lang="el-GR" altLang="en-US" sz="2400" dirty="0" smtClean="0"/>
              <a:t>περισσότερα</a:t>
            </a:r>
            <a:r>
              <a:rPr lang="el-GR" altLang="en-US" sz="2400" dirty="0"/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 err="1"/>
              <a:t>Νηματόμορφα</a:t>
            </a:r>
            <a:r>
              <a:rPr lang="el-GR" altLang="en-US" sz="2400" dirty="0"/>
              <a:t>			</a:t>
            </a:r>
            <a:r>
              <a:rPr lang="el-GR" altLang="en-US" sz="2400" dirty="0" smtClean="0"/>
              <a:t>     1</a:t>
            </a:r>
            <a:endParaRPr lang="el-GR" altLang="en-US" sz="2400" dirty="0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 err="1"/>
              <a:t>Ακανθοκέφαλα</a:t>
            </a:r>
            <a:r>
              <a:rPr lang="el-GR" altLang="en-US" sz="2400" dirty="0"/>
              <a:t>			</a:t>
            </a:r>
            <a:r>
              <a:rPr lang="el-GR" altLang="en-US" sz="2400" dirty="0" smtClean="0"/>
              <a:t>     </a:t>
            </a:r>
            <a:r>
              <a:rPr lang="el-GR" altLang="en-US" sz="2400" dirty="0"/>
              <a:t>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dirty="0" err="1"/>
              <a:t>Ολιγόχαιτοι</a:t>
            </a:r>
            <a:r>
              <a:rPr lang="el-GR" altLang="en-US" sz="2400" dirty="0"/>
              <a:t> (χερσαίοι)		</a:t>
            </a:r>
            <a:r>
              <a:rPr lang="el-GR" altLang="en-US" sz="2400" dirty="0" smtClean="0"/>
              <a:t>   59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8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Παρασιτικές ομάδες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6"/>
          </p:nvPr>
        </p:nvSpPr>
        <p:spPr>
          <a:xfrm>
            <a:off x="793749" y="1861979"/>
            <a:ext cx="5125788" cy="20320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dirty="0"/>
              <a:t>Πολλά πλατιά εξαπλωμένα είδη</a:t>
            </a:r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l-GR" altLang="en-US" dirty="0"/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dirty="0"/>
              <a:t>Π.χ. </a:t>
            </a:r>
            <a:r>
              <a:rPr lang="en-US" altLang="en-US" i="1" dirty="0" err="1" smtClean="0"/>
              <a:t>Ancylostoma</a:t>
            </a:r>
            <a:r>
              <a:rPr lang="en-US" altLang="en-US" i="1" dirty="0" smtClean="0"/>
              <a:t> </a:t>
            </a:r>
            <a:r>
              <a:rPr lang="en-US" altLang="en-US" i="1" dirty="0" err="1"/>
              <a:t>caninum</a:t>
            </a:r>
            <a:r>
              <a:rPr lang="en-US" altLang="en-US" i="1" dirty="0"/>
              <a:t> </a:t>
            </a:r>
            <a:r>
              <a:rPr lang="el-GR" altLang="en-US" dirty="0"/>
              <a:t>(Νηματώδης)</a:t>
            </a:r>
            <a:endParaRPr lang="en-US" altLang="en-US" i="1" dirty="0"/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i="1" dirty="0"/>
              <a:t>	</a:t>
            </a:r>
            <a:r>
              <a:rPr lang="el-GR" altLang="en-US" i="1" dirty="0" smtClean="0"/>
              <a:t>    </a:t>
            </a:r>
            <a:r>
              <a:rPr lang="en-US" altLang="en-US" i="1" dirty="0" err="1" smtClean="0"/>
              <a:t>Toxocara</a:t>
            </a:r>
            <a:r>
              <a:rPr lang="en-US" altLang="en-US" i="1" dirty="0" smtClean="0"/>
              <a:t> </a:t>
            </a:r>
            <a:r>
              <a:rPr lang="en-US" altLang="en-US" i="1" dirty="0" err="1"/>
              <a:t>canis</a:t>
            </a:r>
            <a:r>
              <a:rPr lang="el-GR" altLang="en-US" i="1" dirty="0"/>
              <a:t> </a:t>
            </a:r>
            <a:r>
              <a:rPr lang="el-GR" altLang="en-US" dirty="0"/>
              <a:t>(Νηματώδης)</a:t>
            </a:r>
            <a:endParaRPr lang="en-US" altLang="en-US" dirty="0"/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i="1" dirty="0"/>
              <a:t>	</a:t>
            </a:r>
            <a:r>
              <a:rPr lang="el-GR" altLang="en-US" i="1" dirty="0" smtClean="0"/>
              <a:t>    </a:t>
            </a:r>
            <a:r>
              <a:rPr lang="en-US" altLang="en-US" i="1" dirty="0" err="1" smtClean="0"/>
              <a:t>Echinococcus</a:t>
            </a:r>
            <a:r>
              <a:rPr lang="en-US" altLang="en-US" i="1" dirty="0" smtClean="0"/>
              <a:t> </a:t>
            </a:r>
            <a:r>
              <a:rPr lang="en-US" altLang="en-US" i="1" dirty="0" err="1"/>
              <a:t>granulosus</a:t>
            </a:r>
            <a:r>
              <a:rPr lang="el-GR" altLang="en-US" i="1" dirty="0"/>
              <a:t> </a:t>
            </a:r>
            <a:r>
              <a:rPr lang="el-GR" altLang="en-US" dirty="0"/>
              <a:t>(Κεστώδης)</a:t>
            </a:r>
            <a:endParaRPr lang="en-US" altLang="en-US" i="1" dirty="0"/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i="1" dirty="0"/>
              <a:t>	</a:t>
            </a:r>
            <a:r>
              <a:rPr lang="el-GR" altLang="en-US" i="1" dirty="0" smtClean="0"/>
              <a:t>    </a:t>
            </a:r>
            <a:r>
              <a:rPr lang="en-US" altLang="en-US" i="1" dirty="0" err="1" smtClean="0"/>
              <a:t>Taenia</a:t>
            </a:r>
            <a:r>
              <a:rPr lang="en-US" altLang="en-US" i="1" dirty="0" smtClean="0"/>
              <a:t> </a:t>
            </a:r>
            <a:r>
              <a:rPr lang="en-US" altLang="en-US" i="1" dirty="0" err="1"/>
              <a:t>pisiformis</a:t>
            </a:r>
            <a:r>
              <a:rPr lang="el-GR" altLang="en-US" i="1" dirty="0"/>
              <a:t> </a:t>
            </a:r>
            <a:r>
              <a:rPr lang="el-GR" altLang="en-US" dirty="0"/>
              <a:t>(Κεστώδης)</a:t>
            </a:r>
            <a:endParaRPr lang="en-US" altLang="en-US" i="1" dirty="0"/>
          </a:p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i="1" dirty="0"/>
              <a:t>	</a:t>
            </a:r>
            <a:r>
              <a:rPr lang="el-GR" altLang="en-US" i="1" dirty="0" smtClean="0"/>
              <a:t>    </a:t>
            </a:r>
            <a:r>
              <a:rPr lang="en-US" altLang="en-US" i="1" dirty="0" err="1" smtClean="0"/>
              <a:t>Fasciola</a:t>
            </a:r>
            <a:r>
              <a:rPr lang="en-US" altLang="en-US" i="1" dirty="0" smtClean="0"/>
              <a:t> </a:t>
            </a:r>
            <a:r>
              <a:rPr lang="en-US" altLang="en-US" i="1" dirty="0"/>
              <a:t>hepatica</a:t>
            </a:r>
            <a:r>
              <a:rPr lang="el-GR" altLang="en-US" i="1" dirty="0"/>
              <a:t> </a:t>
            </a:r>
            <a:r>
              <a:rPr lang="el-GR" altLang="en-US" dirty="0"/>
              <a:t>(Τρηματώδης)</a:t>
            </a:r>
          </a:p>
          <a:p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4065270"/>
            <a:ext cx="3257550" cy="2023110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86" y="1702733"/>
            <a:ext cx="1550889" cy="2329449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8" y="4083176"/>
            <a:ext cx="2862747" cy="2145415"/>
          </a:xfrm>
        </p:spPr>
      </p:pic>
      <p:sp>
        <p:nvSpPr>
          <p:cNvPr id="9" name="TextBox 8"/>
          <p:cNvSpPr txBox="1"/>
          <p:nvPr/>
        </p:nvSpPr>
        <p:spPr>
          <a:xfrm>
            <a:off x="6954415" y="37430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6189" y="57914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96175" y="57366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261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Παρασιτικές ομάδες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err="1"/>
              <a:t>Πλατυέλμινθες</a:t>
            </a:r>
            <a:r>
              <a:rPr lang="el-GR" sz="2400" dirty="0"/>
              <a:t>	</a:t>
            </a:r>
            <a:r>
              <a:rPr lang="el-GR" sz="2400" dirty="0" smtClean="0"/>
              <a:t>192 </a:t>
            </a:r>
            <a:r>
              <a:rPr lang="el-GR" sz="2400" dirty="0"/>
              <a:t>είδη</a:t>
            </a:r>
          </a:p>
          <a:p>
            <a:r>
              <a:rPr lang="el-GR" sz="2400" dirty="0"/>
              <a:t>Νηματώδεις		</a:t>
            </a:r>
            <a:r>
              <a:rPr lang="el-GR" sz="2400" dirty="0" smtClean="0"/>
              <a:t>  </a:t>
            </a:r>
            <a:r>
              <a:rPr lang="el-GR" sz="2400" dirty="0"/>
              <a:t>37</a:t>
            </a:r>
          </a:p>
          <a:p>
            <a:r>
              <a:rPr lang="el-GR" sz="2400" dirty="0" err="1"/>
              <a:t>Νηματόμορφα</a:t>
            </a:r>
            <a:r>
              <a:rPr lang="el-GR" sz="2400" dirty="0"/>
              <a:t>	</a:t>
            </a:r>
            <a:r>
              <a:rPr lang="el-GR" sz="2400" dirty="0" smtClean="0"/>
              <a:t>    </a:t>
            </a:r>
            <a:r>
              <a:rPr lang="el-GR" sz="2400" dirty="0"/>
              <a:t>1</a:t>
            </a:r>
          </a:p>
          <a:p>
            <a:r>
              <a:rPr lang="el-GR" sz="2400" dirty="0" err="1"/>
              <a:t>Ακανθοκέφαλα</a:t>
            </a:r>
            <a:r>
              <a:rPr lang="el-GR" sz="2400" dirty="0"/>
              <a:t>	</a:t>
            </a:r>
            <a:r>
              <a:rPr lang="el-GR" sz="2400" dirty="0" smtClean="0"/>
              <a:t>    </a:t>
            </a:r>
            <a:r>
              <a:rPr lang="el-GR" sz="2400" dirty="0"/>
              <a:t>9</a:t>
            </a:r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3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Ομάδες γλυκού νερού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232" y="1854200"/>
            <a:ext cx="3109273" cy="2068513"/>
          </a:xfrm>
        </p:spPr>
      </p:pic>
      <p:pic>
        <p:nvPicPr>
          <p:cNvPr id="11" name="Θέση περιεχομένου 10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68" y="4048125"/>
            <a:ext cx="3167602" cy="2114550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quarter" idx="14"/>
          </p:nvPr>
        </p:nvSpPr>
        <p:spPr>
          <a:xfrm>
            <a:off x="735012" y="1768090"/>
            <a:ext cx="3836988" cy="4309245"/>
          </a:xfrm>
        </p:spPr>
        <p:txBody>
          <a:bodyPr>
            <a:normAutofit/>
          </a:bodyPr>
          <a:lstStyle/>
          <a:p>
            <a:r>
              <a:rPr lang="el-GR" sz="2400" dirty="0"/>
              <a:t>Έντονος ενδημισμός σε πολλές </a:t>
            </a:r>
            <a:r>
              <a:rPr lang="el-GR" sz="2400" dirty="0" smtClean="0"/>
              <a:t>ομάδες.</a:t>
            </a:r>
            <a:endParaRPr lang="el-GR" sz="2400" dirty="0"/>
          </a:p>
          <a:p>
            <a:r>
              <a:rPr lang="el-GR" sz="2400" dirty="0"/>
              <a:t>Γαστερόποδα Μαλάκια – οικ. </a:t>
            </a:r>
            <a:r>
              <a:rPr lang="el-GR" sz="2400" dirty="0" err="1" smtClean="0"/>
              <a:t>Hydrobiidae</a:t>
            </a:r>
            <a:r>
              <a:rPr lang="el-GR" sz="2400" dirty="0" smtClean="0"/>
              <a:t>.</a:t>
            </a:r>
            <a:endParaRPr lang="el-GR" sz="2400" dirty="0"/>
          </a:p>
          <a:p>
            <a:r>
              <a:rPr lang="el-GR" sz="2400" dirty="0"/>
              <a:t>Κολεόπτερα – οικ. </a:t>
            </a:r>
            <a:r>
              <a:rPr lang="el-GR" sz="2400" dirty="0" err="1" smtClean="0"/>
              <a:t>Hydraenidae</a:t>
            </a:r>
            <a:r>
              <a:rPr lang="el-GR" sz="2400" dirty="0" smtClean="0"/>
              <a:t>.</a:t>
            </a:r>
            <a:endParaRPr lang="el-GR" sz="2400" dirty="0"/>
          </a:p>
          <a:p>
            <a:r>
              <a:rPr lang="el-GR" sz="2400" dirty="0" err="1"/>
              <a:t>Στυγόβια</a:t>
            </a:r>
            <a:r>
              <a:rPr lang="el-GR" sz="2400" dirty="0"/>
              <a:t> </a:t>
            </a:r>
            <a:r>
              <a:rPr lang="el-GR" sz="2400" dirty="0" smtClean="0"/>
              <a:t>Καρκινοειδή.</a:t>
            </a:r>
            <a:endParaRPr lang="el-GR" sz="2400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800351" y="35885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</a:t>
            </a:r>
            <a:r>
              <a:rPr lang="en-US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3012" y="58285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0224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Ομάδες γλυκού νερού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Σπόγγοι			   3 είδη</a:t>
            </a:r>
          </a:p>
          <a:p>
            <a:r>
              <a:rPr lang="el-GR" dirty="0" err="1"/>
              <a:t>Πλατυέλμινθες</a:t>
            </a:r>
            <a:r>
              <a:rPr lang="el-GR" dirty="0"/>
              <a:t> </a:t>
            </a:r>
            <a:r>
              <a:rPr lang="el-GR" dirty="0" err="1"/>
              <a:t>Στροβ</a:t>
            </a:r>
            <a:r>
              <a:rPr lang="el-GR" dirty="0"/>
              <a:t>.	  15</a:t>
            </a:r>
          </a:p>
          <a:p>
            <a:r>
              <a:rPr lang="el-GR" dirty="0"/>
              <a:t>Τροχοφόρα			  19</a:t>
            </a:r>
          </a:p>
          <a:p>
            <a:r>
              <a:rPr lang="el-GR" dirty="0" err="1"/>
              <a:t>Γαστερότριχα</a:t>
            </a:r>
            <a:r>
              <a:rPr lang="el-GR" dirty="0"/>
              <a:t>		   </a:t>
            </a:r>
            <a:r>
              <a:rPr lang="el-GR" dirty="0" smtClean="0"/>
              <a:t>               3</a:t>
            </a:r>
            <a:endParaRPr lang="el-GR" dirty="0"/>
          </a:p>
          <a:p>
            <a:r>
              <a:rPr lang="el-GR" dirty="0"/>
              <a:t>Μαλάκια Δίθυρα		   9</a:t>
            </a:r>
          </a:p>
          <a:p>
            <a:r>
              <a:rPr lang="el-GR" dirty="0"/>
              <a:t>Μαλάκια Γαστερόποδα	  95</a:t>
            </a:r>
          </a:p>
          <a:p>
            <a:r>
              <a:rPr lang="el-GR" dirty="0" err="1"/>
              <a:t>Ολιγόχαιτοι</a:t>
            </a:r>
            <a:r>
              <a:rPr lang="el-GR" dirty="0"/>
              <a:t>			  39</a:t>
            </a:r>
          </a:p>
          <a:p>
            <a:r>
              <a:rPr lang="el-GR" dirty="0"/>
              <a:t>Βδέλλες			  18</a:t>
            </a:r>
          </a:p>
          <a:p>
            <a:r>
              <a:rPr lang="el-GR" dirty="0" err="1"/>
              <a:t>Βραδύπορα</a:t>
            </a:r>
            <a:r>
              <a:rPr lang="el-GR" dirty="0"/>
              <a:t>			  58</a:t>
            </a:r>
          </a:p>
          <a:p>
            <a:r>
              <a:rPr lang="el-GR" dirty="0"/>
              <a:t>Καρκινοειδή			248</a:t>
            </a:r>
          </a:p>
          <a:p>
            <a:r>
              <a:rPr lang="el-GR" dirty="0"/>
              <a:t>Υδρόβια Κολεόπτερα	</a:t>
            </a:r>
            <a:r>
              <a:rPr lang="el-GR" dirty="0" smtClean="0"/>
              <a:t>	365</a:t>
            </a:r>
            <a:endParaRPr lang="el-GR" dirty="0"/>
          </a:p>
          <a:p>
            <a:r>
              <a:rPr lang="el-GR" dirty="0"/>
              <a:t>Υδρόβιες νύμφες και προνύμφες εντόμων	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64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των πηγών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12"/>
          </p:nvPr>
        </p:nvSpPr>
        <p:spPr>
          <a:xfrm>
            <a:off x="4985336" y="1859395"/>
            <a:ext cx="3530014" cy="2069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Στενές οικολογικές </a:t>
            </a:r>
            <a:r>
              <a:rPr lang="el-GR" sz="2400" dirty="0" smtClean="0"/>
              <a:t>απαιτήσεις, </a:t>
            </a:r>
            <a:r>
              <a:rPr lang="el-GR" sz="2400" dirty="0"/>
              <a:t>π.χ. Στροβιλιστικοί, Γαστερόποδα οικ. </a:t>
            </a:r>
            <a:r>
              <a:rPr lang="el-GR" sz="2400" dirty="0" err="1" smtClean="0"/>
              <a:t>Hydrobiidae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13" name="Θέση περιεχομένου 12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609" y="3928678"/>
            <a:ext cx="3715283" cy="2114550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61148"/>
            <a:ext cx="4215959" cy="2733731"/>
          </a:xfrm>
        </p:spPr>
      </p:pic>
      <p:sp>
        <p:nvSpPr>
          <p:cNvPr id="8" name="TextBox 7"/>
          <p:cNvSpPr txBox="1"/>
          <p:nvPr/>
        </p:nvSpPr>
        <p:spPr>
          <a:xfrm>
            <a:off x="4549223" y="44178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r>
              <a:rPr lang="en-US" sz="1200" dirty="0" smtClean="0"/>
              <a:t>8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217519" y="56702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r>
              <a:rPr lang="en-US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221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Είδη μικρών ρευμάτων </a:t>
            </a:r>
            <a:br>
              <a:rPr lang="el-GR" sz="4000" dirty="0" smtClean="0"/>
            </a:br>
            <a:r>
              <a:rPr lang="el-GR" sz="4000" dirty="0" smtClean="0"/>
              <a:t>με έντονη ροή</a:t>
            </a:r>
            <a:endParaRPr lang="el-GR" sz="4000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 err="1"/>
              <a:t>Βενθικοί</a:t>
            </a:r>
            <a:r>
              <a:rPr lang="el-GR" sz="2400" dirty="0"/>
              <a:t> οργανισμοί προσαρμοσμένοι ώστε να μην παρασύρονται, π.χ. Κολεόπτερα </a:t>
            </a:r>
            <a:r>
              <a:rPr lang="el-GR" sz="2400" dirty="0" err="1"/>
              <a:t>Hydraenidae</a:t>
            </a:r>
            <a:r>
              <a:rPr lang="el-GR" sz="2400" dirty="0"/>
              <a:t> &amp; </a:t>
            </a:r>
            <a:r>
              <a:rPr lang="el-GR" sz="2400" dirty="0" err="1" smtClean="0"/>
              <a:t>Elmidae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451386"/>
            <a:ext cx="3886200" cy="309981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08346" y="527420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043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Είδη του ανώτερου τμήματος </a:t>
            </a:r>
            <a:br>
              <a:rPr lang="el-GR" sz="4000" dirty="0" smtClean="0"/>
            </a:br>
            <a:r>
              <a:rPr lang="el-GR" sz="4000" dirty="0" smtClean="0"/>
              <a:t>των ποταμών</a:t>
            </a:r>
            <a:r>
              <a:rPr lang="en-US" sz="4000" dirty="0" smtClean="0"/>
              <a:t> 1/2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6"/>
          </p:nvPr>
        </p:nvSpPr>
        <p:spPr>
          <a:xfrm>
            <a:off x="857249" y="1749074"/>
            <a:ext cx="4108451" cy="252462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4200" dirty="0"/>
              <a:t>Νύμφες και προνύμφες εντόμων με κατάλληλες προσαρμογές για ισχυρά ρεύματα π.χ. </a:t>
            </a:r>
            <a:r>
              <a:rPr lang="el-GR" sz="4200" dirty="0" err="1"/>
              <a:t>Πλεκόπτερα</a:t>
            </a:r>
            <a:r>
              <a:rPr lang="el-GR" sz="4200" dirty="0"/>
              <a:t>, </a:t>
            </a:r>
            <a:r>
              <a:rPr lang="el-GR" sz="4200" dirty="0" err="1"/>
              <a:t>Εφημερόπτερα</a:t>
            </a:r>
            <a:r>
              <a:rPr lang="el-GR" sz="4200" dirty="0"/>
              <a:t>, </a:t>
            </a:r>
            <a:r>
              <a:rPr lang="el-GR" sz="4200" dirty="0" err="1"/>
              <a:t>Τριχόπτερα</a:t>
            </a:r>
            <a:r>
              <a:rPr lang="el-GR" sz="4200" dirty="0"/>
              <a:t>, </a:t>
            </a:r>
            <a:r>
              <a:rPr lang="el-GR" sz="4200" dirty="0" smtClean="0"/>
              <a:t>Δίπτερα.</a:t>
            </a:r>
            <a:endParaRPr lang="el-GR" sz="42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4200" dirty="0" err="1"/>
              <a:t>Δεκάποδα</a:t>
            </a:r>
            <a:r>
              <a:rPr lang="el-GR" sz="4200" dirty="0"/>
              <a:t> Καρκινοειδή, Γαστερόποδα, </a:t>
            </a:r>
            <a:r>
              <a:rPr lang="el-GR" sz="4200" dirty="0" smtClean="0"/>
              <a:t>Στροβιλιστικοί</a:t>
            </a:r>
            <a:r>
              <a:rPr lang="el-GR" sz="4200" dirty="0"/>
              <a:t>, υδρόβια </a:t>
            </a:r>
            <a:r>
              <a:rPr lang="el-GR" sz="4200" dirty="0" err="1" smtClean="0"/>
              <a:t>ακάρεα</a:t>
            </a:r>
            <a:r>
              <a:rPr lang="el-GR" sz="4200" dirty="0" smtClean="0"/>
              <a:t>.</a:t>
            </a:r>
            <a:endParaRPr lang="el-GR" sz="4200" dirty="0"/>
          </a:p>
          <a:p>
            <a:endParaRPr lang="el-GR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1892300"/>
            <a:ext cx="2921000" cy="1943100"/>
          </a:xfrm>
        </p:spPr>
      </p:pic>
      <p:sp>
        <p:nvSpPr>
          <p:cNvPr id="9" name="TextBox 8"/>
          <p:cNvSpPr txBox="1"/>
          <p:nvPr/>
        </p:nvSpPr>
        <p:spPr>
          <a:xfrm>
            <a:off x="7702903" y="351156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n-US" sz="1200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885" y="4403251"/>
            <a:ext cx="2439468" cy="1648289"/>
          </a:xfrm>
        </p:spPr>
      </p:pic>
      <p:pic>
        <p:nvPicPr>
          <p:cNvPr id="17" name="Content Placeholder 16"/>
          <p:cNvPicPr>
            <a:picLocks noGrp="1" noChangeAspect="1"/>
          </p:cNvPicPr>
          <p:nvPr>
            <p:ph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90" y="4064408"/>
            <a:ext cx="3072967" cy="2032000"/>
          </a:xfrm>
        </p:spPr>
      </p:pic>
      <p:sp>
        <p:nvSpPr>
          <p:cNvPr id="10" name="TextBox 9"/>
          <p:cNvSpPr txBox="1"/>
          <p:nvPr/>
        </p:nvSpPr>
        <p:spPr>
          <a:xfrm>
            <a:off x="4126271" y="57615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2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614593" y="57615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25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Είδη του μεσαίου </a:t>
            </a:r>
            <a:r>
              <a:rPr lang="el-GR" sz="4000" dirty="0" smtClean="0"/>
              <a:t>τμήματος</a:t>
            </a:r>
            <a:br>
              <a:rPr lang="el-GR" sz="4000" dirty="0" smtClean="0"/>
            </a:br>
            <a:r>
              <a:rPr lang="el-GR" sz="4000" dirty="0" smtClean="0"/>
              <a:t> </a:t>
            </a:r>
            <a:r>
              <a:rPr lang="el-GR" sz="4000" dirty="0"/>
              <a:t>των </a:t>
            </a:r>
            <a:r>
              <a:rPr lang="el-GR" sz="4000" dirty="0" smtClean="0"/>
              <a:t>ποταμών</a:t>
            </a:r>
            <a:r>
              <a:rPr lang="en-US" sz="4000" dirty="0" smtClean="0"/>
              <a:t> 2/2</a:t>
            </a:r>
            <a:endParaRPr lang="el-GR" sz="40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6"/>
          </p:nvPr>
        </p:nvSpPr>
        <p:spPr>
          <a:xfrm>
            <a:off x="520366" y="1719881"/>
            <a:ext cx="5435266" cy="2739897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l-GR" sz="2000" dirty="0"/>
              <a:t>Η σύσταση εξαρτάται από το </a:t>
            </a:r>
            <a:r>
              <a:rPr lang="el-GR" sz="2000" dirty="0" smtClean="0"/>
              <a:t>υπόστρωμα.</a:t>
            </a:r>
            <a:endParaRPr lang="el-GR" sz="2000" dirty="0"/>
          </a:p>
          <a:p>
            <a:pPr marL="0" indent="0">
              <a:spcBef>
                <a:spcPts val="600"/>
              </a:spcBef>
              <a:buNone/>
            </a:pPr>
            <a:r>
              <a:rPr lang="el-GR" sz="2000" dirty="0"/>
              <a:t>Αμμώδεις περιοχές: πανίδα χωρίς </a:t>
            </a:r>
            <a:r>
              <a:rPr lang="el-GR" sz="2000" dirty="0" smtClean="0"/>
              <a:t>διαφοροποιήσεις.</a:t>
            </a:r>
            <a:endParaRPr lang="el-GR" sz="2000" dirty="0"/>
          </a:p>
          <a:p>
            <a:pPr marL="0" indent="0">
              <a:spcBef>
                <a:spcPts val="600"/>
              </a:spcBef>
              <a:buNone/>
            </a:pPr>
            <a:r>
              <a:rPr lang="el-GR" sz="2000" dirty="0" err="1"/>
              <a:t>Αργιλο-ιλώδεις</a:t>
            </a:r>
            <a:r>
              <a:rPr lang="el-GR" sz="2000" dirty="0"/>
              <a:t>: κυρίως </a:t>
            </a:r>
            <a:r>
              <a:rPr lang="el-GR" sz="2000" dirty="0" smtClean="0"/>
              <a:t>σκαπτικοί.</a:t>
            </a:r>
            <a:endParaRPr lang="el-GR" sz="2000" dirty="0"/>
          </a:p>
          <a:p>
            <a:pPr marL="0" indent="0">
              <a:spcBef>
                <a:spcPts val="600"/>
              </a:spcBef>
              <a:buNone/>
            </a:pPr>
            <a:r>
              <a:rPr lang="el-GR" sz="2000" dirty="0"/>
              <a:t>Πυκνή βλάστηση: </a:t>
            </a:r>
            <a:r>
              <a:rPr lang="el-GR" sz="2000" dirty="0" err="1" smtClean="0"/>
              <a:t>βοσκητές</a:t>
            </a:r>
            <a:r>
              <a:rPr lang="el-GR" sz="2000" dirty="0" smtClean="0"/>
              <a:t>.</a:t>
            </a:r>
            <a:endParaRPr lang="el-GR" sz="2000" dirty="0"/>
          </a:p>
          <a:p>
            <a:pPr marL="0" indent="0">
              <a:spcBef>
                <a:spcPts val="600"/>
              </a:spcBef>
              <a:buNone/>
            </a:pPr>
            <a:r>
              <a:rPr lang="el-GR" sz="2000" dirty="0"/>
              <a:t>Ρηχά και γρήγορα νερά: προσαρμογές για </a:t>
            </a:r>
            <a:r>
              <a:rPr lang="el-GR" sz="2000" dirty="0" smtClean="0"/>
              <a:t>προσκόλληση.</a:t>
            </a:r>
            <a:endParaRPr lang="el-GR" sz="2000" dirty="0"/>
          </a:p>
          <a:p>
            <a:pPr marL="0" indent="0">
              <a:spcBef>
                <a:spcPts val="600"/>
              </a:spcBef>
              <a:buNone/>
            </a:pPr>
            <a:r>
              <a:rPr lang="el-GR" sz="2000" dirty="0"/>
              <a:t>Κοντά στις όχθες: κολυμβητικά είδη </a:t>
            </a:r>
            <a:r>
              <a:rPr lang="el-GR" sz="2000" dirty="0" smtClean="0"/>
              <a:t>.</a:t>
            </a:r>
            <a:endParaRPr lang="el-GR" sz="2000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53" y="2242752"/>
            <a:ext cx="2590800" cy="1316736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671" y="4459779"/>
            <a:ext cx="2633472" cy="1731264"/>
          </a:xfrm>
        </p:spPr>
      </p:pic>
      <p:pic>
        <p:nvPicPr>
          <p:cNvPr id="11" name="Θέση περιεχομένου 10"/>
          <p:cNvPicPr>
            <a:picLocks noGrp="1" noChangeAspect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17" y="3828235"/>
            <a:ext cx="3400933" cy="2228434"/>
          </a:xfrm>
        </p:spPr>
      </p:pic>
      <p:sp>
        <p:nvSpPr>
          <p:cNvPr id="10" name="TextBox 9"/>
          <p:cNvSpPr txBox="1"/>
          <p:nvPr/>
        </p:nvSpPr>
        <p:spPr>
          <a:xfrm>
            <a:off x="7898193" y="32783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82140" y="57755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25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157391" y="56370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1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Είδη του κατώτερου τμήματος των ποταμών και των στάσιμων </a:t>
            </a:r>
            <a:r>
              <a:rPr lang="el-GR" dirty="0" smtClean="0"/>
              <a:t>νερών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 dirty="0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quarter" idx="14"/>
          </p:nvPr>
        </p:nvSpPr>
        <p:spPr>
          <a:xfrm>
            <a:off x="988433" y="2116851"/>
            <a:ext cx="3836988" cy="1705507"/>
          </a:xfrm>
        </p:spPr>
        <p:txBody>
          <a:bodyPr/>
          <a:lstStyle/>
          <a:p>
            <a:r>
              <a:rPr lang="el-GR" sz="2400" dirty="0" err="1" smtClean="0"/>
              <a:t>Βενθική</a:t>
            </a:r>
            <a:r>
              <a:rPr lang="el-GR" sz="2400" dirty="0" smtClean="0"/>
              <a:t> </a:t>
            </a:r>
            <a:r>
              <a:rPr lang="el-GR" sz="2400" dirty="0"/>
              <a:t>και πλαγκτονική </a:t>
            </a:r>
            <a:r>
              <a:rPr lang="el-GR" sz="2400" dirty="0" smtClean="0"/>
              <a:t>πανίδα.</a:t>
            </a:r>
            <a:endParaRPr lang="el-GR" sz="2400" dirty="0"/>
          </a:p>
          <a:p>
            <a:r>
              <a:rPr lang="el-GR" sz="2400" dirty="0"/>
              <a:t>Βένθος: </a:t>
            </a:r>
            <a:r>
              <a:rPr lang="el-GR" sz="2400" dirty="0" err="1"/>
              <a:t>Υπολειμματοφάγα</a:t>
            </a:r>
            <a:r>
              <a:rPr lang="el-GR" sz="2400" dirty="0"/>
              <a:t> </a:t>
            </a:r>
            <a:r>
              <a:rPr lang="el-GR" sz="2400" dirty="0" smtClean="0"/>
              <a:t>ασπόνδυλα.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16" name="Θέση περιεχομένου 15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841" y="2788102"/>
            <a:ext cx="3161112" cy="2068513"/>
          </a:xfrm>
        </p:spPr>
      </p:pic>
      <p:pic>
        <p:nvPicPr>
          <p:cNvPr id="18" name="Θέση περιεχομένου 1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64" y="3832487"/>
            <a:ext cx="3450336" cy="2048256"/>
          </a:xfrm>
        </p:spPr>
      </p:pic>
      <p:sp>
        <p:nvSpPr>
          <p:cNvPr id="8" name="TextBox 7"/>
          <p:cNvSpPr txBox="1"/>
          <p:nvPr/>
        </p:nvSpPr>
        <p:spPr>
          <a:xfrm>
            <a:off x="4207463" y="56037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</a:t>
            </a:r>
            <a:r>
              <a:rPr lang="en-US" sz="1200" dirty="0" smtClean="0">
                <a:solidFill>
                  <a:schemeClr val="bg1"/>
                </a:solidFill>
              </a:rPr>
              <a:t>7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98193" y="45796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23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 err="1"/>
              <a:t>Πλαγκτόν</a:t>
            </a:r>
            <a:r>
              <a:rPr lang="el-GR" sz="4000" dirty="0"/>
              <a:t>: Τροχοφόρα, </a:t>
            </a:r>
            <a:r>
              <a:rPr lang="el-GR" sz="4000" dirty="0" err="1"/>
              <a:t>Κλαδοκεραιωτά</a:t>
            </a:r>
            <a:r>
              <a:rPr lang="el-GR" sz="4000" dirty="0"/>
              <a:t> και </a:t>
            </a:r>
            <a:r>
              <a:rPr lang="el-GR" sz="4000" dirty="0" err="1"/>
              <a:t>Κωπήποδα</a:t>
            </a:r>
            <a:r>
              <a:rPr lang="el-GR" sz="4000" dirty="0"/>
              <a:t> </a:t>
            </a:r>
            <a:r>
              <a:rPr lang="el-GR" sz="4000" dirty="0" smtClean="0"/>
              <a:t>Καρκινοειδή</a:t>
            </a:r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733207"/>
            <a:ext cx="3886200" cy="2536174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709" y="1865901"/>
            <a:ext cx="3281082" cy="427078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73090" y="49923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871031" y="58596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Χερσαία Μαλάκια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Πολύ πλούσια </a:t>
            </a:r>
            <a:r>
              <a:rPr lang="el-GR" sz="2400" dirty="0" smtClean="0"/>
              <a:t>πανίδα.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149 είδη/</a:t>
            </a:r>
            <a:r>
              <a:rPr lang="el-GR" sz="2400" dirty="0" err="1"/>
              <a:t>log</a:t>
            </a:r>
            <a:r>
              <a:rPr lang="el-GR" sz="2400" dirty="0"/>
              <a:t> km2, ο υψηλότερος αριθμός στην </a:t>
            </a:r>
            <a:r>
              <a:rPr lang="el-GR" sz="2400" dirty="0" smtClean="0"/>
              <a:t>Ευρώπη.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Καθοριστικός παράγοντας, η ύπαρξη ασβεστολιθικών </a:t>
            </a:r>
            <a:r>
              <a:rPr lang="el-GR" sz="2400" dirty="0" smtClean="0"/>
              <a:t>πετρωμάτων.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475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Χερσαία </a:t>
            </a:r>
            <a:r>
              <a:rPr lang="el-GR" dirty="0" smtClean="0"/>
              <a:t>Μαλάκια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91" y="1707714"/>
            <a:ext cx="4486101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5902743" y="5228055"/>
            <a:ext cx="26126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Monotype Sorts" pitchFamily="2" charset="2"/>
              <a:buChar char="u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l-GR" altLang="en-US" sz="1600" dirty="0">
                <a:latin typeface="+mn-lt"/>
              </a:rPr>
              <a:t>Βαθμός γνώσης: καλός στη νότια Ελλάδα, μέτριος στη </a:t>
            </a:r>
            <a:r>
              <a:rPr kumimoji="0" lang="el-GR" altLang="en-US" sz="1600" dirty="0" smtClean="0">
                <a:latin typeface="+mn-lt"/>
              </a:rPr>
              <a:t>βόρεια.</a:t>
            </a:r>
            <a:endParaRPr kumimoji="0" lang="el-GR" altLang="en-US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8732" y="57467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719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Χερσαία Μαλάκια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25624"/>
            <a:ext cx="7997992" cy="41059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l-GR" sz="2400" dirty="0"/>
              <a:t>Πολλά ενδημικά </a:t>
            </a:r>
            <a:r>
              <a:rPr lang="el-GR" sz="2400" dirty="0" smtClean="0"/>
              <a:t>είδη.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 smtClean="0"/>
              <a:t>Κορυφές </a:t>
            </a:r>
            <a:r>
              <a:rPr lang="el-GR" sz="2400" dirty="0"/>
              <a:t>βουνών, κοιλάδες, </a:t>
            </a:r>
            <a:r>
              <a:rPr lang="el-GR" sz="2400" dirty="0" smtClean="0"/>
              <a:t>νησιά.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 smtClean="0"/>
              <a:t>Ποσοστό </a:t>
            </a:r>
            <a:r>
              <a:rPr lang="el-GR" sz="2400" dirty="0"/>
              <a:t>ενδημισμού: 	Κρήτη 49%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l-GR" sz="2400" dirty="0"/>
              <a:t>		</a:t>
            </a:r>
            <a:r>
              <a:rPr lang="el-GR" sz="2400" dirty="0" smtClean="0"/>
              <a:t>                           Κυκλάδες </a:t>
            </a:r>
            <a:r>
              <a:rPr lang="el-GR" sz="2400" dirty="0"/>
              <a:t>20%</a:t>
            </a:r>
          </a:p>
          <a:p>
            <a:pPr>
              <a:lnSpc>
                <a:spcPct val="110000"/>
              </a:lnSpc>
            </a:pPr>
            <a:r>
              <a:rPr lang="el-GR" sz="2400" dirty="0" smtClean="0"/>
              <a:t>Μεγάλο </a:t>
            </a:r>
            <a:r>
              <a:rPr lang="el-GR" sz="2400" dirty="0"/>
              <a:t>ποσοστό ειδών με Μεσογειακή </a:t>
            </a:r>
            <a:r>
              <a:rPr lang="el-GR" sz="2400" dirty="0" smtClean="0"/>
              <a:t>εξάπλωση.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 smtClean="0"/>
              <a:t>Διαφοροποίηση </a:t>
            </a:r>
            <a:r>
              <a:rPr lang="el-GR" sz="2400" dirty="0"/>
              <a:t>μέσα στην Ελλάδα σύμφωνα με τους άξονες βορρά-νότου και </a:t>
            </a:r>
            <a:r>
              <a:rPr lang="el-GR" sz="2400" dirty="0" smtClean="0"/>
              <a:t>ανατολής-δύσης.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08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αξία</a:t>
            </a:r>
            <a:r>
              <a:rPr lang="en-US" dirty="0" smtClean="0"/>
              <a:t> 1/5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87" y="1671426"/>
            <a:ext cx="3795564" cy="2684006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888" y="3146836"/>
            <a:ext cx="3343100" cy="2417192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24</a:t>
            </a:fld>
            <a:endParaRPr lang="en-US"/>
          </a:p>
        </p:txBody>
      </p:sp>
      <p:sp>
        <p:nvSpPr>
          <p:cNvPr id="10" name="Ορθογώνιο 9"/>
          <p:cNvSpPr/>
          <p:nvPr/>
        </p:nvSpPr>
        <p:spPr>
          <a:xfrm>
            <a:off x="1622129" y="4473226"/>
            <a:ext cx="21902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/>
              <a:t>Helix </a:t>
            </a:r>
            <a:r>
              <a:rPr lang="en-US" sz="1600" b="1" i="1" dirty="0" err="1"/>
              <a:t>aspersa</a:t>
            </a:r>
            <a:r>
              <a:rPr lang="en-US" sz="1600" b="1" i="1" dirty="0"/>
              <a:t> </a:t>
            </a:r>
            <a:r>
              <a:rPr lang="en-US" sz="1600" b="1" dirty="0"/>
              <a:t>(</a:t>
            </a:r>
            <a:r>
              <a:rPr lang="el-GR" sz="1600" b="1" dirty="0"/>
              <a:t>Χοντρός)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5371462" y="5606168"/>
            <a:ext cx="22119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/>
              <a:t>Helix </a:t>
            </a:r>
            <a:r>
              <a:rPr lang="en-US" altLang="en-US" sz="1600" b="1" i="1" dirty="0" err="1"/>
              <a:t>pomatia</a:t>
            </a:r>
            <a:r>
              <a:rPr lang="el-GR" altLang="en-US" sz="1600" b="1" i="1" dirty="0"/>
              <a:t> </a:t>
            </a:r>
            <a:r>
              <a:rPr lang="el-GR" altLang="en-US" sz="1600" b="1" dirty="0"/>
              <a:t>(Άσπρος)</a:t>
            </a:r>
            <a:endParaRPr lang="en-US" altLang="en-US" sz="16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30240" y="40784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r>
              <a:rPr lang="en-US" sz="1200" dirty="0" smtClean="0"/>
              <a:t>2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807228" y="528702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15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αξία</a:t>
            </a:r>
            <a:r>
              <a:rPr lang="en-US" dirty="0" smtClean="0"/>
              <a:t> 2/5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  <p:sp>
        <p:nvSpPr>
          <p:cNvPr id="10" name="Ορθογώνιο 9"/>
          <p:cNvSpPr/>
          <p:nvPr/>
        </p:nvSpPr>
        <p:spPr>
          <a:xfrm>
            <a:off x="1622129" y="4473226"/>
            <a:ext cx="21902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/>
              <a:t>Helix </a:t>
            </a:r>
            <a:r>
              <a:rPr lang="en-US" sz="1600" b="1" i="1" dirty="0" err="1"/>
              <a:t>lucorum</a:t>
            </a:r>
            <a:r>
              <a:rPr lang="en-US" sz="1600" b="1" i="1" dirty="0"/>
              <a:t> (</a:t>
            </a:r>
            <a:r>
              <a:rPr lang="el-GR" sz="1600" b="1" i="1" dirty="0"/>
              <a:t>Μαύρο)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5271691" y="5399321"/>
            <a:ext cx="2411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/>
              <a:t>Helix </a:t>
            </a:r>
            <a:r>
              <a:rPr lang="en-US" altLang="en-US" sz="1600" b="1" i="1" dirty="0" err="1"/>
              <a:t>aperta</a:t>
            </a:r>
            <a:r>
              <a:rPr lang="en-US" altLang="en-US" sz="1600" b="1" i="1" dirty="0"/>
              <a:t> (</a:t>
            </a:r>
            <a:r>
              <a:rPr lang="el-GR" altLang="en-US" sz="1600" b="1" i="1" dirty="0" err="1"/>
              <a:t>Μουρμούρι</a:t>
            </a:r>
            <a:r>
              <a:rPr lang="el-GR" altLang="en-US" sz="1600" b="1" i="1" dirty="0"/>
              <a:t>)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9" y="1815390"/>
            <a:ext cx="3336324" cy="2533135"/>
          </a:xfrm>
        </p:spPr>
      </p:pic>
      <p:pic>
        <p:nvPicPr>
          <p:cNvPr id="12" name="Θέση περιεχομένου 11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484" y="2800758"/>
            <a:ext cx="3305908" cy="2414588"/>
          </a:xfrm>
        </p:spPr>
      </p:pic>
      <p:sp>
        <p:nvSpPr>
          <p:cNvPr id="9" name="TextBox 8"/>
          <p:cNvSpPr txBox="1"/>
          <p:nvPr/>
        </p:nvSpPr>
        <p:spPr>
          <a:xfrm>
            <a:off x="3976687" y="40253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88632" y="49383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61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αξία</a:t>
            </a:r>
            <a:r>
              <a:rPr lang="en-US" dirty="0" smtClean="0"/>
              <a:t> 3/5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31" y="2183228"/>
            <a:ext cx="3886200" cy="995549"/>
          </a:xfrm>
        </p:spPr>
      </p:pic>
      <p:sp>
        <p:nvSpPr>
          <p:cNvPr id="10" name="Ορθογώνιο 9"/>
          <p:cNvSpPr/>
          <p:nvPr/>
        </p:nvSpPr>
        <p:spPr>
          <a:xfrm>
            <a:off x="1669411" y="3178777"/>
            <a:ext cx="1576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/>
              <a:t>Helix </a:t>
            </a:r>
            <a:r>
              <a:rPr lang="en-US" sz="1600" b="1" i="1" dirty="0" err="1"/>
              <a:t>godetiana</a:t>
            </a:r>
            <a:r>
              <a:rPr lang="en-US" sz="1600" b="1" i="1" dirty="0"/>
              <a:t> 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5553063" y="5232089"/>
            <a:ext cx="2411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/>
              <a:t>Helix </a:t>
            </a:r>
            <a:r>
              <a:rPr lang="en-US" altLang="en-US" sz="1600" b="1" i="1" dirty="0" err="1"/>
              <a:t>cincta</a:t>
            </a:r>
            <a:r>
              <a:rPr lang="en-US" altLang="en-US" sz="1600" b="1" i="1" dirty="0"/>
              <a:t> (</a:t>
            </a:r>
            <a:r>
              <a:rPr lang="el-GR" altLang="en-US" sz="1600" b="1" i="1" dirty="0"/>
              <a:t>Αρχόντισσες)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6961" y="29325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801430"/>
            <a:ext cx="3886200" cy="2399728"/>
          </a:xfrm>
        </p:spPr>
      </p:pic>
      <p:sp>
        <p:nvSpPr>
          <p:cNvPr id="13" name="TextBox 12"/>
          <p:cNvSpPr txBox="1"/>
          <p:nvPr/>
        </p:nvSpPr>
        <p:spPr>
          <a:xfrm>
            <a:off x="8129033" y="49241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6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αξία</a:t>
            </a:r>
            <a:r>
              <a:rPr lang="en-US" dirty="0" smtClean="0"/>
              <a:t> 4/5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  <p:pic>
        <p:nvPicPr>
          <p:cNvPr id="15" name="Θέση εικόνας 1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28" t="6998" r="-9028" b="6998"/>
          <a:stretch/>
        </p:blipFill>
        <p:spPr>
          <a:xfrm>
            <a:off x="4737100" y="1707496"/>
            <a:ext cx="3778250" cy="2044700"/>
          </a:xfrm>
        </p:spPr>
      </p:pic>
      <p:pic>
        <p:nvPicPr>
          <p:cNvPr id="16" name="Θέση εικόνας 15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5" b="5035"/>
          <a:stretch>
            <a:fillRect/>
          </a:stretch>
        </p:blipFill>
        <p:spPr>
          <a:xfrm>
            <a:off x="1497862" y="4183071"/>
            <a:ext cx="3778250" cy="2032000"/>
          </a:xfrm>
        </p:spPr>
      </p:pic>
      <p:sp>
        <p:nvSpPr>
          <p:cNvPr id="10" name="Ορθογώνιο 9"/>
          <p:cNvSpPr/>
          <p:nvPr/>
        </p:nvSpPr>
        <p:spPr>
          <a:xfrm>
            <a:off x="1179443" y="3738941"/>
            <a:ext cx="27769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/>
              <a:t>Helix </a:t>
            </a:r>
            <a:r>
              <a:rPr lang="en-US" sz="1600" b="1" i="1" dirty="0" err="1"/>
              <a:t>nucula</a:t>
            </a:r>
            <a:r>
              <a:rPr lang="en-US" sz="1600" b="1" i="1" dirty="0"/>
              <a:t> (</a:t>
            </a:r>
            <a:r>
              <a:rPr lang="el-GR" sz="1600" b="1" i="1" dirty="0" err="1"/>
              <a:t>Μπαρμπαρόσοι</a:t>
            </a:r>
            <a:r>
              <a:rPr lang="el-GR" sz="1600" b="1" i="1" dirty="0"/>
              <a:t>)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" b="2823"/>
          <a:stretch>
            <a:fillRect/>
          </a:stretch>
        </p:blipFill>
        <p:spPr>
          <a:xfrm>
            <a:off x="678807" y="1695239"/>
            <a:ext cx="3778250" cy="2032000"/>
          </a:xfrm>
        </p:spPr>
      </p:pic>
      <p:sp>
        <p:nvSpPr>
          <p:cNvPr id="11" name="Ορθογώνιο 10"/>
          <p:cNvSpPr/>
          <p:nvPr/>
        </p:nvSpPr>
        <p:spPr>
          <a:xfrm>
            <a:off x="5276112" y="3736557"/>
            <a:ext cx="27002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 err="1"/>
              <a:t>Eobania</a:t>
            </a:r>
            <a:r>
              <a:rPr lang="en-US" altLang="en-US" sz="1600" b="1" i="1" dirty="0"/>
              <a:t> </a:t>
            </a:r>
            <a:r>
              <a:rPr lang="en-US" altLang="en-US" sz="1600" b="1" i="1" dirty="0" err="1"/>
              <a:t>vermiculata</a:t>
            </a:r>
            <a:r>
              <a:rPr lang="en-US" altLang="en-US" sz="1600" b="1" i="1" dirty="0"/>
              <a:t> (</a:t>
            </a:r>
            <a:r>
              <a:rPr lang="el-GR" altLang="en-US" sz="1600" b="1" i="1" dirty="0"/>
              <a:t>Λιανός)</a:t>
            </a:r>
          </a:p>
        </p:txBody>
      </p:sp>
      <p:sp>
        <p:nvSpPr>
          <p:cNvPr id="17" name="Ορθογώνιο 16"/>
          <p:cNvSpPr/>
          <p:nvPr/>
        </p:nvSpPr>
        <p:spPr>
          <a:xfrm>
            <a:off x="5321063" y="5876517"/>
            <a:ext cx="2350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 dirty="0" err="1"/>
              <a:t>Theba</a:t>
            </a:r>
            <a:r>
              <a:rPr lang="en-US" altLang="en-US" sz="1600" b="1" i="1" dirty="0"/>
              <a:t> </a:t>
            </a:r>
            <a:r>
              <a:rPr lang="en-US" altLang="en-US" sz="1600" b="1" i="1" dirty="0" err="1"/>
              <a:t>pisana</a:t>
            </a:r>
            <a:r>
              <a:rPr lang="en-US" altLang="en-US" sz="1600" b="1" i="1" dirty="0"/>
              <a:t> (</a:t>
            </a:r>
            <a:r>
              <a:rPr lang="el-GR" altLang="en-US" sz="1600" b="1" i="1" dirty="0" err="1"/>
              <a:t>Χοχλιδάκι</a:t>
            </a:r>
            <a:r>
              <a:rPr lang="el-GR" altLang="en-US" sz="1600" b="1" i="1" dirty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5297" y="34560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</a:t>
            </a:r>
            <a:r>
              <a:rPr lang="en-US" sz="1200" dirty="0" smtClean="0">
                <a:solidFill>
                  <a:schemeClr val="bg1"/>
                </a:solidFill>
              </a:rPr>
              <a:t>8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69073" y="34155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r>
              <a:rPr lang="en-US" sz="1200" dirty="0" smtClean="0"/>
              <a:t>9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5276112" y="55995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6142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Οικονομική αξία</a:t>
            </a:r>
            <a:r>
              <a:rPr lang="en-US" dirty="0" smtClean="0"/>
              <a:t> 5/5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1718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</a:pPr>
            <a:r>
              <a:rPr lang="el-GR" sz="2600" dirty="0"/>
              <a:t>Η πλήρης εκτροφή δεν είναι </a:t>
            </a:r>
            <a:r>
              <a:rPr lang="el-GR" sz="2600" dirty="0" smtClean="0"/>
              <a:t>εφικτή.</a:t>
            </a:r>
            <a:endParaRPr lang="el-GR" sz="2600" dirty="0"/>
          </a:p>
          <a:p>
            <a:pPr>
              <a:spcBef>
                <a:spcPts val="1200"/>
              </a:spcBef>
            </a:pPr>
            <a:r>
              <a:rPr lang="el-GR" sz="2600" dirty="0" smtClean="0"/>
              <a:t>Συλλέγονται </a:t>
            </a:r>
            <a:r>
              <a:rPr lang="el-GR" sz="2600" dirty="0"/>
              <a:t>από τη φύση, </a:t>
            </a:r>
            <a:r>
              <a:rPr lang="el-GR" sz="2600" dirty="0" err="1"/>
              <a:t>παχύνονται</a:t>
            </a:r>
            <a:r>
              <a:rPr lang="el-GR" sz="2600" dirty="0"/>
              <a:t>, </a:t>
            </a:r>
            <a:r>
              <a:rPr lang="el-GR" sz="2600" dirty="0" smtClean="0"/>
              <a:t>συσκευάζονται.</a:t>
            </a:r>
            <a:endParaRPr lang="el-GR" sz="2600" dirty="0"/>
          </a:p>
          <a:p>
            <a:pPr>
              <a:spcBef>
                <a:spcPts val="1200"/>
              </a:spcBef>
            </a:pPr>
            <a:r>
              <a:rPr lang="el-GR" sz="2600" dirty="0" smtClean="0"/>
              <a:t>Το </a:t>
            </a:r>
            <a:r>
              <a:rPr lang="el-GR" sz="2600" dirty="0"/>
              <a:t>90% των σαλιγκαριών που συσκευάζονται από ελληνικές επιχειρήσεις είναι εισαγόμενο (Βαλκάνια, Ουγγαρία, Πολωνία</a:t>
            </a:r>
            <a:r>
              <a:rPr lang="el-GR" sz="2600" dirty="0" smtClean="0"/>
              <a:t>).</a:t>
            </a:r>
            <a:r>
              <a:rPr lang="el-GR" sz="2600" dirty="0"/>
              <a:t> </a:t>
            </a:r>
            <a:r>
              <a:rPr lang="el-GR" sz="2600" dirty="0" smtClean="0"/>
              <a:t>Το </a:t>
            </a:r>
            <a:r>
              <a:rPr lang="el-GR" sz="2600" dirty="0"/>
              <a:t>10% προέρχεται κυρίως από την Κρήτη και την </a:t>
            </a:r>
            <a:r>
              <a:rPr lang="el-GR" sz="2600" dirty="0" smtClean="0"/>
              <a:t>Πελοπόννησο.</a:t>
            </a:r>
            <a:endParaRPr lang="el-GR" sz="2600" dirty="0"/>
          </a:p>
          <a:p>
            <a:pPr>
              <a:spcBef>
                <a:spcPts val="1200"/>
              </a:spcBef>
            </a:pPr>
            <a:r>
              <a:rPr lang="el-GR" sz="2600" dirty="0" smtClean="0"/>
              <a:t>Εξαγωγές </a:t>
            </a:r>
            <a:r>
              <a:rPr lang="el-GR" sz="2600" dirty="0"/>
              <a:t>στη Γαλλία, Γερμανία, Αγγλία, ΗΠΑ, </a:t>
            </a:r>
            <a:r>
              <a:rPr lang="el-GR" sz="2600" dirty="0" smtClean="0"/>
              <a:t>Καναδάς.</a:t>
            </a:r>
            <a:endParaRPr lang="el-GR" sz="2600" dirty="0"/>
          </a:p>
          <a:p>
            <a:pPr>
              <a:spcBef>
                <a:spcPts val="1200"/>
              </a:spcBef>
            </a:pPr>
            <a:r>
              <a:rPr lang="el-GR" sz="2600" dirty="0" smtClean="0"/>
              <a:t>Κονσέρβες </a:t>
            </a:r>
            <a:r>
              <a:rPr lang="el-GR" sz="2600" dirty="0"/>
              <a:t>κρέατος, έτοιμα κατεψυγμένα μαγειρεμένα, κατεψυγμένο κρέας, </a:t>
            </a:r>
            <a:r>
              <a:rPr lang="el-GR" sz="2600" dirty="0" smtClean="0"/>
              <a:t>κελύφη.</a:t>
            </a:r>
            <a:endParaRPr lang="el-GR" sz="2600" dirty="0"/>
          </a:p>
          <a:p>
            <a:pPr>
              <a:spcBef>
                <a:spcPts val="1200"/>
              </a:spcBef>
            </a:pPr>
            <a:r>
              <a:rPr lang="el-GR" sz="2600" dirty="0" smtClean="0"/>
              <a:t>Τιμές </a:t>
            </a:r>
            <a:r>
              <a:rPr lang="el-GR" sz="2600" dirty="0"/>
              <a:t>0,60 – 1 ευρώ το </a:t>
            </a:r>
            <a:r>
              <a:rPr lang="el-GR" sz="2600" dirty="0" smtClean="0"/>
              <a:t>κιλό.</a:t>
            </a:r>
            <a:endParaRPr lang="el-GR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67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Απειλές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Ορισμένα είδη όπως το </a:t>
            </a:r>
            <a:r>
              <a:rPr lang="el-GR" sz="2400" i="1" dirty="0" err="1"/>
              <a:t>Helix</a:t>
            </a:r>
            <a:r>
              <a:rPr lang="el-GR" sz="2400" i="1" dirty="0"/>
              <a:t> </a:t>
            </a:r>
            <a:r>
              <a:rPr lang="el-GR" sz="2400" i="1" dirty="0" err="1"/>
              <a:t>godetiana</a:t>
            </a:r>
            <a:r>
              <a:rPr lang="el-GR" sz="2400" i="1" dirty="0"/>
              <a:t> </a:t>
            </a:r>
            <a:r>
              <a:rPr lang="el-GR" sz="2400" dirty="0"/>
              <a:t>συλλέγονται αν και έχουν μικρούς </a:t>
            </a:r>
            <a:r>
              <a:rPr lang="el-GR" sz="2400" dirty="0" smtClean="0"/>
              <a:t>πληθυσμούς.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Το είδος θεωρείται απειλούμενο σύμφωνα με την </a:t>
            </a:r>
            <a:r>
              <a:rPr lang="el-GR" sz="2400" dirty="0" smtClean="0"/>
              <a:t>IUCN.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51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6. Ασπόνδυλα της Ελλάδας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33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6</a:t>
            </a:r>
            <a:r>
              <a:rPr lang="el-GR" altLang="en-US" sz="2000" dirty="0" smtClean="0"/>
              <a:t>. Ασπόνδυλα της Ελλάδας».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6. Ασπόνδυλα της Ελλάδας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34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(1/5)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</a:t>
            </a:r>
            <a:r>
              <a:rPr lang="en-US" sz="1600" b="1" dirty="0" smtClean="0"/>
              <a:t>. </a:t>
            </a:r>
            <a:r>
              <a:rPr lang="el-GR" sz="1600" dirty="0" smtClean="0"/>
              <a:t>Σύνδεσμος:</a:t>
            </a:r>
            <a:r>
              <a:rPr lang="en-US" sz="1600" dirty="0"/>
              <a:t>http://www.si.edu/encyclopedia_si/nmnh/buginfo/killbee.htm. </a:t>
            </a:r>
            <a:r>
              <a:rPr lang="el-GR" sz="1600" dirty="0"/>
              <a:t>Πηγή:</a:t>
            </a:r>
            <a:r>
              <a:rPr lang="en-US" sz="1600" dirty="0"/>
              <a:t>http://www.si.edu/.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l-GR" sz="1600" dirty="0"/>
              <a:t>Σύνδεσμος: </a:t>
            </a:r>
            <a:r>
              <a:rPr lang="en-US" sz="1600" dirty="0"/>
              <a:t>http://www.life.illinois.edu/bio104/32Speciation.pdf. </a:t>
            </a:r>
            <a:r>
              <a:rPr lang="el-GR" sz="1600" dirty="0"/>
              <a:t>Πηγή:</a:t>
            </a:r>
            <a:r>
              <a:rPr lang="en-US" sz="1600" dirty="0"/>
              <a:t>http://www.life.illinois.edu/.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l-GR" sz="1600" dirty="0"/>
              <a:t>Σύνδεσμος: </a:t>
            </a:r>
            <a:r>
              <a:rPr lang="en-US" sz="1600" dirty="0"/>
              <a:t>http://www.etymologie-occitane.fr/2011/09/magnan-magnanerie/. </a:t>
            </a:r>
            <a:r>
              <a:rPr lang="el-GR" sz="1600" dirty="0"/>
              <a:t>Πηγή:</a:t>
            </a:r>
            <a:r>
              <a:rPr lang="en-US" sz="1600" dirty="0"/>
              <a:t>http://www.etymologie-occitane.fr/.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l-GR" sz="1600" dirty="0"/>
              <a:t>© </a:t>
            </a:r>
            <a:r>
              <a:rPr lang="en-US" sz="1600" dirty="0" err="1"/>
              <a:t>Nieznany</a:t>
            </a:r>
            <a:r>
              <a:rPr lang="en-US" sz="1600" dirty="0"/>
              <a:t>,   Greece. </a:t>
            </a:r>
            <a:r>
              <a:rPr lang="el-GR" sz="1600" dirty="0"/>
              <a:t>Σύνδεσμος: </a:t>
            </a:r>
            <a:r>
              <a:rPr lang="en-US" sz="1600" dirty="0"/>
              <a:t>http://www.lepidoptera.eu/show.php?ID=6665&amp;country=IT. </a:t>
            </a:r>
            <a:r>
              <a:rPr lang="el-GR" sz="1600" dirty="0"/>
              <a:t>Πηγή:</a:t>
            </a:r>
            <a:r>
              <a:rPr lang="en-US" sz="1600" dirty="0"/>
              <a:t>http://www.lepidoptera.eu/.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l-GR" sz="1600" dirty="0"/>
              <a:t>Σύνδεσμος: </a:t>
            </a:r>
            <a:r>
              <a:rPr lang="en-US" sz="1600" dirty="0"/>
              <a:t>http://www.agrobestgrup.com/ilac.php?dilkod=EN&amp;ilacid=139&amp;kat=vision-48-ec. </a:t>
            </a:r>
            <a:r>
              <a:rPr lang="el-GR" sz="1600" dirty="0"/>
              <a:t>Πηγή: </a:t>
            </a:r>
            <a:r>
              <a:rPr lang="en-US" sz="1600" dirty="0"/>
              <a:t>http://www.agrobestgrup.com/index.php?dilkod=TR.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6. </a:t>
            </a:r>
            <a:r>
              <a:rPr lang="el-GR" sz="1600" dirty="0"/>
              <a:t>Σύνδεσμος: </a:t>
            </a:r>
            <a:r>
              <a:rPr lang="en-US" sz="1600" dirty="0"/>
              <a:t>http://www.agripest.net/prays-oleae. </a:t>
            </a:r>
            <a:r>
              <a:rPr lang="el-GR" sz="1600" dirty="0"/>
              <a:t>Πηγή:</a:t>
            </a:r>
            <a:r>
              <a:rPr lang="en-US" sz="1600" dirty="0"/>
              <a:t>http://www.agripest.net/.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l-GR" sz="1600" dirty="0"/>
              <a:t>Σύνδεσμος: </a:t>
            </a:r>
            <a:r>
              <a:rPr lang="en-US" sz="1600" dirty="0"/>
              <a:t>http://www.pmc.gr/olive_fruit_fly.htm. </a:t>
            </a:r>
            <a:r>
              <a:rPr lang="el-GR" sz="1600" dirty="0"/>
              <a:t>Πηγή:</a:t>
            </a:r>
            <a:r>
              <a:rPr lang="en-US" sz="1600" dirty="0"/>
              <a:t>http://www.pmc.gr/.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8. </a:t>
            </a:r>
            <a:r>
              <a:rPr lang="el-GR" sz="1600" dirty="0"/>
              <a:t>Σύνδεσμος</a:t>
            </a:r>
            <a:r>
              <a:rPr lang="en-US" sz="1600" dirty="0"/>
              <a:t>http://www.virginiafruit.ento.vt.edu/phylloxera.html. </a:t>
            </a:r>
            <a:r>
              <a:rPr lang="el-GR" sz="1600" dirty="0"/>
              <a:t>Πηγή: </a:t>
            </a:r>
            <a:r>
              <a:rPr lang="en-US" sz="1600" dirty="0"/>
              <a:t>http://www.virginiafruit.ento.vt.edu/.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(2/5)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9. </a:t>
            </a:r>
            <a:r>
              <a:rPr lang="el-GR" sz="1600" dirty="0"/>
              <a:t>Σύνδεσμος: </a:t>
            </a:r>
            <a:r>
              <a:rPr lang="en-US" sz="1600" dirty="0"/>
              <a:t>http://www.medicinageriatrica.com.br/2012/04/. </a:t>
            </a:r>
            <a:r>
              <a:rPr lang="el-GR" sz="1600" dirty="0"/>
              <a:t>Πηγή:</a:t>
            </a:r>
            <a:r>
              <a:rPr lang="en-US" sz="1600" dirty="0"/>
              <a:t>http://www.medicinageriatrica.com.br/.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10. </a:t>
            </a:r>
            <a:r>
              <a:rPr lang="el-GR" sz="1600" dirty="0"/>
              <a:t>Σύνδεσμος: </a:t>
            </a:r>
            <a:r>
              <a:rPr lang="en-US" sz="1600" dirty="0"/>
              <a:t>https://www.nlm.nih.gov/medlineplus/ency/imagepages/19582.htm. </a:t>
            </a:r>
            <a:r>
              <a:rPr lang="el-GR" sz="1600" dirty="0"/>
              <a:t>Πηγή:</a:t>
            </a:r>
            <a:r>
              <a:rPr lang="en-US" sz="1600" dirty="0"/>
              <a:t>https://www.nlm.nih.gov/medlineplus/.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11. </a:t>
            </a:r>
            <a:r>
              <a:rPr lang="el-GR" sz="1600" dirty="0"/>
              <a:t>Σύνδεσμος: </a:t>
            </a:r>
            <a:r>
              <a:rPr lang="en-US" sz="1600" dirty="0"/>
              <a:t>http://www.explorecrete.com/archaeology/heraklion-museum.html. </a:t>
            </a:r>
            <a:r>
              <a:rPr lang="el-GR" sz="1600" dirty="0"/>
              <a:t>Πηγή: </a:t>
            </a:r>
            <a:r>
              <a:rPr lang="en-US" sz="1600" dirty="0"/>
              <a:t>http://www.explorecrete.com/.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l-GR" sz="1600" dirty="0"/>
              <a:t>Σύνδεσμος: </a:t>
            </a:r>
            <a:r>
              <a:rPr lang="en-US" sz="1600" dirty="0"/>
              <a:t>http://quatr.us/greeks/art/pottery/latebronze.htm. </a:t>
            </a:r>
            <a:r>
              <a:rPr lang="el-GR" sz="1600" dirty="0"/>
              <a:t>Πηγή:</a:t>
            </a:r>
            <a:r>
              <a:rPr lang="en-US" sz="1600" dirty="0"/>
              <a:t>http://quatr.us/.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13. </a:t>
            </a:r>
            <a:r>
              <a:rPr lang="el-GR" sz="1600" dirty="0"/>
              <a:t>© </a:t>
            </a:r>
            <a:r>
              <a:rPr lang="en-US" sz="1600" dirty="0" err="1"/>
              <a:t>Vetwest</a:t>
            </a:r>
            <a:r>
              <a:rPr lang="en-US" sz="1600" dirty="0"/>
              <a:t> Animal Hospitals 2015. </a:t>
            </a:r>
            <a:r>
              <a:rPr lang="el-GR" sz="1600" dirty="0"/>
              <a:t>Σύνδεσμος:</a:t>
            </a:r>
            <a:r>
              <a:rPr lang="en-US" sz="1600" dirty="0"/>
              <a:t>http://www.vetwest.com.au/pet-library/worms-and-your-dog. </a:t>
            </a:r>
            <a:r>
              <a:rPr lang="el-GR" sz="1600" dirty="0"/>
              <a:t>Πηγή:</a:t>
            </a:r>
            <a:r>
              <a:rPr lang="en-US" sz="1600" dirty="0"/>
              <a:t>http://www.vetwest.com.au.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14. </a:t>
            </a:r>
            <a:r>
              <a:rPr lang="el-GR" sz="1600" dirty="0"/>
              <a:t>Σύνδεσμος: </a:t>
            </a:r>
            <a:r>
              <a:rPr lang="en-US" sz="1600" dirty="0"/>
              <a:t>http://www.veterinariosdomicilio.es/prevencion.html. </a:t>
            </a:r>
            <a:r>
              <a:rPr lang="el-GR" sz="1600" dirty="0"/>
              <a:t>Πηγή:</a:t>
            </a:r>
            <a:r>
              <a:rPr lang="en-US" sz="1600" dirty="0"/>
              <a:t>http://www.veterinariosdomicilio.es/.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15. </a:t>
            </a:r>
            <a:r>
              <a:rPr lang="en-US" sz="1600" dirty="0"/>
              <a:t>Study Everywhere! © 2015 </a:t>
            </a:r>
            <a:r>
              <a:rPr lang="en-US" sz="1600" dirty="0" err="1"/>
              <a:t>Quizlet</a:t>
            </a:r>
            <a:r>
              <a:rPr lang="en-US" sz="1600" dirty="0"/>
              <a:t> Inc. </a:t>
            </a:r>
            <a:r>
              <a:rPr lang="el-GR" sz="1600" dirty="0"/>
              <a:t>Σύνδεσμος: </a:t>
            </a:r>
            <a:r>
              <a:rPr lang="en-US" sz="1600" dirty="0"/>
              <a:t>https://quizlet.com/25021594/parasitology-module-3-wvu-global-medicine-cestodes-flash-cards/. </a:t>
            </a:r>
            <a:r>
              <a:rPr lang="el-GR" sz="1600" dirty="0"/>
              <a:t>Πηγή:</a:t>
            </a:r>
            <a:r>
              <a:rPr lang="en-US" sz="1600" dirty="0"/>
              <a:t>https://quizlet.com/. 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16. </a:t>
            </a:r>
            <a:r>
              <a:rPr lang="el-GR" sz="1600" dirty="0"/>
              <a:t>© 2010 </a:t>
            </a:r>
            <a:r>
              <a:rPr lang="en-US" sz="1600" dirty="0"/>
              <a:t>NATIONALPARK WATTENMEER. </a:t>
            </a:r>
            <a:r>
              <a:rPr lang="el-GR" sz="1600" dirty="0"/>
              <a:t>Σύνδεσμος: </a:t>
            </a:r>
            <a:r>
              <a:rPr lang="en-US" sz="1600" dirty="0"/>
              <a:t>http://www.nationalpark-wattenmeer-erleben.de/veranstaltungen/%5Bfield_vg_datum-yyyy%5D/wattenmeer-entdecker-wat-ein-watt_2287 . </a:t>
            </a:r>
            <a:r>
              <a:rPr lang="el-GR" sz="1600" dirty="0"/>
              <a:t>Πηγή:</a:t>
            </a:r>
            <a:r>
              <a:rPr lang="en-US" sz="1600" dirty="0"/>
              <a:t>http://www.nationalpark-wattenmeer-erleben.de.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(3/5)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n-US" sz="1600" dirty="0"/>
              <a:t>Copyright © 1994-2004. </a:t>
            </a:r>
            <a:r>
              <a:rPr lang="el-GR" sz="1600" dirty="0"/>
              <a:t>Σύνδεσμος: </a:t>
            </a:r>
            <a:r>
              <a:rPr lang="en-US" sz="1600" dirty="0"/>
              <a:t>http://bio-ditrl.sunsite.ualberta.ca/detail/?P_MNO=3940.  </a:t>
            </a:r>
            <a:r>
              <a:rPr lang="el-GR" sz="1600" dirty="0"/>
              <a:t>Πηγή:</a:t>
            </a:r>
            <a:r>
              <a:rPr lang="en-US" sz="1600" dirty="0"/>
              <a:t>http://bio-ditrl.sunsite.ualberta.ca/.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l-GR" sz="1600" dirty="0"/>
              <a:t>Σύνδεσμος:</a:t>
            </a:r>
            <a:r>
              <a:rPr lang="en-US" sz="1600" dirty="0"/>
              <a:t>http://delta-intkey.com/britmo/www/hydrobii.htm. </a:t>
            </a:r>
            <a:r>
              <a:rPr lang="el-GR" sz="1600" dirty="0"/>
              <a:t>Πηγή:‘</a:t>
            </a:r>
            <a:r>
              <a:rPr lang="en-US" sz="1600" dirty="0"/>
              <a:t>Watson, L., and </a:t>
            </a:r>
            <a:r>
              <a:rPr lang="en-US" sz="1600" dirty="0" err="1"/>
              <a:t>Dallwitz</a:t>
            </a:r>
            <a:r>
              <a:rPr lang="en-US" sz="1600" dirty="0"/>
              <a:t>, M.J. 2005 onwards. The families of British non-marine </a:t>
            </a:r>
            <a:r>
              <a:rPr lang="en-US" sz="1600" dirty="0" err="1"/>
              <a:t>molluscs</a:t>
            </a:r>
            <a:r>
              <a:rPr lang="en-US" sz="1600" dirty="0"/>
              <a:t> (slugs, snails and mussels). Version: 4th January 2012. http://delta-intkey.com. 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19. </a:t>
            </a:r>
            <a:r>
              <a:rPr lang="en-US" sz="1600" dirty="0"/>
              <a:t>BIODIDAC © J. Houseman. </a:t>
            </a:r>
            <a:r>
              <a:rPr lang="el-GR" sz="1600" dirty="0"/>
              <a:t>Σύνδεσμος:</a:t>
            </a:r>
            <a:r>
              <a:rPr lang="en-US" sz="1600" dirty="0"/>
              <a:t>https://mayfield-invertebrates.wikispaces.com/Platyhelmithes.  </a:t>
            </a:r>
            <a:r>
              <a:rPr lang="el-GR" sz="1600" dirty="0"/>
              <a:t>Πηγή:</a:t>
            </a:r>
            <a:r>
              <a:rPr lang="en-US" sz="1600" dirty="0"/>
              <a:t>https://mayfield-invertebrates.wikispaces.com/.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20. </a:t>
            </a:r>
            <a:r>
              <a:rPr lang="en-US" sz="1600" dirty="0" err="1"/>
              <a:t>Elmis</a:t>
            </a:r>
            <a:r>
              <a:rPr lang="en-US" sz="1600" dirty="0"/>
              <a:t> sp. © Juan RUEDA. </a:t>
            </a:r>
            <a:r>
              <a:rPr lang="el-GR" sz="1600" dirty="0"/>
              <a:t>Σύνδεσμος: </a:t>
            </a:r>
            <a:r>
              <a:rPr lang="en-US" sz="1600" dirty="0"/>
              <a:t>http://www.rios-galegos.com/ins92.htm#CARACTER%C3%8DSTICAS. </a:t>
            </a:r>
            <a:r>
              <a:rPr lang="el-GR" sz="1600" dirty="0"/>
              <a:t>Πηγή: </a:t>
            </a:r>
            <a:r>
              <a:rPr lang="en-US" sz="1600" dirty="0"/>
              <a:t>http://www.rios-galegos.com/.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21.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https://el.wikipedia.org/wiki/%CE%A0%CE%BB%CE%B5%CE%BA%CF%8C%CF%80%CF%84%CE%B5%CF%81%CE%B1. </a:t>
            </a:r>
            <a:r>
              <a:rPr lang="el-GR" sz="1600" dirty="0"/>
              <a:t>Πηγή:</a:t>
            </a:r>
            <a:r>
              <a:rPr lang="en-US" sz="1600" dirty="0"/>
              <a:t>https://el.wikipedia.org.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22. </a:t>
            </a:r>
            <a:r>
              <a:rPr lang="el-GR" sz="1600" dirty="0"/>
              <a:t>Άδεια </a:t>
            </a:r>
            <a:r>
              <a:rPr lang="en-US" sz="1600" dirty="0"/>
              <a:t>CC BY-SA 2.5. </a:t>
            </a:r>
            <a:r>
              <a:rPr lang="el-GR" sz="1600" dirty="0"/>
              <a:t>Σύνδεσμος: </a:t>
            </a:r>
            <a:r>
              <a:rPr lang="en-US" sz="1600" dirty="0"/>
              <a:t>https://el.wikipedia.org/wiki/%CE%95%CF%86%CE%B7%CE%BC%CE%B5%CF%81%CF%8C%CF%80%CF%84%CE%B5%CF%81%CE%B1. </a:t>
            </a:r>
            <a:r>
              <a:rPr lang="el-GR" sz="1600" dirty="0"/>
              <a:t>Πηγή:</a:t>
            </a:r>
            <a:r>
              <a:rPr lang="en-US" sz="1600" dirty="0"/>
              <a:t>https://el.wikipedia.org.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23. </a:t>
            </a:r>
            <a:r>
              <a:rPr lang="el-GR" sz="1600" dirty="0"/>
              <a:t>Σύνδεσμος: </a:t>
            </a:r>
            <a:r>
              <a:rPr lang="en-US" sz="1600" dirty="0"/>
              <a:t>http://www.finestkind.co.nz/quota-brokerage/quota-for-sale/2253-paddle-crab.aspx. </a:t>
            </a:r>
            <a:r>
              <a:rPr lang="el-GR" sz="1600" dirty="0"/>
              <a:t>Πηγή:</a:t>
            </a:r>
            <a:r>
              <a:rPr lang="en-US" sz="1600" dirty="0"/>
              <a:t>http://www.finestkind.co.nz.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51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(4/5)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24. </a:t>
            </a:r>
            <a:r>
              <a:rPr lang="el-GR" sz="1600" dirty="0"/>
              <a:t>Σύνδεσμος: </a:t>
            </a:r>
            <a:r>
              <a:rPr lang="en-US" sz="1600" dirty="0"/>
              <a:t>https://www.studyblue.com/notes/note/n/arthropoda/deck/4474012. </a:t>
            </a:r>
            <a:r>
              <a:rPr lang="el-GR" sz="1600" dirty="0"/>
              <a:t>Πηγή:</a:t>
            </a:r>
            <a:r>
              <a:rPr lang="en-US" sz="1600" dirty="0"/>
              <a:t>https://www.studyblue.com/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25. </a:t>
            </a:r>
            <a:r>
              <a:rPr lang="el-GR" sz="1600" dirty="0"/>
              <a:t>Σύνδεσμος: </a:t>
            </a:r>
            <a:r>
              <a:rPr lang="en-US" sz="1600" dirty="0"/>
              <a:t>http://www.zin.ru/animalia/coleoptera/eng/brinev1.htm.  </a:t>
            </a:r>
            <a:r>
              <a:rPr lang="el-GR" sz="1600" dirty="0"/>
              <a:t>Πηγή:</a:t>
            </a:r>
            <a:r>
              <a:rPr lang="en-US" sz="1600" dirty="0"/>
              <a:t>http://www.zin.ru/.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26. </a:t>
            </a:r>
            <a:r>
              <a:rPr lang="el-GR" sz="1600" dirty="0"/>
              <a:t>© </a:t>
            </a:r>
            <a:r>
              <a:rPr lang="en-US" sz="1600" dirty="0"/>
              <a:t>Colin </a:t>
            </a:r>
            <a:r>
              <a:rPr lang="en-US" sz="1600" dirty="0" err="1"/>
              <a:t>Milkins</a:t>
            </a:r>
            <a:r>
              <a:rPr lang="en-US" sz="1600" dirty="0"/>
              <a:t>/ www.osf.uk.com. </a:t>
            </a:r>
            <a:r>
              <a:rPr lang="el-GR" sz="1600" dirty="0"/>
              <a:t>Σύνδεσμος:</a:t>
            </a:r>
            <a:r>
              <a:rPr lang="en-US" sz="1600" dirty="0"/>
              <a:t>http://www.arkive.org/banded-demoiselle/calopteryx-splendens/. </a:t>
            </a:r>
            <a:r>
              <a:rPr lang="el-GR" sz="1600" dirty="0"/>
              <a:t>Πηγή:</a:t>
            </a:r>
            <a:r>
              <a:rPr lang="en-US" sz="1600" dirty="0"/>
              <a:t>http://www.arkive.org.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27. </a:t>
            </a:r>
            <a:r>
              <a:rPr lang="en-US" sz="1600" dirty="0"/>
              <a:t>Copyright 2010 - 2015 Nanofish.it . </a:t>
            </a:r>
            <a:r>
              <a:rPr lang="el-GR" sz="1600" dirty="0"/>
              <a:t>Σύνδεσμος: </a:t>
            </a:r>
            <a:r>
              <a:rPr lang="en-US" sz="1600" dirty="0"/>
              <a:t>http://www.nanofish.it/portal/le-schede-degli-invertebrati/anentome-helena.html. </a:t>
            </a:r>
            <a:r>
              <a:rPr lang="el-GR" sz="1600" dirty="0"/>
              <a:t>Πηγή:</a:t>
            </a:r>
            <a:r>
              <a:rPr lang="en-US" sz="1600" dirty="0"/>
              <a:t>http://www.nanofish.it.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28. </a:t>
            </a:r>
            <a:r>
              <a:rPr lang="el-GR" sz="1600" dirty="0"/>
              <a:t>Σύνδεσμος: </a:t>
            </a:r>
            <a:r>
              <a:rPr lang="en-US" sz="1600" dirty="0"/>
              <a:t>http://www.ittiofauna.org/webmuseum/invertebrati/anfipodi/. </a:t>
            </a:r>
            <a:r>
              <a:rPr lang="el-GR" sz="1600" dirty="0"/>
              <a:t>Πηγή:</a:t>
            </a:r>
            <a:r>
              <a:rPr lang="en-US" sz="1600" dirty="0"/>
              <a:t>http://www.ittiofauna.org.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29. </a:t>
            </a:r>
            <a:r>
              <a:rPr lang="el-GR" sz="1600" dirty="0"/>
              <a:t>© 2015 </a:t>
            </a:r>
            <a:r>
              <a:rPr lang="en-US" sz="1600" dirty="0" err="1"/>
              <a:t>StudyBlue</a:t>
            </a:r>
            <a:r>
              <a:rPr lang="en-US" sz="1600" dirty="0"/>
              <a:t> Inc.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https://www.studyblue.com/notes/note/n/bio-1620-study-guide-2014-15-bybee/deck/12114237. </a:t>
            </a:r>
            <a:r>
              <a:rPr lang="el-GR" sz="1600" dirty="0" smtClean="0"/>
              <a:t>Πηγή:</a:t>
            </a:r>
            <a:r>
              <a:rPr lang="en-US" sz="1600" dirty="0"/>
              <a:t>https://www.studyblue.com.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30. </a:t>
            </a:r>
            <a:r>
              <a:rPr lang="el-GR" sz="1600" dirty="0"/>
              <a:t>Σύνδεσμος:</a:t>
            </a:r>
            <a:r>
              <a:rPr lang="en-US" sz="1600" dirty="0"/>
              <a:t>http://www.aquabase.org/forum/view.php3?f=1&amp;mid=579381 </a:t>
            </a:r>
            <a:r>
              <a:rPr lang="el-GR" sz="1600" dirty="0"/>
              <a:t>Πηγή:</a:t>
            </a:r>
            <a:r>
              <a:rPr lang="en-US" sz="1600" dirty="0"/>
              <a:t>www.aquabase.org.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31</a:t>
            </a:r>
            <a:r>
              <a:rPr lang="el-GR" sz="1600" dirty="0"/>
              <a:t>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32. </a:t>
            </a:r>
            <a:r>
              <a:rPr lang="el-GR" sz="1600" dirty="0"/>
              <a:t>Σύνδεσμος: </a:t>
            </a:r>
            <a:r>
              <a:rPr lang="en-US" sz="1600" dirty="0"/>
              <a:t>http://www.landcareresearch.co.nz/publications/books/fauna-of-nz-series/extracts/fnz38/colour-plates. </a:t>
            </a:r>
            <a:r>
              <a:rPr lang="el-GR" sz="1600" dirty="0"/>
              <a:t>Πηγή:</a:t>
            </a:r>
            <a:r>
              <a:rPr lang="en-US" sz="1600" dirty="0"/>
              <a:t>http://www.landcareresearch.co.nz.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1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(5/5)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33. </a:t>
            </a:r>
            <a:r>
              <a:rPr lang="el-GR" sz="1600" dirty="0"/>
              <a:t>© 2005-2006 </a:t>
            </a:r>
            <a:r>
              <a:rPr lang="en-US" sz="1600" dirty="0"/>
              <a:t>Rafael Silva do </a:t>
            </a:r>
            <a:r>
              <a:rPr lang="en-US" sz="1600" dirty="0" err="1"/>
              <a:t>Nascimento</a:t>
            </a:r>
            <a:r>
              <a:rPr lang="en-US" sz="1600" dirty="0"/>
              <a:t>. </a:t>
            </a:r>
            <a:r>
              <a:rPr lang="en-US" sz="1600" dirty="0" err="1"/>
              <a:t>Todos</a:t>
            </a:r>
            <a:r>
              <a:rPr lang="en-US" sz="1600" dirty="0"/>
              <a:t> </a:t>
            </a:r>
            <a:r>
              <a:rPr lang="en-US" sz="1600" dirty="0" err="1"/>
              <a:t>os</a:t>
            </a:r>
            <a:r>
              <a:rPr lang="en-US" sz="1600" dirty="0"/>
              <a:t> </a:t>
            </a:r>
            <a:r>
              <a:rPr lang="en-US" sz="1600" dirty="0" err="1"/>
              <a:t>direitos</a:t>
            </a:r>
            <a:r>
              <a:rPr lang="en-US" sz="1600" dirty="0"/>
              <a:t> </a:t>
            </a:r>
            <a:r>
              <a:rPr lang="en-US" sz="1600" dirty="0" err="1"/>
              <a:t>reservados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http://www.geocities.ws/rsn_biodata/Data/Helix_pomatia.html.  </a:t>
            </a:r>
            <a:r>
              <a:rPr lang="el-GR" sz="1600" dirty="0"/>
              <a:t>Πηγή:</a:t>
            </a:r>
            <a:r>
              <a:rPr lang="en-US" sz="1600" dirty="0"/>
              <a:t>http://www.geocities.ws/rsn_biodata/Data/Index.html.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34. </a:t>
            </a:r>
            <a:r>
              <a:rPr lang="el-GR" sz="1600" dirty="0"/>
              <a:t>© </a:t>
            </a:r>
            <a:r>
              <a:rPr lang="en-US" sz="1600" dirty="0"/>
              <a:t>GAIA </a:t>
            </a:r>
            <a:r>
              <a:rPr lang="el-GR" sz="1600" dirty="0"/>
              <a:t>ΕΠΙΧΕΙΡΕΙΝ 2013 – 2015. Σύνδεσμος: </a:t>
            </a:r>
            <a:r>
              <a:rPr lang="en-US" sz="1600" dirty="0"/>
              <a:t>http://www.gaiapedia.gr/gaiapedia/index.php/Helix_lucorum. </a:t>
            </a:r>
            <a:r>
              <a:rPr lang="el-GR" sz="1600" dirty="0"/>
              <a:t>Πηγή:</a:t>
            </a:r>
            <a:r>
              <a:rPr lang="en-US" sz="1600" dirty="0"/>
              <a:t>http://www.gaiapedia.gr/.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35</a:t>
            </a:r>
            <a:r>
              <a:rPr lang="el-GR" sz="1600" dirty="0"/>
              <a:t>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https://en.wikipedia.org/wiki/Helix_aperta. </a:t>
            </a:r>
            <a:r>
              <a:rPr lang="el-GR" sz="1600" dirty="0"/>
              <a:t>Πηγή:</a:t>
            </a:r>
            <a:r>
              <a:rPr lang="en-US" sz="1600" dirty="0"/>
              <a:t>https://en.wikipedia.org.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36. </a:t>
            </a:r>
            <a:r>
              <a:rPr lang="en-US" sz="1600" dirty="0"/>
              <a:t>Provided by  Welter </a:t>
            </a:r>
            <a:r>
              <a:rPr lang="en-US" sz="1600" dirty="0" err="1"/>
              <a:t>Schultes</a:t>
            </a:r>
            <a:r>
              <a:rPr lang="en-US" sz="1600" dirty="0"/>
              <a:t>, Francisco. </a:t>
            </a:r>
            <a:r>
              <a:rPr lang="el-GR" sz="1600" dirty="0"/>
              <a:t>Σύνδεσμος: </a:t>
            </a:r>
            <a:r>
              <a:rPr lang="en-US" sz="1600" dirty="0"/>
              <a:t>http://www.animalbase.uni-goettingen.de/zooweb/servlet/AnimalBase/home/species?id=2975.  </a:t>
            </a:r>
            <a:r>
              <a:rPr lang="el-GR" sz="1600" dirty="0"/>
              <a:t>Πηγή:</a:t>
            </a:r>
            <a:r>
              <a:rPr lang="en-US" sz="1600" dirty="0"/>
              <a:t>http://www.animalbase.uni-goettingen.de/zooweb/servlet/AnimalBase/search.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37. </a:t>
            </a:r>
            <a:r>
              <a:rPr lang="el-GR" sz="1600" dirty="0"/>
              <a:t>Σύνδεσμος: </a:t>
            </a:r>
            <a:r>
              <a:rPr lang="en-US" sz="1600" dirty="0"/>
              <a:t>https://commons.wikimedia.org/wiki/File:Helix_cincta_cincta_01.JPG. </a:t>
            </a:r>
            <a:r>
              <a:rPr lang="el-GR" sz="1600" dirty="0"/>
              <a:t>Πηγή:</a:t>
            </a:r>
            <a:r>
              <a:rPr lang="en-US" sz="1600" dirty="0"/>
              <a:t>https://commons.wikimedia.org/wiki/Main_Page.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38. </a:t>
            </a:r>
            <a:r>
              <a:rPr lang="el-GR" sz="1600" dirty="0"/>
              <a:t>Σύνδεσμος:</a:t>
            </a:r>
            <a:r>
              <a:rPr lang="en-US" sz="1600" dirty="0"/>
              <a:t>https://commons.wikimedia.org/wiki/File:Helix_nucula_shell%28s%29_17.jpg. </a:t>
            </a:r>
            <a:r>
              <a:rPr lang="el-GR" sz="1600" dirty="0"/>
              <a:t>Πηγή:</a:t>
            </a:r>
            <a:r>
              <a:rPr lang="en-US" sz="1600" dirty="0"/>
              <a:t>https://commons.wikimedia.org/wiki/Main_Page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39. </a:t>
            </a:r>
            <a:r>
              <a:rPr lang="el-GR" sz="1600" dirty="0"/>
              <a:t>Σύνδεσμος: </a:t>
            </a:r>
            <a:r>
              <a:rPr lang="en-US" sz="1600" dirty="0"/>
              <a:t>http://arnobrosi.tripod.com/snails/snailspecies.html. 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</a:t>
            </a:r>
            <a:r>
              <a:rPr lang="el-GR" sz="1600" b="1" dirty="0"/>
              <a:t>40. </a:t>
            </a:r>
            <a:r>
              <a:rPr lang="el-GR" sz="1600" dirty="0"/>
              <a:t>Σύνδεσμος: </a:t>
            </a:r>
            <a:r>
              <a:rPr lang="en-US" sz="1600" dirty="0"/>
              <a:t>http://www.animalbase.uni-goettingen.de/zooweb/servlet/AnimalBase/list/thumbnails?taxon_id=11681. </a:t>
            </a:r>
            <a:r>
              <a:rPr lang="el-GR" sz="1600" dirty="0"/>
              <a:t>Πηγή:</a:t>
            </a:r>
            <a:r>
              <a:rPr lang="en-US" sz="1600" dirty="0"/>
              <a:t>http://www.animalbase.uni-goettingen.de/zooweb/servlet/AnimalBase/search. </a:t>
            </a:r>
          </a:p>
          <a:p>
            <a:pPr>
              <a:spcBef>
                <a:spcPts val="600"/>
              </a:spcBef>
            </a:pPr>
            <a:endParaRPr lang="el-GR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6. Ασπόνδυλα της Ελλάδας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1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1089</TotalTime>
  <Words>1915</Words>
  <Application>Microsoft Office PowerPoint</Application>
  <PresentationFormat>On-screen Show (4:3)</PresentationFormat>
  <Paragraphs>387</Paragraphs>
  <Slides>41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Ασπόνδυλα της Ελλάδας</vt:lpstr>
      <vt:lpstr>Οικονομική σημασία 1/3</vt:lpstr>
      <vt:lpstr>Οικονομική σημασία 2/3</vt:lpstr>
      <vt:lpstr>Οικονομική σημασία 3/3</vt:lpstr>
      <vt:lpstr>Είδη που προκαλούν ζημιές στη γεωργία</vt:lpstr>
      <vt:lpstr>Είδη που δημιουργούν προβλήματα στη δημόσια υγιεινή </vt:lpstr>
      <vt:lpstr>Πολιτιστική αξία</vt:lpstr>
      <vt:lpstr>Ταύτιση με ανθρώπινες ιδιότητες</vt:lpstr>
      <vt:lpstr>Σκωληκόμορφα φύλα</vt:lpstr>
      <vt:lpstr>Παρασιτικές ομάδες 1/2</vt:lpstr>
      <vt:lpstr>Παρασιτικές ομάδες 2/2</vt:lpstr>
      <vt:lpstr>Ομάδες γλυκού νερού 1/2</vt:lpstr>
      <vt:lpstr>Ομάδες γλυκού νερού 2/2</vt:lpstr>
      <vt:lpstr>Είδη των πηγών</vt:lpstr>
      <vt:lpstr>Είδη μικρών ρευμάτων  με έντονη ροή</vt:lpstr>
      <vt:lpstr>Είδη του ανώτερου τμήματος  των ποταμών 1/2</vt:lpstr>
      <vt:lpstr>Είδη του μεσαίου τμήματος  των ποταμών 2/2</vt:lpstr>
      <vt:lpstr>Είδη του κατώτερου τμήματος των ποταμών και των στάσιμων νερών</vt:lpstr>
      <vt:lpstr>Πλαγκτόν: Τροχοφόρα, Κλαδοκεραιωτά και Κωπήποδα Καρκινοειδή</vt:lpstr>
      <vt:lpstr>Χερσαία Μαλάκια 1/3</vt:lpstr>
      <vt:lpstr>Χερσαία Μαλάκια 2/3</vt:lpstr>
      <vt:lpstr>Χερσαία Μαλάκια 3/3</vt:lpstr>
      <vt:lpstr>Οικονομική αξία 1/5</vt:lpstr>
      <vt:lpstr>Οικονομική αξία 2/5</vt:lpstr>
      <vt:lpstr>Οικονομική αξία 3/5</vt:lpstr>
      <vt:lpstr>Οικονομική αξία 4/5</vt:lpstr>
      <vt:lpstr>Οικονομική αξία 5/5</vt:lpstr>
      <vt:lpstr>Απειλές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(1/5)</vt:lpstr>
      <vt:lpstr>Σημείωμα  Χρήσης Έργων Τρίτων (2/5)</vt:lpstr>
      <vt:lpstr>Σημείωμα  Χρήσης Έργων Τρίτων (3/5)</vt:lpstr>
      <vt:lpstr>Σημείωμα  Χρήσης Έργων Τρίτων (4/5)</vt:lpstr>
      <vt:lpstr>Σημείωμα  Χρήσης Έργων Τρίτων (5/5)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179</cp:revision>
  <dcterms:created xsi:type="dcterms:W3CDTF">2015-03-24T06:43:16Z</dcterms:created>
  <dcterms:modified xsi:type="dcterms:W3CDTF">2016-04-29T08:06:00Z</dcterms:modified>
</cp:coreProperties>
</file>