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61" r:id="rId3"/>
    <p:sldId id="262" r:id="rId4"/>
    <p:sldId id="264" r:id="rId5"/>
    <p:sldId id="301" r:id="rId6"/>
    <p:sldId id="266" r:id="rId7"/>
    <p:sldId id="265" r:id="rId8"/>
    <p:sldId id="274" r:id="rId9"/>
    <p:sldId id="267" r:id="rId10"/>
    <p:sldId id="277" r:id="rId11"/>
    <p:sldId id="269" r:id="rId12"/>
    <p:sldId id="278" r:id="rId13"/>
    <p:sldId id="270" r:id="rId14"/>
    <p:sldId id="272" r:id="rId15"/>
    <p:sldId id="307" r:id="rId16"/>
    <p:sldId id="273" r:id="rId17"/>
    <p:sldId id="281" r:id="rId18"/>
    <p:sldId id="284" r:id="rId19"/>
    <p:sldId id="282" r:id="rId20"/>
    <p:sldId id="283" r:id="rId21"/>
    <p:sldId id="285" r:id="rId22"/>
    <p:sldId id="286" r:id="rId23"/>
    <p:sldId id="302" r:id="rId24"/>
    <p:sldId id="303" r:id="rId25"/>
    <p:sldId id="304" r:id="rId26"/>
    <p:sldId id="305" r:id="rId27"/>
    <p:sldId id="280" r:id="rId28"/>
    <p:sldId id="290" r:id="rId29"/>
    <p:sldId id="295" r:id="rId30"/>
    <p:sldId id="299" r:id="rId31"/>
    <p:sldId id="292" r:id="rId32"/>
    <p:sldId id="291" r:id="rId33"/>
    <p:sldId id="294" r:id="rId34"/>
    <p:sldId id="293" r:id="rId35"/>
    <p:sldId id="306" r:id="rId36"/>
    <p:sldId id="300" r:id="rId3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1"/>
            <p14:sldId id="262"/>
            <p14:sldId id="264"/>
            <p14:sldId id="301"/>
            <p14:sldId id="266"/>
            <p14:sldId id="265"/>
            <p14:sldId id="274"/>
            <p14:sldId id="267"/>
            <p14:sldId id="277"/>
            <p14:sldId id="269"/>
            <p14:sldId id="278"/>
            <p14:sldId id="270"/>
            <p14:sldId id="272"/>
            <p14:sldId id="307"/>
            <p14:sldId id="273"/>
            <p14:sldId id="281"/>
            <p14:sldId id="284"/>
            <p14:sldId id="282"/>
            <p14:sldId id="283"/>
            <p14:sldId id="285"/>
            <p14:sldId id="286"/>
            <p14:sldId id="302"/>
            <p14:sldId id="303"/>
            <p14:sldId id="304"/>
            <p14:sldId id="305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>
            <p14:sldId id="293"/>
            <p14:sldId id="306"/>
            <p14:sldId id="300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57" autoAdjust="0"/>
    <p:restoredTop sz="99309" autoAdjust="0"/>
  </p:normalViewPr>
  <p:slideViewPr>
    <p:cSldViewPr>
      <p:cViewPr varScale="1">
        <p:scale>
          <a:sx n="71" d="100"/>
          <a:sy n="71" d="100"/>
        </p:scale>
        <p:origin x="-139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23/7/2015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6830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3798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6215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99682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17244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644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43433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0160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850884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10261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044804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l-G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8C560A6C-51DA-41E7-9587-AD53B25FA914}" type="slidenum">
              <a:rPr lang="el-GR" altLang="el-GR" smtClean="0">
                <a:latin typeface="Arial" pitchFamily="34" charset="0"/>
              </a:rPr>
              <a:pPr eaLnBrk="1" hangingPunct="1"/>
              <a:t>15</a:t>
            </a:fld>
            <a:endParaRPr lang="el-GR" altLang="el-G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1566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417991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86691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029940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US" baseline="0" dirty="0" smtClean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44648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00B050"/>
                </a:solidFill>
              </a:rPr>
              <a:t> </a:t>
            </a:r>
            <a:endParaRPr lang="el-GR" dirty="0">
              <a:solidFill>
                <a:srgbClr val="00B05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66696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330298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l-G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fld id="{9580C6D5-D2E9-47E0-8D45-2D97BC0B8B16}" type="slidenum">
              <a:rPr lang="el-GR" altLang="el-GR" smtClean="0">
                <a:latin typeface="Arial" pitchFamily="34" charset="0"/>
              </a:rPr>
              <a:pPr eaLnBrk="1" hangingPunct="1"/>
              <a:t>26</a:t>
            </a:fld>
            <a:endParaRPr lang="el-GR" altLang="el-G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7057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Αναλυτική Γεωχημεία - Εισαγωγή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Αναλυτική Γεωχημεία - Εισαγωγή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Αναλυτική Γεωχημεία - Εισαγωγή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Αναλυτική Γεωχημεία - Εισαγωγή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Αναλυτική Γεωχημεία - Εισαγωγή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Αναλυτική Γεωχημεία - Εισαγωγή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Αναλυτική Γεωχημεία - Εισαγωγή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//upload.wikimedia.org/wikipedia/commons/f/fe/Periodic_trends.sv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emf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1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 err="1" smtClean="0">
                <a:solidFill>
                  <a:srgbClr val="5075BC"/>
                </a:solidFill>
              </a:rPr>
              <a:t>Υδρογεωχημεία</a:t>
            </a:r>
            <a:r>
              <a:rPr lang="el-GR" dirty="0" smtClean="0">
                <a:solidFill>
                  <a:srgbClr val="5075BC"/>
                </a:solidFill>
              </a:rPr>
              <a:t> – </a:t>
            </a:r>
            <a:br>
              <a:rPr lang="el-GR" dirty="0" smtClean="0">
                <a:solidFill>
                  <a:srgbClr val="5075BC"/>
                </a:solidFill>
              </a:rPr>
            </a:br>
            <a:r>
              <a:rPr lang="el-GR" dirty="0" smtClean="0">
                <a:solidFill>
                  <a:srgbClr val="5075BC"/>
                </a:solidFill>
              </a:rPr>
              <a:t>Αναλυτική Γεωχημεία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1: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/>
              <a:t>Αναλυτική Γεωχημεία - Εισαγωγή</a:t>
            </a:r>
          </a:p>
          <a:p>
            <a:endParaRPr lang="en-US" sz="2800" dirty="0" smtClean="0"/>
          </a:p>
          <a:p>
            <a:r>
              <a:rPr lang="el-GR" sz="2800" dirty="0" smtClean="0"/>
              <a:t>Αριάδνη Αργυράκη</a:t>
            </a:r>
            <a:endParaRPr lang="el-GR" sz="2800" dirty="0"/>
          </a:p>
          <a:p>
            <a:r>
              <a:rPr lang="el-GR" sz="2800" dirty="0"/>
              <a:t>Σχολή Θετικών Επιστημών </a:t>
            </a:r>
          </a:p>
          <a:p>
            <a:r>
              <a:rPr lang="el-GR" sz="2800" dirty="0"/>
              <a:t>Τμήμα Γεωλογίας και </a:t>
            </a:r>
            <a:r>
              <a:rPr lang="el-GR" sz="2800" dirty="0" err="1"/>
              <a:t>Γεωπεριβάλλοντος</a:t>
            </a:r>
            <a:endParaRPr lang="el-GR" sz="2800" dirty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dirty="0"/>
              <a:t>ΕΙΣΑΓΩΓΗ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endParaRPr lang="el-GR" altLang="el-GR" dirty="0" smtClean="0"/>
          </a:p>
          <a:p>
            <a:pPr marL="609600" indent="-609600">
              <a:buFont typeface="Wingdings" pitchFamily="2" charset="2"/>
              <a:buAutoNum type="arabicPeriod"/>
            </a:pPr>
            <a:r>
              <a:rPr lang="el-GR" altLang="el-GR" dirty="0" smtClean="0"/>
              <a:t>Αναλυτική </a:t>
            </a:r>
            <a:r>
              <a:rPr lang="el-GR" altLang="el-GR" dirty="0"/>
              <a:t>χημεία και </a:t>
            </a:r>
            <a:r>
              <a:rPr lang="el-GR" altLang="el-GR" dirty="0" err="1"/>
              <a:t>γεωεπιστήμες</a:t>
            </a:r>
            <a:endParaRPr lang="el-GR" altLang="el-GR" dirty="0"/>
          </a:p>
          <a:p>
            <a:pPr marL="609600" indent="-609600">
              <a:buFont typeface="Wingdings" pitchFamily="2" charset="2"/>
              <a:buAutoNum type="arabicPeriod"/>
            </a:pPr>
            <a:r>
              <a:rPr lang="el-GR" altLang="el-GR" dirty="0"/>
              <a:t>Ταξινόμηση μεθόδων ανάλυσης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l-GR" altLang="el-GR" dirty="0"/>
              <a:t>Επιλογή μεθόδων ανάλυσης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6149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ΟΡΙΣΜΟΣ- ΣΤΟΧΟΙ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l-GR" dirty="0"/>
              <a:t>Αναλυτική Γεωχημεία </a:t>
            </a:r>
            <a:r>
              <a:rPr lang="el-GR" dirty="0" smtClean="0">
                <a:latin typeface="Cambria"/>
              </a:rPr>
              <a:t>⤍</a:t>
            </a:r>
            <a:r>
              <a:rPr lang="el-GR" dirty="0" smtClean="0"/>
              <a:t> </a:t>
            </a:r>
            <a:r>
              <a:rPr lang="el-GR" dirty="0"/>
              <a:t>εφαρμογή της Αναλυτικής Χημείας στις </a:t>
            </a:r>
            <a:r>
              <a:rPr lang="el-GR" dirty="0" err="1"/>
              <a:t>Γεωεπιστήμες</a:t>
            </a:r>
            <a:r>
              <a:rPr lang="el-GR" dirty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l-GR" dirty="0"/>
              <a:t>Τα “μάτια” της γεωχημείας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l-GR" dirty="0"/>
              <a:t>Στόχοι </a:t>
            </a:r>
            <a:r>
              <a:rPr lang="el-GR" dirty="0" err="1"/>
              <a:t>γεωεπιστημών</a:t>
            </a:r>
            <a:r>
              <a:rPr lang="el-GR" dirty="0"/>
              <a:t> που εξυπηρετεί: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Η κατανόηση διεργασιών που διαμορφώνουν την γεωλογική ιστορία της γης,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Η εκμετάλλευση ορυκτών πόρων,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Η περιβαλλοντική έρευνα.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3829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ΠΕΡΙΟΔΙΚΟΣ ΠΙΝΑΚΑΣ ΣΤΟΙΧΕΙΩΝ</a:t>
            </a:r>
            <a:endParaRPr lang="el-GR" sz="4400" dirty="0"/>
          </a:p>
        </p:txBody>
      </p:sp>
      <p:pic>
        <p:nvPicPr>
          <p:cNvPr id="1026" name="Picture 2" title="ΠΕΡΙΟΔΙΚΟΣ ΠΙΝΑΚΑΣ ΣΤΟΙΧΕΙΩΝ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67" y="1557338"/>
            <a:ext cx="8044965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948264" y="5949280"/>
            <a:ext cx="1296144" cy="35292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 lnSpcReduction="10000"/>
          </a:bodyPr>
          <a:lstStyle/>
          <a:p>
            <a:r>
              <a:rPr lang="el-GR" dirty="0" smtClean="0"/>
              <a:t>Εικόνα 1</a:t>
            </a:r>
          </a:p>
        </p:txBody>
      </p:sp>
    </p:spTree>
    <p:extLst>
      <p:ext uri="{BB962C8B-B14F-4D97-AF65-F5344CB8AC3E}">
        <p14:creationId xmlns:p14="http://schemas.microsoft.com/office/powerpoint/2010/main" val="155227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308304" y="5833728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n-US" dirty="0" smtClean="0"/>
              <a:t>2</a:t>
            </a:r>
            <a:endParaRPr lang="el-GR" dirty="0" smtClean="0"/>
          </a:p>
        </p:txBody>
      </p:sp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Ιδιότητες στοιχείων</a:t>
            </a:r>
          </a:p>
        </p:txBody>
      </p:sp>
      <p:pic>
        <p:nvPicPr>
          <p:cNvPr id="10" name="Picture 2" descr="File:Periodic trends.svg" title="Ιδιότητες στοιχείων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8350" y="1620044"/>
            <a:ext cx="7620000" cy="4400550"/>
          </a:xfrm>
        </p:spPr>
      </p:pic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700338" y="1835150"/>
            <a:ext cx="2447925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l-GR" altLang="el-GR"/>
              <a:t>Ενέργεια ιονισμού</a:t>
            </a:r>
            <a:endParaRPr lang="en-GB" altLang="el-GR"/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3419475" y="5516563"/>
            <a:ext cx="244792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l-GR" altLang="el-GR"/>
              <a:t>Ατομική ακτίνα</a:t>
            </a:r>
            <a:endParaRPr lang="en-GB" altLang="el-GR"/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2771775" y="2636838"/>
            <a:ext cx="244792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l-GR" altLang="el-GR"/>
              <a:t>ηλεκτροσυγγένεια</a:t>
            </a:r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3162273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ΣΥΣΤΑΣΗ ΓΗΙΝΟΥ ΦΛΟΙΟΥ: </a:t>
            </a:r>
            <a:br>
              <a:rPr lang="el-GR" dirty="0"/>
            </a:br>
            <a:r>
              <a:rPr lang="el-GR" dirty="0"/>
              <a:t>Κύρια στοιχεία (% κατά βάρος)</a:t>
            </a:r>
          </a:p>
        </p:txBody>
      </p:sp>
      <p:graphicFrame>
        <p:nvGraphicFramePr>
          <p:cNvPr id="6" name="Group 1616" title="ΣΥΣΤΑΣΗ ΓΗΙΝΟΥ ΦΛΟΙΟΥ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0166675"/>
              </p:ext>
            </p:extLst>
          </p:nvPr>
        </p:nvGraphicFramePr>
        <p:xfrm>
          <a:off x="463550" y="1557339"/>
          <a:ext cx="5629910" cy="4663550"/>
        </p:xfrm>
        <a:graphic>
          <a:graphicData uri="http://schemas.openxmlformats.org/drawingml/2006/table">
            <a:tbl>
              <a:tblPr firstRow="1"/>
              <a:tblGrid>
                <a:gridCol w="1371600"/>
                <a:gridCol w="2129155"/>
                <a:gridCol w="2129155"/>
              </a:tblGrid>
              <a:tr h="5340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l-G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Οξείδιο</a:t>
                      </a:r>
                      <a:endParaRPr kumimoji="0" 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 Συγκέντρωση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</a:t>
                      </a: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R&amp;F</a:t>
                      </a:r>
                      <a:r>
                        <a:rPr kumimoji="0" lang="el-G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, 1995)</a:t>
                      </a:r>
                      <a:endParaRPr kumimoji="0" 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 Συγκέντρωση </a:t>
                      </a:r>
                      <a:endParaRPr kumimoji="0" 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</a:t>
                      </a: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T&amp;M</a:t>
                      </a:r>
                      <a:r>
                        <a:rPr kumimoji="0" lang="el-G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, 1985)</a:t>
                      </a:r>
                      <a:endParaRPr kumimoji="0" 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83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SiO</a:t>
                      </a:r>
                      <a:r>
                        <a:rPr kumimoji="0" lang="en-GB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 </a:t>
                      </a:r>
                      <a:endParaRPr kumimoji="0" lang="en-GB" sz="2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59.1 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57.3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83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TiO</a:t>
                      </a:r>
                      <a:r>
                        <a:rPr kumimoji="0" lang="en-GB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 </a:t>
                      </a:r>
                      <a:endParaRPr kumimoji="0" lang="en-GB" sz="2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0.7 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0.9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83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Al</a:t>
                      </a:r>
                      <a:r>
                        <a:rPr kumimoji="0" lang="en-GB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O</a:t>
                      </a:r>
                      <a:r>
                        <a:rPr kumimoji="0" lang="en-GB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15.8 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15.9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83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FeO</a:t>
                      </a:r>
                      <a:r>
                        <a:rPr kumimoji="0" 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6.6 </a:t>
                      </a:r>
                      <a:endParaRPr kumimoji="0" 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9.1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83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MnO</a:t>
                      </a:r>
                      <a:r>
                        <a:rPr kumimoji="0" 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0.1 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0.18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83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MgO</a:t>
                      </a:r>
                      <a:r>
                        <a:rPr kumimoji="0" 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4.4 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5.3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83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CaO</a:t>
                      </a:r>
                      <a:r>
                        <a:rPr kumimoji="0" 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6.4 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7.4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83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Na</a:t>
                      </a:r>
                      <a:r>
                        <a:rPr kumimoji="0" lang="el-GR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O</a:t>
                      </a:r>
                      <a:r>
                        <a:rPr kumimoji="0" 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3.2 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3.1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83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K</a:t>
                      </a:r>
                      <a:r>
                        <a:rPr kumimoji="0" lang="el-GR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O</a:t>
                      </a:r>
                      <a:r>
                        <a:rPr kumimoji="0" 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1.88 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1.1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28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P</a:t>
                      </a:r>
                      <a:r>
                        <a:rPr kumimoji="0" lang="el-GR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O</a:t>
                      </a:r>
                      <a:r>
                        <a:rPr kumimoji="0" lang="el-GR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</a:t>
                      </a:r>
                      <a:r>
                        <a:rPr kumimoji="0" 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0.2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372200" y="5805264"/>
            <a:ext cx="1224136" cy="43204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Πίνακας 1</a:t>
            </a:r>
          </a:p>
        </p:txBody>
      </p:sp>
    </p:spTree>
    <p:extLst>
      <p:ext uri="{BB962C8B-B14F-4D97-AF65-F5344CB8AC3E}">
        <p14:creationId xmlns:p14="http://schemas.microsoft.com/office/powerpoint/2010/main" val="4466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2800" dirty="0"/>
              <a:t>ΣΥΣΤΑΣΗ ΓΗΙΝΟΥ ΦΛΟΙΟΥ- Ιχνοστοιχεία </a:t>
            </a:r>
            <a:br>
              <a:rPr lang="el-GR" sz="2800" dirty="0"/>
            </a:br>
            <a:r>
              <a:rPr lang="el-GR" sz="2800" dirty="0"/>
              <a:t>(</a:t>
            </a:r>
            <a:r>
              <a:rPr lang="el-GR" sz="2800" dirty="0" err="1"/>
              <a:t>ppm</a:t>
            </a:r>
            <a:r>
              <a:rPr lang="el-GR" sz="2800" dirty="0"/>
              <a:t> εκτός εάν σημειώνονται άλλες μονάδες</a:t>
            </a:r>
            <a:r>
              <a:rPr lang="el-GR" sz="2800" dirty="0" smtClean="0"/>
              <a:t>)(1/2)</a:t>
            </a:r>
            <a:endParaRPr lang="el-GR" sz="2800" dirty="0"/>
          </a:p>
        </p:txBody>
      </p:sp>
      <p:graphicFrame>
        <p:nvGraphicFramePr>
          <p:cNvPr id="6" name="Group 1825" title="Σύσταση γήινου φλοιού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1035210"/>
              </p:ext>
            </p:extLst>
          </p:nvPr>
        </p:nvGraphicFramePr>
        <p:xfrm>
          <a:off x="395536" y="1484784"/>
          <a:ext cx="8413243" cy="4663296"/>
        </p:xfrm>
        <a:graphic>
          <a:graphicData uri="http://schemas.openxmlformats.org/drawingml/2006/table">
            <a:tbl>
              <a:tblPr firstRow="1"/>
              <a:tblGrid>
                <a:gridCol w="1163638"/>
                <a:gridCol w="1568323"/>
                <a:gridCol w="1568323"/>
                <a:gridCol w="1081087"/>
                <a:gridCol w="1515936"/>
                <a:gridCol w="1515936"/>
              </a:tblGrid>
              <a:tr h="540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l-G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Στοιχείο</a:t>
                      </a:r>
                      <a:endParaRPr kumimoji="0" 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Συγκέντρωση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</a:t>
                      </a: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&amp;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F</a:t>
                      </a: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)</a:t>
                      </a:r>
                      <a:endParaRPr kumimoji="0" 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Συγκέντρωση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</a:t>
                      </a: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&amp;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</a:t>
                      </a: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) </a:t>
                      </a:r>
                      <a:endParaRPr kumimoji="0" 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Στοιχείο</a:t>
                      </a:r>
                      <a:endParaRPr kumimoji="0" 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Συγκέντρωση</a:t>
                      </a:r>
                      <a:endParaRPr kumimoji="0" 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</a:t>
                      </a: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&amp;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F</a:t>
                      </a: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) </a:t>
                      </a:r>
                      <a:endParaRPr kumimoji="0" 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Συγκέντρωση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</a:t>
                      </a: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&amp; 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</a:t>
                      </a: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)</a:t>
                      </a:r>
                      <a:endParaRPr kumimoji="0" 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6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Li</a:t>
                      </a: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11 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13 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Ba</a:t>
                      </a: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390 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250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14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Be</a:t>
                      </a: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1.</a:t>
                      </a: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La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18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16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5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B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Ce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42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33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6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Sc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22 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30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Pr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3.9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6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V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151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230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Nd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16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6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Cr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119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185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Sm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3.9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3.5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6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Co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25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29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Eu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1.2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1.1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6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Ni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51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105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Gd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3.6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3.3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6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Cu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24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75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Tb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0.56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0.6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6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Zn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73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80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Dy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3.5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3.7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6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Ga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16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18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Ho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0.76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0.78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884368" y="5935528"/>
            <a:ext cx="1259632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Πίνακας 2</a:t>
            </a:r>
          </a:p>
        </p:txBody>
      </p:sp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2800" dirty="0"/>
              <a:t>ΣΥΣΤΑΣΗ ΓΗΙΝΟΥ ΦΛΟΙΟΥ- Ιχνοστοιχεία </a:t>
            </a:r>
            <a:br>
              <a:rPr lang="el-GR" sz="2800" dirty="0"/>
            </a:br>
            <a:r>
              <a:rPr lang="el-GR" sz="2800" dirty="0"/>
              <a:t>(</a:t>
            </a:r>
            <a:r>
              <a:rPr lang="el-GR" sz="2800" dirty="0" err="1"/>
              <a:t>ppm</a:t>
            </a:r>
            <a:r>
              <a:rPr lang="el-GR" sz="2800" dirty="0"/>
              <a:t> εκτός εάν σημειώνονται άλλες μονάδες</a:t>
            </a:r>
            <a:r>
              <a:rPr lang="el-GR" sz="2800" dirty="0" smtClean="0"/>
              <a:t>)(2/2)</a:t>
            </a:r>
            <a:endParaRPr lang="el-GR" sz="2800" dirty="0"/>
          </a:p>
        </p:txBody>
      </p:sp>
      <p:graphicFrame>
        <p:nvGraphicFramePr>
          <p:cNvPr id="7" name="Group 1098" title="Σύσταση γήινου φλοιού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4750066"/>
              </p:ext>
            </p:extLst>
          </p:nvPr>
        </p:nvGraphicFramePr>
        <p:xfrm>
          <a:off x="463550" y="1557338"/>
          <a:ext cx="8564245" cy="3200669"/>
        </p:xfrm>
        <a:graphic>
          <a:graphicData uri="http://schemas.openxmlformats.org/drawingml/2006/table">
            <a:tbl>
              <a:tblPr firstRow="1"/>
              <a:tblGrid>
                <a:gridCol w="1008062"/>
                <a:gridCol w="1646555"/>
                <a:gridCol w="1646555"/>
                <a:gridCol w="1027113"/>
                <a:gridCol w="1589405"/>
                <a:gridCol w="1646555"/>
              </a:tblGrid>
              <a:tr h="3658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Στοιχείο</a:t>
                      </a:r>
                      <a:endParaRPr kumimoji="0" 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Συγκέντρωση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&amp;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Συγκέντρωση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&amp;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endParaRPr kumimoji="0" 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Στοιχείο</a:t>
                      </a:r>
                      <a:endParaRPr kumimoji="0" 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Συγκέντρωση</a:t>
                      </a:r>
                      <a:endParaRPr kumimoji="0" 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&amp;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endParaRPr kumimoji="0" 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Συγκέντρωση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&amp; 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Pd, ppb 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Ir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ppb 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l-G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Ag, ppb 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Au, ppb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Cd, ppb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Tl, ppb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In, ppb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Pb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12.6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Sn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Bi, ppb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Sb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5.6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3.5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Cs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1.42 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0.91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884368" y="5935528"/>
            <a:ext cx="1259632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Πίνακας 3</a:t>
            </a:r>
          </a:p>
        </p:txBody>
      </p:sp>
    </p:spTree>
    <p:extLst>
      <p:ext uri="{BB962C8B-B14F-4D97-AF65-F5344CB8AC3E}">
        <p14:creationId xmlns:p14="http://schemas.microsoft.com/office/powerpoint/2010/main" val="379877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ΑΝΩΜΑΛΙΑ </a:t>
            </a:r>
            <a:r>
              <a:rPr lang="el-GR" dirty="0" err="1"/>
              <a:t>Ir</a:t>
            </a:r>
            <a:r>
              <a:rPr lang="el-GR" dirty="0"/>
              <a:t> – </a:t>
            </a:r>
            <a:br>
              <a:rPr lang="el-GR" dirty="0"/>
            </a:br>
            <a:r>
              <a:rPr lang="el-GR" dirty="0"/>
              <a:t>ΜΑΖΙΚΗ ΚΑΤΑΣΤΡΟΦΗ ΚΡΗΤΙΔΙΚΟΥ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400" dirty="0">
                <a:latin typeface="Arial" pitchFamily="34" charset="0"/>
              </a:rPr>
              <a:t>Luis Alvarez</a:t>
            </a:r>
            <a:r>
              <a:rPr lang="el-GR" altLang="el-GR" sz="2400" dirty="0">
                <a:latin typeface="Arial" pitchFamily="34" charset="0"/>
              </a:rPr>
              <a:t> </a:t>
            </a:r>
            <a:r>
              <a:rPr lang="en-US" altLang="el-GR" sz="2400" dirty="0">
                <a:latin typeface="Arial" pitchFamily="34" charset="0"/>
              </a:rPr>
              <a:t>(</a:t>
            </a:r>
            <a:r>
              <a:rPr lang="el-GR" altLang="el-GR" sz="2400" dirty="0">
                <a:latin typeface="Arial" pitchFamily="34" charset="0"/>
              </a:rPr>
              <a:t>1980</a:t>
            </a:r>
            <a:r>
              <a:rPr lang="en-US" altLang="el-GR" sz="2400" dirty="0">
                <a:latin typeface="Arial" pitchFamily="34" charset="0"/>
              </a:rPr>
              <a:t>): </a:t>
            </a:r>
            <a:r>
              <a:rPr lang="en-US" altLang="el-GR" sz="2400" dirty="0" err="1">
                <a:latin typeface="Arial" pitchFamily="34" charset="0"/>
              </a:rPr>
              <a:t>Aν</a:t>
            </a:r>
            <a:r>
              <a:rPr lang="en-US" altLang="el-GR" sz="2400" dirty="0">
                <a:latin typeface="Arial" pitchFamily="34" charset="0"/>
              </a:rPr>
              <a:t>ακάλυψη συγκέντρωσης Ir 9 ppb </a:t>
            </a:r>
            <a:r>
              <a:rPr lang="el-GR" altLang="el-GR" sz="2400" dirty="0">
                <a:latin typeface="Arial" pitchFamily="34" charset="0"/>
              </a:rPr>
              <a:t>σε </a:t>
            </a:r>
            <a:r>
              <a:rPr lang="en-US" altLang="el-GR" sz="2400" dirty="0" err="1">
                <a:latin typeface="Arial" pitchFamily="34" charset="0"/>
              </a:rPr>
              <a:t>στρώμ</a:t>
            </a:r>
            <a:r>
              <a:rPr lang="en-US" altLang="el-GR" sz="2400" dirty="0">
                <a:latin typeface="Arial" pitchFamily="34" charset="0"/>
              </a:rPr>
              <a:t>α ηλικίας Αν. </a:t>
            </a:r>
            <a:r>
              <a:rPr lang="en-US" altLang="el-GR" sz="2400" dirty="0" err="1">
                <a:latin typeface="Arial" pitchFamily="34" charset="0"/>
              </a:rPr>
              <a:t>Κρητιδικού</a:t>
            </a:r>
            <a:r>
              <a:rPr lang="en-US" altLang="el-GR" sz="2400" dirty="0">
                <a:latin typeface="Arial" pitchFamily="34" charset="0"/>
              </a:rPr>
              <a:t> – Κατ. Παλα</a:t>
            </a:r>
            <a:r>
              <a:rPr lang="en-US" altLang="el-GR" sz="2400" dirty="0" err="1">
                <a:latin typeface="Arial" pitchFamily="34" charset="0"/>
              </a:rPr>
              <a:t>ιογενούς</a:t>
            </a:r>
            <a:r>
              <a:rPr lang="en-US" altLang="el-GR" sz="2400" dirty="0">
                <a:latin typeface="Arial" pitchFamily="34" charset="0"/>
              </a:rPr>
              <a:t> </a:t>
            </a:r>
            <a:r>
              <a:rPr lang="en-US" altLang="el-GR" sz="2400" dirty="0" err="1">
                <a:latin typeface="Arial" pitchFamily="34" charset="0"/>
              </a:rPr>
              <a:t>με</a:t>
            </a:r>
            <a:r>
              <a:rPr lang="en-US" altLang="el-GR" sz="2400" dirty="0">
                <a:latin typeface="Arial" pitchFamily="34" charset="0"/>
              </a:rPr>
              <a:t> α</a:t>
            </a:r>
            <a:r>
              <a:rPr lang="en-US" altLang="el-GR" sz="2400" dirty="0" err="1">
                <a:latin typeface="Arial" pitchFamily="34" charset="0"/>
              </a:rPr>
              <a:t>νάλυση</a:t>
            </a:r>
            <a:r>
              <a:rPr lang="en-US" altLang="el-GR" sz="2400" dirty="0">
                <a:latin typeface="Arial" pitchFamily="34" charset="0"/>
              </a:rPr>
              <a:t> </a:t>
            </a:r>
            <a:r>
              <a:rPr lang="en-US" altLang="el-GR" sz="2400" dirty="0" err="1">
                <a:latin typeface="Arial" pitchFamily="34" charset="0"/>
              </a:rPr>
              <a:t>δειγμάτων</a:t>
            </a:r>
            <a:r>
              <a:rPr lang="en-US" altLang="el-GR" sz="2400" dirty="0">
                <a:latin typeface="Arial" pitchFamily="34" charset="0"/>
              </a:rPr>
              <a:t> π</a:t>
            </a:r>
            <a:r>
              <a:rPr lang="en-US" altLang="el-GR" sz="2400" dirty="0" err="1">
                <a:latin typeface="Arial" pitchFamily="34" charset="0"/>
              </a:rPr>
              <a:t>άχους</a:t>
            </a:r>
            <a:r>
              <a:rPr lang="en-US" altLang="el-GR" sz="2400" dirty="0">
                <a:latin typeface="Arial" pitchFamily="34" charset="0"/>
              </a:rPr>
              <a:t> 1 cm </a:t>
            </a:r>
            <a:r>
              <a:rPr lang="el-GR" altLang="el-GR" sz="2400" dirty="0">
                <a:latin typeface="Arial" pitchFamily="34" charset="0"/>
              </a:rPr>
              <a:t>(</a:t>
            </a:r>
            <a:r>
              <a:rPr lang="en-US" altLang="el-GR" sz="2400" dirty="0">
                <a:latin typeface="Arial" pitchFamily="34" charset="0"/>
              </a:rPr>
              <a:t>α</a:t>
            </a:r>
            <a:r>
              <a:rPr lang="en-US" altLang="el-GR" sz="2400" dirty="0" err="1">
                <a:latin typeface="Arial" pitchFamily="34" charset="0"/>
              </a:rPr>
              <a:t>ργιλικό</a:t>
            </a:r>
            <a:r>
              <a:rPr lang="en-US" altLang="el-GR" sz="2400" dirty="0">
                <a:latin typeface="Arial" pitchFamily="34" charset="0"/>
              </a:rPr>
              <a:t> </a:t>
            </a:r>
            <a:r>
              <a:rPr lang="el-GR" altLang="el-GR" sz="2400" dirty="0">
                <a:latin typeface="Arial" pitchFamily="34" charset="0"/>
              </a:rPr>
              <a:t>υπόλειμμα </a:t>
            </a:r>
            <a:r>
              <a:rPr lang="el-GR" altLang="el-GR" sz="2400" dirty="0" err="1">
                <a:latin typeface="Arial" pitchFamily="34" charset="0"/>
              </a:rPr>
              <a:t>ασβεστολίθου</a:t>
            </a:r>
            <a:r>
              <a:rPr lang="el-GR" altLang="el-GR" sz="2400" dirty="0">
                <a:latin typeface="Arial" pitchFamily="34" charset="0"/>
              </a:rPr>
              <a:t>) με την αναλυτική τεχνική </a:t>
            </a:r>
            <a:r>
              <a:rPr lang="en-US" altLang="el-GR" sz="2400" dirty="0">
                <a:latin typeface="Arial" pitchFamily="34" charset="0"/>
              </a:rPr>
              <a:t>NAA.</a:t>
            </a:r>
            <a:r>
              <a:rPr lang="el-GR" altLang="el-GR" sz="2400" dirty="0">
                <a:latin typeface="Arial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08304" y="5833728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3</a:t>
            </a:r>
            <a:endParaRPr lang="el-GR" dirty="0" smtClean="0"/>
          </a:p>
        </p:txBody>
      </p:sp>
      <p:pic>
        <p:nvPicPr>
          <p:cNvPr id="9" name="Picture 8" descr="Iranomaly2" title="Διάγραμμα ανωμαλίας ιριδίου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552" y="1667972"/>
            <a:ext cx="3960440" cy="4488499"/>
          </a:xfrm>
          <a:noFill/>
        </p:spPr>
      </p:pic>
    </p:spTree>
    <p:extLst>
      <p:ext uri="{BB962C8B-B14F-4D97-AF65-F5344CB8AC3E}">
        <p14:creationId xmlns:p14="http://schemas.microsoft.com/office/powerpoint/2010/main" val="1195502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200" dirty="0"/>
              <a:t>ΜΕΤΑΛΛΟΓΕΝΕΣΗ &amp; ΑΝΑΖΗΤΗΣΗ ΚΟΙΤΑΣΜΑΤΩΝ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el-GR" altLang="el-GR" sz="2800" dirty="0"/>
              <a:t>Μ</a:t>
            </a:r>
            <a:r>
              <a:rPr lang="en-US" altLang="el-GR" sz="2800" dirty="0"/>
              <a:t>α</a:t>
            </a:r>
            <a:r>
              <a:rPr lang="en-US" altLang="el-GR" sz="2800" dirty="0" err="1"/>
              <a:t>γμ</a:t>
            </a:r>
            <a:r>
              <a:rPr lang="en-US" altLang="el-GR" sz="2800" dirty="0"/>
              <a:t>ατική δράση, κυκλοφορία υδροθερμικών διαλυμάτων, μηχανισμοί αποσάθρωσης</a:t>
            </a:r>
            <a:r>
              <a:rPr lang="el-GR" altLang="el-GR" sz="2800" dirty="0" smtClean="0"/>
              <a:t>, </a:t>
            </a:r>
            <a:r>
              <a:rPr lang="en-US" altLang="el-GR" sz="2800" dirty="0" err="1" smtClean="0"/>
              <a:t>δράση</a:t>
            </a:r>
            <a:r>
              <a:rPr lang="en-US" altLang="el-GR" sz="2800" dirty="0" smtClean="0"/>
              <a:t> </a:t>
            </a:r>
            <a:r>
              <a:rPr lang="en-US" altLang="el-GR" sz="2800" dirty="0" err="1"/>
              <a:t>του</a:t>
            </a:r>
            <a:r>
              <a:rPr lang="en-US" altLang="el-GR" sz="2800" dirty="0"/>
              <a:t> </a:t>
            </a:r>
            <a:r>
              <a:rPr lang="en-US" altLang="el-GR" sz="2800" dirty="0" err="1"/>
              <a:t>έμ</a:t>
            </a:r>
            <a:r>
              <a:rPr lang="en-US" altLang="el-GR" sz="2800" dirty="0"/>
              <a:t>βιου κόσμου </a:t>
            </a:r>
            <a:r>
              <a:rPr lang="en-US" altLang="el-GR" sz="2800" dirty="0">
                <a:sym typeface="Wingdings" pitchFamily="2" charset="2"/>
              </a:rPr>
              <a:t> </a:t>
            </a:r>
            <a:endParaRPr lang="el-GR" altLang="el-GR" sz="2800" dirty="0">
              <a:sym typeface="Wingdings" pitchFamily="2" charset="2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l-GR" altLang="el-GR" sz="2800" dirty="0" smtClean="0"/>
              <a:t>	</a:t>
            </a:r>
            <a:r>
              <a:rPr lang="en-US" altLang="el-GR" sz="2800" dirty="0" err="1" smtClean="0"/>
              <a:t>μετ</a:t>
            </a:r>
            <a:r>
              <a:rPr lang="en-US" altLang="el-GR" sz="2800" dirty="0" smtClean="0"/>
              <a:t>αλλογενετικές </a:t>
            </a:r>
            <a:r>
              <a:rPr lang="en-US" altLang="el-GR" sz="2800" dirty="0"/>
              <a:t>διεργασίες </a:t>
            </a:r>
            <a:r>
              <a:rPr lang="en-US" altLang="el-GR" sz="2800" dirty="0">
                <a:sym typeface="Wingdings" pitchFamily="2" charset="2"/>
              </a:rPr>
              <a:t> </a:t>
            </a:r>
            <a:endParaRPr lang="el-GR" altLang="el-GR" sz="2800" dirty="0">
              <a:sym typeface="Wingdings" pitchFamily="2" charset="2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l-GR" altLang="el-GR" sz="2800" dirty="0" smtClean="0"/>
              <a:t>	</a:t>
            </a:r>
            <a:r>
              <a:rPr lang="en-US" altLang="el-GR" sz="2800" dirty="0" err="1" smtClean="0"/>
              <a:t>σχημ</a:t>
            </a:r>
            <a:r>
              <a:rPr lang="en-US" altLang="el-GR" sz="2800" dirty="0" smtClean="0"/>
              <a:t>ατισμό</a:t>
            </a:r>
            <a:r>
              <a:rPr lang="el-GR" altLang="el-GR" sz="2800" dirty="0"/>
              <a:t>ς</a:t>
            </a:r>
            <a:r>
              <a:rPr lang="en-US" altLang="el-GR" sz="2800" dirty="0"/>
              <a:t> </a:t>
            </a:r>
            <a:r>
              <a:rPr lang="en-US" altLang="el-GR" sz="2800" dirty="0" err="1"/>
              <a:t>κοιτ</a:t>
            </a:r>
            <a:r>
              <a:rPr lang="en-US" altLang="el-GR" sz="2800" dirty="0"/>
              <a:t>ασμάτων. </a:t>
            </a:r>
            <a:endParaRPr lang="el-GR" altLang="el-GR" sz="2800" dirty="0"/>
          </a:p>
          <a:p>
            <a:pPr marL="0" indent="0">
              <a:lnSpc>
                <a:spcPct val="80000"/>
              </a:lnSpc>
              <a:buNone/>
            </a:pPr>
            <a:endParaRPr lang="el-GR" altLang="el-GR" sz="28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el-GR" altLang="el-GR" sz="2800" dirty="0"/>
              <a:t>Π.χ. </a:t>
            </a:r>
            <a:r>
              <a:rPr lang="en-US" altLang="el-GR" sz="2800" dirty="0"/>
              <a:t>π</a:t>
            </a:r>
            <a:r>
              <a:rPr lang="en-US" altLang="el-GR" sz="2800" dirty="0" err="1"/>
              <a:t>ολλά</a:t>
            </a:r>
            <a:r>
              <a:rPr lang="en-US" altLang="el-GR" sz="2800" dirty="0"/>
              <a:t> </a:t>
            </a:r>
            <a:r>
              <a:rPr lang="en-US" altLang="el-GR" sz="2800" dirty="0" err="1"/>
              <a:t>κοιτάσμ</a:t>
            </a:r>
            <a:r>
              <a:rPr lang="en-US" altLang="el-GR" sz="2800" dirty="0"/>
              <a:t>ατα πορφυρικού χαλκού και μολυβδενίου τα οποία εκδηλώνονται σε μεγάλα βάθη έχουν ανακαλυφθεί μέσω της χημικής ανάλυσης επιφανειακών δειγμάτων πορφύρη</a:t>
            </a:r>
            <a:r>
              <a:rPr lang="el-GR" altLang="el-GR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6750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Σχηματική αναπαράσταση κοιτάσματος </a:t>
            </a:r>
            <a:r>
              <a:rPr lang="el-GR" dirty="0" err="1" smtClean="0"/>
              <a:t>πορφυρικού</a:t>
            </a:r>
            <a:r>
              <a:rPr lang="el-GR" dirty="0" smtClean="0"/>
              <a:t> χαλκού</a:t>
            </a:r>
            <a:endParaRPr lang="el-GR" dirty="0"/>
          </a:p>
        </p:txBody>
      </p:sp>
      <p:pic>
        <p:nvPicPr>
          <p:cNvPr id="13" name="Picture 6" title="Σχηματική αναπαράσταση κοιτάσματος πορφυρικού χαλκού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714999"/>
            <a:ext cx="3358931" cy="4555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308304" y="5833728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4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141908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ΠΕΡΙΒΑΛΛΟΝΤΙΚΗ ΓΕΩΛΟΓΙΑ</a:t>
            </a:r>
          </a:p>
        </p:txBody>
      </p:sp>
      <p:sp>
        <p:nvSpPr>
          <p:cNvPr id="11" name="Θέση περιεχομένου 10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400" dirty="0"/>
              <a:t>Μ</a:t>
            </a:r>
            <a:r>
              <a:rPr lang="en-US" altLang="el-GR" sz="2400" dirty="0" err="1"/>
              <a:t>ελέτη</a:t>
            </a:r>
            <a:r>
              <a:rPr lang="en-US" altLang="el-GR" sz="2400" dirty="0"/>
              <a:t> </a:t>
            </a:r>
            <a:r>
              <a:rPr lang="en-US" altLang="el-GR" sz="2400" dirty="0" err="1"/>
              <a:t>της</a:t>
            </a:r>
            <a:r>
              <a:rPr lang="en-US" altLang="el-GR" sz="2400" dirty="0"/>
              <a:t> </a:t>
            </a:r>
            <a:r>
              <a:rPr lang="en-US" altLang="el-GR" sz="2400" dirty="0" err="1"/>
              <a:t>χημεί</a:t>
            </a:r>
            <a:r>
              <a:rPr lang="en-US" altLang="el-GR" sz="2400" dirty="0"/>
              <a:t>ας της απορροής μεταλλείων </a:t>
            </a:r>
            <a:r>
              <a:rPr lang="en-US" altLang="el-GR" sz="2400" dirty="0">
                <a:sym typeface="Wingdings" pitchFamily="2" charset="2"/>
              </a:rPr>
              <a:t> </a:t>
            </a:r>
            <a:r>
              <a:rPr lang="en-US" altLang="el-GR" sz="2400" dirty="0"/>
              <a:t>προσδιορισμό</a:t>
            </a:r>
            <a:r>
              <a:rPr lang="el-GR" altLang="el-GR" sz="2400" dirty="0"/>
              <a:t>ς</a:t>
            </a:r>
            <a:r>
              <a:rPr lang="en-US" altLang="el-GR" sz="2400" dirty="0"/>
              <a:t> π</a:t>
            </a:r>
            <a:r>
              <a:rPr lang="en-US" altLang="el-GR" sz="2400" dirty="0" err="1"/>
              <a:t>οικίλων</a:t>
            </a:r>
            <a:r>
              <a:rPr lang="en-US" altLang="el-GR" sz="2400" dirty="0"/>
              <a:t> παρα</a:t>
            </a:r>
            <a:r>
              <a:rPr lang="en-US" altLang="el-GR" sz="2400" dirty="0" err="1"/>
              <a:t>μέτρων</a:t>
            </a:r>
            <a:r>
              <a:rPr lang="en-US" altLang="el-GR" sz="2400" dirty="0"/>
              <a:t> </a:t>
            </a:r>
            <a:r>
              <a:rPr lang="en-US" altLang="el-GR" sz="2400" dirty="0" err="1"/>
              <a:t>μέσω</a:t>
            </a:r>
            <a:r>
              <a:rPr lang="en-US" altLang="el-GR" sz="2400" dirty="0"/>
              <a:t> </a:t>
            </a:r>
            <a:r>
              <a:rPr lang="en-US" altLang="el-GR" sz="2400" dirty="0" err="1"/>
              <a:t>μετρήσεων</a:t>
            </a:r>
            <a:r>
              <a:rPr lang="en-US" altLang="el-GR" sz="2400" dirty="0"/>
              <a:t> </a:t>
            </a:r>
            <a:r>
              <a:rPr lang="en-US" altLang="el-GR" sz="2400" dirty="0" err="1"/>
              <a:t>τόσο</a:t>
            </a:r>
            <a:r>
              <a:rPr lang="en-US" altLang="el-GR" sz="2400" dirty="0"/>
              <a:t> </a:t>
            </a:r>
            <a:r>
              <a:rPr lang="en-US" altLang="el-GR" sz="2400" dirty="0" err="1"/>
              <a:t>στο</a:t>
            </a:r>
            <a:r>
              <a:rPr lang="en-US" altLang="el-GR" sz="2400" dirty="0"/>
              <a:t> ύπα</a:t>
            </a:r>
            <a:r>
              <a:rPr lang="en-US" altLang="el-GR" sz="2400" dirty="0" err="1"/>
              <a:t>ιθρο</a:t>
            </a:r>
            <a:r>
              <a:rPr lang="en-US" altLang="el-GR" sz="2400" dirty="0"/>
              <a:t>, </a:t>
            </a:r>
            <a:r>
              <a:rPr lang="en-US" altLang="el-GR" sz="2400" dirty="0" err="1"/>
              <a:t>όσο</a:t>
            </a:r>
            <a:r>
              <a:rPr lang="en-US" altLang="el-GR" sz="2400" dirty="0"/>
              <a:t> και </a:t>
            </a:r>
            <a:r>
              <a:rPr lang="en-US" altLang="el-GR" sz="2400" dirty="0" err="1"/>
              <a:t>στο</a:t>
            </a:r>
            <a:r>
              <a:rPr lang="en-US" altLang="el-GR" sz="2400" dirty="0"/>
              <a:t> </a:t>
            </a:r>
            <a:r>
              <a:rPr lang="en-US" altLang="el-GR" sz="2400" dirty="0" err="1"/>
              <a:t>εργ</a:t>
            </a:r>
            <a:r>
              <a:rPr lang="en-US" altLang="el-GR" sz="2400" dirty="0"/>
              <a:t>αστήριο</a:t>
            </a:r>
            <a:r>
              <a:rPr lang="en-US" altLang="el-GR" sz="2400" dirty="0" smtClean="0"/>
              <a:t>.</a:t>
            </a:r>
            <a:endParaRPr lang="el-GR" altLang="el-GR" sz="2400" dirty="0" smtClean="0"/>
          </a:p>
          <a:p>
            <a:pPr marL="0" indent="0">
              <a:buNone/>
            </a:pPr>
            <a:endParaRPr lang="el-GR" altLang="el-GR" sz="2400" dirty="0"/>
          </a:p>
          <a:p>
            <a:endParaRPr lang="el-GR" sz="2400" dirty="0"/>
          </a:p>
        </p:txBody>
      </p:sp>
      <p:pic>
        <p:nvPicPr>
          <p:cNvPr id="13" name="Picture 4" descr="pHmeas" title="μέτρηση 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664" y="3932616"/>
            <a:ext cx="3024336" cy="2269714"/>
          </a:xfrm>
          <a:prstGeom prst="rect">
            <a:avLst/>
          </a:prstGeom>
          <a:noFill/>
        </p:spPr>
      </p:pic>
      <p:pic>
        <p:nvPicPr>
          <p:cNvPr id="14" name="Picture 6" descr="AMDstoa1" title="όξινη απορροή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4008" y="1844825"/>
            <a:ext cx="3645546" cy="2736303"/>
          </a:xfrm>
          <a:noFill/>
        </p:spPr>
      </p:pic>
      <p:sp>
        <p:nvSpPr>
          <p:cNvPr id="15" name="TextBox 14"/>
          <p:cNvSpPr txBox="1"/>
          <p:nvPr/>
        </p:nvSpPr>
        <p:spPr>
          <a:xfrm>
            <a:off x="6876256" y="4658842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5</a:t>
            </a:r>
            <a:endParaRPr lang="el-GR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4572000" y="5739480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6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21330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ΜΕΘΟΔΟΙ ΧΗΜΙΚΗΣ ΑΝΑΛΥΣΗΣ</a:t>
            </a:r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l-GR" altLang="el-GR" sz="2400" b="1" dirty="0"/>
              <a:t>ΤΑΞΙΝΟΜΗΣΗ ΑΝΑΛΟΓΑ ΜΕ</a:t>
            </a:r>
            <a:r>
              <a:rPr lang="el-GR" altLang="el-GR" sz="2400" b="1" dirty="0" smtClean="0"/>
              <a:t>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l-GR" altLang="el-GR" sz="2400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l-GR" altLang="el-GR" sz="2400" dirty="0"/>
              <a:t>Τη μάζα  του αναλυόμενου δείγματος </a:t>
            </a:r>
            <a:endParaRPr lang="en-US" altLang="el-GR" sz="24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altLang="el-GR" sz="2400" dirty="0" smtClean="0"/>
              <a:t>      </a:t>
            </a:r>
            <a:r>
              <a:rPr lang="el-GR" altLang="el-GR" sz="2400" dirty="0" smtClean="0"/>
              <a:t>(</a:t>
            </a:r>
            <a:r>
              <a:rPr lang="el-GR" altLang="el-GR" sz="2400" b="1" dirty="0" err="1"/>
              <a:t>Μακρο</a:t>
            </a:r>
            <a:r>
              <a:rPr lang="el-GR" altLang="el-GR" sz="2400" b="1" dirty="0"/>
              <a:t>-</a:t>
            </a:r>
            <a:r>
              <a:rPr lang="el-GR" altLang="el-GR" sz="2400" dirty="0"/>
              <a:t>, </a:t>
            </a:r>
            <a:r>
              <a:rPr lang="el-GR" altLang="el-GR" sz="2400" b="1" dirty="0" err="1"/>
              <a:t>Ημιμικρο</a:t>
            </a:r>
            <a:r>
              <a:rPr lang="el-GR" altLang="el-GR" sz="2400" b="1" dirty="0"/>
              <a:t>-</a:t>
            </a:r>
            <a:r>
              <a:rPr lang="el-GR" altLang="el-GR" sz="2400" dirty="0"/>
              <a:t>, </a:t>
            </a:r>
            <a:r>
              <a:rPr lang="el-GR" altLang="el-GR" sz="2400" b="1" dirty="0" err="1"/>
              <a:t>Μικρο</a:t>
            </a:r>
            <a:r>
              <a:rPr lang="el-GR" altLang="el-GR" sz="2400" b="1" dirty="0"/>
              <a:t>-</a:t>
            </a:r>
            <a:r>
              <a:rPr lang="el-GR" altLang="el-GR" sz="2400" dirty="0"/>
              <a:t>, </a:t>
            </a:r>
            <a:r>
              <a:rPr lang="el-GR" altLang="el-GR" sz="2400" b="1" dirty="0" err="1"/>
              <a:t>Υπερμικρο</a:t>
            </a:r>
            <a:r>
              <a:rPr lang="el-GR" altLang="el-GR" sz="2400" b="1" dirty="0"/>
              <a:t>-)</a:t>
            </a:r>
            <a:r>
              <a:rPr lang="en-US" altLang="el-GR" sz="2400" dirty="0"/>
              <a:t> </a:t>
            </a:r>
            <a:endParaRPr lang="el-GR" altLang="el-GR" sz="24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l-GR" altLang="el-GR" sz="2400" dirty="0"/>
              <a:t>Τις συνέπειες στην αρχική μορφή του δείγματος. (</a:t>
            </a:r>
            <a:r>
              <a:rPr lang="el-GR" altLang="el-GR" sz="2400" b="1" dirty="0"/>
              <a:t>καταστρεπτικές</a:t>
            </a:r>
            <a:r>
              <a:rPr lang="el-GR" altLang="el-GR" sz="2400" dirty="0"/>
              <a:t> ή </a:t>
            </a:r>
            <a:r>
              <a:rPr lang="el-GR" altLang="el-GR" sz="2400" b="1" dirty="0"/>
              <a:t>μη καταστρεπτικές</a:t>
            </a:r>
            <a:r>
              <a:rPr lang="el-GR" altLang="el-GR" sz="2400" b="1" dirty="0" smtClean="0"/>
              <a:t>)</a:t>
            </a:r>
            <a:r>
              <a:rPr lang="el-GR" altLang="el-GR" sz="2400" dirty="0" smtClean="0"/>
              <a:t>.</a:t>
            </a:r>
            <a:endParaRPr lang="el-GR" altLang="el-GR" sz="24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l-GR" altLang="el-GR" sz="2400" dirty="0"/>
              <a:t>Τη μετρούμενη ιδιότητα του δείγματος. (</a:t>
            </a:r>
            <a:r>
              <a:rPr lang="el-GR" altLang="el-GR" sz="2400" b="1" dirty="0"/>
              <a:t>κλασικές</a:t>
            </a:r>
            <a:r>
              <a:rPr lang="el-GR" altLang="el-GR" sz="2400" dirty="0"/>
              <a:t> και </a:t>
            </a:r>
            <a:r>
              <a:rPr lang="el-GR" altLang="el-GR" sz="2400" b="1" dirty="0"/>
              <a:t>ενόργανες</a:t>
            </a:r>
            <a:r>
              <a:rPr lang="el-GR" altLang="el-GR" sz="2400" dirty="0" smtClean="0"/>
              <a:t>).</a:t>
            </a:r>
            <a:endParaRPr lang="el-GR" altLang="el-GR" sz="24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l-GR" altLang="el-GR" sz="2400" dirty="0"/>
              <a:t>Τον αυτοματισμό τους. (</a:t>
            </a:r>
            <a:r>
              <a:rPr lang="el-GR" altLang="el-GR" sz="2400" b="1" dirty="0"/>
              <a:t>Συνεχείς</a:t>
            </a:r>
            <a:r>
              <a:rPr lang="el-GR" altLang="el-GR" sz="2400" dirty="0"/>
              <a:t> ή </a:t>
            </a:r>
            <a:r>
              <a:rPr lang="el-GR" altLang="el-GR" sz="2400" b="1" dirty="0"/>
              <a:t>ασυνεχείς)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l-GR" altLang="el-GR" sz="2400" dirty="0"/>
              <a:t>Τις εφαρμογές τους. </a:t>
            </a:r>
          </a:p>
        </p:txBody>
      </p:sp>
    </p:spTree>
    <p:extLst>
      <p:ext uri="{BB962C8B-B14F-4D97-AF65-F5344CB8AC3E}">
        <p14:creationId xmlns:p14="http://schemas.microsoft.com/office/powerpoint/2010/main" val="156699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ΑΝΑΛΥΤΙΚΗ ΤΕΧΝΙΚΗ-ΜΕΘΟΔΟΣ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el-GR" altLang="el-GR" dirty="0"/>
              <a:t>Η αξιοποίηση ενός φυσικού ή χημικού φαινομένου στη χημική ανάλυση για παροχή ποιοτικών ή και ποσοτικών πληροφοριών σχετικά με την χημική σύσταση ορίζεται ως </a:t>
            </a:r>
            <a:r>
              <a:rPr lang="el-GR" altLang="el-GR" b="1" dirty="0"/>
              <a:t>αναλυτική τεχνική</a:t>
            </a:r>
            <a:r>
              <a:rPr lang="el-GR" altLang="el-GR" dirty="0"/>
              <a:t> (</a:t>
            </a:r>
            <a:r>
              <a:rPr lang="en-US" altLang="el-GR" dirty="0"/>
              <a:t>analytical technique</a:t>
            </a:r>
            <a:r>
              <a:rPr lang="el-GR" altLang="el-GR" dirty="0"/>
              <a:t>).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q"/>
            </a:pPr>
            <a:endParaRPr lang="el-GR" altLang="el-GR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el-GR" altLang="el-GR" b="1" dirty="0"/>
              <a:t>αναλυτική μέθοδος</a:t>
            </a:r>
            <a:r>
              <a:rPr lang="el-GR" altLang="el-GR" dirty="0"/>
              <a:t> (</a:t>
            </a:r>
            <a:r>
              <a:rPr lang="en-US" altLang="el-GR" dirty="0"/>
              <a:t>analytical method</a:t>
            </a:r>
            <a:r>
              <a:rPr lang="el-GR" altLang="el-GR" dirty="0"/>
              <a:t>) είναι η </a:t>
            </a:r>
            <a:r>
              <a:rPr lang="el-GR" altLang="el-GR" i="1" dirty="0"/>
              <a:t>εφαρμογή</a:t>
            </a:r>
            <a:r>
              <a:rPr lang="el-GR" altLang="el-GR" dirty="0"/>
              <a:t> μιας αναλυτικής τεχνικής για την επίλυση ενός αναλυτικού προβλήματος. </a:t>
            </a:r>
          </a:p>
        </p:txBody>
      </p:sp>
    </p:spTree>
    <p:extLst>
      <p:ext uri="{BB962C8B-B14F-4D97-AF65-F5344CB8AC3E}">
        <p14:creationId xmlns:p14="http://schemas.microsoft.com/office/powerpoint/2010/main" val="416472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 title="Μέθοδοι χημικής ανάλυσης"/>
          <p:cNvGrpSpPr>
            <a:grpSpLocks/>
          </p:cNvGrpSpPr>
          <p:nvPr/>
        </p:nvGrpSpPr>
        <p:grpSpPr bwMode="auto">
          <a:xfrm>
            <a:off x="603250" y="620713"/>
            <a:ext cx="8361363" cy="4337050"/>
            <a:chOff x="380" y="391"/>
            <a:chExt cx="5267" cy="2732"/>
          </a:xfrm>
        </p:grpSpPr>
        <p:sp>
          <p:nvSpPr>
            <p:cNvPr id="26629" name="Text Box 6"/>
            <p:cNvSpPr txBox="1">
              <a:spLocks noChangeArrowheads="1"/>
            </p:cNvSpPr>
            <p:nvPr/>
          </p:nvSpPr>
          <p:spPr bwMode="auto">
            <a:xfrm>
              <a:off x="1927" y="391"/>
              <a:ext cx="1860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n-US" altLang="el-GR" sz="2400" dirty="0">
                  <a:solidFill>
                    <a:srgbClr val="000000"/>
                  </a:solidFill>
                  <a:latin typeface="Arial" pitchFamily="34" charset="0"/>
                </a:rPr>
                <a:t>ΧΗΜΙΚΗ ΑΝΑΛΥΣΗ</a:t>
              </a:r>
              <a:endParaRPr lang="el-GR" altLang="el-GR" sz="2400" dirty="0">
                <a:latin typeface="Arial" pitchFamily="34" charset="0"/>
              </a:endParaRPr>
            </a:p>
          </p:txBody>
        </p:sp>
        <p:sp>
          <p:nvSpPr>
            <p:cNvPr id="26630" name="Text Box 7"/>
            <p:cNvSpPr txBox="1">
              <a:spLocks noChangeArrowheads="1"/>
            </p:cNvSpPr>
            <p:nvPr/>
          </p:nvSpPr>
          <p:spPr bwMode="auto">
            <a:xfrm>
              <a:off x="975" y="1608"/>
              <a:ext cx="1134" cy="44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n-US" altLang="el-GR" sz="2000" dirty="0">
                  <a:solidFill>
                    <a:srgbClr val="000000"/>
                  </a:solidFill>
                  <a:latin typeface="Arial" pitchFamily="34" charset="0"/>
                </a:rPr>
                <a:t>ΚΛΑΣΙΚΕΣ </a:t>
              </a:r>
              <a:endParaRPr lang="el-GR" altLang="el-GR" sz="2000" dirty="0">
                <a:solidFill>
                  <a:srgbClr val="000000"/>
                </a:solidFill>
                <a:latin typeface="Arial" pitchFamily="34" charset="0"/>
              </a:endParaRPr>
            </a:p>
            <a:p>
              <a:pPr algn="ctr" eaLnBrk="1" hangingPunct="1"/>
              <a:r>
                <a:rPr lang="en-US" altLang="el-GR" sz="2000" dirty="0">
                  <a:solidFill>
                    <a:srgbClr val="000000"/>
                  </a:solidFill>
                  <a:latin typeface="Arial" pitchFamily="34" charset="0"/>
                </a:rPr>
                <a:t>ΤΕΧΝΙΚΕΣ</a:t>
              </a:r>
              <a:endParaRPr lang="el-GR" altLang="el-GR" sz="2000" dirty="0">
                <a:latin typeface="Arial" pitchFamily="34" charset="0"/>
              </a:endParaRPr>
            </a:p>
          </p:txBody>
        </p:sp>
        <p:sp>
          <p:nvSpPr>
            <p:cNvPr id="26631" name="Text Box 8"/>
            <p:cNvSpPr txBox="1">
              <a:spLocks noChangeArrowheads="1"/>
            </p:cNvSpPr>
            <p:nvPr/>
          </p:nvSpPr>
          <p:spPr bwMode="auto">
            <a:xfrm>
              <a:off x="380" y="2604"/>
              <a:ext cx="913" cy="51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n-US" altLang="el-GR" sz="1600" dirty="0">
                  <a:solidFill>
                    <a:srgbClr val="000000"/>
                  </a:solidFill>
                  <a:latin typeface="Arial" pitchFamily="34" charset="0"/>
                </a:rPr>
                <a:t>ΣΤΑΘΜΙΚΕΣ</a:t>
              </a:r>
            </a:p>
            <a:p>
              <a:pPr algn="ctr" eaLnBrk="1" hangingPunct="1"/>
              <a:r>
                <a:rPr lang="en-US" altLang="el-GR" sz="1600" dirty="0">
                  <a:solidFill>
                    <a:srgbClr val="000000"/>
                  </a:solidFill>
                  <a:latin typeface="Arial" pitchFamily="34" charset="0"/>
                </a:rPr>
                <a:t>καταβ</a:t>
              </a:r>
              <a:r>
                <a:rPr lang="en-US" altLang="el-GR" sz="1600" dirty="0" err="1">
                  <a:solidFill>
                    <a:srgbClr val="000000"/>
                  </a:solidFill>
                  <a:latin typeface="Arial" pitchFamily="34" charset="0"/>
                </a:rPr>
                <a:t>ύθιση-ζύγιση</a:t>
              </a:r>
              <a:endParaRPr lang="el-GR" altLang="el-GR" sz="1600" dirty="0">
                <a:latin typeface="Arial" pitchFamily="34" charset="0"/>
              </a:endParaRPr>
            </a:p>
          </p:txBody>
        </p:sp>
        <p:sp>
          <p:nvSpPr>
            <p:cNvPr id="26632" name="Text Box 9"/>
            <p:cNvSpPr txBox="1">
              <a:spLocks noChangeArrowheads="1"/>
            </p:cNvSpPr>
            <p:nvPr/>
          </p:nvSpPr>
          <p:spPr bwMode="auto">
            <a:xfrm>
              <a:off x="3243" y="1608"/>
              <a:ext cx="1361" cy="4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n-US" altLang="el-GR" sz="2000" dirty="0">
                  <a:solidFill>
                    <a:srgbClr val="000000"/>
                  </a:solidFill>
                  <a:latin typeface="Arial" pitchFamily="34" charset="0"/>
                </a:rPr>
                <a:t>ΕΝΟΡΓΑΝΕΣ ΤΕΧΝΙΚΕΣ</a:t>
              </a:r>
              <a:endParaRPr lang="el-GR" altLang="el-GR" sz="2000" dirty="0">
                <a:latin typeface="Arial" pitchFamily="34" charset="0"/>
              </a:endParaRPr>
            </a:p>
          </p:txBody>
        </p:sp>
        <p:sp>
          <p:nvSpPr>
            <p:cNvPr id="26633" name="Text Box 10"/>
            <p:cNvSpPr txBox="1">
              <a:spLocks noChangeArrowheads="1"/>
            </p:cNvSpPr>
            <p:nvPr/>
          </p:nvSpPr>
          <p:spPr bwMode="auto">
            <a:xfrm>
              <a:off x="1363" y="2604"/>
              <a:ext cx="1194" cy="38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n-US" altLang="el-GR" sz="1600" dirty="0">
                  <a:solidFill>
                    <a:srgbClr val="000000"/>
                  </a:solidFill>
                  <a:latin typeface="Arial" pitchFamily="34" charset="0"/>
                </a:rPr>
                <a:t>ΟΓΚΟΜΕΤΡΙΚΕΣ</a:t>
              </a:r>
            </a:p>
            <a:p>
              <a:pPr algn="ctr" eaLnBrk="1" hangingPunct="1"/>
              <a:r>
                <a:rPr lang="en-US" altLang="el-GR" sz="1600" dirty="0" err="1">
                  <a:solidFill>
                    <a:srgbClr val="000000"/>
                  </a:solidFill>
                  <a:latin typeface="Arial" pitchFamily="34" charset="0"/>
                </a:rPr>
                <a:t>ογκομέτρηση</a:t>
              </a:r>
              <a:r>
                <a:rPr lang="en-US" altLang="el-GR" dirty="0">
                  <a:solidFill>
                    <a:srgbClr val="000000"/>
                  </a:solidFill>
                  <a:latin typeface="Arial" pitchFamily="34" charset="0"/>
                </a:rPr>
                <a:t> </a:t>
              </a:r>
              <a:endParaRPr lang="el-GR" altLang="el-GR" dirty="0">
                <a:latin typeface="Arial" pitchFamily="34" charset="0"/>
              </a:endParaRPr>
            </a:p>
          </p:txBody>
        </p:sp>
        <p:sp>
          <p:nvSpPr>
            <p:cNvPr id="26634" name="Text Box 11"/>
            <p:cNvSpPr txBox="1">
              <a:spLocks noChangeArrowheads="1"/>
            </p:cNvSpPr>
            <p:nvPr/>
          </p:nvSpPr>
          <p:spPr bwMode="auto">
            <a:xfrm>
              <a:off x="2697" y="2604"/>
              <a:ext cx="773" cy="36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n-US" altLang="el-GR" sz="1600" dirty="0">
                  <a:solidFill>
                    <a:srgbClr val="000000"/>
                  </a:solidFill>
                  <a:latin typeface="Arial" pitchFamily="34" charset="0"/>
                </a:rPr>
                <a:t>ΟΠΤΙΚΕΣ</a:t>
              </a:r>
            </a:p>
            <a:p>
              <a:pPr algn="ctr" eaLnBrk="1" hangingPunct="1"/>
              <a:r>
                <a:rPr lang="en-US" altLang="el-GR" sz="1600" dirty="0">
                  <a:solidFill>
                    <a:srgbClr val="000000"/>
                  </a:solidFill>
                  <a:latin typeface="Arial" pitchFamily="34" charset="0"/>
                </a:rPr>
                <a:t>π.χ. AAS</a:t>
              </a:r>
              <a:endParaRPr lang="el-GR" altLang="el-GR" sz="1600" dirty="0">
                <a:latin typeface="Arial" pitchFamily="34" charset="0"/>
              </a:endParaRPr>
            </a:p>
          </p:txBody>
        </p:sp>
        <p:sp>
          <p:nvSpPr>
            <p:cNvPr id="26635" name="Text Box 12"/>
            <p:cNvSpPr txBox="1">
              <a:spLocks noChangeArrowheads="1"/>
            </p:cNvSpPr>
            <p:nvPr/>
          </p:nvSpPr>
          <p:spPr bwMode="auto">
            <a:xfrm>
              <a:off x="3540" y="2604"/>
              <a:ext cx="843" cy="51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n-US" altLang="el-GR" sz="1600" dirty="0">
                  <a:solidFill>
                    <a:srgbClr val="000000"/>
                  </a:solidFill>
                  <a:latin typeface="Arial" pitchFamily="34" charset="0"/>
                </a:rPr>
                <a:t>ΧΡΩΜΑΤΟ-ΓΡΑΦΙΚΕΣ</a:t>
              </a:r>
            </a:p>
            <a:p>
              <a:pPr algn="ctr" eaLnBrk="1" hangingPunct="1"/>
              <a:r>
                <a:rPr lang="en-US" altLang="el-GR" sz="1600" dirty="0">
                  <a:solidFill>
                    <a:srgbClr val="000000"/>
                  </a:solidFill>
                  <a:latin typeface="Arial" pitchFamily="34" charset="0"/>
                </a:rPr>
                <a:t>π.χ. IC</a:t>
              </a:r>
              <a:endParaRPr lang="el-GR" altLang="el-GR" sz="1600" dirty="0">
                <a:latin typeface="Arial" pitchFamily="34" charset="0"/>
              </a:endParaRPr>
            </a:p>
          </p:txBody>
        </p:sp>
        <p:sp>
          <p:nvSpPr>
            <p:cNvPr id="26636" name="Text Box 13"/>
            <p:cNvSpPr txBox="1">
              <a:spLocks noChangeArrowheads="1"/>
            </p:cNvSpPr>
            <p:nvPr/>
          </p:nvSpPr>
          <p:spPr bwMode="auto">
            <a:xfrm>
              <a:off x="4453" y="2602"/>
              <a:ext cx="1194" cy="52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n-US" altLang="el-GR" sz="1600" dirty="0">
                  <a:solidFill>
                    <a:srgbClr val="000000"/>
                  </a:solidFill>
                  <a:latin typeface="Arial" pitchFamily="34" charset="0"/>
                </a:rPr>
                <a:t>ΗΛΕΚΤΡΟ-ΧΗΜΙΚΕΣ</a:t>
              </a:r>
            </a:p>
            <a:p>
              <a:pPr algn="ctr" eaLnBrk="1" hangingPunct="1"/>
              <a:r>
                <a:rPr lang="en-US" altLang="el-GR" sz="1600" dirty="0">
                  <a:solidFill>
                    <a:srgbClr val="000000"/>
                  </a:solidFill>
                  <a:latin typeface="Arial" pitchFamily="34" charset="0"/>
                </a:rPr>
                <a:t>π.χ. </a:t>
              </a:r>
              <a:r>
                <a:rPr lang="en-US" altLang="el-GR" sz="1600" dirty="0" err="1">
                  <a:solidFill>
                    <a:srgbClr val="000000"/>
                  </a:solidFill>
                  <a:latin typeface="Arial" pitchFamily="34" charset="0"/>
                </a:rPr>
                <a:t>ηλεκτρόλυση</a:t>
              </a:r>
              <a:endParaRPr lang="el-GR" altLang="el-GR" sz="1600" dirty="0">
                <a:latin typeface="Arial" pitchFamily="34" charset="0"/>
              </a:endParaRPr>
            </a:p>
          </p:txBody>
        </p:sp>
        <p:cxnSp>
          <p:nvCxnSpPr>
            <p:cNvPr id="26637" name="AutoShape 14"/>
            <p:cNvCxnSpPr>
              <a:cxnSpLocks noChangeShapeType="1"/>
              <a:stCxn id="26629" idx="2"/>
              <a:endCxn id="26630" idx="0"/>
            </p:cNvCxnSpPr>
            <p:nvPr/>
          </p:nvCxnSpPr>
          <p:spPr bwMode="auto">
            <a:xfrm rot="5400000">
              <a:off x="1735" y="486"/>
              <a:ext cx="929" cy="1315"/>
            </a:xfrm>
            <a:prstGeom prst="bentConnector3">
              <a:avLst>
                <a:gd name="adj1" fmla="val 49944"/>
              </a:avLst>
            </a:prstGeom>
            <a:ln>
              <a:headEnd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638" name="AutoShape 15"/>
            <p:cNvCxnSpPr>
              <a:cxnSpLocks noChangeShapeType="1"/>
              <a:stCxn id="26629" idx="2"/>
              <a:endCxn id="26632" idx="0"/>
            </p:cNvCxnSpPr>
            <p:nvPr/>
          </p:nvCxnSpPr>
          <p:spPr bwMode="auto">
            <a:xfrm rot="16200000" flipH="1">
              <a:off x="2926" y="610"/>
              <a:ext cx="929" cy="1067"/>
            </a:xfrm>
            <a:prstGeom prst="bentConnector3">
              <a:avLst>
                <a:gd name="adj1" fmla="val 49944"/>
              </a:avLst>
            </a:prstGeom>
            <a:ln>
              <a:headEnd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639" name="AutoShape 16"/>
            <p:cNvCxnSpPr>
              <a:cxnSpLocks noChangeShapeType="1"/>
              <a:stCxn id="26630" idx="2"/>
              <a:endCxn id="26631" idx="0"/>
            </p:cNvCxnSpPr>
            <p:nvPr/>
          </p:nvCxnSpPr>
          <p:spPr bwMode="auto">
            <a:xfrm rot="5400000">
              <a:off x="913" y="1974"/>
              <a:ext cx="554" cy="705"/>
            </a:xfrm>
            <a:prstGeom prst="bentConnector3">
              <a:avLst>
                <a:gd name="adj1" fmla="val 50000"/>
              </a:avLst>
            </a:prstGeom>
            <a:ln>
              <a:headEnd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640" name="AutoShape 17"/>
            <p:cNvCxnSpPr>
              <a:cxnSpLocks noChangeShapeType="1"/>
              <a:stCxn id="26630" idx="2"/>
              <a:endCxn id="26633" idx="0"/>
            </p:cNvCxnSpPr>
            <p:nvPr/>
          </p:nvCxnSpPr>
          <p:spPr bwMode="auto">
            <a:xfrm rot="16200000" flipH="1">
              <a:off x="1474" y="2118"/>
              <a:ext cx="554" cy="418"/>
            </a:xfrm>
            <a:prstGeom prst="bentConnector3">
              <a:avLst>
                <a:gd name="adj1" fmla="val 50000"/>
              </a:avLst>
            </a:prstGeom>
            <a:ln>
              <a:headEnd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641" name="AutoShape 18"/>
            <p:cNvCxnSpPr>
              <a:cxnSpLocks noChangeShapeType="1"/>
              <a:stCxn id="26632" idx="2"/>
              <a:endCxn id="26634" idx="0"/>
            </p:cNvCxnSpPr>
            <p:nvPr/>
          </p:nvCxnSpPr>
          <p:spPr bwMode="auto">
            <a:xfrm rot="5400000">
              <a:off x="3227" y="1908"/>
              <a:ext cx="553" cy="840"/>
            </a:xfrm>
            <a:prstGeom prst="bentConnector3">
              <a:avLst>
                <a:gd name="adj1" fmla="val 49907"/>
              </a:avLst>
            </a:prstGeom>
            <a:ln>
              <a:headEnd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642" name="AutoShape 19"/>
            <p:cNvCxnSpPr>
              <a:cxnSpLocks noChangeShapeType="1"/>
              <a:stCxn id="26632" idx="2"/>
              <a:endCxn id="26635" idx="0"/>
            </p:cNvCxnSpPr>
            <p:nvPr/>
          </p:nvCxnSpPr>
          <p:spPr bwMode="auto">
            <a:xfrm rot="16200000" flipH="1">
              <a:off x="3666" y="2309"/>
              <a:ext cx="553" cy="38"/>
            </a:xfrm>
            <a:prstGeom prst="bentConnector3">
              <a:avLst>
                <a:gd name="adj1" fmla="val 49907"/>
              </a:avLst>
            </a:prstGeom>
            <a:ln>
              <a:headEnd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643" name="AutoShape 20"/>
            <p:cNvCxnSpPr>
              <a:cxnSpLocks noChangeShapeType="1"/>
              <a:stCxn id="26632" idx="2"/>
              <a:endCxn id="26636" idx="0"/>
            </p:cNvCxnSpPr>
            <p:nvPr/>
          </p:nvCxnSpPr>
          <p:spPr bwMode="auto">
            <a:xfrm rot="16200000" flipH="1">
              <a:off x="4211" y="1764"/>
              <a:ext cx="551" cy="1126"/>
            </a:xfrm>
            <a:prstGeom prst="bentConnector3">
              <a:avLst>
                <a:gd name="adj1" fmla="val 49907"/>
              </a:avLst>
            </a:prstGeom>
            <a:ln>
              <a:headEnd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6627" name="Rectangle 21"/>
          <p:cNvSpPr>
            <a:spLocks noChangeArrowheads="1"/>
          </p:cNvSpPr>
          <p:nvPr/>
        </p:nvSpPr>
        <p:spPr bwMode="auto">
          <a:xfrm>
            <a:off x="107950" y="549275"/>
            <a:ext cx="8964613" cy="590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eaLnBrk="1" hangingPunct="1"/>
            <a:endParaRPr lang="en-GB" altLang="el-GR"/>
          </a:p>
        </p:txBody>
      </p:sp>
      <p:sp>
        <p:nvSpPr>
          <p:cNvPr id="22" name="TextBox 21"/>
          <p:cNvSpPr txBox="1"/>
          <p:nvPr/>
        </p:nvSpPr>
        <p:spPr>
          <a:xfrm>
            <a:off x="4572000" y="5739480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7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1547236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Χαρακτηριστικά απόδοσης αναλυτικών μεθόδων</a:t>
            </a:r>
            <a:endParaRPr lang="el-GR" dirty="0"/>
          </a:p>
        </p:txBody>
      </p:sp>
      <p:graphicFrame>
        <p:nvGraphicFramePr>
          <p:cNvPr id="9" name="Group 232" title="Χαρακτηριστικά αναλυτικών μεθόδων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2157913"/>
              </p:ext>
            </p:extLst>
          </p:nvPr>
        </p:nvGraphicFramePr>
        <p:xfrm>
          <a:off x="463550" y="1557339"/>
          <a:ext cx="7991475" cy="4397628"/>
        </p:xfrm>
        <a:graphic>
          <a:graphicData uri="http://schemas.openxmlformats.org/drawingml/2006/table">
            <a:tbl>
              <a:tblPr firstRow="1"/>
              <a:tblGrid>
                <a:gridCol w="3048000"/>
                <a:gridCol w="2352675"/>
                <a:gridCol w="2590800"/>
              </a:tblGrid>
              <a:tr h="75790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cs typeface="Arial" charset="0"/>
                        </a:rPr>
                        <a:t>ΧΑΡΑΚΤΗΡΙΣΤΙΚΟ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cs typeface="Arial" charset="0"/>
                        </a:rPr>
                        <a:t>ΚΛΑΣΙΚΕΣ ΤΕΧΝΙΚΕΣ ΑΝΑΛΥΣΗΣ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cs typeface="Arial" charset="0"/>
                        </a:rPr>
                        <a:t>ΕΝΟΡΓΑΝΕΣ ΤΕΧΝΙΚΕΣ ΑΝΑΛΥΣΗΣ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03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ΚΟΣΤΟΣ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χαμηλό</a:t>
                      </a:r>
                      <a:endParaRPr kumimoji="0" 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υψηλό</a:t>
                      </a:r>
                      <a:endParaRPr kumimoji="0" 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122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ΑΞΙΟΠΙΣΤΙΑ ΑΠΟΤΕΛΕΣΜΑΤΩΝ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ικανοποιητική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ικανοποιητική-χαμηλή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03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ΕΥΑΙΣΘΗΣΙΑ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μικρή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μεγάλη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22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ΕΚΛΕΚΤΙΚΟΤΗΤΑ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μικρή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μεγάλη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03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ΤΑΧΥΤΗΤΑ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μικρή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μεγάλη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122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ΠΟΣΟΤΗΤΑ ΔΕΙΓΜΑΤΟΣ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μεγάλη (καταστρεπτικές)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μικρή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03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ΑΥΤΟΜΑΤΙΣΜΟΣ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όχι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ναι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23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ΕΠΙΔΕΞΙΟΤΗΤΑ ΧΕΙΡΙΣΤΗ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υψηλή</a:t>
                      </a:r>
                      <a:endParaRPr kumimoji="0" 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χαμηλή</a:t>
                      </a:r>
                      <a:endParaRPr kumimoji="0" 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164288" y="5935528"/>
            <a:ext cx="1259632" cy="43204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Πίνακας 4</a:t>
            </a:r>
          </a:p>
        </p:txBody>
      </p:sp>
    </p:spTree>
    <p:extLst>
      <p:ext uri="{BB962C8B-B14F-4D97-AF65-F5344CB8AC3E}">
        <p14:creationId xmlns:p14="http://schemas.microsoft.com/office/powerpoint/2010/main" val="388877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ΑΝΑΛΥΣΗ ΠΕΡΙΕΚΤΙΚΟΤΗΤΑΣ</a:t>
            </a:r>
          </a:p>
        </p:txBody>
      </p:sp>
      <p:pic>
        <p:nvPicPr>
          <p:cNvPr id="3074" name="Picture 2" title="Διαγραμμα ποιοτικής και ποσοτικής ανάλυσης περιεκτικότητας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70988"/>
            <a:ext cx="7416823" cy="5061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7020272" y="5782056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8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71738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ΑΝΑΛΥΣΗ ΚΑΤΑΝΟΜΗΣ</a:t>
            </a:r>
          </a:p>
        </p:txBody>
      </p:sp>
      <p:pic>
        <p:nvPicPr>
          <p:cNvPr id="8" name="Picture 4" descr="znmap" title="Χάρτης κατανομής ψευδαργύρου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76" y="1135191"/>
            <a:ext cx="7344816" cy="5159021"/>
          </a:xfrm>
          <a:noFill/>
        </p:spPr>
      </p:pic>
      <p:sp>
        <p:nvSpPr>
          <p:cNvPr id="9" name="TextBox 8"/>
          <p:cNvSpPr txBox="1"/>
          <p:nvPr/>
        </p:nvSpPr>
        <p:spPr>
          <a:xfrm>
            <a:off x="906488" y="5964552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9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279416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67544" y="109728"/>
            <a:ext cx="8229600" cy="1143000"/>
          </a:xfrm>
        </p:spPr>
        <p:txBody>
          <a:bodyPr/>
          <a:lstStyle/>
          <a:p>
            <a:r>
              <a:rPr lang="el-GR" altLang="el-GR" dirty="0"/>
              <a:t>ΑΝΑΛΥΣΗ ΧΗΜΙΚΩΝ ΔΙΕΡΓΑΣΙΩΝ</a:t>
            </a:r>
            <a:endParaRPr lang="el-GR" dirty="0"/>
          </a:p>
        </p:txBody>
      </p:sp>
      <p:pic>
        <p:nvPicPr>
          <p:cNvPr id="1027" name="Picture 3" title="ΑΝΑΛΥΣΗ ΧΗΜΙΚΩΝ ΔΙΕΡΓΑΣΙΩΝ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17772"/>
            <a:ext cx="7128792" cy="4963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92808" y="5787768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n-US" dirty="0" smtClean="0"/>
              <a:t>10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299892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ΑΝΑΛΥΣΗ ΔΟΜΗΣ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000" dirty="0"/>
              <a:t>Δέσμευση μετάλλων σε στερεές φάσεις που σχηματίζονται στο έδαφος του </a:t>
            </a:r>
            <a:r>
              <a:rPr lang="el-GR" altLang="el-GR" sz="2000" dirty="0" err="1"/>
              <a:t>Στρατωνίου</a:t>
            </a:r>
            <a:r>
              <a:rPr lang="el-GR" altLang="el-GR" sz="2000" dirty="0"/>
              <a:t>. Εικόνες από το ηλεκτρονικό μικροσκόπιο (SEM) του Τμήματος Γεωλογίας.</a:t>
            </a:r>
          </a:p>
          <a:p>
            <a:endParaRPr lang="el-GR" sz="2000" dirty="0"/>
          </a:p>
        </p:txBody>
      </p:sp>
      <p:pic>
        <p:nvPicPr>
          <p:cNvPr id="7" name="Picture 6" descr="SK4AB6_Pyromorphit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2" r="13672"/>
          <a:stretch>
            <a:fillRect/>
          </a:stretch>
        </p:blipFill>
        <p:spPr bwMode="auto">
          <a:xfrm>
            <a:off x="539552" y="3397278"/>
            <a:ext cx="2664296" cy="2559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SK4AB4_Alunite-Pb (Beaverite)_B&amp;W1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2" t="7310" r="9091"/>
          <a:stretch>
            <a:fillRect/>
          </a:stretch>
        </p:blipFill>
        <p:spPr bwMode="auto">
          <a:xfrm>
            <a:off x="4470226" y="1509047"/>
            <a:ext cx="2712845" cy="2332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SJ31VII_Pyrite oxidized rims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" r="10388"/>
          <a:stretch>
            <a:fillRect/>
          </a:stretch>
        </p:blipFill>
        <p:spPr bwMode="auto">
          <a:xfrm>
            <a:off x="4499992" y="3954382"/>
            <a:ext cx="2735212" cy="218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267744" y="5775718"/>
            <a:ext cx="1225302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n-US" dirty="0" smtClean="0"/>
              <a:t>11</a:t>
            </a:r>
            <a:endParaRPr lang="el-GR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7268380" y="5629414"/>
            <a:ext cx="1225302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n-US" dirty="0" smtClean="0"/>
              <a:t>13</a:t>
            </a:r>
            <a:endParaRPr lang="el-GR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7268380" y="3481468"/>
            <a:ext cx="1225302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n-US" dirty="0" smtClean="0"/>
              <a:t>12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407666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el-GR" dirty="0"/>
              <a:t>ΟΛΙΚΗ – ΜΕΡΙΚΗ ΑΝΑΛΥΣΗ </a:t>
            </a:r>
            <a:r>
              <a:rPr lang="en-US" dirty="0" smtClean="0"/>
              <a:t>(</a:t>
            </a:r>
            <a:r>
              <a:rPr lang="el-GR" dirty="0" smtClean="0"/>
              <a:t>1</a:t>
            </a:r>
            <a:r>
              <a:rPr lang="en-US" dirty="0" smtClean="0"/>
              <a:t>/2)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endParaRPr lang="en-US" sz="2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l-GR" sz="2800" b="1" dirty="0" smtClean="0"/>
              <a:t>Ολική</a:t>
            </a:r>
            <a:r>
              <a:rPr lang="el-GR" sz="2800" b="1" dirty="0"/>
              <a:t>: </a:t>
            </a:r>
            <a:r>
              <a:rPr lang="el-GR" sz="2800" dirty="0"/>
              <a:t>προσδιορισμός του συνόλου των στοιχείων που απαντώνται στο δείγμα. </a:t>
            </a:r>
            <a:endParaRPr lang="en-US" sz="2800" dirty="0" smtClean="0"/>
          </a:p>
          <a:p>
            <a:pPr marL="0" indent="0">
              <a:buNone/>
            </a:pPr>
            <a:endParaRPr lang="el-GR" sz="2800" dirty="0"/>
          </a:p>
          <a:p>
            <a:pPr>
              <a:buFont typeface="Wingdings" panose="05000000000000000000" pitchFamily="2" charset="2"/>
              <a:buChar char="q"/>
            </a:pPr>
            <a:r>
              <a:rPr lang="el-GR" sz="2800" b="1" dirty="0"/>
              <a:t>Μερική: </a:t>
            </a:r>
            <a:r>
              <a:rPr lang="el-GR" sz="2800" dirty="0"/>
              <a:t>ποσοτικός προσδιορισμός ενός κλάσματος των </a:t>
            </a:r>
            <a:r>
              <a:rPr lang="el-GR" sz="2800" dirty="0" err="1"/>
              <a:t>στοίχείων</a:t>
            </a:r>
            <a:r>
              <a:rPr lang="el-GR" sz="2800" dirty="0"/>
              <a:t> του δείγματος</a:t>
            </a:r>
            <a:r>
              <a:rPr lang="el-GR" sz="2800" dirty="0" smtClean="0"/>
              <a:t>.</a:t>
            </a:r>
            <a:endParaRPr lang="en-US" sz="2800" dirty="0" smtClean="0"/>
          </a:p>
          <a:p>
            <a:pPr marL="0" indent="0">
              <a:buNone/>
            </a:pPr>
            <a:endParaRPr lang="el-GR" sz="2800" dirty="0"/>
          </a:p>
          <a:p>
            <a:pPr>
              <a:buFont typeface="Wingdings" panose="05000000000000000000" pitchFamily="2" charset="2"/>
              <a:buChar char="q"/>
            </a:pPr>
            <a:r>
              <a:rPr lang="el-GR" sz="2800" dirty="0"/>
              <a:t>Χρήση κατάλληλων αντιδραστηρίων που επιδρούν εκλεκτικά στα συστατικά του δείγματος</a:t>
            </a:r>
            <a:r>
              <a:rPr lang="el-GR" sz="2800" dirty="0" smtClean="0"/>
              <a:t>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397695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>
          <a:xfrm>
            <a:off x="277688" y="274638"/>
            <a:ext cx="8686800" cy="1143000"/>
          </a:xfrm>
        </p:spPr>
        <p:txBody>
          <a:bodyPr>
            <a:noAutofit/>
          </a:bodyPr>
          <a:lstStyle/>
          <a:p>
            <a:r>
              <a:rPr lang="el-GR" dirty="0"/>
              <a:t>ΟΛΙΚΗ – ΜΕΡΙΚΗ ΑΝΑΛΥΣΗ </a:t>
            </a:r>
            <a:r>
              <a:rPr lang="en-US" dirty="0" smtClean="0"/>
              <a:t>(</a:t>
            </a:r>
            <a:r>
              <a:rPr lang="el-GR" dirty="0" smtClean="0"/>
              <a:t>2</a:t>
            </a:r>
            <a:r>
              <a:rPr lang="en-US" dirty="0" smtClean="0"/>
              <a:t>/2)</a:t>
            </a:r>
            <a:endParaRPr lang="el-GR" dirty="0"/>
          </a:p>
        </p:txBody>
      </p:sp>
      <p:graphicFrame>
        <p:nvGraphicFramePr>
          <p:cNvPr id="2" name="Αντικείμενο 1" title="ολική ανάλυση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5019307"/>
              </p:ext>
            </p:extLst>
          </p:nvPr>
        </p:nvGraphicFramePr>
        <p:xfrm>
          <a:off x="615608" y="1628800"/>
          <a:ext cx="7700808" cy="4195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Γράφημα" r:id="rId5" imgW="6277051" imgH="3419551" progId="Excel.Chart.8">
                  <p:embed/>
                </p:oleObj>
              </mc:Choice>
              <mc:Fallback>
                <p:oleObj name="Γράφημα" r:id="rId5" imgW="6277051" imgH="3419551" progId="Excel.Char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08" y="1628800"/>
                        <a:ext cx="7700808" cy="41951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092280" y="5845438"/>
            <a:ext cx="1225302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n-US" dirty="0" smtClean="0"/>
              <a:t>14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133030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ΕΠΙΛΟΓΗ ΑΝΑΛΥΤΙΚΗΣ ΜΕΘΟΔΟΥ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200" b="1" dirty="0"/>
              <a:t>ΚΡΙΤΗΡΙΑ ΕΠΙΛΟΓΗΣ: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l-GR" sz="2200" dirty="0"/>
              <a:t>Π</a:t>
            </a:r>
            <a:r>
              <a:rPr lang="el-GR" sz="2200" dirty="0" smtClean="0"/>
              <a:t>οια </a:t>
            </a:r>
            <a:r>
              <a:rPr lang="el-GR" sz="2200" dirty="0"/>
              <a:t>στοιχεία ή χημικές ενώσεις πρέπει να προσδιοριστούν;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l-GR" sz="2200" dirty="0" smtClean="0"/>
              <a:t>Ποιες </a:t>
            </a:r>
            <a:r>
              <a:rPr lang="el-GR" sz="2200" dirty="0"/>
              <a:t>οι αναμενόμενες συγκεντρώσεις, ποια τα όρια </a:t>
            </a:r>
            <a:r>
              <a:rPr lang="el-GR" sz="2200" dirty="0" err="1" smtClean="0"/>
              <a:t>ανιχνευσιμότητας</a:t>
            </a:r>
            <a:r>
              <a:rPr lang="el-GR" sz="2200" dirty="0"/>
              <a:t>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l-GR" sz="2200" dirty="0" smtClean="0"/>
              <a:t>Ποια </a:t>
            </a:r>
            <a:r>
              <a:rPr lang="el-GR" sz="2200" dirty="0"/>
              <a:t>τα συστατικά της μήτρας και ποιες οι πιθανές παρεμβολές στον προσδιορισμό των εξεταζόμενων στοιχείων ή ενώσεων;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l-GR" sz="2200" dirty="0" smtClean="0"/>
              <a:t>Ποια </a:t>
            </a:r>
            <a:r>
              <a:rPr lang="el-GR" sz="2200" dirty="0"/>
              <a:t>η απαιτούμενη ακρίβεια και </a:t>
            </a:r>
            <a:r>
              <a:rPr lang="el-GR" sz="2200" dirty="0" err="1" smtClean="0"/>
              <a:t>επαναληψιμότητα</a:t>
            </a:r>
            <a:r>
              <a:rPr lang="el-GR" sz="2200" dirty="0" smtClean="0"/>
              <a:t> </a:t>
            </a:r>
            <a:r>
              <a:rPr lang="el-GR" sz="2200" dirty="0"/>
              <a:t>των μετρήσεων καθώς και η μετέπειτα χρήση των αναλυτικών αποτελεσμάτων;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l-GR" sz="2200" dirty="0" smtClean="0"/>
              <a:t>Ποιοι </a:t>
            </a:r>
            <a:r>
              <a:rPr lang="el-GR" sz="2200" dirty="0"/>
              <a:t>οι οικονομικοί, χρονικοί, νομικοί περιορισμοί της χημικής ανάλυσης</a:t>
            </a:r>
            <a:r>
              <a:rPr lang="el-GR" sz="2200" dirty="0" smtClean="0"/>
              <a:t>;</a:t>
            </a:r>
            <a:endParaRPr lang="el-GR" sz="2200" dirty="0"/>
          </a:p>
        </p:txBody>
      </p:sp>
    </p:spTree>
    <p:extLst>
      <p:ext uri="{BB962C8B-B14F-4D97-AF65-F5344CB8AC3E}">
        <p14:creationId xmlns:p14="http://schemas.microsoft.com/office/powerpoint/2010/main" val="35477204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ΕΠΙΤΥΧΙΑ ΧΗΜΙΚΗΣ ΑΝΑΛΥΣΗΣ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l-GR" sz="2800" dirty="0" smtClean="0"/>
              <a:t> Προσεκτικός </a:t>
            </a:r>
            <a:r>
              <a:rPr lang="el-GR" sz="2800" dirty="0"/>
              <a:t>σχεδιασμός και προγραμματισμός εργαστηριακών εργασιών.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800" dirty="0" smtClean="0"/>
              <a:t> Αντιπροσωπευτικά </a:t>
            </a:r>
            <a:r>
              <a:rPr lang="el-GR" sz="2800" dirty="0"/>
              <a:t>χονδρικά δείγματα.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800" dirty="0" smtClean="0"/>
              <a:t> Μελέτη </a:t>
            </a:r>
            <a:r>
              <a:rPr lang="el-GR" sz="2800" dirty="0"/>
              <a:t>βιβλιογραφίας.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800" dirty="0" smtClean="0"/>
              <a:t> Χαρακτηριστικά </a:t>
            </a:r>
            <a:r>
              <a:rPr lang="el-GR" sz="2800" dirty="0"/>
              <a:t>απόδοσης αναλυτικής μεθόδου.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800" dirty="0" smtClean="0"/>
              <a:t> Διαθεσιμότητα </a:t>
            </a:r>
            <a:r>
              <a:rPr lang="el-GR" sz="2800" dirty="0"/>
              <a:t>αντιδραστηρίων, κόστος, απαιτούμενος χρόνος</a:t>
            </a:r>
            <a:r>
              <a:rPr lang="el-GR" sz="2800" dirty="0" smtClean="0"/>
              <a:t>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2486431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2800" dirty="0"/>
              <a:t>ΧΑΡΑΚΤΗΡΙΣΤΙΚΑ ΑΠΟΔΟΣΗΣ </a:t>
            </a:r>
            <a:r>
              <a:rPr lang="el-GR" sz="2800" dirty="0" smtClean="0"/>
              <a:t>ΑΝΑΛΥΤΙΚΩΝ </a:t>
            </a:r>
            <a:r>
              <a:rPr lang="el-GR" sz="2800" dirty="0"/>
              <a:t>ΜΕΘΟΔΩΝ</a:t>
            </a:r>
          </a:p>
        </p:txBody>
      </p:sp>
      <p:graphicFrame>
        <p:nvGraphicFramePr>
          <p:cNvPr id="6" name="Group 212" title="ΧΑΡΑΚΤΗΡΙΣΤΙΚΑ ΑΠΟΔΟΣΗΣ ΑΝΑΛΥΤΙΚΩΝ ΜΕΘΟΔΩΝ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8509713"/>
              </p:ext>
            </p:extLst>
          </p:nvPr>
        </p:nvGraphicFramePr>
        <p:xfrm>
          <a:off x="179514" y="1268761"/>
          <a:ext cx="8645629" cy="4552347"/>
        </p:xfrm>
        <a:graphic>
          <a:graphicData uri="http://schemas.openxmlformats.org/drawingml/2006/table">
            <a:tbl>
              <a:tblPr firstRow="1"/>
              <a:tblGrid>
                <a:gridCol w="1804988"/>
                <a:gridCol w="1610614"/>
                <a:gridCol w="5230027"/>
              </a:tblGrid>
              <a:tr h="406167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Χαρακτηριστικό</a:t>
                      </a:r>
                      <a:endParaRPr kumimoji="0" lang="el-G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Αγγλικός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όρος</a:t>
                      </a:r>
                      <a:endParaRPr kumimoji="0" lang="el-G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Περιγραφή</a:t>
                      </a:r>
                      <a:endParaRPr kumimoji="0" lang="el-G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719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Όριο ανίχνευσης</a:t>
                      </a:r>
                      <a:endParaRPr kumimoji="0" lang="el-G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Limit of </a:t>
                      </a:r>
                      <a:endParaRPr kumimoji="0" lang="el-G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detection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Η μικρότερη συγκέντρωση της ουσίας που μπορεί να </a:t>
                      </a: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προσδιοριστεί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με </a:t>
                      </a: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ορισμένη αξιοπιστία.</a:t>
                      </a:r>
                      <a:endParaRPr kumimoji="0" lang="el-G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16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Ακρίβεια</a:t>
                      </a:r>
                      <a:endParaRPr kumimoji="0" lang="el-G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Accuracy, </a:t>
                      </a:r>
                      <a:endParaRPr kumimoji="0" lang="el-G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bias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Μέτρο της εγγύτητας της πειραματικής τιμής προς την αληθινή τιμή.</a:t>
                      </a:r>
                      <a:endParaRPr kumimoji="0" lang="el-G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16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Επαναληψιμότητα</a:t>
                      </a:r>
                      <a:endParaRPr kumimoji="0" lang="el-G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Precision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Χαρακτηρίζει τη συμφωνία των αποτελεσμάτων μιας σειράς 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μετρήσεων</a:t>
                      </a: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.</a:t>
                      </a:r>
                      <a:endParaRPr kumimoji="0" lang="el-G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719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Εκλεκτικότητα ή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επιλεκτικότητα</a:t>
                      </a:r>
                      <a:endParaRPr kumimoji="0" lang="el-G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Specificity, </a:t>
                      </a:r>
                      <a:endParaRPr kumimoji="0" lang="el-G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selectivity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Η ικανότητα μιας αναλυτικής μεθόδου να προσδιορίζει μια ουσία 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</a:t>
                      </a: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αναλυτής) παρουσία άλλων ουσιών (μήτρα).</a:t>
                      </a:r>
                      <a:endParaRPr kumimoji="0" lang="el-G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821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Ανάκτηση ή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απόδοση</a:t>
                      </a:r>
                      <a:endParaRPr kumimoji="0" lang="el-G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Recovery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Το ποσοστό της συνολικής ποσότητας της ουσίας το </a:t>
                      </a: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οποίο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προσδιορίζεται </a:t>
                      </a: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μετά από ένα ή περισσότερα στάδια της </a:t>
                      </a: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αναλυτικής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μεθόδου</a:t>
                      </a: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.</a:t>
                      </a:r>
                      <a:endParaRPr kumimoji="0" lang="el-G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16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Αναλυτική περιοχή</a:t>
                      </a:r>
                      <a:endParaRPr kumimoji="0" lang="el-G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Range, </a:t>
                      </a:r>
                      <a:endParaRPr kumimoji="0" lang="el-G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calibration range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Η περιοχή συγκεντρώσεων όπου μπορεί να προσδιοριστεί </a:t>
                      </a: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ο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αναλυτής </a:t>
                      </a: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με ορισμένη αξιοπιστία.</a:t>
                      </a:r>
                      <a:endParaRPr kumimoji="0" lang="el-G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719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Στιβαρότητα</a:t>
                      </a:r>
                      <a:endParaRPr kumimoji="0" lang="el-G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Robustness, </a:t>
                      </a:r>
                      <a:endParaRPr kumimoji="0" lang="el-G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ruggedness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Ικανότητα μεθόδου να "ανθίσταται" (δηλ. να παράγει ορθά 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αποτελέσματα</a:t>
                      </a: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) σε μικρές μεταβολές πειραματικών παραμέτρων.</a:t>
                      </a:r>
                      <a:endParaRPr kumimoji="0" lang="el-G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656688" y="5982320"/>
            <a:ext cx="1259632" cy="43204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Πίνακας 4</a:t>
            </a:r>
          </a:p>
        </p:txBody>
      </p:sp>
    </p:spTree>
    <p:extLst>
      <p:ext uri="{BB962C8B-B14F-4D97-AF65-F5344CB8AC3E}">
        <p14:creationId xmlns:p14="http://schemas.microsoft.com/office/powerpoint/2010/main" val="31431485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7993063" cy="9715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l-GR" sz="3200" dirty="0" smtClean="0"/>
              <a:t>ΑΞΙΟΛΟΓΗΣΗ-ΕΠΙΚΥΡΩΣΗ ΑΝΑΛΥΤΙΚΗΣ ΜΕΘΟΔΟΥ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684213" y="2133600"/>
            <a:ext cx="1655762" cy="1079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l-GR" altLang="el-GR" sz="2000" dirty="0">
                <a:latin typeface="Arial" pitchFamily="34" charset="0"/>
              </a:rPr>
              <a:t>Υποψήφια αναλυτική μέθοδος</a:t>
            </a: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3060700" y="1989138"/>
            <a:ext cx="2160588" cy="13684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l-GR" altLang="el-GR" sz="2000" dirty="0">
                <a:latin typeface="Arial" pitchFamily="34" charset="0"/>
              </a:rPr>
              <a:t>Προσδιορισμός χαρακτηριστικών απόδοσης της μεθόδου</a:t>
            </a: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5795963" y="1989138"/>
            <a:ext cx="2089150" cy="13684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l-GR" altLang="el-GR" sz="2000" dirty="0">
                <a:latin typeface="Arial" pitchFamily="34" charset="0"/>
              </a:rPr>
              <a:t>Προσδιορισμός στατιστικών παραμέτρων της μεθόδου</a:t>
            </a:r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5726113" y="4005263"/>
            <a:ext cx="2663825" cy="17287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l-GR" altLang="el-GR" sz="2000" dirty="0">
                <a:latin typeface="Arial" pitchFamily="34" charset="0"/>
              </a:rPr>
              <a:t>Εκτίμηση </a:t>
            </a:r>
            <a:r>
              <a:rPr lang="el-GR" altLang="el-GR" sz="2000" dirty="0" err="1">
                <a:latin typeface="Arial" pitchFamily="34" charset="0"/>
              </a:rPr>
              <a:t>επαναληψιμότητας</a:t>
            </a:r>
            <a:r>
              <a:rPr lang="el-GR" altLang="el-GR" sz="2000" dirty="0">
                <a:latin typeface="Arial" pitchFamily="34" charset="0"/>
              </a:rPr>
              <a:t> μέσω επαναλαμβανόμενων μετρήσεων</a:t>
            </a:r>
          </a:p>
        </p:txBody>
      </p:sp>
      <p:sp>
        <p:nvSpPr>
          <p:cNvPr id="38922" name="Text Box 10"/>
          <p:cNvSpPr txBox="1">
            <a:spLocks noChangeArrowheads="1"/>
          </p:cNvSpPr>
          <p:nvPr/>
        </p:nvSpPr>
        <p:spPr bwMode="auto">
          <a:xfrm>
            <a:off x="2844800" y="4005263"/>
            <a:ext cx="2447925" cy="1657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l-GR" altLang="el-GR" sz="2000" dirty="0">
                <a:latin typeface="Arial" pitchFamily="34" charset="0"/>
              </a:rPr>
              <a:t>Εκτίμηση ακρίβειας μέσω ανάλυσης πιστοποιημένων δειγμάτων αναφοράς</a:t>
            </a:r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684213" y="4294188"/>
            <a:ext cx="1800225" cy="10810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l-GR" altLang="el-GR" sz="2000" dirty="0">
                <a:latin typeface="Arial" pitchFamily="34" charset="0"/>
              </a:rPr>
              <a:t>Επικυρωμένη αναλυτική μέθοδος</a:t>
            </a:r>
          </a:p>
        </p:txBody>
      </p:sp>
      <p:cxnSp>
        <p:nvCxnSpPr>
          <p:cNvPr id="38924" name="AutoShape 12"/>
          <p:cNvCxnSpPr>
            <a:cxnSpLocks noChangeShapeType="1"/>
            <a:stCxn id="38918" idx="3"/>
            <a:endCxn id="38919" idx="1"/>
          </p:cNvCxnSpPr>
          <p:nvPr/>
        </p:nvCxnSpPr>
        <p:spPr bwMode="auto">
          <a:xfrm>
            <a:off x="2339975" y="2673350"/>
            <a:ext cx="720725" cy="0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925" name="AutoShape 13"/>
          <p:cNvCxnSpPr>
            <a:cxnSpLocks noChangeShapeType="1"/>
            <a:stCxn id="38919" idx="3"/>
            <a:endCxn id="38920" idx="1"/>
          </p:cNvCxnSpPr>
          <p:nvPr/>
        </p:nvCxnSpPr>
        <p:spPr bwMode="auto">
          <a:xfrm>
            <a:off x="5221288" y="2673350"/>
            <a:ext cx="574675" cy="0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926" name="AutoShape 14"/>
          <p:cNvCxnSpPr>
            <a:cxnSpLocks noChangeShapeType="1"/>
            <a:stCxn id="38920" idx="3"/>
            <a:endCxn id="38921" idx="3"/>
          </p:cNvCxnSpPr>
          <p:nvPr/>
        </p:nvCxnSpPr>
        <p:spPr bwMode="auto">
          <a:xfrm>
            <a:off x="7885113" y="2673350"/>
            <a:ext cx="504825" cy="2197100"/>
          </a:xfrm>
          <a:prstGeom prst="bentConnector3">
            <a:avLst>
              <a:gd name="adj1" fmla="val 145282"/>
            </a:avLst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927" name="AutoShape 15"/>
          <p:cNvCxnSpPr>
            <a:cxnSpLocks noChangeShapeType="1"/>
            <a:stCxn id="38921" idx="1"/>
            <a:endCxn id="38922" idx="3"/>
          </p:cNvCxnSpPr>
          <p:nvPr/>
        </p:nvCxnSpPr>
        <p:spPr bwMode="auto">
          <a:xfrm flipH="1" flipV="1">
            <a:off x="5292725" y="4833938"/>
            <a:ext cx="433388" cy="35719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928" name="AutoShape 16"/>
          <p:cNvCxnSpPr>
            <a:cxnSpLocks noChangeShapeType="1"/>
            <a:stCxn id="38922" idx="1"/>
            <a:endCxn id="38923" idx="3"/>
          </p:cNvCxnSpPr>
          <p:nvPr/>
        </p:nvCxnSpPr>
        <p:spPr bwMode="auto">
          <a:xfrm flipH="1">
            <a:off x="2484438" y="4833938"/>
            <a:ext cx="360362" cy="1587"/>
          </a:xfrm>
          <a:prstGeom prst="straightConnector1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053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8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8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38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8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8" grpId="0" animBg="1"/>
      <p:bldP spid="38919" grpId="0" animBg="1"/>
      <p:bldP spid="38920" grpId="0" animBg="1"/>
      <p:bldP spid="38921" grpId="0" animBg="1"/>
      <p:bldP spid="38922" grpId="0" animBg="1"/>
      <p:bldP spid="389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Αναλυτική Γεωχημεία - Εισαγωγή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1.0.</a:t>
            </a: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Πανεπιστήμιον Αθηνών, Αριάδνη </a:t>
            </a:r>
            <a:r>
              <a:rPr lang="el-GR" sz="2000" dirty="0"/>
              <a:t>Αργυράκη, Αναπληρώτρια Καθηγήτρια. «</a:t>
            </a:r>
            <a:r>
              <a:rPr lang="el-GR" sz="2000" dirty="0" err="1"/>
              <a:t>Υδρογεωχημεία</a:t>
            </a:r>
            <a:r>
              <a:rPr lang="el-GR" sz="2000" dirty="0"/>
              <a:t>-Αναλυτική Γεωχημεία. </a:t>
            </a:r>
            <a:r>
              <a:rPr lang="el-GR" sz="2000" dirty="0" smtClean="0"/>
              <a:t>Αναλυτική Γεωχημεία-Εισαγωγή». </a:t>
            </a:r>
            <a:r>
              <a:rPr lang="el-GR" sz="2000" dirty="0"/>
              <a:t>Έκδοση: 1.0. Αθήνα 2015. Διαθέσιμο από τη δικτυακή διεύθυνση: </a:t>
            </a:r>
            <a:r>
              <a:rPr lang="en-US" sz="2000" dirty="0"/>
              <a:t>http://opencourses.uoa.gr/courses/GEOL103/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(1/</a:t>
            </a:r>
            <a:r>
              <a:rPr lang="el-GR" dirty="0" smtClean="0"/>
              <a:t>3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 smtClean="0"/>
              <a:t>Εικόνα 1: Περιοδικός πίνακας στοιχείων. </a:t>
            </a:r>
            <a:r>
              <a:rPr lang="en-US" sz="2000" dirty="0" smtClean="0"/>
              <a:t>Copyright Marl Winter (University of Sheffield and </a:t>
            </a:r>
            <a:r>
              <a:rPr lang="en-US" sz="2000" dirty="0" err="1" smtClean="0"/>
              <a:t>WebElements</a:t>
            </a:r>
            <a:r>
              <a:rPr lang="en-US" sz="2000" dirty="0" smtClean="0"/>
              <a:t> </a:t>
            </a:r>
            <a:r>
              <a:rPr lang="en-US" sz="2000" dirty="0" err="1" smtClean="0"/>
              <a:t>LTd</a:t>
            </a:r>
            <a:r>
              <a:rPr lang="en-US" sz="2000" dirty="0" smtClean="0"/>
              <a:t>, UK) 1993-2015. </a:t>
            </a:r>
            <a:r>
              <a:rPr lang="el-GR" sz="2000" dirty="0" smtClean="0"/>
              <a:t>Σύνδεσμος: </a:t>
            </a:r>
            <a:r>
              <a:rPr lang="en-US" sz="2000" dirty="0" smtClean="0"/>
              <a:t>www.webelements.com</a:t>
            </a:r>
          </a:p>
          <a:p>
            <a:pPr marL="0" indent="0">
              <a:buNone/>
            </a:pPr>
            <a:r>
              <a:rPr lang="el-GR" sz="2000" dirty="0" smtClean="0"/>
              <a:t>Εικόνα 2: Ιδιότητες στοιχείων. Ελεύθερη διανομή. Σύνδεσμος: </a:t>
            </a:r>
            <a:r>
              <a:rPr lang="en-US" sz="2000" dirty="0"/>
              <a:t>https://en.wikipedia.org/wiki/Periodic_trends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3: Διάγραμμα </a:t>
            </a:r>
            <a:r>
              <a:rPr lang="el-GR" sz="2000" dirty="0"/>
              <a:t>ανωμαλίας </a:t>
            </a:r>
            <a:r>
              <a:rPr lang="el-GR" sz="2000" dirty="0" smtClean="0"/>
              <a:t>ιριδίου. </a:t>
            </a:r>
            <a:r>
              <a:rPr lang="en-US" sz="2000" dirty="0" smtClean="0"/>
              <a:t>Copyright American Association for the Advancement of Science (AAAS) 2015. </a:t>
            </a:r>
            <a:r>
              <a:rPr lang="el-GR" sz="2000" dirty="0" smtClean="0"/>
              <a:t>Πηγή: </a:t>
            </a:r>
            <a:r>
              <a:rPr lang="en-US" sz="2000" dirty="0"/>
              <a:t>Extraterrestrial cause for the Cretaceous- Tertiary </a:t>
            </a:r>
            <a:r>
              <a:rPr lang="en-US" sz="2000" dirty="0" smtClean="0"/>
              <a:t>extinction</a:t>
            </a:r>
            <a:r>
              <a:rPr lang="el-GR" sz="2000" dirty="0" smtClean="0"/>
              <a:t>, </a:t>
            </a:r>
            <a:r>
              <a:rPr lang="en-US" sz="2000" dirty="0" smtClean="0"/>
              <a:t>by Alvarez et al.</a:t>
            </a:r>
            <a:r>
              <a:rPr lang="el-GR" sz="2000" dirty="0" smtClean="0"/>
              <a:t> </a:t>
            </a:r>
            <a:r>
              <a:rPr lang="en-US" sz="2000" dirty="0" smtClean="0"/>
              <a:t>In </a:t>
            </a:r>
            <a:r>
              <a:rPr lang="en-US" sz="2000" dirty="0"/>
              <a:t>Science, </a:t>
            </a:r>
            <a:r>
              <a:rPr lang="en-US" sz="2000" dirty="0" smtClean="0"/>
              <a:t>208 (1980): </a:t>
            </a:r>
            <a:r>
              <a:rPr lang="en-US" sz="2000" dirty="0"/>
              <a:t>1095- 1108.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4: Σχηματική </a:t>
            </a:r>
            <a:r>
              <a:rPr lang="el-GR" sz="2000" dirty="0"/>
              <a:t>αναπαράσταση κοιτάσματος </a:t>
            </a:r>
            <a:r>
              <a:rPr lang="el-GR" sz="2000" dirty="0" err="1"/>
              <a:t>πορφυρικού</a:t>
            </a:r>
            <a:r>
              <a:rPr lang="el-GR" sz="2000" dirty="0"/>
              <a:t> </a:t>
            </a:r>
            <a:r>
              <a:rPr lang="el-GR" sz="2000" dirty="0" smtClean="0"/>
              <a:t>χαλκού.</a:t>
            </a:r>
            <a:r>
              <a:rPr lang="en-US" sz="2000" dirty="0" smtClean="0"/>
              <a:t> Copyright U.S. Geological Survey. </a:t>
            </a:r>
            <a:r>
              <a:rPr lang="el-GR" sz="2000" dirty="0" smtClean="0"/>
              <a:t>Σύνδεσμος: </a:t>
            </a:r>
            <a:r>
              <a:rPr lang="en-US" sz="2000" dirty="0"/>
              <a:t>http://</a:t>
            </a:r>
            <a:r>
              <a:rPr lang="en-US" sz="2000" dirty="0" smtClean="0"/>
              <a:t>minerals.cr.usgs.gov/gips/na/ore.html</a:t>
            </a:r>
            <a:endParaRPr lang="el-GR" sz="2000" dirty="0" smtClean="0"/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</a:t>
            </a:r>
            <a:r>
              <a:rPr lang="el-GR" dirty="0" smtClean="0"/>
              <a:t>2</a:t>
            </a:r>
            <a:r>
              <a:rPr lang="en-US" dirty="0" smtClean="0"/>
              <a:t>/</a:t>
            </a:r>
            <a:r>
              <a:rPr lang="el-GR" dirty="0" smtClean="0"/>
              <a:t>3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l-GR" sz="2000" dirty="0"/>
              <a:t>7</a:t>
            </a:r>
            <a:r>
              <a:rPr lang="el-GR" sz="2000" dirty="0" smtClean="0"/>
              <a:t>: Διάγραμμα χημικής ανάλυσης. </a:t>
            </a:r>
            <a:r>
              <a:rPr lang="en-US" sz="2000" dirty="0"/>
              <a:t>Copyright </a:t>
            </a:r>
            <a:r>
              <a:rPr lang="el-GR" sz="2000" dirty="0"/>
              <a:t>Εκδόσεις </a:t>
            </a:r>
            <a:r>
              <a:rPr lang="el-GR" sz="2000" dirty="0" err="1"/>
              <a:t>Παπασωτηρίου</a:t>
            </a:r>
            <a:r>
              <a:rPr lang="el-GR" sz="2000" dirty="0"/>
              <a:t>. </a:t>
            </a:r>
            <a:r>
              <a:rPr lang="el-GR" sz="2000" dirty="0" smtClean="0"/>
              <a:t>Πηγή: Αναλυτική </a:t>
            </a:r>
            <a:r>
              <a:rPr lang="el-GR" sz="2000" dirty="0"/>
              <a:t>Χημεία: Θέματα και Προβλήματα. Συντάκτης, </a:t>
            </a:r>
            <a:r>
              <a:rPr lang="el-GR" sz="2000" dirty="0" err="1"/>
              <a:t>Λιοδάκης</a:t>
            </a:r>
            <a:r>
              <a:rPr lang="el-GR" sz="2000" dirty="0"/>
              <a:t> Σ., 2001. Κατάλογος </a:t>
            </a:r>
            <a:r>
              <a:rPr lang="en-US" sz="2000" dirty="0"/>
              <a:t>OPAC, </a:t>
            </a:r>
            <a:r>
              <a:rPr lang="el-GR" sz="2000" dirty="0"/>
              <a:t>ΕΚΠΑ</a:t>
            </a:r>
            <a:r>
              <a:rPr lang="el-GR" sz="2000" dirty="0" smtClean="0"/>
              <a:t>.</a:t>
            </a:r>
          </a:p>
          <a:p>
            <a:pPr marL="0" indent="0">
              <a:buNone/>
            </a:pPr>
            <a:r>
              <a:rPr lang="el-GR" sz="2000" dirty="0" smtClean="0"/>
              <a:t>Εικόνα 8: Διάγραμμα ποιοτικής και ποσοτικής ανάλυσης περιεκτικότητας. </a:t>
            </a:r>
            <a:r>
              <a:rPr lang="en-US" sz="2000" dirty="0" smtClean="0"/>
              <a:t>Copyright </a:t>
            </a:r>
            <a:r>
              <a:rPr lang="el-GR" sz="2000" dirty="0" smtClean="0"/>
              <a:t>Εκδόσεις </a:t>
            </a:r>
            <a:r>
              <a:rPr lang="el-GR" sz="2000" dirty="0" err="1" smtClean="0"/>
              <a:t>Παπασωτηρίου</a:t>
            </a:r>
            <a:r>
              <a:rPr lang="el-GR" sz="2000" dirty="0" smtClean="0"/>
              <a:t>. Πηγή: Αναλυτική Χημεία: Θέματα και Προβλήματα. Συντάκτης, </a:t>
            </a:r>
            <a:r>
              <a:rPr lang="el-GR" sz="2000" dirty="0" err="1" smtClean="0"/>
              <a:t>Λιοδάκης</a:t>
            </a:r>
            <a:r>
              <a:rPr lang="el-GR" sz="2000" dirty="0" smtClean="0"/>
              <a:t> Σ., 2001. Κατάλογος </a:t>
            </a:r>
            <a:r>
              <a:rPr lang="en-US" sz="2000" dirty="0" smtClean="0"/>
              <a:t>OPAC, </a:t>
            </a:r>
            <a:r>
              <a:rPr lang="el-GR" sz="2000" dirty="0" smtClean="0"/>
              <a:t>ΕΚΠΑ.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 10: Διάγραμμα ανάλυσης χημικών στοιχείων. </a:t>
            </a:r>
            <a:r>
              <a:rPr lang="en-US" sz="2000" dirty="0"/>
              <a:t>Copyright </a:t>
            </a:r>
            <a:r>
              <a:rPr lang="el-GR" sz="2000" dirty="0"/>
              <a:t>Εκδόσεις </a:t>
            </a:r>
            <a:r>
              <a:rPr lang="el-GR" sz="2000" dirty="0" err="1"/>
              <a:t>Παπασωτηρίου</a:t>
            </a:r>
            <a:r>
              <a:rPr lang="el-GR" sz="2000" dirty="0"/>
              <a:t>. </a:t>
            </a:r>
            <a:r>
              <a:rPr lang="el-GR" sz="2000" dirty="0" smtClean="0"/>
              <a:t>Πηγή: Αναλυτική </a:t>
            </a:r>
            <a:r>
              <a:rPr lang="el-GR" sz="2000" dirty="0"/>
              <a:t>Χημεία: Θέματα και Προβλήματα. Συντάκτης, </a:t>
            </a:r>
            <a:r>
              <a:rPr lang="el-GR" sz="2000" dirty="0" err="1"/>
              <a:t>Λιοδάκης</a:t>
            </a:r>
            <a:r>
              <a:rPr lang="el-GR" sz="2000" dirty="0"/>
              <a:t> Σ., 2001. Κατάλογος </a:t>
            </a:r>
            <a:r>
              <a:rPr lang="en-US" sz="2000" dirty="0"/>
              <a:t>OPAC, </a:t>
            </a:r>
            <a:r>
              <a:rPr lang="el-GR" sz="2000" dirty="0"/>
              <a:t>ΕΚΠΑ.</a:t>
            </a:r>
          </a:p>
          <a:p>
            <a:pPr marL="0" indent="0">
              <a:buNone/>
            </a:pPr>
            <a:endParaRPr lang="el-GR" sz="2000" dirty="0" smtClean="0"/>
          </a:p>
        </p:txBody>
      </p:sp>
    </p:spTree>
    <p:extLst>
      <p:ext uri="{BB962C8B-B14F-4D97-AF65-F5344CB8AC3E}">
        <p14:creationId xmlns:p14="http://schemas.microsoft.com/office/powerpoint/2010/main" val="314618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</a:t>
            </a:r>
            <a:r>
              <a:rPr lang="el-GR" dirty="0" smtClean="0"/>
              <a:t>3</a:t>
            </a:r>
            <a:r>
              <a:rPr lang="en-US" dirty="0" smtClean="0"/>
              <a:t>/</a:t>
            </a:r>
            <a:r>
              <a:rPr lang="el-GR" dirty="0" smtClean="0"/>
              <a:t>3</a:t>
            </a:r>
            <a:r>
              <a:rPr lang="en-US" dirty="0" smtClean="0"/>
              <a:t>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Πίνακες</a:t>
            </a:r>
          </a:p>
          <a:p>
            <a:pPr marL="0" indent="0">
              <a:buNone/>
            </a:pPr>
            <a:r>
              <a:rPr lang="el-GR" sz="2000" dirty="0" smtClean="0"/>
              <a:t>Πίνακας 1,2</a:t>
            </a:r>
            <a:r>
              <a:rPr lang="en-US" sz="2000" dirty="0" smtClean="0"/>
              <a:t>,3</a:t>
            </a:r>
            <a:r>
              <a:rPr lang="el-GR" sz="2000" dirty="0" smtClean="0"/>
              <a:t>: Σύσταση γήινου φλοιού.</a:t>
            </a:r>
            <a:r>
              <a:rPr lang="en-US" sz="2000" dirty="0" smtClean="0"/>
              <a:t> Copyright Elsevier B.V. , 2005. </a:t>
            </a:r>
            <a:r>
              <a:rPr lang="el-GR" sz="2000" dirty="0" smtClean="0"/>
              <a:t>Πηγή: </a:t>
            </a:r>
            <a:r>
              <a:rPr lang="en-US" sz="2000" dirty="0" smtClean="0"/>
              <a:t>The crust. </a:t>
            </a:r>
            <a:r>
              <a:rPr lang="en-US" sz="2000" dirty="0" err="1" smtClean="0"/>
              <a:t>Eddited</a:t>
            </a:r>
            <a:r>
              <a:rPr lang="en-US" sz="2000" dirty="0" smtClean="0"/>
              <a:t> by R.L. Rudnick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Πίνακας 4: Χαρακτηριστικά απόδοσης αναλυτικών μεθόδων. </a:t>
            </a:r>
            <a:r>
              <a:rPr lang="en-US" sz="2000" dirty="0"/>
              <a:t>Copyright </a:t>
            </a:r>
            <a:r>
              <a:rPr lang="el-GR" sz="2000" dirty="0"/>
              <a:t>Εκδόσεις </a:t>
            </a:r>
            <a:r>
              <a:rPr lang="el-GR" sz="2000" dirty="0" err="1"/>
              <a:t>Παπασωτηρίου</a:t>
            </a:r>
            <a:r>
              <a:rPr lang="el-GR" sz="2000" dirty="0"/>
              <a:t>. </a:t>
            </a:r>
            <a:r>
              <a:rPr lang="el-GR" sz="2000" dirty="0" smtClean="0"/>
              <a:t>Πηγή: Αναλυτική </a:t>
            </a:r>
            <a:r>
              <a:rPr lang="el-GR" sz="2000" dirty="0"/>
              <a:t>Χημεία: Θέματα και Προβλήματα. Συντάκτης, </a:t>
            </a:r>
            <a:r>
              <a:rPr lang="el-GR" sz="2000" dirty="0" err="1"/>
              <a:t>Λιοδάκης</a:t>
            </a:r>
            <a:r>
              <a:rPr lang="el-GR" sz="2000" dirty="0"/>
              <a:t> Σ., 2001. Κατάλογος </a:t>
            </a:r>
            <a:r>
              <a:rPr lang="en-US" sz="2000" dirty="0"/>
              <a:t>OPAC, </a:t>
            </a:r>
            <a:r>
              <a:rPr lang="el-GR" sz="2000" dirty="0"/>
              <a:t>ΕΚΠΑ.</a:t>
            </a:r>
          </a:p>
          <a:p>
            <a:pPr marL="0" indent="0">
              <a:buNone/>
            </a:pPr>
            <a:r>
              <a:rPr lang="el-GR" sz="2000" dirty="0" smtClean="0">
                <a:solidFill>
                  <a:srgbClr val="FF0000"/>
                </a:solidFill>
              </a:rPr>
              <a:t> </a:t>
            </a:r>
            <a:endParaRPr lang="el-G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13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1817</TotalTime>
  <Words>1607</Words>
  <Application>Microsoft Office PowerPoint</Application>
  <PresentationFormat>Προβολή στην οθόνη (4:3)</PresentationFormat>
  <Paragraphs>423</Paragraphs>
  <Slides>36</Slides>
  <Notes>32</Notes>
  <HiddenSlides>0</HiddenSlides>
  <MMClips>0</MMClips>
  <ScaleCrop>false</ScaleCrop>
  <HeadingPairs>
    <vt:vector size="6" baseType="variant"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36</vt:i4>
      </vt:variant>
    </vt:vector>
  </HeadingPairs>
  <TitlesOfParts>
    <vt:vector size="38" baseType="lpstr">
      <vt:lpstr>Θέμα του Office</vt:lpstr>
      <vt:lpstr>Γράφημα</vt:lpstr>
      <vt:lpstr>Υδρογεωχημεία –  Αναλυτική Γεωχημεία</vt:lpstr>
      <vt:lpstr>ΕΙΣΑΓΩΓΗ</vt:lpstr>
      <vt:lpstr>ΟΡΙΣΜΟΣ- ΣΤΟΧΟΙ</vt:lpstr>
      <vt:lpstr>ΠΕΡΙΟΔΙΚΟΣ ΠΙΝΑΚΑΣ ΣΤΟΙΧΕΙΩΝ</vt:lpstr>
      <vt:lpstr>Ιδιότητες στοιχείων</vt:lpstr>
      <vt:lpstr>ΣΥΣΤΑΣΗ ΓΗΙΝΟΥ ΦΛΟΙΟΥ:  Κύρια στοιχεία (% κατά βάρος)</vt:lpstr>
      <vt:lpstr>ΣΥΣΤΑΣΗ ΓΗΙΝΟΥ ΦΛΟΙΟΥ- Ιχνοστοιχεία  (ppm εκτός εάν σημειώνονται άλλες μονάδες)(1/2)</vt:lpstr>
      <vt:lpstr>ΣΥΣΤΑΣΗ ΓΗΙΝΟΥ ΦΛΟΙΟΥ- Ιχνοστοιχεία  (ppm εκτός εάν σημειώνονται άλλες μονάδες)(2/2)</vt:lpstr>
      <vt:lpstr>ΑΝΩΜΑΛΙΑ Ir –  ΜΑΖΙΚΗ ΚΑΤΑΣΤΡΟΦΗ ΚΡΗΤΙΔΙΚΟΥ</vt:lpstr>
      <vt:lpstr>ΜΕΤΑΛΛΟΓΕΝΕΣΗ &amp; ΑΝΑΖΗΤΗΣΗ ΚΟΙΤΑΣΜΑΤΩΝ</vt:lpstr>
      <vt:lpstr>Σχηματική αναπαράσταση κοιτάσματος πορφυρικού χαλκού</vt:lpstr>
      <vt:lpstr>ΠΕΡΙΒΑΛΛΟΝΤΙΚΗ ΓΕΩΛΟΓΙΑ</vt:lpstr>
      <vt:lpstr>ΜΕΘΟΔΟΙ ΧΗΜΙΚΗΣ ΑΝΑΛΥΣΗΣ</vt:lpstr>
      <vt:lpstr>ΑΝΑΛΥΤΙΚΗ ΤΕΧΝΙΚΗ-ΜΕΘΟΔΟΣ</vt:lpstr>
      <vt:lpstr>Παρουσίαση του PowerPoint</vt:lpstr>
      <vt:lpstr>Χαρακτηριστικά απόδοσης αναλυτικών μεθόδων</vt:lpstr>
      <vt:lpstr>ΑΝΑΛΥΣΗ ΠΕΡΙΕΚΤΙΚΟΤΗΤΑΣ</vt:lpstr>
      <vt:lpstr>ΑΝΑΛΥΣΗ ΚΑΤΑΝΟΜΗΣ</vt:lpstr>
      <vt:lpstr>ΑΝΑΛΥΣΗ ΧΗΜΙΚΩΝ ΔΙΕΡΓΑΣΙΩΝ</vt:lpstr>
      <vt:lpstr>ΑΝΑΛΥΣΗ ΔΟΜΗΣ</vt:lpstr>
      <vt:lpstr>ΟΛΙΚΗ – ΜΕΡΙΚΗ ΑΝΑΛΥΣΗ (1/2)</vt:lpstr>
      <vt:lpstr>ΟΛΙΚΗ – ΜΕΡΙΚΗ ΑΝΑΛΥΣΗ (2/2)</vt:lpstr>
      <vt:lpstr>ΕΠΙΛΟΓΗ ΑΝΑΛΥΤΙΚΗΣ ΜΕΘΟΔΟΥ</vt:lpstr>
      <vt:lpstr>ΕΠΙΤΥΧΙΑ ΧΗΜΙΚΗΣ ΑΝΑΛΥΣΗΣ</vt:lpstr>
      <vt:lpstr>ΧΑΡΑΚΤΗΡΙΣΤΙΚΑ ΑΠΟΔΟΣΗΣ ΑΝΑΛΥΤΙΚΩΝ ΜΕΘΟΔΩΝ</vt:lpstr>
      <vt:lpstr>ΑΞΙΟΛΟΓΗΣΗ-ΕΠΙΚΥΡΩΣΗ ΑΝΑΛΥΤΙΚΗΣ ΜΕΘΟΔΟΥ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 (1/3)</vt:lpstr>
      <vt:lpstr>Σημείωμα Χρήσης Έργων Τρίτων (2/3)</vt:lpstr>
      <vt:lpstr>Σημείωμα Χρήσης Έργων Τρίτων (3/3)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Αναλυτικη γεωχημεία</dc:title>
  <dc:creator>Αριάδνη Αργυράκη</dc:creator>
  <cp:keywords>γεωχημεια</cp:keywords>
  <cp:lastModifiedBy>Hara</cp:lastModifiedBy>
  <cp:revision>196</cp:revision>
  <dcterms:created xsi:type="dcterms:W3CDTF">2012-09-06T09:03:05Z</dcterms:created>
  <dcterms:modified xsi:type="dcterms:W3CDTF">2015-07-23T12:18:33Z</dcterms:modified>
  <cp:category>Εισαγωγή</cp:category>
</cp:coreProperties>
</file>