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2"/>
  </p:notesMasterIdLst>
  <p:sldIdLst>
    <p:sldId id="256" r:id="rId2"/>
    <p:sldId id="397" r:id="rId3"/>
    <p:sldId id="266" r:id="rId4"/>
    <p:sldId id="305" r:id="rId5"/>
    <p:sldId id="306" r:id="rId6"/>
    <p:sldId id="308" r:id="rId7"/>
    <p:sldId id="309" r:id="rId8"/>
    <p:sldId id="310" r:id="rId9"/>
    <p:sldId id="311" r:id="rId10"/>
    <p:sldId id="312" r:id="rId11"/>
    <p:sldId id="313" r:id="rId12"/>
    <p:sldId id="314" r:id="rId13"/>
    <p:sldId id="315" r:id="rId14"/>
    <p:sldId id="316" r:id="rId15"/>
    <p:sldId id="317" r:id="rId16"/>
    <p:sldId id="318" r:id="rId17"/>
    <p:sldId id="319" r:id="rId18"/>
    <p:sldId id="320" r:id="rId19"/>
    <p:sldId id="321" r:id="rId20"/>
    <p:sldId id="322" r:id="rId21"/>
    <p:sldId id="323" r:id="rId22"/>
    <p:sldId id="324" r:id="rId23"/>
    <p:sldId id="325" r:id="rId24"/>
    <p:sldId id="326" r:id="rId25"/>
    <p:sldId id="327" r:id="rId26"/>
    <p:sldId id="328" r:id="rId27"/>
    <p:sldId id="329" r:id="rId28"/>
    <p:sldId id="330" r:id="rId29"/>
    <p:sldId id="331" r:id="rId30"/>
    <p:sldId id="332" r:id="rId31"/>
    <p:sldId id="333" r:id="rId32"/>
    <p:sldId id="334" r:id="rId33"/>
    <p:sldId id="335" r:id="rId34"/>
    <p:sldId id="336" r:id="rId35"/>
    <p:sldId id="337" r:id="rId36"/>
    <p:sldId id="338" r:id="rId37"/>
    <p:sldId id="339" r:id="rId38"/>
    <p:sldId id="340" r:id="rId39"/>
    <p:sldId id="341" r:id="rId40"/>
    <p:sldId id="342" r:id="rId41"/>
    <p:sldId id="343" r:id="rId42"/>
    <p:sldId id="344" r:id="rId43"/>
    <p:sldId id="345" r:id="rId44"/>
    <p:sldId id="346" r:id="rId45"/>
    <p:sldId id="347" r:id="rId46"/>
    <p:sldId id="348" r:id="rId47"/>
    <p:sldId id="349" r:id="rId48"/>
    <p:sldId id="350" r:id="rId49"/>
    <p:sldId id="351" r:id="rId50"/>
    <p:sldId id="353" r:id="rId51"/>
    <p:sldId id="354" r:id="rId52"/>
    <p:sldId id="355" r:id="rId53"/>
    <p:sldId id="356" r:id="rId54"/>
    <p:sldId id="357" r:id="rId55"/>
    <p:sldId id="358" r:id="rId56"/>
    <p:sldId id="359" r:id="rId57"/>
    <p:sldId id="360" r:id="rId58"/>
    <p:sldId id="361" r:id="rId59"/>
    <p:sldId id="362" r:id="rId60"/>
    <p:sldId id="363" r:id="rId61"/>
    <p:sldId id="364" r:id="rId62"/>
    <p:sldId id="365" r:id="rId63"/>
    <p:sldId id="366" r:id="rId64"/>
    <p:sldId id="367" r:id="rId65"/>
    <p:sldId id="368" r:id="rId66"/>
    <p:sldId id="369" r:id="rId67"/>
    <p:sldId id="370" r:id="rId68"/>
    <p:sldId id="371" r:id="rId69"/>
    <p:sldId id="372" r:id="rId70"/>
    <p:sldId id="373" r:id="rId71"/>
    <p:sldId id="374" r:id="rId72"/>
    <p:sldId id="375" r:id="rId73"/>
    <p:sldId id="376" r:id="rId74"/>
    <p:sldId id="377" r:id="rId75"/>
    <p:sldId id="378" r:id="rId76"/>
    <p:sldId id="380" r:id="rId77"/>
    <p:sldId id="381" r:id="rId78"/>
    <p:sldId id="382" r:id="rId79"/>
    <p:sldId id="383" r:id="rId80"/>
    <p:sldId id="384" r:id="rId81"/>
    <p:sldId id="385" r:id="rId82"/>
    <p:sldId id="386" r:id="rId83"/>
    <p:sldId id="387" r:id="rId84"/>
    <p:sldId id="388" r:id="rId85"/>
    <p:sldId id="389" r:id="rId86"/>
    <p:sldId id="390" r:id="rId87"/>
    <p:sldId id="391" r:id="rId88"/>
    <p:sldId id="392" r:id="rId89"/>
    <p:sldId id="393" r:id="rId90"/>
    <p:sldId id="394" r:id="rId91"/>
    <p:sldId id="395" r:id="rId92"/>
    <p:sldId id="396" r:id="rId93"/>
    <p:sldId id="280" r:id="rId94"/>
    <p:sldId id="290" r:id="rId95"/>
    <p:sldId id="295" r:id="rId96"/>
    <p:sldId id="299" r:id="rId97"/>
    <p:sldId id="292" r:id="rId98"/>
    <p:sldId id="291" r:id="rId99"/>
    <p:sldId id="294" r:id="rId100"/>
    <p:sldId id="293" r:id="rId101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256"/>
            <p14:sldId id="397"/>
            <p14:sldId id="266"/>
            <p14:sldId id="305"/>
            <p14:sldId id="306"/>
            <p14:sldId id="308"/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323"/>
            <p14:sldId id="324"/>
            <p14:sldId id="325"/>
            <p14:sldId id="326"/>
            <p14:sldId id="327"/>
            <p14:sldId id="328"/>
            <p14:sldId id="329"/>
            <p14:sldId id="330"/>
            <p14:sldId id="331"/>
            <p14:sldId id="332"/>
            <p14:sldId id="333"/>
            <p14:sldId id="334"/>
            <p14:sldId id="335"/>
            <p14:sldId id="336"/>
            <p14:sldId id="337"/>
            <p14:sldId id="338"/>
            <p14:sldId id="339"/>
            <p14:sldId id="340"/>
            <p14:sldId id="341"/>
            <p14:sldId id="342"/>
            <p14:sldId id="343"/>
            <p14:sldId id="344"/>
            <p14:sldId id="345"/>
            <p14:sldId id="346"/>
            <p14:sldId id="347"/>
            <p14:sldId id="348"/>
            <p14:sldId id="349"/>
            <p14:sldId id="350"/>
            <p14:sldId id="351"/>
            <p14:sldId id="353"/>
            <p14:sldId id="354"/>
            <p14:sldId id="355"/>
            <p14:sldId id="356"/>
            <p14:sldId id="357"/>
            <p14:sldId id="358"/>
            <p14:sldId id="359"/>
            <p14:sldId id="360"/>
            <p14:sldId id="361"/>
            <p14:sldId id="362"/>
            <p14:sldId id="363"/>
            <p14:sldId id="364"/>
            <p14:sldId id="365"/>
            <p14:sldId id="366"/>
            <p14:sldId id="367"/>
            <p14:sldId id="368"/>
            <p14:sldId id="369"/>
            <p14:sldId id="370"/>
            <p14:sldId id="371"/>
            <p14:sldId id="372"/>
            <p14:sldId id="373"/>
            <p14:sldId id="374"/>
            <p14:sldId id="375"/>
            <p14:sldId id="376"/>
            <p14:sldId id="377"/>
            <p14:sldId id="378"/>
            <p14:sldId id="380"/>
            <p14:sldId id="381"/>
            <p14:sldId id="382"/>
            <p14:sldId id="383"/>
            <p14:sldId id="384"/>
            <p14:sldId id="385"/>
            <p14:sldId id="386"/>
            <p14:sldId id="387"/>
            <p14:sldId id="388"/>
            <p14:sldId id="389"/>
            <p14:sldId id="390"/>
            <p14:sldId id="391"/>
            <p14:sldId id="392"/>
            <p14:sldId id="393"/>
            <p14:sldId id="394"/>
            <p14:sldId id="395"/>
            <p14:sldId id="396"/>
            <p14:sldId id="280"/>
            <p14:sldId id="290"/>
            <p14:sldId id="295"/>
            <p14:sldId id="299"/>
            <p14:sldId id="292"/>
            <p14:sldId id="291"/>
            <p14:sldId id="294"/>
          </p14:sldIdLst>
        </p14:section>
        <p14:section name="Untitled Section" id="{0F1CB131-A6BD-43D0-B8D4-1F27CEF7A05E}">
          <p14:sldIdLst>
            <p14:sldId id="29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56" autoAdjust="0"/>
    <p:restoredTop sz="99309" autoAdjust="0"/>
  </p:normalViewPr>
  <p:slideViewPr>
    <p:cSldViewPr>
      <p:cViewPr varScale="1">
        <p:scale>
          <a:sx n="78" d="100"/>
          <a:sy n="78" d="100"/>
        </p:scale>
        <p:origin x="111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15/2/2016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99682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93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7940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94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95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96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97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98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99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100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5123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Τυχαίες διαδικασίες και θόρυβος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Τυχαίες διαδικασίες και θόρυβος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Τυχαίες διαδικασίες και θόρυβος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Τυχαίες διαδικασίες και θόρυβος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Τυχαίες διαδικασίες και θόρυβος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Τυχαίες διαδικασίες και θόρυβος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Τυχαίες διαδικασίες και θόρυβος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rgbClr val="5075BC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7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2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9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2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5.pn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6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6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hyperlink" Target="http://eclass.uoa.gr/courses/DI366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hyperlink" Target="http://opencourses.uoa.gr/courses/DI114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9.png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006575"/>
            <a:ext cx="7772400" cy="1470025"/>
          </a:xfrm>
        </p:spPr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Συστήματα Επικοινωνιών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384823"/>
            <a:ext cx="7776864" cy="1752600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2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 smtClean="0"/>
              <a:t>Τυχαίες διαδικασίες και θόρυβος</a:t>
            </a:r>
            <a:endParaRPr lang="en-US" sz="2800" dirty="0" smtClean="0"/>
          </a:p>
          <a:p>
            <a:endParaRPr lang="el-GR" sz="2800" dirty="0" smtClean="0"/>
          </a:p>
          <a:p>
            <a:r>
              <a:rPr lang="el-GR" sz="2800" dirty="0" smtClean="0"/>
              <a:t>Μαθιόπουλος Παναγιώτης</a:t>
            </a:r>
          </a:p>
          <a:p>
            <a:r>
              <a:rPr lang="el-GR" sz="2800" dirty="0" smtClean="0"/>
              <a:t>Σχολή Θετικών Επιστημών</a:t>
            </a:r>
          </a:p>
          <a:p>
            <a:r>
              <a:rPr lang="el-GR" sz="2800" dirty="0" smtClean="0"/>
              <a:t>Τμήμα Πληροφορικής και Τηλεπικοινωνιών</a:t>
            </a:r>
            <a:endParaRPr lang="en-US" sz="2800" dirty="0" smtClean="0"/>
          </a:p>
          <a:p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val="34281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Περιγραφή ενότητας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Τυχαίες Διαδικασίες: Ορισμοί, Μέσες τιμές συνόλου (</a:t>
            </a:r>
            <a:r>
              <a:rPr lang="en-US" dirty="0"/>
              <a:t>Ensemble averages</a:t>
            </a:r>
            <a:r>
              <a:rPr lang="el-GR" dirty="0"/>
              <a:t>), Στάσιμες τυχαίες διαδικασίες, Φασματική πυκνότητα ισχύος (</a:t>
            </a:r>
            <a:r>
              <a:rPr lang="en-US" dirty="0"/>
              <a:t>Power spectral density</a:t>
            </a:r>
            <a:r>
              <a:rPr lang="el-GR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566348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Τυχαίες διαδικασίες και θόρυβος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Υπότιτλος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466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 smtClean="0"/>
              <a:t>Εισαγωγή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Τυχαία (ή στοχαστική) διαδικασία:</a:t>
            </a:r>
          </a:p>
          <a:p>
            <a:r>
              <a:rPr lang="el-GR" dirty="0"/>
              <a:t>Σχετίζεται με την μεταβολή φυσικών παραμέτρων ενός σήματος με τυχαίο και απρόβλεπτο τρόπο.</a:t>
            </a:r>
          </a:p>
          <a:p>
            <a:r>
              <a:rPr lang="el-GR" dirty="0"/>
              <a:t>Η αλλαγή αυτή αφορά μία ή περισσότερες παραμέτρους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274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Τυχαίες </a:t>
            </a:r>
            <a:r>
              <a:rPr lang="el-GR" altLang="el-GR" dirty="0" smtClean="0">
                <a:solidFill>
                  <a:srgbClr val="5075BC"/>
                </a:solidFill>
              </a:rPr>
              <a:t>διαδικασίες (1)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6581" y="1628800"/>
            <a:ext cx="7970838" cy="1006475"/>
          </a:xfrm>
          <a:prstGeom prst="rect">
            <a:avLst/>
          </a:prstGeom>
          <a:noFill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2937" y="2846437"/>
            <a:ext cx="7858125" cy="11017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29324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Τυχαίες </a:t>
            </a:r>
            <a:r>
              <a:rPr lang="el-GR" altLang="el-GR" dirty="0" smtClean="0">
                <a:solidFill>
                  <a:srgbClr val="5075BC"/>
                </a:solidFill>
              </a:rPr>
              <a:t>διαδικασίες (2)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598" y="1556792"/>
            <a:ext cx="4856804" cy="4822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69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Τυχαίες </a:t>
            </a:r>
            <a:r>
              <a:rPr lang="el-GR" altLang="el-GR" dirty="0" smtClean="0">
                <a:solidFill>
                  <a:srgbClr val="5075BC"/>
                </a:solidFill>
              </a:rPr>
              <a:t>διαδικασίες (3)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6569" y="1628800"/>
            <a:ext cx="8170862" cy="23241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14805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Τυχαίες </a:t>
            </a:r>
            <a:r>
              <a:rPr lang="el-GR" altLang="el-GR" dirty="0" smtClean="0">
                <a:solidFill>
                  <a:srgbClr val="5075BC"/>
                </a:solidFill>
              </a:rPr>
              <a:t>διαδικασίες (4)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8937" y="1570782"/>
            <a:ext cx="8366125" cy="31543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35133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Τυχαίες </a:t>
            </a:r>
            <a:r>
              <a:rPr lang="el-GR" altLang="el-GR" dirty="0" smtClean="0">
                <a:solidFill>
                  <a:srgbClr val="5075BC"/>
                </a:solidFill>
              </a:rPr>
              <a:t>διαδικασίες (5)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5187" y="1484784"/>
            <a:ext cx="7413625" cy="46656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7610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Τυχαίες </a:t>
            </a:r>
            <a:r>
              <a:rPr lang="el-GR" altLang="el-GR" dirty="0" smtClean="0">
                <a:solidFill>
                  <a:srgbClr val="5075BC"/>
                </a:solidFill>
              </a:rPr>
              <a:t>διαδικασίες (6)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7119" y="1628800"/>
            <a:ext cx="6989762" cy="4248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3352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Τυχαίες </a:t>
            </a:r>
            <a:r>
              <a:rPr lang="el-GR" altLang="el-GR" dirty="0" smtClean="0">
                <a:solidFill>
                  <a:srgbClr val="5075BC"/>
                </a:solidFill>
              </a:rPr>
              <a:t>διαδικασίες (7)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5831" y="1484784"/>
            <a:ext cx="7272337" cy="47529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2139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Μέσες τιμές συνόλου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8487" y="1628800"/>
            <a:ext cx="7947025" cy="1676400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580" y="3516362"/>
            <a:ext cx="7462837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8831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Συνάρτηση μέσης τιμής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3625" y="1417638"/>
            <a:ext cx="7016750" cy="49164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76700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Συνάρτηση αυτοσυσχέτισης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3425" y="1556792"/>
            <a:ext cx="7677150" cy="1296987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6156" y="2992933"/>
            <a:ext cx="7151687" cy="30972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8979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Συνάρτηση </a:t>
            </a:r>
            <a:r>
              <a:rPr lang="el-GR" altLang="el-GR" dirty="0" err="1">
                <a:solidFill>
                  <a:srgbClr val="5075BC"/>
                </a:solidFill>
              </a:rPr>
              <a:t>αυτοσυνδιακύμανσης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4681" y="1628800"/>
            <a:ext cx="7894637" cy="37861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799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Συνάρτηση </a:t>
            </a:r>
            <a:r>
              <a:rPr lang="el-GR" altLang="el-GR" dirty="0" err="1" smtClean="0">
                <a:solidFill>
                  <a:srgbClr val="5075BC"/>
                </a:solidFill>
              </a:rPr>
              <a:t>ετεροσυσχέτισης</a:t>
            </a:r>
            <a:r>
              <a:rPr lang="el-GR" altLang="el-GR" dirty="0" smtClean="0">
                <a:solidFill>
                  <a:srgbClr val="5075BC"/>
                </a:solidFill>
              </a:rPr>
              <a:t> (1)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1831" y="1556792"/>
            <a:ext cx="7780338" cy="29527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46618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Συνάρτηση </a:t>
            </a:r>
            <a:r>
              <a:rPr lang="el-GR" altLang="el-GR" dirty="0" err="1">
                <a:solidFill>
                  <a:srgbClr val="5075BC"/>
                </a:solidFill>
              </a:rPr>
              <a:t>ετεροσυσχέτισης</a:t>
            </a:r>
            <a:r>
              <a:rPr lang="el-GR" altLang="el-GR" dirty="0">
                <a:solidFill>
                  <a:srgbClr val="5075BC"/>
                </a:solidFill>
              </a:rPr>
              <a:t> </a:t>
            </a:r>
            <a:r>
              <a:rPr lang="el-GR" altLang="el-GR" dirty="0" smtClean="0">
                <a:solidFill>
                  <a:srgbClr val="5075BC"/>
                </a:solidFill>
              </a:rPr>
              <a:t>(2)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23925" y="3055429"/>
            <a:ext cx="7296150" cy="1530350"/>
          </a:xfrm>
          <a:prstGeom prst="rect">
            <a:avLst/>
          </a:prstGeom>
          <a:noFill/>
        </p:spPr>
      </p:pic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882" y="1863217"/>
            <a:ext cx="7488237" cy="119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698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Παράδειγμα 3.2 (1)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0731" y="1700808"/>
            <a:ext cx="7602537" cy="36004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65854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Παράδειγμα 3.2 (2)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2494" y="1556792"/>
            <a:ext cx="7339012" cy="47513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47932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Παράδειγμα 3.2 (3)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1237" y="1448964"/>
            <a:ext cx="4581525" cy="46418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48482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Παράδειγμα 3.2 (4)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31962" y="1564283"/>
            <a:ext cx="5680075" cy="47450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59835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Παράδειγμα 3.2 (5)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9619" y="1556792"/>
            <a:ext cx="7624762" cy="4248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64835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Παράδειγμα 3.2 (6)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1200" y="1556792"/>
            <a:ext cx="7721600" cy="23764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85072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Στάσιμες τυχαίες </a:t>
            </a:r>
            <a:r>
              <a:rPr lang="el-GR" altLang="el-GR" dirty="0" smtClean="0">
                <a:solidFill>
                  <a:srgbClr val="5075BC"/>
                </a:solidFill>
              </a:rPr>
              <a:t>διαδικασίες (1)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6275" y="1484784"/>
            <a:ext cx="7791450" cy="46640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07163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Στάσιμες τυχαίες </a:t>
            </a:r>
            <a:r>
              <a:rPr lang="el-GR" altLang="el-GR" dirty="0" smtClean="0">
                <a:solidFill>
                  <a:srgbClr val="5075BC"/>
                </a:solidFill>
              </a:rPr>
              <a:t>διαδικασίες (2)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2612" y="1556792"/>
            <a:ext cx="7978775" cy="31067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52816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Παράδειγμα 3.3 (1)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4531" y="1628800"/>
            <a:ext cx="7754937" cy="29511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0368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Παράδειγμα 3.3 (2)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0393" y="1628800"/>
            <a:ext cx="7923213" cy="35925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47781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Παράδειγμα 3.3 (3)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74912" y="1700808"/>
            <a:ext cx="4194175" cy="4673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75862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Παράδειγμα 3.3 (4)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31912" y="1700808"/>
            <a:ext cx="6480175" cy="36782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3408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Παράδειγμα 3.3 (5)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3094" y="1628800"/>
            <a:ext cx="7897812" cy="18716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9016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>
                <a:solidFill>
                  <a:srgbClr val="5075BC"/>
                </a:solidFill>
              </a:rPr>
              <a:t>Στάσιμες με την ευρεία έννοια και </a:t>
            </a:r>
            <a:r>
              <a:rPr lang="el-GR" altLang="el-GR" dirty="0" err="1">
                <a:solidFill>
                  <a:srgbClr val="5075BC"/>
                </a:solidFill>
              </a:rPr>
              <a:t>εργοδικές</a:t>
            </a:r>
            <a:r>
              <a:rPr lang="el-GR" altLang="el-GR" dirty="0">
                <a:solidFill>
                  <a:srgbClr val="5075BC"/>
                </a:solidFill>
              </a:rPr>
              <a:t> τυχαίες </a:t>
            </a:r>
            <a:r>
              <a:rPr lang="el-GR" altLang="el-GR" dirty="0" smtClean="0">
                <a:solidFill>
                  <a:srgbClr val="5075BC"/>
                </a:solidFill>
              </a:rPr>
              <a:t>διαδικασίες (1)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7694" y="1844824"/>
            <a:ext cx="7948612" cy="41052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06174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>
                <a:solidFill>
                  <a:srgbClr val="5075BC"/>
                </a:solidFill>
              </a:rPr>
              <a:t>Στάσιμες με την ευρεία έννοια και </a:t>
            </a:r>
            <a:r>
              <a:rPr lang="el-GR" altLang="el-GR" dirty="0" err="1">
                <a:solidFill>
                  <a:srgbClr val="5075BC"/>
                </a:solidFill>
              </a:rPr>
              <a:t>εργοδικές</a:t>
            </a:r>
            <a:r>
              <a:rPr lang="el-GR" altLang="el-GR" dirty="0">
                <a:solidFill>
                  <a:srgbClr val="5075BC"/>
                </a:solidFill>
              </a:rPr>
              <a:t> τυχαίες </a:t>
            </a:r>
            <a:r>
              <a:rPr lang="el-GR" altLang="el-GR" dirty="0" smtClean="0">
                <a:solidFill>
                  <a:srgbClr val="5075BC"/>
                </a:solidFill>
              </a:rPr>
              <a:t>διαδικασίες (2)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4675" y="1916832"/>
            <a:ext cx="7994650" cy="36004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3783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>
                <a:solidFill>
                  <a:srgbClr val="5075BC"/>
                </a:solidFill>
              </a:rPr>
              <a:t>Στάσιμες με την ευρεία έννοια και </a:t>
            </a:r>
            <a:r>
              <a:rPr lang="el-GR" altLang="el-GR" dirty="0" err="1">
                <a:solidFill>
                  <a:srgbClr val="5075BC"/>
                </a:solidFill>
              </a:rPr>
              <a:t>εργοδικές</a:t>
            </a:r>
            <a:r>
              <a:rPr lang="el-GR" altLang="el-GR" dirty="0">
                <a:solidFill>
                  <a:srgbClr val="5075BC"/>
                </a:solidFill>
              </a:rPr>
              <a:t> τυχαίες </a:t>
            </a:r>
            <a:r>
              <a:rPr lang="el-GR" altLang="el-GR" dirty="0" smtClean="0">
                <a:solidFill>
                  <a:srgbClr val="5075BC"/>
                </a:solidFill>
              </a:rPr>
              <a:t>διαδικασίες (3)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218" y="1844824"/>
            <a:ext cx="8183563" cy="3024187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3568" y="4869011"/>
            <a:ext cx="7904163" cy="6207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20879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>
                <a:solidFill>
                  <a:srgbClr val="5075BC"/>
                </a:solidFill>
              </a:rPr>
              <a:t>Στάσιμες με την ευρεία έννοια και </a:t>
            </a:r>
            <a:r>
              <a:rPr lang="el-GR" altLang="el-GR" dirty="0" err="1">
                <a:solidFill>
                  <a:srgbClr val="5075BC"/>
                </a:solidFill>
              </a:rPr>
              <a:t>εργοδικές</a:t>
            </a:r>
            <a:r>
              <a:rPr lang="el-GR" altLang="el-GR" dirty="0">
                <a:solidFill>
                  <a:srgbClr val="5075BC"/>
                </a:solidFill>
              </a:rPr>
              <a:t> τυχαίες </a:t>
            </a:r>
            <a:r>
              <a:rPr lang="el-GR" altLang="el-GR" dirty="0" smtClean="0">
                <a:solidFill>
                  <a:srgbClr val="5075BC"/>
                </a:solidFill>
              </a:rPr>
              <a:t>διαδικασίες (4)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0444" y="1628800"/>
            <a:ext cx="7123112" cy="46767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87368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altLang="el-GR" sz="4000" dirty="0">
                <a:solidFill>
                  <a:srgbClr val="5075BC"/>
                </a:solidFill>
              </a:rPr>
              <a:t>Ιδιότητες συνάρτησης </a:t>
            </a:r>
            <a:r>
              <a:rPr lang="el-GR" altLang="el-GR" sz="4000" dirty="0" smtClean="0">
                <a:solidFill>
                  <a:srgbClr val="5075BC"/>
                </a:solidFill>
              </a:rPr>
              <a:t>αυτοσυσχέτισης (1)</a:t>
            </a:r>
            <a:endParaRPr lang="el-GR" sz="4000" dirty="0">
              <a:solidFill>
                <a:srgbClr val="5075BC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9931" y="1450181"/>
            <a:ext cx="7704137" cy="290513"/>
          </a:xfrm>
          <a:prstGeom prst="rect">
            <a:avLst/>
          </a:prstGeom>
          <a:noFill/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880" y="1799866"/>
            <a:ext cx="7488238" cy="4216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5871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altLang="el-GR" sz="4000" dirty="0">
                <a:solidFill>
                  <a:srgbClr val="5075BC"/>
                </a:solidFill>
              </a:rPr>
              <a:t>Ιδιότητες συνάρτησης </a:t>
            </a:r>
            <a:r>
              <a:rPr lang="el-GR" altLang="el-GR" sz="4000" dirty="0" smtClean="0">
                <a:solidFill>
                  <a:srgbClr val="5075BC"/>
                </a:solidFill>
              </a:rPr>
              <a:t>αυτοσυσχέτισης (2)</a:t>
            </a:r>
            <a:endParaRPr lang="el-GR" sz="4000" dirty="0">
              <a:solidFill>
                <a:srgbClr val="5075BC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3730" y="1556792"/>
            <a:ext cx="7618412" cy="1408112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3568" y="3357017"/>
            <a:ext cx="7678737" cy="12906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7920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altLang="el-GR" sz="4000" dirty="0">
                <a:solidFill>
                  <a:srgbClr val="5075BC"/>
                </a:solidFill>
              </a:rPr>
              <a:t>Ιδιότητες συνάρτησης </a:t>
            </a:r>
            <a:r>
              <a:rPr lang="el-GR" altLang="el-GR" sz="4000" dirty="0" smtClean="0">
                <a:solidFill>
                  <a:srgbClr val="5075BC"/>
                </a:solidFill>
              </a:rPr>
              <a:t>αυτοσυσχέτισης (3)</a:t>
            </a:r>
            <a:endParaRPr lang="el-GR" sz="4000" dirty="0">
              <a:solidFill>
                <a:srgbClr val="5075BC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6906" y="1628800"/>
            <a:ext cx="7850187" cy="29511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9515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altLang="el-GR" sz="4000" dirty="0">
                <a:solidFill>
                  <a:srgbClr val="5075BC"/>
                </a:solidFill>
              </a:rPr>
              <a:t>Ιδιότητες συνάρτησης </a:t>
            </a:r>
            <a:r>
              <a:rPr lang="el-GR" altLang="el-GR" sz="4000" dirty="0" smtClean="0">
                <a:solidFill>
                  <a:srgbClr val="5075BC"/>
                </a:solidFill>
              </a:rPr>
              <a:t>αυτοσυσχέτισης (4)</a:t>
            </a:r>
            <a:endParaRPr lang="el-GR" sz="4000" dirty="0">
              <a:solidFill>
                <a:srgbClr val="5075BC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3600" y="1772816"/>
            <a:ext cx="7416800" cy="38258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6405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Φασματική πυκνότητα </a:t>
            </a:r>
            <a:r>
              <a:rPr lang="el-GR" altLang="el-GR" dirty="0" smtClean="0">
                <a:solidFill>
                  <a:srgbClr val="5075BC"/>
                </a:solidFill>
              </a:rPr>
              <a:t>ισχύος (1)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1337" y="1629891"/>
            <a:ext cx="8061325" cy="37433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92309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Φασματική πυκνότητα </a:t>
            </a:r>
            <a:r>
              <a:rPr lang="el-GR" altLang="el-GR" dirty="0" smtClean="0">
                <a:solidFill>
                  <a:srgbClr val="5075BC"/>
                </a:solidFill>
              </a:rPr>
              <a:t>ισχύος (2)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7231" y="1628800"/>
            <a:ext cx="7729538" cy="30241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2783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Φασματική πυκνότητα </a:t>
            </a:r>
            <a:r>
              <a:rPr lang="el-GR" altLang="el-GR" dirty="0" smtClean="0">
                <a:solidFill>
                  <a:srgbClr val="5075BC"/>
                </a:solidFill>
              </a:rPr>
              <a:t>ισχύος (3)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3419" y="1557486"/>
            <a:ext cx="7777162" cy="366713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28639" y="1924199"/>
            <a:ext cx="7456488" cy="38893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5734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Φασματική πυκνότητα </a:t>
            </a:r>
            <a:r>
              <a:rPr lang="el-GR" altLang="el-GR" dirty="0" smtClean="0">
                <a:solidFill>
                  <a:srgbClr val="5075BC"/>
                </a:solidFill>
              </a:rPr>
              <a:t>ισχύος (4)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5968" y="1628800"/>
            <a:ext cx="7612063" cy="2089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1278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Φασματική πυκνότητα </a:t>
            </a:r>
            <a:r>
              <a:rPr lang="el-GR" altLang="el-GR" dirty="0" smtClean="0">
                <a:solidFill>
                  <a:srgbClr val="5075BC"/>
                </a:solidFill>
              </a:rPr>
              <a:t>ισχύος (5)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8080" y="1556792"/>
            <a:ext cx="7596187" cy="2951162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7219" y="5013176"/>
            <a:ext cx="7929562" cy="6207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59198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Παράδειγμα </a:t>
            </a:r>
            <a:r>
              <a:rPr lang="el-GR" altLang="el-GR" dirty="0" smtClean="0">
                <a:solidFill>
                  <a:srgbClr val="5075BC"/>
                </a:solidFill>
              </a:rPr>
              <a:t>3.6 (1)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7094" y="1700808"/>
            <a:ext cx="7389812" cy="29352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7886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Παράδειγμα </a:t>
            </a:r>
            <a:r>
              <a:rPr lang="el-GR" altLang="el-GR" dirty="0" smtClean="0">
                <a:solidFill>
                  <a:srgbClr val="5075BC"/>
                </a:solidFill>
              </a:rPr>
              <a:t>3.6 (2)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431" y="1700808"/>
            <a:ext cx="7577138" cy="33115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2181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Παράδειγμα </a:t>
            </a:r>
            <a:r>
              <a:rPr lang="el-GR" altLang="el-GR" dirty="0" smtClean="0">
                <a:solidFill>
                  <a:srgbClr val="5075BC"/>
                </a:solidFill>
              </a:rPr>
              <a:t>3.6 (3)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0725" y="1628800"/>
            <a:ext cx="7702550" cy="32956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49766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 err="1">
                <a:solidFill>
                  <a:srgbClr val="5075BC"/>
                </a:solidFill>
              </a:rPr>
              <a:t>Ετεροφασματική</a:t>
            </a:r>
            <a:r>
              <a:rPr lang="el-GR" altLang="el-GR" dirty="0">
                <a:solidFill>
                  <a:srgbClr val="5075BC"/>
                </a:solidFill>
              </a:rPr>
              <a:t> πυκνότητα </a:t>
            </a:r>
            <a:r>
              <a:rPr lang="el-GR" altLang="el-GR" dirty="0" smtClean="0">
                <a:solidFill>
                  <a:srgbClr val="5075BC"/>
                </a:solidFill>
              </a:rPr>
              <a:t>ισχύος (1)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12" y="1628800"/>
            <a:ext cx="7775575" cy="13160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029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 err="1">
                <a:solidFill>
                  <a:srgbClr val="5075BC"/>
                </a:solidFill>
              </a:rPr>
              <a:t>Ετεροφασματική</a:t>
            </a:r>
            <a:r>
              <a:rPr lang="el-GR" altLang="el-GR" dirty="0">
                <a:solidFill>
                  <a:srgbClr val="5075BC"/>
                </a:solidFill>
              </a:rPr>
              <a:t> πυκνότητα </a:t>
            </a:r>
            <a:r>
              <a:rPr lang="el-GR" altLang="el-GR" dirty="0" smtClean="0">
                <a:solidFill>
                  <a:srgbClr val="5075BC"/>
                </a:solidFill>
              </a:rPr>
              <a:t>ισχύος (2)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76" y="4005263"/>
            <a:ext cx="7488237" cy="201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2988" y="1341438"/>
            <a:ext cx="7058025" cy="1355725"/>
          </a:xfrm>
          <a:prstGeom prst="rect">
            <a:avLst/>
          </a:prstGeom>
          <a:noFill/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2924175"/>
            <a:ext cx="54483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112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 err="1">
                <a:solidFill>
                  <a:srgbClr val="5075BC"/>
                </a:solidFill>
              </a:rPr>
              <a:t>Ζωνοπερατές</a:t>
            </a:r>
            <a:r>
              <a:rPr lang="el-GR" altLang="el-GR" dirty="0">
                <a:solidFill>
                  <a:srgbClr val="5075BC"/>
                </a:solidFill>
              </a:rPr>
              <a:t> τυχαίες </a:t>
            </a:r>
            <a:r>
              <a:rPr lang="el-GR" altLang="el-GR" dirty="0" smtClean="0">
                <a:solidFill>
                  <a:srgbClr val="5075BC"/>
                </a:solidFill>
              </a:rPr>
              <a:t>διαδικασίες (1)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7450" y="1556792"/>
            <a:ext cx="6769100" cy="46863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7529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 err="1">
                <a:solidFill>
                  <a:srgbClr val="5075BC"/>
                </a:solidFill>
              </a:rPr>
              <a:t>Ζωνοπερατές</a:t>
            </a:r>
            <a:r>
              <a:rPr lang="el-GR" altLang="el-GR" dirty="0">
                <a:solidFill>
                  <a:srgbClr val="5075BC"/>
                </a:solidFill>
              </a:rPr>
              <a:t> τυχαίες </a:t>
            </a:r>
            <a:r>
              <a:rPr lang="el-GR" altLang="el-GR" dirty="0" smtClean="0">
                <a:solidFill>
                  <a:srgbClr val="5075BC"/>
                </a:solidFill>
              </a:rPr>
              <a:t>διαδικασίες (2)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337" y="1556792"/>
            <a:ext cx="7553325" cy="18716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7756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 err="1">
                <a:solidFill>
                  <a:srgbClr val="5075BC"/>
                </a:solidFill>
              </a:rPr>
              <a:t>Ζωνοπερατές</a:t>
            </a:r>
            <a:r>
              <a:rPr lang="el-GR" altLang="el-GR" dirty="0">
                <a:solidFill>
                  <a:srgbClr val="5075BC"/>
                </a:solidFill>
              </a:rPr>
              <a:t> τυχαίες </a:t>
            </a:r>
            <a:r>
              <a:rPr lang="el-GR" altLang="el-GR" dirty="0" smtClean="0">
                <a:solidFill>
                  <a:srgbClr val="5075BC"/>
                </a:solidFill>
              </a:rPr>
              <a:t>διαδικασίες (3)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9281" y="1628800"/>
            <a:ext cx="7945438" cy="31099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1595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 err="1">
                <a:solidFill>
                  <a:srgbClr val="5075BC"/>
                </a:solidFill>
              </a:rPr>
              <a:t>Ζωνοπερατές</a:t>
            </a:r>
            <a:r>
              <a:rPr lang="el-GR" altLang="el-GR" dirty="0">
                <a:solidFill>
                  <a:srgbClr val="5075BC"/>
                </a:solidFill>
              </a:rPr>
              <a:t> τυχαίες </a:t>
            </a:r>
            <a:r>
              <a:rPr lang="el-GR" altLang="el-GR" dirty="0" smtClean="0">
                <a:solidFill>
                  <a:srgbClr val="5075BC"/>
                </a:solidFill>
              </a:rPr>
              <a:t>διαδικασίες (4)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576" y="1556792"/>
            <a:ext cx="7389812" cy="4064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07940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 smtClean="0"/>
              <a:t>Θόρυβος (1)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Ο θόρυβος  είναι η κυριότερη αιτία υποβάθμισης της ποιότητας επικοινωνίας, </a:t>
            </a:r>
            <a:r>
              <a:rPr lang="el-GR" dirty="0" err="1"/>
              <a:t>αφου</a:t>
            </a:r>
            <a:r>
              <a:rPr lang="el-GR" dirty="0"/>
              <a:t> εισάγει  αβεβαιότητα στην διαδικασία ανάκτησης από το δέκτη της εκπεμπόμενης πληροφορίας</a:t>
            </a:r>
          </a:p>
          <a:p>
            <a:pPr lvl="1"/>
            <a:r>
              <a:rPr lang="el-GR" dirty="0"/>
              <a:t>Θερμικός θόρυβος (Thermal </a:t>
            </a:r>
            <a:r>
              <a:rPr lang="el-GR" dirty="0" err="1"/>
              <a:t>noise</a:t>
            </a:r>
            <a:r>
              <a:rPr lang="el-GR" dirty="0"/>
              <a:t>) ή Θόρυβος Johnson</a:t>
            </a:r>
          </a:p>
          <a:p>
            <a:pPr lvl="1"/>
            <a:r>
              <a:rPr lang="el-GR" dirty="0"/>
              <a:t>Θόρυβος </a:t>
            </a:r>
            <a:r>
              <a:rPr lang="el-GR" dirty="0" err="1"/>
              <a:t>Schottky</a:t>
            </a:r>
            <a:r>
              <a:rPr lang="el-GR" dirty="0"/>
              <a:t>  ή Θόρυβος βολής</a:t>
            </a:r>
          </a:p>
          <a:p>
            <a:pPr lvl="1"/>
            <a:r>
              <a:rPr lang="el-GR" dirty="0"/>
              <a:t>Παρεμβολή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0185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 smtClean="0">
                <a:solidFill>
                  <a:srgbClr val="5075BC"/>
                </a:solidFill>
              </a:rPr>
              <a:t>Θόρυβος (2)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6162" y="1484784"/>
            <a:ext cx="7051675" cy="48974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2897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 err="1" smtClean="0">
                <a:solidFill>
                  <a:srgbClr val="5075BC"/>
                </a:solidFill>
              </a:rPr>
              <a:t>Θερματικός</a:t>
            </a:r>
            <a:r>
              <a:rPr lang="el-GR" altLang="el-GR" dirty="0" smtClean="0">
                <a:solidFill>
                  <a:srgbClr val="5075BC"/>
                </a:solidFill>
              </a:rPr>
              <a:t> Θόρυβος (1)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0719" y="1628800"/>
            <a:ext cx="7802562" cy="28797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2745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 err="1" smtClean="0">
                <a:solidFill>
                  <a:srgbClr val="5075BC"/>
                </a:solidFill>
              </a:rPr>
              <a:t>Θερματικός</a:t>
            </a:r>
            <a:r>
              <a:rPr lang="el-GR" altLang="el-GR" dirty="0" smtClean="0">
                <a:solidFill>
                  <a:srgbClr val="5075BC"/>
                </a:solidFill>
              </a:rPr>
              <a:t> Θόρυβος (2)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6263" y="1417638"/>
            <a:ext cx="7991475" cy="3405187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5469" y="4941168"/>
            <a:ext cx="7993062" cy="13319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1634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Λευκός Θόρυβος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5469" y="1700808"/>
            <a:ext cx="7993062" cy="24479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Ιδιότητες Λευκού </a:t>
            </a:r>
            <a:r>
              <a:rPr lang="el-GR" altLang="el-GR" dirty="0" smtClean="0">
                <a:solidFill>
                  <a:srgbClr val="5075BC"/>
                </a:solidFill>
              </a:rPr>
              <a:t>Θορύβου (1)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552" y="1628800"/>
            <a:ext cx="7989887" cy="3168650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87" y="4941069"/>
            <a:ext cx="7561262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808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Ιδιότητες Λευκού </a:t>
            </a:r>
            <a:r>
              <a:rPr lang="el-GR" altLang="el-GR" dirty="0" smtClean="0">
                <a:solidFill>
                  <a:srgbClr val="5075BC"/>
                </a:solidFill>
              </a:rPr>
              <a:t>Θορύβου (2)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8969" y="1556792"/>
            <a:ext cx="7866062" cy="17287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5537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Ιδιότητες Λευκού </a:t>
            </a:r>
            <a:r>
              <a:rPr lang="el-GR" altLang="el-GR" dirty="0" smtClean="0">
                <a:solidFill>
                  <a:srgbClr val="5075BC"/>
                </a:solidFill>
              </a:rPr>
              <a:t>Θορύβου (3)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5475" y="1628800"/>
            <a:ext cx="7893050" cy="25177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9395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Ιδιότητες Λευκού </a:t>
            </a:r>
            <a:r>
              <a:rPr lang="el-GR" altLang="el-GR" dirty="0" smtClean="0">
                <a:solidFill>
                  <a:srgbClr val="5075BC"/>
                </a:solidFill>
              </a:rPr>
              <a:t>Θορύβου (4)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1619" y="1412875"/>
            <a:ext cx="6100762" cy="46370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5253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Ιδιότητες Λευκού </a:t>
            </a:r>
            <a:r>
              <a:rPr lang="el-GR" altLang="el-GR" dirty="0" smtClean="0">
                <a:solidFill>
                  <a:srgbClr val="5075BC"/>
                </a:solidFill>
              </a:rPr>
              <a:t>Θορύβου (5)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1506" y="1556792"/>
            <a:ext cx="7900988" cy="35956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3836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Ιδιότητες Λευκού </a:t>
            </a:r>
            <a:r>
              <a:rPr lang="el-GR" altLang="el-GR" dirty="0" smtClean="0">
                <a:solidFill>
                  <a:srgbClr val="5075BC"/>
                </a:solidFill>
              </a:rPr>
              <a:t>Θορύβου (6)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9125" y="1556792"/>
            <a:ext cx="7905750" cy="28082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39884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Ισοδύναμο εύρος ζώνης </a:t>
            </a:r>
            <a:r>
              <a:rPr lang="el-GR" altLang="el-GR" dirty="0" smtClean="0"/>
              <a:t>θορύβου (1)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3"/>
            <a:ext cx="8229600" cy="158417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l-GR" altLang="el-GR" dirty="0" smtClean="0"/>
              <a:t>Το </a:t>
            </a:r>
            <a:r>
              <a:rPr lang="el-GR" altLang="el-GR" i="1" dirty="0"/>
              <a:t>ισοδύναμο εύρος ζώνης θορύβου </a:t>
            </a:r>
            <a:r>
              <a:rPr lang="el-GR" altLang="el-GR" dirty="0"/>
              <a:t>είναι το εύρος ζώνης ενός ιδανικού φίλτρου που αφήνει να διέλθει ισχύ θορύβου ίση με αυτή που επιτρέπει η διάταξη-φίλτρο, αν στην είσοδο υπάρχει ο ίδιος λευκός θόρυβος.</a:t>
            </a:r>
          </a:p>
          <a:p>
            <a:endParaRPr lang="el-G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560" y="3573016"/>
            <a:ext cx="7920037" cy="19954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6472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>
                <a:solidFill>
                  <a:srgbClr val="5075BC"/>
                </a:solidFill>
              </a:rPr>
              <a:t>Ισοδύναμο εύρος ζώνης </a:t>
            </a:r>
            <a:r>
              <a:rPr lang="el-GR" altLang="el-GR" dirty="0" smtClean="0">
                <a:solidFill>
                  <a:srgbClr val="5075BC"/>
                </a:solidFill>
              </a:rPr>
              <a:t>θορύβου (2)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3600" y="1844824"/>
            <a:ext cx="7416800" cy="35734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7158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>
                <a:solidFill>
                  <a:srgbClr val="5075BC"/>
                </a:solidFill>
              </a:rPr>
              <a:t>Εικόνα και ενεργός θερμοκρασία </a:t>
            </a:r>
            <a:r>
              <a:rPr lang="el-GR" altLang="el-GR" dirty="0" smtClean="0">
                <a:solidFill>
                  <a:srgbClr val="5075BC"/>
                </a:solidFill>
              </a:rPr>
              <a:t>θορύβου (1)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3568" y="1916832"/>
            <a:ext cx="7712075" cy="1223963"/>
          </a:xfrm>
          <a:prstGeom prst="rect">
            <a:avLst/>
          </a:prstGeom>
          <a:noFill/>
        </p:spPr>
      </p:pic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205" y="3664344"/>
            <a:ext cx="7162800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3435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>
                <a:solidFill>
                  <a:srgbClr val="5075BC"/>
                </a:solidFill>
              </a:rPr>
              <a:t>Εικόνα και ενεργός θερμοκρασία </a:t>
            </a:r>
            <a:r>
              <a:rPr lang="el-GR" altLang="el-GR" dirty="0" smtClean="0">
                <a:solidFill>
                  <a:srgbClr val="5075BC"/>
                </a:solidFill>
              </a:rPr>
              <a:t>θορύβου (2)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560" y="1916832"/>
            <a:ext cx="7900987" cy="1620838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560" y="4077420"/>
            <a:ext cx="7848600" cy="12477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40245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Εικόνα </a:t>
            </a:r>
            <a:r>
              <a:rPr lang="el-GR" altLang="el-GR" dirty="0" smtClean="0">
                <a:solidFill>
                  <a:srgbClr val="5075BC"/>
                </a:solidFill>
              </a:rPr>
              <a:t>θορύβου (1)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512" y="1628800"/>
            <a:ext cx="7546975" cy="28082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61535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Εικόνα </a:t>
            </a:r>
            <a:r>
              <a:rPr lang="el-GR" altLang="el-GR" dirty="0" smtClean="0">
                <a:solidFill>
                  <a:srgbClr val="5075BC"/>
                </a:solidFill>
              </a:rPr>
              <a:t>θορύβου (2)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7375" y="1700808"/>
            <a:ext cx="7969250" cy="26638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88288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Εικόνα </a:t>
            </a:r>
            <a:r>
              <a:rPr lang="el-GR" altLang="el-GR" dirty="0" smtClean="0">
                <a:solidFill>
                  <a:srgbClr val="5075BC"/>
                </a:solidFill>
              </a:rPr>
              <a:t>θορύβου (3)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3587" y="1556792"/>
            <a:ext cx="7616825" cy="41830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59767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Εικόνα </a:t>
            </a:r>
            <a:r>
              <a:rPr lang="el-GR" altLang="el-GR" dirty="0" smtClean="0">
                <a:solidFill>
                  <a:srgbClr val="5075BC"/>
                </a:solidFill>
              </a:rPr>
              <a:t>θορύβου (4)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584" y="1700808"/>
            <a:ext cx="7605712" cy="396875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4079" y="2061170"/>
            <a:ext cx="7272337" cy="11064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85803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Ενεργός θερμοκρασία </a:t>
            </a:r>
            <a:r>
              <a:rPr lang="el-GR" altLang="el-GR" dirty="0" smtClean="0">
                <a:solidFill>
                  <a:srgbClr val="5075BC"/>
                </a:solidFill>
              </a:rPr>
              <a:t>θορύβου (1)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650" y="1628800"/>
            <a:ext cx="7632700" cy="2171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60498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Ενεργός θερμοκρασία </a:t>
            </a:r>
            <a:r>
              <a:rPr lang="el-GR" altLang="el-GR" dirty="0" smtClean="0">
                <a:solidFill>
                  <a:srgbClr val="5075BC"/>
                </a:solidFill>
              </a:rPr>
              <a:t>θορύβου (2)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4050" y="1700808"/>
            <a:ext cx="7835900" cy="2089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15500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Ενεργός θερμοκρασία </a:t>
            </a:r>
            <a:r>
              <a:rPr lang="el-GR" altLang="el-GR" dirty="0" smtClean="0">
                <a:solidFill>
                  <a:srgbClr val="5075BC"/>
                </a:solidFill>
              </a:rPr>
              <a:t>θορύβου (3)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2924944"/>
            <a:ext cx="7927975" cy="2060575"/>
          </a:xfrm>
          <a:prstGeom prst="rect">
            <a:avLst/>
          </a:prstGeom>
          <a:noFill/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902" y="1700982"/>
            <a:ext cx="6840538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483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Σύστημα </a:t>
            </a:r>
            <a:r>
              <a:rPr lang="el-GR" altLang="el-GR" dirty="0" err="1">
                <a:solidFill>
                  <a:srgbClr val="5075BC"/>
                </a:solidFill>
              </a:rPr>
              <a:t>τετράπολων</a:t>
            </a:r>
            <a:r>
              <a:rPr lang="el-GR" altLang="el-GR" dirty="0">
                <a:solidFill>
                  <a:srgbClr val="5075BC"/>
                </a:solidFill>
              </a:rPr>
              <a:t> σε </a:t>
            </a:r>
            <a:r>
              <a:rPr lang="el-GR" altLang="el-GR" dirty="0" smtClean="0">
                <a:solidFill>
                  <a:srgbClr val="5075BC"/>
                </a:solidFill>
              </a:rPr>
              <a:t>σειρά (1)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3419" y="1628800"/>
            <a:ext cx="7777162" cy="19192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81055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Σύστημα </a:t>
            </a:r>
            <a:r>
              <a:rPr lang="el-GR" altLang="el-GR" dirty="0" err="1">
                <a:solidFill>
                  <a:srgbClr val="5075BC"/>
                </a:solidFill>
              </a:rPr>
              <a:t>τετράπολων</a:t>
            </a:r>
            <a:r>
              <a:rPr lang="el-GR" altLang="el-GR" dirty="0">
                <a:solidFill>
                  <a:srgbClr val="5075BC"/>
                </a:solidFill>
              </a:rPr>
              <a:t> σε </a:t>
            </a:r>
            <a:r>
              <a:rPr lang="el-GR" altLang="el-GR" dirty="0" smtClean="0">
                <a:solidFill>
                  <a:srgbClr val="5075BC"/>
                </a:solidFill>
              </a:rPr>
              <a:t>σειρά (2)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95846" y="4077072"/>
            <a:ext cx="7740650" cy="306388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2988" y="4365625"/>
            <a:ext cx="7467600" cy="935038"/>
          </a:xfrm>
          <a:prstGeom prst="rect">
            <a:avLst/>
          </a:prstGeom>
          <a:noFill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700213"/>
            <a:ext cx="6143625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722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Σύστημα </a:t>
            </a:r>
            <a:r>
              <a:rPr lang="el-GR" altLang="el-GR" dirty="0" err="1">
                <a:solidFill>
                  <a:srgbClr val="5075BC"/>
                </a:solidFill>
              </a:rPr>
              <a:t>τετράπολων</a:t>
            </a:r>
            <a:r>
              <a:rPr lang="el-GR" altLang="el-GR" dirty="0">
                <a:solidFill>
                  <a:srgbClr val="5075BC"/>
                </a:solidFill>
              </a:rPr>
              <a:t> σε </a:t>
            </a:r>
            <a:r>
              <a:rPr lang="el-GR" altLang="el-GR" dirty="0" smtClean="0">
                <a:solidFill>
                  <a:srgbClr val="5075BC"/>
                </a:solidFill>
              </a:rPr>
              <a:t>σειρά (3)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6594" y="1628800"/>
            <a:ext cx="7770812" cy="29527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8646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Σύστημα </a:t>
            </a:r>
            <a:r>
              <a:rPr lang="el-GR" altLang="el-GR" dirty="0" err="1">
                <a:solidFill>
                  <a:srgbClr val="5075BC"/>
                </a:solidFill>
              </a:rPr>
              <a:t>τετράπολων</a:t>
            </a:r>
            <a:r>
              <a:rPr lang="el-GR" altLang="el-GR" dirty="0">
                <a:solidFill>
                  <a:srgbClr val="5075BC"/>
                </a:solidFill>
              </a:rPr>
              <a:t> σε </a:t>
            </a:r>
            <a:r>
              <a:rPr lang="el-GR" altLang="el-GR" dirty="0" smtClean="0">
                <a:solidFill>
                  <a:srgbClr val="5075BC"/>
                </a:solidFill>
              </a:rPr>
              <a:t>σειρά (4)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0556" y="1556792"/>
            <a:ext cx="7862887" cy="39608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13159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Σύστημα </a:t>
            </a:r>
            <a:r>
              <a:rPr lang="el-GR" altLang="el-GR" dirty="0" err="1">
                <a:solidFill>
                  <a:srgbClr val="5075BC"/>
                </a:solidFill>
              </a:rPr>
              <a:t>τετράπολων</a:t>
            </a:r>
            <a:r>
              <a:rPr lang="el-GR" altLang="el-GR" dirty="0">
                <a:solidFill>
                  <a:srgbClr val="5075BC"/>
                </a:solidFill>
              </a:rPr>
              <a:t> σε </a:t>
            </a:r>
            <a:r>
              <a:rPr lang="el-GR" altLang="el-GR" dirty="0" smtClean="0">
                <a:solidFill>
                  <a:srgbClr val="5075BC"/>
                </a:solidFill>
              </a:rPr>
              <a:t>σειρά (5)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1025" y="1629221"/>
            <a:ext cx="7981950" cy="1655763"/>
          </a:xfrm>
          <a:prstGeom prst="rect">
            <a:avLst/>
          </a:prstGeom>
          <a:noFill/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912" y="3861048"/>
            <a:ext cx="6226175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4574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 err="1">
                <a:solidFill>
                  <a:srgbClr val="5075BC"/>
                </a:solidFill>
              </a:rPr>
              <a:t>Ζωνοπερατός</a:t>
            </a:r>
            <a:r>
              <a:rPr lang="el-GR" altLang="el-GR" dirty="0">
                <a:solidFill>
                  <a:srgbClr val="5075BC"/>
                </a:solidFill>
              </a:rPr>
              <a:t> </a:t>
            </a:r>
            <a:r>
              <a:rPr lang="el-GR" altLang="el-GR" dirty="0" smtClean="0">
                <a:solidFill>
                  <a:srgbClr val="5075BC"/>
                </a:solidFill>
              </a:rPr>
              <a:t>θόρυβος (1)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486" y="1700411"/>
            <a:ext cx="7848600" cy="976313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560" y="2852936"/>
            <a:ext cx="7848600" cy="24812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2001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 err="1">
                <a:solidFill>
                  <a:srgbClr val="5075BC"/>
                </a:solidFill>
              </a:rPr>
              <a:t>Ζωνοπερατός</a:t>
            </a:r>
            <a:r>
              <a:rPr lang="el-GR" altLang="el-GR" dirty="0">
                <a:solidFill>
                  <a:srgbClr val="5075BC"/>
                </a:solidFill>
              </a:rPr>
              <a:t> </a:t>
            </a:r>
            <a:r>
              <a:rPr lang="el-GR" altLang="el-GR" dirty="0" smtClean="0">
                <a:solidFill>
                  <a:srgbClr val="5075BC"/>
                </a:solidFill>
              </a:rPr>
              <a:t>θόρυβος (2)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19250" y="1417638"/>
            <a:ext cx="5757863" cy="48244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37386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>
                <a:solidFill>
                  <a:srgbClr val="5075BC"/>
                </a:solidFill>
              </a:rPr>
              <a:t>Ανάλυση </a:t>
            </a:r>
            <a:r>
              <a:rPr lang="el-GR" altLang="el-GR" dirty="0" err="1">
                <a:solidFill>
                  <a:srgbClr val="5075BC"/>
                </a:solidFill>
              </a:rPr>
              <a:t>ζωνοπερατού</a:t>
            </a:r>
            <a:r>
              <a:rPr lang="el-GR" altLang="el-GR" dirty="0">
                <a:solidFill>
                  <a:srgbClr val="5075BC"/>
                </a:solidFill>
              </a:rPr>
              <a:t> </a:t>
            </a:r>
            <a:r>
              <a:rPr lang="el-GR" altLang="el-GR" dirty="0" smtClean="0">
                <a:solidFill>
                  <a:srgbClr val="5075BC"/>
                </a:solidFill>
              </a:rPr>
              <a:t>θορύβου (1)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7700" y="1556792"/>
            <a:ext cx="7848600" cy="26304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3761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>
                <a:solidFill>
                  <a:srgbClr val="5075BC"/>
                </a:solidFill>
              </a:rPr>
              <a:t>Ανάλυση </a:t>
            </a:r>
            <a:r>
              <a:rPr lang="el-GR" altLang="el-GR" dirty="0" err="1">
                <a:solidFill>
                  <a:srgbClr val="5075BC"/>
                </a:solidFill>
              </a:rPr>
              <a:t>ζωνοπερατού</a:t>
            </a:r>
            <a:r>
              <a:rPr lang="el-GR" altLang="el-GR" dirty="0">
                <a:solidFill>
                  <a:srgbClr val="5075BC"/>
                </a:solidFill>
              </a:rPr>
              <a:t> </a:t>
            </a:r>
            <a:r>
              <a:rPr lang="el-GR" altLang="el-GR" dirty="0" smtClean="0">
                <a:solidFill>
                  <a:srgbClr val="5075BC"/>
                </a:solidFill>
              </a:rPr>
              <a:t>θορύβου (2)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5775" y="1628800"/>
            <a:ext cx="8172450" cy="23764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35786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>
                <a:solidFill>
                  <a:srgbClr val="5075BC"/>
                </a:solidFill>
              </a:rPr>
              <a:t>Ανάλυση </a:t>
            </a:r>
            <a:r>
              <a:rPr lang="el-GR" altLang="el-GR" dirty="0" err="1">
                <a:solidFill>
                  <a:srgbClr val="5075BC"/>
                </a:solidFill>
              </a:rPr>
              <a:t>ζωνοπερατού</a:t>
            </a:r>
            <a:r>
              <a:rPr lang="el-GR" altLang="el-GR" dirty="0">
                <a:solidFill>
                  <a:srgbClr val="5075BC"/>
                </a:solidFill>
              </a:rPr>
              <a:t> </a:t>
            </a:r>
            <a:r>
              <a:rPr lang="el-GR" altLang="el-GR" dirty="0" smtClean="0">
                <a:solidFill>
                  <a:srgbClr val="5075BC"/>
                </a:solidFill>
              </a:rPr>
              <a:t>θορύβου (3)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7700" y="1700808"/>
            <a:ext cx="7848600" cy="20621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1809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>
                <a:solidFill>
                  <a:srgbClr val="5075BC"/>
                </a:solidFill>
              </a:rPr>
              <a:t>Ιδιότητες </a:t>
            </a:r>
            <a:r>
              <a:rPr lang="el-GR" altLang="el-GR" dirty="0" err="1">
                <a:solidFill>
                  <a:srgbClr val="5075BC"/>
                </a:solidFill>
              </a:rPr>
              <a:t>ζωνοπερατού</a:t>
            </a:r>
            <a:r>
              <a:rPr lang="el-GR" altLang="el-GR" dirty="0">
                <a:solidFill>
                  <a:srgbClr val="5075BC"/>
                </a:solidFill>
              </a:rPr>
              <a:t> </a:t>
            </a:r>
            <a:r>
              <a:rPr lang="el-GR" altLang="el-GR" dirty="0" smtClean="0">
                <a:solidFill>
                  <a:srgbClr val="5075BC"/>
                </a:solidFill>
              </a:rPr>
              <a:t>θορύβου (1)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362" y="1628800"/>
            <a:ext cx="8169275" cy="3746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2998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>
                <a:solidFill>
                  <a:srgbClr val="5075BC"/>
                </a:solidFill>
              </a:rPr>
              <a:t>Ιδιότητες </a:t>
            </a:r>
            <a:r>
              <a:rPr lang="el-GR" altLang="el-GR" dirty="0" err="1">
                <a:solidFill>
                  <a:srgbClr val="5075BC"/>
                </a:solidFill>
              </a:rPr>
              <a:t>ζωνοπερατού</a:t>
            </a:r>
            <a:r>
              <a:rPr lang="el-GR" altLang="el-GR" dirty="0">
                <a:solidFill>
                  <a:srgbClr val="5075BC"/>
                </a:solidFill>
              </a:rPr>
              <a:t> θορύβου </a:t>
            </a:r>
            <a:r>
              <a:rPr lang="el-GR" altLang="el-GR" dirty="0" smtClean="0">
                <a:solidFill>
                  <a:srgbClr val="5075BC"/>
                </a:solidFill>
              </a:rPr>
              <a:t>(2)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7387" y="1556792"/>
            <a:ext cx="7769225" cy="38163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9177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>
                <a:solidFill>
                  <a:srgbClr val="5075BC"/>
                </a:solidFill>
              </a:rPr>
              <a:t>Ιδιότητες </a:t>
            </a:r>
            <a:r>
              <a:rPr lang="el-GR" altLang="el-GR" dirty="0" err="1">
                <a:solidFill>
                  <a:srgbClr val="5075BC"/>
                </a:solidFill>
              </a:rPr>
              <a:t>ζωνοπερατού</a:t>
            </a:r>
            <a:r>
              <a:rPr lang="el-GR" altLang="el-GR" dirty="0">
                <a:solidFill>
                  <a:srgbClr val="5075BC"/>
                </a:solidFill>
              </a:rPr>
              <a:t> θορύβου </a:t>
            </a:r>
            <a:r>
              <a:rPr lang="el-GR" altLang="el-GR" dirty="0" smtClean="0">
                <a:solidFill>
                  <a:srgbClr val="5075BC"/>
                </a:solidFill>
              </a:rPr>
              <a:t>(3)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3568" y="1556792"/>
            <a:ext cx="7748587" cy="2686050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242842"/>
            <a:ext cx="7848600" cy="139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829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altLang="el-GR" sz="3600" dirty="0">
                <a:solidFill>
                  <a:srgbClr val="5075BC"/>
                </a:solidFill>
              </a:rPr>
              <a:t>Στατιστική της </a:t>
            </a:r>
            <a:r>
              <a:rPr lang="el-GR" altLang="el-GR" sz="3600" dirty="0" err="1">
                <a:solidFill>
                  <a:srgbClr val="5075BC"/>
                </a:solidFill>
              </a:rPr>
              <a:t>περιβάλλουσας</a:t>
            </a:r>
            <a:r>
              <a:rPr lang="el-GR" altLang="el-GR" sz="3600" dirty="0">
                <a:solidFill>
                  <a:srgbClr val="5075BC"/>
                </a:solidFill>
              </a:rPr>
              <a:t> και της φάσης </a:t>
            </a:r>
            <a:r>
              <a:rPr lang="el-GR" altLang="el-GR" sz="3600" dirty="0" err="1">
                <a:solidFill>
                  <a:srgbClr val="5075BC"/>
                </a:solidFill>
              </a:rPr>
              <a:t>ζωνοπερατού</a:t>
            </a:r>
            <a:r>
              <a:rPr lang="el-GR" altLang="el-GR" sz="3600" dirty="0">
                <a:solidFill>
                  <a:srgbClr val="5075BC"/>
                </a:solidFill>
              </a:rPr>
              <a:t> </a:t>
            </a:r>
            <a:r>
              <a:rPr lang="el-GR" altLang="el-GR" sz="3600" dirty="0" smtClean="0">
                <a:solidFill>
                  <a:srgbClr val="5075BC"/>
                </a:solidFill>
              </a:rPr>
              <a:t>θορύβου (1)</a:t>
            </a:r>
            <a:endParaRPr lang="el-GR" sz="3600" dirty="0">
              <a:solidFill>
                <a:srgbClr val="5075BC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3568" y="1772816"/>
            <a:ext cx="7750175" cy="2663825"/>
          </a:xfrm>
          <a:prstGeom prst="rect">
            <a:avLst/>
          </a:prstGeom>
          <a:noFill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4036" y="4725566"/>
            <a:ext cx="5329238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7061" y="5517728"/>
            <a:ext cx="5183188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956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altLang="el-GR" sz="3600" dirty="0">
                <a:solidFill>
                  <a:srgbClr val="5075BC"/>
                </a:solidFill>
              </a:rPr>
              <a:t>Στατιστική της </a:t>
            </a:r>
            <a:r>
              <a:rPr lang="el-GR" altLang="el-GR" sz="3600" dirty="0" err="1">
                <a:solidFill>
                  <a:srgbClr val="5075BC"/>
                </a:solidFill>
              </a:rPr>
              <a:t>περιβάλλουσας</a:t>
            </a:r>
            <a:r>
              <a:rPr lang="el-GR" altLang="el-GR" sz="3600" dirty="0">
                <a:solidFill>
                  <a:srgbClr val="5075BC"/>
                </a:solidFill>
              </a:rPr>
              <a:t> και της φάσης </a:t>
            </a:r>
            <a:r>
              <a:rPr lang="el-GR" altLang="el-GR" sz="3600" dirty="0" err="1">
                <a:solidFill>
                  <a:srgbClr val="5075BC"/>
                </a:solidFill>
              </a:rPr>
              <a:t>ζωνοπερατού</a:t>
            </a:r>
            <a:r>
              <a:rPr lang="el-GR" altLang="el-GR" sz="3600" dirty="0">
                <a:solidFill>
                  <a:srgbClr val="5075BC"/>
                </a:solidFill>
              </a:rPr>
              <a:t> </a:t>
            </a:r>
            <a:r>
              <a:rPr lang="el-GR" altLang="el-GR" sz="3600" dirty="0" smtClean="0">
                <a:solidFill>
                  <a:srgbClr val="5075BC"/>
                </a:solidFill>
              </a:rPr>
              <a:t>θορύβου (2)</a:t>
            </a:r>
            <a:endParaRPr lang="el-GR" sz="3600" dirty="0">
              <a:solidFill>
                <a:srgbClr val="5075B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9592" y="1988840"/>
            <a:ext cx="7416800" cy="612775"/>
          </a:xfrm>
          <a:prstGeom prst="rect">
            <a:avLst/>
          </a:prstGeom>
          <a:noFill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9592" y="2636540"/>
            <a:ext cx="7345363" cy="973138"/>
          </a:xfrm>
          <a:prstGeom prst="rect">
            <a:avLst/>
          </a:prstGeom>
          <a:noFill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130" y="3860503"/>
            <a:ext cx="7561262" cy="16986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87670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altLang="el-GR" sz="3600" dirty="0">
                <a:solidFill>
                  <a:srgbClr val="5075BC"/>
                </a:solidFill>
              </a:rPr>
              <a:t>Στατιστική της </a:t>
            </a:r>
            <a:r>
              <a:rPr lang="el-GR" altLang="el-GR" sz="3600" dirty="0" err="1">
                <a:solidFill>
                  <a:srgbClr val="5075BC"/>
                </a:solidFill>
              </a:rPr>
              <a:t>περιβάλλουσας</a:t>
            </a:r>
            <a:r>
              <a:rPr lang="el-GR" altLang="el-GR" sz="3600" dirty="0">
                <a:solidFill>
                  <a:srgbClr val="5075BC"/>
                </a:solidFill>
              </a:rPr>
              <a:t> και της φάσης </a:t>
            </a:r>
            <a:r>
              <a:rPr lang="el-GR" altLang="el-GR" sz="3600" dirty="0" err="1">
                <a:solidFill>
                  <a:srgbClr val="5075BC"/>
                </a:solidFill>
              </a:rPr>
              <a:t>ζωνοπερατού</a:t>
            </a:r>
            <a:r>
              <a:rPr lang="el-GR" altLang="el-GR" sz="3600" dirty="0">
                <a:solidFill>
                  <a:srgbClr val="5075BC"/>
                </a:solidFill>
              </a:rPr>
              <a:t> </a:t>
            </a:r>
            <a:r>
              <a:rPr lang="el-GR" altLang="el-GR" sz="3600" dirty="0" smtClean="0">
                <a:solidFill>
                  <a:srgbClr val="5075BC"/>
                </a:solidFill>
              </a:rPr>
              <a:t>θορύβου (3)</a:t>
            </a:r>
            <a:endParaRPr lang="el-GR" sz="3600" dirty="0">
              <a:solidFill>
                <a:srgbClr val="5075BC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576" y="1988840"/>
            <a:ext cx="7677150" cy="1219200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576" y="3285827"/>
            <a:ext cx="2505075" cy="215900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576" y="3717627"/>
            <a:ext cx="7632700" cy="22558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22813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altLang="el-GR" sz="3200" dirty="0">
                <a:solidFill>
                  <a:srgbClr val="5075BC"/>
                </a:solidFill>
              </a:rPr>
              <a:t>Στατιστική της </a:t>
            </a:r>
            <a:r>
              <a:rPr lang="el-GR" altLang="el-GR" sz="3200" dirty="0" err="1">
                <a:solidFill>
                  <a:srgbClr val="5075BC"/>
                </a:solidFill>
              </a:rPr>
              <a:t>περιβάλλουσας</a:t>
            </a:r>
            <a:r>
              <a:rPr lang="el-GR" altLang="el-GR" sz="3200" dirty="0">
                <a:solidFill>
                  <a:srgbClr val="5075BC"/>
                </a:solidFill>
              </a:rPr>
              <a:t> του αθροίσματος ημιτονοειδούς σήματος και </a:t>
            </a:r>
            <a:r>
              <a:rPr lang="el-GR" altLang="el-GR" sz="3200" dirty="0" err="1">
                <a:solidFill>
                  <a:srgbClr val="5075BC"/>
                </a:solidFill>
              </a:rPr>
              <a:t>ζωνοπερατού</a:t>
            </a:r>
            <a:r>
              <a:rPr lang="el-GR" altLang="el-GR" sz="3200" dirty="0">
                <a:solidFill>
                  <a:srgbClr val="5075BC"/>
                </a:solidFill>
              </a:rPr>
              <a:t> </a:t>
            </a:r>
            <a:r>
              <a:rPr lang="en-US" altLang="el-GR" sz="3200" dirty="0">
                <a:solidFill>
                  <a:srgbClr val="5075BC"/>
                </a:solidFill>
              </a:rPr>
              <a:t>Gaussian </a:t>
            </a:r>
            <a:r>
              <a:rPr lang="el-GR" altLang="el-GR" sz="3200" dirty="0" smtClean="0">
                <a:solidFill>
                  <a:srgbClr val="5075BC"/>
                </a:solidFill>
              </a:rPr>
              <a:t>θορύβου (1)</a:t>
            </a:r>
            <a:endParaRPr lang="el-GR" sz="3200" dirty="0">
              <a:solidFill>
                <a:srgbClr val="5075BC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7056" y="1845469"/>
            <a:ext cx="7989888" cy="31670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33291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altLang="el-GR" sz="3200" dirty="0">
                <a:solidFill>
                  <a:srgbClr val="5075BC"/>
                </a:solidFill>
              </a:rPr>
              <a:t>Στατιστική της </a:t>
            </a:r>
            <a:r>
              <a:rPr lang="el-GR" altLang="el-GR" sz="3200" dirty="0" err="1">
                <a:solidFill>
                  <a:srgbClr val="5075BC"/>
                </a:solidFill>
              </a:rPr>
              <a:t>περιβάλλουσας</a:t>
            </a:r>
            <a:r>
              <a:rPr lang="el-GR" altLang="el-GR" sz="3200" dirty="0">
                <a:solidFill>
                  <a:srgbClr val="5075BC"/>
                </a:solidFill>
              </a:rPr>
              <a:t> του αθροίσματος ημιτονοειδούς σήματος και </a:t>
            </a:r>
            <a:r>
              <a:rPr lang="el-GR" altLang="el-GR" sz="3200" dirty="0" err="1">
                <a:solidFill>
                  <a:srgbClr val="5075BC"/>
                </a:solidFill>
              </a:rPr>
              <a:t>ζωνοπερατού</a:t>
            </a:r>
            <a:r>
              <a:rPr lang="el-GR" altLang="el-GR" sz="3200" dirty="0">
                <a:solidFill>
                  <a:srgbClr val="5075BC"/>
                </a:solidFill>
              </a:rPr>
              <a:t> </a:t>
            </a:r>
            <a:r>
              <a:rPr lang="en-US" altLang="el-GR" sz="3200" dirty="0">
                <a:solidFill>
                  <a:srgbClr val="5075BC"/>
                </a:solidFill>
              </a:rPr>
              <a:t>Gaussian </a:t>
            </a:r>
            <a:r>
              <a:rPr lang="el-GR" altLang="el-GR" sz="3200" dirty="0" smtClean="0">
                <a:solidFill>
                  <a:srgbClr val="5075BC"/>
                </a:solidFill>
              </a:rPr>
              <a:t>θορύβου (2)</a:t>
            </a:r>
            <a:endParaRPr lang="el-GR" sz="3200" dirty="0">
              <a:solidFill>
                <a:srgbClr val="5075BC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9769" y="2348880"/>
            <a:ext cx="7764462" cy="32305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30545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Τέλος Ενότητας</a:t>
            </a:r>
            <a:endParaRPr lang="el-GR" dirty="0"/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28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στο πλαίσιο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/>
              <a:t>Το παρόν έργο αποτελεί την έκδοση 1.0.</a:t>
            </a:r>
          </a:p>
          <a:p>
            <a:pPr marL="0" indent="0">
              <a:buNone/>
            </a:pPr>
            <a:r>
              <a:rPr lang="el-GR" sz="2000" dirty="0"/>
              <a:t>Έχουν προηγηθεί οι κάτωθι εκδόσεις:</a:t>
            </a:r>
          </a:p>
          <a:p>
            <a:r>
              <a:rPr lang="el-GR" sz="2000" dirty="0"/>
              <a:t>Έκδοση διαθέσιμη </a:t>
            </a:r>
            <a:r>
              <a:rPr lang="el-GR" sz="2000" dirty="0">
                <a:hlinkClick r:id="rId3"/>
              </a:rPr>
              <a:t>εδώ</a:t>
            </a:r>
            <a:r>
              <a:rPr lang="el-GR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6057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Αθηνών</a:t>
            </a:r>
            <a:r>
              <a:rPr lang="en-US" sz="2000" dirty="0" smtClean="0"/>
              <a:t>, </a:t>
            </a:r>
            <a:r>
              <a:rPr lang="el-GR" sz="2000" dirty="0" smtClean="0"/>
              <a:t>Παναγιώτης Μαθιόπουλος. </a:t>
            </a:r>
            <a:r>
              <a:rPr lang="el-GR" sz="2000" dirty="0"/>
              <a:t>Παναγιώτης </a:t>
            </a:r>
            <a:r>
              <a:rPr lang="el-GR" sz="2000" dirty="0" err="1"/>
              <a:t>Μαθιόπουλος</a:t>
            </a:r>
            <a:r>
              <a:rPr lang="el-GR" sz="2000" dirty="0"/>
              <a:t>. «</a:t>
            </a:r>
            <a:r>
              <a:rPr lang="el-GR" sz="2000" dirty="0" smtClean="0"/>
              <a:t>Συστήματα Επικοινωνιών. Τυχαίες διαδικασίες και θόρυβος». </a:t>
            </a:r>
            <a:r>
              <a:rPr lang="el-GR" sz="2000" dirty="0"/>
              <a:t>Έκδοση: </a:t>
            </a:r>
            <a:r>
              <a:rPr lang="el-GR" sz="2000" dirty="0" smtClean="0"/>
              <a:t>1.0</a:t>
            </a:r>
            <a:r>
              <a:rPr lang="el-GR" sz="2000" dirty="0"/>
              <a:t>. Αθήνα </a:t>
            </a:r>
            <a:r>
              <a:rPr lang="el-GR" sz="2000" dirty="0" smtClean="0"/>
              <a:t>2015. </a:t>
            </a:r>
            <a:r>
              <a:rPr lang="el-GR" sz="2000" dirty="0"/>
              <a:t>Διαθέσιμο από τη δικτυακή </a:t>
            </a:r>
            <a:r>
              <a:rPr lang="el-GR" sz="2000" dirty="0" smtClean="0"/>
              <a:t>διεύθυνση: </a:t>
            </a:r>
            <a:r>
              <a:rPr lang="en-US" sz="2000" dirty="0" smtClean="0">
                <a:hlinkClick r:id="rId3"/>
              </a:rPr>
              <a:t>http</a:t>
            </a:r>
            <a:r>
              <a:rPr lang="en-US" sz="2000" dirty="0">
                <a:hlinkClick r:id="rId3"/>
              </a:rPr>
              <a:t>://</a:t>
            </a:r>
            <a:r>
              <a:rPr lang="en-US" sz="2000" dirty="0" smtClean="0">
                <a:hlinkClick r:id="rId3"/>
              </a:rPr>
              <a:t>opencourses.uoa.gr/courses/DI114</a:t>
            </a:r>
            <a:r>
              <a:rPr lang="el-GR" sz="2000" dirty="0" smtClean="0"/>
              <a:t>.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20825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36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2475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Εικόνες/Σχήματα/Διαγράμματα</a:t>
            </a:r>
            <a:r>
              <a:rPr lang="en-US" sz="2000" b="1" dirty="0" smtClean="0"/>
              <a:t>/</a:t>
            </a:r>
            <a:r>
              <a:rPr lang="el-GR" sz="2000" b="1" dirty="0" smtClean="0"/>
              <a:t>Φωτογραφίες</a:t>
            </a:r>
            <a:endParaRPr lang="en-US" sz="2000" b="1" dirty="0" smtClean="0"/>
          </a:p>
          <a:p>
            <a:pPr marL="0" indent="0">
              <a:buNone/>
            </a:pPr>
            <a:r>
              <a:rPr lang="el-GR" sz="2000" dirty="0"/>
              <a:t>"Η δομή και οργάνωση της παρουσίασης, καθώς και το υπόλοιπο περιεχόμενο, αποτελούν πνευματική ιδιοκτησία του συγγραφέα και του Πανεπιστημίου Αθηνών και διατίθενται με άδεια </a:t>
            </a:r>
            <a:r>
              <a:rPr lang="el-GR" sz="2000" dirty="0" err="1"/>
              <a:t>Creative</a:t>
            </a:r>
            <a:r>
              <a:rPr lang="el-GR" sz="2000" dirty="0"/>
              <a:t> </a:t>
            </a:r>
            <a:r>
              <a:rPr lang="el-GR" sz="2000" dirty="0" err="1"/>
              <a:t>Commons</a:t>
            </a:r>
            <a:r>
              <a:rPr lang="el-GR" sz="2000" dirty="0"/>
              <a:t> Αναφορά Μη Εμπορική Χρήση Παρόμοια Διανομή Έκδοση 4.0 ή μεταγενέστερη.</a:t>
            </a:r>
            <a:br>
              <a:rPr lang="el-GR" sz="2000" dirty="0"/>
            </a:br>
            <a:r>
              <a:rPr lang="el-GR" sz="2000" dirty="0"/>
              <a:t/>
            </a:r>
            <a:br>
              <a:rPr lang="el-GR" sz="2000" dirty="0"/>
            </a:br>
            <a:r>
              <a:rPr lang="el-GR" sz="2000" dirty="0"/>
              <a:t>Οι Εικόνες/Σχήματα/Διαγράμματα/φωτογραφίες που περιέχονται στην παρουσίαση αποτελούν πνευματική ιδιοκτησία τρίτων. Απαγορεύεται η αναπαραγωγή, αναδημοσίευση και διάθεσή τους στο κοινό με οποιονδήποτε τρόπο χωρίς τη λήψη άδειας από τους δικαιούχους. </a:t>
            </a:r>
            <a:r>
              <a:rPr lang="el-GR" sz="2000"/>
              <a:t>"</a:t>
            </a:r>
          </a:p>
          <a:p>
            <a:pPr marL="0" indent="0">
              <a:buNone/>
            </a:pPr>
            <a:endParaRPr lang="el-GR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235304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1699</TotalTime>
  <Words>1034</Words>
  <Application>Microsoft Office PowerPoint</Application>
  <PresentationFormat>On-screen Show (4:3)</PresentationFormat>
  <Paragraphs>150</Paragraphs>
  <Slides>100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100</vt:i4>
      </vt:variant>
    </vt:vector>
  </HeadingPairs>
  <TitlesOfParts>
    <vt:vector size="104" baseType="lpstr">
      <vt:lpstr>Arial</vt:lpstr>
      <vt:lpstr>Calibri</vt:lpstr>
      <vt:lpstr>Wingdings</vt:lpstr>
      <vt:lpstr>Θέμα του Office</vt:lpstr>
      <vt:lpstr>Συστήματα Επικοινωνιών</vt:lpstr>
      <vt:lpstr>Περιγραφή ενότητας</vt:lpstr>
      <vt:lpstr>Τυχαίες διαδικασίες και θόρυβος</vt:lpstr>
      <vt:lpstr>Εισαγωγή</vt:lpstr>
      <vt:lpstr>Τυχαίες διαδικασίες (1)</vt:lpstr>
      <vt:lpstr>Τυχαίες διαδικασίες (2)</vt:lpstr>
      <vt:lpstr>Τυχαίες διαδικασίες (3)</vt:lpstr>
      <vt:lpstr>Τυχαίες διαδικασίες (4)</vt:lpstr>
      <vt:lpstr>Τυχαίες διαδικασίες (5)</vt:lpstr>
      <vt:lpstr>Τυχαίες διαδικασίες (6)</vt:lpstr>
      <vt:lpstr>Τυχαίες διαδικασίες (7)</vt:lpstr>
      <vt:lpstr>Μέσες τιμές συνόλου</vt:lpstr>
      <vt:lpstr>Συνάρτηση μέσης τιμής</vt:lpstr>
      <vt:lpstr>Συνάρτηση αυτοσυσχέτισης</vt:lpstr>
      <vt:lpstr>Συνάρτηση αυτοσυνδιακύμανσης</vt:lpstr>
      <vt:lpstr>Συνάρτηση ετεροσυσχέτισης (1)</vt:lpstr>
      <vt:lpstr>Συνάρτηση ετεροσυσχέτισης (2)</vt:lpstr>
      <vt:lpstr>Παράδειγμα 3.2 (1)</vt:lpstr>
      <vt:lpstr>Παράδειγμα 3.2 (2)</vt:lpstr>
      <vt:lpstr>Παράδειγμα 3.2 (3)</vt:lpstr>
      <vt:lpstr>Παράδειγμα 3.2 (4)</vt:lpstr>
      <vt:lpstr>Παράδειγμα 3.2 (5)</vt:lpstr>
      <vt:lpstr>Παράδειγμα 3.2 (6)</vt:lpstr>
      <vt:lpstr>Στάσιμες τυχαίες διαδικασίες (1)</vt:lpstr>
      <vt:lpstr>Στάσιμες τυχαίες διαδικασίες (2)</vt:lpstr>
      <vt:lpstr>Παράδειγμα 3.3 (1)</vt:lpstr>
      <vt:lpstr>Παράδειγμα 3.3 (2)</vt:lpstr>
      <vt:lpstr>Παράδειγμα 3.3 (3)</vt:lpstr>
      <vt:lpstr>Παράδειγμα 3.3 (4)</vt:lpstr>
      <vt:lpstr>Παράδειγμα 3.3 (5)</vt:lpstr>
      <vt:lpstr>Στάσιμες με την ευρεία έννοια και εργοδικές τυχαίες διαδικασίες (1)</vt:lpstr>
      <vt:lpstr>Στάσιμες με την ευρεία έννοια και εργοδικές τυχαίες διαδικασίες (2)</vt:lpstr>
      <vt:lpstr>Στάσιμες με την ευρεία έννοια και εργοδικές τυχαίες διαδικασίες (3)</vt:lpstr>
      <vt:lpstr>Στάσιμες με την ευρεία έννοια και εργοδικές τυχαίες διαδικασίες (4)</vt:lpstr>
      <vt:lpstr>Ιδιότητες συνάρτησης αυτοσυσχέτισης (1)</vt:lpstr>
      <vt:lpstr>Ιδιότητες συνάρτησης αυτοσυσχέτισης (2)</vt:lpstr>
      <vt:lpstr>Ιδιότητες συνάρτησης αυτοσυσχέτισης (3)</vt:lpstr>
      <vt:lpstr>Ιδιότητες συνάρτησης αυτοσυσχέτισης (4)</vt:lpstr>
      <vt:lpstr>Φασματική πυκνότητα ισχύος (1)</vt:lpstr>
      <vt:lpstr>Φασματική πυκνότητα ισχύος (2)</vt:lpstr>
      <vt:lpstr>Φασματική πυκνότητα ισχύος (3)</vt:lpstr>
      <vt:lpstr>Φασματική πυκνότητα ισχύος (4)</vt:lpstr>
      <vt:lpstr>Φασματική πυκνότητα ισχύος (5)</vt:lpstr>
      <vt:lpstr>Παράδειγμα 3.6 (1)</vt:lpstr>
      <vt:lpstr>Παράδειγμα 3.6 (2)</vt:lpstr>
      <vt:lpstr>Παράδειγμα 3.6 (3)</vt:lpstr>
      <vt:lpstr>Ετεροφασματική πυκνότητα ισχύος (1)</vt:lpstr>
      <vt:lpstr>Ετεροφασματική πυκνότητα ισχύος (2)</vt:lpstr>
      <vt:lpstr>Ζωνοπερατές τυχαίες διαδικασίες (1)</vt:lpstr>
      <vt:lpstr>Ζωνοπερατές τυχαίες διαδικασίες (2)</vt:lpstr>
      <vt:lpstr>Ζωνοπερατές τυχαίες διαδικασίες (3)</vt:lpstr>
      <vt:lpstr>Ζωνοπερατές τυχαίες διαδικασίες (4)</vt:lpstr>
      <vt:lpstr>Θόρυβος (1)</vt:lpstr>
      <vt:lpstr>Θόρυβος (2)</vt:lpstr>
      <vt:lpstr>Θερματικός Θόρυβος (1)</vt:lpstr>
      <vt:lpstr>Θερματικός Θόρυβος (2)</vt:lpstr>
      <vt:lpstr>Λευκός Θόρυβος</vt:lpstr>
      <vt:lpstr>Ιδιότητες Λευκού Θορύβου (1)</vt:lpstr>
      <vt:lpstr>Ιδιότητες Λευκού Θορύβου (2)</vt:lpstr>
      <vt:lpstr>Ιδιότητες Λευκού Θορύβου (3)</vt:lpstr>
      <vt:lpstr>Ιδιότητες Λευκού Θορύβου (4)</vt:lpstr>
      <vt:lpstr>Ιδιότητες Λευκού Θορύβου (5)</vt:lpstr>
      <vt:lpstr>Ιδιότητες Λευκού Θορύβου (6)</vt:lpstr>
      <vt:lpstr>Ισοδύναμο εύρος ζώνης θορύβου (1)</vt:lpstr>
      <vt:lpstr>Ισοδύναμο εύρος ζώνης θορύβου (2)</vt:lpstr>
      <vt:lpstr>Εικόνα και ενεργός θερμοκρασία θορύβου (1)</vt:lpstr>
      <vt:lpstr>Εικόνα και ενεργός θερμοκρασία θορύβου (2)</vt:lpstr>
      <vt:lpstr>Εικόνα θορύβου (1)</vt:lpstr>
      <vt:lpstr>Εικόνα θορύβου (2)</vt:lpstr>
      <vt:lpstr>Εικόνα θορύβου (3)</vt:lpstr>
      <vt:lpstr>Εικόνα θορύβου (4)</vt:lpstr>
      <vt:lpstr>Ενεργός θερμοκρασία θορύβου (1)</vt:lpstr>
      <vt:lpstr>Ενεργός θερμοκρασία θορύβου (2)</vt:lpstr>
      <vt:lpstr>Ενεργός θερμοκρασία θορύβου (3)</vt:lpstr>
      <vt:lpstr>Σύστημα τετράπολων σε σειρά (1)</vt:lpstr>
      <vt:lpstr>Σύστημα τετράπολων σε σειρά (2)</vt:lpstr>
      <vt:lpstr>Σύστημα τετράπολων σε σειρά (3)</vt:lpstr>
      <vt:lpstr>Σύστημα τετράπολων σε σειρά (4)</vt:lpstr>
      <vt:lpstr>Σύστημα τετράπολων σε σειρά (5)</vt:lpstr>
      <vt:lpstr>Ζωνοπερατός θόρυβος (1)</vt:lpstr>
      <vt:lpstr>Ζωνοπερατός θόρυβος (2)</vt:lpstr>
      <vt:lpstr>Ανάλυση ζωνοπερατού θορύβου (1)</vt:lpstr>
      <vt:lpstr>Ανάλυση ζωνοπερατού θορύβου (2)</vt:lpstr>
      <vt:lpstr>Ανάλυση ζωνοπερατού θορύβου (3)</vt:lpstr>
      <vt:lpstr>Ιδιότητες ζωνοπερατού θορύβου (1)</vt:lpstr>
      <vt:lpstr>Ιδιότητες ζωνοπερατού θορύβου (2)</vt:lpstr>
      <vt:lpstr>Ιδιότητες ζωνοπερατού θορύβου (3)</vt:lpstr>
      <vt:lpstr>Στατιστική της περιβάλλουσας και της φάσης ζωνοπερατού θορύβου (1)</vt:lpstr>
      <vt:lpstr>Στατιστική της περιβάλλουσας και της φάσης ζωνοπερατού θορύβου (2)</vt:lpstr>
      <vt:lpstr>Στατιστική της περιβάλλουσας και της φάσης ζωνοπερατού θορύβου (3)</vt:lpstr>
      <vt:lpstr>Στατιστική της περιβάλλουσας του αθροίσματος ημιτονοειδούς σήματος και ζωνοπερατού Gaussian θορύβου (1)</vt:lpstr>
      <vt:lpstr>Στατιστική της περιβάλλουσας του αθροίσματος ημιτονοειδούς σήματος και ζωνοπερατού Gaussian θορύβου (2)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Uoa</cp:lastModifiedBy>
  <cp:revision>201</cp:revision>
  <dcterms:created xsi:type="dcterms:W3CDTF">2012-09-06T09:03:05Z</dcterms:created>
  <dcterms:modified xsi:type="dcterms:W3CDTF">2016-02-15T12:15:36Z</dcterms:modified>
</cp:coreProperties>
</file>