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</p:sldMasterIdLst>
  <p:notesMasterIdLst>
    <p:notesMasterId r:id="rId23"/>
  </p:notesMasterIdLst>
  <p:handoutMasterIdLst>
    <p:handoutMasterId r:id="rId24"/>
  </p:handoutMasterIdLst>
  <p:sldIdLst>
    <p:sldId id="280" r:id="rId2"/>
    <p:sldId id="361" r:id="rId3"/>
    <p:sldId id="362" r:id="rId4"/>
    <p:sldId id="363" r:id="rId5"/>
    <p:sldId id="364" r:id="rId6"/>
    <p:sldId id="365" r:id="rId7"/>
    <p:sldId id="366" r:id="rId8"/>
    <p:sldId id="367" r:id="rId9"/>
    <p:sldId id="368" r:id="rId10"/>
    <p:sldId id="369" r:id="rId11"/>
    <p:sldId id="370" r:id="rId12"/>
    <p:sldId id="371" r:id="rId13"/>
    <p:sldId id="372" r:id="rId14"/>
    <p:sldId id="373" r:id="rId15"/>
    <p:sldId id="374" r:id="rId16"/>
    <p:sldId id="355" r:id="rId17"/>
    <p:sldId id="356" r:id="rId18"/>
    <p:sldId id="357" r:id="rId19"/>
    <p:sldId id="358" r:id="rId20"/>
    <p:sldId id="359" r:id="rId21"/>
    <p:sldId id="360" r:id="rId2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ssiliki Siafaka" initials="VS" lastIdx="1" clrIdx="0">
    <p:extLst>
      <p:ext uri="{19B8F6BF-5375-455C-9EA6-DF929625EA0E}">
        <p15:presenceInfo xmlns:p15="http://schemas.microsoft.com/office/powerpoint/2012/main" userId="460c3b1762f3442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FF9900"/>
    <a:srgbClr val="990033"/>
    <a:srgbClr val="CC0000"/>
    <a:srgbClr val="FFCC66"/>
    <a:srgbClr val="FFFF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10" autoAdjust="0"/>
  </p:normalViewPr>
  <p:slideViewPr>
    <p:cSldViewPr showGuides="1">
      <p:cViewPr varScale="1">
        <p:scale>
          <a:sx n="67" d="100"/>
          <a:sy n="67" d="100"/>
        </p:scale>
        <p:origin x="12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149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B1B95-2C55-4BFF-A7C3-EE10D868AA7B}" type="datetimeFigureOut">
              <a:rPr lang="en-US" smtClean="0"/>
              <a:t>19/3/2015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52009-1EA6-4237-9D85-7E1D6C6BB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45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67A6AAC-DDBA-4AE0-A809-0E583C54D989}" type="datetimeFigureOut">
              <a:rPr lang="en-US"/>
              <a:pPr>
                <a:defRPr/>
              </a:pPr>
              <a:t>19/3/2015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noProof="0" smtClean="0"/>
              <a:t>Στυλ υποδείγματος κειμένου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n-US" noProof="0" smtClean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4B4064-E07C-4BFC-92A6-125EEBBD3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77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02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23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808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22300"/>
            <a:ext cx="4148138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10"/>
          </p:nvPr>
        </p:nvSpPr>
        <p:spPr>
          <a:xfrm>
            <a:off x="971550" y="3573463"/>
            <a:ext cx="7272338" cy="2087562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8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9681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887413" y="2027238"/>
            <a:ext cx="3486150" cy="18034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4678363" y="2014538"/>
            <a:ext cx="1655762" cy="21209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0" name="Θέση εικόνας 9"/>
          <p:cNvSpPr>
            <a:spLocks noGrp="1"/>
          </p:cNvSpPr>
          <p:nvPr>
            <p:ph type="pic" sz="quarter" idx="14"/>
          </p:nvPr>
        </p:nvSpPr>
        <p:spPr>
          <a:xfrm>
            <a:off x="6653213" y="2027238"/>
            <a:ext cx="1862137" cy="246538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2730500" y="4492625"/>
            <a:ext cx="3286125" cy="14319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εικόνας 13"/>
          <p:cNvSpPr>
            <a:spLocks noGrp="1"/>
          </p:cNvSpPr>
          <p:nvPr>
            <p:ph type="pic" sz="quarter" idx="16"/>
          </p:nvPr>
        </p:nvSpPr>
        <p:spPr>
          <a:xfrm>
            <a:off x="769386" y="4070758"/>
            <a:ext cx="1709737" cy="2014538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7"/>
          </p:nvPr>
        </p:nvSpPr>
        <p:spPr>
          <a:xfrm>
            <a:off x="6440488" y="4745038"/>
            <a:ext cx="2074862" cy="117951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01A4-6096-47BE-B136-7EFD2E4C0784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69793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41366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0181A-735F-447B-987A-60947891BFDF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  <p:pic>
        <p:nvPicPr>
          <p:cNvPr id="8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85167"/>
          <a:stretch>
            <a:fillRect/>
          </a:stretch>
        </p:blipFill>
        <p:spPr bwMode="auto">
          <a:xfrm>
            <a:off x="692150" y="6235700"/>
            <a:ext cx="376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85167"/>
          <a:stretch>
            <a:fillRect/>
          </a:stretch>
        </p:blipFill>
        <p:spPr bwMode="auto">
          <a:xfrm>
            <a:off x="692150" y="6235700"/>
            <a:ext cx="376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666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04569-1950-447E-9B74-D755C86D2368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0426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27F59-5683-463D-AD00-B11E8F4973FD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24758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B598B-5AEE-41A3-BBED-E5725FAE2985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5762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ένα γραφικό SmartArt</a:t>
            </a:r>
            <a:endParaRPr lang="el-GR" noProof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9E48A-7809-4B0C-9AB0-3035F4762748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1870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C142C-F8C7-4A09-B659-0F89C56045D7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401454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BD764-8508-4C5C-BA96-9FD105AE9730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338664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828CA-CFEE-4C3B-AC30-4C6F2E357679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742492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54955-F9F8-4DD1-9409-56D65DB24D06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0508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BD9EF-C36A-4021-A67C-12B25DD73AEA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193129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F86AE-B7BB-4A3A-A7B5-6DEC65723017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82568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Τίτλος και 2 Αντικείμενα επάνω από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1D48A7-8643-4EF6-A9FE-9DF255033AE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49471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Τίτλος και 2 Αντικείμενα επάνω από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1D48A7-8643-4EF6-A9FE-9DF255033AE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03243" y="4089140"/>
            <a:ext cx="3810000" cy="1981200"/>
          </a:xfrm>
        </p:spPr>
        <p:txBody>
          <a:bodyPr/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4089140"/>
            <a:ext cx="3810000" cy="1981200"/>
          </a:xfrm>
        </p:spPr>
        <p:txBody>
          <a:bodyPr/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850208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Τίτλος, Αντικείμενο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920F37-6072-4701-B014-54970000DD2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24604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Κατηγορίες με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847725" y="1855171"/>
            <a:ext cx="4160838" cy="84772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5327098" y="1855171"/>
            <a:ext cx="1008063" cy="8477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10" name="Θέση κειμένου 9"/>
          <p:cNvSpPr>
            <a:spLocks noGrp="1"/>
          </p:cNvSpPr>
          <p:nvPr>
            <p:ph type="body" sz="quarter" idx="14"/>
          </p:nvPr>
        </p:nvSpPr>
        <p:spPr>
          <a:xfrm>
            <a:off x="847725" y="3193434"/>
            <a:ext cx="4160838" cy="9683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5327650" y="3166446"/>
            <a:ext cx="1008063" cy="1008063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κειμένου 13"/>
          <p:cNvSpPr>
            <a:spLocks noGrp="1"/>
          </p:cNvSpPr>
          <p:nvPr>
            <p:ph type="body" sz="quarter" idx="16"/>
          </p:nvPr>
        </p:nvSpPr>
        <p:spPr>
          <a:xfrm>
            <a:off x="847725" y="4757121"/>
            <a:ext cx="4160838" cy="87471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6" name="Θέση εικόνας 15"/>
          <p:cNvSpPr>
            <a:spLocks noGrp="1"/>
          </p:cNvSpPr>
          <p:nvPr>
            <p:ph type="pic" sz="quarter" idx="17"/>
          </p:nvPr>
        </p:nvSpPr>
        <p:spPr>
          <a:xfrm>
            <a:off x="5327650" y="4757121"/>
            <a:ext cx="1008063" cy="874713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4AE71-96B3-447D-8868-7FDE73A67342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8006972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Εισαγωγή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πολυμέσων 5"/>
          <p:cNvSpPr>
            <a:spLocks noGrp="1"/>
          </p:cNvSpPr>
          <p:nvPr>
            <p:ph type="media" sz="quarter" idx="12"/>
          </p:nvPr>
        </p:nvSpPr>
        <p:spPr>
          <a:xfrm>
            <a:off x="628650" y="1841500"/>
            <a:ext cx="7600950" cy="3697909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πολυμέσα</a:t>
            </a:r>
            <a:endParaRPr lang="el-GR" noProof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5659438"/>
            <a:ext cx="7600950" cy="55562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2F804-9C85-4CEB-B6EF-86622E762CDC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124206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ολλαπλές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887413" y="2027238"/>
            <a:ext cx="3486150" cy="18034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4678363" y="2014538"/>
            <a:ext cx="1655762" cy="21209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0" name="Θέση εικόνας 9"/>
          <p:cNvSpPr>
            <a:spLocks noGrp="1"/>
          </p:cNvSpPr>
          <p:nvPr>
            <p:ph type="pic" sz="quarter" idx="14"/>
          </p:nvPr>
        </p:nvSpPr>
        <p:spPr>
          <a:xfrm>
            <a:off x="6653213" y="2027238"/>
            <a:ext cx="1862137" cy="246538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2730500" y="4492625"/>
            <a:ext cx="3286125" cy="14319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εικόνας 13"/>
          <p:cNvSpPr>
            <a:spLocks noGrp="1"/>
          </p:cNvSpPr>
          <p:nvPr>
            <p:ph type="pic" sz="quarter" idx="16"/>
          </p:nvPr>
        </p:nvSpPr>
        <p:spPr>
          <a:xfrm>
            <a:off x="769386" y="4070758"/>
            <a:ext cx="1709737" cy="2014538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7"/>
          </p:nvPr>
        </p:nvSpPr>
        <p:spPr>
          <a:xfrm>
            <a:off x="6440488" y="4745038"/>
            <a:ext cx="2074862" cy="117951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014D4-B5E8-4061-8A00-ABD9ED908463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7109219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Κατηγορίες με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847725" y="1855171"/>
            <a:ext cx="4160838" cy="84772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5327098" y="1855171"/>
            <a:ext cx="1008063" cy="8477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10" name="Θέση κειμένου 9"/>
          <p:cNvSpPr>
            <a:spLocks noGrp="1"/>
          </p:cNvSpPr>
          <p:nvPr>
            <p:ph type="body" sz="quarter" idx="14"/>
          </p:nvPr>
        </p:nvSpPr>
        <p:spPr>
          <a:xfrm>
            <a:off x="847725" y="3193434"/>
            <a:ext cx="4160838" cy="9683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5327650" y="3166446"/>
            <a:ext cx="1008063" cy="1008063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κειμένου 13"/>
          <p:cNvSpPr>
            <a:spLocks noGrp="1"/>
          </p:cNvSpPr>
          <p:nvPr>
            <p:ph type="body" sz="quarter" idx="16"/>
          </p:nvPr>
        </p:nvSpPr>
        <p:spPr>
          <a:xfrm>
            <a:off x="847725" y="4757121"/>
            <a:ext cx="4160838" cy="87471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6" name="Θέση εικόνας 15"/>
          <p:cNvSpPr>
            <a:spLocks noGrp="1"/>
          </p:cNvSpPr>
          <p:nvPr>
            <p:ph type="pic" sz="quarter" idx="17"/>
          </p:nvPr>
        </p:nvSpPr>
        <p:spPr>
          <a:xfrm>
            <a:off x="5327650" y="4757121"/>
            <a:ext cx="1008063" cy="874713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18665-6263-4602-A434-B8CD871BD459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95426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Εισαγωγή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πολυμέσων 5"/>
          <p:cNvSpPr>
            <a:spLocks noGrp="1"/>
          </p:cNvSpPr>
          <p:nvPr>
            <p:ph type="media" sz="quarter" idx="12"/>
          </p:nvPr>
        </p:nvSpPr>
        <p:spPr>
          <a:xfrm>
            <a:off x="628650" y="1841500"/>
            <a:ext cx="7600950" cy="3697909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πολυμέσα</a:t>
            </a:r>
            <a:endParaRPr lang="el-GR" noProof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5659438"/>
            <a:ext cx="7600950" cy="55562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A5C94-9A4F-4E12-9AFA-5D8B165A4F56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01900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Πολλαπλές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887413" y="2027238"/>
            <a:ext cx="3486150" cy="18034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4678363" y="2014538"/>
            <a:ext cx="1655762" cy="21209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0" name="Θέση εικόνας 9"/>
          <p:cNvSpPr>
            <a:spLocks noGrp="1"/>
          </p:cNvSpPr>
          <p:nvPr>
            <p:ph type="pic" sz="quarter" idx="14"/>
          </p:nvPr>
        </p:nvSpPr>
        <p:spPr>
          <a:xfrm>
            <a:off x="6653213" y="2027238"/>
            <a:ext cx="1862137" cy="246538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2730500" y="4492625"/>
            <a:ext cx="3286125" cy="14319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εικόνας 13"/>
          <p:cNvSpPr>
            <a:spLocks noGrp="1"/>
          </p:cNvSpPr>
          <p:nvPr>
            <p:ph type="pic" sz="quarter" idx="16"/>
          </p:nvPr>
        </p:nvSpPr>
        <p:spPr>
          <a:xfrm>
            <a:off x="769386" y="4070758"/>
            <a:ext cx="1709737" cy="2014538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7"/>
          </p:nvPr>
        </p:nvSpPr>
        <p:spPr>
          <a:xfrm>
            <a:off x="6440488" y="4745038"/>
            <a:ext cx="2074862" cy="117951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28199-38D3-4A00-8E3B-8E5E709034C5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3566486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D48FCC-280B-4C28-A555-A72C3D0E4B7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73228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Τίτλος και Γράφημ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ένα γράφημα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7CC836-70B3-4C2F-A51E-2AC121E4457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5199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Τίτλος, Αντικείμενο και 2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B76F42-C549-40D9-A024-FEE88EF435CC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04144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Στυλ κύριου τίτλου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dirty="0" smtClean="0"/>
              <a:t>Στυλ υποδείγματος κειμένου</a:t>
            </a:r>
          </a:p>
          <a:p>
            <a:pPr lvl="1"/>
            <a:r>
              <a:rPr lang="el-GR" altLang="en-US" dirty="0" smtClean="0"/>
              <a:t>Δεύτερου επιπέδου</a:t>
            </a:r>
          </a:p>
          <a:p>
            <a:pPr lvl="2"/>
            <a:r>
              <a:rPr lang="el-GR" altLang="en-US" dirty="0" smtClean="0"/>
              <a:t>Τρίτου επιπέδου</a:t>
            </a:r>
          </a:p>
          <a:p>
            <a:pPr lvl="3"/>
            <a:r>
              <a:rPr lang="el-GR" altLang="en-US" dirty="0" smtClean="0"/>
              <a:t>Τέταρτου επιπέδου</a:t>
            </a:r>
          </a:p>
          <a:p>
            <a:pPr lvl="4"/>
            <a:r>
              <a:rPr lang="el-GR" altLang="en-US" dirty="0" smtClean="0"/>
              <a:t>Πέμπτου επιπέδου</a:t>
            </a:r>
            <a:endParaRPr lang="en-US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475" y="6326188"/>
            <a:ext cx="6831013" cy="279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100" smtClean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7838" y="6326188"/>
            <a:ext cx="417512" cy="279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100" smtClean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F8C9C41-0B28-4D51-87CE-A2AF18A6E89E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  <p:pic>
        <p:nvPicPr>
          <p:cNvPr id="1030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85167"/>
          <a:stretch>
            <a:fillRect/>
          </a:stretch>
        </p:blipFill>
        <p:spPr bwMode="auto">
          <a:xfrm>
            <a:off x="692150" y="6235700"/>
            <a:ext cx="376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65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8" r:id="rId15"/>
    <p:sldLayoutId id="2147483870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  <p:sldLayoutId id="2147483866" r:id="rId23"/>
    <p:sldLayoutId id="2147483867" r:id="rId24"/>
    <p:sldLayoutId id="2147483868" r:id="rId25"/>
    <p:sldLayoutId id="2147483869" r:id="rId26"/>
  </p:sldLayoutIdLst>
  <p:hf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2E75B6"/>
          </a:solidFill>
          <a:latin typeface="+mj-lt"/>
          <a:ea typeface="Tahoma" panose="020B0604030504040204" pitchFamily="34" charset="0"/>
          <a:cs typeface="Tahoma" panose="020B0604030504040204" pitchFamily="34" charset="0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altLang="en-US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sz="4400" dirty="0" smtClean="0"/>
              <a:t>Z</a:t>
            </a:r>
            <a:r>
              <a:rPr lang="el-GR" altLang="en-US" sz="4400" dirty="0" err="1" smtClean="0"/>
              <a:t>ωολογία</a:t>
            </a:r>
            <a:r>
              <a:rPr lang="el-GR" altLang="en-US" sz="4400" dirty="0" smtClean="0"/>
              <a:t> Ι</a:t>
            </a:r>
            <a:endParaRPr lang="en-GB" altLang="en-US" sz="4400" dirty="0" smtClean="0"/>
          </a:p>
        </p:txBody>
      </p:sp>
      <p:sp>
        <p:nvSpPr>
          <p:cNvPr id="13315" name="Θέση κειμένου 1"/>
          <p:cNvSpPr>
            <a:spLocks noGrp="1"/>
          </p:cNvSpPr>
          <p:nvPr>
            <p:ph type="body" sz="quarter" idx="10"/>
          </p:nvPr>
        </p:nvSpPr>
        <p:spPr>
          <a:xfrm>
            <a:off x="539552" y="3573463"/>
            <a:ext cx="7918648" cy="2087562"/>
          </a:xfrm>
        </p:spPr>
        <p:txBody>
          <a:bodyPr/>
          <a:lstStyle/>
          <a:p>
            <a:r>
              <a:rPr lang="el-GR" altLang="en-US" dirty="0" smtClean="0">
                <a:solidFill>
                  <a:srgbClr val="5075BC"/>
                </a:solidFill>
              </a:rPr>
              <a:t>Ενότητα 19</a:t>
            </a:r>
            <a:r>
              <a:rPr lang="en-US" altLang="en-US" dirty="0" smtClean="0"/>
              <a:t>: </a:t>
            </a:r>
            <a:r>
              <a:rPr lang="el-GR" altLang="en-US" dirty="0" smtClean="0"/>
              <a:t>Εχινόδερμα </a:t>
            </a:r>
            <a:endParaRPr lang="en-US" altLang="en-US" dirty="0" smtClean="0"/>
          </a:p>
          <a:p>
            <a:r>
              <a:rPr lang="el-GR" altLang="en-US" sz="2600" b="1" i="1" dirty="0" smtClean="0"/>
              <a:t>Εργαστηριακή Άσκηση: Συστηματική Εχινοδέρμων</a:t>
            </a:r>
          </a:p>
          <a:p>
            <a:pPr>
              <a:spcBef>
                <a:spcPts val="1800"/>
              </a:spcBef>
            </a:pPr>
            <a:r>
              <a:rPr lang="el-GR" altLang="en-US" dirty="0" smtClean="0"/>
              <a:t>Κυρίτση – </a:t>
            </a:r>
            <a:r>
              <a:rPr lang="el-GR" altLang="en-US" dirty="0" err="1" smtClean="0"/>
              <a:t>Κρικώνη</a:t>
            </a:r>
            <a:r>
              <a:rPr lang="el-GR" altLang="en-US" dirty="0" smtClean="0"/>
              <a:t> Βασιλική, ΕΔΙΠ</a:t>
            </a:r>
          </a:p>
          <a:p>
            <a:r>
              <a:rPr lang="el-GR" altLang="en-US" dirty="0" smtClean="0"/>
              <a:t>Σχολή Θετικών Επιστημών</a:t>
            </a:r>
          </a:p>
          <a:p>
            <a:r>
              <a:rPr lang="el-GR" altLang="en-US" dirty="0" smtClean="0"/>
              <a:t>Τμήμα Βιολογίας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sz="4000" dirty="0" smtClean="0">
                <a:solidFill>
                  <a:srgbClr val="000099"/>
                </a:solidFill>
              </a:rPr>
              <a:t>Ταξινόμηση </a:t>
            </a:r>
            <a:br>
              <a:rPr lang="el-GR" altLang="en-US" sz="4000" dirty="0" smtClean="0">
                <a:solidFill>
                  <a:srgbClr val="000099"/>
                </a:solidFill>
              </a:rPr>
            </a:br>
            <a:r>
              <a:rPr lang="el-GR" altLang="en-US" sz="4000" dirty="0" smtClean="0">
                <a:solidFill>
                  <a:srgbClr val="000099"/>
                </a:solidFill>
              </a:rPr>
              <a:t>του Φύλου των Εχινοδέρμων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altLang="en-US" b="1" dirty="0" err="1" smtClean="0"/>
              <a:t>Υποφύλο</a:t>
            </a:r>
            <a:r>
              <a:rPr lang="el-GR" altLang="en-US" b="1" dirty="0" smtClean="0"/>
              <a:t> </a:t>
            </a:r>
            <a:r>
              <a:rPr lang="he-IL" altLang="en-US" b="1" dirty="0" smtClean="0">
                <a:cs typeface="Times New Roman" panose="02020603050405020304" pitchFamily="18" charset="0"/>
              </a:rPr>
              <a:t>׃</a:t>
            </a:r>
            <a:r>
              <a:rPr lang="el-GR" altLang="en-US" b="1" dirty="0" smtClean="0">
                <a:cs typeface="Times New Roman" panose="02020603050405020304" pitchFamily="18" charset="0"/>
              </a:rPr>
              <a:t> </a:t>
            </a:r>
            <a:r>
              <a:rPr lang="el-GR" altLang="en-US" b="1" dirty="0" err="1" smtClean="0">
                <a:cs typeface="Times New Roman" panose="02020603050405020304" pitchFamily="18" charset="0"/>
              </a:rPr>
              <a:t>Πελματόζωα</a:t>
            </a:r>
            <a:endParaRPr lang="el-GR" altLang="en-US" b="1" dirty="0" smtClean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n-US" dirty="0" smtClean="0">
                <a:cs typeface="Times New Roman" panose="02020603050405020304" pitchFamily="18" charset="0"/>
              </a:rPr>
              <a:t>Ομοταξία </a:t>
            </a:r>
            <a:r>
              <a:rPr lang="he-IL" altLang="en-US" dirty="0" smtClean="0">
                <a:cs typeface="Times New Roman" panose="02020603050405020304" pitchFamily="18" charset="0"/>
              </a:rPr>
              <a:t>׃</a:t>
            </a:r>
            <a:r>
              <a:rPr lang="el-GR" altLang="en-US" dirty="0" smtClean="0">
                <a:cs typeface="Times New Roman" panose="02020603050405020304" pitchFamily="18" charset="0"/>
              </a:rPr>
              <a:t> Κρινοειδή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US" b="1" dirty="0" err="1" smtClean="0">
                <a:cs typeface="Times New Roman" panose="02020603050405020304" pitchFamily="18" charset="0"/>
              </a:rPr>
              <a:t>Υποφύλο</a:t>
            </a:r>
            <a:r>
              <a:rPr lang="el-GR" altLang="en-US" b="1" dirty="0" smtClean="0">
                <a:cs typeface="Times New Roman" panose="02020603050405020304" pitchFamily="18" charset="0"/>
              </a:rPr>
              <a:t> </a:t>
            </a:r>
            <a:r>
              <a:rPr lang="he-IL" altLang="en-US" b="1" dirty="0" smtClean="0">
                <a:cs typeface="Times New Roman" panose="02020603050405020304" pitchFamily="18" charset="0"/>
              </a:rPr>
              <a:t>׃</a:t>
            </a:r>
            <a:r>
              <a:rPr lang="el-GR" altLang="en-US" b="1" dirty="0" smtClean="0">
                <a:cs typeface="Times New Roman" panose="02020603050405020304" pitchFamily="18" charset="0"/>
              </a:rPr>
              <a:t> </a:t>
            </a:r>
            <a:r>
              <a:rPr lang="el-GR" altLang="en-US" b="1" dirty="0" err="1" smtClean="0">
                <a:cs typeface="Times New Roman" panose="02020603050405020304" pitchFamily="18" charset="0"/>
              </a:rPr>
              <a:t>Ελευθερόζωα</a:t>
            </a:r>
            <a:endParaRPr lang="el-GR" altLang="en-US" b="1" dirty="0" smtClean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n-US" dirty="0" smtClean="0">
                <a:cs typeface="Times New Roman" panose="02020603050405020304" pitchFamily="18" charset="0"/>
              </a:rPr>
              <a:t>Ομοταξία </a:t>
            </a:r>
            <a:r>
              <a:rPr lang="he-IL" altLang="en-US" dirty="0" smtClean="0">
                <a:cs typeface="Times New Roman" panose="02020603050405020304" pitchFamily="18" charset="0"/>
              </a:rPr>
              <a:t>׃</a:t>
            </a:r>
            <a:r>
              <a:rPr lang="el-GR" altLang="en-US" dirty="0" smtClean="0">
                <a:cs typeface="Times New Roman" panose="02020603050405020304" pitchFamily="18" charset="0"/>
              </a:rPr>
              <a:t> Αστεροειδή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US" dirty="0" smtClean="0">
                <a:cs typeface="Times New Roman" panose="02020603050405020304" pitchFamily="18" charset="0"/>
              </a:rPr>
              <a:t>Ομοταξία </a:t>
            </a:r>
            <a:r>
              <a:rPr lang="he-IL" altLang="en-US" dirty="0" smtClean="0">
                <a:cs typeface="Times New Roman" panose="02020603050405020304" pitchFamily="18" charset="0"/>
              </a:rPr>
              <a:t>׃</a:t>
            </a:r>
            <a:r>
              <a:rPr lang="el-GR" altLang="en-US" dirty="0" smtClean="0">
                <a:cs typeface="Times New Roman" panose="02020603050405020304" pitchFamily="18" charset="0"/>
              </a:rPr>
              <a:t> </a:t>
            </a:r>
            <a:r>
              <a:rPr lang="el-GR" altLang="en-US" dirty="0" err="1" smtClean="0">
                <a:cs typeface="Times New Roman" panose="02020603050405020304" pitchFamily="18" charset="0"/>
              </a:rPr>
              <a:t>Οφιουροειδή</a:t>
            </a:r>
            <a:endParaRPr lang="el-GR" altLang="en-US" dirty="0" smtClean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n-US" dirty="0" smtClean="0">
                <a:cs typeface="Times New Roman" panose="02020603050405020304" pitchFamily="18" charset="0"/>
              </a:rPr>
              <a:t>Ομοταξία </a:t>
            </a:r>
            <a:r>
              <a:rPr lang="he-IL" altLang="en-US" dirty="0" smtClean="0">
                <a:cs typeface="Times New Roman" panose="02020603050405020304" pitchFamily="18" charset="0"/>
              </a:rPr>
              <a:t>׃</a:t>
            </a:r>
            <a:r>
              <a:rPr lang="el-GR" altLang="en-US" dirty="0" smtClean="0">
                <a:cs typeface="Times New Roman" panose="02020603050405020304" pitchFamily="18" charset="0"/>
              </a:rPr>
              <a:t> </a:t>
            </a:r>
            <a:r>
              <a:rPr lang="el-GR" altLang="en-US" dirty="0" err="1" smtClean="0">
                <a:cs typeface="Times New Roman" panose="02020603050405020304" pitchFamily="18" charset="0"/>
              </a:rPr>
              <a:t>Ολοθουροειδή</a:t>
            </a:r>
            <a:endParaRPr lang="el-GR" altLang="en-US" dirty="0" smtClean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n-US" dirty="0" smtClean="0">
                <a:cs typeface="Times New Roman" panose="02020603050405020304" pitchFamily="18" charset="0"/>
              </a:rPr>
              <a:t>Ομοταξία</a:t>
            </a:r>
            <a:r>
              <a:rPr lang="en-US" altLang="en-US" dirty="0" smtClean="0">
                <a:cs typeface="Times New Roman" panose="02020603050405020304" pitchFamily="18" charset="0"/>
              </a:rPr>
              <a:t> </a:t>
            </a:r>
            <a:r>
              <a:rPr lang="he-IL" altLang="en-US" dirty="0" smtClean="0">
                <a:cs typeface="Times New Roman" panose="02020603050405020304" pitchFamily="18" charset="0"/>
              </a:rPr>
              <a:t>׃</a:t>
            </a:r>
            <a:r>
              <a:rPr lang="en-US" altLang="en-US" dirty="0" smtClean="0">
                <a:cs typeface="Times New Roman" panose="02020603050405020304" pitchFamily="18" charset="0"/>
              </a:rPr>
              <a:t> </a:t>
            </a:r>
            <a:r>
              <a:rPr lang="el-GR" altLang="en-US" dirty="0" smtClean="0">
                <a:cs typeface="Times New Roman" panose="02020603050405020304" pitchFamily="18" charset="0"/>
              </a:rPr>
              <a:t> </a:t>
            </a:r>
            <a:r>
              <a:rPr lang="el-GR" altLang="en-US" dirty="0" err="1" smtClean="0">
                <a:cs typeface="Times New Roman" panose="02020603050405020304" pitchFamily="18" charset="0"/>
              </a:rPr>
              <a:t>Εχινοειδή</a:t>
            </a:r>
            <a:endParaRPr lang="el-GR" altLang="en-US" dirty="0" smtClean="0">
              <a:cs typeface="Times New Roman" panose="02020603050405020304" pitchFamily="18" charset="0"/>
            </a:endParaRP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2</a:t>
            </a:fld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Κρινοειδή</a:t>
            </a:r>
            <a:endParaRPr lang="en-US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411" y="1628800"/>
            <a:ext cx="2247537" cy="1981200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90700"/>
            <a:ext cx="2969100" cy="1981200"/>
          </a:xfrm>
        </p:spPr>
      </p:pic>
      <p:pic>
        <p:nvPicPr>
          <p:cNvPr id="9" name="Θέση περιεχομένου 8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861048"/>
            <a:ext cx="1656184" cy="2487830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985991"/>
            <a:ext cx="1728192" cy="2251321"/>
          </a:xfrm>
        </p:spPr>
      </p:pic>
      <p:sp>
        <p:nvSpPr>
          <p:cNvPr id="11" name="Θέση υποσέλιδου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12" name="Θέση αριθμού διαφάνειας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D48A7-8643-4EF6-A9FE-9DF255033AE8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823734" y="335387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1</a:t>
            </a:r>
            <a:endParaRPr lang="en-US" sz="12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93910" y="335386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03795" y="606173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61943" y="578371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4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Αστεροειδή</a:t>
            </a:r>
            <a:endParaRPr lang="en-US" dirty="0"/>
          </a:p>
        </p:txBody>
      </p:sp>
      <p:pic>
        <p:nvPicPr>
          <p:cNvPr id="9" name="Θέση εικόνας 8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9" t="-3076" r="-839" b="-3076"/>
          <a:stretch/>
        </p:blipFill>
        <p:spPr>
          <a:xfrm>
            <a:off x="522651" y="1857322"/>
            <a:ext cx="4063035" cy="2101825"/>
          </a:xfrm>
        </p:spPr>
      </p:pic>
      <p:pic>
        <p:nvPicPr>
          <p:cNvPr id="10" name="Θέση εικόνας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4" t="-2425" r="8354" b="-2425"/>
          <a:stretch/>
        </p:blipFill>
        <p:spPr>
          <a:xfrm>
            <a:off x="4876559" y="1939946"/>
            <a:ext cx="1709134" cy="2189265"/>
          </a:xfrm>
        </p:spPr>
      </p:pic>
      <p:pic>
        <p:nvPicPr>
          <p:cNvPr id="12" name="Θέση εικόνας 11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2" t="-7101" r="-1622" b="-7101"/>
          <a:stretch/>
        </p:blipFill>
        <p:spPr>
          <a:xfrm>
            <a:off x="1691680" y="4116941"/>
            <a:ext cx="1709737" cy="2014538"/>
          </a:xfrm>
        </p:spPr>
      </p:pic>
      <p:pic>
        <p:nvPicPr>
          <p:cNvPr id="15" name="Θέση εικόνας 14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7" t="-8065" r="-1017" b="-8065"/>
          <a:stretch/>
        </p:blipFill>
        <p:spPr>
          <a:xfrm>
            <a:off x="6876566" y="1746238"/>
            <a:ext cx="1799890" cy="2382974"/>
          </a:xfrm>
        </p:spPr>
      </p:pic>
      <p:pic>
        <p:nvPicPr>
          <p:cNvPr id="17" name="Θέση εικόνας 16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3" t="-768" r="-1223" b="-768"/>
          <a:stretch/>
        </p:blipFill>
        <p:spPr>
          <a:xfrm>
            <a:off x="3568898" y="4267271"/>
            <a:ext cx="4278171" cy="1864208"/>
          </a:xfrm>
        </p:spPr>
      </p:pic>
      <p:sp>
        <p:nvSpPr>
          <p:cNvPr id="18" name="Θέση υποσέλιδου 1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 dirty="0"/>
          </a:p>
        </p:txBody>
      </p:sp>
      <p:sp>
        <p:nvSpPr>
          <p:cNvPr id="19" name="Θέση αριθμού διαφάνειας 18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F1E001A4-6096-47BE-B136-7EFD2E4C0784}" type="slidenum">
              <a:rPr lang="en-GB" altLang="en-US" smtClean="0"/>
              <a:pPr>
                <a:defRPr/>
              </a:pPr>
              <a:t>4</a:t>
            </a:fld>
            <a:endParaRPr lang="en-GB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285767" y="361066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5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18810" y="381106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6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30966" y="353406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7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90337" y="566124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8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513297" y="579974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9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Στοματική - </a:t>
            </a:r>
            <a:r>
              <a:rPr lang="el-GR" sz="4000" dirty="0" err="1" smtClean="0"/>
              <a:t>αντιστοματική</a:t>
            </a:r>
            <a:r>
              <a:rPr lang="el-GR" sz="4000" dirty="0" smtClean="0"/>
              <a:t> </a:t>
            </a:r>
            <a:br>
              <a:rPr lang="el-GR" sz="4000" dirty="0" smtClean="0"/>
            </a:br>
            <a:r>
              <a:rPr lang="el-GR" sz="4000" dirty="0" smtClean="0"/>
              <a:t>πλευρά αστερία</a:t>
            </a:r>
            <a:endParaRPr lang="en-US" sz="4000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23" y="1484784"/>
            <a:ext cx="6897954" cy="4764187"/>
          </a:xfrm>
        </p:spPr>
      </p:pic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5</a:t>
            </a:fld>
            <a:endParaRPr lang="en-GB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08304" y="587208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10</a:t>
            </a:r>
            <a:endParaRPr lang="en-US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Οφιουροειδή</a:t>
            </a:r>
            <a:endParaRPr lang="en-US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02" y="1661544"/>
            <a:ext cx="3018005" cy="2338955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5" y="1661543"/>
            <a:ext cx="2213049" cy="2338955"/>
          </a:xfrm>
        </p:spPr>
      </p:pic>
      <p:pic>
        <p:nvPicPr>
          <p:cNvPr id="9" name="Θέση περιεχομένου 8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18" y="4080988"/>
            <a:ext cx="2211571" cy="2211571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635" y="4093484"/>
            <a:ext cx="3062491" cy="2186581"/>
          </a:xfrm>
        </p:spPr>
      </p:pic>
      <p:sp>
        <p:nvSpPr>
          <p:cNvPr id="11" name="Θέση υποσέλιδου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12" name="Θέση αριθμού διαφάνειας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D48A7-8643-4EF6-A9FE-9DF255033AE8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263289" y="363149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11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50678" y="36314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12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51920" y="595104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13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46488" y="595104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14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Στοματική όψη </a:t>
            </a:r>
            <a:r>
              <a:rPr lang="el-GR" dirty="0" err="1" smtClean="0"/>
              <a:t>οφιουροειδούς</a:t>
            </a:r>
            <a:endParaRPr lang="en-US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098" y="1484784"/>
            <a:ext cx="5351804" cy="4711241"/>
          </a:xfrm>
        </p:spPr>
      </p:pic>
      <p:sp>
        <p:nvSpPr>
          <p:cNvPr id="7" name="Θέση υποσέλιδου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 dirty="0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7</a:t>
            </a:fld>
            <a:endParaRPr lang="en-GB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84688" y="591902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15</a:t>
            </a:r>
            <a:endParaRPr lang="en-US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Ολοθουροειδή</a:t>
            </a:r>
            <a:endParaRPr lang="en-US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34" y="1649659"/>
            <a:ext cx="3168352" cy="2429070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46376"/>
            <a:ext cx="3086711" cy="2448504"/>
          </a:xfrm>
        </p:spPr>
      </p:pic>
      <p:pic>
        <p:nvPicPr>
          <p:cNvPr id="9" name="Θέση περιεχομένου 8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525" y="4128188"/>
            <a:ext cx="2581687" cy="1981200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106282"/>
            <a:ext cx="2643070" cy="1981200"/>
          </a:xfrm>
        </p:spPr>
      </p:pic>
      <p:sp>
        <p:nvSpPr>
          <p:cNvPr id="11" name="Θέση υποσέλιδου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12" name="Θέση αριθμού διαφάνειας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D48A7-8643-4EF6-A9FE-9DF255033AE8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164065" y="36238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16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78388" y="376239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17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03338" y="58022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18</a:t>
            </a:r>
            <a:endParaRPr lang="en-US" sz="12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89334" y="56637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19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5435600" y="2224088"/>
            <a:ext cx="3708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Εξωτερική μορφολογία </a:t>
            </a:r>
            <a:r>
              <a:rPr lang="el-GR" dirty="0" err="1" smtClean="0"/>
              <a:t>Ολοθουροειδούς</a:t>
            </a:r>
            <a:endParaRPr lang="en-US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454" y="1825625"/>
            <a:ext cx="3729092" cy="4351338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9</a:t>
            </a:fld>
            <a:endParaRPr lang="en-GB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796136" y="573325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20</a:t>
            </a:r>
            <a:endParaRPr lang="en-US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Εχινοειδή</a:t>
            </a:r>
            <a:endParaRPr lang="en-US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40565"/>
            <a:ext cx="3096344" cy="2320226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60" y="1619153"/>
            <a:ext cx="2264928" cy="2341638"/>
          </a:xfrm>
        </p:spPr>
      </p:pic>
      <p:pic>
        <p:nvPicPr>
          <p:cNvPr id="9" name="Θέση περιεχομένου 8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95" y="4078268"/>
            <a:ext cx="3759065" cy="2219920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078268"/>
            <a:ext cx="2774900" cy="2219920"/>
          </a:xfrm>
        </p:spPr>
      </p:pic>
      <p:sp>
        <p:nvSpPr>
          <p:cNvPr id="11" name="Θέση υποσέλιδου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12" name="Θέση αριθμού διαφάνειας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1D48A7-8643-4EF6-A9FE-9DF255033AE8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225040" y="367496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21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26528" y="367496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22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35193" y="600062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23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24328" y="599448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24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Ακανόνιστοι αχινοί</a:t>
            </a:r>
            <a:endParaRPr lang="en-US" dirty="0"/>
          </a:p>
        </p:txBody>
      </p:sp>
      <p:pic>
        <p:nvPicPr>
          <p:cNvPr id="10" name="Θέση εικόνας 9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00" t="-1121" r="-9300" b="-1121"/>
          <a:stretch/>
        </p:blipFill>
        <p:spPr>
          <a:xfrm>
            <a:off x="640339" y="1829255"/>
            <a:ext cx="2965496" cy="2305004"/>
          </a:xfrm>
        </p:spPr>
      </p:pic>
      <p:pic>
        <p:nvPicPr>
          <p:cNvPr id="11" name="Θέση εικόνας 10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6" t="-10370" r="-1026" b="-10370"/>
          <a:stretch/>
        </p:blipFill>
        <p:spPr>
          <a:xfrm>
            <a:off x="3560093" y="1475370"/>
            <a:ext cx="2245464" cy="2927721"/>
          </a:xfrm>
        </p:spPr>
      </p:pic>
      <p:pic>
        <p:nvPicPr>
          <p:cNvPr id="12" name="Θέση εικόνας 11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6" t="-17140" r="-1726" b="-17140"/>
          <a:stretch/>
        </p:blipFill>
        <p:spPr>
          <a:xfrm>
            <a:off x="5965796" y="1359669"/>
            <a:ext cx="2435056" cy="3223906"/>
          </a:xfrm>
        </p:spPr>
      </p:pic>
      <p:pic>
        <p:nvPicPr>
          <p:cNvPr id="14" name="Θέση εικόνας 13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97" t="-1446" r="-7997" b="-1446"/>
          <a:stretch/>
        </p:blipFill>
        <p:spPr>
          <a:xfrm>
            <a:off x="4344466" y="4244378"/>
            <a:ext cx="2802653" cy="2097648"/>
          </a:xfrm>
        </p:spPr>
      </p:pic>
      <p:pic>
        <p:nvPicPr>
          <p:cNvPr id="13" name="Θέση εικόνας 12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2" t="-9532" r="-1622" b="-9532"/>
          <a:stretch/>
        </p:blipFill>
        <p:spPr>
          <a:xfrm>
            <a:off x="2250250" y="4059582"/>
            <a:ext cx="2093946" cy="2467241"/>
          </a:xfrm>
        </p:spPr>
      </p:pic>
      <p:sp>
        <p:nvSpPr>
          <p:cNvPr id="15" name="Θέση υποσέλιδου 1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16" name="Θέση αριθμού διαφάνειας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394014D4-B5E8-4061-8A00-ABD9ED908463}" type="slidenum">
              <a:rPr lang="en-GB" altLang="en-US" smtClean="0"/>
              <a:pPr>
                <a:defRPr/>
              </a:pPr>
              <a:t>11</a:t>
            </a:fld>
            <a:endParaRPr lang="en-GB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034009" y="377249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25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04032" y="378258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26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64488" y="380090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27</a:t>
            </a:r>
            <a:endParaRPr lang="en-US" sz="1200" dirty="0"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46883" y="600424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28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88224" y="600424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29</a:t>
            </a:r>
            <a:endParaRPr lang="en-US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Ακανόνιστοι αχινοί</a:t>
            </a:r>
            <a:br>
              <a:rPr lang="el-GR" dirty="0" smtClean="0"/>
            </a:br>
            <a:r>
              <a:rPr lang="el-GR" dirty="0" smtClean="0"/>
              <a:t>(</a:t>
            </a:r>
            <a:r>
              <a:rPr lang="en-US" dirty="0" smtClean="0"/>
              <a:t>Sand Dollars)</a:t>
            </a:r>
            <a:endParaRPr lang="en-US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395488"/>
            <a:ext cx="3810000" cy="3117272"/>
          </a:xfrm>
        </p:spPr>
      </p:pic>
      <p:pic>
        <p:nvPicPr>
          <p:cNvPr id="9" name="Θέση περιεχομένου 8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195" y="1953969"/>
            <a:ext cx="2246430" cy="2000155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582" y="4046619"/>
            <a:ext cx="3283256" cy="2187073"/>
          </a:xfrm>
        </p:spPr>
      </p:pic>
      <p:sp>
        <p:nvSpPr>
          <p:cNvPr id="11" name="Θέση υποσέλιδου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12" name="Θέση αριθμού διαφάνειας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76F42-C549-40D9-A024-FEE88EF435CC}" type="slidenum">
              <a:rPr lang="en-GB" altLang="en-US" smtClean="0"/>
              <a:pPr>
                <a:defRPr/>
              </a:pPr>
              <a:t>12</a:t>
            </a:fld>
            <a:endParaRPr lang="en-GB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067944" y="514015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30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46411" y="367712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31</a:t>
            </a:r>
            <a:endParaRPr lang="en-US" sz="12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01274" y="586444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32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Ομοκεντροκυκλοειδή</a:t>
            </a:r>
            <a:endParaRPr lang="en-US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61" y="2014552"/>
            <a:ext cx="3773978" cy="3973484"/>
          </a:xfrm>
        </p:spPr>
      </p:pic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478" y="2045947"/>
            <a:ext cx="3853543" cy="3910693"/>
          </a:xfrm>
        </p:spPr>
      </p:pic>
      <p:sp>
        <p:nvSpPr>
          <p:cNvPr id="8" name="Θέση υποσέλιδου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F04569-1950-447E-9B74-D755C86D2368}" type="slidenum">
              <a:rPr lang="en-GB" altLang="en-US" smtClean="0"/>
              <a:pPr>
                <a:defRPr/>
              </a:pPr>
              <a:t>13</a:t>
            </a:fld>
            <a:endParaRPr lang="en-GB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995936" y="55172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33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64834" y="55172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34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?</a:t>
            </a:r>
            <a:endParaRPr lang="en-US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05" y="1690688"/>
            <a:ext cx="4067245" cy="4424275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49" y="2348880"/>
            <a:ext cx="4053609" cy="3173755"/>
          </a:xfrm>
        </p:spPr>
      </p:pic>
      <p:sp>
        <p:nvSpPr>
          <p:cNvPr id="7" name="Θέση υποσέλιδου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F04569-1950-447E-9B74-D755C86D2368}" type="slidenum">
              <a:rPr lang="en-GB" altLang="en-US" smtClean="0"/>
              <a:pPr>
                <a:defRPr/>
              </a:pPr>
              <a:t>14</a:t>
            </a:fld>
            <a:endParaRPr lang="en-GB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51920" y="5837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35</a:t>
            </a:r>
            <a:endParaRPr lang="en-US" sz="12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82728" y="524563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36</a:t>
            </a:r>
            <a:endParaRPr lang="en-US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?</a:t>
            </a:r>
            <a:endParaRPr lang="en-US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48880"/>
            <a:ext cx="7886700" cy="3038860"/>
          </a:xfrm>
          <a:ln>
            <a:solidFill>
              <a:srgbClr val="5075BC"/>
            </a:solidFill>
          </a:ln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19: Εργαστηριακή Άσκηση Συστηματικής Εχινοδέρμων</a:t>
            </a:r>
            <a:endParaRPr lang="en-GB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15</a:t>
            </a:fld>
            <a:endParaRPr lang="en-GB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28069" y="50131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37</a:t>
            </a:r>
            <a:endParaRPr lang="en-US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</a:t>
            </a:r>
            <a:br>
              <a:rPr lang="el-GR" dirty="0" smtClean="0"/>
            </a:br>
            <a:r>
              <a:rPr lang="el-GR" dirty="0" smtClean="0"/>
              <a:t>Εργαστηριακής Άσκησης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19: Εργαστηριακή Άσκηση Συστηματικής Εχινοδέρμων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19: Εργαστηριακή Άσκηση Συστηματικής Εχινοδέρμων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>
                <a:solidFill>
                  <a:srgbClr val="FF0000"/>
                </a:solidFill>
              </a:rPr>
              <a:t>Όνομα μέλους ή μελών ΔΕΠ</a:t>
            </a:r>
            <a:r>
              <a:rPr lang="el-GR" sz="2000" dirty="0" smtClean="0"/>
              <a:t> </a:t>
            </a:r>
            <a:r>
              <a:rPr lang="el-GR" sz="2000" dirty="0" smtClean="0">
                <a:solidFill>
                  <a:srgbClr val="FF0000"/>
                </a:solidFill>
              </a:rPr>
              <a:t>2014</a:t>
            </a:r>
            <a:r>
              <a:rPr lang="el-GR" sz="2000" dirty="0" smtClean="0"/>
              <a:t>. </a:t>
            </a:r>
            <a:r>
              <a:rPr lang="el-GR" sz="2000" dirty="0" smtClean="0">
                <a:solidFill>
                  <a:srgbClr val="FF0000"/>
                </a:solidFill>
              </a:rPr>
              <a:t>Όνομα μέλους ή μελών ΔΕΠ</a:t>
            </a:r>
            <a:r>
              <a:rPr lang="el-GR" sz="2000" dirty="0" smtClean="0"/>
              <a:t>. «</a:t>
            </a:r>
            <a:r>
              <a:rPr lang="el-GR" sz="2000" dirty="0" smtClean="0">
                <a:solidFill>
                  <a:srgbClr val="FF0000"/>
                </a:solidFill>
              </a:rPr>
              <a:t>Τίτλος Μαθήματος. Τίτλος ενότητας</a:t>
            </a:r>
            <a:r>
              <a:rPr lang="el-GR" sz="2000" dirty="0" smtClean="0"/>
              <a:t>». </a:t>
            </a:r>
            <a:r>
              <a:rPr lang="el-GR" sz="2000" dirty="0"/>
              <a:t>Έκδοση: </a:t>
            </a:r>
            <a:r>
              <a:rPr lang="el-GR" sz="2000" dirty="0" smtClean="0">
                <a:solidFill>
                  <a:srgbClr val="FF0000"/>
                </a:solidFill>
              </a:rPr>
              <a:t>1.0</a:t>
            </a:r>
            <a:r>
              <a:rPr lang="el-GR" sz="2000" dirty="0"/>
              <a:t>. Αθήνα </a:t>
            </a:r>
            <a:r>
              <a:rPr lang="el-GR" sz="2000" dirty="0" smtClean="0">
                <a:solidFill>
                  <a:srgbClr val="FF0000"/>
                </a:solidFill>
              </a:rPr>
              <a:t>2014</a:t>
            </a:r>
            <a:r>
              <a:rPr lang="el-GR" sz="2000" dirty="0" smtClean="0"/>
              <a:t>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l-GR" sz="2000" dirty="0" smtClean="0">
                <a:solidFill>
                  <a:srgbClr val="FF0000"/>
                </a:solidFill>
              </a:rPr>
              <a:t>σύνδεσμο μαθήματος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19: Εργαστηριακή Άσκηση Συστηματικής Εχινοδέρμων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0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>Αδειοδότησης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19: Εργαστηριακή Άσκηση Συστηματικής Εχινοδέρμων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19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1804" y="1390131"/>
            <a:ext cx="8305800" cy="2111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77500" lnSpcReduction="2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Διατήρηση </a:t>
            </a:r>
            <a:r>
              <a:rPr lang="el-GR" b="1" dirty="0" smtClean="0">
                <a:solidFill>
                  <a:schemeClr val="accent1"/>
                </a:solidFill>
              </a:rPr>
              <a:t>Σημειωμάτων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19: Εργαστηριακή Άσκηση Συστηματικής Εχινοδέρμων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(1/2)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 smtClean="0">
                <a:solidFill>
                  <a:srgbClr val="FF0000"/>
                </a:solidFill>
              </a:rPr>
              <a:t>Εικόνα 1: &lt;αναφορά</a:t>
            </a:r>
            <a:r>
              <a:rPr lang="el-GR" sz="2000" dirty="0">
                <a:solidFill>
                  <a:srgbClr val="FF0000"/>
                </a:solidFill>
              </a:rPr>
              <a:t>&gt;&lt;άδεια με την οποία διατίθεται&gt; </a:t>
            </a:r>
            <a:r>
              <a:rPr lang="el-GR" sz="2000" dirty="0" smtClean="0">
                <a:solidFill>
                  <a:srgbClr val="FF0000"/>
                </a:solidFill>
              </a:rPr>
              <a:t>&lt;σύνδεσμος&gt;&lt;πηγή&gt;&lt;</a:t>
            </a:r>
            <a:r>
              <a:rPr lang="el-GR" sz="2000" dirty="0" err="1" smtClean="0">
                <a:solidFill>
                  <a:srgbClr val="FF0000"/>
                </a:solidFill>
              </a:rPr>
              <a:t>κ.τ.λ</a:t>
            </a:r>
            <a:r>
              <a:rPr lang="el-GR" sz="2000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Εικόνα </a:t>
            </a:r>
            <a:r>
              <a:rPr lang="el-GR" sz="2000" dirty="0" smtClean="0">
                <a:solidFill>
                  <a:srgbClr val="FF0000"/>
                </a:solidFill>
              </a:rPr>
              <a:t>2: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</a:t>
            </a:r>
            <a:r>
              <a:rPr lang="el-GR" sz="2000" dirty="0">
                <a:solidFill>
                  <a:srgbClr val="FF0000"/>
                </a:solidFill>
              </a:rPr>
              <a:t>πηγή</a:t>
            </a:r>
            <a:r>
              <a:rPr lang="el-GR" sz="2000" dirty="0" smtClean="0">
                <a:solidFill>
                  <a:srgbClr val="FF0000"/>
                </a:solidFill>
              </a:rPr>
              <a:t>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Εικόνα </a:t>
            </a:r>
            <a:r>
              <a:rPr lang="el-GR" sz="2000" dirty="0" smtClean="0">
                <a:solidFill>
                  <a:srgbClr val="FF0000"/>
                </a:solidFill>
              </a:rPr>
              <a:t>3: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&gt;&lt;πηγή&gt;&lt;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Εικόνα </a:t>
            </a:r>
            <a:r>
              <a:rPr lang="el-GR" sz="2000" dirty="0" smtClean="0">
                <a:solidFill>
                  <a:srgbClr val="FF0000"/>
                </a:solidFill>
              </a:rPr>
              <a:t>4: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&gt;&lt;πηγή&gt;&lt;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Εικόνα </a:t>
            </a:r>
            <a:r>
              <a:rPr lang="el-GR" sz="2000" dirty="0" smtClean="0">
                <a:solidFill>
                  <a:srgbClr val="FF0000"/>
                </a:solidFill>
              </a:rPr>
              <a:t>5: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&gt;&lt;πηγή&gt;&lt;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Εικόνα </a:t>
            </a:r>
            <a:r>
              <a:rPr lang="el-GR" sz="2000" dirty="0" smtClean="0">
                <a:solidFill>
                  <a:srgbClr val="FF0000"/>
                </a:solidFill>
              </a:rPr>
              <a:t>6: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&gt;&lt;πηγή&gt;&lt;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Εικόνα </a:t>
            </a:r>
            <a:r>
              <a:rPr lang="el-GR" sz="2000" dirty="0" smtClean="0">
                <a:solidFill>
                  <a:srgbClr val="FF0000"/>
                </a:solidFill>
              </a:rPr>
              <a:t>7: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</a:t>
            </a:r>
            <a:r>
              <a:rPr lang="el-GR" sz="2000" dirty="0">
                <a:solidFill>
                  <a:srgbClr val="FF0000"/>
                </a:solidFill>
              </a:rPr>
              <a:t> πηγή</a:t>
            </a:r>
            <a:r>
              <a:rPr lang="el-GR" sz="2000" dirty="0" smtClean="0">
                <a:solidFill>
                  <a:srgbClr val="FF0000"/>
                </a:solidFill>
              </a:rPr>
              <a:t>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 smtClean="0">
                <a:solidFill>
                  <a:srgbClr val="FF0000"/>
                </a:solidFill>
              </a:rPr>
              <a:t>&gt;</a:t>
            </a:r>
            <a:endParaRPr lang="el-GR" sz="2000" dirty="0">
              <a:solidFill>
                <a:srgbClr val="FF0000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19: Εργαστηριακή Άσκηση Συστηματικής Εχινοδέρμων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ongesLab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ongesLab" id="{46DA27A8-49B2-470B-8B21-36C5FE8C0CD8}" vid="{08AB29FD-E078-4951-8128-11EC82D2EE92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SpongesLab</Template>
  <TotalTime>1834</TotalTime>
  <Words>673</Words>
  <Application>Microsoft Office PowerPoint</Application>
  <PresentationFormat>Προβολή στην οθόνη (4:3)</PresentationFormat>
  <Paragraphs>145</Paragraphs>
  <Slides>21</Slides>
  <Notes>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Comic Sans MS</vt:lpstr>
      <vt:lpstr>Tahoma</vt:lpstr>
      <vt:lpstr>Times New Roman</vt:lpstr>
      <vt:lpstr>Wingdings</vt:lpstr>
      <vt:lpstr>SpongesLab</vt:lpstr>
      <vt:lpstr> Zωολογία Ι</vt:lpstr>
      <vt:lpstr>Ταξινόμηση  του Φύλου των Εχινοδέρμων</vt:lpstr>
      <vt:lpstr>Κρινοειδή</vt:lpstr>
      <vt:lpstr>Αστεροειδή</vt:lpstr>
      <vt:lpstr>Στοματική - αντιστοματική  πλευρά αστερία</vt:lpstr>
      <vt:lpstr>Οφιουροειδή</vt:lpstr>
      <vt:lpstr>Στοματική όψη οφιουροειδούς</vt:lpstr>
      <vt:lpstr>Ολοθουροειδή</vt:lpstr>
      <vt:lpstr>Εξωτερική μορφολογία Ολοθουροειδούς</vt:lpstr>
      <vt:lpstr>Εχινοειδή</vt:lpstr>
      <vt:lpstr>Ακανόνιστοι αχινοί</vt:lpstr>
      <vt:lpstr>Ακανόνιστοι αχινοί (Sand Dollars)</vt:lpstr>
      <vt:lpstr>Ομοκεντροκυκλοειδή</vt:lpstr>
      <vt:lpstr>?</vt:lpstr>
      <vt:lpstr>?</vt:lpstr>
      <vt:lpstr>Τέλος  Εργαστηριακής Άσκησης</vt:lpstr>
      <vt:lpstr>Χρηματοδότηση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(1/2)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NIKOLAIDOU</dc:creator>
  <cp:lastModifiedBy>Guest</cp:lastModifiedBy>
  <cp:revision>93</cp:revision>
  <dcterms:created xsi:type="dcterms:W3CDTF">2003-11-24T19:46:47Z</dcterms:created>
  <dcterms:modified xsi:type="dcterms:W3CDTF">2015-03-19T19:34:37Z</dcterms:modified>
</cp:coreProperties>
</file>