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4"/>
  </p:notesMasterIdLst>
  <p:sldIdLst>
    <p:sldId id="359" r:id="rId3"/>
    <p:sldId id="365" r:id="rId4"/>
    <p:sldId id="367" r:id="rId5"/>
    <p:sldId id="368" r:id="rId6"/>
    <p:sldId id="369" r:id="rId7"/>
    <p:sldId id="370" r:id="rId8"/>
    <p:sldId id="371" r:id="rId9"/>
    <p:sldId id="372" r:id="rId10"/>
    <p:sldId id="373" r:id="rId11"/>
    <p:sldId id="374" r:id="rId12"/>
    <p:sldId id="375" r:id="rId13"/>
    <p:sldId id="378" r:id="rId14"/>
    <p:sldId id="379" r:id="rId15"/>
    <p:sldId id="380" r:id="rId16"/>
    <p:sldId id="360" r:id="rId17"/>
    <p:sldId id="361" r:id="rId18"/>
    <p:sldId id="362" r:id="rId19"/>
    <p:sldId id="363" r:id="rId20"/>
    <p:sldId id="364" r:id="rId21"/>
    <p:sldId id="381" r:id="rId22"/>
    <p:sldId id="293" r:id="rId23"/>
  </p:sldIdLst>
  <p:sldSz cx="9144000" cy="6858000" type="screen4x3"/>
  <p:notesSz cx="6858000" cy="9144000"/>
  <p:custDataLst>
    <p:tags r:id="rId2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5"/>
            <p14:sldId id="367"/>
            <p14:sldId id="368"/>
            <p14:sldId id="369"/>
            <p14:sldId id="370"/>
            <p14:sldId id="371"/>
            <p14:sldId id="372"/>
            <p14:sldId id="373"/>
            <p14:sldId id="374"/>
            <p14:sldId id="375"/>
            <p14:sldId id="378"/>
            <p14:sldId id="379"/>
            <p14:sldId id="380"/>
            <p14:sldId id="360"/>
            <p14:sldId id="361"/>
            <p14:sldId id="362"/>
            <p14:sldId id="363"/>
            <p14:sldId id="364"/>
            <p14:sldId id="381"/>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112" d="100"/>
          <a:sy n="112" d="100"/>
        </p:scale>
        <p:origin x="-165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18</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19</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20</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6" name="Picture 5"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7" name="Picture 6"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9" name="Picture 8"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8" name="Picture 7"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06405"/>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7" name="Picture 6"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hyperlink" Target="http://opencourses.uoa.gr/courses/ECD5/"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17.png"/><Relationship Id="rId4" Type="http://schemas.openxmlformats.org/officeDocument/2006/relationships/hyperlink" Target="%5b1%5d%20http:/creativecommons.org/licenses/by-nc-sa/4.0/"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hyperlink" Target="http://www.taylorherring.com/blog/index.php/2009/06/food-and-drink-pr-licking-good-in-ascots-first-edible-hat/" TargetMode="External"/><Relationship Id="rId4" Type="http://schemas.openxmlformats.org/officeDocument/2006/relationships/hyperlink" Target="http://www.biblionet.gr/book/201198/%CE%A4%CE%B1_%CE%BA%CE%B1%CF%80%CE%AD%CE%BB%CE%B1_%CF%84%CE%B7%CF%82_%CE%BA%CF%85%CF%81%CE%AF%CE%B1%CF%82_%CE%A3%CF%84%CF%81%CE%BF%CF%85%CE%BC%CF%80%CE%AF%CE%BD%CF%83%CE%BA%CE%B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755576" y="198884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4.8</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Μόδα και</a:t>
            </a:r>
            <a:r>
              <a:rPr lang="en-US" sz="2800" dirty="0" smtClean="0"/>
              <a:t> </a:t>
            </a:r>
            <a:r>
              <a:rPr lang="el-GR" sz="2800" dirty="0" smtClean="0"/>
              <a:t>Εικονογραφημένο </a:t>
            </a:r>
            <a:r>
              <a:rPr lang="el-GR" sz="2800" dirty="0"/>
              <a:t>Β</a:t>
            </a:r>
            <a:r>
              <a:rPr lang="el-GR" sz="2800" dirty="0" smtClean="0"/>
              <a:t>ιβλίο</a:t>
            </a:r>
            <a:endParaRPr lang="el-GR" sz="2800" dirty="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n-US" dirty="0"/>
              <a:t>Διδακτική Πρακτική</a:t>
            </a:r>
            <a:endParaRPr lang="en-GB" dirty="0"/>
          </a:p>
        </p:txBody>
      </p:sp>
      <p:sp>
        <p:nvSpPr>
          <p:cNvPr id="7" name="Θέση περιεχομένου 6"/>
          <p:cNvSpPr>
            <a:spLocks noGrp="1"/>
          </p:cNvSpPr>
          <p:nvPr>
            <p:ph sz="half" idx="1"/>
          </p:nvPr>
        </p:nvSpPr>
        <p:spPr/>
        <p:txBody>
          <a:bodyPr>
            <a:noAutofit/>
          </a:bodyPr>
          <a:lstStyle/>
          <a:p>
            <a:pPr marL="0" indent="0">
              <a:buNone/>
            </a:pPr>
            <a:r>
              <a:rPr lang="el-GR" sz="2400" b="1" dirty="0"/>
              <a:t>Διδακτική </a:t>
            </a:r>
            <a:r>
              <a:rPr lang="el-GR" sz="2400" b="1" dirty="0" smtClean="0"/>
              <a:t>πρακτική</a:t>
            </a:r>
            <a:r>
              <a:rPr lang="en-GB" sz="2400" dirty="0" smtClean="0"/>
              <a:t>:</a:t>
            </a:r>
            <a:r>
              <a:rPr lang="el-GR" sz="2400" dirty="0" smtClean="0"/>
              <a:t> </a:t>
            </a:r>
          </a:p>
          <a:p>
            <a:pPr marL="0" indent="0">
              <a:spcBef>
                <a:spcPts val="0"/>
              </a:spcBef>
              <a:buNone/>
            </a:pPr>
            <a:r>
              <a:rPr lang="el-GR" sz="2400" dirty="0"/>
              <a:t>Δήμητρα </a:t>
            </a:r>
            <a:r>
              <a:rPr lang="el-GR" sz="2400" dirty="0" err="1" smtClean="0"/>
              <a:t>Γιάννε</a:t>
            </a:r>
            <a:r>
              <a:rPr lang="en-US" sz="2400" dirty="0" smtClean="0"/>
              <a:t>.</a:t>
            </a:r>
            <a:endParaRPr lang="el-GR" sz="2400" dirty="0"/>
          </a:p>
          <a:p>
            <a:pPr marL="0" indent="0">
              <a:spcBef>
                <a:spcPts val="1200"/>
              </a:spcBef>
              <a:buNone/>
            </a:pPr>
            <a:r>
              <a:rPr lang="el-GR" altLang="en-US" sz="2400" b="1" dirty="0" smtClean="0"/>
              <a:t>Βιβλίο</a:t>
            </a:r>
            <a:r>
              <a:rPr lang="el-GR" altLang="en-US" sz="2400" dirty="0" smtClean="0"/>
              <a:t>:</a:t>
            </a:r>
            <a:r>
              <a:rPr lang="en-GB" altLang="en-US" sz="2400" dirty="0" smtClean="0"/>
              <a:t> </a:t>
            </a:r>
            <a:r>
              <a:rPr lang="el-GR" altLang="en-US" sz="2400" b="1" dirty="0"/>
              <a:t>Τα καπέλα της κυρίας </a:t>
            </a:r>
            <a:r>
              <a:rPr lang="el-GR" altLang="en-US" sz="2400" b="1" dirty="0" err="1"/>
              <a:t>Στρουμπίνσκι</a:t>
            </a:r>
            <a:r>
              <a:rPr lang="el-GR" altLang="en-US" sz="2400" b="1" dirty="0"/>
              <a:t> </a:t>
            </a:r>
            <a:r>
              <a:rPr lang="el-GR" altLang="en-US" sz="2400" dirty="0"/>
              <a:t>/ μετάφραση Μαρία </a:t>
            </a:r>
            <a:r>
              <a:rPr lang="el-GR" altLang="en-US" sz="2400" dirty="0" err="1"/>
              <a:t>Αγγελίδου</a:t>
            </a:r>
            <a:r>
              <a:rPr lang="el-GR" altLang="en-US" sz="2400" dirty="0"/>
              <a:t>. - Αθήνα : Μεταίχμιο, 2015. </a:t>
            </a:r>
            <a:endParaRPr lang="en-GB" sz="2400" dirty="0"/>
          </a:p>
        </p:txBody>
      </p:sp>
      <p:pic>
        <p:nvPicPr>
          <p:cNvPr id="9" name="Content Placeholder 8" descr="Εξώφυλλο του βιβλίου"/>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974790" y="1600200"/>
            <a:ext cx="3385420" cy="4525963"/>
          </a:xfrm>
          <a:prstGeom prst="rect">
            <a:avLst/>
          </a:prstGeom>
        </p:spPr>
      </p:pic>
      <p:sp>
        <p:nvSpPr>
          <p:cNvPr id="5" name="TextBox 4"/>
          <p:cNvSpPr txBox="1"/>
          <p:nvPr/>
        </p:nvSpPr>
        <p:spPr>
          <a:xfrm>
            <a:off x="4499992" y="5768528"/>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25336435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Ανάγνωση του βιβλίου</a:t>
            </a:r>
            <a:endParaRPr lang="el-GR" dirty="0"/>
          </a:p>
        </p:txBody>
      </p:sp>
      <p:sp>
        <p:nvSpPr>
          <p:cNvPr id="4" name="Content Placeholder 3"/>
          <p:cNvSpPr>
            <a:spLocks noGrp="1"/>
          </p:cNvSpPr>
          <p:nvPr>
            <p:ph sz="half" idx="2"/>
          </p:nvPr>
        </p:nvSpPr>
        <p:spPr/>
        <p:txBody>
          <a:bodyPr/>
          <a:lstStyle/>
          <a:p>
            <a:pPr marL="0" indent="0">
              <a:buNone/>
            </a:pPr>
            <a:r>
              <a:rPr lang="el-GR" dirty="0"/>
              <a:t>Διαβάσαμε το βιβλίο «Τα καπέλα της κυρίας </a:t>
            </a:r>
            <a:r>
              <a:rPr lang="el-GR" dirty="0" err="1"/>
              <a:t>Στρουμπίνσκι</a:t>
            </a:r>
            <a:r>
              <a:rPr lang="el-GR" dirty="0"/>
              <a:t>». </a:t>
            </a:r>
          </a:p>
          <a:p>
            <a:endParaRPr lang="el-GR" dirty="0"/>
          </a:p>
        </p:txBody>
      </p:sp>
      <p:pic>
        <p:nvPicPr>
          <p:cNvPr id="5" name="Content Placeholder 4" descr="Η νηπιαγωγός διαβάζει το βιβλίο."/>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67544" y="1628800"/>
            <a:ext cx="4038600" cy="3211485"/>
          </a:xfrm>
          <a:prstGeom prst="rect">
            <a:avLst/>
          </a:prstGeom>
        </p:spPr>
      </p:pic>
    </p:spTree>
    <p:custDataLst>
      <p:tags r:id="rId1"/>
    </p:custDataLst>
    <p:extLst>
      <p:ext uri="{BB962C8B-B14F-4D97-AF65-F5344CB8AC3E}">
        <p14:creationId xmlns:p14="http://schemas.microsoft.com/office/powerpoint/2010/main" val="15599587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Λίγα λόγια για το βιβλίο</a:t>
            </a:r>
            <a:endParaRPr lang="el-GR" dirty="0"/>
          </a:p>
        </p:txBody>
      </p:sp>
      <p:sp>
        <p:nvSpPr>
          <p:cNvPr id="6" name="Content Placeholder 5"/>
          <p:cNvSpPr>
            <a:spLocks noGrp="1"/>
          </p:cNvSpPr>
          <p:nvPr>
            <p:ph idx="1"/>
          </p:nvPr>
        </p:nvSpPr>
        <p:spPr/>
        <p:txBody>
          <a:bodyPr>
            <a:noAutofit/>
          </a:bodyPr>
          <a:lstStyle/>
          <a:p>
            <a:pPr marL="0" indent="0">
              <a:buNone/>
            </a:pPr>
            <a:r>
              <a:rPr lang="el-GR" sz="2800" dirty="0"/>
              <a:t>Στο καπελάδικο της κυρίας </a:t>
            </a:r>
            <a:r>
              <a:rPr lang="el-GR" sz="2800" dirty="0" err="1"/>
              <a:t>Στρουμπίνσκι</a:t>
            </a:r>
            <a:r>
              <a:rPr lang="el-GR" sz="2800" dirty="0"/>
              <a:t> βρίσκει ο καθένας το καπέλο που θέλει, το καπέλο που του πάει, το καπέλο που του χρειάζεται. Η κυρία </a:t>
            </a:r>
            <a:r>
              <a:rPr lang="el-GR" sz="2800" dirty="0" err="1"/>
              <a:t>Στρουμπίνσκι</a:t>
            </a:r>
            <a:r>
              <a:rPr lang="el-GR" sz="2800" dirty="0"/>
              <a:t> έχει καπέλα για όλους: για τους λυπημένους, για τους βιαστικούς, για τους ερωτευμένους, για τους αμίλητους, για τους ανήσυχους... Μόλις μπαίνει κάποιος στο μαγαζί της, αμέσως κοιτάζει το πρόσωπό του και καταλαβαίνει ποιο καπέλο του ταιριάζει. Μα υπάρχουν και μέρες που δυσκολεύεται να βρει καπέλο για την ίδια την εγγονή της, τη </a:t>
            </a:r>
            <a:r>
              <a:rPr lang="el-GR" sz="2800" dirty="0" err="1"/>
              <a:t>Μίρα</a:t>
            </a:r>
            <a:r>
              <a:rPr lang="el-GR" sz="2800" dirty="0"/>
              <a:t>, που τη βοηθάει στη </a:t>
            </a:r>
            <a:r>
              <a:rPr lang="el-GR" sz="2800" dirty="0" smtClean="0"/>
              <a:t>δουλειά…</a:t>
            </a:r>
            <a:endParaRPr lang="el-GR" sz="2800" dirty="0"/>
          </a:p>
          <a:p>
            <a:endParaRPr lang="el-GR" sz="2800" dirty="0"/>
          </a:p>
        </p:txBody>
      </p:sp>
    </p:spTree>
    <p:custDataLst>
      <p:tags r:id="rId1"/>
    </p:custDataLst>
    <p:extLst>
      <p:ext uri="{BB962C8B-B14F-4D97-AF65-F5344CB8AC3E}">
        <p14:creationId xmlns:p14="http://schemas.microsoft.com/office/powerpoint/2010/main" val="25902901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Παιχνίδι αντιστοίχισης (1/2)</a:t>
            </a:r>
            <a:endParaRPr lang="el-GR" dirty="0"/>
          </a:p>
        </p:txBody>
      </p:sp>
      <p:sp>
        <p:nvSpPr>
          <p:cNvPr id="5" name="Content Placeholder 4"/>
          <p:cNvSpPr>
            <a:spLocks noGrp="1"/>
          </p:cNvSpPr>
          <p:nvPr>
            <p:ph sz="half" idx="1"/>
          </p:nvPr>
        </p:nvSpPr>
        <p:spPr>
          <a:xfrm>
            <a:off x="457200" y="1600200"/>
            <a:ext cx="3466728" cy="4525963"/>
          </a:xfrm>
        </p:spPr>
        <p:txBody>
          <a:bodyPr/>
          <a:lstStyle/>
          <a:p>
            <a:pPr marL="0" indent="0">
              <a:buNone/>
            </a:pPr>
            <a:r>
              <a:rPr lang="el-GR" dirty="0"/>
              <a:t>Παίξαμε το πρώτο παιχνίδι αντιστοίχισης στις ταπετσαρίες του βιβλίου: «Ποιος φοράει αυτό το καπέλο».</a:t>
            </a:r>
          </a:p>
          <a:p>
            <a:endParaRPr lang="el-GR" dirty="0"/>
          </a:p>
        </p:txBody>
      </p:sp>
      <p:pic>
        <p:nvPicPr>
          <p:cNvPr id="7" name="Picture 4" descr="παιχνίδι αντιστοίχισης "/>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4167206" y="1772816"/>
            <a:ext cx="4515402" cy="3384376"/>
          </a:xfrm>
          <a:prstGeom prst="rect">
            <a:avLst/>
          </a:prstGeom>
          <a:noFill/>
          <a:ln w="9525" cap="flat">
            <a:noFill/>
            <a:round/>
            <a:headEnd/>
            <a:tailEnd/>
          </a:ln>
          <a:effectLst/>
        </p:spPr>
      </p:pic>
    </p:spTree>
    <p:custDataLst>
      <p:tags r:id="rId1"/>
    </p:custDataLst>
    <p:extLst>
      <p:ext uri="{BB962C8B-B14F-4D97-AF65-F5344CB8AC3E}">
        <p14:creationId xmlns:p14="http://schemas.microsoft.com/office/powerpoint/2010/main" val="2685002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Παρατήρηση καπέλων</a:t>
            </a:r>
            <a:endParaRPr lang="el-GR" dirty="0"/>
          </a:p>
        </p:txBody>
      </p:sp>
      <p:sp>
        <p:nvSpPr>
          <p:cNvPr id="3" name="Content Placeholder 2" descr="Πειρατής"/>
          <p:cNvSpPr>
            <a:spLocks noGrp="1"/>
          </p:cNvSpPr>
          <p:nvPr>
            <p:ph sz="half" idx="1"/>
          </p:nvPr>
        </p:nvSpPr>
        <p:spPr/>
        <p:txBody>
          <a:bodyPr/>
          <a:lstStyle/>
          <a:p>
            <a:pPr marL="0" indent="0">
              <a:buNone/>
            </a:pPr>
            <a:r>
              <a:rPr lang="el-GR" dirty="0"/>
              <a:t>Είδαμε ότι συγκεκριμένα καπέλα παραπέμπουν σε συγκεκριμένα πρόσωπα (π.χ. πειρατές, αστυνόμους κ.λπ</a:t>
            </a:r>
            <a:r>
              <a:rPr lang="el-GR" dirty="0" smtClean="0"/>
              <a:t>.).</a:t>
            </a:r>
            <a:endParaRPr lang="el-GR" dirty="0"/>
          </a:p>
        </p:txBody>
      </p:sp>
      <p:pic>
        <p:nvPicPr>
          <p:cNvPr id="5" name="Content Placeholder 5" descr="παιχνίδι αντιστοίχισης "/>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716016" y="1772816"/>
            <a:ext cx="3904991" cy="2675978"/>
          </a:xfrm>
        </p:spPr>
      </p:pic>
    </p:spTree>
    <p:custDataLst>
      <p:tags r:id="rId1"/>
    </p:custDataLst>
    <p:extLst>
      <p:ext uri="{BB962C8B-B14F-4D97-AF65-F5344CB8AC3E}">
        <p14:creationId xmlns:p14="http://schemas.microsoft.com/office/powerpoint/2010/main" val="32260488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Εικαστική δραστηριότητα (1/3)</a:t>
            </a:r>
            <a:endParaRPr lang="el-GR" dirty="0"/>
          </a:p>
        </p:txBody>
      </p:sp>
      <p:sp>
        <p:nvSpPr>
          <p:cNvPr id="3" name="Content Placeholder 2"/>
          <p:cNvSpPr>
            <a:spLocks noGrp="1"/>
          </p:cNvSpPr>
          <p:nvPr>
            <p:ph sz="half" idx="1"/>
          </p:nvPr>
        </p:nvSpPr>
        <p:spPr>
          <a:xfrm>
            <a:off x="457200" y="1600200"/>
            <a:ext cx="3250704" cy="4525963"/>
          </a:xfrm>
        </p:spPr>
        <p:txBody>
          <a:bodyPr/>
          <a:lstStyle/>
          <a:p>
            <a:pPr marL="0" indent="0">
              <a:buNone/>
            </a:pPr>
            <a:r>
              <a:rPr lang="el-GR" dirty="0" smtClean="0"/>
              <a:t>Φτιάξαμε </a:t>
            </a:r>
            <a:r>
              <a:rPr lang="el-GR" dirty="0"/>
              <a:t>το καπέλο της κακής μάγισσας. Μαύρο και μυτερό γιατί και η ίδια είναι κακή. </a:t>
            </a:r>
          </a:p>
        </p:txBody>
      </p:sp>
      <p:pic>
        <p:nvPicPr>
          <p:cNvPr id="7" name="Content Placeholder 4" descr="Φτιάχνοντας το καπέλο της κακής μάγισσας. "/>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153981" y="1772816"/>
            <a:ext cx="4543511" cy="2736304"/>
          </a:xfrm>
        </p:spPr>
      </p:pic>
    </p:spTree>
    <p:custDataLst>
      <p:tags r:id="rId1"/>
    </p:custDataLst>
    <p:extLst>
      <p:ext uri="{BB962C8B-B14F-4D97-AF65-F5344CB8AC3E}">
        <p14:creationId xmlns:p14="http://schemas.microsoft.com/office/powerpoint/2010/main" val="3879564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Εικαστική δραστηριότητα </a:t>
            </a:r>
            <a:r>
              <a:rPr lang="el-GR" dirty="0" smtClean="0"/>
              <a:t>(2/3)</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Μετά ανταποκριθήκαμε στην πρόκληση: Αν η μάγισσα ήταν καλή πώς θα ήταν το καπέλο της</a:t>
            </a:r>
            <a:r>
              <a:rPr lang="el-GR" dirty="0" smtClean="0"/>
              <a:t>;</a:t>
            </a:r>
            <a:endParaRPr lang="el-GR" dirty="0"/>
          </a:p>
        </p:txBody>
      </p:sp>
      <p:pic>
        <p:nvPicPr>
          <p:cNvPr id="6" name="Content Placeholder 5" descr="το καπέλο της κακής μάγισσας. "/>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a:xfrm>
            <a:off x="4860032" y="1700808"/>
            <a:ext cx="3817386" cy="4182407"/>
          </a:xfrm>
          <a:prstGeom prst="rect">
            <a:avLst/>
          </a:prstGeom>
        </p:spPr>
      </p:pic>
    </p:spTree>
    <p:custDataLst>
      <p:tags r:id="rId1"/>
    </p:custDataLst>
    <p:extLst>
      <p:ext uri="{BB962C8B-B14F-4D97-AF65-F5344CB8AC3E}">
        <p14:creationId xmlns:p14="http://schemas.microsoft.com/office/powerpoint/2010/main" val="31486520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Εικαστική δραστηριότητα </a:t>
            </a:r>
            <a:r>
              <a:rPr lang="el-GR" dirty="0" smtClean="0"/>
              <a:t>(3/3)</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Έτσι προσπαθήσαμε να κάνουμε το καπέλο μιας καλής μάγισσας. Τα παιδιά το στόλισαν με όσο περισσότερο χρώματα μπορούσαν.  Επέλεξαν ακόμη πουλιά, καρδιές , λουλούδια προκειμένου να δείξουν ότι η μάγισσα έγινε πλέον </a:t>
            </a:r>
            <a:r>
              <a:rPr lang="el-GR" sz="2600" dirty="0" smtClean="0"/>
              <a:t>καλή.</a:t>
            </a:r>
            <a:endParaRPr lang="el-GR" sz="2600" dirty="0"/>
          </a:p>
          <a:p>
            <a:endParaRPr lang="el-GR" sz="2600" dirty="0"/>
          </a:p>
        </p:txBody>
      </p:sp>
      <p:pic>
        <p:nvPicPr>
          <p:cNvPr id="7" name="Content Placeholder 5" descr="το καπέλο μιας καλής μάγισσας"/>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a:xfrm>
            <a:off x="4734114" y="1700808"/>
            <a:ext cx="3938440" cy="4032448"/>
          </a:xfrm>
        </p:spPr>
      </p:pic>
    </p:spTree>
    <p:custDataLst>
      <p:tags r:id="rId1"/>
    </p:custDataLst>
    <p:extLst>
      <p:ext uri="{BB962C8B-B14F-4D97-AF65-F5344CB8AC3E}">
        <p14:creationId xmlns:p14="http://schemas.microsoft.com/office/powerpoint/2010/main" val="39164971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Παιχνίδι αντιστοίχισης (2/2)</a:t>
            </a:r>
            <a:endParaRPr lang="el-GR" dirty="0"/>
          </a:p>
        </p:txBody>
      </p:sp>
      <p:sp>
        <p:nvSpPr>
          <p:cNvPr id="3" name="Content Placeholder 2"/>
          <p:cNvSpPr>
            <a:spLocks noGrp="1"/>
          </p:cNvSpPr>
          <p:nvPr>
            <p:ph sz="half" idx="1"/>
          </p:nvPr>
        </p:nvSpPr>
        <p:spPr/>
        <p:txBody>
          <a:bodyPr/>
          <a:lstStyle/>
          <a:p>
            <a:pPr marL="0" indent="0">
              <a:buNone/>
            </a:pPr>
            <a:r>
              <a:rPr lang="el-GR" dirty="0"/>
              <a:t>Ένα άλλο παιχνίδι αντιστοίχισης ήταν: «Ποιο καπέλο ταιριάζει σε αυτό το συναίσθημα;»</a:t>
            </a:r>
          </a:p>
          <a:p>
            <a:endParaRPr lang="el-GR" dirty="0"/>
          </a:p>
        </p:txBody>
      </p:sp>
      <p:pic>
        <p:nvPicPr>
          <p:cNvPr id="5" name="Content Placeholder 5" descr="παιχνίδι αντιστοίχισης "/>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644008" y="1628800"/>
            <a:ext cx="4038600" cy="3534263"/>
          </a:xfrm>
        </p:spPr>
      </p:pic>
      <p:sp>
        <p:nvSpPr>
          <p:cNvPr id="7" name="Rectangle 6"/>
          <p:cNvSpPr/>
          <p:nvPr/>
        </p:nvSpPr>
        <p:spPr>
          <a:xfrm>
            <a:off x="4572000" y="5373216"/>
            <a:ext cx="4104456" cy="400110"/>
          </a:xfrm>
          <a:prstGeom prst="rect">
            <a:avLst/>
          </a:prstGeom>
        </p:spPr>
        <p:txBody>
          <a:bodyPr wrap="square">
            <a:spAutoFit/>
          </a:bodyPr>
          <a:lstStyle/>
          <a:p>
            <a:r>
              <a:rPr lang="el-GR" sz="2000" dirty="0"/>
              <a:t>Ένα καπέλο για τον αναποφάσιστο </a:t>
            </a:r>
          </a:p>
        </p:txBody>
      </p:sp>
    </p:spTree>
    <p:custDataLst>
      <p:tags r:id="rId1"/>
    </p:custDataLst>
    <p:extLst>
      <p:ext uri="{BB962C8B-B14F-4D97-AF65-F5344CB8AC3E}">
        <p14:creationId xmlns:p14="http://schemas.microsoft.com/office/powerpoint/2010/main" val="40713720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Ιδιαίτερα καπέλα</a:t>
            </a:r>
            <a:endParaRPr lang="el-GR" dirty="0"/>
          </a:p>
        </p:txBody>
      </p:sp>
      <p:sp>
        <p:nvSpPr>
          <p:cNvPr id="3" name="Content Placeholder 2"/>
          <p:cNvSpPr>
            <a:spLocks noGrp="1"/>
          </p:cNvSpPr>
          <p:nvPr>
            <p:ph sz="half" idx="1"/>
          </p:nvPr>
        </p:nvSpPr>
        <p:spPr/>
        <p:txBody>
          <a:bodyPr/>
          <a:lstStyle/>
          <a:p>
            <a:pPr marL="0" indent="0">
              <a:buNone/>
            </a:pPr>
            <a:r>
              <a:rPr lang="el-GR" dirty="0"/>
              <a:t>Συνεχίσαμε με το να βρίσκουμε στο διαδίκτυο καπέλα για συγκεκριμένο κοινό: π.χ. </a:t>
            </a:r>
            <a:r>
              <a:rPr lang="el-GR" dirty="0" smtClean="0"/>
              <a:t>για τον λαίμαργο.</a:t>
            </a:r>
            <a:endParaRPr lang="el-GR" dirty="0"/>
          </a:p>
          <a:p>
            <a:pPr marL="0" indent="0">
              <a:buNone/>
            </a:pPr>
            <a:endParaRPr lang="el-GR" dirty="0" smtClean="0"/>
          </a:p>
          <a:p>
            <a:endParaRPr lang="el-GR" dirty="0"/>
          </a:p>
        </p:txBody>
      </p:sp>
      <p:pic>
        <p:nvPicPr>
          <p:cNvPr id="1026" name="Picture 2" descr="Καπέλο παγωτό"/>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5364088" y="1700808"/>
            <a:ext cx="2781250" cy="415111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172400" y="5517232"/>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41239899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dirty="0" smtClean="0"/>
              <a:t>Καπέλα στην τάξη (1/3)</a:t>
            </a:r>
            <a:endParaRPr lang="el-GR" dirty="0"/>
          </a:p>
        </p:txBody>
      </p:sp>
      <p:sp>
        <p:nvSpPr>
          <p:cNvPr id="11" name="Content Placeholder 10"/>
          <p:cNvSpPr>
            <a:spLocks noGrp="1"/>
          </p:cNvSpPr>
          <p:nvPr>
            <p:ph idx="1"/>
          </p:nvPr>
        </p:nvSpPr>
        <p:spPr/>
        <p:txBody>
          <a:bodyPr/>
          <a:lstStyle/>
          <a:p>
            <a:pPr marL="0" indent="0">
              <a:buNone/>
            </a:pPr>
            <a:r>
              <a:rPr lang="el-GR" dirty="0"/>
              <a:t>Μεταφέραμε το παιχνίδι στην τάξη και τα παιδιά αγωνίζονταν να βρουν ‘καπέλα’ για συγκεκριμένους </a:t>
            </a:r>
            <a:r>
              <a:rPr lang="el-GR" dirty="0" smtClean="0"/>
              <a:t>ανθρώπους.</a:t>
            </a:r>
            <a:endParaRPr lang="el-GR" dirty="0"/>
          </a:p>
          <a:p>
            <a:endParaRPr lang="el-GR" dirty="0"/>
          </a:p>
        </p:txBody>
      </p:sp>
    </p:spTree>
    <p:custDataLst>
      <p:tags r:id="rId1"/>
    </p:custDataLst>
    <p:extLst>
      <p:ext uri="{BB962C8B-B14F-4D97-AF65-F5344CB8AC3E}">
        <p14:creationId xmlns:p14="http://schemas.microsoft.com/office/powerpoint/2010/main" val="5188182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dirty="0"/>
              <a:t>Καπέλα στην τάξη </a:t>
            </a:r>
            <a:r>
              <a:rPr lang="el-GR" dirty="0" smtClean="0"/>
              <a:t>(2/3</a:t>
            </a:r>
            <a:r>
              <a:rPr lang="el-GR" dirty="0"/>
              <a:t>)</a:t>
            </a:r>
          </a:p>
        </p:txBody>
      </p:sp>
      <p:sp>
        <p:nvSpPr>
          <p:cNvPr id="9" name="Text Placeholder 8"/>
          <p:cNvSpPr>
            <a:spLocks noGrp="1"/>
          </p:cNvSpPr>
          <p:nvPr>
            <p:ph type="body" idx="1"/>
          </p:nvPr>
        </p:nvSpPr>
        <p:spPr/>
        <p:txBody>
          <a:bodyPr/>
          <a:lstStyle/>
          <a:p>
            <a:r>
              <a:rPr lang="el-GR" b="0" dirty="0"/>
              <a:t>Για τον </a:t>
            </a:r>
            <a:r>
              <a:rPr lang="el-GR" b="0" dirty="0" smtClean="0"/>
              <a:t>πεινασμένο</a:t>
            </a:r>
            <a:endParaRPr lang="el-GR" b="0" dirty="0"/>
          </a:p>
        </p:txBody>
      </p:sp>
      <p:pic>
        <p:nvPicPr>
          <p:cNvPr id="13" name="Content Placeholder 12" descr="Καπέλο τηγάνι"/>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39552" y="2204864"/>
            <a:ext cx="3096344" cy="3878262"/>
          </a:xfrm>
        </p:spPr>
      </p:pic>
      <p:sp>
        <p:nvSpPr>
          <p:cNvPr id="11" name="Text Placeholder 10"/>
          <p:cNvSpPr>
            <a:spLocks noGrp="1"/>
          </p:cNvSpPr>
          <p:nvPr>
            <p:ph type="body" sz="quarter" idx="3"/>
          </p:nvPr>
        </p:nvSpPr>
        <p:spPr/>
        <p:txBody>
          <a:bodyPr/>
          <a:lstStyle/>
          <a:p>
            <a:r>
              <a:rPr lang="el-GR" b="0" dirty="0"/>
              <a:t>Για </a:t>
            </a:r>
            <a:r>
              <a:rPr lang="el-GR" b="0" dirty="0" smtClean="0"/>
              <a:t>τον βιβλιόφιλο</a:t>
            </a:r>
            <a:endParaRPr lang="el-GR" b="0" dirty="0"/>
          </a:p>
        </p:txBody>
      </p:sp>
      <p:pic>
        <p:nvPicPr>
          <p:cNvPr id="14" name="Content Placeholder 13" descr="Καπέλο βιβλίο"/>
          <p:cNvPicPr>
            <a:picLocks noGrp="1" noChangeAspect="1"/>
          </p:cNvPicPr>
          <p:nvPr>
            <p:ph sz="quarter" idx="4"/>
          </p:nvPr>
        </p:nvPicPr>
        <p:blipFill rotWithShape="1">
          <a:blip r:embed="rId4" cstate="email">
            <a:extLst>
              <a:ext uri="{28A0092B-C50C-407E-A947-70E740481C1C}">
                <a14:useLocalDpi xmlns:a14="http://schemas.microsoft.com/office/drawing/2010/main"/>
              </a:ext>
            </a:extLst>
          </a:blip>
          <a:srcRect/>
          <a:stretch/>
        </p:blipFill>
        <p:spPr>
          <a:xfrm>
            <a:off x="4716016" y="2204864"/>
            <a:ext cx="3240360" cy="3864790"/>
          </a:xfrm>
        </p:spPr>
      </p:pic>
    </p:spTree>
    <p:custDataLst>
      <p:tags r:id="rId1"/>
    </p:custDataLst>
    <p:extLst>
      <p:ext uri="{BB962C8B-B14F-4D97-AF65-F5344CB8AC3E}">
        <p14:creationId xmlns:p14="http://schemas.microsoft.com/office/powerpoint/2010/main" val="27675105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Καπέλα στην τάξη </a:t>
            </a:r>
            <a:r>
              <a:rPr lang="el-GR" dirty="0" smtClean="0"/>
              <a:t>(3/3</a:t>
            </a:r>
            <a:r>
              <a:rPr lang="el-GR" dirty="0"/>
              <a:t>)</a:t>
            </a:r>
          </a:p>
        </p:txBody>
      </p:sp>
      <p:sp>
        <p:nvSpPr>
          <p:cNvPr id="3" name="Text Placeholder 2"/>
          <p:cNvSpPr>
            <a:spLocks noGrp="1"/>
          </p:cNvSpPr>
          <p:nvPr>
            <p:ph type="body" idx="1"/>
          </p:nvPr>
        </p:nvSpPr>
        <p:spPr/>
        <p:txBody>
          <a:bodyPr/>
          <a:lstStyle/>
          <a:p>
            <a:r>
              <a:rPr lang="el-GR" b="0" dirty="0"/>
              <a:t>Για </a:t>
            </a:r>
            <a:r>
              <a:rPr lang="el-GR" b="0" dirty="0" smtClean="0"/>
              <a:t>τον νοικοκύρη</a:t>
            </a:r>
            <a:endParaRPr lang="el-GR" b="0" dirty="0"/>
          </a:p>
        </p:txBody>
      </p:sp>
      <p:pic>
        <p:nvPicPr>
          <p:cNvPr id="7" name="Content Placeholder 6" descr="Καπέλο σακούλα"/>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7544" y="2204864"/>
            <a:ext cx="3168352" cy="3878262"/>
          </a:xfrm>
        </p:spPr>
      </p:pic>
      <p:sp>
        <p:nvSpPr>
          <p:cNvPr id="5" name="Text Placeholder 4"/>
          <p:cNvSpPr>
            <a:spLocks noGrp="1"/>
          </p:cNvSpPr>
          <p:nvPr>
            <p:ph type="body" sz="quarter" idx="3"/>
          </p:nvPr>
        </p:nvSpPr>
        <p:spPr/>
        <p:txBody>
          <a:bodyPr/>
          <a:lstStyle/>
          <a:p>
            <a:r>
              <a:rPr lang="el-GR" b="0" dirty="0"/>
              <a:t>Για τον </a:t>
            </a:r>
            <a:r>
              <a:rPr lang="el-GR" b="0" dirty="0" smtClean="0"/>
              <a:t>αγρότη</a:t>
            </a:r>
            <a:endParaRPr lang="el-GR" b="0" dirty="0"/>
          </a:p>
        </p:txBody>
      </p:sp>
      <p:pic>
        <p:nvPicPr>
          <p:cNvPr id="8" name="Content Placeholder 7" descr="Καπέλο καλάθι"/>
          <p:cNvPicPr>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4644008" y="2204864"/>
            <a:ext cx="3312368" cy="3878262"/>
          </a:xfrm>
        </p:spPr>
      </p:pic>
    </p:spTree>
    <p:custDataLst>
      <p:tags r:id="rId1"/>
    </p:custDataLst>
    <p:extLst>
      <p:ext uri="{BB962C8B-B14F-4D97-AF65-F5344CB8AC3E}">
        <p14:creationId xmlns:p14="http://schemas.microsoft.com/office/powerpoint/2010/main" val="31291899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defRPr/>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sz="2000" dirty="0"/>
              <a:t>Δήμητρα </a:t>
            </a:r>
            <a:r>
              <a:rPr lang="el-GR" sz="2000" dirty="0" err="1" smtClean="0"/>
              <a:t>Γιάννε</a:t>
            </a:r>
            <a:r>
              <a:rPr lang="el-GR" sz="2000" dirty="0" smtClean="0"/>
              <a:t>, Αγγελική </a:t>
            </a:r>
            <a:r>
              <a:rPr lang="el-GR" sz="2000" dirty="0" err="1" smtClean="0"/>
              <a:t>Γιαννικοπούλου</a:t>
            </a:r>
            <a:r>
              <a:rPr lang="el-GR" sz="2000" dirty="0"/>
              <a:t>. «Το Εικονογραφημένο Βιβλίο στην Προσχολική Εκπαίδευση</a:t>
            </a:r>
            <a:r>
              <a:rPr lang="el-GR" sz="2000" dirty="0" smtClean="0"/>
              <a:t>. </a:t>
            </a:r>
            <a:r>
              <a:rPr lang="el-GR" sz="2000" dirty="0"/>
              <a:t>Μόδα και</a:t>
            </a:r>
            <a:r>
              <a:rPr lang="en-US" sz="2000" dirty="0"/>
              <a:t> </a:t>
            </a:r>
            <a:r>
              <a:rPr lang="el-GR" sz="2000" dirty="0"/>
              <a:t>Εικονογραφημένο Βιβλίο. Τα καπέλα της κυρίας </a:t>
            </a:r>
            <a:r>
              <a:rPr lang="el-GR" sz="2000" dirty="0" err="1" smtClean="0"/>
              <a:t>Στρουμπίνσκι</a:t>
            </a:r>
            <a:r>
              <a:rPr lang="el-GR" sz="2000" dirty="0" smtClean="0"/>
              <a:t>».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διεύθυνση: </a:t>
            </a:r>
            <a:r>
              <a:rPr lang="en-GB" sz="2000" dirty="0">
                <a:hlinkClick r:id="rId4" tooltip="Ανοιχτό Μάθημα: Το Εικονογραφημένο Βιβλίο στην Προσχολική Εκπαίδευση"/>
              </a:rPr>
              <a:t>http://opencourses.uoa.gr/courses/ECD5/</a:t>
            </a:r>
            <a:r>
              <a:rPr lang="el-GR" sz="2000" dirty="0" smtClean="0"/>
              <a:t>.</a:t>
            </a:r>
            <a:endParaRPr lang="el-GR" sz="2000" dirty="0"/>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4276028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1: Εξώφυλλο του βιβλίου </a:t>
            </a:r>
            <a:r>
              <a:rPr lang="el-GR" sz="2000" dirty="0" smtClean="0"/>
              <a:t>«</a:t>
            </a:r>
            <a:r>
              <a:rPr lang="el-GR" sz="2000" dirty="0" smtClean="0">
                <a:hlinkClick r:id="rId4"/>
              </a:rPr>
              <a:t>Τα </a:t>
            </a:r>
            <a:r>
              <a:rPr lang="el-GR" sz="2000" dirty="0">
                <a:hlinkClick r:id="rId4"/>
              </a:rPr>
              <a:t>καπέλα της κυρίας </a:t>
            </a:r>
            <a:r>
              <a:rPr lang="el-GR" sz="2000" dirty="0" err="1" smtClean="0">
                <a:hlinkClick r:id="rId4"/>
              </a:rPr>
              <a:t>Στρουμπίνσκι</a:t>
            </a:r>
            <a:r>
              <a:rPr lang="el-GR" sz="2000" dirty="0" smtClean="0"/>
              <a:t>» </a:t>
            </a:r>
            <a:r>
              <a:rPr lang="el-GR" sz="2000" dirty="0"/>
              <a:t>/ μετάφραση Μαρία </a:t>
            </a:r>
            <a:r>
              <a:rPr lang="el-GR" sz="2000" dirty="0" err="1"/>
              <a:t>Αγγελίδου</a:t>
            </a:r>
            <a:r>
              <a:rPr lang="el-GR" sz="2000" dirty="0"/>
              <a:t>. - Αθήνα : Μεταίχμιο, 2015. </a:t>
            </a:r>
            <a:r>
              <a:rPr lang="en-GB" sz="2000" dirty="0" err="1" smtClean="0"/>
              <a:t>Biblionet</a:t>
            </a:r>
            <a:r>
              <a:rPr lang="en-GB" sz="2000" dirty="0" smtClean="0"/>
              <a:t>.</a:t>
            </a:r>
            <a:endParaRPr lang="el-GR" sz="2000" dirty="0" smtClean="0"/>
          </a:p>
          <a:p>
            <a:pPr marL="0" indent="0">
              <a:buNone/>
            </a:pPr>
            <a:r>
              <a:rPr lang="el-GR" sz="2000" dirty="0" smtClean="0"/>
              <a:t>Εικόνα 2: </a:t>
            </a:r>
            <a:r>
              <a:rPr lang="el-GR" sz="2000" u="sng" dirty="0">
                <a:hlinkClick r:id="rId5"/>
              </a:rPr>
              <a:t>Καπέλο Παγωτό</a:t>
            </a:r>
            <a:r>
              <a:rPr lang="en-US" sz="2000" dirty="0"/>
              <a:t>, </a:t>
            </a:r>
            <a:r>
              <a:rPr lang="en-GB" sz="2000" dirty="0"/>
              <a:t>Copyright Fredericks Ice Cream</a:t>
            </a:r>
            <a:r>
              <a:rPr lang="el-GR" sz="2000" dirty="0"/>
              <a:t>, </a:t>
            </a:r>
            <a:r>
              <a:rPr lang="en-US" sz="2000" dirty="0"/>
              <a:t>All rights reserved. Taylor Herring</a:t>
            </a:r>
            <a:r>
              <a:rPr lang="en-US" sz="2000" dirty="0" smtClean="0"/>
              <a:t>.</a:t>
            </a: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2"/>
  <p:tag name="ZHAW.ACCESSIBILITYADDIN.CHECKTIMEDATE" val="10/29/2015 1:26:32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4,7,9,5,"/>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5,7,"/>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1026,7,"/>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621636F4-0A98-4121-BB85-509EF37012CB}">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3148</TotalTime>
  <Words>737</Words>
  <Application>Microsoft Office PowerPoint</Application>
  <PresentationFormat>On-screen Show (4:3)</PresentationFormat>
  <Paragraphs>76</Paragraphs>
  <Slides>21</Slides>
  <Notes>8</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Θέμα του Office</vt:lpstr>
      <vt:lpstr>Το Εικονογραφημένο Βιβλίο στην Προσχολική Εκπαίδευση</vt:lpstr>
      <vt:lpstr>Διδακτική Πρακτική</vt:lpstr>
      <vt:lpstr>Ανάγνωση του βιβλίου</vt:lpstr>
      <vt:lpstr>Λίγα λόγια για το βιβλίο</vt:lpstr>
      <vt:lpstr>Παιχνίδι αντιστοίχισης (1/2)</vt:lpstr>
      <vt:lpstr>Παρατήρηση καπέλων</vt:lpstr>
      <vt:lpstr>Εικαστική δραστηριότητα (1/3)</vt:lpstr>
      <vt:lpstr>Εικαστική δραστηριότητα (2/3)</vt:lpstr>
      <vt:lpstr>Εικαστική δραστηριότητα (3/3)</vt:lpstr>
      <vt:lpstr>Παιχνίδι αντιστοίχισης (2/2)</vt:lpstr>
      <vt:lpstr>Ιδιαίτερα καπέλα</vt:lpstr>
      <vt:lpstr>Καπέλα στην τάξη (1/3)</vt:lpstr>
      <vt:lpstr>Καπέλα στην τάξη (2/3)</vt:lpstr>
      <vt:lpstr>Καπέλα στην τάξη (3/3)</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Τα καπέλα της κυρίας Στρουμπίνσκι </dc:title>
  <dc:subject>Το Εικονογραφημένο Βιβλίο στην Προσχολική Εκπαίδευση</dc:subject>
  <dc:creator> Αγγελική Γιαννικοπούλου</dc:creator>
  <cp:lastModifiedBy>Smaragda Papadopoulou</cp:lastModifiedBy>
  <cp:revision>298</cp:revision>
  <dcterms:created xsi:type="dcterms:W3CDTF">2012-09-06T09:03:05Z</dcterms:created>
  <dcterms:modified xsi:type="dcterms:W3CDTF">2015-10-28T23:28:47Z</dcterms:modified>
  <cp:category>Μόδα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