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456" r:id="rId2"/>
    <p:sldId id="457" r:id="rId3"/>
    <p:sldId id="458" r:id="rId4"/>
    <p:sldId id="468" r:id="rId5"/>
    <p:sldId id="469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7" r:id="rId14"/>
    <p:sldId id="410" r:id="rId15"/>
    <p:sldId id="411" r:id="rId16"/>
    <p:sldId id="412" r:id="rId17"/>
    <p:sldId id="478" r:id="rId18"/>
    <p:sldId id="479" r:id="rId19"/>
    <p:sldId id="414" r:id="rId20"/>
    <p:sldId id="41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1" autoAdjust="0"/>
    <p:restoredTop sz="89408" autoAdjust="0"/>
  </p:normalViewPr>
  <p:slideViewPr>
    <p:cSldViewPr snapToGrid="0">
      <p:cViewPr varScale="1">
        <p:scale>
          <a:sx n="66" d="100"/>
          <a:sy n="66" d="100"/>
        </p:scale>
        <p:origin x="74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11/22/2015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CBA9C75-AFB9-4888-BBEC-FF9F99698D36}" type="slidenum">
              <a:rPr lang="el-GR" altLang="el-GR"/>
              <a:pPr eaLnBrk="1" hangingPunct="1"/>
              <a:t>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60744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D3A727C-B708-4B05-8074-83ACCB8B4A04}" type="slidenum">
              <a:rPr lang="el-GR" altLang="el-GR"/>
              <a:pPr eaLnBrk="1" hangingPunct="1"/>
              <a:t>3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012667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99" y="3602037"/>
            <a:ext cx="8001001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 5.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l-GR" sz="2800" dirty="0" err="1">
                <a:solidFill>
                  <a:schemeClr val="accent6">
                    <a:lumMod val="75000"/>
                  </a:schemeClr>
                </a:solidFill>
              </a:rPr>
              <a:t>Ορνιθοπαγίδα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 Μεσογείου</a:t>
            </a:r>
          </a:p>
          <a:p>
            <a:endParaRPr lang="el-GR" sz="2800" dirty="0"/>
          </a:p>
          <a:p>
            <a:r>
              <a:rPr lang="el-GR" dirty="0" err="1" smtClean="0"/>
              <a:t>Ρόζα</a:t>
            </a:r>
            <a:r>
              <a:rPr lang="el-GR" dirty="0" smtClean="0"/>
              <a:t> Μαρία </a:t>
            </a:r>
            <a:r>
              <a:rPr lang="el-GR" dirty="0" err="1" smtClean="0"/>
              <a:t>Τζαννετάτου</a:t>
            </a:r>
            <a:r>
              <a:rPr lang="el-GR" dirty="0" smtClean="0"/>
              <a:t> </a:t>
            </a:r>
            <a:r>
              <a:rPr lang="el-GR" dirty="0" err="1" smtClean="0"/>
              <a:t>Πολυμένη</a:t>
            </a:r>
            <a:r>
              <a:rPr lang="el-GR" dirty="0" smtClean="0"/>
              <a:t>, Επίκουρη Καθηγήτρια</a:t>
            </a:r>
            <a:endParaRPr lang="el-GR" dirty="0"/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l-GR" dirty="0" err="1" smtClean="0"/>
              <a:t>Ορνιθοπανίδα</a:t>
            </a:r>
            <a:r>
              <a:rPr lang="el-GR" altLang="el-GR" dirty="0" smtClean="0"/>
              <a:t> Μεσογείου 1/4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algn="l" eaLnBrk="1" hangingPunct="1"/>
            <a:endParaRPr lang="el-GR" altLang="el-GR" dirty="0" smtClean="0"/>
          </a:p>
          <a:p>
            <a:pPr marL="609600" indent="-609600" algn="l" eaLnBrk="1" hangingPunct="1"/>
            <a:r>
              <a:rPr lang="el-GR" altLang="el-GR" sz="2800" dirty="0" smtClean="0"/>
              <a:t>366 είδη στη Μεσόγειο 500 είδη στην Ευρώπη.</a:t>
            </a:r>
          </a:p>
          <a:p>
            <a:pPr marL="609600" indent="-609600" algn="l" eaLnBrk="1" hangingPunct="1"/>
            <a:r>
              <a:rPr lang="el-GR" altLang="el-GR" sz="2800" dirty="0" smtClean="0"/>
              <a:t>Εγκατάσταση</a:t>
            </a:r>
            <a:r>
              <a:rPr lang="en-US" altLang="el-GR" sz="2800" dirty="0" smtClean="0"/>
              <a:t>: </a:t>
            </a:r>
            <a:r>
              <a:rPr lang="el-GR" altLang="el-GR" sz="2800" dirty="0" smtClean="0"/>
              <a:t>Πλειόκαινο</a:t>
            </a:r>
            <a:r>
              <a:rPr lang="en-US" altLang="el-GR" sz="2800" dirty="0" smtClean="0"/>
              <a:t> </a:t>
            </a:r>
            <a:r>
              <a:rPr lang="el-GR" altLang="el-GR" sz="2800" dirty="0" smtClean="0"/>
              <a:t>Πλειστόκαινο.</a:t>
            </a:r>
          </a:p>
          <a:p>
            <a:pPr marL="609600" indent="-609600" algn="l" eaLnBrk="1" hangingPunct="1"/>
            <a:r>
              <a:rPr lang="el-GR" altLang="el-GR" sz="2800" dirty="0" smtClean="0"/>
              <a:t>Προέλευση</a:t>
            </a:r>
            <a:r>
              <a:rPr lang="en-US" altLang="el-GR" sz="2800" dirty="0" smtClean="0"/>
              <a:t>:</a:t>
            </a:r>
            <a:r>
              <a:rPr lang="el-GR" altLang="el-GR" sz="2800" dirty="0" smtClean="0"/>
              <a:t> 9 διαφορετικές βιογεωγραφικές περιοχές.</a:t>
            </a:r>
          </a:p>
          <a:p>
            <a:pPr marL="609600" indent="-609600" algn="l" eaLnBrk="1" hangingPunct="1"/>
            <a:r>
              <a:rPr lang="el-GR" altLang="el-GR" sz="2800" dirty="0" smtClean="0"/>
              <a:t>Ποικίλη συμμετοχή </a:t>
            </a:r>
            <a:r>
              <a:rPr lang="en-US" altLang="el-GR" sz="2800" dirty="0" smtClean="0"/>
              <a:t> </a:t>
            </a:r>
            <a:r>
              <a:rPr lang="el-GR" altLang="el-GR" sz="2800" dirty="0" smtClean="0"/>
              <a:t>3 κυρίαρχες ομάδες.</a:t>
            </a: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err="1"/>
              <a:t>Ορνιθοπανίδα</a:t>
            </a:r>
            <a:r>
              <a:rPr lang="el-GR" altLang="el-GR" dirty="0"/>
              <a:t> </a:t>
            </a:r>
            <a:r>
              <a:rPr lang="el-GR" altLang="el-GR" dirty="0" smtClean="0"/>
              <a:t>Μεσογείου 2/4</a:t>
            </a:r>
            <a:endParaRPr lang="el-GR" dirty="0"/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arenR"/>
            </a:pPr>
            <a:r>
              <a:rPr lang="en-US" altLang="el-GR" sz="2400" dirty="0" smtClean="0"/>
              <a:t>144 </a:t>
            </a:r>
            <a:r>
              <a:rPr lang="el-GR" altLang="el-GR" sz="2400" dirty="0" smtClean="0"/>
              <a:t>είδη βόρειας προέλευσης, χαρακτηριστικά δασών και υγροτόπων σε όλη τη Δ. Ευρασία.</a:t>
            </a:r>
          </a:p>
          <a:p>
            <a:pPr marL="609600" indent="-609600" eaLnBrk="1" hangingPunct="1">
              <a:lnSpc>
                <a:spcPct val="90000"/>
              </a:lnSpc>
              <a:spcBef>
                <a:spcPts val="1800"/>
              </a:spcBef>
              <a:buFontTx/>
              <a:buAutoNum type="arabicParenR"/>
            </a:pPr>
            <a:r>
              <a:rPr lang="en-US" altLang="el-GR" sz="2400" dirty="0" smtClean="0"/>
              <a:t>14 </a:t>
            </a:r>
            <a:r>
              <a:rPr lang="el-GR" altLang="el-GR" sz="2400" dirty="0" smtClean="0"/>
              <a:t>είδη </a:t>
            </a:r>
            <a:r>
              <a:rPr lang="el-GR" altLang="el-GR" sz="2400" dirty="0" err="1" smtClean="0"/>
              <a:t>στέππας</a:t>
            </a:r>
            <a:r>
              <a:rPr lang="el-GR" altLang="el-GR" sz="2400" dirty="0" smtClean="0"/>
              <a:t> στα περιθώρια της μεσογειακής λεκάνης στη </a:t>
            </a:r>
            <a:r>
              <a:rPr lang="el-GR" altLang="el-GR" sz="2400" dirty="0" err="1" smtClean="0"/>
              <a:t>σαχαρο</a:t>
            </a:r>
            <a:r>
              <a:rPr lang="el-GR" altLang="el-GR" sz="2400" dirty="0" smtClean="0"/>
              <a:t>-αραβική ζώνη (απομόνωνε την </a:t>
            </a:r>
            <a:r>
              <a:rPr lang="el-GR" altLang="el-GR" sz="2400" dirty="0" err="1" smtClean="0"/>
              <a:t>παλαιαρκτική</a:t>
            </a:r>
            <a:r>
              <a:rPr lang="el-GR" altLang="el-GR" sz="2400" dirty="0" smtClean="0"/>
              <a:t> από την </a:t>
            </a:r>
            <a:r>
              <a:rPr lang="el-GR" altLang="el-GR" sz="2400" dirty="0" err="1" smtClean="0"/>
              <a:t>αφροτροπική</a:t>
            </a:r>
            <a:r>
              <a:rPr lang="el-GR" altLang="el-GR" sz="2400" dirty="0" smtClean="0"/>
              <a:t> και χώρες της Ανατολής).</a:t>
            </a:r>
          </a:p>
          <a:p>
            <a:pPr marL="609600" indent="-609600" eaLnBrk="1" hangingPunct="1">
              <a:lnSpc>
                <a:spcPct val="90000"/>
              </a:lnSpc>
              <a:spcBef>
                <a:spcPts val="1800"/>
              </a:spcBef>
              <a:buFontTx/>
              <a:buAutoNum type="arabicParenR" startAt="3"/>
            </a:pPr>
            <a:r>
              <a:rPr lang="el-GR" altLang="el-GR" sz="2400" dirty="0" smtClean="0"/>
              <a:t>είδη χαρακτηριστικά </a:t>
            </a:r>
            <a:r>
              <a:rPr lang="el-GR" altLang="el-GR" sz="2400" dirty="0" err="1" smtClean="0"/>
              <a:t>φρυγάνων</a:t>
            </a:r>
            <a:r>
              <a:rPr lang="el-GR" altLang="el-GR" sz="2400" dirty="0" smtClean="0"/>
              <a:t> και </a:t>
            </a:r>
            <a:r>
              <a:rPr lang="el-GR" altLang="el-GR" sz="2400" dirty="0" err="1" smtClean="0"/>
              <a:t>μακκίας</a:t>
            </a:r>
            <a:r>
              <a:rPr lang="el-GR" altLang="el-GR" sz="2400" dirty="0" smtClean="0"/>
              <a:t> (πέρδικες, ωδικά </a:t>
            </a:r>
            <a:r>
              <a:rPr lang="el-GR" altLang="el-GR" sz="2400" dirty="0" err="1" smtClean="0"/>
              <a:t>στρουθιόμορφα</a:t>
            </a:r>
            <a:r>
              <a:rPr lang="el-GR" altLang="el-GR" sz="2400" dirty="0" smtClean="0"/>
              <a:t>).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l-GR" altLang="el-GR" sz="2800" dirty="0" smtClean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err="1"/>
              <a:t>Ορνιθοπανίδα</a:t>
            </a:r>
            <a:r>
              <a:rPr lang="el-GR" altLang="el-GR" dirty="0"/>
              <a:t> </a:t>
            </a:r>
            <a:r>
              <a:rPr lang="el-GR" altLang="el-GR" dirty="0" smtClean="0"/>
              <a:t>Μεσογείου 3/4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spcBef>
                <a:spcPts val="1800"/>
              </a:spcBef>
              <a:buFontTx/>
              <a:buAutoNum type="arabicParenR" startAt="4"/>
            </a:pPr>
            <a:r>
              <a:rPr lang="el-GR" altLang="el-GR" sz="2400" dirty="0"/>
              <a:t>είδη που </a:t>
            </a:r>
            <a:r>
              <a:rPr lang="el-GR" altLang="el-GR" sz="2400" dirty="0" err="1"/>
              <a:t>ζούν</a:t>
            </a:r>
            <a:r>
              <a:rPr lang="el-GR" altLang="el-GR" sz="2400" dirty="0"/>
              <a:t> σε βουνά και βράχια Ν. </a:t>
            </a:r>
            <a:r>
              <a:rPr lang="el-GR" altLang="el-GR" sz="2400" dirty="0" err="1"/>
              <a:t>παλαιαρκτικής</a:t>
            </a:r>
            <a:r>
              <a:rPr lang="el-GR" altLang="el-GR" sz="2400" dirty="0"/>
              <a:t> περιοχής π.χ. γυπαετός</a:t>
            </a:r>
          </a:p>
          <a:p>
            <a:pPr marL="609600" indent="-609600">
              <a:spcBef>
                <a:spcPts val="1800"/>
              </a:spcBef>
              <a:buFontTx/>
              <a:buAutoNum type="arabicParenR" startAt="4"/>
            </a:pPr>
            <a:r>
              <a:rPr lang="el-GR" altLang="el-GR" sz="2400" dirty="0"/>
              <a:t>«</a:t>
            </a:r>
            <a:r>
              <a:rPr lang="el-GR" altLang="el-GR" sz="2400" dirty="0" err="1"/>
              <a:t>σαρματική</a:t>
            </a:r>
            <a:r>
              <a:rPr lang="el-GR" altLang="el-GR" sz="2400" dirty="0"/>
              <a:t>» ομάδα με είδη που ζουν σε λιμνοθάλασσες και παράκτια </a:t>
            </a:r>
            <a:r>
              <a:rPr lang="el-GR" altLang="el-GR" sz="2400" dirty="0" smtClean="0"/>
              <a:t>έλη </a:t>
            </a:r>
            <a:r>
              <a:rPr lang="el-GR" altLang="el-GR" sz="2400" dirty="0"/>
              <a:t>π.χ. </a:t>
            </a:r>
            <a:r>
              <a:rPr lang="el-GR" altLang="el-GR" sz="2400" dirty="0" err="1"/>
              <a:t>μαυροκέφαλος</a:t>
            </a:r>
            <a:r>
              <a:rPr lang="el-GR" altLang="el-GR" sz="2400" dirty="0"/>
              <a:t> γλάρος, φλαμίνγκο κ. α.   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 err="1"/>
              <a:t>Ορνιθοπανίδα</a:t>
            </a:r>
            <a:r>
              <a:rPr lang="el-GR" altLang="el-GR" dirty="0"/>
              <a:t> </a:t>
            </a:r>
            <a:r>
              <a:rPr lang="el-GR" altLang="el-GR" dirty="0" smtClean="0"/>
              <a:t>Μεσογείου 4/4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l-GR" altLang="el-GR" sz="2400" dirty="0"/>
              <a:t>Ελάχιστα είδη </a:t>
            </a:r>
            <a:r>
              <a:rPr lang="el-GR" altLang="el-GR" sz="2400" dirty="0" err="1"/>
              <a:t>αφρο</a:t>
            </a:r>
            <a:r>
              <a:rPr lang="el-GR" altLang="el-GR" sz="2400" dirty="0"/>
              <a:t>-τροπικής </a:t>
            </a:r>
            <a:r>
              <a:rPr lang="el-GR" altLang="el-GR" sz="2400" dirty="0" smtClean="0"/>
              <a:t>προέλευσης.</a:t>
            </a:r>
            <a:endParaRPr lang="el-GR" altLang="el-GR" sz="2400" dirty="0"/>
          </a:p>
          <a:p>
            <a:pPr>
              <a:lnSpc>
                <a:spcPct val="100000"/>
              </a:lnSpc>
            </a:pPr>
            <a:r>
              <a:rPr lang="el-GR" altLang="el-GR" sz="2400" dirty="0" smtClean="0"/>
              <a:t>Λίγα </a:t>
            </a:r>
            <a:r>
              <a:rPr lang="el-GR" altLang="el-GR" sz="2400" dirty="0"/>
              <a:t>ενδημικά </a:t>
            </a:r>
            <a:r>
              <a:rPr lang="el-GR" altLang="el-GR" sz="2400" dirty="0" smtClean="0"/>
              <a:t>είδη. </a:t>
            </a:r>
            <a:endParaRPr lang="el-GR" altLang="el-GR" sz="2400" dirty="0"/>
          </a:p>
          <a:p>
            <a:pPr>
              <a:lnSpc>
                <a:spcPct val="100000"/>
              </a:lnSpc>
            </a:pPr>
            <a:r>
              <a:rPr lang="el-GR" altLang="el-GR" sz="2400" dirty="0"/>
              <a:t>Πλειοψηφία των ειδών </a:t>
            </a:r>
            <a:r>
              <a:rPr lang="el-GR" altLang="el-GR" sz="2400" dirty="0" smtClean="0"/>
              <a:t>παντού.</a:t>
            </a:r>
            <a:endParaRPr lang="el-GR" altLang="el-GR" sz="2400" dirty="0"/>
          </a:p>
          <a:p>
            <a:pPr>
              <a:lnSpc>
                <a:spcPct val="100000"/>
              </a:lnSpc>
            </a:pPr>
            <a:r>
              <a:rPr lang="el-GR" altLang="el-GR" sz="2400" dirty="0"/>
              <a:t>Μικρές διαφορές μεταξύ ΝΑ και ΒΔ </a:t>
            </a:r>
            <a:r>
              <a:rPr lang="el-GR" altLang="el-GR" sz="2400" dirty="0" smtClean="0"/>
              <a:t>τμήματος.</a:t>
            </a:r>
            <a:endParaRPr lang="el-GR" altLang="el-GR" sz="2400" dirty="0"/>
          </a:p>
          <a:p>
            <a:pPr>
              <a:lnSpc>
                <a:spcPct val="100000"/>
              </a:lnSpc>
            </a:pPr>
            <a:endParaRPr lang="el-GR" altLang="el-GR" sz="2400" dirty="0"/>
          </a:p>
          <a:p>
            <a:pPr>
              <a:lnSpc>
                <a:spcPct val="100000"/>
              </a:lnSpc>
            </a:pPr>
            <a:r>
              <a:rPr lang="el-GR" altLang="el-GR" sz="2400" dirty="0"/>
              <a:t>Πολύ χαμηλός βαθμός </a:t>
            </a:r>
            <a:r>
              <a:rPr lang="el-GR" altLang="el-GR" sz="2400" dirty="0" smtClean="0"/>
              <a:t>ενδημισμού.</a:t>
            </a:r>
            <a:endParaRPr lang="el-GR" altLang="el-GR" sz="2400" dirty="0"/>
          </a:p>
          <a:p>
            <a:pPr>
              <a:lnSpc>
                <a:spcPct val="100000"/>
              </a:lnSpc>
            </a:pPr>
            <a:r>
              <a:rPr lang="el-GR" altLang="el-GR" sz="2400" dirty="0"/>
              <a:t>64 είδη (17%) αυτόχθονα μεσογειακής </a:t>
            </a:r>
            <a:r>
              <a:rPr lang="el-GR" altLang="el-GR" sz="2400" dirty="0" smtClean="0"/>
              <a:t>λεκάνης. </a:t>
            </a:r>
            <a:endParaRPr lang="el-GR" altLang="el-GR" sz="2400" dirty="0"/>
          </a:p>
          <a:p>
            <a:pPr>
              <a:lnSpc>
                <a:spcPct val="100000"/>
              </a:lnSpc>
            </a:pPr>
            <a:r>
              <a:rPr lang="el-GR" altLang="el-GR" sz="2400" dirty="0"/>
              <a:t>(πρόσφατη εξάπλωση θαμνωδών εκτάσεων</a:t>
            </a:r>
            <a:r>
              <a:rPr lang="el-GR" altLang="el-GR" sz="2400" dirty="0" smtClean="0"/>
              <a:t>).</a:t>
            </a:r>
            <a:endParaRPr lang="el-GR" altLang="el-GR" sz="2400" dirty="0"/>
          </a:p>
          <a:p>
            <a:pPr>
              <a:lnSpc>
                <a:spcPct val="100000"/>
              </a:lnSpc>
            </a:pPr>
            <a:endParaRPr lang="el-GR" altLang="el-GR" sz="2400" dirty="0"/>
          </a:p>
          <a:p>
            <a:pPr>
              <a:lnSpc>
                <a:spcPct val="110000"/>
              </a:lnSpc>
            </a:pPr>
            <a:r>
              <a:rPr lang="el-GR" altLang="el-GR" sz="2400" dirty="0"/>
              <a:t>Μεγάλη γεωγραφική διαφοροποίηση</a:t>
            </a:r>
            <a:r>
              <a:rPr lang="en-US" altLang="el-GR" sz="2400" dirty="0"/>
              <a:t>:</a:t>
            </a:r>
            <a:r>
              <a:rPr lang="el-GR" altLang="el-GR" sz="2400" dirty="0"/>
              <a:t> ο υψηλότερος βαθμός </a:t>
            </a:r>
            <a:r>
              <a:rPr lang="el-GR" altLang="el-GR" sz="2400" dirty="0" err="1"/>
              <a:t>υποειδικής</a:t>
            </a:r>
            <a:r>
              <a:rPr lang="el-GR" altLang="el-GR" sz="2400" dirty="0"/>
              <a:t> ποικιλότητας όλης της </a:t>
            </a:r>
            <a:r>
              <a:rPr lang="el-GR" altLang="el-GR" sz="2400" dirty="0" err="1" smtClean="0"/>
              <a:t>παλαιαρκτικής</a:t>
            </a:r>
            <a:r>
              <a:rPr lang="el-GR" altLang="el-GR" sz="2400" dirty="0" smtClean="0"/>
              <a:t>. </a:t>
            </a:r>
            <a:endParaRPr lang="el-GR" alt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38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</a:t>
            </a:r>
            <a:r>
              <a:rPr lang="el-GR" dirty="0" err="1" smtClean="0"/>
              <a:t>ορνιθοπανίδα</a:t>
            </a:r>
            <a:r>
              <a:rPr lang="el-GR" dirty="0" smtClean="0"/>
              <a:t> της Ελλάδας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23142" y="1690689"/>
            <a:ext cx="7886700" cy="435133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l-GR" altLang="el-GR" sz="2000" dirty="0"/>
              <a:t>Ιστορικά στοιχεία</a:t>
            </a:r>
          </a:p>
          <a:p>
            <a:pPr>
              <a:spcBef>
                <a:spcPts val="600"/>
              </a:spcBef>
            </a:pPr>
            <a:r>
              <a:rPr lang="el-GR" altLang="el-GR" sz="2000" dirty="0"/>
              <a:t>Αριστοτέλης 384-323 π.χ.</a:t>
            </a:r>
            <a:endParaRPr lang="en-US" altLang="el-GR" sz="2000" dirty="0"/>
          </a:p>
          <a:p>
            <a:pPr>
              <a:spcBef>
                <a:spcPts val="600"/>
              </a:spcBef>
            </a:pPr>
            <a:endParaRPr lang="el-GR" altLang="el-GR" sz="2000" dirty="0"/>
          </a:p>
          <a:p>
            <a:pPr>
              <a:spcBef>
                <a:spcPts val="600"/>
              </a:spcBef>
            </a:pPr>
            <a:r>
              <a:rPr lang="en-US" altLang="el-GR" sz="2000" dirty="0"/>
              <a:t>Expedition </a:t>
            </a:r>
            <a:r>
              <a:rPr lang="en-US" altLang="el-GR" sz="2000" dirty="0" err="1"/>
              <a:t>scientifique</a:t>
            </a:r>
            <a:r>
              <a:rPr lang="en-US" altLang="el-GR" sz="2000" dirty="0"/>
              <a:t> de </a:t>
            </a:r>
            <a:r>
              <a:rPr lang="en-US" altLang="el-GR" sz="2000" dirty="0" err="1"/>
              <a:t>Moree</a:t>
            </a:r>
            <a:r>
              <a:rPr lang="en-US" altLang="el-GR" sz="2000" dirty="0"/>
              <a:t> </a:t>
            </a:r>
            <a:r>
              <a:rPr lang="en-US" altLang="el-GR" sz="2000" dirty="0" smtClean="0"/>
              <a:t>1833</a:t>
            </a:r>
            <a:r>
              <a:rPr lang="el-GR" altLang="el-GR" sz="2000" dirty="0" smtClean="0"/>
              <a:t>.</a:t>
            </a:r>
            <a:endParaRPr lang="en-US" altLang="el-GR" sz="2000" dirty="0"/>
          </a:p>
          <a:p>
            <a:pPr>
              <a:spcBef>
                <a:spcPts val="600"/>
              </a:spcBef>
            </a:pPr>
            <a:r>
              <a:rPr lang="en-US" altLang="el-GR" sz="2000" dirty="0" err="1"/>
              <a:t>Ornis</a:t>
            </a:r>
            <a:r>
              <a:rPr lang="en-US" altLang="el-GR" sz="2000" dirty="0"/>
              <a:t> </a:t>
            </a:r>
            <a:r>
              <a:rPr lang="en-US" altLang="el-GR" sz="2000" dirty="0" err="1"/>
              <a:t>balcanica</a:t>
            </a:r>
            <a:r>
              <a:rPr lang="en-US" altLang="el-GR" sz="2000" dirty="0"/>
              <a:t> (</a:t>
            </a:r>
            <a:r>
              <a:rPr lang="en-US" altLang="el-GR" sz="2000" dirty="0" err="1"/>
              <a:t>Otman</a:t>
            </a:r>
            <a:r>
              <a:rPr lang="en-US" altLang="el-GR" sz="2000" dirty="0"/>
              <a:t> </a:t>
            </a:r>
            <a:r>
              <a:rPr lang="en-US" altLang="el-GR" sz="2000" dirty="0" err="1"/>
              <a:t>Reiser</a:t>
            </a:r>
            <a:r>
              <a:rPr lang="en-US" altLang="el-GR" sz="2000" dirty="0"/>
              <a:t> 1905</a:t>
            </a:r>
            <a:r>
              <a:rPr lang="en-US" altLang="el-GR" sz="2000" dirty="0" smtClean="0"/>
              <a:t>)</a:t>
            </a:r>
            <a:r>
              <a:rPr lang="el-GR" altLang="el-GR" sz="2000" dirty="0" smtClean="0"/>
              <a:t>.</a:t>
            </a:r>
            <a:endParaRPr lang="en-US" altLang="el-GR" sz="2000" dirty="0"/>
          </a:p>
          <a:p>
            <a:pPr>
              <a:spcBef>
                <a:spcPts val="600"/>
              </a:spcBef>
            </a:pPr>
            <a:endParaRPr lang="en-US" altLang="el-GR" sz="2000" dirty="0"/>
          </a:p>
          <a:p>
            <a:pPr>
              <a:spcBef>
                <a:spcPts val="600"/>
              </a:spcBef>
            </a:pPr>
            <a:r>
              <a:rPr lang="el-GR" altLang="el-GR" sz="2000" dirty="0" err="1"/>
              <a:t>Χατζησαράντος</a:t>
            </a:r>
            <a:r>
              <a:rPr lang="el-GR" altLang="el-GR" sz="2000" dirty="0"/>
              <a:t>-Κανέλλης </a:t>
            </a:r>
            <a:r>
              <a:rPr lang="el-GR" altLang="el-GR" sz="2000" dirty="0" smtClean="0"/>
              <a:t>1905-1950.</a:t>
            </a:r>
            <a:endParaRPr lang="el-GR" altLang="el-GR" sz="2000" dirty="0"/>
          </a:p>
          <a:p>
            <a:pPr>
              <a:spcBef>
                <a:spcPts val="600"/>
              </a:spcBef>
            </a:pPr>
            <a:endParaRPr lang="el-GR" altLang="el-GR" sz="2000" dirty="0"/>
          </a:p>
          <a:p>
            <a:pPr>
              <a:spcBef>
                <a:spcPts val="600"/>
              </a:spcBef>
            </a:pPr>
            <a:r>
              <a:rPr lang="el-GR" altLang="el-GR" sz="2000" dirty="0"/>
              <a:t>Γερμανοί ορνιθολόγοι </a:t>
            </a:r>
            <a:r>
              <a:rPr lang="el-GR" altLang="el-GR" sz="2000" dirty="0" smtClean="0"/>
              <a:t>1950-1973.</a:t>
            </a:r>
            <a:endParaRPr lang="el-GR" altLang="el-GR" sz="2000" dirty="0"/>
          </a:p>
          <a:p>
            <a:pPr>
              <a:spcBef>
                <a:spcPts val="600"/>
              </a:spcBef>
            </a:pPr>
            <a:r>
              <a:rPr lang="el-GR" altLang="el-GR" sz="2000" dirty="0"/>
              <a:t>Ελληνική Εταιρεία για την Προστασία της </a:t>
            </a:r>
            <a:r>
              <a:rPr lang="el-GR" altLang="el-GR" sz="2000" dirty="0" smtClean="0"/>
              <a:t>Φύσης.</a:t>
            </a:r>
            <a:endParaRPr lang="el-GR" altLang="el-GR" sz="2000" dirty="0"/>
          </a:p>
          <a:p>
            <a:pPr>
              <a:spcBef>
                <a:spcPts val="600"/>
              </a:spcBef>
            </a:pPr>
            <a:endParaRPr lang="el-GR" altLang="el-GR" sz="2000" dirty="0"/>
          </a:p>
          <a:p>
            <a:pPr>
              <a:spcBef>
                <a:spcPts val="600"/>
              </a:spcBef>
            </a:pPr>
            <a:r>
              <a:rPr lang="el-GR" altLang="el-GR" sz="2000" dirty="0"/>
              <a:t>Ελληνική Ζωολογική Εταιρεία </a:t>
            </a:r>
            <a:r>
              <a:rPr lang="el-GR" altLang="el-GR" sz="2000" dirty="0" smtClean="0"/>
              <a:t>1981.</a:t>
            </a:r>
            <a:endParaRPr lang="el-GR" altLang="el-GR" sz="2000" dirty="0"/>
          </a:p>
          <a:p>
            <a:pPr>
              <a:spcBef>
                <a:spcPts val="600"/>
              </a:spcBef>
            </a:pPr>
            <a:r>
              <a:rPr lang="el-GR" altLang="el-GR" sz="2000" dirty="0"/>
              <a:t>Ελληνική </a:t>
            </a:r>
            <a:r>
              <a:rPr lang="el-GR" altLang="el-GR" sz="2000" dirty="0" err="1"/>
              <a:t>Ορνιθολογική</a:t>
            </a:r>
            <a:r>
              <a:rPr lang="el-GR" altLang="el-GR" sz="2000" dirty="0"/>
              <a:t> Εταιρεία </a:t>
            </a:r>
            <a:r>
              <a:rPr lang="el-GR" altLang="el-GR" sz="2000" dirty="0" smtClean="0"/>
              <a:t>1982.</a:t>
            </a:r>
            <a:endParaRPr lang="el-GR" alt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33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Ανάλυση </a:t>
            </a:r>
            <a:br>
              <a:rPr lang="el-GR" sz="4000" dirty="0" smtClean="0"/>
            </a:br>
            <a:r>
              <a:rPr lang="el-GR" sz="4000" dirty="0" smtClean="0"/>
              <a:t>της ελληνικής </a:t>
            </a:r>
            <a:r>
              <a:rPr lang="el-GR" sz="4000" dirty="0" err="1" smtClean="0"/>
              <a:t>ορνιθοπανίδας</a:t>
            </a:r>
            <a:r>
              <a:rPr lang="en-US" sz="4000" dirty="0" smtClean="0"/>
              <a:t> 1/7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l-GR" altLang="el-GR" sz="2800" dirty="0"/>
              <a:t>442 </a:t>
            </a:r>
            <a:r>
              <a:rPr lang="el-GR" altLang="el-GR" sz="2800" dirty="0" smtClean="0"/>
              <a:t>είδη. </a:t>
            </a:r>
            <a:endParaRPr lang="el-GR" altLang="el-GR" sz="2800" dirty="0"/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l-GR" altLang="el-GR" sz="2800" dirty="0"/>
              <a:t>245 – 250 (58%) </a:t>
            </a:r>
            <a:r>
              <a:rPr lang="el-GR" altLang="el-GR" sz="2800" dirty="0" smtClean="0"/>
              <a:t>φωλιάζουν.</a:t>
            </a:r>
            <a:endParaRPr lang="el-GR" altLang="el-GR" sz="2800" dirty="0"/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l-GR" altLang="el-GR" sz="2800" dirty="0" smtClean="0"/>
              <a:t>Ο </a:t>
            </a:r>
            <a:r>
              <a:rPr lang="el-GR" altLang="el-GR" sz="2800" dirty="0"/>
              <a:t>μεγαλύτερος στον κόσμο πληθυσμός κάποιων ειδών (</a:t>
            </a:r>
            <a:r>
              <a:rPr lang="el-GR" altLang="el-GR" sz="2800" dirty="0" err="1"/>
              <a:t>μαυροπετρίτης</a:t>
            </a:r>
            <a:r>
              <a:rPr lang="el-GR" altLang="el-GR" sz="2800" dirty="0"/>
              <a:t>, </a:t>
            </a:r>
            <a:r>
              <a:rPr lang="el-GR" altLang="el-GR" sz="2800" dirty="0" err="1"/>
              <a:t>λιοστριτσίδα</a:t>
            </a:r>
            <a:r>
              <a:rPr lang="el-GR" altLang="el-GR" sz="2800" dirty="0" smtClean="0"/>
              <a:t>).</a:t>
            </a:r>
            <a:endParaRPr lang="el-GR" altLang="el-GR" sz="2800" dirty="0"/>
          </a:p>
          <a:p>
            <a:pPr>
              <a:lnSpc>
                <a:spcPct val="110000"/>
              </a:lnSpc>
              <a:spcBef>
                <a:spcPts val="1800"/>
              </a:spcBef>
            </a:pPr>
            <a:r>
              <a:rPr lang="el-GR" altLang="el-GR" sz="2800" dirty="0" smtClean="0"/>
              <a:t>Χώρος </a:t>
            </a:r>
            <a:r>
              <a:rPr lang="el-GR" altLang="el-GR" sz="2800" dirty="0"/>
              <a:t>φωλιάσματος σπανιότατων ειδών, απειλουμένων με εξαφάνιση στην Ευρώπη ή και στον κόσμο</a:t>
            </a:r>
            <a:r>
              <a:rPr lang="en-US" altLang="el-GR" sz="2800" dirty="0"/>
              <a:t>:</a:t>
            </a:r>
            <a:r>
              <a:rPr lang="el-GR" altLang="el-GR" sz="2800" dirty="0"/>
              <a:t> </a:t>
            </a:r>
            <a:r>
              <a:rPr lang="el-GR" altLang="el-GR" sz="2800" b="1" dirty="0" err="1"/>
              <a:t>αργυροτσικνιάς</a:t>
            </a:r>
            <a:r>
              <a:rPr lang="en-US" altLang="el-GR" sz="2800" dirty="0"/>
              <a:t> 25-35</a:t>
            </a:r>
            <a:r>
              <a:rPr lang="el-GR" altLang="el-GR" sz="2800" dirty="0"/>
              <a:t> ζ., </a:t>
            </a:r>
            <a:r>
              <a:rPr lang="el-GR" altLang="el-GR" sz="2800" b="1" dirty="0" err="1"/>
              <a:t>χαλκόκοττα</a:t>
            </a:r>
            <a:r>
              <a:rPr lang="el-GR" altLang="el-GR" sz="2800" b="1" dirty="0"/>
              <a:t> </a:t>
            </a:r>
            <a:r>
              <a:rPr lang="el-GR" altLang="el-GR" sz="2800" dirty="0"/>
              <a:t>1-70 ζ., </a:t>
            </a:r>
            <a:r>
              <a:rPr lang="el-GR" altLang="el-GR" sz="2800" b="1" dirty="0" err="1"/>
              <a:t>βασιλαετός</a:t>
            </a:r>
            <a:r>
              <a:rPr lang="el-GR" altLang="el-GR" sz="2800" dirty="0"/>
              <a:t> 1-2 ζ., </a:t>
            </a:r>
            <a:r>
              <a:rPr lang="el-GR" altLang="el-GR" sz="2800" b="1" dirty="0"/>
              <a:t>θαλασσαετός</a:t>
            </a:r>
            <a:r>
              <a:rPr lang="el-GR" altLang="el-GR" sz="2800" dirty="0"/>
              <a:t> 1-2ζ., </a:t>
            </a:r>
            <a:r>
              <a:rPr lang="el-GR" altLang="el-GR" sz="2800" b="1" dirty="0" err="1"/>
              <a:t>καλαμοκανάς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καστανόχηνα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φιδαετός</a:t>
            </a:r>
            <a:r>
              <a:rPr lang="el-GR" altLang="el-GR" sz="2800" dirty="0"/>
              <a:t>, </a:t>
            </a:r>
            <a:r>
              <a:rPr lang="el-GR" altLang="el-GR" sz="2800" b="1" dirty="0"/>
              <a:t>σταυραετός</a:t>
            </a:r>
            <a:r>
              <a:rPr lang="el-GR" altLang="el-GR" sz="2800" dirty="0"/>
              <a:t>, </a:t>
            </a:r>
            <a:r>
              <a:rPr lang="el-GR" altLang="el-GR" sz="2800" b="1" dirty="0"/>
              <a:t>κιρκινέζι</a:t>
            </a:r>
            <a:r>
              <a:rPr lang="el-GR" altLang="el-GR" sz="2800" dirty="0"/>
              <a:t>, </a:t>
            </a:r>
            <a:r>
              <a:rPr lang="el-GR" altLang="el-GR" sz="2800" b="1" dirty="0"/>
              <a:t>πετρίτης</a:t>
            </a:r>
            <a:r>
              <a:rPr lang="el-GR" altLang="el-GR" sz="2800" dirty="0"/>
              <a:t>, </a:t>
            </a:r>
            <a:r>
              <a:rPr lang="el-GR" altLang="el-GR" sz="2800" b="1" dirty="0" err="1" smtClean="0"/>
              <a:t>σιρλοτσίχλονο</a:t>
            </a:r>
            <a:r>
              <a:rPr lang="el-GR" altLang="el-GR" sz="2800" dirty="0" smtClean="0"/>
              <a:t>.</a:t>
            </a:r>
            <a:endParaRPr lang="el-GR" altLang="el-GR" sz="2800" dirty="0"/>
          </a:p>
          <a:p>
            <a:endParaRPr lang="el-GR" altLang="el-GR" dirty="0"/>
          </a:p>
          <a:p>
            <a:endParaRPr lang="el-GR" altLang="el-GR" sz="3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33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Ανάλυση </a:t>
            </a:r>
            <a:br>
              <a:rPr lang="el-GR" sz="4000" dirty="0" smtClean="0"/>
            </a:br>
            <a:r>
              <a:rPr lang="el-GR" sz="4000" dirty="0" smtClean="0"/>
              <a:t>της ελληνικής </a:t>
            </a:r>
            <a:r>
              <a:rPr lang="el-GR" sz="4000" dirty="0" err="1" smtClean="0"/>
              <a:t>ορνιθοπανίδας</a:t>
            </a:r>
            <a:r>
              <a:rPr lang="en-US" sz="4000" dirty="0" smtClean="0"/>
              <a:t> 2/7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altLang="el-GR" sz="2800" dirty="0"/>
              <a:t>Είδη με ανατολική-ασιατική εξάπλωση</a:t>
            </a:r>
            <a:r>
              <a:rPr lang="en-US" altLang="el-GR" sz="2800" dirty="0"/>
              <a:t> </a:t>
            </a:r>
            <a:r>
              <a:rPr lang="el-GR" altLang="el-GR" sz="2800" dirty="0"/>
              <a:t>φωλιάζουν εδώ και μόνον</a:t>
            </a:r>
            <a:r>
              <a:rPr lang="en-US" altLang="el-GR" sz="2800" dirty="0"/>
              <a:t>:</a:t>
            </a:r>
            <a:r>
              <a:rPr lang="el-GR" altLang="el-GR" sz="2800" dirty="0"/>
              <a:t> </a:t>
            </a:r>
            <a:r>
              <a:rPr lang="el-GR" altLang="el-GR" sz="2800" b="1" dirty="0" err="1"/>
              <a:t>αγκαθοκαλημάνα</a:t>
            </a:r>
            <a:r>
              <a:rPr lang="el-GR" altLang="el-GR" sz="2800" dirty="0"/>
              <a:t> 60-90 ζ., </a:t>
            </a:r>
            <a:r>
              <a:rPr lang="el-GR" altLang="el-GR" sz="2800" b="1" dirty="0" err="1"/>
              <a:t>τουρκοτσοπανάκος</a:t>
            </a:r>
            <a:r>
              <a:rPr lang="el-GR" altLang="el-GR" sz="2800" dirty="0"/>
              <a:t> 200-700ζ., </a:t>
            </a:r>
            <a:r>
              <a:rPr lang="el-GR" altLang="el-GR" sz="2800" b="1" dirty="0" err="1" smtClean="0"/>
              <a:t>σμυρλοτσίχλονο</a:t>
            </a:r>
            <a:r>
              <a:rPr lang="el-GR" altLang="el-GR" sz="2800" dirty="0" smtClean="0"/>
              <a:t> </a:t>
            </a:r>
            <a:r>
              <a:rPr lang="el-GR" altLang="el-GR" sz="2800" dirty="0"/>
              <a:t>50-100ζ</a:t>
            </a:r>
            <a:r>
              <a:rPr lang="el-GR" altLang="el-GR" sz="2800" dirty="0" smtClean="0"/>
              <a:t>.</a:t>
            </a:r>
            <a:endParaRPr lang="el-GR" altLang="el-GR" sz="2800" dirty="0"/>
          </a:p>
          <a:p>
            <a:r>
              <a:rPr lang="el-GR" altLang="el-GR" sz="2800" dirty="0" smtClean="0"/>
              <a:t>Σημαντικός </a:t>
            </a:r>
            <a:r>
              <a:rPr lang="el-GR" altLang="el-GR" sz="2800" dirty="0"/>
              <a:t>πληθυσμός στην Ευρώπη λόγω μεγέθους</a:t>
            </a:r>
            <a:r>
              <a:rPr lang="en-US" altLang="el-GR" sz="2800" dirty="0"/>
              <a:t>:</a:t>
            </a:r>
            <a:r>
              <a:rPr lang="el-GR" altLang="el-GR" sz="2800" dirty="0"/>
              <a:t> </a:t>
            </a:r>
            <a:r>
              <a:rPr lang="el-GR" altLang="el-GR" sz="2800" b="1" dirty="0" err="1"/>
              <a:t>κοκκινοκαλιακούδα</a:t>
            </a:r>
            <a:r>
              <a:rPr lang="el-GR" altLang="el-GR" sz="2800" dirty="0"/>
              <a:t>, </a:t>
            </a:r>
            <a:r>
              <a:rPr lang="el-GR" altLang="el-GR" sz="2800" b="1" dirty="0"/>
              <a:t>γιδοβυζάχτρα</a:t>
            </a:r>
            <a:r>
              <a:rPr lang="el-GR" altLang="el-GR" sz="2800" dirty="0"/>
              <a:t>, </a:t>
            </a:r>
            <a:r>
              <a:rPr lang="el-GR" altLang="el-GR" sz="2800" b="1" dirty="0"/>
              <a:t>νεροχελίδονο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σκυλοκούταβος</a:t>
            </a:r>
            <a:r>
              <a:rPr lang="el-GR" altLang="el-GR" sz="2800" dirty="0"/>
              <a:t> (1500-3000 αναπαραγωγικά ζεύγη)</a:t>
            </a:r>
          </a:p>
          <a:p>
            <a:r>
              <a:rPr lang="el-GR" altLang="el-GR" sz="2800" dirty="0" smtClean="0"/>
              <a:t>26 </a:t>
            </a:r>
            <a:r>
              <a:rPr lang="el-GR" altLang="el-GR" sz="2800" dirty="0"/>
              <a:t>είδη με βαλκανική ή/και ανατολική ή/και μεσογειακή εξάπλωση έχουν σημαντικό ποσοστό του πληθυσμού τους εδώ</a:t>
            </a:r>
            <a:r>
              <a:rPr lang="en-US" altLang="el-GR" sz="2800" dirty="0"/>
              <a:t>:</a:t>
            </a:r>
            <a:r>
              <a:rPr lang="el-GR" altLang="el-GR" sz="2800" dirty="0"/>
              <a:t> </a:t>
            </a:r>
            <a:r>
              <a:rPr lang="el-GR" altLang="el-GR" sz="2800" b="1" dirty="0"/>
              <a:t>κλειδωνάς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βραχοτσοπανάκος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αγιοπούλι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αιγαιόγλαρος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αγκαθοκαλημάνα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σαίνι</a:t>
            </a:r>
            <a:r>
              <a:rPr lang="el-GR" altLang="el-GR" sz="2800" dirty="0"/>
              <a:t>, </a:t>
            </a:r>
            <a:r>
              <a:rPr lang="el-GR" altLang="el-GR" sz="2800" b="1" dirty="0" err="1"/>
              <a:t>ροδοπελεκάνος</a:t>
            </a:r>
            <a:r>
              <a:rPr lang="el-GR" altLang="el-GR" sz="2800" dirty="0"/>
              <a:t> κ.α.  </a:t>
            </a:r>
            <a:endParaRPr lang="en-US" altLang="el-GR" sz="2800" dirty="0"/>
          </a:p>
          <a:p>
            <a:endParaRPr lang="el-GR" altLang="el-GR" dirty="0"/>
          </a:p>
          <a:p>
            <a:endParaRPr lang="el-GR" altLang="el-GR" sz="3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13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Ανάλυση </a:t>
            </a:r>
            <a:br>
              <a:rPr lang="el-GR" sz="4000" dirty="0" smtClean="0"/>
            </a:br>
            <a:r>
              <a:rPr lang="el-GR" sz="4000" dirty="0" smtClean="0"/>
              <a:t>της ελληνικής </a:t>
            </a:r>
            <a:r>
              <a:rPr lang="el-GR" sz="4000" dirty="0" err="1" smtClean="0"/>
              <a:t>ορνιθοπανίδας</a:t>
            </a:r>
            <a:r>
              <a:rPr lang="en-US" sz="4000" dirty="0" smtClean="0"/>
              <a:t> 3/7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l-GR" altLang="el-GR" sz="2600" dirty="0"/>
              <a:t>Σπάνια ή πολύ σπάνια είδη έχουν ένα πολύ σημαντικό τμήμα του πληθυσμού τους στην Ελλάδα</a:t>
            </a:r>
            <a:r>
              <a:rPr lang="en-US" altLang="el-GR" sz="2600" dirty="0"/>
              <a:t>:</a:t>
            </a:r>
            <a:r>
              <a:rPr lang="el-GR" altLang="el-GR" sz="2600" dirty="0"/>
              <a:t> </a:t>
            </a:r>
            <a:r>
              <a:rPr lang="el-GR" altLang="el-GR" sz="2600" b="1" dirty="0" err="1"/>
              <a:t>μαυρόγυπας</a:t>
            </a:r>
            <a:r>
              <a:rPr lang="el-GR" altLang="el-GR" sz="2600" dirty="0"/>
              <a:t>, </a:t>
            </a:r>
            <a:r>
              <a:rPr lang="el-GR" altLang="el-GR" sz="2600" b="1" dirty="0"/>
              <a:t>όρνιο</a:t>
            </a:r>
            <a:r>
              <a:rPr lang="el-GR" altLang="el-GR" sz="2600" dirty="0"/>
              <a:t>, </a:t>
            </a:r>
            <a:r>
              <a:rPr lang="el-GR" altLang="el-GR" sz="2600" b="1" dirty="0" err="1"/>
              <a:t>ασπροπάρης</a:t>
            </a:r>
            <a:r>
              <a:rPr lang="el-GR" altLang="el-GR" sz="2600" dirty="0"/>
              <a:t>, </a:t>
            </a:r>
            <a:r>
              <a:rPr lang="el-GR" altLang="el-GR" sz="2600" b="1" dirty="0" err="1"/>
              <a:t>αργυροπελεκάνος</a:t>
            </a:r>
            <a:r>
              <a:rPr lang="el-GR" altLang="el-GR" sz="2600" dirty="0"/>
              <a:t>, </a:t>
            </a:r>
            <a:r>
              <a:rPr lang="el-GR" altLang="el-GR" sz="2600" b="1" dirty="0" err="1"/>
              <a:t>λαγγόνα</a:t>
            </a:r>
            <a:r>
              <a:rPr lang="el-GR" altLang="el-GR" sz="2600" dirty="0"/>
              <a:t>, </a:t>
            </a:r>
            <a:r>
              <a:rPr lang="el-GR" altLang="el-GR" sz="2600" b="1" dirty="0"/>
              <a:t>γυπαετός</a:t>
            </a:r>
            <a:r>
              <a:rPr lang="el-GR" altLang="el-GR" sz="2600" dirty="0"/>
              <a:t>.</a:t>
            </a:r>
          </a:p>
          <a:p>
            <a:pPr>
              <a:spcBef>
                <a:spcPts val="1800"/>
              </a:spcBef>
            </a:pPr>
            <a:r>
              <a:rPr lang="el-GR" altLang="el-GR" sz="2600" dirty="0" smtClean="0"/>
              <a:t>Μεταξύ </a:t>
            </a:r>
            <a:r>
              <a:rPr lang="el-GR" altLang="el-GR" sz="2600" dirty="0"/>
              <a:t>των ευρωπαϊκών χωρών μεγαλύτεροι πληθυσμοί για 25 είδη πουλιών.</a:t>
            </a:r>
          </a:p>
          <a:p>
            <a:pPr>
              <a:spcBef>
                <a:spcPts val="1800"/>
              </a:spcBef>
            </a:pPr>
            <a:r>
              <a:rPr lang="el-GR" altLang="el-GR" sz="2600" dirty="0" smtClean="0"/>
              <a:t>Μεταξύ </a:t>
            </a:r>
            <a:r>
              <a:rPr lang="el-GR" altLang="el-GR" sz="2600" dirty="0"/>
              <a:t>των ευρωπαϊκών χωρών 20 είδη απαντούν μόνο στην Ελλάδα.</a:t>
            </a:r>
          </a:p>
          <a:p>
            <a:pPr>
              <a:spcBef>
                <a:spcPts val="1800"/>
              </a:spcBef>
            </a:pPr>
            <a:endParaRPr lang="el-GR" altLang="el-GR" dirty="0"/>
          </a:p>
          <a:p>
            <a:endParaRPr lang="el-GR" altLang="el-GR" sz="3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72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Ανάλυση </a:t>
            </a:r>
            <a:br>
              <a:rPr lang="el-GR" sz="4000" dirty="0" smtClean="0"/>
            </a:br>
            <a:r>
              <a:rPr lang="el-GR" sz="4000" dirty="0" smtClean="0"/>
              <a:t>της ελληνικής </a:t>
            </a:r>
            <a:r>
              <a:rPr lang="el-GR" sz="4000" dirty="0" err="1" smtClean="0"/>
              <a:t>ορνιθοπανίδας</a:t>
            </a:r>
            <a:r>
              <a:rPr lang="en-US" sz="4000" dirty="0" smtClean="0"/>
              <a:t> 4/7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400" dirty="0"/>
              <a:t>Τον χειμώνα ξεχειμωνιάζουν μεγάλοι αριθμοί από </a:t>
            </a:r>
            <a:r>
              <a:rPr lang="el-GR" altLang="el-GR" sz="2400" dirty="0" err="1"/>
              <a:t>χηνοπαπιά</a:t>
            </a:r>
            <a:r>
              <a:rPr lang="el-GR" altLang="el-GR" sz="2400" dirty="0"/>
              <a:t>, ερωδιούς, γλάρους καθώς και πολλά παρυδάτια και </a:t>
            </a:r>
            <a:r>
              <a:rPr lang="el-GR" altLang="el-GR" sz="2400" dirty="0" err="1"/>
              <a:t>στρουθιόμορφα</a:t>
            </a:r>
            <a:r>
              <a:rPr lang="el-GR" altLang="el-GR" sz="2400" dirty="0"/>
              <a:t> προερχόμενα κυρίως από την πρώην </a:t>
            </a:r>
            <a:r>
              <a:rPr lang="el-GR" altLang="el-GR" sz="2400" dirty="0" err="1"/>
              <a:t>Σοβ</a:t>
            </a:r>
            <a:r>
              <a:rPr lang="el-GR" altLang="el-GR" sz="2400" dirty="0" smtClean="0"/>
              <a:t>. Ένωση </a:t>
            </a:r>
            <a:r>
              <a:rPr lang="el-GR" altLang="el-GR" sz="2400" dirty="0"/>
              <a:t>και την </a:t>
            </a:r>
            <a:r>
              <a:rPr lang="el-GR" altLang="el-GR" sz="2400" dirty="0" smtClean="0"/>
              <a:t>Σκανδιναβία</a:t>
            </a:r>
            <a:r>
              <a:rPr lang="el-GR" altLang="el-GR" sz="2400" dirty="0"/>
              <a:t>.</a:t>
            </a:r>
          </a:p>
          <a:p>
            <a:endParaRPr lang="el-GR" altLang="el-GR" sz="2400" dirty="0"/>
          </a:p>
          <a:p>
            <a:pPr marL="0" indent="0">
              <a:buNone/>
            </a:pPr>
            <a:r>
              <a:rPr lang="el-GR" altLang="el-GR" sz="2400" dirty="0"/>
              <a:t>Από το 1970 </a:t>
            </a:r>
          </a:p>
          <a:p>
            <a:r>
              <a:rPr lang="el-GR" altLang="el-GR" sz="2400" dirty="0"/>
              <a:t>300.000-350.000 </a:t>
            </a:r>
            <a:r>
              <a:rPr lang="el-GR" altLang="el-GR" sz="2400" dirty="0" err="1"/>
              <a:t>χηνοπαπιά</a:t>
            </a:r>
            <a:r>
              <a:rPr lang="el-GR" altLang="el-GR" sz="2400" dirty="0"/>
              <a:t> και φαλαρίδες </a:t>
            </a:r>
            <a:r>
              <a:rPr lang="el-GR" altLang="el-GR" sz="2400" dirty="0" smtClean="0"/>
              <a:t>/έτος.</a:t>
            </a:r>
            <a:endParaRPr lang="el-GR" altLang="el-GR" sz="2400" dirty="0"/>
          </a:p>
          <a:p>
            <a:r>
              <a:rPr lang="el-GR" altLang="el-GR" sz="2400" dirty="0"/>
              <a:t> 90-95% από υγροτόπους </a:t>
            </a:r>
            <a:r>
              <a:rPr lang="el-GR" altLang="el-GR" sz="2400" dirty="0" err="1" smtClean="0"/>
              <a:t>Ραμσάρ</a:t>
            </a:r>
            <a:r>
              <a:rPr lang="el-GR" altLang="el-GR" sz="2400" dirty="0" smtClean="0"/>
              <a:t>.</a:t>
            </a:r>
            <a:endParaRPr lang="el-GR" altLang="el-GR" sz="2400" dirty="0"/>
          </a:p>
          <a:p>
            <a:r>
              <a:rPr lang="el-GR" altLang="el-GR" sz="2400" dirty="0"/>
              <a:t>Μείωση 30-90% την τελευταία 30ετία.</a:t>
            </a:r>
          </a:p>
          <a:p>
            <a:pPr>
              <a:spcBef>
                <a:spcPts val="1800"/>
              </a:spcBef>
            </a:pPr>
            <a:endParaRPr lang="el-GR" altLang="el-GR" dirty="0"/>
          </a:p>
          <a:p>
            <a:endParaRPr lang="el-GR" altLang="el-GR" sz="3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48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Ανάλυση </a:t>
            </a:r>
            <a:br>
              <a:rPr lang="el-GR" sz="4000" dirty="0" smtClean="0"/>
            </a:br>
            <a:r>
              <a:rPr lang="el-GR" sz="4000" dirty="0" smtClean="0"/>
              <a:t>της ελληνικής </a:t>
            </a:r>
            <a:r>
              <a:rPr lang="el-GR" sz="4000" dirty="0" err="1" smtClean="0"/>
              <a:t>ορνιθοπανίδας</a:t>
            </a:r>
            <a:r>
              <a:rPr lang="en-US" sz="4000" dirty="0" smtClean="0"/>
              <a:t> 5/7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altLang="el-GR" sz="2400" dirty="0"/>
              <a:t>Η Ελλάδα σημαντικός  τόπος ξεχειμωνιάσματος λόγω αφθονίας πλούσιων ενδιαιτημάτων –υγρά λιβάδια, ελαιώνες- κυρίως για υδρόβια, τσίχλες και </a:t>
            </a:r>
            <a:r>
              <a:rPr lang="el-GR" altLang="el-GR" sz="2400" dirty="0" err="1"/>
              <a:t>σποροφάγα</a:t>
            </a:r>
            <a:r>
              <a:rPr lang="el-GR" altLang="el-GR" sz="2400" dirty="0"/>
              <a:t> </a:t>
            </a:r>
            <a:r>
              <a:rPr lang="el-GR" altLang="el-GR" sz="2400" dirty="0" err="1"/>
              <a:t>στρουθιόμορφα</a:t>
            </a:r>
            <a:r>
              <a:rPr lang="el-GR" altLang="el-GR" sz="2400" dirty="0"/>
              <a:t>. Προσέλκυση σημαντικού αριθμού πουλιών-θηρευτών.</a:t>
            </a:r>
          </a:p>
          <a:p>
            <a:endParaRPr lang="el-GR" altLang="el-GR" sz="2400" dirty="0"/>
          </a:p>
          <a:p>
            <a:r>
              <a:rPr lang="el-GR" altLang="el-GR" sz="2400" dirty="0"/>
              <a:t>Σε μακριές περιόδους ψύχους, αύξηση των πουλιών που ξεχειμωνιάζουν σε επίπεδο πληθυσμών.</a:t>
            </a:r>
          </a:p>
          <a:p>
            <a:pPr>
              <a:spcBef>
                <a:spcPts val="1800"/>
              </a:spcBef>
            </a:pPr>
            <a:endParaRPr lang="el-GR" altLang="el-GR" dirty="0"/>
          </a:p>
          <a:p>
            <a:endParaRPr lang="el-GR" altLang="el-GR" sz="3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9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Ανάλυση </a:t>
            </a:r>
            <a:br>
              <a:rPr lang="el-GR" sz="4000" dirty="0" smtClean="0"/>
            </a:br>
            <a:r>
              <a:rPr lang="el-GR" sz="4000" dirty="0" smtClean="0"/>
              <a:t>της ελληνικής </a:t>
            </a:r>
            <a:r>
              <a:rPr lang="el-GR" sz="4000" dirty="0" err="1" smtClean="0"/>
              <a:t>ορνιθοπανίδας</a:t>
            </a:r>
            <a:r>
              <a:rPr lang="en-US" sz="4000" dirty="0" smtClean="0"/>
              <a:t> 6/7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400" b="1" dirty="0" smtClean="0"/>
              <a:t>Μεταναστευτικός δρόμος από Βορρά προς Νότο.</a:t>
            </a:r>
          </a:p>
          <a:p>
            <a:pPr marL="0" indent="0">
              <a:buNone/>
            </a:pPr>
            <a:r>
              <a:rPr lang="el-GR" altLang="el-GR" sz="2400" b="1" dirty="0" smtClean="0"/>
              <a:t>Γεωγραφικά χαρακτηριστικά</a:t>
            </a:r>
            <a:r>
              <a:rPr lang="en-US" altLang="el-GR" sz="2400" b="1" dirty="0" smtClean="0"/>
              <a:t>:</a:t>
            </a:r>
            <a:endParaRPr lang="el-GR" altLang="el-GR" sz="2400" b="1" dirty="0" smtClean="0"/>
          </a:p>
          <a:p>
            <a:pPr marL="540000"/>
            <a:r>
              <a:rPr lang="el-GR" altLang="el-GR" sz="2400" dirty="0" smtClean="0"/>
              <a:t>Πίνδος</a:t>
            </a:r>
          </a:p>
          <a:p>
            <a:pPr marL="540000"/>
            <a:r>
              <a:rPr lang="el-GR" altLang="el-GR" sz="2400" dirty="0" smtClean="0"/>
              <a:t>Μικρές αποκομμένες κοιλάδες ποταμών</a:t>
            </a:r>
          </a:p>
          <a:p>
            <a:pPr marL="540000"/>
            <a:r>
              <a:rPr lang="el-GR" altLang="el-GR" sz="2400" dirty="0" smtClean="0"/>
              <a:t>Βραχώδεις ακτές</a:t>
            </a:r>
          </a:p>
          <a:p>
            <a:pPr marL="540000"/>
            <a:r>
              <a:rPr lang="el-GR" altLang="el-GR" sz="2400" dirty="0" smtClean="0"/>
              <a:t>Πληθώρα νησιών</a:t>
            </a:r>
          </a:p>
          <a:p>
            <a:pPr marL="540000"/>
            <a:r>
              <a:rPr lang="el-GR" altLang="el-GR" sz="2400" dirty="0" smtClean="0"/>
              <a:t>Πελοπόννησος</a:t>
            </a:r>
          </a:p>
          <a:p>
            <a:pPr marL="540000"/>
            <a:r>
              <a:rPr lang="el-GR" altLang="el-GR" sz="2400" dirty="0" smtClean="0"/>
              <a:t>Κρήτη</a:t>
            </a:r>
          </a:p>
          <a:p>
            <a:pPr>
              <a:spcBef>
                <a:spcPts val="1800"/>
              </a:spcBef>
            </a:pPr>
            <a:endParaRPr lang="el-GR" altLang="el-GR" dirty="0"/>
          </a:p>
          <a:p>
            <a:endParaRPr lang="el-GR" altLang="el-GR" sz="3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974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Ανάλυση </a:t>
            </a:r>
            <a:br>
              <a:rPr lang="el-GR" sz="4000" dirty="0" smtClean="0"/>
            </a:br>
            <a:r>
              <a:rPr lang="el-GR" sz="4000" dirty="0" smtClean="0"/>
              <a:t>της ελληνικής </a:t>
            </a:r>
            <a:r>
              <a:rPr lang="el-GR" sz="4000" dirty="0" err="1" smtClean="0"/>
              <a:t>ορνιθοπανίδας</a:t>
            </a:r>
            <a:r>
              <a:rPr lang="en-US" sz="4000" dirty="0" smtClean="0"/>
              <a:t> 7/7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49" y="1825625"/>
            <a:ext cx="809331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400" dirty="0"/>
              <a:t>Ανοιξιάτικες μεταναστεύσεις περισσότερο εντατικοποιημένες</a:t>
            </a:r>
            <a:r>
              <a:rPr lang="en-US" altLang="el-GR" sz="2400" dirty="0"/>
              <a:t>:</a:t>
            </a:r>
            <a:endParaRPr lang="el-GR" altLang="el-GR" sz="2400" dirty="0"/>
          </a:p>
          <a:p>
            <a:endParaRPr lang="el-GR" altLang="el-GR" sz="2400" dirty="0"/>
          </a:p>
          <a:p>
            <a:r>
              <a:rPr lang="el-GR" altLang="el-GR" sz="2400" dirty="0"/>
              <a:t>Μεγαλύτερη ανάγκη </a:t>
            </a:r>
            <a:r>
              <a:rPr lang="el-GR" altLang="el-GR" sz="2400" dirty="0" smtClean="0"/>
              <a:t>ξεκούρασης.</a:t>
            </a:r>
            <a:endParaRPr lang="el-GR" altLang="el-GR" sz="2400" dirty="0"/>
          </a:p>
          <a:p>
            <a:r>
              <a:rPr lang="el-GR" altLang="el-GR" sz="2400" dirty="0"/>
              <a:t>Ευμετάβλητος καιρός-Συχνότερες </a:t>
            </a:r>
            <a:r>
              <a:rPr lang="el-GR" altLang="el-GR" sz="2400" dirty="0" smtClean="0"/>
              <a:t>στάσεις.</a:t>
            </a:r>
            <a:endParaRPr lang="el-GR" altLang="el-GR" sz="2400" dirty="0"/>
          </a:p>
          <a:p>
            <a:r>
              <a:rPr lang="el-GR" altLang="el-GR" sz="2400" dirty="0"/>
              <a:t>Πλουσιότερη </a:t>
            </a:r>
            <a:r>
              <a:rPr lang="el-GR" altLang="el-GR" sz="2400" dirty="0" smtClean="0"/>
              <a:t>τροφή.</a:t>
            </a:r>
            <a:endParaRPr lang="el-GR" altLang="el-GR" sz="2400" dirty="0"/>
          </a:p>
          <a:p>
            <a:r>
              <a:rPr lang="el-GR" altLang="el-GR" sz="2400" dirty="0"/>
              <a:t>Πλουσιότερα </a:t>
            </a:r>
            <a:r>
              <a:rPr lang="el-GR" altLang="el-GR" sz="2400" dirty="0" smtClean="0"/>
              <a:t>ενδιαιτήματα. </a:t>
            </a:r>
            <a:endParaRPr lang="el-GR" altLang="el-GR" sz="2400" dirty="0"/>
          </a:p>
          <a:p>
            <a:pPr>
              <a:spcBef>
                <a:spcPts val="1800"/>
              </a:spcBef>
            </a:pPr>
            <a:endParaRPr lang="el-GR" altLang="el-GR" dirty="0"/>
          </a:p>
          <a:p>
            <a:endParaRPr lang="el-GR" altLang="el-GR" sz="3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05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 smtClean="0"/>
              <a:t>Σημείωμα Ιστορικού Εκδόσεων</a:t>
            </a:r>
            <a:r>
              <a:rPr lang="en-US" altLang="en-US" sz="4000" dirty="0" smtClean="0"/>
              <a:t> </a:t>
            </a:r>
            <a:r>
              <a:rPr lang="el-GR" altLang="en-US" sz="4000" dirty="0" smtClean="0"/>
              <a:t>Έργου</a:t>
            </a:r>
            <a:endParaRPr lang="en-US" altLang="en-US" sz="4000" dirty="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5. Ορνιθοπανίδα Μεσογείου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17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Ρόζα – Μαρία Τζαννετάτου Πολυμένη, Επίκουρη Καθηγήτρια. «Ζωική Ποικιλότητα.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</a:t>
            </a:r>
            <a:r>
              <a:rPr lang="el-GR" altLang="en-US" sz="2000" dirty="0" err="1" smtClean="0"/>
              <a:t>Ορνιθοπανίδα</a:t>
            </a:r>
            <a:r>
              <a:rPr lang="el-GR" altLang="en-US" sz="2000" dirty="0" smtClean="0"/>
              <a:t> Μεσογείου».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00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5. Ορνιθοπανίδα Μεσογείου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18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Ορνιθοπανίδα Μεσογείου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808</TotalTime>
  <Words>974</Words>
  <Application>Microsoft Office PowerPoint</Application>
  <PresentationFormat>On-screen Show (4:3)</PresentationFormat>
  <Paragraphs>165</Paragraphs>
  <Slides>20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MS PGothic</vt:lpstr>
      <vt:lpstr>Tahoma</vt:lpstr>
      <vt:lpstr>Wingdings</vt:lpstr>
      <vt:lpstr>Θέμα του Office</vt:lpstr>
      <vt:lpstr>Ζωική Ποικιλότητα</vt:lpstr>
      <vt:lpstr>Ορνιθοπανίδα Μεσογείου 1/4</vt:lpstr>
      <vt:lpstr>Ορνιθοπανίδα Μεσογείου 2/4</vt:lpstr>
      <vt:lpstr>Ορνιθοπανίδα Μεσογείου 3/4</vt:lpstr>
      <vt:lpstr>Ορνιθοπανίδα Μεσογείου 4/4</vt:lpstr>
      <vt:lpstr>Η ορνιθοπανίδα της Ελλάδας</vt:lpstr>
      <vt:lpstr>Ανάλυση  της ελληνικής ορνιθοπανίδας 1/7</vt:lpstr>
      <vt:lpstr>Ανάλυση  της ελληνικής ορνιθοπανίδας 2/7</vt:lpstr>
      <vt:lpstr>Ανάλυση  της ελληνικής ορνιθοπανίδας 3/7</vt:lpstr>
      <vt:lpstr>Ανάλυση  της ελληνικής ορνιθοπανίδας 4/7</vt:lpstr>
      <vt:lpstr>Ανάλυση  της ελληνικής ορνιθοπανίδας 5/7</vt:lpstr>
      <vt:lpstr>Ανάλυση  της ελληνικής ορνιθοπανίδας 6/7</vt:lpstr>
      <vt:lpstr>Ανάλυση  της ελληνικής ορνιθοπανίδας 7/7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Vassiliki Siafaka</cp:lastModifiedBy>
  <cp:revision>140</cp:revision>
  <dcterms:created xsi:type="dcterms:W3CDTF">2015-03-24T06:43:16Z</dcterms:created>
  <dcterms:modified xsi:type="dcterms:W3CDTF">2015-11-22T21:12:22Z</dcterms:modified>
</cp:coreProperties>
</file>