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commentAuthors.xml" ContentType="application/vnd.openxmlformats-officedocument.presentationml.commentAuthors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sldIdLst>
    <p:sldId id="256" r:id="rId2"/>
    <p:sldId id="301" r:id="rId3"/>
    <p:sldId id="300" r:id="rId4"/>
    <p:sldId id="302" r:id="rId5"/>
    <p:sldId id="303" r:id="rId6"/>
    <p:sldId id="304" r:id="rId7"/>
    <p:sldId id="305" r:id="rId8"/>
    <p:sldId id="306" r:id="rId9"/>
    <p:sldId id="307" r:id="rId10"/>
    <p:sldId id="308" r:id="rId11"/>
    <p:sldId id="309" r:id="rId12"/>
    <p:sldId id="430" r:id="rId13"/>
    <p:sldId id="310" r:id="rId14"/>
    <p:sldId id="311" r:id="rId15"/>
    <p:sldId id="312" r:id="rId16"/>
    <p:sldId id="314" r:id="rId17"/>
    <p:sldId id="280" r:id="rId18"/>
    <p:sldId id="290" r:id="rId19"/>
    <p:sldId id="295" r:id="rId20"/>
    <p:sldId id="299" r:id="rId21"/>
    <p:sldId id="292" r:id="rId22"/>
    <p:sldId id="291" r:id="rId23"/>
    <p:sldId id="294" r:id="rId24"/>
    <p:sldId id="293" r:id="rId25"/>
  </p:sldIdLst>
  <p:sldSz cx="9144000" cy="6858000" type="screen4x3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="" xmlns:p14="http://schemas.microsoft.com/office/powerpoint/2010/main">
        <p14:section name="Default Section" id="{7512F115-2FCC-49EE-8759-A71F26F5819E}">
          <p14:sldIdLst>
            <p14:sldId id="256"/>
            <p14:sldId id="301"/>
            <p14:sldId id="300"/>
            <p14:sldId id="302"/>
            <p14:sldId id="303"/>
            <p14:sldId id="304"/>
            <p14:sldId id="305"/>
            <p14:sldId id="306"/>
            <p14:sldId id="307"/>
            <p14:sldId id="308"/>
            <p14:sldId id="309"/>
            <p14:sldId id="430"/>
            <p14:sldId id="310"/>
            <p14:sldId id="311"/>
            <p14:sldId id="312"/>
            <p14:sldId id="314"/>
            <p14:sldId id="280"/>
            <p14:sldId id="290"/>
            <p14:sldId id="295"/>
            <p14:sldId id="299"/>
            <p14:sldId id="292"/>
            <p14:sldId id="291"/>
            <p14:sldId id="294"/>
          </p14:sldIdLst>
        </p14:section>
        <p14:section name="Untitled Section" id="{0F1CB131-A6BD-43D0-B8D4-1F27CEF7A05E}">
          <p14:sldIdLst>
            <p14:sldId id="293"/>
          </p14:sldIdLst>
        </p14:section>
      </p14:sectionLst>
    </p:ex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user" initials="u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5075BC"/>
    <a:srgbClr val="4F81BD"/>
    <a:srgbClr val="50ABBC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923" autoAdjust="0"/>
    <p:restoredTop sz="99309" autoAdjust="0"/>
  </p:normalViewPr>
  <p:slideViewPr>
    <p:cSldViewPr>
      <p:cViewPr varScale="1">
        <p:scale>
          <a:sx n="92" d="100"/>
          <a:sy n="92" d="100"/>
        </p:scale>
        <p:origin x="-96" y="-30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commentAuthors" Target="commentAuthors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κεφαλίδας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3" name="Θέση ημερομηνίας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17A379C-B41D-45E1-80CB-01FC82FDADA9}" type="datetimeFigureOut">
              <a:rPr lang="el-GR" smtClean="0"/>
              <a:pPr/>
              <a:t>2/10/2015</a:t>
            </a:fld>
            <a:endParaRPr lang="el-GR"/>
          </a:p>
        </p:txBody>
      </p:sp>
      <p:sp>
        <p:nvSpPr>
          <p:cNvPr id="4" name="Θέση εικόνας διαφάνειας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l-GR"/>
          </a:p>
        </p:txBody>
      </p:sp>
      <p:sp>
        <p:nvSpPr>
          <p:cNvPr id="5" name="Θέση σημειώσεων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BA60D4E-153C-481E-9C52-31B1E4926C1F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="" xmlns:p14="http://schemas.microsoft.com/office/powerpoint/2010/main" val="39553540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itchFamily="34" charset="0"/>
              <a:buChar char="•"/>
            </a:pPr>
            <a:endParaRPr lang="el-GR" dirty="0">
              <a:solidFill>
                <a:srgbClr val="FF0000"/>
              </a:solidFill>
            </a:endParaRPr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1</a:t>
            </a:fld>
            <a:endParaRPr lang="el-GR"/>
          </a:p>
        </p:txBody>
      </p:sp>
    </p:spTree>
    <p:extLst>
      <p:ext uri="{BB962C8B-B14F-4D97-AF65-F5344CB8AC3E}">
        <p14:creationId xmlns="" xmlns:p14="http://schemas.microsoft.com/office/powerpoint/2010/main" val="399281275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l-GR" dirty="0" smtClean="0"/>
          </a:p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2</a:t>
            </a:fld>
            <a:endParaRPr lang="el-GR"/>
          </a:p>
        </p:txBody>
      </p:sp>
    </p:spTree>
    <p:extLst>
      <p:ext uri="{BB962C8B-B14F-4D97-AF65-F5344CB8AC3E}">
        <p14:creationId xmlns="" xmlns:p14="http://schemas.microsoft.com/office/powerpoint/2010/main" val="404816525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l-GR" dirty="0" smtClean="0"/>
          </a:p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12</a:t>
            </a:fld>
            <a:endParaRPr lang="el-GR"/>
          </a:p>
        </p:txBody>
      </p:sp>
    </p:spTree>
    <p:extLst>
      <p:ext uri="{BB962C8B-B14F-4D97-AF65-F5344CB8AC3E}">
        <p14:creationId xmlns="" xmlns:p14="http://schemas.microsoft.com/office/powerpoint/2010/main" val="222186723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17</a:t>
            </a:fld>
            <a:endParaRPr lang="el-GR"/>
          </a:p>
        </p:txBody>
      </p:sp>
    </p:spTree>
    <p:extLst>
      <p:ext uri="{BB962C8B-B14F-4D97-AF65-F5344CB8AC3E}">
        <p14:creationId xmlns="" xmlns:p14="http://schemas.microsoft.com/office/powerpoint/2010/main" val="30179400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itchFamily="34" charset="0"/>
              <a:buChar char="•"/>
            </a:pP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18</a:t>
            </a:fld>
            <a:endParaRPr lang="el-GR"/>
          </a:p>
        </p:txBody>
      </p:sp>
    </p:spTree>
    <p:extLst>
      <p:ext uri="{BB962C8B-B14F-4D97-AF65-F5344CB8AC3E}">
        <p14:creationId xmlns="" xmlns:p14="http://schemas.microsoft.com/office/powerpoint/2010/main" val="244598466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19</a:t>
            </a:fld>
            <a:endParaRPr lang="el-GR"/>
          </a:p>
        </p:txBody>
      </p:sp>
    </p:spTree>
    <p:extLst>
      <p:ext uri="{BB962C8B-B14F-4D97-AF65-F5344CB8AC3E}">
        <p14:creationId xmlns="" xmlns:p14="http://schemas.microsoft.com/office/powerpoint/2010/main" val="274972113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20</a:t>
            </a:fld>
            <a:endParaRPr lang="el-GR"/>
          </a:p>
        </p:txBody>
      </p:sp>
    </p:spTree>
    <p:extLst>
      <p:ext uri="{BB962C8B-B14F-4D97-AF65-F5344CB8AC3E}">
        <p14:creationId xmlns="" xmlns:p14="http://schemas.microsoft.com/office/powerpoint/2010/main" val="40518073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21</a:t>
            </a:fld>
            <a:endParaRPr lang="el-GR"/>
          </a:p>
        </p:txBody>
      </p:sp>
    </p:spTree>
    <p:extLst>
      <p:ext uri="{BB962C8B-B14F-4D97-AF65-F5344CB8AC3E}">
        <p14:creationId xmlns="" xmlns:p14="http://schemas.microsoft.com/office/powerpoint/2010/main" val="153750971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22</a:t>
            </a:fld>
            <a:endParaRPr lang="el-GR"/>
          </a:p>
        </p:txBody>
      </p:sp>
    </p:spTree>
    <p:extLst>
      <p:ext uri="{BB962C8B-B14F-4D97-AF65-F5344CB8AC3E}">
        <p14:creationId xmlns="" xmlns:p14="http://schemas.microsoft.com/office/powerpoint/2010/main" val="331016591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23</a:t>
            </a:fld>
            <a:endParaRPr lang="el-GR"/>
          </a:p>
        </p:txBody>
      </p:sp>
    </p:spTree>
    <p:extLst>
      <p:ext uri="{BB962C8B-B14F-4D97-AF65-F5344CB8AC3E}">
        <p14:creationId xmlns="" xmlns:p14="http://schemas.microsoft.com/office/powerpoint/2010/main" val="407537072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24</a:t>
            </a:fld>
            <a:endParaRPr lang="el-GR"/>
          </a:p>
        </p:txBody>
      </p:sp>
    </p:spTree>
    <p:extLst>
      <p:ext uri="{BB962C8B-B14F-4D97-AF65-F5344CB8AC3E}">
        <p14:creationId xmlns="" xmlns:p14="http://schemas.microsoft.com/office/powerpoint/2010/main" val="21451231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Υπότιτλος 2"/>
          <p:cNvSpPr>
            <a:spLocks noGrp="1"/>
          </p:cNvSpPr>
          <p:nvPr>
            <p:ph type="subTitle" idx="1"/>
          </p:nvPr>
        </p:nvSpPr>
        <p:spPr>
          <a:xfrm>
            <a:off x="683568" y="3886200"/>
            <a:ext cx="7776864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l-GR" dirty="0" smtClean="0"/>
              <a:t>Στυλ κύριου υπότιτλου</a:t>
            </a:r>
            <a:endParaRPr lang="el-GR" dirty="0"/>
          </a:p>
        </p:txBody>
      </p:sp>
    </p:spTree>
    <p:extLst>
      <p:ext uri="{BB962C8B-B14F-4D97-AF65-F5344CB8AC3E}">
        <p14:creationId xmlns="" xmlns:p14="http://schemas.microsoft.com/office/powerpoint/2010/main" val="42452477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>
                <a:solidFill>
                  <a:srgbClr val="5075BC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464156" y="1556792"/>
            <a:ext cx="8229600" cy="4525963"/>
          </a:xfrm>
        </p:spPr>
        <p:txBody>
          <a:bodyPr/>
          <a:lstStyle>
            <a:lvl1pPr>
              <a:spcBef>
                <a:spcPts val="1200"/>
              </a:spcBef>
              <a:defRPr/>
            </a:lvl1pPr>
            <a:lvl2pPr>
              <a:spcBef>
                <a:spcPts val="1200"/>
              </a:spcBef>
              <a:defRPr/>
            </a:lvl2pPr>
            <a:lvl3pPr>
              <a:spcBef>
                <a:spcPts val="1200"/>
              </a:spcBef>
              <a:defRPr/>
            </a:lvl3pPr>
            <a:lvl4pPr>
              <a:spcBef>
                <a:spcPts val="1200"/>
              </a:spcBef>
              <a:defRPr/>
            </a:lvl4pPr>
            <a:lvl5pPr>
              <a:spcBef>
                <a:spcPts val="1200"/>
              </a:spcBef>
              <a:defRPr/>
            </a:lvl5pPr>
          </a:lstStyle>
          <a:p>
            <a:pPr lvl="0"/>
            <a:r>
              <a:rPr lang="el-GR" dirty="0" smtClean="0"/>
              <a:t>Στυλ υποδείγματος κειμένου</a:t>
            </a:r>
          </a:p>
          <a:p>
            <a:pPr lvl="1"/>
            <a:r>
              <a:rPr lang="el-GR" dirty="0" smtClean="0"/>
              <a:t>Δεύτερου επιπέδου</a:t>
            </a:r>
          </a:p>
          <a:p>
            <a:pPr lvl="2"/>
            <a:r>
              <a:rPr lang="el-GR" dirty="0" smtClean="0"/>
              <a:t>Τρίτου επιπέδου</a:t>
            </a:r>
          </a:p>
          <a:p>
            <a:pPr lvl="3"/>
            <a:r>
              <a:rPr lang="el-GR" dirty="0" smtClean="0"/>
              <a:t>Τέταρτου επιπέδου</a:t>
            </a:r>
          </a:p>
          <a:p>
            <a:pPr lvl="4"/>
            <a:r>
              <a:rPr lang="el-GR" dirty="0" smtClean="0"/>
              <a:t>Πέμπτου επιπέδου</a:t>
            </a:r>
            <a:endParaRPr lang="el-GR" dirty="0"/>
          </a:p>
        </p:txBody>
      </p:sp>
      <p:sp>
        <p:nvSpPr>
          <p:cNvPr id="4" name="Θέση αριθμού διαφάνειας 5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‹#›</a:t>
            </a:fld>
            <a:endParaRPr lang="el-GR" dirty="0">
              <a:solidFill>
                <a:srgbClr val="5075BC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6375188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0" cap="none" baseline="0">
                <a:solidFill>
                  <a:srgbClr val="5075BC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 dirty="0" smtClean="0"/>
              <a:t>Στυλ υποδείγματος κειμένου</a:t>
            </a:r>
          </a:p>
        </p:txBody>
      </p:sp>
    </p:spTree>
    <p:extLst>
      <p:ext uri="{BB962C8B-B14F-4D97-AF65-F5344CB8AC3E}">
        <p14:creationId xmlns="" xmlns:p14="http://schemas.microsoft.com/office/powerpoint/2010/main" val="12120861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>
                <a:solidFill>
                  <a:srgbClr val="5075BC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</p:spTree>
    <p:extLst>
      <p:ext uri="{BB962C8B-B14F-4D97-AF65-F5344CB8AC3E}">
        <p14:creationId xmlns="" xmlns:p14="http://schemas.microsoft.com/office/powerpoint/2010/main" val="32832509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5075BC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457200" y="1574254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>
          <a:xfrm>
            <a:off x="457200" y="2214016"/>
            <a:ext cx="4040188" cy="38792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Θέση κειμένου 4"/>
          <p:cNvSpPr>
            <a:spLocks noGrp="1"/>
          </p:cNvSpPr>
          <p:nvPr>
            <p:ph type="body" sz="quarter" idx="3"/>
          </p:nvPr>
        </p:nvSpPr>
        <p:spPr>
          <a:xfrm>
            <a:off x="4645025" y="1574254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6" name="Θέση περιεχομένου 5"/>
          <p:cNvSpPr>
            <a:spLocks noGrp="1"/>
          </p:cNvSpPr>
          <p:nvPr>
            <p:ph sz="quarter" idx="4"/>
          </p:nvPr>
        </p:nvSpPr>
        <p:spPr>
          <a:xfrm>
            <a:off x="4645025" y="2214016"/>
            <a:ext cx="4041775" cy="38792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</p:spTree>
    <p:extLst>
      <p:ext uri="{BB962C8B-B14F-4D97-AF65-F5344CB8AC3E}">
        <p14:creationId xmlns="" xmlns:p14="http://schemas.microsoft.com/office/powerpoint/2010/main" val="107611275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>
                <a:solidFill>
                  <a:srgbClr val="5075BC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</p:spTree>
    <p:extLst>
      <p:ext uri="{BB962C8B-B14F-4D97-AF65-F5344CB8AC3E}">
        <p14:creationId xmlns="" xmlns:p14="http://schemas.microsoft.com/office/powerpoint/2010/main" val="13157946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20096202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3575050" y="1556792"/>
            <a:ext cx="5111750" cy="460851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457200" y="1556792"/>
            <a:ext cx="3008313" cy="4608512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dirty="0" smtClean="0"/>
              <a:t>Στυλ υποδείγματος κειμένου</a:t>
            </a:r>
          </a:p>
        </p:txBody>
      </p:sp>
      <p:sp>
        <p:nvSpPr>
          <p:cNvPr id="6" name="Τίτλος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600" cy="11448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l-GR" b="0">
                <a:solidFill>
                  <a:srgbClr val="5075BC"/>
                </a:solidFill>
              </a:defRPr>
            </a:lvl1pPr>
          </a:lstStyle>
          <a:p>
            <a:pPr lvl="0"/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5" name="Θέση αριθμού διαφάνειας 5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‹#›</a:t>
            </a:fld>
            <a:endParaRPr lang="el-GR" dirty="0">
              <a:solidFill>
                <a:srgbClr val="5075BC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4231715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εικόνας 2"/>
          <p:cNvSpPr>
            <a:spLocks noGrp="1"/>
          </p:cNvSpPr>
          <p:nvPr>
            <p:ph type="pic" idx="1"/>
          </p:nvPr>
        </p:nvSpPr>
        <p:spPr>
          <a:xfrm>
            <a:off x="1792288" y="1556792"/>
            <a:ext cx="5486400" cy="3456384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 dirty="0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1792288" y="5157192"/>
            <a:ext cx="5486400" cy="1015008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dirty="0" smtClean="0"/>
              <a:t>Στυλ υποδείγματος κειμένου</a:t>
            </a:r>
          </a:p>
        </p:txBody>
      </p:sp>
      <p:sp>
        <p:nvSpPr>
          <p:cNvPr id="9" name="Τίτλος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600" cy="11448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l-GR" b="0">
                <a:solidFill>
                  <a:srgbClr val="5075BC"/>
                </a:solidFill>
              </a:defRPr>
            </a:lvl1pPr>
          </a:lstStyle>
          <a:p>
            <a:pPr lvl="0"/>
            <a:r>
              <a:rPr lang="el-GR" dirty="0" smtClean="0"/>
              <a:t>Στυλ κύριου τίτλου</a:t>
            </a:r>
            <a:endParaRPr lang="el-GR" dirty="0"/>
          </a:p>
        </p:txBody>
      </p:sp>
    </p:spTree>
    <p:extLst>
      <p:ext uri="{BB962C8B-B14F-4D97-AF65-F5344CB8AC3E}">
        <p14:creationId xmlns="" xmlns:p14="http://schemas.microsoft.com/office/powerpoint/2010/main" val="410507760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>
                <a:solidFill>
                  <a:srgbClr val="5075BC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κατακόρυφου κειμένου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αριθμού διαφάνειας 5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‹#›</a:t>
            </a:fld>
            <a:endParaRPr lang="el-GR" dirty="0">
              <a:solidFill>
                <a:srgbClr val="5075BC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4586156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Κατακόρυφος τίτλος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>
            <a:lvl1pPr>
              <a:defRPr b="0">
                <a:solidFill>
                  <a:srgbClr val="5075BC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κατακόρυφου κειμένου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</p:spTree>
    <p:extLst>
      <p:ext uri="{BB962C8B-B14F-4D97-AF65-F5344CB8AC3E}">
        <p14:creationId xmlns="" xmlns:p14="http://schemas.microsoft.com/office/powerpoint/2010/main" val="42386126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τίτλου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αριθμού διαφάνειας 5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‹#›</a:t>
            </a:fld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5" name="2 - Θέση υποσέλιδου"/>
          <p:cNvSpPr txBox="1">
            <a:spLocks/>
          </p:cNvSpPr>
          <p:nvPr userDrawn="1"/>
        </p:nvSpPr>
        <p:spPr bwMode="auto">
          <a:xfrm>
            <a:off x="539552" y="6441600"/>
            <a:ext cx="7992887" cy="268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l-GR" sz="1000" dirty="0" smtClean="0">
                <a:solidFill>
                  <a:srgbClr val="5075BC"/>
                </a:solidFill>
              </a:rPr>
              <a:t>Β’ </a:t>
            </a:r>
            <a:r>
              <a:rPr lang="el-GR" sz="1000" dirty="0" err="1" smtClean="0">
                <a:solidFill>
                  <a:srgbClr val="5075BC"/>
                </a:solidFill>
              </a:rPr>
              <a:t>Πρωτοβυζαντινή</a:t>
            </a:r>
            <a:r>
              <a:rPr lang="el-GR" sz="1000" dirty="0" smtClean="0">
                <a:solidFill>
                  <a:srgbClr val="5075BC"/>
                </a:solidFill>
              </a:rPr>
              <a:t> </a:t>
            </a:r>
            <a:r>
              <a:rPr lang="el-GR" sz="1000" baseline="0" dirty="0" smtClean="0">
                <a:solidFill>
                  <a:srgbClr val="5075BC"/>
                </a:solidFill>
              </a:rPr>
              <a:t>Τέχνη (7</a:t>
            </a:r>
            <a:r>
              <a:rPr lang="el-GR" sz="1000" baseline="30000" dirty="0" smtClean="0">
                <a:solidFill>
                  <a:srgbClr val="5075BC"/>
                </a:solidFill>
              </a:rPr>
              <a:t>ος</a:t>
            </a:r>
            <a:r>
              <a:rPr lang="el-GR" sz="1000" baseline="0" dirty="0" smtClean="0">
                <a:solidFill>
                  <a:srgbClr val="5075BC"/>
                </a:solidFill>
              </a:rPr>
              <a:t> αι. – 843)</a:t>
            </a:r>
            <a:endParaRPr lang="en-US" sz="1000" dirty="0">
              <a:solidFill>
                <a:srgbClr val="5075BC"/>
              </a:solidFill>
              <a:ea typeface="ＭＳ Ｐゴシック" pitchFamily="34" charset="-128"/>
              <a:cs typeface="+mn-cs"/>
            </a:endParaRP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9838095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60" r:id="rId8"/>
    <p:sldLayoutId id="2147483661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b="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://opencourses.uoa.gr/courses/THEOL100/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%5b1%5d%20http:/creativecommons.org/licenses/by-nc-sa/4.0/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Λογότυπο Εθνικόν και Καποδιστριακόν Πανεπιστήμιον Αθηνών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79512" y="404664"/>
            <a:ext cx="4147938" cy="817388"/>
          </a:xfrm>
          <a:prstGeom prst="rect">
            <a:avLst/>
          </a:prstGeom>
        </p:spPr>
      </p:pic>
      <p:sp>
        <p:nvSpPr>
          <p:cNvPr id="2" name="Τίτλος 1"/>
          <p:cNvSpPr>
            <a:spLocks noGrp="1"/>
          </p:cNvSpPr>
          <p:nvPr>
            <p:ph type="ctrTitle"/>
          </p:nvPr>
        </p:nvSpPr>
        <p:spPr>
          <a:xfrm>
            <a:off x="685800" y="2006575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el-GR" dirty="0" smtClean="0"/>
              <a:t>Χριστιανική και Βυζαντινή Αρχαιολογία</a:t>
            </a:r>
            <a:br>
              <a:rPr lang="el-GR" dirty="0" smtClean="0"/>
            </a:br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3" name="Υπότιτλος 2"/>
          <p:cNvSpPr>
            <a:spLocks noGrp="1"/>
          </p:cNvSpPr>
          <p:nvPr>
            <p:ph type="subTitle" idx="1"/>
          </p:nvPr>
        </p:nvSpPr>
        <p:spPr>
          <a:xfrm>
            <a:off x="683568" y="3384823"/>
            <a:ext cx="7776864" cy="1752600"/>
          </a:xfrm>
        </p:spPr>
        <p:txBody>
          <a:bodyPr>
            <a:noAutofit/>
          </a:bodyPr>
          <a:lstStyle/>
          <a:p>
            <a:r>
              <a:rPr lang="el-GR" sz="2800" dirty="0">
                <a:solidFill>
                  <a:srgbClr val="5075BC"/>
                </a:solidFill>
                <a:latin typeface="+mj-lt"/>
                <a:ea typeface="+mj-ea"/>
                <a:cs typeface="+mj-cs"/>
              </a:rPr>
              <a:t>Ενότητα Β</a:t>
            </a:r>
            <a:r>
              <a:rPr lang="el-GR" sz="2800" dirty="0" smtClean="0">
                <a:solidFill>
                  <a:srgbClr val="5075BC"/>
                </a:solidFill>
                <a:latin typeface="+mj-lt"/>
                <a:ea typeface="+mj-ea"/>
                <a:cs typeface="+mj-cs"/>
              </a:rPr>
              <a:t>:</a:t>
            </a:r>
            <a:r>
              <a:rPr lang="en-US" sz="2800" dirty="0" smtClean="0">
                <a:solidFill>
                  <a:srgbClr val="5075BC"/>
                </a:solidFill>
                <a:latin typeface="+mj-lt"/>
                <a:ea typeface="+mj-ea"/>
                <a:cs typeface="+mj-cs"/>
              </a:rPr>
              <a:t> </a:t>
            </a:r>
            <a:r>
              <a:rPr lang="el-GR" sz="2800" dirty="0" smtClean="0"/>
              <a:t>Πρωτοβυζαντινή Τέχνη (7</a:t>
            </a:r>
            <a:r>
              <a:rPr lang="el-GR" sz="2800" baseline="30000" dirty="0" smtClean="0"/>
              <a:t>ος</a:t>
            </a:r>
            <a:r>
              <a:rPr lang="el-GR" sz="2800" dirty="0" smtClean="0"/>
              <a:t> αι. – 843) Αρχιτεκτονική – Η Ζωγραφική της </a:t>
            </a:r>
            <a:r>
              <a:rPr lang="el-GR" sz="2800" dirty="0" err="1" smtClean="0"/>
              <a:t>Εικονομαχικής</a:t>
            </a:r>
            <a:r>
              <a:rPr lang="el-GR" sz="2800" dirty="0" smtClean="0"/>
              <a:t> περιόδου (726-843)</a:t>
            </a:r>
            <a:endParaRPr lang="en-US" sz="2800" dirty="0" smtClean="0"/>
          </a:p>
          <a:p>
            <a:r>
              <a:rPr lang="el-GR" sz="2800" dirty="0" err="1" smtClean="0"/>
              <a:t>Στουφή</a:t>
            </a:r>
            <a:r>
              <a:rPr lang="el-GR" sz="2800" dirty="0" smtClean="0"/>
              <a:t> - Πουλημένου Ιωάννα</a:t>
            </a:r>
          </a:p>
          <a:p>
            <a:r>
              <a:rPr lang="en-US" sz="2800" dirty="0" err="1" smtClean="0">
                <a:sym typeface="Helvetica" pitchFamily="2" charset="0"/>
              </a:rPr>
              <a:t>Ἐθνικὸ</a:t>
            </a:r>
            <a:r>
              <a:rPr lang="en-US" sz="2800" dirty="0" smtClean="0">
                <a:sym typeface="Helvetica" pitchFamily="2" charset="0"/>
              </a:rPr>
              <a:t> </a:t>
            </a:r>
            <a:r>
              <a:rPr lang="en-US" sz="2800" dirty="0" err="1" smtClean="0">
                <a:sym typeface="Helvetica" pitchFamily="2" charset="0"/>
              </a:rPr>
              <a:t>καὶ</a:t>
            </a:r>
            <a:r>
              <a:rPr lang="en-US" sz="2800" dirty="0" smtClean="0">
                <a:sym typeface="Helvetica" pitchFamily="2" charset="0"/>
              </a:rPr>
              <a:t> </a:t>
            </a:r>
            <a:r>
              <a:rPr lang="en-US" sz="2800" dirty="0" err="1" smtClean="0">
                <a:sym typeface="Helvetica" pitchFamily="2" charset="0"/>
              </a:rPr>
              <a:t>Καποδιστριακὸ</a:t>
            </a:r>
            <a:r>
              <a:rPr lang="en-US" sz="2800" dirty="0" smtClean="0">
                <a:sym typeface="Helvetica" pitchFamily="2" charset="0"/>
              </a:rPr>
              <a:t> </a:t>
            </a:r>
            <a:r>
              <a:rPr lang="en-US" sz="2800" dirty="0" err="1" smtClean="0">
                <a:sym typeface="Helvetica" pitchFamily="2" charset="0"/>
              </a:rPr>
              <a:t>Πανεπιστήμιο</a:t>
            </a:r>
            <a:r>
              <a:rPr lang="en-US" sz="2800" dirty="0" smtClean="0">
                <a:sym typeface="Helvetica" pitchFamily="2" charset="0"/>
              </a:rPr>
              <a:t> </a:t>
            </a:r>
            <a:r>
              <a:rPr lang="en-US" sz="2800" dirty="0" err="1" smtClean="0">
                <a:sym typeface="Helvetica" pitchFamily="2" charset="0"/>
              </a:rPr>
              <a:t>Ἀθηνῶν</a:t>
            </a:r>
            <a:endParaRPr lang="en-US" sz="2800" dirty="0" smtClean="0">
              <a:sym typeface="Helvetica" pitchFamily="2" charset="0"/>
            </a:endParaRPr>
          </a:p>
          <a:p>
            <a:r>
              <a:rPr lang="en-US" sz="2800" dirty="0" err="1" smtClean="0">
                <a:sym typeface="Helvetica" pitchFamily="2" charset="0"/>
              </a:rPr>
              <a:t>Τμῆμα</a:t>
            </a:r>
            <a:r>
              <a:rPr lang="en-US" sz="2800" dirty="0" smtClean="0">
                <a:sym typeface="Helvetica" pitchFamily="2" charset="0"/>
              </a:rPr>
              <a:t> </a:t>
            </a:r>
            <a:r>
              <a:rPr lang="en-US" sz="2800" dirty="0" err="1" smtClean="0">
                <a:sym typeface="Helvetica" pitchFamily="2" charset="0"/>
              </a:rPr>
              <a:t>Θεολογίας</a:t>
            </a:r>
            <a:r>
              <a:rPr lang="en-US" sz="2800" dirty="0" smtClean="0">
                <a:sym typeface="Helvetica" pitchFamily="2" charset="0"/>
              </a:rPr>
              <a:t> - </a:t>
            </a:r>
            <a:r>
              <a:rPr lang="en-US" sz="2800" dirty="0" err="1" smtClean="0">
                <a:sym typeface="Helvetica" pitchFamily="2" charset="0"/>
              </a:rPr>
              <a:t>Θεολογικὴ</a:t>
            </a:r>
            <a:r>
              <a:rPr lang="en-US" sz="2800" dirty="0" smtClean="0">
                <a:sym typeface="Helvetica" pitchFamily="2" charset="0"/>
              </a:rPr>
              <a:t> </a:t>
            </a:r>
            <a:r>
              <a:rPr lang="en-US" sz="2800" dirty="0" err="1" smtClean="0">
                <a:sym typeface="Helvetica" pitchFamily="2" charset="0"/>
              </a:rPr>
              <a:t>Σχολή</a:t>
            </a:r>
            <a:endParaRPr lang="en-US" sz="2800" dirty="0" smtClean="0">
              <a:sym typeface="Helvetica" pitchFamily="2" charset="0"/>
            </a:endParaRPr>
          </a:p>
          <a:p>
            <a:endParaRPr lang="el-GR" sz="2800" dirty="0" smtClean="0"/>
          </a:p>
        </p:txBody>
      </p:sp>
    </p:spTree>
    <p:extLst>
      <p:ext uri="{BB962C8B-B14F-4D97-AF65-F5344CB8AC3E}">
        <p14:creationId xmlns="" xmlns:p14="http://schemas.microsoft.com/office/powerpoint/2010/main" val="34281954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Θέση κειμένου 5"/>
          <p:cNvSpPr>
            <a:spLocks noGrp="1"/>
          </p:cNvSpPr>
          <p:nvPr>
            <p:ph type="body" idx="1"/>
          </p:nvPr>
        </p:nvSpPr>
        <p:spPr>
          <a:xfrm>
            <a:off x="683568" y="2924944"/>
            <a:ext cx="7666111" cy="1481956"/>
          </a:xfrm>
        </p:spPr>
        <p:txBody>
          <a:bodyPr/>
          <a:lstStyle/>
          <a:p>
            <a:r>
              <a:rPr lang="el-GR" dirty="0" smtClean="0"/>
              <a:t>        </a:t>
            </a:r>
            <a:endParaRPr lang="el-GR" dirty="0"/>
          </a:p>
        </p:txBody>
      </p:sp>
      <p:sp>
        <p:nvSpPr>
          <p:cNvPr id="5" name="Τίτλος 4"/>
          <p:cNvSpPr>
            <a:spLocks noGrp="1"/>
          </p:cNvSpPr>
          <p:nvPr>
            <p:ph type="title"/>
          </p:nvPr>
        </p:nvSpPr>
        <p:spPr>
          <a:xfrm>
            <a:off x="611560" y="3140968"/>
            <a:ext cx="7883153" cy="2628007"/>
          </a:xfrm>
        </p:spPr>
        <p:txBody>
          <a:bodyPr>
            <a:normAutofit/>
          </a:bodyPr>
          <a:lstStyle/>
          <a:p>
            <a:r>
              <a:rPr lang="el-GR" sz="4400" dirty="0" smtClean="0"/>
              <a:t>                  Αρχιτεκτονική</a:t>
            </a:r>
            <a:endParaRPr lang="en-US" sz="4400" dirty="0"/>
          </a:p>
        </p:txBody>
      </p:sp>
    </p:spTree>
    <p:extLst>
      <p:ext uri="{BB962C8B-B14F-4D97-AF65-F5344CB8AC3E}">
        <p14:creationId xmlns="" xmlns:p14="http://schemas.microsoft.com/office/powerpoint/2010/main" val="29463098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0" y="257175"/>
            <a:ext cx="2794353" cy="1200150"/>
          </a:xfrm>
        </p:spPr>
        <p:txBody>
          <a:bodyPr>
            <a:normAutofit/>
          </a:bodyPr>
          <a:lstStyle/>
          <a:p>
            <a:pPr algn="ctr"/>
            <a:r>
              <a:rPr lang="el-GR" dirty="0" smtClean="0"/>
              <a:t>Εικόνα 1</a:t>
            </a:r>
            <a:endParaRPr lang="el-GR" dirty="0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397555" y="1457325"/>
            <a:ext cx="2396797" cy="4779987"/>
          </a:xfrm>
        </p:spPr>
        <p:txBody>
          <a:bodyPr/>
          <a:lstStyle/>
          <a:p>
            <a:r>
              <a:rPr lang="el-GR" dirty="0" smtClean="0"/>
              <a:t>Σπάρτη. Βασιλική Αγίου </a:t>
            </a:r>
            <a:r>
              <a:rPr lang="el-GR" dirty="0" err="1" smtClean="0"/>
              <a:t>Νίκωνος</a:t>
            </a:r>
            <a:r>
              <a:rPr lang="el-GR" dirty="0" smtClean="0"/>
              <a:t>, 7</a:t>
            </a:r>
            <a:r>
              <a:rPr lang="el-GR" baseline="30000" dirty="0" smtClean="0"/>
              <a:t>ος</a:t>
            </a:r>
            <a:r>
              <a:rPr lang="el-GR" dirty="0" smtClean="0"/>
              <a:t> αι.</a:t>
            </a:r>
            <a:endParaRPr lang="el-GR" dirty="0"/>
          </a:p>
        </p:txBody>
      </p:sp>
      <p:pic>
        <p:nvPicPr>
          <p:cNvPr id="3" name="Θέση περιεχομένου 2" descr="Εικόνα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7513" y="1124744"/>
            <a:ext cx="6563072" cy="5214279"/>
          </a:xfrm>
        </p:spPr>
      </p:pic>
    </p:spTree>
    <p:extLst>
      <p:ext uri="{BB962C8B-B14F-4D97-AF65-F5344CB8AC3E}">
        <p14:creationId xmlns="" xmlns:p14="http://schemas.microsoft.com/office/powerpoint/2010/main" val="44994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0" y="257175"/>
            <a:ext cx="2794353" cy="1200150"/>
          </a:xfrm>
        </p:spPr>
        <p:txBody>
          <a:bodyPr>
            <a:normAutofit/>
          </a:bodyPr>
          <a:lstStyle/>
          <a:p>
            <a:pPr algn="ctr"/>
            <a:r>
              <a:rPr lang="el-GR" dirty="0" smtClean="0"/>
              <a:t>Εικόνα 2</a:t>
            </a:r>
            <a:endParaRPr lang="el-GR" dirty="0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397555" y="1457325"/>
            <a:ext cx="2396797" cy="4779987"/>
          </a:xfrm>
        </p:spPr>
        <p:txBody>
          <a:bodyPr/>
          <a:lstStyle/>
          <a:p>
            <a:r>
              <a:rPr lang="el-GR" dirty="0" smtClean="0"/>
              <a:t>Μάνη. Τηγάνι, Βασιλική, 7</a:t>
            </a:r>
            <a:r>
              <a:rPr lang="el-GR" baseline="30000" dirty="0" smtClean="0"/>
              <a:t>ος</a:t>
            </a:r>
            <a:r>
              <a:rPr lang="el-GR" dirty="0" smtClean="0"/>
              <a:t> αι.</a:t>
            </a:r>
            <a:endParaRPr lang="el-GR" dirty="0"/>
          </a:p>
        </p:txBody>
      </p:sp>
      <p:pic>
        <p:nvPicPr>
          <p:cNvPr id="3" name="Θέση περιεχομένου 2" descr="Εικόνα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7824" y="21115"/>
            <a:ext cx="5611316" cy="6350122"/>
          </a:xfrm>
        </p:spPr>
      </p:pic>
    </p:spTree>
    <p:extLst>
      <p:ext uri="{BB962C8B-B14F-4D97-AF65-F5344CB8AC3E}">
        <p14:creationId xmlns="" xmlns:p14="http://schemas.microsoft.com/office/powerpoint/2010/main" val="10444531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0" y="257175"/>
            <a:ext cx="2794353" cy="1200150"/>
          </a:xfrm>
        </p:spPr>
        <p:txBody>
          <a:bodyPr>
            <a:normAutofit/>
          </a:bodyPr>
          <a:lstStyle/>
          <a:p>
            <a:pPr algn="ctr"/>
            <a:r>
              <a:rPr lang="el-GR" dirty="0" smtClean="0"/>
              <a:t>Εικόνα 3</a:t>
            </a:r>
            <a:endParaRPr lang="el-GR" dirty="0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397555" y="1457325"/>
            <a:ext cx="6262677" cy="4779987"/>
          </a:xfrm>
        </p:spPr>
        <p:txBody>
          <a:bodyPr/>
          <a:lstStyle/>
          <a:p>
            <a:r>
              <a:rPr lang="el-GR" dirty="0" smtClean="0"/>
              <a:t>Βουλγαρία, </a:t>
            </a:r>
            <a:r>
              <a:rPr lang="en-US" dirty="0" err="1" smtClean="0"/>
              <a:t>Adoba-Pliska</a:t>
            </a:r>
            <a:r>
              <a:rPr lang="en-US" dirty="0" smtClean="0"/>
              <a:t>. </a:t>
            </a:r>
            <a:r>
              <a:rPr lang="el-GR" dirty="0" smtClean="0"/>
              <a:t>Βασιλική, αρχές 7</a:t>
            </a:r>
            <a:r>
              <a:rPr lang="el-GR" baseline="30000" dirty="0" smtClean="0"/>
              <a:t>ου</a:t>
            </a:r>
            <a:r>
              <a:rPr lang="el-GR" dirty="0" smtClean="0"/>
              <a:t> αι.</a:t>
            </a:r>
            <a:endParaRPr lang="el-GR" dirty="0"/>
          </a:p>
        </p:txBody>
      </p:sp>
      <p:pic>
        <p:nvPicPr>
          <p:cNvPr id="3" name="Θέση περιεχομένου 2" descr="Εικόνα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7429" r="3421"/>
          <a:stretch/>
        </p:blipFill>
        <p:spPr>
          <a:xfrm>
            <a:off x="107504" y="1856897"/>
            <a:ext cx="8964487" cy="4380415"/>
          </a:xfrm>
        </p:spPr>
      </p:pic>
    </p:spTree>
    <p:extLst>
      <p:ext uri="{BB962C8B-B14F-4D97-AF65-F5344CB8AC3E}">
        <p14:creationId xmlns="" xmlns:p14="http://schemas.microsoft.com/office/powerpoint/2010/main" val="35302745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Θέση περιεχομένου 2" descr="Εικόνα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3688" y="-387146"/>
            <a:ext cx="7404649" cy="6845468"/>
          </a:xfrm>
        </p:spPr>
      </p:pic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0" y="257175"/>
            <a:ext cx="2794353" cy="1200150"/>
          </a:xfrm>
        </p:spPr>
        <p:txBody>
          <a:bodyPr>
            <a:normAutofit/>
          </a:bodyPr>
          <a:lstStyle/>
          <a:p>
            <a:pPr algn="ctr"/>
            <a:r>
              <a:rPr lang="el-GR" dirty="0" smtClean="0"/>
              <a:t>Εικόνα 4</a:t>
            </a:r>
            <a:endParaRPr lang="el-GR" dirty="0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397555" y="1457325"/>
            <a:ext cx="2396797" cy="4779987"/>
          </a:xfrm>
        </p:spPr>
        <p:txBody>
          <a:bodyPr/>
          <a:lstStyle/>
          <a:p>
            <a:r>
              <a:rPr lang="el-GR" dirty="0" smtClean="0"/>
              <a:t>Νίκαια Βιθυνίας. Ναός Κοιμήσεως της Θεοτόκου, αρχές 7</a:t>
            </a:r>
            <a:r>
              <a:rPr lang="el-GR" baseline="30000" dirty="0" smtClean="0"/>
              <a:t>ου</a:t>
            </a:r>
            <a:r>
              <a:rPr lang="el-GR" dirty="0" smtClean="0"/>
              <a:t> αι.</a:t>
            </a:r>
            <a:endParaRPr lang="el-GR" dirty="0"/>
          </a:p>
        </p:txBody>
      </p:sp>
    </p:spTree>
    <p:extLst>
      <p:ext uri="{BB962C8B-B14F-4D97-AF65-F5344CB8AC3E}">
        <p14:creationId xmlns="" xmlns:p14="http://schemas.microsoft.com/office/powerpoint/2010/main" val="24715516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0" y="257175"/>
            <a:ext cx="2794353" cy="1200150"/>
          </a:xfrm>
        </p:spPr>
        <p:txBody>
          <a:bodyPr>
            <a:normAutofit/>
          </a:bodyPr>
          <a:lstStyle/>
          <a:p>
            <a:pPr algn="ctr"/>
            <a:r>
              <a:rPr lang="el-GR" dirty="0" smtClean="0"/>
              <a:t>Εικόνα 5</a:t>
            </a:r>
            <a:endParaRPr lang="el-GR" dirty="0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397555" y="1457325"/>
            <a:ext cx="2396797" cy="4779987"/>
          </a:xfrm>
        </p:spPr>
        <p:txBody>
          <a:bodyPr/>
          <a:lstStyle/>
          <a:p>
            <a:r>
              <a:rPr lang="el-GR" dirty="0" smtClean="0"/>
              <a:t>Θεσσαλονίκη. Αγία Σοφία, αρχές 7</a:t>
            </a:r>
            <a:r>
              <a:rPr lang="el-GR" baseline="30000" dirty="0" smtClean="0"/>
              <a:t>ου</a:t>
            </a:r>
            <a:r>
              <a:rPr lang="el-GR" dirty="0" smtClean="0"/>
              <a:t> αι.</a:t>
            </a:r>
            <a:endParaRPr lang="el-GR" dirty="0"/>
          </a:p>
        </p:txBody>
      </p:sp>
      <p:pic>
        <p:nvPicPr>
          <p:cNvPr id="6" name="Θέση περιεχομένου 5" descr="Εικόνα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6391" y="116632"/>
            <a:ext cx="5105003" cy="6224282"/>
          </a:xfrm>
        </p:spPr>
      </p:pic>
    </p:spTree>
    <p:extLst>
      <p:ext uri="{BB962C8B-B14F-4D97-AF65-F5344CB8AC3E}">
        <p14:creationId xmlns="" xmlns:p14="http://schemas.microsoft.com/office/powerpoint/2010/main" val="3538522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Θέση περιεχομένου 2" descr="Εικόνα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3688" y="463674"/>
            <a:ext cx="7499176" cy="5549932"/>
          </a:xfrm>
        </p:spPr>
      </p:pic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0" y="257175"/>
            <a:ext cx="2794353" cy="1200150"/>
          </a:xfrm>
        </p:spPr>
        <p:txBody>
          <a:bodyPr>
            <a:normAutofit/>
          </a:bodyPr>
          <a:lstStyle/>
          <a:p>
            <a:pPr algn="ctr"/>
            <a:r>
              <a:rPr lang="el-GR" dirty="0" smtClean="0"/>
              <a:t>Εικόνα 6</a:t>
            </a:r>
            <a:endParaRPr lang="el-GR" dirty="0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397555" y="1457325"/>
            <a:ext cx="2396797" cy="4779987"/>
          </a:xfrm>
        </p:spPr>
        <p:txBody>
          <a:bodyPr/>
          <a:lstStyle/>
          <a:p>
            <a:r>
              <a:rPr lang="el-GR" dirty="0" smtClean="0"/>
              <a:t>Κρήτη, Γόρτυνα. Ο ναός του Αγίου </a:t>
            </a:r>
            <a:r>
              <a:rPr lang="el-GR" dirty="0" err="1" smtClean="0"/>
              <a:t>Τϊτου</a:t>
            </a:r>
            <a:r>
              <a:rPr lang="el-GR" dirty="0" smtClean="0"/>
              <a:t>, 7</a:t>
            </a:r>
            <a:r>
              <a:rPr lang="el-GR" baseline="30000" dirty="0" smtClean="0"/>
              <a:t>ος</a:t>
            </a:r>
            <a:r>
              <a:rPr lang="el-GR" dirty="0" smtClean="0"/>
              <a:t> αι.</a:t>
            </a:r>
            <a:endParaRPr lang="el-GR" dirty="0"/>
          </a:p>
        </p:txBody>
      </p:sp>
    </p:spTree>
    <p:extLst>
      <p:ext uri="{BB962C8B-B14F-4D97-AF65-F5344CB8AC3E}">
        <p14:creationId xmlns="" xmlns:p14="http://schemas.microsoft.com/office/powerpoint/2010/main" val="1099677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0" y="257175"/>
            <a:ext cx="2794353" cy="1200150"/>
          </a:xfrm>
        </p:spPr>
        <p:txBody>
          <a:bodyPr>
            <a:normAutofit/>
          </a:bodyPr>
          <a:lstStyle/>
          <a:p>
            <a:pPr algn="ctr"/>
            <a:r>
              <a:rPr lang="el-GR" dirty="0" smtClean="0"/>
              <a:t>Εικόνα 7</a:t>
            </a:r>
            <a:endParaRPr lang="el-GR" dirty="0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397555" y="1457325"/>
            <a:ext cx="7270789" cy="4779987"/>
          </a:xfrm>
        </p:spPr>
        <p:txBody>
          <a:bodyPr/>
          <a:lstStyle/>
          <a:p>
            <a:r>
              <a:rPr lang="el-GR" dirty="0" smtClean="0"/>
              <a:t>Βιθυνία, </a:t>
            </a:r>
            <a:r>
              <a:rPr lang="el-GR" dirty="0" err="1" smtClean="0"/>
              <a:t>Τρίγλεια</a:t>
            </a:r>
            <a:r>
              <a:rPr lang="el-GR" dirty="0" smtClean="0"/>
              <a:t>. Καθολικό μονής (εγγεγραμμένος σταυροειδής ναός με τρούλο), τέλος 8</a:t>
            </a:r>
            <a:r>
              <a:rPr lang="el-GR" baseline="30000" dirty="0" smtClean="0"/>
              <a:t>ου</a:t>
            </a:r>
            <a:r>
              <a:rPr lang="el-GR" dirty="0" smtClean="0"/>
              <a:t>-αρχές 9</a:t>
            </a:r>
            <a:r>
              <a:rPr lang="el-GR" baseline="30000" dirty="0" smtClean="0"/>
              <a:t>ου</a:t>
            </a:r>
            <a:r>
              <a:rPr lang="el-GR" dirty="0" smtClean="0"/>
              <a:t> αι.</a:t>
            </a:r>
            <a:endParaRPr lang="el-GR" dirty="0"/>
          </a:p>
        </p:txBody>
      </p:sp>
      <p:pic>
        <p:nvPicPr>
          <p:cNvPr id="3" name="Θέση περιεχομένου 2" descr="Εικόνα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2303082"/>
            <a:ext cx="7776046" cy="3934230"/>
          </a:xfrm>
        </p:spPr>
      </p:pic>
    </p:spTree>
    <p:extLst>
      <p:ext uri="{BB962C8B-B14F-4D97-AF65-F5344CB8AC3E}">
        <p14:creationId xmlns="" xmlns:p14="http://schemas.microsoft.com/office/powerpoint/2010/main" val="3351505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Θέση περιεχομένου 2" descr="Εικόνα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1760" y="908720"/>
            <a:ext cx="6555548" cy="5490842"/>
          </a:xfrm>
        </p:spPr>
      </p:pic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0" y="257175"/>
            <a:ext cx="2794353" cy="1200150"/>
          </a:xfrm>
        </p:spPr>
        <p:txBody>
          <a:bodyPr>
            <a:normAutofit/>
          </a:bodyPr>
          <a:lstStyle/>
          <a:p>
            <a:pPr algn="ctr"/>
            <a:r>
              <a:rPr lang="el-GR" dirty="0" smtClean="0"/>
              <a:t>Εικόνα 8</a:t>
            </a:r>
            <a:endParaRPr lang="el-GR" dirty="0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397555" y="1457325"/>
            <a:ext cx="1726173" cy="4779987"/>
          </a:xfrm>
        </p:spPr>
        <p:txBody>
          <a:bodyPr/>
          <a:lstStyle/>
          <a:p>
            <a:r>
              <a:rPr lang="el-GR" dirty="0" smtClean="0"/>
              <a:t>Άρτα, </a:t>
            </a:r>
            <a:r>
              <a:rPr lang="el-GR" dirty="0" err="1" smtClean="0"/>
              <a:t>Πλησιοί</a:t>
            </a:r>
            <a:r>
              <a:rPr lang="el-GR" dirty="0" smtClean="0"/>
              <a:t>. Άγιος Δημήτριος του «</a:t>
            </a:r>
            <a:r>
              <a:rPr lang="el-GR" dirty="0" err="1" smtClean="0"/>
              <a:t>Κατσούρη</a:t>
            </a:r>
            <a:r>
              <a:rPr lang="el-GR" dirty="0" smtClean="0"/>
              <a:t>», β’ μισό 8</a:t>
            </a:r>
            <a:r>
              <a:rPr lang="el-GR" baseline="30000" dirty="0" smtClean="0"/>
              <a:t>ου</a:t>
            </a:r>
            <a:r>
              <a:rPr lang="el-GR" dirty="0" smtClean="0"/>
              <a:t> – α’ μισό 9</a:t>
            </a:r>
            <a:r>
              <a:rPr lang="el-GR" baseline="30000" dirty="0" smtClean="0"/>
              <a:t>ου</a:t>
            </a:r>
            <a:r>
              <a:rPr lang="el-GR" dirty="0" smtClean="0"/>
              <a:t> αι.</a:t>
            </a:r>
            <a:endParaRPr lang="el-GR" dirty="0"/>
          </a:p>
        </p:txBody>
      </p:sp>
    </p:spTree>
    <p:extLst>
      <p:ext uri="{BB962C8B-B14F-4D97-AF65-F5344CB8AC3E}">
        <p14:creationId xmlns="" xmlns:p14="http://schemas.microsoft.com/office/powerpoint/2010/main" val="26443926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Θέση περιεχομένου 2" descr="Εικόνα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5697" y="910675"/>
            <a:ext cx="7333972" cy="5038606"/>
          </a:xfrm>
        </p:spPr>
      </p:pic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0" y="257175"/>
            <a:ext cx="2794353" cy="1200150"/>
          </a:xfrm>
        </p:spPr>
        <p:txBody>
          <a:bodyPr>
            <a:normAutofit/>
          </a:bodyPr>
          <a:lstStyle/>
          <a:p>
            <a:pPr algn="ctr"/>
            <a:r>
              <a:rPr lang="el-GR" dirty="0" smtClean="0"/>
              <a:t>Εικόνα 9</a:t>
            </a:r>
            <a:endParaRPr lang="el-GR" dirty="0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397555" y="1457325"/>
            <a:ext cx="1438141" cy="4779987"/>
          </a:xfrm>
        </p:spPr>
        <p:txBody>
          <a:bodyPr/>
          <a:lstStyle/>
          <a:p>
            <a:r>
              <a:rPr lang="el-GR" dirty="0" smtClean="0"/>
              <a:t>Ευρυτανία. Επισκοπή, β’ μισό 8</a:t>
            </a:r>
            <a:r>
              <a:rPr lang="el-GR" baseline="30000" dirty="0" smtClean="0"/>
              <a:t>ου</a:t>
            </a:r>
            <a:r>
              <a:rPr lang="el-GR" dirty="0" smtClean="0"/>
              <a:t> α’ μισό 9</a:t>
            </a:r>
            <a:r>
              <a:rPr lang="el-GR" baseline="30000" dirty="0" smtClean="0"/>
              <a:t>ου</a:t>
            </a:r>
            <a:r>
              <a:rPr lang="el-GR" dirty="0" smtClean="0"/>
              <a:t> αι.</a:t>
            </a:r>
            <a:endParaRPr lang="el-GR" dirty="0"/>
          </a:p>
        </p:txBody>
      </p:sp>
    </p:spTree>
    <p:extLst>
      <p:ext uri="{BB962C8B-B14F-4D97-AF65-F5344CB8AC3E}">
        <p14:creationId xmlns="" xmlns:p14="http://schemas.microsoft.com/office/powerpoint/2010/main" val="28604724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Τίτλος 4"/>
          <p:cNvSpPr>
            <a:spLocks noGrp="1"/>
          </p:cNvSpPr>
          <p:nvPr>
            <p:ph type="title"/>
          </p:nvPr>
        </p:nvSpPr>
        <p:spPr>
          <a:xfrm>
            <a:off x="467544" y="2852936"/>
            <a:ext cx="8496944" cy="1506091"/>
          </a:xfrm>
        </p:spPr>
        <p:txBody>
          <a:bodyPr>
            <a:normAutofit/>
          </a:bodyPr>
          <a:lstStyle/>
          <a:p>
            <a:pPr algn="ctr"/>
            <a:r>
              <a:rPr lang="el-GR" sz="4400" dirty="0" smtClean="0"/>
              <a:t>Η ζωγραφική της </a:t>
            </a:r>
            <a:r>
              <a:rPr lang="el-GR" sz="4400" dirty="0" err="1" smtClean="0"/>
              <a:t>εικονομαχικής</a:t>
            </a:r>
            <a:r>
              <a:rPr lang="el-GR" sz="4400" dirty="0" smtClean="0"/>
              <a:t> </a:t>
            </a:r>
            <a:r>
              <a:rPr lang="el-GR" sz="4400" dirty="0" smtClean="0"/>
              <a:t>                             περιόδου</a:t>
            </a:r>
            <a:endParaRPr lang="en-US" sz="4400" dirty="0"/>
          </a:p>
        </p:txBody>
      </p:sp>
    </p:spTree>
    <p:extLst>
      <p:ext uri="{BB962C8B-B14F-4D97-AF65-F5344CB8AC3E}">
        <p14:creationId xmlns="" xmlns:p14="http://schemas.microsoft.com/office/powerpoint/2010/main" val="24159346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0" y="257175"/>
            <a:ext cx="2794353" cy="1200150"/>
          </a:xfrm>
        </p:spPr>
        <p:txBody>
          <a:bodyPr>
            <a:normAutofit/>
          </a:bodyPr>
          <a:lstStyle/>
          <a:p>
            <a:pPr algn="ctr"/>
            <a:r>
              <a:rPr lang="el-GR" dirty="0" smtClean="0"/>
              <a:t>Εικόνα 10</a:t>
            </a:r>
            <a:endParaRPr lang="el-GR" dirty="0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397556" y="1457325"/>
            <a:ext cx="1798180" cy="4779987"/>
          </a:xfrm>
        </p:spPr>
        <p:txBody>
          <a:bodyPr/>
          <a:lstStyle/>
          <a:p>
            <a:r>
              <a:rPr lang="el-GR" dirty="0" smtClean="0"/>
              <a:t>Θεσσαλονίκη. Αγία Σοφία, </a:t>
            </a:r>
            <a:r>
              <a:rPr lang="el-GR" dirty="0" err="1" smtClean="0"/>
              <a:t>εικονομαχικός</a:t>
            </a:r>
            <a:r>
              <a:rPr lang="el-GR" dirty="0" smtClean="0"/>
              <a:t> σταυρός.</a:t>
            </a:r>
            <a:endParaRPr lang="el-GR" dirty="0"/>
          </a:p>
        </p:txBody>
      </p:sp>
      <p:pic>
        <p:nvPicPr>
          <p:cNvPr id="3" name="Θέση περιεχομένου 2" descr="Εικόνα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7744" y="1611759"/>
            <a:ext cx="6706678" cy="4471118"/>
          </a:xfrm>
        </p:spPr>
      </p:pic>
    </p:spTree>
    <p:extLst>
      <p:ext uri="{BB962C8B-B14F-4D97-AF65-F5344CB8AC3E}">
        <p14:creationId xmlns="" xmlns:p14="http://schemas.microsoft.com/office/powerpoint/2010/main" val="11545994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0" y="257175"/>
            <a:ext cx="2794353" cy="1200150"/>
          </a:xfrm>
        </p:spPr>
        <p:txBody>
          <a:bodyPr>
            <a:normAutofit/>
          </a:bodyPr>
          <a:lstStyle/>
          <a:p>
            <a:pPr algn="ctr"/>
            <a:r>
              <a:rPr lang="el-GR" dirty="0" smtClean="0"/>
              <a:t>Εικόνα 11</a:t>
            </a:r>
            <a:endParaRPr lang="el-GR" dirty="0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397555" y="1457325"/>
            <a:ext cx="1726173" cy="4779987"/>
          </a:xfrm>
        </p:spPr>
        <p:txBody>
          <a:bodyPr/>
          <a:lstStyle/>
          <a:p>
            <a:r>
              <a:rPr lang="el-GR" dirty="0" smtClean="0"/>
              <a:t>Νάξος. Άγιος Ιωάννης «στ’ </a:t>
            </a:r>
            <a:r>
              <a:rPr lang="el-GR" dirty="0" err="1" smtClean="0"/>
              <a:t>Αδησαρού</a:t>
            </a:r>
            <a:r>
              <a:rPr lang="el-GR" dirty="0" smtClean="0"/>
              <a:t>», </a:t>
            </a:r>
            <a:r>
              <a:rPr lang="el-GR" dirty="0" err="1" smtClean="0"/>
              <a:t>εικονομαχικός</a:t>
            </a:r>
            <a:r>
              <a:rPr lang="el-GR" dirty="0" smtClean="0"/>
              <a:t> διάκοσμος.</a:t>
            </a:r>
            <a:endParaRPr lang="el-GR" dirty="0"/>
          </a:p>
        </p:txBody>
      </p:sp>
      <p:pic>
        <p:nvPicPr>
          <p:cNvPr id="3" name="Θέση περιεχομένου 2" descr="Εικόνα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9792" y="315265"/>
            <a:ext cx="6265686" cy="5887040"/>
          </a:xfrm>
        </p:spPr>
      </p:pic>
    </p:spTree>
    <p:extLst>
      <p:ext uri="{BB962C8B-B14F-4D97-AF65-F5344CB8AC3E}">
        <p14:creationId xmlns="" xmlns:p14="http://schemas.microsoft.com/office/powerpoint/2010/main" val="31979343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0" y="257175"/>
            <a:ext cx="2794353" cy="1200150"/>
          </a:xfrm>
        </p:spPr>
        <p:txBody>
          <a:bodyPr>
            <a:normAutofit/>
          </a:bodyPr>
          <a:lstStyle/>
          <a:p>
            <a:pPr algn="ctr"/>
            <a:r>
              <a:rPr lang="el-GR" dirty="0" smtClean="0"/>
              <a:t>Εικόνα 12</a:t>
            </a:r>
            <a:endParaRPr lang="el-GR" dirty="0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397555" y="1457325"/>
            <a:ext cx="2396797" cy="4779987"/>
          </a:xfrm>
        </p:spPr>
        <p:txBody>
          <a:bodyPr/>
          <a:lstStyle/>
          <a:p>
            <a:r>
              <a:rPr lang="el-GR" dirty="0"/>
              <a:t>Νάξος. Άγιος Ιωάννης «στ’ </a:t>
            </a:r>
            <a:r>
              <a:rPr lang="el-GR" dirty="0" err="1"/>
              <a:t>Αδησαρού</a:t>
            </a:r>
            <a:r>
              <a:rPr lang="el-GR" dirty="0"/>
              <a:t>», </a:t>
            </a:r>
            <a:r>
              <a:rPr lang="el-GR" dirty="0" err="1"/>
              <a:t>εικονομαχικός</a:t>
            </a:r>
            <a:r>
              <a:rPr lang="el-GR" dirty="0"/>
              <a:t> διάκοσμος.</a:t>
            </a:r>
          </a:p>
          <a:p>
            <a:endParaRPr lang="el-GR" dirty="0"/>
          </a:p>
        </p:txBody>
      </p:sp>
      <p:pic>
        <p:nvPicPr>
          <p:cNvPr id="3" name="Θέση περιεχομένου 2" descr="Εικόνα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9832" y="116632"/>
            <a:ext cx="5184576" cy="6276565"/>
          </a:xfrm>
        </p:spPr>
      </p:pic>
    </p:spTree>
    <p:extLst>
      <p:ext uri="{BB962C8B-B14F-4D97-AF65-F5344CB8AC3E}">
        <p14:creationId xmlns="" xmlns:p14="http://schemas.microsoft.com/office/powerpoint/2010/main" val="18593959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0" y="257175"/>
            <a:ext cx="2794353" cy="1200150"/>
          </a:xfrm>
        </p:spPr>
        <p:txBody>
          <a:bodyPr>
            <a:normAutofit/>
          </a:bodyPr>
          <a:lstStyle/>
          <a:p>
            <a:pPr algn="ctr"/>
            <a:r>
              <a:rPr lang="el-GR" dirty="0" smtClean="0"/>
              <a:t>Εικόνα 13</a:t>
            </a:r>
            <a:endParaRPr lang="el-GR" dirty="0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397555" y="1457325"/>
            <a:ext cx="2396797" cy="4779987"/>
          </a:xfrm>
        </p:spPr>
        <p:txBody>
          <a:bodyPr/>
          <a:lstStyle/>
          <a:p>
            <a:r>
              <a:rPr lang="el-GR" dirty="0" smtClean="0"/>
              <a:t>Ιωάννου Δαμασκηνού, Ιερά Παράλληλα, 800-840 (Εθνική Βιβλιοθήκη </a:t>
            </a:r>
            <a:r>
              <a:rPr lang="el-GR" dirty="0" err="1" smtClean="0"/>
              <a:t>Παρισίων</a:t>
            </a:r>
            <a:r>
              <a:rPr lang="el-GR" dirty="0" smtClean="0"/>
              <a:t>).</a:t>
            </a:r>
            <a:endParaRPr lang="el-GR" dirty="0"/>
          </a:p>
        </p:txBody>
      </p:sp>
      <p:pic>
        <p:nvPicPr>
          <p:cNvPr id="3" name="Θέση περιεχομένου 2" descr="Εικόνα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9992" y="1441389"/>
            <a:ext cx="3117036" cy="4221552"/>
          </a:xfrm>
        </p:spPr>
      </p:pic>
    </p:spTree>
    <p:extLst>
      <p:ext uri="{BB962C8B-B14F-4D97-AF65-F5344CB8AC3E}">
        <p14:creationId xmlns="" xmlns:p14="http://schemas.microsoft.com/office/powerpoint/2010/main" val="41699324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Τίτλος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l-GR" dirty="0" smtClean="0">
                <a:solidFill>
                  <a:srgbClr val="5075BC"/>
                </a:solidFill>
              </a:rPr>
              <a:t>Τέλος Ενότητας</a:t>
            </a:r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8" name="Υπότιτλος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l-GR" dirty="0"/>
          </a:p>
        </p:txBody>
      </p:sp>
    </p:spTree>
    <p:extLst>
      <p:ext uri="{BB962C8B-B14F-4D97-AF65-F5344CB8AC3E}">
        <p14:creationId xmlns="" xmlns:p14="http://schemas.microsoft.com/office/powerpoint/2010/main" val="212802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Χρηματοδότηση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525963"/>
          </a:xfrm>
        </p:spPr>
        <p:txBody>
          <a:bodyPr>
            <a:normAutofit/>
          </a:bodyPr>
          <a:lstStyle/>
          <a:p>
            <a:r>
              <a:rPr lang="el-GR" sz="2000" dirty="0" smtClean="0"/>
              <a:t>Το παρόν εκπαιδευτικό υλικό έχει αναπτυχθεί </a:t>
            </a:r>
            <a:r>
              <a:rPr lang="el-GR" sz="2000" dirty="0" err="1" smtClean="0"/>
              <a:t>στ</a:t>
            </a:r>
            <a:r>
              <a:rPr lang="en-US" sz="2000" dirty="0" smtClean="0"/>
              <a:t>o</a:t>
            </a:r>
            <a:r>
              <a:rPr lang="el-GR" sz="2000" dirty="0" smtClean="0"/>
              <a:t> </a:t>
            </a:r>
            <a:r>
              <a:rPr lang="el-GR" sz="2000" dirty="0" err="1" smtClean="0"/>
              <a:t>πλαίσι</a:t>
            </a:r>
            <a:r>
              <a:rPr lang="en-US" sz="2000" dirty="0" smtClean="0"/>
              <a:t>o</a:t>
            </a:r>
            <a:r>
              <a:rPr lang="el-GR" sz="2000" dirty="0" smtClean="0"/>
              <a:t> του εκπαιδευτικού έργου του διδάσκοντα.</a:t>
            </a:r>
            <a:endParaRPr lang="en-US" sz="2000" dirty="0" smtClean="0"/>
          </a:p>
          <a:p>
            <a:r>
              <a:rPr lang="el-GR" sz="2000" dirty="0" smtClean="0"/>
              <a:t>Το έργο «</a:t>
            </a:r>
            <a:r>
              <a:rPr lang="el-GR" sz="2000" b="1" dirty="0" smtClean="0"/>
              <a:t>Ανοικτά Ακαδημαϊκά Μαθήματα στο Πανεπιστήμιο Αθηνών</a:t>
            </a:r>
            <a:r>
              <a:rPr lang="el-GR" sz="2000" dirty="0" smtClean="0"/>
              <a:t>» έχει χρηματοδοτήσει μόνο την αναδιαμόρφωση του εκπαιδευτικού υλικού. </a:t>
            </a:r>
            <a:endParaRPr lang="en-US" sz="2000" dirty="0" smtClean="0"/>
          </a:p>
          <a:p>
            <a:r>
              <a:rPr lang="el-GR" sz="2000" dirty="0" smtClean="0"/>
              <a:t>Το έργο υλοποιείται στο πλαίσιο του Επιχειρησιακού Προγράμματος «Εκπαίδευση και Δια Βίου Μάθηση» και συγχρηματοδοτείται από την Ευρωπαϊκή Ένωση (Ευρωπαϊκό Κοινωνικό Ταμείο) και από εθνικούς πόρους.</a:t>
            </a:r>
          </a:p>
        </p:txBody>
      </p:sp>
      <p:pic>
        <p:nvPicPr>
          <p:cNvPr id="7" name="Picture 6" descr="Λογότυπο Επιχειρησιακού Προγράμματος Εκπαίδευση και Δια βίου Μάθηση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9672" y="4653136"/>
            <a:ext cx="5501640" cy="138684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8064584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4400" dirty="0" smtClean="0"/>
              <a:t>Σημειώματα</a:t>
            </a:r>
            <a:endParaRPr lang="el-GR" sz="4400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</p:spTree>
    <p:extLst>
      <p:ext uri="{BB962C8B-B14F-4D97-AF65-F5344CB8AC3E}">
        <p14:creationId xmlns="" xmlns:p14="http://schemas.microsoft.com/office/powerpoint/2010/main" val="22485747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Autofit/>
          </a:bodyPr>
          <a:lstStyle/>
          <a:p>
            <a:r>
              <a:rPr lang="el-GR" dirty="0"/>
              <a:t>Σημείωμα Ιστορικού </a:t>
            </a:r>
            <a:r>
              <a:rPr lang="el-GR" dirty="0" smtClean="0"/>
              <a:t>Εκδόσεων</a:t>
            </a:r>
            <a:r>
              <a:rPr lang="en-US" dirty="0" smtClean="0"/>
              <a:t> </a:t>
            </a:r>
            <a:r>
              <a:rPr lang="el-GR" dirty="0" smtClean="0"/>
              <a:t>Έργου</a:t>
            </a:r>
            <a:endParaRPr lang="el-GR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234220" y="1556792"/>
            <a:ext cx="8586252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l-GR" sz="2000" dirty="0" smtClean="0"/>
              <a:t>Το </a:t>
            </a:r>
            <a:r>
              <a:rPr lang="el-GR" sz="2000" dirty="0"/>
              <a:t>παρόν έργο αποτελεί την έκδοση </a:t>
            </a:r>
            <a:r>
              <a:rPr lang="el-GR" sz="2000" dirty="0" smtClean="0"/>
              <a:t>1.0  </a:t>
            </a:r>
            <a:endParaRPr lang="el-GR" sz="2000" dirty="0"/>
          </a:p>
          <a:p>
            <a:pPr marL="0" indent="0">
              <a:buNone/>
            </a:pPr>
            <a:endParaRPr lang="el-GR" sz="2000" dirty="0"/>
          </a:p>
        </p:txBody>
      </p:sp>
    </p:spTree>
    <p:extLst>
      <p:ext uri="{BB962C8B-B14F-4D97-AF65-F5344CB8AC3E}">
        <p14:creationId xmlns="" xmlns:p14="http://schemas.microsoft.com/office/powerpoint/2010/main" val="11605714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dirty="0"/>
              <a:t>Σημείωμα </a:t>
            </a:r>
            <a:r>
              <a:rPr lang="el-GR" dirty="0" smtClean="0"/>
              <a:t>Αναφοράς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l-GR" sz="2000" dirty="0" smtClean="0"/>
              <a:t>Copyright </a:t>
            </a:r>
            <a:r>
              <a:rPr lang="el-GR" sz="2000" dirty="0" err="1" smtClean="0"/>
              <a:t>Εθνικόν</a:t>
            </a:r>
            <a:r>
              <a:rPr lang="el-GR" sz="2000" dirty="0" smtClean="0"/>
              <a:t> και </a:t>
            </a:r>
            <a:r>
              <a:rPr lang="el-GR" sz="2000" dirty="0" err="1" smtClean="0"/>
              <a:t>Καποδιστριακόν</a:t>
            </a:r>
            <a:r>
              <a:rPr lang="el-GR" sz="2000" dirty="0" smtClean="0"/>
              <a:t> </a:t>
            </a:r>
            <a:r>
              <a:rPr lang="el-GR" sz="2000" dirty="0" err="1" smtClean="0"/>
              <a:t>Πανεπιστήμιον</a:t>
            </a:r>
            <a:r>
              <a:rPr lang="el-GR" sz="2000" dirty="0" smtClean="0"/>
              <a:t> Αθηνών </a:t>
            </a:r>
            <a:r>
              <a:rPr lang="el-GR" sz="2000" dirty="0" err="1" smtClean="0"/>
              <a:t>Στουφή</a:t>
            </a:r>
            <a:r>
              <a:rPr lang="el-GR" sz="2000" dirty="0" smtClean="0"/>
              <a:t> </a:t>
            </a:r>
            <a:r>
              <a:rPr lang="el-GR" sz="2000" dirty="0"/>
              <a:t>- Πουλημένου </a:t>
            </a:r>
            <a:r>
              <a:rPr lang="el-GR" sz="2000" dirty="0" smtClean="0"/>
              <a:t>Ιωάννα</a:t>
            </a:r>
            <a:r>
              <a:rPr lang="el-GR" sz="2000" dirty="0"/>
              <a:t>. «Χριστιανική και Βυζαντινή </a:t>
            </a:r>
            <a:r>
              <a:rPr lang="el-GR" sz="2000" dirty="0" smtClean="0"/>
              <a:t>Αρχαιολογία</a:t>
            </a:r>
            <a:r>
              <a:rPr lang="en-US" sz="2000" dirty="0" smtClean="0"/>
              <a:t>.</a:t>
            </a:r>
            <a:r>
              <a:rPr lang="el-GR" sz="2000" dirty="0" smtClean="0">
                <a:solidFill>
                  <a:srgbClr val="FF0000"/>
                </a:solidFill>
              </a:rPr>
              <a:t> </a:t>
            </a:r>
            <a:r>
              <a:rPr lang="el-GR" sz="2000" dirty="0"/>
              <a:t>Πρωτοβυζαντινή Τέχνη (7</a:t>
            </a:r>
            <a:r>
              <a:rPr lang="el-GR" sz="2000" baseline="30000" dirty="0"/>
              <a:t>ος</a:t>
            </a:r>
            <a:r>
              <a:rPr lang="el-GR" sz="2000" dirty="0"/>
              <a:t> αι. – 843) Αρχιτεκτονική – Η Ζωγραφική της </a:t>
            </a:r>
            <a:r>
              <a:rPr lang="el-GR" sz="2000" dirty="0" err="1"/>
              <a:t>Εικονομαχικής</a:t>
            </a:r>
            <a:r>
              <a:rPr lang="el-GR" sz="2000" dirty="0"/>
              <a:t> περιόδου (726-843</a:t>
            </a:r>
            <a:r>
              <a:rPr lang="el-GR" sz="2000" dirty="0" smtClean="0"/>
              <a:t>)». </a:t>
            </a:r>
            <a:r>
              <a:rPr lang="el-GR" sz="2000" dirty="0"/>
              <a:t>Έκδοση: </a:t>
            </a:r>
            <a:r>
              <a:rPr lang="el-GR" sz="2000" dirty="0" smtClean="0"/>
              <a:t>1.0</a:t>
            </a:r>
            <a:r>
              <a:rPr lang="el-GR" sz="2000" dirty="0"/>
              <a:t>. Αθήνα </a:t>
            </a:r>
            <a:r>
              <a:rPr lang="el-GR" sz="2000" dirty="0" smtClean="0"/>
              <a:t>201</a:t>
            </a:r>
            <a:r>
              <a:rPr lang="en-US" sz="2000" dirty="0" smtClean="0"/>
              <a:t>5</a:t>
            </a:r>
            <a:r>
              <a:rPr lang="el-GR" sz="2000" dirty="0" smtClean="0"/>
              <a:t>. </a:t>
            </a:r>
            <a:r>
              <a:rPr lang="el-GR" sz="2000" dirty="0"/>
              <a:t>Διαθέσιμο από τη δικτυακή </a:t>
            </a:r>
            <a:r>
              <a:rPr lang="el-GR" sz="2000" dirty="0" smtClean="0"/>
              <a:t>διεύθυνση: </a:t>
            </a:r>
            <a:r>
              <a:rPr lang="en-US" sz="2000" dirty="0" smtClean="0">
                <a:solidFill>
                  <a:srgbClr val="FF0000"/>
                </a:solidFill>
                <a:hlinkClick r:id="rId3"/>
              </a:rPr>
              <a:t>opencourses.uoa.gr/courses/THEOL100/</a:t>
            </a:r>
            <a:r>
              <a:rPr lang="en-US" sz="2000" dirty="0" smtClean="0">
                <a:solidFill>
                  <a:srgbClr val="FF0000"/>
                </a:solidFill>
              </a:rPr>
              <a:t> </a:t>
            </a:r>
            <a:endParaRPr lang="el-GR" sz="2000" dirty="0"/>
          </a:p>
        </p:txBody>
      </p:sp>
    </p:spTree>
    <p:extLst>
      <p:ext uri="{BB962C8B-B14F-4D97-AF65-F5344CB8AC3E}">
        <p14:creationId xmlns="" xmlns:p14="http://schemas.microsoft.com/office/powerpoint/2010/main" val="12082530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162272"/>
            <a:ext cx="8229600" cy="1143000"/>
          </a:xfrm>
        </p:spPr>
        <p:txBody>
          <a:bodyPr>
            <a:normAutofit/>
          </a:bodyPr>
          <a:lstStyle/>
          <a:p>
            <a:r>
              <a:rPr lang="el-GR" dirty="0"/>
              <a:t>Σημείωμα </a:t>
            </a:r>
            <a:r>
              <a:rPr lang="el-GR" dirty="0" smtClean="0"/>
              <a:t>Αδειοδότησης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504" y="764704"/>
            <a:ext cx="8928992" cy="144015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l-GR" sz="2000" dirty="0" smtClean="0"/>
              <a:t>Το </a:t>
            </a:r>
            <a:r>
              <a:rPr lang="el-GR" sz="2000" dirty="0"/>
              <a:t>παρόν υλικό διατίθεται με τους όρους της άδειας χρήσης Creative Commons Αναφορά, Μη Εμπορική Χρήση Παρόμοια Διανομή 4.0 [1] ή μεταγενέστερη, Διεθνής Έκδοση.   Εξαιρούνται τα αυτοτελή έργα τρίτων π.χ. φωτογραφίες, διαγράμματα </a:t>
            </a:r>
            <a:r>
              <a:rPr lang="el-GR" sz="2000" dirty="0" err="1"/>
              <a:t>κ.λ.π</a:t>
            </a:r>
            <a:r>
              <a:rPr lang="el-GR" sz="2000" dirty="0"/>
              <a:t>.,  τα οποία εμπεριέχονται σε αυτό και τα οποία αναφέρονται μαζί με τους όρους χρήσης τους στο «Σημείωμα Χρήσης Έργων Τρίτων</a:t>
            </a:r>
            <a:r>
              <a:rPr lang="el-GR" sz="2000" dirty="0" smtClean="0"/>
              <a:t>».                     </a:t>
            </a:r>
          </a:p>
          <a:p>
            <a:pPr marL="0" indent="0">
              <a:buNone/>
            </a:pPr>
            <a:endParaRPr lang="el-GR" sz="2000" dirty="0"/>
          </a:p>
        </p:txBody>
      </p:sp>
      <p:pic>
        <p:nvPicPr>
          <p:cNvPr id="2056" name="Picture 22" descr="Λογότυπο για Άδειες χρήσης Creative Commons BY-NC-ND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7670" y="2420888"/>
            <a:ext cx="1648660" cy="57606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07504" y="2924944"/>
            <a:ext cx="9036496" cy="3456384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/>
          <a:p>
            <a:r>
              <a:rPr lang="el-GR" dirty="0"/>
              <a:t>[1] http://creativecommons.org/licenses/by-nc-sa/4.0/ </a:t>
            </a:r>
            <a:endParaRPr lang="en-US" smtClean="0"/>
          </a:p>
          <a:p>
            <a:endParaRPr lang="el-GR" dirty="0"/>
          </a:p>
          <a:p>
            <a:r>
              <a:rPr lang="el-GR" dirty="0"/>
              <a:t>Ως </a:t>
            </a:r>
            <a:r>
              <a:rPr lang="el-GR" b="1" dirty="0"/>
              <a:t>Μη Εμπορική</a:t>
            </a:r>
            <a:r>
              <a:rPr lang="el-GR" dirty="0"/>
              <a:t> ορίζεται η χρήση: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l-GR" dirty="0"/>
              <a:t>που δεν περιλαμβάνει άμεσο ή έμμεσο οικονομικό όφελος από την χρήση του έργου, για το διανομέα του έργου και </a:t>
            </a:r>
            <a:r>
              <a:rPr lang="el-GR" dirty="0" err="1"/>
              <a:t>αδειοδόχο</a:t>
            </a:r>
            <a:endParaRPr lang="el-GR" dirty="0"/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l-GR" dirty="0"/>
              <a:t>που</a:t>
            </a:r>
            <a:r>
              <a:rPr lang="en-GB" dirty="0"/>
              <a:t> </a:t>
            </a:r>
            <a:r>
              <a:rPr lang="el-GR" dirty="0"/>
              <a:t>δεν περιλαμβάνει οικονομική συναλλαγή ως προϋπόθεση για τη χρήση ή πρόσβαση στο έργο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l-GR" dirty="0"/>
              <a:t>που</a:t>
            </a:r>
            <a:r>
              <a:rPr lang="en-GB" dirty="0"/>
              <a:t> </a:t>
            </a:r>
            <a:r>
              <a:rPr lang="el-GR" dirty="0"/>
              <a:t>δεν προσπορίζει στο διανομέα του έργου και</a:t>
            </a:r>
            <a:r>
              <a:rPr lang="en-GB" dirty="0"/>
              <a:t> </a:t>
            </a:r>
            <a:r>
              <a:rPr lang="el-GR" dirty="0" err="1"/>
              <a:t>αδειοδόχο</a:t>
            </a:r>
            <a:r>
              <a:rPr lang="en-GB" dirty="0"/>
              <a:t> </a:t>
            </a:r>
            <a:r>
              <a:rPr lang="el-GR" dirty="0"/>
              <a:t>έμμεσο οικονομικό όφελος (π.χ. διαφημίσεις) από την προβολή του έργου σε διαδικτυακό </a:t>
            </a:r>
            <a:r>
              <a:rPr lang="el-GR" dirty="0" smtClean="0"/>
              <a:t>τόπο</a:t>
            </a:r>
            <a:endParaRPr lang="en-US" dirty="0" smtClean="0"/>
          </a:p>
          <a:p>
            <a:pPr marL="342900" lvl="0" indent="-342900">
              <a:buFont typeface="Arial" panose="020B0604020202020204" pitchFamily="34" charset="0"/>
              <a:buChar char="•"/>
            </a:pPr>
            <a:endParaRPr lang="el-GR" dirty="0"/>
          </a:p>
          <a:p>
            <a:r>
              <a:rPr lang="el-GR" dirty="0" smtClean="0"/>
              <a:t>Ο </a:t>
            </a:r>
            <a:r>
              <a:rPr lang="el-GR" dirty="0"/>
              <a:t>δικαιούχος μπορεί να παρέχει στον </a:t>
            </a:r>
            <a:r>
              <a:rPr lang="el-GR" dirty="0" err="1"/>
              <a:t>αδειοδόχο</a:t>
            </a:r>
            <a:r>
              <a:rPr lang="el-GR" dirty="0"/>
              <a:t> ξεχωριστή άδεια να χρησιμοποιεί το έργο για εμπορική χρήση, εφόσον αυτό του ζητηθεί</a:t>
            </a:r>
            <a:r>
              <a:rPr lang="el-GR" dirty="0" smtClean="0"/>
              <a:t>.</a:t>
            </a:r>
            <a:endParaRPr lang="el-GR" dirty="0"/>
          </a:p>
        </p:txBody>
      </p:sp>
    </p:spTree>
    <p:extLst>
      <p:ext uri="{BB962C8B-B14F-4D97-AF65-F5344CB8AC3E}">
        <p14:creationId xmlns="" xmlns:p14="http://schemas.microsoft.com/office/powerpoint/2010/main" val="26236483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dirty="0"/>
              <a:t>Διατήρηση </a:t>
            </a:r>
            <a:r>
              <a:rPr lang="el-GR" dirty="0" smtClean="0"/>
              <a:t>Σημειωμάτων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l-GR" sz="2400" dirty="0" smtClean="0"/>
              <a:t>Οποιαδήποτε </a:t>
            </a:r>
            <a:r>
              <a:rPr lang="el-GR" sz="2400" dirty="0"/>
              <a:t>αναπαραγωγή ή διασκευή του υλικού θα πρέπει να συμπεριλαμβάνει: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l-GR" sz="2000" dirty="0" err="1"/>
              <a:t>τ</a:t>
            </a:r>
            <a:r>
              <a:rPr lang="en-US" sz="2000" dirty="0" smtClean="0"/>
              <a:t>ο </a:t>
            </a:r>
            <a:r>
              <a:rPr lang="en-US" sz="2000" dirty="0" err="1"/>
              <a:t>Σημείωμ</a:t>
            </a:r>
            <a:r>
              <a:rPr lang="en-US" sz="2000" dirty="0"/>
              <a:t>α Αναφοράς</a:t>
            </a:r>
            <a:endParaRPr lang="el-GR" sz="2000" dirty="0"/>
          </a:p>
          <a:p>
            <a:pPr lvl="1">
              <a:buFont typeface="Wingdings" panose="05000000000000000000" pitchFamily="2" charset="2"/>
              <a:buChar char="§"/>
            </a:pPr>
            <a:r>
              <a:rPr lang="el-GR" sz="2000" dirty="0" err="1"/>
              <a:t>τ</a:t>
            </a:r>
            <a:r>
              <a:rPr lang="en-US" sz="2000" dirty="0" smtClean="0"/>
              <a:t>ο </a:t>
            </a:r>
            <a:r>
              <a:rPr lang="en-US" sz="2000" dirty="0" err="1"/>
              <a:t>Σημείωμ</a:t>
            </a:r>
            <a:r>
              <a:rPr lang="en-US" sz="2000" dirty="0"/>
              <a:t>α Αδειοδότησης</a:t>
            </a:r>
            <a:endParaRPr lang="el-GR" sz="2000" dirty="0"/>
          </a:p>
          <a:p>
            <a:pPr lvl="1">
              <a:buFont typeface="Wingdings" panose="05000000000000000000" pitchFamily="2" charset="2"/>
              <a:buChar char="§"/>
            </a:pPr>
            <a:r>
              <a:rPr lang="el-GR" sz="2000" dirty="0" err="1"/>
              <a:t>τ</a:t>
            </a:r>
            <a:r>
              <a:rPr lang="en-US" sz="2000" dirty="0" smtClean="0"/>
              <a:t>η </a:t>
            </a:r>
            <a:r>
              <a:rPr lang="en-US" sz="2000" dirty="0" err="1"/>
              <a:t>δήλωση</a:t>
            </a:r>
            <a:r>
              <a:rPr lang="en-US" sz="2000" dirty="0"/>
              <a:t> </a:t>
            </a:r>
            <a:r>
              <a:rPr lang="el-GR" sz="2000" dirty="0" err="1"/>
              <a:t>Δ</a:t>
            </a:r>
            <a:r>
              <a:rPr lang="en-US" sz="2000" dirty="0" smtClean="0"/>
              <a:t>ια</a:t>
            </a:r>
            <a:r>
              <a:rPr lang="en-US" sz="2000" dirty="0" err="1" smtClean="0"/>
              <a:t>τήρησης</a:t>
            </a:r>
            <a:r>
              <a:rPr lang="en-US" sz="2000" dirty="0" smtClean="0"/>
              <a:t> </a:t>
            </a:r>
            <a:r>
              <a:rPr lang="en-US" sz="2000" dirty="0"/>
              <a:t>Σημειωμάτων</a:t>
            </a:r>
            <a:endParaRPr lang="el-GR" sz="2000" dirty="0"/>
          </a:p>
          <a:p>
            <a:pPr lvl="1">
              <a:buFont typeface="Wingdings" panose="05000000000000000000" pitchFamily="2" charset="2"/>
              <a:buChar char="§"/>
            </a:pPr>
            <a:r>
              <a:rPr lang="el-GR" sz="2000" dirty="0"/>
              <a:t>τ</a:t>
            </a:r>
            <a:r>
              <a:rPr lang="el-GR" sz="2000" dirty="0" smtClean="0"/>
              <a:t>ο Σημείωμα Χρήσης Έργων Τρίτων </a:t>
            </a:r>
            <a:r>
              <a:rPr lang="el-GR" sz="2000" dirty="0"/>
              <a:t>(εφόσον υπάρχει)</a:t>
            </a:r>
          </a:p>
          <a:p>
            <a:pPr marL="0" indent="0">
              <a:buNone/>
            </a:pPr>
            <a:r>
              <a:rPr lang="el-GR" sz="2400" dirty="0"/>
              <a:t>μαζί με τους συνοδευόμενους </a:t>
            </a:r>
            <a:r>
              <a:rPr lang="el-GR" sz="2400" dirty="0" err="1"/>
              <a:t>υπερσυνδέσμους</a:t>
            </a:r>
            <a:r>
              <a:rPr lang="el-GR" sz="2400" dirty="0"/>
              <a:t>.</a:t>
            </a:r>
          </a:p>
          <a:p>
            <a:endParaRPr lang="el-GR" sz="2000" dirty="0"/>
          </a:p>
        </p:txBody>
      </p:sp>
    </p:spTree>
    <p:extLst>
      <p:ext uri="{BB962C8B-B14F-4D97-AF65-F5344CB8AC3E}">
        <p14:creationId xmlns="" xmlns:p14="http://schemas.microsoft.com/office/powerpoint/2010/main" val="424751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99392"/>
            <a:ext cx="9144000" cy="1143000"/>
          </a:xfrm>
        </p:spPr>
        <p:txBody>
          <a:bodyPr>
            <a:noAutofit/>
          </a:bodyPr>
          <a:lstStyle/>
          <a:p>
            <a:r>
              <a:rPr lang="el-GR" dirty="0"/>
              <a:t>Σημείωμα Χρήσης Έργων </a:t>
            </a:r>
            <a:r>
              <a:rPr lang="el-GR" dirty="0" smtClean="0"/>
              <a:t>Τρίτων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556792"/>
            <a:ext cx="8856984" cy="452596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l-GR" sz="2000" dirty="0" smtClean="0"/>
              <a:t>Το </a:t>
            </a:r>
            <a:r>
              <a:rPr lang="el-GR" sz="2000" dirty="0"/>
              <a:t>Έργο αυτό κάνει χρήση των ακόλουθων έργων:</a:t>
            </a:r>
          </a:p>
          <a:p>
            <a:pPr marL="0" indent="0">
              <a:buNone/>
            </a:pPr>
            <a:r>
              <a:rPr lang="el-GR" sz="2000" dirty="0" smtClean="0"/>
              <a:t>Εικόνες: 1-13 </a:t>
            </a:r>
            <a:r>
              <a:rPr lang="en-US" sz="2000" dirty="0" smtClean="0"/>
              <a:t>Copyrighted</a:t>
            </a:r>
            <a:r>
              <a:rPr lang="el-GR" sz="2000" dirty="0" smtClean="0"/>
              <a:t> από το βιβλίο: </a:t>
            </a:r>
            <a:r>
              <a:rPr lang="el-GR" altLang="el-GR" sz="2000" dirty="0" err="1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Στουφή</a:t>
            </a:r>
            <a:r>
              <a:rPr lang="el-GR" altLang="el-GR" sz="20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-Πουλημένου</a:t>
            </a:r>
            <a:r>
              <a:rPr lang="el-GR" altLang="el-GR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Ι. (2013). </a:t>
            </a:r>
            <a:r>
              <a:rPr lang="el-GR" altLang="el-GR" sz="2000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Χριστιανική και Βυζαντινή Αρχαιολογία και Τέχνη.</a:t>
            </a:r>
            <a:r>
              <a:rPr lang="el-GR" altLang="el-GR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Αθήνα: Εκδόσεις </a:t>
            </a:r>
            <a:r>
              <a:rPr lang="el-GR" altLang="el-GR" sz="20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«Παρρησία», σελ. </a:t>
            </a:r>
            <a:r>
              <a:rPr lang="el-GR" altLang="el-GR" sz="200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255-272.</a:t>
            </a:r>
            <a:endParaRPr lang="el-GR" altLang="el-GR" sz="1200" dirty="0"/>
          </a:p>
          <a:p>
            <a:pPr marL="0" indent="0">
              <a:buNone/>
            </a:pPr>
            <a:endParaRPr lang="el-GR" sz="2000" dirty="0" smtClean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353045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/>
      <a:bodyPr vert="horz" lIns="91440" tIns="45720" rIns="91440" bIns="45720" rtlCol="0" anchor="ctr">
        <a:normAutofit/>
      </a:bodyPr>
      <a:lstStyle>
        <a:defPPr>
          <a:defRPr dirty="0" smtClean="0"/>
        </a:defPPr>
      </a:lstStyle>
    </a:txDef>
  </a:objectDefaults>
  <a:extraClrSchemeLst/>
</a:theme>
</file>

<file path=ppt/theme/theme2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5801</TotalTime>
  <Words>567</Words>
  <Application>Microsoft Office PowerPoint</Application>
  <PresentationFormat>Προβολή στην οθόνη (4:3)</PresentationFormat>
  <Paragraphs>75</Paragraphs>
  <Slides>24</Slides>
  <Notes>11</Notes>
  <HiddenSlides>0</HiddenSlides>
  <MMClips>0</MMClips>
  <ScaleCrop>false</ScaleCrop>
  <HeadingPairs>
    <vt:vector size="4" baseType="variant">
      <vt:variant>
        <vt:lpstr>Θέμα</vt:lpstr>
      </vt:variant>
      <vt:variant>
        <vt:i4>1</vt:i4>
      </vt:variant>
      <vt:variant>
        <vt:lpstr>Τίτλοι διαφανειών</vt:lpstr>
      </vt:variant>
      <vt:variant>
        <vt:i4>24</vt:i4>
      </vt:variant>
    </vt:vector>
  </HeadingPairs>
  <TitlesOfParts>
    <vt:vector size="25" baseType="lpstr">
      <vt:lpstr>Θέμα του Office</vt:lpstr>
      <vt:lpstr>Χριστιανική και Βυζαντινή Αρχαιολογία </vt:lpstr>
      <vt:lpstr>                  Αρχιτεκτονική</vt:lpstr>
      <vt:lpstr>Εικόνα 1</vt:lpstr>
      <vt:lpstr>Εικόνα 2</vt:lpstr>
      <vt:lpstr>Εικόνα 3</vt:lpstr>
      <vt:lpstr>Εικόνα 4</vt:lpstr>
      <vt:lpstr>Εικόνα 5</vt:lpstr>
      <vt:lpstr>Εικόνα 6</vt:lpstr>
      <vt:lpstr>Εικόνα 7</vt:lpstr>
      <vt:lpstr>Εικόνα 8</vt:lpstr>
      <vt:lpstr>Εικόνα 9</vt:lpstr>
      <vt:lpstr>Η ζωγραφική της εικονομαχικής                              περιόδου</vt:lpstr>
      <vt:lpstr>Εικόνα 10</vt:lpstr>
      <vt:lpstr>Εικόνα 11</vt:lpstr>
      <vt:lpstr>Εικόνα 12</vt:lpstr>
      <vt:lpstr>Εικόνα 13</vt:lpstr>
      <vt:lpstr>Τέλος Ενότητας</vt:lpstr>
      <vt:lpstr>Χρηματοδότηση</vt:lpstr>
      <vt:lpstr>Σημειώματα</vt:lpstr>
      <vt:lpstr>Σημείωμα Ιστορικού Εκδόσεων Έργου</vt:lpstr>
      <vt:lpstr>Σημείωμα Αναφοράς</vt:lpstr>
      <vt:lpstr>Σημείωμα Αδειοδότησης</vt:lpstr>
      <vt:lpstr>Διατήρηση Σημειωμάτων</vt:lpstr>
      <vt:lpstr>Σημείωμα Χρήσης Έργων Τρίτων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Παρουσίαση του PowerPoint</dc:title>
  <dc:creator>Stevy</dc:creator>
  <cp:lastModifiedBy>ioanna</cp:lastModifiedBy>
  <cp:revision>249</cp:revision>
  <dcterms:created xsi:type="dcterms:W3CDTF">2012-09-06T09:03:05Z</dcterms:created>
  <dcterms:modified xsi:type="dcterms:W3CDTF">2015-10-01T21:51:45Z</dcterms:modified>
</cp:coreProperties>
</file>