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23"/>
  </p:notesMasterIdLst>
  <p:handoutMasterIdLst>
    <p:handoutMasterId r:id="rId24"/>
  </p:handoutMasterIdLst>
  <p:sldIdLst>
    <p:sldId id="269" r:id="rId2"/>
    <p:sldId id="376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5BC"/>
    <a:srgbClr val="008080"/>
    <a:srgbClr val="66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8" autoAdjust="0"/>
    <p:restoredTop sz="90929" autoAdjust="0"/>
  </p:normalViewPr>
  <p:slideViewPr>
    <p:cSldViewPr snapToGrid="0">
      <p:cViewPr varScale="1">
        <p:scale>
          <a:sx n="86" d="100"/>
          <a:sy n="86" d="100"/>
        </p:scale>
        <p:origin x="1181" y="58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0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171406C1-0B10-4162-8225-4E8BECCFBD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94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E3B40E68-9655-4296-9DB9-625C12F0A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817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4347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H ιστορική διάσταση - η δραματουργική διάσταση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4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177605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9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2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H ιστορική διάσταση - η δραματουργική διάσταση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23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528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749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latin typeface="+mn-lt"/>
              </a:rPr>
              <a:t>Τίτλος Ενότητας</a:t>
            </a:r>
            <a:endParaRPr lang="en-US" sz="1000" dirty="0">
              <a:solidFill>
                <a:srgbClr val="5075BC"/>
              </a:solidFill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02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 4: Tο νεοελληνικό θέατρο στον 19ο αιώνα. H ιστορική διάσταση - η δραματουργική διάσταση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11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9861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Ενότητα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4:</a:t>
            </a:r>
            <a:r>
              <a:rPr lang="el-GR" sz="1000" kern="1200" baseline="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Tο νεοελληνικό θέατρο στον 19ο αιώνα. H ιστορική διάσταση - η δραματουργική διάσταση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80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2CAF7E8-28B8-4B43-BA0C-E216A20988D4}" type="datetimeFigureOut">
              <a:rPr lang="en-US" smtClean="0"/>
              <a:pPr/>
              <a:t>5/19/2016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C4E4AF-F9D7-AF44-9F1F-20905AC485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9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5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rgbClr val="5075B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ATRE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%5b1%5d%20http:/creativecommons.org/licenses/by-nc-sa/4.0/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588023"/>
            <a:ext cx="7776864" cy="2745044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Tο </a:t>
            </a:r>
            <a:r>
              <a:rPr lang="el-GR" sz="2800" dirty="0"/>
              <a:t>νεοελληνικό θέατρο στον 19ο αιώνα. H ιστορική διάσταση - η δραματουργική </a:t>
            </a:r>
            <a:r>
              <a:rPr lang="el-GR" sz="2800" dirty="0" smtClean="0"/>
              <a:t>διάσταση</a:t>
            </a:r>
            <a:endParaRPr lang="en-US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Άννα Ταμπάκη</a:t>
            </a:r>
            <a:endParaRPr lang="el-GR" sz="2800" dirty="0"/>
          </a:p>
          <a:p>
            <a:r>
              <a:rPr lang="el-GR" sz="2800" dirty="0" smtClean="0"/>
              <a:t>Φιλοσοφική Σχολή</a:t>
            </a:r>
            <a:endParaRPr lang="el-GR" sz="2800" dirty="0"/>
          </a:p>
          <a:p>
            <a:r>
              <a:rPr lang="el-GR" sz="2800" dirty="0"/>
              <a:t>Τμήμα</a:t>
            </a:r>
            <a:r>
              <a:rPr lang="en-US" sz="2800" dirty="0"/>
              <a:t> </a:t>
            </a:r>
            <a:r>
              <a:rPr lang="el-GR" sz="2800" dirty="0" smtClean="0"/>
              <a:t>Θεατρικών Σπουδών</a:t>
            </a:r>
            <a:endParaRPr lang="en-US" sz="2800" dirty="0"/>
          </a:p>
          <a:p>
            <a:endParaRPr lang="el-GR" sz="2800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0354"/>
            <a:ext cx="7772400" cy="1470025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Το ελληνικό θέατρο των Νεωτέρων Χρόνων Β´</a:t>
            </a:r>
          </a:p>
        </p:txBody>
      </p:sp>
    </p:spTree>
    <p:extLst>
      <p:ext uri="{BB962C8B-B14F-4D97-AF65-F5344CB8AC3E}">
        <p14:creationId xmlns:p14="http://schemas.microsoft.com/office/powerpoint/2010/main" val="23683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9394" y="4242506"/>
            <a:ext cx="8265111" cy="1737360"/>
          </a:xfrm>
        </p:spPr>
        <p:txBody>
          <a:bodyPr>
            <a:normAutofit fontScale="90000"/>
          </a:bodyPr>
          <a:lstStyle/>
          <a:p>
            <a:pPr algn="ctr"/>
            <a:r>
              <a:rPr lang="el-GR" sz="3600" dirty="0">
                <a:solidFill>
                  <a:schemeClr val="tx2"/>
                </a:solidFill>
              </a:rPr>
              <a:t>Ιδεολογία και μορφή</a:t>
            </a:r>
            <a:br>
              <a:rPr lang="el-GR" sz="3600" dirty="0">
                <a:solidFill>
                  <a:schemeClr val="tx2"/>
                </a:solidFill>
              </a:rPr>
            </a:br>
            <a:r>
              <a:rPr lang="el-GR" sz="3600" dirty="0">
                <a:solidFill>
                  <a:schemeClr val="tx2"/>
                </a:solidFill>
              </a:rPr>
              <a:t>Κωμωδία – «εθνική κωμωδία»</a:t>
            </a:r>
            <a:br>
              <a:rPr lang="el-GR" sz="3600" dirty="0">
                <a:solidFill>
                  <a:schemeClr val="tx2"/>
                </a:solidFill>
              </a:rPr>
            </a:br>
            <a:r>
              <a:rPr lang="el-GR" sz="3600" i="1" dirty="0">
                <a:solidFill>
                  <a:schemeClr val="tx2"/>
                </a:solidFill>
              </a:rPr>
              <a:t>Ο Ταρτούφος – Ο Φιλάργυρος κατά </a:t>
            </a:r>
            <a:r>
              <a:rPr lang="el-GR" sz="3600" i="1" dirty="0" err="1">
                <a:solidFill>
                  <a:schemeClr val="tx2"/>
                </a:solidFill>
              </a:rPr>
              <a:t>Μολιέρον</a:t>
            </a:r>
            <a:endParaRPr lang="el-GR" sz="3600" i="1" dirty="0">
              <a:solidFill>
                <a:schemeClr val="tx2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22313" y="2631504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l-GR" sz="4400" dirty="0"/>
              <a:t>Το προεπαναστατικό </a:t>
            </a:r>
            <a:r>
              <a:rPr lang="el-GR" sz="4400" dirty="0" smtClean="0"/>
              <a:t>θέατρο</a:t>
            </a:r>
            <a:endParaRPr lang="en-US" sz="4400" dirty="0"/>
          </a:p>
          <a:p>
            <a:pPr algn="ctr"/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66193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θέατρο</a:t>
            </a:r>
            <a:r>
              <a:rPr lang="en-US" dirty="0" smtClean="0">
                <a:solidFill>
                  <a:schemeClr val="accent1"/>
                </a:solidFill>
              </a:rPr>
              <a:t> (</a:t>
            </a:r>
            <a:r>
              <a:rPr lang="el-GR" dirty="0" smtClean="0">
                <a:solidFill>
                  <a:schemeClr val="accent1"/>
                </a:solidFill>
              </a:rPr>
              <a:t>1 από 3)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 smtClean="0"/>
              <a:t>Ιδεολογική φόρτιση – φιλοσοφικά ερωτήματα της εποχής.</a:t>
            </a:r>
          </a:p>
          <a:p>
            <a:r>
              <a:rPr lang="el-GR" dirty="0" smtClean="0"/>
              <a:t>«Εθνικό θέατρο» – βαλκανική συγκριτική οπτική.</a:t>
            </a:r>
          </a:p>
          <a:p>
            <a:r>
              <a:rPr lang="el-GR" dirty="0" smtClean="0"/>
              <a:t>18</a:t>
            </a:r>
            <a:r>
              <a:rPr lang="el-GR" baseline="30000" dirty="0" smtClean="0"/>
              <a:t>ος</a:t>
            </a:r>
            <a:r>
              <a:rPr lang="el-GR" dirty="0" smtClean="0"/>
              <a:t> αι. – η ελλ. γλώσσα «γλώσσα παιδείας» </a:t>
            </a:r>
            <a:r>
              <a:rPr lang="en-US" dirty="0" smtClean="0"/>
              <a:t>(langue de culture)</a:t>
            </a:r>
            <a:r>
              <a:rPr lang="el-GR" dirty="0" smtClean="0"/>
              <a:t>, «οχηματική γλώσσα» στη Ν.Α. Ευρώπη.</a:t>
            </a:r>
          </a:p>
          <a:p>
            <a:r>
              <a:rPr lang="el-GR" dirty="0" smtClean="0"/>
              <a:t>19</a:t>
            </a:r>
            <a:r>
              <a:rPr lang="el-GR" baseline="30000" dirty="0" smtClean="0"/>
              <a:t>ος</a:t>
            </a:r>
            <a:r>
              <a:rPr lang="el-GR" dirty="0" smtClean="0"/>
              <a:t> αι. – ελληνικές κοινότητες, εξάπλωση των ελλ. σχολείων (π.χ. Ρουμανία, Βουλγαρία).</a:t>
            </a:r>
          </a:p>
          <a:p>
            <a:r>
              <a:rPr lang="el-GR" dirty="0" smtClean="0"/>
              <a:t>Στη  Βουλγαρία οι παλαιότερες θ. παραστάσεις πραγματοποιήθηκαν στα σχολεία των ελλ. και άλλων ξένων κοινοτήτων.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5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θέατρο (2 από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1800-1821</a:t>
            </a:r>
            <a:r>
              <a:rPr lang="en-US" dirty="0" smtClean="0"/>
              <a:t>: </a:t>
            </a:r>
            <a:r>
              <a:rPr lang="el-GR" dirty="0" smtClean="0"/>
              <a:t>προεπαναστατικό θέατρο.</a:t>
            </a:r>
          </a:p>
          <a:p>
            <a:r>
              <a:rPr lang="el-GR" dirty="0" smtClean="0"/>
              <a:t>Η έννοια του «εθνικού» θεάτρου σε αντιδιαστολή με τη γεωγραφική ευρύτητα του φαινομένου</a:t>
            </a:r>
            <a:r>
              <a:rPr lang="en-US" dirty="0" smtClean="0"/>
              <a:t>: </a:t>
            </a:r>
            <a:r>
              <a:rPr lang="el-GR" dirty="0" smtClean="0"/>
              <a:t>στο πλαίσιο της οθωμανικής επικράτειας.</a:t>
            </a:r>
            <a:r>
              <a:rPr lang="en-US" dirty="0" smtClean="0"/>
              <a:t> (</a:t>
            </a:r>
            <a:r>
              <a:rPr lang="el-GR" dirty="0" smtClean="0"/>
              <a:t>Παραδουνάβιες Ηγεμονίες</a:t>
            </a:r>
            <a:r>
              <a:rPr lang="en-US" dirty="0" smtClean="0"/>
              <a:t>)</a:t>
            </a:r>
            <a:r>
              <a:rPr lang="el-GR" dirty="0" smtClean="0"/>
              <a:t>, παροικίες στο εξωτερικό (Δύση, Τεργέστη – Ν. Ρωσία, Οδησσός).</a:t>
            </a:r>
          </a:p>
          <a:p>
            <a:r>
              <a:rPr lang="el-GR" dirty="0" smtClean="0"/>
              <a:t>Μετά την Επανάσταση, η έννοια «εθνικό» θέατρο αμφίσημη. α. δημιουργία εθνικής σκηνής, β. ιδεολογικοί παράμετροι της θεατρικής πράξης.</a:t>
            </a:r>
          </a:p>
          <a:p>
            <a:r>
              <a:rPr lang="el-GR" dirty="0" smtClean="0"/>
              <a:t>Προβληματισμός γύρω από τη λειτουργία, τη φύση και τον ρόλο της θεατρικής πράξης.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7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</a:t>
            </a:r>
            <a:r>
              <a:rPr lang="el-GR" dirty="0">
                <a:solidFill>
                  <a:schemeClr val="accent1"/>
                </a:solidFill>
              </a:rPr>
              <a:t>θέατρο </a:t>
            </a:r>
            <a:r>
              <a:rPr lang="el-GR" dirty="0" smtClean="0">
                <a:solidFill>
                  <a:schemeClr val="accent1"/>
                </a:solidFill>
              </a:rPr>
              <a:t>(3 </a:t>
            </a:r>
            <a:r>
              <a:rPr lang="el-GR" dirty="0">
                <a:solidFill>
                  <a:schemeClr val="accent1"/>
                </a:solidFill>
              </a:rPr>
              <a:t>από 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Ανανέωση (και με ποιους όρους) της θ. γραφής.</a:t>
            </a:r>
          </a:p>
          <a:p>
            <a:r>
              <a:rPr lang="el-GR" dirty="0" smtClean="0"/>
              <a:t>Πέρασμα από τη «νεοκλασικιστική τραγωδία» (ιστορική τραγωδία) στο «ρομαντικό δράμα».</a:t>
            </a:r>
          </a:p>
          <a:p>
            <a:r>
              <a:rPr lang="el-GR" dirty="0" smtClean="0"/>
              <a:t>Βαθμιαίος συγκερασμός των νεοκλασικών και ρομαντικών στοιχείων – σύγκλιση μορφολογική και θεματολογική (βλ. το ύστερο έργο του Δ. Βερναρδάκη, ή το έργο του Αλέξανδρου Ζωηρού).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4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θέατρο - Θεματολογία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Θεματολογία</a:t>
            </a:r>
            <a:r>
              <a:rPr lang="en-US" dirty="0" smtClean="0"/>
              <a:t>: </a:t>
            </a:r>
            <a:r>
              <a:rPr lang="el-GR" dirty="0" smtClean="0"/>
              <a:t>δυτική αρχαιολατρεία, αναζήτηση δημοκρατικών θεμάτων που αντλούνται από τις πηγές της ρωμαϊκής πολιτείας (Πλούταρχος), ελληνική μυθολογία, κλασική αρχαιότητα.</a:t>
            </a:r>
          </a:p>
          <a:p>
            <a:r>
              <a:rPr lang="el-GR" dirty="0" smtClean="0"/>
              <a:t>διδακτισμός</a:t>
            </a:r>
            <a:r>
              <a:rPr lang="en-US" dirty="0" smtClean="0"/>
              <a:t>: </a:t>
            </a:r>
            <a:r>
              <a:rPr lang="el-GR" dirty="0" smtClean="0"/>
              <a:t>φιλοπατρία, δημοκρατική αρετή του πολίτη, χρέος της προάσπισης του δημοκρατικού πολιτεύματος.</a:t>
            </a:r>
          </a:p>
          <a:p>
            <a:r>
              <a:rPr lang="el-GR" dirty="0" smtClean="0"/>
              <a:t>Αντιτυραννική θεματολογία (</a:t>
            </a:r>
            <a:r>
              <a:rPr lang="en-US" dirty="0" smtClean="0"/>
              <a:t>Voltaire, V. Alfieri, </a:t>
            </a:r>
            <a:r>
              <a:rPr lang="el-GR" dirty="0" smtClean="0"/>
              <a:t>Ιωάννης Ζαμπέλιος, Γεώργιος Λασσάνης, Κ. Αριστίας). </a:t>
            </a:r>
          </a:p>
          <a:p>
            <a:r>
              <a:rPr lang="el-GR" dirty="0" smtClean="0"/>
              <a:t>Ο διδακτισμός του Διαφωτισμού επιβιώνει και μετά την Επανάσταση – εθνική και διδακτική αποστολή του θεάτρου.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θέατρο – Μορφολογία, αισθητική (1 </a:t>
            </a:r>
            <a:r>
              <a:rPr lang="el-GR" dirty="0">
                <a:solidFill>
                  <a:schemeClr val="accent1"/>
                </a:solidFill>
              </a:rPr>
              <a:t>από </a:t>
            </a:r>
            <a:r>
              <a:rPr lang="el-GR" dirty="0" smtClean="0">
                <a:solidFill>
                  <a:schemeClr val="accent1"/>
                </a:solidFill>
              </a:rPr>
              <a:t>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Αποδοχή της «κλασικιστικής τραγωδίας» του 18</a:t>
            </a:r>
            <a:r>
              <a:rPr lang="el-GR" baseline="30000" dirty="0" smtClean="0"/>
              <a:t>ου</a:t>
            </a:r>
            <a:r>
              <a:rPr lang="el-GR" dirty="0" smtClean="0"/>
              <a:t> αιώνα και του «νεοκλασικιστικού ρεύματος» (</a:t>
            </a:r>
            <a:r>
              <a:rPr lang="en-US" dirty="0" smtClean="0"/>
              <a:t>Alfieri</a:t>
            </a:r>
            <a:r>
              <a:rPr lang="el-GR" dirty="0" smtClean="0"/>
              <a:t>). </a:t>
            </a:r>
          </a:p>
          <a:p>
            <a:r>
              <a:rPr lang="el-GR" dirty="0" smtClean="0"/>
              <a:t>Υπακοή στους αριστοτελικούς κανόνες.</a:t>
            </a:r>
            <a:endParaRPr lang="en-US" dirty="0" smtClean="0"/>
          </a:p>
          <a:p>
            <a:r>
              <a:rPr lang="el-GR" dirty="0" smtClean="0"/>
              <a:t>Υπεισέρχονται στην πρωτότυπη δραματουργία ρομαντικά και θεματολογικά στοιχεία που οδηγούν προς την «ιστορική τραγωδία» και το «ρομαντικό δράμα».</a:t>
            </a:r>
          </a:p>
          <a:p>
            <a:r>
              <a:rPr lang="el-GR" dirty="0" smtClean="0"/>
              <a:t>Προρομαντικές διαθέσεις, π.χ. Γ. Σακελλάριος</a:t>
            </a:r>
            <a:r>
              <a:rPr lang="en-US" dirty="0" smtClean="0"/>
              <a:t>: </a:t>
            </a:r>
            <a:r>
              <a:rPr lang="el-GR" dirty="0" smtClean="0"/>
              <a:t> μεταφράζει </a:t>
            </a:r>
            <a:r>
              <a:rPr lang="el-GR" i="1" dirty="0" smtClean="0"/>
              <a:t>Φιλότα </a:t>
            </a:r>
            <a:r>
              <a:rPr lang="el-GR" dirty="0" smtClean="0"/>
              <a:t>του </a:t>
            </a:r>
            <a:r>
              <a:rPr lang="en-US" dirty="0" smtClean="0"/>
              <a:t>Lessing, </a:t>
            </a:r>
            <a:r>
              <a:rPr lang="el-GR" dirty="0" smtClean="0"/>
              <a:t>πιθανόν </a:t>
            </a:r>
            <a:r>
              <a:rPr lang="en-US" dirty="0" smtClean="0"/>
              <a:t>Shakespeare</a:t>
            </a:r>
            <a:r>
              <a:rPr lang="el-GR" dirty="0" smtClean="0"/>
              <a:t> (λανθάνον «Ρωμαίος και Ιουλία»)</a:t>
            </a:r>
            <a:r>
              <a:rPr lang="en-US" dirty="0" smtClean="0"/>
              <a:t>, </a:t>
            </a:r>
            <a:r>
              <a:rPr lang="el-GR" dirty="0" smtClean="0"/>
              <a:t>κ.λπ. Ο Κ. Κοκκινάκης μεταφράζει έργα του </a:t>
            </a:r>
            <a:r>
              <a:rPr lang="en-US" dirty="0" smtClean="0"/>
              <a:t>August von Kotzebue </a:t>
            </a:r>
            <a:r>
              <a:rPr lang="el-GR" dirty="0" smtClean="0"/>
              <a:t>(εκφραστή του αστικού οικογενειακού δράματος).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Το προεπαναστατικό θέατρο – Μορφολογία, </a:t>
            </a:r>
            <a:r>
              <a:rPr lang="el-GR" dirty="0">
                <a:solidFill>
                  <a:schemeClr val="accent1"/>
                </a:solidFill>
              </a:rPr>
              <a:t>αισθητική (2 από </a:t>
            </a:r>
            <a:r>
              <a:rPr lang="el-GR" dirty="0" smtClean="0">
                <a:solidFill>
                  <a:schemeClr val="accent1"/>
                </a:solidFill>
              </a:rPr>
              <a:t>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i="1" dirty="0" smtClean="0"/>
              <a:t>Αρχαιότητα – φωτισμένη Ευρώπη – Νεώτερος Ελληνισμός</a:t>
            </a:r>
          </a:p>
          <a:p>
            <a:r>
              <a:rPr lang="el-GR" dirty="0" smtClean="0"/>
              <a:t>Τρεις δίοδοι επιδράσεων</a:t>
            </a:r>
          </a:p>
          <a:p>
            <a:r>
              <a:rPr lang="el-GR" dirty="0" smtClean="0"/>
              <a:t>Α. Γαλλία (Βολταίρος)</a:t>
            </a:r>
          </a:p>
          <a:p>
            <a:r>
              <a:rPr lang="el-GR" dirty="0" smtClean="0"/>
              <a:t>Β. Ιταλία (</a:t>
            </a:r>
            <a:r>
              <a:rPr lang="en-US" dirty="0" err="1" smtClean="0"/>
              <a:t>Vittorio</a:t>
            </a:r>
            <a:r>
              <a:rPr lang="en-US" dirty="0" smtClean="0"/>
              <a:t> Alfieri, </a:t>
            </a:r>
            <a:r>
              <a:rPr lang="en-US" dirty="0" err="1" smtClean="0"/>
              <a:t>Ugo</a:t>
            </a:r>
            <a:r>
              <a:rPr lang="en-US" dirty="0" smtClean="0"/>
              <a:t> </a:t>
            </a:r>
            <a:r>
              <a:rPr lang="en-US" dirty="0" err="1" smtClean="0"/>
              <a:t>Foscolo</a:t>
            </a:r>
            <a:r>
              <a:rPr lang="en-US" dirty="0" smtClean="0"/>
              <a:t>)</a:t>
            </a:r>
          </a:p>
          <a:p>
            <a:r>
              <a:rPr lang="el-GR" dirty="0" smtClean="0"/>
              <a:t>Γ. Γερμανία (</a:t>
            </a:r>
            <a:r>
              <a:rPr lang="en-US" dirty="0" smtClean="0"/>
              <a:t>Goethe, </a:t>
            </a:r>
            <a:r>
              <a:rPr lang="el-GR" i="1" dirty="0" smtClean="0"/>
              <a:t>Ιφιγένεια εν Ταύροις</a:t>
            </a:r>
            <a:r>
              <a:rPr lang="el-GR" dirty="0" smtClean="0"/>
              <a:t>, μτφρ. Ιω. Παπαδόπουλος, </a:t>
            </a:r>
            <a:r>
              <a:rPr lang="en-US" dirty="0" smtClean="0"/>
              <a:t>Schiller, Klopstock).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5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Ταρτούφος (1815) (1 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Ο Κοραής στις τρεις μεγάλες κωμωδίες χαρακτήρα του Μολιέρου προσδίδει αξία «μετακένωσης»</a:t>
            </a:r>
            <a:r>
              <a:rPr lang="en-US" dirty="0" smtClean="0"/>
              <a:t>:</a:t>
            </a:r>
            <a:r>
              <a:rPr lang="el-GR" dirty="0" smtClean="0"/>
              <a:t> στον </a:t>
            </a:r>
            <a:r>
              <a:rPr lang="el-GR" i="1" dirty="0" smtClean="0"/>
              <a:t>Ταρτούφο</a:t>
            </a:r>
            <a:r>
              <a:rPr lang="el-GR" dirty="0" smtClean="0"/>
              <a:t>, τον </a:t>
            </a:r>
            <a:r>
              <a:rPr lang="el-GR" i="1" dirty="0" smtClean="0"/>
              <a:t>Φιλάργυρο </a:t>
            </a:r>
            <a:r>
              <a:rPr lang="el-GR" dirty="0" smtClean="0"/>
              <a:t>και τον </a:t>
            </a:r>
            <a:r>
              <a:rPr lang="el-GR" i="1" dirty="0" smtClean="0"/>
              <a:t>Μισάνθρωπο</a:t>
            </a:r>
            <a:r>
              <a:rPr lang="el-GR" dirty="0" smtClean="0"/>
              <a:t>.</a:t>
            </a:r>
            <a:endParaRPr lang="en-US" dirty="0" smtClean="0"/>
          </a:p>
          <a:p>
            <a:r>
              <a:rPr lang="el-GR" dirty="0" smtClean="0"/>
              <a:t>Προτροπή του Κοραή για τη μετάφραση του </a:t>
            </a:r>
            <a:r>
              <a:rPr lang="el-GR" i="1" dirty="0" smtClean="0"/>
              <a:t>Ταρτούφου</a:t>
            </a:r>
            <a:r>
              <a:rPr lang="el-GR" dirty="0" smtClean="0"/>
              <a:t> (Προλεγόμενα στην </a:t>
            </a:r>
            <a:r>
              <a:rPr lang="el-GR" i="1" dirty="0" smtClean="0"/>
              <a:t>Ιλιάδα</a:t>
            </a:r>
            <a:r>
              <a:rPr lang="el-GR" dirty="0" smtClean="0"/>
              <a:t>).</a:t>
            </a:r>
          </a:p>
          <a:p>
            <a:r>
              <a:rPr lang="el-GR" dirty="0" smtClean="0"/>
              <a:t>1815 (Βιέννη), </a:t>
            </a:r>
            <a:r>
              <a:rPr lang="el-GR" i="1" dirty="0" smtClean="0"/>
              <a:t>Ο Ταρτούφος</a:t>
            </a:r>
            <a:r>
              <a:rPr lang="el-GR" dirty="0" smtClean="0"/>
              <a:t>, μτφρ. Κ. Κοκκινάκη (λόγιος έμπορος, οπαδός του Αδ. Κοραή).</a:t>
            </a:r>
          </a:p>
          <a:p>
            <a:r>
              <a:rPr lang="el-GR" dirty="0" smtClean="0"/>
              <a:t>Μετάφραση έμμετρη, πιστή στο πρωτότυπο (με εξαίρεση την απόδοση των ονομάτων), με σημαντικά «Προλεγόμενα» (κατά μίμηση του Κοραή) πιθανή μίμηση του άρθρου «</a:t>
            </a:r>
            <a:r>
              <a:rPr lang="en-US" dirty="0" err="1" smtClean="0"/>
              <a:t>Comédie</a:t>
            </a:r>
            <a:r>
              <a:rPr lang="el-GR" dirty="0" smtClean="0"/>
              <a:t>»</a:t>
            </a:r>
            <a:r>
              <a:rPr lang="fr-FR" dirty="0" smtClean="0"/>
              <a:t> </a:t>
            </a:r>
            <a:r>
              <a:rPr lang="el-GR" dirty="0" smtClean="0"/>
              <a:t>της </a:t>
            </a:r>
            <a:r>
              <a:rPr lang="el-GR" i="1" dirty="0" smtClean="0"/>
              <a:t>Γαλλικής Εγκυκλοπαιδείας</a:t>
            </a:r>
            <a:r>
              <a:rPr lang="el-GR" dirty="0" smtClean="0"/>
              <a:t>.  Επίσης </a:t>
            </a:r>
            <a:r>
              <a:rPr lang="en-US" dirty="0" err="1" smtClean="0"/>
              <a:t>Sulzer</a:t>
            </a:r>
            <a:r>
              <a:rPr lang="en-US" dirty="0" smtClean="0"/>
              <a:t>, </a:t>
            </a:r>
            <a:r>
              <a:rPr lang="en-US" sz="2824" i="1" dirty="0" err="1" smtClean="0"/>
              <a:t>Allgemeine</a:t>
            </a:r>
            <a:r>
              <a:rPr lang="en-US" sz="2824" i="1" dirty="0" smtClean="0"/>
              <a:t> </a:t>
            </a:r>
            <a:r>
              <a:rPr lang="en-US" sz="2824" i="1" dirty="0" err="1" smtClean="0"/>
              <a:t>Theorie</a:t>
            </a:r>
            <a:r>
              <a:rPr lang="en-US" sz="2824" i="1" dirty="0" smtClean="0"/>
              <a:t> </a:t>
            </a:r>
            <a:r>
              <a:rPr lang="en-US" sz="2824" i="1" dirty="0" err="1" smtClean="0"/>
              <a:t>der</a:t>
            </a:r>
            <a:r>
              <a:rPr lang="en-US" sz="2824" i="1" dirty="0" smtClean="0"/>
              <a:t> </a:t>
            </a:r>
            <a:r>
              <a:rPr lang="en-US" sz="2824" i="1" dirty="0" err="1" smtClean="0"/>
              <a:t>Sch</a:t>
            </a:r>
            <a:r>
              <a:rPr lang="en-US" sz="2353" i="1" dirty="0" err="1" smtClean="0">
                <a:latin typeface="LucidaGrande"/>
              </a:rPr>
              <a:t>ö</a:t>
            </a:r>
            <a:r>
              <a:rPr lang="en-US" sz="2824" i="1" dirty="0" err="1" smtClean="0"/>
              <a:t>nen</a:t>
            </a:r>
            <a:r>
              <a:rPr lang="en-US" sz="2824" i="1" dirty="0" smtClean="0"/>
              <a:t> </a:t>
            </a:r>
            <a:r>
              <a:rPr lang="en-US" sz="2824" i="1" dirty="0" err="1" smtClean="0"/>
              <a:t>K</a:t>
            </a:r>
            <a:r>
              <a:rPr lang="en-US" sz="2353" i="1" dirty="0" err="1" smtClean="0">
                <a:latin typeface="LucidaGrande"/>
              </a:rPr>
              <a:t>ü</a:t>
            </a:r>
            <a:r>
              <a:rPr lang="en-US" sz="2824" i="1" dirty="0" err="1" smtClean="0"/>
              <a:t>nste</a:t>
            </a:r>
            <a:r>
              <a:rPr lang="en-US" dirty="0" smtClean="0"/>
              <a:t>.</a:t>
            </a:r>
            <a:endParaRPr lang="el-GR" dirty="0" smtClean="0"/>
          </a:p>
          <a:p>
            <a:r>
              <a:rPr lang="el-GR" dirty="0" smtClean="0"/>
              <a:t>Το πρώτο δοκίμιο για την ιστορική εξέλιξη της κωμωδίας στα χρόνια του Διαφωτισμού.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7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Ταρτούφος (1815</a:t>
            </a:r>
            <a:r>
              <a:rPr lang="el-GR" dirty="0">
                <a:solidFill>
                  <a:schemeClr val="accent1"/>
                </a:solidFill>
              </a:rPr>
              <a:t>) </a:t>
            </a:r>
            <a:r>
              <a:rPr lang="el-GR" dirty="0" smtClean="0">
                <a:solidFill>
                  <a:schemeClr val="accent1"/>
                </a:solidFill>
              </a:rPr>
              <a:t>(2 </a:t>
            </a:r>
            <a:r>
              <a:rPr lang="el-GR" dirty="0">
                <a:solidFill>
                  <a:schemeClr val="accent1"/>
                </a:solidFill>
              </a:rPr>
              <a:t>από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4156" y="1556792"/>
            <a:ext cx="8229600" cy="4969268"/>
          </a:xfrm>
        </p:spPr>
        <p:txBody>
          <a:bodyPr>
            <a:normAutofit fontScale="47500" lnSpcReduction="20000"/>
          </a:bodyPr>
          <a:lstStyle/>
          <a:p>
            <a:r>
              <a:rPr lang="el-GR" dirty="0" smtClean="0"/>
              <a:t>Πρόσωπα του δράματος</a:t>
            </a:r>
            <a:r>
              <a:rPr lang="en-US" dirty="0" smtClean="0"/>
              <a:t>:</a:t>
            </a:r>
          </a:p>
          <a:p>
            <a:r>
              <a:rPr lang="el-GR" dirty="0" smtClean="0"/>
              <a:t>Κυρία Ξανθίππη / </a:t>
            </a:r>
            <a:r>
              <a:rPr lang="en-US" dirty="0" smtClean="0"/>
              <a:t>Mme </a:t>
            </a:r>
            <a:r>
              <a:rPr lang="en-US" dirty="0" err="1" smtClean="0"/>
              <a:t>Pernelle</a:t>
            </a:r>
            <a:endParaRPr lang="en-US" dirty="0" smtClean="0"/>
          </a:p>
          <a:p>
            <a:r>
              <a:rPr lang="el-GR" dirty="0" smtClean="0"/>
              <a:t>Φίλιππος / </a:t>
            </a:r>
            <a:r>
              <a:rPr lang="en-US" dirty="0" err="1" smtClean="0"/>
              <a:t>Orgon</a:t>
            </a:r>
            <a:endParaRPr lang="el-GR" dirty="0" smtClean="0"/>
          </a:p>
          <a:p>
            <a:r>
              <a:rPr lang="el-GR" dirty="0" smtClean="0"/>
              <a:t>Αγλαΐα /</a:t>
            </a:r>
            <a:r>
              <a:rPr lang="en-US" dirty="0" smtClean="0"/>
              <a:t> </a:t>
            </a:r>
            <a:r>
              <a:rPr lang="en-US" dirty="0" err="1" smtClean="0"/>
              <a:t>Elmire</a:t>
            </a:r>
            <a:endParaRPr lang="el-GR" dirty="0" smtClean="0"/>
          </a:p>
          <a:p>
            <a:r>
              <a:rPr lang="el-GR" dirty="0" smtClean="0"/>
              <a:t>Πύρρος /</a:t>
            </a:r>
            <a:r>
              <a:rPr lang="en-US" dirty="0" smtClean="0"/>
              <a:t> </a:t>
            </a:r>
            <a:r>
              <a:rPr lang="en-US" dirty="0" err="1" smtClean="0"/>
              <a:t>Damis</a:t>
            </a:r>
            <a:endParaRPr lang="el-GR" dirty="0" smtClean="0"/>
          </a:p>
          <a:p>
            <a:r>
              <a:rPr lang="el-GR" dirty="0" smtClean="0"/>
              <a:t>Φαίδρα /</a:t>
            </a:r>
            <a:r>
              <a:rPr lang="en-US" dirty="0" smtClean="0"/>
              <a:t> </a:t>
            </a:r>
            <a:r>
              <a:rPr lang="en-US" dirty="0" err="1" smtClean="0"/>
              <a:t>Mariane</a:t>
            </a:r>
            <a:endParaRPr lang="el-GR" dirty="0" smtClean="0"/>
          </a:p>
          <a:p>
            <a:r>
              <a:rPr lang="el-GR" dirty="0" smtClean="0"/>
              <a:t>Χαρίτων / </a:t>
            </a:r>
            <a:r>
              <a:rPr lang="en-US" dirty="0" err="1" smtClean="0"/>
              <a:t>Valère</a:t>
            </a:r>
            <a:endParaRPr lang="el-GR" dirty="0" smtClean="0"/>
          </a:p>
          <a:p>
            <a:r>
              <a:rPr lang="el-GR" dirty="0" smtClean="0"/>
              <a:t>Κλεάνθης /</a:t>
            </a:r>
            <a:r>
              <a:rPr lang="en-US" dirty="0" smtClean="0"/>
              <a:t> </a:t>
            </a:r>
            <a:r>
              <a:rPr lang="en-US" dirty="0" err="1" smtClean="0"/>
              <a:t>Cléante</a:t>
            </a:r>
            <a:endParaRPr lang="el-GR" dirty="0" smtClean="0"/>
          </a:p>
          <a:p>
            <a:r>
              <a:rPr lang="el-GR" dirty="0" smtClean="0"/>
              <a:t>ΤΑΡΤΟΥΦΟΣ</a:t>
            </a:r>
            <a:r>
              <a:rPr lang="en-US" dirty="0" smtClean="0"/>
              <a:t> </a:t>
            </a:r>
            <a:r>
              <a:rPr lang="el-GR" dirty="0" smtClean="0"/>
              <a:t>/ </a:t>
            </a:r>
            <a:r>
              <a:rPr lang="en-US" dirty="0" smtClean="0"/>
              <a:t>Tartuffe</a:t>
            </a:r>
            <a:endParaRPr lang="el-GR" dirty="0" smtClean="0"/>
          </a:p>
          <a:p>
            <a:r>
              <a:rPr lang="el-GR" dirty="0" smtClean="0"/>
              <a:t>Θήσβη / </a:t>
            </a:r>
            <a:r>
              <a:rPr lang="en-US" dirty="0" err="1" smtClean="0"/>
              <a:t>Dorine</a:t>
            </a:r>
            <a:endParaRPr lang="el-GR" dirty="0" smtClean="0"/>
          </a:p>
          <a:p>
            <a:r>
              <a:rPr lang="el-GR" dirty="0" smtClean="0"/>
              <a:t>Κύριος Ευτρόπιος /</a:t>
            </a:r>
            <a:r>
              <a:rPr lang="en-US" dirty="0" smtClean="0"/>
              <a:t> M. Loyal</a:t>
            </a:r>
            <a:endParaRPr lang="el-GR" dirty="0" smtClean="0"/>
          </a:p>
          <a:p>
            <a:r>
              <a:rPr lang="el-GR" dirty="0" smtClean="0"/>
              <a:t>Βασιλικός τι σωματοφύλαξ /</a:t>
            </a:r>
            <a:r>
              <a:rPr lang="en-US" dirty="0" smtClean="0"/>
              <a:t> Un exempt</a:t>
            </a:r>
            <a:endParaRPr lang="el-GR" dirty="0" smtClean="0"/>
          </a:p>
          <a:p>
            <a:r>
              <a:rPr lang="el-GR" dirty="0" smtClean="0"/>
              <a:t>Υιοθετεί την </a:t>
            </a:r>
            <a:r>
              <a:rPr lang="el-GR" b="1" dirty="0" smtClean="0"/>
              <a:t>ομοιοκαταληξία</a:t>
            </a:r>
            <a:r>
              <a:rPr lang="el-GR" dirty="0" smtClean="0"/>
              <a:t>, η οποία βρίσκει πολέμιο τον Κοραή «η βάρβαρος ρίμα, ήτις επροσκολλήθη και εις ημάς ως ψώρα»</a:t>
            </a:r>
            <a:r>
              <a:rPr lang="en-US" dirty="0" smtClean="0"/>
              <a:t>. </a:t>
            </a:r>
            <a:r>
              <a:rPr lang="el-GR" dirty="0" smtClean="0"/>
              <a:t>Ο Κοραής προβαίνει και άλλες παρατηρήσεις μεταφραστικής πρακτικής.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6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Φιλάργυρος (1816</a:t>
            </a:r>
            <a:r>
              <a:rPr lang="el-GR" dirty="0">
                <a:solidFill>
                  <a:schemeClr val="accent1"/>
                </a:solidFill>
              </a:rPr>
              <a:t>) (1 από 4</a:t>
            </a:r>
            <a:r>
              <a:rPr lang="el-GR" dirty="0" smtClean="0">
                <a:solidFill>
                  <a:schemeClr val="accent1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 smtClean="0"/>
              <a:t>1816 (Βιέννη), </a:t>
            </a:r>
            <a:r>
              <a:rPr lang="el-GR" i="1" dirty="0" smtClean="0"/>
              <a:t>Ο Φιλάργυρος κατά Μολιέρον</a:t>
            </a:r>
            <a:r>
              <a:rPr lang="el-GR" dirty="0" smtClean="0"/>
              <a:t>, διασκευή του Κ/νου Οικονόμου του εξ Οικονόμων (Τσαριτσάνη της Θεσσαλίας 1780 – Αθήνα 1857).</a:t>
            </a:r>
          </a:p>
          <a:p>
            <a:r>
              <a:rPr lang="el-GR" dirty="0" smtClean="0"/>
              <a:t>Σημαντικός Πρόλογος «Προς τους Έλληνας». </a:t>
            </a:r>
          </a:p>
          <a:p>
            <a:r>
              <a:rPr lang="el-GR" dirty="0" smtClean="0"/>
              <a:t>Η κωμωδία έχει ως στόχο τη διόρθωση των ηθών και την αποτύπωση των ελαττωμάτων ενός Έθνους». Γάλλοι εγκυκλοπαιδιστές</a:t>
            </a:r>
            <a:r>
              <a:rPr lang="en-US" dirty="0" smtClean="0"/>
              <a:t>,</a:t>
            </a:r>
            <a:r>
              <a:rPr lang="el-GR" dirty="0" smtClean="0"/>
              <a:t> </a:t>
            </a:r>
            <a:r>
              <a:rPr lang="en-US" dirty="0" smtClean="0"/>
              <a:t>Charles </a:t>
            </a:r>
            <a:r>
              <a:rPr lang="en-US" dirty="0" err="1" smtClean="0"/>
              <a:t>Batteux</a:t>
            </a:r>
            <a:r>
              <a:rPr lang="en-US" dirty="0" smtClean="0"/>
              <a:t>, </a:t>
            </a:r>
            <a:r>
              <a:rPr lang="en-US" dirty="0" err="1" smtClean="0"/>
              <a:t>Laharpe</a:t>
            </a:r>
            <a:r>
              <a:rPr lang="el-GR" dirty="0" smtClean="0"/>
              <a:t>, </a:t>
            </a:r>
            <a:r>
              <a:rPr lang="en-US" dirty="0" smtClean="0"/>
              <a:t>Hugh Blair.</a:t>
            </a:r>
          </a:p>
          <a:p>
            <a:r>
              <a:rPr lang="el-GR" dirty="0" smtClean="0"/>
              <a:t>Αριστοτελικός ορισμός </a:t>
            </a:r>
            <a:r>
              <a:rPr lang="el-GR" i="1" dirty="0" smtClean="0"/>
              <a:t>περί κωμωδίας </a:t>
            </a:r>
            <a:r>
              <a:rPr lang="el-GR" dirty="0" smtClean="0"/>
              <a:t>(σ. 176).</a:t>
            </a:r>
          </a:p>
          <a:p>
            <a:r>
              <a:rPr lang="el-GR" dirty="0" smtClean="0"/>
              <a:t>18</a:t>
            </a:r>
            <a:r>
              <a:rPr lang="el-GR" baseline="30000" dirty="0" smtClean="0"/>
              <a:t>ος</a:t>
            </a:r>
            <a:r>
              <a:rPr lang="el-GR" dirty="0" smtClean="0"/>
              <a:t> αι.  - η κωμωδία συμβάλλει στην περιγραφή των ηθών μιας συγκεκριμένης κοινωνίας.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8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Φιλάργυρος (1816</a:t>
            </a:r>
            <a:r>
              <a:rPr lang="el-GR" dirty="0">
                <a:solidFill>
                  <a:schemeClr val="accent1"/>
                </a:solidFill>
              </a:rPr>
              <a:t>) </a:t>
            </a:r>
            <a:r>
              <a:rPr lang="el-GR" dirty="0" smtClean="0">
                <a:solidFill>
                  <a:schemeClr val="accent1"/>
                </a:solidFill>
              </a:rPr>
              <a:t>(2 </a:t>
            </a:r>
            <a:r>
              <a:rPr lang="el-GR" dirty="0">
                <a:solidFill>
                  <a:schemeClr val="accent1"/>
                </a:solidFill>
              </a:rPr>
              <a:t>από 4</a:t>
            </a:r>
            <a:r>
              <a:rPr lang="el-GR" dirty="0" smtClean="0">
                <a:solidFill>
                  <a:schemeClr val="accent1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4156" y="1556792"/>
            <a:ext cx="8229600" cy="4844008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λ. «</a:t>
            </a:r>
            <a:r>
              <a:rPr lang="en-US" dirty="0" err="1" smtClean="0"/>
              <a:t>Comédie</a:t>
            </a:r>
            <a:r>
              <a:rPr lang="el-GR" dirty="0" smtClean="0"/>
              <a:t>»</a:t>
            </a:r>
            <a:r>
              <a:rPr lang="fr-FR" dirty="0" smtClean="0"/>
              <a:t> </a:t>
            </a:r>
            <a:r>
              <a:rPr lang="el-GR" dirty="0" smtClean="0"/>
              <a:t>της Γαλλικής Εγκυκλοπαιδείας (σ. 177).</a:t>
            </a:r>
          </a:p>
          <a:p>
            <a:r>
              <a:rPr lang="en-US" dirty="0" smtClean="0"/>
              <a:t>Charles </a:t>
            </a:r>
            <a:r>
              <a:rPr lang="en-US" dirty="0" err="1" smtClean="0"/>
              <a:t>Batteux</a:t>
            </a:r>
            <a:r>
              <a:rPr lang="en-US" dirty="0" smtClean="0"/>
              <a:t> (</a:t>
            </a:r>
            <a:r>
              <a:rPr lang="en-US" i="1" dirty="0" err="1" smtClean="0"/>
              <a:t>Principes</a:t>
            </a:r>
            <a:r>
              <a:rPr lang="en-US" i="1" dirty="0" smtClean="0"/>
              <a:t> de la </a:t>
            </a:r>
            <a:r>
              <a:rPr lang="en-US" i="1" dirty="0" err="1" smtClean="0"/>
              <a:t>littérature</a:t>
            </a:r>
            <a:r>
              <a:rPr lang="el-GR" dirty="0" smtClean="0"/>
              <a:t>, 1746</a:t>
            </a:r>
            <a:r>
              <a:rPr lang="en-US" dirty="0" smtClean="0"/>
              <a:t>) </a:t>
            </a:r>
            <a:r>
              <a:rPr lang="el-GR" dirty="0" smtClean="0"/>
              <a:t>– γαλλική ακαδημαϊκή αισθητική, κοντά στον αριστοτελικό ορισμό.</a:t>
            </a:r>
            <a:endParaRPr lang="en-US" dirty="0" smtClean="0"/>
          </a:p>
          <a:p>
            <a:r>
              <a:rPr lang="en-US" dirty="0" smtClean="0"/>
              <a:t>Hugh Blair</a:t>
            </a:r>
            <a:r>
              <a:rPr lang="el-GR" dirty="0" smtClean="0"/>
              <a:t> (</a:t>
            </a:r>
            <a:r>
              <a:rPr lang="en-US" i="1" dirty="0" smtClean="0"/>
              <a:t>Lectures on Rhetoric and Belles </a:t>
            </a:r>
            <a:r>
              <a:rPr lang="en-US" i="1" dirty="0" err="1" smtClean="0"/>
              <a:t>Lettres</a:t>
            </a:r>
            <a:r>
              <a:rPr lang="en-US" dirty="0" smtClean="0"/>
              <a:t>, </a:t>
            </a:r>
            <a:r>
              <a:rPr lang="el-GR" dirty="0" smtClean="0"/>
              <a:t>1783), σκωτική σχολή φιλοσοφίας και αισθητικής. Προσδίδει στην κωμωδία ηθικοδιδακτικό χαρακτήρα. Επίσης επεξεργάζεται την αντίληψη μιας υποκείμενης στις κοινωνικές συνθήκες «εθνικής» κωμωδίας χαρακτήρα (σ. 177 κ.ε.).</a:t>
            </a:r>
          </a:p>
          <a:p>
            <a:r>
              <a:rPr lang="el-GR" dirty="0" smtClean="0"/>
              <a:t>Ο Οικονόμος στο έργο του </a:t>
            </a:r>
            <a:r>
              <a:rPr lang="el-GR" i="1" dirty="0" smtClean="0"/>
              <a:t>Γραμματικά</a:t>
            </a:r>
            <a:r>
              <a:rPr lang="el-GR" dirty="0" smtClean="0"/>
              <a:t> (Ποιητική της οποίας εκδίδει τον πρώτο τόμο το 1817) χρησιμοποίησε ως πηγές τον </a:t>
            </a:r>
            <a:r>
              <a:rPr lang="fr-FR" dirty="0" smtClean="0"/>
              <a:t>Hugh Blair, </a:t>
            </a:r>
            <a:r>
              <a:rPr lang="el-GR" dirty="0" smtClean="0"/>
              <a:t>και τους γάλλους κλασικιστές </a:t>
            </a:r>
            <a:r>
              <a:rPr lang="fr-FR" dirty="0" smtClean="0"/>
              <a:t>Charles </a:t>
            </a:r>
            <a:r>
              <a:rPr lang="fr-FR" dirty="0" err="1" smtClean="0"/>
              <a:t>Batteux</a:t>
            </a:r>
            <a:r>
              <a:rPr lang="fr-FR" dirty="0" smtClean="0"/>
              <a:t> </a:t>
            </a:r>
            <a:r>
              <a:rPr lang="el-GR" dirty="0" smtClean="0"/>
              <a:t>και </a:t>
            </a:r>
            <a:r>
              <a:rPr lang="fr-FR" dirty="0" err="1" smtClean="0"/>
              <a:t>Laharpe</a:t>
            </a:r>
            <a:r>
              <a:rPr lang="el-GR" dirty="0" smtClean="0"/>
              <a:t> (</a:t>
            </a:r>
            <a:r>
              <a:rPr lang="en-US" i="1" dirty="0" err="1" smtClean="0"/>
              <a:t>Lycée</a:t>
            </a:r>
            <a:r>
              <a:rPr lang="en-US" i="1" dirty="0" smtClean="0"/>
              <a:t> </a:t>
            </a:r>
            <a:r>
              <a:rPr lang="en-US" i="1" dirty="0" err="1" smtClean="0"/>
              <a:t>ou</a:t>
            </a:r>
            <a:r>
              <a:rPr lang="en-US" i="1" dirty="0" smtClean="0"/>
              <a:t> </a:t>
            </a:r>
            <a:r>
              <a:rPr lang="en-US" i="1" dirty="0" err="1" smtClean="0"/>
              <a:t>Cours</a:t>
            </a:r>
            <a:r>
              <a:rPr lang="en-US" i="1" dirty="0" smtClean="0"/>
              <a:t> de </a:t>
            </a:r>
            <a:r>
              <a:rPr lang="en-US" i="1" dirty="0" err="1" smtClean="0"/>
              <a:t>Littérature</a:t>
            </a:r>
            <a:r>
              <a:rPr lang="el-GR" dirty="0" smtClean="0"/>
              <a:t>).</a:t>
            </a:r>
            <a:endParaRPr lang="fr-FR" dirty="0" smtClean="0"/>
          </a:p>
          <a:p>
            <a:r>
              <a:rPr lang="el-GR" dirty="0" smtClean="0"/>
              <a:t>Οδηγοί στη διασκευή του Οικονόμου οι παραπάνω καθώς και οι απόψεις του </a:t>
            </a:r>
            <a:r>
              <a:rPr lang="en-US" dirty="0" smtClean="0"/>
              <a:t>J.-J. Rousseau </a:t>
            </a:r>
            <a:r>
              <a:rPr lang="el-GR" dirty="0" smtClean="0"/>
              <a:t>και του </a:t>
            </a:r>
            <a:r>
              <a:rPr lang="en-US" dirty="0" smtClean="0"/>
              <a:t>Diderot</a:t>
            </a:r>
            <a:r>
              <a:rPr lang="el-GR" dirty="0" smtClean="0"/>
              <a:t> (έλεγχος της αληθοφάνειας)</a:t>
            </a:r>
            <a:r>
              <a:rPr lang="en-US" dirty="0" smtClean="0"/>
              <a:t>.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7647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Φιλάργυρος (1816</a:t>
            </a:r>
            <a:r>
              <a:rPr lang="el-GR" dirty="0">
                <a:solidFill>
                  <a:schemeClr val="accent1"/>
                </a:solidFill>
              </a:rPr>
              <a:t>) </a:t>
            </a:r>
            <a:r>
              <a:rPr lang="el-GR" dirty="0" smtClean="0">
                <a:solidFill>
                  <a:schemeClr val="accent1"/>
                </a:solidFill>
              </a:rPr>
              <a:t>(3 </a:t>
            </a:r>
            <a:r>
              <a:rPr lang="el-GR" dirty="0">
                <a:solidFill>
                  <a:schemeClr val="accent1"/>
                </a:solidFill>
              </a:rPr>
              <a:t>από 4</a:t>
            </a:r>
            <a:r>
              <a:rPr lang="el-GR" dirty="0" smtClean="0">
                <a:solidFill>
                  <a:schemeClr val="accent1"/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«Η κωμωδία (...) πρέπει να μιμήται καλώς τα έθη και την διαγωγήν του έθνους από το οποίον γίνεται. Χωρίς το εθνικόν τούτο κέρδος δεν εμπορεί ο κωμωδοποιός να θέλξη και να κινήση τους αναγνώστας ή τους θεατάς του ποιήματός του. ο Μολιέρος εζωγράφισε τον Φιλάργυρον κατά των ομογενών του τα ήθη. Ο Έλλην πρέπει να τον ζωγραφίση κατά τη ήθη των ιδίων του συμπολιτών. </a:t>
            </a:r>
            <a:r>
              <a:rPr lang="el-GR" b="1" dirty="0" smtClean="0"/>
              <a:t>Το θέατρον εξ ανάγκης πρέπει να ήναι εθνικόν, και μάλιστα εις την κωμωδίαν</a:t>
            </a:r>
            <a:r>
              <a:rPr lang="el-GR" dirty="0" smtClean="0"/>
              <a:t>» (σ. 181).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38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chemeClr val="accent1"/>
                </a:solidFill>
              </a:rPr>
              <a:t>Κωμωδία – εθνική κωμωδία / Ο Φιλάργυρος (1816</a:t>
            </a:r>
            <a:r>
              <a:rPr lang="el-GR" dirty="0">
                <a:solidFill>
                  <a:schemeClr val="accent1"/>
                </a:solidFill>
              </a:rPr>
              <a:t>) </a:t>
            </a:r>
            <a:r>
              <a:rPr lang="el-GR" dirty="0" smtClean="0">
                <a:solidFill>
                  <a:schemeClr val="accent1"/>
                </a:solidFill>
              </a:rPr>
              <a:t>(4 </a:t>
            </a:r>
            <a:r>
              <a:rPr lang="el-GR" dirty="0">
                <a:solidFill>
                  <a:schemeClr val="accent1"/>
                </a:solidFill>
              </a:rPr>
              <a:t>από </a:t>
            </a:r>
            <a:r>
              <a:rPr lang="el-GR" dirty="0" smtClean="0">
                <a:solidFill>
                  <a:schemeClr val="accent1"/>
                </a:solidFill>
              </a:rPr>
              <a:t>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 smtClean="0"/>
              <a:t>Τολμηρή διασκευή.</a:t>
            </a:r>
          </a:p>
          <a:p>
            <a:r>
              <a:rPr lang="el-GR" dirty="0" smtClean="0"/>
              <a:t>Μεταφορά του χώρου δράσης στην προεπαναστατική Σμύρνη.</a:t>
            </a:r>
          </a:p>
          <a:p>
            <a:r>
              <a:rPr lang="el-GR" dirty="0" smtClean="0"/>
              <a:t>Προσθήκη σκηνών. Απεικόνιση των ηθών της εποχής του – Διαφωτιστικός παλμός.</a:t>
            </a:r>
          </a:p>
          <a:p>
            <a:r>
              <a:rPr lang="el-GR" dirty="0" smtClean="0"/>
              <a:t>Εξελληνισμός της μολιερικής κωμωδίας, ονοματοποιΐα (Εξηνταβελώνης /</a:t>
            </a:r>
            <a:r>
              <a:rPr lang="en-US" dirty="0" err="1" smtClean="0"/>
              <a:t>Harpagon</a:t>
            </a:r>
            <a:r>
              <a:rPr lang="el-GR" dirty="0" smtClean="0"/>
              <a:t>, κεράτζα-Σοφουλιώ, Στροβίλης, Βαρδαλαμπούμπας...).</a:t>
            </a:r>
          </a:p>
          <a:p>
            <a:r>
              <a:rPr lang="el-GR" dirty="0" smtClean="0"/>
              <a:t>Εισαγωγή διαλέκτων (για πρώτη φορά στα </a:t>
            </a:r>
            <a:r>
              <a:rPr lang="el-GR" i="1" dirty="0" smtClean="0"/>
              <a:t>Κορακιστικά</a:t>
            </a:r>
            <a:r>
              <a:rPr lang="el-GR" dirty="0" smtClean="0"/>
              <a:t> αλλά ο Οικονόμος ανάγεται στον Αριστοφάνη). </a:t>
            </a:r>
          </a:p>
          <a:p>
            <a:r>
              <a:rPr lang="el-GR" dirty="0" smtClean="0"/>
              <a:t>«διασκευή εις τα καθ᾽ημάς» - πρακτική του 19</a:t>
            </a:r>
            <a:r>
              <a:rPr lang="el-GR" baseline="30000" dirty="0" smtClean="0"/>
              <a:t>ου</a:t>
            </a:r>
            <a:r>
              <a:rPr lang="el-GR" dirty="0" smtClean="0"/>
              <a:t> αιώνα.</a:t>
            </a:r>
          </a:p>
          <a:p>
            <a:r>
              <a:rPr lang="el-GR" dirty="0" smtClean="0"/>
              <a:t>Το έργο εγγράφεται στη νεολληνική γραμματεία.</a:t>
            </a:r>
            <a:endParaRPr lang="en-US" dirty="0" smtClean="0"/>
          </a:p>
          <a:p>
            <a:r>
              <a:rPr lang="el-GR" dirty="0" smtClean="0"/>
              <a:t>Και άλλες εκδόσεις στον 19</a:t>
            </a:r>
            <a:r>
              <a:rPr lang="el-GR" baseline="30000" dirty="0" smtClean="0"/>
              <a:t>ο</a:t>
            </a:r>
            <a:r>
              <a:rPr lang="el-GR" dirty="0" smtClean="0"/>
              <a:t> αιώνα. Εξαιρετικά αγαπητό.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79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19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smtClean="0"/>
              <a:t>στο πλαίσιο </a:t>
            </a:r>
            <a:r>
              <a:rPr lang="el-GR" sz="2000" dirty="0" smtClean="0"/>
              <a:t>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1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91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/>
              <a:t>1</a:t>
            </a:r>
            <a:r>
              <a:rPr lang="el-GR" sz="2000" dirty="0" smtClean="0"/>
              <a:t>.</a:t>
            </a:r>
            <a:r>
              <a:rPr lang="en-US" sz="2000" dirty="0" smtClean="0"/>
              <a:t>0</a:t>
            </a:r>
            <a:r>
              <a:rPr lang="el-GR" sz="2000" dirty="0" smtClean="0"/>
              <a:t>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0754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Άννα Ταμπάκη </a:t>
            </a:r>
            <a:r>
              <a:rPr lang="el-GR" sz="2000" dirty="0" smtClean="0"/>
              <a:t>2015. </a:t>
            </a:r>
            <a:r>
              <a:rPr lang="el-GR" sz="2000" dirty="0" smtClean="0"/>
              <a:t>Άννα Ταμπάκη. «Το ελληνικό θέατρο των νεότερων χρόνων Β’. Ενότητα </a:t>
            </a:r>
            <a:r>
              <a:rPr lang="en-US" sz="2000" dirty="0"/>
              <a:t>4</a:t>
            </a:r>
            <a:r>
              <a:rPr lang="en-US" sz="2000" dirty="0" smtClean="0"/>
              <a:t>: </a:t>
            </a:r>
            <a:r>
              <a:rPr lang="el-GR" sz="2000" dirty="0"/>
              <a:t>Tο νεοελληνικό θέατρο στον 19ο αιώνα. H ιστορική διάσταση - η δραματουργική </a:t>
            </a:r>
            <a:r>
              <a:rPr lang="el-GR" sz="2000" dirty="0" smtClean="0"/>
              <a:t>διάσταση».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http://opencourses.uoa.gr/courses/THEATRE103</a:t>
            </a:r>
            <a:r>
              <a:rPr lang="en-US" sz="2000" dirty="0" smtClean="0">
                <a:hlinkClick r:id="rId3"/>
              </a:rPr>
              <a:t>/</a:t>
            </a: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98763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6" name="Picture 22" descr="Λογότυπο για Άδειες χρήσης Creative Commons BY-NC-N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1800" dirty="0">
                <a:latin typeface="+mn-lt"/>
              </a:rPr>
              <a:t>[1] http://creativecommons.org/licenses/by-nc-sa/4.0/ </a:t>
            </a:r>
            <a:endParaRPr lang="en-US" sz="1800" dirty="0" smtClean="0">
              <a:latin typeface="+mn-lt"/>
            </a:endParaRPr>
          </a:p>
          <a:p>
            <a:endParaRPr lang="el-GR" sz="1800" dirty="0">
              <a:latin typeface="+mn-lt"/>
            </a:endParaRPr>
          </a:p>
          <a:p>
            <a:r>
              <a:rPr lang="el-GR" sz="1800" dirty="0">
                <a:latin typeface="+mn-lt"/>
              </a:rPr>
              <a:t>Ως </a:t>
            </a:r>
            <a:r>
              <a:rPr lang="el-GR" sz="1800" b="1" dirty="0">
                <a:latin typeface="+mn-lt"/>
              </a:rPr>
              <a:t>Μη Εμπορική</a:t>
            </a:r>
            <a:r>
              <a:rPr lang="el-GR" sz="1800" dirty="0">
                <a:latin typeface="+mn-lt"/>
              </a:rPr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sz="1800" dirty="0" err="1">
                <a:latin typeface="+mn-lt"/>
              </a:rPr>
              <a:t>αδειοδόχο</a:t>
            </a:r>
            <a:endParaRPr lang="el-GR" sz="1800" dirty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1800" dirty="0">
                <a:latin typeface="+mn-lt"/>
              </a:rPr>
              <a:t>που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δεν προσπορίζει στο διανομέα του έργου και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n-GB" sz="1800" dirty="0">
                <a:latin typeface="+mn-lt"/>
              </a:rPr>
              <a:t> </a:t>
            </a:r>
            <a:r>
              <a:rPr lang="el-GR" sz="1800" dirty="0">
                <a:latin typeface="+mn-lt"/>
              </a:rPr>
              <a:t>έμμεσο οικονομικό όφελος (π.χ. διαφημίσεις) από την προβολή του έργου σε διαδικτυακό </a:t>
            </a:r>
            <a:r>
              <a:rPr lang="el-GR" sz="1800" dirty="0" smtClean="0">
                <a:latin typeface="+mn-lt"/>
              </a:rPr>
              <a:t>τόπο</a:t>
            </a:r>
            <a:endParaRPr lang="en-US" sz="1800" dirty="0" smtClean="0">
              <a:latin typeface="+mn-lt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1800" dirty="0">
              <a:latin typeface="+mn-lt"/>
            </a:endParaRPr>
          </a:p>
          <a:p>
            <a:r>
              <a:rPr lang="el-GR" sz="1800" dirty="0" smtClean="0">
                <a:latin typeface="+mn-lt"/>
              </a:rPr>
              <a:t>Ο </a:t>
            </a:r>
            <a:r>
              <a:rPr lang="el-GR" sz="1800" dirty="0">
                <a:latin typeface="+mn-lt"/>
              </a:rPr>
              <a:t>δικαιούχος μπορεί να παρέχει στον </a:t>
            </a:r>
            <a:r>
              <a:rPr lang="el-GR" sz="1800" dirty="0" err="1">
                <a:latin typeface="+mn-lt"/>
              </a:rPr>
              <a:t>αδειοδόχο</a:t>
            </a:r>
            <a:r>
              <a:rPr lang="el-GR" sz="1800" dirty="0">
                <a:latin typeface="+mn-lt"/>
              </a:rPr>
              <a:t> ξεχωριστή άδεια να χρησιμοποιεί το έργο για εμπορική χρήση, εφόσον αυτό του ζητηθεί</a:t>
            </a:r>
            <a:r>
              <a:rPr lang="el-GR" sz="1800" dirty="0" smtClean="0">
                <a:latin typeface="+mn-lt"/>
              </a:rPr>
              <a:t>.</a:t>
            </a:r>
            <a:endParaRPr lang="el-GR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9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03142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833</TotalTime>
  <Words>1506</Words>
  <Application>Microsoft Office PowerPoint</Application>
  <PresentationFormat>On-screen Show (4:3)</PresentationFormat>
  <Paragraphs>116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ＭＳ Ｐゴシック</vt:lpstr>
      <vt:lpstr>Arial</vt:lpstr>
      <vt:lpstr>Calibri</vt:lpstr>
      <vt:lpstr>LucidaGrande</vt:lpstr>
      <vt:lpstr>Tahoma</vt:lpstr>
      <vt:lpstr>Times New Roman</vt:lpstr>
      <vt:lpstr>Wingdings</vt:lpstr>
      <vt:lpstr>Θέμα του Office</vt:lpstr>
      <vt:lpstr>Το ελληνικό θέατρο των Νεωτέρων Χρόνων Β´</vt:lpstr>
      <vt:lpstr>Ιδεολογία και μορφή Κωμωδία – «εθνική κωμωδία» Ο Ταρτούφος – Ο Φιλάργυρος κατά Μολιέρον</vt:lpstr>
      <vt:lpstr>Το προεπαναστατικό θέατρο (1 από 3)</vt:lpstr>
      <vt:lpstr>Το προεπαναστατικό θέατρο (2 από 3)</vt:lpstr>
      <vt:lpstr>Το προεπαναστατικό θέατρο (3 από 3)</vt:lpstr>
      <vt:lpstr>Το προεπαναστατικό θέατρο - Θεματολογία</vt:lpstr>
      <vt:lpstr>Το προεπαναστατικό θέατρο – Μορφολογία, αισθητική (1 από 2)</vt:lpstr>
      <vt:lpstr>Το προεπαναστατικό θέατρο – Μορφολογία, αισθητική (2 από 2)</vt:lpstr>
      <vt:lpstr>Κωμωδία – εθνική κωμωδία / Ο Ταρτούφος (1815) (1 από 2)</vt:lpstr>
      <vt:lpstr>Κωμωδία – εθνική κωμωδία / Ο Ταρτούφος (1815) (2 από 2)</vt:lpstr>
      <vt:lpstr>Κωμωδία – εθνική κωμωδία / Ο Φιλάργυρος (1816) (1 από 4)</vt:lpstr>
      <vt:lpstr>Κωμωδία – εθνική κωμωδία / Ο Φιλάργυρος (1816) (2 από 4)</vt:lpstr>
      <vt:lpstr>Κωμωδία – εθνική κωμωδία / Ο Φιλάργυρος (1816) (3 από 4)</vt:lpstr>
      <vt:lpstr>Κωμωδία – εθνική κωμωδία / Ο Φιλάργυρος (1816) (4 από 4)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helios</dc:creator>
  <cp:lastModifiedBy>Uoa</cp:lastModifiedBy>
  <cp:revision>61</cp:revision>
  <dcterms:created xsi:type="dcterms:W3CDTF">1601-01-01T00:00:00Z</dcterms:created>
  <dcterms:modified xsi:type="dcterms:W3CDTF">2016-05-19T10:19:11Z</dcterms:modified>
</cp:coreProperties>
</file>