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24"/>
  </p:notesMasterIdLst>
  <p:handoutMasterIdLst>
    <p:handoutMasterId r:id="rId25"/>
  </p:handoutMasterIdLst>
  <p:sldIdLst>
    <p:sldId id="269" r:id="rId2"/>
    <p:sldId id="291"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5BC"/>
    <a:srgbClr val="008080"/>
    <a:srgbClr val="660066"/>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8" autoAdjust="0"/>
    <p:restoredTop sz="90929" autoAdjust="0"/>
  </p:normalViewPr>
  <p:slideViewPr>
    <p:cSldViewPr snapToGrid="0">
      <p:cViewPr varScale="1">
        <p:scale>
          <a:sx n="86" d="100"/>
          <a:sy n="86" d="100"/>
        </p:scale>
        <p:origin x="1181" y="58"/>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4" d="100"/>
          <a:sy n="54" d="100"/>
        </p:scale>
        <p:origin x="-109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819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819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819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171406C1-0B10-4162-8225-4E8BECCFBD41}" type="slidenum">
              <a:rPr lang="en-US"/>
              <a:pPr/>
              <a:t>‹#›</a:t>
            </a:fld>
            <a:endParaRPr lang="en-US"/>
          </a:p>
        </p:txBody>
      </p:sp>
    </p:spTree>
    <p:extLst>
      <p:ext uri="{BB962C8B-B14F-4D97-AF65-F5344CB8AC3E}">
        <p14:creationId xmlns:p14="http://schemas.microsoft.com/office/powerpoint/2010/main" val="3953694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921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Κάντε κλικ για να επεξεργαστείτε τα στυλ κειμένου του υποδείγματος</a:t>
            </a:r>
          </a:p>
          <a:p>
            <a:pPr lvl="1"/>
            <a:r>
              <a:rPr lang="en-US" smtClean="0"/>
              <a:t>Δεύτερου επιπέδου</a:t>
            </a:r>
          </a:p>
          <a:p>
            <a:pPr lvl="2"/>
            <a:r>
              <a:rPr lang="en-US" smtClean="0"/>
              <a:t>Τρίτου επιπέδου</a:t>
            </a:r>
          </a:p>
          <a:p>
            <a:pPr lvl="3"/>
            <a:r>
              <a:rPr lang="en-US" smtClean="0"/>
              <a:t>Τέταρτου επιπέδου</a:t>
            </a:r>
          </a:p>
          <a:p>
            <a:pPr lvl="4"/>
            <a:r>
              <a:rPr lang="en-US" smtClean="0"/>
              <a:t>Πέμπτου επιπέδου</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E3B40E68-9655-4296-9DB9-625C12F0A742}" type="slidenum">
              <a:rPr lang="en-US"/>
              <a:pPr/>
              <a:t>‹#›</a:t>
            </a:fld>
            <a:endParaRPr lang="en-US"/>
          </a:p>
        </p:txBody>
      </p:sp>
    </p:spTree>
    <p:extLst>
      <p:ext uri="{BB962C8B-B14F-4D97-AF65-F5344CB8AC3E}">
        <p14:creationId xmlns:p14="http://schemas.microsoft.com/office/powerpoint/2010/main" val="31878178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rgbClr val="5075BC"/>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3504347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16427471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31776052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1038499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219260269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129232323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5286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345177498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latin typeface="+mn-lt"/>
              </a:rPr>
              <a:t>Τίτλος Ενότητας</a:t>
            </a:r>
            <a:endParaRPr lang="en-US" sz="1000" dirty="0">
              <a:solidFill>
                <a:srgbClr val="5075BC"/>
              </a:solidFill>
              <a:latin typeface="+mn-lt"/>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82610295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spTree>
    <p:extLst>
      <p:ext uri="{BB962C8B-B14F-4D97-AF65-F5344CB8AC3E}">
        <p14:creationId xmlns:p14="http://schemas.microsoft.com/office/powerpoint/2010/main" val="35331117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dirty="0" smtClean="0">
                <a:solidFill>
                  <a:srgbClr val="5075BC"/>
                </a:solidFill>
                <a:latin typeface="+mn-lt"/>
                <a:ea typeface="+mn-ea"/>
                <a:cs typeface="+mn-cs"/>
              </a:rPr>
              <a:t>Ενότητα 4: </a:t>
            </a:r>
            <a:r>
              <a:rPr lang="en-US" sz="1000" kern="1200" dirty="0" smtClean="0">
                <a:solidFill>
                  <a:srgbClr val="5075BC"/>
                </a:solidFill>
                <a:latin typeface="+mn-lt"/>
                <a:ea typeface="+mn-ea"/>
                <a:cs typeface="+mn-cs"/>
              </a:rPr>
              <a:t>To</a:t>
            </a:r>
            <a:r>
              <a:rPr lang="el-GR" sz="1000" kern="1200" dirty="0" smtClean="0">
                <a:solidFill>
                  <a:srgbClr val="5075BC"/>
                </a:solidFill>
                <a:latin typeface="+mn-lt"/>
                <a:ea typeface="+mn-ea"/>
                <a:cs typeface="+mn-cs"/>
              </a:rPr>
              <a:t> νεοελληνικό θέατρο στον 19ο αιώνα. Δημήτριος </a:t>
            </a:r>
            <a:r>
              <a:rPr lang="el-GR" sz="1000" kern="1200" dirty="0" err="1" smtClean="0">
                <a:solidFill>
                  <a:srgbClr val="5075BC"/>
                </a:solidFill>
                <a:latin typeface="+mn-lt"/>
                <a:ea typeface="+mn-ea"/>
                <a:cs typeface="+mn-cs"/>
              </a:rPr>
              <a:t>Γουζέλης</a:t>
            </a:r>
            <a:r>
              <a:rPr lang="el-GR" sz="1000" kern="1200" dirty="0" smtClean="0">
                <a:solidFill>
                  <a:srgbClr val="5075BC"/>
                </a:solidFill>
                <a:latin typeface="+mn-lt"/>
                <a:ea typeface="+mn-ea"/>
                <a:cs typeface="+mn-cs"/>
              </a:rPr>
              <a:t> </a:t>
            </a:r>
            <a:endParaRPr lang="el-GR" sz="1000" kern="1200" dirty="0" smtClean="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8482806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125143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hyperlink" Target="http://opencourses.uoa.gr/courses/THEATRE103/"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4" name="Title 3"/>
          <p:cNvSpPr>
            <a:spLocks noGrp="1"/>
          </p:cNvSpPr>
          <p:nvPr>
            <p:ph type="ctrTitle"/>
          </p:nvPr>
        </p:nvSpPr>
        <p:spPr>
          <a:xfrm>
            <a:off x="685800" y="2020354"/>
            <a:ext cx="7772400" cy="1470025"/>
          </a:xfrm>
        </p:spPr>
        <p:txBody>
          <a:bodyPr/>
          <a:lstStyle/>
          <a:p>
            <a:r>
              <a:rPr lang="el-GR" dirty="0"/>
              <a:t>Το ελληνικό θέατρο των Νεωτέρων Χρόνων Β´</a:t>
            </a:r>
          </a:p>
        </p:txBody>
      </p:sp>
      <p:sp>
        <p:nvSpPr>
          <p:cNvPr id="6" name="Υπότιτλος 2"/>
          <p:cNvSpPr txBox="1">
            <a:spLocks/>
          </p:cNvSpPr>
          <p:nvPr/>
        </p:nvSpPr>
        <p:spPr>
          <a:xfrm>
            <a:off x="685800" y="3588023"/>
            <a:ext cx="7774631" cy="274504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auto">
              <a:spcAft>
                <a:spcPts val="0"/>
              </a:spcAft>
            </a:pPr>
            <a:r>
              <a:rPr lang="el-GR" sz="2800" dirty="0" smtClean="0">
                <a:solidFill>
                  <a:srgbClr val="5075BC"/>
                </a:solidFill>
                <a:latin typeface="+mj-lt"/>
                <a:ea typeface="+mj-ea"/>
                <a:cs typeface="+mj-cs"/>
              </a:rPr>
              <a:t>Ενότητα 4:</a:t>
            </a:r>
            <a:r>
              <a:rPr lang="en-US" sz="2800" dirty="0" smtClean="0">
                <a:solidFill>
                  <a:srgbClr val="5075BC"/>
                </a:solidFill>
                <a:latin typeface="+mj-lt"/>
                <a:ea typeface="+mj-ea"/>
                <a:cs typeface="+mj-cs"/>
              </a:rPr>
              <a:t> </a:t>
            </a:r>
            <a:r>
              <a:rPr lang="en-US" sz="2800" dirty="0" smtClean="0"/>
              <a:t>To</a:t>
            </a:r>
            <a:r>
              <a:rPr lang="el-GR" sz="2800" dirty="0" smtClean="0"/>
              <a:t> νεοελληνικό θέατρο στον 19ο αιώνα</a:t>
            </a:r>
            <a:r>
              <a:rPr lang="en-US" sz="2800" dirty="0" smtClean="0"/>
              <a:t>.</a:t>
            </a:r>
            <a:r>
              <a:rPr lang="el-GR" sz="2800" dirty="0" smtClean="0"/>
              <a:t> </a:t>
            </a:r>
          </a:p>
          <a:p>
            <a:pPr fontAlgn="auto">
              <a:spcBef>
                <a:spcPts val="1200"/>
              </a:spcBef>
              <a:spcAft>
                <a:spcPts val="0"/>
              </a:spcAft>
            </a:pPr>
            <a:r>
              <a:rPr lang="el-GR" sz="2800" dirty="0"/>
              <a:t>Δημήτριος </a:t>
            </a:r>
            <a:r>
              <a:rPr lang="el-GR" sz="2800" dirty="0" err="1" smtClean="0"/>
              <a:t>Γουζέλης</a:t>
            </a:r>
            <a:endParaRPr lang="en-US" sz="2800" dirty="0" smtClean="0"/>
          </a:p>
          <a:p>
            <a:pPr fontAlgn="auto">
              <a:spcBef>
                <a:spcPts val="1200"/>
              </a:spcBef>
              <a:spcAft>
                <a:spcPts val="0"/>
              </a:spcAft>
            </a:pPr>
            <a:endParaRPr lang="el-GR" sz="2800" dirty="0" smtClean="0"/>
          </a:p>
          <a:p>
            <a:pPr fontAlgn="auto">
              <a:spcAft>
                <a:spcPts val="0"/>
              </a:spcAft>
            </a:pPr>
            <a:r>
              <a:rPr lang="el-GR" sz="2800" dirty="0" smtClean="0"/>
              <a:t>Άννα Ταμπάκη</a:t>
            </a:r>
          </a:p>
          <a:p>
            <a:pPr fontAlgn="auto">
              <a:spcAft>
                <a:spcPts val="0"/>
              </a:spcAft>
            </a:pPr>
            <a:r>
              <a:rPr lang="el-GR" sz="2800" dirty="0" smtClean="0"/>
              <a:t>Φιλοσοφική Σχολή</a:t>
            </a:r>
          </a:p>
          <a:p>
            <a:pPr fontAlgn="auto">
              <a:spcAft>
                <a:spcPts val="0"/>
              </a:spcAft>
            </a:pPr>
            <a:r>
              <a:rPr lang="el-GR" sz="2800" dirty="0" smtClean="0"/>
              <a:t>Τμήμα</a:t>
            </a:r>
            <a:r>
              <a:rPr lang="en-US" sz="2800" dirty="0" smtClean="0"/>
              <a:t> </a:t>
            </a:r>
            <a:r>
              <a:rPr lang="el-GR" sz="2800" dirty="0" smtClean="0"/>
              <a:t>Θεατρικών Σπουδών</a:t>
            </a:r>
            <a:endParaRPr lang="en-US" sz="2800" dirty="0" smtClean="0"/>
          </a:p>
          <a:p>
            <a:pPr fontAlgn="auto">
              <a:spcAft>
                <a:spcPts val="0"/>
              </a:spcAft>
            </a:pPr>
            <a:endParaRPr lang="el-GR" sz="2800" dirty="0" smtClean="0"/>
          </a:p>
        </p:txBody>
      </p:sp>
    </p:spTree>
    <p:extLst>
      <p:ext uri="{BB962C8B-B14F-4D97-AF65-F5344CB8AC3E}">
        <p14:creationId xmlns:p14="http://schemas.microsoft.com/office/powerpoint/2010/main" val="2368322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dirty="0" smtClean="0"/>
              <a:t>Δημήτριος Γουζέλης</a:t>
            </a:r>
            <a:endParaRPr lang="en-US" dirty="0"/>
          </a:p>
        </p:txBody>
      </p:sp>
      <p:sp>
        <p:nvSpPr>
          <p:cNvPr id="2" name="Subtitle 1"/>
          <p:cNvSpPr>
            <a:spLocks noGrp="1"/>
          </p:cNvSpPr>
          <p:nvPr>
            <p:ph type="body" idx="1"/>
          </p:nvPr>
        </p:nvSpPr>
        <p:spPr/>
        <p:txBody>
          <a:bodyPr/>
          <a:lstStyle/>
          <a:p>
            <a:pPr algn="r"/>
            <a:endParaRPr lang="el-GR" dirty="0" smtClean="0"/>
          </a:p>
          <a:p>
            <a:pPr marL="514350" indent="-514350" algn="l">
              <a:buFont typeface="+mj-lt"/>
              <a:buAutoNum type="arabicPeriod"/>
            </a:pPr>
            <a:r>
              <a:rPr lang="el-GR" dirty="0" smtClean="0"/>
              <a:t>ΒΙΟΕΡΓΟΓΑΦΙΑ</a:t>
            </a:r>
            <a:endParaRPr lang="el-GR" dirty="0"/>
          </a:p>
          <a:p>
            <a:pPr marL="514350" indent="-514350" algn="l">
              <a:buFont typeface="+mj-lt"/>
              <a:buAutoNum type="arabicPeriod"/>
            </a:pPr>
            <a:r>
              <a:rPr lang="el-GR" dirty="0" smtClean="0"/>
              <a:t>Ο ΧΑΣΗΣ </a:t>
            </a:r>
            <a:endParaRPr lang="en-US" dirty="0"/>
          </a:p>
        </p:txBody>
      </p:sp>
    </p:spTree>
    <p:extLst>
      <p:ext uri="{BB962C8B-B14F-4D97-AF65-F5344CB8AC3E}">
        <p14:creationId xmlns:p14="http://schemas.microsoft.com/office/powerpoint/2010/main" val="2098907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Δημήτριος </a:t>
            </a:r>
            <a:r>
              <a:rPr lang="el-GR" dirty="0" err="1" smtClean="0"/>
              <a:t>Γουζέλης</a:t>
            </a:r>
            <a:r>
              <a:rPr lang="el-GR" dirty="0" smtClean="0"/>
              <a:t> (</a:t>
            </a:r>
            <a:r>
              <a:rPr lang="el-GR" dirty="0"/>
              <a:t>1 από </a:t>
            </a:r>
            <a:r>
              <a:rPr lang="el-GR" dirty="0" smtClean="0"/>
              <a:t>2)</a:t>
            </a:r>
            <a:endParaRPr lang="en-US" dirty="0"/>
          </a:p>
        </p:txBody>
      </p:sp>
      <p:sp>
        <p:nvSpPr>
          <p:cNvPr id="3" name="Content Placeholder 2"/>
          <p:cNvSpPr>
            <a:spLocks noGrp="1"/>
          </p:cNvSpPr>
          <p:nvPr>
            <p:ph sz="quarter" idx="1"/>
          </p:nvPr>
        </p:nvSpPr>
        <p:spPr>
          <a:xfrm>
            <a:off x="464156" y="1556793"/>
            <a:ext cx="8229600" cy="4615408"/>
          </a:xfrm>
        </p:spPr>
        <p:txBody>
          <a:bodyPr>
            <a:normAutofit fontScale="70000" lnSpcReduction="20000"/>
          </a:bodyPr>
          <a:lstStyle/>
          <a:p>
            <a:r>
              <a:rPr lang="el-GR" dirty="0" smtClean="0"/>
              <a:t>Ο Κ.Θ.Δημαράς ξεχωρίζει, στο 15</a:t>
            </a:r>
            <a:r>
              <a:rPr lang="el-GR" baseline="30000" dirty="0" smtClean="0"/>
              <a:t>ο</a:t>
            </a:r>
            <a:r>
              <a:rPr lang="el-GR" dirty="0" smtClean="0"/>
              <a:t> κεφάλαιο της </a:t>
            </a:r>
            <a:r>
              <a:rPr lang="el-GR" i="1" dirty="0" smtClean="0"/>
              <a:t>Ιστορίας της νεοελληνικής λογοτεχνίας </a:t>
            </a:r>
            <a:r>
              <a:rPr lang="el-GR" dirty="0" smtClean="0"/>
              <a:t>του που είναι αφιερωμένο στον Δ. Σολωμό, δυο ζακύνθιους λογίους</a:t>
            </a:r>
            <a:r>
              <a:rPr lang="en-US" dirty="0" smtClean="0"/>
              <a:t>: </a:t>
            </a:r>
            <a:r>
              <a:rPr lang="el-GR" dirty="0" smtClean="0"/>
              <a:t>τον </a:t>
            </a:r>
            <a:r>
              <a:rPr lang="el-GR" b="1" dirty="0" smtClean="0"/>
              <a:t>Αντώνιο Μαρτελάο </a:t>
            </a:r>
            <a:r>
              <a:rPr lang="el-GR" dirty="0" smtClean="0"/>
              <a:t>(1754-1818) και τον </a:t>
            </a:r>
            <a:r>
              <a:rPr lang="el-GR" b="1" dirty="0" smtClean="0"/>
              <a:t>Δημήτριο Γουζέλη </a:t>
            </a:r>
            <a:r>
              <a:rPr lang="el-GR" dirty="0" smtClean="0"/>
              <a:t>(1774-1843)</a:t>
            </a:r>
            <a:r>
              <a:rPr lang="en-US" dirty="0" smtClean="0"/>
              <a:t>:</a:t>
            </a:r>
          </a:p>
          <a:p>
            <a:r>
              <a:rPr lang="en-US" dirty="0" smtClean="0"/>
              <a:t> </a:t>
            </a:r>
            <a:r>
              <a:rPr lang="el-GR" dirty="0" smtClean="0"/>
              <a:t>«μας ενδιαφέρουν ιδιαίτερα γιατί εισάγουν μέσα στο ιταλότροπο κλίμα της Επτάνήσου στοιχεία της γαλλικής παιδείας» (σύγγραμμα, σ. 230).</a:t>
            </a:r>
          </a:p>
          <a:p>
            <a:pPr marL="0" indent="0">
              <a:buNone/>
            </a:pPr>
            <a:endParaRPr lang="el-GR" dirty="0" smtClean="0"/>
          </a:p>
          <a:p>
            <a:r>
              <a:rPr lang="el-GR" dirty="0" smtClean="0"/>
              <a:t>Ο Αντώνιος Μαρτελάος, από τους κυριότερους εκπροσώπους των «προσολωμικών» ποιητών, είναι θείος του Γουζέλη. </a:t>
            </a:r>
          </a:p>
          <a:p>
            <a:r>
              <a:rPr lang="el-GR" dirty="0" smtClean="0"/>
              <a:t>Επηρεάζει και τον ίδιο τον Σολωμό στη σύνθεση του «Ύμνου εις την Ελευθερίαν» </a:t>
            </a:r>
            <a:r>
              <a:rPr lang="en-US" dirty="0" smtClean="0"/>
              <a:t>[</a:t>
            </a:r>
            <a:r>
              <a:rPr lang="el-GR" dirty="0" smtClean="0"/>
              <a:t>τον μετέπειτα Εθνικό μας Ύμνο</a:t>
            </a:r>
            <a:r>
              <a:rPr lang="en-US" dirty="0" smtClean="0"/>
              <a:t>]:</a:t>
            </a:r>
            <a:endParaRPr lang="en-US" dirty="0"/>
          </a:p>
        </p:txBody>
      </p:sp>
    </p:spTree>
    <p:extLst>
      <p:ext uri="{BB962C8B-B14F-4D97-AF65-F5344CB8AC3E}">
        <p14:creationId xmlns:p14="http://schemas.microsoft.com/office/powerpoint/2010/main" val="22192467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Δημήτριος </a:t>
            </a:r>
            <a:r>
              <a:rPr lang="el-GR" dirty="0" err="1" smtClean="0"/>
              <a:t>Γουζέλης</a:t>
            </a:r>
            <a:r>
              <a:rPr lang="el-GR" dirty="0" smtClean="0"/>
              <a:t> (</a:t>
            </a:r>
            <a:r>
              <a:rPr lang="el-GR" dirty="0"/>
              <a:t>2</a:t>
            </a:r>
            <a:r>
              <a:rPr lang="el-GR" dirty="0" smtClean="0"/>
              <a:t> από 2)</a:t>
            </a: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r>
              <a:rPr lang="el-GR" dirty="0" smtClean="0"/>
              <a:t>	</a:t>
            </a:r>
            <a:r>
              <a:rPr lang="el-GR" i="1" dirty="0" smtClean="0"/>
              <a:t>Όθεν είσθε των Ελλήνων</a:t>
            </a:r>
          </a:p>
          <a:p>
            <a:pPr marL="0" indent="0">
              <a:buNone/>
            </a:pPr>
            <a:r>
              <a:rPr lang="el-GR" i="1" dirty="0"/>
              <a:t>	</a:t>
            </a:r>
            <a:r>
              <a:rPr lang="el-GR" i="1" dirty="0" smtClean="0"/>
              <a:t>παλαιά ανδρειωμένα</a:t>
            </a:r>
          </a:p>
          <a:p>
            <a:pPr marL="0" indent="0">
              <a:buNone/>
            </a:pPr>
            <a:r>
              <a:rPr lang="el-GR" i="1" dirty="0"/>
              <a:t>	</a:t>
            </a:r>
            <a:r>
              <a:rPr lang="el-GR" i="1" dirty="0" smtClean="0"/>
              <a:t>κόκκαλα εσκορπισμένα</a:t>
            </a:r>
          </a:p>
          <a:p>
            <a:pPr marL="0" indent="0">
              <a:buNone/>
            </a:pPr>
            <a:r>
              <a:rPr lang="el-GR" i="1" dirty="0"/>
              <a:t>	</a:t>
            </a:r>
            <a:r>
              <a:rPr lang="el-GR" i="1" dirty="0" smtClean="0"/>
              <a:t>λάβετε τώρα πνοήν.</a:t>
            </a:r>
          </a:p>
          <a:p>
            <a:pPr marL="0" indent="0">
              <a:buNone/>
            </a:pPr>
            <a:r>
              <a:rPr lang="el-GR" dirty="0" smtClean="0"/>
              <a:t>	(«Ύμνος εις την περίφημον Γαλλίαν, 	αρχιστράτηγον Βοναπάρτην και τον στρατηγόν 	Γεντίλλην»)</a:t>
            </a:r>
          </a:p>
          <a:p>
            <a:pPr marL="0" indent="0">
              <a:buNone/>
            </a:pPr>
            <a:r>
              <a:rPr lang="el-GR" dirty="0" smtClean="0"/>
              <a:t>Ο Δημήτριος Γουζέλης, γόνος αστικής οικογενείας, μορφώθηκε κοντά στον Μαρτελάο, αυτός τον εμύησε «στα θέλγητρα των ξένων γλωσσών και της κλασικής μόρφωσης» </a:t>
            </a:r>
            <a:r>
              <a:rPr lang="en-US" dirty="0" smtClean="0"/>
              <a:t>[</a:t>
            </a:r>
            <a:r>
              <a:rPr lang="el-GR" dirty="0" smtClean="0"/>
              <a:t>Μ. Βάλσας, </a:t>
            </a:r>
            <a:r>
              <a:rPr lang="el-GR" i="1" dirty="0" smtClean="0"/>
              <a:t>Ιόνιος Ανθολογία</a:t>
            </a:r>
            <a:r>
              <a:rPr lang="el-GR" dirty="0" smtClean="0"/>
              <a:t>, Γ’ (1929), σ. 15</a:t>
            </a:r>
            <a:r>
              <a:rPr lang="en-US" dirty="0" smtClean="0"/>
              <a:t>]</a:t>
            </a:r>
            <a:r>
              <a:rPr lang="el-GR" dirty="0" smtClean="0"/>
              <a:t>.</a:t>
            </a:r>
          </a:p>
          <a:p>
            <a:pPr marL="0" indent="0">
              <a:buNone/>
            </a:pPr>
            <a:r>
              <a:rPr lang="el-GR" dirty="0" smtClean="0"/>
              <a:t>Αργότερα φοιτά στη σχολή των Φραγκισκανών (από τους δασκάλους του μνημονεύεται ο </a:t>
            </a:r>
            <a:r>
              <a:rPr lang="en-US" dirty="0" smtClean="0"/>
              <a:t>Nic. </a:t>
            </a:r>
            <a:r>
              <a:rPr lang="en-US" dirty="0" err="1" smtClean="0"/>
              <a:t>Reinaud</a:t>
            </a:r>
            <a:r>
              <a:rPr lang="en-US" dirty="0" smtClean="0"/>
              <a:t>, </a:t>
            </a:r>
            <a:r>
              <a:rPr lang="el-GR" dirty="0" smtClean="0"/>
              <a:t>από τα φιλελεύθερα πνεύματα της εποχής του).</a:t>
            </a:r>
          </a:p>
          <a:p>
            <a:pPr marL="0" indent="0">
              <a:buNone/>
            </a:pPr>
            <a:endParaRPr lang="en-US" dirty="0"/>
          </a:p>
        </p:txBody>
      </p:sp>
    </p:spTree>
    <p:extLst>
      <p:ext uri="{BB962C8B-B14F-4D97-AF65-F5344CB8AC3E}">
        <p14:creationId xmlns:p14="http://schemas.microsoft.com/office/powerpoint/2010/main" val="4094322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a:t>
            </a:r>
            <a:r>
              <a:rPr lang="el-GR" dirty="0" smtClean="0"/>
              <a:t>Γουζέλης, </a:t>
            </a:r>
            <a:r>
              <a:rPr lang="el-GR" i="1" dirty="0" smtClean="0"/>
              <a:t>Ο </a:t>
            </a:r>
            <a:r>
              <a:rPr lang="el-GR" i="1" dirty="0" smtClean="0"/>
              <a:t>Χάσης </a:t>
            </a:r>
            <a:br>
              <a:rPr lang="el-GR" i="1" dirty="0" smtClean="0"/>
            </a:br>
            <a:r>
              <a:rPr lang="el-GR" dirty="0" smtClean="0"/>
              <a:t>(1 από 5)</a:t>
            </a:r>
            <a:endParaRPr lang="en-US" dirty="0"/>
          </a:p>
        </p:txBody>
      </p:sp>
      <p:sp>
        <p:nvSpPr>
          <p:cNvPr id="3" name="Content Placeholder 2"/>
          <p:cNvSpPr>
            <a:spLocks noGrp="1"/>
          </p:cNvSpPr>
          <p:nvPr>
            <p:ph sz="quarter" idx="1"/>
          </p:nvPr>
        </p:nvSpPr>
        <p:spPr/>
        <p:txBody>
          <a:bodyPr>
            <a:normAutofit fontScale="92500" lnSpcReduction="10000"/>
          </a:bodyPr>
          <a:lstStyle/>
          <a:p>
            <a:r>
              <a:rPr lang="el-GR" dirty="0" smtClean="0"/>
              <a:t>Στο σχολείο ήταν αληθινό πειραχτήρι, φτιάχνοντας έξυπνα και έμμετρα επιγράμματα πείραζε τους δασκάλους και συμμαθητές του.</a:t>
            </a:r>
          </a:p>
          <a:p>
            <a:r>
              <a:rPr lang="el-GR" dirty="0" smtClean="0"/>
              <a:t>Σε ηλικία 16 ετών, μαθητής στο σχολείο, έγραψε τον </a:t>
            </a:r>
            <a:r>
              <a:rPr lang="el-GR" i="1" dirty="0" smtClean="0"/>
              <a:t>Χάση</a:t>
            </a:r>
            <a:r>
              <a:rPr lang="el-GR" dirty="0" smtClean="0"/>
              <a:t>, το αριστούργημά του (α΄μορφή 1790, β΄ διορθωμένη και επηυξημένη 1795).</a:t>
            </a:r>
          </a:p>
          <a:p>
            <a:r>
              <a:rPr lang="el-GR" b="1" dirty="0" smtClean="0">
                <a:solidFill>
                  <a:schemeClr val="tx2"/>
                </a:solidFill>
              </a:rPr>
              <a:t>Πρόσφατη έκδοση</a:t>
            </a:r>
            <a:r>
              <a:rPr lang="en-US" b="1" dirty="0" smtClean="0">
                <a:solidFill>
                  <a:schemeClr val="tx2"/>
                </a:solidFill>
              </a:rPr>
              <a:t>: </a:t>
            </a:r>
            <a:r>
              <a:rPr lang="el-GR" b="1" dirty="0" smtClean="0">
                <a:solidFill>
                  <a:schemeClr val="tx2"/>
                </a:solidFill>
              </a:rPr>
              <a:t>Δημήτριος Γουζέλης, </a:t>
            </a:r>
            <a:r>
              <a:rPr lang="el-GR" b="1" i="1" dirty="0" smtClean="0">
                <a:solidFill>
                  <a:schemeClr val="tx2"/>
                </a:solidFill>
              </a:rPr>
              <a:t>Ο Χάσης (Το τζάκωμα και το φτιάσιμον)</a:t>
            </a:r>
            <a:r>
              <a:rPr lang="el-GR" b="1" dirty="0" smtClean="0">
                <a:solidFill>
                  <a:schemeClr val="tx2"/>
                </a:solidFill>
              </a:rPr>
              <a:t>. Κριτική έκδοση Ζήσιμος Χ. Συνοδινός, Ωκεανίδα, Αθήνα 1997. </a:t>
            </a:r>
            <a:endParaRPr lang="en-US" b="1" dirty="0">
              <a:solidFill>
                <a:schemeClr val="tx2"/>
              </a:solidFill>
            </a:endParaRPr>
          </a:p>
        </p:txBody>
      </p:sp>
    </p:spTree>
    <p:extLst>
      <p:ext uri="{BB962C8B-B14F-4D97-AF65-F5344CB8AC3E}">
        <p14:creationId xmlns:p14="http://schemas.microsoft.com/office/powerpoint/2010/main" val="495594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a:t>
            </a:r>
            <a:r>
              <a:rPr lang="el-GR" i="1" dirty="0"/>
              <a:t>Ο </a:t>
            </a:r>
            <a:r>
              <a:rPr lang="el-GR" i="1" dirty="0" smtClean="0"/>
              <a:t>Χάσης </a:t>
            </a:r>
            <a:br>
              <a:rPr lang="el-GR" i="1" dirty="0" smtClean="0"/>
            </a:br>
            <a:r>
              <a:rPr lang="el-GR" dirty="0" smtClean="0"/>
              <a:t>(2 από 5)</a:t>
            </a:r>
            <a:endParaRPr lang="en-US" dirty="0"/>
          </a:p>
        </p:txBody>
      </p:sp>
      <p:sp>
        <p:nvSpPr>
          <p:cNvPr id="3" name="Content Placeholder 2"/>
          <p:cNvSpPr>
            <a:spLocks noGrp="1"/>
          </p:cNvSpPr>
          <p:nvPr>
            <p:ph sz="quarter" idx="1"/>
          </p:nvPr>
        </p:nvSpPr>
        <p:spPr/>
        <p:txBody>
          <a:bodyPr>
            <a:normAutofit fontScale="85000" lnSpcReduction="10000"/>
          </a:bodyPr>
          <a:lstStyle/>
          <a:p>
            <a:r>
              <a:rPr lang="el-GR" i="1" dirty="0" smtClean="0"/>
              <a:t>Ο Χάσης </a:t>
            </a:r>
            <a:r>
              <a:rPr lang="el-GR" dirty="0" smtClean="0"/>
              <a:t>αποτελεί ορόσημο της επτανησιακής παραγωγής – καθορίζει το πέρασμα από τις συμβατικές μορφές στην κοινωνική σάτιρα (σ. 245).</a:t>
            </a:r>
          </a:p>
          <a:p>
            <a:r>
              <a:rPr lang="el-GR" dirty="0" smtClean="0"/>
              <a:t>Αυτή η μεταλλαγή που παρατηρείται ήδη στις κρητικές κωμωδίες, στον </a:t>
            </a:r>
            <a:r>
              <a:rPr lang="el-GR" i="1" dirty="0" smtClean="0"/>
              <a:t>Κατσούρμπο</a:t>
            </a:r>
            <a:r>
              <a:rPr lang="el-GR" dirty="0" smtClean="0"/>
              <a:t> και περισσότερο στον </a:t>
            </a:r>
            <a:r>
              <a:rPr lang="el-GR" i="1" dirty="0" smtClean="0"/>
              <a:t>Φορτουνάτο</a:t>
            </a:r>
            <a:r>
              <a:rPr lang="el-GR" dirty="0" smtClean="0"/>
              <a:t> (</a:t>
            </a:r>
            <a:r>
              <a:rPr lang="en-US" dirty="0" smtClean="0"/>
              <a:t>ante 1662), </a:t>
            </a:r>
            <a:r>
              <a:rPr lang="el-GR" dirty="0" smtClean="0"/>
              <a:t>αποτελεί και την ιδιοτυπία επτανησίων δημιουργών, όπως ο Σαβόγιας Ρούσμελης (π.χ. </a:t>
            </a:r>
            <a:r>
              <a:rPr lang="el-GR" i="1" dirty="0" smtClean="0"/>
              <a:t>Κωμωδία των ψευτογιατρών</a:t>
            </a:r>
            <a:r>
              <a:rPr lang="el-GR" dirty="0" smtClean="0"/>
              <a:t>, 1745).</a:t>
            </a:r>
          </a:p>
          <a:p>
            <a:r>
              <a:rPr lang="el-GR" dirty="0" smtClean="0"/>
              <a:t>Κωμωδιογραφία με </a:t>
            </a:r>
            <a:r>
              <a:rPr lang="el-GR" b="1" dirty="0" smtClean="0"/>
              <a:t>ηθογραφικό</a:t>
            </a:r>
            <a:r>
              <a:rPr lang="el-GR" dirty="0" smtClean="0"/>
              <a:t> και </a:t>
            </a:r>
            <a:r>
              <a:rPr lang="el-GR" b="1" dirty="0" smtClean="0"/>
              <a:t>αυτοκριτικό χαρακτήρα</a:t>
            </a:r>
            <a:r>
              <a:rPr lang="el-GR" dirty="0" smtClean="0"/>
              <a:t>.</a:t>
            </a:r>
            <a:endParaRPr lang="en-US" dirty="0"/>
          </a:p>
        </p:txBody>
      </p:sp>
    </p:spTree>
    <p:extLst>
      <p:ext uri="{BB962C8B-B14F-4D97-AF65-F5344CB8AC3E}">
        <p14:creationId xmlns:p14="http://schemas.microsoft.com/office/powerpoint/2010/main" val="2972825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a:t>
            </a:r>
            <a:r>
              <a:rPr lang="el-GR" i="1" dirty="0"/>
              <a:t>Ο Χάσης </a:t>
            </a:r>
            <a:br>
              <a:rPr lang="el-GR" i="1" dirty="0"/>
            </a:br>
            <a:r>
              <a:rPr lang="el-GR" dirty="0" smtClean="0"/>
              <a:t>(3 </a:t>
            </a:r>
            <a:r>
              <a:rPr lang="el-GR" dirty="0"/>
              <a:t>από 5)</a:t>
            </a:r>
            <a:endParaRPr lang="en-US" dirty="0"/>
          </a:p>
        </p:txBody>
      </p:sp>
      <p:sp>
        <p:nvSpPr>
          <p:cNvPr id="3" name="Content Placeholder 2"/>
          <p:cNvSpPr>
            <a:spLocks noGrp="1"/>
          </p:cNvSpPr>
          <p:nvPr>
            <p:ph sz="quarter" idx="1"/>
          </p:nvPr>
        </p:nvSpPr>
        <p:spPr/>
        <p:txBody>
          <a:bodyPr>
            <a:normAutofit fontScale="85000" lnSpcReduction="20000"/>
          </a:bodyPr>
          <a:lstStyle/>
          <a:p>
            <a:r>
              <a:rPr lang="el-GR" dirty="0" smtClean="0"/>
              <a:t>Στον </a:t>
            </a:r>
            <a:r>
              <a:rPr lang="el-GR" i="1" dirty="0" smtClean="0"/>
              <a:t>Χάση</a:t>
            </a:r>
            <a:r>
              <a:rPr lang="el-GR" dirty="0" smtClean="0"/>
              <a:t>, αναπαράγεται ο παραδοσιακός καμβάς της </a:t>
            </a:r>
            <a:r>
              <a:rPr lang="en-US" dirty="0" smtClean="0"/>
              <a:t>commedia dell’ arte, </a:t>
            </a:r>
            <a:r>
              <a:rPr lang="el-GR" dirty="0" smtClean="0"/>
              <a:t>με τους τυποποιημένους χαρακτήρες.</a:t>
            </a:r>
          </a:p>
          <a:p>
            <a:r>
              <a:rPr lang="el-GR" dirty="0" smtClean="0"/>
              <a:t>Εκ παραλλήλου, σατιρίζονται υπαρκτά πρόσωπα του νησιού.</a:t>
            </a:r>
          </a:p>
          <a:p>
            <a:r>
              <a:rPr lang="el-GR" dirty="0" smtClean="0"/>
              <a:t>Ο Γουζέλης έγραψε το πρωτόλειό του «διά ξεφάντωσιν των φίλων».</a:t>
            </a:r>
          </a:p>
          <a:p>
            <a:r>
              <a:rPr lang="el-GR" dirty="0" smtClean="0"/>
              <a:t>Θέμα του έργου</a:t>
            </a:r>
            <a:r>
              <a:rPr lang="en-US" dirty="0" smtClean="0"/>
              <a:t>: </a:t>
            </a:r>
            <a:r>
              <a:rPr lang="el-GR" dirty="0" smtClean="0"/>
              <a:t>οι λογομαχίες, η περιγραφή της οικογενειακής ζωής και οι περιπέτειες του </a:t>
            </a:r>
            <a:r>
              <a:rPr lang="el-GR" b="1" dirty="0" smtClean="0"/>
              <a:t>Θοδωρή Καταπόδη (1734-1807),</a:t>
            </a:r>
            <a:r>
              <a:rPr lang="el-GR" dirty="0" smtClean="0"/>
              <a:t> ενός καυχησιάρη ψευτοπαλληκαρά τσαγκάρη, που είχε το εργαστήρι του απέναντι από το σπίτι του συγγραφέα.</a:t>
            </a:r>
            <a:endParaRPr lang="en-US" dirty="0"/>
          </a:p>
        </p:txBody>
      </p:sp>
    </p:spTree>
    <p:extLst>
      <p:ext uri="{BB962C8B-B14F-4D97-AF65-F5344CB8AC3E}">
        <p14:creationId xmlns:p14="http://schemas.microsoft.com/office/powerpoint/2010/main" val="624722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a:t>
            </a:r>
            <a:r>
              <a:rPr lang="el-GR" i="1" dirty="0"/>
              <a:t>Ο Χάσης </a:t>
            </a:r>
            <a:br>
              <a:rPr lang="el-GR" i="1" dirty="0"/>
            </a:br>
            <a:r>
              <a:rPr lang="el-GR" dirty="0" smtClean="0"/>
              <a:t>(4 </a:t>
            </a:r>
            <a:r>
              <a:rPr lang="el-GR" dirty="0"/>
              <a:t>από 5)</a:t>
            </a:r>
            <a:endParaRPr lang="en-US" dirty="0"/>
          </a:p>
        </p:txBody>
      </p:sp>
      <p:sp>
        <p:nvSpPr>
          <p:cNvPr id="3" name="Content Placeholder 2"/>
          <p:cNvSpPr>
            <a:spLocks noGrp="1"/>
          </p:cNvSpPr>
          <p:nvPr>
            <p:ph sz="quarter" idx="1"/>
          </p:nvPr>
        </p:nvSpPr>
        <p:spPr/>
        <p:txBody>
          <a:bodyPr>
            <a:normAutofit fontScale="62500" lnSpcReduction="20000"/>
          </a:bodyPr>
          <a:lstStyle/>
          <a:p>
            <a:pPr marL="0" indent="0">
              <a:buNone/>
            </a:pPr>
            <a:r>
              <a:rPr lang="el-GR" dirty="0" smtClean="0"/>
              <a:t>   «Εις ταύτην των κωμωδίαν θέλω να υμνήσω τας αρετάς ενός φρονίμου και γενναίου, το πρόσωπον του Θ ε ο δ ώ ρ ο υ  Κ α τ α π ό δ η</a:t>
            </a:r>
            <a:r>
              <a:rPr lang="en-US" dirty="0" smtClean="0"/>
              <a:t> […] </a:t>
            </a:r>
            <a:r>
              <a:rPr lang="el-GR" dirty="0" smtClean="0"/>
              <a:t>Τα έτερα πρόσωπα είναι διά να ζωγραφίσω το σκάνδαλον, την κολακείαν και τα λοιπά του ανθρώπου.</a:t>
            </a:r>
          </a:p>
          <a:p>
            <a:pPr marL="0" indent="0">
              <a:buNone/>
            </a:pPr>
            <a:r>
              <a:rPr lang="el-GR" dirty="0" smtClean="0"/>
              <a:t>     </a:t>
            </a:r>
            <a:r>
              <a:rPr lang="en-US" dirty="0" smtClean="0"/>
              <a:t>[…]</a:t>
            </a:r>
          </a:p>
          <a:p>
            <a:pPr marL="0" indent="0">
              <a:buNone/>
            </a:pPr>
            <a:r>
              <a:rPr lang="en-US" dirty="0" smtClean="0"/>
              <a:t>     </a:t>
            </a:r>
            <a:r>
              <a:rPr lang="el-GR" dirty="0" smtClean="0"/>
              <a:t>Ήτο χρεία να παραδώσω τα πράγματα με νόθον και βάρβαρον γλώσσαν διά να πλησιάσω περισσότερα εις την μίμησιν. Ο σκοπός του πονήματος είναι ειλικρινέστατος. Ο σκοπός δεν είναι δι’άλλο πάρεξ διά ξεφάντωσιν των φίλων. Υποφέρετε λοιπόν την ανάγνωσιν ταύτην, και μείνατε εν ειρήνη.</a:t>
            </a:r>
          </a:p>
          <a:p>
            <a:pPr marL="0" indent="0">
              <a:buNone/>
            </a:pPr>
            <a:r>
              <a:rPr lang="el-GR" dirty="0"/>
              <a:t> </a:t>
            </a:r>
            <a:r>
              <a:rPr lang="el-GR" dirty="0" smtClean="0"/>
              <a:t>    Περίεργε αν επιθυμής τον ποιητήν και θέλης</a:t>
            </a:r>
          </a:p>
          <a:p>
            <a:pPr marL="0" indent="0">
              <a:buNone/>
            </a:pPr>
            <a:r>
              <a:rPr lang="el-GR" dirty="0"/>
              <a:t> </a:t>
            </a:r>
            <a:r>
              <a:rPr lang="el-GR" dirty="0" smtClean="0"/>
              <a:t>    Δ η μ ή τ ρ η ς είναι ’ς τόνομα και ’ς τη  γ ε ν η ά  Γ ο υ ζ έ λ η ς.</a:t>
            </a:r>
          </a:p>
          <a:p>
            <a:pPr marL="0" indent="0">
              <a:buNone/>
            </a:pPr>
            <a:r>
              <a:rPr lang="el-GR" dirty="0"/>
              <a:t> </a:t>
            </a:r>
            <a:r>
              <a:rPr lang="el-GR" dirty="0" smtClean="0"/>
              <a:t>                                           </a:t>
            </a:r>
            <a:r>
              <a:rPr lang="el-GR" i="1" dirty="0" smtClean="0"/>
              <a:t> 1795, Γεναρίου πρώτη έ.π. εν Ζακύνθω.</a:t>
            </a:r>
          </a:p>
          <a:p>
            <a:pPr marL="0" indent="0">
              <a:buNone/>
            </a:pPr>
            <a:r>
              <a:rPr lang="en-US" dirty="0" smtClean="0"/>
              <a:t>[</a:t>
            </a:r>
            <a:r>
              <a:rPr lang="el-GR" dirty="0" smtClean="0"/>
              <a:t>στο τέλος, μιμείται εμφανώς τον </a:t>
            </a:r>
            <a:r>
              <a:rPr lang="el-GR" b="1" dirty="0" smtClean="0"/>
              <a:t>Βιτσέντζο Κορνάρο </a:t>
            </a:r>
            <a:r>
              <a:rPr lang="el-GR" dirty="0" smtClean="0"/>
              <a:t>στον </a:t>
            </a:r>
            <a:r>
              <a:rPr lang="el-GR" i="1" dirty="0" smtClean="0"/>
              <a:t>Ερωτόκριτο</a:t>
            </a:r>
            <a:r>
              <a:rPr lang="en-US" dirty="0" smtClean="0"/>
              <a:t>] </a:t>
            </a:r>
            <a:endParaRPr lang="el-GR" dirty="0" smtClean="0"/>
          </a:p>
          <a:p>
            <a:pPr marL="0" indent="0">
              <a:buNone/>
            </a:pPr>
            <a:endParaRPr lang="en-US" dirty="0"/>
          </a:p>
        </p:txBody>
      </p:sp>
    </p:spTree>
    <p:extLst>
      <p:ext uri="{BB962C8B-B14F-4D97-AF65-F5344CB8AC3E}">
        <p14:creationId xmlns:p14="http://schemas.microsoft.com/office/powerpoint/2010/main" val="960101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a:t>
            </a:r>
            <a:r>
              <a:rPr lang="el-GR" i="1" dirty="0"/>
              <a:t>Ο Χάσης </a:t>
            </a:r>
            <a:br>
              <a:rPr lang="el-GR" i="1" dirty="0"/>
            </a:br>
            <a:r>
              <a:rPr lang="el-GR" dirty="0" smtClean="0"/>
              <a:t>(5 </a:t>
            </a:r>
            <a:r>
              <a:rPr lang="el-GR" dirty="0"/>
              <a:t>από 5)</a:t>
            </a:r>
            <a:endParaRPr lang="en-US" dirty="0"/>
          </a:p>
        </p:txBody>
      </p:sp>
      <p:sp>
        <p:nvSpPr>
          <p:cNvPr id="3" name="Content Placeholder 2"/>
          <p:cNvSpPr>
            <a:spLocks noGrp="1"/>
          </p:cNvSpPr>
          <p:nvPr>
            <p:ph sz="quarter" idx="1"/>
          </p:nvPr>
        </p:nvSpPr>
        <p:spPr/>
        <p:txBody>
          <a:bodyPr>
            <a:normAutofit fontScale="77500" lnSpcReduction="20000"/>
          </a:bodyPr>
          <a:lstStyle/>
          <a:p>
            <a:r>
              <a:rPr lang="el-GR" dirty="0" smtClean="0"/>
              <a:t>Ακολουθεί τις μετρικές συνήθειες της κρητικής κωμωδίας, έχει συντεθεί σε ζευγαρωτούς πολιτικούς στίχους, στους οποίους παρεμβάλλονται και άλλα μέτρα, για εναλλαγή, μέτρα που θα συναντήσουμε αργότερα στον Σολωμό.</a:t>
            </a:r>
          </a:p>
          <a:p>
            <a:r>
              <a:rPr lang="el-GR" dirty="0" smtClean="0"/>
              <a:t>Χυμώδης γλώσσα, συχνά αθυρόστομη, με άφθονους ιδιωματισμούς, παρατηρικότητα και ευστροφία.</a:t>
            </a:r>
          </a:p>
          <a:p>
            <a:r>
              <a:rPr lang="el-GR" dirty="0" smtClean="0"/>
              <a:t>Α΄ έκδοση μόλις το </a:t>
            </a:r>
            <a:r>
              <a:rPr lang="el-GR" b="1" dirty="0" smtClean="0"/>
              <a:t>1860</a:t>
            </a:r>
            <a:r>
              <a:rPr lang="el-GR" dirty="0" smtClean="0"/>
              <a:t>, διακινήθηκε όμως σε χειρόγραφη μορφή, παίχτηκε κιόλας πολύ και πέρασε γρήγορα από τη σφαίρα της λόγιας λογοτεχνίας στη σφαίρα της λαϊκής.</a:t>
            </a:r>
          </a:p>
          <a:p>
            <a:r>
              <a:rPr lang="el-GR" dirty="0" smtClean="0"/>
              <a:t>Λαϊκότροπη, έντεχνα ιδιωματική γλώσσα του κειμένου, ζωντάνια των δραματικών ηρώων.</a:t>
            </a:r>
          </a:p>
          <a:p>
            <a:pPr marL="0" indent="0">
              <a:buNone/>
            </a:pPr>
            <a:endParaRPr lang="el-GR" dirty="0"/>
          </a:p>
        </p:txBody>
      </p:sp>
    </p:spTree>
    <p:extLst>
      <p:ext uri="{BB962C8B-B14F-4D97-AF65-F5344CB8AC3E}">
        <p14:creationId xmlns:p14="http://schemas.microsoft.com/office/powerpoint/2010/main" val="3728009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a:t>
            </a:r>
            <a:r>
              <a:rPr lang="el-GR" dirty="0" smtClean="0"/>
              <a:t>Γουζέλης, ο επαναστάτης (1 από 2)</a:t>
            </a:r>
            <a:endParaRPr lang="en-US" dirty="0"/>
          </a:p>
        </p:txBody>
      </p:sp>
      <p:sp>
        <p:nvSpPr>
          <p:cNvPr id="3" name="Content Placeholder 2"/>
          <p:cNvSpPr>
            <a:spLocks noGrp="1"/>
          </p:cNvSpPr>
          <p:nvPr>
            <p:ph sz="quarter" idx="1"/>
          </p:nvPr>
        </p:nvSpPr>
        <p:spPr>
          <a:xfrm>
            <a:off x="332232" y="1527048"/>
            <a:ext cx="8503920" cy="4572000"/>
          </a:xfrm>
        </p:spPr>
        <p:txBody>
          <a:bodyPr>
            <a:noAutofit/>
          </a:bodyPr>
          <a:lstStyle/>
          <a:p>
            <a:r>
              <a:rPr lang="el-GR" sz="2200" dirty="0" smtClean="0"/>
              <a:t>Πήρε ενεργά μέρος στις πολιτικές διαμάχες του τέλους του 18</a:t>
            </a:r>
            <a:r>
              <a:rPr lang="el-GR" sz="2200" baseline="30000" dirty="0" smtClean="0"/>
              <a:t>ου</a:t>
            </a:r>
            <a:r>
              <a:rPr lang="el-GR" sz="2200" dirty="0" smtClean="0"/>
              <a:t> αιώνα στα Ιόνια νησιά.</a:t>
            </a:r>
          </a:p>
          <a:p>
            <a:r>
              <a:rPr lang="el-GR" sz="2200" dirty="0" smtClean="0"/>
              <a:t>Συντάχθηκε με τους «Δημοκρατικούς Γάλλους» (έλευση στα 1797) και συνέβαλε πρωτοστατώντας στην κατάλυση του «Παλαιού Καθεστώτος» (βενετοκρατία). </a:t>
            </a:r>
          </a:p>
          <a:p>
            <a:r>
              <a:rPr lang="el-GR" sz="2200" dirty="0" smtClean="0"/>
              <a:t>Όταν έφυγαν οι Γάλλοι, συνελήφθη από τους πολιτικούς του αντιπάλους, φυλακίστηκε (οδηγήθηκε από τους Τούρκους σε φυλακές στην Κ/πολη).</a:t>
            </a:r>
          </a:p>
          <a:p>
            <a:r>
              <a:rPr lang="el-GR" sz="2200" dirty="0" smtClean="0"/>
              <a:t>Αναγκάστηκε να εκπατριστεί (κατέφυγε στην Τεργέστη).</a:t>
            </a:r>
          </a:p>
          <a:p>
            <a:r>
              <a:rPr lang="el-GR" sz="2200" dirty="0" smtClean="0"/>
              <a:t>Στο Μιλάνο κατατάσσεται εθελοντής στον στρατό του Ναπολέοντα. Το </a:t>
            </a:r>
            <a:r>
              <a:rPr lang="el-GR" sz="2200" b="1" dirty="0" smtClean="0"/>
              <a:t>1801</a:t>
            </a:r>
            <a:r>
              <a:rPr lang="el-GR" sz="2200" dirty="0" smtClean="0"/>
              <a:t> μεταβαίνει στο Παρίσι και ενθουσιάζεται από τον πολιτισμό και το φιλελεύθερο πνεύμα που επικρατεί. </a:t>
            </a:r>
          </a:p>
          <a:p>
            <a:endParaRPr lang="en-US" sz="2200" dirty="0"/>
          </a:p>
        </p:txBody>
      </p:sp>
    </p:spTree>
    <p:extLst>
      <p:ext uri="{BB962C8B-B14F-4D97-AF65-F5344CB8AC3E}">
        <p14:creationId xmlns:p14="http://schemas.microsoft.com/office/powerpoint/2010/main" val="1838209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ο </a:t>
            </a:r>
            <a:r>
              <a:rPr lang="el-GR" dirty="0" smtClean="0"/>
              <a:t>επαναστάτης (2 από 2)</a:t>
            </a:r>
            <a:endParaRPr lang="en-US" dirty="0"/>
          </a:p>
        </p:txBody>
      </p:sp>
      <p:sp>
        <p:nvSpPr>
          <p:cNvPr id="3" name="Content Placeholder 2"/>
          <p:cNvSpPr>
            <a:spLocks noGrp="1"/>
          </p:cNvSpPr>
          <p:nvPr>
            <p:ph sz="quarter" idx="1"/>
          </p:nvPr>
        </p:nvSpPr>
        <p:spPr/>
        <p:txBody>
          <a:bodyPr>
            <a:normAutofit fontScale="40000" lnSpcReduction="20000"/>
          </a:bodyPr>
          <a:lstStyle/>
          <a:p>
            <a:r>
              <a:rPr lang="el-GR" sz="4000" dirty="0"/>
              <a:t>Με την πτώση του Ναπολέοντα αρχίζουν πάλι οι ταλαιπωρίες του.</a:t>
            </a:r>
          </a:p>
          <a:p>
            <a:r>
              <a:rPr lang="el-GR" sz="4000" dirty="0" smtClean="0"/>
              <a:t>Καταφεύγει στην Ιταλία, στην Τεργέστη, όπου διδάσκει τα ορφανά παιδιά της οικογένειας Καρτσιώτη.</a:t>
            </a:r>
          </a:p>
          <a:p>
            <a:r>
              <a:rPr lang="el-GR" sz="4000" dirty="0" smtClean="0"/>
              <a:t>Εκδίδει βιβλία με παιδαγωγικό διαφωτιστικό περιεχόμενο, σε λόγια γλώσσα (π.χ. </a:t>
            </a:r>
            <a:r>
              <a:rPr lang="el-GR" sz="4000" i="1" dirty="0" smtClean="0"/>
              <a:t>Η κρίσις του Πάριδος</a:t>
            </a:r>
            <a:r>
              <a:rPr lang="el-GR" sz="4000" dirty="0" smtClean="0"/>
              <a:t>, 1817).</a:t>
            </a:r>
          </a:p>
          <a:p>
            <a:r>
              <a:rPr lang="el-GR" sz="4000" dirty="0" smtClean="0"/>
              <a:t>Το </a:t>
            </a:r>
            <a:r>
              <a:rPr lang="el-GR" sz="4000" b="1" dirty="0" smtClean="0"/>
              <a:t>1819</a:t>
            </a:r>
            <a:r>
              <a:rPr lang="el-GR" sz="4000" dirty="0" smtClean="0"/>
              <a:t> μυείται στη Φιλική Εταιρεία. Επιστρέφει κρυφά στη Ζάκυνθο, μεταφέροντας πολεμοφόδια με προορισμό την επαναστατημένη Πελοπόννησο.</a:t>
            </a:r>
          </a:p>
          <a:p>
            <a:r>
              <a:rPr lang="el-GR" sz="4000" dirty="0" smtClean="0"/>
              <a:t>Έλαβε μέρος σε πολλές μάχες του Αγώνα (μάχη της Τριπολιτσάς, πολιορκία Μεθώνης, Κορώνης).</a:t>
            </a:r>
          </a:p>
          <a:p>
            <a:r>
              <a:rPr lang="el-GR" sz="4000" dirty="0" smtClean="0"/>
              <a:t>Ο Αγώνας του εμπνέει πατριωτικές συνθέσεις.</a:t>
            </a:r>
          </a:p>
          <a:p>
            <a:r>
              <a:rPr lang="el-GR" sz="4000" dirty="0" smtClean="0"/>
              <a:t>Έλαβε πολλά διοικητικά αξιώματα στην απελευθερωμένη Ελλάδα και κατέβαλε προσπάθειες για να θεμελιωθεί η εκπαίδευση.</a:t>
            </a:r>
          </a:p>
          <a:p>
            <a:r>
              <a:rPr lang="el-GR" sz="4000" dirty="0" smtClean="0"/>
              <a:t>Η δράση του αναγνωρίστηκε από το Δημόσιο και παρασημοφορήθηκε.</a:t>
            </a:r>
          </a:p>
          <a:p>
            <a:r>
              <a:rPr lang="el-GR" sz="4000" dirty="0" smtClean="0"/>
              <a:t>Τελεύτησε το βίο του στον Πύργο της Ηλείας, το 1843</a:t>
            </a:r>
            <a:r>
              <a:rPr lang="el-GR" dirty="0"/>
              <a:t>.</a:t>
            </a:r>
            <a:endParaRPr lang="el-GR" dirty="0" smtClean="0"/>
          </a:p>
        </p:txBody>
      </p:sp>
    </p:spTree>
    <p:extLst>
      <p:ext uri="{BB962C8B-B14F-4D97-AF65-F5344CB8AC3E}">
        <p14:creationId xmlns:p14="http://schemas.microsoft.com/office/powerpoint/2010/main" val="1642497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ο </a:t>
            </a:r>
            <a:r>
              <a:rPr lang="el-GR" dirty="0" smtClean="0"/>
              <a:t>λόγιος </a:t>
            </a:r>
            <a:br>
              <a:rPr lang="el-GR" dirty="0" smtClean="0"/>
            </a:br>
            <a:r>
              <a:rPr lang="el-GR" dirty="0" smtClean="0"/>
              <a:t>(1 από 4)</a:t>
            </a:r>
            <a:endParaRPr lang="en-US" dirty="0"/>
          </a:p>
        </p:txBody>
      </p:sp>
      <p:sp>
        <p:nvSpPr>
          <p:cNvPr id="3" name="Content Placeholder 2"/>
          <p:cNvSpPr>
            <a:spLocks noGrp="1"/>
          </p:cNvSpPr>
          <p:nvPr>
            <p:ph sz="quarter" idx="1"/>
          </p:nvPr>
        </p:nvSpPr>
        <p:spPr/>
        <p:txBody>
          <a:bodyPr>
            <a:noAutofit/>
          </a:bodyPr>
          <a:lstStyle/>
          <a:p>
            <a:r>
              <a:rPr lang="el-GR" sz="2400" dirty="0" smtClean="0"/>
              <a:t>Το </a:t>
            </a:r>
            <a:r>
              <a:rPr lang="el-GR" sz="2400" b="1" dirty="0" smtClean="0"/>
              <a:t>1800</a:t>
            </a:r>
            <a:r>
              <a:rPr lang="el-GR" sz="2400" dirty="0" smtClean="0"/>
              <a:t> εκδίδει στη Βενετία την τολμηρή έμμετρη σάτιρα </a:t>
            </a:r>
            <a:r>
              <a:rPr lang="el-GR" sz="2400" i="1" dirty="0" smtClean="0"/>
              <a:t>Το τζάκωμα του Άι Ρόκου και του Άι Θωμά...</a:t>
            </a:r>
            <a:r>
              <a:rPr lang="el-GR" sz="2400" dirty="0" smtClean="0"/>
              <a:t>, μετάφραση από τα γαλλικά, σε δημοτική γλώσσα (σσ. 250-252). </a:t>
            </a:r>
          </a:p>
          <a:p>
            <a:r>
              <a:rPr lang="el-GR" sz="2400" dirty="0" smtClean="0"/>
              <a:t>Το </a:t>
            </a:r>
            <a:r>
              <a:rPr lang="el-GR" sz="2400" b="1" dirty="0" smtClean="0"/>
              <a:t>1807</a:t>
            </a:r>
            <a:r>
              <a:rPr lang="el-GR" sz="2400" dirty="0" smtClean="0"/>
              <a:t>, μεταφράζει και εκδίδει στη Βενετία του έργο του </a:t>
            </a:r>
            <a:r>
              <a:rPr lang="en-US" sz="2400" dirty="0" err="1" smtClean="0"/>
              <a:t>Torquato</a:t>
            </a:r>
            <a:r>
              <a:rPr lang="en-US" sz="2400" dirty="0" smtClean="0"/>
              <a:t> Tasso, </a:t>
            </a:r>
            <a:r>
              <a:rPr lang="el-GR" sz="2400" i="1" dirty="0" smtClean="0"/>
              <a:t>Ελευθερωμένη Ιερουσαλήμ (</a:t>
            </a:r>
            <a:r>
              <a:rPr lang="en-US" sz="2400" i="1" dirty="0" err="1" smtClean="0"/>
              <a:t>Jerusalemme</a:t>
            </a:r>
            <a:r>
              <a:rPr lang="en-US" sz="2400" i="1" dirty="0" smtClean="0"/>
              <a:t> </a:t>
            </a:r>
            <a:r>
              <a:rPr lang="en-US" sz="2400" i="1" dirty="0" err="1" smtClean="0"/>
              <a:t>Liberata</a:t>
            </a:r>
            <a:r>
              <a:rPr lang="en-US" sz="2400" i="1" dirty="0" smtClean="0"/>
              <a:t>)</a:t>
            </a:r>
            <a:r>
              <a:rPr lang="el-GR" sz="2400" dirty="0" smtClean="0"/>
              <a:t>, σε λόγια γλώσσα</a:t>
            </a:r>
          </a:p>
          <a:p>
            <a:r>
              <a:rPr lang="el-GR" sz="2400" dirty="0" smtClean="0"/>
              <a:t>Κατά τη διάρκεια του Απελευθερωτικού Αγώνα γράφει συνθέσεις πατριωτικές (σ. 249). </a:t>
            </a:r>
          </a:p>
          <a:p>
            <a:r>
              <a:rPr lang="el-GR" sz="2400" b="1" dirty="0" smtClean="0"/>
              <a:t>1817</a:t>
            </a:r>
            <a:r>
              <a:rPr lang="en-US" sz="2400" dirty="0" smtClean="0"/>
              <a:t>: </a:t>
            </a:r>
            <a:r>
              <a:rPr lang="el-GR" sz="2400" i="1" dirty="0" smtClean="0"/>
              <a:t>Η Κρίσις του Πάριδος </a:t>
            </a:r>
            <a:r>
              <a:rPr lang="el-GR" sz="2400" dirty="0" smtClean="0"/>
              <a:t>(«βιβλίον νουθετικόν και ωφέλιμον»), σε συνάρτηση με τα αιτήματα του νεοελληνικού Διαφωτισμού</a:t>
            </a:r>
            <a:r>
              <a:rPr lang="en-US" sz="2400" dirty="0" smtClean="0"/>
              <a:t>:</a:t>
            </a:r>
            <a:r>
              <a:rPr lang="el-GR" sz="2400" dirty="0" smtClean="0"/>
              <a:t> </a:t>
            </a:r>
          </a:p>
        </p:txBody>
      </p:sp>
    </p:spTree>
    <p:extLst>
      <p:ext uri="{BB962C8B-B14F-4D97-AF65-F5344CB8AC3E}">
        <p14:creationId xmlns:p14="http://schemas.microsoft.com/office/powerpoint/2010/main" val="2767636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ο λόγιος </a:t>
            </a:r>
            <a:br>
              <a:rPr lang="el-GR" dirty="0"/>
            </a:br>
            <a:r>
              <a:rPr lang="el-GR" dirty="0" smtClean="0"/>
              <a:t>(2 </a:t>
            </a:r>
            <a:r>
              <a:rPr lang="el-GR" dirty="0"/>
              <a:t>από 4)</a:t>
            </a:r>
            <a:endParaRPr lang="en-US" dirty="0"/>
          </a:p>
        </p:txBody>
      </p:sp>
      <p:sp>
        <p:nvSpPr>
          <p:cNvPr id="3" name="Content Placeholder 2"/>
          <p:cNvSpPr>
            <a:spLocks noGrp="1"/>
          </p:cNvSpPr>
          <p:nvPr>
            <p:ph sz="quarter" idx="1"/>
          </p:nvPr>
        </p:nvSpPr>
        <p:spPr/>
        <p:txBody>
          <a:bodyPr>
            <a:noAutofit/>
          </a:bodyPr>
          <a:lstStyle/>
          <a:p>
            <a:r>
              <a:rPr lang="el-GR" sz="2000" dirty="0" smtClean="0"/>
              <a:t>«Βουλόμενος ο ποιητής να καταστήση το βιβλίον τούτο νουθετικόν και ωφέλιμον, δεν ημέλησεν από του να περικλείση όλην σχεδόν την Μυθολογίαν των προπατόρων, να ομιλήση εκτεταμένως περί φυσικής ιστορίας, περί ηθικής, περί νόμων, περί ανατροφής των παίδεων, περί εμπορίου, περί τακτικής και περί αμέτρων άλλων πραγμάτων ωφελίμων και ευφροσύνων»</a:t>
            </a:r>
          </a:p>
          <a:p>
            <a:pPr marL="0" indent="0" algn="r">
              <a:buNone/>
            </a:pPr>
            <a:r>
              <a:rPr lang="el-GR" sz="2000" dirty="0" smtClean="0"/>
              <a:t>         (</a:t>
            </a:r>
            <a:r>
              <a:rPr lang="el-GR" sz="2000" i="1" dirty="0" smtClean="0"/>
              <a:t>Φιλολογικός Τηλέγραφος</a:t>
            </a:r>
            <a:r>
              <a:rPr lang="el-GR" sz="2000" dirty="0" smtClean="0"/>
              <a:t>, 1817, σ. 4).. </a:t>
            </a:r>
          </a:p>
          <a:p>
            <a:r>
              <a:rPr lang="el-GR" sz="2000" dirty="0"/>
              <a:t>Διάχυτος</a:t>
            </a:r>
            <a:r>
              <a:rPr lang="en-US" sz="2000" dirty="0"/>
              <a:t> </a:t>
            </a:r>
            <a:r>
              <a:rPr lang="el-GR" sz="2000" dirty="0" smtClean="0"/>
              <a:t>είναι στο πόνημα ο διαφωτιστικός κλασικισμός</a:t>
            </a:r>
            <a:r>
              <a:rPr lang="el-GR" sz="2000" dirty="0"/>
              <a:t>, περιέχει ωστόσο </a:t>
            </a:r>
            <a:r>
              <a:rPr lang="el-GR" sz="2000" dirty="0" smtClean="0"/>
              <a:t>και </a:t>
            </a:r>
            <a:r>
              <a:rPr lang="el-GR" sz="2000" dirty="0"/>
              <a:t>νύξεις σε προρομαντικούς ποιητές </a:t>
            </a:r>
            <a:r>
              <a:rPr lang="en-US" sz="2000" dirty="0"/>
              <a:t>Milton, Ossian)</a:t>
            </a:r>
            <a:endParaRPr lang="el-GR" sz="2000" dirty="0" smtClean="0"/>
          </a:p>
          <a:p>
            <a:r>
              <a:rPr lang="el-GR" sz="2000" dirty="0" smtClean="0"/>
              <a:t>Το </a:t>
            </a:r>
            <a:r>
              <a:rPr lang="el-GR" sz="2000" b="1" dirty="0" smtClean="0"/>
              <a:t>1834</a:t>
            </a:r>
            <a:r>
              <a:rPr lang="el-GR" sz="2000" dirty="0" smtClean="0"/>
              <a:t>, σε </a:t>
            </a:r>
            <a:r>
              <a:rPr lang="el-GR" sz="2000" dirty="0"/>
              <a:t>ηλικία </a:t>
            </a:r>
            <a:r>
              <a:rPr lang="el-GR" sz="2000" b="1" dirty="0"/>
              <a:t>60 ετών </a:t>
            </a:r>
            <a:r>
              <a:rPr lang="el-GR" sz="2000" dirty="0"/>
              <a:t>γράφει και εκδίδει στην Αίγινα ένα εικονοκλαστικό και ελευθεριάζον έργο</a:t>
            </a:r>
            <a:r>
              <a:rPr lang="en-US" sz="2000" dirty="0"/>
              <a:t>:</a:t>
            </a:r>
            <a:r>
              <a:rPr lang="el-GR" sz="2000" dirty="0"/>
              <a:t> </a:t>
            </a:r>
            <a:r>
              <a:rPr lang="el-GR" sz="2000" i="1" dirty="0"/>
              <a:t>Η Αρχοντιά και φτώχεια, κωμωδία είς πράξεις </a:t>
            </a:r>
            <a:r>
              <a:rPr lang="el-GR" sz="2000" i="1" dirty="0" smtClean="0"/>
              <a:t>δύο</a:t>
            </a:r>
            <a:r>
              <a:rPr lang="el-GR" sz="2000" dirty="0" smtClean="0"/>
              <a:t>, </a:t>
            </a:r>
            <a:r>
              <a:rPr lang="el-GR" sz="2000" dirty="0"/>
              <a:t>του οποίου απαγορεύτηκε η κυκλοφορία λόγω των «βωμολοχιών» και «αισχρολογιών» που περιείχε. Η έκδοση </a:t>
            </a:r>
            <a:r>
              <a:rPr lang="el-GR" sz="2000" b="1" dirty="0" smtClean="0"/>
              <a:t>λανθάνει</a:t>
            </a:r>
            <a:r>
              <a:rPr lang="el-GR" sz="2000" dirty="0" smtClean="0"/>
              <a:t> </a:t>
            </a:r>
            <a:r>
              <a:rPr lang="en-US" sz="2000" dirty="0" smtClean="0"/>
              <a:t>[=</a:t>
            </a:r>
            <a:r>
              <a:rPr lang="el-GR" sz="2000" dirty="0" smtClean="0"/>
              <a:t>δεν έχει δηλαδή ενγτοπιστεί</a:t>
            </a:r>
            <a:r>
              <a:rPr lang="en-US" sz="2000" dirty="0" smtClean="0"/>
              <a:t>]</a:t>
            </a:r>
            <a:r>
              <a:rPr lang="el-GR" sz="2000" dirty="0" smtClean="0"/>
              <a:t>.</a:t>
            </a:r>
            <a:endParaRPr lang="el-GR" sz="2000" dirty="0"/>
          </a:p>
          <a:p>
            <a:endParaRPr lang="en-US" sz="2000" dirty="0"/>
          </a:p>
        </p:txBody>
      </p:sp>
    </p:spTree>
    <p:extLst>
      <p:ext uri="{BB962C8B-B14F-4D97-AF65-F5344CB8AC3E}">
        <p14:creationId xmlns:p14="http://schemas.microsoft.com/office/powerpoint/2010/main" val="2876558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ο λόγιος </a:t>
            </a:r>
            <a:br>
              <a:rPr lang="el-GR" dirty="0"/>
            </a:br>
            <a:r>
              <a:rPr lang="el-GR" dirty="0" smtClean="0"/>
              <a:t>(3 </a:t>
            </a:r>
            <a:r>
              <a:rPr lang="el-GR" dirty="0"/>
              <a:t>από 4)</a:t>
            </a:r>
            <a:endParaRPr lang="en-US" dirty="0"/>
          </a:p>
        </p:txBody>
      </p:sp>
      <p:sp>
        <p:nvSpPr>
          <p:cNvPr id="3" name="Content Placeholder 2"/>
          <p:cNvSpPr>
            <a:spLocks noGrp="1"/>
          </p:cNvSpPr>
          <p:nvPr>
            <p:ph sz="quarter" idx="1"/>
          </p:nvPr>
        </p:nvSpPr>
        <p:spPr/>
        <p:txBody>
          <a:bodyPr>
            <a:normAutofit fontScale="92500" lnSpcReduction="20000"/>
          </a:bodyPr>
          <a:lstStyle/>
          <a:p>
            <a:r>
              <a:rPr lang="el-GR" sz="2800" dirty="0"/>
              <a:t>Σύμφωνα με τον Ν. </a:t>
            </a:r>
            <a:r>
              <a:rPr lang="el-GR" sz="2800" dirty="0" smtClean="0"/>
              <a:t>Κατραμή (</a:t>
            </a:r>
            <a:r>
              <a:rPr lang="el-GR" sz="2800" i="1" dirty="0" smtClean="0"/>
              <a:t>Φιλολογικά Ανάλεκτα Ζακύνθου</a:t>
            </a:r>
            <a:r>
              <a:rPr lang="el-GR" sz="2800" dirty="0" smtClean="0"/>
              <a:t>, 1880), </a:t>
            </a:r>
            <a:r>
              <a:rPr lang="el-GR" sz="2800" dirty="0"/>
              <a:t>ο Δ. Γουζέλης «ην ευπαίδευτος, πνευματώδης, φιλόπατρις και εις άκρον δημοκράτης, αλλά σπάταλος, βωμολόχος και υβριστής» (σ. 250). </a:t>
            </a:r>
            <a:endParaRPr lang="en-US" sz="2800" dirty="0"/>
          </a:p>
          <a:p>
            <a:r>
              <a:rPr lang="en-US" sz="2800" b="1" dirty="0"/>
              <a:t>1835</a:t>
            </a:r>
            <a:r>
              <a:rPr lang="en-US" sz="2800" dirty="0"/>
              <a:t>: </a:t>
            </a:r>
            <a:r>
              <a:rPr lang="el-GR" sz="2800" i="1" dirty="0"/>
              <a:t>Η μεγαλοφιλία του Δάμωνος και του Φιντίου ή ο Διονύσιος, τύραννος των Συρακουσών</a:t>
            </a:r>
            <a:r>
              <a:rPr lang="el-GR" sz="2800" dirty="0"/>
              <a:t> (με αντιτυραννικό θέμα)</a:t>
            </a:r>
            <a:r>
              <a:rPr lang="el-GR" sz="2800" dirty="0" smtClean="0"/>
              <a:t>. Ειρωνική αφιέρωση στον κόμη </a:t>
            </a:r>
            <a:r>
              <a:rPr lang="en-US" sz="2800" dirty="0" err="1" smtClean="0"/>
              <a:t>Armansperg</a:t>
            </a:r>
            <a:r>
              <a:rPr lang="en-US" sz="2800" dirty="0" smtClean="0"/>
              <a:t>, </a:t>
            </a:r>
            <a:r>
              <a:rPr lang="el-GR" sz="2800" dirty="0" smtClean="0"/>
              <a:t>μέλος τότε της Αντιβασιλείας.</a:t>
            </a:r>
          </a:p>
          <a:p>
            <a:r>
              <a:rPr lang="el-GR" sz="2800" i="1" dirty="0" smtClean="0"/>
              <a:t>Πιστή φιλία και καλή άνδρας αθανατίζει,</a:t>
            </a:r>
          </a:p>
          <a:p>
            <a:pPr marL="0" indent="0">
              <a:buNone/>
            </a:pPr>
            <a:r>
              <a:rPr lang="el-GR" sz="2800" i="1" dirty="0"/>
              <a:t> </a:t>
            </a:r>
            <a:r>
              <a:rPr lang="el-GR" sz="2800" i="1" dirty="0" smtClean="0"/>
              <a:t>  το δε φρονείν τυραννικώς κάκιστα απανθρωπίζει</a:t>
            </a:r>
            <a:r>
              <a:rPr lang="el-GR" sz="2800" dirty="0" smtClean="0"/>
              <a:t>.</a:t>
            </a:r>
          </a:p>
          <a:p>
            <a:pPr marL="0" indent="0" algn="r">
              <a:buNone/>
            </a:pPr>
            <a:r>
              <a:rPr lang="el-GR" sz="2800" dirty="0" smtClean="0"/>
              <a:t>(</a:t>
            </a:r>
            <a:r>
              <a:rPr lang="en-US" sz="2800" dirty="0" smtClean="0"/>
              <a:t>motto </a:t>
            </a:r>
            <a:r>
              <a:rPr lang="el-GR" sz="2800" dirty="0" smtClean="0"/>
              <a:t>στη σελίδα τίτλου)</a:t>
            </a:r>
            <a:endParaRPr lang="el-GR" sz="2800" dirty="0"/>
          </a:p>
          <a:p>
            <a:endParaRPr lang="el-GR" sz="2800" dirty="0"/>
          </a:p>
          <a:p>
            <a:endParaRPr lang="en-US" sz="2800" dirty="0"/>
          </a:p>
          <a:p>
            <a:endParaRPr lang="en-US" dirty="0"/>
          </a:p>
        </p:txBody>
      </p:sp>
    </p:spTree>
    <p:extLst>
      <p:ext uri="{BB962C8B-B14F-4D97-AF65-F5344CB8AC3E}">
        <p14:creationId xmlns:p14="http://schemas.microsoft.com/office/powerpoint/2010/main" val="3923785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Δημήτριος Γουζέλης, ο λόγιος </a:t>
            </a:r>
            <a:br>
              <a:rPr lang="el-GR" dirty="0"/>
            </a:br>
            <a:r>
              <a:rPr lang="el-GR" dirty="0" smtClean="0"/>
              <a:t>(4 </a:t>
            </a:r>
            <a:r>
              <a:rPr lang="el-GR" dirty="0"/>
              <a:t>από 4)</a:t>
            </a:r>
            <a:endParaRPr lang="en-US" dirty="0"/>
          </a:p>
        </p:txBody>
      </p:sp>
      <p:sp>
        <p:nvSpPr>
          <p:cNvPr id="3" name="Content Placeholder 2"/>
          <p:cNvSpPr>
            <a:spLocks noGrp="1"/>
          </p:cNvSpPr>
          <p:nvPr>
            <p:ph sz="quarter" idx="1"/>
          </p:nvPr>
        </p:nvSpPr>
        <p:spPr/>
        <p:txBody>
          <a:bodyPr>
            <a:normAutofit lnSpcReduction="10000"/>
          </a:bodyPr>
          <a:lstStyle/>
          <a:p>
            <a:r>
              <a:rPr lang="el-GR" dirty="0" smtClean="0"/>
              <a:t>Όπως δηλώνει ο Γουζέλης στον Πρόλογο, συνέθεσε το έργο έμμετρα στην αρχή του Αγώνα της Ανεξαρτησίας με στόχο να προκαλέσει «μίσος άσπονδον προς την Τυραννίαν, και αγάπην γενναίαν προς την πατρίδα». </a:t>
            </a:r>
          </a:p>
          <a:p>
            <a:r>
              <a:rPr lang="el-GR" dirty="0" smtClean="0"/>
              <a:t>Κατά την περίοδο διακυβέρνησης του Καποδίστρια, μετέτρεψε το έργο σε πεζό, η εκδοχή αυτή δεν τυπώθηκε όμως ποτέ.</a:t>
            </a:r>
            <a:endParaRPr lang="en-US" dirty="0"/>
          </a:p>
        </p:txBody>
      </p:sp>
    </p:spTree>
    <p:extLst>
      <p:ext uri="{BB962C8B-B14F-4D97-AF65-F5344CB8AC3E}">
        <p14:creationId xmlns:p14="http://schemas.microsoft.com/office/powerpoint/2010/main" val="3458609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091918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smtClean="0"/>
              <a:t>στο πλαίσιο </a:t>
            </a:r>
            <a:r>
              <a:rPr lang="el-GR" sz="2000" dirty="0" smtClean="0"/>
              <a:t>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996411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646917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n-US" sz="2000" dirty="0"/>
              <a:t>1</a:t>
            </a:r>
            <a:r>
              <a:rPr lang="el-GR" sz="2000" dirty="0" smtClean="0"/>
              <a:t>.</a:t>
            </a:r>
            <a:r>
              <a:rPr lang="en-US" sz="2000" dirty="0" smtClean="0"/>
              <a:t>0</a:t>
            </a:r>
            <a:r>
              <a:rPr lang="el-GR" sz="2000" dirty="0" smtClean="0"/>
              <a:t>  </a:t>
            </a:r>
            <a:endParaRPr lang="el-GR" sz="2000" dirty="0"/>
          </a:p>
          <a:p>
            <a:pPr marL="0" indent="0">
              <a:buNone/>
            </a:pPr>
            <a:endParaRPr lang="el-GR" sz="2000" dirty="0"/>
          </a:p>
        </p:txBody>
      </p:sp>
    </p:spTree>
    <p:extLst>
      <p:ext uri="{BB962C8B-B14F-4D97-AF65-F5344CB8AC3E}">
        <p14:creationId xmlns:p14="http://schemas.microsoft.com/office/powerpoint/2010/main" val="39075491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Άννα Ταμπάκη </a:t>
            </a:r>
            <a:r>
              <a:rPr lang="el-GR" sz="2000" dirty="0" smtClean="0"/>
              <a:t>2015. </a:t>
            </a:r>
            <a:r>
              <a:rPr lang="el-GR" sz="2000" dirty="0" smtClean="0"/>
              <a:t>Άννα Ταμπάκη. «Το ελληνικό θέατρο των νεότερων χρόνων Β’. </a:t>
            </a:r>
            <a:r>
              <a:rPr lang="el-GR" sz="2000" dirty="0"/>
              <a:t>Ενότητα 4: </a:t>
            </a:r>
            <a:r>
              <a:rPr lang="el-GR" sz="2000" dirty="0" err="1"/>
              <a:t>To</a:t>
            </a:r>
            <a:r>
              <a:rPr lang="el-GR" sz="2000" dirty="0"/>
              <a:t> νεοελληνικό θέατρο στον 19ο αιώνα. Δημήτριος </a:t>
            </a:r>
            <a:r>
              <a:rPr lang="el-GR" sz="2000" dirty="0" err="1" smtClean="0"/>
              <a:t>Γουζέλης</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hlinkClick r:id="rId3"/>
              </a:rPr>
              <a:t>http://opencourses.uoa.gr/courses/THEATRE103</a:t>
            </a:r>
            <a:r>
              <a:rPr lang="en-US" sz="2000" dirty="0" smtClean="0">
                <a:hlinkClick r:id="rId3"/>
              </a:rPr>
              <a:t>/</a:t>
            </a:r>
            <a:endParaRPr lang="el-GR" sz="2000" dirty="0" smtClean="0"/>
          </a:p>
          <a:p>
            <a:pPr marL="0" indent="0">
              <a:buNone/>
            </a:pPr>
            <a:endParaRPr lang="el-GR" sz="2000" dirty="0"/>
          </a:p>
        </p:txBody>
      </p:sp>
    </p:spTree>
    <p:extLst>
      <p:ext uri="{BB962C8B-B14F-4D97-AF65-F5344CB8AC3E}">
        <p14:creationId xmlns:p14="http://schemas.microsoft.com/office/powerpoint/2010/main" val="2698763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5"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6"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sz="1800" dirty="0">
                <a:latin typeface="+mn-lt"/>
              </a:rPr>
              <a:t>[1] http://creativecommons.org/licenses/by-nc-sa/4.0/ </a:t>
            </a:r>
            <a:endParaRPr lang="en-US" sz="1800" dirty="0" smtClean="0">
              <a:latin typeface="+mn-lt"/>
            </a:endParaRPr>
          </a:p>
          <a:p>
            <a:endParaRPr lang="el-GR" sz="1800" dirty="0">
              <a:latin typeface="+mn-lt"/>
            </a:endParaRPr>
          </a:p>
          <a:p>
            <a:r>
              <a:rPr lang="el-GR" sz="1800" dirty="0">
                <a:latin typeface="+mn-lt"/>
              </a:rPr>
              <a:t>Ως </a:t>
            </a:r>
            <a:r>
              <a:rPr lang="el-GR" sz="1800" b="1" dirty="0">
                <a:latin typeface="+mn-lt"/>
              </a:rPr>
              <a:t>Μη Εμπορική</a:t>
            </a:r>
            <a:r>
              <a:rPr lang="el-GR" sz="1800" dirty="0">
                <a:latin typeface="+mn-lt"/>
              </a:rPr>
              <a:t> ορίζεται η χρήση:</a:t>
            </a:r>
          </a:p>
          <a:p>
            <a:pPr marL="342900" lvl="0" indent="-342900">
              <a:buFont typeface="Arial" panose="020B0604020202020204" pitchFamily="34" charset="0"/>
              <a:buChar char="•"/>
            </a:pPr>
            <a:r>
              <a:rPr lang="el-GR" sz="1800" dirty="0">
                <a:latin typeface="+mn-lt"/>
              </a:rPr>
              <a:t>που δεν περιλαμβάνει άμεσο ή έμμεσο οικονομικό όφελος από την χρήση του έργου, για το διανομέα του έργου και </a:t>
            </a:r>
            <a:r>
              <a:rPr lang="el-GR" sz="1800" dirty="0" err="1">
                <a:latin typeface="+mn-lt"/>
              </a:rPr>
              <a:t>αδειοδόχο</a:t>
            </a:r>
            <a:endParaRPr lang="el-GR" sz="1800" dirty="0">
              <a:latin typeface="+mn-lt"/>
            </a:endParaRP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προσπορίζει στο διανομέα του έργου και</a:t>
            </a:r>
            <a:r>
              <a:rPr lang="en-GB" sz="1800" dirty="0">
                <a:latin typeface="+mn-lt"/>
              </a:rPr>
              <a:t> </a:t>
            </a:r>
            <a:r>
              <a:rPr lang="el-GR" sz="1800" dirty="0" err="1">
                <a:latin typeface="+mn-lt"/>
              </a:rPr>
              <a:t>αδειοδόχο</a:t>
            </a:r>
            <a:r>
              <a:rPr lang="en-GB" sz="1800" dirty="0">
                <a:latin typeface="+mn-lt"/>
              </a:rPr>
              <a:t> </a:t>
            </a:r>
            <a:r>
              <a:rPr lang="el-GR" sz="1800" dirty="0">
                <a:latin typeface="+mn-lt"/>
              </a:rPr>
              <a:t>έμμεσο οικονομικό όφελος (π.χ. διαφημίσεις) από την προβολή του έργου σε διαδικτυακό </a:t>
            </a:r>
            <a:r>
              <a:rPr lang="el-GR" sz="1800" dirty="0" smtClean="0">
                <a:latin typeface="+mn-lt"/>
              </a:rPr>
              <a:t>τόπο</a:t>
            </a:r>
            <a:endParaRPr lang="en-US" sz="1800" dirty="0" smtClean="0">
              <a:latin typeface="+mn-lt"/>
            </a:endParaRPr>
          </a:p>
          <a:p>
            <a:pPr marL="342900" lvl="0" indent="-342900">
              <a:buFont typeface="Arial" panose="020B0604020202020204" pitchFamily="34" charset="0"/>
              <a:buChar char="•"/>
            </a:pPr>
            <a:endParaRPr lang="el-GR" sz="1800" dirty="0">
              <a:latin typeface="+mn-lt"/>
            </a:endParaRPr>
          </a:p>
          <a:p>
            <a:r>
              <a:rPr lang="el-GR" sz="1800" dirty="0" smtClean="0">
                <a:latin typeface="+mn-lt"/>
              </a:rPr>
              <a:t>Ο </a:t>
            </a:r>
            <a:r>
              <a:rPr lang="el-GR" sz="1800" dirty="0">
                <a:latin typeface="+mn-lt"/>
              </a:rPr>
              <a:t>δικαιούχος μπορεί να παρέχει στον </a:t>
            </a:r>
            <a:r>
              <a:rPr lang="el-GR" sz="1800" dirty="0" err="1">
                <a:latin typeface="+mn-lt"/>
              </a:rPr>
              <a:t>αδειοδόχο</a:t>
            </a:r>
            <a:r>
              <a:rPr lang="el-GR" sz="1800" dirty="0">
                <a:latin typeface="+mn-lt"/>
              </a:rPr>
              <a:t> ξεχωριστή άδεια να χρησιμοποιεί το έργο για εμπορική χρήση, εφόσον αυτό του ζητηθεί</a:t>
            </a:r>
            <a:r>
              <a:rPr lang="el-GR" sz="1800" dirty="0" smtClean="0">
                <a:latin typeface="+mn-lt"/>
              </a:rPr>
              <a:t>.</a:t>
            </a:r>
            <a:endParaRPr lang="el-GR" sz="1800" dirty="0">
              <a:latin typeface="+mn-lt"/>
            </a:endParaRPr>
          </a:p>
        </p:txBody>
      </p:sp>
    </p:spTree>
    <p:extLst>
      <p:ext uri="{BB962C8B-B14F-4D97-AF65-F5344CB8AC3E}">
        <p14:creationId xmlns:p14="http://schemas.microsoft.com/office/powerpoint/2010/main" val="675999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03142235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847</TotalTime>
  <Words>1520</Words>
  <Application>Microsoft Office PowerPoint</Application>
  <PresentationFormat>On-screen Show (4:3)</PresentationFormat>
  <Paragraphs>121</Paragraphs>
  <Slides>22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Calibri</vt:lpstr>
      <vt:lpstr>Tahoma</vt:lpstr>
      <vt:lpstr>Times New Roman</vt:lpstr>
      <vt:lpstr>Wingdings</vt:lpstr>
      <vt:lpstr>Θέμα του Office</vt:lpstr>
      <vt:lpstr>Το ελληνικό θέατρο των Νεωτέρων Χρόνων Β´</vt:lpstr>
      <vt:lpstr>Δημήτριος Γουζέλης</vt:lpstr>
      <vt:lpstr>Δημήτριος Γουζέλης (1 από 2)</vt:lpstr>
      <vt:lpstr>Δημήτριος Γουζέλης (2 από 2)</vt:lpstr>
      <vt:lpstr>Δημήτριος Γουζέλης, Ο Χάσης  (1 από 5)</vt:lpstr>
      <vt:lpstr>Δημήτριος Γουζέλης, Ο Χάσης  (2 από 5)</vt:lpstr>
      <vt:lpstr>Δημήτριος Γουζέλης, Ο Χάσης  (3 από 5)</vt:lpstr>
      <vt:lpstr>Δημήτριος Γουζέλης, Ο Χάσης  (4 από 5)</vt:lpstr>
      <vt:lpstr>Δημήτριος Γουζέλης, Ο Χάσης  (5 από 5)</vt:lpstr>
      <vt:lpstr>Δημήτριος Γουζέλης, ο επαναστάτης (1 από 2)</vt:lpstr>
      <vt:lpstr>Δημήτριος Γουζέλης, ο επαναστάτης (2 από 2)</vt:lpstr>
      <vt:lpstr>Δημήτριος Γουζέλης, ο λόγιος  (1 από 4)</vt:lpstr>
      <vt:lpstr>Δημήτριος Γουζέλης, ο λόγιος  (2 από 4)</vt:lpstr>
      <vt:lpstr>Δημήτριος Γουζέλης, ο λόγιος  (3 από 4)</vt:lpstr>
      <vt:lpstr>Δημήτριος Γουζέλης, ο λόγιος  (4 από 4)</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helios</dc:creator>
  <cp:lastModifiedBy>Uoa</cp:lastModifiedBy>
  <cp:revision>64</cp:revision>
  <dcterms:created xsi:type="dcterms:W3CDTF">1601-01-01T00:00:00Z</dcterms:created>
  <dcterms:modified xsi:type="dcterms:W3CDTF">2016-05-19T10:37:50Z</dcterms:modified>
</cp:coreProperties>
</file>