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sldIdLst>
    <p:sldId id="256" r:id="rId2"/>
    <p:sldId id="266" r:id="rId3"/>
    <p:sldId id="265" r:id="rId4"/>
    <p:sldId id="274" r:id="rId5"/>
    <p:sldId id="296" r:id="rId6"/>
    <p:sldId id="297" r:id="rId7"/>
    <p:sldId id="298" r:id="rId8"/>
    <p:sldId id="299" r:id="rId9"/>
    <p:sldId id="300" r:id="rId10"/>
    <p:sldId id="309" r:id="rId11"/>
    <p:sldId id="310" r:id="rId12"/>
    <p:sldId id="311" r:id="rId13"/>
    <p:sldId id="312" r:id="rId14"/>
    <p:sldId id="313" r:id="rId15"/>
    <p:sldId id="314" r:id="rId16"/>
    <p:sldId id="315" r:id="rId17"/>
    <p:sldId id="302" r:id="rId18"/>
    <p:sldId id="303" r:id="rId19"/>
    <p:sldId id="304" r:id="rId20"/>
    <p:sldId id="305" r:id="rId21"/>
    <p:sldId id="306" r:id="rId22"/>
    <p:sldId id="307" r:id="rId23"/>
    <p:sldId id="308" r:id="rId24"/>
    <p:sldId id="280" r:id="rId25"/>
    <p:sldId id="290" r:id="rId26"/>
    <p:sldId id="295" r:id="rId27"/>
    <p:sldId id="292" r:id="rId28"/>
    <p:sldId id="291" r:id="rId29"/>
    <p:sldId id="294" r:id="rId30"/>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512F115-2FCC-49EE-8759-A71F26F5819E}">
          <p14:sldIdLst>
            <p14:sldId id="256"/>
            <p14:sldId id="266"/>
            <p14:sldId id="265"/>
            <p14:sldId id="274"/>
            <p14:sldId id="296"/>
            <p14:sldId id="297"/>
            <p14:sldId id="298"/>
            <p14:sldId id="299"/>
          </p14:sldIdLst>
        </p14:section>
        <p14:section name="Untitled Section" id="{0F1CB131-A6BD-43D0-B8D4-1F27CEF7A05E}">
          <p14:sldIdLst>
            <p14:sldId id="300"/>
            <p14:sldId id="309"/>
            <p14:sldId id="310"/>
            <p14:sldId id="311"/>
            <p14:sldId id="312"/>
            <p14:sldId id="313"/>
            <p14:sldId id="314"/>
            <p14:sldId id="315"/>
            <p14:sldId id="302"/>
            <p14:sldId id="303"/>
            <p14:sldId id="304"/>
            <p14:sldId id="305"/>
            <p14:sldId id="306"/>
            <p14:sldId id="307"/>
            <p14:sldId id="308"/>
            <p14:sldId id="280"/>
            <p14:sldId id="290"/>
            <p14:sldId id="295"/>
            <p14:sldId id="292"/>
            <p14:sldId id="291"/>
            <p14:sldId id="294"/>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user" initials="u"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75BC"/>
    <a:srgbClr val="4F81BD"/>
    <a:srgbClr val="50AB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377" autoAdjust="0"/>
    <p:restoredTop sz="99309" autoAdjust="0"/>
  </p:normalViewPr>
  <p:slideViewPr>
    <p:cSldViewPr>
      <p:cViewPr varScale="1">
        <p:scale>
          <a:sx n="71" d="100"/>
          <a:sy n="71" d="100"/>
        </p:scale>
        <p:origin x="72" y="83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17A379C-B41D-45E1-80CB-01FC82FDADA9}" type="datetimeFigureOut">
              <a:rPr lang="el-GR" smtClean="0"/>
              <a:pPr/>
              <a:t>5/7/2015</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BA60D4E-153C-481E-9C52-31B1E4926C1F}" type="slidenum">
              <a:rPr lang="el-GR" smtClean="0"/>
              <a:pPr/>
              <a:t>‹#›</a:t>
            </a:fld>
            <a:endParaRPr lang="el-GR"/>
          </a:p>
        </p:txBody>
      </p:sp>
    </p:spTree>
    <p:extLst>
      <p:ext uri="{BB962C8B-B14F-4D97-AF65-F5344CB8AC3E}">
        <p14:creationId xmlns:p14="http://schemas.microsoft.com/office/powerpoint/2010/main" val="39553540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solidFill>
                <a:srgbClr val="FF0000"/>
              </a:solidFill>
            </a:endParaRP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a:t>
            </a:fld>
            <a:endParaRPr lang="el-GR"/>
          </a:p>
        </p:txBody>
      </p:sp>
    </p:spTree>
    <p:extLst>
      <p:ext uri="{BB962C8B-B14F-4D97-AF65-F5344CB8AC3E}">
        <p14:creationId xmlns:p14="http://schemas.microsoft.com/office/powerpoint/2010/main" val="399281275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10</a:t>
            </a:fld>
            <a:endParaRPr lang="el-GR"/>
          </a:p>
        </p:txBody>
      </p:sp>
    </p:spTree>
    <p:extLst>
      <p:ext uri="{BB962C8B-B14F-4D97-AF65-F5344CB8AC3E}">
        <p14:creationId xmlns:p14="http://schemas.microsoft.com/office/powerpoint/2010/main" val="294713859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11</a:t>
            </a:fld>
            <a:endParaRPr lang="el-GR"/>
          </a:p>
        </p:txBody>
      </p:sp>
    </p:spTree>
    <p:extLst>
      <p:ext uri="{BB962C8B-B14F-4D97-AF65-F5344CB8AC3E}">
        <p14:creationId xmlns:p14="http://schemas.microsoft.com/office/powerpoint/2010/main" val="98172444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12</a:t>
            </a:fld>
            <a:endParaRPr lang="el-GR"/>
          </a:p>
        </p:txBody>
      </p:sp>
    </p:spTree>
    <p:extLst>
      <p:ext uri="{BB962C8B-B14F-4D97-AF65-F5344CB8AC3E}">
        <p14:creationId xmlns:p14="http://schemas.microsoft.com/office/powerpoint/2010/main" val="294713859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13</a:t>
            </a:fld>
            <a:endParaRPr lang="el-GR"/>
          </a:p>
        </p:txBody>
      </p:sp>
    </p:spTree>
    <p:extLst>
      <p:ext uri="{BB962C8B-B14F-4D97-AF65-F5344CB8AC3E}">
        <p14:creationId xmlns:p14="http://schemas.microsoft.com/office/powerpoint/2010/main" val="98172444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14</a:t>
            </a:fld>
            <a:endParaRPr lang="el-GR"/>
          </a:p>
        </p:txBody>
      </p:sp>
    </p:spTree>
    <p:extLst>
      <p:ext uri="{BB962C8B-B14F-4D97-AF65-F5344CB8AC3E}">
        <p14:creationId xmlns:p14="http://schemas.microsoft.com/office/powerpoint/2010/main" val="294713859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15</a:t>
            </a:fld>
            <a:endParaRPr lang="el-GR"/>
          </a:p>
        </p:txBody>
      </p:sp>
    </p:spTree>
    <p:extLst>
      <p:ext uri="{BB962C8B-B14F-4D97-AF65-F5344CB8AC3E}">
        <p14:creationId xmlns:p14="http://schemas.microsoft.com/office/powerpoint/2010/main" val="98172444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16</a:t>
            </a:fld>
            <a:endParaRPr lang="el-GR"/>
          </a:p>
        </p:txBody>
      </p:sp>
    </p:spTree>
    <p:extLst>
      <p:ext uri="{BB962C8B-B14F-4D97-AF65-F5344CB8AC3E}">
        <p14:creationId xmlns:p14="http://schemas.microsoft.com/office/powerpoint/2010/main" val="294713859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17</a:t>
            </a:fld>
            <a:endParaRPr lang="el-GR"/>
          </a:p>
        </p:txBody>
      </p:sp>
    </p:spTree>
    <p:extLst>
      <p:ext uri="{BB962C8B-B14F-4D97-AF65-F5344CB8AC3E}">
        <p14:creationId xmlns:p14="http://schemas.microsoft.com/office/powerpoint/2010/main" val="294713859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18</a:t>
            </a:fld>
            <a:endParaRPr lang="el-GR"/>
          </a:p>
        </p:txBody>
      </p:sp>
    </p:spTree>
    <p:extLst>
      <p:ext uri="{BB962C8B-B14F-4D97-AF65-F5344CB8AC3E}">
        <p14:creationId xmlns:p14="http://schemas.microsoft.com/office/powerpoint/2010/main" val="98172444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19</a:t>
            </a:fld>
            <a:endParaRPr lang="el-GR"/>
          </a:p>
        </p:txBody>
      </p:sp>
    </p:spTree>
    <p:extLst>
      <p:ext uri="{BB962C8B-B14F-4D97-AF65-F5344CB8AC3E}">
        <p14:creationId xmlns:p14="http://schemas.microsoft.com/office/powerpoint/2010/main" val="29471385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2</a:t>
            </a:fld>
            <a:endParaRPr lang="el-GR"/>
          </a:p>
        </p:txBody>
      </p:sp>
    </p:spTree>
    <p:extLst>
      <p:ext uri="{BB962C8B-B14F-4D97-AF65-F5344CB8AC3E}">
        <p14:creationId xmlns:p14="http://schemas.microsoft.com/office/powerpoint/2010/main" val="362996820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20</a:t>
            </a:fld>
            <a:endParaRPr lang="el-GR"/>
          </a:p>
        </p:txBody>
      </p:sp>
    </p:spTree>
    <p:extLst>
      <p:ext uri="{BB962C8B-B14F-4D97-AF65-F5344CB8AC3E}">
        <p14:creationId xmlns:p14="http://schemas.microsoft.com/office/powerpoint/2010/main" val="98172444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21</a:t>
            </a:fld>
            <a:endParaRPr lang="el-GR"/>
          </a:p>
        </p:txBody>
      </p:sp>
    </p:spTree>
    <p:extLst>
      <p:ext uri="{BB962C8B-B14F-4D97-AF65-F5344CB8AC3E}">
        <p14:creationId xmlns:p14="http://schemas.microsoft.com/office/powerpoint/2010/main" val="294713859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22</a:t>
            </a:fld>
            <a:endParaRPr lang="el-GR"/>
          </a:p>
        </p:txBody>
      </p:sp>
    </p:spTree>
    <p:extLst>
      <p:ext uri="{BB962C8B-B14F-4D97-AF65-F5344CB8AC3E}">
        <p14:creationId xmlns:p14="http://schemas.microsoft.com/office/powerpoint/2010/main" val="98172444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23</a:t>
            </a:fld>
            <a:endParaRPr lang="el-GR"/>
          </a:p>
        </p:txBody>
      </p:sp>
    </p:spTree>
    <p:extLst>
      <p:ext uri="{BB962C8B-B14F-4D97-AF65-F5344CB8AC3E}">
        <p14:creationId xmlns:p14="http://schemas.microsoft.com/office/powerpoint/2010/main" val="294713859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24</a:t>
            </a:fld>
            <a:endParaRPr lang="el-GR"/>
          </a:p>
        </p:txBody>
      </p:sp>
    </p:spTree>
    <p:extLst>
      <p:ext uri="{BB962C8B-B14F-4D97-AF65-F5344CB8AC3E}">
        <p14:creationId xmlns:p14="http://schemas.microsoft.com/office/powerpoint/2010/main" val="30179400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25</a:t>
            </a:fld>
            <a:endParaRPr lang="el-GR"/>
          </a:p>
        </p:txBody>
      </p:sp>
    </p:spTree>
    <p:extLst>
      <p:ext uri="{BB962C8B-B14F-4D97-AF65-F5344CB8AC3E}">
        <p14:creationId xmlns:p14="http://schemas.microsoft.com/office/powerpoint/2010/main" val="244598466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pPr/>
              <a:t>26</a:t>
            </a:fld>
            <a:endParaRPr lang="el-GR"/>
          </a:p>
        </p:txBody>
      </p:sp>
    </p:spTree>
    <p:extLst>
      <p:ext uri="{BB962C8B-B14F-4D97-AF65-F5344CB8AC3E}">
        <p14:creationId xmlns:p14="http://schemas.microsoft.com/office/powerpoint/2010/main" val="274972113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pPr/>
              <a:t>27</a:t>
            </a:fld>
            <a:endParaRPr lang="el-GR"/>
          </a:p>
        </p:txBody>
      </p:sp>
    </p:spTree>
    <p:extLst>
      <p:ext uri="{BB962C8B-B14F-4D97-AF65-F5344CB8AC3E}">
        <p14:creationId xmlns:p14="http://schemas.microsoft.com/office/powerpoint/2010/main" val="153750971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pPr/>
              <a:t>28</a:t>
            </a:fld>
            <a:endParaRPr lang="el-GR"/>
          </a:p>
        </p:txBody>
      </p:sp>
    </p:spTree>
    <p:extLst>
      <p:ext uri="{BB962C8B-B14F-4D97-AF65-F5344CB8AC3E}">
        <p14:creationId xmlns:p14="http://schemas.microsoft.com/office/powerpoint/2010/main" val="331016591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pPr/>
              <a:t>29</a:t>
            </a:fld>
            <a:endParaRPr lang="el-GR"/>
          </a:p>
        </p:txBody>
      </p:sp>
    </p:spTree>
    <p:extLst>
      <p:ext uri="{BB962C8B-B14F-4D97-AF65-F5344CB8AC3E}">
        <p14:creationId xmlns:p14="http://schemas.microsoft.com/office/powerpoint/2010/main" val="40753707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3</a:t>
            </a:fld>
            <a:endParaRPr lang="el-GR"/>
          </a:p>
        </p:txBody>
      </p:sp>
    </p:spTree>
    <p:extLst>
      <p:ext uri="{BB962C8B-B14F-4D97-AF65-F5344CB8AC3E}">
        <p14:creationId xmlns:p14="http://schemas.microsoft.com/office/powerpoint/2010/main" val="29471385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4</a:t>
            </a:fld>
            <a:endParaRPr lang="el-GR"/>
          </a:p>
        </p:txBody>
      </p:sp>
    </p:spTree>
    <p:extLst>
      <p:ext uri="{BB962C8B-B14F-4D97-AF65-F5344CB8AC3E}">
        <p14:creationId xmlns:p14="http://schemas.microsoft.com/office/powerpoint/2010/main" val="9817244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5</a:t>
            </a:fld>
            <a:endParaRPr lang="el-GR"/>
          </a:p>
        </p:txBody>
      </p:sp>
    </p:spTree>
    <p:extLst>
      <p:ext uri="{BB962C8B-B14F-4D97-AF65-F5344CB8AC3E}">
        <p14:creationId xmlns:p14="http://schemas.microsoft.com/office/powerpoint/2010/main" val="29471385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6</a:t>
            </a:fld>
            <a:endParaRPr lang="el-GR"/>
          </a:p>
        </p:txBody>
      </p:sp>
    </p:spTree>
    <p:extLst>
      <p:ext uri="{BB962C8B-B14F-4D97-AF65-F5344CB8AC3E}">
        <p14:creationId xmlns:p14="http://schemas.microsoft.com/office/powerpoint/2010/main" val="9817244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7</a:t>
            </a:fld>
            <a:endParaRPr lang="el-GR"/>
          </a:p>
        </p:txBody>
      </p:sp>
    </p:spTree>
    <p:extLst>
      <p:ext uri="{BB962C8B-B14F-4D97-AF65-F5344CB8AC3E}">
        <p14:creationId xmlns:p14="http://schemas.microsoft.com/office/powerpoint/2010/main" val="294713859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8</a:t>
            </a:fld>
            <a:endParaRPr lang="el-GR"/>
          </a:p>
        </p:txBody>
      </p:sp>
    </p:spTree>
    <p:extLst>
      <p:ext uri="{BB962C8B-B14F-4D97-AF65-F5344CB8AC3E}">
        <p14:creationId xmlns:p14="http://schemas.microsoft.com/office/powerpoint/2010/main" val="9817244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9</a:t>
            </a:fld>
            <a:endParaRPr lang="el-GR"/>
          </a:p>
        </p:txBody>
      </p:sp>
    </p:spTree>
    <p:extLst>
      <p:ext uri="{BB962C8B-B14F-4D97-AF65-F5344CB8AC3E}">
        <p14:creationId xmlns:p14="http://schemas.microsoft.com/office/powerpoint/2010/main" val="29471385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lvl1pPr>
              <a:defRPr>
                <a:solidFill>
                  <a:schemeClr val="accent1"/>
                </a:solidFill>
              </a:defRPr>
            </a:lvl1pPr>
          </a:lstStyle>
          <a:p>
            <a:r>
              <a:rPr lang="el-GR" dirty="0" smtClean="0"/>
              <a:t>Στυλ κύριου τίτλου</a:t>
            </a:r>
            <a:endParaRPr lang="el-GR" dirty="0"/>
          </a:p>
        </p:txBody>
      </p:sp>
      <p:sp>
        <p:nvSpPr>
          <p:cNvPr id="3" name="Υπότιτλος 2"/>
          <p:cNvSpPr>
            <a:spLocks noGrp="1"/>
          </p:cNvSpPr>
          <p:nvPr>
            <p:ph type="subTitle" idx="1"/>
          </p:nvPr>
        </p:nvSpPr>
        <p:spPr>
          <a:xfrm>
            <a:off x="683568" y="3886200"/>
            <a:ext cx="7776864"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dirty="0" smtClean="0"/>
              <a:t>Στυλ κύριου υπότιτλου</a:t>
            </a:r>
            <a:endParaRPr lang="el-GR" dirty="0"/>
          </a:p>
        </p:txBody>
      </p:sp>
    </p:spTree>
    <p:extLst>
      <p:ext uri="{BB962C8B-B14F-4D97-AF65-F5344CB8AC3E}">
        <p14:creationId xmlns:p14="http://schemas.microsoft.com/office/powerpoint/2010/main" val="42452477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6" name="Picture 5"/>
          <p:cNvPicPr>
            <a:picLocks noChangeAspect="1"/>
          </p:cNvPicPr>
          <p:nvPr userDrawn="1"/>
        </p:nvPicPr>
        <p:blipFill>
          <a:blip r:embed="rId2" cstate="print"/>
          <a:stretch>
            <a:fillRect/>
          </a:stretch>
        </p:blipFill>
        <p:spPr>
          <a:xfrm>
            <a:off x="58723" y="6255465"/>
            <a:ext cx="431834" cy="570020"/>
          </a:xfrm>
          <a:prstGeom prst="rect">
            <a:avLst/>
          </a:prstGeom>
        </p:spPr>
      </p:pic>
    </p:spTree>
    <p:extLst>
      <p:ext uri="{BB962C8B-B14F-4D97-AF65-F5344CB8AC3E}">
        <p14:creationId xmlns:p14="http://schemas.microsoft.com/office/powerpoint/2010/main" val="245861566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lvl1pPr>
              <a:defRPr b="0">
                <a:solidFill>
                  <a:srgbClr val="5075BC"/>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423861268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idx="1"/>
          </p:nvPr>
        </p:nvSpPr>
        <p:spPr>
          <a:xfrm>
            <a:off x="464156" y="1556792"/>
            <a:ext cx="8229600" cy="4525963"/>
          </a:xfrm>
        </p:spPr>
        <p:txBody>
          <a:bodyPr/>
          <a:lstStyle>
            <a:lvl1pPr>
              <a:spcBef>
                <a:spcPts val="1200"/>
              </a:spcBef>
              <a:defRPr/>
            </a:lvl1pPr>
            <a:lvl2pPr>
              <a:spcBef>
                <a:spcPts val="1200"/>
              </a:spcBef>
              <a:defRPr/>
            </a:lvl2pPr>
            <a:lvl3pPr>
              <a:spcBef>
                <a:spcPts val="1200"/>
              </a:spcBef>
              <a:defRPr/>
            </a:lvl3pPr>
            <a:lvl4pPr>
              <a:spcBef>
                <a:spcPts val="1200"/>
              </a:spcBef>
              <a:defRPr/>
            </a:lvl4pPr>
            <a:lvl5pPr>
              <a:spcBef>
                <a:spcPts val="1200"/>
              </a:spcBef>
              <a:defRPr/>
            </a:lvl5pPr>
          </a:lstStyle>
          <a:p>
            <a:pPr lvl="0"/>
            <a:r>
              <a:rPr lang="el-GR" dirty="0" smtClean="0"/>
              <a:t>Στυλ υποδείγματος κειμένου</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H Θεωρία Διδακτικών Καταστάσεων ως πλαίσιο σχεδιασμού δραστηριοτήτων</a:t>
            </a:r>
            <a:endParaRPr lang="en-US" sz="1000" dirty="0">
              <a:solidFill>
                <a:srgbClr val="5075BC"/>
              </a:solidFill>
              <a:ea typeface="ＭＳ Ｐゴシック" pitchFamily="34" charset="-128"/>
              <a:cs typeface="+mn-cs"/>
            </a:endParaRPr>
          </a:p>
        </p:txBody>
      </p:sp>
      <p:pic>
        <p:nvPicPr>
          <p:cNvPr id="6" name="Picture 5"/>
          <p:cNvPicPr>
            <a:picLocks noChangeAspect="1"/>
          </p:cNvPicPr>
          <p:nvPr userDrawn="1"/>
        </p:nvPicPr>
        <p:blipFill>
          <a:blip r:embed="rId2" cstate="print"/>
          <a:stretch>
            <a:fillRect/>
          </a:stretch>
        </p:blipFill>
        <p:spPr>
          <a:xfrm>
            <a:off x="58723" y="6255465"/>
            <a:ext cx="431834" cy="570020"/>
          </a:xfrm>
          <a:prstGeom prst="rect">
            <a:avLst/>
          </a:prstGeom>
        </p:spPr>
      </p:pic>
    </p:spTree>
    <p:extLst>
      <p:ext uri="{BB962C8B-B14F-4D97-AF65-F5344CB8AC3E}">
        <p14:creationId xmlns:p14="http://schemas.microsoft.com/office/powerpoint/2010/main" val="363751880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0" cap="none" baseline="0">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dirty="0" smtClean="0"/>
              <a:t>Στυλ υποδείγματος κειμένου</a:t>
            </a:r>
          </a:p>
        </p:txBody>
      </p:sp>
    </p:spTree>
    <p:extLst>
      <p:ext uri="{BB962C8B-B14F-4D97-AF65-F5344CB8AC3E}">
        <p14:creationId xmlns:p14="http://schemas.microsoft.com/office/powerpoint/2010/main" val="121208612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7" name="Picture 6"/>
          <p:cNvPicPr>
            <a:picLocks noChangeAspect="1"/>
          </p:cNvPicPr>
          <p:nvPr userDrawn="1"/>
        </p:nvPicPr>
        <p:blipFill>
          <a:blip r:embed="rId2" cstate="print"/>
          <a:stretch>
            <a:fillRect/>
          </a:stretch>
        </p:blipFill>
        <p:spPr>
          <a:xfrm>
            <a:off x="58723" y="6255465"/>
            <a:ext cx="431834" cy="570020"/>
          </a:xfrm>
          <a:prstGeom prst="rect">
            <a:avLst/>
          </a:prstGeom>
        </p:spPr>
      </p:pic>
    </p:spTree>
    <p:extLst>
      <p:ext uri="{BB962C8B-B14F-4D97-AF65-F5344CB8AC3E}">
        <p14:creationId xmlns:p14="http://schemas.microsoft.com/office/powerpoint/2010/main" val="328325092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574254"/>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214016"/>
            <a:ext cx="4040188"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74254"/>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214016"/>
            <a:ext cx="4041775"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8"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9" name="Picture 8"/>
          <p:cNvPicPr>
            <a:picLocks noChangeAspect="1"/>
          </p:cNvPicPr>
          <p:nvPr userDrawn="1"/>
        </p:nvPicPr>
        <p:blipFill>
          <a:blip r:embed="rId2" cstate="print"/>
          <a:stretch>
            <a:fillRect/>
          </a:stretch>
        </p:blipFill>
        <p:spPr>
          <a:xfrm>
            <a:off x="58723" y="6255465"/>
            <a:ext cx="431834" cy="570020"/>
          </a:xfrm>
          <a:prstGeom prst="rect">
            <a:avLst/>
          </a:prstGeom>
        </p:spPr>
      </p:pic>
    </p:spTree>
    <p:extLst>
      <p:ext uri="{BB962C8B-B14F-4D97-AF65-F5344CB8AC3E}">
        <p14:creationId xmlns:p14="http://schemas.microsoft.com/office/powerpoint/2010/main" val="107611275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4"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5" name="Picture 4"/>
          <p:cNvPicPr>
            <a:picLocks noChangeAspect="1"/>
          </p:cNvPicPr>
          <p:nvPr userDrawn="1"/>
        </p:nvPicPr>
        <p:blipFill>
          <a:blip r:embed="rId2" cstate="print"/>
          <a:stretch>
            <a:fillRect/>
          </a:stretch>
        </p:blipFill>
        <p:spPr>
          <a:xfrm>
            <a:off x="58723" y="6255465"/>
            <a:ext cx="431834" cy="570020"/>
          </a:xfrm>
          <a:prstGeom prst="rect">
            <a:avLst/>
          </a:prstGeom>
        </p:spPr>
      </p:pic>
    </p:spTree>
    <p:extLst>
      <p:ext uri="{BB962C8B-B14F-4D97-AF65-F5344CB8AC3E}">
        <p14:creationId xmlns:p14="http://schemas.microsoft.com/office/powerpoint/2010/main" val="131579460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Tree>
    <p:extLst>
      <p:ext uri="{BB962C8B-B14F-4D97-AF65-F5344CB8AC3E}">
        <p14:creationId xmlns:p14="http://schemas.microsoft.com/office/powerpoint/2010/main" val="200962021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Περιεχόμενο με λεζάντα">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575050" y="1556792"/>
            <a:ext cx="5111750" cy="46085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556792"/>
            <a:ext cx="3008313" cy="4608512"/>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6"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7"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8" name="Picture 7"/>
          <p:cNvPicPr>
            <a:picLocks noChangeAspect="1"/>
          </p:cNvPicPr>
          <p:nvPr userDrawn="1"/>
        </p:nvPicPr>
        <p:blipFill>
          <a:blip r:embed="rId2" cstate="print"/>
          <a:stretch>
            <a:fillRect/>
          </a:stretch>
        </p:blipFill>
        <p:spPr>
          <a:xfrm>
            <a:off x="58723" y="6255465"/>
            <a:ext cx="431834" cy="570020"/>
          </a:xfrm>
          <a:prstGeom prst="rect">
            <a:avLst/>
          </a:prstGeom>
        </p:spPr>
      </p:pic>
    </p:spTree>
    <p:extLst>
      <p:ext uri="{BB962C8B-B14F-4D97-AF65-F5344CB8AC3E}">
        <p14:creationId xmlns:p14="http://schemas.microsoft.com/office/powerpoint/2010/main" val="342317152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Εικόνα με λεζάντα">
    <p:spTree>
      <p:nvGrpSpPr>
        <p:cNvPr id="1" name=""/>
        <p:cNvGrpSpPr/>
        <p:nvPr/>
      </p:nvGrpSpPr>
      <p:grpSpPr>
        <a:xfrm>
          <a:off x="0" y="0"/>
          <a:ext cx="0" cy="0"/>
          <a:chOff x="0" y="0"/>
          <a:chExt cx="0" cy="0"/>
        </a:xfrm>
      </p:grpSpPr>
      <p:sp>
        <p:nvSpPr>
          <p:cNvPr id="3" name="Θέση εικόνας 2"/>
          <p:cNvSpPr>
            <a:spLocks noGrp="1"/>
          </p:cNvSpPr>
          <p:nvPr>
            <p:ph type="pic" idx="1"/>
          </p:nvPr>
        </p:nvSpPr>
        <p:spPr>
          <a:xfrm>
            <a:off x="1792288" y="1556792"/>
            <a:ext cx="5486400" cy="345638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dirty="0"/>
          </a:p>
        </p:txBody>
      </p:sp>
      <p:sp>
        <p:nvSpPr>
          <p:cNvPr id="4" name="Θέση κειμένου 3"/>
          <p:cNvSpPr>
            <a:spLocks noGrp="1"/>
          </p:cNvSpPr>
          <p:nvPr>
            <p:ph type="body" sz="half" idx="2"/>
          </p:nvPr>
        </p:nvSpPr>
        <p:spPr>
          <a:xfrm>
            <a:off x="1792288" y="5157192"/>
            <a:ext cx="5486400" cy="1015008"/>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9"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7" name="Picture 6"/>
          <p:cNvPicPr>
            <a:picLocks noChangeAspect="1"/>
          </p:cNvPicPr>
          <p:nvPr userDrawn="1"/>
        </p:nvPicPr>
        <p:blipFill>
          <a:blip r:embed="rId2" cstate="print"/>
          <a:stretch>
            <a:fillRect/>
          </a:stretch>
        </p:blipFill>
        <p:spPr>
          <a:xfrm>
            <a:off x="58723" y="6255465"/>
            <a:ext cx="431834" cy="570020"/>
          </a:xfrm>
          <a:prstGeom prst="rect">
            <a:avLst/>
          </a:prstGeom>
        </p:spPr>
      </p:pic>
    </p:spTree>
    <p:extLst>
      <p:ext uri="{BB962C8B-B14F-4D97-AF65-F5344CB8AC3E}">
        <p14:creationId xmlns:p14="http://schemas.microsoft.com/office/powerpoint/2010/main" val="410507760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9838095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0" r:id="rId8"/>
    <p:sldLayoutId id="2147483661" r:id="rId9"/>
    <p:sldLayoutId id="2147483658" r:id="rId10"/>
    <p:sldLayoutId id="2147483659" r:id="rId11"/>
  </p:sldLayoutIdLst>
  <p:timing>
    <p:tnLst>
      <p:par>
        <p:cTn id="1" dur="indefinite" restart="never" nodeType="tmRoot"/>
      </p:par>
    </p:tnLst>
  </p:timing>
  <p:hf hdr="0" ftr="0" dt="0"/>
  <p:txStyles>
    <p:titleStyle>
      <a:lvl1pPr algn="ctr" defTabSz="914400" rtl="0" eaLnBrk="1" latinLnBrk="0" hangingPunct="1">
        <a:spcBef>
          <a:spcPct val="0"/>
        </a:spcBef>
        <a:buNone/>
        <a:defRPr sz="4400" b="0" kern="1200">
          <a:solidFill>
            <a:schemeClr val="accent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5b1%5d%20http:/creativecommons.org/licenses/by-nc-sa/4.0/" TargetMode="External"/><Relationship Id="rId2" Type="http://schemas.openxmlformats.org/officeDocument/2006/relationships/notesSlide" Target="../notesSlides/notesSlide28.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Λογότυπο Εθνικόν και Καποδιστριακόν Πανεπιστήμιον Αθηνών"/>
          <p:cNvPicPr>
            <a:picLocks noChangeAspect="1"/>
          </p:cNvPicPr>
          <p:nvPr/>
        </p:nvPicPr>
        <p:blipFill>
          <a:blip r:embed="rId3" cstate="print"/>
          <a:stretch>
            <a:fillRect/>
          </a:stretch>
        </p:blipFill>
        <p:spPr>
          <a:xfrm>
            <a:off x="179512" y="404664"/>
            <a:ext cx="4147938" cy="817388"/>
          </a:xfrm>
          <a:prstGeom prst="rect">
            <a:avLst/>
          </a:prstGeom>
        </p:spPr>
      </p:pic>
      <p:sp>
        <p:nvSpPr>
          <p:cNvPr id="2" name="Τίτλος 1"/>
          <p:cNvSpPr>
            <a:spLocks noGrp="1"/>
          </p:cNvSpPr>
          <p:nvPr>
            <p:ph type="ctrTitle"/>
          </p:nvPr>
        </p:nvSpPr>
        <p:spPr>
          <a:xfrm>
            <a:off x="685800" y="2006575"/>
            <a:ext cx="7772400" cy="1470025"/>
          </a:xfrm>
        </p:spPr>
        <p:txBody>
          <a:bodyPr/>
          <a:lstStyle/>
          <a:p>
            <a:r>
              <a:rPr lang="el-GR" dirty="0" smtClean="0">
                <a:solidFill>
                  <a:srgbClr val="5075BC"/>
                </a:solidFill>
              </a:rPr>
              <a:t>ΔΙΔΑΚΤΙΚΗ ΜΑΘΗΜΑΤΙΚΩΝ </a:t>
            </a:r>
            <a:r>
              <a:rPr lang="en-US" dirty="0" smtClean="0">
                <a:solidFill>
                  <a:srgbClr val="5075BC"/>
                </a:solidFill>
              </a:rPr>
              <a:t>I</a:t>
            </a:r>
            <a:endParaRPr lang="el-GR" dirty="0">
              <a:solidFill>
                <a:srgbClr val="5075BC"/>
              </a:solidFill>
            </a:endParaRPr>
          </a:p>
        </p:txBody>
      </p:sp>
      <p:sp>
        <p:nvSpPr>
          <p:cNvPr id="3" name="Υπότιτλος 2"/>
          <p:cNvSpPr>
            <a:spLocks noGrp="1"/>
          </p:cNvSpPr>
          <p:nvPr>
            <p:ph type="subTitle" idx="1"/>
          </p:nvPr>
        </p:nvSpPr>
        <p:spPr>
          <a:xfrm>
            <a:off x="683568" y="3384823"/>
            <a:ext cx="7776864" cy="1752600"/>
          </a:xfrm>
        </p:spPr>
        <p:txBody>
          <a:bodyPr>
            <a:noAutofit/>
          </a:bodyPr>
          <a:lstStyle/>
          <a:p>
            <a:r>
              <a:rPr lang="el-GR" sz="2800" dirty="0">
                <a:solidFill>
                  <a:srgbClr val="5075BC"/>
                </a:solidFill>
                <a:latin typeface="+mj-lt"/>
                <a:ea typeface="+mj-ea"/>
                <a:cs typeface="+mj-cs"/>
              </a:rPr>
              <a:t>Ενότητα </a:t>
            </a:r>
            <a:r>
              <a:rPr lang="en-US" sz="2800" dirty="0">
                <a:solidFill>
                  <a:srgbClr val="5075BC"/>
                </a:solidFill>
                <a:latin typeface="+mj-lt"/>
                <a:ea typeface="+mj-ea"/>
                <a:cs typeface="+mj-cs"/>
              </a:rPr>
              <a:t>5</a:t>
            </a:r>
            <a:r>
              <a:rPr lang="el-GR" sz="2800" smtClean="0">
                <a:solidFill>
                  <a:srgbClr val="5075BC"/>
                </a:solidFill>
                <a:latin typeface="+mj-lt"/>
                <a:ea typeface="+mj-ea"/>
                <a:cs typeface="+mj-cs"/>
              </a:rPr>
              <a:t>:</a:t>
            </a:r>
            <a:r>
              <a:rPr lang="en-US" sz="2800" dirty="0" smtClean="0">
                <a:solidFill>
                  <a:srgbClr val="5075BC"/>
                </a:solidFill>
                <a:latin typeface="+mj-lt"/>
                <a:ea typeface="+mj-ea"/>
                <a:cs typeface="+mj-cs"/>
              </a:rPr>
              <a:t> </a:t>
            </a:r>
            <a:r>
              <a:rPr lang="el-GR" sz="2800" dirty="0" smtClean="0"/>
              <a:t>H Θεωρία Διδακτικών Καταστάσεων ως πλαίσιο σχεδιασμού δραστηριοτήτων</a:t>
            </a:r>
            <a:endParaRPr lang="en-US" sz="2800" dirty="0" smtClean="0"/>
          </a:p>
          <a:p>
            <a:endParaRPr lang="en-US" sz="2800" dirty="0" smtClean="0"/>
          </a:p>
          <a:p>
            <a:r>
              <a:rPr lang="el-GR" sz="2800" dirty="0" smtClean="0"/>
              <a:t>Γιώργος Ψυχάρης</a:t>
            </a:r>
          </a:p>
          <a:p>
            <a:r>
              <a:rPr lang="el-GR" sz="2800" dirty="0" smtClean="0"/>
              <a:t>Σχολή Θετικών επιστημών</a:t>
            </a:r>
          </a:p>
          <a:p>
            <a:r>
              <a:rPr lang="el-GR" sz="2800" dirty="0" smtClean="0"/>
              <a:t>Τμήμα Μαθηματικό</a:t>
            </a:r>
          </a:p>
          <a:p>
            <a:endParaRPr lang="el-GR" sz="2800" dirty="0" smtClean="0"/>
          </a:p>
        </p:txBody>
      </p:sp>
    </p:spTree>
    <p:extLst>
      <p:ext uri="{BB962C8B-B14F-4D97-AF65-F5344CB8AC3E}">
        <p14:creationId xmlns:p14="http://schemas.microsoft.com/office/powerpoint/2010/main" val="34281954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dirty="0" smtClean="0">
                <a:solidFill>
                  <a:schemeClr val="tx2"/>
                </a:solidFill>
              </a:rPr>
              <a:t>Δραστηριότητα για τις ταυτότητες</a:t>
            </a:r>
            <a:endParaRPr lang="el-GR" dirty="0">
              <a:solidFill>
                <a:schemeClr val="tx2"/>
              </a:solidFill>
            </a:endParaRPr>
          </a:p>
        </p:txBody>
      </p:sp>
      <p:sp>
        <p:nvSpPr>
          <p:cNvPr id="5" name="Θέση περιεχομένου 4"/>
          <p:cNvSpPr>
            <a:spLocks noGrp="1"/>
          </p:cNvSpPr>
          <p:nvPr>
            <p:ph idx="1"/>
          </p:nvPr>
        </p:nvSpPr>
        <p:spPr/>
        <p:txBody>
          <a:bodyPr>
            <a:noAutofit/>
          </a:bodyPr>
          <a:lstStyle/>
          <a:p>
            <a:r>
              <a:rPr lang="el-GR" sz="2400" i="1" dirty="0" smtClean="0"/>
              <a:t>Γενική περιγραφή της διδασκαλίας ταυτοτήτων </a:t>
            </a:r>
            <a:endParaRPr lang="en-US" sz="2400" i="1" dirty="0" smtClean="0"/>
          </a:p>
          <a:p>
            <a:pPr>
              <a:buNone/>
            </a:pPr>
            <a:r>
              <a:rPr lang="el-GR" sz="2400" dirty="0" smtClean="0"/>
              <a:t>- Ενδεικτικό σχέδιο </a:t>
            </a:r>
          </a:p>
          <a:p>
            <a:pPr>
              <a:buNone/>
            </a:pPr>
            <a:r>
              <a:rPr lang="el-GR" sz="2400" dirty="0" smtClean="0"/>
              <a:t>- Κατευθυνόμενη ανακάλυψη: μερικό </a:t>
            </a:r>
            <a:r>
              <a:rPr lang="el-GR" sz="2400" dirty="0" smtClean="0">
                <a:cs typeface="Times New Roman" pitchFamily="18" charset="0"/>
              </a:rPr>
              <a:t>→ </a:t>
            </a:r>
            <a:r>
              <a:rPr lang="el-GR" sz="2400" dirty="0" smtClean="0"/>
              <a:t>γενικό</a:t>
            </a:r>
          </a:p>
          <a:p>
            <a:pPr>
              <a:spcAft>
                <a:spcPct val="30000"/>
              </a:spcAft>
              <a:buNone/>
            </a:pPr>
            <a:r>
              <a:rPr lang="el-GR" sz="2400" dirty="0" smtClean="0"/>
              <a:t>- Συνοπτική περιγραφή της βασικής ιδέας του σχεδίου </a:t>
            </a:r>
          </a:p>
          <a:p>
            <a:r>
              <a:rPr lang="el-GR" sz="2400" i="1" dirty="0" smtClean="0"/>
              <a:t>Φύλλο Εργασίας </a:t>
            </a:r>
          </a:p>
          <a:p>
            <a:pPr>
              <a:spcAft>
                <a:spcPct val="30000"/>
              </a:spcAft>
              <a:buNone/>
            </a:pPr>
            <a:r>
              <a:rPr lang="el-GR" sz="2400" dirty="0" smtClean="0"/>
              <a:t>Σύνολο κατάλληλα επιλεγμένων ερωτήσεων </a:t>
            </a:r>
          </a:p>
          <a:p>
            <a:pPr algn="ctr">
              <a:lnSpc>
                <a:spcPct val="90000"/>
              </a:lnSpc>
            </a:pPr>
            <a:endParaRPr lang="el-GR" sz="2400" dirty="0"/>
          </a:p>
        </p:txBody>
      </p:sp>
    </p:spTree>
    <p:extLst>
      <p:ext uri="{BB962C8B-B14F-4D97-AF65-F5344CB8AC3E}">
        <p14:creationId xmlns:p14="http://schemas.microsoft.com/office/powerpoint/2010/main" val="49995502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solidFill>
                  <a:schemeClr val="tx2"/>
                </a:solidFill>
              </a:rPr>
              <a:t>Ανάλυση της δραστηριότητας (</a:t>
            </a:r>
            <a:r>
              <a:rPr lang="el-GR" dirty="0" err="1">
                <a:solidFill>
                  <a:schemeClr val="tx2"/>
                </a:solidFill>
              </a:rPr>
              <a:t>Task</a:t>
            </a:r>
            <a:r>
              <a:rPr lang="el-GR" dirty="0">
                <a:solidFill>
                  <a:schemeClr val="tx2"/>
                </a:solidFill>
              </a:rPr>
              <a:t> </a:t>
            </a:r>
            <a:r>
              <a:rPr lang="el-GR" dirty="0" err="1">
                <a:solidFill>
                  <a:schemeClr val="tx2"/>
                </a:solidFill>
              </a:rPr>
              <a:t>analysis</a:t>
            </a:r>
            <a:r>
              <a:rPr lang="el-GR" dirty="0">
                <a:solidFill>
                  <a:schemeClr val="tx2"/>
                </a:solidFill>
              </a:rPr>
              <a:t>) </a:t>
            </a:r>
          </a:p>
        </p:txBody>
      </p:sp>
      <p:sp>
        <p:nvSpPr>
          <p:cNvPr id="3" name="Θέση περιεχομένου 2"/>
          <p:cNvSpPr>
            <a:spLocks noGrp="1"/>
          </p:cNvSpPr>
          <p:nvPr>
            <p:ph idx="1"/>
          </p:nvPr>
        </p:nvSpPr>
        <p:spPr/>
        <p:txBody>
          <a:bodyPr>
            <a:normAutofit/>
          </a:bodyPr>
          <a:lstStyle/>
          <a:p>
            <a:pPr>
              <a:buNone/>
            </a:pPr>
            <a:r>
              <a:rPr lang="el-GR" sz="2800" dirty="0" smtClean="0"/>
              <a:t>- Αναφορά στη σκοπιμότητα κάθε ερώτησης </a:t>
            </a:r>
          </a:p>
          <a:p>
            <a:pPr>
              <a:buNone/>
            </a:pPr>
            <a:r>
              <a:rPr lang="el-GR" sz="2800" dirty="0" smtClean="0"/>
              <a:t>- Εννοιολογικά ζητήματα/δυσκολίες που σχετίζονται με τη συγκεκριμένη μαθηματική έννοια </a:t>
            </a:r>
          </a:p>
          <a:p>
            <a:pPr>
              <a:buNone/>
            </a:pPr>
            <a:r>
              <a:rPr lang="el-GR" sz="2800" dirty="0" smtClean="0"/>
              <a:t>- Αντιστοίχιση με τις φάσεις μιας διδακτικής κατάστασης</a:t>
            </a:r>
            <a:endParaRPr lang="en-US" sz="2800" dirty="0" smtClean="0"/>
          </a:p>
        </p:txBody>
      </p:sp>
    </p:spTree>
    <p:extLst>
      <p:ext uri="{BB962C8B-B14F-4D97-AF65-F5344CB8AC3E}">
        <p14:creationId xmlns:p14="http://schemas.microsoft.com/office/powerpoint/2010/main" val="379877080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smtClean="0">
                <a:solidFill>
                  <a:schemeClr val="tx2"/>
                </a:solidFill>
              </a:rPr>
              <a:t>Η ταυτότητα (</a:t>
            </a:r>
            <a:r>
              <a:rPr lang="el-GR" dirty="0" err="1" smtClean="0">
                <a:solidFill>
                  <a:schemeClr val="tx2"/>
                </a:solidFill>
              </a:rPr>
              <a:t>α+β</a:t>
            </a:r>
            <a:r>
              <a:rPr lang="el-GR" dirty="0" smtClean="0">
                <a:solidFill>
                  <a:schemeClr val="tx2"/>
                </a:solidFill>
              </a:rPr>
              <a:t>) = α + 2αβ + β</a:t>
            </a:r>
            <a:r>
              <a:rPr lang="en-US" dirty="0" smtClean="0">
                <a:solidFill>
                  <a:schemeClr val="tx2"/>
                </a:solidFill>
              </a:rPr>
              <a:t> (1/3)</a:t>
            </a:r>
            <a:endParaRPr lang="el-GR" dirty="0">
              <a:solidFill>
                <a:schemeClr val="tx2"/>
              </a:solidFill>
            </a:endParaRPr>
          </a:p>
        </p:txBody>
      </p:sp>
      <p:sp>
        <p:nvSpPr>
          <p:cNvPr id="7" name="Rectangle 3"/>
          <p:cNvSpPr>
            <a:spLocks noChangeArrowheads="1"/>
          </p:cNvSpPr>
          <p:nvPr/>
        </p:nvSpPr>
        <p:spPr bwMode="auto">
          <a:xfrm>
            <a:off x="769938" y="1196975"/>
            <a:ext cx="8077200" cy="5876925"/>
          </a:xfrm>
          <a:prstGeom prst="rect">
            <a:avLst/>
          </a:prstGeom>
          <a:noFill/>
          <a:ln w="9525">
            <a:noFill/>
            <a:miter lim="800000"/>
            <a:headEnd/>
            <a:tailEnd/>
          </a:ln>
        </p:spPr>
        <p:txBody>
          <a:bodyPr/>
          <a:lstStyle/>
          <a:p>
            <a:pPr marL="457200" indent="-457200"/>
            <a:r>
              <a:rPr lang="el-GR" sz="2400" b="0" dirty="0" smtClean="0"/>
              <a:t>1. Συμπληρώστε τον παρακάτω πίνακα</a:t>
            </a:r>
          </a:p>
          <a:p>
            <a:pPr marL="457200" indent="-457200"/>
            <a:endParaRPr lang="el-GR" b="0" dirty="0" smtClean="0"/>
          </a:p>
          <a:p>
            <a:pPr marL="457200" indent="-457200"/>
            <a:endParaRPr lang="el-GR" b="0" dirty="0" smtClean="0"/>
          </a:p>
          <a:p>
            <a:pPr marL="457200" indent="-457200"/>
            <a:endParaRPr lang="el-GR" b="0" dirty="0" smtClean="0"/>
          </a:p>
          <a:p>
            <a:pPr marL="457200" indent="-457200"/>
            <a:endParaRPr lang="el-GR" b="0" dirty="0" smtClean="0"/>
          </a:p>
          <a:p>
            <a:pPr marL="457200" indent="-457200"/>
            <a:endParaRPr lang="el-GR" b="0" dirty="0" smtClean="0"/>
          </a:p>
          <a:p>
            <a:pPr marL="457200" indent="-457200"/>
            <a:endParaRPr lang="el-GR" b="0" dirty="0" smtClean="0"/>
          </a:p>
          <a:p>
            <a:pPr marL="457200" indent="-457200"/>
            <a:endParaRPr lang="el-GR" b="0" dirty="0" smtClean="0"/>
          </a:p>
          <a:p>
            <a:pPr marL="457200" indent="-457200"/>
            <a:endParaRPr lang="el-GR" sz="2400" b="0" dirty="0" smtClean="0"/>
          </a:p>
          <a:p>
            <a:pPr marL="457200" indent="-457200"/>
            <a:endParaRPr lang="el-GR" sz="2400" b="0" dirty="0" smtClean="0"/>
          </a:p>
          <a:p>
            <a:pPr marL="457200" indent="-457200"/>
            <a:endParaRPr lang="el-GR" sz="2400" dirty="0" smtClean="0"/>
          </a:p>
          <a:p>
            <a:pPr marL="457200" indent="-457200"/>
            <a:endParaRPr lang="el-GR" sz="2400" b="0" dirty="0" smtClean="0"/>
          </a:p>
          <a:p>
            <a:pPr marL="457200" indent="-457200"/>
            <a:endParaRPr lang="el-GR" sz="2400" b="0" dirty="0" smtClean="0"/>
          </a:p>
          <a:p>
            <a:pPr marL="457200" indent="-457200"/>
            <a:r>
              <a:rPr lang="el-GR" sz="2400" b="0" dirty="0" smtClean="0"/>
              <a:t>Συζητήστε τις παρατηρήσεις σας με τους συμμαθητές σας. Μπορείτε να διατυπώσετε έναν κανόνα; (Διατύπωση)</a:t>
            </a:r>
          </a:p>
        </p:txBody>
      </p:sp>
      <p:pic>
        <p:nvPicPr>
          <p:cNvPr id="8" name="Picture 7" descr="didaktiki1.JPG"/>
          <p:cNvPicPr>
            <a:picLocks noChangeAspect="1"/>
          </p:cNvPicPr>
          <p:nvPr/>
        </p:nvPicPr>
        <p:blipFill>
          <a:blip r:embed="rId3" cstate="print"/>
          <a:stretch>
            <a:fillRect/>
          </a:stretch>
        </p:blipFill>
        <p:spPr>
          <a:xfrm>
            <a:off x="2495550" y="1895475"/>
            <a:ext cx="4152900" cy="3067050"/>
          </a:xfrm>
          <a:prstGeom prst="rect">
            <a:avLst/>
          </a:prstGeom>
        </p:spPr>
      </p:pic>
    </p:spTree>
    <p:extLst>
      <p:ext uri="{BB962C8B-B14F-4D97-AF65-F5344CB8AC3E}">
        <p14:creationId xmlns:p14="http://schemas.microsoft.com/office/powerpoint/2010/main" val="49995502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solidFill>
                  <a:schemeClr val="tx2"/>
                </a:solidFill>
              </a:rPr>
              <a:t>Η ταυτότητα (</a:t>
            </a:r>
            <a:r>
              <a:rPr lang="el-GR" dirty="0" err="1" smtClean="0">
                <a:solidFill>
                  <a:schemeClr val="tx2"/>
                </a:solidFill>
              </a:rPr>
              <a:t>α+β</a:t>
            </a:r>
            <a:r>
              <a:rPr lang="el-GR" dirty="0" smtClean="0">
                <a:solidFill>
                  <a:schemeClr val="tx2"/>
                </a:solidFill>
              </a:rPr>
              <a:t>) = α + 2αβ + β</a:t>
            </a:r>
            <a:r>
              <a:rPr lang="en-US" dirty="0" smtClean="0">
                <a:solidFill>
                  <a:schemeClr val="tx2"/>
                </a:solidFill>
              </a:rPr>
              <a:t> (2/3)</a:t>
            </a:r>
            <a:endParaRPr lang="el-GR" dirty="0">
              <a:solidFill>
                <a:schemeClr val="tx2"/>
              </a:solidFill>
            </a:endParaRPr>
          </a:p>
        </p:txBody>
      </p:sp>
      <p:sp>
        <p:nvSpPr>
          <p:cNvPr id="3" name="Θέση περιεχομένου 2"/>
          <p:cNvSpPr>
            <a:spLocks noGrp="1"/>
          </p:cNvSpPr>
          <p:nvPr>
            <p:ph idx="1"/>
          </p:nvPr>
        </p:nvSpPr>
        <p:spPr/>
        <p:txBody>
          <a:bodyPr>
            <a:normAutofit/>
          </a:bodyPr>
          <a:lstStyle/>
          <a:p>
            <a:pPr marL="457200" indent="-457200">
              <a:spcAft>
                <a:spcPct val="30000"/>
              </a:spcAft>
              <a:buNone/>
            </a:pPr>
            <a:r>
              <a:rPr lang="el-GR" sz="2800" dirty="0" smtClean="0"/>
              <a:t>2. Χρησιμοποιώντας τα σύμβολα α και β να γράψετε μια μαθηματική σχέση με βάση τον κανόνα που έχετε διατυπώσει. (Τυποποίηση)</a:t>
            </a:r>
          </a:p>
          <a:p>
            <a:pPr marL="457200" indent="-457200">
              <a:buNone/>
            </a:pPr>
            <a:r>
              <a:rPr lang="el-GR" sz="2800" dirty="0" smtClean="0"/>
              <a:t>3. Είναι γνωστό ότι α = α</a:t>
            </a:r>
            <a:r>
              <a:rPr lang="en-US" sz="2800" dirty="0" smtClean="0">
                <a:cs typeface="Times New Roman" pitchFamily="18" charset="0"/>
              </a:rPr>
              <a:t>·</a:t>
            </a:r>
            <a:r>
              <a:rPr lang="el-GR" sz="2800" dirty="0" smtClean="0"/>
              <a:t>α. Να εφαρμόσετε τη σχέση αυτή στην παράσταση (</a:t>
            </a:r>
            <a:r>
              <a:rPr lang="el-GR" sz="2800" dirty="0" err="1" smtClean="0"/>
              <a:t>α+β</a:t>
            </a:r>
            <a:r>
              <a:rPr lang="el-GR" sz="2800" dirty="0" smtClean="0"/>
              <a:t>) και στη συνέχεια να εφαρμόσετε την επιμεριστική ιδιότητα. Προσπαθήστε να συνδέσετε το αποτέλεσμα με τον κανόνα που έχετε διατυπώσει στην προηγούμενη ερώτηση. (Τυποποίηση)</a:t>
            </a:r>
            <a:endParaRPr lang="el-GR" sz="2800" dirty="0"/>
          </a:p>
        </p:txBody>
      </p:sp>
    </p:spTree>
    <p:extLst>
      <p:ext uri="{BB962C8B-B14F-4D97-AF65-F5344CB8AC3E}">
        <p14:creationId xmlns:p14="http://schemas.microsoft.com/office/powerpoint/2010/main" val="379877080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smtClean="0">
                <a:solidFill>
                  <a:schemeClr val="tx2"/>
                </a:solidFill>
              </a:rPr>
              <a:t>Η ταυτότητα (</a:t>
            </a:r>
            <a:r>
              <a:rPr lang="el-GR" dirty="0" err="1" smtClean="0">
                <a:solidFill>
                  <a:schemeClr val="tx2"/>
                </a:solidFill>
              </a:rPr>
              <a:t>α+β</a:t>
            </a:r>
            <a:r>
              <a:rPr lang="el-GR" dirty="0" smtClean="0">
                <a:solidFill>
                  <a:schemeClr val="tx2"/>
                </a:solidFill>
              </a:rPr>
              <a:t>) = α + 2αβ + β</a:t>
            </a:r>
            <a:r>
              <a:rPr lang="en-US" dirty="0" smtClean="0">
                <a:solidFill>
                  <a:schemeClr val="tx2"/>
                </a:solidFill>
              </a:rPr>
              <a:t> (3/3)</a:t>
            </a:r>
            <a:endParaRPr lang="el-GR" dirty="0">
              <a:solidFill>
                <a:schemeClr val="tx2"/>
              </a:solidFill>
            </a:endParaRPr>
          </a:p>
        </p:txBody>
      </p:sp>
      <p:sp>
        <p:nvSpPr>
          <p:cNvPr id="5" name="Θέση περιεχομένου 4"/>
          <p:cNvSpPr>
            <a:spLocks noGrp="1"/>
          </p:cNvSpPr>
          <p:nvPr>
            <p:ph idx="1"/>
          </p:nvPr>
        </p:nvSpPr>
        <p:spPr/>
        <p:txBody>
          <a:bodyPr>
            <a:noAutofit/>
          </a:bodyPr>
          <a:lstStyle/>
          <a:p>
            <a:pPr marL="457200" indent="-457200">
              <a:spcAft>
                <a:spcPct val="30000"/>
              </a:spcAft>
              <a:buNone/>
            </a:pPr>
            <a:r>
              <a:rPr lang="el-GR" sz="2000" dirty="0" smtClean="0"/>
              <a:t>4. Με βάση το παρακάτω σχήμα να εξηγήσετε τον κανόνα που ήδη έχετε ανακαλύψει. (Σύνδεση αλγεβρικού και γεωμετρικού πλαισίου)  </a:t>
            </a:r>
          </a:p>
          <a:p>
            <a:pPr marL="457200" indent="-457200">
              <a:spcAft>
                <a:spcPct val="30000"/>
              </a:spcAft>
            </a:pPr>
            <a:endParaRPr lang="el-GR" sz="2400" dirty="0" smtClean="0"/>
          </a:p>
          <a:p>
            <a:pPr marL="457200" indent="-457200">
              <a:spcAft>
                <a:spcPct val="30000"/>
              </a:spcAft>
            </a:pPr>
            <a:endParaRPr lang="el-GR" sz="2400" dirty="0" smtClean="0"/>
          </a:p>
          <a:p>
            <a:pPr marL="457200" indent="-457200">
              <a:spcAft>
                <a:spcPct val="30000"/>
              </a:spcAft>
              <a:buNone/>
            </a:pPr>
            <a:endParaRPr lang="el-GR" sz="2400" dirty="0" smtClean="0"/>
          </a:p>
          <a:p>
            <a:pPr marL="457200" indent="-457200">
              <a:spcAft>
                <a:spcPct val="30000"/>
              </a:spcAft>
              <a:buNone/>
            </a:pPr>
            <a:endParaRPr lang="el-GR" sz="2000" dirty="0" smtClean="0"/>
          </a:p>
          <a:p>
            <a:pPr marL="457200" indent="-457200">
              <a:spcAft>
                <a:spcPct val="30000"/>
              </a:spcAft>
              <a:buNone/>
            </a:pPr>
            <a:r>
              <a:rPr lang="el-GR" sz="2000" dirty="0" smtClean="0"/>
              <a:t>Εφαρμογές: (α) Να αναπτύξετε την ταυτότητα (3κ+1)</a:t>
            </a:r>
          </a:p>
          <a:p>
            <a:pPr marL="457200" indent="-457200">
              <a:spcAft>
                <a:spcPct val="30000"/>
              </a:spcAft>
              <a:buNone/>
            </a:pPr>
            <a:r>
              <a:rPr lang="el-GR" sz="2000" dirty="0" smtClean="0"/>
              <a:t>(β) Να συμπληρώσετε τα κενά στην παρακάτω ισότητα:</a:t>
            </a:r>
          </a:p>
          <a:p>
            <a:pPr marL="457200" indent="-457200">
              <a:spcAft>
                <a:spcPct val="30000"/>
              </a:spcAft>
              <a:buNone/>
            </a:pPr>
            <a:r>
              <a:rPr lang="el-GR" sz="2000" dirty="0" smtClean="0"/>
              <a:t>           ( .... + α ) = 16 + ...... + ......</a:t>
            </a:r>
          </a:p>
          <a:p>
            <a:pPr>
              <a:buNone/>
            </a:pPr>
            <a:endParaRPr lang="el-GR" sz="2400" dirty="0"/>
          </a:p>
        </p:txBody>
      </p:sp>
      <p:pic>
        <p:nvPicPr>
          <p:cNvPr id="6" name="Picture 5" descr="didaktiki11.JPG"/>
          <p:cNvPicPr>
            <a:picLocks noChangeAspect="1"/>
          </p:cNvPicPr>
          <p:nvPr/>
        </p:nvPicPr>
        <p:blipFill>
          <a:blip r:embed="rId3" cstate="print"/>
          <a:stretch>
            <a:fillRect/>
          </a:stretch>
        </p:blipFill>
        <p:spPr>
          <a:xfrm>
            <a:off x="3203848" y="2636912"/>
            <a:ext cx="2457450" cy="2057400"/>
          </a:xfrm>
          <a:prstGeom prst="rect">
            <a:avLst/>
          </a:prstGeom>
        </p:spPr>
      </p:pic>
    </p:spTree>
    <p:extLst>
      <p:ext uri="{BB962C8B-B14F-4D97-AF65-F5344CB8AC3E}">
        <p14:creationId xmlns:p14="http://schemas.microsoft.com/office/powerpoint/2010/main" val="49995502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solidFill>
                  <a:schemeClr val="tx2"/>
                </a:solidFill>
              </a:rPr>
              <a:t>Καταστάσεις προβλήματος</a:t>
            </a:r>
            <a:r>
              <a:rPr lang="en-US" dirty="0" smtClean="0">
                <a:solidFill>
                  <a:schemeClr val="tx2"/>
                </a:solidFill>
              </a:rPr>
              <a:t> (1/6)</a:t>
            </a:r>
            <a:r>
              <a:rPr lang="el-GR" dirty="0" smtClean="0">
                <a:solidFill>
                  <a:schemeClr val="tx2"/>
                </a:solidFill>
              </a:rPr>
              <a:t> </a:t>
            </a:r>
            <a:endParaRPr lang="el-GR" dirty="0">
              <a:solidFill>
                <a:schemeClr val="tx2"/>
              </a:solidFill>
            </a:endParaRPr>
          </a:p>
        </p:txBody>
      </p:sp>
      <p:sp>
        <p:nvSpPr>
          <p:cNvPr id="3" name="Θέση περιεχομένου 2"/>
          <p:cNvSpPr>
            <a:spLocks noGrp="1"/>
          </p:cNvSpPr>
          <p:nvPr>
            <p:ph idx="1"/>
          </p:nvPr>
        </p:nvSpPr>
        <p:spPr/>
        <p:txBody>
          <a:bodyPr>
            <a:normAutofit fontScale="92500"/>
          </a:bodyPr>
          <a:lstStyle/>
          <a:p>
            <a:pPr>
              <a:spcAft>
                <a:spcPct val="25000"/>
              </a:spcAft>
              <a:buNone/>
            </a:pPr>
            <a:r>
              <a:rPr lang="el-GR" sz="3000" i="1" dirty="0" smtClean="0"/>
              <a:t>	Ορισμός: </a:t>
            </a:r>
            <a:r>
              <a:rPr lang="el-GR" sz="3000" dirty="0" smtClean="0"/>
              <a:t>Η παρουσίαση των ανοικτών ερωτήσεων μιας κατάστασης λίγο ή πολύ </a:t>
            </a:r>
            <a:r>
              <a:rPr lang="el-GR" sz="3000" dirty="0" err="1" smtClean="0"/>
              <a:t>μαθηματικοποιημένης</a:t>
            </a:r>
            <a:r>
              <a:rPr lang="el-GR" sz="3000" dirty="0" smtClean="0"/>
              <a:t>, η οποία καταλήγει σ' ένα πεδίο προβλημάτων, που τίθεται μέσα σ' ένα ή περισσότερα πλαίσια.</a:t>
            </a:r>
            <a:r>
              <a:rPr lang="el-GR" sz="2800" dirty="0" smtClean="0"/>
              <a:t> </a:t>
            </a:r>
          </a:p>
          <a:p>
            <a:pPr>
              <a:buNone/>
            </a:pPr>
            <a:r>
              <a:rPr lang="el-GR" sz="2800" dirty="0" smtClean="0"/>
              <a:t>	- H κύρια λειτουργία μιας κατάστασης - </a:t>
            </a:r>
            <a:r>
              <a:rPr lang="el-GR" sz="2800" dirty="0" err="1" smtClean="0"/>
              <a:t>πρoβλήματος</a:t>
            </a:r>
            <a:r>
              <a:rPr lang="el-GR" sz="2800" dirty="0" smtClean="0"/>
              <a:t>, είναι να παροτρύνει τους μαθητές, με πλάγιες ερωτήσεις που τίθενται καθώς (οι μαθητές) προχωρούν στην διερεύνησής τους, για την αρχικά </a:t>
            </a:r>
            <a:r>
              <a:rPr lang="el-GR" sz="2800" dirty="0" err="1" smtClean="0"/>
              <a:t>υπόρρητη</a:t>
            </a:r>
            <a:r>
              <a:rPr lang="el-GR" sz="2800" dirty="0" smtClean="0"/>
              <a:t> και αργότερα ξεκάθαρη χρήση καινούριων μαθηματικών εργαλείων. </a:t>
            </a:r>
            <a:endParaRPr lang="el-GR" sz="2800" dirty="0"/>
          </a:p>
        </p:txBody>
      </p:sp>
    </p:spTree>
    <p:extLst>
      <p:ext uri="{BB962C8B-B14F-4D97-AF65-F5344CB8AC3E}">
        <p14:creationId xmlns:p14="http://schemas.microsoft.com/office/powerpoint/2010/main" val="379877080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dirty="0" smtClean="0">
                <a:solidFill>
                  <a:schemeClr val="tx2"/>
                </a:solidFill>
              </a:rPr>
              <a:t>Καταστάσεις προβλήματος</a:t>
            </a:r>
            <a:r>
              <a:rPr lang="en-US" dirty="0" smtClean="0">
                <a:solidFill>
                  <a:schemeClr val="tx2"/>
                </a:solidFill>
              </a:rPr>
              <a:t> (2/6)</a:t>
            </a:r>
            <a:r>
              <a:rPr lang="el-GR" dirty="0" smtClean="0">
                <a:solidFill>
                  <a:schemeClr val="tx2"/>
                </a:solidFill>
              </a:rPr>
              <a:t> </a:t>
            </a:r>
            <a:endParaRPr lang="el-GR" dirty="0">
              <a:solidFill>
                <a:schemeClr val="tx2"/>
              </a:solidFill>
            </a:endParaRPr>
          </a:p>
        </p:txBody>
      </p:sp>
      <p:sp>
        <p:nvSpPr>
          <p:cNvPr id="5" name="Θέση περιεχομένου 4"/>
          <p:cNvSpPr>
            <a:spLocks noGrp="1"/>
          </p:cNvSpPr>
          <p:nvPr>
            <p:ph idx="1"/>
          </p:nvPr>
        </p:nvSpPr>
        <p:spPr/>
        <p:txBody>
          <a:bodyPr>
            <a:noAutofit/>
          </a:bodyPr>
          <a:lstStyle/>
          <a:p>
            <a:pPr>
              <a:buNone/>
            </a:pPr>
            <a:r>
              <a:rPr lang="el-GR" sz="2400" dirty="0" smtClean="0"/>
              <a:t>	1. Οι μαθητές να μπορούν να καταλάβουν εύκολα τα δεδομένα και να τα εμπλέξουν στη διερεύνησή τους με αφετηρία τις τρέχουσες γνώσεις τους. Να μπορούν να διακρίνουν μια πιθανή και κατάλληλη απάντηση στην ερώτηση που τέθηκε.</a:t>
            </a:r>
          </a:p>
          <a:p>
            <a:pPr>
              <a:buNone/>
            </a:pPr>
            <a:r>
              <a:rPr lang="el-GR" sz="2400" dirty="0" smtClean="0"/>
              <a:t>	</a:t>
            </a:r>
            <a:r>
              <a:rPr lang="el-GR" sz="2400" u="sng" dirty="0" smtClean="0"/>
              <a:t>Παράδειγμα 1</a:t>
            </a:r>
            <a:r>
              <a:rPr lang="el-GR" sz="2400" dirty="0" smtClean="0"/>
              <a:t> (Α΄ Λυκείου). Να κατασκευαστεί ένα τετράγωνο που οι κορυφές του να είναι πάνω σε δύο δεδομένους ομόκεντρους κύκλους. </a:t>
            </a:r>
          </a:p>
        </p:txBody>
      </p:sp>
    </p:spTree>
    <p:extLst>
      <p:ext uri="{BB962C8B-B14F-4D97-AF65-F5344CB8AC3E}">
        <p14:creationId xmlns:p14="http://schemas.microsoft.com/office/powerpoint/2010/main" val="49995502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dirty="0" smtClean="0">
                <a:solidFill>
                  <a:schemeClr val="tx2"/>
                </a:solidFill>
              </a:rPr>
              <a:t>Καταστάσεις προβλήματος</a:t>
            </a:r>
            <a:r>
              <a:rPr lang="en-US" dirty="0" smtClean="0">
                <a:solidFill>
                  <a:schemeClr val="tx2"/>
                </a:solidFill>
              </a:rPr>
              <a:t> (3/6)</a:t>
            </a:r>
            <a:r>
              <a:rPr lang="el-GR" dirty="0" smtClean="0">
                <a:solidFill>
                  <a:schemeClr val="tx2"/>
                </a:solidFill>
              </a:rPr>
              <a:t> </a:t>
            </a:r>
            <a:endParaRPr lang="el-GR" dirty="0"/>
          </a:p>
        </p:txBody>
      </p:sp>
      <p:sp>
        <p:nvSpPr>
          <p:cNvPr id="5" name="Θέση περιεχομένου 4"/>
          <p:cNvSpPr>
            <a:spLocks noGrp="1"/>
          </p:cNvSpPr>
          <p:nvPr>
            <p:ph idx="1"/>
          </p:nvPr>
        </p:nvSpPr>
        <p:spPr/>
        <p:txBody>
          <a:bodyPr>
            <a:noAutofit/>
          </a:bodyPr>
          <a:lstStyle/>
          <a:p>
            <a:pPr>
              <a:buNone/>
            </a:pPr>
            <a:r>
              <a:rPr lang="el-GR" sz="2400" dirty="0" smtClean="0"/>
              <a:t>	2. Η κατάσταση προβλήματος οδηγεί σ' ένα εννοιολογικό πεδίο, που πραγματικά επιθυμούμε να μελετηθούν και στο οποίο τοποθετούνται οι μαθησιακοί στόχοι. </a:t>
            </a:r>
          </a:p>
          <a:p>
            <a:pPr>
              <a:buNone/>
            </a:pPr>
            <a:r>
              <a:rPr lang="el-GR" sz="2400" dirty="0" smtClean="0"/>
              <a:t>	</a:t>
            </a:r>
            <a:r>
              <a:rPr lang="el-GR" sz="2400" u="sng" dirty="0" smtClean="0"/>
              <a:t>Παράδειγμα 2</a:t>
            </a:r>
            <a:r>
              <a:rPr lang="el-GR" sz="2400" dirty="0" smtClean="0"/>
              <a:t> (Γ΄ Λυκείου). Ένα τηλεφωνικό κέντρο δέχεται μια κλίση κατά μέσο όρο ανά πέντε λεπτά, ποια είναι η πιθανότητα να λάβει τρεις κλήσεις στο επόμενο τέταρτο της ώρας; </a:t>
            </a:r>
            <a:endParaRPr lang="el-GR" sz="2400" dirty="0"/>
          </a:p>
        </p:txBody>
      </p:sp>
    </p:spTree>
    <p:extLst>
      <p:ext uri="{BB962C8B-B14F-4D97-AF65-F5344CB8AC3E}">
        <p14:creationId xmlns:p14="http://schemas.microsoft.com/office/powerpoint/2010/main" val="49995502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solidFill>
                  <a:schemeClr val="tx2"/>
                </a:solidFill>
              </a:rPr>
              <a:t>Καταστάσεις προβλήματος</a:t>
            </a:r>
            <a:r>
              <a:rPr lang="en-US" dirty="0" smtClean="0">
                <a:solidFill>
                  <a:schemeClr val="tx2"/>
                </a:solidFill>
              </a:rPr>
              <a:t> (4/6)</a:t>
            </a:r>
            <a:r>
              <a:rPr lang="el-GR" dirty="0" smtClean="0">
                <a:solidFill>
                  <a:schemeClr val="tx2"/>
                </a:solidFill>
              </a:rPr>
              <a:t> </a:t>
            </a:r>
            <a:endParaRPr lang="el-GR" dirty="0">
              <a:solidFill>
                <a:schemeClr val="tx2"/>
              </a:solidFill>
            </a:endParaRPr>
          </a:p>
        </p:txBody>
      </p:sp>
      <p:sp>
        <p:nvSpPr>
          <p:cNvPr id="3" name="Θέση περιεχομένου 2"/>
          <p:cNvSpPr>
            <a:spLocks noGrp="1"/>
          </p:cNvSpPr>
          <p:nvPr>
            <p:ph idx="1"/>
          </p:nvPr>
        </p:nvSpPr>
        <p:spPr/>
        <p:txBody>
          <a:bodyPr>
            <a:normAutofit fontScale="92500"/>
          </a:bodyPr>
          <a:lstStyle/>
          <a:p>
            <a:pPr>
              <a:buNone/>
            </a:pPr>
            <a:r>
              <a:rPr lang="el-GR" sz="2800" dirty="0" smtClean="0"/>
              <a:t>	3. Οι παλιές γνώσεις των μαθητών δεν είναι επαρκείς ώστε να τους επιτρέψουν να λύσουν άμεσα το πρόβλημα. </a:t>
            </a:r>
          </a:p>
          <a:p>
            <a:pPr>
              <a:buNone/>
            </a:pPr>
            <a:r>
              <a:rPr lang="el-GR" sz="2800" dirty="0" smtClean="0"/>
              <a:t>	Παράδειγμα 3 (Γ΄ Λυκείου). Μεγέθυνση – σμίκρυνση.</a:t>
            </a:r>
          </a:p>
          <a:p>
            <a:pPr>
              <a:buNone/>
            </a:pPr>
            <a:r>
              <a:rPr lang="el-GR" sz="2800" dirty="0" smtClean="0"/>
              <a:t>	4. Οι γνώσεις, που είναι το αντικείμενο της διδασκαλίας, μας προμηθεύουν τα πλέον προσαρμοσμένα εργαλεία για να πετύχουμε τη λύση. </a:t>
            </a:r>
          </a:p>
          <a:p>
            <a:pPr>
              <a:buNone/>
            </a:pPr>
            <a:r>
              <a:rPr lang="el-GR" sz="2800" dirty="0" smtClean="0"/>
              <a:t>	Παραδείγματα: Όρια για τη μέθοδο των διαδοχικών προσεγγίσεων. </a:t>
            </a:r>
            <a:endParaRPr lang="el-GR" sz="2800" dirty="0"/>
          </a:p>
        </p:txBody>
      </p:sp>
    </p:spTree>
    <p:extLst>
      <p:ext uri="{BB962C8B-B14F-4D97-AF65-F5344CB8AC3E}">
        <p14:creationId xmlns:p14="http://schemas.microsoft.com/office/powerpoint/2010/main" val="379877080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dirty="0" smtClean="0">
                <a:solidFill>
                  <a:schemeClr val="tx2"/>
                </a:solidFill>
              </a:rPr>
              <a:t>Καταστάσεις προβλήματος </a:t>
            </a:r>
            <a:r>
              <a:rPr lang="en-US" dirty="0" smtClean="0">
                <a:solidFill>
                  <a:schemeClr val="tx2"/>
                </a:solidFill>
              </a:rPr>
              <a:t>(5/6)</a:t>
            </a:r>
            <a:endParaRPr lang="el-GR" dirty="0">
              <a:solidFill>
                <a:schemeClr val="tx2"/>
              </a:solidFill>
            </a:endParaRPr>
          </a:p>
        </p:txBody>
      </p:sp>
      <p:sp>
        <p:nvSpPr>
          <p:cNvPr id="5" name="Θέση περιεχομένου 4"/>
          <p:cNvSpPr>
            <a:spLocks noGrp="1"/>
          </p:cNvSpPr>
          <p:nvPr>
            <p:ph idx="1"/>
          </p:nvPr>
        </p:nvSpPr>
        <p:spPr/>
        <p:txBody>
          <a:bodyPr>
            <a:noAutofit/>
          </a:bodyPr>
          <a:lstStyle/>
          <a:p>
            <a:pPr>
              <a:buNone/>
            </a:pPr>
            <a:r>
              <a:rPr lang="el-GR" sz="2400" dirty="0" smtClean="0"/>
              <a:t>	5. Η ερώτηση μπορεί να διατυπωθεί σε διάφορα πλαίσια, στα οποία μπορούν να ενεργήσουν τα προς κατασκευή εργαλεία: Αλγεβρικά πλαίσια, γεωμετρικά, γραφικά, αριθμητικά.</a:t>
            </a:r>
          </a:p>
          <a:p>
            <a:pPr>
              <a:buNone/>
            </a:pPr>
            <a:r>
              <a:rPr lang="el-GR" sz="2400" dirty="0" smtClean="0"/>
              <a:t>	Παράδειγμα 5 (Γ΄ Λυκείου). Ποιο είναι το ορθογώνιο ορισμένης περιμέτρου και μεγίστου εμβαδού; Η ίδια ερώτηση για τον όγκο. </a:t>
            </a:r>
            <a:endParaRPr lang="el-GR" sz="2400" dirty="0"/>
          </a:p>
        </p:txBody>
      </p:sp>
    </p:spTree>
    <p:extLst>
      <p:ext uri="{BB962C8B-B14F-4D97-AF65-F5344CB8AC3E}">
        <p14:creationId xmlns:p14="http://schemas.microsoft.com/office/powerpoint/2010/main" val="49995502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ctrTitle"/>
          </p:nvPr>
        </p:nvSpPr>
        <p:spPr/>
        <p:txBody>
          <a:bodyPr/>
          <a:lstStyle/>
          <a:p>
            <a:r>
              <a:rPr lang="el-GR" dirty="0" smtClean="0">
                <a:solidFill>
                  <a:srgbClr val="5075BC"/>
                </a:solidFill>
              </a:rPr>
              <a:t>ΔΙΔΑΚΤΙΚΗ ΜΑΘΗΜΑΤΙΚΩΝ </a:t>
            </a:r>
            <a:r>
              <a:rPr lang="en-US" dirty="0" smtClean="0">
                <a:solidFill>
                  <a:srgbClr val="5075BC"/>
                </a:solidFill>
              </a:rPr>
              <a:t>I</a:t>
            </a:r>
            <a:endParaRPr lang="el-GR" dirty="0"/>
          </a:p>
        </p:txBody>
      </p:sp>
      <p:sp>
        <p:nvSpPr>
          <p:cNvPr id="5" name="Υπότιτλος 4"/>
          <p:cNvSpPr>
            <a:spLocks noGrp="1"/>
          </p:cNvSpPr>
          <p:nvPr>
            <p:ph type="subTitle" idx="1"/>
          </p:nvPr>
        </p:nvSpPr>
        <p:spPr/>
        <p:txBody>
          <a:bodyPr/>
          <a:lstStyle/>
          <a:p>
            <a:r>
              <a:rPr lang="el-GR" dirty="0" smtClean="0"/>
              <a:t>Γιώργος Ψυχάρης</a:t>
            </a:r>
          </a:p>
        </p:txBody>
      </p:sp>
    </p:spTree>
    <p:extLst>
      <p:ext uri="{BB962C8B-B14F-4D97-AF65-F5344CB8AC3E}">
        <p14:creationId xmlns:p14="http://schemas.microsoft.com/office/powerpoint/2010/main" val="4466627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solidFill>
                  <a:schemeClr val="tx2"/>
                </a:solidFill>
              </a:rPr>
              <a:t>Καταστάσεις προβλήματος</a:t>
            </a:r>
            <a:r>
              <a:rPr lang="en-US" dirty="0" smtClean="0">
                <a:solidFill>
                  <a:schemeClr val="tx2"/>
                </a:solidFill>
              </a:rPr>
              <a:t> (6/6)</a:t>
            </a:r>
            <a:r>
              <a:rPr lang="el-GR" dirty="0" smtClean="0">
                <a:solidFill>
                  <a:schemeClr val="tx2"/>
                </a:solidFill>
              </a:rPr>
              <a:t> </a:t>
            </a:r>
            <a:endParaRPr lang="el-GR" dirty="0">
              <a:solidFill>
                <a:schemeClr val="tx2"/>
              </a:solidFill>
            </a:endParaRPr>
          </a:p>
        </p:txBody>
      </p:sp>
      <p:sp>
        <p:nvSpPr>
          <p:cNvPr id="3" name="Θέση περιεχομένου 2"/>
          <p:cNvSpPr>
            <a:spLocks noGrp="1"/>
          </p:cNvSpPr>
          <p:nvPr>
            <p:ph idx="1"/>
          </p:nvPr>
        </p:nvSpPr>
        <p:spPr/>
        <p:txBody>
          <a:bodyPr>
            <a:normAutofit fontScale="92500" lnSpcReduction="10000"/>
          </a:bodyPr>
          <a:lstStyle/>
          <a:p>
            <a:pPr>
              <a:buNone/>
            </a:pPr>
            <a:r>
              <a:rPr lang="el-GR" sz="2800" dirty="0" smtClean="0"/>
              <a:t>	H </a:t>
            </a:r>
            <a:r>
              <a:rPr lang="el-GR" sz="2800" i="1" dirty="0" smtClean="0"/>
              <a:t>ανάλυση a </a:t>
            </a:r>
            <a:r>
              <a:rPr lang="el-GR" sz="2800" i="1" dirty="0" err="1" smtClean="0"/>
              <a:t>priori</a:t>
            </a:r>
            <a:r>
              <a:rPr lang="el-GR" sz="2800" i="1" dirty="0" smtClean="0"/>
              <a:t> </a:t>
            </a:r>
            <a:r>
              <a:rPr lang="el-GR" sz="2800" dirty="0" smtClean="0"/>
              <a:t>(εκ των προτέρων) είναι ιδιαίτερα σημαντική. Από την ποιότητά της θα εξαρτηθεί η επιτυχία της κατάστασης - προβλήματος. Έτσι, ο εκπαιδευτικός μπορεί να ελέγχει την εξέλιξη των δραστηριοτήτων των μαθητών, μπορεί επίσης να διορθώνει και να καταλαβαίνει τα παρατηρούμενα αποτελέσματα. Ε</a:t>
            </a:r>
          </a:p>
          <a:p>
            <a:pPr>
              <a:buNone/>
            </a:pPr>
            <a:r>
              <a:rPr lang="el-GR" sz="2800" dirty="0" smtClean="0"/>
              <a:t>	Οι πολλαπλές </a:t>
            </a:r>
            <a:r>
              <a:rPr lang="el-GR" sz="2800" i="1" dirty="0" smtClean="0"/>
              <a:t>εικασίες </a:t>
            </a:r>
            <a:r>
              <a:rPr lang="el-GR" sz="2800" dirty="0" smtClean="0"/>
              <a:t>(</a:t>
            </a:r>
            <a:r>
              <a:rPr lang="el-GR" sz="2800" dirty="0" err="1" smtClean="0"/>
              <a:t>conjectures</a:t>
            </a:r>
            <a:r>
              <a:rPr lang="el-GR" sz="2800" dirty="0" smtClean="0"/>
              <a:t>) που θα εμφανιστούν θα μπορούν να εκτιμηθούν και βεβαίως μεταξύ των άλλων να τροφοδοτήσουν μια </a:t>
            </a:r>
            <a:r>
              <a:rPr lang="el-GR" sz="2800" i="1" dirty="0" smtClean="0"/>
              <a:t>επιστημονική συζήτηση </a:t>
            </a:r>
            <a:r>
              <a:rPr lang="el-GR" sz="2800" dirty="0" smtClean="0"/>
              <a:t>(</a:t>
            </a:r>
            <a:r>
              <a:rPr lang="el-GR" sz="2800" dirty="0" err="1" smtClean="0"/>
              <a:t>débat</a:t>
            </a:r>
            <a:r>
              <a:rPr lang="el-GR" sz="2800" dirty="0" smtClean="0"/>
              <a:t> </a:t>
            </a:r>
            <a:r>
              <a:rPr lang="el-GR" sz="2800" dirty="0" err="1" smtClean="0"/>
              <a:t>scientifique</a:t>
            </a:r>
            <a:r>
              <a:rPr lang="el-GR" sz="2800" dirty="0" smtClean="0"/>
              <a:t>) στην τάξη. </a:t>
            </a:r>
            <a:endParaRPr lang="el-GR" sz="2800" dirty="0"/>
          </a:p>
        </p:txBody>
      </p:sp>
    </p:spTree>
    <p:extLst>
      <p:ext uri="{BB962C8B-B14F-4D97-AF65-F5344CB8AC3E}">
        <p14:creationId xmlns:p14="http://schemas.microsoft.com/office/powerpoint/2010/main" val="379877080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smtClean="0">
                <a:solidFill>
                  <a:schemeClr val="tx2"/>
                </a:solidFill>
              </a:rPr>
              <a:t>Κεντρικά </a:t>
            </a:r>
            <a:r>
              <a:rPr lang="el-GR" dirty="0" err="1" smtClean="0">
                <a:solidFill>
                  <a:schemeClr val="tx2"/>
                </a:solidFill>
              </a:rPr>
              <a:t>δομήματα</a:t>
            </a:r>
            <a:r>
              <a:rPr lang="el-GR" dirty="0" smtClean="0">
                <a:solidFill>
                  <a:schemeClr val="tx2"/>
                </a:solidFill>
              </a:rPr>
              <a:t> της Θεωρίας Διδακτικών Καταστάσεων </a:t>
            </a:r>
            <a:r>
              <a:rPr lang="en-US" dirty="0" smtClean="0">
                <a:solidFill>
                  <a:schemeClr val="tx2"/>
                </a:solidFill>
              </a:rPr>
              <a:t>(1/3)</a:t>
            </a:r>
            <a:r>
              <a:rPr lang="el-GR" dirty="0" smtClean="0">
                <a:solidFill>
                  <a:schemeClr val="tx2"/>
                </a:solidFill>
              </a:rPr>
              <a:t> </a:t>
            </a:r>
            <a:endParaRPr lang="el-GR" dirty="0">
              <a:solidFill>
                <a:schemeClr val="tx2"/>
              </a:solidFill>
            </a:endParaRPr>
          </a:p>
        </p:txBody>
      </p:sp>
      <p:sp>
        <p:nvSpPr>
          <p:cNvPr id="5" name="Θέση περιεχομένου 4"/>
          <p:cNvSpPr>
            <a:spLocks noGrp="1"/>
          </p:cNvSpPr>
          <p:nvPr>
            <p:ph idx="1"/>
          </p:nvPr>
        </p:nvSpPr>
        <p:spPr/>
        <p:txBody>
          <a:bodyPr>
            <a:noAutofit/>
          </a:bodyPr>
          <a:lstStyle/>
          <a:p>
            <a:pPr lvl="1">
              <a:buNone/>
            </a:pPr>
            <a:r>
              <a:rPr lang="el-GR" sz="2400" dirty="0" smtClean="0"/>
              <a:t>	</a:t>
            </a:r>
            <a:r>
              <a:rPr lang="en-US" sz="2400" dirty="0" smtClean="0"/>
              <a:t>Milieu’. </a:t>
            </a:r>
            <a:r>
              <a:rPr lang="el-GR" sz="2400" dirty="0" smtClean="0"/>
              <a:t>Ένα ‘περιβάλλον’ που περιλαμβάνει υλικά και συμβολικά αντικείμενα που μπορεί να παρέχουν ανατροφοδότηση στις δράσεις του μαθητή σε αυτά. </a:t>
            </a:r>
          </a:p>
          <a:p>
            <a:pPr>
              <a:buNone/>
            </a:pPr>
            <a:r>
              <a:rPr lang="el-GR" sz="2400" dirty="0" smtClean="0"/>
              <a:t>	- Για να επιλύσει ένα πρόβλημα ο μαθητής εμπλέκεται σε δράση μέσα στο </a:t>
            </a:r>
            <a:r>
              <a:rPr lang="en-US" sz="2400" dirty="0" smtClean="0"/>
              <a:t>milieu</a:t>
            </a:r>
            <a:r>
              <a:rPr lang="el-GR" sz="2400" dirty="0" smtClean="0"/>
              <a:t>, αναπτύσσει υποθέσεις, τις δοκιμάζει και ανάλογα με την ανατροφοδότηση διαμορφώνει στρατηγικές. Ανταγωνιστική σχέση μαθητή-</a:t>
            </a:r>
            <a:r>
              <a:rPr lang="en-US" sz="2400" dirty="0" smtClean="0"/>
              <a:t>milieu.</a:t>
            </a:r>
            <a:endParaRPr lang="el-GR" sz="2400" dirty="0" smtClean="0"/>
          </a:p>
        </p:txBody>
      </p:sp>
    </p:spTree>
    <p:extLst>
      <p:ext uri="{BB962C8B-B14F-4D97-AF65-F5344CB8AC3E}">
        <p14:creationId xmlns:p14="http://schemas.microsoft.com/office/powerpoint/2010/main" val="49995502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solidFill>
                  <a:schemeClr val="tx2"/>
                </a:solidFill>
              </a:rPr>
              <a:t>Κεντρικά </a:t>
            </a:r>
            <a:r>
              <a:rPr lang="el-GR" dirty="0" err="1" smtClean="0">
                <a:solidFill>
                  <a:schemeClr val="tx2"/>
                </a:solidFill>
              </a:rPr>
              <a:t>δομήματα</a:t>
            </a:r>
            <a:r>
              <a:rPr lang="el-GR" dirty="0" smtClean="0">
                <a:solidFill>
                  <a:schemeClr val="tx2"/>
                </a:solidFill>
              </a:rPr>
              <a:t> της Θεωρίας Διδακτικών Καταστάσεων </a:t>
            </a:r>
            <a:r>
              <a:rPr lang="en-US" dirty="0" smtClean="0">
                <a:solidFill>
                  <a:schemeClr val="tx2"/>
                </a:solidFill>
              </a:rPr>
              <a:t>(2/3)</a:t>
            </a:r>
            <a:endParaRPr lang="el-GR" dirty="0"/>
          </a:p>
        </p:txBody>
      </p:sp>
      <p:sp>
        <p:nvSpPr>
          <p:cNvPr id="3" name="Θέση περιεχομένου 2"/>
          <p:cNvSpPr>
            <a:spLocks noGrp="1"/>
          </p:cNvSpPr>
          <p:nvPr>
            <p:ph idx="1"/>
          </p:nvPr>
        </p:nvSpPr>
        <p:spPr/>
        <p:txBody>
          <a:bodyPr>
            <a:normAutofit/>
          </a:bodyPr>
          <a:lstStyle/>
          <a:p>
            <a:pPr>
              <a:buNone/>
            </a:pPr>
            <a:r>
              <a:rPr lang="el-GR" sz="2800" dirty="0" smtClean="0"/>
              <a:t>	Α-διδακτική κατάσταση. Μια κατάσταση που έχει σχεδιαστεί ώστε να εμπλέξει το μαθητή σε δράσεις για ένα αποτέλεσμα που προκύπτει μόνο με την εφαρμογή της συγκεκριμένης γνώσης που επιδιώκεται να αποκομίσει ο μαθητής. Ο μαθητής δεν μπορεί να ‘διαβάσει’ την πρόθεση του εκπαιδευτικού σε σχέση με τη γνώση αυτή ώστε να πάρει κατάλληλες αποφάσεις. </a:t>
            </a:r>
            <a:endParaRPr lang="el-GR" sz="2800" dirty="0"/>
          </a:p>
        </p:txBody>
      </p:sp>
    </p:spTree>
    <p:extLst>
      <p:ext uri="{BB962C8B-B14F-4D97-AF65-F5344CB8AC3E}">
        <p14:creationId xmlns:p14="http://schemas.microsoft.com/office/powerpoint/2010/main" val="379877080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smtClean="0">
                <a:solidFill>
                  <a:schemeClr val="tx2"/>
                </a:solidFill>
              </a:rPr>
              <a:t>Κεντρικά </a:t>
            </a:r>
            <a:r>
              <a:rPr lang="el-GR" dirty="0" err="1" smtClean="0">
                <a:solidFill>
                  <a:schemeClr val="tx2"/>
                </a:solidFill>
              </a:rPr>
              <a:t>δομήματα</a:t>
            </a:r>
            <a:r>
              <a:rPr lang="el-GR" dirty="0" smtClean="0">
                <a:solidFill>
                  <a:schemeClr val="tx2"/>
                </a:solidFill>
              </a:rPr>
              <a:t> της Θεωρίας Διδακτικών Καταστάσεων </a:t>
            </a:r>
            <a:r>
              <a:rPr lang="en-US" dirty="0" smtClean="0">
                <a:solidFill>
                  <a:schemeClr val="tx2"/>
                </a:solidFill>
              </a:rPr>
              <a:t>(3/3)</a:t>
            </a:r>
            <a:r>
              <a:rPr lang="el-GR" dirty="0" smtClean="0">
                <a:solidFill>
                  <a:schemeClr val="tx2"/>
                </a:solidFill>
              </a:rPr>
              <a:t> </a:t>
            </a:r>
            <a:endParaRPr lang="el-GR" dirty="0">
              <a:solidFill>
                <a:schemeClr val="tx2"/>
              </a:solidFill>
            </a:endParaRPr>
          </a:p>
        </p:txBody>
      </p:sp>
      <p:sp>
        <p:nvSpPr>
          <p:cNvPr id="5" name="Θέση περιεχομένου 4"/>
          <p:cNvSpPr>
            <a:spLocks noGrp="1"/>
          </p:cNvSpPr>
          <p:nvPr>
            <p:ph idx="1"/>
          </p:nvPr>
        </p:nvSpPr>
        <p:spPr/>
        <p:txBody>
          <a:bodyPr>
            <a:noAutofit/>
          </a:bodyPr>
          <a:lstStyle/>
          <a:p>
            <a:pPr>
              <a:buFontTx/>
              <a:buChar char="•"/>
            </a:pPr>
            <a:r>
              <a:rPr lang="el-GR" sz="2400" dirty="0" smtClean="0"/>
              <a:t>Μεταβίβαση (</a:t>
            </a:r>
            <a:r>
              <a:rPr lang="fr-FR" sz="2400" dirty="0" err="1" smtClean="0"/>
              <a:t>devolution</a:t>
            </a:r>
            <a:r>
              <a:rPr lang="fr-FR" sz="2400" dirty="0" smtClean="0"/>
              <a:t> </a:t>
            </a:r>
            <a:r>
              <a:rPr lang="fr-FR" sz="2400" dirty="0" err="1" smtClean="0"/>
              <a:t>process</a:t>
            </a:r>
            <a:r>
              <a:rPr lang="en-US" sz="2400" dirty="0" smtClean="0"/>
              <a:t>). </a:t>
            </a:r>
            <a:r>
              <a:rPr lang="el-GR" sz="2400" dirty="0" smtClean="0"/>
              <a:t>Μεταβίβαση ευθύνης στο μαθητή για την επίλυση του προβλήματος.</a:t>
            </a:r>
            <a:r>
              <a:rPr lang="en-US" sz="2400" dirty="0" smtClean="0"/>
              <a:t> </a:t>
            </a:r>
            <a:endParaRPr lang="el-GR" sz="2400" dirty="0" smtClean="0"/>
          </a:p>
          <a:p>
            <a:pPr>
              <a:buFontTx/>
              <a:buChar char="•"/>
            </a:pPr>
            <a:r>
              <a:rPr lang="en-US" sz="2400" dirty="0" smtClean="0"/>
              <a:t>M</a:t>
            </a:r>
            <a:r>
              <a:rPr lang="el-GR" sz="2400" dirty="0" smtClean="0"/>
              <a:t>ε την ολοκλήρωση της δράσης ο εκπαιδευτικός αλλάζει τους όρους του παιχνιδιού (δηλ. το </a:t>
            </a:r>
            <a:r>
              <a:rPr lang="en-US" sz="2400" dirty="0" smtClean="0"/>
              <a:t>milieu) </a:t>
            </a:r>
            <a:r>
              <a:rPr lang="el-GR" sz="2400" dirty="0" smtClean="0"/>
              <a:t>και ορίζει μια νέα κατάσταση ώστε να διαμορφώσουν οι μαθητές τη γνώση που αποκόμισαν κατά την αλληλεπίδρασή τους με το </a:t>
            </a:r>
            <a:r>
              <a:rPr lang="en-US" sz="2400" dirty="0" smtClean="0"/>
              <a:t>milieu</a:t>
            </a:r>
            <a:r>
              <a:rPr lang="el-GR" sz="2400" dirty="0" smtClean="0"/>
              <a:t>. </a:t>
            </a:r>
          </a:p>
          <a:p>
            <a:pPr>
              <a:buNone/>
            </a:pPr>
            <a:r>
              <a:rPr lang="el-GR" sz="2400" dirty="0" smtClean="0"/>
              <a:t>	- Μέρος αυτής της διαδικασίας αποτελεί η φάση επισημοποίησης της γνώσης (ή φάση εφαρμογής της ΘΔΚ). Σύνδεση της νέας γνώσης με την καθιερωμένη για την επίλυση αντίστοιχων προβλημάτων. </a:t>
            </a:r>
            <a:endParaRPr lang="en-US" sz="2400" dirty="0" smtClean="0"/>
          </a:p>
          <a:p>
            <a:pPr>
              <a:buFontTx/>
              <a:buChar char="•"/>
            </a:pPr>
            <a:endParaRPr lang="el-GR" sz="2400" dirty="0"/>
          </a:p>
        </p:txBody>
      </p:sp>
    </p:spTree>
    <p:extLst>
      <p:ext uri="{BB962C8B-B14F-4D97-AF65-F5344CB8AC3E}">
        <p14:creationId xmlns:p14="http://schemas.microsoft.com/office/powerpoint/2010/main" val="49995502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ctrTitle"/>
          </p:nvPr>
        </p:nvSpPr>
        <p:spPr/>
        <p:txBody>
          <a:bodyPr/>
          <a:lstStyle/>
          <a:p>
            <a:r>
              <a:rPr lang="el-GR" dirty="0" smtClean="0"/>
              <a:t>Τέλος Ενότητας</a:t>
            </a:r>
            <a:endParaRPr lang="el-GR" dirty="0"/>
          </a:p>
        </p:txBody>
      </p:sp>
    </p:spTree>
    <p:extLst>
      <p:ext uri="{BB962C8B-B14F-4D97-AF65-F5344CB8AC3E}">
        <p14:creationId xmlns:p14="http://schemas.microsoft.com/office/powerpoint/2010/main" val="2128020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Χρηματοδότηση</a:t>
            </a:r>
            <a:endParaRPr lang="el-GR" dirty="0"/>
          </a:p>
        </p:txBody>
      </p:sp>
      <p:sp>
        <p:nvSpPr>
          <p:cNvPr id="3" name="Content Placeholder 2"/>
          <p:cNvSpPr>
            <a:spLocks noGrp="1"/>
          </p:cNvSpPr>
          <p:nvPr>
            <p:ph idx="1"/>
          </p:nvPr>
        </p:nvSpPr>
        <p:spPr>
          <a:xfrm>
            <a:off x="457200" y="1340768"/>
            <a:ext cx="8229600" cy="4525963"/>
          </a:xfrm>
        </p:spPr>
        <p:txBody>
          <a:bodyPr>
            <a:normAutofit/>
          </a:bodyPr>
          <a:lstStyle/>
          <a:p>
            <a:r>
              <a:rPr lang="el-GR" sz="2000" dirty="0" smtClean="0"/>
              <a:t>Το παρόν εκπαιδευτικό υλικό έχει αναπτυχθεί </a:t>
            </a:r>
            <a:r>
              <a:rPr lang="el-GR" sz="2000" dirty="0" err="1" smtClean="0"/>
              <a:t>στ</a:t>
            </a:r>
            <a:r>
              <a:rPr lang="en-US" sz="2000" dirty="0" smtClean="0"/>
              <a:t>o</a:t>
            </a:r>
            <a:r>
              <a:rPr lang="el-GR" sz="2000" dirty="0" smtClean="0"/>
              <a:t> </a:t>
            </a:r>
            <a:r>
              <a:rPr lang="el-GR" sz="2000" dirty="0" err="1" smtClean="0"/>
              <a:t>πλαίσι</a:t>
            </a:r>
            <a:r>
              <a:rPr lang="en-US" sz="2000" dirty="0" smtClean="0"/>
              <a:t>o</a:t>
            </a:r>
            <a:r>
              <a:rPr lang="el-GR" sz="2000" dirty="0" smtClean="0"/>
              <a:t> του εκπαιδευτικού έργου του διδάσκοντα.</a:t>
            </a:r>
            <a:endParaRPr lang="en-US" sz="2000" dirty="0" smtClean="0"/>
          </a:p>
          <a:p>
            <a:r>
              <a:rPr lang="el-GR" sz="2000" dirty="0" smtClean="0"/>
              <a:t>Το έργο «</a:t>
            </a:r>
            <a:r>
              <a:rPr lang="el-GR" sz="2000" b="1" dirty="0" smtClean="0"/>
              <a:t>Ανοικτά Ακαδημαϊκά Μαθήματα στο Πανεπιστήμιο Αθηνών</a:t>
            </a:r>
            <a:r>
              <a:rPr lang="el-GR" sz="2000" dirty="0" smtClean="0"/>
              <a:t>» έχει χρηματοδοτήσει μόνο την αναδιαμόρφωση του εκπαιδευτικού υλικού. </a:t>
            </a:r>
            <a:endParaRPr lang="en-US" sz="2000" dirty="0" smtClean="0"/>
          </a:p>
          <a:p>
            <a:r>
              <a:rPr lang="el-GR" sz="2000" dirty="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p>
        </p:txBody>
      </p:sp>
      <p:pic>
        <p:nvPicPr>
          <p:cNvPr id="7" name="Picture 6" descr="Λογότυπο Επιχειρησιακού Προγράμματος Εκπαίδευση και Δια βίου Μάθηση"/>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19672" y="4653136"/>
            <a:ext cx="5501640" cy="1386840"/>
          </a:xfrm>
          <a:prstGeom prst="rect">
            <a:avLst/>
          </a:prstGeom>
        </p:spPr>
      </p:pic>
    </p:spTree>
    <p:extLst>
      <p:ext uri="{BB962C8B-B14F-4D97-AF65-F5344CB8AC3E}">
        <p14:creationId xmlns:p14="http://schemas.microsoft.com/office/powerpoint/2010/main" val="380645845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l-GR" sz="4400" dirty="0" smtClean="0"/>
              <a:t>Σημειώματα</a:t>
            </a:r>
            <a:endParaRPr lang="el-GR" sz="4400" dirty="0"/>
          </a:p>
        </p:txBody>
      </p:sp>
    </p:spTree>
    <p:extLst>
      <p:ext uri="{BB962C8B-B14F-4D97-AF65-F5344CB8AC3E}">
        <p14:creationId xmlns:p14="http://schemas.microsoft.com/office/powerpoint/2010/main" val="224857479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Σημείωμα </a:t>
            </a:r>
            <a:r>
              <a:rPr lang="el-GR" dirty="0" smtClean="0"/>
              <a:t>Αναφοράς</a:t>
            </a:r>
            <a:endParaRPr lang="el-GR" dirty="0"/>
          </a:p>
        </p:txBody>
      </p:sp>
      <p:sp>
        <p:nvSpPr>
          <p:cNvPr id="3" name="Content Placeholder 2"/>
          <p:cNvSpPr>
            <a:spLocks noGrp="1"/>
          </p:cNvSpPr>
          <p:nvPr>
            <p:ph idx="1"/>
          </p:nvPr>
        </p:nvSpPr>
        <p:spPr/>
        <p:txBody>
          <a:bodyPr>
            <a:normAutofit/>
          </a:bodyPr>
          <a:lstStyle/>
          <a:p>
            <a:pPr marL="0" indent="0">
              <a:buNone/>
            </a:pPr>
            <a:r>
              <a:rPr lang="el-GR" sz="2000" dirty="0" smtClean="0"/>
              <a:t>Copyright </a:t>
            </a:r>
            <a:r>
              <a:rPr lang="el-GR" sz="2000" dirty="0" err="1" smtClean="0"/>
              <a:t>Εθνικόν</a:t>
            </a:r>
            <a:r>
              <a:rPr lang="el-GR" sz="2000" dirty="0" smtClean="0"/>
              <a:t> και </a:t>
            </a:r>
            <a:r>
              <a:rPr lang="el-GR" sz="2000" dirty="0" err="1" smtClean="0"/>
              <a:t>Καποδιστριακόν</a:t>
            </a:r>
            <a:r>
              <a:rPr lang="el-GR" sz="2000" dirty="0" smtClean="0"/>
              <a:t> </a:t>
            </a:r>
            <a:r>
              <a:rPr lang="el-GR" sz="2000" dirty="0" err="1" smtClean="0"/>
              <a:t>Πανεπιστήμιον</a:t>
            </a:r>
            <a:r>
              <a:rPr lang="el-GR" sz="2000" dirty="0" smtClean="0"/>
              <a:t> Αθηνών</a:t>
            </a:r>
            <a:r>
              <a:rPr lang="en-US" sz="2000" dirty="0" smtClean="0"/>
              <a:t>, </a:t>
            </a:r>
            <a:r>
              <a:rPr lang="el-GR" sz="2000" dirty="0" smtClean="0"/>
              <a:t>Γιώργος Ψυχάρης</a:t>
            </a:r>
            <a:r>
              <a:rPr lang="en-US" sz="2000" dirty="0" smtClean="0"/>
              <a:t>, 2014</a:t>
            </a:r>
            <a:r>
              <a:rPr lang="el-GR" sz="2000" dirty="0" smtClean="0"/>
              <a:t>. Γιώργος Ψυχάρης. «Διδακτική Μαθηματικών Ι. H Θεωρία Διδακτικών Καταστάσεων ως πλαίσιο σχεδιασμού δραστηριοτήτων». </a:t>
            </a:r>
            <a:r>
              <a:rPr lang="el-GR" sz="2000" dirty="0"/>
              <a:t>Έκδοση: </a:t>
            </a:r>
            <a:r>
              <a:rPr lang="el-GR" sz="2000" dirty="0" smtClean="0"/>
              <a:t>1.0</a:t>
            </a:r>
            <a:r>
              <a:rPr lang="el-GR" sz="2000" dirty="0"/>
              <a:t>. Αθήνα </a:t>
            </a:r>
            <a:r>
              <a:rPr lang="el-GR" sz="2000" dirty="0" smtClean="0"/>
              <a:t>2014. </a:t>
            </a:r>
            <a:r>
              <a:rPr lang="el-GR" sz="2000" dirty="0"/>
              <a:t>Διαθέσιμο από τη δικτυακή </a:t>
            </a:r>
            <a:r>
              <a:rPr lang="el-GR" sz="2000" dirty="0" smtClean="0"/>
              <a:t>διεύθυνση: </a:t>
            </a:r>
            <a:r>
              <a:rPr lang="en-US" sz="2000" dirty="0"/>
              <a:t>http://opencourses.uoa.gr/courses/MATH307</a:t>
            </a:r>
            <a:r>
              <a:rPr lang="el-GR" sz="2000" dirty="0" smtClean="0"/>
              <a:t>.</a:t>
            </a:r>
            <a:endParaRPr lang="el-GR" sz="2000" dirty="0"/>
          </a:p>
          <a:p>
            <a:endParaRPr lang="el-GR" sz="2000" dirty="0"/>
          </a:p>
        </p:txBody>
      </p:sp>
    </p:spTree>
    <p:extLst>
      <p:ext uri="{BB962C8B-B14F-4D97-AF65-F5344CB8AC3E}">
        <p14:creationId xmlns:p14="http://schemas.microsoft.com/office/powerpoint/2010/main" val="120825301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2272"/>
            <a:ext cx="8229600" cy="1143000"/>
          </a:xfrm>
        </p:spPr>
        <p:txBody>
          <a:bodyPr>
            <a:normAutofit/>
          </a:bodyPr>
          <a:lstStyle/>
          <a:p>
            <a:r>
              <a:rPr lang="el-GR" dirty="0"/>
              <a:t>Σημείωμα </a:t>
            </a:r>
            <a:r>
              <a:rPr lang="el-GR" dirty="0" smtClean="0"/>
              <a:t>Αδειοδότησης</a:t>
            </a:r>
            <a:endParaRPr lang="el-GR" dirty="0"/>
          </a:p>
        </p:txBody>
      </p:sp>
      <p:sp>
        <p:nvSpPr>
          <p:cNvPr id="3" name="Content Placeholder 2"/>
          <p:cNvSpPr>
            <a:spLocks noGrp="1"/>
          </p:cNvSpPr>
          <p:nvPr>
            <p:ph idx="1"/>
          </p:nvPr>
        </p:nvSpPr>
        <p:spPr>
          <a:xfrm>
            <a:off x="107504" y="764704"/>
            <a:ext cx="8928992" cy="1440159"/>
          </a:xfrm>
        </p:spPr>
        <p:txBody>
          <a:bodyPr>
            <a:noAutofit/>
          </a:bodyPr>
          <a:lstStyle/>
          <a:p>
            <a:pPr marL="0" indent="0">
              <a:buNone/>
            </a:pPr>
            <a:r>
              <a:rPr lang="el-GR" sz="2000" dirty="0" smtClean="0"/>
              <a:t>Το </a:t>
            </a:r>
            <a:r>
              <a:rPr lang="el-GR" sz="2000" dirty="0"/>
              <a:t>παρόν υλικό διατίθεται με τους όρους της άδειας χρήσης Creative Commons Αναφορά, Μη Εμπορική Χρήση Παρόμοια Διανομή 4.0 [1] ή μεταγενέστερη, Διεθνής Έκδοση.   Εξαιρούνται τα αυτοτελή έργα τρίτων π.χ. φωτογραφίες, διαγράμματα </a:t>
            </a:r>
            <a:r>
              <a:rPr lang="el-GR" sz="2000" dirty="0" err="1"/>
              <a:t>κ.λ.π</a:t>
            </a:r>
            <a:r>
              <a:rPr lang="el-GR" sz="2000" dirty="0"/>
              <a:t>.,  τα οποία εμπεριέχονται σε αυτό και τα οποία αναφέρονται μαζί με τους όρους χρήσης τους στο «Σημείωμα Χρήσης Έργων Τρίτων</a:t>
            </a:r>
            <a:r>
              <a:rPr lang="el-GR" sz="2000" dirty="0" smtClean="0"/>
              <a:t>».                     </a:t>
            </a:r>
          </a:p>
          <a:p>
            <a:pPr marL="0" indent="0">
              <a:buNone/>
            </a:pPr>
            <a:endParaRPr lang="el-GR" sz="2000" dirty="0"/>
          </a:p>
        </p:txBody>
      </p:sp>
      <p:pic>
        <p:nvPicPr>
          <p:cNvPr id="2056" name="Picture 22" descr="Λογότυπο για Άδειες χρήσης Creative Commons BY-NC-ND">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47670" y="2420888"/>
            <a:ext cx="1648660" cy="57606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107504" y="2924944"/>
            <a:ext cx="9036496" cy="3456384"/>
          </a:xfrm>
          <a:prstGeom prst="rect">
            <a:avLst/>
          </a:prstGeom>
        </p:spPr>
        <p:txBody>
          <a:bodyPr vert="horz" wrap="square" lIns="91440" tIns="45720" rIns="91440" bIns="45720" rtlCol="0" anchor="ctr">
            <a:normAutofit/>
          </a:bodyPr>
          <a:lstStyle/>
          <a:p>
            <a:r>
              <a:rPr lang="el-GR" dirty="0"/>
              <a:t>[1] http://creativecommons.org/licenses/by-nc-sa/4.0/ </a:t>
            </a:r>
            <a:endParaRPr lang="en-US" smtClean="0"/>
          </a:p>
          <a:p>
            <a:endParaRPr lang="el-GR" dirty="0"/>
          </a:p>
          <a:p>
            <a:r>
              <a:rPr lang="el-GR" dirty="0"/>
              <a:t>Ως </a:t>
            </a:r>
            <a:r>
              <a:rPr lang="el-GR" b="1" dirty="0"/>
              <a:t>Μη Εμπορική</a:t>
            </a:r>
            <a:r>
              <a:rPr lang="el-GR" dirty="0"/>
              <a:t> ορίζεται η χρήση:</a:t>
            </a:r>
          </a:p>
          <a:p>
            <a:pPr marL="342900" lvl="0" indent="-342900">
              <a:buFont typeface="Arial" panose="020B0604020202020204" pitchFamily="34" charset="0"/>
              <a:buChar char="•"/>
            </a:pPr>
            <a:r>
              <a:rPr lang="el-GR" dirty="0"/>
              <a:t>που δεν περιλαμβάνει άμεσο ή έμμεσο οικονομικό όφελος από την χρήση του έργου, για το διανομέα του έργου και </a:t>
            </a:r>
            <a:r>
              <a:rPr lang="el-GR" dirty="0" err="1"/>
              <a:t>αδειοδόχο</a:t>
            </a:r>
            <a:endParaRPr lang="el-GR" dirty="0"/>
          </a:p>
          <a:p>
            <a:pPr marL="342900" lvl="0" indent="-342900">
              <a:buFont typeface="Arial" panose="020B0604020202020204" pitchFamily="34" charset="0"/>
              <a:buChar char="•"/>
            </a:pPr>
            <a:r>
              <a:rPr lang="el-GR" dirty="0"/>
              <a:t>που</a:t>
            </a:r>
            <a:r>
              <a:rPr lang="en-GB" dirty="0"/>
              <a:t> </a:t>
            </a:r>
            <a:r>
              <a:rPr lang="el-GR" dirty="0"/>
              <a:t>δεν περιλαμβάνει οικονομική συναλλαγή ως προϋπόθεση για τη χρήση ή πρόσβαση στο έργο</a:t>
            </a:r>
          </a:p>
          <a:p>
            <a:pPr marL="342900" lvl="0" indent="-342900">
              <a:buFont typeface="Arial" panose="020B0604020202020204" pitchFamily="34" charset="0"/>
              <a:buChar char="•"/>
            </a:pPr>
            <a:r>
              <a:rPr lang="el-GR" dirty="0"/>
              <a:t>που</a:t>
            </a:r>
            <a:r>
              <a:rPr lang="en-GB" dirty="0"/>
              <a:t> </a:t>
            </a:r>
            <a:r>
              <a:rPr lang="el-GR" dirty="0"/>
              <a:t>δεν προσπορίζει στο διανομέα του έργου και</a:t>
            </a:r>
            <a:r>
              <a:rPr lang="en-GB" dirty="0"/>
              <a:t> </a:t>
            </a:r>
            <a:r>
              <a:rPr lang="el-GR" dirty="0" err="1"/>
              <a:t>αδειοδόχο</a:t>
            </a:r>
            <a:r>
              <a:rPr lang="en-GB" dirty="0"/>
              <a:t> </a:t>
            </a:r>
            <a:r>
              <a:rPr lang="el-GR" dirty="0"/>
              <a:t>έμμεσο οικονομικό όφελος (π.χ. διαφημίσεις) από την προβολή του έργου σε διαδικτυακό </a:t>
            </a:r>
            <a:r>
              <a:rPr lang="el-GR" dirty="0" smtClean="0"/>
              <a:t>τόπο</a:t>
            </a:r>
            <a:endParaRPr lang="en-US" dirty="0" smtClean="0"/>
          </a:p>
          <a:p>
            <a:pPr marL="342900" lvl="0" indent="-342900">
              <a:buFont typeface="Arial" panose="020B0604020202020204" pitchFamily="34" charset="0"/>
              <a:buChar char="•"/>
            </a:pPr>
            <a:endParaRPr lang="el-GR" dirty="0"/>
          </a:p>
          <a:p>
            <a:r>
              <a:rPr lang="el-GR" dirty="0" smtClean="0"/>
              <a:t>Ο </a:t>
            </a:r>
            <a:r>
              <a:rPr lang="el-GR" dirty="0"/>
              <a:t>δικαιούχος μπορεί να παρέχει στον </a:t>
            </a:r>
            <a:r>
              <a:rPr lang="el-GR" dirty="0" err="1"/>
              <a:t>αδειοδόχο</a:t>
            </a:r>
            <a:r>
              <a:rPr lang="el-GR" dirty="0"/>
              <a:t> ξεχωριστή άδεια να χρησιμοποιεί το έργο για εμπορική χρήση, εφόσον αυτό του ζητηθεί</a:t>
            </a:r>
            <a:r>
              <a:rPr lang="el-GR" dirty="0" smtClean="0"/>
              <a:t>.</a:t>
            </a:r>
            <a:endParaRPr lang="el-GR" dirty="0"/>
          </a:p>
        </p:txBody>
      </p:sp>
    </p:spTree>
    <p:extLst>
      <p:ext uri="{BB962C8B-B14F-4D97-AF65-F5344CB8AC3E}">
        <p14:creationId xmlns:p14="http://schemas.microsoft.com/office/powerpoint/2010/main" val="262364833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Διατήρηση </a:t>
            </a:r>
            <a:r>
              <a:rPr lang="el-GR" dirty="0" smtClean="0"/>
              <a:t>Σημειωμάτων</a:t>
            </a:r>
            <a:endParaRPr lang="el-GR" dirty="0"/>
          </a:p>
        </p:txBody>
      </p:sp>
      <p:sp>
        <p:nvSpPr>
          <p:cNvPr id="3" name="Content Placeholder 2"/>
          <p:cNvSpPr>
            <a:spLocks noGrp="1"/>
          </p:cNvSpPr>
          <p:nvPr>
            <p:ph idx="1"/>
          </p:nvPr>
        </p:nvSpPr>
        <p:spPr/>
        <p:txBody>
          <a:bodyPr>
            <a:normAutofit/>
          </a:bodyPr>
          <a:lstStyle/>
          <a:p>
            <a:pPr marL="0" indent="0">
              <a:buNone/>
            </a:pPr>
            <a:r>
              <a:rPr lang="el-GR" sz="2400" dirty="0" smtClean="0"/>
              <a:t>Οποιαδήποτε </a:t>
            </a:r>
            <a:r>
              <a:rPr lang="el-GR" sz="2400" dirty="0"/>
              <a:t>αναπαραγωγή ή διασκευή του υλικού θα πρέπει να συμπεριλαμβάνει:</a:t>
            </a:r>
          </a:p>
          <a:p>
            <a:pPr lvl="1">
              <a:buFont typeface="Wingdings" panose="05000000000000000000" pitchFamily="2" charset="2"/>
              <a:buChar char="§"/>
            </a:pPr>
            <a:r>
              <a:rPr lang="el-GR" sz="2000" dirty="0" err="1"/>
              <a:t>τ</a:t>
            </a:r>
            <a:r>
              <a:rPr lang="en-US" sz="2000" dirty="0" smtClean="0"/>
              <a:t>ο </a:t>
            </a:r>
            <a:r>
              <a:rPr lang="en-US" sz="2000" dirty="0" err="1"/>
              <a:t>Σημείωμ</a:t>
            </a:r>
            <a:r>
              <a:rPr lang="en-US" sz="2000" dirty="0"/>
              <a:t>α Αναφοράς</a:t>
            </a:r>
            <a:endParaRPr lang="el-GR" sz="2000" dirty="0"/>
          </a:p>
          <a:p>
            <a:pPr lvl="1">
              <a:buFont typeface="Wingdings" panose="05000000000000000000" pitchFamily="2" charset="2"/>
              <a:buChar char="§"/>
            </a:pPr>
            <a:r>
              <a:rPr lang="el-GR" sz="2000" dirty="0" err="1"/>
              <a:t>τ</a:t>
            </a:r>
            <a:r>
              <a:rPr lang="en-US" sz="2000" dirty="0" smtClean="0"/>
              <a:t>ο </a:t>
            </a:r>
            <a:r>
              <a:rPr lang="en-US" sz="2000" dirty="0" err="1"/>
              <a:t>Σημείωμ</a:t>
            </a:r>
            <a:r>
              <a:rPr lang="en-US" sz="2000" dirty="0"/>
              <a:t>α Αδειοδότησης</a:t>
            </a:r>
            <a:endParaRPr lang="el-GR" sz="2000" dirty="0"/>
          </a:p>
          <a:p>
            <a:pPr lvl="1">
              <a:buFont typeface="Wingdings" panose="05000000000000000000" pitchFamily="2" charset="2"/>
              <a:buChar char="§"/>
            </a:pPr>
            <a:r>
              <a:rPr lang="el-GR" sz="2000" dirty="0" err="1"/>
              <a:t>τ</a:t>
            </a:r>
            <a:r>
              <a:rPr lang="en-US" sz="2000" dirty="0" smtClean="0"/>
              <a:t>η </a:t>
            </a:r>
            <a:r>
              <a:rPr lang="en-US" sz="2000" dirty="0" err="1"/>
              <a:t>δήλωση</a:t>
            </a:r>
            <a:r>
              <a:rPr lang="en-US" sz="2000" dirty="0"/>
              <a:t> </a:t>
            </a:r>
            <a:r>
              <a:rPr lang="el-GR" sz="2000" dirty="0" err="1"/>
              <a:t>Δ</a:t>
            </a:r>
            <a:r>
              <a:rPr lang="en-US" sz="2000" dirty="0" smtClean="0"/>
              <a:t>ια</a:t>
            </a:r>
            <a:r>
              <a:rPr lang="en-US" sz="2000" dirty="0" err="1" smtClean="0"/>
              <a:t>τήρησης</a:t>
            </a:r>
            <a:r>
              <a:rPr lang="en-US" sz="2000" dirty="0" smtClean="0"/>
              <a:t> </a:t>
            </a:r>
            <a:r>
              <a:rPr lang="en-US" sz="2000" dirty="0"/>
              <a:t>Σημειωμάτων</a:t>
            </a:r>
            <a:endParaRPr lang="el-GR" sz="2000" dirty="0"/>
          </a:p>
          <a:p>
            <a:pPr lvl="1">
              <a:buFont typeface="Wingdings" panose="05000000000000000000" pitchFamily="2" charset="2"/>
              <a:buChar char="§"/>
            </a:pPr>
            <a:r>
              <a:rPr lang="el-GR" sz="2000" dirty="0"/>
              <a:t>τ</a:t>
            </a:r>
            <a:r>
              <a:rPr lang="el-GR" sz="2000" dirty="0" smtClean="0"/>
              <a:t>ο Σημείωμα Χρήσης Έργων Τρίτων </a:t>
            </a:r>
            <a:r>
              <a:rPr lang="el-GR" sz="2000" dirty="0"/>
              <a:t>(εφόσον υπάρχει)</a:t>
            </a:r>
          </a:p>
          <a:p>
            <a:pPr marL="0" indent="0">
              <a:buNone/>
            </a:pPr>
            <a:r>
              <a:rPr lang="el-GR" sz="2400" dirty="0"/>
              <a:t>μαζί με τους συνοδευόμενους </a:t>
            </a:r>
            <a:r>
              <a:rPr lang="el-GR" sz="2400" dirty="0" err="1"/>
              <a:t>υπερσυνδέσμους</a:t>
            </a:r>
            <a:r>
              <a:rPr lang="el-GR" sz="2400" dirty="0"/>
              <a:t>.</a:t>
            </a:r>
          </a:p>
          <a:p>
            <a:endParaRPr lang="el-GR" sz="2000" dirty="0"/>
          </a:p>
        </p:txBody>
      </p:sp>
    </p:spTree>
    <p:extLst>
      <p:ext uri="{BB962C8B-B14F-4D97-AF65-F5344CB8AC3E}">
        <p14:creationId xmlns:p14="http://schemas.microsoft.com/office/powerpoint/2010/main" val="42475196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dirty="0" smtClean="0">
                <a:solidFill>
                  <a:schemeClr val="tx2"/>
                </a:solidFill>
              </a:rPr>
              <a:t>Επισκόπηση του μαθήματος</a:t>
            </a:r>
            <a:endParaRPr lang="el-GR" dirty="0">
              <a:solidFill>
                <a:schemeClr val="tx2"/>
              </a:solidFill>
            </a:endParaRPr>
          </a:p>
        </p:txBody>
      </p:sp>
      <p:sp>
        <p:nvSpPr>
          <p:cNvPr id="5" name="Θέση περιεχομένου 4"/>
          <p:cNvSpPr>
            <a:spLocks noGrp="1"/>
          </p:cNvSpPr>
          <p:nvPr>
            <p:ph idx="1"/>
          </p:nvPr>
        </p:nvSpPr>
        <p:spPr/>
        <p:txBody>
          <a:bodyPr>
            <a:noAutofit/>
          </a:bodyPr>
          <a:lstStyle/>
          <a:p>
            <a:pPr>
              <a:lnSpc>
                <a:spcPct val="125000"/>
              </a:lnSpc>
              <a:spcBef>
                <a:spcPct val="0"/>
              </a:spcBef>
              <a:buFontTx/>
              <a:buChar char="•"/>
            </a:pPr>
            <a:r>
              <a:rPr lang="el-GR" sz="2400" dirty="0" smtClean="0"/>
              <a:t>Η ΘΔΚ ως πλαίσιο σχεδιασμού εκπαιδευτικών δραστηριοτήτων </a:t>
            </a:r>
          </a:p>
          <a:p>
            <a:pPr>
              <a:lnSpc>
                <a:spcPct val="125000"/>
              </a:lnSpc>
              <a:spcBef>
                <a:spcPct val="0"/>
              </a:spcBef>
              <a:buFontTx/>
              <a:buChar char="•"/>
            </a:pPr>
            <a:r>
              <a:rPr lang="el-GR" sz="2400" dirty="0" smtClean="0"/>
              <a:t>Συζήτηση για παραδείγματα δραστηριοτήτων</a:t>
            </a:r>
          </a:p>
          <a:p>
            <a:pPr>
              <a:lnSpc>
                <a:spcPct val="125000"/>
              </a:lnSpc>
              <a:spcBef>
                <a:spcPct val="0"/>
              </a:spcBef>
              <a:buFontTx/>
              <a:buChar char="•"/>
            </a:pPr>
            <a:r>
              <a:rPr lang="el-GR" sz="2400" dirty="0" smtClean="0"/>
              <a:t>Άλλα βασικά </a:t>
            </a:r>
            <a:r>
              <a:rPr lang="el-GR" sz="2400" dirty="0" err="1" smtClean="0"/>
              <a:t>δομήματα</a:t>
            </a:r>
            <a:r>
              <a:rPr lang="el-GR" sz="2400" dirty="0" smtClean="0"/>
              <a:t> της ΘΔΚ </a:t>
            </a:r>
            <a:endParaRPr lang="el-GR" sz="2400" dirty="0"/>
          </a:p>
        </p:txBody>
      </p:sp>
    </p:spTree>
    <p:extLst>
      <p:ext uri="{BB962C8B-B14F-4D97-AF65-F5344CB8AC3E}">
        <p14:creationId xmlns:p14="http://schemas.microsoft.com/office/powerpoint/2010/main" val="49995502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n-US" sz="3200" dirty="0" smtClean="0">
                <a:solidFill>
                  <a:schemeClr val="tx2"/>
                </a:solidFill>
              </a:rPr>
              <a:t>H </a:t>
            </a:r>
            <a:r>
              <a:rPr lang="el-GR" sz="3200" dirty="0" smtClean="0">
                <a:solidFill>
                  <a:schemeClr val="tx2"/>
                </a:solidFill>
              </a:rPr>
              <a:t>Θεωρία Διδακτικών Καταστάσεων ως πλαίσιο σχεδιασμού δραστηριοτήτων </a:t>
            </a:r>
            <a:endParaRPr lang="el-GR" sz="3200" dirty="0">
              <a:solidFill>
                <a:schemeClr val="tx2"/>
              </a:solidFill>
            </a:endParaRPr>
          </a:p>
        </p:txBody>
      </p:sp>
      <p:sp>
        <p:nvSpPr>
          <p:cNvPr id="3" name="Θέση περιεχομένου 2"/>
          <p:cNvSpPr>
            <a:spLocks noGrp="1"/>
          </p:cNvSpPr>
          <p:nvPr>
            <p:ph idx="1"/>
          </p:nvPr>
        </p:nvSpPr>
        <p:spPr/>
        <p:txBody>
          <a:bodyPr>
            <a:normAutofit/>
          </a:bodyPr>
          <a:lstStyle/>
          <a:p>
            <a:pPr algn="just">
              <a:spcBef>
                <a:spcPct val="0"/>
              </a:spcBef>
              <a:buNone/>
            </a:pPr>
            <a:r>
              <a:rPr lang="el-GR" sz="2800" dirty="0" smtClean="0"/>
              <a:t>	Μια δραστηριότητα για τα Μαθηματικά περιγράφει μια </a:t>
            </a:r>
            <a:r>
              <a:rPr lang="el-GR" sz="2800" i="1" dirty="0" smtClean="0"/>
              <a:t>διδακτική κατάσταση</a:t>
            </a:r>
            <a:r>
              <a:rPr lang="el-GR" sz="2800" dirty="0" smtClean="0"/>
              <a:t> και υλοποιείται μέσα από μια σειρά διαδοχικών </a:t>
            </a:r>
            <a:r>
              <a:rPr lang="el-GR" sz="2800" i="1" dirty="0" smtClean="0"/>
              <a:t>φάσεων εφαρμογής.</a:t>
            </a:r>
            <a:endParaRPr lang="el-GR" sz="2800" dirty="0"/>
          </a:p>
        </p:txBody>
      </p:sp>
    </p:spTree>
    <p:extLst>
      <p:ext uri="{BB962C8B-B14F-4D97-AF65-F5344CB8AC3E}">
        <p14:creationId xmlns:p14="http://schemas.microsoft.com/office/powerpoint/2010/main" val="379877080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a:solidFill>
                  <a:schemeClr val="tx2"/>
                </a:solidFill>
              </a:rPr>
              <a:t>Η φάση της βασικής μαθηματικής δράσης </a:t>
            </a:r>
          </a:p>
        </p:txBody>
      </p:sp>
      <p:sp>
        <p:nvSpPr>
          <p:cNvPr id="5" name="Θέση περιεχομένου 4"/>
          <p:cNvSpPr>
            <a:spLocks noGrp="1"/>
          </p:cNvSpPr>
          <p:nvPr>
            <p:ph idx="1"/>
          </p:nvPr>
        </p:nvSpPr>
        <p:spPr/>
        <p:txBody>
          <a:bodyPr>
            <a:noAutofit/>
          </a:bodyPr>
          <a:lstStyle/>
          <a:p>
            <a:pPr>
              <a:lnSpc>
                <a:spcPct val="90000"/>
              </a:lnSpc>
              <a:spcAft>
                <a:spcPct val="20000"/>
              </a:spcAft>
              <a:buFontTx/>
              <a:buChar char="-"/>
            </a:pPr>
            <a:r>
              <a:rPr lang="el-GR" sz="2400" dirty="0" smtClean="0"/>
              <a:t>Οι μαθητές εμπλέκονται με τη λύση ενός πραγματικού ή καθαρά μαθηματικού προβλήματος (π.χ. συμπλήρωση πίνακα, κατασκευή γραφήματος, πραγματοποίηση μετρήσεων)</a:t>
            </a:r>
          </a:p>
          <a:p>
            <a:pPr>
              <a:lnSpc>
                <a:spcPct val="90000"/>
              </a:lnSpc>
              <a:spcAft>
                <a:spcPct val="20000"/>
              </a:spcAft>
              <a:buFontTx/>
              <a:buChar char="-"/>
            </a:pPr>
            <a:r>
              <a:rPr lang="el-GR" sz="2400" dirty="0" smtClean="0"/>
              <a:t>Υποθέσεις, διαισθητική προσέγγιση εννοιών</a:t>
            </a:r>
          </a:p>
          <a:p>
            <a:pPr>
              <a:lnSpc>
                <a:spcPct val="90000"/>
              </a:lnSpc>
              <a:buFontTx/>
              <a:buChar char="-"/>
            </a:pPr>
            <a:r>
              <a:rPr lang="el-GR" sz="2400" dirty="0" smtClean="0"/>
              <a:t>Συστηματική αναζήτηση μεθόδων με βάση ένα κίνητρο, ανάπτυξη ερμηνειών ή εξηγήσεων</a:t>
            </a:r>
            <a:endParaRPr lang="el-GR" sz="2400" dirty="0"/>
          </a:p>
        </p:txBody>
      </p:sp>
    </p:spTree>
    <p:extLst>
      <p:ext uri="{BB962C8B-B14F-4D97-AF65-F5344CB8AC3E}">
        <p14:creationId xmlns:p14="http://schemas.microsoft.com/office/powerpoint/2010/main" val="49995502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dirty="0">
                <a:solidFill>
                  <a:schemeClr val="tx2"/>
                </a:solidFill>
              </a:rPr>
              <a:t>Η φάση της διαπραγμάτευσης</a:t>
            </a:r>
          </a:p>
        </p:txBody>
      </p:sp>
      <p:sp>
        <p:nvSpPr>
          <p:cNvPr id="3" name="Θέση περιεχομένου 2"/>
          <p:cNvSpPr>
            <a:spLocks noGrp="1"/>
          </p:cNvSpPr>
          <p:nvPr>
            <p:ph idx="1"/>
          </p:nvPr>
        </p:nvSpPr>
        <p:spPr/>
        <p:txBody>
          <a:bodyPr>
            <a:normAutofit lnSpcReduction="10000"/>
          </a:bodyPr>
          <a:lstStyle/>
          <a:p>
            <a:pPr>
              <a:lnSpc>
                <a:spcPct val="90000"/>
              </a:lnSpc>
              <a:spcAft>
                <a:spcPct val="20000"/>
              </a:spcAft>
              <a:buFontTx/>
              <a:buChar char="-"/>
            </a:pPr>
            <a:r>
              <a:rPr lang="el-GR" sz="2400" dirty="0" smtClean="0"/>
              <a:t>Επικοινωνία ιδεών και αποτελεσμάτων της αρχικής δραστηριότητας με τους συμμαθητές και το διδάσκοντα (στρατηγικές, παρατηρήσεις, λύσεις)  </a:t>
            </a:r>
          </a:p>
          <a:p>
            <a:pPr>
              <a:lnSpc>
                <a:spcPct val="90000"/>
              </a:lnSpc>
              <a:spcAft>
                <a:spcPct val="20000"/>
              </a:spcAft>
              <a:buFontTx/>
              <a:buChar char="-"/>
            </a:pPr>
            <a:r>
              <a:rPr lang="el-GR" sz="2400" dirty="0" smtClean="0"/>
              <a:t>Διάκριση μιας σχέσης, κανόνα, κανονικότητας </a:t>
            </a:r>
          </a:p>
          <a:p>
            <a:pPr>
              <a:lnSpc>
                <a:spcPct val="80000"/>
              </a:lnSpc>
              <a:spcAft>
                <a:spcPct val="20000"/>
              </a:spcAft>
              <a:buFontTx/>
              <a:buChar char="-"/>
            </a:pPr>
            <a:r>
              <a:rPr lang="el-GR" sz="2400" dirty="0" smtClean="0"/>
              <a:t>Απόπειρες </a:t>
            </a:r>
            <a:r>
              <a:rPr lang="el-GR" sz="2400" i="1" dirty="0" smtClean="0"/>
              <a:t>διατύπωσης </a:t>
            </a:r>
            <a:r>
              <a:rPr lang="el-GR" sz="2400" dirty="0" smtClean="0"/>
              <a:t>συμπερασμάτων με μαθηματική ορολογία (πιθανές σχέσεις, χρήση φυσικής γλώσσας) </a:t>
            </a:r>
          </a:p>
          <a:p>
            <a:pPr>
              <a:lnSpc>
                <a:spcPct val="80000"/>
              </a:lnSpc>
              <a:spcAft>
                <a:spcPct val="20000"/>
              </a:spcAft>
              <a:buFontTx/>
              <a:buChar char="-"/>
            </a:pPr>
            <a:r>
              <a:rPr lang="el-GR" sz="2400" dirty="0" smtClean="0"/>
              <a:t>Διαδικασίες </a:t>
            </a:r>
            <a:r>
              <a:rPr lang="el-GR" sz="2400" i="1" dirty="0" smtClean="0"/>
              <a:t>ελέγχου </a:t>
            </a:r>
            <a:r>
              <a:rPr lang="el-GR" sz="2400" dirty="0" smtClean="0"/>
              <a:t>της ορθότητας μιας απάντησης/απόφασης/λύσης </a:t>
            </a:r>
          </a:p>
          <a:p>
            <a:pPr lvl="1">
              <a:lnSpc>
                <a:spcPct val="80000"/>
              </a:lnSpc>
              <a:spcAft>
                <a:spcPct val="20000"/>
              </a:spcAft>
              <a:buFont typeface="Wingdings" pitchFamily="2" charset="2"/>
              <a:buChar char="Ø"/>
            </a:pPr>
            <a:r>
              <a:rPr lang="el-GR" sz="2400" dirty="0" smtClean="0"/>
              <a:t>  Πρόβλεψη εγκυρότητας (‘Έχω τον έλεγχο’)</a:t>
            </a:r>
          </a:p>
          <a:p>
            <a:pPr lvl="1">
              <a:lnSpc>
                <a:spcPct val="80000"/>
              </a:lnSpc>
              <a:spcAft>
                <a:spcPct val="20000"/>
              </a:spcAft>
              <a:buFont typeface="Wingdings" pitchFamily="2" charset="2"/>
              <a:buChar char="Ø"/>
            </a:pPr>
            <a:r>
              <a:rPr lang="el-GR" sz="2400" dirty="0" smtClean="0"/>
              <a:t>  Εξασφάλιση εγκυρότητας (επιβεβαίωση)</a:t>
            </a:r>
          </a:p>
          <a:p>
            <a:pPr lvl="1">
              <a:lnSpc>
                <a:spcPct val="80000"/>
              </a:lnSpc>
              <a:spcAft>
                <a:spcPct val="20000"/>
              </a:spcAft>
              <a:buFont typeface="Wingdings" pitchFamily="2" charset="2"/>
              <a:buChar char="Ø"/>
            </a:pPr>
            <a:r>
              <a:rPr lang="el-GR" sz="2400" dirty="0" smtClean="0"/>
              <a:t>  Αναγνώριση του λάθους – Ανατροφοδότηση  </a:t>
            </a:r>
            <a:endParaRPr lang="el-GR" sz="2400" dirty="0"/>
          </a:p>
        </p:txBody>
      </p:sp>
    </p:spTree>
    <p:extLst>
      <p:ext uri="{BB962C8B-B14F-4D97-AF65-F5344CB8AC3E}">
        <p14:creationId xmlns:p14="http://schemas.microsoft.com/office/powerpoint/2010/main" val="379877080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a:solidFill>
                  <a:schemeClr val="tx2"/>
                </a:solidFill>
              </a:rPr>
              <a:t>Η φάση της τυποποίησης (</a:t>
            </a:r>
            <a:r>
              <a:rPr lang="el-GR" dirty="0" err="1">
                <a:solidFill>
                  <a:schemeClr val="tx2"/>
                </a:solidFill>
              </a:rPr>
              <a:t>μαθηματικοποίησης</a:t>
            </a:r>
            <a:r>
              <a:rPr lang="el-GR" dirty="0">
                <a:solidFill>
                  <a:schemeClr val="tx2"/>
                </a:solidFill>
              </a:rPr>
              <a:t>)</a:t>
            </a:r>
          </a:p>
        </p:txBody>
      </p:sp>
      <p:sp>
        <p:nvSpPr>
          <p:cNvPr id="5" name="Θέση περιεχομένου 4"/>
          <p:cNvSpPr>
            <a:spLocks noGrp="1"/>
          </p:cNvSpPr>
          <p:nvPr>
            <p:ph idx="1"/>
          </p:nvPr>
        </p:nvSpPr>
        <p:spPr/>
        <p:txBody>
          <a:bodyPr>
            <a:noAutofit/>
          </a:bodyPr>
          <a:lstStyle/>
          <a:p>
            <a:pPr>
              <a:lnSpc>
                <a:spcPct val="90000"/>
              </a:lnSpc>
              <a:spcAft>
                <a:spcPct val="20000"/>
              </a:spcAft>
              <a:buFontTx/>
              <a:buChar char="-"/>
            </a:pPr>
            <a:r>
              <a:rPr lang="el-GR" sz="2400" dirty="0" smtClean="0"/>
              <a:t>Έκφραση σχέσεων με χρήση του μαθηματικού συμβολισμού </a:t>
            </a:r>
          </a:p>
          <a:p>
            <a:pPr>
              <a:lnSpc>
                <a:spcPct val="90000"/>
              </a:lnSpc>
              <a:spcAft>
                <a:spcPct val="20000"/>
              </a:spcAft>
              <a:buFontTx/>
              <a:buChar char="-"/>
            </a:pPr>
            <a:r>
              <a:rPr lang="el-GR" sz="2400" dirty="0" smtClean="0"/>
              <a:t>Υλοποίηση αποδείξεων για την απαιτούμενη μαθηματική εγκυρότητα </a:t>
            </a:r>
          </a:p>
          <a:p>
            <a:pPr>
              <a:lnSpc>
                <a:spcPct val="90000"/>
              </a:lnSpc>
              <a:spcAft>
                <a:spcPct val="20000"/>
              </a:spcAft>
              <a:buFontTx/>
              <a:buChar char="-"/>
            </a:pPr>
            <a:r>
              <a:rPr lang="el-GR" sz="2400" dirty="0" smtClean="0"/>
              <a:t>Υπογράμμιση της αξίας της γενίκευσης, της συμβολικής έκφρασης, της τυπικής απόδειξης </a:t>
            </a:r>
          </a:p>
        </p:txBody>
      </p:sp>
    </p:spTree>
    <p:extLst>
      <p:ext uri="{BB962C8B-B14F-4D97-AF65-F5344CB8AC3E}">
        <p14:creationId xmlns:p14="http://schemas.microsoft.com/office/powerpoint/2010/main" val="49995502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solidFill>
                  <a:schemeClr val="tx2"/>
                </a:solidFill>
              </a:rPr>
              <a:t>Η φάση της εφαρμογής («</a:t>
            </a:r>
            <a:r>
              <a:rPr lang="el-GR" dirty="0" err="1">
                <a:solidFill>
                  <a:schemeClr val="tx2"/>
                </a:solidFill>
              </a:rPr>
              <a:t>μετα</a:t>
            </a:r>
            <a:r>
              <a:rPr lang="el-GR" dirty="0">
                <a:solidFill>
                  <a:schemeClr val="tx2"/>
                </a:solidFill>
              </a:rPr>
              <a:t>-δραστηριότητα»)</a:t>
            </a:r>
          </a:p>
        </p:txBody>
      </p:sp>
      <p:sp>
        <p:nvSpPr>
          <p:cNvPr id="3" name="Θέση περιεχομένου 2"/>
          <p:cNvSpPr>
            <a:spLocks noGrp="1"/>
          </p:cNvSpPr>
          <p:nvPr>
            <p:ph idx="1"/>
          </p:nvPr>
        </p:nvSpPr>
        <p:spPr/>
        <p:txBody>
          <a:bodyPr>
            <a:normAutofit/>
          </a:bodyPr>
          <a:lstStyle/>
          <a:p>
            <a:pPr>
              <a:lnSpc>
                <a:spcPct val="90000"/>
              </a:lnSpc>
              <a:spcAft>
                <a:spcPct val="20000"/>
              </a:spcAft>
              <a:buFontTx/>
              <a:buChar char="-"/>
            </a:pPr>
            <a:r>
              <a:rPr lang="el-GR" sz="2800" dirty="0" smtClean="0"/>
              <a:t>Εφαρμογές στο πλαίσιο νέων μαθηματικών δραστηριοτήτων  </a:t>
            </a:r>
          </a:p>
          <a:p>
            <a:pPr>
              <a:lnSpc>
                <a:spcPct val="90000"/>
              </a:lnSpc>
              <a:spcAft>
                <a:spcPct val="20000"/>
              </a:spcAft>
              <a:buFontTx/>
              <a:buChar char="-"/>
            </a:pPr>
            <a:r>
              <a:rPr lang="el-GR" sz="2800" dirty="0" smtClean="0"/>
              <a:t>«</a:t>
            </a:r>
            <a:r>
              <a:rPr lang="el-GR" sz="2800" dirty="0" err="1" smtClean="0"/>
              <a:t>Μετα</a:t>
            </a:r>
            <a:r>
              <a:rPr lang="el-GR" sz="2800" dirty="0" smtClean="0"/>
              <a:t>-δραστηριότητα»: η φάση επισημοποίησης </a:t>
            </a:r>
          </a:p>
          <a:p>
            <a:pPr>
              <a:lnSpc>
                <a:spcPct val="90000"/>
              </a:lnSpc>
              <a:spcAft>
                <a:spcPct val="20000"/>
              </a:spcAft>
              <a:buFontTx/>
              <a:buChar char="-"/>
            </a:pPr>
            <a:r>
              <a:rPr lang="el-GR" sz="2800" dirty="0" smtClean="0"/>
              <a:t>Κλιμάκωση από το απλούστερο στο συνθετότερο (γενίκευση) </a:t>
            </a:r>
          </a:p>
          <a:p>
            <a:pPr>
              <a:lnSpc>
                <a:spcPct val="90000"/>
              </a:lnSpc>
              <a:spcAft>
                <a:spcPct val="20000"/>
              </a:spcAft>
              <a:buFontTx/>
              <a:buChar char="-"/>
            </a:pPr>
            <a:r>
              <a:rPr lang="el-GR" sz="2800" dirty="0" smtClean="0"/>
              <a:t>Αναγνωρίσιμα μαθηματικά αντικείμενα (</a:t>
            </a:r>
            <a:r>
              <a:rPr lang="en-US" sz="2800" dirty="0" smtClean="0"/>
              <a:t>reification)</a:t>
            </a:r>
            <a:r>
              <a:rPr lang="el-GR" sz="2800" dirty="0" smtClean="0"/>
              <a:t> </a:t>
            </a:r>
          </a:p>
          <a:p>
            <a:pPr>
              <a:lnSpc>
                <a:spcPct val="90000"/>
              </a:lnSpc>
              <a:spcAft>
                <a:spcPct val="20000"/>
              </a:spcAft>
              <a:buFontTx/>
              <a:buChar char="-"/>
            </a:pPr>
            <a:r>
              <a:rPr lang="el-GR" sz="2800" dirty="0" smtClean="0"/>
              <a:t>Εργασία για το σπίτι </a:t>
            </a:r>
            <a:endParaRPr lang="el-GR" sz="2800" dirty="0"/>
          </a:p>
        </p:txBody>
      </p:sp>
    </p:spTree>
    <p:extLst>
      <p:ext uri="{BB962C8B-B14F-4D97-AF65-F5344CB8AC3E}">
        <p14:creationId xmlns:p14="http://schemas.microsoft.com/office/powerpoint/2010/main" val="379877080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smtClean="0">
                <a:solidFill>
                  <a:schemeClr val="tx2"/>
                </a:solidFill>
              </a:rPr>
              <a:t>Σχεδιασμός μαθηματικών δραστηριοτήτων</a:t>
            </a:r>
            <a:r>
              <a:rPr lang="el-GR" sz="4800" dirty="0" smtClean="0">
                <a:solidFill>
                  <a:schemeClr val="tx2"/>
                </a:solidFill>
              </a:rPr>
              <a:t> </a:t>
            </a:r>
            <a:endParaRPr lang="el-GR" sz="4800" dirty="0">
              <a:solidFill>
                <a:schemeClr val="tx2"/>
              </a:solidFill>
            </a:endParaRPr>
          </a:p>
        </p:txBody>
      </p:sp>
      <p:sp>
        <p:nvSpPr>
          <p:cNvPr id="5" name="Θέση περιεχομένου 4"/>
          <p:cNvSpPr>
            <a:spLocks noGrp="1"/>
          </p:cNvSpPr>
          <p:nvPr>
            <p:ph idx="1"/>
          </p:nvPr>
        </p:nvSpPr>
        <p:spPr/>
        <p:txBody>
          <a:bodyPr>
            <a:noAutofit/>
          </a:bodyPr>
          <a:lstStyle/>
          <a:p>
            <a:pPr>
              <a:spcAft>
                <a:spcPct val="20000"/>
              </a:spcAft>
              <a:buNone/>
            </a:pPr>
            <a:r>
              <a:rPr lang="el-GR" sz="2000" i="1" dirty="0" smtClean="0"/>
              <a:t>	Δραστηριότητα μαθηματικών: </a:t>
            </a:r>
            <a:r>
              <a:rPr lang="el-GR" sz="2000" dirty="0" smtClean="0"/>
              <a:t>Μια δραστηριότητα για τα μαθηματικά υλοποιείται μέσα από μια σειρά φάσεων εφαρμογής</a:t>
            </a:r>
            <a:endParaRPr lang="el-GR" sz="2000" i="1" dirty="0" smtClean="0"/>
          </a:p>
          <a:p>
            <a:pPr>
              <a:buNone/>
            </a:pPr>
            <a:r>
              <a:rPr lang="el-GR" sz="2000" i="1" dirty="0" smtClean="0"/>
              <a:t>Το φύλλο εργασίας</a:t>
            </a:r>
          </a:p>
          <a:p>
            <a:pPr>
              <a:buNone/>
            </a:pPr>
            <a:r>
              <a:rPr lang="el-GR" sz="2000" dirty="0" smtClean="0"/>
              <a:t>- Αφετηρία: Κατάλληλο πρόβλημα, άσκηση</a:t>
            </a:r>
          </a:p>
          <a:p>
            <a:pPr>
              <a:buNone/>
            </a:pPr>
            <a:r>
              <a:rPr lang="el-GR" sz="2000" dirty="0" smtClean="0"/>
              <a:t>- 5-6 ερωτήσεις το πολύ (ανά διδακτική ώρα) </a:t>
            </a:r>
          </a:p>
          <a:p>
            <a:pPr>
              <a:spcAft>
                <a:spcPct val="20000"/>
              </a:spcAft>
              <a:buNone/>
            </a:pPr>
            <a:r>
              <a:rPr lang="el-GR" sz="2000" dirty="0" smtClean="0"/>
              <a:t>- Αλλαγή φύλλου εργασίας ανά διδακτική ώρα</a:t>
            </a:r>
            <a:r>
              <a:rPr lang="el-GR" sz="2000" i="1" dirty="0" smtClean="0"/>
              <a:t> </a:t>
            </a:r>
          </a:p>
          <a:p>
            <a:pPr>
              <a:buNone/>
            </a:pPr>
            <a:r>
              <a:rPr lang="el-GR" sz="2000" i="1" dirty="0" smtClean="0"/>
              <a:t>	Η υλοποίηση στην τάξη: </a:t>
            </a:r>
            <a:r>
              <a:rPr lang="el-GR" sz="2000" dirty="0" smtClean="0"/>
              <a:t>Χρονισμός, Είδη ερωτήσεων/παρεμβάσεων του διδάσκοντα</a:t>
            </a:r>
          </a:p>
          <a:p>
            <a:pPr>
              <a:buNone/>
            </a:pPr>
            <a:r>
              <a:rPr lang="el-GR" sz="2000" i="1" dirty="0" smtClean="0"/>
              <a:t>Εφαρμογές: </a:t>
            </a:r>
            <a:r>
              <a:rPr lang="el-GR" sz="2000" dirty="0" smtClean="0"/>
              <a:t>Θέματα επιλεγμένα για περαιτέρω διερεύνηση</a:t>
            </a:r>
            <a:endParaRPr lang="el-GR" sz="2000" dirty="0"/>
          </a:p>
        </p:txBody>
      </p:sp>
    </p:spTree>
    <p:extLst>
      <p:ext uri="{BB962C8B-B14F-4D97-AF65-F5344CB8AC3E}">
        <p14:creationId xmlns:p14="http://schemas.microsoft.com/office/powerpoint/2010/main" val="499955028"/>
      </p:ext>
    </p:extLst>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ctr">
        <a:normAutofit/>
      </a:bodyPr>
      <a:lstStyle>
        <a:defPPr>
          <a:defRPr dirty="0" smtClean="0"/>
        </a:defPPr>
      </a:lstStyle>
    </a:txDef>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1577</TotalTime>
  <Words>931</Words>
  <Application>Microsoft Office PowerPoint</Application>
  <PresentationFormat>Προβολή στην οθόνη (4:3)</PresentationFormat>
  <Paragraphs>187</Paragraphs>
  <Slides>29</Slides>
  <Notes>29</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29</vt:i4>
      </vt:variant>
    </vt:vector>
  </HeadingPairs>
  <TitlesOfParts>
    <vt:vector size="35" baseType="lpstr">
      <vt:lpstr>ＭＳ Ｐゴシック</vt:lpstr>
      <vt:lpstr>Arial</vt:lpstr>
      <vt:lpstr>Calibri</vt:lpstr>
      <vt:lpstr>Times New Roman</vt:lpstr>
      <vt:lpstr>Wingdings</vt:lpstr>
      <vt:lpstr>Θέμα του Office</vt:lpstr>
      <vt:lpstr>ΔΙΔΑΚΤΙΚΗ ΜΑΘΗΜΑΤΙΚΩΝ I</vt:lpstr>
      <vt:lpstr>ΔΙΔΑΚΤΙΚΗ ΜΑΘΗΜΑΤΙΚΩΝ I</vt:lpstr>
      <vt:lpstr>Επισκόπηση του μαθήματος</vt:lpstr>
      <vt:lpstr>H Θεωρία Διδακτικών Καταστάσεων ως πλαίσιο σχεδιασμού δραστηριοτήτων </vt:lpstr>
      <vt:lpstr>Η φάση της βασικής μαθηματικής δράσης </vt:lpstr>
      <vt:lpstr>Η φάση της διαπραγμάτευσης</vt:lpstr>
      <vt:lpstr>Η φάση της τυποποίησης (μαθηματικοποίησης)</vt:lpstr>
      <vt:lpstr>Η φάση της εφαρμογής («μετα-δραστηριότητα»)</vt:lpstr>
      <vt:lpstr>Σχεδιασμός μαθηματικών δραστηριοτήτων </vt:lpstr>
      <vt:lpstr>Δραστηριότητα για τις ταυτότητες</vt:lpstr>
      <vt:lpstr>Ανάλυση της δραστηριότητας (Task analysis) </vt:lpstr>
      <vt:lpstr>Η ταυτότητα (α+β) = α + 2αβ + β (1/3)</vt:lpstr>
      <vt:lpstr>Η ταυτότητα (α+β) = α + 2αβ + β (2/3)</vt:lpstr>
      <vt:lpstr>Η ταυτότητα (α+β) = α + 2αβ + β (3/3)</vt:lpstr>
      <vt:lpstr>Καταστάσεις προβλήματος (1/6) </vt:lpstr>
      <vt:lpstr>Καταστάσεις προβλήματος (2/6) </vt:lpstr>
      <vt:lpstr>Καταστάσεις προβλήματος (3/6) </vt:lpstr>
      <vt:lpstr>Καταστάσεις προβλήματος (4/6) </vt:lpstr>
      <vt:lpstr>Καταστάσεις προβλήματος (5/6)</vt:lpstr>
      <vt:lpstr>Καταστάσεις προβλήματος (6/6) </vt:lpstr>
      <vt:lpstr>Κεντρικά δομήματα της Θεωρίας Διδακτικών Καταστάσεων (1/3) </vt:lpstr>
      <vt:lpstr>Κεντρικά δομήματα της Θεωρίας Διδακτικών Καταστάσεων (2/3)</vt:lpstr>
      <vt:lpstr>Κεντρικά δομήματα της Θεωρίας Διδακτικών Καταστάσεων (3/3) </vt:lpstr>
      <vt:lpstr>Τέλος Ενότητας</vt:lpstr>
      <vt:lpstr>Χρηματοδότηση</vt:lpstr>
      <vt:lpstr>Σημειώματα</vt:lpstr>
      <vt:lpstr>Σημείωμα Αναφοράς</vt:lpstr>
      <vt:lpstr>Σημείωμα Αδειοδότησης</vt:lpstr>
      <vt:lpstr>Διατήρηση Σημειωμάτων</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Stevy</dc:creator>
  <cp:lastModifiedBy>Aggeliki Zoupa</cp:lastModifiedBy>
  <cp:revision>188</cp:revision>
  <dcterms:created xsi:type="dcterms:W3CDTF">2012-09-06T09:03:05Z</dcterms:created>
  <dcterms:modified xsi:type="dcterms:W3CDTF">2015-07-05T13:44:05Z</dcterms:modified>
</cp:coreProperties>
</file>