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6" r:id="rId3"/>
    <p:sldId id="265" r:id="rId4"/>
    <p:sldId id="274" r:id="rId5"/>
    <p:sldId id="296" r:id="rId6"/>
    <p:sldId id="297" r:id="rId7"/>
    <p:sldId id="298" r:id="rId8"/>
    <p:sldId id="299" r:id="rId9"/>
    <p:sldId id="300" r:id="rId10"/>
    <p:sldId id="309" r:id="rId11"/>
    <p:sldId id="310" r:id="rId12"/>
    <p:sldId id="311" r:id="rId13"/>
    <p:sldId id="312" r:id="rId14"/>
    <p:sldId id="313" r:id="rId15"/>
    <p:sldId id="314" r:id="rId16"/>
    <p:sldId id="315" r:id="rId17"/>
    <p:sldId id="302" r:id="rId18"/>
    <p:sldId id="303" r:id="rId19"/>
    <p:sldId id="304" r:id="rId20"/>
    <p:sldId id="305" r:id="rId21"/>
    <p:sldId id="306" r:id="rId22"/>
    <p:sldId id="307" r:id="rId23"/>
    <p:sldId id="308" r:id="rId24"/>
    <p:sldId id="280" r:id="rId25"/>
    <p:sldId id="290" r:id="rId26"/>
    <p:sldId id="295" r:id="rId27"/>
    <p:sldId id="292" r:id="rId28"/>
    <p:sldId id="291" r:id="rId29"/>
    <p:sldId id="29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9"/>
            <p14:sldId id="310"/>
            <p14:sldId id="311"/>
            <p14:sldId id="312"/>
            <p14:sldId id="313"/>
            <p14:sldId id="314"/>
            <p14:sldId id="315"/>
            <p14:sldId id="302"/>
            <p14:sldId id="303"/>
            <p14:sldId id="304"/>
            <p14:sldId id="305"/>
            <p14:sldId id="306"/>
            <p14:sldId id="307"/>
            <p14:sldId id="308"/>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5/7/2015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H Θεωρία Διδακτικών Καταστάσεων ως πλαίσιο σχεδιασμού δραστηριοτήτων</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ΔΙΔΑΚΤΙΚΗ ΜΑΘΗΜΑΤΙΚΩΝ </a:t>
            </a:r>
            <a:r>
              <a:rPr lang="en-US" dirty="0" smtClean="0">
                <a:solidFill>
                  <a:srgbClr val="5075BC"/>
                </a:solidFill>
              </a:rPr>
              <a:t>I</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5</a:t>
            </a:r>
            <a:r>
              <a:rPr lang="el-GR" sz="280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H Θεωρία Διδακτικών Καταστάσεων ως πλαίσιο σχεδιασμού δραστηριοτήτων</a:t>
            </a:r>
            <a:endParaRPr lang="en-US" sz="2800" dirty="0" smtClean="0"/>
          </a:p>
          <a:p>
            <a:endParaRPr lang="en-US" sz="2800" dirty="0" smtClean="0"/>
          </a:p>
          <a:p>
            <a:r>
              <a:rPr lang="el-GR" sz="2800" dirty="0" smtClean="0"/>
              <a:t>Γιώργος Ψυχάρης</a:t>
            </a:r>
          </a:p>
          <a:p>
            <a:r>
              <a:rPr lang="el-GR" sz="2800" dirty="0" smtClean="0"/>
              <a:t>Σχολή Θετικών επιστημών</a:t>
            </a:r>
          </a:p>
          <a:p>
            <a:r>
              <a:rPr lang="el-GR" sz="2800" dirty="0" smtClean="0"/>
              <a:t>Τμήμα Μαθηματικό</a:t>
            </a:r>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solidFill>
                  <a:schemeClr val="tx2"/>
                </a:solidFill>
              </a:rPr>
              <a:t>Δραστηριότητα για τις ταυτότητες</a:t>
            </a:r>
            <a:endParaRPr lang="el-GR" dirty="0">
              <a:solidFill>
                <a:schemeClr val="tx2"/>
              </a:solidFill>
            </a:endParaRPr>
          </a:p>
        </p:txBody>
      </p:sp>
      <p:sp>
        <p:nvSpPr>
          <p:cNvPr id="5" name="Θέση περιεχομένου 4"/>
          <p:cNvSpPr>
            <a:spLocks noGrp="1"/>
          </p:cNvSpPr>
          <p:nvPr>
            <p:ph idx="1"/>
          </p:nvPr>
        </p:nvSpPr>
        <p:spPr/>
        <p:txBody>
          <a:bodyPr>
            <a:noAutofit/>
          </a:bodyPr>
          <a:lstStyle/>
          <a:p>
            <a:r>
              <a:rPr lang="el-GR" sz="2400" i="1" dirty="0" smtClean="0"/>
              <a:t>Γενική περιγραφή της διδασκαλίας ταυτοτήτων </a:t>
            </a:r>
            <a:endParaRPr lang="en-US" sz="2400" i="1" dirty="0" smtClean="0"/>
          </a:p>
          <a:p>
            <a:pPr>
              <a:buNone/>
            </a:pPr>
            <a:r>
              <a:rPr lang="el-GR" sz="2400" dirty="0" smtClean="0"/>
              <a:t>- Ενδεικτικό σχέδιο </a:t>
            </a:r>
          </a:p>
          <a:p>
            <a:pPr>
              <a:buNone/>
            </a:pPr>
            <a:r>
              <a:rPr lang="el-GR" sz="2400" dirty="0" smtClean="0"/>
              <a:t>- Κατευθυνόμενη ανακάλυψη: μερικό </a:t>
            </a:r>
            <a:r>
              <a:rPr lang="el-GR" sz="2400" dirty="0" smtClean="0">
                <a:cs typeface="Times New Roman" pitchFamily="18" charset="0"/>
              </a:rPr>
              <a:t>→ </a:t>
            </a:r>
            <a:r>
              <a:rPr lang="el-GR" sz="2400" dirty="0" smtClean="0"/>
              <a:t>γενικό</a:t>
            </a:r>
          </a:p>
          <a:p>
            <a:pPr>
              <a:spcAft>
                <a:spcPct val="30000"/>
              </a:spcAft>
              <a:buNone/>
            </a:pPr>
            <a:r>
              <a:rPr lang="el-GR" sz="2400" dirty="0" smtClean="0"/>
              <a:t>- Συνοπτική περιγραφή της βασικής ιδέας του σχεδίου </a:t>
            </a:r>
          </a:p>
          <a:p>
            <a:r>
              <a:rPr lang="el-GR" sz="2400" i="1" dirty="0" smtClean="0"/>
              <a:t>Φύλλο Εργασίας </a:t>
            </a:r>
          </a:p>
          <a:p>
            <a:pPr>
              <a:spcAft>
                <a:spcPct val="30000"/>
              </a:spcAft>
              <a:buNone/>
            </a:pPr>
            <a:r>
              <a:rPr lang="el-GR" sz="2400" dirty="0" smtClean="0"/>
              <a:t>Σύνολο κατάλληλα επιλεγμένων ερωτήσεων </a:t>
            </a:r>
          </a:p>
          <a:p>
            <a:pPr algn="ctr">
              <a:lnSpc>
                <a:spcPct val="90000"/>
              </a:lnSpc>
            </a:pP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chemeClr val="tx2"/>
                </a:solidFill>
              </a:rPr>
              <a:t>Ανάλυση της δραστηριότητας (</a:t>
            </a:r>
            <a:r>
              <a:rPr lang="el-GR" dirty="0" err="1">
                <a:solidFill>
                  <a:schemeClr val="tx2"/>
                </a:solidFill>
              </a:rPr>
              <a:t>Task</a:t>
            </a:r>
            <a:r>
              <a:rPr lang="el-GR" dirty="0">
                <a:solidFill>
                  <a:schemeClr val="tx2"/>
                </a:solidFill>
              </a:rPr>
              <a:t> </a:t>
            </a:r>
            <a:r>
              <a:rPr lang="el-GR" dirty="0" err="1">
                <a:solidFill>
                  <a:schemeClr val="tx2"/>
                </a:solidFill>
              </a:rPr>
              <a:t>analysis</a:t>
            </a:r>
            <a:r>
              <a:rPr lang="el-GR" dirty="0">
                <a:solidFill>
                  <a:schemeClr val="tx2"/>
                </a:solidFill>
              </a:rPr>
              <a:t>) </a:t>
            </a:r>
          </a:p>
        </p:txBody>
      </p:sp>
      <p:sp>
        <p:nvSpPr>
          <p:cNvPr id="3" name="Θέση περιεχομένου 2"/>
          <p:cNvSpPr>
            <a:spLocks noGrp="1"/>
          </p:cNvSpPr>
          <p:nvPr>
            <p:ph idx="1"/>
          </p:nvPr>
        </p:nvSpPr>
        <p:spPr/>
        <p:txBody>
          <a:bodyPr>
            <a:normAutofit/>
          </a:bodyPr>
          <a:lstStyle/>
          <a:p>
            <a:pPr>
              <a:buNone/>
            </a:pPr>
            <a:r>
              <a:rPr lang="el-GR" sz="2800" dirty="0" smtClean="0"/>
              <a:t>- Αναφορά στη σκοπιμότητα κάθε ερώτησης </a:t>
            </a:r>
          </a:p>
          <a:p>
            <a:pPr>
              <a:buNone/>
            </a:pPr>
            <a:r>
              <a:rPr lang="el-GR" sz="2800" dirty="0" smtClean="0"/>
              <a:t>- Εννοιολογικά ζητήματα/δυσκολίες που σχετίζονται με τη συγκεκριμένη μαθηματική έννοια </a:t>
            </a:r>
          </a:p>
          <a:p>
            <a:pPr>
              <a:buNone/>
            </a:pPr>
            <a:r>
              <a:rPr lang="el-GR" sz="2800" dirty="0" smtClean="0"/>
              <a:t>- Αντιστοίχιση με τις φάσεις μιας διδακτικής κατάστασης</a:t>
            </a:r>
            <a:endParaRPr lang="en-US" sz="2800" dirty="0" smtClean="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solidFill>
                  <a:schemeClr val="tx2"/>
                </a:solidFill>
              </a:rPr>
              <a:t>Η ταυτότητα (</a:t>
            </a:r>
            <a:r>
              <a:rPr lang="el-GR" dirty="0" err="1" smtClean="0">
                <a:solidFill>
                  <a:schemeClr val="tx2"/>
                </a:solidFill>
              </a:rPr>
              <a:t>α+β</a:t>
            </a:r>
            <a:r>
              <a:rPr lang="el-GR" dirty="0" smtClean="0">
                <a:solidFill>
                  <a:schemeClr val="tx2"/>
                </a:solidFill>
              </a:rPr>
              <a:t>) = α + 2αβ + β</a:t>
            </a:r>
            <a:r>
              <a:rPr lang="en-US" dirty="0" smtClean="0">
                <a:solidFill>
                  <a:schemeClr val="tx2"/>
                </a:solidFill>
              </a:rPr>
              <a:t> (1/3)</a:t>
            </a:r>
            <a:endParaRPr lang="el-GR" dirty="0">
              <a:solidFill>
                <a:schemeClr val="tx2"/>
              </a:solidFill>
            </a:endParaRPr>
          </a:p>
        </p:txBody>
      </p:sp>
      <p:sp>
        <p:nvSpPr>
          <p:cNvPr id="7" name="Rectangle 3"/>
          <p:cNvSpPr>
            <a:spLocks noChangeArrowheads="1"/>
          </p:cNvSpPr>
          <p:nvPr/>
        </p:nvSpPr>
        <p:spPr bwMode="auto">
          <a:xfrm>
            <a:off x="769938" y="1196975"/>
            <a:ext cx="8077200" cy="5876925"/>
          </a:xfrm>
          <a:prstGeom prst="rect">
            <a:avLst/>
          </a:prstGeom>
          <a:noFill/>
          <a:ln w="9525">
            <a:noFill/>
            <a:miter lim="800000"/>
            <a:headEnd/>
            <a:tailEnd/>
          </a:ln>
        </p:spPr>
        <p:txBody>
          <a:bodyPr/>
          <a:lstStyle/>
          <a:p>
            <a:pPr marL="457200" indent="-457200"/>
            <a:r>
              <a:rPr lang="el-GR" sz="2400" b="0" dirty="0" smtClean="0"/>
              <a:t>1. Συμπληρώστε τον παρακάτω πίνακα</a:t>
            </a:r>
          </a:p>
          <a:p>
            <a:pPr marL="457200" indent="-457200"/>
            <a:endParaRPr lang="el-GR" b="0" dirty="0" smtClean="0"/>
          </a:p>
          <a:p>
            <a:pPr marL="457200" indent="-457200"/>
            <a:endParaRPr lang="el-GR" b="0" dirty="0" smtClean="0"/>
          </a:p>
          <a:p>
            <a:pPr marL="457200" indent="-457200"/>
            <a:endParaRPr lang="el-GR" b="0" dirty="0" smtClean="0"/>
          </a:p>
          <a:p>
            <a:pPr marL="457200" indent="-457200"/>
            <a:endParaRPr lang="el-GR" b="0" dirty="0" smtClean="0"/>
          </a:p>
          <a:p>
            <a:pPr marL="457200" indent="-457200"/>
            <a:endParaRPr lang="el-GR" b="0" dirty="0" smtClean="0"/>
          </a:p>
          <a:p>
            <a:pPr marL="457200" indent="-457200"/>
            <a:endParaRPr lang="el-GR" b="0" dirty="0" smtClean="0"/>
          </a:p>
          <a:p>
            <a:pPr marL="457200" indent="-457200"/>
            <a:endParaRPr lang="el-GR" b="0" dirty="0" smtClean="0"/>
          </a:p>
          <a:p>
            <a:pPr marL="457200" indent="-457200"/>
            <a:endParaRPr lang="el-GR" sz="2400" b="0" dirty="0" smtClean="0"/>
          </a:p>
          <a:p>
            <a:pPr marL="457200" indent="-457200"/>
            <a:endParaRPr lang="el-GR" sz="2400" b="0" dirty="0" smtClean="0"/>
          </a:p>
          <a:p>
            <a:pPr marL="457200" indent="-457200"/>
            <a:endParaRPr lang="el-GR" sz="2400" dirty="0" smtClean="0"/>
          </a:p>
          <a:p>
            <a:pPr marL="457200" indent="-457200"/>
            <a:endParaRPr lang="el-GR" sz="2400" b="0" dirty="0" smtClean="0"/>
          </a:p>
          <a:p>
            <a:pPr marL="457200" indent="-457200"/>
            <a:endParaRPr lang="el-GR" sz="2400" b="0" dirty="0" smtClean="0"/>
          </a:p>
          <a:p>
            <a:pPr marL="457200" indent="-457200"/>
            <a:r>
              <a:rPr lang="el-GR" sz="2400" b="0" dirty="0" smtClean="0"/>
              <a:t>Συζητήστε τις παρατηρήσεις σας με τους συμμαθητές σας. Μπορείτε να διατυπώσετε έναν κανόνα; (Διατύπωση)</a:t>
            </a:r>
          </a:p>
        </p:txBody>
      </p:sp>
      <p:pic>
        <p:nvPicPr>
          <p:cNvPr id="8" name="Picture 7" descr="didaktiki1.JPG"/>
          <p:cNvPicPr>
            <a:picLocks noChangeAspect="1"/>
          </p:cNvPicPr>
          <p:nvPr/>
        </p:nvPicPr>
        <p:blipFill>
          <a:blip r:embed="rId3" cstate="print"/>
          <a:stretch>
            <a:fillRect/>
          </a:stretch>
        </p:blipFill>
        <p:spPr>
          <a:xfrm>
            <a:off x="2495550" y="1895475"/>
            <a:ext cx="4152900" cy="3067050"/>
          </a:xfrm>
          <a:prstGeom prst="rect">
            <a:avLst/>
          </a:prstGeom>
        </p:spPr>
      </p:pic>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solidFill>
                  <a:schemeClr val="tx2"/>
                </a:solidFill>
              </a:rPr>
              <a:t>Η ταυτότητα (</a:t>
            </a:r>
            <a:r>
              <a:rPr lang="el-GR" dirty="0" err="1" smtClean="0">
                <a:solidFill>
                  <a:schemeClr val="tx2"/>
                </a:solidFill>
              </a:rPr>
              <a:t>α+β</a:t>
            </a:r>
            <a:r>
              <a:rPr lang="el-GR" dirty="0" smtClean="0">
                <a:solidFill>
                  <a:schemeClr val="tx2"/>
                </a:solidFill>
              </a:rPr>
              <a:t>) = α + 2αβ + β</a:t>
            </a:r>
            <a:r>
              <a:rPr lang="en-US" dirty="0" smtClean="0">
                <a:solidFill>
                  <a:schemeClr val="tx2"/>
                </a:solidFill>
              </a:rPr>
              <a:t> (2/3)</a:t>
            </a:r>
            <a:endParaRPr lang="el-GR" dirty="0">
              <a:solidFill>
                <a:schemeClr val="tx2"/>
              </a:solidFill>
            </a:endParaRPr>
          </a:p>
        </p:txBody>
      </p:sp>
      <p:sp>
        <p:nvSpPr>
          <p:cNvPr id="3" name="Θέση περιεχομένου 2"/>
          <p:cNvSpPr>
            <a:spLocks noGrp="1"/>
          </p:cNvSpPr>
          <p:nvPr>
            <p:ph idx="1"/>
          </p:nvPr>
        </p:nvSpPr>
        <p:spPr/>
        <p:txBody>
          <a:bodyPr>
            <a:normAutofit/>
          </a:bodyPr>
          <a:lstStyle/>
          <a:p>
            <a:pPr marL="457200" indent="-457200">
              <a:spcAft>
                <a:spcPct val="30000"/>
              </a:spcAft>
              <a:buNone/>
            </a:pPr>
            <a:r>
              <a:rPr lang="el-GR" sz="2800" dirty="0" smtClean="0"/>
              <a:t>2. Χρησιμοποιώντας τα σύμβολα α και β να γράψετε μια μαθηματική σχέση με βάση τον κανόνα που έχετε διατυπώσει. (Τυποποίηση)</a:t>
            </a:r>
          </a:p>
          <a:p>
            <a:pPr marL="457200" indent="-457200">
              <a:buNone/>
            </a:pPr>
            <a:r>
              <a:rPr lang="el-GR" sz="2800" dirty="0" smtClean="0"/>
              <a:t>3. Είναι γνωστό ότι α = α</a:t>
            </a:r>
            <a:r>
              <a:rPr lang="en-US" sz="2800" dirty="0" smtClean="0">
                <a:cs typeface="Times New Roman" pitchFamily="18" charset="0"/>
              </a:rPr>
              <a:t>·</a:t>
            </a:r>
            <a:r>
              <a:rPr lang="el-GR" sz="2800" dirty="0" smtClean="0"/>
              <a:t>α. Να εφαρμόσετε τη σχέση αυτή στην παράσταση (</a:t>
            </a:r>
            <a:r>
              <a:rPr lang="el-GR" sz="2800" dirty="0" err="1" smtClean="0"/>
              <a:t>α+β</a:t>
            </a:r>
            <a:r>
              <a:rPr lang="el-GR" sz="2800" dirty="0" smtClean="0"/>
              <a:t>) και στη συνέχεια να εφαρμόσετε την επιμεριστική ιδιότητα. Προσπαθήστε να συνδέσετε το αποτέλεσμα με τον κανόνα που έχετε διατυπώσει στην προηγούμενη ερώτηση. (Τυποποίηση)</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solidFill>
                  <a:schemeClr val="tx2"/>
                </a:solidFill>
              </a:rPr>
              <a:t>Η ταυτότητα (</a:t>
            </a:r>
            <a:r>
              <a:rPr lang="el-GR" dirty="0" err="1" smtClean="0">
                <a:solidFill>
                  <a:schemeClr val="tx2"/>
                </a:solidFill>
              </a:rPr>
              <a:t>α+β</a:t>
            </a:r>
            <a:r>
              <a:rPr lang="el-GR" dirty="0" smtClean="0">
                <a:solidFill>
                  <a:schemeClr val="tx2"/>
                </a:solidFill>
              </a:rPr>
              <a:t>) = α + 2αβ + β</a:t>
            </a:r>
            <a:r>
              <a:rPr lang="en-US" dirty="0" smtClean="0">
                <a:solidFill>
                  <a:schemeClr val="tx2"/>
                </a:solidFill>
              </a:rPr>
              <a:t> (3/3)</a:t>
            </a:r>
            <a:endParaRPr lang="el-GR" dirty="0">
              <a:solidFill>
                <a:schemeClr val="tx2"/>
              </a:solidFill>
            </a:endParaRPr>
          </a:p>
        </p:txBody>
      </p:sp>
      <p:sp>
        <p:nvSpPr>
          <p:cNvPr id="5" name="Θέση περιεχομένου 4"/>
          <p:cNvSpPr>
            <a:spLocks noGrp="1"/>
          </p:cNvSpPr>
          <p:nvPr>
            <p:ph idx="1"/>
          </p:nvPr>
        </p:nvSpPr>
        <p:spPr/>
        <p:txBody>
          <a:bodyPr>
            <a:noAutofit/>
          </a:bodyPr>
          <a:lstStyle/>
          <a:p>
            <a:pPr marL="457200" indent="-457200">
              <a:spcAft>
                <a:spcPct val="30000"/>
              </a:spcAft>
              <a:buNone/>
            </a:pPr>
            <a:r>
              <a:rPr lang="el-GR" sz="2000" dirty="0" smtClean="0"/>
              <a:t>4. Με βάση το παρακάτω σχήμα να εξηγήσετε τον κανόνα που ήδη έχετε ανακαλύψει. (Σύνδεση αλγεβρικού και γεωμετρικού πλαισίου)  </a:t>
            </a:r>
          </a:p>
          <a:p>
            <a:pPr marL="457200" indent="-457200">
              <a:spcAft>
                <a:spcPct val="30000"/>
              </a:spcAft>
            </a:pPr>
            <a:endParaRPr lang="el-GR" sz="2400" dirty="0" smtClean="0"/>
          </a:p>
          <a:p>
            <a:pPr marL="457200" indent="-457200">
              <a:spcAft>
                <a:spcPct val="30000"/>
              </a:spcAft>
            </a:pPr>
            <a:endParaRPr lang="el-GR" sz="2400" dirty="0" smtClean="0"/>
          </a:p>
          <a:p>
            <a:pPr marL="457200" indent="-457200">
              <a:spcAft>
                <a:spcPct val="30000"/>
              </a:spcAft>
              <a:buNone/>
            </a:pPr>
            <a:endParaRPr lang="el-GR" sz="2400" dirty="0" smtClean="0"/>
          </a:p>
          <a:p>
            <a:pPr marL="457200" indent="-457200">
              <a:spcAft>
                <a:spcPct val="30000"/>
              </a:spcAft>
              <a:buNone/>
            </a:pPr>
            <a:endParaRPr lang="el-GR" sz="2000" dirty="0" smtClean="0"/>
          </a:p>
          <a:p>
            <a:pPr marL="457200" indent="-457200">
              <a:spcAft>
                <a:spcPct val="30000"/>
              </a:spcAft>
              <a:buNone/>
            </a:pPr>
            <a:r>
              <a:rPr lang="el-GR" sz="2000" dirty="0" smtClean="0"/>
              <a:t>Εφαρμογές: (α) Να αναπτύξετε την ταυτότητα (3κ+1)</a:t>
            </a:r>
          </a:p>
          <a:p>
            <a:pPr marL="457200" indent="-457200">
              <a:spcAft>
                <a:spcPct val="30000"/>
              </a:spcAft>
              <a:buNone/>
            </a:pPr>
            <a:r>
              <a:rPr lang="el-GR" sz="2000" dirty="0" smtClean="0"/>
              <a:t>(β) Να συμπληρώσετε τα κενά στην παρακάτω ισότητα:</a:t>
            </a:r>
          </a:p>
          <a:p>
            <a:pPr marL="457200" indent="-457200">
              <a:spcAft>
                <a:spcPct val="30000"/>
              </a:spcAft>
              <a:buNone/>
            </a:pPr>
            <a:r>
              <a:rPr lang="el-GR" sz="2000" dirty="0" smtClean="0"/>
              <a:t>           ( .... + α ) = 16 + ...... + ......</a:t>
            </a:r>
          </a:p>
          <a:p>
            <a:pPr>
              <a:buNone/>
            </a:pPr>
            <a:endParaRPr lang="el-GR" sz="2400" dirty="0"/>
          </a:p>
        </p:txBody>
      </p:sp>
      <p:pic>
        <p:nvPicPr>
          <p:cNvPr id="6" name="Picture 5" descr="didaktiki11.JPG"/>
          <p:cNvPicPr>
            <a:picLocks noChangeAspect="1"/>
          </p:cNvPicPr>
          <p:nvPr/>
        </p:nvPicPr>
        <p:blipFill>
          <a:blip r:embed="rId3" cstate="print"/>
          <a:stretch>
            <a:fillRect/>
          </a:stretch>
        </p:blipFill>
        <p:spPr>
          <a:xfrm>
            <a:off x="3203848" y="2636912"/>
            <a:ext cx="2457450" cy="2057400"/>
          </a:xfrm>
          <a:prstGeom prst="rect">
            <a:avLst/>
          </a:prstGeom>
        </p:spPr>
      </p:pic>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2"/>
                </a:solidFill>
              </a:rPr>
              <a:t>Καταστάσεις προβλήματος</a:t>
            </a:r>
            <a:r>
              <a:rPr lang="en-US" dirty="0" smtClean="0">
                <a:solidFill>
                  <a:schemeClr val="tx2"/>
                </a:solidFill>
              </a:rPr>
              <a:t> (1/6)</a:t>
            </a:r>
            <a:r>
              <a:rPr lang="el-GR" dirty="0" smtClean="0">
                <a:solidFill>
                  <a:schemeClr val="tx2"/>
                </a:solidFill>
              </a:rPr>
              <a:t> </a:t>
            </a:r>
            <a:endParaRPr lang="el-GR" dirty="0">
              <a:solidFill>
                <a:schemeClr val="tx2"/>
              </a:solidFill>
            </a:endParaRPr>
          </a:p>
        </p:txBody>
      </p:sp>
      <p:sp>
        <p:nvSpPr>
          <p:cNvPr id="3" name="Θέση περιεχομένου 2"/>
          <p:cNvSpPr>
            <a:spLocks noGrp="1"/>
          </p:cNvSpPr>
          <p:nvPr>
            <p:ph idx="1"/>
          </p:nvPr>
        </p:nvSpPr>
        <p:spPr/>
        <p:txBody>
          <a:bodyPr>
            <a:normAutofit fontScale="92500"/>
          </a:bodyPr>
          <a:lstStyle/>
          <a:p>
            <a:pPr>
              <a:spcAft>
                <a:spcPct val="25000"/>
              </a:spcAft>
              <a:buNone/>
            </a:pPr>
            <a:r>
              <a:rPr lang="el-GR" sz="3000" i="1" dirty="0" smtClean="0"/>
              <a:t>	Ορισμός: </a:t>
            </a:r>
            <a:r>
              <a:rPr lang="el-GR" sz="3000" dirty="0" smtClean="0"/>
              <a:t>Η παρουσίαση των ανοικτών ερωτήσεων μιας κατάστασης λίγο ή πολύ </a:t>
            </a:r>
            <a:r>
              <a:rPr lang="el-GR" sz="3000" dirty="0" err="1" smtClean="0"/>
              <a:t>μαθηματικοποιημένης</a:t>
            </a:r>
            <a:r>
              <a:rPr lang="el-GR" sz="3000" dirty="0" smtClean="0"/>
              <a:t>, η οποία καταλήγει σ' ένα πεδίο προβλημάτων, που τίθεται μέσα σ' ένα ή περισσότερα πλαίσια.</a:t>
            </a:r>
            <a:r>
              <a:rPr lang="el-GR" sz="2800" dirty="0" smtClean="0"/>
              <a:t> </a:t>
            </a:r>
          </a:p>
          <a:p>
            <a:pPr>
              <a:buNone/>
            </a:pPr>
            <a:r>
              <a:rPr lang="el-GR" sz="2800" dirty="0" smtClean="0"/>
              <a:t>	- H κύρια λειτουργία μιας κατάστασης - </a:t>
            </a:r>
            <a:r>
              <a:rPr lang="el-GR" sz="2800" dirty="0" err="1" smtClean="0"/>
              <a:t>πρoβλήματος</a:t>
            </a:r>
            <a:r>
              <a:rPr lang="el-GR" sz="2800" dirty="0" smtClean="0"/>
              <a:t>, είναι να παροτρύνει τους μαθητές, με πλάγιες ερωτήσεις που τίθενται καθώς (οι μαθητές) προχωρούν στην διερεύνησής τους, για την αρχικά </a:t>
            </a:r>
            <a:r>
              <a:rPr lang="el-GR" sz="2800" dirty="0" err="1" smtClean="0"/>
              <a:t>υπόρρητη</a:t>
            </a:r>
            <a:r>
              <a:rPr lang="el-GR" sz="2800" dirty="0" smtClean="0"/>
              <a:t> και αργότερα ξεκάθαρη χρήση καινούριων μαθηματικών εργαλείων. </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solidFill>
                  <a:schemeClr val="tx2"/>
                </a:solidFill>
              </a:rPr>
              <a:t>Καταστάσεις προβλήματος</a:t>
            </a:r>
            <a:r>
              <a:rPr lang="en-US" dirty="0" smtClean="0">
                <a:solidFill>
                  <a:schemeClr val="tx2"/>
                </a:solidFill>
              </a:rPr>
              <a:t> (2/6)</a:t>
            </a:r>
            <a:r>
              <a:rPr lang="el-GR" dirty="0" smtClean="0">
                <a:solidFill>
                  <a:schemeClr val="tx2"/>
                </a:solidFill>
              </a:rPr>
              <a:t> </a:t>
            </a:r>
            <a:endParaRPr lang="el-GR" dirty="0">
              <a:solidFill>
                <a:schemeClr val="tx2"/>
              </a:solidFill>
            </a:endParaRPr>
          </a:p>
        </p:txBody>
      </p:sp>
      <p:sp>
        <p:nvSpPr>
          <p:cNvPr id="5" name="Θέση περιεχομένου 4"/>
          <p:cNvSpPr>
            <a:spLocks noGrp="1"/>
          </p:cNvSpPr>
          <p:nvPr>
            <p:ph idx="1"/>
          </p:nvPr>
        </p:nvSpPr>
        <p:spPr/>
        <p:txBody>
          <a:bodyPr>
            <a:noAutofit/>
          </a:bodyPr>
          <a:lstStyle/>
          <a:p>
            <a:pPr>
              <a:buNone/>
            </a:pPr>
            <a:r>
              <a:rPr lang="el-GR" sz="2400" dirty="0" smtClean="0"/>
              <a:t>	1. Οι μαθητές να μπορούν να καταλάβουν εύκολα τα δεδομένα και να τα εμπλέξουν στη διερεύνησή τους με αφετηρία τις τρέχουσες γνώσεις τους. Να μπορούν να διακρίνουν μια πιθανή και κατάλληλη απάντηση στην ερώτηση που τέθηκε.</a:t>
            </a:r>
          </a:p>
          <a:p>
            <a:pPr>
              <a:buNone/>
            </a:pPr>
            <a:r>
              <a:rPr lang="el-GR" sz="2400" dirty="0" smtClean="0"/>
              <a:t>	</a:t>
            </a:r>
            <a:r>
              <a:rPr lang="el-GR" sz="2400" u="sng" dirty="0" smtClean="0"/>
              <a:t>Παράδειγμα 1</a:t>
            </a:r>
            <a:r>
              <a:rPr lang="el-GR" sz="2400" dirty="0" smtClean="0"/>
              <a:t> (Α΄ Λυκείου). Να κατασκευαστεί ένα τετράγωνο που οι κορυφές του να είναι πάνω σε δύο δεδομένους ομόκεντρους κύκλους.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solidFill>
                  <a:schemeClr val="tx2"/>
                </a:solidFill>
              </a:rPr>
              <a:t>Καταστάσεις προβλήματος</a:t>
            </a:r>
            <a:r>
              <a:rPr lang="en-US" dirty="0" smtClean="0">
                <a:solidFill>
                  <a:schemeClr val="tx2"/>
                </a:solidFill>
              </a:rPr>
              <a:t> (3/6)</a:t>
            </a:r>
            <a:r>
              <a:rPr lang="el-GR" dirty="0" smtClean="0">
                <a:solidFill>
                  <a:schemeClr val="tx2"/>
                </a:solidFill>
              </a:rPr>
              <a:t> </a:t>
            </a:r>
            <a:endParaRPr lang="el-GR" dirty="0"/>
          </a:p>
        </p:txBody>
      </p:sp>
      <p:sp>
        <p:nvSpPr>
          <p:cNvPr id="5" name="Θέση περιεχομένου 4"/>
          <p:cNvSpPr>
            <a:spLocks noGrp="1"/>
          </p:cNvSpPr>
          <p:nvPr>
            <p:ph idx="1"/>
          </p:nvPr>
        </p:nvSpPr>
        <p:spPr/>
        <p:txBody>
          <a:bodyPr>
            <a:noAutofit/>
          </a:bodyPr>
          <a:lstStyle/>
          <a:p>
            <a:pPr>
              <a:buNone/>
            </a:pPr>
            <a:r>
              <a:rPr lang="el-GR" sz="2400" dirty="0" smtClean="0"/>
              <a:t>	2. Η κατάσταση προβλήματος οδηγεί σ' ένα εννοιολογικό πεδίο, που πραγματικά επιθυμούμε να μελετηθούν και στο οποίο τοποθετούνται οι μαθησιακοί στόχοι. </a:t>
            </a:r>
          </a:p>
          <a:p>
            <a:pPr>
              <a:buNone/>
            </a:pPr>
            <a:r>
              <a:rPr lang="el-GR" sz="2400" dirty="0" smtClean="0"/>
              <a:t>	</a:t>
            </a:r>
            <a:r>
              <a:rPr lang="el-GR" sz="2400" u="sng" dirty="0" smtClean="0"/>
              <a:t>Παράδειγμα 2</a:t>
            </a:r>
            <a:r>
              <a:rPr lang="el-GR" sz="2400" dirty="0" smtClean="0"/>
              <a:t> (Γ΄ Λυκείου). Ένα τηλεφωνικό κέντρο δέχεται μια κλίση κατά μέσο όρο ανά πέντε λεπτά, ποια είναι η πιθανότητα να λάβει τρεις κλήσεις στο επόμενο τέταρτο της ώρας; </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2"/>
                </a:solidFill>
              </a:rPr>
              <a:t>Καταστάσεις προβλήματος</a:t>
            </a:r>
            <a:r>
              <a:rPr lang="en-US" dirty="0" smtClean="0">
                <a:solidFill>
                  <a:schemeClr val="tx2"/>
                </a:solidFill>
              </a:rPr>
              <a:t> (4/6)</a:t>
            </a:r>
            <a:r>
              <a:rPr lang="el-GR" dirty="0" smtClean="0">
                <a:solidFill>
                  <a:schemeClr val="tx2"/>
                </a:solidFill>
              </a:rPr>
              <a:t> </a:t>
            </a:r>
            <a:endParaRPr lang="el-GR" dirty="0">
              <a:solidFill>
                <a:schemeClr val="tx2"/>
              </a:solidFill>
            </a:endParaRPr>
          </a:p>
        </p:txBody>
      </p:sp>
      <p:sp>
        <p:nvSpPr>
          <p:cNvPr id="3" name="Θέση περιεχομένου 2"/>
          <p:cNvSpPr>
            <a:spLocks noGrp="1"/>
          </p:cNvSpPr>
          <p:nvPr>
            <p:ph idx="1"/>
          </p:nvPr>
        </p:nvSpPr>
        <p:spPr/>
        <p:txBody>
          <a:bodyPr>
            <a:normAutofit fontScale="92500"/>
          </a:bodyPr>
          <a:lstStyle/>
          <a:p>
            <a:pPr>
              <a:buNone/>
            </a:pPr>
            <a:r>
              <a:rPr lang="el-GR" sz="2800" dirty="0" smtClean="0"/>
              <a:t>	3. Οι παλιές γνώσεις των μαθητών δεν είναι επαρκείς ώστε να τους επιτρέψουν να λύσουν άμεσα το πρόβλημα. </a:t>
            </a:r>
          </a:p>
          <a:p>
            <a:pPr>
              <a:buNone/>
            </a:pPr>
            <a:r>
              <a:rPr lang="el-GR" sz="2800" dirty="0" smtClean="0"/>
              <a:t>	Παράδειγμα 3 (Γ΄ Λυκείου). Μεγέθυνση – σμίκρυνση.</a:t>
            </a:r>
          </a:p>
          <a:p>
            <a:pPr>
              <a:buNone/>
            </a:pPr>
            <a:r>
              <a:rPr lang="el-GR" sz="2800" dirty="0" smtClean="0"/>
              <a:t>	4. Οι γνώσεις, που είναι το αντικείμενο της διδασκαλίας, μας προμηθεύουν τα πλέον προσαρμοσμένα εργαλεία για να πετύχουμε τη λύση. </a:t>
            </a:r>
          </a:p>
          <a:p>
            <a:pPr>
              <a:buNone/>
            </a:pPr>
            <a:r>
              <a:rPr lang="el-GR" sz="2800" dirty="0" smtClean="0"/>
              <a:t>	Παραδείγματα: Όρια για τη μέθοδο των διαδοχικών προσεγγίσεων. </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solidFill>
                  <a:schemeClr val="tx2"/>
                </a:solidFill>
              </a:rPr>
              <a:t>Καταστάσεις προβλήματος </a:t>
            </a:r>
            <a:r>
              <a:rPr lang="en-US" dirty="0" smtClean="0">
                <a:solidFill>
                  <a:schemeClr val="tx2"/>
                </a:solidFill>
              </a:rPr>
              <a:t>(5/6)</a:t>
            </a:r>
            <a:endParaRPr lang="el-GR" dirty="0">
              <a:solidFill>
                <a:schemeClr val="tx2"/>
              </a:solidFill>
            </a:endParaRPr>
          </a:p>
        </p:txBody>
      </p:sp>
      <p:sp>
        <p:nvSpPr>
          <p:cNvPr id="5" name="Θέση περιεχομένου 4"/>
          <p:cNvSpPr>
            <a:spLocks noGrp="1"/>
          </p:cNvSpPr>
          <p:nvPr>
            <p:ph idx="1"/>
          </p:nvPr>
        </p:nvSpPr>
        <p:spPr/>
        <p:txBody>
          <a:bodyPr>
            <a:noAutofit/>
          </a:bodyPr>
          <a:lstStyle/>
          <a:p>
            <a:pPr>
              <a:buNone/>
            </a:pPr>
            <a:r>
              <a:rPr lang="el-GR" sz="2400" dirty="0" smtClean="0"/>
              <a:t>	5. Η ερώτηση μπορεί να διατυπωθεί σε διάφορα πλαίσια, στα οποία μπορούν να ενεργήσουν τα προς κατασκευή εργαλεία: Αλγεβρικά πλαίσια, γεωμετρικά, γραφικά, αριθμητικά.</a:t>
            </a:r>
          </a:p>
          <a:p>
            <a:pPr>
              <a:buNone/>
            </a:pPr>
            <a:r>
              <a:rPr lang="el-GR" sz="2400" dirty="0" smtClean="0"/>
              <a:t>	Παράδειγμα 5 (Γ΄ Λυκείου). Ποιο είναι το ορθογώνιο ορισμένης περιμέτρου και μεγίστου εμβαδού; Η ίδια ερώτηση για τον όγκο. </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ΔΙΔΑΚΤΙΚΗ ΜΑΘΗΜΑΤΙΚΩΝ </a:t>
            </a:r>
            <a:r>
              <a:rPr lang="en-US" dirty="0" smtClean="0">
                <a:solidFill>
                  <a:srgbClr val="5075BC"/>
                </a:solidFill>
              </a:rPr>
              <a:t>I</a:t>
            </a:r>
            <a:endParaRPr lang="el-GR" dirty="0"/>
          </a:p>
        </p:txBody>
      </p:sp>
      <p:sp>
        <p:nvSpPr>
          <p:cNvPr id="5" name="Υπότιτλος 4"/>
          <p:cNvSpPr>
            <a:spLocks noGrp="1"/>
          </p:cNvSpPr>
          <p:nvPr>
            <p:ph type="subTitle" idx="1"/>
          </p:nvPr>
        </p:nvSpPr>
        <p:spPr/>
        <p:txBody>
          <a:bodyPr/>
          <a:lstStyle/>
          <a:p>
            <a:r>
              <a:rPr lang="el-GR" dirty="0" smtClean="0"/>
              <a:t>Γιώργος Ψυχάρης</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tx2"/>
                </a:solidFill>
              </a:rPr>
              <a:t>Καταστάσεις προβλήματος</a:t>
            </a:r>
            <a:r>
              <a:rPr lang="en-US" dirty="0" smtClean="0">
                <a:solidFill>
                  <a:schemeClr val="tx2"/>
                </a:solidFill>
              </a:rPr>
              <a:t> (6/6)</a:t>
            </a:r>
            <a:r>
              <a:rPr lang="el-GR" dirty="0" smtClean="0">
                <a:solidFill>
                  <a:schemeClr val="tx2"/>
                </a:solidFill>
              </a:rPr>
              <a:t> </a:t>
            </a:r>
            <a:endParaRPr lang="el-GR" dirty="0">
              <a:solidFill>
                <a:schemeClr val="tx2"/>
              </a:solidFill>
            </a:endParaRPr>
          </a:p>
        </p:txBody>
      </p:sp>
      <p:sp>
        <p:nvSpPr>
          <p:cNvPr id="3" name="Θέση περιεχομένου 2"/>
          <p:cNvSpPr>
            <a:spLocks noGrp="1"/>
          </p:cNvSpPr>
          <p:nvPr>
            <p:ph idx="1"/>
          </p:nvPr>
        </p:nvSpPr>
        <p:spPr/>
        <p:txBody>
          <a:bodyPr>
            <a:normAutofit fontScale="92500" lnSpcReduction="10000"/>
          </a:bodyPr>
          <a:lstStyle/>
          <a:p>
            <a:pPr>
              <a:buNone/>
            </a:pPr>
            <a:r>
              <a:rPr lang="el-GR" sz="2800" dirty="0" smtClean="0"/>
              <a:t>	H </a:t>
            </a:r>
            <a:r>
              <a:rPr lang="el-GR" sz="2800" i="1" dirty="0" smtClean="0"/>
              <a:t>ανάλυση a </a:t>
            </a:r>
            <a:r>
              <a:rPr lang="el-GR" sz="2800" i="1" dirty="0" err="1" smtClean="0"/>
              <a:t>priori</a:t>
            </a:r>
            <a:r>
              <a:rPr lang="el-GR" sz="2800" i="1" dirty="0" smtClean="0"/>
              <a:t> </a:t>
            </a:r>
            <a:r>
              <a:rPr lang="el-GR" sz="2800" dirty="0" smtClean="0"/>
              <a:t>(εκ των προτέρων) είναι ιδιαίτερα σημαντική. Από την ποιότητά της θα εξαρτηθεί η επιτυχία της κατάστασης - προβλήματος. Έτσι, ο εκπαιδευτικός μπορεί να ελέγχει την εξέλιξη των δραστηριοτήτων των μαθητών, μπορεί επίσης να διορθώνει και να καταλαβαίνει τα παρατηρούμενα αποτελέσματα. Ε</a:t>
            </a:r>
          </a:p>
          <a:p>
            <a:pPr>
              <a:buNone/>
            </a:pPr>
            <a:r>
              <a:rPr lang="el-GR" sz="2800" dirty="0" smtClean="0"/>
              <a:t>	Οι πολλαπλές </a:t>
            </a:r>
            <a:r>
              <a:rPr lang="el-GR" sz="2800" i="1" dirty="0" smtClean="0"/>
              <a:t>εικασίες </a:t>
            </a:r>
            <a:r>
              <a:rPr lang="el-GR" sz="2800" dirty="0" smtClean="0"/>
              <a:t>(</a:t>
            </a:r>
            <a:r>
              <a:rPr lang="el-GR" sz="2800" dirty="0" err="1" smtClean="0"/>
              <a:t>conjectures</a:t>
            </a:r>
            <a:r>
              <a:rPr lang="el-GR" sz="2800" dirty="0" smtClean="0"/>
              <a:t>) που θα εμφανιστούν θα μπορούν να εκτιμηθούν και βεβαίως μεταξύ των άλλων να τροφοδοτήσουν μια </a:t>
            </a:r>
            <a:r>
              <a:rPr lang="el-GR" sz="2800" i="1" dirty="0" smtClean="0"/>
              <a:t>επιστημονική συζήτηση </a:t>
            </a:r>
            <a:r>
              <a:rPr lang="el-GR" sz="2800" dirty="0" smtClean="0"/>
              <a:t>(</a:t>
            </a:r>
            <a:r>
              <a:rPr lang="el-GR" sz="2800" dirty="0" err="1" smtClean="0"/>
              <a:t>débat</a:t>
            </a:r>
            <a:r>
              <a:rPr lang="el-GR" sz="2800" dirty="0" smtClean="0"/>
              <a:t> </a:t>
            </a:r>
            <a:r>
              <a:rPr lang="el-GR" sz="2800" dirty="0" err="1" smtClean="0"/>
              <a:t>scientifique</a:t>
            </a:r>
            <a:r>
              <a:rPr lang="el-GR" sz="2800" dirty="0" smtClean="0"/>
              <a:t>) στην τάξη. </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solidFill>
                  <a:schemeClr val="tx2"/>
                </a:solidFill>
              </a:rPr>
              <a:t>Κεντρικά </a:t>
            </a:r>
            <a:r>
              <a:rPr lang="el-GR" dirty="0" err="1" smtClean="0">
                <a:solidFill>
                  <a:schemeClr val="tx2"/>
                </a:solidFill>
              </a:rPr>
              <a:t>δομήματα</a:t>
            </a:r>
            <a:r>
              <a:rPr lang="el-GR" dirty="0" smtClean="0">
                <a:solidFill>
                  <a:schemeClr val="tx2"/>
                </a:solidFill>
              </a:rPr>
              <a:t> της Θεωρίας Διδακτικών Καταστάσεων </a:t>
            </a:r>
            <a:r>
              <a:rPr lang="en-US" dirty="0" smtClean="0">
                <a:solidFill>
                  <a:schemeClr val="tx2"/>
                </a:solidFill>
              </a:rPr>
              <a:t>(1/3)</a:t>
            </a:r>
            <a:r>
              <a:rPr lang="el-GR" dirty="0" smtClean="0">
                <a:solidFill>
                  <a:schemeClr val="tx2"/>
                </a:solidFill>
              </a:rPr>
              <a:t> </a:t>
            </a:r>
            <a:endParaRPr lang="el-GR" dirty="0">
              <a:solidFill>
                <a:schemeClr val="tx2"/>
              </a:solidFill>
            </a:endParaRPr>
          </a:p>
        </p:txBody>
      </p:sp>
      <p:sp>
        <p:nvSpPr>
          <p:cNvPr id="5" name="Θέση περιεχομένου 4"/>
          <p:cNvSpPr>
            <a:spLocks noGrp="1"/>
          </p:cNvSpPr>
          <p:nvPr>
            <p:ph idx="1"/>
          </p:nvPr>
        </p:nvSpPr>
        <p:spPr/>
        <p:txBody>
          <a:bodyPr>
            <a:noAutofit/>
          </a:bodyPr>
          <a:lstStyle/>
          <a:p>
            <a:pPr lvl="1">
              <a:buNone/>
            </a:pPr>
            <a:r>
              <a:rPr lang="el-GR" sz="2400" dirty="0" smtClean="0"/>
              <a:t>	</a:t>
            </a:r>
            <a:r>
              <a:rPr lang="en-US" sz="2400" dirty="0" smtClean="0"/>
              <a:t>Milieu’. </a:t>
            </a:r>
            <a:r>
              <a:rPr lang="el-GR" sz="2400" dirty="0" smtClean="0"/>
              <a:t>Ένα ‘περιβάλλον’ που περιλαμβάνει υλικά και συμβολικά αντικείμενα που μπορεί να παρέχουν ανατροφοδότηση στις δράσεις του μαθητή σε αυτά. </a:t>
            </a:r>
          </a:p>
          <a:p>
            <a:pPr>
              <a:buNone/>
            </a:pPr>
            <a:r>
              <a:rPr lang="el-GR" sz="2400" dirty="0" smtClean="0"/>
              <a:t>	- Για να επιλύσει ένα πρόβλημα ο μαθητής εμπλέκεται σε δράση μέσα στο </a:t>
            </a:r>
            <a:r>
              <a:rPr lang="en-US" sz="2400" dirty="0" smtClean="0"/>
              <a:t>milieu</a:t>
            </a:r>
            <a:r>
              <a:rPr lang="el-GR" sz="2400" dirty="0" smtClean="0"/>
              <a:t>, αναπτύσσει υποθέσεις, τις δοκιμάζει και ανάλογα με την ανατροφοδότηση διαμορφώνει στρατηγικές. Ανταγωνιστική σχέση μαθητή-</a:t>
            </a:r>
            <a:r>
              <a:rPr lang="en-US" sz="2400" dirty="0" smtClean="0"/>
              <a:t>milieu.</a:t>
            </a:r>
            <a:endParaRPr lang="el-GR" sz="2400" dirty="0" smtClean="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solidFill>
                  <a:schemeClr val="tx2"/>
                </a:solidFill>
              </a:rPr>
              <a:t>Κεντρικά </a:t>
            </a:r>
            <a:r>
              <a:rPr lang="el-GR" dirty="0" err="1" smtClean="0">
                <a:solidFill>
                  <a:schemeClr val="tx2"/>
                </a:solidFill>
              </a:rPr>
              <a:t>δομήματα</a:t>
            </a:r>
            <a:r>
              <a:rPr lang="el-GR" dirty="0" smtClean="0">
                <a:solidFill>
                  <a:schemeClr val="tx2"/>
                </a:solidFill>
              </a:rPr>
              <a:t> της Θεωρίας Διδακτικών Καταστάσεων </a:t>
            </a:r>
            <a:r>
              <a:rPr lang="en-US" dirty="0" smtClean="0">
                <a:solidFill>
                  <a:schemeClr val="tx2"/>
                </a:solidFill>
              </a:rPr>
              <a:t>(2/3)</a:t>
            </a:r>
            <a:endParaRPr lang="el-GR" dirty="0"/>
          </a:p>
        </p:txBody>
      </p:sp>
      <p:sp>
        <p:nvSpPr>
          <p:cNvPr id="3" name="Θέση περιεχομένου 2"/>
          <p:cNvSpPr>
            <a:spLocks noGrp="1"/>
          </p:cNvSpPr>
          <p:nvPr>
            <p:ph idx="1"/>
          </p:nvPr>
        </p:nvSpPr>
        <p:spPr/>
        <p:txBody>
          <a:bodyPr>
            <a:normAutofit/>
          </a:bodyPr>
          <a:lstStyle/>
          <a:p>
            <a:pPr>
              <a:buNone/>
            </a:pPr>
            <a:r>
              <a:rPr lang="el-GR" sz="2800" dirty="0" smtClean="0"/>
              <a:t>	Α-διδακτική κατάσταση. Μια κατάσταση που έχει σχεδιαστεί ώστε να εμπλέξει το μαθητή σε δράσεις για ένα αποτέλεσμα που προκύπτει μόνο με την εφαρμογή της συγκεκριμένης γνώσης που επιδιώκεται να αποκομίσει ο μαθητής. Ο μαθητής δεν μπορεί να ‘διαβάσει’ την πρόθεση του εκπαιδευτικού σε σχέση με τη γνώση αυτή ώστε να πάρει κατάλληλες αποφάσεις. </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solidFill>
                  <a:schemeClr val="tx2"/>
                </a:solidFill>
              </a:rPr>
              <a:t>Κεντρικά </a:t>
            </a:r>
            <a:r>
              <a:rPr lang="el-GR" dirty="0" err="1" smtClean="0">
                <a:solidFill>
                  <a:schemeClr val="tx2"/>
                </a:solidFill>
              </a:rPr>
              <a:t>δομήματα</a:t>
            </a:r>
            <a:r>
              <a:rPr lang="el-GR" dirty="0" smtClean="0">
                <a:solidFill>
                  <a:schemeClr val="tx2"/>
                </a:solidFill>
              </a:rPr>
              <a:t> της Θεωρίας Διδακτικών Καταστάσεων </a:t>
            </a:r>
            <a:r>
              <a:rPr lang="en-US" dirty="0" smtClean="0">
                <a:solidFill>
                  <a:schemeClr val="tx2"/>
                </a:solidFill>
              </a:rPr>
              <a:t>(3/3)</a:t>
            </a:r>
            <a:r>
              <a:rPr lang="el-GR" dirty="0" smtClean="0">
                <a:solidFill>
                  <a:schemeClr val="tx2"/>
                </a:solidFill>
              </a:rPr>
              <a:t> </a:t>
            </a:r>
            <a:endParaRPr lang="el-GR" dirty="0">
              <a:solidFill>
                <a:schemeClr val="tx2"/>
              </a:solidFill>
            </a:endParaRPr>
          </a:p>
        </p:txBody>
      </p:sp>
      <p:sp>
        <p:nvSpPr>
          <p:cNvPr id="5" name="Θέση περιεχομένου 4"/>
          <p:cNvSpPr>
            <a:spLocks noGrp="1"/>
          </p:cNvSpPr>
          <p:nvPr>
            <p:ph idx="1"/>
          </p:nvPr>
        </p:nvSpPr>
        <p:spPr/>
        <p:txBody>
          <a:bodyPr>
            <a:noAutofit/>
          </a:bodyPr>
          <a:lstStyle/>
          <a:p>
            <a:pPr>
              <a:buFontTx/>
              <a:buChar char="•"/>
            </a:pPr>
            <a:r>
              <a:rPr lang="el-GR" sz="2400" dirty="0" smtClean="0"/>
              <a:t>Μεταβίβαση (</a:t>
            </a:r>
            <a:r>
              <a:rPr lang="fr-FR" sz="2400" dirty="0" err="1" smtClean="0"/>
              <a:t>devolution</a:t>
            </a:r>
            <a:r>
              <a:rPr lang="fr-FR" sz="2400" dirty="0" smtClean="0"/>
              <a:t> </a:t>
            </a:r>
            <a:r>
              <a:rPr lang="fr-FR" sz="2400" dirty="0" err="1" smtClean="0"/>
              <a:t>process</a:t>
            </a:r>
            <a:r>
              <a:rPr lang="en-US" sz="2400" dirty="0" smtClean="0"/>
              <a:t>). </a:t>
            </a:r>
            <a:r>
              <a:rPr lang="el-GR" sz="2400" dirty="0" smtClean="0"/>
              <a:t>Μεταβίβαση ευθύνης στο μαθητή για την επίλυση του προβλήματος.</a:t>
            </a:r>
            <a:r>
              <a:rPr lang="en-US" sz="2400" dirty="0" smtClean="0"/>
              <a:t> </a:t>
            </a:r>
            <a:endParaRPr lang="el-GR" sz="2400" dirty="0" smtClean="0"/>
          </a:p>
          <a:p>
            <a:pPr>
              <a:buFontTx/>
              <a:buChar char="•"/>
            </a:pPr>
            <a:r>
              <a:rPr lang="en-US" sz="2400" dirty="0" smtClean="0"/>
              <a:t>M</a:t>
            </a:r>
            <a:r>
              <a:rPr lang="el-GR" sz="2400" dirty="0" smtClean="0"/>
              <a:t>ε την ολοκλήρωση της δράσης ο εκπαιδευτικός αλλάζει τους όρους του παιχνιδιού (δηλ. το </a:t>
            </a:r>
            <a:r>
              <a:rPr lang="en-US" sz="2400" dirty="0" smtClean="0"/>
              <a:t>milieu) </a:t>
            </a:r>
            <a:r>
              <a:rPr lang="el-GR" sz="2400" dirty="0" smtClean="0"/>
              <a:t>και ορίζει μια νέα κατάσταση ώστε να διαμορφώσουν οι μαθητές τη γνώση που αποκόμισαν κατά την αλληλεπίδρασή τους με το </a:t>
            </a:r>
            <a:r>
              <a:rPr lang="en-US" sz="2400" dirty="0" smtClean="0"/>
              <a:t>milieu</a:t>
            </a:r>
            <a:r>
              <a:rPr lang="el-GR" sz="2400" dirty="0" smtClean="0"/>
              <a:t>. </a:t>
            </a:r>
          </a:p>
          <a:p>
            <a:pPr>
              <a:buNone/>
            </a:pPr>
            <a:r>
              <a:rPr lang="el-GR" sz="2400" dirty="0" smtClean="0"/>
              <a:t>	- Μέρος αυτής της διαδικασίας αποτελεί η φάση επισημοποίησης της γνώσης (ή φάση εφαρμογής της ΘΔΚ). Σύνδεση της νέας γνώσης με την καθιερωμένη για την επίλυση αντίστοιχων προβλημάτων. </a:t>
            </a:r>
            <a:endParaRPr lang="en-US" sz="2400" dirty="0" smtClean="0"/>
          </a:p>
          <a:p>
            <a:pPr>
              <a:buFontTx/>
              <a:buChar char="•"/>
            </a:pP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Γιώργος Ψυχάρης</a:t>
            </a:r>
            <a:r>
              <a:rPr lang="en-US" sz="2000" dirty="0" smtClean="0"/>
              <a:t>, 2014</a:t>
            </a:r>
            <a:r>
              <a:rPr lang="el-GR" sz="2000" dirty="0" smtClean="0"/>
              <a:t>. Γιώργος Ψυχάρης. «Διδακτική Μαθηματικών Ι. H Θεωρία Διδακτικών Καταστάσεων ως πλαίσιο σχεδιασμού δραστηριοτήτων».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a:t>http://opencourses.uoa.gr/courses/MATH307</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solidFill>
                  <a:schemeClr val="tx2"/>
                </a:solidFill>
              </a:rPr>
              <a:t>Επισκόπηση του μαθήματος</a:t>
            </a:r>
            <a:endParaRPr lang="el-GR" dirty="0">
              <a:solidFill>
                <a:schemeClr val="tx2"/>
              </a:solidFill>
            </a:endParaRPr>
          </a:p>
        </p:txBody>
      </p:sp>
      <p:sp>
        <p:nvSpPr>
          <p:cNvPr id="5" name="Θέση περιεχομένου 4"/>
          <p:cNvSpPr>
            <a:spLocks noGrp="1"/>
          </p:cNvSpPr>
          <p:nvPr>
            <p:ph idx="1"/>
          </p:nvPr>
        </p:nvSpPr>
        <p:spPr/>
        <p:txBody>
          <a:bodyPr>
            <a:noAutofit/>
          </a:bodyPr>
          <a:lstStyle/>
          <a:p>
            <a:pPr>
              <a:lnSpc>
                <a:spcPct val="125000"/>
              </a:lnSpc>
              <a:spcBef>
                <a:spcPct val="0"/>
              </a:spcBef>
              <a:buFontTx/>
              <a:buChar char="•"/>
            </a:pPr>
            <a:r>
              <a:rPr lang="el-GR" sz="2400" dirty="0" smtClean="0"/>
              <a:t>Η ΘΔΚ ως πλαίσιο σχεδιασμού εκπαιδευτικών δραστηριοτήτων </a:t>
            </a:r>
          </a:p>
          <a:p>
            <a:pPr>
              <a:lnSpc>
                <a:spcPct val="125000"/>
              </a:lnSpc>
              <a:spcBef>
                <a:spcPct val="0"/>
              </a:spcBef>
              <a:buFontTx/>
              <a:buChar char="•"/>
            </a:pPr>
            <a:r>
              <a:rPr lang="el-GR" sz="2400" dirty="0" smtClean="0"/>
              <a:t>Συζήτηση για παραδείγματα δραστηριοτήτων</a:t>
            </a:r>
          </a:p>
          <a:p>
            <a:pPr>
              <a:lnSpc>
                <a:spcPct val="125000"/>
              </a:lnSpc>
              <a:spcBef>
                <a:spcPct val="0"/>
              </a:spcBef>
              <a:buFontTx/>
              <a:buChar char="•"/>
            </a:pPr>
            <a:r>
              <a:rPr lang="el-GR" sz="2400" dirty="0" smtClean="0"/>
              <a:t>Άλλα βασικά </a:t>
            </a:r>
            <a:r>
              <a:rPr lang="el-GR" sz="2400" dirty="0" err="1" smtClean="0"/>
              <a:t>δομήματα</a:t>
            </a:r>
            <a:r>
              <a:rPr lang="el-GR" sz="2400" dirty="0" smtClean="0"/>
              <a:t> της ΘΔΚ </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3200" dirty="0" smtClean="0">
                <a:solidFill>
                  <a:schemeClr val="tx2"/>
                </a:solidFill>
              </a:rPr>
              <a:t>H </a:t>
            </a:r>
            <a:r>
              <a:rPr lang="el-GR" sz="3200" dirty="0" smtClean="0">
                <a:solidFill>
                  <a:schemeClr val="tx2"/>
                </a:solidFill>
              </a:rPr>
              <a:t>Θεωρία Διδακτικών Καταστάσεων ως πλαίσιο σχεδιασμού δραστηριοτήτων </a:t>
            </a:r>
            <a:endParaRPr lang="el-GR" sz="3200" dirty="0">
              <a:solidFill>
                <a:schemeClr val="tx2"/>
              </a:solidFill>
            </a:endParaRPr>
          </a:p>
        </p:txBody>
      </p:sp>
      <p:sp>
        <p:nvSpPr>
          <p:cNvPr id="3" name="Θέση περιεχομένου 2"/>
          <p:cNvSpPr>
            <a:spLocks noGrp="1"/>
          </p:cNvSpPr>
          <p:nvPr>
            <p:ph idx="1"/>
          </p:nvPr>
        </p:nvSpPr>
        <p:spPr/>
        <p:txBody>
          <a:bodyPr>
            <a:normAutofit/>
          </a:bodyPr>
          <a:lstStyle/>
          <a:p>
            <a:pPr algn="just">
              <a:spcBef>
                <a:spcPct val="0"/>
              </a:spcBef>
              <a:buNone/>
            </a:pPr>
            <a:r>
              <a:rPr lang="el-GR" sz="2800" dirty="0" smtClean="0"/>
              <a:t>	Μια δραστηριότητα για τα Μαθηματικά περιγράφει μια </a:t>
            </a:r>
            <a:r>
              <a:rPr lang="el-GR" sz="2800" i="1" dirty="0" smtClean="0"/>
              <a:t>διδακτική κατάσταση</a:t>
            </a:r>
            <a:r>
              <a:rPr lang="el-GR" sz="2800" dirty="0" smtClean="0"/>
              <a:t> και υλοποιείται μέσα από μια σειρά διαδοχικών </a:t>
            </a:r>
            <a:r>
              <a:rPr lang="el-GR" sz="2800" i="1" dirty="0" smtClean="0"/>
              <a:t>φάσεων εφαρμογής.</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chemeClr val="tx2"/>
                </a:solidFill>
              </a:rPr>
              <a:t>Η φάση της βασικής μαθηματικής δράσης </a:t>
            </a:r>
          </a:p>
        </p:txBody>
      </p:sp>
      <p:sp>
        <p:nvSpPr>
          <p:cNvPr id="5" name="Θέση περιεχομένου 4"/>
          <p:cNvSpPr>
            <a:spLocks noGrp="1"/>
          </p:cNvSpPr>
          <p:nvPr>
            <p:ph idx="1"/>
          </p:nvPr>
        </p:nvSpPr>
        <p:spPr/>
        <p:txBody>
          <a:bodyPr>
            <a:noAutofit/>
          </a:bodyPr>
          <a:lstStyle/>
          <a:p>
            <a:pPr>
              <a:lnSpc>
                <a:spcPct val="90000"/>
              </a:lnSpc>
              <a:spcAft>
                <a:spcPct val="20000"/>
              </a:spcAft>
              <a:buFontTx/>
              <a:buChar char="-"/>
            </a:pPr>
            <a:r>
              <a:rPr lang="el-GR" sz="2400" dirty="0" smtClean="0"/>
              <a:t>Οι μαθητές εμπλέκονται με τη λύση ενός πραγματικού ή καθαρά μαθηματικού προβλήματος (π.χ. συμπλήρωση πίνακα, κατασκευή γραφήματος, πραγματοποίηση μετρήσεων)</a:t>
            </a:r>
          </a:p>
          <a:p>
            <a:pPr>
              <a:lnSpc>
                <a:spcPct val="90000"/>
              </a:lnSpc>
              <a:spcAft>
                <a:spcPct val="20000"/>
              </a:spcAft>
              <a:buFontTx/>
              <a:buChar char="-"/>
            </a:pPr>
            <a:r>
              <a:rPr lang="el-GR" sz="2400" dirty="0" smtClean="0"/>
              <a:t>Υποθέσεις, διαισθητική προσέγγιση εννοιών</a:t>
            </a:r>
          </a:p>
          <a:p>
            <a:pPr>
              <a:lnSpc>
                <a:spcPct val="90000"/>
              </a:lnSpc>
              <a:buFontTx/>
              <a:buChar char="-"/>
            </a:pPr>
            <a:r>
              <a:rPr lang="el-GR" sz="2400" dirty="0" smtClean="0"/>
              <a:t>Συστηματική αναζήτηση μεθόδων με βάση ένα κίνητρο, ανάπτυξη ερμηνειών ή εξηγήσεων</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solidFill>
                  <a:schemeClr val="tx2"/>
                </a:solidFill>
              </a:rPr>
              <a:t>Η φάση της διαπραγμάτευσης</a:t>
            </a:r>
          </a:p>
        </p:txBody>
      </p:sp>
      <p:sp>
        <p:nvSpPr>
          <p:cNvPr id="3" name="Θέση περιεχομένου 2"/>
          <p:cNvSpPr>
            <a:spLocks noGrp="1"/>
          </p:cNvSpPr>
          <p:nvPr>
            <p:ph idx="1"/>
          </p:nvPr>
        </p:nvSpPr>
        <p:spPr/>
        <p:txBody>
          <a:bodyPr>
            <a:normAutofit lnSpcReduction="10000"/>
          </a:bodyPr>
          <a:lstStyle/>
          <a:p>
            <a:pPr>
              <a:lnSpc>
                <a:spcPct val="90000"/>
              </a:lnSpc>
              <a:spcAft>
                <a:spcPct val="20000"/>
              </a:spcAft>
              <a:buFontTx/>
              <a:buChar char="-"/>
            </a:pPr>
            <a:r>
              <a:rPr lang="el-GR" sz="2400" dirty="0" smtClean="0"/>
              <a:t>Επικοινωνία ιδεών και αποτελεσμάτων της αρχικής δραστηριότητας με τους συμμαθητές και το διδάσκοντα (στρατηγικές, παρατηρήσεις, λύσεις)  </a:t>
            </a:r>
          </a:p>
          <a:p>
            <a:pPr>
              <a:lnSpc>
                <a:spcPct val="90000"/>
              </a:lnSpc>
              <a:spcAft>
                <a:spcPct val="20000"/>
              </a:spcAft>
              <a:buFontTx/>
              <a:buChar char="-"/>
            </a:pPr>
            <a:r>
              <a:rPr lang="el-GR" sz="2400" dirty="0" smtClean="0"/>
              <a:t>Διάκριση μιας σχέσης, κανόνα, κανονικότητας </a:t>
            </a:r>
          </a:p>
          <a:p>
            <a:pPr>
              <a:lnSpc>
                <a:spcPct val="80000"/>
              </a:lnSpc>
              <a:spcAft>
                <a:spcPct val="20000"/>
              </a:spcAft>
              <a:buFontTx/>
              <a:buChar char="-"/>
            </a:pPr>
            <a:r>
              <a:rPr lang="el-GR" sz="2400" dirty="0" smtClean="0"/>
              <a:t>Απόπειρες </a:t>
            </a:r>
            <a:r>
              <a:rPr lang="el-GR" sz="2400" i="1" dirty="0" smtClean="0"/>
              <a:t>διατύπωσης </a:t>
            </a:r>
            <a:r>
              <a:rPr lang="el-GR" sz="2400" dirty="0" smtClean="0"/>
              <a:t>συμπερασμάτων με μαθηματική ορολογία (πιθανές σχέσεις, χρήση φυσικής γλώσσας) </a:t>
            </a:r>
          </a:p>
          <a:p>
            <a:pPr>
              <a:lnSpc>
                <a:spcPct val="80000"/>
              </a:lnSpc>
              <a:spcAft>
                <a:spcPct val="20000"/>
              </a:spcAft>
              <a:buFontTx/>
              <a:buChar char="-"/>
            </a:pPr>
            <a:r>
              <a:rPr lang="el-GR" sz="2400" dirty="0" smtClean="0"/>
              <a:t>Διαδικασίες </a:t>
            </a:r>
            <a:r>
              <a:rPr lang="el-GR" sz="2400" i="1" dirty="0" smtClean="0"/>
              <a:t>ελέγχου </a:t>
            </a:r>
            <a:r>
              <a:rPr lang="el-GR" sz="2400" dirty="0" smtClean="0"/>
              <a:t>της ορθότητας μιας απάντησης/απόφασης/λύσης </a:t>
            </a:r>
          </a:p>
          <a:p>
            <a:pPr lvl="1">
              <a:lnSpc>
                <a:spcPct val="80000"/>
              </a:lnSpc>
              <a:spcAft>
                <a:spcPct val="20000"/>
              </a:spcAft>
              <a:buFont typeface="Wingdings" pitchFamily="2" charset="2"/>
              <a:buChar char="Ø"/>
            </a:pPr>
            <a:r>
              <a:rPr lang="el-GR" sz="2400" dirty="0" smtClean="0"/>
              <a:t>  Πρόβλεψη εγκυρότητας (‘Έχω τον έλεγχο’)</a:t>
            </a:r>
          </a:p>
          <a:p>
            <a:pPr lvl="1">
              <a:lnSpc>
                <a:spcPct val="80000"/>
              </a:lnSpc>
              <a:spcAft>
                <a:spcPct val="20000"/>
              </a:spcAft>
              <a:buFont typeface="Wingdings" pitchFamily="2" charset="2"/>
              <a:buChar char="Ø"/>
            </a:pPr>
            <a:r>
              <a:rPr lang="el-GR" sz="2400" dirty="0" smtClean="0"/>
              <a:t>  Εξασφάλιση εγκυρότητας (επιβεβαίωση)</a:t>
            </a:r>
          </a:p>
          <a:p>
            <a:pPr lvl="1">
              <a:lnSpc>
                <a:spcPct val="80000"/>
              </a:lnSpc>
              <a:spcAft>
                <a:spcPct val="20000"/>
              </a:spcAft>
              <a:buFont typeface="Wingdings" pitchFamily="2" charset="2"/>
              <a:buChar char="Ø"/>
            </a:pPr>
            <a:r>
              <a:rPr lang="el-GR" sz="2400" dirty="0" smtClean="0"/>
              <a:t>  Αναγνώριση του λάθους – Ανατροφοδότηση  </a:t>
            </a:r>
            <a:endParaRPr lang="el-GR" sz="24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chemeClr val="tx2"/>
                </a:solidFill>
              </a:rPr>
              <a:t>Η φάση της τυποποίησης (</a:t>
            </a:r>
            <a:r>
              <a:rPr lang="el-GR" dirty="0" err="1">
                <a:solidFill>
                  <a:schemeClr val="tx2"/>
                </a:solidFill>
              </a:rPr>
              <a:t>μαθηματικοποίησης</a:t>
            </a:r>
            <a:r>
              <a:rPr lang="el-GR" dirty="0">
                <a:solidFill>
                  <a:schemeClr val="tx2"/>
                </a:solidFill>
              </a:rPr>
              <a:t>)</a:t>
            </a:r>
          </a:p>
        </p:txBody>
      </p:sp>
      <p:sp>
        <p:nvSpPr>
          <p:cNvPr id="5" name="Θέση περιεχομένου 4"/>
          <p:cNvSpPr>
            <a:spLocks noGrp="1"/>
          </p:cNvSpPr>
          <p:nvPr>
            <p:ph idx="1"/>
          </p:nvPr>
        </p:nvSpPr>
        <p:spPr/>
        <p:txBody>
          <a:bodyPr>
            <a:noAutofit/>
          </a:bodyPr>
          <a:lstStyle/>
          <a:p>
            <a:pPr>
              <a:lnSpc>
                <a:spcPct val="90000"/>
              </a:lnSpc>
              <a:spcAft>
                <a:spcPct val="20000"/>
              </a:spcAft>
              <a:buFontTx/>
              <a:buChar char="-"/>
            </a:pPr>
            <a:r>
              <a:rPr lang="el-GR" sz="2400" dirty="0" smtClean="0"/>
              <a:t>Έκφραση σχέσεων με χρήση του μαθηματικού συμβολισμού </a:t>
            </a:r>
          </a:p>
          <a:p>
            <a:pPr>
              <a:lnSpc>
                <a:spcPct val="90000"/>
              </a:lnSpc>
              <a:spcAft>
                <a:spcPct val="20000"/>
              </a:spcAft>
              <a:buFontTx/>
              <a:buChar char="-"/>
            </a:pPr>
            <a:r>
              <a:rPr lang="el-GR" sz="2400" dirty="0" smtClean="0"/>
              <a:t>Υλοποίηση αποδείξεων για την απαιτούμενη μαθηματική εγκυρότητα </a:t>
            </a:r>
          </a:p>
          <a:p>
            <a:pPr>
              <a:lnSpc>
                <a:spcPct val="90000"/>
              </a:lnSpc>
              <a:spcAft>
                <a:spcPct val="20000"/>
              </a:spcAft>
              <a:buFontTx/>
              <a:buChar char="-"/>
            </a:pPr>
            <a:r>
              <a:rPr lang="el-GR" sz="2400" dirty="0" smtClean="0"/>
              <a:t>Υπογράμμιση της αξίας της γενίκευσης, της συμβολικής έκφρασης, της τυπικής απόδειξης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solidFill>
                  <a:schemeClr val="tx2"/>
                </a:solidFill>
              </a:rPr>
              <a:t>Η φάση της εφαρμογής («</a:t>
            </a:r>
            <a:r>
              <a:rPr lang="el-GR" dirty="0" err="1">
                <a:solidFill>
                  <a:schemeClr val="tx2"/>
                </a:solidFill>
              </a:rPr>
              <a:t>μετα</a:t>
            </a:r>
            <a:r>
              <a:rPr lang="el-GR" dirty="0">
                <a:solidFill>
                  <a:schemeClr val="tx2"/>
                </a:solidFill>
              </a:rPr>
              <a:t>-δραστηριότητα»)</a:t>
            </a:r>
          </a:p>
        </p:txBody>
      </p:sp>
      <p:sp>
        <p:nvSpPr>
          <p:cNvPr id="3" name="Θέση περιεχομένου 2"/>
          <p:cNvSpPr>
            <a:spLocks noGrp="1"/>
          </p:cNvSpPr>
          <p:nvPr>
            <p:ph idx="1"/>
          </p:nvPr>
        </p:nvSpPr>
        <p:spPr/>
        <p:txBody>
          <a:bodyPr>
            <a:normAutofit/>
          </a:bodyPr>
          <a:lstStyle/>
          <a:p>
            <a:pPr>
              <a:lnSpc>
                <a:spcPct val="90000"/>
              </a:lnSpc>
              <a:spcAft>
                <a:spcPct val="20000"/>
              </a:spcAft>
              <a:buFontTx/>
              <a:buChar char="-"/>
            </a:pPr>
            <a:r>
              <a:rPr lang="el-GR" sz="2800" dirty="0" smtClean="0"/>
              <a:t>Εφαρμογές στο πλαίσιο νέων μαθηματικών δραστηριοτήτων  </a:t>
            </a:r>
          </a:p>
          <a:p>
            <a:pPr>
              <a:lnSpc>
                <a:spcPct val="90000"/>
              </a:lnSpc>
              <a:spcAft>
                <a:spcPct val="20000"/>
              </a:spcAft>
              <a:buFontTx/>
              <a:buChar char="-"/>
            </a:pPr>
            <a:r>
              <a:rPr lang="el-GR" sz="2800" dirty="0" smtClean="0"/>
              <a:t>«</a:t>
            </a:r>
            <a:r>
              <a:rPr lang="el-GR" sz="2800" dirty="0" err="1" smtClean="0"/>
              <a:t>Μετα</a:t>
            </a:r>
            <a:r>
              <a:rPr lang="el-GR" sz="2800" dirty="0" smtClean="0"/>
              <a:t>-δραστηριότητα»: η φάση επισημοποίησης </a:t>
            </a:r>
          </a:p>
          <a:p>
            <a:pPr>
              <a:lnSpc>
                <a:spcPct val="90000"/>
              </a:lnSpc>
              <a:spcAft>
                <a:spcPct val="20000"/>
              </a:spcAft>
              <a:buFontTx/>
              <a:buChar char="-"/>
            </a:pPr>
            <a:r>
              <a:rPr lang="el-GR" sz="2800" dirty="0" smtClean="0"/>
              <a:t>Κλιμάκωση από το απλούστερο στο συνθετότερο (γενίκευση) </a:t>
            </a:r>
          </a:p>
          <a:p>
            <a:pPr>
              <a:lnSpc>
                <a:spcPct val="90000"/>
              </a:lnSpc>
              <a:spcAft>
                <a:spcPct val="20000"/>
              </a:spcAft>
              <a:buFontTx/>
              <a:buChar char="-"/>
            </a:pPr>
            <a:r>
              <a:rPr lang="el-GR" sz="2800" dirty="0" smtClean="0"/>
              <a:t>Αναγνωρίσιμα μαθηματικά αντικείμενα (</a:t>
            </a:r>
            <a:r>
              <a:rPr lang="en-US" sz="2800" dirty="0" smtClean="0"/>
              <a:t>reification)</a:t>
            </a:r>
            <a:r>
              <a:rPr lang="el-GR" sz="2800" dirty="0" smtClean="0"/>
              <a:t> </a:t>
            </a:r>
          </a:p>
          <a:p>
            <a:pPr>
              <a:lnSpc>
                <a:spcPct val="90000"/>
              </a:lnSpc>
              <a:spcAft>
                <a:spcPct val="20000"/>
              </a:spcAft>
              <a:buFontTx/>
              <a:buChar char="-"/>
            </a:pPr>
            <a:r>
              <a:rPr lang="el-GR" sz="2800" dirty="0" smtClean="0"/>
              <a:t>Εργασία για το σπίτι </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solidFill>
                  <a:schemeClr val="tx2"/>
                </a:solidFill>
              </a:rPr>
              <a:t>Σχεδιασμός μαθηματικών δραστηριοτήτων</a:t>
            </a:r>
            <a:r>
              <a:rPr lang="el-GR" sz="4800" dirty="0" smtClean="0">
                <a:solidFill>
                  <a:schemeClr val="tx2"/>
                </a:solidFill>
              </a:rPr>
              <a:t> </a:t>
            </a:r>
            <a:endParaRPr lang="el-GR" sz="4800" dirty="0">
              <a:solidFill>
                <a:schemeClr val="tx2"/>
              </a:solidFill>
            </a:endParaRPr>
          </a:p>
        </p:txBody>
      </p:sp>
      <p:sp>
        <p:nvSpPr>
          <p:cNvPr id="5" name="Θέση περιεχομένου 4"/>
          <p:cNvSpPr>
            <a:spLocks noGrp="1"/>
          </p:cNvSpPr>
          <p:nvPr>
            <p:ph idx="1"/>
          </p:nvPr>
        </p:nvSpPr>
        <p:spPr/>
        <p:txBody>
          <a:bodyPr>
            <a:noAutofit/>
          </a:bodyPr>
          <a:lstStyle/>
          <a:p>
            <a:pPr>
              <a:spcAft>
                <a:spcPct val="20000"/>
              </a:spcAft>
              <a:buNone/>
            </a:pPr>
            <a:r>
              <a:rPr lang="el-GR" sz="2000" i="1" dirty="0" smtClean="0"/>
              <a:t>	Δραστηριότητα μαθηματικών: </a:t>
            </a:r>
            <a:r>
              <a:rPr lang="el-GR" sz="2000" dirty="0" smtClean="0"/>
              <a:t>Μια δραστηριότητα για τα μαθηματικά υλοποιείται μέσα από μια σειρά φάσεων εφαρμογής</a:t>
            </a:r>
            <a:endParaRPr lang="el-GR" sz="2000" i="1" dirty="0" smtClean="0"/>
          </a:p>
          <a:p>
            <a:pPr>
              <a:buNone/>
            </a:pPr>
            <a:r>
              <a:rPr lang="el-GR" sz="2000" i="1" dirty="0" smtClean="0"/>
              <a:t>Το φύλλο εργασίας</a:t>
            </a:r>
          </a:p>
          <a:p>
            <a:pPr>
              <a:buNone/>
            </a:pPr>
            <a:r>
              <a:rPr lang="el-GR" sz="2000" dirty="0" smtClean="0"/>
              <a:t>- Αφετηρία: Κατάλληλο πρόβλημα, άσκηση</a:t>
            </a:r>
          </a:p>
          <a:p>
            <a:pPr>
              <a:buNone/>
            </a:pPr>
            <a:r>
              <a:rPr lang="el-GR" sz="2000" dirty="0" smtClean="0"/>
              <a:t>- 5-6 ερωτήσεις το πολύ (ανά διδακτική ώρα) </a:t>
            </a:r>
          </a:p>
          <a:p>
            <a:pPr>
              <a:spcAft>
                <a:spcPct val="20000"/>
              </a:spcAft>
              <a:buNone/>
            </a:pPr>
            <a:r>
              <a:rPr lang="el-GR" sz="2000" dirty="0" smtClean="0"/>
              <a:t>- Αλλαγή φύλλου εργασίας ανά διδακτική ώρα</a:t>
            </a:r>
            <a:r>
              <a:rPr lang="el-GR" sz="2000" i="1" dirty="0" smtClean="0"/>
              <a:t> </a:t>
            </a:r>
          </a:p>
          <a:p>
            <a:pPr>
              <a:buNone/>
            </a:pPr>
            <a:r>
              <a:rPr lang="el-GR" sz="2000" i="1" dirty="0" smtClean="0"/>
              <a:t>	Η υλοποίηση στην τάξη: </a:t>
            </a:r>
            <a:r>
              <a:rPr lang="el-GR" sz="2000" dirty="0" smtClean="0"/>
              <a:t>Χρονισμός, Είδη ερωτήσεων/παρεμβάσεων του διδάσκοντα</a:t>
            </a:r>
          </a:p>
          <a:p>
            <a:pPr>
              <a:buNone/>
            </a:pPr>
            <a:r>
              <a:rPr lang="el-GR" sz="2000" i="1" dirty="0" smtClean="0"/>
              <a:t>Εφαρμογές: </a:t>
            </a:r>
            <a:r>
              <a:rPr lang="el-GR" sz="2000" dirty="0" smtClean="0"/>
              <a:t>Θέματα επιλεγμένα για περαιτέρω διερεύνηση</a:t>
            </a:r>
            <a:endParaRPr lang="el-GR" sz="20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1577</TotalTime>
  <Words>931</Words>
  <Application>Microsoft Office PowerPoint</Application>
  <PresentationFormat>Προβολή στην οθόνη (4:3)</PresentationFormat>
  <Paragraphs>187</Paragraphs>
  <Slides>29</Slides>
  <Notes>29</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29</vt:i4>
      </vt:variant>
    </vt:vector>
  </HeadingPairs>
  <TitlesOfParts>
    <vt:vector size="35" baseType="lpstr">
      <vt:lpstr>ＭＳ Ｐゴシック</vt:lpstr>
      <vt:lpstr>Arial</vt:lpstr>
      <vt:lpstr>Calibri</vt:lpstr>
      <vt:lpstr>Times New Roman</vt:lpstr>
      <vt:lpstr>Wingdings</vt:lpstr>
      <vt:lpstr>Θέμα του Office</vt:lpstr>
      <vt:lpstr>ΔΙΔΑΚΤΙΚΗ ΜΑΘΗΜΑΤΙΚΩΝ I</vt:lpstr>
      <vt:lpstr>ΔΙΔΑΚΤΙΚΗ ΜΑΘΗΜΑΤΙΚΩΝ I</vt:lpstr>
      <vt:lpstr>Επισκόπηση του μαθήματος</vt:lpstr>
      <vt:lpstr>H Θεωρία Διδακτικών Καταστάσεων ως πλαίσιο σχεδιασμού δραστηριοτήτων </vt:lpstr>
      <vt:lpstr>Η φάση της βασικής μαθηματικής δράσης </vt:lpstr>
      <vt:lpstr>Η φάση της διαπραγμάτευσης</vt:lpstr>
      <vt:lpstr>Η φάση της τυποποίησης (μαθηματικοποίησης)</vt:lpstr>
      <vt:lpstr>Η φάση της εφαρμογής («μετα-δραστηριότητα»)</vt:lpstr>
      <vt:lpstr>Σχεδιασμός μαθηματικών δραστηριοτήτων </vt:lpstr>
      <vt:lpstr>Δραστηριότητα για τις ταυτότητες</vt:lpstr>
      <vt:lpstr>Ανάλυση της δραστηριότητας (Task analysis) </vt:lpstr>
      <vt:lpstr>Η ταυτότητα (α+β) = α + 2αβ + β (1/3)</vt:lpstr>
      <vt:lpstr>Η ταυτότητα (α+β) = α + 2αβ + β (2/3)</vt:lpstr>
      <vt:lpstr>Η ταυτότητα (α+β) = α + 2αβ + β (3/3)</vt:lpstr>
      <vt:lpstr>Καταστάσεις προβλήματος (1/6) </vt:lpstr>
      <vt:lpstr>Καταστάσεις προβλήματος (2/6) </vt:lpstr>
      <vt:lpstr>Καταστάσεις προβλήματος (3/6) </vt:lpstr>
      <vt:lpstr>Καταστάσεις προβλήματος (4/6) </vt:lpstr>
      <vt:lpstr>Καταστάσεις προβλήματος (5/6)</vt:lpstr>
      <vt:lpstr>Καταστάσεις προβλήματος (6/6) </vt:lpstr>
      <vt:lpstr>Κεντρικά δομήματα της Θεωρίας Διδακτικών Καταστάσεων (1/3) </vt:lpstr>
      <vt:lpstr>Κεντρικά δομήματα της Θεωρίας Διδακτικών Καταστάσεων (2/3)</vt:lpstr>
      <vt:lpstr>Κεντρικά δομήματα της Θεωρίας Διδακτικών Καταστάσεων (3/3) </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188</cp:revision>
  <dcterms:created xsi:type="dcterms:W3CDTF">2012-09-06T09:03:05Z</dcterms:created>
  <dcterms:modified xsi:type="dcterms:W3CDTF">2015-07-05T13:44:05Z</dcterms:modified>
</cp:coreProperties>
</file>