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2.xml" ContentType="application/vnd.openxmlformats-officedocument.presentationml.notesSlide+xml"/>
  <Override PartName="/ppt/tags/tag17.xml" ContentType="application/vnd.openxmlformats-officedocument.presentationml.tags+xml"/>
  <Override PartName="/ppt/notesSlides/notesSlide3.xml" ContentType="application/vnd.openxmlformats-officedocument.presentationml.notesSlide+xml"/>
  <Override PartName="/ppt/tags/tag18.xml" ContentType="application/vnd.openxmlformats-officedocument.presentationml.tags+xml"/>
  <Override PartName="/ppt/notesSlides/notesSlide4.xml" ContentType="application/vnd.openxmlformats-officedocument.presentationml.notesSlide+xml"/>
  <Override PartName="/ppt/tags/tag19.xml" ContentType="application/vnd.openxmlformats-officedocument.presentationml.tags+xml"/>
  <Override PartName="/ppt/notesSlides/notesSlide5.xml" ContentType="application/vnd.openxmlformats-officedocument.presentationml.notesSlide+xml"/>
  <Override PartName="/ppt/tags/tag20.xml" ContentType="application/vnd.openxmlformats-officedocument.presentationml.tags+xml"/>
  <Override PartName="/ppt/notesSlides/notesSlide6.xml" ContentType="application/vnd.openxmlformats-officedocument.presentationml.notesSlide+xml"/>
  <Override PartName="/ppt/tags/tag21.xml" ContentType="application/vnd.openxmlformats-officedocument.presentationml.tags+xml"/>
  <Override PartName="/ppt/notesSlides/notesSlide7.xml" ContentType="application/vnd.openxmlformats-officedocument.presentationml.notesSlide+xml"/>
  <Override PartName="/ppt/tags/tag22.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4"/>
  </p:notesMasterIdLst>
  <p:sldIdLst>
    <p:sldId id="355" r:id="rId3"/>
    <p:sldId id="308" r:id="rId4"/>
    <p:sldId id="338" r:id="rId5"/>
    <p:sldId id="339" r:id="rId6"/>
    <p:sldId id="340" r:id="rId7"/>
    <p:sldId id="343" r:id="rId8"/>
    <p:sldId id="344" r:id="rId9"/>
    <p:sldId id="345" r:id="rId10"/>
    <p:sldId id="346" r:id="rId11"/>
    <p:sldId id="347" r:id="rId12"/>
    <p:sldId id="348" r:id="rId13"/>
    <p:sldId id="349" r:id="rId14"/>
    <p:sldId id="350" r:id="rId15"/>
    <p:sldId id="351" r:id="rId16"/>
    <p:sldId id="290" r:id="rId17"/>
    <p:sldId id="295" r:id="rId18"/>
    <p:sldId id="299" r:id="rId19"/>
    <p:sldId id="352" r:id="rId20"/>
    <p:sldId id="353" r:id="rId21"/>
    <p:sldId id="354" r:id="rId22"/>
    <p:sldId id="293" r:id="rId23"/>
  </p:sldIdLst>
  <p:sldSz cx="9144000" cy="6858000" type="screen4x3"/>
  <p:notesSz cx="6858000" cy="9144000"/>
  <p:custDataLst>
    <p:tags r:id="rId25"/>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5"/>
            <p14:sldId id="308"/>
            <p14:sldId id="338"/>
            <p14:sldId id="339"/>
            <p14:sldId id="340"/>
            <p14:sldId id="343"/>
            <p14:sldId id="344"/>
            <p14:sldId id="345"/>
            <p14:sldId id="346"/>
            <p14:sldId id="347"/>
            <p14:sldId id="348"/>
            <p14:sldId id="349"/>
            <p14:sldId id="350"/>
            <p14:sldId id="351"/>
            <p14:sldId id="290"/>
            <p14:sldId id="295"/>
            <p14:sldId id="299"/>
            <p14:sldId id="352"/>
            <p14:sldId id="353"/>
            <p14:sldId id="354"/>
          </p14:sldIdLst>
        </p14:section>
        <p14:section name="Untitled Section" id="{0F1CB131-A6BD-43D0-B8D4-1F27CEF7A05E}">
          <p14:sldIdLst>
            <p14:sldId id="293"/>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57" d="100"/>
          <a:sy n="57" d="100"/>
        </p:scale>
        <p:origin x="-3216"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gs" Target="tags/tag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29/10/2015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dirty="0"/>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Συναισθήματα</a:t>
            </a:r>
          </a:p>
        </p:txBody>
      </p:sp>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Συναισθήματα</a:t>
            </a:r>
          </a:p>
        </p:txBody>
      </p:sp>
      <p:pic>
        <p:nvPicPr>
          <p:cNvPr id="6" name="Picture 5"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Συναισθήματα</a:t>
            </a:r>
          </a:p>
        </p:txBody>
      </p:sp>
      <p:pic>
        <p:nvPicPr>
          <p:cNvPr id="7" name="Picture 6"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Συναισθήματα</a:t>
            </a: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Συναισθήματα</a:t>
            </a:r>
          </a:p>
        </p:txBody>
      </p:sp>
      <p:pic>
        <p:nvPicPr>
          <p:cNvPr id="5" name="Picture 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Συναισθήματα</a:t>
            </a:r>
          </a:p>
        </p:txBody>
      </p:sp>
      <p:pic>
        <p:nvPicPr>
          <p:cNvPr id="8" name="Picture 7"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Συναισθήματα</a:t>
            </a:r>
          </a:p>
        </p:txBody>
      </p:sp>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4.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4.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8.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14.jpe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hyperlink" Target="http://opencourses.uoa.gr/courses/ECD5/" TargetMode="Externa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20.xml"/><Relationship Id="rId5" Type="http://schemas.openxmlformats.org/officeDocument/2006/relationships/image" Target="../media/image15.png"/><Relationship Id="rId4" Type="http://schemas.openxmlformats.org/officeDocument/2006/relationships/hyperlink" Target="%5b1%5d%20http:/creativecommons.org/licenses/by-nc-sa/4.0/"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22.xml"/><Relationship Id="rId4" Type="http://schemas.openxmlformats.org/officeDocument/2006/relationships/hyperlink" Target="http://www.biblionet.gr/book/2460/%CE%91%CE%AF%CF%83%CF%89%CF%80%CE%BF%CF%82/%CE%9F_%CF%84%CE%B6%CE%AF%CF%84%CE%B6%CE%B9%CE%BA%CE%B1%CF%82_%CE%BA%CE%B1%CE%B9_%CE%BF_%CE%BC%CE%AD%CF%81%CE%BC%CE%B7%CE%B3%CE%BA%CE%B1%CF%82" TargetMode="Externa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4.xml"/><Relationship Id="rId1" Type="http://schemas.openxmlformats.org/officeDocument/2006/relationships/tags" Target="../tags/tag8.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4.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4"/>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normAutofit/>
          </a:bodyPr>
          <a:lstStyle/>
          <a:p>
            <a:r>
              <a:rPr lang="el-GR" sz="4000" dirty="0"/>
              <a:t>Το Εικονογραφημένο Βιβλίο στην Προσχολική Εκπαίδευση</a:t>
            </a:r>
            <a:endParaRPr lang="el-GR" sz="4000" dirty="0">
              <a:solidFill>
                <a:srgbClr val="5075BC"/>
              </a:solidFill>
            </a:endParaRPr>
          </a:p>
        </p:txBody>
      </p:sp>
      <p:sp>
        <p:nvSpPr>
          <p:cNvPr id="3" name="Υπότιτλος 2"/>
          <p:cNvSpPr>
            <a:spLocks noGrp="1"/>
          </p:cNvSpPr>
          <p:nvPr>
            <p:ph type="subTitle" idx="1"/>
          </p:nvPr>
        </p:nvSpPr>
        <p:spPr>
          <a:xfrm>
            <a:off x="683568" y="3384822"/>
            <a:ext cx="7776864" cy="2492449"/>
          </a:xfrm>
        </p:spPr>
        <p:txBody>
          <a:bodyPr>
            <a:noAutofit/>
          </a:bodyPr>
          <a:lstStyle/>
          <a:p>
            <a:r>
              <a:rPr lang="el-GR" sz="2800" dirty="0" smtClean="0">
                <a:solidFill>
                  <a:srgbClr val="5075BC"/>
                </a:solidFill>
                <a:latin typeface="+mj-lt"/>
                <a:ea typeface="+mj-ea"/>
                <a:cs typeface="+mj-cs"/>
              </a:rPr>
              <a:t>Ενότητα </a:t>
            </a:r>
            <a:r>
              <a:rPr lang="en-US" sz="2800" dirty="0" smtClean="0">
                <a:solidFill>
                  <a:srgbClr val="5075BC"/>
                </a:solidFill>
                <a:latin typeface="+mj-lt"/>
                <a:ea typeface="+mj-ea"/>
                <a:cs typeface="+mj-cs"/>
              </a:rPr>
              <a:t>1.1</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smtClean="0"/>
              <a:t>Συναισθήματα</a:t>
            </a:r>
            <a:endParaRPr lang="en-GB" sz="2800" dirty="0" smtClean="0"/>
          </a:p>
          <a:p>
            <a:endParaRPr lang="el-GR" sz="2800" dirty="0" smtClean="0"/>
          </a:p>
          <a:p>
            <a:r>
              <a:rPr lang="el-GR" sz="2800" dirty="0" smtClean="0"/>
              <a:t>Αγγελική Γιαννικοπούλου</a:t>
            </a:r>
          </a:p>
          <a:p>
            <a:r>
              <a:rPr lang="el-GR" sz="2800" dirty="0" smtClean="0"/>
              <a:t>Τμήμα </a:t>
            </a:r>
            <a:r>
              <a:rPr lang="el-GR" sz="2800" dirty="0"/>
              <a:t>Εκπαίδευσης και Αγωγής στην Προσχολική Ηλικία (ΤΕΑΠΗ)</a:t>
            </a:r>
            <a:endParaRPr lang="en-US" sz="2800" dirty="0" smtClean="0"/>
          </a:p>
          <a:p>
            <a:endParaRPr lang="el-GR" sz="2800" dirty="0" smtClean="0"/>
          </a:p>
        </p:txBody>
      </p:sp>
    </p:spTree>
    <p:custDataLst>
      <p:tags r:id="rId1"/>
    </p:custDataLst>
    <p:extLst>
      <p:ext uri="{BB962C8B-B14F-4D97-AF65-F5344CB8AC3E}">
        <p14:creationId xmlns:p14="http://schemas.microsoft.com/office/powerpoint/2010/main" val="22796129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Εργασία σε ομάδες (1/3)</a:t>
            </a:r>
            <a:endParaRPr lang="el-GR" dirty="0"/>
          </a:p>
        </p:txBody>
      </p:sp>
      <p:sp>
        <p:nvSpPr>
          <p:cNvPr id="3" name="Θέση περιεχομένου 2"/>
          <p:cNvSpPr>
            <a:spLocks noGrp="1"/>
          </p:cNvSpPr>
          <p:nvPr>
            <p:ph sz="half" idx="1"/>
          </p:nvPr>
        </p:nvSpPr>
        <p:spPr>
          <a:xfrm>
            <a:off x="457200" y="1600200"/>
            <a:ext cx="3898776" cy="4525963"/>
          </a:xfrm>
        </p:spPr>
        <p:txBody>
          <a:bodyPr>
            <a:noAutofit/>
          </a:bodyPr>
          <a:lstStyle/>
          <a:p>
            <a:pPr marL="0" indent="0">
              <a:buNone/>
            </a:pPr>
            <a:r>
              <a:rPr lang="el-GR" sz="2600" dirty="0" smtClean="0"/>
              <a:t>Κάθε </a:t>
            </a:r>
            <a:r>
              <a:rPr lang="el-GR" sz="2600" dirty="0"/>
              <a:t>ομάδα είχε στο τραπεζάκι τη ‘φωλιά’ της και πλαστελίνη. Ο τζίτζικας θα ερχόταν να ζητήσει βοήθεια και τα παιδιά/ έντομα έπρεπε να αποφασίσουν τι θα κάνουν. Έφτιαξαν με την πλαστελίνη από έναν τζίτζικα και έκαναν ψηφοφορία. </a:t>
            </a:r>
          </a:p>
          <a:p>
            <a:endParaRPr lang="el-GR" sz="2600" dirty="0"/>
          </a:p>
        </p:txBody>
      </p:sp>
      <p:pic>
        <p:nvPicPr>
          <p:cNvPr id="5" name="5 - Θέση περιεχομένου" descr="Τα παιδιά εργάζονται σε ομάδες."/>
          <p:cNvPicPr>
            <a:picLocks noGrp="1" noChangeAspect="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4648200" y="1772816"/>
            <a:ext cx="4038600" cy="3028950"/>
          </a:xfrm>
          <a:prstGeom prst="rect">
            <a:avLst/>
          </a:prstGeom>
          <a:noFill/>
          <a:ln w="9525">
            <a:noFill/>
            <a:miter lim="800000"/>
            <a:headEnd/>
            <a:tailEnd/>
          </a:ln>
        </p:spPr>
      </p:pic>
    </p:spTree>
    <p:custDataLst>
      <p:tags r:id="rId1"/>
    </p:custDataLst>
    <p:extLst>
      <p:ext uri="{BB962C8B-B14F-4D97-AF65-F5344CB8AC3E}">
        <p14:creationId xmlns:p14="http://schemas.microsoft.com/office/powerpoint/2010/main" val="25121441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Εργασία σε </a:t>
            </a:r>
            <a:r>
              <a:rPr lang="el-GR" dirty="0" smtClean="0"/>
              <a:t>ομάδες (2/3)</a:t>
            </a:r>
            <a:endParaRPr lang="el-GR" dirty="0"/>
          </a:p>
        </p:txBody>
      </p:sp>
      <p:sp>
        <p:nvSpPr>
          <p:cNvPr id="3" name="Θέση περιεχομένου 2"/>
          <p:cNvSpPr>
            <a:spLocks noGrp="1"/>
          </p:cNvSpPr>
          <p:nvPr>
            <p:ph sz="half" idx="1"/>
          </p:nvPr>
        </p:nvSpPr>
        <p:spPr>
          <a:xfrm>
            <a:off x="457200" y="1600200"/>
            <a:ext cx="4330824" cy="4525963"/>
          </a:xfrm>
        </p:spPr>
        <p:txBody>
          <a:bodyPr>
            <a:noAutofit/>
          </a:bodyPr>
          <a:lstStyle/>
          <a:p>
            <a:pPr marL="0" indent="0">
              <a:buNone/>
            </a:pPr>
            <a:r>
              <a:rPr lang="el-GR" sz="2400" dirty="0"/>
              <a:t>Όποιος ήθελε να τον δεχθεί στη φωλιά του έριχνε την πλαστελίνη/τζίτζικα μέσα στη φωλιά. Αλλιώς τον άφηνε απ’ έξω. Μετά γινόταν η καταμέτρηση και γράφαμε τα αποτελέσματα πάνω στη φωλιά και τις απόψεις των παιδιών σε ένα χαρτί, ενώ εκείνα το υπέγραφαν, δηλαδή πρόσθεταν μόνα τους το όνομά τους δίπλα στα λόγια τους.</a:t>
            </a:r>
          </a:p>
          <a:p>
            <a:endParaRPr lang="el-GR" sz="2400" dirty="0"/>
          </a:p>
        </p:txBody>
      </p:sp>
      <p:pic>
        <p:nvPicPr>
          <p:cNvPr id="5" name="4 - Θέση περιεχομένου" descr="Οι απόψεις των παιδιών καταγεγραμμένες σε χαρτί."/>
          <p:cNvPicPr>
            <a:picLocks noGrp="1" noChangeAspect="1"/>
          </p:cNvPicPr>
          <p:nvPr>
            <p:ph sz="half" idx="2"/>
          </p:nvPr>
        </p:nvPicPr>
        <p:blipFill rotWithShape="1">
          <a:blip r:embed="rId3" cstate="screen">
            <a:extLst>
              <a:ext uri="{28A0092B-C50C-407E-A947-70E740481C1C}">
                <a14:useLocalDpi xmlns:a14="http://schemas.microsoft.com/office/drawing/2010/main"/>
              </a:ext>
            </a:extLst>
          </a:blip>
          <a:srcRect/>
          <a:stretch/>
        </p:blipFill>
        <p:spPr bwMode="auto">
          <a:xfrm>
            <a:off x="5004048" y="1721037"/>
            <a:ext cx="3682752" cy="4284289"/>
          </a:xfrm>
          <a:prstGeom prst="rect">
            <a:avLst/>
          </a:prstGeom>
          <a:noFill/>
          <a:ln w="9525">
            <a:noFill/>
            <a:miter lim="800000"/>
            <a:headEnd/>
            <a:tailEnd/>
          </a:ln>
        </p:spPr>
      </p:pic>
    </p:spTree>
    <p:custDataLst>
      <p:tags r:id="rId1"/>
    </p:custDataLst>
    <p:extLst>
      <p:ext uri="{BB962C8B-B14F-4D97-AF65-F5344CB8AC3E}">
        <p14:creationId xmlns:p14="http://schemas.microsoft.com/office/powerpoint/2010/main" val="14544520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Θέση κειμένου 6"/>
          <p:cNvSpPr>
            <a:spLocks noGrp="1"/>
          </p:cNvSpPr>
          <p:nvPr>
            <p:ph type="body" sz="half" idx="2"/>
          </p:nvPr>
        </p:nvSpPr>
        <p:spPr>
          <a:xfrm>
            <a:off x="457201" y="1556792"/>
            <a:ext cx="2746648" cy="4608512"/>
          </a:xfrm>
        </p:spPr>
        <p:txBody>
          <a:bodyPr/>
          <a:lstStyle/>
          <a:p>
            <a:r>
              <a:rPr lang="el-GR" sz="2600" dirty="0"/>
              <a:t>Παράλληλα, κάθε ομάδα αποφάσιζε για το δικό της τέλος και το νέο δίδαγμα του μύθου.</a:t>
            </a:r>
          </a:p>
          <a:p>
            <a:endParaRPr lang="el-GR" dirty="0"/>
          </a:p>
        </p:txBody>
      </p:sp>
      <p:sp>
        <p:nvSpPr>
          <p:cNvPr id="6" name="Τίτλος 5"/>
          <p:cNvSpPr>
            <a:spLocks noGrp="1"/>
          </p:cNvSpPr>
          <p:nvPr>
            <p:ph type="title"/>
          </p:nvPr>
        </p:nvSpPr>
        <p:spPr/>
        <p:txBody>
          <a:bodyPr/>
          <a:lstStyle/>
          <a:p>
            <a:r>
              <a:rPr lang="el-GR" dirty="0"/>
              <a:t>Εργασία σε </a:t>
            </a:r>
            <a:r>
              <a:rPr lang="el-GR" dirty="0" smtClean="0"/>
              <a:t>ομάδες (3/3)</a:t>
            </a:r>
            <a:endParaRPr lang="el-GR" dirty="0"/>
          </a:p>
        </p:txBody>
      </p:sp>
      <p:pic>
        <p:nvPicPr>
          <p:cNvPr id="8" name="4 - Θέση περιεχομένου" descr="Δίδαγμα: Να βοηθάμε τους άλλους."/>
          <p:cNvPicPr>
            <a:picLocks noGrp="1" noChangeAspect="1"/>
          </p:cNvPicPr>
          <p:nvPr>
            <p:ph idx="1"/>
          </p:nvPr>
        </p:nvPicPr>
        <p:blipFill>
          <a:blip r:embed="rId3" cstate="screen">
            <a:extLst>
              <a:ext uri="{28A0092B-C50C-407E-A947-70E740481C1C}">
                <a14:useLocalDpi xmlns:a14="http://schemas.microsoft.com/office/drawing/2010/main"/>
              </a:ext>
            </a:extLst>
          </a:blip>
          <a:srcRect/>
          <a:stretch>
            <a:fillRect/>
          </a:stretch>
        </p:blipFill>
        <p:spPr bwMode="auto">
          <a:xfrm>
            <a:off x="3348038" y="1700808"/>
            <a:ext cx="5338762" cy="4002559"/>
          </a:xfrm>
          <a:prstGeom prst="rect">
            <a:avLst/>
          </a:prstGeom>
          <a:noFill/>
          <a:ln w="9525">
            <a:noFill/>
            <a:miter lim="800000"/>
            <a:headEnd/>
            <a:tailEnd/>
          </a:ln>
        </p:spPr>
      </p:pic>
    </p:spTree>
    <p:custDataLst>
      <p:tags r:id="rId1"/>
    </p:custDataLst>
    <p:extLst>
      <p:ext uri="{BB962C8B-B14F-4D97-AF65-F5344CB8AC3E}">
        <p14:creationId xmlns:p14="http://schemas.microsoft.com/office/powerpoint/2010/main" val="3623836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dirty="0" smtClean="0"/>
              <a:t>Τα έργα των παιδιών (1/2)</a:t>
            </a:r>
            <a:endParaRPr lang="el-GR" dirty="0"/>
          </a:p>
        </p:txBody>
      </p:sp>
      <p:pic>
        <p:nvPicPr>
          <p:cNvPr id="7" name="4 - Θέση περιεχομένου" descr="Δίδαγμα: Να λέμε συγγνώμη."/>
          <p:cNvPicPr>
            <a:picLocks noGrp="1" noChangeAspect="1"/>
          </p:cNvPicPr>
          <p:nvPr>
            <p:ph idx="1"/>
          </p:nvPr>
        </p:nvPicPr>
        <p:blipFill>
          <a:blip r:embed="rId3"/>
          <a:srcRect/>
          <a:stretch>
            <a:fillRect/>
          </a:stretch>
        </p:blipFill>
        <p:spPr>
          <a:xfrm>
            <a:off x="1559903" y="1557338"/>
            <a:ext cx="6036894" cy="4525962"/>
          </a:xfrm>
        </p:spPr>
      </p:pic>
    </p:spTree>
    <p:custDataLst>
      <p:tags r:id="rId1"/>
    </p:custDataLst>
    <p:extLst>
      <p:ext uri="{BB962C8B-B14F-4D97-AF65-F5344CB8AC3E}">
        <p14:creationId xmlns:p14="http://schemas.microsoft.com/office/powerpoint/2010/main" val="11449810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Τα έργα των </a:t>
            </a:r>
            <a:r>
              <a:rPr lang="el-GR" dirty="0" smtClean="0"/>
              <a:t>παιδιών (2/2)</a:t>
            </a:r>
            <a:endParaRPr lang="el-GR" dirty="0"/>
          </a:p>
        </p:txBody>
      </p:sp>
      <p:pic>
        <p:nvPicPr>
          <p:cNvPr id="4" name="5 - Θέση περιεχομένου" descr="Δίδαγμα: Να συγχωρούμε."/>
          <p:cNvPicPr>
            <a:picLocks noGrp="1" noChangeAspect="1"/>
          </p:cNvPicPr>
          <p:nvPr>
            <p:ph idx="1"/>
          </p:nvPr>
        </p:nvPicPr>
        <p:blipFill>
          <a:blip r:embed="rId3"/>
          <a:srcRect/>
          <a:stretch>
            <a:fillRect/>
          </a:stretch>
        </p:blipFill>
        <p:spPr>
          <a:xfrm>
            <a:off x="1559903" y="1557338"/>
            <a:ext cx="6036894" cy="4525962"/>
          </a:xfrm>
        </p:spPr>
      </p:pic>
    </p:spTree>
    <p:custDataLst>
      <p:tags r:id="rId1"/>
    </p:custDataLst>
    <p:extLst>
      <p:ext uri="{BB962C8B-B14F-4D97-AF65-F5344CB8AC3E}">
        <p14:creationId xmlns:p14="http://schemas.microsoft.com/office/powerpoint/2010/main" val="20391376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custDataLst>
      <p:tags r:id="rId1"/>
    </p:custDataLst>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custDataLst>
      <p:tags r:id="rId1"/>
    </p:custDataLst>
    <p:extLst>
      <p:ext uri="{BB962C8B-B14F-4D97-AF65-F5344CB8AC3E}">
        <p14:creationId xmlns:p14="http://schemas.microsoft.com/office/powerpoint/2010/main" val="11605714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smtClean="0"/>
              <a:t>Αγγελική </a:t>
            </a:r>
            <a:r>
              <a:rPr lang="el-GR" sz="2000" dirty="0" err="1" smtClean="0"/>
              <a:t>Γιαννικοπούλου</a:t>
            </a:r>
            <a:r>
              <a:rPr lang="el-GR" sz="2000" dirty="0" smtClean="0"/>
              <a:t> 2015. </a:t>
            </a:r>
            <a:r>
              <a:rPr lang="el-GR" sz="2000" smtClean="0"/>
              <a:t>Άντρη Σταύρου, </a:t>
            </a:r>
            <a:r>
              <a:rPr lang="el-GR" sz="2000" dirty="0" smtClean="0"/>
              <a:t>Αγγελική </a:t>
            </a:r>
            <a:r>
              <a:rPr lang="el-GR" sz="2000" dirty="0" err="1" smtClean="0"/>
              <a:t>Γιαννικοπούλου</a:t>
            </a:r>
            <a:r>
              <a:rPr lang="el-GR" sz="2000" dirty="0"/>
              <a:t>. «Το Εικονογραφημένο Βιβλίο στην Προσχολική </a:t>
            </a:r>
            <a:r>
              <a:rPr lang="el-GR" sz="2000" dirty="0" smtClean="0"/>
              <a:t>Εκπαίδευση. Συναισθήματα</a:t>
            </a:r>
            <a:r>
              <a:rPr lang="en-US" sz="2000" dirty="0" smtClean="0"/>
              <a:t>. </a:t>
            </a:r>
            <a:r>
              <a:rPr lang="el-GR" sz="2000" dirty="0"/>
              <a:t>Ο τζίτζικας και ο μέρμηγκας». Έκδοση: </a:t>
            </a:r>
            <a:r>
              <a:rPr lang="el-GR" sz="2000" dirty="0" smtClean="0"/>
              <a:t>1.0</a:t>
            </a:r>
            <a:r>
              <a:rPr lang="el-GR" sz="2000" dirty="0"/>
              <a:t>. Αθήνα </a:t>
            </a:r>
            <a:r>
              <a:rPr lang="el-GR" sz="2000" dirty="0" smtClean="0"/>
              <a:t>2015. </a:t>
            </a:r>
            <a:r>
              <a:rPr lang="el-GR" sz="2000" dirty="0"/>
              <a:t>Διαθέσιμο από τη δικτυακή διεύθυνση: </a:t>
            </a:r>
            <a:r>
              <a:rPr lang="en-GB" sz="2000" dirty="0">
                <a:hlinkClick r:id="rId4" tooltip="Ανοιχτό Μάθημα: Το Εικονογραφημένο Βιβλίο στην Προσχολική Εκπαίδευση"/>
              </a:rPr>
              <a:t>http://opencourses.uoa.gr/courses/ECD5/</a:t>
            </a:r>
            <a:r>
              <a:rPr lang="el-GR" sz="2000" dirty="0" smtClean="0"/>
              <a:t>.</a:t>
            </a:r>
            <a:endParaRPr lang="el-GR" sz="2000" dirty="0"/>
          </a:p>
          <a:p>
            <a:endParaRPr lang="el-GR" sz="2000" dirty="0"/>
          </a:p>
        </p:txBody>
      </p:sp>
    </p:spTree>
    <p:custDataLst>
      <p:tags r:id="rId1"/>
    </p:custDataLst>
    <p:extLst>
      <p:ext uri="{BB962C8B-B14F-4D97-AF65-F5344CB8AC3E}">
        <p14:creationId xmlns:p14="http://schemas.microsoft.com/office/powerpoint/2010/main" val="19864832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a:t>
            </a:r>
            <a:r>
              <a:rPr lang="el-GR" sz="2000" dirty="0" smtClean="0"/>
              <a:t>Έκδοση. Εξαιρούνται </a:t>
            </a:r>
            <a:r>
              <a:rPr lang="el-GR" sz="2000" dirty="0"/>
              <a:t>τα αυτοτελή έργα τρίτων π.χ. φωτογραφίες, διαγράμματα </a:t>
            </a:r>
            <a:r>
              <a:rPr lang="el-GR" sz="2000" dirty="0" smtClean="0"/>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4"/>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dirty="0"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a:t>
            </a:r>
            <a:r>
              <a:rPr lang="el-GR" dirty="0" smtClean="0"/>
              <a:t>τη </a:t>
            </a:r>
            <a:r>
              <a:rPr lang="el-GR" dirty="0"/>
              <a:t>χρήση του έργου, για </a:t>
            </a:r>
            <a:r>
              <a:rPr lang="el-GR" dirty="0" smtClean="0"/>
              <a:t>τον </a:t>
            </a:r>
            <a:r>
              <a:rPr lang="el-GR" dirty="0"/>
              <a:t>διανομέα του έργου και </a:t>
            </a:r>
            <a:r>
              <a:rPr lang="el-GR" dirty="0" err="1" smtClean="0"/>
              <a:t>αδειοδόχο</a:t>
            </a:r>
            <a:r>
              <a:rPr lang="el-GR" dirty="0" smtClean="0"/>
              <a:t>.</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a:t>
            </a:r>
            <a:r>
              <a:rPr lang="el-GR" dirty="0" smtClean="0"/>
              <a:t>έργο.</a:t>
            </a:r>
            <a:endParaRPr lang="el-GR" dirty="0"/>
          </a:p>
          <a:p>
            <a:pPr marL="342900" lvl="0" indent="-342900">
              <a:buFont typeface="Arial" panose="020B0604020202020204" pitchFamily="34" charset="0"/>
              <a:buChar char="•"/>
            </a:pPr>
            <a:r>
              <a:rPr lang="el-GR" dirty="0"/>
              <a:t>που</a:t>
            </a:r>
            <a:r>
              <a:rPr lang="en-GB" dirty="0"/>
              <a:t> </a:t>
            </a:r>
            <a:r>
              <a:rPr lang="el-GR" dirty="0"/>
              <a:t>δεν προσπορίζει </a:t>
            </a:r>
            <a:r>
              <a:rPr lang="el-GR" dirty="0" smtClean="0"/>
              <a:t>στον </a:t>
            </a:r>
            <a:r>
              <a:rPr lang="el-GR" dirty="0"/>
              <a:t>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custDataLst>
      <p:tags r:id="rId1"/>
    </p:custDataLst>
    <p:extLst>
      <p:ext uri="{BB962C8B-B14F-4D97-AF65-F5344CB8AC3E}">
        <p14:creationId xmlns:p14="http://schemas.microsoft.com/office/powerpoint/2010/main" val="39132716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dirty="0"/>
              <a:t>Διδακτική Πρακτική</a:t>
            </a:r>
            <a:endParaRPr lang="en-GB" dirty="0"/>
          </a:p>
        </p:txBody>
      </p:sp>
      <p:sp>
        <p:nvSpPr>
          <p:cNvPr id="7" name="Θέση περιεχομένου 6"/>
          <p:cNvSpPr>
            <a:spLocks noGrp="1"/>
          </p:cNvSpPr>
          <p:nvPr>
            <p:ph sz="half" idx="1"/>
          </p:nvPr>
        </p:nvSpPr>
        <p:spPr>
          <a:xfrm>
            <a:off x="457200" y="1600200"/>
            <a:ext cx="3754760" cy="4525963"/>
          </a:xfrm>
        </p:spPr>
        <p:txBody>
          <a:bodyPr>
            <a:noAutofit/>
          </a:bodyPr>
          <a:lstStyle/>
          <a:p>
            <a:pPr marL="0" indent="0">
              <a:buNone/>
            </a:pPr>
            <a:r>
              <a:rPr lang="el-GR" sz="2400" b="1" dirty="0"/>
              <a:t>Διδακτική </a:t>
            </a:r>
            <a:r>
              <a:rPr lang="el-GR" sz="2400" b="1" dirty="0" smtClean="0"/>
              <a:t>πρακτική</a:t>
            </a:r>
            <a:r>
              <a:rPr lang="en-GB" sz="2400" dirty="0" smtClean="0"/>
              <a:t>:</a:t>
            </a:r>
          </a:p>
          <a:p>
            <a:pPr marL="0" indent="0">
              <a:spcBef>
                <a:spcPts val="0"/>
              </a:spcBef>
              <a:buNone/>
            </a:pPr>
            <a:r>
              <a:rPr lang="el-GR" sz="2400" dirty="0"/>
              <a:t>ΑΝΤΡΗ </a:t>
            </a:r>
            <a:r>
              <a:rPr lang="el-GR" sz="2400" dirty="0" smtClean="0"/>
              <a:t>ΣΤΑΥΡΟΥ.</a:t>
            </a:r>
            <a:endParaRPr lang="en-US" sz="2400" dirty="0" smtClean="0"/>
          </a:p>
          <a:p>
            <a:pPr marL="0" indent="0">
              <a:spcBef>
                <a:spcPts val="1200"/>
              </a:spcBef>
              <a:spcAft>
                <a:spcPts val="1200"/>
              </a:spcAft>
              <a:buNone/>
            </a:pPr>
            <a:r>
              <a:rPr lang="el-GR" sz="2400" b="1" dirty="0" smtClean="0"/>
              <a:t>Βιβλίο</a:t>
            </a:r>
            <a:r>
              <a:rPr lang="el-GR" sz="2400" dirty="0"/>
              <a:t>: Αίσωπος. </a:t>
            </a:r>
            <a:r>
              <a:rPr lang="el-GR" sz="2400" b="1" dirty="0"/>
              <a:t>Ο τζίτζικας και ο μέρμηγκας </a:t>
            </a:r>
            <a:r>
              <a:rPr lang="el-GR" sz="2400" dirty="0"/>
              <a:t>/ Αίσωπος · διασκευή Άννα Παπασταύρου · εικονογράφηση </a:t>
            </a:r>
            <a:r>
              <a:rPr lang="el-GR" sz="2400" dirty="0" err="1"/>
              <a:t>Leaf</a:t>
            </a:r>
            <a:r>
              <a:rPr lang="el-GR" sz="2400" dirty="0"/>
              <a:t> </a:t>
            </a:r>
            <a:r>
              <a:rPr lang="el-GR" sz="2400" dirty="0" err="1"/>
              <a:t>art</a:t>
            </a:r>
            <a:r>
              <a:rPr lang="el-GR" sz="2400" dirty="0"/>
              <a:t>. - </a:t>
            </a:r>
            <a:r>
              <a:rPr lang="el-GR" sz="2400" dirty="0" smtClean="0"/>
              <a:t>Αθήνα: </a:t>
            </a:r>
            <a:r>
              <a:rPr lang="el-GR" sz="2400" dirty="0"/>
              <a:t>Εκδόσεις Παπαδόπουλος, 1998.</a:t>
            </a:r>
            <a:endParaRPr lang="en-GB" sz="2400" dirty="0"/>
          </a:p>
        </p:txBody>
      </p:sp>
      <p:pic>
        <p:nvPicPr>
          <p:cNvPr id="8" name="4 - Θέση περιεχομένου" descr="Εξώφυλλο του βιβλίου: Ο τζίτζικας και ο μέρμηγκας"/>
          <p:cNvPicPr>
            <a:picLocks noGrp="1" noChangeAspect="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5129690" y="1600200"/>
            <a:ext cx="3160046" cy="4349080"/>
          </a:xfrm>
          <a:prstGeom prst="rect">
            <a:avLst/>
          </a:prstGeom>
          <a:noFill/>
          <a:ln w="9525">
            <a:noFill/>
            <a:miter lim="800000"/>
            <a:headEnd/>
            <a:tailEnd/>
          </a:ln>
        </p:spPr>
      </p:pic>
      <p:sp>
        <p:nvSpPr>
          <p:cNvPr id="5" name="TextBox 4"/>
          <p:cNvSpPr txBox="1"/>
          <p:nvPr/>
        </p:nvSpPr>
        <p:spPr>
          <a:xfrm>
            <a:off x="4644008" y="5589240"/>
            <a:ext cx="472173" cy="360040"/>
          </a:xfrm>
          <a:prstGeom prst="rect">
            <a:avLst/>
          </a:prstGeom>
        </p:spPr>
        <p:txBody>
          <a:bodyPr vert="horz" wrap="square" lIns="91440" tIns="45720" rIns="91440" bIns="45720" rtlCol="0" anchor="ctr">
            <a:noAutofit/>
          </a:bodyPr>
          <a:lstStyle/>
          <a:p>
            <a:r>
              <a:rPr lang="el-GR" b="1" dirty="0" smtClean="0">
                <a:latin typeface="+mj-lt"/>
              </a:rPr>
              <a:t>[1]</a:t>
            </a:r>
          </a:p>
        </p:txBody>
      </p:sp>
    </p:spTree>
    <p:custDataLst>
      <p:tags r:id="rId1"/>
    </p:custDataLst>
    <p:extLst>
      <p:ext uri="{BB962C8B-B14F-4D97-AF65-F5344CB8AC3E}">
        <p14:creationId xmlns:p14="http://schemas.microsoft.com/office/powerpoint/2010/main" val="675371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smtClean="0"/>
              <a:t>το Σημείωμα Αν</a:t>
            </a:r>
            <a:r>
              <a:rPr lang="en-US" sz="2000" dirty="0" smtClean="0"/>
              <a:t>α</a:t>
            </a:r>
            <a:r>
              <a:rPr lang="el-GR" sz="2000" dirty="0" smtClean="0"/>
              <a:t>φοράς,</a:t>
            </a:r>
            <a:endParaRPr lang="el-GR" sz="2000" dirty="0"/>
          </a:p>
          <a:p>
            <a:pPr lvl="1">
              <a:buFont typeface="Wingdings" panose="05000000000000000000" pitchFamily="2" charset="2"/>
              <a:buChar cha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a:buFont typeface="Wingdings" panose="05000000000000000000" pitchFamily="2" charset="2"/>
              <a:buChar char="§"/>
            </a:pPr>
            <a:r>
              <a:rPr lang="el-GR" sz="2000" dirty="0" smtClean="0"/>
              <a:t>τη δήλωση Διατήρησης 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a:buNone/>
            </a:pPr>
            <a:r>
              <a:rPr lang="el-GR" sz="2400" dirty="0"/>
              <a:t>μαζί με τους </a:t>
            </a:r>
            <a:r>
              <a:rPr lang="el-GR" sz="2400" dirty="0" smtClean="0"/>
              <a:t>συνοδευτικούς </a:t>
            </a:r>
            <a:r>
              <a:rPr lang="el-GR" sz="2400" dirty="0" err="1" smtClean="0"/>
              <a:t>υπερσυνδέσμους</a:t>
            </a:r>
            <a:r>
              <a:rPr lang="el-GR" sz="2400" dirty="0"/>
              <a:t>.</a:t>
            </a:r>
          </a:p>
          <a:p>
            <a:endParaRPr lang="el-GR" sz="2000" dirty="0"/>
          </a:p>
        </p:txBody>
      </p:sp>
    </p:spTree>
    <p:custDataLst>
      <p:tags r:id="rId1"/>
    </p:custDataLst>
    <p:extLst>
      <p:ext uri="{BB962C8B-B14F-4D97-AF65-F5344CB8AC3E}">
        <p14:creationId xmlns:p14="http://schemas.microsoft.com/office/powerpoint/2010/main" val="38403551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spcAft>
                <a:spcPts val="1200"/>
              </a:spcAft>
              <a:buNone/>
            </a:pPr>
            <a:r>
              <a:rPr lang="el-GR" sz="2000" dirty="0"/>
              <a:t>Εικόνα 1, 2, 3, </a:t>
            </a:r>
            <a:r>
              <a:rPr lang="el-GR" sz="2000" dirty="0" smtClean="0"/>
              <a:t>4: </a:t>
            </a:r>
            <a:r>
              <a:rPr lang="el-GR" sz="2000" dirty="0"/>
              <a:t>Εξώφυλλο και ενδεικτικές σελίδες του βιβλίου </a:t>
            </a:r>
            <a:r>
              <a:rPr lang="el-GR" sz="2000" dirty="0" smtClean="0">
                <a:hlinkClick r:id="rId4"/>
              </a:rPr>
              <a:t>«Ο </a:t>
            </a:r>
            <a:r>
              <a:rPr lang="el-GR" sz="2000" dirty="0">
                <a:hlinkClick r:id="rId4"/>
              </a:rPr>
              <a:t>τζίτζικας και ο </a:t>
            </a:r>
            <a:r>
              <a:rPr lang="el-GR" sz="2000" dirty="0" smtClean="0">
                <a:hlinkClick r:id="rId4"/>
              </a:rPr>
              <a:t>μέρμηγκας»</a:t>
            </a:r>
            <a:r>
              <a:rPr lang="el-GR" sz="2000" dirty="0" smtClean="0"/>
              <a:t> </a:t>
            </a:r>
            <a:r>
              <a:rPr lang="el-GR" sz="2000" dirty="0"/>
              <a:t>/ Αίσωπος · διασκευή Άννα </a:t>
            </a:r>
            <a:r>
              <a:rPr lang="el-GR" sz="2000" dirty="0" err="1"/>
              <a:t>Παπασταύρου</a:t>
            </a:r>
            <a:r>
              <a:rPr lang="el-GR" sz="2000" dirty="0"/>
              <a:t> · εικονογράφηση </a:t>
            </a:r>
            <a:r>
              <a:rPr lang="el-GR" sz="2000" dirty="0" err="1"/>
              <a:t>Leaf</a:t>
            </a:r>
            <a:r>
              <a:rPr lang="el-GR" sz="2000" dirty="0"/>
              <a:t> </a:t>
            </a:r>
            <a:r>
              <a:rPr lang="el-GR" sz="2000" dirty="0" err="1"/>
              <a:t>art</a:t>
            </a:r>
            <a:r>
              <a:rPr lang="el-GR" sz="2000" dirty="0"/>
              <a:t>. - Αθήνα: Εκδόσεις Παπαδόπουλος, 1998.</a:t>
            </a:r>
            <a:endParaRPr lang="en-GB" sz="2000" dirty="0"/>
          </a:p>
        </p:txBody>
      </p:sp>
    </p:spTree>
    <p:custDataLst>
      <p:tags r:id="rId1"/>
    </p:custDataLst>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	Σκοπός της </a:t>
            </a:r>
            <a:r>
              <a:rPr lang="el-GR" dirty="0" smtClean="0"/>
              <a:t>δραστηριότητας</a:t>
            </a:r>
            <a:endParaRPr lang="el-GR" dirty="0"/>
          </a:p>
        </p:txBody>
      </p:sp>
      <p:sp>
        <p:nvSpPr>
          <p:cNvPr id="3" name="Θέση περιεχομένου 2"/>
          <p:cNvSpPr>
            <a:spLocks noGrp="1"/>
          </p:cNvSpPr>
          <p:nvPr>
            <p:ph idx="1"/>
          </p:nvPr>
        </p:nvSpPr>
        <p:spPr/>
        <p:txBody>
          <a:bodyPr>
            <a:normAutofit/>
          </a:bodyPr>
          <a:lstStyle/>
          <a:p>
            <a:r>
              <a:rPr lang="el-GR" dirty="0"/>
              <a:t>Ανάδειξη του συναισθηματικού προφίλ των </a:t>
            </a:r>
            <a:r>
              <a:rPr lang="el-GR" dirty="0" err="1"/>
              <a:t>παραμυθικών</a:t>
            </a:r>
            <a:r>
              <a:rPr lang="el-GR" dirty="0"/>
              <a:t> χαρακτήρων του «τζίτζικα και του μέρμηγκα</a:t>
            </a:r>
            <a:r>
              <a:rPr lang="el-GR" dirty="0" smtClean="0"/>
              <a:t>».</a:t>
            </a:r>
            <a:endParaRPr lang="el-GR" dirty="0"/>
          </a:p>
          <a:p>
            <a:r>
              <a:rPr lang="el-GR" dirty="0"/>
              <a:t>Συναισθηματική εμπλοκή των παιδιών στην </a:t>
            </a:r>
            <a:r>
              <a:rPr lang="el-GR" dirty="0" smtClean="0"/>
              <a:t>ιστορία.</a:t>
            </a:r>
            <a:endParaRPr lang="el-GR" dirty="0"/>
          </a:p>
          <a:p>
            <a:r>
              <a:rPr lang="el-GR" dirty="0"/>
              <a:t> Σχολιασμός της πλοκής και του διδάγματος του </a:t>
            </a:r>
            <a:r>
              <a:rPr lang="el-GR" dirty="0" smtClean="0"/>
              <a:t>μύθου.</a:t>
            </a:r>
            <a:endParaRPr lang="el-GR" dirty="0"/>
          </a:p>
        </p:txBody>
      </p:sp>
    </p:spTree>
    <p:custDataLst>
      <p:tags r:id="rId1"/>
    </p:custDataLst>
    <p:extLst>
      <p:ext uri="{BB962C8B-B14F-4D97-AF65-F5344CB8AC3E}">
        <p14:creationId xmlns:p14="http://schemas.microsoft.com/office/powerpoint/2010/main" val="3403929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Ανάγνωση του βιβλίου</a:t>
            </a:r>
            <a:endParaRPr lang="el-GR" dirty="0"/>
          </a:p>
        </p:txBody>
      </p:sp>
      <p:sp>
        <p:nvSpPr>
          <p:cNvPr id="5" name="Θέση περιεχομένου 4"/>
          <p:cNvSpPr>
            <a:spLocks noGrp="1"/>
          </p:cNvSpPr>
          <p:nvPr>
            <p:ph sz="half" idx="1"/>
          </p:nvPr>
        </p:nvSpPr>
        <p:spPr>
          <a:xfrm>
            <a:off x="457200" y="1600200"/>
            <a:ext cx="3466728" cy="4525963"/>
          </a:xfrm>
        </p:spPr>
        <p:txBody>
          <a:bodyPr/>
          <a:lstStyle/>
          <a:p>
            <a:pPr marL="0" indent="0">
              <a:buNone/>
            </a:pPr>
            <a:r>
              <a:rPr lang="el-GR" dirty="0" smtClean="0"/>
              <a:t>Αφού </a:t>
            </a:r>
            <a:r>
              <a:rPr lang="el-GR" dirty="0"/>
              <a:t>είπαμε λίγα λόγια για τον Αίσωπο και τις διδακτικές ιστορίες που έγραφε διαβάσαμε το μύθο του Τζίτζικα και του Μέρμηγκα.</a:t>
            </a:r>
            <a:br>
              <a:rPr lang="el-GR" dirty="0"/>
            </a:br>
            <a:endParaRPr lang="el-GR" dirty="0"/>
          </a:p>
        </p:txBody>
      </p:sp>
      <p:pic>
        <p:nvPicPr>
          <p:cNvPr id="7" name="5 - Θέση περιεχομένου" descr="Η νηπιαγωγός διαβάζει το βιβλίο."/>
          <p:cNvPicPr>
            <a:picLocks noGrp="1" noChangeAspect="1"/>
          </p:cNvPicPr>
          <p:nvPr>
            <p:ph sz="half" idx="2"/>
          </p:nvPr>
        </p:nvPicPr>
        <p:blipFill rotWithShape="1">
          <a:blip r:embed="rId3" cstate="screen">
            <a:extLst>
              <a:ext uri="{28A0092B-C50C-407E-A947-70E740481C1C}">
                <a14:useLocalDpi xmlns:a14="http://schemas.microsoft.com/office/drawing/2010/main"/>
              </a:ext>
            </a:extLst>
          </a:blip>
          <a:srcRect/>
          <a:stretch/>
        </p:blipFill>
        <p:spPr>
          <a:xfrm>
            <a:off x="4355976" y="1844823"/>
            <a:ext cx="4296476" cy="3563549"/>
          </a:xfrm>
        </p:spPr>
      </p:pic>
    </p:spTree>
    <p:custDataLst>
      <p:tags r:id="rId1"/>
    </p:custDataLst>
    <p:extLst>
      <p:ext uri="{BB962C8B-B14F-4D97-AF65-F5344CB8AC3E}">
        <p14:creationId xmlns:p14="http://schemas.microsoft.com/office/powerpoint/2010/main" val="1800259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Κατά </a:t>
            </a:r>
            <a:r>
              <a:rPr lang="el-GR" dirty="0" smtClean="0"/>
              <a:t>την ανάγνωση (1/3)</a:t>
            </a:r>
            <a:endParaRPr lang="el-GR" dirty="0"/>
          </a:p>
        </p:txBody>
      </p:sp>
      <p:sp>
        <p:nvSpPr>
          <p:cNvPr id="3" name="Θέση περιεχομένου 2"/>
          <p:cNvSpPr>
            <a:spLocks noGrp="1"/>
          </p:cNvSpPr>
          <p:nvPr>
            <p:ph sz="half" idx="1"/>
          </p:nvPr>
        </p:nvSpPr>
        <p:spPr/>
        <p:txBody>
          <a:bodyPr>
            <a:normAutofit/>
          </a:bodyPr>
          <a:lstStyle/>
          <a:p>
            <a:pPr marL="0" indent="0">
              <a:buNone/>
            </a:pPr>
            <a:r>
              <a:rPr lang="el-GR" dirty="0" smtClean="0"/>
              <a:t>Κατά τη διάρκεια της ανάγνωσης συζητούσαμε με τα παιδιά για τα συναισθήματα των δύο πρωταγωνιστών και πώς αυτά αποτυπώνονται στις εικόνες. </a:t>
            </a:r>
          </a:p>
          <a:p>
            <a:endParaRPr lang="el-GR" dirty="0"/>
          </a:p>
          <a:p>
            <a:endParaRPr lang="el-GR" dirty="0"/>
          </a:p>
        </p:txBody>
      </p:sp>
      <p:sp>
        <p:nvSpPr>
          <p:cNvPr id="4" name="Θέση περιεχομένου 3"/>
          <p:cNvSpPr>
            <a:spLocks noGrp="1"/>
          </p:cNvSpPr>
          <p:nvPr>
            <p:ph sz="half" idx="2"/>
          </p:nvPr>
        </p:nvSpPr>
        <p:spPr/>
        <p:txBody>
          <a:bodyPr>
            <a:normAutofit/>
          </a:bodyPr>
          <a:lstStyle/>
          <a:p>
            <a:pPr marL="0" indent="0">
              <a:buNone/>
            </a:pPr>
            <a:r>
              <a:rPr lang="el-GR" dirty="0"/>
              <a:t>Παράλληλα κάποιο παιδί διάλεγε από μια ποικιλία με </a:t>
            </a:r>
            <a:r>
              <a:rPr lang="el-GR" dirty="0" err="1"/>
              <a:t>φατσούλες</a:t>
            </a:r>
            <a:r>
              <a:rPr lang="el-GR" dirty="0"/>
              <a:t> συναισθημάτων, τη </a:t>
            </a:r>
            <a:r>
              <a:rPr lang="el-GR" dirty="0" err="1"/>
              <a:t>φατσούλα</a:t>
            </a:r>
            <a:r>
              <a:rPr lang="el-GR" dirty="0"/>
              <a:t> που πίστευε ότι αντιπροσώπευε τον ήρωα εκείνη τη στιγμή. </a:t>
            </a:r>
          </a:p>
          <a:p>
            <a:endParaRPr lang="el-GR" dirty="0"/>
          </a:p>
        </p:txBody>
      </p:sp>
    </p:spTree>
    <p:custDataLst>
      <p:tags r:id="rId1"/>
    </p:custDataLst>
    <p:extLst>
      <p:ext uri="{BB962C8B-B14F-4D97-AF65-F5344CB8AC3E}">
        <p14:creationId xmlns:p14="http://schemas.microsoft.com/office/powerpoint/2010/main" val="3087442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Κατά την ανάγνωση </a:t>
            </a:r>
            <a:r>
              <a:rPr lang="el-GR" dirty="0" smtClean="0"/>
              <a:t>(2/3</a:t>
            </a:r>
            <a:r>
              <a:rPr lang="el-GR" dirty="0"/>
              <a:t>)</a:t>
            </a:r>
          </a:p>
        </p:txBody>
      </p:sp>
      <p:sp>
        <p:nvSpPr>
          <p:cNvPr id="3" name="Θέση περιεχομένου 2"/>
          <p:cNvSpPr>
            <a:spLocks noGrp="1"/>
          </p:cNvSpPr>
          <p:nvPr>
            <p:ph sz="half" idx="1"/>
          </p:nvPr>
        </p:nvSpPr>
        <p:spPr/>
        <p:txBody>
          <a:bodyPr>
            <a:normAutofit/>
          </a:bodyPr>
          <a:lstStyle/>
          <a:p>
            <a:pPr marL="0" indent="0">
              <a:buNone/>
            </a:pPr>
            <a:r>
              <a:rPr lang="el-GR" dirty="0" smtClean="0"/>
              <a:t>Την </a:t>
            </a:r>
            <a:r>
              <a:rPr lang="el-GR" dirty="0"/>
              <a:t>έδειχνε σε όλους και, αν η πλειοψηφία συμφωνούσε με την επιλογή, την ακουμπούσε πάνω στον ήρωα στη συγκεκριμένη σελίδα του βιβλίου. Αυτό γινόταν μέχρι το τέλος του βιβλίου.</a:t>
            </a:r>
          </a:p>
          <a:p>
            <a:endParaRPr lang="el-GR" dirty="0"/>
          </a:p>
        </p:txBody>
      </p:sp>
      <p:pic>
        <p:nvPicPr>
          <p:cNvPr id="5" name="6 - Θέση περιεχομένου" descr="Σελίδα του βιβλίου με προσωπάκια συναισθημάτων."/>
          <p:cNvPicPr>
            <a:picLocks noGrp="1" noChangeAspect="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4932040" y="1772816"/>
            <a:ext cx="3024336" cy="4036036"/>
          </a:xfrm>
          <a:prstGeom prst="rect">
            <a:avLst/>
          </a:prstGeom>
          <a:noFill/>
          <a:ln w="9525">
            <a:noFill/>
            <a:miter lim="800000"/>
            <a:headEnd/>
            <a:tailEnd/>
          </a:ln>
        </p:spPr>
      </p:pic>
      <p:sp>
        <p:nvSpPr>
          <p:cNvPr id="6" name="TextBox 5"/>
          <p:cNvSpPr txBox="1"/>
          <p:nvPr/>
        </p:nvSpPr>
        <p:spPr>
          <a:xfrm>
            <a:off x="7985295" y="5445224"/>
            <a:ext cx="472173" cy="360040"/>
          </a:xfrm>
          <a:prstGeom prst="rect">
            <a:avLst/>
          </a:prstGeom>
        </p:spPr>
        <p:txBody>
          <a:bodyPr vert="horz" wrap="square" lIns="91440" tIns="45720" rIns="91440" bIns="45720" rtlCol="0" anchor="ctr">
            <a:noAutofit/>
          </a:bodyPr>
          <a:lstStyle/>
          <a:p>
            <a:r>
              <a:rPr lang="el-GR" b="1" dirty="0" smtClean="0">
                <a:latin typeface="+mj-lt"/>
              </a:rPr>
              <a:t>[</a:t>
            </a:r>
            <a:r>
              <a:rPr lang="en-US" b="1" dirty="0" smtClean="0">
                <a:latin typeface="+mj-lt"/>
              </a:rPr>
              <a:t>2</a:t>
            </a:r>
            <a:r>
              <a:rPr lang="el-GR" b="1" dirty="0" smtClean="0">
                <a:latin typeface="+mj-lt"/>
              </a:rPr>
              <a:t>]</a:t>
            </a:r>
          </a:p>
        </p:txBody>
      </p:sp>
    </p:spTree>
    <p:custDataLst>
      <p:tags r:id="rId1"/>
    </p:custDataLst>
    <p:extLst>
      <p:ext uri="{BB962C8B-B14F-4D97-AF65-F5344CB8AC3E}">
        <p14:creationId xmlns:p14="http://schemas.microsoft.com/office/powerpoint/2010/main" val="978739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Κατά την ανάγνωση </a:t>
            </a:r>
            <a:r>
              <a:rPr lang="el-GR" dirty="0" smtClean="0"/>
              <a:t>(3/3</a:t>
            </a:r>
            <a:r>
              <a:rPr lang="el-GR" dirty="0"/>
              <a:t>)</a:t>
            </a:r>
          </a:p>
        </p:txBody>
      </p:sp>
      <p:pic>
        <p:nvPicPr>
          <p:cNvPr id="5" name="4 - Θέση περιεχομένου" descr="Σελίδα του βιβλίου με προσωπάκια συναισθημάτων."/>
          <p:cNvPicPr>
            <a:picLocks noGrp="1" noChangeAspect="1"/>
          </p:cNvPicPr>
          <p:nvPr>
            <p:ph sz="half" idx="1"/>
          </p:nvPr>
        </p:nvPicPr>
        <p:blipFill>
          <a:blip r:embed="rId3" cstate="screen">
            <a:extLst>
              <a:ext uri="{28A0092B-C50C-407E-A947-70E740481C1C}">
                <a14:useLocalDpi xmlns:a14="http://schemas.microsoft.com/office/drawing/2010/main"/>
              </a:ext>
            </a:extLst>
          </a:blip>
          <a:srcRect/>
          <a:stretch>
            <a:fillRect/>
          </a:stretch>
        </p:blipFill>
        <p:spPr bwMode="auto">
          <a:xfrm>
            <a:off x="899592" y="1788035"/>
            <a:ext cx="3250704" cy="4338128"/>
          </a:xfrm>
          <a:prstGeom prst="rect">
            <a:avLst/>
          </a:prstGeom>
          <a:noFill/>
          <a:ln w="9525">
            <a:noFill/>
            <a:miter lim="800000"/>
            <a:headEnd/>
            <a:tailEnd/>
          </a:ln>
        </p:spPr>
      </p:pic>
      <p:pic>
        <p:nvPicPr>
          <p:cNvPr id="6" name="5 - Θέση περιεχομένου" descr="Σελίδα του βιβλίου με προσωπάκια συναισθημάτων."/>
          <p:cNvPicPr>
            <a:picLocks noGrp="1" noChangeAspect="1"/>
          </p:cNvPicPr>
          <p:nvPr>
            <p:ph sz="half" idx="2"/>
          </p:nvPr>
        </p:nvPicPr>
        <p:blipFill>
          <a:blip r:embed="rId4" cstate="screen">
            <a:extLst>
              <a:ext uri="{28A0092B-C50C-407E-A947-70E740481C1C}">
                <a14:useLocalDpi xmlns:a14="http://schemas.microsoft.com/office/drawing/2010/main"/>
              </a:ext>
            </a:extLst>
          </a:blip>
          <a:srcRect/>
          <a:stretch>
            <a:fillRect/>
          </a:stretch>
        </p:blipFill>
        <p:spPr bwMode="auto">
          <a:xfrm>
            <a:off x="4788024" y="1788035"/>
            <a:ext cx="3250704" cy="4338128"/>
          </a:xfrm>
          <a:prstGeom prst="rect">
            <a:avLst/>
          </a:prstGeom>
          <a:noFill/>
          <a:ln w="9525">
            <a:noFill/>
            <a:miter lim="800000"/>
            <a:headEnd/>
            <a:tailEnd/>
          </a:ln>
        </p:spPr>
      </p:pic>
      <p:sp>
        <p:nvSpPr>
          <p:cNvPr id="7" name="TextBox 6"/>
          <p:cNvSpPr txBox="1"/>
          <p:nvPr/>
        </p:nvSpPr>
        <p:spPr>
          <a:xfrm>
            <a:off x="467544" y="5805264"/>
            <a:ext cx="472173" cy="360040"/>
          </a:xfrm>
          <a:prstGeom prst="rect">
            <a:avLst/>
          </a:prstGeom>
        </p:spPr>
        <p:txBody>
          <a:bodyPr vert="horz" wrap="square" lIns="91440" tIns="45720" rIns="91440" bIns="45720" rtlCol="0" anchor="ctr">
            <a:noAutofit/>
          </a:bodyPr>
          <a:lstStyle/>
          <a:p>
            <a:r>
              <a:rPr lang="el-GR" b="1" dirty="0" smtClean="0">
                <a:latin typeface="+mj-lt"/>
              </a:rPr>
              <a:t>[</a:t>
            </a:r>
            <a:r>
              <a:rPr lang="en-US" b="1" dirty="0" smtClean="0">
                <a:latin typeface="+mj-lt"/>
              </a:rPr>
              <a:t>3</a:t>
            </a:r>
            <a:r>
              <a:rPr lang="el-GR" b="1" dirty="0" smtClean="0">
                <a:latin typeface="+mj-lt"/>
              </a:rPr>
              <a:t>]</a:t>
            </a:r>
          </a:p>
        </p:txBody>
      </p:sp>
      <p:sp>
        <p:nvSpPr>
          <p:cNvPr id="8" name="TextBox 7"/>
          <p:cNvSpPr txBox="1"/>
          <p:nvPr/>
        </p:nvSpPr>
        <p:spPr>
          <a:xfrm>
            <a:off x="8028384" y="5770748"/>
            <a:ext cx="472173" cy="360040"/>
          </a:xfrm>
          <a:prstGeom prst="rect">
            <a:avLst/>
          </a:prstGeom>
        </p:spPr>
        <p:txBody>
          <a:bodyPr vert="horz" wrap="square" lIns="91440" tIns="45720" rIns="91440" bIns="45720" rtlCol="0" anchor="ctr">
            <a:noAutofit/>
          </a:bodyPr>
          <a:lstStyle/>
          <a:p>
            <a:r>
              <a:rPr lang="el-GR" b="1" dirty="0" smtClean="0">
                <a:latin typeface="+mj-lt"/>
              </a:rPr>
              <a:t>[</a:t>
            </a:r>
            <a:r>
              <a:rPr lang="en-US" b="1" dirty="0">
                <a:latin typeface="+mj-lt"/>
              </a:rPr>
              <a:t>4</a:t>
            </a:r>
            <a:r>
              <a:rPr lang="el-GR" b="1" dirty="0" smtClean="0">
                <a:latin typeface="+mj-lt"/>
              </a:rPr>
              <a:t>]</a:t>
            </a:r>
          </a:p>
        </p:txBody>
      </p:sp>
    </p:spTree>
    <p:custDataLst>
      <p:tags r:id="rId1"/>
    </p:custDataLst>
    <p:extLst>
      <p:ext uri="{BB962C8B-B14F-4D97-AF65-F5344CB8AC3E}">
        <p14:creationId xmlns:p14="http://schemas.microsoft.com/office/powerpoint/2010/main" val="3254687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Μετά την ανάγνωση</a:t>
            </a:r>
            <a:endParaRPr lang="el-GR" dirty="0"/>
          </a:p>
        </p:txBody>
      </p:sp>
      <p:sp>
        <p:nvSpPr>
          <p:cNvPr id="3" name="Θέση περιεχομένου 2"/>
          <p:cNvSpPr>
            <a:spLocks noGrp="1"/>
          </p:cNvSpPr>
          <p:nvPr>
            <p:ph sz="half" idx="1"/>
          </p:nvPr>
        </p:nvSpPr>
        <p:spPr>
          <a:xfrm>
            <a:off x="457200" y="1600200"/>
            <a:ext cx="3538736" cy="4525963"/>
          </a:xfrm>
        </p:spPr>
        <p:txBody>
          <a:bodyPr>
            <a:normAutofit fontScale="92500"/>
          </a:bodyPr>
          <a:lstStyle/>
          <a:p>
            <a:pPr marL="0" indent="0">
              <a:buNone/>
            </a:pPr>
            <a:r>
              <a:rPr lang="el-GR" dirty="0"/>
              <a:t>Αφού τελειώσαμε την ανάγνωση, σε ένα μεγάλο χαρτόνι  κολλήσαμε τις εικόνες των ηρώων από διάφορες φάσεις της </a:t>
            </a:r>
            <a:r>
              <a:rPr lang="el-GR" dirty="0" smtClean="0"/>
              <a:t>ιστορίας. Ξαναθυμηθήκαμε </a:t>
            </a:r>
            <a:r>
              <a:rPr lang="el-GR" dirty="0"/>
              <a:t>πώς αισθανόταν ο ήρωας και μεταφέραμε και τις </a:t>
            </a:r>
            <a:r>
              <a:rPr lang="el-GR" dirty="0" err="1"/>
              <a:t>φατσούλες</a:t>
            </a:r>
            <a:r>
              <a:rPr lang="el-GR" dirty="0"/>
              <a:t> στο χαρτόνι. </a:t>
            </a:r>
          </a:p>
          <a:p>
            <a:endParaRPr lang="el-GR" dirty="0"/>
          </a:p>
        </p:txBody>
      </p:sp>
      <p:pic>
        <p:nvPicPr>
          <p:cNvPr id="5" name="5 - Θέση περιεχομένου" descr="Σύνθεση με σελίδες του βιβλίου με προσωπάκια συναισθημάτων."/>
          <p:cNvPicPr>
            <a:picLocks noGrp="1" noChangeAspect="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4270309" y="1772816"/>
            <a:ext cx="4416491" cy="3312368"/>
          </a:xfrm>
          <a:prstGeom prst="rect">
            <a:avLst/>
          </a:prstGeom>
          <a:noFill/>
          <a:ln w="9525">
            <a:noFill/>
            <a:miter lim="800000"/>
            <a:headEnd/>
            <a:tailEnd/>
          </a:ln>
        </p:spPr>
      </p:pic>
    </p:spTree>
    <p:custDataLst>
      <p:tags r:id="rId1"/>
    </p:custDataLst>
    <p:extLst>
      <p:ext uri="{BB962C8B-B14F-4D97-AF65-F5344CB8AC3E}">
        <p14:creationId xmlns:p14="http://schemas.microsoft.com/office/powerpoint/2010/main" val="1059587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Χωρισμός σε ομάδες</a:t>
            </a:r>
            <a:endParaRPr lang="el-GR" dirty="0"/>
          </a:p>
        </p:txBody>
      </p:sp>
      <p:sp>
        <p:nvSpPr>
          <p:cNvPr id="3" name="Θέση περιεχομένου 2"/>
          <p:cNvSpPr>
            <a:spLocks noGrp="1"/>
          </p:cNvSpPr>
          <p:nvPr>
            <p:ph sz="half" idx="1"/>
          </p:nvPr>
        </p:nvSpPr>
        <p:spPr/>
        <p:txBody>
          <a:bodyPr>
            <a:noAutofit/>
          </a:bodyPr>
          <a:lstStyle/>
          <a:p>
            <a:pPr marL="0" indent="0">
              <a:buNone/>
            </a:pPr>
            <a:r>
              <a:rPr lang="el-GR" sz="2600" dirty="0"/>
              <a:t>Για να επιτύχουμε την ταύτιση των παιδιών με τους </a:t>
            </a:r>
            <a:r>
              <a:rPr lang="el-GR" sz="2600" dirty="0" err="1"/>
              <a:t>παραμυθικούς</a:t>
            </a:r>
            <a:r>
              <a:rPr lang="el-GR" sz="2600" dirty="0"/>
              <a:t> χαρακτήρες, τώρα που συζητήσαμε για τα συναισθήματά τους, και να σχολιάσουμε την πλοκή, τα παιδιά πήραν τη θέση του μυρμηγκιού και έδωσαν το δικό τους τέλος στην ιστορία. </a:t>
            </a:r>
          </a:p>
          <a:p>
            <a:endParaRPr lang="el-GR" sz="2600" dirty="0"/>
          </a:p>
        </p:txBody>
      </p:sp>
      <p:sp>
        <p:nvSpPr>
          <p:cNvPr id="4" name="Θέση περιεχομένου 3"/>
          <p:cNvSpPr>
            <a:spLocks noGrp="1"/>
          </p:cNvSpPr>
          <p:nvPr>
            <p:ph sz="half" idx="2"/>
          </p:nvPr>
        </p:nvSpPr>
        <p:spPr/>
        <p:txBody>
          <a:bodyPr>
            <a:normAutofit/>
          </a:bodyPr>
          <a:lstStyle/>
          <a:p>
            <a:pPr marL="0" indent="0">
              <a:buNone/>
            </a:pPr>
            <a:r>
              <a:rPr lang="el-GR" sz="2600" dirty="0"/>
              <a:t>Η τάξη χωρίστηκε σε τέσσερις </a:t>
            </a:r>
            <a:r>
              <a:rPr lang="el-GR" sz="2600" dirty="0" smtClean="0"/>
              <a:t>ομάδες: </a:t>
            </a:r>
          </a:p>
          <a:p>
            <a:r>
              <a:rPr lang="el-GR" sz="2600" dirty="0" smtClean="0"/>
              <a:t>πασχαλίτσες</a:t>
            </a:r>
            <a:r>
              <a:rPr lang="el-GR" sz="2600" dirty="0"/>
              <a:t>, </a:t>
            </a:r>
            <a:endParaRPr lang="el-GR" sz="2600" dirty="0" smtClean="0"/>
          </a:p>
          <a:p>
            <a:r>
              <a:rPr lang="el-GR" sz="2600" dirty="0" smtClean="0"/>
              <a:t>κατσαρίδες</a:t>
            </a:r>
            <a:r>
              <a:rPr lang="el-GR" sz="2600" dirty="0"/>
              <a:t>, </a:t>
            </a:r>
            <a:endParaRPr lang="el-GR" sz="2600" dirty="0" smtClean="0"/>
          </a:p>
          <a:p>
            <a:r>
              <a:rPr lang="el-GR" sz="2600" dirty="0" smtClean="0"/>
              <a:t>ταραντούλες</a:t>
            </a:r>
            <a:r>
              <a:rPr lang="el-GR" sz="2600" dirty="0"/>
              <a:t>, </a:t>
            </a:r>
            <a:endParaRPr lang="el-GR" sz="2600" dirty="0" smtClean="0"/>
          </a:p>
          <a:p>
            <a:r>
              <a:rPr lang="el-GR" sz="2600" dirty="0" smtClean="0"/>
              <a:t>σκαθάρια</a:t>
            </a:r>
            <a:r>
              <a:rPr lang="el-GR" sz="2600" dirty="0"/>
              <a:t>.</a:t>
            </a:r>
          </a:p>
          <a:p>
            <a:pPr marL="0" indent="0">
              <a:buNone/>
            </a:pPr>
            <a:endParaRPr lang="el-GR" sz="2600" dirty="0"/>
          </a:p>
        </p:txBody>
      </p:sp>
    </p:spTree>
    <p:custDataLst>
      <p:tags r:id="rId1"/>
    </p:custDataLst>
    <p:extLst>
      <p:ext uri="{BB962C8B-B14F-4D97-AF65-F5344CB8AC3E}">
        <p14:creationId xmlns:p14="http://schemas.microsoft.com/office/powerpoint/2010/main" val="289012240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1"/>
  <p:tag name="ZHAW.ACCESSIBILITYADDIN.CHECKTIMEDATE" val="10/29/2015 1:04:33 A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2,3,7,"/>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7,2,3,"/>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ZHAW.ACCESSIBILITYADDIN.READINGORDER" val="2,3,2056,6,"/>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4,7,8,5,"/>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5,6,"/>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2,5,6,7,8,"/>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80343DE0-CBB2-4ADD-A599-14630285594A}">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1975</TotalTime>
  <Words>809</Words>
  <Application>Microsoft Office PowerPoint</Application>
  <PresentationFormat>On-screen Show (4:3)</PresentationFormat>
  <Paragraphs>79</Paragraphs>
  <Slides>21</Slides>
  <Notes>8</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Θέμα του Office</vt:lpstr>
      <vt:lpstr>Το Εικονογραφημένο Βιβλίο στην Προσχολική Εκπαίδευση</vt:lpstr>
      <vt:lpstr>Διδακτική Πρακτική</vt:lpstr>
      <vt:lpstr> Σκοπός της δραστηριότητας</vt:lpstr>
      <vt:lpstr>Ανάγνωση του βιβλίου</vt:lpstr>
      <vt:lpstr>Κατά την ανάγνωση (1/3)</vt:lpstr>
      <vt:lpstr>Κατά την ανάγνωση (2/3)</vt:lpstr>
      <vt:lpstr>Κατά την ανάγνωση (3/3)</vt:lpstr>
      <vt:lpstr>Μετά την ανάγνωση</vt:lpstr>
      <vt:lpstr>Χωρισμός σε ομάδες</vt:lpstr>
      <vt:lpstr>Εργασία σε ομάδες (1/3)</vt:lpstr>
      <vt:lpstr>Εργασία σε ομάδες (2/3)</vt:lpstr>
      <vt:lpstr>Εργασία σε ομάδες (3/3)</vt:lpstr>
      <vt:lpstr>Τα έργα των παιδιών (1/2)</vt:lpstr>
      <vt:lpstr>Τα έργα των παιδιών (2/2)</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 τζίτζικας και ο μέρμηγκας</dc:title>
  <dc:subject>Το Εικονογραφημένο Βιβλίο στην Προσχολική Εκπαίδευση</dc:subject>
  <dc:creator> Αγγελική Γιαννικοπούλου</dc:creator>
  <cp:lastModifiedBy>Smaragda Papadopoulou</cp:lastModifiedBy>
  <cp:revision>212</cp:revision>
  <dcterms:created xsi:type="dcterms:W3CDTF">2012-09-06T09:03:05Z</dcterms:created>
  <dcterms:modified xsi:type="dcterms:W3CDTF">2015-10-28T23:04:54Z</dcterms:modified>
  <cp:category>Συναισθήματα</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4D8DAEFC-BB48-4984-99B0-558E657EB8AA</vt:lpwstr>
  </property>
  <property fmtid="{D5CDD505-2E9C-101B-9397-08002B2CF9AE}" pid="3" name="ArticulatePath">
    <vt:lpwstr>New_Τζίτζικας και μέρμηγκας, Σταύρου</vt:lpwstr>
  </property>
</Properties>
</file>