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301" r:id="rId4"/>
    <p:sldId id="302" r:id="rId5"/>
    <p:sldId id="303" r:id="rId6"/>
    <p:sldId id="305" r:id="rId7"/>
    <p:sldId id="304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280" r:id="rId16"/>
    <p:sldId id="290" r:id="rId17"/>
    <p:sldId id="295" r:id="rId18"/>
    <p:sldId id="299" r:id="rId19"/>
    <p:sldId id="292" r:id="rId20"/>
    <p:sldId id="291" r:id="rId21"/>
    <p:sldId id="294" r:id="rId22"/>
    <p:sldId id="293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1"/>
            <p14:sldId id="302"/>
            <p14:sldId id="303"/>
            <p14:sldId id="305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9309" autoAdjust="0"/>
  </p:normalViewPr>
  <p:slideViewPr>
    <p:cSldViewPr>
      <p:cViewPr varScale="1">
        <p:scale>
          <a:sx n="74" d="100"/>
          <a:sy n="74" d="100"/>
        </p:scale>
        <p:origin x="11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έρευνα στη Διδακτική των Μαθηματικών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έρευνα στη Διδακτική των Μαθηματικών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έρευνα στη Διδακτική των Μαθηματικών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έρευνα στη Διδακτική των Μαθηματικών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/>
              <a:t>Ποιοτική μεθοδολογία έρευνας στη Διδακτική των Μαθηματικών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Η έρευνα στη Διδακτική των </a:t>
            </a:r>
            <a:r>
              <a:rPr lang="el-GR" sz="2800" dirty="0" smtClean="0"/>
              <a:t>Μαθηματικών</a:t>
            </a:r>
            <a:endParaRPr lang="en-US" sz="2800" dirty="0" smtClean="0"/>
          </a:p>
          <a:p>
            <a:endParaRPr lang="en-US" sz="2800" dirty="0"/>
          </a:p>
          <a:p>
            <a:r>
              <a:rPr lang="el-GR" sz="2800" dirty="0" err="1"/>
              <a:t>Πόταρη</a:t>
            </a:r>
            <a:r>
              <a:rPr lang="el-GR" sz="2800" dirty="0"/>
              <a:t> Δέσποινα, </a:t>
            </a:r>
            <a:r>
              <a:rPr lang="el-GR" sz="2800" dirty="0" err="1"/>
              <a:t>Σακονίδης</a:t>
            </a:r>
            <a:r>
              <a:rPr lang="el-GR" sz="2800"/>
              <a:t> Χαράλαμπος</a:t>
            </a:r>
          </a:p>
          <a:p>
            <a:r>
              <a:rPr lang="el-GR" sz="2800" smtClean="0"/>
              <a:t>Σχολή </a:t>
            </a:r>
            <a:r>
              <a:rPr lang="el-GR" sz="2800" dirty="0" smtClean="0"/>
              <a:t>Θετικών επιστημών</a:t>
            </a:r>
          </a:p>
          <a:p>
            <a:r>
              <a:rPr lang="el-GR" sz="2800" dirty="0" smtClean="0"/>
              <a:t>Τμήμα Μαθηματικών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Εργαλεία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Ερωτηματολόγιο</a:t>
            </a:r>
          </a:p>
          <a:p>
            <a:r>
              <a:rPr lang="el-GR" dirty="0"/>
              <a:t>Συνέντευξη</a:t>
            </a:r>
          </a:p>
          <a:p>
            <a:r>
              <a:rPr lang="el-GR" dirty="0"/>
              <a:t>Παρατήρηση</a:t>
            </a:r>
          </a:p>
          <a:p>
            <a:r>
              <a:rPr lang="el-GR" dirty="0"/>
              <a:t>Δοκίμια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2897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Μοντέλα συνεργασίας </a:t>
            </a:r>
            <a:br>
              <a:rPr lang="el-GR" dirty="0"/>
            </a:br>
            <a:r>
              <a:rPr lang="el-GR" dirty="0" smtClean="0"/>
              <a:t>εκπαιδευτικού – ερευνητή</a:t>
            </a:r>
            <a:r>
              <a:rPr lang="en-US" dirty="0" smtClean="0"/>
              <a:t>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συνεργασία αφορά τη συλλογή δεδομένων για την πραγματοποίηση της έρευνας</a:t>
            </a:r>
          </a:p>
          <a:p>
            <a:pPr lvl="1"/>
            <a:r>
              <a:rPr lang="el-GR" dirty="0"/>
              <a:t>Ο ερευνητής είναι το άτομο που βρίσκεται έξω από το σχολείο και έχει ως στόχο την έρευνα και τον </a:t>
            </a:r>
            <a:r>
              <a:rPr lang="el-GR" dirty="0" err="1" smtClean="0"/>
              <a:t>αναστοχασμό</a:t>
            </a:r>
            <a:endParaRPr lang="el-GR" dirty="0"/>
          </a:p>
          <a:p>
            <a:pPr lvl="1"/>
            <a:r>
              <a:rPr lang="el-GR" dirty="0"/>
              <a:t>Ο εκπαιδευτικός είναι μέσα στο σχολείο και δρα</a:t>
            </a:r>
          </a:p>
          <a:p>
            <a:pPr lvl="1"/>
            <a:r>
              <a:rPr lang="el-GR" dirty="0"/>
              <a:t>Οι ρόλοι τους είναι διακριτοί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Η έρευνα αυτή μπορεί να οδηγήσει σε αλλαγές που προέρχονται από «πάνω</a:t>
            </a:r>
            <a:r>
              <a:rPr lang="el-GR" dirty="0" smtClean="0"/>
              <a:t>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20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Μοντέλα συνεργασίας </a:t>
            </a:r>
            <a:br>
              <a:rPr lang="el-GR" dirty="0"/>
            </a:br>
            <a:r>
              <a:rPr lang="el-GR" dirty="0" smtClean="0"/>
              <a:t>εκπαιδευτικού – ερευνητή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Συνεργασία εκπαιδευτικών και ερευνητών για την παραγωγή νέας γνώσης</a:t>
            </a:r>
          </a:p>
          <a:p>
            <a:pPr lvl="1"/>
            <a:r>
              <a:rPr lang="el-GR" dirty="0"/>
              <a:t>Οι ερευνητές και οι εκπαιδευτικοί προσπαθούν να κατανοήσουν τους διαφορετικούς αλλά συμπληρωματικούς τους ρόλους</a:t>
            </a:r>
          </a:p>
          <a:p>
            <a:pPr lvl="1"/>
            <a:r>
              <a:rPr lang="el-GR" dirty="0"/>
              <a:t>Δίνεται έμφαση στην συνεργασία ανάμεσα στην έρευνα και στην πρακτική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Τα αποτελέσματα μπορούν να επηρεάσουν τις εκπαιδευτικές αλλαγές τόσο από «πάνω» όσο και εξαιτίας της εμπειρίας που αποκτούν οι ίδιοι οι εκπαιδευτικοί</a:t>
            </a:r>
          </a:p>
        </p:txBody>
      </p:sp>
    </p:spTree>
    <p:extLst>
      <p:ext uri="{BB962C8B-B14F-4D97-AF65-F5344CB8AC3E}">
        <p14:creationId xmlns:p14="http://schemas.microsoft.com/office/powerpoint/2010/main" val="2833752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Μοντέλα συνεργασίας </a:t>
            </a:r>
            <a:br>
              <a:rPr lang="el-GR" dirty="0"/>
            </a:br>
            <a:r>
              <a:rPr lang="el-GR" dirty="0" smtClean="0"/>
              <a:t>εκπαιδευτικού – ερευνητή 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Από κοινού συμφωνίες μάθησης</a:t>
            </a:r>
          </a:p>
          <a:p>
            <a:pPr lvl="1"/>
            <a:r>
              <a:rPr lang="el-GR" dirty="0"/>
              <a:t>Οι ερευνητές και οι εκπαιδευτικοί είναι, ταυτόχρονα, αυτοί που πραγματοποιούν την έρευνα και αντικείμενα έρευνας</a:t>
            </a:r>
          </a:p>
          <a:p>
            <a:pPr lvl="1"/>
            <a:r>
              <a:rPr lang="el-GR" dirty="0"/>
              <a:t>Τα ερευνητικά ερωτήματα επεκτείνονται και σε θέματα που αφορούν στη σχέση της έρευνας της ίδιας με την εκπαίδευση και το σχολείο</a:t>
            </a:r>
          </a:p>
          <a:p>
            <a:pPr lvl="1"/>
            <a:r>
              <a:rPr lang="el-GR" dirty="0"/>
              <a:t>Οι ερευνητές και οι εκπαιδευτικοί δρουν και </a:t>
            </a:r>
            <a:r>
              <a:rPr lang="el-GR" dirty="0" err="1"/>
              <a:t>ανα</a:t>
            </a:r>
            <a:r>
              <a:rPr lang="el-GR" dirty="0"/>
              <a:t>-στοχάζονται</a:t>
            </a:r>
          </a:p>
        </p:txBody>
      </p:sp>
    </p:spTree>
    <p:extLst>
      <p:ext uri="{BB962C8B-B14F-4D97-AF65-F5344CB8AC3E}">
        <p14:creationId xmlns:p14="http://schemas.microsoft.com/office/powerpoint/2010/main" val="1284135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Τρόποι διάχυσης της εκπαιδευτικής έρευνας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Μέσα από την εκπαίδευση των εκπαιδευτικών</a:t>
            </a:r>
          </a:p>
          <a:p>
            <a:r>
              <a:rPr lang="el-GR" dirty="0"/>
              <a:t>Μέσα από την επιμόρφωση των εκπαιδευτικών</a:t>
            </a:r>
          </a:p>
          <a:p>
            <a:r>
              <a:rPr lang="el-GR" dirty="0"/>
              <a:t>Μέσα από άρθρα σε περιοδικά, διαδίκτυο</a:t>
            </a:r>
          </a:p>
          <a:p>
            <a:r>
              <a:rPr lang="el-GR" dirty="0"/>
              <a:t>Μέσα από συνέδρια 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Πώς μπορούμε να βελτιώσουμε την πρόσβαση των εκπαιδευτικών</a:t>
            </a:r>
          </a:p>
          <a:p>
            <a:r>
              <a:rPr lang="el-GR" dirty="0"/>
              <a:t>Τι ρόλο έχουν οι εκπαιδευτικές μονάδες;</a:t>
            </a:r>
          </a:p>
          <a:p>
            <a:r>
              <a:rPr lang="el-GR" dirty="0"/>
              <a:t>Τι ρόλο έχουν τα πανεπιστήμια;</a:t>
            </a:r>
          </a:p>
          <a:p>
            <a:r>
              <a:rPr lang="el-GR" dirty="0"/>
              <a:t>Τι ρόλο έχουν οι επιστημονικοί φορείς;</a:t>
            </a:r>
          </a:p>
          <a:p>
            <a:r>
              <a:rPr lang="el-GR" dirty="0"/>
              <a:t>Τι ρόλο έχει η Πολιτεία;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6589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 err="1" smtClean="0"/>
              <a:t>Υποενότητας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Η εκπαιδευτική </a:t>
            </a:r>
            <a:r>
              <a:rPr lang="el-GR" dirty="0" smtClean="0"/>
              <a:t>έρευνα: </a:t>
            </a:r>
            <a:r>
              <a:rPr lang="el-GR" dirty="0"/>
              <a:t>αναγκαιότητα, πραγματικότητα, </a:t>
            </a:r>
            <a:r>
              <a:rPr lang="el-GR" dirty="0" smtClean="0"/>
              <a:t>προοπτικές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err="1" smtClean="0"/>
              <a:t>Πόταρη</a:t>
            </a:r>
            <a:r>
              <a:rPr lang="el-GR" sz="2000" dirty="0" smtClean="0"/>
              <a:t> </a:t>
            </a:r>
            <a:r>
              <a:rPr lang="el-GR" sz="2000" dirty="0"/>
              <a:t>Δέσποινα, </a:t>
            </a:r>
            <a:r>
              <a:rPr lang="el-GR" sz="2000" dirty="0" err="1" smtClean="0"/>
              <a:t>Σακονίδης</a:t>
            </a:r>
            <a:r>
              <a:rPr lang="el-GR" sz="2000" dirty="0" smtClean="0"/>
              <a:t> Χαράλαμπος. «</a:t>
            </a:r>
            <a:r>
              <a:rPr lang="el-GR" sz="2000" dirty="0"/>
              <a:t>Ποιοτική μεθοδολογία έρευνας στη Διδακτική των </a:t>
            </a:r>
            <a:r>
              <a:rPr lang="el-GR" sz="2000" dirty="0" smtClean="0"/>
              <a:t>Μαθηματικών, </a:t>
            </a:r>
            <a:r>
              <a:rPr lang="el-GR" sz="2000" dirty="0"/>
              <a:t>Η έρευνα στη Διδακτική των Μαθηματικών».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/>
              <a:t>http://opencourses.uoa.gr/courses/MATH17/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εκπαιδευτική </a:t>
            </a:r>
            <a:r>
              <a:rPr lang="el-GR" dirty="0" smtClean="0"/>
              <a:t>έρευνα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αναγκαιότητα, πραγματικότητα, προοπτικές</a:t>
            </a:r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έρευνα στην εκπαίδευση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Πότε η συγκέντρωση πληροφοριών συνιστά έρευνα;</a:t>
            </a:r>
          </a:p>
          <a:p>
            <a:r>
              <a:rPr lang="el-GR" dirty="0"/>
              <a:t>Προϋποθέσεις διεξαγωγής μιας έρευνας</a:t>
            </a:r>
          </a:p>
          <a:p>
            <a:pPr lvl="1"/>
            <a:r>
              <a:rPr lang="el-GR" dirty="0"/>
              <a:t>Επιστημονικό δυναμικό</a:t>
            </a:r>
          </a:p>
          <a:p>
            <a:pPr lvl="1"/>
            <a:r>
              <a:rPr lang="el-GR" dirty="0"/>
              <a:t>Επιστημονική εγκυρότητα και αξιοπιστία</a:t>
            </a:r>
          </a:p>
          <a:p>
            <a:r>
              <a:rPr lang="el-GR" dirty="0"/>
              <a:t>Αναγκαιότητα (τι εξυπηρετεί);</a:t>
            </a:r>
          </a:p>
          <a:p>
            <a:pPr lvl="1"/>
            <a:r>
              <a:rPr lang="el-GR" dirty="0"/>
              <a:t>Περιγραφή</a:t>
            </a:r>
          </a:p>
          <a:p>
            <a:pPr lvl="1"/>
            <a:r>
              <a:rPr lang="el-GR" dirty="0"/>
              <a:t>Κατανόηση – Ερμηνεία</a:t>
            </a:r>
          </a:p>
          <a:p>
            <a:pPr lvl="1"/>
            <a:r>
              <a:rPr lang="el-GR" dirty="0"/>
              <a:t>Εντοπισμός ‘ιδεατών’ συνθηκών (νόρμες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10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Σημασία της έρευνας στην εκπαίδευση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Ανάπτυξη της γνώσης μας για ένα εκπαιδευτικό φαινόμενο</a:t>
            </a:r>
          </a:p>
          <a:p>
            <a:pPr lvl="1"/>
            <a:r>
              <a:rPr lang="el-GR" dirty="0"/>
              <a:t>Μελέτη διδακτικών φαινομένων (</a:t>
            </a:r>
            <a:r>
              <a:rPr lang="el-GR" dirty="0" err="1"/>
              <a:t>μικροκλίμακα</a:t>
            </a:r>
            <a:r>
              <a:rPr lang="el-GR" dirty="0"/>
              <a:t> – </a:t>
            </a:r>
            <a:r>
              <a:rPr lang="el-GR" dirty="0" err="1"/>
              <a:t>μακροκλίμακα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Ανάπτυξη νέων τρόπων σκέψης για ένα εκπαιδευτικό θέμα</a:t>
            </a:r>
          </a:p>
          <a:p>
            <a:pPr lvl="2"/>
            <a:r>
              <a:rPr lang="el-GR" dirty="0"/>
              <a:t>Εργαλεία αξιολόγησης</a:t>
            </a:r>
          </a:p>
          <a:p>
            <a:pPr lvl="2"/>
            <a:r>
              <a:rPr lang="el-GR" dirty="0"/>
              <a:t>Διδακτικές δραστηριότητες</a:t>
            </a:r>
          </a:p>
          <a:p>
            <a:pPr lvl="2"/>
            <a:r>
              <a:rPr lang="el-GR" dirty="0"/>
              <a:t>Εκπαιδευτικό λογισμικό </a:t>
            </a:r>
          </a:p>
          <a:p>
            <a:pPr lvl="1"/>
            <a:r>
              <a:rPr lang="el-GR" dirty="0"/>
              <a:t>Βαθύτερη κατανόηση του ίδιου του γνωστικού αντικειμένου</a:t>
            </a:r>
          </a:p>
          <a:p>
            <a:pPr lvl="2"/>
            <a:r>
              <a:rPr lang="el-GR" dirty="0"/>
              <a:t>Διεύρυνση αντιλήψεων</a:t>
            </a:r>
          </a:p>
          <a:p>
            <a:pPr lvl="2"/>
            <a:r>
              <a:rPr lang="el-GR" dirty="0"/>
              <a:t>Κατανόηση (συνδέσεις, επιστημολογικά χαρακτηριστικά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1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Αντικείμενα </a:t>
            </a:r>
            <a:r>
              <a:rPr lang="el-GR" dirty="0" smtClean="0"/>
              <a:t>έρευνας</a:t>
            </a:r>
            <a:r>
              <a:rPr lang="en-US" dirty="0" smtClean="0"/>
              <a:t>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Αποτύπωση ενός εκπαιδευτικού φαινομένου</a:t>
            </a:r>
          </a:p>
          <a:p>
            <a:pPr lvl="1"/>
            <a:r>
              <a:rPr lang="el-GR" dirty="0"/>
              <a:t>Επίδοση μαθητών σε κάποιο γνωστικό αντικείμενο (</a:t>
            </a:r>
            <a:r>
              <a:rPr lang="el-GR" dirty="0" smtClean="0"/>
              <a:t>π.χ. PISA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Απόψεις εκπαιδευτικών πάνω σε κάποιες εκπαιδευτικές αλλαγές (χρήση της </a:t>
            </a:r>
            <a:r>
              <a:rPr lang="el-GR" dirty="0" smtClean="0"/>
              <a:t>τεχνολογίας </a:t>
            </a:r>
            <a:r>
              <a:rPr lang="el-GR" dirty="0"/>
              <a:t>–</a:t>
            </a:r>
            <a:r>
              <a:rPr lang="el-GR" dirty="0" smtClean="0"/>
              <a:t> </a:t>
            </a:r>
            <a:r>
              <a:rPr lang="el-GR" dirty="0"/>
              <a:t>CAN </a:t>
            </a:r>
            <a:r>
              <a:rPr lang="el-GR" dirty="0" err="1"/>
              <a:t>project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Διδασκαλία ενός μαθήματος σε διαφορετικές </a:t>
            </a:r>
            <a:r>
              <a:rPr lang="el-GR" dirty="0" smtClean="0"/>
              <a:t>χώρες (TIMSS </a:t>
            </a:r>
            <a:r>
              <a:rPr lang="el-GR" dirty="0" err="1"/>
              <a:t>video</a:t>
            </a:r>
            <a:r>
              <a:rPr lang="el-GR" dirty="0"/>
              <a:t> </a:t>
            </a:r>
            <a:r>
              <a:rPr lang="el-GR" dirty="0" err="1"/>
              <a:t>study</a:t>
            </a:r>
            <a:r>
              <a:rPr lang="el-GR" dirty="0"/>
              <a:t>)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Μεγάλης κλίμακας έρευνες σε μεγάλο αριθμό </a:t>
            </a:r>
            <a:r>
              <a:rPr lang="el-GR" dirty="0" smtClean="0"/>
              <a:t>σχολείων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71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Αντικείμενα </a:t>
            </a:r>
            <a:r>
              <a:rPr lang="el-GR" dirty="0" smtClean="0"/>
              <a:t>έρευνας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Διερεύνηση ενός διδακτικού φαινομένου </a:t>
            </a:r>
          </a:p>
          <a:p>
            <a:pPr lvl="1"/>
            <a:r>
              <a:rPr lang="el-GR" dirty="0"/>
              <a:t>επικοινωνία στη σχολική τάξη (επιχειρηματολογία μαθητών)</a:t>
            </a:r>
          </a:p>
          <a:p>
            <a:pPr lvl="1"/>
            <a:r>
              <a:rPr lang="el-GR" dirty="0"/>
              <a:t>μάθηση ενός γνωστικού αντικειμένου (αντιλήψεις – δυσκολίες)</a:t>
            </a:r>
          </a:p>
          <a:p>
            <a:pPr lvl="1"/>
            <a:r>
              <a:rPr lang="el-GR" dirty="0"/>
              <a:t>διδακτικές πρακτικές του εκπαιδευτικού (γνώση περιεχομένου και παιδαγωγική γνώση του εκπαιδευτικού – διδακτικά διλήμματα)</a:t>
            </a:r>
          </a:p>
          <a:p>
            <a:pPr lvl="1"/>
            <a:r>
              <a:rPr lang="el-GR" dirty="0"/>
              <a:t>μαθησιακή δραστηριότητα (επιστημολογικά χαρακτηριστικά της χ γνώσης και το χ νόημα που κατασκευάζεται)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Μικρής κλίμακας έρευνας σε μικρό αριθμό τάξεων ή σε μεμονωμένους μαθητές</a:t>
            </a:r>
          </a:p>
        </p:txBody>
      </p:sp>
    </p:spTree>
    <p:extLst>
      <p:ext uri="{BB962C8B-B14F-4D97-AF65-F5344CB8AC3E}">
        <p14:creationId xmlns:p14="http://schemas.microsoft.com/office/powerpoint/2010/main" val="312685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Αντικείμενα έρευνας </a:t>
            </a:r>
            <a:r>
              <a:rPr lang="el-GR" dirty="0" smtClean="0"/>
              <a:t>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Διδακτική Παρέμβαση  </a:t>
            </a:r>
          </a:p>
          <a:p>
            <a:pPr lvl="1"/>
            <a:r>
              <a:rPr lang="el-GR" dirty="0"/>
              <a:t>σχεδιασμός και αξιολόγηση διδακτικών εργαλείων (σχολικά εγχειρίδια, δυναμικά περιβάλλοντα)</a:t>
            </a:r>
          </a:p>
          <a:p>
            <a:pPr lvl="1"/>
            <a:r>
              <a:rPr lang="el-GR" dirty="0"/>
              <a:t>σχεδιασμός και υλοποίηση διδασκαλιών με εναλλακτικές διδακτικές προσεγγίσεις (ομαδική εργασία) 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Μικρής κλίμακας έρευνες στη σχολική τάξη ή σε άτομα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099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Αρχές σχεδιασμού και διεξαγωγής </a:t>
            </a:r>
            <a:br>
              <a:rPr lang="el-GR" dirty="0"/>
            </a:br>
            <a:r>
              <a:rPr lang="el-GR" dirty="0"/>
              <a:t>μιας έρευνας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Θεωρητικά πλαίσια</a:t>
            </a:r>
          </a:p>
          <a:p>
            <a:r>
              <a:rPr lang="el-GR" dirty="0"/>
              <a:t>Μεθοδολογία</a:t>
            </a:r>
          </a:p>
          <a:p>
            <a:r>
              <a:rPr lang="el-GR" dirty="0"/>
              <a:t>Δεδομένα και τρόποι επεξεργασίας τους</a:t>
            </a:r>
          </a:p>
          <a:p>
            <a:r>
              <a:rPr lang="el-GR" dirty="0" smtClean="0"/>
              <a:t>Ερμηνείες</a:t>
            </a:r>
            <a:endParaRPr lang="el-GR" dirty="0"/>
          </a:p>
          <a:p>
            <a:r>
              <a:rPr lang="el-GR" dirty="0"/>
              <a:t>Κυρίαρχες προσεγγίσεις στην έρευνα</a:t>
            </a:r>
          </a:p>
          <a:p>
            <a:pPr lvl="1"/>
            <a:r>
              <a:rPr lang="el-GR" dirty="0"/>
              <a:t>Ποσοτική</a:t>
            </a:r>
          </a:p>
          <a:p>
            <a:pPr lvl="1"/>
            <a:r>
              <a:rPr lang="el-GR" dirty="0"/>
              <a:t>Ποιοτική</a:t>
            </a:r>
          </a:p>
          <a:p>
            <a:r>
              <a:rPr lang="el-GR" dirty="0"/>
              <a:t>Ζητήματα πρόσβασης στα υποκείμενα</a:t>
            </a:r>
          </a:p>
          <a:p>
            <a:r>
              <a:rPr lang="el-GR" dirty="0"/>
              <a:t>Ζητήματα </a:t>
            </a:r>
            <a:r>
              <a:rPr lang="el-GR" dirty="0" smtClean="0"/>
              <a:t>δεοντολογίας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6514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Επισκοπήσεις</a:t>
            </a:r>
          </a:p>
          <a:p>
            <a:r>
              <a:rPr lang="el-GR" dirty="0"/>
              <a:t>Πειραματική μέθοδος</a:t>
            </a:r>
          </a:p>
          <a:p>
            <a:r>
              <a:rPr lang="el-GR" dirty="0"/>
              <a:t>Εθνογραφική μέθοδος</a:t>
            </a:r>
          </a:p>
          <a:p>
            <a:r>
              <a:rPr lang="el-GR" dirty="0"/>
              <a:t>Μελέτη περίπτωσης</a:t>
            </a:r>
          </a:p>
          <a:p>
            <a:r>
              <a:rPr lang="el-GR" dirty="0"/>
              <a:t>Έρευνα – δράση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720239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867</Words>
  <Application>Microsoft Office PowerPoint</Application>
  <PresentationFormat>Προβολή στην οθόνη (4:3)</PresentationFormat>
  <Paragraphs>140</Paragraphs>
  <Slides>22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Θέμα του Office</vt:lpstr>
      <vt:lpstr>Ποιοτική μεθοδολογία έρευνας στη Διδακτική των Μαθηματικών</vt:lpstr>
      <vt:lpstr>Η εκπαιδευτική έρευνα</vt:lpstr>
      <vt:lpstr>Η έρευνα στην εκπαίδευση</vt:lpstr>
      <vt:lpstr>Σημασία της έρευνας στην εκπαίδευση</vt:lpstr>
      <vt:lpstr>Αντικείμενα έρευνας (1)</vt:lpstr>
      <vt:lpstr>Αντικείμενα έρευνας (2)</vt:lpstr>
      <vt:lpstr>Αντικείμενα έρευνας (3)</vt:lpstr>
      <vt:lpstr>Αρχές σχεδιασμού και διεξαγωγής  μιας έρευνας</vt:lpstr>
      <vt:lpstr>Μέθοδοι</vt:lpstr>
      <vt:lpstr>Εργαλεία</vt:lpstr>
      <vt:lpstr>Μοντέλα συνεργασίας  εκπαιδευτικού – ερευνητή (1)</vt:lpstr>
      <vt:lpstr>Μοντέλα συνεργασίας  εκπαιδευτικού – ερευνητή (2)</vt:lpstr>
      <vt:lpstr>Μοντέλα συνεργασίας  εκπαιδευτικού – ερευνητή (3)</vt:lpstr>
      <vt:lpstr>Τρόποι διάχυσης της εκπαιδευτικής έρευνας</vt:lpstr>
      <vt:lpstr>Τέλος Υποενότητας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slim</cp:lastModifiedBy>
  <cp:revision>190</cp:revision>
  <dcterms:created xsi:type="dcterms:W3CDTF">2012-09-06T09:03:05Z</dcterms:created>
  <dcterms:modified xsi:type="dcterms:W3CDTF">2015-11-30T14:38:50Z</dcterms:modified>
</cp:coreProperties>
</file>