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1" r:id="rId2"/>
    <p:sldId id="26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27" r:id="rId16"/>
    <p:sldId id="314" r:id="rId17"/>
    <p:sldId id="315" r:id="rId18"/>
    <p:sldId id="316" r:id="rId19"/>
    <p:sldId id="317" r:id="rId20"/>
    <p:sldId id="328" r:id="rId21"/>
    <p:sldId id="318" r:id="rId22"/>
    <p:sldId id="319" r:id="rId23"/>
    <p:sldId id="329" r:id="rId24"/>
    <p:sldId id="290" r:id="rId25"/>
    <p:sldId id="320" r:id="rId26"/>
    <p:sldId id="330" r:id="rId27"/>
    <p:sldId id="331" r:id="rId28"/>
    <p:sldId id="323" r:id="rId29"/>
    <p:sldId id="324" r:id="rId30"/>
    <p:sldId id="325" r:id="rId31"/>
    <p:sldId id="32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27"/>
            <p14:sldId id="314"/>
            <p14:sldId id="315"/>
            <p14:sldId id="316"/>
            <p14:sldId id="317"/>
            <p14:sldId id="328"/>
            <p14:sldId id="318"/>
            <p14:sldId id="319"/>
            <p14:sldId id="329"/>
            <p14:sldId id="290"/>
            <p14:sldId id="320"/>
            <p14:sldId id="330"/>
            <p14:sldId id="331"/>
            <p14:sldId id="323"/>
            <p14:sldId id="324"/>
            <p14:sldId id="325"/>
            <p14:sldId id="326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88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64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595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07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842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689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438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026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2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97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693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8242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325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008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65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9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40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89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6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8306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7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0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247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5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4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35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137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0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 είναι ιστορικό γεγονός;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ARCH24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ARCH9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2006575"/>
            <a:ext cx="8278688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II</a:t>
            </a:r>
            <a:r>
              <a:rPr lang="el-GR" dirty="0" smtClean="0">
                <a:solidFill>
                  <a:srgbClr val="5075BC"/>
                </a:solidFill>
              </a:rPr>
              <a:t>2</a:t>
            </a:r>
            <a:r>
              <a:rPr lang="en-US" dirty="0" smtClean="0">
                <a:solidFill>
                  <a:srgbClr val="5075BC"/>
                </a:solidFill>
              </a:rPr>
              <a:t>9</a:t>
            </a:r>
            <a:r>
              <a:rPr lang="el-GR" dirty="0" smtClean="0">
                <a:solidFill>
                  <a:srgbClr val="5075BC"/>
                </a:solidFill>
              </a:rPr>
              <a:t> Θεωρία της Ιστορίας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</a:t>
            </a:r>
            <a:r>
              <a:rPr lang="el-GR" sz="2800" dirty="0"/>
              <a:t>ί</a:t>
            </a:r>
            <a:r>
              <a:rPr lang="el-GR" sz="2800" dirty="0" smtClean="0"/>
              <a:t> είναι ιστορικό γεγονός;</a:t>
            </a:r>
            <a:endParaRPr lang="el-GR" sz="2800" dirty="0"/>
          </a:p>
          <a:p>
            <a:endParaRPr lang="en-US" sz="2800" dirty="0" smtClean="0"/>
          </a:p>
          <a:p>
            <a:r>
              <a:rPr lang="el-GR" sz="2800" dirty="0" smtClean="0"/>
              <a:t>Αντώνης Λιάκος</a:t>
            </a:r>
          </a:p>
          <a:p>
            <a:r>
              <a:rPr lang="el-GR" sz="2800" dirty="0" smtClean="0"/>
              <a:t>Φιλοσοφική Σχολή</a:t>
            </a:r>
          </a:p>
          <a:p>
            <a:r>
              <a:rPr lang="el-GR" sz="2800" dirty="0" smtClean="0"/>
              <a:t>Τμήμα Ιστορίας - Αρχαιολογίας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639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Ίχνη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Πώς γνωρίζουμε για τα γεγονότα και τα φαινόμενα του  παρελθόντος; Γιατί  άφησαν  </a:t>
            </a:r>
            <a:r>
              <a:rPr lang="el-GR" sz="2400" dirty="0" smtClean="0"/>
              <a:t>ίχνη, </a:t>
            </a:r>
            <a:r>
              <a:rPr lang="el-GR" sz="2400" dirty="0"/>
              <a:t>τα οποία  βρίσκονται στα γραπτά κατάλοιπα, στα αντικείμενα, στις συμπεριφορές, στις νοοτροπίες, στη γλώσσα, στη μνήμη. </a:t>
            </a:r>
          </a:p>
          <a:p>
            <a:pPr marL="0"/>
            <a:r>
              <a:rPr lang="el-GR" sz="2400" dirty="0"/>
              <a:t>Ο ιστορικός δεν ασχολείται με το </a:t>
            </a:r>
            <a:r>
              <a:rPr lang="el-GR" sz="2400" dirty="0" smtClean="0"/>
              <a:t>παρελθόν, </a:t>
            </a:r>
            <a:r>
              <a:rPr lang="el-GR" sz="2400" dirty="0"/>
              <a:t>αλλά με τα ίχνη </a:t>
            </a:r>
            <a:r>
              <a:rPr lang="el-GR" sz="2400" dirty="0" smtClean="0"/>
              <a:t>του.</a:t>
            </a:r>
            <a:endParaRPr lang="el-GR" sz="2400" dirty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41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αναγνώριση  του ίχνους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Χρειάζεται η </a:t>
            </a:r>
            <a:r>
              <a:rPr lang="el-GR" sz="2400" b="1" dirty="0"/>
              <a:t>ταύτιση του ίχνους με το δημιουργό του</a:t>
            </a:r>
            <a:r>
              <a:rPr lang="el-GR" sz="2400" dirty="0"/>
              <a:t>. Απόδοση ταυτότητας στο εύρημα. 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Διαδικασία</a:t>
            </a:r>
            <a:r>
              <a:rPr lang="el-GR" sz="2400" b="1" dirty="0"/>
              <a:t> μετατροπής του ίχνους σε ένδειξη και τεκμήριο</a:t>
            </a:r>
            <a:r>
              <a:rPr lang="el-GR" sz="2400" dirty="0"/>
              <a:t>. Η διαδικασία αυτή δεν είναι ούτε αυτονόητη ούτε αυτόματη. Χρειάζεται ο ερευνητής να μετατρέψει το ίχνος σε ένδειξη και τεκμήριο ενός γεγονότος που κάποτε συνέβη.  Για να το πετύχει αυτό χρειάζεται διάβασμα, εμπειρία, δημιουργική φαντασία και λογική. </a:t>
            </a:r>
          </a:p>
        </p:txBody>
      </p:sp>
    </p:spTree>
    <p:extLst>
      <p:ext uri="{BB962C8B-B14F-4D97-AF65-F5344CB8AC3E}">
        <p14:creationId xmlns:p14="http://schemas.microsoft.com/office/powerpoint/2010/main" val="14908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 </a:t>
            </a:r>
            <a:r>
              <a:rPr lang="el-GR" dirty="0"/>
              <a:t>είναι οι πηγές;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>
              <a:lnSpc>
                <a:spcPct val="120000"/>
              </a:lnSpc>
            </a:pPr>
            <a:r>
              <a:rPr lang="el-GR" sz="3800" dirty="0" smtClean="0"/>
              <a:t>Το </a:t>
            </a:r>
            <a:r>
              <a:rPr lang="el-GR" sz="3800" dirty="0"/>
              <a:t>γραπτό κείμενο που περιέχει ιστορική πληροφορία, σε πρώτη </a:t>
            </a:r>
            <a:r>
              <a:rPr lang="el-GR" sz="3800" dirty="0" smtClean="0"/>
              <a:t>μορφή, </a:t>
            </a:r>
            <a:r>
              <a:rPr lang="el-GR" sz="3800" dirty="0"/>
              <a:t>ονομάζεται πηγή. Η εκροή της ιστορικής πληροφορίας κατευθείαν από το ίχνος που άφησε ένα γεγονός. </a:t>
            </a:r>
            <a:endParaRPr lang="el-GR" sz="3800" dirty="0" smtClean="0"/>
          </a:p>
          <a:p>
            <a:pPr marL="0">
              <a:lnSpc>
                <a:spcPct val="120000"/>
              </a:lnSpc>
            </a:pPr>
            <a:r>
              <a:rPr lang="el-GR" sz="3800" dirty="0" smtClean="0"/>
              <a:t>Οι </a:t>
            </a:r>
            <a:r>
              <a:rPr lang="el-GR" sz="3800" dirty="0"/>
              <a:t>πηγές είναι κάτι σαν το «μαύρο κουτί» που αναζητούμε μετά την πτώση ενός αεροπλάνου. Προσδοκούμε να μας δώσει ακριβείς πληροφορίες, «από πρώτο χέρι», για τα αίτια της πτώσης. Εξαρτάται όμως </a:t>
            </a:r>
            <a:r>
              <a:rPr lang="el-GR" sz="3800" dirty="0" smtClean="0"/>
              <a:t>τί </a:t>
            </a:r>
            <a:r>
              <a:rPr lang="el-GR" sz="3800" dirty="0"/>
              <a:t>θέλουμε να μάθουμε, ώστε να αποδώσουμε σε ένα κείμενο την ιδιότητα της πηγής. Π.χ. για τα αίτια ενός δυστυχήματος οι εφημερίδες δεν είναι ακριβείς μάρτυρες. Αν όμως μας ενδιαφέρει η διαμόρφωση της κοινής γνώμης, τότε αποκτούν την ιδιότητα της πηγής.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64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οι πλαστές πηγές;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</a:pPr>
            <a:r>
              <a:rPr lang="el-GR" sz="2400" dirty="0"/>
              <a:t>Οι πηγές δεν είναι πάντα αυθεντικές, αλλά μερικές φορές είναι πλαστές. </a:t>
            </a:r>
          </a:p>
          <a:p>
            <a:pPr marL="0">
              <a:lnSpc>
                <a:spcPct val="110000"/>
              </a:lnSpc>
            </a:pPr>
            <a:r>
              <a:rPr lang="el-GR" sz="2400" dirty="0"/>
              <a:t>Μερικές φορές ένα πλαστό κείμενο είναι σημαντικότερο, για έναν ιστορικό, από ένα αυθεντικό. Γιατί; Γιατί τον αναγκάζει να ερευνήσει τις αιτίες της πλαστογράφησης. </a:t>
            </a:r>
            <a:r>
              <a:rPr lang="el-GR" sz="2400" dirty="0" smtClean="0"/>
              <a:t>Επομένως, </a:t>
            </a:r>
            <a:r>
              <a:rPr lang="el-GR" sz="2400" dirty="0"/>
              <a:t>η πλαστογράφηση αποτελεί ένα αυθεντικό ίχνος μιας άλλης, κρυμμένης πραγματικότητας.  Με αυτή την έννοια και τα πλαστά ίχνη είναι αυθεντικά. Μας δείχνουν την  κοινωνική λειτουργία του ψεύδους.</a:t>
            </a:r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3395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Διασταύρωση </a:t>
            </a:r>
            <a:r>
              <a:rPr lang="el-GR" dirty="0"/>
              <a:t>των </a:t>
            </a:r>
            <a:r>
              <a:rPr lang="el-GR" dirty="0" smtClean="0"/>
              <a:t>πληροφοριών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Εμπιστευόμαστε μια πηγή που έστω θεωρούμε αυθεντική; Όχι πάντα. Γιατί  </a:t>
            </a:r>
            <a:r>
              <a:rPr lang="el-GR" sz="2400" dirty="0" smtClean="0"/>
              <a:t>οι </a:t>
            </a:r>
            <a:r>
              <a:rPr lang="el-GR" sz="2400" dirty="0"/>
              <a:t>συμμετέχοντες έχουν μεν άμεση γνώση, αλλά μερική γνώση. Ξέρουν ένα μόνο κομμάτι της πραγματικότητας. Επομένως, χρειάζεται η «διασταύρωση» των πληροφοριών που προσφέρουν οι πηγές. </a:t>
            </a:r>
          </a:p>
          <a:p>
            <a:pPr marL="0"/>
            <a:r>
              <a:rPr lang="el-GR" sz="2400" dirty="0"/>
              <a:t>Όταν διασταυρώνουμε πληροφορίες προσέχουμε να μην προσέρχονται από συνδεόμενες πηγές, όπου η μία βασίζεται στην άλλη, αλλά κατά το δυνατό, από ανεξάρτητες πηγές. </a:t>
            </a:r>
          </a:p>
        </p:txBody>
      </p:sp>
    </p:spTree>
    <p:extLst>
      <p:ext uri="{BB962C8B-B14F-4D97-AF65-F5344CB8AC3E}">
        <p14:creationId xmlns:p14="http://schemas.microsoft.com/office/powerpoint/2010/main" val="1019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Διασταύρωση </a:t>
            </a:r>
            <a:r>
              <a:rPr lang="el-GR" dirty="0"/>
              <a:t>των </a:t>
            </a:r>
            <a:r>
              <a:rPr lang="el-GR" dirty="0" smtClean="0"/>
              <a:t>πληροφοριών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 smtClean="0"/>
              <a:t>Η </a:t>
            </a:r>
            <a:r>
              <a:rPr lang="el-GR" sz="2400" dirty="0"/>
              <a:t>«διασταύρωση» των πηγών είναι δυσκολότερη για παλαιότερες </a:t>
            </a:r>
            <a:r>
              <a:rPr lang="el-GR" sz="2400" dirty="0" smtClean="0"/>
              <a:t>εποχές, γιατί </a:t>
            </a:r>
            <a:r>
              <a:rPr lang="el-GR" sz="2400" dirty="0"/>
              <a:t>δεν έχουμε την πολυτέλεια πολλαπλών πηγών. Είναι όμως εξαιρετικά κρίσιμη για τα πρόσφατα </a:t>
            </a:r>
            <a:r>
              <a:rPr lang="el-GR" sz="2400" dirty="0" smtClean="0"/>
              <a:t>γεγονότα, </a:t>
            </a:r>
            <a:r>
              <a:rPr lang="el-GR" sz="2400" dirty="0"/>
              <a:t>γιατί υπάρχει </a:t>
            </a:r>
            <a:r>
              <a:rPr lang="el-GR" sz="2400" dirty="0" smtClean="0"/>
              <a:t>χειραγώγηση </a:t>
            </a:r>
            <a:r>
              <a:rPr lang="el-GR" sz="2400" dirty="0"/>
              <a:t>της πληροφόρησης από τους εμπολέμους. </a:t>
            </a:r>
          </a:p>
          <a:p>
            <a:pPr marL="0"/>
            <a:r>
              <a:rPr lang="el-GR" sz="2400" dirty="0"/>
              <a:t>Για τη σύγχρονη </a:t>
            </a:r>
            <a:r>
              <a:rPr lang="el-GR" sz="2400" dirty="0" smtClean="0"/>
              <a:t>ιστορία </a:t>
            </a:r>
            <a:r>
              <a:rPr lang="el-GR" sz="2400" dirty="0"/>
              <a:t>πρέπει να αναλυθεί και ο ρόλος των </a:t>
            </a:r>
            <a:r>
              <a:rPr lang="el-GR" sz="2400" dirty="0" smtClean="0"/>
              <a:t>ΜΜΕ, </a:t>
            </a:r>
            <a:r>
              <a:rPr lang="el-GR" sz="2400" dirty="0"/>
              <a:t>τα οποία καθώς μεταδίδουν ταυτόχρονα ένα γεγονός, τείνουν να καθορίσουν και τις μαρτυρίες για το γεγονός αυτό από τους συμμετέχοντες. </a:t>
            </a:r>
          </a:p>
          <a:p>
            <a:pPr marL="0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107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πηγές δεν </a:t>
            </a:r>
            <a:r>
              <a:rPr lang="el-GR" dirty="0" smtClean="0"/>
              <a:t>μεταδίδουν, </a:t>
            </a:r>
            <a:r>
              <a:rPr lang="el-GR" dirty="0"/>
              <a:t>αλλά διαμεσολαβούν την πληροφορία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27373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Η αμεσότητα των πηγών πρέπει να τεθεί σε κριτική. Γιατί και οι πηγές είναι </a:t>
            </a:r>
            <a:r>
              <a:rPr lang="el-GR" sz="2400" dirty="0" err="1"/>
              <a:t>διαμεσολαβημένες</a:t>
            </a:r>
            <a:r>
              <a:rPr lang="el-GR" sz="2400" dirty="0"/>
              <a:t> ενδείξεις μέσα από τη γλώσσα, τις σχέσεις εξουσίας, μέσα από τη θέση και την υποκειμενικότητα του παρατηρητή. </a:t>
            </a:r>
            <a:endParaRPr lang="el-GR" sz="2400" dirty="0" smtClean="0"/>
          </a:p>
          <a:p>
            <a:pPr marL="0">
              <a:lnSpc>
                <a:spcPct val="120000"/>
              </a:lnSpc>
            </a:pPr>
            <a:r>
              <a:rPr lang="el-GR" sz="2400" dirty="0" smtClean="0"/>
              <a:t>Σύμφωνα </a:t>
            </a:r>
            <a:r>
              <a:rPr lang="el-GR" sz="2400" dirty="0"/>
              <a:t>με το Μισέλ </a:t>
            </a:r>
            <a:r>
              <a:rPr lang="el-GR" sz="2400" dirty="0" err="1"/>
              <a:t>Φουκώ</a:t>
            </a:r>
            <a:r>
              <a:rPr lang="el-GR" sz="2400" dirty="0"/>
              <a:t>, οι πηγές μας μεταφέρουν πληροφορίες για τον τρόπο και τη λογική της κατασκευής τους, για τις λειτουργίες που είχαν στη συγκεκριμένη κοινωνία και εποχή. </a:t>
            </a:r>
            <a:r>
              <a:rPr lang="el-GR" sz="2400" dirty="0" smtClean="0"/>
              <a:t>Επομένως, </a:t>
            </a:r>
            <a:r>
              <a:rPr lang="el-GR" sz="2400" dirty="0"/>
              <a:t>ο ιστορικός πρέπει να τις αντιμετωπίζει όχι μόνο ως διαύλους πληροφόρησης αλλά και ως «μνημεία». </a:t>
            </a:r>
          </a:p>
          <a:p>
            <a:pPr marL="0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246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 χρόνος των πηγών και ο χρόνος των γεγονότων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27373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400" dirty="0" smtClean="0"/>
              <a:t>Μεγαλύτερη </a:t>
            </a:r>
            <a:r>
              <a:rPr lang="el-GR" sz="2400" dirty="0"/>
              <a:t>αξιοπιστία έχουν:  </a:t>
            </a:r>
          </a:p>
          <a:p>
            <a:pPr marL="0">
              <a:lnSpc>
                <a:spcPct val="90000"/>
              </a:lnSpc>
            </a:pPr>
            <a:r>
              <a:rPr lang="el-GR" sz="2400" dirty="0"/>
              <a:t> </a:t>
            </a:r>
            <a:r>
              <a:rPr lang="el-GR" sz="2400" dirty="0" smtClean="0"/>
              <a:t>Οι πηγές </a:t>
            </a:r>
            <a:r>
              <a:rPr lang="el-GR" sz="2400" dirty="0"/>
              <a:t>που είναι ταυτόχρονες με τα γεγονότα (αλληλογραφία, υπομνήματα, ημερολόγια) από τις μεταγενέστερες (απομνημονεύματα, ιστορικές αναμνήσεις και περιγραφές, επετειακές </a:t>
            </a:r>
            <a:r>
              <a:rPr lang="el-GR" sz="2400" dirty="0" smtClean="0"/>
              <a:t>αναφορές).</a:t>
            </a:r>
            <a:endParaRPr lang="el-GR" sz="2400" dirty="0"/>
          </a:p>
          <a:p>
            <a:pPr marL="0">
              <a:lnSpc>
                <a:spcPct val="90000"/>
              </a:lnSpc>
            </a:pPr>
            <a:r>
              <a:rPr lang="el-GR" sz="2400" dirty="0"/>
              <a:t> Όχι τα </a:t>
            </a:r>
            <a:r>
              <a:rPr lang="el-GR" sz="2400" dirty="0" smtClean="0"/>
              <a:t>επίσημα, </a:t>
            </a:r>
            <a:r>
              <a:rPr lang="el-GR" sz="2400" dirty="0"/>
              <a:t>αλλά τα ανεπίσημα ντοκουμέντα. Έχουν λιγότερους τυπικούς περιορισμούς . </a:t>
            </a:r>
          </a:p>
          <a:p>
            <a:pPr marL="0">
              <a:lnSpc>
                <a:spcPct val="90000"/>
              </a:lnSpc>
            </a:pPr>
            <a:r>
              <a:rPr lang="el-GR" sz="2400" dirty="0"/>
              <a:t>Η λογοτεχνία και  η τέχνη έχουν λιγότερη αξιοπιστία ως προς τα γεγονότα, αλλά μεγαλύτερη αναφορικά με την ατμόσφαιρα και τον πολιτισμό μιας εποχής.  Κυρίως η λογοτεχνία που γράφεται ταυτόχρονα με την  εποχή που μας ενδιαφέρει, όχι η μεταγενέστερη. </a:t>
            </a:r>
          </a:p>
          <a:p>
            <a:pPr marL="0">
              <a:lnSpc>
                <a:spcPct val="90000"/>
              </a:lnSpc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621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προθέσεις των </a:t>
            </a:r>
            <a:r>
              <a:rPr lang="el-GR" dirty="0" smtClean="0"/>
              <a:t>πηγών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10000"/>
              </a:lnSpc>
            </a:pPr>
            <a:r>
              <a:rPr lang="el-GR" sz="2400" dirty="0"/>
              <a:t>Υπάρχουν πηγές εμπρόθετες που έχουν σκοπό να μας πληροφορήσουν, αλλά με τον τρόπο που οι συμμέτοχοι των γεγονότων ορίζουν ("την ιστορία τη γράφουν οι νικητές"). </a:t>
            </a:r>
            <a:endParaRPr lang="el-GR" sz="2400" dirty="0" smtClean="0"/>
          </a:p>
          <a:p>
            <a:pPr marL="0">
              <a:lnSpc>
                <a:spcPct val="110000"/>
              </a:lnSpc>
            </a:pPr>
            <a:r>
              <a:rPr lang="el-GR" sz="2400" dirty="0" smtClean="0"/>
              <a:t>Υπάρχουν </a:t>
            </a:r>
            <a:r>
              <a:rPr lang="el-GR" sz="2400" dirty="0"/>
              <a:t>όμως και πηγές που γράφονται χωρίς πρόθεση ή  αποκαλύπτουν πληροφορίες που διέφυγαν από την προσοχή του συγγραφέα, και περιέχουν έμμεσες πληροφορίες. Περισσότερες πληροφορίες και πιο αξιόπιστες, διασώζουν οι δεύτερες.</a:t>
            </a:r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005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Αρχείο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Αρχείο προέρχεται από την Αρχή (εξουσία).  Η λογική </a:t>
            </a:r>
            <a:r>
              <a:rPr lang="el-GR" sz="2400" dirty="0" smtClean="0"/>
              <a:t>του.    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Τα αρχεία δεν δημιουργήθηκαν για τους ιστορικούς. </a:t>
            </a:r>
            <a:r>
              <a:rPr lang="el-GR" sz="2400" dirty="0" smtClean="0"/>
              <a:t>Επομένως, </a:t>
            </a:r>
            <a:r>
              <a:rPr lang="el-GR" sz="2400" dirty="0"/>
              <a:t>οι ιστορικοί πρέπει να σκέπτονται πώς θα «διαρρήξουν» ένα αρχείο για να πάρουν αυτό που θέλουν. Για να το κάνουν αυτό πρέπει να ξέρουν καλά </a:t>
            </a:r>
            <a:r>
              <a:rPr lang="el-GR" sz="2400" dirty="0" smtClean="0"/>
              <a:t>πώς </a:t>
            </a:r>
            <a:r>
              <a:rPr lang="el-GR" sz="2400" dirty="0"/>
              <a:t>λειτουργεί η Αρχή που υπηρετεί το αρχείο.  </a:t>
            </a:r>
          </a:p>
          <a:p>
            <a:pPr marL="0"/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6551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229600" cy="2808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dirty="0"/>
              <a:t>Η ιστορία αποτελεί μια πειθαρχημένη διανοητική </a:t>
            </a:r>
            <a:r>
              <a:rPr lang="el-GR" sz="2600" dirty="0" smtClean="0"/>
              <a:t>δραστηριότητα, </a:t>
            </a:r>
            <a:r>
              <a:rPr lang="el-GR" sz="2600" dirty="0"/>
              <a:t>η οποία ελέγχει την αξιοπιστία των πηγών της, το συσχετισμό των δεδομένων με τα συμπεράσματα, είναι ανοιχτή σε διάλογο και δεν επιβάλλεται αξιωματικά,   τέλος συνεχώς </a:t>
            </a:r>
            <a:r>
              <a:rPr lang="el-GR" sz="2600" dirty="0" err="1"/>
              <a:t>ανα</a:t>
            </a:r>
            <a:r>
              <a:rPr lang="el-GR" sz="2600" dirty="0"/>
              <a:t>-στοχάζεται πάνω στη μέθοδο και τη θεωρία της. Αυτή η ιστορία καλλιεργείται ή οφείλει να καλλιεργείται στο Πανεπιστήμιο και αυτή θα διδαχθεί στα μαθήματα που ακολουθούν. 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smtClean="0"/>
              <a:t>Αρχείο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 smtClean="0"/>
              <a:t>Κρατικά </a:t>
            </a:r>
            <a:r>
              <a:rPr lang="el-GR" sz="2400" dirty="0"/>
              <a:t>και θεσμικά αρχεία.  Εξειδικευμένα αρχεία (οικονομικά, πανεπιστημιακά, εκκλησιαστικά κλπ.). Οικογενειακά αρχεία. </a:t>
            </a:r>
            <a:r>
              <a:rPr lang="el-GR" sz="2400" dirty="0" smtClean="0"/>
              <a:t>Κλειστά </a:t>
            </a:r>
            <a:r>
              <a:rPr lang="el-GR" sz="2400" dirty="0"/>
              <a:t>και ανοικτά αρχεία. 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Το αρχείο σε σχέση με την πραγματικότητα που αντιπροσωπεύει. Το μέρος αντί του όλου. Η σχέση του μέρους (ένδειξης) με το όλον (πραγματικότητα). Η </a:t>
            </a:r>
            <a:r>
              <a:rPr lang="el-GR" sz="2400" dirty="0" err="1"/>
              <a:t>καταλογογράφηση</a:t>
            </a:r>
            <a:r>
              <a:rPr lang="el-GR" sz="2400" dirty="0"/>
              <a:t> και η έκδοση του αρχείου. </a:t>
            </a:r>
          </a:p>
          <a:p>
            <a:pPr marL="0"/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0451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</a:t>
            </a:r>
            <a:r>
              <a:rPr lang="el-GR" dirty="0"/>
              <a:t>γραπτές πηγές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/>
            <a:r>
              <a:rPr lang="el-GR" sz="2400" dirty="0" smtClean="0"/>
              <a:t>Το </a:t>
            </a:r>
            <a:r>
              <a:rPr lang="el-GR" sz="2400" dirty="0"/>
              <a:t>διαμορφωμένο από τον άνθρωπο περιβάλλον και τα υπολείμματα της δράσης του (αρχαιολογικά ευρήματα, αρχιτεκτονική και πολεοδομία, διαμόρφωση της υπαίθρου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/>
            <a:r>
              <a:rPr lang="el-GR" sz="2400" dirty="0" smtClean="0"/>
              <a:t> </a:t>
            </a:r>
            <a:r>
              <a:rPr lang="el-GR" sz="2400" dirty="0"/>
              <a:t>Η μνήμη των ανθρώπων. Η προφορική ιστορία και </a:t>
            </a:r>
            <a:r>
              <a:rPr lang="el-GR" sz="2400" dirty="0" err="1" smtClean="0"/>
              <a:t>ποιές</a:t>
            </a:r>
            <a:r>
              <a:rPr lang="el-GR" sz="2400" dirty="0" smtClean="0"/>
              <a:t> </a:t>
            </a:r>
            <a:r>
              <a:rPr lang="el-GR" sz="2400" dirty="0"/>
              <a:t>πλευρές της πραγματικότητας μας αποκαλύπτει. Η </a:t>
            </a:r>
            <a:r>
              <a:rPr lang="el-GR" sz="2400" dirty="0" err="1"/>
              <a:t>εθνοϊστορία</a:t>
            </a:r>
            <a:r>
              <a:rPr lang="el-GR" sz="2400" dirty="0"/>
              <a:t> στην Αφρική.</a:t>
            </a:r>
          </a:p>
          <a:p>
            <a:pPr marL="0"/>
            <a:r>
              <a:rPr lang="el-GR" sz="2400" dirty="0" smtClean="0"/>
              <a:t>Οπτικοακουστικά </a:t>
            </a:r>
            <a:r>
              <a:rPr lang="el-GR" sz="2400" dirty="0"/>
              <a:t>αρχεία. Κινηματογραφικά, τηλεοπτικά και ραδιοφωνικά ντοκουμέντα. Η εικονική πραγματικότητα. Τα σύγχρονα μαζικά μέσα ενημέρωσης και η </a:t>
            </a:r>
            <a:r>
              <a:rPr lang="el-GR" sz="2400" dirty="0" err="1"/>
              <a:t>virtual</a:t>
            </a:r>
            <a:r>
              <a:rPr lang="el-GR" sz="2400" dirty="0"/>
              <a:t> </a:t>
            </a:r>
            <a:r>
              <a:rPr lang="el-GR" sz="2400" dirty="0" err="1"/>
              <a:t>reality</a:t>
            </a:r>
            <a:r>
              <a:rPr lang="el-GR" sz="2400" dirty="0"/>
              <a:t>. Η ιστορία του </a:t>
            </a:r>
            <a:r>
              <a:rPr lang="el-GR" sz="2400" dirty="0" smtClean="0"/>
              <a:t>ντοκιμαντέρ.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552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smtClean="0"/>
              <a:t>«σιωπή» </a:t>
            </a:r>
            <a:r>
              <a:rPr lang="el-GR" dirty="0"/>
              <a:t>των πηγών και τα </a:t>
            </a:r>
            <a:r>
              <a:rPr lang="el-GR" dirty="0" smtClean="0"/>
              <a:t>«μη γεγονότα»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927373"/>
            <a:ext cx="8229600" cy="452596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l-GR" sz="2400" dirty="0"/>
              <a:t>Οι πηγές  είναι επιλεκτικές. Άλλοτε σκόπιμα, άλλοτε όχι. Το </a:t>
            </a:r>
            <a:r>
              <a:rPr lang="el-GR" sz="2400" dirty="0" smtClean="0"/>
              <a:t>τί </a:t>
            </a:r>
            <a:r>
              <a:rPr lang="el-GR" sz="2400" dirty="0"/>
              <a:t>δεν περιγράφει μια πηγή, είναι εξίσου σημαντικό, και μερικές φορές σημαντικότερο από το </a:t>
            </a:r>
            <a:r>
              <a:rPr lang="el-GR" sz="2400" dirty="0" smtClean="0"/>
              <a:t>τί </a:t>
            </a:r>
            <a:r>
              <a:rPr lang="el-GR" sz="2400" dirty="0"/>
              <a:t>περιγράφει. Επομένως, τα κείμενα των πηγών διαβάζονται τόσο </a:t>
            </a:r>
            <a:r>
              <a:rPr lang="el-GR" sz="2400" dirty="0" smtClean="0"/>
              <a:t>γι’ </a:t>
            </a:r>
            <a:r>
              <a:rPr lang="el-GR" sz="2400" dirty="0"/>
              <a:t>αυτό που λένε, όσο και </a:t>
            </a:r>
            <a:r>
              <a:rPr lang="el-GR" sz="2400" dirty="0" smtClean="0"/>
              <a:t>γι’ </a:t>
            </a:r>
            <a:r>
              <a:rPr lang="el-GR" sz="2400" dirty="0"/>
              <a:t>αυτό που δεν λένε οι συγγραφείς τους. </a:t>
            </a:r>
            <a:r>
              <a:rPr lang="el-GR" sz="2400" dirty="0" smtClean="0"/>
              <a:t>Γι’ </a:t>
            </a:r>
            <a:r>
              <a:rPr lang="el-GR" sz="2400" dirty="0"/>
              <a:t>αυτό που αποσιωπούν ή αποκρύπτουν. </a:t>
            </a:r>
          </a:p>
        </p:txBody>
      </p:sp>
    </p:spTree>
    <p:extLst>
      <p:ext uri="{BB962C8B-B14F-4D97-AF65-F5344CB8AC3E}">
        <p14:creationId xmlns:p14="http://schemas.microsoft.com/office/powerpoint/2010/main" val="19371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</a:t>
            </a:r>
            <a:r>
              <a:rPr lang="en-US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07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1362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  <a:endParaRPr lang="en-US" sz="2000" dirty="0"/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pPr lvl="0"/>
            <a:r>
              <a:rPr lang="el-GR" sz="2000" dirty="0"/>
              <a:t>Έκδοση </a:t>
            </a:r>
            <a:r>
              <a:rPr lang="el-GR" sz="2000" dirty="0" smtClean="0"/>
              <a:t>διαθέσιμη </a:t>
            </a:r>
            <a:r>
              <a:rPr lang="el-GR" sz="2000" dirty="0"/>
              <a:t>εδώ. </a:t>
            </a:r>
            <a:r>
              <a:rPr lang="fr-FR" sz="2000" dirty="0">
                <a:solidFill>
                  <a:prstClr val="black"/>
                </a:solidFill>
                <a:hlinkClick r:id="rId3"/>
              </a:rPr>
              <a:t>http://eclass.uoa.gr/courses/ARCH</a:t>
            </a:r>
            <a:r>
              <a:rPr lang="el-GR" sz="2000" dirty="0">
                <a:solidFill>
                  <a:prstClr val="black"/>
                </a:solidFill>
                <a:hlinkClick r:id="rId3"/>
              </a:rPr>
              <a:t>240</a:t>
            </a:r>
            <a:r>
              <a:rPr lang="el-GR" sz="2000" dirty="0" smtClean="0">
                <a:solidFill>
                  <a:srgbClr val="92D050"/>
                </a:solidFill>
              </a:rPr>
              <a:t> </a:t>
            </a: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141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2014. Κώστας </a:t>
            </a:r>
            <a:r>
              <a:rPr lang="el-GR" sz="2000" dirty="0" err="1" smtClean="0"/>
              <a:t>Γαγανάκης</a:t>
            </a:r>
            <a:r>
              <a:rPr lang="el-GR" sz="2000" dirty="0"/>
              <a:t>. «Μάθημα: II29 Θεωρία της Ιστορίας. Ενότητα: </a:t>
            </a:r>
            <a:r>
              <a:rPr lang="el-GR" sz="2000" dirty="0"/>
              <a:t>Τί είναι ιστορικό γεγονός;».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opencourses.uoa.gr/courses/ARCH9</a:t>
            </a:r>
            <a:r>
              <a:rPr lang="fr-FR" sz="2000" dirty="0" smtClean="0"/>
              <a:t>  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940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9966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πρώτη ύλη του ιστορικού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</a:pPr>
            <a:r>
              <a:rPr lang="el-GR" sz="2400" dirty="0" err="1" smtClean="0"/>
              <a:t>Ποιό</a:t>
            </a:r>
            <a:r>
              <a:rPr lang="el-GR" sz="2400" dirty="0" smtClean="0"/>
              <a:t> </a:t>
            </a:r>
            <a:r>
              <a:rPr lang="el-GR" sz="2400" dirty="0"/>
              <a:t>είναι το αντικείμενο της ιστορίας; </a:t>
            </a:r>
            <a:endParaRPr lang="el-GR" sz="2400" dirty="0" smtClean="0"/>
          </a:p>
          <a:p>
            <a:pPr marL="0">
              <a:lnSpc>
                <a:spcPct val="110000"/>
              </a:lnSpc>
            </a:pPr>
            <a:r>
              <a:rPr lang="el-GR" sz="2400" dirty="0" err="1" smtClean="0"/>
              <a:t>Ποιά</a:t>
            </a:r>
            <a:r>
              <a:rPr lang="el-GR" sz="2400" dirty="0" smtClean="0"/>
              <a:t> </a:t>
            </a:r>
            <a:r>
              <a:rPr lang="el-GR" sz="2400" dirty="0"/>
              <a:t>είναι η πρώτη ύλη του ιστορικού</a:t>
            </a:r>
            <a:r>
              <a:rPr lang="el-GR" sz="2400" dirty="0" smtClean="0"/>
              <a:t>; Η </a:t>
            </a:r>
            <a:r>
              <a:rPr lang="el-GR" sz="2400" dirty="0"/>
              <a:t>απάντηση συνήθως είναι «τα ιστορικά γεγονότα</a:t>
            </a:r>
            <a:r>
              <a:rPr lang="el-GR" sz="2400" dirty="0" smtClean="0"/>
              <a:t>». 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Αλλά </a:t>
            </a:r>
            <a:r>
              <a:rPr lang="el-GR" sz="2400" dirty="0"/>
              <a:t>τί είναι ένα γεγονός; </a:t>
            </a:r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2732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392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247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Τί </a:t>
            </a:r>
            <a:r>
              <a:rPr lang="el-GR" dirty="0"/>
              <a:t>είναι ιστορικό γεγονός;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"Το άπαξ </a:t>
            </a:r>
            <a:r>
              <a:rPr lang="el-GR" sz="2400" dirty="0" err="1"/>
              <a:t>γενόμενον</a:t>
            </a:r>
            <a:r>
              <a:rPr lang="el-GR" sz="2400" dirty="0"/>
              <a:t> και μηδέποτε </a:t>
            </a:r>
            <a:r>
              <a:rPr lang="el-GR" sz="2400" dirty="0" err="1"/>
              <a:t>επαναλαμβανόμενον</a:t>
            </a:r>
            <a:r>
              <a:rPr lang="el-GR" sz="2400" dirty="0" smtClean="0"/>
              <a:t>". Και </a:t>
            </a:r>
            <a:r>
              <a:rPr lang="el-GR" sz="2400" dirty="0"/>
              <a:t>το "</a:t>
            </a:r>
            <a:r>
              <a:rPr lang="el-GR" sz="2400" dirty="0" err="1"/>
              <a:t>επαναλαμβανόμενον</a:t>
            </a:r>
            <a:r>
              <a:rPr lang="el-GR" sz="2400" dirty="0"/>
              <a:t>", </a:t>
            </a:r>
            <a:r>
              <a:rPr lang="el-GR" sz="2400" dirty="0" smtClean="0"/>
              <a:t>δεν </a:t>
            </a:r>
            <a:r>
              <a:rPr lang="el-GR" sz="2400" dirty="0"/>
              <a:t>μας ενδιαφέρει;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 "Τί </a:t>
            </a:r>
            <a:r>
              <a:rPr lang="el-GR" sz="2400" dirty="0"/>
              <a:t>είναι γεγονός, </a:t>
            </a:r>
            <a:r>
              <a:rPr lang="el-GR" sz="2400" dirty="0" smtClean="0"/>
              <a:t>τί </a:t>
            </a:r>
            <a:r>
              <a:rPr lang="el-GR" sz="2400" dirty="0"/>
              <a:t>είναι ιστορικό γεγονός, πώς διακρίνεται το ιστορικό γεγονός από τα απλά συμβάντα </a:t>
            </a:r>
            <a:r>
              <a:rPr lang="el-GR" sz="2400" dirty="0" smtClean="0"/>
              <a:t>κ.λπ." </a:t>
            </a:r>
            <a:r>
              <a:rPr lang="el-GR" sz="2400" dirty="0"/>
              <a:t>είναι ερωτήματα άγονα. </a:t>
            </a:r>
          </a:p>
        </p:txBody>
      </p:sp>
    </p:spTree>
    <p:extLst>
      <p:ext uri="{BB962C8B-B14F-4D97-AF65-F5344CB8AC3E}">
        <p14:creationId xmlns:p14="http://schemas.microsoft.com/office/powerpoint/2010/main" val="7035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Ιστορική πληροφορία και ιστορικό πεδίο.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Οι προσανατολισμοί της ιστορίας σε ορίζοντες ευρύτερους από τους πολιτικούς, άλλαξε και την έννοια των γεγονότων</a:t>
            </a:r>
            <a:r>
              <a:rPr lang="el-GR" sz="2400" dirty="0" smtClean="0"/>
              <a:t>.</a:t>
            </a:r>
          </a:p>
          <a:p>
            <a:pPr marL="0">
              <a:lnSpc>
                <a:spcPct val="120000"/>
              </a:lnSpc>
            </a:pPr>
            <a:r>
              <a:rPr lang="el-GR" sz="2400" dirty="0" smtClean="0"/>
              <a:t> </a:t>
            </a:r>
            <a:r>
              <a:rPr lang="el-GR" sz="2400" dirty="0"/>
              <a:t>Η ιστορία ασχολείται και με γεγονότα, και με «μη γεγονότα» και με μυριάδες μικρές καθημερινές πράξεις και συμπεριφορές και ιδέες των ανθρώπων. </a:t>
            </a:r>
            <a:endParaRPr lang="el-GR" sz="2400" dirty="0" smtClean="0"/>
          </a:p>
          <a:p>
            <a:pPr marL="0">
              <a:lnSpc>
                <a:spcPct val="12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έννοια ‘γεγονός’ διασπάται και αντικαθίσταται με δύο έννοιες: </a:t>
            </a:r>
            <a:r>
              <a:rPr lang="el-GR" sz="2400" b="1" dirty="0"/>
              <a:t>Ιστορική πληροφορία </a:t>
            </a:r>
            <a:r>
              <a:rPr lang="el-GR" sz="2400" dirty="0"/>
              <a:t>και</a:t>
            </a:r>
            <a:r>
              <a:rPr lang="el-GR" sz="2400" b="1" dirty="0"/>
              <a:t> ιστορικό πεδίο. </a:t>
            </a:r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278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</a:t>
            </a:r>
            <a:r>
              <a:rPr lang="el-GR" dirty="0"/>
              <a:t>και </a:t>
            </a:r>
            <a:r>
              <a:rPr lang="el-GR" dirty="0" smtClean="0"/>
              <a:t>σχέσεις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Αν μια ιστορική πληροφορία δεν μπορεί να ενταχθεί σε ένα ιστορικό πεδίο, τότε δεν έχει νόημα. </a:t>
            </a:r>
            <a:r>
              <a:rPr lang="el-GR" sz="2400" dirty="0" smtClean="0"/>
              <a:t>Επομένως, η </a:t>
            </a:r>
            <a:r>
              <a:rPr lang="el-GR" sz="2400" dirty="0"/>
              <a:t>ιστορική πληροφορία είναι </a:t>
            </a:r>
            <a:r>
              <a:rPr lang="el-GR" sz="2400" b="1" dirty="0"/>
              <a:t>συνάρτηση</a:t>
            </a:r>
            <a:r>
              <a:rPr lang="el-GR" sz="2400" dirty="0"/>
              <a:t> του ιστορικού πεδίου. Ούτε το ιστορικό πεδίο υπάρχει από μόνο του. </a:t>
            </a:r>
            <a:endParaRPr lang="el-GR" sz="2400" dirty="0" smtClean="0"/>
          </a:p>
          <a:p>
            <a:pPr marL="0">
              <a:lnSpc>
                <a:spcPct val="120000"/>
              </a:lnSpc>
            </a:pPr>
            <a:r>
              <a:rPr lang="el-GR" sz="2400" dirty="0" smtClean="0"/>
              <a:t>Είναι </a:t>
            </a:r>
            <a:r>
              <a:rPr lang="el-GR" sz="2400" dirty="0"/>
              <a:t>συνάρτηση του δικού μας ενδιαφέροντος. </a:t>
            </a:r>
            <a:r>
              <a:rPr lang="el-GR" sz="2400" dirty="0" smtClean="0"/>
              <a:t>Επομένως, </a:t>
            </a:r>
            <a:r>
              <a:rPr lang="el-GR" sz="2400" dirty="0"/>
              <a:t>τόσο η ιστορική </a:t>
            </a:r>
            <a:r>
              <a:rPr lang="el-GR" sz="2400" dirty="0" smtClean="0"/>
              <a:t>πληροφορία </a:t>
            </a:r>
            <a:r>
              <a:rPr lang="el-GR" sz="2400" dirty="0"/>
              <a:t>όσο και το ιστορικό πεδίο αποτελούν </a:t>
            </a:r>
            <a:r>
              <a:rPr lang="el-GR" sz="2400" b="1" dirty="0"/>
              <a:t>σχέσεις</a:t>
            </a:r>
            <a:r>
              <a:rPr lang="el-GR" sz="2400" dirty="0"/>
              <a:t>.</a:t>
            </a:r>
          </a:p>
          <a:p>
            <a:pPr marL="0">
              <a:spcBef>
                <a:spcPts val="0"/>
              </a:spcBef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781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</a:t>
            </a:r>
            <a:r>
              <a:rPr lang="el-GR" dirty="0"/>
              <a:t>και </a:t>
            </a:r>
            <a:r>
              <a:rPr lang="el-GR" dirty="0" smtClean="0"/>
              <a:t>σχέσεις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83357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Το ιστορικό πεδίο δεν είναι δεδομένο, αλλά ορίζεται από τους ιστορικούς. Η έκταση και η ποικιλία του ιστορικού πεδίου επεκτείνεται όπου και η ανθρώπινη δραστηριότητα και περιλαμβάνει ό,τι συνδέεται με την ανθρώπινη παρουσία. Περιλαμβάνει ακόμη και τα φυσικά φαινόμενα στο βαθμό που επηρεάζουν την ανθρώπινη παρουσία.</a:t>
            </a:r>
          </a:p>
          <a:p>
            <a:pPr marL="0">
              <a:lnSpc>
                <a:spcPct val="120000"/>
              </a:lnSpc>
            </a:pPr>
            <a:r>
              <a:rPr lang="el-GR" sz="2400" dirty="0"/>
              <a:t>Φυσικά φαινόμενα και </a:t>
            </a:r>
            <a:r>
              <a:rPr lang="el-GR" sz="2400" dirty="0" smtClean="0"/>
              <a:t>ιστορία.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Ζώα και </a:t>
            </a:r>
            <a:r>
              <a:rPr lang="el-GR" sz="2400" dirty="0" smtClean="0"/>
              <a:t>ιστορία.</a:t>
            </a:r>
            <a:endParaRPr lang="el-GR" sz="2400" dirty="0"/>
          </a:p>
          <a:p>
            <a:pPr marL="0">
              <a:lnSpc>
                <a:spcPct val="120000"/>
              </a:lnSpc>
            </a:pPr>
            <a:r>
              <a:rPr lang="el-GR" sz="2400" dirty="0"/>
              <a:t>Ιστορία και </a:t>
            </a:r>
            <a:r>
              <a:rPr lang="el-GR" sz="2400" dirty="0" smtClean="0"/>
              <a:t>προ-ιστορία.</a:t>
            </a:r>
            <a:endParaRPr lang="el-GR" sz="2400" dirty="0"/>
          </a:p>
          <a:p>
            <a:pPr marL="0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282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Γεγονός και πληροφορία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772816"/>
            <a:ext cx="8229600" cy="4525963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</a:pPr>
            <a:r>
              <a:rPr lang="el-GR" sz="2400" dirty="0"/>
              <a:t>Ένα γεγονός μπορεί το ίδιο να είναι μια πληροφορία στη σειρά άλλων γεγονότων, αλλά και το ίδιο μπορεί να αναλυθεί σε άπειρες πληροφορίες.</a:t>
            </a:r>
          </a:p>
          <a:p>
            <a:pPr mar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7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ιστορική πληροφορία και η μεταβίβασή της.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844824"/>
            <a:ext cx="8229600" cy="4525963"/>
          </a:xfrm>
        </p:spPr>
        <p:txBody>
          <a:bodyPr>
            <a:normAutofit/>
          </a:bodyPr>
          <a:lstStyle/>
          <a:p>
            <a:pPr marL="0"/>
            <a:r>
              <a:rPr lang="el-GR" sz="2400" dirty="0"/>
              <a:t>Το τί είναι ιστορική πληροφορία εξαρτάται από το τί θέλουμε να μάθουμε. </a:t>
            </a:r>
          </a:p>
          <a:p>
            <a:pPr marL="0"/>
            <a:r>
              <a:rPr lang="el-GR" sz="2400" dirty="0"/>
              <a:t>Εξαρτάται </a:t>
            </a:r>
            <a:r>
              <a:rPr lang="el-GR" sz="2400" dirty="0" smtClean="0"/>
              <a:t>τί </a:t>
            </a:r>
            <a:r>
              <a:rPr lang="el-GR" sz="2400" dirty="0"/>
              <a:t>θέλουμε να μάθουμε για να διακρίνουμε πληροφορίες τις οποίες θα χρησιμοποιήσουμε. </a:t>
            </a:r>
          </a:p>
          <a:p>
            <a:pPr marL="0"/>
            <a:r>
              <a:rPr lang="el-GR" sz="2400" dirty="0" smtClean="0"/>
              <a:t>Επομένως, </a:t>
            </a:r>
            <a:r>
              <a:rPr lang="el-GR" sz="2400" dirty="0"/>
              <a:t>η πληροφορία εξαρτάται όχι από το δημιουργό της αλλά από το χρήστη.</a:t>
            </a:r>
          </a:p>
          <a:p>
            <a:pPr marL="0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873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1831</Words>
  <Application>Microsoft Office PowerPoint</Application>
  <PresentationFormat>On-screen Show (4:3)</PresentationFormat>
  <Paragraphs>160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Wingdings</vt:lpstr>
      <vt:lpstr>Θέμα του Office</vt:lpstr>
      <vt:lpstr>II29 Θεωρία της Ιστορίας</vt:lpstr>
      <vt:lpstr>PowerPoint Presentation</vt:lpstr>
      <vt:lpstr>Η πρώτη ύλη του ιστορικού</vt:lpstr>
      <vt:lpstr>Τί είναι ιστορικό γεγονός;</vt:lpstr>
      <vt:lpstr>Ιστορική πληροφορία και ιστορικό πεδίο. </vt:lpstr>
      <vt:lpstr>Συνάρτηση και σχέσεις 1</vt:lpstr>
      <vt:lpstr>Συνάρτηση και σχέσεις 2</vt:lpstr>
      <vt:lpstr>Γεγονός και πληροφορία</vt:lpstr>
      <vt:lpstr>Η ιστορική πληροφορία και η μεταβίβασή της.</vt:lpstr>
      <vt:lpstr>Ίχνη</vt:lpstr>
      <vt:lpstr>Η αναγνώριση  του ίχνους </vt:lpstr>
      <vt:lpstr>Τί είναι οι πηγές;</vt:lpstr>
      <vt:lpstr>Και οι πλαστές πηγές;</vt:lpstr>
      <vt:lpstr>Διασταύρωση των πληροφοριών 1</vt:lpstr>
      <vt:lpstr>Διασταύρωση των πληροφοριών 2</vt:lpstr>
      <vt:lpstr>Οι πηγές δεν μεταδίδουν, αλλά διαμεσολαβούν την πληροφορία</vt:lpstr>
      <vt:lpstr>Ο χρόνος των πηγών και ο χρόνος των γεγονότων</vt:lpstr>
      <vt:lpstr>Οι προθέσεις των πηγών</vt:lpstr>
      <vt:lpstr>Το Αρχείο 1</vt:lpstr>
      <vt:lpstr>Το Αρχείο 2</vt:lpstr>
      <vt:lpstr>Μη γραπτές πηγές</vt:lpstr>
      <vt:lpstr>Η «σιωπή» των πηγών και τα «μη γεγονότα»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ΕΞΑΡΧΟΥ</dc:creator>
  <cp:lastModifiedBy>Costas</cp:lastModifiedBy>
  <cp:revision>218</cp:revision>
  <dcterms:created xsi:type="dcterms:W3CDTF">2012-09-06T09:03:05Z</dcterms:created>
  <dcterms:modified xsi:type="dcterms:W3CDTF">2015-01-21T14:00:34Z</dcterms:modified>
</cp:coreProperties>
</file>