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9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62" r:id="rId17"/>
    <p:sldId id="290" r:id="rId18"/>
    <p:sldId id="295" r:id="rId19"/>
    <p:sldId id="299" r:id="rId20"/>
    <p:sldId id="292" r:id="rId21"/>
    <p:sldId id="291" r:id="rId22"/>
    <p:sldId id="294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63" d="100"/>
          <a:sy n="63" d="100"/>
        </p:scale>
        <p:origin x="90" y="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Γιατί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διδάσκουμε Φυσικές Επιστήμες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(ΦΕ) στη Γενική εκπαίδευση (ΓΕ);</a:t>
            </a:r>
            <a:endParaRPr lang="en-US" sz="1000" kern="1200" baseline="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Έννοιες Φυσικών Επιστημών Ι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496944" cy="3024336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>
                <a:solidFill>
                  <a:srgbClr val="5075BC"/>
                </a:solidFill>
              </a:rPr>
              <a:t>2</a:t>
            </a:r>
            <a:r>
              <a:rPr lang="el-GR" dirty="0" smtClean="0">
                <a:solidFill>
                  <a:srgbClr val="5075BC"/>
                </a:solidFill>
              </a:rPr>
              <a:t>:</a:t>
            </a:r>
            <a:r>
              <a:rPr lang="en-US" dirty="0" smtClean="0">
                <a:solidFill>
                  <a:srgbClr val="5075BC"/>
                </a:solidFill>
              </a:rPr>
              <a:t> </a:t>
            </a:r>
            <a:r>
              <a:rPr lang="el-GR" dirty="0" smtClean="0">
                <a:sym typeface="Helvetica" pitchFamily="2" charset="0"/>
              </a:rPr>
              <a:t>Γιατί διδάσκουμε Φυσικές Επιστήμες</a:t>
            </a:r>
            <a:r>
              <a:rPr lang="en-US" dirty="0">
                <a:sym typeface="Helvetica" pitchFamily="2" charset="0"/>
              </a:rPr>
              <a:t> </a:t>
            </a:r>
            <a:r>
              <a:rPr lang="el-GR" dirty="0" smtClean="0"/>
              <a:t>(ΦΕ</a:t>
            </a:r>
            <a:r>
              <a:rPr lang="el-GR" dirty="0"/>
              <a:t>) στη Γενική εκπαίδευση (ΓΕ);</a:t>
            </a:r>
            <a:endParaRPr lang="en-US" dirty="0"/>
          </a:p>
          <a:p>
            <a:endParaRPr lang="en-US" dirty="0"/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  <a:p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Θεσμοί: Επιστημονικός γραμματισμός</a:t>
            </a:r>
            <a:r>
              <a:rPr lang="en-US" sz="3600" dirty="0" smtClean="0"/>
              <a:t> (</a:t>
            </a:r>
            <a:r>
              <a:rPr lang="el-GR" sz="3600" dirty="0" smtClean="0"/>
              <a:t>κοινωνία της γνώσης)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Μετά το τέλος του «ψυχρού πολέμου» ξεκίνησε ο παγκόσμιος οικονομικός ανταγωνισμός και οι επιστήμες θεωρήθηκε ότι αποτελούν μέσο για τη ρύθμιση των κοινωνικών ισορροπιών...</a:t>
            </a:r>
          </a:p>
          <a:p>
            <a:r>
              <a:rPr lang="el-GR" dirty="0" smtClean="0"/>
              <a:t>Στα σχολεία θέματα που διασταυρώνονται μέσα στο τρίπτυχο «επιστήμη – κοινωνία – τεχνολογία»...</a:t>
            </a:r>
          </a:p>
          <a:p>
            <a:r>
              <a:rPr lang="el-GR" dirty="0" smtClean="0"/>
              <a:t>Απόσταση από την πανεπιστημιακή επιστήμη...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Θεσμοί: Καινοτομία &amp; επιχειρηματικότητα (οικονομία της γνώσης)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6488" cy="52324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Την τελευταία δεκαετία ο παγκόσμιος οικονομικός ανταγωνισμός οδήγησε την οικονομία σε κρίση...</a:t>
            </a:r>
          </a:p>
          <a:p>
            <a:r>
              <a:rPr lang="el-GR" dirty="0" smtClean="0"/>
              <a:t>Η έξοδος από την κρίση προς μια νέα ανάπτυξη θεωρήθηκε ότι μπορεί να προέλθει από τη διαχείριση της γνώσης ως οικονομικής αξίας...</a:t>
            </a:r>
          </a:p>
          <a:p>
            <a:r>
              <a:rPr lang="el-GR" dirty="0" smtClean="0"/>
              <a:t>Τα σχολεία αντιμετωπίζονται ως χώροι παραγωγής και οι επιστήμες ως κατ’ εξοχή πεδίο ποιοτικής παραγωγής (δημιουργικότητα – καινοτομία – επιχειρηματικότητα)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Θεσμοί: Και στο νηπιαγωγείο;;;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6488" cy="5207000"/>
          </a:xfrm>
        </p:spPr>
        <p:txBody>
          <a:bodyPr>
            <a:normAutofit/>
          </a:bodyPr>
          <a:lstStyle/>
          <a:p>
            <a:r>
              <a:rPr lang="el-GR" dirty="0" smtClean="0"/>
              <a:t>Μπορούμε;;; Θέλουμε;;;</a:t>
            </a:r>
          </a:p>
          <a:p>
            <a:r>
              <a:rPr lang="el-GR" dirty="0" smtClean="0"/>
              <a:t>Ναι, ως αλήθεια του ουμανισμού...</a:t>
            </a:r>
          </a:p>
          <a:p>
            <a:r>
              <a:rPr lang="el-GR" dirty="0" smtClean="0"/>
              <a:t>Ναι, για τον έλεγχο της επιστημονικής δραστηριότητας...</a:t>
            </a:r>
          </a:p>
          <a:p>
            <a:r>
              <a:rPr lang="el-GR" dirty="0" smtClean="0"/>
              <a:t>Όχι, ως προετοιμασία για το πανεπιστήμιο...</a:t>
            </a:r>
          </a:p>
          <a:p>
            <a:r>
              <a:rPr lang="el-GR" dirty="0" smtClean="0"/>
              <a:t>Ναι, για τη δημιουργία θετικών στάσεων...</a:t>
            </a:r>
          </a:p>
          <a:p>
            <a:r>
              <a:rPr lang="el-GR" dirty="0" smtClean="0"/>
              <a:t>Ναι, στον επιστημονικό γραμματισμό...</a:t>
            </a:r>
          </a:p>
          <a:p>
            <a:r>
              <a:rPr lang="el-GR" dirty="0" smtClean="0"/>
              <a:t>Ναι, στη δημιουργικότητα και καινοτομία...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274638"/>
            <a:ext cx="7727188" cy="1143000"/>
          </a:xfrm>
        </p:spPr>
        <p:txBody>
          <a:bodyPr>
            <a:noAutofit/>
          </a:bodyPr>
          <a:lstStyle/>
          <a:p>
            <a:r>
              <a:rPr lang="el-GR" sz="3400" dirty="0" smtClean="0"/>
              <a:t>«Κοινωνία»: συνήθως δεν ενημερώνεται... και αποδέχεται τα πάντα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παράδειγμα:</a:t>
            </a:r>
          </a:p>
          <a:p>
            <a:pPr lvl="1"/>
            <a:r>
              <a:rPr lang="el-GR" dirty="0" smtClean="0"/>
              <a:t>Απλοϊκή απάντηση 1: για να μάθουν τα παιδιά...</a:t>
            </a:r>
          </a:p>
          <a:p>
            <a:pPr lvl="1"/>
            <a:r>
              <a:rPr lang="el-GR" dirty="0" smtClean="0"/>
              <a:t>Αλλά αν πίστευαν ότι τα παιδιά μαθαίνουν κάτι σημαντικό... Δεν θα ήθελαν να το μάθουν κι αυτοί;;;</a:t>
            </a:r>
          </a:p>
          <a:p>
            <a:pPr lvl="1"/>
            <a:r>
              <a:rPr lang="el-GR" dirty="0" smtClean="0"/>
              <a:t>Απλοϊκή απάντηση 2: για να πάρουν το «χαρτί»...</a:t>
            </a:r>
          </a:p>
          <a:p>
            <a:pPr lvl="1"/>
            <a:r>
              <a:rPr lang="el-GR" dirty="0" smtClean="0"/>
              <a:t>Αλλά τότε σημασία έχουν μόνο οι εξετάσεις...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Σχολείο: μια μάλλον κλειστή κοινωνική υπό-δομή...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που μέσω περιεχομένου, ανεξαρτήτως στόχων και με έμφαση στην αξιολόγηση των μαθητών παράγει ανισότητες...</a:t>
            </a:r>
          </a:p>
          <a:p>
            <a:r>
              <a:rPr lang="el-GR" dirty="0" smtClean="0"/>
              <a:t>Σε συμφωνία με την κοινωνία...</a:t>
            </a:r>
          </a:p>
          <a:p>
            <a:r>
              <a:rPr lang="el-GR" dirty="0" smtClean="0"/>
              <a:t>... λειτουργώντας με ένα, στην ουσία, «εικονικό» περιεχόμενο... </a:t>
            </a:r>
          </a:p>
          <a:p>
            <a:r>
              <a:rPr lang="el-GR" dirty="0" smtClean="0"/>
              <a:t>... που τελικά δεν θυμάται κανείς, μετά το σχολείο...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Αλλά για να κάνουμε δουλειά...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κάθε διαφορετικό στόχο: </a:t>
            </a:r>
          </a:p>
          <a:p>
            <a:pPr lvl="1"/>
            <a:r>
              <a:rPr lang="el-GR" dirty="0" smtClean="0"/>
              <a:t>προβάλλουμε άλλη όψη των επιστημών και </a:t>
            </a:r>
          </a:p>
          <a:p>
            <a:pPr lvl="1"/>
            <a:r>
              <a:rPr lang="el-GR" dirty="0" smtClean="0"/>
              <a:t>χρησιμοποιούμε άλλα διδακτικά-μαθησιακά μονοπάτια...</a:t>
            </a:r>
          </a:p>
          <a:p>
            <a:r>
              <a:rPr lang="el-GR" dirty="0" smtClean="0"/>
              <a:t>Έχουμε δικαίωμα να αποφασίζουμε εμείς (οι εκπαιδευτικοί) ποιους στόχους θα προωθούμε και ποιους όχι;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του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μπορείτε να αποφασίζετε κριτικά για τους λόγους για τους οποίους πραγματοποιείτε διδακτικές-μαθησιακές δραστηριότητες με επιστημονικό περιεχόμενο σε παιδιά προσχολικής ηλικίας</a:t>
            </a:r>
          </a:p>
          <a:p>
            <a:r>
              <a:rPr lang="el-GR" dirty="0" smtClean="0"/>
              <a:t>Να μπορείτε να σχεδιάζετε και να υλοποιείτε μια </a:t>
            </a:r>
            <a:r>
              <a:rPr lang="el-GR" dirty="0" err="1" smtClean="0"/>
              <a:t>στοχευμένη</a:t>
            </a:r>
            <a:r>
              <a:rPr lang="el-GR" dirty="0" smtClean="0"/>
              <a:t> διδακτική δραστηριότητα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>
                <a:sym typeface="Helvetica" pitchFamily="2" charset="0"/>
              </a:rPr>
              <a:t>Βασίλης Τσελφές</a:t>
            </a:r>
            <a:r>
              <a:rPr lang="el-GR" sz="2000" dirty="0"/>
              <a:t>. </a:t>
            </a:r>
            <a:r>
              <a:rPr lang="el-GR" sz="2000">
                <a:sym typeface="Helvetica" pitchFamily="2" charset="0"/>
              </a:rPr>
              <a:t>Βασίλης Τσελφές</a:t>
            </a:r>
            <a:r>
              <a:rPr lang="el-GR" sz="2000"/>
              <a:t>. «</a:t>
            </a:r>
            <a:r>
              <a:rPr lang="el-GR" sz="2000" dirty="0"/>
              <a:t>Έννοιες Φυσικών Επιστημών Ι </a:t>
            </a:r>
            <a:r>
              <a:rPr lang="en-US" sz="2000" dirty="0" smtClean="0"/>
              <a:t>–</a:t>
            </a:r>
            <a:r>
              <a:rPr lang="el-GR" sz="2000" dirty="0" smtClean="0"/>
              <a:t> Ενότητα 2: </a:t>
            </a:r>
            <a:r>
              <a:rPr lang="el-GR" sz="2000" dirty="0" smtClean="0">
                <a:sym typeface="Helvetica" pitchFamily="2" charset="0"/>
              </a:rPr>
              <a:t>Γιατί </a:t>
            </a:r>
            <a:r>
              <a:rPr lang="el-GR" sz="2000" dirty="0">
                <a:sym typeface="Helvetica" pitchFamily="2" charset="0"/>
              </a:rPr>
              <a:t>διδάσκουμε Φυσικές </a:t>
            </a:r>
            <a:r>
              <a:rPr lang="el-GR" sz="2000" dirty="0" smtClean="0">
                <a:sym typeface="Helvetica" pitchFamily="2" charset="0"/>
              </a:rPr>
              <a:t>Επιστήμες</a:t>
            </a:r>
            <a:r>
              <a:rPr lang="en-US" sz="2000" dirty="0">
                <a:sym typeface="Helvetica" pitchFamily="2" charset="0"/>
              </a:rPr>
              <a:t> </a:t>
            </a:r>
            <a:r>
              <a:rPr lang="el-GR" sz="2000" dirty="0"/>
              <a:t>(ΦΕ) στη Γενική εκπαίδευση (ΓΕ</a:t>
            </a:r>
            <a:r>
              <a:rPr lang="el-GR" sz="2000" dirty="0" smtClean="0"/>
              <a:t>);».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>
                <a:hlinkClick r:id="rId3"/>
              </a:rPr>
              <a:t>http://opencourses.uoa.gr/courses/ECD104</a:t>
            </a:r>
            <a:r>
              <a:rPr lang="en-US" sz="2000" dirty="0" smtClean="0">
                <a:hlinkClick r:id="rId3"/>
              </a:rPr>
              <a:t>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498080" cy="504056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l-GR" dirty="0"/>
              <a:t>Γιατί διδάσκουμε Φυσικές Επιστήμες </a:t>
            </a:r>
            <a:r>
              <a:rPr lang="el-GR" dirty="0" smtClean="0"/>
              <a:t>στη </a:t>
            </a:r>
            <a:r>
              <a:rPr lang="el-GR" dirty="0"/>
              <a:t>Γενική </a:t>
            </a:r>
            <a:r>
              <a:rPr lang="el-GR" dirty="0" smtClean="0"/>
              <a:t>εκπαίδευση;</a:t>
            </a:r>
            <a:endParaRPr lang="el-GR" dirty="0"/>
          </a:p>
          <a:p>
            <a:pPr lvl="0"/>
            <a:r>
              <a:rPr lang="el-GR" dirty="0"/>
              <a:t>Εναλλακτικές όψεις της επιστήμης που προβάλλονται στην </a:t>
            </a:r>
            <a:r>
              <a:rPr lang="el-GR" dirty="0" smtClean="0"/>
              <a:t>εκπαίδευση.</a:t>
            </a:r>
            <a:endParaRPr lang="el-GR" dirty="0"/>
          </a:p>
          <a:p>
            <a:pPr lvl="0"/>
            <a:r>
              <a:rPr lang="el-GR" dirty="0"/>
              <a:t>Θεωρίες διδασκαλίας-μάθησης από τη διδακτική των ΦΕ.</a:t>
            </a:r>
          </a:p>
          <a:p>
            <a:pPr lvl="0"/>
            <a:r>
              <a:rPr lang="el-GR" dirty="0"/>
              <a:t>Σχέση εκπαιδευτικών στόχων, </a:t>
            </a:r>
            <a:r>
              <a:rPr lang="el-GR" dirty="0" smtClean="0"/>
              <a:t>εναλλακτικών όψεων της επιστήμης και </a:t>
            </a:r>
            <a:r>
              <a:rPr lang="el-GR" dirty="0"/>
              <a:t>διδακτικών πρακτικών</a:t>
            </a:r>
            <a:r>
              <a:rPr lang="el-GR" dirty="0" smtClean="0"/>
              <a:t>.</a:t>
            </a:r>
          </a:p>
          <a:p>
            <a:pPr lvl="0"/>
            <a:r>
              <a:rPr lang="el-GR" dirty="0" smtClean="0"/>
              <a:t>Το περιεχόμενο</a:t>
            </a:r>
            <a:endParaRPr lang="el-GR" dirty="0"/>
          </a:p>
          <a:p>
            <a:pPr lvl="0"/>
            <a:r>
              <a:rPr lang="el-GR" dirty="0"/>
              <a:t>Σχεδιασμοί διδακτικών-μαθησιακών </a:t>
            </a:r>
            <a:r>
              <a:rPr lang="el-GR" dirty="0" smtClean="0"/>
              <a:t>παρεμβάσεων.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3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διδάσκουμε/ μαθαίνουμε ΦΕ στη ΓΕ;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3760" y="1619583"/>
            <a:ext cx="257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ΣΧΟΛΕΙΟ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3023760" y="3564290"/>
            <a:ext cx="2578100" cy="2590800"/>
          </a:xfrm>
          <a:prstGeom prst="ellipse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8868" y="4382636"/>
            <a:ext cx="257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Μαθητές &amp; εκπαιδευτικοί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5660" y="2401724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«Κοινωνία»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01860" y="2401724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Θεσμοί</a:t>
            </a:r>
            <a:endParaRPr lang="en-US" sz="28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26270" y="2737012"/>
            <a:ext cx="2932540" cy="1149875"/>
            <a:chOff x="1734710" y="2793829"/>
            <a:chExt cx="2932540" cy="1149875"/>
          </a:xfrm>
        </p:grpSpPr>
        <p:cxnSp>
          <p:nvCxnSpPr>
            <p:cNvPr id="9" name="Straight Arrow Connector 8"/>
            <p:cNvCxnSpPr>
              <a:stCxn id="4" idx="1"/>
              <a:endCxn id="6" idx="2"/>
            </p:cNvCxnSpPr>
            <p:nvPr/>
          </p:nvCxnSpPr>
          <p:spPr>
            <a:xfrm flipH="1" flipV="1">
              <a:off x="1734710" y="2924944"/>
              <a:ext cx="1666604" cy="10187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876550" y="2793829"/>
              <a:ext cx="1790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/>
                <a:t>Δημόσια εικόνα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9810" y="2997641"/>
            <a:ext cx="2533650" cy="1540372"/>
            <a:chOff x="1238250" y="3054458"/>
            <a:chExt cx="2533650" cy="154037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651000" y="3054458"/>
              <a:ext cx="2120900" cy="1238142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38250" y="3763833"/>
              <a:ext cx="1790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/>
                <a:t>Προσδοκίες «εικόνας»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88068" y="3011745"/>
            <a:ext cx="2691892" cy="1678668"/>
            <a:chOff x="6096508" y="3068562"/>
            <a:chExt cx="2691892" cy="1678668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6096508" y="3068562"/>
              <a:ext cx="1879600" cy="1390542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0" y="391623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/>
                <a:t>Προγράμματα σπουδών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65210" y="2868127"/>
            <a:ext cx="1817260" cy="1171160"/>
            <a:chOff x="5073650" y="2924944"/>
            <a:chExt cx="1817260" cy="1171160"/>
          </a:xfrm>
        </p:grpSpPr>
        <p:cxnSp>
          <p:nvCxnSpPr>
            <p:cNvPr id="15" name="Straight Arrow Connector 14"/>
            <p:cNvCxnSpPr>
              <a:endCxn id="7" idx="2"/>
            </p:cNvCxnSpPr>
            <p:nvPr/>
          </p:nvCxnSpPr>
          <p:spPr>
            <a:xfrm flipV="1">
              <a:off x="5360560" y="2924944"/>
              <a:ext cx="1530350" cy="11711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73650" y="3040423"/>
              <a:ext cx="1790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/>
                <a:t>Αξιολόγηση</a:t>
              </a:r>
              <a:endParaRPr lang="en-US" sz="2400" dirty="0"/>
            </a:p>
          </p:txBody>
        </p:sp>
      </p:grp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023760" y="2663334"/>
            <a:ext cx="25781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διδάσκουμε/ μαθαίνουμε ΦΕ στη ΓΕ;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/>
          </a:p>
          <a:p>
            <a:r>
              <a:rPr lang="el-GR" b="1" dirty="0" smtClean="0"/>
              <a:t>Συμπίπτουν...</a:t>
            </a:r>
          </a:p>
          <a:p>
            <a:endParaRPr lang="el-GR" dirty="0"/>
          </a:p>
          <a:p>
            <a:r>
              <a:rPr lang="el-GR" dirty="0" smtClean="0"/>
              <a:t>Οι απόψεις των μαθητών...</a:t>
            </a:r>
          </a:p>
          <a:p>
            <a:r>
              <a:rPr lang="el-GR" dirty="0"/>
              <a:t>Οι απόψεις των </a:t>
            </a:r>
            <a:r>
              <a:rPr lang="el-GR" dirty="0" smtClean="0"/>
              <a:t>εκπαιδευτικών...</a:t>
            </a:r>
          </a:p>
          <a:p>
            <a:r>
              <a:rPr lang="el-GR" dirty="0"/>
              <a:t>Οι απόψεις της </a:t>
            </a:r>
            <a:r>
              <a:rPr lang="el-GR" dirty="0" smtClean="0"/>
              <a:t>«κοινωνίας»...</a:t>
            </a:r>
          </a:p>
          <a:p>
            <a:r>
              <a:rPr lang="el-GR" dirty="0"/>
              <a:t>Οι απόψεις των </a:t>
            </a:r>
            <a:r>
              <a:rPr lang="el-GR" dirty="0" smtClean="0"/>
              <a:t>θεσμών...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διδάσκουμε/ μαθαίνουμε ΦΕ στη ΓΕ;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Άσχετα από το αν συμπίπτουν ή όχι...</a:t>
            </a:r>
            <a:endParaRPr lang="el-GR" dirty="0" smtClean="0"/>
          </a:p>
          <a:p>
            <a:pPr marL="82296" indent="0">
              <a:buNone/>
            </a:pPr>
            <a:endParaRPr lang="el-GR" b="1" dirty="0" smtClean="0"/>
          </a:p>
          <a:p>
            <a:r>
              <a:rPr lang="el-GR" dirty="0" smtClean="0"/>
              <a:t>Διαμορφωμένες «απαντήσεις» είχαν πάντα οι θεσμοί...</a:t>
            </a:r>
          </a:p>
          <a:p>
            <a:r>
              <a:rPr lang="el-GR" dirty="0"/>
              <a:t>Οι </a:t>
            </a:r>
            <a:r>
              <a:rPr lang="el-GR" dirty="0" smtClean="0"/>
              <a:t>κοινωνίες και το σχολείο ξεκινούσαν αντιδρώντας... </a:t>
            </a:r>
          </a:p>
          <a:p>
            <a:r>
              <a:rPr lang="el-GR" dirty="0" smtClean="0"/>
              <a:t>Και κατέληγαν να αποδέχονται τις εκάστοτε θεσμικές απαντήσεις μετά από αρκετό χρόνο προσπαθειών εφαρμογής...</a:t>
            </a:r>
          </a:p>
        </p:txBody>
      </p:sp>
    </p:spTree>
    <p:extLst>
      <p:ext uri="{BB962C8B-B14F-4D97-AF65-F5344CB8AC3E}">
        <p14:creationId xmlns:p14="http://schemas.microsoft.com/office/powerpoint/2010/main" val="30406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Θεσμοί: Μόρφωση στο πλαίσιο της ουμανιστικής παράδοσης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κόσμος δεν είναι όπως φαίνεται! Επομένως η </a:t>
            </a:r>
            <a:r>
              <a:rPr lang="el-GR" b="1" dirty="0" smtClean="0"/>
              <a:t>αλήθεια</a:t>
            </a:r>
            <a:r>
              <a:rPr lang="el-GR" dirty="0" smtClean="0"/>
              <a:t> είναι ζητούμενο...</a:t>
            </a:r>
          </a:p>
          <a:p>
            <a:r>
              <a:rPr lang="el-GR" dirty="0" smtClean="0"/>
              <a:t>Ο άνθρωπος μπορεί να χτίσει τις κοινωνίες του πάνω στο τρίπτυχο «ελευθερία – ισότητα – αδελφοσύνη» μόνο αν γνωρίζει την </a:t>
            </a:r>
            <a:r>
              <a:rPr lang="el-GR" b="1" dirty="0" smtClean="0"/>
              <a:t>αλήθεια</a:t>
            </a:r>
            <a:r>
              <a:rPr lang="el-GR" dirty="0" smtClean="0"/>
              <a:t>...</a:t>
            </a:r>
          </a:p>
          <a:p>
            <a:r>
              <a:rPr lang="el-GR" dirty="0" smtClean="0"/>
              <a:t>Οι επιστήμες μπορούν να βρίσκουν την </a:t>
            </a:r>
            <a:r>
              <a:rPr lang="el-GR" b="1" dirty="0" smtClean="0"/>
              <a:t>αλήθεια</a:t>
            </a:r>
            <a:r>
              <a:rPr lang="el-GR" dirty="0" smtClean="0"/>
              <a:t>... και οι πολίτες να την μαθαίνουν...</a:t>
            </a:r>
          </a:p>
          <a:p>
            <a:r>
              <a:rPr lang="el-GR" dirty="0" smtClean="0"/>
              <a:t>π.χ. Η Γη κινείται...</a:t>
            </a:r>
          </a:p>
        </p:txBody>
      </p:sp>
    </p:spTree>
    <p:extLst>
      <p:ext uri="{BB962C8B-B14F-4D97-AF65-F5344CB8AC3E}">
        <p14:creationId xmlns:p14="http://schemas.microsoft.com/office/powerpoint/2010/main" val="23393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Θεσμοί: Κοινωνικός έλεγχος της επιστημονικής δραστηριότητας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Μετά τον 2</a:t>
            </a:r>
            <a:r>
              <a:rPr lang="el-GR" baseline="30000" dirty="0" smtClean="0"/>
              <a:t>ο</a:t>
            </a:r>
            <a:r>
              <a:rPr lang="el-GR" dirty="0" smtClean="0"/>
              <a:t> παγκόσμιο πόλεμο όλος ο κόσμος έμαθε ότι η επιστήμες μπορούν και να τον καταστρέψουν...</a:t>
            </a:r>
          </a:p>
          <a:p>
            <a:r>
              <a:rPr lang="el-GR" dirty="0" smtClean="0"/>
              <a:t>Οι θεσμοί σκέφτηκαν ότι καλό θα ήταν οι πολίτες να γνωρίζουν τι δουλειά κάνουν οι επιστήμονες, για να μπορούν να τους ελέγξουν...</a:t>
            </a:r>
          </a:p>
          <a:p>
            <a:r>
              <a:rPr lang="el-GR" dirty="0" smtClean="0"/>
              <a:t>Ιστορία επιστήμης και εξοικείωση με την εργαστηριακή δραστηριότητα...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Θεσμοί: «Παραγωγή» πολλών και καλών επιστημόνων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Μετά το </a:t>
            </a:r>
            <a:r>
              <a:rPr lang="en-US" dirty="0" smtClean="0"/>
              <a:t>“sputnik shock”</a:t>
            </a:r>
            <a:r>
              <a:rPr lang="el-GR" dirty="0" smtClean="0"/>
              <a:t> οι επιστήμες συνδέθηκαν με την πολεμική ισχύ...</a:t>
            </a:r>
          </a:p>
          <a:p>
            <a:r>
              <a:rPr lang="el-GR" dirty="0" smtClean="0"/>
              <a:t>Τα σχολεία έπρεπε να προετοιμάζουν επαρκώς τους πολίτες που θα έκαναν τη δουλειά του επιστήμονα και ταυτόχρονα να βελτιώνουν τη στάση των μη επιστημόνων προς την επιστήμη...</a:t>
            </a:r>
          </a:p>
          <a:p>
            <a:r>
              <a:rPr lang="el-GR" dirty="0" smtClean="0"/>
              <a:t>Η εισαγωγική ύλη των πανεπιστημιακών σπουδών στα σχολεία...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1029</Words>
  <Application>Microsoft Office PowerPoint</Application>
  <PresentationFormat>On-screen Show (4:3)</PresentationFormat>
  <Paragraphs>117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</vt:lpstr>
      <vt:lpstr>Wingdings</vt:lpstr>
      <vt:lpstr>Θέμα του Office</vt:lpstr>
      <vt:lpstr>Έννοιες Φυσικών Επιστημών Ι</vt:lpstr>
      <vt:lpstr>Στόχος του μαθήματος</vt:lpstr>
      <vt:lpstr>Περιεχόμενο</vt:lpstr>
      <vt:lpstr>Γιατί διδάσκουμε/ μαθαίνουμε ΦΕ στη ΓΕ;</vt:lpstr>
      <vt:lpstr>Γιατί διδάσκουμε/ μαθαίνουμε ΦΕ στη ΓΕ;</vt:lpstr>
      <vt:lpstr>Γιατί διδάσκουμε/ μαθαίνουμε ΦΕ στη ΓΕ;</vt:lpstr>
      <vt:lpstr>Θεσμοί: Μόρφωση στο πλαίσιο της ουμανιστικής παράδοσης</vt:lpstr>
      <vt:lpstr>Θεσμοί: Κοινωνικός έλεγχος της επιστημονικής δραστηριότητας</vt:lpstr>
      <vt:lpstr>Θεσμοί: «Παραγωγή» πολλών και καλών επιστημόνων</vt:lpstr>
      <vt:lpstr>Θεσμοί: Επιστημονικός γραμματισμός (κοινωνία της γνώσης)</vt:lpstr>
      <vt:lpstr>Θεσμοί: Καινοτομία &amp; επιχειρηματικότητα (οικονομία της γνώσης)</vt:lpstr>
      <vt:lpstr>Θεσμοί: Και στο νηπιαγωγείο;;;</vt:lpstr>
      <vt:lpstr>«Κοινωνία»: συνήθως δεν ενημερώνεται... και αποδέχεται τα πάντα</vt:lpstr>
      <vt:lpstr>Σχολείο: μια μάλλον κλειστή κοινωνική υπό-δομή...</vt:lpstr>
      <vt:lpstr>Αλλά για να κάνουμε δουλειά...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290</cp:revision>
  <dcterms:created xsi:type="dcterms:W3CDTF">2012-09-06T09:03:05Z</dcterms:created>
  <dcterms:modified xsi:type="dcterms:W3CDTF">2015-12-10T10:06:49Z</dcterms:modified>
</cp:coreProperties>
</file>