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66" r:id="rId3"/>
    <p:sldId id="265" r:id="rId4"/>
    <p:sldId id="274" r:id="rId5"/>
    <p:sldId id="296" r:id="rId6"/>
    <p:sldId id="297" r:id="rId7"/>
    <p:sldId id="339" r:id="rId8"/>
    <p:sldId id="298" r:id="rId9"/>
    <p:sldId id="299" r:id="rId10"/>
    <p:sldId id="300" r:id="rId11"/>
    <p:sldId id="301" r:id="rId12"/>
    <p:sldId id="340" r:id="rId13"/>
    <p:sldId id="302" r:id="rId14"/>
    <p:sldId id="342" r:id="rId15"/>
    <p:sldId id="341" r:id="rId16"/>
    <p:sldId id="280" r:id="rId17"/>
    <p:sldId id="290" r:id="rId18"/>
    <p:sldId id="295" r:id="rId19"/>
    <p:sldId id="292" r:id="rId20"/>
    <p:sldId id="291" r:id="rId21"/>
    <p:sldId id="294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339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40"/>
            <p14:sldId id="302"/>
            <p14:sldId id="342"/>
            <p14:sldId id="341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86421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23/11/2015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97460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69095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44350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4946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Τριγωνομετρικές συναρτήσεις</a:t>
            </a:r>
            <a:endParaRPr lang="el-GR" sz="1000" dirty="0" smtClean="0">
              <a:solidFill>
                <a:srgbClr val="5075B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l-GR" dirty="0"/>
              <a:t>Έρευνα στη Διδακτική των Μαθηματικών και Διδακτική Πράξη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4: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altLang="el-GR" sz="2800" dirty="0"/>
              <a:t>Τριγωνομετρικές συναρτήσεις</a:t>
            </a:r>
            <a:br>
              <a:rPr lang="el-GR" altLang="el-GR" sz="2800" dirty="0"/>
            </a:br>
            <a:endParaRPr lang="en-US" altLang="el-GR" sz="2800" dirty="0"/>
          </a:p>
          <a:p>
            <a:r>
              <a:rPr lang="el-GR" altLang="el-GR" sz="2800" dirty="0" smtClean="0"/>
              <a:t>Δέσποινα </a:t>
            </a:r>
            <a:r>
              <a:rPr lang="el-GR" altLang="el-GR" sz="2800" dirty="0" err="1" smtClean="0"/>
              <a:t>Πόταρη</a:t>
            </a:r>
            <a:endParaRPr lang="el-GR" altLang="el-GR" sz="2800" dirty="0" smtClean="0"/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Δραστηριότητες</a:t>
            </a:r>
            <a:r>
              <a:rPr lang="en-US" altLang="el-GR" sz="4000" dirty="0"/>
              <a:t> </a:t>
            </a:r>
            <a:r>
              <a:rPr lang="en-US" altLang="el-GR" sz="4000" dirty="0" smtClean="0"/>
              <a:t>(2/3</a:t>
            </a:r>
            <a:r>
              <a:rPr lang="en-US" altLang="el-GR" sz="4000" dirty="0"/>
              <a:t>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Εκτιμήσεις χωρίς να χρησιμοποιούν τη διαδικασία (</a:t>
            </a:r>
            <a:r>
              <a:rPr lang="el-GR" altLang="el-GR" sz="2800" dirty="0" err="1"/>
              <a:t>π.χ</a:t>
            </a:r>
            <a:r>
              <a:rPr lang="el-GR" altLang="el-GR" sz="2800" dirty="0"/>
              <a:t> ποιος αριθμός είναι μεγαλύτερος το </a:t>
            </a:r>
            <a:r>
              <a:rPr lang="el-GR" altLang="el-GR" sz="2800" dirty="0" err="1"/>
              <a:t>ημ</a:t>
            </a:r>
            <a:r>
              <a:rPr lang="el-GR" altLang="el-GR" sz="2800" dirty="0"/>
              <a:t> 23</a:t>
            </a:r>
            <a:r>
              <a:rPr lang="el-GR" altLang="el-GR" sz="2800" baseline="30000" dirty="0"/>
              <a:t>ο</a:t>
            </a:r>
            <a:r>
              <a:rPr lang="el-GR" altLang="el-GR" sz="2800" dirty="0"/>
              <a:t> ή το </a:t>
            </a:r>
            <a:r>
              <a:rPr lang="el-GR" altLang="el-GR" sz="2800" dirty="0" err="1"/>
              <a:t>ημ</a:t>
            </a:r>
            <a:r>
              <a:rPr lang="el-GR" altLang="el-GR" sz="2800" dirty="0"/>
              <a:t> 37</a:t>
            </a:r>
            <a:r>
              <a:rPr lang="el-GR" altLang="el-GR" sz="2800" baseline="30000" dirty="0"/>
              <a:t>ο </a:t>
            </a:r>
            <a:r>
              <a:rPr lang="el-GR" altLang="el-GR" sz="2800" dirty="0"/>
              <a:t>ή είναι το </a:t>
            </a:r>
            <a:r>
              <a:rPr lang="el-GR" altLang="el-GR" sz="2800" dirty="0" err="1"/>
              <a:t>ημ</a:t>
            </a:r>
            <a:r>
              <a:rPr lang="el-GR" altLang="el-GR" sz="2800" dirty="0"/>
              <a:t> 145</a:t>
            </a:r>
            <a:r>
              <a:rPr lang="el-GR" altLang="el-GR" sz="2800" baseline="30000" dirty="0"/>
              <a:t>ο</a:t>
            </a:r>
            <a:r>
              <a:rPr lang="el-GR" altLang="el-GR" sz="2800" dirty="0"/>
              <a:t> θετικό ή αρνητικό και γιατί;</a:t>
            </a:r>
          </a:p>
          <a:p>
            <a:r>
              <a:rPr lang="el-GR" altLang="el-GR" sz="2800" dirty="0"/>
              <a:t>Στους φοιτητές ζητήθηκε να σκεφτούν για την ίδια τη διαδικασία. Αρχικά τους ζητήθηκε να </a:t>
            </a:r>
            <a:r>
              <a:rPr lang="el-GR" altLang="el-GR" sz="2800" dirty="0" err="1"/>
              <a:t>δούν</a:t>
            </a:r>
            <a:r>
              <a:rPr lang="el-GR" altLang="el-GR" sz="2800" dirty="0"/>
              <a:t> τις ιδιότητες που έπρεπε να έχει το αποτέλεσμα ανεξαρτήτου της τιμής της γωνίας « εξήγησε γιατί το </a:t>
            </a:r>
            <a:r>
              <a:rPr lang="el-GR" altLang="el-GR" sz="2800" dirty="0" err="1"/>
              <a:t>ημ</a:t>
            </a:r>
            <a:r>
              <a:rPr lang="el-GR" altLang="el-GR" sz="2800" dirty="0"/>
              <a:t> θ δεν μπορεί ποτέ να είναι 2»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Δραστηριότητες</a:t>
            </a:r>
            <a:r>
              <a:rPr lang="en-US" altLang="el-GR" sz="4000" dirty="0"/>
              <a:t> </a:t>
            </a:r>
            <a:r>
              <a:rPr lang="en-US" altLang="el-GR" sz="4000" dirty="0" smtClean="0"/>
              <a:t>(3/3</a:t>
            </a:r>
            <a:r>
              <a:rPr lang="en-US" altLang="el-GR" sz="4000" dirty="0"/>
              <a:t>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Στη συνέχεια ζητήθηκε στους φοιτητές να αντιστρέψουν τη διαδικασία ή να τη συνθέσουν (πώς μπορώ να </a:t>
            </a:r>
            <a:r>
              <a:rPr lang="el-GR" altLang="el-GR" dirty="0" err="1"/>
              <a:t>βρώ</a:t>
            </a:r>
            <a:r>
              <a:rPr lang="el-GR" altLang="el-GR" dirty="0"/>
              <a:t> το θ ώστε το </a:t>
            </a:r>
            <a:r>
              <a:rPr lang="el-GR" altLang="el-GR" dirty="0" err="1"/>
              <a:t>ημ</a:t>
            </a:r>
            <a:r>
              <a:rPr lang="el-GR" altLang="el-GR" dirty="0"/>
              <a:t> θ=0,3)</a:t>
            </a:r>
          </a:p>
          <a:p>
            <a:r>
              <a:rPr lang="el-GR" altLang="el-GR" dirty="0"/>
              <a:t>Τέλος τους ζητήθηκε να χρησιμοποιήσουν τη διαδικασία να αιτιολογήσουν μαθηματικούς νόμους (</a:t>
            </a:r>
            <a:r>
              <a:rPr lang="el-GR" altLang="el-GR" dirty="0" err="1"/>
              <a:t>π.χ</a:t>
            </a:r>
            <a:r>
              <a:rPr lang="el-GR" altLang="el-GR" dirty="0"/>
              <a:t> γιατί η </a:t>
            </a:r>
            <a:r>
              <a:rPr lang="el-GR" altLang="el-GR" dirty="0" err="1"/>
              <a:t>εφ</a:t>
            </a:r>
            <a:r>
              <a:rPr lang="el-GR" altLang="el-GR" dirty="0"/>
              <a:t> 90</a:t>
            </a:r>
            <a:r>
              <a:rPr lang="el-GR" altLang="el-GR" baseline="30000" dirty="0"/>
              <a:t>ο</a:t>
            </a:r>
            <a:r>
              <a:rPr lang="el-GR" altLang="el-GR" dirty="0"/>
              <a:t> δεν ορίζεται;)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Ερωτήσεις σε τεστ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Πχ Προσέγγισε το </a:t>
            </a:r>
            <a:r>
              <a:rPr lang="el-GR" altLang="el-GR" sz="2800" dirty="0" err="1"/>
              <a:t>ημ</a:t>
            </a:r>
            <a:r>
              <a:rPr lang="el-GR" altLang="el-GR" sz="2800" dirty="0"/>
              <a:t> 340</a:t>
            </a:r>
            <a:r>
              <a:rPr lang="el-GR" altLang="el-GR" sz="2800" baseline="30000" dirty="0"/>
              <a:t>ο</a:t>
            </a:r>
            <a:r>
              <a:rPr lang="el-GR" altLang="el-GR" sz="2800" dirty="0"/>
              <a:t> και το συν 340</a:t>
            </a:r>
            <a:r>
              <a:rPr lang="el-GR" altLang="el-GR" sz="2800" baseline="30000" dirty="0"/>
              <a:t>ο</a:t>
            </a:r>
            <a:r>
              <a:rPr lang="el-GR" altLang="el-GR" sz="2800" dirty="0"/>
              <a:t> . Εξήγησε τη δουλειά σου</a:t>
            </a:r>
          </a:p>
          <a:p>
            <a:r>
              <a:rPr lang="el-GR" altLang="el-GR" sz="2800" dirty="0"/>
              <a:t>(Να συγκρίνουν στον τριγωνομετρικό κύκλο τους τριγωνομετρικούς αριθμούς 3 γωνιών (1</a:t>
            </a:r>
            <a:r>
              <a:rPr lang="el-GR" altLang="el-GR" sz="2800" baseline="30000" dirty="0"/>
              <a:t>ο</a:t>
            </a:r>
            <a:r>
              <a:rPr lang="el-GR" altLang="el-GR" sz="2800" dirty="0"/>
              <a:t> , 2</a:t>
            </a:r>
            <a:r>
              <a:rPr lang="el-GR" altLang="el-GR" sz="2800" baseline="30000" dirty="0"/>
              <a:t>ο</a:t>
            </a:r>
            <a:r>
              <a:rPr lang="el-GR" altLang="el-GR" sz="2800" dirty="0"/>
              <a:t> και 4</a:t>
            </a:r>
            <a:r>
              <a:rPr lang="el-GR" altLang="el-GR" sz="2800" baseline="30000" dirty="0"/>
              <a:t>ο</a:t>
            </a:r>
            <a:r>
              <a:rPr lang="el-GR" altLang="el-GR" sz="2800" dirty="0"/>
              <a:t> </a:t>
            </a:r>
            <a:r>
              <a:rPr lang="el-GR" altLang="el-GR" sz="2800" dirty="0" err="1"/>
              <a:t>τεταρτημόρριο</a:t>
            </a:r>
            <a:r>
              <a:rPr lang="el-GR" altLang="el-GR" sz="2800" dirty="0"/>
              <a:t>)</a:t>
            </a:r>
          </a:p>
          <a:p>
            <a:r>
              <a:rPr lang="el-GR" altLang="el-GR" sz="2800" dirty="0"/>
              <a:t>Τι είναι το </a:t>
            </a:r>
            <a:r>
              <a:rPr lang="el-GR" altLang="el-GR" sz="2800" dirty="0" err="1"/>
              <a:t>ημ</a:t>
            </a:r>
            <a:r>
              <a:rPr lang="el-GR" altLang="el-GR" sz="2800" dirty="0"/>
              <a:t> 270</a:t>
            </a:r>
            <a:r>
              <a:rPr lang="el-GR" altLang="el-GR" sz="2800" baseline="30000" dirty="0"/>
              <a:t>ο</a:t>
            </a:r>
            <a:r>
              <a:rPr lang="el-GR" altLang="el-GR" sz="2800" dirty="0"/>
              <a:t> ; Γιατί έχει αυτή την τιμή</a:t>
            </a:r>
          </a:p>
          <a:p>
            <a:r>
              <a:rPr lang="el-GR" altLang="el-GR" sz="2800" dirty="0"/>
              <a:t>Για ποιες τιμές το </a:t>
            </a:r>
            <a:r>
              <a:rPr lang="el-GR" altLang="el-GR" sz="2800" dirty="0" err="1"/>
              <a:t>ημ</a:t>
            </a:r>
            <a:r>
              <a:rPr lang="el-GR" altLang="el-GR" sz="2800" dirty="0"/>
              <a:t> χ μειώνεται και γιατί</a:t>
            </a:r>
          </a:p>
          <a:p>
            <a:r>
              <a:rPr lang="el-GR" altLang="el-GR" sz="2800" dirty="0"/>
              <a:t>Η ταυτότητα </a:t>
            </a:r>
            <a:r>
              <a:rPr lang="el-GR" altLang="el-GR" sz="2800" dirty="0" err="1"/>
              <a:t>ημ</a:t>
            </a:r>
            <a:r>
              <a:rPr lang="el-GR" altLang="el-GR" sz="2800" dirty="0"/>
              <a:t> και συν</a:t>
            </a:r>
          </a:p>
        </p:txBody>
      </p:sp>
    </p:spTree>
    <p:extLst>
      <p:ext uri="{BB962C8B-B14F-4D97-AF65-F5344CB8AC3E}">
        <p14:creationId xmlns:p14="http://schemas.microsoft.com/office/powerpoint/2010/main" val="240654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Ερωτήσεις στη συνέντευξη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Περιέγραψε μου το </a:t>
            </a:r>
            <a:r>
              <a:rPr lang="el-GR" altLang="el-GR" sz="2800" dirty="0" err="1"/>
              <a:t>ημ</a:t>
            </a:r>
            <a:r>
              <a:rPr lang="el-GR" altLang="el-GR" sz="2800" dirty="0"/>
              <a:t> χ με δικά σου λόγια</a:t>
            </a:r>
          </a:p>
          <a:p>
            <a:r>
              <a:rPr lang="el-GR" altLang="el-GR" sz="2800" dirty="0"/>
              <a:t>Γιατί </a:t>
            </a:r>
            <a:r>
              <a:rPr lang="el-GR" altLang="el-GR" sz="2800" dirty="0" err="1"/>
              <a:t>ημ</a:t>
            </a:r>
            <a:r>
              <a:rPr lang="el-GR" altLang="el-GR" sz="2800" dirty="0"/>
              <a:t> χ είναι μια συνάρτηση;</a:t>
            </a:r>
          </a:p>
          <a:p>
            <a:r>
              <a:rPr lang="el-GR" altLang="el-GR" sz="2800" dirty="0"/>
              <a:t>Τι σημαίνει η πρόταση </a:t>
            </a:r>
            <a:r>
              <a:rPr lang="el-GR" altLang="el-GR" sz="2800" dirty="0" err="1"/>
              <a:t>ημ</a:t>
            </a:r>
            <a:r>
              <a:rPr lang="el-GR" altLang="el-GR" sz="2800" dirty="0"/>
              <a:t> 40</a:t>
            </a:r>
            <a:r>
              <a:rPr lang="el-GR" altLang="el-GR" sz="2800" baseline="30000" dirty="0"/>
              <a:t>ο</a:t>
            </a:r>
            <a:r>
              <a:rPr lang="el-GR" altLang="el-GR" sz="2800" dirty="0"/>
              <a:t> = 0.635</a:t>
            </a:r>
          </a:p>
          <a:p>
            <a:r>
              <a:rPr lang="el-GR" altLang="el-GR" sz="2800" dirty="0"/>
              <a:t>Τι μπορείς να μου πεις για το </a:t>
            </a:r>
            <a:r>
              <a:rPr lang="el-GR" altLang="el-GR" sz="2800" dirty="0" err="1"/>
              <a:t>ημ</a:t>
            </a:r>
            <a:r>
              <a:rPr lang="el-GR" altLang="el-GR" sz="2800" dirty="0"/>
              <a:t> 170</a:t>
            </a:r>
            <a:r>
              <a:rPr lang="el-GR" altLang="el-GR" sz="2800" baseline="30000" dirty="0"/>
              <a:t>ο</a:t>
            </a:r>
            <a:r>
              <a:rPr lang="el-GR" altLang="el-GR" sz="2800" dirty="0"/>
              <a:t> ; Είναι θετικό ή αρνητικός αριθμός. Μπορείς να μου δώσεις μια προσέγγιση αυτού του αριθμού; 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Αποτελέσματα </a:t>
            </a:r>
            <a:r>
              <a:rPr lang="en-US" altLang="el-GR" sz="4000" dirty="0" smtClean="0"/>
              <a:t>(1/2)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Tx/>
              <a:buNone/>
            </a:pPr>
            <a:r>
              <a:rPr lang="el-GR" altLang="el-GR" dirty="0"/>
              <a:t>Οι φοιτητές στην παραδοσιακή τάξη </a:t>
            </a:r>
          </a:p>
          <a:p>
            <a:pPr lvl="1">
              <a:buFontTx/>
              <a:buNone/>
            </a:pPr>
            <a:r>
              <a:rPr lang="el-GR" altLang="el-GR" dirty="0"/>
              <a:t>	δεν ανέπτυξαν κατανόηση των τριγωνομετρικών συναρτήσεων. </a:t>
            </a:r>
          </a:p>
          <a:p>
            <a:pPr lvl="1">
              <a:buFontTx/>
              <a:buNone/>
            </a:pPr>
            <a:r>
              <a:rPr lang="el-GR" altLang="el-GR" dirty="0"/>
              <a:t>	Δεν μπορούσαν αν αιτιολογήσουν τις ιδιότητες τους και να </a:t>
            </a:r>
            <a:r>
              <a:rPr lang="el-GR" altLang="el-GR" dirty="0" err="1"/>
              <a:t>βρούν</a:t>
            </a:r>
            <a:r>
              <a:rPr lang="el-GR" altLang="el-GR" dirty="0"/>
              <a:t> ποιο θα είναι το αποτέλεσμα</a:t>
            </a:r>
          </a:p>
          <a:p>
            <a:pPr lvl="1">
              <a:buFontTx/>
              <a:buNone/>
            </a:pPr>
            <a:r>
              <a:rPr lang="el-GR" altLang="el-GR" dirty="0"/>
              <a:t>	Δεν μπορούσαν να δουν τις τριγωνομετρικές συναρτήσεις ανεξάρτητες από τα γεωμετρικά μοντέλα</a:t>
            </a:r>
          </a:p>
        </p:txBody>
      </p:sp>
    </p:spTree>
    <p:extLst>
      <p:ext uri="{BB962C8B-B14F-4D97-AF65-F5344CB8AC3E}">
        <p14:creationId xmlns:p14="http://schemas.microsoft.com/office/powerpoint/2010/main" val="349817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 smtClean="0"/>
              <a:t>Αποτελέσματα</a:t>
            </a:r>
            <a:r>
              <a:rPr lang="en-US" altLang="el-GR" sz="4000" dirty="0" smtClean="0"/>
              <a:t> (2/2)</a:t>
            </a:r>
            <a:r>
              <a:rPr lang="el-GR" altLang="el-GR" sz="4000" dirty="0" smtClean="0"/>
              <a:t> 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Οι φοιτητές της μη παραδοσιακής τάξης</a:t>
            </a:r>
          </a:p>
          <a:p>
            <a:pPr lvl="1"/>
            <a:r>
              <a:rPr lang="el-GR" altLang="el-GR" dirty="0"/>
              <a:t>Μπορούσαν να προσεγγίσουν τιμές τριγωνομετρικών συναρτήσεων</a:t>
            </a:r>
          </a:p>
          <a:p>
            <a:pPr lvl="1"/>
            <a:r>
              <a:rPr lang="el-GR" altLang="el-GR" dirty="0"/>
              <a:t>Να καθορίσουν και να αιτιολογήσουν  ιδιότητες των συναρτήσεων</a:t>
            </a:r>
          </a:p>
          <a:p>
            <a:pPr lvl="1"/>
            <a:r>
              <a:rPr lang="el-GR" altLang="el-GR" dirty="0"/>
              <a:t>Το μοντέλο του κύκλου πολύ χρήσιμο</a:t>
            </a:r>
          </a:p>
        </p:txBody>
      </p:sp>
    </p:spTree>
    <p:extLst>
      <p:ext uri="{BB962C8B-B14F-4D97-AF65-F5344CB8AC3E}">
        <p14:creationId xmlns:p14="http://schemas.microsoft.com/office/powerpoint/2010/main" val="372147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 2014.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. «Έρευνα στη Διδακτική των Μαθηματικών και Διδακτική Πράξη</a:t>
            </a:r>
            <a:r>
              <a:rPr lang="en-US" sz="2000" dirty="0" smtClean="0"/>
              <a:t>.</a:t>
            </a:r>
            <a:r>
              <a:rPr lang="en-US" sz="2000" dirty="0"/>
              <a:t> </a:t>
            </a:r>
            <a:r>
              <a:rPr lang="el-GR" altLang="el-GR" sz="2000" dirty="0"/>
              <a:t>Τριγωνομετρικές </a:t>
            </a:r>
            <a:r>
              <a:rPr lang="el-GR" altLang="el-GR" sz="2000" dirty="0" smtClean="0"/>
              <a:t>συναρτήσεις</a:t>
            </a:r>
            <a:r>
              <a:rPr lang="el-GR" sz="2000" dirty="0" smtClean="0"/>
              <a:t>». </a:t>
            </a:r>
            <a:r>
              <a:rPr lang="el-GR" sz="2000" dirty="0" smtClean="0"/>
              <a:t>Έκδοση: 1.0. Αθήνα 2014. Διαθέσιμο από τη δικτυακή διεύθυνση: http://opencourses.uoa.gr</a:t>
            </a:r>
            <a:r>
              <a:rPr lang="en-US" sz="2000" dirty="0" smtClean="0"/>
              <a:t>/courses/</a:t>
            </a:r>
            <a:r>
              <a:rPr lang="en-US" sz="2000" dirty="0"/>
              <a:t>MATH237</a:t>
            </a:r>
            <a:r>
              <a:rPr lang="en-US" sz="2000" dirty="0" smtClean="0"/>
              <a:t>/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Έρευνα στη Διδακτική των Μαθηματικών και Διδακτική Πράξη</a:t>
            </a:r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 smtClean="0"/>
              <a:t>Δέσποινα </a:t>
            </a:r>
            <a:r>
              <a:rPr lang="el-GR" altLang="el-GR" dirty="0" err="1" smtClean="0"/>
              <a:t>Πόταρη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Τριγωνομετρικές </a:t>
            </a:r>
            <a:r>
              <a:rPr lang="el-GR" altLang="el-GR" dirty="0" smtClean="0"/>
              <a:t>συναρτήσεις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Κ.</a:t>
            </a:r>
            <a:r>
              <a:rPr lang="en-US" altLang="el-GR" sz="2800" dirty="0"/>
              <a:t>Weber (2005). Students’ Understanding of Trigonometric Functions. </a:t>
            </a:r>
            <a:r>
              <a:rPr lang="en-US" altLang="el-GR" sz="2800" i="1" dirty="0"/>
              <a:t>Mathematics Education Research Journal</a:t>
            </a:r>
            <a:r>
              <a:rPr lang="en-US" altLang="el-GR" sz="2800" dirty="0"/>
              <a:t>, 17, 91-112.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Υπάρχουσα έρευνα</a:t>
            </a:r>
            <a:endParaRPr lang="el-GR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l-GR" sz="2400" dirty="0"/>
              <a:t>Οι μαθητές φαίνεται να παρουσιάζουν δυσκολίες</a:t>
            </a:r>
          </a:p>
          <a:p>
            <a:pPr lvl="1"/>
            <a:r>
              <a:rPr lang="el-GR" altLang="el-GR" sz="2400" dirty="0"/>
              <a:t>Οι τριγωνομετρικές συναρτήσεις είναι λειτουργίες που δεν μπορούν να εκφραστούν με αλγεβρικούς τύπους που εμπεριέχουν αριθμητικές διαδικασίες και οι μαθητές έχουν δυσκολία να δουν αυτές τις λειτουργίες ως συναρτήσεις.</a:t>
            </a:r>
          </a:p>
          <a:p>
            <a:pPr lvl="1"/>
            <a:r>
              <a:rPr lang="el-GR" altLang="el-GR" sz="2400" dirty="0"/>
              <a:t>Απαιτείται συσχέτιση των γεωμετρικών σχημάτων (τρίγωνα) με τις αριθμητικές σχέσεις και ο χειρισμός συμβόλων που αναφέρονται σ’ αυτές τις σχέσεις.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Έρευνες σχετικά με τη διδασκαλία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l-GR" altLang="el-GR" sz="2400" dirty="0"/>
              <a:t>Πειραματικές ομάδες με τη χρήση υπολογιστικών περιβαλλόντων που επιτρέπουν στους μαθητές να διερευνήσουν αριθμητικές κι γεωμετρικές σχέσεις παράλληλα φαίνονται αποτελεσματικά. (</a:t>
            </a:r>
            <a:r>
              <a:rPr lang="en-US" altLang="el-GR" sz="2400" dirty="0"/>
              <a:t>Blackett  and Tall, 1991)</a:t>
            </a:r>
            <a:endParaRPr lang="el-GR" altLang="el-GR" sz="2400" dirty="0"/>
          </a:p>
          <a:p>
            <a:pPr lvl="1"/>
            <a:r>
              <a:rPr lang="en-US" altLang="el-GR" sz="2400" dirty="0"/>
              <a:t>To </a:t>
            </a:r>
            <a:r>
              <a:rPr lang="el-GR" altLang="el-GR" sz="2400" dirty="0"/>
              <a:t>μοντέλο του ορθογωνίου τριγώνου φαίνεται πιο αποτελεσματικό</a:t>
            </a:r>
            <a:r>
              <a:rPr lang="en-US" altLang="el-GR" sz="2400" dirty="0"/>
              <a:t> </a:t>
            </a:r>
            <a:r>
              <a:rPr lang="el-GR" altLang="el-GR" sz="2400" dirty="0"/>
              <a:t>σε γραπτές εξετάσεις από του τριγωνομετρικού κύκλου (</a:t>
            </a:r>
            <a:r>
              <a:rPr lang="en-US" altLang="el-GR" sz="2400" dirty="0"/>
              <a:t>Kendal and Stacey, 1997)</a:t>
            </a:r>
            <a:endParaRPr lang="el-GR" altLang="el-GR" sz="2400" dirty="0"/>
          </a:p>
          <a:p>
            <a:pPr lvl="1"/>
            <a:r>
              <a:rPr lang="el-GR" altLang="el-GR" sz="2400" dirty="0"/>
              <a:t>Το μοντέλο όμως του ορθογωνίου τριγώνου υποστηρίζει πιο διαδικαστικές ικανότητες και εμποδίζει τους μαθητές να καταλάβουν το ημίτονο και το συνημίτονο ως συναρτήσεις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έρευνα που περιγράφεται στο άρθρο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Αναφέρεται σε φοιτητές ενός πανεπιστημίου στην Αμερική και σε δύο ομάδες φοιτητών που συμμετέχουν σε δύο διαφορετικά μαθήματα τριγωνομετρίας (6 εβδομάδων).</a:t>
            </a:r>
          </a:p>
          <a:p>
            <a:r>
              <a:rPr lang="el-GR" altLang="el-GR" dirty="0"/>
              <a:t>Το πρώτο μάθημα έχει παραδοσιακή προσέγγιση</a:t>
            </a:r>
          </a:p>
          <a:p>
            <a:r>
              <a:rPr lang="el-GR" altLang="el-GR" dirty="0"/>
              <a:t>Το δεύτερο </a:t>
            </a:r>
            <a:r>
              <a:rPr lang="el-GR" altLang="el-GR" dirty="0" smtClean="0"/>
              <a:t>εναλλακτική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προσέγγιση του εναλλακτικού </a:t>
            </a:r>
            <a:r>
              <a:rPr lang="el-GR" altLang="el-GR" dirty="0" smtClean="0"/>
              <a:t>μαθήματος</a:t>
            </a:r>
            <a:r>
              <a:rPr lang="en-US" altLang="el-GR" dirty="0" smtClean="0"/>
              <a:t>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400" dirty="0"/>
              <a:t>Στηρίζεται στην προσέγγιση του </a:t>
            </a:r>
            <a:r>
              <a:rPr lang="en-US" altLang="el-GR" sz="2400" dirty="0"/>
              <a:t>Tall (procedure – process- </a:t>
            </a:r>
            <a:r>
              <a:rPr lang="en-US" altLang="el-GR" sz="2400" dirty="0" err="1"/>
              <a:t>procept</a:t>
            </a:r>
            <a:r>
              <a:rPr lang="en-US" altLang="el-GR" sz="2400" dirty="0"/>
              <a:t> (</a:t>
            </a:r>
            <a:r>
              <a:rPr lang="el-GR" altLang="el-GR" sz="2400" dirty="0"/>
              <a:t>το σύμβολο μιας λειτουργίας αναπαριστά ταυτόχρονα μια διαδικασία και το αποτέλεσμα της λειτουργίας)</a:t>
            </a:r>
          </a:p>
          <a:p>
            <a:r>
              <a:rPr lang="el-GR" altLang="el-GR" sz="2400" dirty="0"/>
              <a:t>Υπολογισμοί ημιτόνου και </a:t>
            </a:r>
            <a:r>
              <a:rPr lang="el-GR" altLang="el-GR" sz="2400" dirty="0" err="1"/>
              <a:t>συνημιτόνου</a:t>
            </a:r>
            <a:r>
              <a:rPr lang="el-GR" altLang="el-GR" sz="2400" dirty="0"/>
              <a:t> με το </a:t>
            </a:r>
            <a:r>
              <a:rPr lang="el-GR" altLang="el-GR" sz="2400" dirty="0" err="1"/>
              <a:t>μοναδιαίο</a:t>
            </a:r>
            <a:r>
              <a:rPr lang="el-GR" altLang="el-GR" sz="2400" dirty="0"/>
              <a:t> τριγωνομετρικό κύκλο</a:t>
            </a:r>
          </a:p>
          <a:p>
            <a:r>
              <a:rPr lang="el-GR" altLang="el-GR" sz="2400" dirty="0"/>
              <a:t>Υπολογισμοί εφαπτομένων χρησιμοποιώντας τη γραφική παράσταση</a:t>
            </a:r>
          </a:p>
        </p:txBody>
      </p:sp>
    </p:spTree>
    <p:extLst>
      <p:ext uri="{BB962C8B-B14F-4D97-AF65-F5344CB8AC3E}">
        <p14:creationId xmlns:p14="http://schemas.microsoft.com/office/powerpoint/2010/main" val="24976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προσέγγιση του εναλλακτικού </a:t>
            </a:r>
            <a:r>
              <a:rPr lang="el-GR" altLang="el-GR" dirty="0" smtClean="0"/>
              <a:t>μαθήματος</a:t>
            </a:r>
            <a:r>
              <a:rPr lang="en-US" altLang="el-GR" dirty="0" smtClean="0"/>
              <a:t> (2/2)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Υπολογισμός ημιτόνων, συνημίτονων και εφαπτομένων στο ορθογώνιο τρίγωνο</a:t>
            </a:r>
          </a:p>
          <a:p>
            <a:r>
              <a:rPr lang="el-GR" altLang="el-GR" sz="2800" dirty="0"/>
              <a:t>Υπολογισμός ημιτόνων, συνημίτονων και εφαπτομένων στον </a:t>
            </a:r>
            <a:r>
              <a:rPr lang="el-GR" altLang="el-GR" sz="2800" dirty="0" err="1"/>
              <a:t>τριγωνοματρικό</a:t>
            </a:r>
            <a:r>
              <a:rPr lang="el-GR" altLang="el-GR" sz="2800" dirty="0"/>
              <a:t> κύκλο</a:t>
            </a:r>
          </a:p>
          <a:p>
            <a:r>
              <a:rPr lang="el-GR" altLang="el-GR" sz="2800" dirty="0"/>
              <a:t>Γραφικές παραστάσεις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dirty="0" smtClean="0"/>
              <a:t>Δραστηριότητες</a:t>
            </a:r>
            <a:r>
              <a:rPr lang="en-US" altLang="el-GR" dirty="0" smtClean="0"/>
              <a:t> (1/3)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400" dirty="0"/>
              <a:t>Οι φοιτητές μαθαίνουν να χρησιμοποιούν τον τριγωνομετρικό κύκλο διαβάζοντας κάποιες οδηγίες και εφαρμόζουν τη διαδικασία στο να υπολογίσουν τον τριγωνομετρικό αριθμό μιας γωνίας</a:t>
            </a:r>
          </a:p>
          <a:p>
            <a:r>
              <a:rPr lang="el-GR" altLang="el-GR" sz="2400" dirty="0"/>
              <a:t>Εφαρμόζουν τη διαδικασία σε 5-6 περιπτώσεις (Ο καθηγητής ελέγχει τις απαντήσεις) – Αρχίζουν να βλέπουν τη διαδικασία ολικά και να εκτιμούν το αποτέλεσμα μιας διαδικασίας πριν την εφαρμόσουν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1831</TotalTime>
  <Words>931</Words>
  <Application>Microsoft Office PowerPoint</Application>
  <PresentationFormat>Προβολή στην οθόνη (4:3)</PresentationFormat>
  <Paragraphs>119</Paragraphs>
  <Slides>21</Slides>
  <Notes>21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6" baseType="lpstr">
      <vt:lpstr>ＭＳ Ｐゴシック</vt:lpstr>
      <vt:lpstr>Arial</vt:lpstr>
      <vt:lpstr>Calibri</vt:lpstr>
      <vt:lpstr>Wingdings</vt:lpstr>
      <vt:lpstr>Θέμα του Office</vt:lpstr>
      <vt:lpstr>Έρευνα στη Διδακτική των Μαθηματικών και Διδακτική Πράξη</vt:lpstr>
      <vt:lpstr>Έρευνα στη Διδακτική των Μαθηματικών και Διδακτική Πράξη</vt:lpstr>
      <vt:lpstr>Τριγωνομετρικές συναρτήσεις</vt:lpstr>
      <vt:lpstr>Υπάρχουσα έρευνα</vt:lpstr>
      <vt:lpstr>Έρευνες σχετικά με τη διδασκαλία</vt:lpstr>
      <vt:lpstr>Η έρευνα που περιγράφεται στο άρθρο</vt:lpstr>
      <vt:lpstr>Η προσέγγιση του εναλλακτικού μαθήματος (1/2)</vt:lpstr>
      <vt:lpstr>Η προσέγγιση του εναλλακτικού μαθήματος (2/2)</vt:lpstr>
      <vt:lpstr>Δραστηριότητες (1/3)</vt:lpstr>
      <vt:lpstr>Δραστηριότητες (2/3)</vt:lpstr>
      <vt:lpstr>Δραστηριότητες (3/3)</vt:lpstr>
      <vt:lpstr>Ερωτήσεις σε τεστ</vt:lpstr>
      <vt:lpstr>Ερωτήσεις στη συνέντευξη</vt:lpstr>
      <vt:lpstr>Αποτελέσματα (1/2)</vt:lpstr>
      <vt:lpstr>Αποτελέσματα (2/2) 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226</cp:revision>
  <dcterms:created xsi:type="dcterms:W3CDTF">2012-09-06T09:03:05Z</dcterms:created>
  <dcterms:modified xsi:type="dcterms:W3CDTF">2015-11-22T23:38:24Z</dcterms:modified>
</cp:coreProperties>
</file>