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4.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53"/>
  </p:notesMasterIdLst>
  <p:sldIdLst>
    <p:sldId id="256" r:id="rId3"/>
    <p:sldId id="384" r:id="rId4"/>
    <p:sldId id="385" r:id="rId5"/>
    <p:sldId id="417" r:id="rId6"/>
    <p:sldId id="418" r:id="rId7"/>
    <p:sldId id="386" r:id="rId8"/>
    <p:sldId id="387" r:id="rId9"/>
    <p:sldId id="388" r:id="rId10"/>
    <p:sldId id="389" r:id="rId11"/>
    <p:sldId id="390" r:id="rId12"/>
    <p:sldId id="392" r:id="rId13"/>
    <p:sldId id="393" r:id="rId14"/>
    <p:sldId id="394" r:id="rId15"/>
    <p:sldId id="396" r:id="rId16"/>
    <p:sldId id="395" r:id="rId17"/>
    <p:sldId id="397" r:id="rId18"/>
    <p:sldId id="398" r:id="rId19"/>
    <p:sldId id="399" r:id="rId20"/>
    <p:sldId id="400" r:id="rId21"/>
    <p:sldId id="401" r:id="rId22"/>
    <p:sldId id="402" r:id="rId23"/>
    <p:sldId id="403" r:id="rId24"/>
    <p:sldId id="404" r:id="rId25"/>
    <p:sldId id="405" r:id="rId26"/>
    <p:sldId id="419" r:id="rId27"/>
    <p:sldId id="420" r:id="rId28"/>
    <p:sldId id="421" r:id="rId29"/>
    <p:sldId id="422" r:id="rId30"/>
    <p:sldId id="423" r:id="rId31"/>
    <p:sldId id="424" r:id="rId32"/>
    <p:sldId id="425" r:id="rId33"/>
    <p:sldId id="426" r:id="rId34"/>
    <p:sldId id="406" r:id="rId35"/>
    <p:sldId id="407" r:id="rId36"/>
    <p:sldId id="408" r:id="rId37"/>
    <p:sldId id="409" r:id="rId38"/>
    <p:sldId id="410" r:id="rId39"/>
    <p:sldId id="411" r:id="rId40"/>
    <p:sldId id="412" r:id="rId41"/>
    <p:sldId id="413" r:id="rId42"/>
    <p:sldId id="414" r:id="rId43"/>
    <p:sldId id="415" r:id="rId44"/>
    <p:sldId id="416" r:id="rId45"/>
    <p:sldId id="377" r:id="rId46"/>
    <p:sldId id="427" r:id="rId47"/>
    <p:sldId id="379" r:id="rId48"/>
    <p:sldId id="380" r:id="rId49"/>
    <p:sldId id="381" r:id="rId50"/>
    <p:sldId id="428" r:id="rId51"/>
    <p:sldId id="429" r:id="rId52"/>
  </p:sldIdLst>
  <p:sldSz cx="9144000" cy="6858000" type="screen4x3"/>
  <p:notesSz cx="6858000" cy="9144000"/>
  <p:custDataLst>
    <p:tags r:id="rId5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4"/>
            <p14:sldId id="385"/>
            <p14:sldId id="417"/>
            <p14:sldId id="418"/>
            <p14:sldId id="386"/>
            <p14:sldId id="387"/>
            <p14:sldId id="388"/>
            <p14:sldId id="389"/>
            <p14:sldId id="390"/>
            <p14:sldId id="392"/>
            <p14:sldId id="393"/>
            <p14:sldId id="394"/>
            <p14:sldId id="396"/>
            <p14:sldId id="395"/>
            <p14:sldId id="397"/>
            <p14:sldId id="398"/>
            <p14:sldId id="399"/>
            <p14:sldId id="400"/>
            <p14:sldId id="401"/>
            <p14:sldId id="402"/>
            <p14:sldId id="403"/>
            <p14:sldId id="404"/>
            <p14:sldId id="405"/>
            <p14:sldId id="419"/>
            <p14:sldId id="420"/>
            <p14:sldId id="421"/>
            <p14:sldId id="422"/>
            <p14:sldId id="423"/>
            <p14:sldId id="424"/>
            <p14:sldId id="425"/>
            <p14:sldId id="426"/>
            <p14:sldId id="406"/>
            <p14:sldId id="407"/>
            <p14:sldId id="408"/>
            <p14:sldId id="409"/>
            <p14:sldId id="410"/>
            <p14:sldId id="411"/>
            <p14:sldId id="412"/>
            <p14:sldId id="413"/>
            <p14:sldId id="414"/>
            <p14:sldId id="415"/>
            <p14:sldId id="416"/>
            <p14:sldId id="377"/>
            <p14:sldId id="427"/>
            <p14:sldId id="379"/>
            <p14:sldId id="380"/>
            <p14:sldId id="381"/>
            <p14:sldId id="428"/>
            <p14:sldId id="429"/>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98" autoAdjust="0"/>
    <p:restoredTop sz="94533" autoAdjust="0"/>
  </p:normalViewPr>
  <p:slideViewPr>
    <p:cSldViewPr>
      <p:cViewPr varScale="1">
        <p:scale>
          <a:sx n="106" d="100"/>
          <a:sy n="106" d="100"/>
        </p:scale>
        <p:origin x="-1152" y="-102"/>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25/11/2015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987298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45</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46</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47</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48</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49</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50</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Recent Developments in Language Teaching Pedagogy</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Recent Developments in Language Teaching Pedagogy</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Recent Developments in Language Teaching Pedagogy</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Recent Developments in Language Teaching Pedagogy</a:t>
            </a:r>
            <a:endParaRPr lang="en-US" sz="1000" dirty="0">
              <a:solidFill>
                <a:srgbClr val="5075BC"/>
              </a:solidFill>
              <a:ea typeface="ＭＳ Ｐゴシック" pitchFamily="34" charset="-128"/>
              <a:cs typeface="+mn-cs"/>
            </a:endParaRPr>
          </a:p>
        </p:txBody>
      </p:sp>
      <p:pic>
        <p:nvPicPr>
          <p:cNvPr id="9" name="Picture 8" descr="[DECORATIVE]"/>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Recent Developments in Language Teaching Pedagogy</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Recent Developments in Language Teaching Pedagogy</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rPr>
              <a:t>Recent Developments in Language Teaching Pedagogy</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3.jpeg"/></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opencourses.uoa.gr/courses/ENL6/"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title="University of Athens Logo"/>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GB" sz="4000" dirty="0" smtClean="0">
                <a:solidFill>
                  <a:srgbClr val="5075BC"/>
                </a:solidFill>
              </a:rPr>
              <a:t> Applied Linguistics to Foreign Language Teaching and Learning</a:t>
            </a:r>
            <a:endParaRPr lang="en-GB" sz="4000" dirty="0">
              <a:solidFill>
                <a:srgbClr val="5075BC"/>
              </a:solidFill>
            </a:endParaRPr>
          </a:p>
        </p:txBody>
      </p:sp>
      <p:sp>
        <p:nvSpPr>
          <p:cNvPr id="3" name="Υπότιτλος 2"/>
          <p:cNvSpPr>
            <a:spLocks noGrp="1"/>
          </p:cNvSpPr>
          <p:nvPr>
            <p:ph type="subTitle" idx="1"/>
          </p:nvPr>
        </p:nvSpPr>
        <p:spPr>
          <a:xfrm>
            <a:off x="683568" y="3384822"/>
            <a:ext cx="7632848" cy="2780481"/>
          </a:xfrm>
        </p:spPr>
        <p:txBody>
          <a:bodyPr>
            <a:noAutofit/>
          </a:bodyPr>
          <a:lstStyle/>
          <a:p>
            <a:r>
              <a:rPr lang="en-GB" sz="2800" dirty="0" smtClean="0">
                <a:solidFill>
                  <a:srgbClr val="5075BC"/>
                </a:solidFill>
                <a:latin typeface="+mj-lt"/>
                <a:ea typeface="+mj-ea"/>
                <a:cs typeface="+mj-cs"/>
              </a:rPr>
              <a:t>Unit 8: </a:t>
            </a:r>
            <a:r>
              <a:rPr lang="en-GB" sz="2800" dirty="0" smtClean="0"/>
              <a:t>Recent Developments in Language Teaching Pedagogy</a:t>
            </a:r>
          </a:p>
          <a:p>
            <a:endParaRPr lang="en-GB" sz="2000" dirty="0" smtClean="0"/>
          </a:p>
          <a:p>
            <a:r>
              <a:rPr lang="en-GB" sz="2800" dirty="0" smtClean="0"/>
              <a:t>Bessie </a:t>
            </a:r>
            <a:r>
              <a:rPr lang="en-GB" sz="2800" dirty="0" err="1"/>
              <a:t>Dendrinos</a:t>
            </a:r>
            <a:endParaRPr lang="en-GB" sz="2800" dirty="0"/>
          </a:p>
          <a:p>
            <a:r>
              <a:rPr lang="en-GB" sz="2800" dirty="0" smtClean="0"/>
              <a:t>School 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Principles of communicative </a:t>
            </a:r>
            <a:r>
              <a:rPr lang="en-GB" dirty="0" smtClean="0"/>
              <a:t>activities (1/4)</a:t>
            </a:r>
            <a:endParaRPr lang="en-GB" dirty="0"/>
          </a:p>
        </p:txBody>
      </p:sp>
      <p:sp>
        <p:nvSpPr>
          <p:cNvPr id="6" name="Θέση κειμένου 5"/>
          <p:cNvSpPr>
            <a:spLocks noGrp="1"/>
          </p:cNvSpPr>
          <p:nvPr>
            <p:ph type="body" idx="1"/>
          </p:nvPr>
        </p:nvSpPr>
        <p:spPr/>
        <p:txBody>
          <a:bodyPr>
            <a:normAutofit/>
          </a:bodyPr>
          <a:lstStyle/>
          <a:p>
            <a:r>
              <a:rPr lang="en-GB" dirty="0"/>
              <a:t>Non-communicative </a:t>
            </a:r>
            <a:r>
              <a:rPr lang="en-GB" dirty="0" smtClean="0"/>
              <a:t>activities</a:t>
            </a:r>
            <a:endParaRPr lang="en-GB" dirty="0"/>
          </a:p>
        </p:txBody>
      </p:sp>
      <p:sp>
        <p:nvSpPr>
          <p:cNvPr id="7" name="Θέση περιεχομένου 6"/>
          <p:cNvSpPr>
            <a:spLocks noGrp="1"/>
          </p:cNvSpPr>
          <p:nvPr>
            <p:ph sz="half" idx="2"/>
          </p:nvPr>
        </p:nvSpPr>
        <p:spPr/>
        <p:txBody>
          <a:bodyPr/>
          <a:lstStyle/>
          <a:p>
            <a:r>
              <a:rPr lang="en-GB" sz="2500" dirty="0"/>
              <a:t>No communicative </a:t>
            </a:r>
            <a:r>
              <a:rPr lang="en-GB" sz="2500" dirty="0" smtClean="0"/>
              <a:t>desire.</a:t>
            </a:r>
            <a:endParaRPr lang="en-GB" sz="2500" dirty="0"/>
          </a:p>
          <a:p>
            <a:r>
              <a:rPr lang="en-GB" sz="2500" dirty="0"/>
              <a:t>No communicative </a:t>
            </a:r>
            <a:r>
              <a:rPr lang="en-GB" sz="2500" dirty="0" smtClean="0"/>
              <a:t>purpose.</a:t>
            </a:r>
            <a:endParaRPr lang="en-GB" sz="2500" dirty="0"/>
          </a:p>
          <a:p>
            <a:r>
              <a:rPr lang="en-GB" sz="2500" dirty="0"/>
              <a:t>Form not </a:t>
            </a:r>
            <a:r>
              <a:rPr lang="en-GB" sz="2500" dirty="0" smtClean="0"/>
              <a:t>content.</a:t>
            </a:r>
            <a:endParaRPr lang="en-GB" sz="2500" dirty="0"/>
          </a:p>
          <a:p>
            <a:r>
              <a:rPr lang="en-GB" sz="2500" dirty="0"/>
              <a:t>One language item </a:t>
            </a:r>
            <a:r>
              <a:rPr lang="en-GB" sz="2500" dirty="0" smtClean="0"/>
              <a:t>only.</a:t>
            </a:r>
            <a:endParaRPr lang="en-GB" sz="2500" dirty="0"/>
          </a:p>
          <a:p>
            <a:r>
              <a:rPr lang="en-GB" sz="2500" dirty="0"/>
              <a:t>Teacher </a:t>
            </a:r>
            <a:r>
              <a:rPr lang="en-GB" sz="2500" dirty="0" smtClean="0"/>
              <a:t>intervention.</a:t>
            </a:r>
            <a:endParaRPr lang="en-GB" sz="2500" dirty="0"/>
          </a:p>
          <a:p>
            <a:r>
              <a:rPr lang="en-GB" sz="2500" dirty="0"/>
              <a:t>Materials </a:t>
            </a:r>
            <a:r>
              <a:rPr lang="en-GB" sz="2500" dirty="0" smtClean="0"/>
              <a:t>control.</a:t>
            </a:r>
            <a:endParaRPr lang="en-GB" sz="2500" dirty="0"/>
          </a:p>
          <a:p>
            <a:endParaRPr lang="en-GB" sz="2500" dirty="0"/>
          </a:p>
        </p:txBody>
      </p:sp>
      <p:sp>
        <p:nvSpPr>
          <p:cNvPr id="8" name="Θέση κειμένου 7"/>
          <p:cNvSpPr>
            <a:spLocks noGrp="1"/>
          </p:cNvSpPr>
          <p:nvPr>
            <p:ph type="body" sz="quarter" idx="3"/>
          </p:nvPr>
        </p:nvSpPr>
        <p:spPr/>
        <p:txBody>
          <a:bodyPr>
            <a:normAutofit/>
          </a:bodyPr>
          <a:lstStyle/>
          <a:p>
            <a:r>
              <a:rPr lang="en-GB" sz="2500" dirty="0"/>
              <a:t>Communicative </a:t>
            </a:r>
            <a:r>
              <a:rPr lang="en-GB" sz="2500" dirty="0" smtClean="0"/>
              <a:t>activities</a:t>
            </a:r>
            <a:endParaRPr lang="en-GB" sz="2500" dirty="0"/>
          </a:p>
        </p:txBody>
      </p:sp>
      <p:sp>
        <p:nvSpPr>
          <p:cNvPr id="9" name="Θέση περιεχομένου 8"/>
          <p:cNvSpPr>
            <a:spLocks noGrp="1"/>
          </p:cNvSpPr>
          <p:nvPr>
            <p:ph sz="quarter" idx="4"/>
          </p:nvPr>
        </p:nvSpPr>
        <p:spPr/>
        <p:txBody>
          <a:bodyPr/>
          <a:lstStyle/>
          <a:p>
            <a:r>
              <a:rPr lang="en-GB" sz="2500" dirty="0"/>
              <a:t>A desire to </a:t>
            </a:r>
            <a:r>
              <a:rPr lang="en-GB" sz="2500" dirty="0" smtClean="0"/>
              <a:t>communicate.</a:t>
            </a:r>
            <a:endParaRPr lang="en-GB" sz="2500" dirty="0"/>
          </a:p>
          <a:p>
            <a:r>
              <a:rPr lang="en-GB" sz="2500" dirty="0"/>
              <a:t>A communicative </a:t>
            </a:r>
            <a:r>
              <a:rPr lang="en-GB" sz="2500" dirty="0" smtClean="0"/>
              <a:t>purpose.</a:t>
            </a:r>
            <a:endParaRPr lang="en-GB" sz="2500" dirty="0"/>
          </a:p>
          <a:p>
            <a:r>
              <a:rPr lang="en-GB" sz="2500" dirty="0"/>
              <a:t>Content not </a:t>
            </a:r>
            <a:r>
              <a:rPr lang="en-GB" sz="2500" dirty="0" smtClean="0"/>
              <a:t>form.</a:t>
            </a:r>
            <a:endParaRPr lang="en-GB" sz="2500" dirty="0"/>
          </a:p>
          <a:p>
            <a:r>
              <a:rPr lang="en-GB" sz="2500" dirty="0"/>
              <a:t>Variety of </a:t>
            </a:r>
            <a:r>
              <a:rPr lang="en-GB" sz="2500" dirty="0" smtClean="0"/>
              <a:t>language.</a:t>
            </a:r>
            <a:endParaRPr lang="en-GB" sz="2500" dirty="0"/>
          </a:p>
          <a:p>
            <a:r>
              <a:rPr lang="en-GB" sz="2500" dirty="0"/>
              <a:t>No teacher </a:t>
            </a:r>
            <a:r>
              <a:rPr lang="en-GB" sz="2500" dirty="0" smtClean="0"/>
              <a:t>intervention.</a:t>
            </a:r>
            <a:endParaRPr lang="en-GB" sz="2500" dirty="0"/>
          </a:p>
          <a:p>
            <a:r>
              <a:rPr lang="en-GB" sz="2500" dirty="0"/>
              <a:t>No materials </a:t>
            </a:r>
            <a:r>
              <a:rPr lang="en-GB" sz="2500" dirty="0" smtClean="0"/>
              <a:t>control.</a:t>
            </a:r>
            <a:endParaRPr lang="en-GB" sz="2500" dirty="0"/>
          </a:p>
          <a:p>
            <a:endParaRPr lang="en-GB" sz="2500" dirty="0"/>
          </a:p>
        </p:txBody>
      </p:sp>
    </p:spTree>
    <p:extLst>
      <p:ext uri="{BB962C8B-B14F-4D97-AF65-F5344CB8AC3E}">
        <p14:creationId xmlns:p14="http://schemas.microsoft.com/office/powerpoint/2010/main" val="18491252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fontScale="90000"/>
          </a:bodyPr>
          <a:lstStyle/>
          <a:p>
            <a:r>
              <a:rPr lang="en-GB" dirty="0"/>
              <a:t>Principles of communicative </a:t>
            </a:r>
            <a:r>
              <a:rPr lang="en-GB" dirty="0" smtClean="0"/>
              <a:t>activities (2/4)</a:t>
            </a:r>
            <a:endParaRPr lang="en-GB" dirty="0"/>
          </a:p>
        </p:txBody>
      </p:sp>
      <p:sp>
        <p:nvSpPr>
          <p:cNvPr id="8" name="Θέση περιεχομένου 7"/>
          <p:cNvSpPr>
            <a:spLocks noGrp="1"/>
          </p:cNvSpPr>
          <p:nvPr>
            <p:ph idx="1"/>
          </p:nvPr>
        </p:nvSpPr>
        <p:spPr/>
        <p:txBody>
          <a:bodyPr>
            <a:noAutofit/>
          </a:bodyPr>
          <a:lstStyle/>
          <a:p>
            <a:r>
              <a:rPr lang="en-GB" dirty="0"/>
              <a:t>The goal of language teaching is to develop students’ communicative competence. Concentration on use and </a:t>
            </a:r>
            <a:r>
              <a:rPr lang="en-GB" dirty="0" err="1"/>
              <a:t>appropriacy</a:t>
            </a:r>
            <a:r>
              <a:rPr lang="en-GB" dirty="0"/>
              <a:t> rather than on language form.</a:t>
            </a:r>
          </a:p>
          <a:p>
            <a:r>
              <a:rPr lang="en-GB" dirty="0"/>
              <a:t>A tendency to favour fluency-focused activities rather than simply accuracy-focused activities.</a:t>
            </a:r>
          </a:p>
          <a:p>
            <a:pPr marL="0" indent="0">
              <a:buNone/>
            </a:pPr>
            <a:endParaRPr lang="en-GB" dirty="0"/>
          </a:p>
        </p:txBody>
      </p:sp>
    </p:spTree>
    <p:extLst>
      <p:ext uri="{BB962C8B-B14F-4D97-AF65-F5344CB8AC3E}">
        <p14:creationId xmlns:p14="http://schemas.microsoft.com/office/powerpoint/2010/main" val="2850612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p:txBody>
          <a:bodyPr>
            <a:normAutofit fontScale="90000"/>
          </a:bodyPr>
          <a:lstStyle/>
          <a:p>
            <a:r>
              <a:rPr lang="en-GB" dirty="0"/>
              <a:t>Principles of communicative </a:t>
            </a:r>
            <a:r>
              <a:rPr lang="en-GB" dirty="0" smtClean="0"/>
              <a:t>activities (3/4)</a:t>
            </a:r>
            <a:endParaRPr lang="en-GB" dirty="0"/>
          </a:p>
        </p:txBody>
      </p:sp>
      <p:sp>
        <p:nvSpPr>
          <p:cNvPr id="8" name="Θέση περιεχομένου 7"/>
          <p:cNvSpPr>
            <a:spLocks noGrp="1"/>
          </p:cNvSpPr>
          <p:nvPr>
            <p:ph idx="1"/>
          </p:nvPr>
        </p:nvSpPr>
        <p:spPr/>
        <p:txBody>
          <a:bodyPr>
            <a:noAutofit/>
          </a:bodyPr>
          <a:lstStyle/>
          <a:p>
            <a:r>
              <a:rPr lang="en-GB" dirty="0" smtClean="0"/>
              <a:t>CLT concentrates on the development of all four skills. Activities must be designed to integrate skills.</a:t>
            </a:r>
          </a:p>
          <a:p>
            <a:r>
              <a:rPr lang="en-GB" dirty="0" smtClean="0"/>
              <a:t>Language </a:t>
            </a:r>
            <a:r>
              <a:rPr lang="en-GB" dirty="0"/>
              <a:t>practice is not limited to sentences</a:t>
            </a:r>
          </a:p>
          <a:p>
            <a:r>
              <a:rPr lang="en-GB" dirty="0"/>
              <a:t>The notion of error is no longer restricted to incorrect grammar or choice of vocabulary; being communicative means being accurate and </a:t>
            </a:r>
            <a:r>
              <a:rPr lang="en-GB" dirty="0" err="1"/>
              <a:t>sociolinguistically</a:t>
            </a:r>
            <a:r>
              <a:rPr lang="en-GB" dirty="0"/>
              <a:t> appropriate</a:t>
            </a:r>
            <a:r>
              <a:rPr lang="en-GB" dirty="0" smtClean="0"/>
              <a:t>.</a:t>
            </a:r>
          </a:p>
          <a:p>
            <a:endParaRPr lang="en-GB" dirty="0"/>
          </a:p>
        </p:txBody>
      </p:sp>
    </p:spTree>
    <p:extLst>
      <p:ext uri="{BB962C8B-B14F-4D97-AF65-F5344CB8AC3E}">
        <p14:creationId xmlns:p14="http://schemas.microsoft.com/office/powerpoint/2010/main" val="40852238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Principles of communicative </a:t>
            </a:r>
            <a:r>
              <a:rPr lang="en-GB" dirty="0" smtClean="0"/>
              <a:t>activities (4/4)</a:t>
            </a:r>
            <a:endParaRPr lang="en-GB" dirty="0"/>
          </a:p>
        </p:txBody>
      </p:sp>
      <p:sp>
        <p:nvSpPr>
          <p:cNvPr id="3" name="Θέση περιεχομένου 2"/>
          <p:cNvSpPr>
            <a:spLocks noGrp="1"/>
          </p:cNvSpPr>
          <p:nvPr>
            <p:ph idx="1"/>
          </p:nvPr>
        </p:nvSpPr>
        <p:spPr/>
        <p:txBody>
          <a:bodyPr>
            <a:noAutofit/>
          </a:bodyPr>
          <a:lstStyle/>
          <a:p>
            <a:r>
              <a:rPr lang="en-GB" sz="2800" dirty="0" smtClean="0"/>
              <a:t>There is a focus on meaningful interaction between learners (pair and group work activities).</a:t>
            </a:r>
          </a:p>
          <a:p>
            <a:r>
              <a:rPr lang="en-GB" sz="2800" dirty="0" smtClean="0"/>
              <a:t>Activities </a:t>
            </a:r>
            <a:r>
              <a:rPr lang="en-GB" sz="2800" dirty="0"/>
              <a:t>that involve real communication and are meaningful to learners promote learning.</a:t>
            </a:r>
          </a:p>
          <a:p>
            <a:r>
              <a:rPr lang="en-GB" sz="2800" dirty="0"/>
              <a:t>If we want to develop students’ fluency in the language and teach real everyday </a:t>
            </a:r>
            <a:r>
              <a:rPr lang="en-GB" sz="2800" dirty="0" smtClean="0"/>
              <a:t>communication:</a:t>
            </a:r>
            <a:endParaRPr lang="en-GB" sz="2800" dirty="0"/>
          </a:p>
          <a:p>
            <a:pPr lvl="1"/>
            <a:r>
              <a:rPr lang="en-GB" sz="2600" dirty="0"/>
              <a:t>activities </a:t>
            </a:r>
            <a:r>
              <a:rPr lang="en-GB" sz="2600" dirty="0" smtClean="0"/>
              <a:t>must </a:t>
            </a:r>
            <a:r>
              <a:rPr lang="en-GB" sz="2600" dirty="0"/>
              <a:t>relate to students’ real-life </a:t>
            </a:r>
            <a:r>
              <a:rPr lang="en-GB" sz="2600" dirty="0" smtClean="0"/>
              <a:t>needs.</a:t>
            </a:r>
          </a:p>
          <a:p>
            <a:pPr lvl="1"/>
            <a:r>
              <a:rPr lang="en-GB" sz="2600" dirty="0"/>
              <a:t>t</a:t>
            </a:r>
            <a:r>
              <a:rPr lang="en-GB" sz="2600" dirty="0" smtClean="0"/>
              <a:t>he </a:t>
            </a:r>
            <a:r>
              <a:rPr lang="en-GB" sz="2600" dirty="0"/>
              <a:t>content and language of the activity must be authentic.</a:t>
            </a:r>
          </a:p>
          <a:p>
            <a:endParaRPr lang="en-GB" sz="3000" dirty="0"/>
          </a:p>
        </p:txBody>
      </p:sp>
    </p:spTree>
    <p:extLst>
      <p:ext uri="{BB962C8B-B14F-4D97-AF65-F5344CB8AC3E}">
        <p14:creationId xmlns:p14="http://schemas.microsoft.com/office/powerpoint/2010/main" val="402170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Critique of the communicative </a:t>
            </a:r>
            <a:r>
              <a:rPr lang="en-GB" dirty="0" smtClean="0"/>
              <a:t>approach (1/4) </a:t>
            </a:r>
            <a:endParaRPr lang="en-GB" dirty="0"/>
          </a:p>
        </p:txBody>
      </p:sp>
      <p:sp>
        <p:nvSpPr>
          <p:cNvPr id="3" name="Θέση περιεχομένου 2"/>
          <p:cNvSpPr>
            <a:spLocks noGrp="1"/>
          </p:cNvSpPr>
          <p:nvPr>
            <p:ph idx="1"/>
          </p:nvPr>
        </p:nvSpPr>
        <p:spPr/>
        <p:txBody>
          <a:bodyPr>
            <a:noAutofit/>
          </a:bodyPr>
          <a:lstStyle/>
          <a:p>
            <a:r>
              <a:rPr lang="en-GB" dirty="0"/>
              <a:t>Not effective in bringing learners to the levels of proficiency that many require for effective language use</a:t>
            </a:r>
            <a:r>
              <a:rPr lang="en-GB" dirty="0" smtClean="0"/>
              <a:t>. Too </a:t>
            </a:r>
            <a:r>
              <a:rPr lang="en-GB" dirty="0"/>
              <a:t>much focus on communication could lead students to successful (i.e. getting the meaning across) but inaccurate language use. If this language use goes uncorrected, then it may become fossilized preventing learners from further development of complex language use. </a:t>
            </a:r>
          </a:p>
        </p:txBody>
      </p:sp>
    </p:spTree>
    <p:extLst>
      <p:ext uri="{BB962C8B-B14F-4D97-AF65-F5344CB8AC3E}">
        <p14:creationId xmlns:p14="http://schemas.microsoft.com/office/powerpoint/2010/main" val="1400735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Critique of the communicative </a:t>
            </a:r>
            <a:r>
              <a:rPr lang="en-GB" dirty="0" smtClean="0"/>
              <a:t>approach (2/4) </a:t>
            </a:r>
            <a:endParaRPr lang="en-GB" dirty="0"/>
          </a:p>
        </p:txBody>
      </p:sp>
      <p:sp>
        <p:nvSpPr>
          <p:cNvPr id="3" name="Θέση περιεχομένου 2"/>
          <p:cNvSpPr>
            <a:spLocks noGrp="1"/>
          </p:cNvSpPr>
          <p:nvPr>
            <p:ph idx="1"/>
          </p:nvPr>
        </p:nvSpPr>
        <p:spPr/>
        <p:txBody>
          <a:bodyPr>
            <a:noAutofit/>
          </a:bodyPr>
          <a:lstStyle/>
          <a:p>
            <a:r>
              <a:rPr lang="en-GB" dirty="0" smtClean="0"/>
              <a:t>The </a:t>
            </a:r>
            <a:r>
              <a:rPr lang="en-GB" dirty="0"/>
              <a:t>focus of the communicative approach </a:t>
            </a:r>
            <a:r>
              <a:rPr lang="en-GB" dirty="0" smtClean="0"/>
              <a:t>was </a:t>
            </a:r>
            <a:r>
              <a:rPr lang="en-GB" dirty="0"/>
              <a:t>on students real life needs i.e. the focus was on utilitarian needs. </a:t>
            </a:r>
            <a:r>
              <a:rPr lang="en-GB" dirty="0" smtClean="0"/>
              <a:t>The </a:t>
            </a:r>
            <a:r>
              <a:rPr lang="en-GB" dirty="0"/>
              <a:t>communicative approach </a:t>
            </a:r>
            <a:r>
              <a:rPr lang="en-GB" dirty="0" smtClean="0"/>
              <a:t>did </a:t>
            </a:r>
            <a:r>
              <a:rPr lang="en-GB" dirty="0"/>
              <a:t>not pay attention to the creative and aesthetic  uses of the language</a:t>
            </a:r>
            <a:r>
              <a:rPr lang="en-GB" dirty="0" smtClean="0"/>
              <a:t>.</a:t>
            </a:r>
          </a:p>
          <a:p>
            <a:endParaRPr lang="en-GB" dirty="0" smtClean="0"/>
          </a:p>
          <a:p>
            <a:endParaRPr lang="en-GB" dirty="0"/>
          </a:p>
        </p:txBody>
      </p:sp>
    </p:spTree>
    <p:extLst>
      <p:ext uri="{BB962C8B-B14F-4D97-AF65-F5344CB8AC3E}">
        <p14:creationId xmlns:p14="http://schemas.microsoft.com/office/powerpoint/2010/main" val="2040495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Critique of the communicative approach </a:t>
            </a:r>
            <a:r>
              <a:rPr lang="en-GB" dirty="0" smtClean="0"/>
              <a:t>(3/4)</a:t>
            </a:r>
            <a:endParaRPr lang="en-GB" dirty="0"/>
          </a:p>
        </p:txBody>
      </p:sp>
      <p:sp>
        <p:nvSpPr>
          <p:cNvPr id="3" name="Θέση περιεχομένου 2"/>
          <p:cNvSpPr>
            <a:spLocks noGrp="1"/>
          </p:cNvSpPr>
          <p:nvPr>
            <p:ph idx="1"/>
          </p:nvPr>
        </p:nvSpPr>
        <p:spPr/>
        <p:txBody>
          <a:bodyPr>
            <a:noAutofit/>
          </a:bodyPr>
          <a:lstStyle/>
          <a:p>
            <a:r>
              <a:rPr lang="en-GB" sz="3000" dirty="0"/>
              <a:t>Overemphasis on </a:t>
            </a:r>
            <a:r>
              <a:rPr lang="en-GB" sz="3000" dirty="0" err="1"/>
              <a:t>appropriacy</a:t>
            </a:r>
            <a:r>
              <a:rPr lang="en-GB" sz="3000" dirty="0"/>
              <a:t> in many materials became distorted. Implied in the materials was the belief that the English language learners should conform to the norms and conventions of the target language. It is one thing to know these conventions and rules and another to follow them. The potential for their cultures to have n impact on English and for learners to develop their own separate identities within it was neglected.</a:t>
            </a:r>
          </a:p>
          <a:p>
            <a:endParaRPr lang="en-GB" sz="3000" dirty="0"/>
          </a:p>
        </p:txBody>
      </p:sp>
    </p:spTree>
    <p:extLst>
      <p:ext uri="{BB962C8B-B14F-4D97-AF65-F5344CB8AC3E}">
        <p14:creationId xmlns:p14="http://schemas.microsoft.com/office/powerpoint/2010/main" val="824094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Critique of the communicative approach </a:t>
            </a:r>
            <a:r>
              <a:rPr lang="en-GB" dirty="0" smtClean="0"/>
              <a:t>(4/4)</a:t>
            </a:r>
            <a:endParaRPr lang="en-GB" dirty="0"/>
          </a:p>
        </p:txBody>
      </p:sp>
      <p:sp>
        <p:nvSpPr>
          <p:cNvPr id="3" name="Θέση περιεχομένου 2"/>
          <p:cNvSpPr>
            <a:spLocks noGrp="1"/>
          </p:cNvSpPr>
          <p:nvPr>
            <p:ph idx="1"/>
          </p:nvPr>
        </p:nvSpPr>
        <p:spPr/>
        <p:txBody>
          <a:bodyPr/>
          <a:lstStyle/>
          <a:p>
            <a:r>
              <a:rPr lang="en-GB" dirty="0"/>
              <a:t>Although the communicative approach </a:t>
            </a:r>
            <a:r>
              <a:rPr lang="en-GB" dirty="0" smtClean="0"/>
              <a:t>has </a:t>
            </a:r>
            <a:r>
              <a:rPr lang="en-GB" dirty="0"/>
              <a:t>a clear and well developed theory of language underlying it ( language as communication which is socially and culturally determined), there is no such clear and well developed theory of language learning underlying it. </a:t>
            </a:r>
          </a:p>
          <a:p>
            <a:endParaRPr lang="en-GB" dirty="0"/>
          </a:p>
        </p:txBody>
      </p:sp>
    </p:spTree>
    <p:extLst>
      <p:ext uri="{BB962C8B-B14F-4D97-AF65-F5344CB8AC3E}">
        <p14:creationId xmlns:p14="http://schemas.microsoft.com/office/powerpoint/2010/main" val="768474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Task based teaching and </a:t>
            </a:r>
            <a:r>
              <a:rPr lang="en-GB" dirty="0"/>
              <a:t>the communicative </a:t>
            </a:r>
            <a:r>
              <a:rPr lang="en-GB" dirty="0" smtClean="0"/>
              <a:t>approach (1/2)</a:t>
            </a:r>
            <a:endParaRPr lang="en-GB" dirty="0"/>
          </a:p>
        </p:txBody>
      </p:sp>
      <p:sp>
        <p:nvSpPr>
          <p:cNvPr id="3" name="Θέση περιεχομένου 2"/>
          <p:cNvSpPr>
            <a:spLocks noGrp="1"/>
          </p:cNvSpPr>
          <p:nvPr>
            <p:ph idx="1"/>
          </p:nvPr>
        </p:nvSpPr>
        <p:spPr/>
        <p:txBody>
          <a:bodyPr>
            <a:noAutofit/>
          </a:bodyPr>
          <a:lstStyle/>
          <a:p>
            <a:r>
              <a:rPr lang="en-GB" dirty="0" smtClean="0"/>
              <a:t>Task </a:t>
            </a:r>
            <a:r>
              <a:rPr lang="en-GB" dirty="0"/>
              <a:t>based </a:t>
            </a:r>
            <a:r>
              <a:rPr lang="en-GB" dirty="0" smtClean="0"/>
              <a:t>language teaching (TBLT) </a:t>
            </a:r>
            <a:r>
              <a:rPr lang="en-GB" dirty="0"/>
              <a:t>is not a completely different approach from the communicative approach </a:t>
            </a:r>
            <a:r>
              <a:rPr lang="en-GB" dirty="0" smtClean="0"/>
              <a:t>nor </a:t>
            </a:r>
            <a:r>
              <a:rPr lang="en-GB" dirty="0"/>
              <a:t>has it replaced the communicative approach</a:t>
            </a:r>
            <a:r>
              <a:rPr lang="en-GB" dirty="0" smtClean="0"/>
              <a:t>. </a:t>
            </a:r>
            <a:r>
              <a:rPr lang="en-GB" dirty="0"/>
              <a:t>It is rather the child of the </a:t>
            </a:r>
            <a:r>
              <a:rPr lang="en-GB" dirty="0" smtClean="0"/>
              <a:t>communicative </a:t>
            </a:r>
            <a:r>
              <a:rPr lang="en-GB" dirty="0"/>
              <a:t>approach </a:t>
            </a:r>
            <a:r>
              <a:rPr lang="en-GB" dirty="0" smtClean="0"/>
              <a:t>a </a:t>
            </a:r>
            <a:r>
              <a:rPr lang="en-GB" dirty="0"/>
              <a:t>continuation or extension of it.</a:t>
            </a:r>
          </a:p>
          <a:p>
            <a:r>
              <a:rPr lang="en-GB" dirty="0" smtClean="0"/>
              <a:t>It </a:t>
            </a:r>
            <a:r>
              <a:rPr lang="en-GB" dirty="0"/>
              <a:t>represents an increased emphasis on the process of learning and a concern for students to focus on form as well as meaning. </a:t>
            </a:r>
          </a:p>
        </p:txBody>
      </p:sp>
    </p:spTree>
    <p:extLst>
      <p:ext uri="{BB962C8B-B14F-4D97-AF65-F5344CB8AC3E}">
        <p14:creationId xmlns:p14="http://schemas.microsoft.com/office/powerpoint/2010/main" val="31721383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Task based teaching and </a:t>
            </a:r>
            <a:r>
              <a:rPr lang="en-GB" dirty="0" smtClean="0"/>
              <a:t>the communicative approach (2/2)</a:t>
            </a:r>
            <a:endParaRPr lang="en-GB" dirty="0"/>
          </a:p>
        </p:txBody>
      </p:sp>
      <p:sp>
        <p:nvSpPr>
          <p:cNvPr id="3" name="Θέση περιεχομένου 2"/>
          <p:cNvSpPr>
            <a:spLocks noGrp="1"/>
          </p:cNvSpPr>
          <p:nvPr>
            <p:ph idx="1"/>
          </p:nvPr>
        </p:nvSpPr>
        <p:spPr/>
        <p:txBody>
          <a:bodyPr>
            <a:noAutofit/>
          </a:bodyPr>
          <a:lstStyle/>
          <a:p>
            <a:r>
              <a:rPr lang="en-GB" dirty="0" smtClean="0"/>
              <a:t>Another </a:t>
            </a:r>
            <a:r>
              <a:rPr lang="en-GB" dirty="0"/>
              <a:t>difference between the two approaches is that although within a communicative syllabus, we identify the needs of the language learners first and then  we select the functions, forms and skills that would cater for those needs, in TBL we select the tasks that students would need to perform and design a syllabus around those tasks. </a:t>
            </a:r>
          </a:p>
          <a:p>
            <a:endParaRPr lang="en-GB" dirty="0"/>
          </a:p>
        </p:txBody>
      </p:sp>
    </p:spTree>
    <p:extLst>
      <p:ext uri="{BB962C8B-B14F-4D97-AF65-F5344CB8AC3E}">
        <p14:creationId xmlns:p14="http://schemas.microsoft.com/office/powerpoint/2010/main" val="2725265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altLang="el-GR" dirty="0"/>
              <a:t>Main issues of this unit</a:t>
            </a:r>
            <a:endParaRPr lang="en-GB" dirty="0"/>
          </a:p>
        </p:txBody>
      </p:sp>
      <p:sp>
        <p:nvSpPr>
          <p:cNvPr id="3" name="Θέση περιεχομένου 2"/>
          <p:cNvSpPr>
            <a:spLocks noGrp="1"/>
          </p:cNvSpPr>
          <p:nvPr>
            <p:ph idx="1"/>
          </p:nvPr>
        </p:nvSpPr>
        <p:spPr/>
        <p:txBody>
          <a:bodyPr>
            <a:noAutofit/>
          </a:bodyPr>
          <a:lstStyle/>
          <a:p>
            <a:r>
              <a:rPr lang="en-GB" sz="3000" dirty="0"/>
              <a:t>The main principles of the communicative approach (background, goals, differences with the audiolingual method, structure of the lesson, principles of communicative activities, criticisms</a:t>
            </a:r>
            <a:r>
              <a:rPr lang="en-GB" sz="3000" dirty="0" smtClean="0"/>
              <a:t>).</a:t>
            </a:r>
            <a:endParaRPr lang="en-GB" sz="3000" dirty="0"/>
          </a:p>
          <a:p>
            <a:r>
              <a:rPr lang="en-GB" sz="3000" dirty="0"/>
              <a:t>The main principles of task based language teaching (background, task, underlying principles, the task based </a:t>
            </a:r>
            <a:r>
              <a:rPr lang="en-GB" sz="3000" dirty="0" smtClean="0"/>
              <a:t>lesson).</a:t>
            </a:r>
            <a:endParaRPr lang="en-GB" sz="3000" dirty="0"/>
          </a:p>
          <a:p>
            <a:r>
              <a:rPr lang="en-GB" sz="3000" dirty="0"/>
              <a:t>The main principles of the intercultural </a:t>
            </a:r>
            <a:r>
              <a:rPr lang="en-GB" sz="3000" dirty="0" smtClean="0"/>
              <a:t>approach.</a:t>
            </a:r>
            <a:endParaRPr lang="en-GB" sz="3000" dirty="0"/>
          </a:p>
        </p:txBody>
      </p:sp>
    </p:spTree>
    <p:extLst>
      <p:ext uri="{BB962C8B-B14F-4D97-AF65-F5344CB8AC3E}">
        <p14:creationId xmlns:p14="http://schemas.microsoft.com/office/powerpoint/2010/main" val="1783992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Main principles of task based </a:t>
            </a:r>
            <a:r>
              <a:rPr lang="en-GB" dirty="0" smtClean="0"/>
              <a:t>teaching (1/2)</a:t>
            </a:r>
            <a:endParaRPr lang="en-GB" dirty="0"/>
          </a:p>
        </p:txBody>
      </p:sp>
      <p:sp>
        <p:nvSpPr>
          <p:cNvPr id="3" name="Θέση περιεχομένου 2"/>
          <p:cNvSpPr>
            <a:spLocks noGrp="1"/>
          </p:cNvSpPr>
          <p:nvPr>
            <p:ph idx="1"/>
          </p:nvPr>
        </p:nvSpPr>
        <p:spPr/>
        <p:txBody>
          <a:bodyPr>
            <a:noAutofit/>
          </a:bodyPr>
          <a:lstStyle/>
          <a:p>
            <a:r>
              <a:rPr lang="en-GB" sz="2800" dirty="0"/>
              <a:t>Learners learn what is meaningful to them (providing tasks that are related to students needs and interests. This in turn will increase their motivation for completing the task</a:t>
            </a:r>
            <a:r>
              <a:rPr lang="en-GB" sz="2800" dirty="0" smtClean="0"/>
              <a:t>)</a:t>
            </a:r>
            <a:r>
              <a:rPr lang="el-GR" sz="2800" dirty="0" smtClean="0"/>
              <a:t>.</a:t>
            </a:r>
            <a:endParaRPr lang="en-GB" sz="2800" dirty="0"/>
          </a:p>
          <a:p>
            <a:r>
              <a:rPr lang="en-GB" sz="2800" dirty="0"/>
              <a:t>Learners learn in ways that are meaningful to them. Each learner brings to the learning process a set of personal attributes, preferred ways of learning and learning strategies (providing a variety of tasks which allow for different learning styles and individual preferences and personalities). </a:t>
            </a:r>
          </a:p>
          <a:p>
            <a:endParaRPr lang="en-GB" sz="2800" dirty="0"/>
          </a:p>
        </p:txBody>
      </p:sp>
    </p:spTree>
    <p:extLst>
      <p:ext uri="{BB962C8B-B14F-4D97-AF65-F5344CB8AC3E}">
        <p14:creationId xmlns:p14="http://schemas.microsoft.com/office/powerpoint/2010/main" val="1656445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Main principles of task based </a:t>
            </a:r>
            <a:r>
              <a:rPr lang="en-GB" dirty="0" smtClean="0"/>
              <a:t>teaching (2/2)</a:t>
            </a:r>
            <a:endParaRPr lang="en-GB" dirty="0"/>
          </a:p>
        </p:txBody>
      </p:sp>
      <p:sp>
        <p:nvSpPr>
          <p:cNvPr id="3" name="Θέση περιεχομένου 2"/>
          <p:cNvSpPr>
            <a:spLocks noGrp="1"/>
          </p:cNvSpPr>
          <p:nvPr>
            <p:ph idx="1"/>
          </p:nvPr>
        </p:nvSpPr>
        <p:spPr/>
        <p:txBody>
          <a:bodyPr/>
          <a:lstStyle/>
          <a:p>
            <a:r>
              <a:rPr lang="en-GB" dirty="0"/>
              <a:t>Learning takes place in a social context and through interaction with other people. Using language is essentially a social activity and interaction in the target language is an integral part of the learning process  (providing tasks that stimulate meaningful interaction between students and between the students and the teacher).</a:t>
            </a:r>
          </a:p>
          <a:p>
            <a:endParaRPr lang="en-GB" dirty="0"/>
          </a:p>
        </p:txBody>
      </p:sp>
    </p:spTree>
    <p:extLst>
      <p:ext uri="{BB962C8B-B14F-4D97-AF65-F5344CB8AC3E}">
        <p14:creationId xmlns:p14="http://schemas.microsoft.com/office/powerpoint/2010/main" val="3382467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Task based </a:t>
            </a:r>
            <a:r>
              <a:rPr lang="en-GB" dirty="0" smtClean="0"/>
              <a:t>language teaching and task (1/2)</a:t>
            </a:r>
            <a:endParaRPr lang="en-GB" dirty="0"/>
          </a:p>
        </p:txBody>
      </p:sp>
      <p:sp>
        <p:nvSpPr>
          <p:cNvPr id="3" name="Θέση περιεχομένου 2"/>
          <p:cNvSpPr>
            <a:spLocks noGrp="1"/>
          </p:cNvSpPr>
          <p:nvPr>
            <p:ph idx="1"/>
          </p:nvPr>
        </p:nvSpPr>
        <p:spPr/>
        <p:txBody>
          <a:bodyPr>
            <a:noAutofit/>
          </a:bodyPr>
          <a:lstStyle/>
          <a:p>
            <a:r>
              <a:rPr lang="en-GB" altLang="en-US" dirty="0" smtClean="0"/>
              <a:t>The task is the basic unit of a lesson or of a syllabus in general. A t</a:t>
            </a:r>
            <a:r>
              <a:rPr lang="en-GB" dirty="0" smtClean="0"/>
              <a:t>ask based </a:t>
            </a:r>
            <a:r>
              <a:rPr lang="en-GB" altLang="en-US" dirty="0" smtClean="0"/>
              <a:t>syllabus is based on a process of learning i.e. how individuals learn a language rather than a pre-selection of language items to be taught. The syllabus consists of a series of tasks that are related to students needs and interests and that challenge both linguistically and cognitively. </a:t>
            </a:r>
            <a:endParaRPr lang="en-GB" dirty="0"/>
          </a:p>
        </p:txBody>
      </p:sp>
    </p:spTree>
    <p:extLst>
      <p:ext uri="{BB962C8B-B14F-4D97-AF65-F5344CB8AC3E}">
        <p14:creationId xmlns:p14="http://schemas.microsoft.com/office/powerpoint/2010/main" val="6827686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Task based language teaching and </a:t>
            </a:r>
            <a:r>
              <a:rPr lang="en-GB" dirty="0" smtClean="0"/>
              <a:t>task (2/2)</a:t>
            </a:r>
            <a:endParaRPr lang="en-GB" dirty="0"/>
          </a:p>
        </p:txBody>
      </p:sp>
      <p:sp>
        <p:nvSpPr>
          <p:cNvPr id="3" name="Θέση περιεχομένου 2"/>
          <p:cNvSpPr>
            <a:spLocks noGrp="1"/>
          </p:cNvSpPr>
          <p:nvPr>
            <p:ph idx="1"/>
          </p:nvPr>
        </p:nvSpPr>
        <p:spPr/>
        <p:txBody>
          <a:bodyPr>
            <a:noAutofit/>
          </a:bodyPr>
          <a:lstStyle/>
          <a:p>
            <a:r>
              <a:rPr lang="en-GB" altLang="en-US" sz="3000" smtClean="0"/>
              <a:t>By carrying out these tasks learners are engaged in meaningful interaction in the TL thereby acquiring the language, they will employ a range of cognitive and social processes to makes sense of them and complete them. </a:t>
            </a:r>
          </a:p>
          <a:p>
            <a:r>
              <a:rPr lang="en-GB" altLang="en-US" sz="3000" smtClean="0"/>
              <a:t>The tasks will also arouse a range of feelings and emotions on the part of the learners which will affect the ways in which try make sense of and carry out the activities. </a:t>
            </a:r>
            <a:endParaRPr lang="en-GB" sz="3000" dirty="0"/>
          </a:p>
        </p:txBody>
      </p:sp>
    </p:spTree>
    <p:extLst>
      <p:ext uri="{BB962C8B-B14F-4D97-AF65-F5344CB8AC3E}">
        <p14:creationId xmlns:p14="http://schemas.microsoft.com/office/powerpoint/2010/main" val="21601832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Task and activity</a:t>
            </a:r>
          </a:p>
        </p:txBody>
      </p:sp>
      <p:sp>
        <p:nvSpPr>
          <p:cNvPr id="4" name="Θέση περιεχομένου 3"/>
          <p:cNvSpPr>
            <a:spLocks noGrp="1"/>
          </p:cNvSpPr>
          <p:nvPr>
            <p:ph sz="half" idx="1"/>
          </p:nvPr>
        </p:nvSpPr>
        <p:spPr/>
        <p:txBody>
          <a:bodyPr>
            <a:noAutofit/>
          </a:bodyPr>
          <a:lstStyle/>
          <a:p>
            <a:pPr marL="0" indent="0">
              <a:buNone/>
            </a:pPr>
            <a:r>
              <a:rPr lang="en-GB" sz="2600" b="1" dirty="0"/>
              <a:t>Activity</a:t>
            </a:r>
            <a:r>
              <a:rPr lang="en-GB" sz="2600" dirty="0"/>
              <a:t>: </a:t>
            </a:r>
            <a:endParaRPr lang="en-GB" sz="2600" dirty="0" smtClean="0"/>
          </a:p>
          <a:p>
            <a:pPr marL="0" indent="0">
              <a:buNone/>
            </a:pPr>
            <a:r>
              <a:rPr lang="en-GB" sz="2600" dirty="0" smtClean="0"/>
              <a:t>“</a:t>
            </a:r>
            <a:r>
              <a:rPr lang="en-GB" sz="2600" dirty="0"/>
              <a:t>look at the pictures, write four sentences and describe them to your partner</a:t>
            </a:r>
            <a:r>
              <a:rPr lang="en-GB" sz="2600" dirty="0" smtClean="0"/>
              <a:t>” (</a:t>
            </a:r>
            <a:r>
              <a:rPr lang="en-GB" sz="2600" dirty="0"/>
              <a:t>not a task because it is not motivating and meaningful, it does not have a specific objective nor a clear outcome</a:t>
            </a:r>
            <a:r>
              <a:rPr lang="en-GB" sz="2600" dirty="0" smtClean="0"/>
              <a:t>).</a:t>
            </a:r>
            <a:endParaRPr lang="en-GB" sz="2600" dirty="0"/>
          </a:p>
          <a:p>
            <a:endParaRPr lang="en-GB" sz="2600" dirty="0"/>
          </a:p>
        </p:txBody>
      </p:sp>
      <p:sp>
        <p:nvSpPr>
          <p:cNvPr id="5" name="Θέση περιεχομένου 4"/>
          <p:cNvSpPr>
            <a:spLocks noGrp="1"/>
          </p:cNvSpPr>
          <p:nvPr>
            <p:ph sz="half" idx="2"/>
          </p:nvPr>
        </p:nvSpPr>
        <p:spPr/>
        <p:txBody>
          <a:bodyPr>
            <a:noAutofit/>
          </a:bodyPr>
          <a:lstStyle/>
          <a:p>
            <a:pPr marL="0" indent="0">
              <a:buNone/>
            </a:pPr>
            <a:r>
              <a:rPr lang="en-GB" altLang="en-US" sz="2600" b="1" dirty="0" smtClean="0"/>
              <a:t>Task</a:t>
            </a:r>
            <a:r>
              <a:rPr lang="en-GB" altLang="en-US" sz="2600" dirty="0" smtClean="0"/>
              <a:t>: </a:t>
            </a:r>
          </a:p>
          <a:p>
            <a:pPr marL="0" indent="0">
              <a:buNone/>
            </a:pPr>
            <a:r>
              <a:rPr lang="en-GB" altLang="en-US" sz="2600" dirty="0" smtClean="0"/>
              <a:t>show the picture briefly and then conceal it and ask students to write four things that are true about the picture and 4 things that are false. In pairs, each student tells his partner the sentences and the partner has to decide which ones are true and which are false.</a:t>
            </a:r>
            <a:endParaRPr lang="en-GB" sz="2600" dirty="0"/>
          </a:p>
        </p:txBody>
      </p:sp>
    </p:spTree>
    <p:extLst>
      <p:ext uri="{BB962C8B-B14F-4D97-AF65-F5344CB8AC3E}">
        <p14:creationId xmlns:p14="http://schemas.microsoft.com/office/powerpoint/2010/main" val="12889780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The </a:t>
            </a:r>
            <a:r>
              <a:rPr lang="en-GB" dirty="0" smtClean="0"/>
              <a:t>Task-Based </a:t>
            </a:r>
            <a:r>
              <a:rPr lang="en-GB" dirty="0"/>
              <a:t>L</a:t>
            </a:r>
            <a:r>
              <a:rPr lang="en-GB" dirty="0" smtClean="0"/>
              <a:t>earning Framework</a:t>
            </a:r>
            <a:endParaRPr lang="en-GB" dirty="0"/>
          </a:p>
        </p:txBody>
      </p:sp>
      <p:sp>
        <p:nvSpPr>
          <p:cNvPr id="3" name="Θέση κειμένου 2"/>
          <p:cNvSpPr>
            <a:spLocks noGrp="1"/>
          </p:cNvSpPr>
          <p:nvPr>
            <p:ph type="body" idx="1"/>
          </p:nvPr>
        </p:nvSpPr>
        <p:spPr/>
        <p:txBody>
          <a:bodyPr/>
          <a:lstStyle/>
          <a:p>
            <a:endParaRPr lang="en-GB"/>
          </a:p>
        </p:txBody>
      </p:sp>
    </p:spTree>
    <p:extLst>
      <p:ext uri="{BB962C8B-B14F-4D97-AF65-F5344CB8AC3E}">
        <p14:creationId xmlns:p14="http://schemas.microsoft.com/office/powerpoint/2010/main" val="1956767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dirty="0" smtClean="0"/>
              <a:t>Pre-task phase</a:t>
            </a:r>
            <a:endParaRPr lang="en-GB" dirty="0"/>
          </a:p>
        </p:txBody>
      </p:sp>
      <p:sp>
        <p:nvSpPr>
          <p:cNvPr id="3" name="Θέση περιεχομένου 2"/>
          <p:cNvSpPr>
            <a:spLocks noGrp="1"/>
          </p:cNvSpPr>
          <p:nvPr>
            <p:ph sz="half" idx="1"/>
          </p:nvPr>
        </p:nvSpPr>
        <p:spPr>
          <a:xfrm>
            <a:off x="457200" y="1600200"/>
            <a:ext cx="4114800" cy="4525963"/>
          </a:xfrm>
        </p:spPr>
        <p:txBody>
          <a:bodyPr>
            <a:noAutofit/>
          </a:bodyPr>
          <a:lstStyle/>
          <a:p>
            <a:pPr marL="0" indent="0">
              <a:buNone/>
              <a:defRPr/>
            </a:pPr>
            <a:r>
              <a:rPr lang="en-GB" sz="2400" b="1" dirty="0" smtClean="0"/>
              <a:t>The teacher:</a:t>
            </a:r>
            <a:endParaRPr lang="en-GB" sz="2400" dirty="0" smtClean="0"/>
          </a:p>
          <a:p>
            <a:pPr>
              <a:defRPr/>
            </a:pPr>
            <a:r>
              <a:rPr lang="en-GB" sz="2400" dirty="0" smtClean="0"/>
              <a:t>introduces and defines the topic,</a:t>
            </a:r>
          </a:p>
          <a:p>
            <a:pPr>
              <a:defRPr/>
            </a:pPr>
            <a:r>
              <a:rPr lang="en-GB" sz="2400" dirty="0" smtClean="0"/>
              <a:t>uses activities to help students recall/learn useful words and phrases,</a:t>
            </a:r>
          </a:p>
          <a:p>
            <a:pPr>
              <a:defRPr/>
            </a:pPr>
            <a:r>
              <a:rPr lang="en-GB" sz="2400" dirty="0" smtClean="0"/>
              <a:t>ensures students understand task instructions,</a:t>
            </a:r>
          </a:p>
          <a:p>
            <a:pPr>
              <a:defRPr/>
            </a:pPr>
            <a:r>
              <a:rPr lang="en-GB" sz="2400" dirty="0" smtClean="0"/>
              <a:t>may play a recording of others doing the same or a similar task.</a:t>
            </a:r>
          </a:p>
          <a:p>
            <a:endParaRPr lang="en-GB" sz="2400" dirty="0"/>
          </a:p>
        </p:txBody>
      </p:sp>
      <p:sp>
        <p:nvSpPr>
          <p:cNvPr id="4" name="Θέση περιεχομένου 3"/>
          <p:cNvSpPr>
            <a:spLocks noGrp="1"/>
          </p:cNvSpPr>
          <p:nvPr>
            <p:ph sz="half" idx="2"/>
          </p:nvPr>
        </p:nvSpPr>
        <p:spPr>
          <a:xfrm>
            <a:off x="4709864" y="1600200"/>
            <a:ext cx="4038600" cy="4525963"/>
          </a:xfrm>
        </p:spPr>
        <p:txBody>
          <a:bodyPr>
            <a:normAutofit/>
          </a:bodyPr>
          <a:lstStyle/>
          <a:p>
            <a:pPr marL="0" indent="0">
              <a:buNone/>
              <a:defRPr/>
            </a:pPr>
            <a:r>
              <a:rPr lang="en-GB" sz="2400" b="1" dirty="0" smtClean="0"/>
              <a:t>The students:</a:t>
            </a:r>
            <a:endParaRPr lang="en-GB" sz="2400" dirty="0" smtClean="0"/>
          </a:p>
          <a:p>
            <a:pPr>
              <a:defRPr/>
            </a:pPr>
            <a:r>
              <a:rPr lang="en-GB" sz="2400" dirty="0" smtClean="0"/>
              <a:t>note down useful words and phrases from the pre-task activities and/or the recording,</a:t>
            </a:r>
          </a:p>
          <a:p>
            <a:pPr>
              <a:defRPr/>
            </a:pPr>
            <a:r>
              <a:rPr lang="en-GB" sz="2400" dirty="0" smtClean="0"/>
              <a:t>may spend a few minutes preparing for  the task individually.</a:t>
            </a:r>
          </a:p>
          <a:p>
            <a:endParaRPr lang="en-GB" sz="2400" dirty="0"/>
          </a:p>
        </p:txBody>
      </p:sp>
    </p:spTree>
    <p:extLst>
      <p:ext uri="{BB962C8B-B14F-4D97-AF65-F5344CB8AC3E}">
        <p14:creationId xmlns:p14="http://schemas.microsoft.com/office/powerpoint/2010/main" val="1660674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altLang="en-US" dirty="0" smtClean="0"/>
              <a:t>Task cycle (1/3)</a:t>
            </a:r>
            <a:endParaRPr lang="en-GB" dirty="0"/>
          </a:p>
        </p:txBody>
      </p:sp>
      <p:sp>
        <p:nvSpPr>
          <p:cNvPr id="3" name="Θέση περιεχομένου 2"/>
          <p:cNvSpPr>
            <a:spLocks noGrp="1"/>
          </p:cNvSpPr>
          <p:nvPr>
            <p:ph sz="half" idx="1"/>
          </p:nvPr>
        </p:nvSpPr>
        <p:spPr/>
        <p:txBody>
          <a:bodyPr/>
          <a:lstStyle/>
          <a:p>
            <a:pPr marL="0" indent="0">
              <a:buNone/>
            </a:pPr>
            <a:r>
              <a:rPr lang="en-GB" altLang="en-US" b="1" dirty="0" smtClean="0"/>
              <a:t>Task.</a:t>
            </a:r>
            <a:endParaRPr lang="en-GB" altLang="en-US" dirty="0" smtClean="0"/>
          </a:p>
          <a:p>
            <a:pPr marL="0" indent="0">
              <a:buNone/>
            </a:pPr>
            <a:r>
              <a:rPr lang="en-GB" altLang="en-US" dirty="0" smtClean="0"/>
              <a:t>The students:</a:t>
            </a:r>
          </a:p>
          <a:p>
            <a:r>
              <a:rPr lang="en-GB" altLang="en-US" dirty="0" smtClean="0"/>
              <a:t>do the task in pairs/small groups. It may be based on a reading/listening text.</a:t>
            </a:r>
          </a:p>
          <a:p>
            <a:endParaRPr lang="en-GB" dirty="0"/>
          </a:p>
        </p:txBody>
      </p:sp>
      <p:sp>
        <p:nvSpPr>
          <p:cNvPr id="4" name="Θέση περιεχομένου 3"/>
          <p:cNvSpPr>
            <a:spLocks noGrp="1"/>
          </p:cNvSpPr>
          <p:nvPr>
            <p:ph sz="half" idx="2"/>
          </p:nvPr>
        </p:nvSpPr>
        <p:spPr>
          <a:xfrm>
            <a:off x="4648200" y="2132856"/>
            <a:ext cx="4038600" cy="3993307"/>
          </a:xfrm>
        </p:spPr>
        <p:txBody>
          <a:bodyPr/>
          <a:lstStyle/>
          <a:p>
            <a:pPr marL="0" indent="0">
              <a:buNone/>
            </a:pPr>
            <a:r>
              <a:rPr lang="en-GB" altLang="en-US" dirty="0" smtClean="0"/>
              <a:t>The teacher:</a:t>
            </a:r>
          </a:p>
          <a:p>
            <a:r>
              <a:rPr lang="en-GB" altLang="en-US" dirty="0" smtClean="0"/>
              <a:t>acts as monitor and encourages students.</a:t>
            </a:r>
          </a:p>
          <a:p>
            <a:endParaRPr lang="en-GB" dirty="0"/>
          </a:p>
        </p:txBody>
      </p:sp>
    </p:spTree>
    <p:extLst>
      <p:ext uri="{BB962C8B-B14F-4D97-AF65-F5344CB8AC3E}">
        <p14:creationId xmlns:p14="http://schemas.microsoft.com/office/powerpoint/2010/main" val="9190463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altLang="en-US" dirty="0" smtClean="0"/>
              <a:t>Task cycle (2/3)</a:t>
            </a:r>
            <a:endParaRPr lang="en-GB" dirty="0"/>
          </a:p>
        </p:txBody>
      </p:sp>
      <p:sp>
        <p:nvSpPr>
          <p:cNvPr id="3" name="Θέση περιεχομένου 2"/>
          <p:cNvSpPr>
            <a:spLocks noGrp="1"/>
          </p:cNvSpPr>
          <p:nvPr>
            <p:ph sz="half" idx="1"/>
          </p:nvPr>
        </p:nvSpPr>
        <p:spPr/>
        <p:txBody>
          <a:bodyPr>
            <a:noAutofit/>
          </a:bodyPr>
          <a:lstStyle/>
          <a:p>
            <a:pPr marL="0" indent="0">
              <a:buNone/>
            </a:pPr>
            <a:r>
              <a:rPr lang="en-GB" altLang="en-US" b="1" dirty="0" smtClean="0"/>
              <a:t>Planning.</a:t>
            </a:r>
            <a:endParaRPr lang="en-GB" altLang="en-US" dirty="0" smtClean="0"/>
          </a:p>
          <a:p>
            <a:pPr marL="0" indent="0">
              <a:buNone/>
            </a:pPr>
            <a:r>
              <a:rPr lang="en-GB" altLang="en-US" dirty="0" smtClean="0"/>
              <a:t>The students:</a:t>
            </a:r>
          </a:p>
          <a:p>
            <a:r>
              <a:rPr lang="en-GB" altLang="en-US" dirty="0" smtClean="0"/>
              <a:t>prepare to report to the class how they did the task and what they discovered/decided</a:t>
            </a:r>
          </a:p>
          <a:p>
            <a:r>
              <a:rPr lang="en-GB" altLang="en-US" dirty="0" smtClean="0"/>
              <a:t>rehearse what they will say or draft a written version for the class to read.</a:t>
            </a:r>
            <a:endParaRPr lang="en-GB" altLang="en-US" dirty="0"/>
          </a:p>
        </p:txBody>
      </p:sp>
      <p:sp>
        <p:nvSpPr>
          <p:cNvPr id="4" name="Θέση περιεχομένου 3"/>
          <p:cNvSpPr>
            <a:spLocks noGrp="1"/>
          </p:cNvSpPr>
          <p:nvPr>
            <p:ph sz="half" idx="2"/>
          </p:nvPr>
        </p:nvSpPr>
        <p:spPr>
          <a:xfrm>
            <a:off x="4648200" y="2132856"/>
            <a:ext cx="4038600" cy="3993307"/>
          </a:xfrm>
        </p:spPr>
        <p:txBody>
          <a:bodyPr>
            <a:noAutofit/>
          </a:bodyPr>
          <a:lstStyle/>
          <a:p>
            <a:pPr marL="0" indent="0">
              <a:buNone/>
            </a:pPr>
            <a:r>
              <a:rPr lang="en-GB" altLang="en-US" dirty="0" smtClean="0"/>
              <a:t>The teacher:</a:t>
            </a:r>
          </a:p>
          <a:p>
            <a:r>
              <a:rPr lang="en-GB" altLang="en-US" dirty="0" smtClean="0"/>
              <a:t>ensures the purpose of the report is clear</a:t>
            </a:r>
          </a:p>
          <a:p>
            <a:r>
              <a:rPr lang="en-GB" altLang="en-US" dirty="0" smtClean="0"/>
              <a:t>acts as language adviser</a:t>
            </a:r>
          </a:p>
          <a:p>
            <a:r>
              <a:rPr lang="en-GB" altLang="en-US" dirty="0" smtClean="0"/>
              <a:t>helps students rehearse oral reports or organize written ones.</a:t>
            </a:r>
            <a:endParaRPr lang="en-GB" dirty="0" smtClean="0"/>
          </a:p>
          <a:p>
            <a:endParaRPr lang="en-GB" dirty="0"/>
          </a:p>
        </p:txBody>
      </p:sp>
    </p:spTree>
    <p:extLst>
      <p:ext uri="{BB962C8B-B14F-4D97-AF65-F5344CB8AC3E}">
        <p14:creationId xmlns:p14="http://schemas.microsoft.com/office/powerpoint/2010/main" val="16364677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altLang="en-US" dirty="0" smtClean="0"/>
              <a:t>Task cycle (3/3)</a:t>
            </a:r>
            <a:endParaRPr lang="en-GB" dirty="0"/>
          </a:p>
        </p:txBody>
      </p:sp>
      <p:sp>
        <p:nvSpPr>
          <p:cNvPr id="3" name="Θέση περιεχομένου 2"/>
          <p:cNvSpPr>
            <a:spLocks noGrp="1"/>
          </p:cNvSpPr>
          <p:nvPr>
            <p:ph sz="half" idx="1"/>
          </p:nvPr>
        </p:nvSpPr>
        <p:spPr/>
        <p:txBody>
          <a:bodyPr>
            <a:noAutofit/>
          </a:bodyPr>
          <a:lstStyle/>
          <a:p>
            <a:pPr marL="0" indent="0">
              <a:buNone/>
            </a:pPr>
            <a:r>
              <a:rPr lang="en-GB" altLang="en-US" b="1" dirty="0" smtClean="0"/>
              <a:t>Report.</a:t>
            </a:r>
            <a:endParaRPr lang="en-GB" altLang="en-US" dirty="0" smtClean="0"/>
          </a:p>
          <a:p>
            <a:pPr marL="0" indent="0">
              <a:buNone/>
            </a:pPr>
            <a:r>
              <a:rPr lang="en-GB" altLang="en-US" dirty="0" smtClean="0"/>
              <a:t>The students:</a:t>
            </a:r>
          </a:p>
          <a:p>
            <a:r>
              <a:rPr lang="en-GB" altLang="en-US" dirty="0" smtClean="0"/>
              <a:t>present their spoken reports to the class, or circulate/display their written reports.</a:t>
            </a:r>
            <a:endParaRPr lang="en-GB" altLang="en-US" dirty="0"/>
          </a:p>
        </p:txBody>
      </p:sp>
      <p:sp>
        <p:nvSpPr>
          <p:cNvPr id="4" name="Θέση περιεχομένου 3"/>
          <p:cNvSpPr>
            <a:spLocks noGrp="1"/>
          </p:cNvSpPr>
          <p:nvPr>
            <p:ph sz="half" idx="2"/>
          </p:nvPr>
        </p:nvSpPr>
        <p:spPr/>
        <p:txBody>
          <a:bodyPr>
            <a:noAutofit/>
          </a:bodyPr>
          <a:lstStyle/>
          <a:p>
            <a:pPr marL="0" indent="0">
              <a:buNone/>
            </a:pPr>
            <a:r>
              <a:rPr lang="en-GB" altLang="en-US" sz="2600" dirty="0" smtClean="0"/>
              <a:t>The teacher:</a:t>
            </a:r>
          </a:p>
          <a:p>
            <a:r>
              <a:rPr lang="en-GB" altLang="en-US" sz="2600" dirty="0" smtClean="0"/>
              <a:t>acts as chairperson, selecting who will speak next, or ensuring all students read most of the written reports,</a:t>
            </a:r>
          </a:p>
          <a:p>
            <a:r>
              <a:rPr lang="en-GB" altLang="en-US" sz="2600" dirty="0" smtClean="0"/>
              <a:t>may give brief feedback on content and form,</a:t>
            </a:r>
          </a:p>
          <a:p>
            <a:r>
              <a:rPr lang="en-GB" altLang="en-US" sz="2600" dirty="0" smtClean="0"/>
              <a:t>may play a recording of others doing the same or a similar task.</a:t>
            </a:r>
            <a:endParaRPr lang="en-GB" sz="2600" dirty="0"/>
          </a:p>
        </p:txBody>
      </p:sp>
    </p:spTree>
    <p:extLst>
      <p:ext uri="{BB962C8B-B14F-4D97-AF65-F5344CB8AC3E}">
        <p14:creationId xmlns:p14="http://schemas.microsoft.com/office/powerpoint/2010/main" val="3927605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The communicative approach</a:t>
            </a:r>
          </a:p>
        </p:txBody>
      </p:sp>
      <p:sp>
        <p:nvSpPr>
          <p:cNvPr id="3" name="Θέση περιεχομένου 2"/>
          <p:cNvSpPr>
            <a:spLocks noGrp="1"/>
          </p:cNvSpPr>
          <p:nvPr>
            <p:ph idx="1"/>
          </p:nvPr>
        </p:nvSpPr>
        <p:spPr/>
        <p:txBody>
          <a:bodyPr>
            <a:noAutofit/>
          </a:bodyPr>
          <a:lstStyle/>
          <a:p>
            <a:pPr marL="0" indent="0">
              <a:spcBef>
                <a:spcPts val="600"/>
              </a:spcBef>
              <a:buNone/>
            </a:pPr>
            <a:r>
              <a:rPr lang="en-GB" sz="3000" dirty="0"/>
              <a:t>The communicative </a:t>
            </a:r>
            <a:r>
              <a:rPr lang="en-GB" sz="3000" dirty="0" smtClean="0"/>
              <a:t>approach started </a:t>
            </a:r>
            <a:r>
              <a:rPr lang="en-GB" sz="3000" dirty="0"/>
              <a:t>to develop as a distinct teaching approach in the mid 70’s as a result </a:t>
            </a:r>
            <a:r>
              <a:rPr lang="en-GB" sz="3000" dirty="0" smtClean="0"/>
              <a:t>of:</a:t>
            </a:r>
            <a:endParaRPr lang="en-GB" sz="3000" dirty="0"/>
          </a:p>
          <a:p>
            <a:pPr>
              <a:spcBef>
                <a:spcPts val="600"/>
              </a:spcBef>
            </a:pPr>
            <a:r>
              <a:rPr lang="en-GB" sz="3000" dirty="0"/>
              <a:t>developments in the field of language theory (functionalism</a:t>
            </a:r>
            <a:r>
              <a:rPr lang="en-GB" sz="3000" dirty="0" smtClean="0"/>
              <a:t>),</a:t>
            </a:r>
            <a:endParaRPr lang="en-GB" sz="3000" dirty="0"/>
          </a:p>
          <a:p>
            <a:pPr>
              <a:spcBef>
                <a:spcPts val="600"/>
              </a:spcBef>
            </a:pPr>
            <a:r>
              <a:rPr lang="en-GB" sz="3000" dirty="0" smtClean="0"/>
              <a:t>research </a:t>
            </a:r>
            <a:r>
              <a:rPr lang="en-GB" sz="3000" dirty="0"/>
              <a:t>into the concept of communicative </a:t>
            </a:r>
            <a:r>
              <a:rPr lang="en-GB" sz="3000" dirty="0" smtClean="0"/>
              <a:t>competence,</a:t>
            </a:r>
            <a:endParaRPr lang="en-GB" sz="3000" dirty="0"/>
          </a:p>
          <a:p>
            <a:pPr>
              <a:spcBef>
                <a:spcPts val="600"/>
              </a:spcBef>
            </a:pPr>
            <a:r>
              <a:rPr lang="en-GB" sz="3000" dirty="0" smtClean="0"/>
              <a:t>growing </a:t>
            </a:r>
            <a:r>
              <a:rPr lang="en-GB" sz="3000" dirty="0"/>
              <a:t>dissatisfaction with the audiolingual </a:t>
            </a:r>
            <a:r>
              <a:rPr lang="en-GB" sz="3000" dirty="0" smtClean="0"/>
              <a:t>method.</a:t>
            </a:r>
            <a:endParaRPr lang="en-GB" sz="3000" dirty="0"/>
          </a:p>
          <a:p>
            <a:pPr marL="0" indent="0">
              <a:spcBef>
                <a:spcPts val="600"/>
              </a:spcBef>
              <a:buNone/>
            </a:pPr>
            <a:endParaRPr lang="en-GB" sz="3000" dirty="0"/>
          </a:p>
        </p:txBody>
      </p:sp>
    </p:spTree>
    <p:extLst>
      <p:ext uri="{BB962C8B-B14F-4D97-AF65-F5344CB8AC3E}">
        <p14:creationId xmlns:p14="http://schemas.microsoft.com/office/powerpoint/2010/main" val="20316577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dirty="0" smtClean="0"/>
              <a:t>Language focus (1/2)</a:t>
            </a:r>
            <a:endParaRPr lang="en-GB" dirty="0"/>
          </a:p>
        </p:txBody>
      </p:sp>
      <p:sp>
        <p:nvSpPr>
          <p:cNvPr id="3" name="Θέση περιεχομένου 2"/>
          <p:cNvSpPr>
            <a:spLocks noGrp="1"/>
          </p:cNvSpPr>
          <p:nvPr>
            <p:ph sz="half" idx="1"/>
          </p:nvPr>
        </p:nvSpPr>
        <p:spPr/>
        <p:txBody>
          <a:bodyPr>
            <a:normAutofit fontScale="92500"/>
          </a:bodyPr>
          <a:lstStyle/>
          <a:p>
            <a:pPr marL="0" indent="0">
              <a:buNone/>
            </a:pPr>
            <a:r>
              <a:rPr lang="en-GB" b="1" dirty="0" smtClean="0"/>
              <a:t>Analysis.</a:t>
            </a:r>
          </a:p>
          <a:p>
            <a:pPr marL="0" indent="0">
              <a:buNone/>
            </a:pPr>
            <a:r>
              <a:rPr lang="en-US" altLang="en-US" dirty="0"/>
              <a:t>The </a:t>
            </a:r>
            <a:r>
              <a:rPr lang="en-US" altLang="en-US" dirty="0" smtClean="0"/>
              <a:t>students:</a:t>
            </a:r>
            <a:endParaRPr lang="el-GR" altLang="en-US" dirty="0"/>
          </a:p>
          <a:p>
            <a:r>
              <a:rPr lang="en-US" altLang="en-US" dirty="0"/>
              <a:t>do consciousness-raising activities to identify and process specific language features from the task text and/or </a:t>
            </a:r>
            <a:r>
              <a:rPr lang="en-US" altLang="en-US" dirty="0" smtClean="0"/>
              <a:t>transcript,</a:t>
            </a:r>
            <a:endParaRPr lang="el-GR" altLang="en-US" dirty="0"/>
          </a:p>
          <a:p>
            <a:r>
              <a:rPr lang="en-US" altLang="en-US" dirty="0"/>
              <a:t>may ask about other features they have </a:t>
            </a:r>
            <a:r>
              <a:rPr lang="en-US" altLang="en-US" dirty="0" smtClean="0"/>
              <a:t>noticed.</a:t>
            </a:r>
            <a:endParaRPr lang="el-GR" altLang="en-US" dirty="0"/>
          </a:p>
        </p:txBody>
      </p:sp>
      <p:sp>
        <p:nvSpPr>
          <p:cNvPr id="4" name="Θέση περιεχομένου 3"/>
          <p:cNvSpPr>
            <a:spLocks noGrp="1"/>
          </p:cNvSpPr>
          <p:nvPr>
            <p:ph sz="half" idx="2"/>
          </p:nvPr>
        </p:nvSpPr>
        <p:spPr>
          <a:xfrm>
            <a:off x="4648200" y="2060848"/>
            <a:ext cx="4038600" cy="4065315"/>
          </a:xfrm>
        </p:spPr>
        <p:txBody>
          <a:bodyPr>
            <a:normAutofit fontScale="92500"/>
          </a:bodyPr>
          <a:lstStyle/>
          <a:p>
            <a:pPr marL="0" indent="0">
              <a:buNone/>
            </a:pPr>
            <a:r>
              <a:rPr lang="en-GB" altLang="en-US" dirty="0" smtClean="0"/>
              <a:t>The teacher:</a:t>
            </a:r>
          </a:p>
          <a:p>
            <a:r>
              <a:rPr lang="en-GB" altLang="en-US" dirty="0" smtClean="0"/>
              <a:t>reviews each analysis activity with the class</a:t>
            </a:r>
          </a:p>
          <a:p>
            <a:r>
              <a:rPr lang="en-GB" altLang="en-US" dirty="0" smtClean="0"/>
              <a:t>brings other useful words, phrases and patterns to students’ attention.</a:t>
            </a:r>
          </a:p>
          <a:p>
            <a:r>
              <a:rPr lang="en-GB" altLang="en-US" dirty="0" smtClean="0"/>
              <a:t>may pick up on language items from the report stage.</a:t>
            </a:r>
            <a:endParaRPr lang="en-GB" dirty="0"/>
          </a:p>
        </p:txBody>
      </p:sp>
    </p:spTree>
    <p:extLst>
      <p:ext uri="{BB962C8B-B14F-4D97-AF65-F5344CB8AC3E}">
        <p14:creationId xmlns:p14="http://schemas.microsoft.com/office/powerpoint/2010/main" val="5583484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dirty="0" smtClean="0"/>
              <a:t>Language focus (2/2)</a:t>
            </a:r>
            <a:endParaRPr lang="en-GB" dirty="0"/>
          </a:p>
        </p:txBody>
      </p:sp>
      <p:sp>
        <p:nvSpPr>
          <p:cNvPr id="3" name="Θέση περιεχομένου 2"/>
          <p:cNvSpPr>
            <a:spLocks noGrp="1"/>
          </p:cNvSpPr>
          <p:nvPr>
            <p:ph sz="half" idx="1"/>
          </p:nvPr>
        </p:nvSpPr>
        <p:spPr/>
        <p:txBody>
          <a:bodyPr>
            <a:noAutofit/>
          </a:bodyPr>
          <a:lstStyle/>
          <a:p>
            <a:pPr marL="0" indent="0">
              <a:buNone/>
            </a:pPr>
            <a:r>
              <a:rPr lang="en-GB" sz="2600" b="1" dirty="0" smtClean="0"/>
              <a:t>Practice.</a:t>
            </a:r>
          </a:p>
          <a:p>
            <a:pPr marL="0" indent="0">
              <a:buNone/>
            </a:pPr>
            <a:r>
              <a:rPr lang="en-US" altLang="en-US" sz="2600" dirty="0" smtClean="0"/>
              <a:t>The teacher:</a:t>
            </a:r>
            <a:endParaRPr lang="el-GR" altLang="en-US" sz="2600" dirty="0"/>
          </a:p>
          <a:p>
            <a:r>
              <a:rPr lang="en-US" altLang="en-US" sz="2600" dirty="0"/>
              <a:t>conducts practice activities after analysis activities where necessary, to build </a:t>
            </a:r>
            <a:r>
              <a:rPr lang="en-US" altLang="en-US" sz="2600" dirty="0" smtClean="0"/>
              <a:t>confidence.</a:t>
            </a:r>
            <a:endParaRPr lang="el-GR" altLang="en-US" sz="2600" dirty="0"/>
          </a:p>
        </p:txBody>
      </p:sp>
      <p:sp>
        <p:nvSpPr>
          <p:cNvPr id="4" name="Θέση περιεχομένου 3"/>
          <p:cNvSpPr>
            <a:spLocks noGrp="1"/>
          </p:cNvSpPr>
          <p:nvPr>
            <p:ph sz="half" idx="2"/>
          </p:nvPr>
        </p:nvSpPr>
        <p:spPr>
          <a:xfrm>
            <a:off x="4648200" y="1830523"/>
            <a:ext cx="4038600" cy="4295640"/>
          </a:xfrm>
        </p:spPr>
        <p:txBody>
          <a:bodyPr>
            <a:noAutofit/>
          </a:bodyPr>
          <a:lstStyle/>
          <a:p>
            <a:pPr marL="0" indent="0">
              <a:buNone/>
            </a:pPr>
            <a:r>
              <a:rPr lang="en-GB" altLang="en-US" sz="2600" dirty="0" smtClean="0"/>
              <a:t>The students:</a:t>
            </a:r>
          </a:p>
          <a:p>
            <a:r>
              <a:rPr lang="en-GB" altLang="en-US" sz="2600" dirty="0" smtClean="0"/>
              <a:t>practice words, phrases and patterns from the analysis activities.</a:t>
            </a:r>
          </a:p>
          <a:p>
            <a:r>
              <a:rPr lang="en-GB" altLang="en-US" sz="2600" dirty="0" smtClean="0"/>
              <a:t>practice other features occurring in the task text or report stage.</a:t>
            </a:r>
          </a:p>
          <a:p>
            <a:r>
              <a:rPr lang="en-GB" altLang="en-US" sz="2600" dirty="0" smtClean="0"/>
              <a:t>enter useful language items in their language notebooks.</a:t>
            </a:r>
            <a:endParaRPr lang="en-GB" sz="2600" dirty="0"/>
          </a:p>
        </p:txBody>
      </p:sp>
    </p:spTree>
    <p:extLst>
      <p:ext uri="{BB962C8B-B14F-4D97-AF65-F5344CB8AC3E}">
        <p14:creationId xmlns:p14="http://schemas.microsoft.com/office/powerpoint/2010/main" val="35458833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The EU and language teaching policies and practices in Europe</a:t>
            </a:r>
          </a:p>
        </p:txBody>
      </p:sp>
      <p:sp>
        <p:nvSpPr>
          <p:cNvPr id="6" name="Text Placeholder 5"/>
          <p:cNvSpPr>
            <a:spLocks noGrp="1"/>
          </p:cNvSpPr>
          <p:nvPr>
            <p:ph type="body" idx="1"/>
          </p:nvPr>
        </p:nvSpPr>
        <p:spPr/>
        <p:txBody>
          <a:bodyPr/>
          <a:lstStyle/>
          <a:p>
            <a:endParaRPr lang="en-GB"/>
          </a:p>
        </p:txBody>
      </p:sp>
    </p:spTree>
    <p:extLst>
      <p:ext uri="{BB962C8B-B14F-4D97-AF65-F5344CB8AC3E}">
        <p14:creationId xmlns:p14="http://schemas.microsoft.com/office/powerpoint/2010/main" val="10258479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The EU and language teaching policies and practices in </a:t>
            </a:r>
            <a:r>
              <a:rPr lang="en-GB" dirty="0" smtClean="0"/>
              <a:t>Europe (1/4)</a:t>
            </a:r>
            <a:endParaRPr lang="en-GB" dirty="0"/>
          </a:p>
        </p:txBody>
      </p:sp>
      <p:sp>
        <p:nvSpPr>
          <p:cNvPr id="5" name="Θέση περιεχομένου 4"/>
          <p:cNvSpPr>
            <a:spLocks noGrp="1"/>
          </p:cNvSpPr>
          <p:nvPr>
            <p:ph idx="1"/>
          </p:nvPr>
        </p:nvSpPr>
        <p:spPr/>
        <p:txBody>
          <a:bodyPr/>
          <a:lstStyle/>
          <a:p>
            <a:r>
              <a:rPr lang="en-GB" dirty="0"/>
              <a:t>The establishment and gradual expansion of the EU has made communication between European countries an essential need.</a:t>
            </a:r>
          </a:p>
          <a:p>
            <a:r>
              <a:rPr lang="en-GB" dirty="0" err="1"/>
              <a:t>Plurilingualism</a:t>
            </a:r>
            <a:r>
              <a:rPr lang="en-GB" dirty="0"/>
              <a:t> (the ability to function and communicate in languages other than your own) is conducive to the effective functioning of the EU on an economic, political and social level.</a:t>
            </a:r>
          </a:p>
          <a:p>
            <a:endParaRPr lang="en-GB" dirty="0"/>
          </a:p>
        </p:txBody>
      </p:sp>
    </p:spTree>
    <p:extLst>
      <p:ext uri="{BB962C8B-B14F-4D97-AF65-F5344CB8AC3E}">
        <p14:creationId xmlns:p14="http://schemas.microsoft.com/office/powerpoint/2010/main" val="29922198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The EU and language teaching policies and practices in </a:t>
            </a:r>
            <a:r>
              <a:rPr lang="en-GB" dirty="0" smtClean="0"/>
              <a:t>Europe (2/4)</a:t>
            </a:r>
            <a:endParaRPr lang="en-GB" dirty="0"/>
          </a:p>
        </p:txBody>
      </p:sp>
      <p:sp>
        <p:nvSpPr>
          <p:cNvPr id="3" name="Θέση περιεχομένου 2"/>
          <p:cNvSpPr>
            <a:spLocks noGrp="1"/>
          </p:cNvSpPr>
          <p:nvPr>
            <p:ph idx="1"/>
          </p:nvPr>
        </p:nvSpPr>
        <p:spPr/>
        <p:txBody>
          <a:bodyPr>
            <a:noAutofit/>
          </a:bodyPr>
          <a:lstStyle/>
          <a:p>
            <a:r>
              <a:rPr lang="en-GB" altLang="en-US" dirty="0" smtClean="0"/>
              <a:t>With more than 25 member states and at least 50 languages, the EU recognizes that linguistic and cultural diversity must be preserved – we cannot build a European identity without assuring its citizens that their mother tongue will not form part of it.</a:t>
            </a:r>
          </a:p>
          <a:p>
            <a:r>
              <a:rPr lang="en-GB" altLang="en-US" dirty="0" smtClean="0"/>
              <a:t>The EU is against the adoption of a leading European language as a lingua franca and supports and protects </a:t>
            </a:r>
            <a:r>
              <a:rPr lang="en-GB" altLang="en-US" dirty="0" err="1" smtClean="0"/>
              <a:t>plurilingualism</a:t>
            </a:r>
            <a:r>
              <a:rPr lang="en-GB" altLang="en-US" dirty="0" smtClean="0"/>
              <a:t>.</a:t>
            </a:r>
            <a:endParaRPr lang="en-GB" altLang="en-US" dirty="0"/>
          </a:p>
        </p:txBody>
      </p:sp>
    </p:spTree>
    <p:extLst>
      <p:ext uri="{BB962C8B-B14F-4D97-AF65-F5344CB8AC3E}">
        <p14:creationId xmlns:p14="http://schemas.microsoft.com/office/powerpoint/2010/main" val="16647919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The EU and language teaching policies and practices in </a:t>
            </a:r>
            <a:r>
              <a:rPr lang="en-GB" dirty="0" smtClean="0"/>
              <a:t>Europe (3/4)</a:t>
            </a:r>
            <a:endParaRPr lang="en-GB" dirty="0"/>
          </a:p>
        </p:txBody>
      </p:sp>
      <p:sp>
        <p:nvSpPr>
          <p:cNvPr id="3" name="Θέση περιεχομένου 2"/>
          <p:cNvSpPr>
            <a:spLocks noGrp="1"/>
          </p:cNvSpPr>
          <p:nvPr>
            <p:ph idx="1"/>
          </p:nvPr>
        </p:nvSpPr>
        <p:spPr/>
        <p:txBody>
          <a:bodyPr>
            <a:noAutofit/>
          </a:bodyPr>
          <a:lstStyle/>
          <a:p>
            <a:r>
              <a:rPr lang="en-GB" altLang="en-US" dirty="0" smtClean="0"/>
              <a:t>The monolingual individual has little chance of survival and of functioning as a European citizen in such a </a:t>
            </a:r>
            <a:r>
              <a:rPr lang="en-GB" altLang="en-US" dirty="0" err="1" smtClean="0"/>
              <a:t>plurilingual</a:t>
            </a:r>
            <a:r>
              <a:rPr lang="en-GB" altLang="en-US" dirty="0" smtClean="0"/>
              <a:t> structure.</a:t>
            </a:r>
          </a:p>
          <a:p>
            <a:r>
              <a:rPr lang="en-GB" altLang="en-US" dirty="0" smtClean="0"/>
              <a:t>One of the main aims of the EU (and other cultural organisations) is to promote language education policies that will enable Europeans to become </a:t>
            </a:r>
            <a:r>
              <a:rPr lang="en-GB" altLang="en-US" dirty="0" err="1" smtClean="0"/>
              <a:t>plurilingual</a:t>
            </a:r>
            <a:r>
              <a:rPr lang="en-GB" altLang="en-US" dirty="0" smtClean="0"/>
              <a:t>.</a:t>
            </a:r>
            <a:endParaRPr lang="en-GB" dirty="0"/>
          </a:p>
        </p:txBody>
      </p:sp>
    </p:spTree>
    <p:extLst>
      <p:ext uri="{BB962C8B-B14F-4D97-AF65-F5344CB8AC3E}">
        <p14:creationId xmlns:p14="http://schemas.microsoft.com/office/powerpoint/2010/main" val="29722419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The EU and language teaching policies and practices in </a:t>
            </a:r>
            <a:r>
              <a:rPr lang="en-GB" dirty="0" smtClean="0"/>
              <a:t>Europe (4/4)</a:t>
            </a:r>
            <a:endParaRPr lang="en-GB" dirty="0"/>
          </a:p>
        </p:txBody>
      </p:sp>
      <p:sp>
        <p:nvSpPr>
          <p:cNvPr id="3" name="Θέση περιεχομένου 2"/>
          <p:cNvSpPr>
            <a:spLocks noGrp="1"/>
          </p:cNvSpPr>
          <p:nvPr>
            <p:ph idx="1"/>
          </p:nvPr>
        </p:nvSpPr>
        <p:spPr/>
        <p:txBody>
          <a:bodyPr/>
          <a:lstStyle/>
          <a:p>
            <a:r>
              <a:rPr lang="en-GB" dirty="0"/>
              <a:t>The aim is for all European citizens to learn at least three European languages.</a:t>
            </a:r>
          </a:p>
          <a:p>
            <a:r>
              <a:rPr lang="en-GB" dirty="0"/>
              <a:t>This does not entail achieving mastery in these languages according to a native speaker model.</a:t>
            </a:r>
          </a:p>
        </p:txBody>
      </p:sp>
    </p:spTree>
    <p:extLst>
      <p:ext uri="{BB962C8B-B14F-4D97-AF65-F5344CB8AC3E}">
        <p14:creationId xmlns:p14="http://schemas.microsoft.com/office/powerpoint/2010/main" val="40269252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err="1"/>
              <a:t>Interlinguistic</a:t>
            </a:r>
            <a:r>
              <a:rPr lang="en-GB" dirty="0"/>
              <a:t> competence</a:t>
            </a:r>
          </a:p>
        </p:txBody>
      </p:sp>
      <p:sp>
        <p:nvSpPr>
          <p:cNvPr id="3" name="Θέση περιεχομένου 2"/>
          <p:cNvSpPr>
            <a:spLocks noGrp="1"/>
          </p:cNvSpPr>
          <p:nvPr>
            <p:ph idx="1"/>
          </p:nvPr>
        </p:nvSpPr>
        <p:spPr/>
        <p:txBody>
          <a:bodyPr/>
          <a:lstStyle/>
          <a:p>
            <a:r>
              <a:rPr lang="en-GB" dirty="0"/>
              <a:t>Competence which allows speakers to use languages they are acquiring as contact languages so as to increase the quality and quantity of communication with speakers of other languages (i.e. being able to use a language in reference to certain fields or for certain needs</a:t>
            </a:r>
            <a:r>
              <a:rPr lang="en-GB" dirty="0" smtClean="0"/>
              <a:t>)</a:t>
            </a:r>
            <a:r>
              <a:rPr lang="el-GR" dirty="0" smtClean="0"/>
              <a:t>.</a:t>
            </a:r>
            <a:endParaRPr lang="en-GB" dirty="0"/>
          </a:p>
          <a:p>
            <a:endParaRPr lang="en-GB" dirty="0"/>
          </a:p>
        </p:txBody>
      </p:sp>
    </p:spTree>
    <p:extLst>
      <p:ext uri="{BB962C8B-B14F-4D97-AF65-F5344CB8AC3E}">
        <p14:creationId xmlns:p14="http://schemas.microsoft.com/office/powerpoint/2010/main" val="3763631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Culture and language</a:t>
            </a:r>
          </a:p>
        </p:txBody>
      </p:sp>
      <p:sp>
        <p:nvSpPr>
          <p:cNvPr id="3" name="Θέση περιεχομένου 2"/>
          <p:cNvSpPr>
            <a:spLocks noGrp="1"/>
          </p:cNvSpPr>
          <p:nvPr>
            <p:ph idx="1"/>
          </p:nvPr>
        </p:nvSpPr>
        <p:spPr/>
        <p:txBody>
          <a:bodyPr/>
          <a:lstStyle/>
          <a:p>
            <a:r>
              <a:rPr lang="en-GB" dirty="0"/>
              <a:t>Language cannot be disconnected from culture. It is through language that we express our culture, our values, our beliefs. Language is connected with our identity as individuals and as members of a community. </a:t>
            </a:r>
          </a:p>
          <a:p>
            <a:r>
              <a:rPr lang="en-GB" dirty="0"/>
              <a:t>The development of </a:t>
            </a:r>
            <a:r>
              <a:rPr lang="en-GB" dirty="0" err="1"/>
              <a:t>interlinguistic</a:t>
            </a:r>
            <a:r>
              <a:rPr lang="en-GB" dirty="0"/>
              <a:t> competence is inextricably linked with intercultural competence.</a:t>
            </a:r>
          </a:p>
          <a:p>
            <a:endParaRPr lang="en-GB" dirty="0"/>
          </a:p>
        </p:txBody>
      </p:sp>
    </p:spTree>
    <p:extLst>
      <p:ext uri="{BB962C8B-B14F-4D97-AF65-F5344CB8AC3E}">
        <p14:creationId xmlns:p14="http://schemas.microsoft.com/office/powerpoint/2010/main" val="4130573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“Teaching” culture in the </a:t>
            </a:r>
            <a:r>
              <a:rPr lang="en-GB" dirty="0" smtClean="0"/>
              <a:t>past (1/2)</a:t>
            </a:r>
            <a:endParaRPr lang="en-GB" dirty="0"/>
          </a:p>
        </p:txBody>
      </p:sp>
      <p:sp>
        <p:nvSpPr>
          <p:cNvPr id="3" name="Θέση περιεχομένου 2"/>
          <p:cNvSpPr>
            <a:spLocks noGrp="1"/>
          </p:cNvSpPr>
          <p:nvPr>
            <p:ph idx="1"/>
          </p:nvPr>
        </p:nvSpPr>
        <p:spPr/>
        <p:txBody>
          <a:bodyPr>
            <a:noAutofit/>
          </a:bodyPr>
          <a:lstStyle/>
          <a:p>
            <a:r>
              <a:rPr lang="en-GB" altLang="en-US" dirty="0" smtClean="0"/>
              <a:t>Language teaching was seen as separate from the teaching of culture.</a:t>
            </a:r>
          </a:p>
          <a:p>
            <a:r>
              <a:rPr lang="en-GB" altLang="en-US" dirty="0" smtClean="0"/>
              <a:t>Focus was on teaching the language and then some time was dedicated to providing cultural information on the target language.</a:t>
            </a:r>
            <a:endParaRPr lang="en-GB" altLang="en-US" dirty="0"/>
          </a:p>
        </p:txBody>
      </p:sp>
    </p:spTree>
    <p:extLst>
      <p:ext uri="{BB962C8B-B14F-4D97-AF65-F5344CB8AC3E}">
        <p14:creationId xmlns:p14="http://schemas.microsoft.com/office/powerpoint/2010/main" val="3898948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Main problems of the </a:t>
            </a:r>
            <a:r>
              <a:rPr lang="en-GB" dirty="0" err="1" smtClean="0"/>
              <a:t>audiolingual</a:t>
            </a:r>
            <a:r>
              <a:rPr lang="en-GB" dirty="0" smtClean="0"/>
              <a:t> method (1/2)</a:t>
            </a:r>
            <a:endParaRPr lang="en-GB" dirty="0"/>
          </a:p>
        </p:txBody>
      </p:sp>
      <p:sp>
        <p:nvSpPr>
          <p:cNvPr id="3" name="Θέση περιεχομένου 2"/>
          <p:cNvSpPr>
            <a:spLocks noGrp="1"/>
          </p:cNvSpPr>
          <p:nvPr>
            <p:ph idx="1"/>
          </p:nvPr>
        </p:nvSpPr>
        <p:spPr/>
        <p:txBody>
          <a:bodyPr>
            <a:normAutofit/>
          </a:bodyPr>
          <a:lstStyle/>
          <a:p>
            <a:r>
              <a:rPr lang="en-GB" dirty="0"/>
              <a:t>Drills and constant repetition of grammatical patterns was boring and demotivating.</a:t>
            </a:r>
          </a:p>
          <a:p>
            <a:r>
              <a:rPr lang="en-GB" dirty="0"/>
              <a:t>Although students were able to form grammatically correct sentences (e.g. John is having his breakfast) they were unable to transfer this knowledge to talk about themselves in a real life setting</a:t>
            </a:r>
            <a:r>
              <a:rPr lang="en-GB" dirty="0" smtClean="0"/>
              <a:t>.</a:t>
            </a:r>
            <a:endParaRPr lang="en-GB" dirty="0"/>
          </a:p>
        </p:txBody>
      </p:sp>
    </p:spTree>
    <p:extLst>
      <p:ext uri="{BB962C8B-B14F-4D97-AF65-F5344CB8AC3E}">
        <p14:creationId xmlns:p14="http://schemas.microsoft.com/office/powerpoint/2010/main" val="9144225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“Teaching” culture in the </a:t>
            </a:r>
            <a:r>
              <a:rPr lang="en-GB" dirty="0" smtClean="0"/>
              <a:t>past (2/2)</a:t>
            </a:r>
            <a:endParaRPr lang="en-GB" dirty="0"/>
          </a:p>
        </p:txBody>
      </p:sp>
      <p:sp>
        <p:nvSpPr>
          <p:cNvPr id="3" name="Θέση περιεχομένου 2"/>
          <p:cNvSpPr>
            <a:spLocks noGrp="1"/>
          </p:cNvSpPr>
          <p:nvPr>
            <p:ph idx="1"/>
          </p:nvPr>
        </p:nvSpPr>
        <p:spPr/>
        <p:txBody>
          <a:bodyPr>
            <a:noAutofit/>
          </a:bodyPr>
          <a:lstStyle/>
          <a:p>
            <a:r>
              <a:rPr lang="en-GB" altLang="en-US" dirty="0" smtClean="0"/>
              <a:t>It was assumed that if language learners know how things are done in the target culture, they will be able to say the right things at the right moment in ways that are appropriate to that culture (aim was to accommodate to the L1, speakers of the target language).</a:t>
            </a:r>
            <a:endParaRPr lang="en-GB" dirty="0"/>
          </a:p>
        </p:txBody>
      </p:sp>
    </p:spTree>
    <p:extLst>
      <p:ext uri="{BB962C8B-B14F-4D97-AF65-F5344CB8AC3E}">
        <p14:creationId xmlns:p14="http://schemas.microsoft.com/office/powerpoint/2010/main" val="20010212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Intercultural </a:t>
            </a:r>
            <a:r>
              <a:rPr lang="en-GB" dirty="0" smtClean="0"/>
              <a:t>competence (1/3)</a:t>
            </a:r>
            <a:endParaRPr lang="en-GB" dirty="0"/>
          </a:p>
        </p:txBody>
      </p:sp>
      <p:sp>
        <p:nvSpPr>
          <p:cNvPr id="3" name="Θέση περιεχομένου 2"/>
          <p:cNvSpPr>
            <a:spLocks noGrp="1"/>
          </p:cNvSpPr>
          <p:nvPr>
            <p:ph idx="1"/>
          </p:nvPr>
        </p:nvSpPr>
        <p:spPr/>
        <p:txBody>
          <a:bodyPr/>
          <a:lstStyle/>
          <a:p>
            <a:r>
              <a:rPr lang="en-GB" dirty="0"/>
              <a:t>The traditional approach to culture teaching does not prepare learners to use international languages like English as a contact language with linguistically diverse groups of people from different cultures.</a:t>
            </a:r>
          </a:p>
          <a:p>
            <a:r>
              <a:rPr lang="en-GB" dirty="0"/>
              <a:t>They must develop sensitivity that goes beyond mere familiarisation with the target language group’s culture.</a:t>
            </a:r>
          </a:p>
          <a:p>
            <a:endParaRPr lang="en-GB" dirty="0"/>
          </a:p>
        </p:txBody>
      </p:sp>
    </p:spTree>
    <p:extLst>
      <p:ext uri="{BB962C8B-B14F-4D97-AF65-F5344CB8AC3E}">
        <p14:creationId xmlns:p14="http://schemas.microsoft.com/office/powerpoint/2010/main" val="188161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Intercultural </a:t>
            </a:r>
            <a:r>
              <a:rPr lang="en-GB" dirty="0" smtClean="0"/>
              <a:t>competence (2/3)</a:t>
            </a:r>
            <a:endParaRPr lang="en-GB" dirty="0"/>
          </a:p>
        </p:txBody>
      </p:sp>
      <p:sp>
        <p:nvSpPr>
          <p:cNvPr id="3" name="Θέση περιεχομένου 2"/>
          <p:cNvSpPr>
            <a:spLocks noGrp="1"/>
          </p:cNvSpPr>
          <p:nvPr>
            <p:ph idx="1"/>
          </p:nvPr>
        </p:nvSpPr>
        <p:spPr/>
        <p:txBody>
          <a:bodyPr/>
          <a:lstStyle/>
          <a:p>
            <a:r>
              <a:rPr lang="en-GB" altLang="en-US" dirty="0" smtClean="0"/>
              <a:t>Learners must develop:</a:t>
            </a:r>
          </a:p>
          <a:p>
            <a:pPr lvl="1"/>
            <a:r>
              <a:rPr lang="en-GB" altLang="en-US" sz="3200" dirty="0" smtClean="0"/>
              <a:t>tolerance and respect for cultural diversity, </a:t>
            </a:r>
          </a:p>
          <a:p>
            <a:pPr lvl="1"/>
            <a:r>
              <a:rPr lang="en-GB" altLang="en-US" sz="3200" dirty="0" smtClean="0"/>
              <a:t>awareness that people from different cultures have different ways of thinking and behaving and</a:t>
            </a:r>
          </a:p>
          <a:p>
            <a:pPr lvl="1"/>
            <a:r>
              <a:rPr lang="en-GB" altLang="en-US" sz="3200" dirty="0" smtClean="0"/>
              <a:t>understanding that cultural differences in communication must be negotiated. </a:t>
            </a:r>
            <a:endParaRPr lang="en-GB" dirty="0"/>
          </a:p>
        </p:txBody>
      </p:sp>
    </p:spTree>
    <p:extLst>
      <p:ext uri="{BB962C8B-B14F-4D97-AF65-F5344CB8AC3E}">
        <p14:creationId xmlns:p14="http://schemas.microsoft.com/office/powerpoint/2010/main" val="264567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Intercultural </a:t>
            </a:r>
            <a:r>
              <a:rPr lang="en-GB" dirty="0" smtClean="0"/>
              <a:t>competence (3/3)</a:t>
            </a:r>
            <a:endParaRPr lang="en-GB" dirty="0"/>
          </a:p>
        </p:txBody>
      </p:sp>
      <p:sp>
        <p:nvSpPr>
          <p:cNvPr id="3" name="Θέση περιεχομένου 2"/>
          <p:cNvSpPr>
            <a:spLocks noGrp="1"/>
          </p:cNvSpPr>
          <p:nvPr>
            <p:ph idx="1"/>
          </p:nvPr>
        </p:nvSpPr>
        <p:spPr/>
        <p:txBody>
          <a:bodyPr/>
          <a:lstStyle/>
          <a:p>
            <a:r>
              <a:rPr lang="en-GB" altLang="en-US" dirty="0" smtClean="0"/>
              <a:t>In order to achieve this, learners must:</a:t>
            </a:r>
          </a:p>
          <a:p>
            <a:pPr lvl="1"/>
            <a:r>
              <a:rPr lang="en-GB" altLang="en-US" sz="3200" dirty="0" smtClean="0"/>
              <a:t>become aware of their own cultural identity and how it differs from others and </a:t>
            </a:r>
          </a:p>
          <a:p>
            <a:pPr lvl="1"/>
            <a:r>
              <a:rPr lang="en-GB" altLang="en-US" sz="3200" dirty="0" smtClean="0"/>
              <a:t>become able to explain cultural differences when communicating. </a:t>
            </a:r>
          </a:p>
          <a:p>
            <a:r>
              <a:rPr lang="en-GB" altLang="en-US" dirty="0" err="1" smtClean="0"/>
              <a:t>Interlinguistic</a:t>
            </a:r>
            <a:r>
              <a:rPr lang="en-GB" altLang="en-US" dirty="0" smtClean="0"/>
              <a:t> and intercultural competence will lead to the goal of </a:t>
            </a:r>
            <a:r>
              <a:rPr lang="en-GB" altLang="en-US" dirty="0" err="1" smtClean="0"/>
              <a:t>plulingualism</a:t>
            </a:r>
            <a:r>
              <a:rPr lang="en-GB" altLang="en-US" dirty="0" smtClean="0"/>
              <a:t>.</a:t>
            </a:r>
            <a:endParaRPr lang="en-GB" dirty="0"/>
          </a:p>
        </p:txBody>
      </p:sp>
    </p:spTree>
    <p:extLst>
      <p:ext uri="{BB962C8B-B14F-4D97-AF65-F5344CB8AC3E}">
        <p14:creationId xmlns:p14="http://schemas.microsoft.com/office/powerpoint/2010/main" val="24692238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GB" dirty="0" smtClean="0"/>
              <a:t>End of Unit</a:t>
            </a:r>
            <a:endParaRPr lang="en-GB"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12062919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215181764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p:txBody>
      </p:sp>
    </p:spTree>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l-GR" dirty="0" smtClean="0">
                <a:solidFill>
                  <a:schemeClr val="accent1"/>
                </a:solidFill>
              </a:rPr>
              <a:t>Reference Note </a:t>
            </a:r>
          </a:p>
        </p:txBody>
      </p:sp>
      <p:sp>
        <p:nvSpPr>
          <p:cNvPr id="3" name="Content Placeholder 2" descr="The is the link to the open online course." title="Course Url"/>
          <p:cNvSpPr>
            <a:spLocks noGrp="1"/>
          </p:cNvSpPr>
          <p:nvPr>
            <p:ph idx="1"/>
          </p:nvPr>
        </p:nvSpPr>
        <p:spPr>
          <a:xfrm>
            <a:off x="463550" y="1557338"/>
            <a:ext cx="8229600" cy="4525962"/>
          </a:xfrm>
        </p:spPr>
        <p:txBody>
          <a:bodyPr>
            <a:normAutofit/>
          </a:bodyPr>
          <a:lstStyle/>
          <a:p>
            <a:pPr marL="0" indent="0">
              <a:buNone/>
            </a:pPr>
            <a:r>
              <a:rPr lang="en-GB" altLang="el-GR" sz="2000" dirty="0" smtClean="0"/>
              <a:t>Copyright National and </a:t>
            </a:r>
            <a:r>
              <a:rPr lang="en-GB" altLang="el-GR" sz="2000" dirty="0" err="1" smtClean="0"/>
              <a:t>Kapodistrian</a:t>
            </a:r>
            <a:r>
              <a:rPr lang="en-GB" altLang="el-GR" sz="2000" dirty="0" smtClean="0"/>
              <a:t> University of Athens, </a:t>
            </a:r>
            <a:r>
              <a:rPr lang="en-GB" sz="2000" dirty="0"/>
              <a:t>Bessie </a:t>
            </a:r>
            <a:r>
              <a:rPr lang="en-GB" sz="2000" dirty="0" err="1" smtClean="0"/>
              <a:t>Dendrinos</a:t>
            </a:r>
            <a:r>
              <a:rPr lang="en-GB" altLang="el-GR" sz="2000" dirty="0" smtClean="0"/>
              <a:t>. </a:t>
            </a:r>
            <a:r>
              <a:rPr lang="en-GB" sz="2000" dirty="0"/>
              <a:t>Bessie </a:t>
            </a:r>
            <a:r>
              <a:rPr lang="en-GB" sz="2000" dirty="0" err="1" smtClean="0"/>
              <a:t>Dendrinos</a:t>
            </a:r>
            <a:r>
              <a:rPr lang="en-GB" altLang="el-GR" sz="2000" dirty="0" smtClean="0"/>
              <a:t>. </a:t>
            </a:r>
            <a:r>
              <a:rPr lang="en-GB" altLang="el-GR" sz="2000" dirty="0" smtClean="0"/>
              <a:t>“Applied </a:t>
            </a:r>
            <a:r>
              <a:rPr lang="en-GB" altLang="el-GR" sz="2000" dirty="0" smtClean="0"/>
              <a:t>Linguistics to Foreign Language Teaching and Learning. Recent Developments in Language </a:t>
            </a:r>
            <a:r>
              <a:rPr lang="en-GB" altLang="el-GR" sz="2000" smtClean="0"/>
              <a:t>Teaching </a:t>
            </a:r>
            <a:r>
              <a:rPr lang="en-GB" altLang="el-GR" sz="2000" smtClean="0"/>
              <a:t>Pedagogy”. </a:t>
            </a:r>
            <a:r>
              <a:rPr lang="en-GB" altLang="el-GR" sz="2000" dirty="0" smtClean="0"/>
              <a:t>Edition: 1.0. Athens 2014. </a:t>
            </a:r>
            <a:r>
              <a:rPr lang="en-GB" altLang="el-GR" sz="2000" dirty="0"/>
              <a:t>Available at: </a:t>
            </a:r>
            <a:r>
              <a:rPr lang="en-GB" altLang="el-GR" sz="2000" dirty="0">
                <a:hlinkClick r:id="rId3" tooltip="Applied Linguistics to Foreign Language Teaching and Learning Open Online Course"/>
              </a:rPr>
              <a:t>http://opencourses.uoa.gr/courses/ENL6/.</a:t>
            </a:r>
            <a:endParaRPr lang="en-GB" altLang="el-GR" sz="2000" dirty="0" smtClean="0"/>
          </a:p>
        </p:txBody>
      </p:sp>
    </p:spTree>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 </a:t>
            </a:r>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 </a:t>
            </a:r>
          </a:p>
          <a:p>
            <a:pPr marL="285750" indent="-285750">
              <a:buFont typeface="Arial" panose="020B0604020202020204" pitchFamily="34" charset="0"/>
              <a:buChar char="•"/>
            </a:pPr>
            <a:r>
              <a:rPr lang="en-GB" altLang="el-GR" dirty="0" smtClean="0"/>
              <a:t>Does not include financial transaction as a condition for  the use or access  to the work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16627335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smtClean="0"/>
              <a:t>Main problems of the </a:t>
            </a:r>
            <a:r>
              <a:rPr lang="en-GB" dirty="0" err="1" smtClean="0"/>
              <a:t>audiolingual</a:t>
            </a:r>
            <a:r>
              <a:rPr lang="en-GB" dirty="0" smtClean="0"/>
              <a:t> method (2/2)</a:t>
            </a:r>
            <a:endParaRPr lang="en-GB" dirty="0"/>
          </a:p>
        </p:txBody>
      </p:sp>
      <p:sp>
        <p:nvSpPr>
          <p:cNvPr id="3" name="Θέση περιεχομένου 2"/>
          <p:cNvSpPr>
            <a:spLocks noGrp="1"/>
          </p:cNvSpPr>
          <p:nvPr>
            <p:ph idx="1"/>
          </p:nvPr>
        </p:nvSpPr>
        <p:spPr/>
        <p:txBody>
          <a:bodyPr>
            <a:normAutofit fontScale="92500"/>
          </a:bodyPr>
          <a:lstStyle/>
          <a:p>
            <a:r>
              <a:rPr lang="en-GB" dirty="0"/>
              <a:t>The audiolingual approach assumed that there was a one to one relation between form and meaning. It did not present students with the different uses/functions that different grammatical forms perform.</a:t>
            </a:r>
          </a:p>
          <a:p>
            <a:r>
              <a:rPr lang="en-GB" dirty="0"/>
              <a:t>Skills were taught in isolation in a strict sequence</a:t>
            </a:r>
          </a:p>
          <a:p>
            <a:r>
              <a:rPr lang="en-GB" dirty="0"/>
              <a:t>The language taught was the same for all students regardless of age, learning needs, motivation, interests etc. </a:t>
            </a:r>
          </a:p>
        </p:txBody>
      </p:sp>
    </p:spTree>
    <p:extLst>
      <p:ext uri="{BB962C8B-B14F-4D97-AF65-F5344CB8AC3E}">
        <p14:creationId xmlns:p14="http://schemas.microsoft.com/office/powerpoint/2010/main" val="73269954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n-GB" altLang="el-GR" dirty="0" smtClean="0"/>
              <a:t>,</a:t>
            </a:r>
            <a:endParaRPr lang="en-GB" altLang="el-GR" sz="2000" dirty="0" smtClean="0"/>
          </a:p>
          <a:p>
            <a:pPr lvl="1">
              <a:buFont typeface="Wingdings" panose="05000000000000000000" pitchFamily="2" charset="2"/>
              <a:buChar char="§"/>
            </a:pPr>
            <a:r>
              <a:rPr lang="en-GB" altLang="el-GR" sz="2000" dirty="0" smtClean="0"/>
              <a:t>the Licensing Note,</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Use of Third Parties Work Note (if available)</a:t>
            </a:r>
            <a:r>
              <a:rPr lang="en-GB" altLang="el-GR" dirty="0" smtClean="0"/>
              <a:t> </a:t>
            </a:r>
            <a:endParaRPr lang="en-GB" altLang="el-GR" sz="2000" dirty="0" smtClean="0"/>
          </a:p>
          <a:p>
            <a:pPr marL="0" indent="0">
              <a:buFont typeface="Arial" panose="020B0604020202020204" pitchFamily="34" charset="0"/>
              <a:buNone/>
            </a:pPr>
            <a:r>
              <a:rPr lang="en-GB" altLang="el-GR" sz="2400" dirty="0" smtClean="0"/>
              <a:t>together with the accompanied URLs.</a:t>
            </a:r>
          </a:p>
        </p:txBody>
      </p:sp>
    </p:spTree>
    <p:extLst>
      <p:ext uri="{BB962C8B-B14F-4D97-AF65-F5344CB8AC3E}">
        <p14:creationId xmlns:p14="http://schemas.microsoft.com/office/powerpoint/2010/main" val="27843718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Aims of the communicative </a:t>
            </a:r>
            <a:r>
              <a:rPr lang="en-GB" dirty="0" smtClean="0"/>
              <a:t>approach (1/2) </a:t>
            </a:r>
            <a:endParaRPr lang="en-GB" dirty="0"/>
          </a:p>
        </p:txBody>
      </p:sp>
      <p:sp>
        <p:nvSpPr>
          <p:cNvPr id="3" name="Θέση περιεχομένου 2"/>
          <p:cNvSpPr>
            <a:spLocks noGrp="1"/>
          </p:cNvSpPr>
          <p:nvPr>
            <p:ph idx="1"/>
          </p:nvPr>
        </p:nvSpPr>
        <p:spPr/>
        <p:txBody>
          <a:bodyPr>
            <a:noAutofit/>
          </a:bodyPr>
          <a:lstStyle/>
          <a:p>
            <a:r>
              <a:rPr lang="en-GB" altLang="en-US" dirty="0" smtClean="0"/>
              <a:t>To train students to use language forms appropriately in a variety of contexts and for a variety of purposes. </a:t>
            </a:r>
          </a:p>
          <a:p>
            <a:r>
              <a:rPr lang="en-GB" altLang="en-US" dirty="0" smtClean="0"/>
              <a:t>By exposing students to language in use and by providing them with opportunities to use the language in real life contexts, students will effectively develop their knowledge and skill in using the language.</a:t>
            </a:r>
            <a:endParaRPr lang="en-GB" altLang="en-US" dirty="0"/>
          </a:p>
        </p:txBody>
      </p:sp>
    </p:spTree>
    <p:extLst>
      <p:ext uri="{BB962C8B-B14F-4D97-AF65-F5344CB8AC3E}">
        <p14:creationId xmlns:p14="http://schemas.microsoft.com/office/powerpoint/2010/main" val="261960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Aims of the communicative </a:t>
            </a:r>
            <a:r>
              <a:rPr lang="en-GB" dirty="0" smtClean="0"/>
              <a:t>approach (2/2) </a:t>
            </a:r>
            <a:endParaRPr lang="en-GB" dirty="0"/>
          </a:p>
        </p:txBody>
      </p:sp>
      <p:sp>
        <p:nvSpPr>
          <p:cNvPr id="3" name="Θέση περιεχομένου 2"/>
          <p:cNvSpPr>
            <a:spLocks noGrp="1"/>
          </p:cNvSpPr>
          <p:nvPr>
            <p:ph idx="1"/>
          </p:nvPr>
        </p:nvSpPr>
        <p:spPr/>
        <p:txBody>
          <a:bodyPr>
            <a:noAutofit/>
          </a:bodyPr>
          <a:lstStyle/>
          <a:p>
            <a:r>
              <a:rPr lang="en-GB" altLang="en-US" dirty="0" smtClean="0"/>
              <a:t>Students should develop the ability to distinguish between the forms they have mastered and the communicative functions they perform, they must develop the skills and strategies for using language to communicate meanings as effectively as possible in concrete situations; they must also be aware of the social meanings of language forms and how to use language appropriately. </a:t>
            </a:r>
            <a:endParaRPr lang="en-GB" dirty="0"/>
          </a:p>
        </p:txBody>
      </p:sp>
    </p:spTree>
    <p:extLst>
      <p:ext uri="{BB962C8B-B14F-4D97-AF65-F5344CB8AC3E}">
        <p14:creationId xmlns:p14="http://schemas.microsoft.com/office/powerpoint/2010/main" val="1759336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Combining accuracy, fluency and </a:t>
            </a:r>
            <a:r>
              <a:rPr lang="en-GB" dirty="0" err="1" smtClean="0"/>
              <a:t>appropriacy</a:t>
            </a:r>
            <a:r>
              <a:rPr lang="en-GB" dirty="0" smtClean="0"/>
              <a:t> (1/2)</a:t>
            </a:r>
            <a:endParaRPr lang="en-GB" dirty="0"/>
          </a:p>
        </p:txBody>
      </p:sp>
      <p:sp>
        <p:nvSpPr>
          <p:cNvPr id="3" name="Θέση περιεχομένου 2"/>
          <p:cNvSpPr>
            <a:spLocks noGrp="1"/>
          </p:cNvSpPr>
          <p:nvPr>
            <p:ph idx="1"/>
          </p:nvPr>
        </p:nvSpPr>
        <p:spPr/>
        <p:txBody>
          <a:bodyPr>
            <a:noAutofit/>
          </a:bodyPr>
          <a:lstStyle/>
          <a:p>
            <a:pPr>
              <a:spcBef>
                <a:spcPts val="1000"/>
              </a:spcBef>
            </a:pPr>
            <a:r>
              <a:rPr lang="en-GB" sz="3000" b="1" dirty="0"/>
              <a:t>Present</a:t>
            </a:r>
            <a:r>
              <a:rPr lang="en-GB" sz="3000" dirty="0"/>
              <a:t>: The aim is to help students understand new forms (their structure and meaning). New language is presented in context. The focus is on </a:t>
            </a:r>
            <a:r>
              <a:rPr lang="en-GB" sz="3000" dirty="0" smtClean="0"/>
              <a:t>accuracy.</a:t>
            </a:r>
            <a:endParaRPr lang="en-GB" sz="3000" dirty="0"/>
          </a:p>
          <a:p>
            <a:pPr>
              <a:spcBef>
                <a:spcPts val="1000"/>
              </a:spcBef>
            </a:pPr>
            <a:r>
              <a:rPr lang="en-GB" sz="3000" b="1" dirty="0"/>
              <a:t>Practice</a:t>
            </a:r>
            <a:r>
              <a:rPr lang="en-GB" sz="3000" dirty="0"/>
              <a:t>: Students are given opportunities to use the language they have been learning more freely. The aim of this stage is to help students absorb the language they have been introduced to thoroughly and to ensure that they understand it</a:t>
            </a:r>
            <a:r>
              <a:rPr lang="en-GB" sz="3000" dirty="0" smtClean="0"/>
              <a:t>.</a:t>
            </a:r>
            <a:endParaRPr lang="en-GB" sz="3000" dirty="0"/>
          </a:p>
        </p:txBody>
      </p:sp>
    </p:spTree>
    <p:extLst>
      <p:ext uri="{BB962C8B-B14F-4D97-AF65-F5344CB8AC3E}">
        <p14:creationId xmlns:p14="http://schemas.microsoft.com/office/powerpoint/2010/main" val="3268460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Combining accuracy, fluency and </a:t>
            </a:r>
            <a:r>
              <a:rPr lang="en-GB" dirty="0" err="1" smtClean="0"/>
              <a:t>appropriacy</a:t>
            </a:r>
            <a:r>
              <a:rPr lang="en-GB" dirty="0" smtClean="0"/>
              <a:t> (2/2)</a:t>
            </a:r>
            <a:endParaRPr lang="en-GB" dirty="0"/>
          </a:p>
        </p:txBody>
      </p:sp>
      <p:sp>
        <p:nvSpPr>
          <p:cNvPr id="3" name="Θέση περιεχομένου 2"/>
          <p:cNvSpPr>
            <a:spLocks noGrp="1"/>
          </p:cNvSpPr>
          <p:nvPr>
            <p:ph idx="1"/>
          </p:nvPr>
        </p:nvSpPr>
        <p:spPr/>
        <p:txBody>
          <a:bodyPr>
            <a:noAutofit/>
          </a:bodyPr>
          <a:lstStyle/>
          <a:p>
            <a:r>
              <a:rPr lang="en-GB" b="1" dirty="0" smtClean="0"/>
              <a:t>Produce</a:t>
            </a:r>
            <a:r>
              <a:rPr lang="en-GB" dirty="0"/>
              <a:t>: Students use their knowledge of language to express themselves freely in unpredictable linguistic contexts. The focus here is for students to get their message across appropriately and effectively.</a:t>
            </a:r>
          </a:p>
          <a:p>
            <a:endParaRPr lang="en-GB" dirty="0"/>
          </a:p>
        </p:txBody>
      </p:sp>
    </p:spTree>
    <p:extLst>
      <p:ext uri="{BB962C8B-B14F-4D97-AF65-F5344CB8AC3E}">
        <p14:creationId xmlns:p14="http://schemas.microsoft.com/office/powerpoint/2010/main" val="112565195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EnglishUK"/>
  <p:tag name="ZHAW.ACCESSIBILITYADDIN.CHECKTIMEDATE" val="11/25/2015 9:29:44 PM"/>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5,2,3,"/>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555724E6-B689-4744-956D-BB55E07410C1}">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7</TotalTime>
  <Words>2891</Words>
  <Application>Microsoft Office PowerPoint</Application>
  <PresentationFormat>On-screen Show (4:3)</PresentationFormat>
  <Paragraphs>209</Paragraphs>
  <Slides>50</Slides>
  <Notes>8</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Θέμα του Office</vt:lpstr>
      <vt:lpstr> Applied Linguistics to Foreign Language Teaching and Learning</vt:lpstr>
      <vt:lpstr>Main issues of this unit</vt:lpstr>
      <vt:lpstr>The communicative approach</vt:lpstr>
      <vt:lpstr>Main problems of the audiolingual method (1/2)</vt:lpstr>
      <vt:lpstr>Main problems of the audiolingual method (2/2)</vt:lpstr>
      <vt:lpstr>Aims of the communicative approach (1/2) </vt:lpstr>
      <vt:lpstr>Aims of the communicative approach (2/2) </vt:lpstr>
      <vt:lpstr>Combining accuracy, fluency and appropriacy (1/2)</vt:lpstr>
      <vt:lpstr>Combining accuracy, fluency and appropriacy (2/2)</vt:lpstr>
      <vt:lpstr>Principles of communicative activities (1/4)</vt:lpstr>
      <vt:lpstr>Principles of communicative activities (2/4)</vt:lpstr>
      <vt:lpstr>Principles of communicative activities (3/4)</vt:lpstr>
      <vt:lpstr>Principles of communicative activities (4/4)</vt:lpstr>
      <vt:lpstr>Critique of the communicative approach (1/4) </vt:lpstr>
      <vt:lpstr>Critique of the communicative approach (2/4) </vt:lpstr>
      <vt:lpstr>Critique of the communicative approach (3/4)</vt:lpstr>
      <vt:lpstr>Critique of the communicative approach (4/4)</vt:lpstr>
      <vt:lpstr>Task based teaching and the communicative approach (1/2)</vt:lpstr>
      <vt:lpstr>Task based teaching and the communicative approach (2/2)</vt:lpstr>
      <vt:lpstr>Main principles of task based teaching (1/2)</vt:lpstr>
      <vt:lpstr>Main principles of task based teaching (2/2)</vt:lpstr>
      <vt:lpstr>Task based language teaching and task (1/2)</vt:lpstr>
      <vt:lpstr>Task based language teaching and task (2/2)</vt:lpstr>
      <vt:lpstr>Task and activity</vt:lpstr>
      <vt:lpstr>The Task-Based Learning Framework</vt:lpstr>
      <vt:lpstr>Pre-task phase</vt:lpstr>
      <vt:lpstr>Task cycle (1/3)</vt:lpstr>
      <vt:lpstr>Task cycle (2/3)</vt:lpstr>
      <vt:lpstr>Task cycle (3/3)</vt:lpstr>
      <vt:lpstr>Language focus (1/2)</vt:lpstr>
      <vt:lpstr>Language focus (2/2)</vt:lpstr>
      <vt:lpstr>The EU and language teaching policies and practices in Europe</vt:lpstr>
      <vt:lpstr>The EU and language teaching policies and practices in Europe (1/4)</vt:lpstr>
      <vt:lpstr>The EU and language teaching policies and practices in Europe (2/4)</vt:lpstr>
      <vt:lpstr>The EU and language teaching policies and practices in Europe (3/4)</vt:lpstr>
      <vt:lpstr>The EU and language teaching policies and practices in Europe (4/4)</vt:lpstr>
      <vt:lpstr>Interlinguistic competence</vt:lpstr>
      <vt:lpstr>Culture and language</vt:lpstr>
      <vt:lpstr>“Teaching” culture in the past (1/2)</vt:lpstr>
      <vt:lpstr>“Teaching” culture in the past (2/2)</vt:lpstr>
      <vt:lpstr>Intercultural competence (1/3)</vt:lpstr>
      <vt:lpstr>Intercultural competence (2/3)</vt:lpstr>
      <vt:lpstr>Intercultural competence (3/3)</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Developments in Language Teaching Pedagogy</dc:title>
  <dc:subject>Applied Linguistics to Foreign Language Teaching and Learning</dc:subject>
  <dc:creator> Bessie Dendrinos</dc:creator>
  <cp:keywords>communicative approach, communicative activities, task based language teaching, task, culture, interlinguistic competence, intercultural competence</cp:keywords>
  <dc:description>The final unit of the course focuses on recent approaches in foreign language teaching. More specifically, it begins with a detailed overview of the main principles and features of the communicative approach, principles of communicative activities and its drawbacks. This leads to the presentation of the rationale and main features of task based language learning and the design task based lessons. The unit closes with a presentation of culture in language teaching and the importance of developing students’ intercultural competence.</dc:description>
  <cp:lastModifiedBy>Smaragda Papadopoulou</cp:lastModifiedBy>
  <cp:revision>8</cp:revision>
  <dcterms:created xsi:type="dcterms:W3CDTF">2015-04-08T11:43:40Z</dcterms:created>
  <dcterms:modified xsi:type="dcterms:W3CDTF">2015-11-25T19:30:12Z</dcterms:modified>
  <cp:category>Foreign Language Teaching and Learning</cp:category>
</cp:coreProperties>
</file>