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56" r:id="rId2"/>
    <p:sldId id="266" r:id="rId3"/>
    <p:sldId id="344" r:id="rId4"/>
    <p:sldId id="345"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 id="391" r:id="rId51"/>
    <p:sldId id="392" r:id="rId52"/>
    <p:sldId id="393" r:id="rId53"/>
    <p:sldId id="394" r:id="rId54"/>
    <p:sldId id="395" r:id="rId55"/>
    <p:sldId id="396" r:id="rId56"/>
    <p:sldId id="397" r:id="rId57"/>
    <p:sldId id="280" r:id="rId58"/>
    <p:sldId id="290" r:id="rId59"/>
    <p:sldId id="295" r:id="rId60"/>
    <p:sldId id="292" r:id="rId61"/>
    <p:sldId id="291" r:id="rId62"/>
    <p:sldId id="294" r:id="rId6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86"/>
            <p14:sldId id="387"/>
            <p14:sldId id="388"/>
            <p14:sldId id="389"/>
            <p14:sldId id="390"/>
            <p14:sldId id="391"/>
            <p14:sldId id="392"/>
            <p14:sldId id="393"/>
            <p14:sldId id="394"/>
            <p14:sldId id="395"/>
            <p14:sldId id="396"/>
            <p14:sldId id="397"/>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7/10/2015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1614540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537779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385560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6761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647897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5025864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116852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6159655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6226590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764576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204469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6267617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0594102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95492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9092520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6676373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4768985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1359035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162502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405892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1986477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12004567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41870958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2849941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8809874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41819593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12626885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40598507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2577649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4293494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36140363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1263698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16616041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135818494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1125546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238892361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425972352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106241602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5093726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35125447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4247555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345089866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9328196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27211852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39938467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14428712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27634015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405758106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146814211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3195269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60</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62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581329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880968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476517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6</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ΝΕΟΘΕΤΙΚΙΣΜΟΣ – ΛΟΓΙΚΟΣ </a:t>
            </a:r>
            <a:r>
              <a:rPr lang="el-GR" sz="2800" dirty="0" smtClean="0"/>
              <a:t>ΕΜΠΕΙΡΙΣΜΟΣ</a:t>
            </a:r>
            <a:endParaRPr lang="en-US" sz="2800" dirty="0" smtClean="0"/>
          </a:p>
          <a:p>
            <a:r>
              <a:rPr lang="el-GR" sz="2800" dirty="0"/>
              <a:t/>
            </a:r>
            <a:br>
              <a:rPr lang="el-GR" sz="2800" dirty="0"/>
            </a:br>
            <a:r>
              <a:rPr lang="el-GR" sz="2800" dirty="0"/>
              <a:t>ΣΠΥΡΟΥ ΠΑΝΑΓΙΩΤΗΣ</a:t>
            </a:r>
          </a:p>
          <a:p>
            <a:r>
              <a:rPr lang="el-GR" sz="2800" dirty="0" smtClean="0"/>
              <a:t>Σχολή </a:t>
            </a:r>
            <a:r>
              <a:rPr lang="el-GR" sz="2800" dirty="0"/>
              <a:t>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(8/18)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Αρχίζει μια πολεμική προς τον </a:t>
            </a:r>
            <a:r>
              <a:rPr lang="el-GR" altLang="el-GR" sz="2800" i="1" dirty="0"/>
              <a:t>Ψυχολογισμό</a:t>
            </a:r>
            <a:r>
              <a:rPr lang="el-GR" altLang="el-GR" sz="2800" dirty="0"/>
              <a:t> και τις μεθόδους του (τάση που επικρατούσε στην εποχή του και που προσπαθούσε να αναγάγει τις Λογικές δομές του νου σε ψυχολογικές παραμέτρους).</a:t>
            </a:r>
            <a:r>
              <a:rPr lang="el-GR" altLang="el-GR" sz="2800" i="1" dirty="0"/>
              <a:t> </a:t>
            </a:r>
          </a:p>
          <a:p>
            <a:r>
              <a:rPr lang="en-US" altLang="el-GR" sz="2800" dirty="0"/>
              <a:t>O </a:t>
            </a:r>
            <a:r>
              <a:rPr lang="el-GR" altLang="el-GR" sz="2800" dirty="0"/>
              <a:t>Ψυχολογισμός αναζητά το νόημα των λέξεων σε όρους εσωτερικών διαδικασιών και προσπαθεί να εξηγήσει τους τύπους σκέψης και λόγου με όρους της εμπειρικής φύσης του ανθρώπινου νου.</a:t>
            </a:r>
          </a:p>
          <a:p>
            <a:r>
              <a:rPr lang="el-GR" altLang="el-GR" sz="2800" dirty="0"/>
              <a:t>Κατά </a:t>
            </a:r>
            <a:r>
              <a:rPr lang="en-US" altLang="el-GR" sz="2800" dirty="0" err="1"/>
              <a:t>Frege</a:t>
            </a:r>
            <a:r>
              <a:rPr lang="el-GR" altLang="el-GR" sz="2800" dirty="0"/>
              <a:t>, η τάση αυτή συγχέει το ενέργημα του ‘</a:t>
            </a:r>
            <a:r>
              <a:rPr lang="el-GR" altLang="el-GR" sz="2800" dirty="0" err="1"/>
              <a:t>κρίνειν</a:t>
            </a:r>
            <a:r>
              <a:rPr lang="el-GR" altLang="el-GR" sz="2800" dirty="0"/>
              <a:t>’ με το περιεχόμενο της κρίσης, εξαρτώντας έτσι την αντικειμενικότητα και </a:t>
            </a:r>
            <a:r>
              <a:rPr lang="el-GR" altLang="el-GR" sz="2800" dirty="0" err="1"/>
              <a:t>διυποκειμενικότητα</a:t>
            </a:r>
            <a:r>
              <a:rPr lang="el-GR" altLang="el-GR" sz="2800" dirty="0"/>
              <a:t> του δεύτερου από την υποκειμενικότητα και σχετικότητα του πρώτου.</a:t>
            </a:r>
          </a:p>
        </p:txBody>
      </p:sp>
    </p:spTree>
    <p:extLst>
      <p:ext uri="{BB962C8B-B14F-4D97-AF65-F5344CB8AC3E}">
        <p14:creationId xmlns:p14="http://schemas.microsoft.com/office/powerpoint/2010/main" val="1063737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(9/18)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ψυχολογισμός αντλεί την καταγωγή του στον αγγλικό εμπειρισμό και συγχέει το περιεχόμενο της κρίσης, το </a:t>
            </a:r>
            <a:r>
              <a:rPr lang="el-GR" altLang="el-GR" sz="2800" i="1" dirty="0" err="1"/>
              <a:t>εννόημα</a:t>
            </a:r>
            <a:r>
              <a:rPr lang="el-GR" altLang="el-GR" sz="2800" dirty="0"/>
              <a:t> με τις ιδέες του </a:t>
            </a:r>
            <a:r>
              <a:rPr lang="en-US" altLang="el-GR" sz="2800" dirty="0"/>
              <a:t>Locke</a:t>
            </a:r>
            <a:r>
              <a:rPr lang="el-GR" altLang="el-GR" sz="2800" dirty="0"/>
              <a:t> που παράγονται από το υποκείμενο με τη βοήθεια γλωσσικών και νοητικών μηχανισμών. </a:t>
            </a:r>
          </a:p>
          <a:p>
            <a:r>
              <a:rPr lang="el-GR" altLang="el-GR" sz="2800" dirty="0"/>
              <a:t>Περιεχόμενο κρίσης είναι αφηρημένη οντότητα, η οποία υπάρχει ανεξάρτητα από την κρίση μας.</a:t>
            </a:r>
          </a:p>
          <a:p>
            <a:r>
              <a:rPr lang="el-GR" altLang="el-GR" sz="2800" dirty="0"/>
              <a:t> Η υποκειμενική εκδοχή είναι κάτι που υπακούει στους νόμους του συνειρμού και ανήκει στις εσωτερικές αναπαραστάσεις. </a:t>
            </a:r>
          </a:p>
          <a:p>
            <a:r>
              <a:rPr lang="el-GR" altLang="el-GR" sz="2800" dirty="0"/>
              <a:t>Η λογική του νοήματος αναδεικνύεται στις εξωτερικές αναπαραστάσεις, όπου η αλήθεια τους υπάρχει ανεξάρτητα του υποκειμένου. </a:t>
            </a:r>
          </a:p>
        </p:txBody>
      </p:sp>
    </p:spTree>
    <p:extLst>
      <p:ext uri="{BB962C8B-B14F-4D97-AF65-F5344CB8AC3E}">
        <p14:creationId xmlns:p14="http://schemas.microsoft.com/office/powerpoint/2010/main" val="665526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(10/18)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 </a:t>
            </a:r>
            <a:r>
              <a:rPr lang="el-GR" altLang="el-GR" sz="2800" dirty="0" err="1"/>
              <a:t>Dedekind</a:t>
            </a:r>
            <a:r>
              <a:rPr lang="el-GR" altLang="el-GR" sz="2800" dirty="0"/>
              <a:t>  με τις Τομές του επιδιώκει να αποδείξει, ότι ο απειροστικός λογισμός μπορεί να γίνει καθαρά αριθμητικά κι εντελώς ανεξάρτητα από οποιεσδήποτε γεωμετρικές αποδείξεις.</a:t>
            </a:r>
          </a:p>
          <a:p>
            <a:r>
              <a:rPr lang="el-GR" altLang="el-GR" sz="2800" dirty="0"/>
              <a:t>Ο </a:t>
            </a:r>
            <a:r>
              <a:rPr lang="el-GR" altLang="el-GR" sz="2800" dirty="0" err="1"/>
              <a:t>Frege</a:t>
            </a:r>
            <a:r>
              <a:rPr lang="el-GR" altLang="el-GR" sz="2800" dirty="0"/>
              <a:t> πρότεινε ένα πιο λεπτομερή τρόπο τυποποιώντας κάθε ορισμό και κάθε απόδειξη με ένα ακριβή συμβολισμό την δυνατότητα του οποίου έδειξε στην “</a:t>
            </a:r>
            <a:r>
              <a:rPr lang="el-GR" altLang="el-GR" sz="2800" dirty="0" err="1"/>
              <a:t>Εννοιογραφία</a:t>
            </a:r>
            <a:r>
              <a:rPr lang="el-GR" altLang="el-GR" sz="2800" dirty="0"/>
              <a:t>”.</a:t>
            </a:r>
          </a:p>
          <a:p>
            <a:r>
              <a:rPr lang="el-GR" altLang="el-GR" sz="2800" dirty="0"/>
              <a:t>Οι συναρτήσεις κι οι έννοιες, σύμφωνα με τον </a:t>
            </a:r>
            <a:r>
              <a:rPr lang="el-GR" altLang="el-GR" sz="2800" dirty="0" err="1"/>
              <a:t>Frege</a:t>
            </a:r>
            <a:r>
              <a:rPr lang="el-GR" altLang="el-GR" sz="2800" dirty="0"/>
              <a:t>, λογικά προηγούνται των συγκεκριμένων αντικειμένων.</a:t>
            </a:r>
          </a:p>
          <a:p>
            <a:r>
              <a:rPr lang="el-GR" altLang="el-GR" sz="2800" dirty="0"/>
              <a:t>Οι συναρτήσεις κι οι έννοιες, για τον </a:t>
            </a:r>
            <a:r>
              <a:rPr lang="el-GR" altLang="el-GR" sz="2800" dirty="0" err="1"/>
              <a:t>Frege</a:t>
            </a:r>
            <a:r>
              <a:rPr lang="el-GR" altLang="el-GR" sz="2800" dirty="0"/>
              <a:t> λογικά προηγούνται των συγκεκριμένων αντικειμένων. </a:t>
            </a:r>
            <a:endParaRPr lang="en-US" altLang="el-GR" sz="2800" dirty="0"/>
          </a:p>
        </p:txBody>
      </p:sp>
    </p:spTree>
    <p:extLst>
      <p:ext uri="{BB962C8B-B14F-4D97-AF65-F5344CB8AC3E}">
        <p14:creationId xmlns:p14="http://schemas.microsoft.com/office/powerpoint/2010/main" val="958439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(11/18)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Οι έννοιες μπορούν να χρησιμοποιηθούν για την παραγωγή αντικειμένων, κάθε μια από τις οποίες προκύπτει, ως συλλογή όλων των αντικειμένων που ήδη υπάρχουν και που ανήκουν στην έννοια. </a:t>
            </a:r>
            <a:endParaRPr lang="en-US" altLang="el-GR" sz="2800" dirty="0"/>
          </a:p>
          <a:p>
            <a:r>
              <a:rPr lang="el-GR" altLang="el-GR" sz="2800" dirty="0"/>
              <a:t>Αυτή η αντίληψη έχει κάτι από την ιδέα του Πλάτωνα, όπου το συγκεκριμένο μετέχει μιας γενικής ιδέας, η οποία και προηγείται.</a:t>
            </a:r>
            <a:endParaRPr lang="en-US" altLang="el-GR" sz="2800" dirty="0"/>
          </a:p>
          <a:p>
            <a:r>
              <a:rPr lang="el-GR" altLang="el-GR" sz="2800" dirty="0"/>
              <a:t> Η πίστη του </a:t>
            </a:r>
            <a:r>
              <a:rPr lang="el-GR" altLang="el-GR" sz="2800" dirty="0" err="1"/>
              <a:t>Frege</a:t>
            </a:r>
            <a:r>
              <a:rPr lang="el-GR" altLang="el-GR" sz="2800" dirty="0"/>
              <a:t>, στη λογική προτεραιότητα των εννοιών και των συναρτήσεων, είχε ως αποτέλεσμα να εισάγει τον όρο </a:t>
            </a:r>
            <a:r>
              <a:rPr lang="el-GR" altLang="el-GR" sz="2800" i="1" dirty="0"/>
              <a:t>λογικά αντικείμενα</a:t>
            </a:r>
            <a:r>
              <a:rPr lang="el-GR" altLang="el-GR" sz="2800" dirty="0"/>
              <a:t>, για όλες εκείνες τις οντότητες που προκύπτουν με τον παραπάνω τρόπο</a:t>
            </a:r>
          </a:p>
          <a:p>
            <a:endParaRPr lang="el-GR" altLang="el-GR" sz="2800" dirty="0"/>
          </a:p>
        </p:txBody>
      </p:sp>
    </p:spTree>
    <p:extLst>
      <p:ext uri="{BB962C8B-B14F-4D97-AF65-F5344CB8AC3E}">
        <p14:creationId xmlns:p14="http://schemas.microsoft.com/office/powerpoint/2010/main" val="17474382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(12/18)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i="1" dirty="0"/>
              <a:t>Οι προτάσεις ενέχουν αξία συνάρτησης.</a:t>
            </a:r>
          </a:p>
          <a:p>
            <a:r>
              <a:rPr lang="el-GR" altLang="el-GR" sz="2800" dirty="0"/>
              <a:t> Έτσι εάν φ(x) είναι μια προτασιακή συνάρτηση με άτομα (μεταβλητές), θα σημαίνει ότι για την x, (και όλα τα αντικείμενα που μπορούν να αντικαταστήσουν την x)  παράγει  πρόταση με </a:t>
            </a:r>
            <a:r>
              <a:rPr lang="el-GR" altLang="el-GR" sz="2800" dirty="0" err="1"/>
              <a:t>αληθοτιμές</a:t>
            </a:r>
            <a:r>
              <a:rPr lang="el-GR" altLang="el-GR" sz="2800" dirty="0"/>
              <a:t> Α ή Ψ. </a:t>
            </a:r>
          </a:p>
          <a:p>
            <a:r>
              <a:rPr lang="el-GR" altLang="el-GR" sz="2800" dirty="0"/>
              <a:t>Τα αντικείμενα αυτά τα λέμε ότι ανήκουν στην πρόταση φ(x).</a:t>
            </a:r>
          </a:p>
          <a:p>
            <a:r>
              <a:rPr lang="el-GR" altLang="el-GR" sz="2800" dirty="0"/>
              <a:t>Σε μια τέτοια περίπτωση, η αναφορά της </a:t>
            </a:r>
            <a:r>
              <a:rPr lang="el-GR" altLang="el-GR" sz="2800" dirty="0" err="1"/>
              <a:t>προκύπτουσας</a:t>
            </a:r>
            <a:r>
              <a:rPr lang="el-GR" altLang="el-GR" sz="2800" dirty="0"/>
              <a:t> πρότασης είναι κάποια από τις δύο </a:t>
            </a:r>
            <a:r>
              <a:rPr lang="el-GR" altLang="el-GR" sz="2800" dirty="0" err="1"/>
              <a:t>αληθοτιμές</a:t>
            </a:r>
            <a:r>
              <a:rPr lang="el-GR" altLang="el-GR" sz="2800" dirty="0"/>
              <a:t> Α,Ψ, οι οποίες, όπως ξέρουμε, αποτελούν το πεδίο τιμών της έννοιας φ(x), όταν αυτή θεωρηθεί ως συνάρτηση. </a:t>
            </a:r>
          </a:p>
        </p:txBody>
      </p:sp>
    </p:spTree>
    <p:extLst>
      <p:ext uri="{BB962C8B-B14F-4D97-AF65-F5344CB8AC3E}">
        <p14:creationId xmlns:p14="http://schemas.microsoft.com/office/powerpoint/2010/main" val="914100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(13/18)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Τα αντικείμενα που, αντικαθιστώντας την x, παράγουν προτάσεις, των οποίων η σημασία είναι η </a:t>
            </a:r>
            <a:r>
              <a:rPr lang="el-GR" altLang="el-GR" sz="2800" dirty="0" err="1"/>
              <a:t>αληθοτιμή</a:t>
            </a:r>
            <a:r>
              <a:rPr lang="el-GR" altLang="el-GR" sz="2800" dirty="0"/>
              <a:t> Α, λέμε ότι ανήκουν στην έννοια φ(x), δηλαδή στο πλάτος της έννοιας. </a:t>
            </a:r>
          </a:p>
          <a:p>
            <a:r>
              <a:rPr lang="el-GR" altLang="el-GR" sz="2800" dirty="0"/>
              <a:t>Εντελώς αντίστοιχη, αν και τεχνικά πιο σύνθετη, είναι η περίπτωση των τύπων που διαθέτουν περισσότερες από μια ελεύθερες μεταβλητές</a:t>
            </a:r>
          </a:p>
          <a:p>
            <a:r>
              <a:rPr lang="el-GR" altLang="el-GR" sz="2800" dirty="0"/>
              <a:t>Εκείνο που έκανε το συμβολικό σύστημα, που πρότεινε για την Λογική ο </a:t>
            </a:r>
            <a:r>
              <a:rPr lang="el-GR" altLang="el-GR" sz="2800" dirty="0" err="1"/>
              <a:t>Frege</a:t>
            </a:r>
            <a:r>
              <a:rPr lang="el-GR" altLang="el-GR" sz="2800" dirty="0"/>
              <a:t>, καινοτομία ήταν η εισαγωγή των </a:t>
            </a:r>
            <a:r>
              <a:rPr lang="el-GR" altLang="el-GR" sz="2800" dirty="0" err="1"/>
              <a:t>ποσοδεικτών</a:t>
            </a:r>
            <a:r>
              <a:rPr lang="el-GR" altLang="el-GR" sz="2800" dirty="0"/>
              <a:t> του </a:t>
            </a:r>
            <a:r>
              <a:rPr lang="el-GR" altLang="el-GR" sz="2800" i="1" dirty="0"/>
              <a:t>δια κάθε</a:t>
            </a:r>
            <a:r>
              <a:rPr lang="el-GR" altLang="el-GR" sz="2800" dirty="0"/>
              <a:t> και του </a:t>
            </a:r>
            <a:r>
              <a:rPr lang="el-GR" altLang="el-GR" sz="2800" i="1" dirty="0"/>
              <a:t>υπάρχει</a:t>
            </a:r>
            <a:r>
              <a:rPr lang="el-GR" altLang="el-GR" sz="2800" dirty="0"/>
              <a:t>, ως λειτουργικούς τελεστές που δρούσαν στο εσωτερικό της πρότασης. </a:t>
            </a:r>
          </a:p>
        </p:txBody>
      </p:sp>
    </p:spTree>
    <p:extLst>
      <p:ext uri="{BB962C8B-B14F-4D97-AF65-F5344CB8AC3E}">
        <p14:creationId xmlns:p14="http://schemas.microsoft.com/office/powerpoint/2010/main" val="635352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(14/18)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μέχρι τότε έστω και συμβολική λογική που είχε προταθεί, </a:t>
            </a:r>
            <a:r>
              <a:rPr lang="el-GR" altLang="el-GR" sz="2800" dirty="0" err="1"/>
              <a:t>Π.χ</a:t>
            </a:r>
            <a:r>
              <a:rPr lang="el-GR" altLang="el-GR" sz="2800" dirty="0"/>
              <a:t> από τον </a:t>
            </a:r>
            <a:r>
              <a:rPr lang="en-US" altLang="el-GR" sz="2800" dirty="0"/>
              <a:t>G</a:t>
            </a:r>
            <a:r>
              <a:rPr lang="el-GR" altLang="el-GR" sz="2800" dirty="0"/>
              <a:t>. </a:t>
            </a:r>
            <a:r>
              <a:rPr lang="en-US" altLang="el-GR" sz="2800" dirty="0"/>
              <a:t>Boole</a:t>
            </a:r>
            <a:r>
              <a:rPr lang="el-GR" altLang="el-GR" sz="2800" dirty="0"/>
              <a:t> (1848) θεωρούσε τις προτάσεις ως πακέτα </a:t>
            </a:r>
            <a:r>
              <a:rPr lang="el-GR" altLang="el-GR" sz="2800" dirty="0" err="1"/>
              <a:t>αληθοτιμών</a:t>
            </a:r>
            <a:r>
              <a:rPr lang="el-GR" altLang="el-GR" sz="2800" dirty="0"/>
              <a:t> χωρίς εσωτερικές μεταβλητές. </a:t>
            </a:r>
          </a:p>
          <a:p>
            <a:r>
              <a:rPr lang="el-GR" altLang="el-GR" sz="2800" dirty="0"/>
              <a:t>Η  εμβέλεια μιας τέτοιας Λογικής ήταν περιορισμένη. </a:t>
            </a:r>
          </a:p>
          <a:p>
            <a:r>
              <a:rPr lang="el-GR" altLang="el-GR" sz="2800" dirty="0"/>
              <a:t>Το σύστημα του </a:t>
            </a:r>
            <a:r>
              <a:rPr lang="el-GR" altLang="el-GR" sz="2800" dirty="0" err="1"/>
              <a:t>Frege</a:t>
            </a:r>
            <a:r>
              <a:rPr lang="el-GR" altLang="el-GR" sz="2800" dirty="0"/>
              <a:t> κι αργότερα το πλέον ευέλικτο σύστημα των </a:t>
            </a:r>
            <a:r>
              <a:rPr lang="el-GR" altLang="el-GR" sz="2800" dirty="0" err="1"/>
              <a:t>Russell</a:t>
            </a:r>
            <a:r>
              <a:rPr lang="el-GR" altLang="el-GR" sz="2800" dirty="0"/>
              <a:t> και </a:t>
            </a:r>
            <a:r>
              <a:rPr lang="el-GR" altLang="el-GR" sz="2800" dirty="0" err="1"/>
              <a:t>Whitehead</a:t>
            </a:r>
            <a:r>
              <a:rPr lang="el-GR" altLang="el-GR" sz="2800" dirty="0"/>
              <a:t> ήταν ένα συμβολικό πλαίσιο πολύ πλούσιο που μπορούσε να αξιοποιηθεί τόσο από τα Μαθηματικά όσο κι από την Φιλοσοφία και την Γλωσσολογία.</a:t>
            </a:r>
          </a:p>
          <a:p>
            <a:r>
              <a:rPr lang="el-GR" altLang="el-GR" sz="2800" dirty="0"/>
              <a:t>Ας δώσουμε ένα παράδειγμα της πρότασης- συνάρτησης.</a:t>
            </a:r>
          </a:p>
        </p:txBody>
      </p:sp>
    </p:spTree>
    <p:extLst>
      <p:ext uri="{BB962C8B-B14F-4D97-AF65-F5344CB8AC3E}">
        <p14:creationId xmlns:p14="http://schemas.microsoft.com/office/powerpoint/2010/main" val="32402137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(15/18) </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Έστω η μαθηματική συνάρτηση </a:t>
            </a:r>
            <a:r>
              <a:rPr lang="en-US" altLang="el-GR" sz="2800" dirty="0"/>
              <a:t>f</a:t>
            </a:r>
            <a:r>
              <a:rPr lang="el-GR" altLang="el-GR" sz="2800" dirty="0"/>
              <a:t>(</a:t>
            </a:r>
            <a:r>
              <a:rPr lang="en-US" altLang="el-GR" sz="2800" dirty="0"/>
              <a:t>x</a:t>
            </a:r>
            <a:r>
              <a:rPr lang="el-GR" altLang="el-GR" sz="2800" dirty="0"/>
              <a:t>) = 3</a:t>
            </a:r>
            <a:r>
              <a:rPr lang="en-US" altLang="el-GR" sz="2800" dirty="0"/>
              <a:t>x </a:t>
            </a:r>
            <a:r>
              <a:rPr lang="el-GR" altLang="el-GR" sz="2800" dirty="0"/>
              <a:t> - 2 </a:t>
            </a:r>
            <a:r>
              <a:rPr lang="en-US" altLang="el-GR" sz="2800" dirty="0"/>
              <a:t>x</a:t>
            </a:r>
            <a:r>
              <a:rPr lang="el-GR" altLang="el-GR" sz="2800" dirty="0"/>
              <a:t>. Αυτή δεν αποτελεί έννοια γιατί δεν εκφέρεται σε μορφή πρότασης την οποία μπορούμε να αποτιμήσουμε ως αληθή ή ψευδή. </a:t>
            </a:r>
          </a:p>
          <a:p>
            <a:r>
              <a:rPr lang="el-GR" altLang="el-GR" sz="2800" dirty="0"/>
              <a:t>Για να αντιληφθούμε τι είναι μια έννοια θα πρέπει να γράψουμε μια εξίσωση, π.χ. 3</a:t>
            </a:r>
            <a:r>
              <a:rPr lang="en-US" altLang="el-GR" sz="2800" dirty="0"/>
              <a:t>x </a:t>
            </a:r>
            <a:r>
              <a:rPr lang="el-GR" altLang="el-GR" sz="2800" dirty="0"/>
              <a:t>- 2</a:t>
            </a:r>
            <a:r>
              <a:rPr lang="en-US" altLang="el-GR" sz="2800" dirty="0"/>
              <a:t>x</a:t>
            </a:r>
            <a:r>
              <a:rPr lang="el-GR" altLang="el-GR" sz="2800" dirty="0"/>
              <a:t> = 7</a:t>
            </a:r>
            <a:r>
              <a:rPr lang="en-US" altLang="el-GR" sz="2800" dirty="0"/>
              <a:t>x</a:t>
            </a:r>
            <a:r>
              <a:rPr lang="el-GR" altLang="el-GR" sz="2800" dirty="0"/>
              <a:t>-6 η οποία ανάλογα με την εκάστοτε αντικατάσταση της μεταβλητής </a:t>
            </a:r>
            <a:r>
              <a:rPr lang="en-US" altLang="el-GR" sz="2800" dirty="0"/>
              <a:t>x</a:t>
            </a:r>
            <a:r>
              <a:rPr lang="el-GR" altLang="el-GR" sz="2800" dirty="0"/>
              <a:t> θα καθίσταται πρόταση που ισχυρίζεται ότι ισχύει η ισότητα των δυο μελών. </a:t>
            </a:r>
          </a:p>
          <a:p>
            <a:r>
              <a:rPr lang="el-GR" altLang="el-GR" sz="2800" dirty="0"/>
              <a:t>Π.χ. η αντικατάσταση  </a:t>
            </a:r>
            <a:r>
              <a:rPr lang="en-US" altLang="el-GR" sz="2800" dirty="0"/>
              <a:t>x</a:t>
            </a:r>
            <a:r>
              <a:rPr lang="el-GR" altLang="el-GR" sz="2800" dirty="0"/>
              <a:t> = 2 δημιουργεί την πρόταση 3.2</a:t>
            </a:r>
            <a:r>
              <a:rPr lang="en-US" altLang="el-GR" sz="2800" dirty="0"/>
              <a:t> </a:t>
            </a:r>
            <a:r>
              <a:rPr lang="el-GR" altLang="el-GR" sz="2800" dirty="0"/>
              <a:t> - 2.2 =  7.2 – 6, ήτοι 8 = 8 που είναι πάντα αληθής. </a:t>
            </a:r>
          </a:p>
          <a:p>
            <a:endParaRPr lang="el-GR" altLang="el-GR" sz="2800" dirty="0"/>
          </a:p>
        </p:txBody>
      </p:sp>
    </p:spTree>
    <p:extLst>
      <p:ext uri="{BB962C8B-B14F-4D97-AF65-F5344CB8AC3E}">
        <p14:creationId xmlns:p14="http://schemas.microsoft.com/office/powerpoint/2010/main" val="2162504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(16/18)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Οι τιμές ή η τιμή της χ = 2 για την οποία η Έννοια (πρόταση, συνάρτηση με μια ευρεία σημασία) παίρνει την τιμή Α, λέμε ότι ανήκει στην εν λόγω Έννοια. </a:t>
            </a:r>
          </a:p>
          <a:p>
            <a:r>
              <a:rPr lang="el-GR" altLang="el-GR" sz="2800" dirty="0"/>
              <a:t>Το 2 και το 1 λοιπόν, ως λύσεις της παραπάνω εξίσωσης, ανήκουν στην Έννοια.</a:t>
            </a:r>
          </a:p>
          <a:p>
            <a:r>
              <a:rPr lang="el-GR" altLang="el-GR" sz="2800" dirty="0"/>
              <a:t> Έτσι, μέσω των Εννοιών ορίζονται τα αντικείμενα ως πληρώσεις συναρτήσεων- προτάσεων. </a:t>
            </a:r>
          </a:p>
          <a:p>
            <a:r>
              <a:rPr lang="el-GR" altLang="el-GR" sz="2800" dirty="0"/>
              <a:t>Οι αριθμοί είναι τέτοια λογικά αντικείμενα.</a:t>
            </a:r>
          </a:p>
          <a:p>
            <a:r>
              <a:rPr lang="el-GR" altLang="el-GR" sz="2800" dirty="0"/>
              <a:t> Ο ορισμός τους προϋποθέτει κάποια απόδειξη της ύπαρξής τους. </a:t>
            </a:r>
          </a:p>
          <a:p>
            <a:r>
              <a:rPr lang="el-GR" altLang="el-GR" sz="2800" dirty="0"/>
              <a:t>Δηλαδή, θα πρέπει να διασφαλισθεί εκ των προτέρων ότι ο ορισμός, που επιχειρείται, δεν στερείται νοήματος.</a:t>
            </a:r>
          </a:p>
        </p:txBody>
      </p:sp>
    </p:spTree>
    <p:extLst>
      <p:ext uri="{BB962C8B-B14F-4D97-AF65-F5344CB8AC3E}">
        <p14:creationId xmlns:p14="http://schemas.microsoft.com/office/powerpoint/2010/main" val="10559208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(17/18) </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Έτσι, αφού το κατηγόρημα προϋποτίθεται του αντικειμένου, το μηδέν ορίστηκε ως εξής:</a:t>
            </a:r>
          </a:p>
          <a:p>
            <a:pPr>
              <a:defRPr/>
            </a:pPr>
            <a:r>
              <a:rPr lang="el-GR" sz="2800" dirty="0"/>
              <a:t>0 είναι ο αριθμός που ταιριάζει στην έννοια: </a:t>
            </a:r>
            <a:r>
              <a:rPr lang="el-GR" sz="2800" i="1" dirty="0"/>
              <a:t>δεν ταυτίζεται με τον εαυτό του.</a:t>
            </a:r>
            <a:endParaRPr lang="el-GR" sz="2800" dirty="0"/>
          </a:p>
          <a:p>
            <a:pPr>
              <a:defRPr/>
            </a:pPr>
            <a:r>
              <a:rPr lang="el-GR" sz="2800" dirty="0"/>
              <a:t>ενώ για το 1, </a:t>
            </a:r>
          </a:p>
          <a:p>
            <a:pPr>
              <a:defRPr/>
            </a:pPr>
            <a:r>
              <a:rPr lang="el-GR" sz="2800" dirty="0"/>
              <a:t>1 είναι ο αριθμός που ταιριάζει στην έννοια: </a:t>
            </a:r>
            <a:r>
              <a:rPr lang="el-GR" sz="2800" i="1" dirty="0"/>
              <a:t>ταυτίζεται με το 0.</a:t>
            </a:r>
            <a:endParaRPr lang="el-GR" sz="2800" dirty="0"/>
          </a:p>
          <a:p>
            <a:pPr>
              <a:defRPr/>
            </a:pPr>
            <a:r>
              <a:rPr lang="el-GR" sz="2800" dirty="0"/>
              <a:t>2 είναι ο αριθμός που ταιριάζει στην έννοια: </a:t>
            </a:r>
            <a:r>
              <a:rPr lang="el-GR" sz="2800" i="1" dirty="0"/>
              <a:t>ταυτίζεται με το 0 ή με το 1…</a:t>
            </a:r>
          </a:p>
          <a:p>
            <a:pPr>
              <a:defRPr/>
            </a:pPr>
            <a:r>
              <a:rPr lang="el-GR" sz="2800" dirty="0"/>
              <a:t>Εξάλλου, για να είναι οι αριθμοί  κάποιου είδους αντικείμενα πρέπει να μπορούμε να διατυπώσουμε μια πρόταση η οποία να εκφράζει ότι δυο αριθμοί είναι ταυτόσημοι.</a:t>
            </a:r>
          </a:p>
        </p:txBody>
      </p:sp>
    </p:spTree>
    <p:extLst>
      <p:ext uri="{BB962C8B-B14F-4D97-AF65-F5344CB8AC3E}">
        <p14:creationId xmlns:p14="http://schemas.microsoft.com/office/powerpoint/2010/main" val="3850751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11560" y="620688"/>
            <a:ext cx="7772400" cy="1470025"/>
          </a:xfrm>
        </p:spPr>
        <p:txBody>
          <a:bodyPr>
            <a:normAutofit fontScale="90000"/>
          </a:bodyPr>
          <a:lstStyle/>
          <a:p>
            <a:r>
              <a:rPr lang="el-GR" dirty="0"/>
              <a:t>ΝΕΟΘΕΤΙΚΙΣΜΟΣ – ΛΟΓΙΚΟΣ ΕΜΠΕΙΡΙΣΜΟΣ</a:t>
            </a:r>
            <a:br>
              <a:rPr lang="el-GR" dirty="0"/>
            </a:br>
            <a:r>
              <a:rPr lang="el-GR" dirty="0" err="1"/>
              <a:t>Gottlob</a:t>
            </a:r>
            <a:r>
              <a:rPr lang="el-GR" dirty="0"/>
              <a:t> </a:t>
            </a:r>
            <a:r>
              <a:rPr lang="el-GR" dirty="0" err="1"/>
              <a:t>Frege</a:t>
            </a:r>
            <a:r>
              <a:rPr lang="el-GR" dirty="0"/>
              <a:t> (1848-1925)</a:t>
            </a:r>
            <a:endParaRPr lang="el-GR" dirty="0"/>
          </a:p>
        </p:txBody>
      </p:sp>
      <p:pic>
        <p:nvPicPr>
          <p:cNvPr id="5" name="Εικόνα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77355" y="2780928"/>
            <a:ext cx="4040810" cy="3186301"/>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(18/18) </a:t>
            </a:r>
            <a:endParaRPr lang="el-GR" dirty="0"/>
          </a:p>
        </p:txBody>
      </p:sp>
      <p:sp>
        <p:nvSpPr>
          <p:cNvPr id="3" name="Θέση περιεχομένου 2"/>
          <p:cNvSpPr>
            <a:spLocks noGrp="1"/>
          </p:cNvSpPr>
          <p:nvPr>
            <p:ph idx="1"/>
          </p:nvPr>
        </p:nvSpPr>
        <p:spPr/>
        <p:txBody>
          <a:bodyPr>
            <a:normAutofit/>
          </a:bodyPr>
          <a:lstStyle/>
          <a:p>
            <a:r>
              <a:rPr lang="el-GR" altLang="el-GR" sz="2800" dirty="0"/>
              <a:t>Η γενική μορφή αυτής της πρότασης είναι α=β όπου ‘α’ και ‘β’ είναι ονόματα των αντικειμένων. Δηλαδή, να εξασφαλίσουμε συνθήκες ταυτότητας για όλα τα μέλη αυτής της τάξης: </a:t>
            </a:r>
          </a:p>
          <a:p>
            <a:r>
              <a:rPr lang="el-GR" altLang="el-GR" sz="2800" i="1" dirty="0"/>
              <a:t>Ο αριθμός που ανήκει στην έννοια </a:t>
            </a:r>
            <a:r>
              <a:rPr lang="en-US" altLang="el-GR" sz="2800" i="1" dirty="0"/>
              <a:t>F</a:t>
            </a:r>
            <a:r>
              <a:rPr lang="el-GR" altLang="el-GR" sz="2800" i="1" dirty="0"/>
              <a:t> είναι ταυτόσημος </a:t>
            </a:r>
            <a:r>
              <a:rPr lang="el-GR" altLang="el-GR" sz="2800" i="1" dirty="0" err="1"/>
              <a:t>μ’αυτόν</a:t>
            </a:r>
            <a:r>
              <a:rPr lang="el-GR" altLang="el-GR" sz="2800" i="1" dirty="0"/>
              <a:t> που ανήκει στην έννοια </a:t>
            </a:r>
            <a:r>
              <a:rPr lang="en-US" altLang="el-GR" sz="2800" i="1" dirty="0"/>
              <a:t>G</a:t>
            </a:r>
            <a:r>
              <a:rPr lang="el-GR" altLang="el-GR" sz="2800" dirty="0"/>
              <a:t>.</a:t>
            </a:r>
          </a:p>
          <a:p>
            <a:r>
              <a:rPr lang="el-GR" altLang="el-GR" sz="2800" dirty="0"/>
              <a:t>Παραπέμποντας έτσι στην ταύτιση μέσω του αυτού πλάτους των εννοιών. ……</a:t>
            </a:r>
          </a:p>
          <a:p>
            <a:endParaRPr lang="el-GR" altLang="el-GR" sz="2800" dirty="0"/>
          </a:p>
        </p:txBody>
      </p:sp>
    </p:spTree>
    <p:extLst>
      <p:ext uri="{BB962C8B-B14F-4D97-AF65-F5344CB8AC3E}">
        <p14:creationId xmlns:p14="http://schemas.microsoft.com/office/powerpoint/2010/main" val="26260222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(1864-1969)</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6225" y="1424153"/>
            <a:ext cx="5451550" cy="4293096"/>
          </a:xfrm>
          <a:prstGeom prst="rect">
            <a:avLst/>
          </a:prstGeom>
        </p:spPr>
      </p:pic>
    </p:spTree>
    <p:extLst>
      <p:ext uri="{BB962C8B-B14F-4D97-AF65-F5344CB8AC3E}">
        <p14:creationId xmlns:p14="http://schemas.microsoft.com/office/powerpoint/2010/main" val="3667208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(1/19)</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 </a:t>
            </a:r>
            <a:r>
              <a:rPr lang="el-GR" altLang="el-GR" sz="2800" dirty="0" err="1"/>
              <a:t>Frege</a:t>
            </a:r>
            <a:r>
              <a:rPr lang="el-GR" altLang="el-GR" sz="2800" dirty="0"/>
              <a:t> είχε δει καλύτερα από οποιονδήποτε προηγούμενό του, την </a:t>
            </a:r>
            <a:r>
              <a:rPr lang="el-GR" altLang="el-GR" sz="2800" dirty="0" err="1"/>
              <a:t>αναγωγιμότητα</a:t>
            </a:r>
            <a:r>
              <a:rPr lang="el-GR" altLang="el-GR" sz="2800" dirty="0"/>
              <a:t> της ολότητας της αριθμητικής στη Λογική. </a:t>
            </a:r>
            <a:endParaRPr lang="en-US" altLang="el-GR" sz="2800" dirty="0"/>
          </a:p>
          <a:p>
            <a:r>
              <a:rPr lang="el-GR" altLang="el-GR" sz="2800" dirty="0"/>
              <a:t>Αλλά παρόλο τον αξιοθαύμαστο συμβολισμό που είχε επινοήσει </a:t>
            </a:r>
            <a:r>
              <a:rPr lang="el-GR" altLang="el-GR" sz="2800" dirty="0" err="1"/>
              <a:t>γι</a:t>
            </a:r>
            <a:r>
              <a:rPr lang="el-GR" altLang="el-GR" sz="2800" dirty="0"/>
              <a:t> αυτό το σκοπό, η προσπάθειά του για μια παραγωγή της αριθμητικής από την Λογική, κατέστη τελικά ανεπιτυχής.</a:t>
            </a:r>
            <a:endParaRPr lang="en-US" altLang="el-GR" sz="2800" dirty="0"/>
          </a:p>
          <a:p>
            <a:r>
              <a:rPr lang="el-GR" altLang="el-GR" sz="2800" dirty="0"/>
              <a:t>Ο Β. </a:t>
            </a:r>
            <a:r>
              <a:rPr lang="el-GR" altLang="el-GR" sz="2800" dirty="0" err="1"/>
              <a:t>Russe</a:t>
            </a:r>
            <a:r>
              <a:rPr lang="en-US" altLang="el-GR" sz="2800" dirty="0"/>
              <a:t>l</a:t>
            </a:r>
            <a:r>
              <a:rPr lang="el-GR" altLang="el-GR" sz="2800" dirty="0"/>
              <a:t>l του ανακοίνωσε την ανακάλυψή του, το γνωστό ως </a:t>
            </a:r>
            <a:r>
              <a:rPr lang="el-GR" altLang="el-GR" sz="2800" i="1" dirty="0"/>
              <a:t>παράδοξο</a:t>
            </a:r>
            <a:r>
              <a:rPr lang="el-GR" altLang="el-GR" sz="2800" dirty="0"/>
              <a:t> </a:t>
            </a:r>
            <a:r>
              <a:rPr lang="el-GR" altLang="el-GR" sz="2800" i="1" dirty="0"/>
              <a:t>του </a:t>
            </a:r>
            <a:r>
              <a:rPr lang="el-GR" altLang="el-GR" sz="2800" i="1" dirty="0" err="1"/>
              <a:t>Russel</a:t>
            </a:r>
            <a:r>
              <a:rPr lang="en-US" altLang="el-GR" sz="2800" i="1" dirty="0"/>
              <a:t>l </a:t>
            </a:r>
            <a:r>
              <a:rPr lang="el-GR" altLang="el-GR" sz="2800" dirty="0"/>
              <a:t>(στον τρόπο που ο </a:t>
            </a:r>
            <a:r>
              <a:rPr lang="el-GR" altLang="el-GR" sz="2800" dirty="0" err="1"/>
              <a:t>Frege</a:t>
            </a:r>
            <a:r>
              <a:rPr lang="el-GR" altLang="el-GR" sz="2800" dirty="0"/>
              <a:t> συγκροτούσε τις προτάσεις) μια ανακάλυψη που απέδειξε ότι η πολύ προσεκτικά δομημένη λογική βάση του </a:t>
            </a:r>
            <a:r>
              <a:rPr lang="el-GR" altLang="el-GR" sz="2800" dirty="0" err="1"/>
              <a:t>Frege</a:t>
            </a:r>
            <a:r>
              <a:rPr lang="el-GR" altLang="el-GR" sz="2800" dirty="0"/>
              <a:t> δεν ήταν επαρκής να αντέξει το βάρος της αριθμητικής. </a:t>
            </a:r>
            <a:endParaRPr lang="en-US" altLang="el-GR" sz="2800" dirty="0"/>
          </a:p>
          <a:p>
            <a:endParaRPr lang="el-GR" altLang="el-GR" sz="2800" dirty="0"/>
          </a:p>
        </p:txBody>
      </p:sp>
    </p:spTree>
    <p:extLst>
      <p:ext uri="{BB962C8B-B14F-4D97-AF65-F5344CB8AC3E}">
        <p14:creationId xmlns:p14="http://schemas.microsoft.com/office/powerpoint/2010/main" val="5575618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(2/19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Έστω ότι έχουμε το σύνολο των στοιχείων που πληρούν μια πρόταση φ και αυτό ορίζεται ως {</a:t>
            </a:r>
            <a:r>
              <a:rPr lang="el-GR" altLang="el-GR" sz="2800" dirty="0" err="1"/>
              <a:t>xεA</a:t>
            </a:r>
            <a:r>
              <a:rPr lang="el-GR" altLang="el-GR" sz="2800" dirty="0"/>
              <a:t> | φ(x)}. </a:t>
            </a:r>
          </a:p>
          <a:p>
            <a:r>
              <a:rPr lang="el-GR" altLang="el-GR" sz="2800" dirty="0"/>
              <a:t>Η αντινομία του </a:t>
            </a:r>
            <a:r>
              <a:rPr lang="el-GR" altLang="el-GR" sz="2800" dirty="0" err="1"/>
              <a:t>Russel</a:t>
            </a:r>
            <a:r>
              <a:rPr lang="en-US" altLang="el-GR" sz="2800" dirty="0"/>
              <a:t>l</a:t>
            </a:r>
            <a:r>
              <a:rPr lang="el-GR" altLang="el-GR" sz="2800" dirty="0"/>
              <a:t> έγκειται στον ότι ως φ δεν μπορώ να νοήσω την πρόταση </a:t>
            </a:r>
            <a:r>
              <a:rPr lang="el-GR" altLang="el-GR" sz="2800" dirty="0" err="1"/>
              <a:t>xεx</a:t>
            </a:r>
            <a:r>
              <a:rPr lang="el-GR" altLang="el-GR" sz="2800" dirty="0"/>
              <a:t>.</a:t>
            </a:r>
          </a:p>
          <a:p>
            <a:r>
              <a:rPr lang="el-GR" altLang="el-GR" sz="2800" dirty="0"/>
              <a:t> Αν δεν υπάρχει αυτός ο  περιορισμός τότε το </a:t>
            </a:r>
          </a:p>
          <a:p>
            <a:r>
              <a:rPr lang="el-GR" altLang="el-GR" sz="2800" dirty="0"/>
              <a:t>R = {x | </a:t>
            </a:r>
            <a:r>
              <a:rPr lang="el-GR" altLang="el-GR" sz="2800" dirty="0" err="1"/>
              <a:t>xεx</a:t>
            </a:r>
            <a:r>
              <a:rPr lang="el-GR" altLang="el-GR" sz="2800" dirty="0"/>
              <a:t> } θα ήταν σύνολο.</a:t>
            </a:r>
          </a:p>
          <a:p>
            <a:r>
              <a:rPr lang="el-GR" altLang="el-GR" sz="2800" dirty="0"/>
              <a:t>Το R αποτελείται από τα σύνολα που δεν ανήκουν στον εαυτό τους.</a:t>
            </a:r>
          </a:p>
          <a:p>
            <a:r>
              <a:rPr lang="el-GR" altLang="el-GR" sz="2800" dirty="0"/>
              <a:t> Μα τότε η πρόταση </a:t>
            </a:r>
            <a:r>
              <a:rPr lang="el-GR" altLang="el-GR" sz="2800" dirty="0" err="1"/>
              <a:t>RεR</a:t>
            </a:r>
            <a:r>
              <a:rPr lang="el-GR" altLang="el-GR" sz="2800" dirty="0"/>
              <a:t> είναι αληθής και ψευδής; </a:t>
            </a:r>
          </a:p>
          <a:p>
            <a:r>
              <a:rPr lang="el-GR" altLang="el-GR" sz="2800" dirty="0"/>
              <a:t>Αν </a:t>
            </a:r>
            <a:r>
              <a:rPr lang="el-GR" altLang="el-GR" sz="2800" dirty="0" err="1"/>
              <a:t>RεR</a:t>
            </a:r>
            <a:r>
              <a:rPr lang="el-GR" altLang="el-GR" sz="2800" dirty="0"/>
              <a:t> τότε </a:t>
            </a:r>
            <a:r>
              <a:rPr lang="el-GR" altLang="el-GR" sz="2800" dirty="0" err="1"/>
              <a:t>RδεR</a:t>
            </a:r>
            <a:r>
              <a:rPr lang="el-GR" altLang="el-GR" sz="2800" dirty="0"/>
              <a:t> και αν </a:t>
            </a:r>
            <a:r>
              <a:rPr lang="el-GR" altLang="el-GR" sz="2800" dirty="0" err="1"/>
              <a:t>RδεR</a:t>
            </a:r>
            <a:r>
              <a:rPr lang="el-GR" altLang="el-GR" sz="2800" dirty="0"/>
              <a:t>  τότε </a:t>
            </a:r>
            <a:r>
              <a:rPr lang="el-GR" altLang="el-GR" sz="2800" dirty="0" err="1"/>
              <a:t>RεR</a:t>
            </a:r>
            <a:r>
              <a:rPr lang="el-GR" altLang="el-GR" sz="2800" dirty="0"/>
              <a:t>. </a:t>
            </a:r>
          </a:p>
        </p:txBody>
      </p:sp>
    </p:spTree>
    <p:extLst>
      <p:ext uri="{BB962C8B-B14F-4D97-AF65-F5344CB8AC3E}">
        <p14:creationId xmlns:p14="http://schemas.microsoft.com/office/powerpoint/2010/main" val="20090306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(3/19</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Περαιτέρω, οι </a:t>
            </a:r>
            <a:r>
              <a:rPr lang="el-GR" altLang="el-GR" sz="2800" dirty="0" err="1"/>
              <a:t>Russell</a:t>
            </a:r>
            <a:r>
              <a:rPr lang="el-GR" altLang="el-GR" sz="2800" dirty="0"/>
              <a:t> και </a:t>
            </a:r>
            <a:r>
              <a:rPr lang="el-GR" altLang="el-GR" sz="2800" dirty="0" err="1"/>
              <a:t>Whitehead</a:t>
            </a:r>
            <a:r>
              <a:rPr lang="el-GR" altLang="el-GR" sz="2800" dirty="0"/>
              <a:t> στο </a:t>
            </a:r>
            <a:r>
              <a:rPr lang="el-GR" altLang="el-GR" sz="2800" dirty="0" err="1"/>
              <a:t>Principia</a:t>
            </a:r>
            <a:r>
              <a:rPr lang="el-GR" altLang="el-GR" sz="2800" dirty="0"/>
              <a:t> </a:t>
            </a:r>
            <a:r>
              <a:rPr lang="el-GR" altLang="el-GR" sz="2800" dirty="0" err="1"/>
              <a:t>Mathematica</a:t>
            </a:r>
            <a:r>
              <a:rPr lang="el-GR" altLang="el-GR" sz="2800" dirty="0"/>
              <a:t> (1905) ανανέωσαν την προσπάθεια του </a:t>
            </a:r>
            <a:r>
              <a:rPr lang="el-GR" altLang="el-GR" sz="2800" dirty="0" err="1"/>
              <a:t>Frege</a:t>
            </a:r>
            <a:r>
              <a:rPr lang="el-GR" altLang="el-GR" sz="2800" dirty="0"/>
              <a:t>, προτείνοντας  έναντι του παραδόξου, τη λεγόμενη </a:t>
            </a:r>
            <a:r>
              <a:rPr lang="el-GR" altLang="el-GR" sz="2800" i="1" dirty="0"/>
              <a:t>θεωρία των τύπων.</a:t>
            </a:r>
            <a:endParaRPr lang="el-GR" altLang="el-GR" sz="2800" dirty="0"/>
          </a:p>
          <a:p>
            <a:r>
              <a:rPr lang="el-GR" altLang="el-GR" sz="2800" dirty="0"/>
              <a:t> Μπορούμε ισοδύναμα να πούμε ότι αφορά σε μια Θεωρία Συνόλων οροθετημένη σε αξιώματα.</a:t>
            </a:r>
          </a:p>
          <a:p>
            <a:r>
              <a:rPr lang="el-GR" altLang="el-GR" sz="2800" dirty="0"/>
              <a:t> Την αντινομία  μπορούμε να τη περιγράψουμε ως την λογική αδυναμία του να θεωρήσω την έννοια </a:t>
            </a:r>
            <a:r>
              <a:rPr lang="el-GR" altLang="el-GR" sz="2800" i="1" dirty="0"/>
              <a:t>το σύνολο όλων των συνόλων</a:t>
            </a:r>
            <a:r>
              <a:rPr lang="el-GR" altLang="el-GR" sz="2800" dirty="0"/>
              <a:t>. </a:t>
            </a:r>
          </a:p>
          <a:p>
            <a:r>
              <a:rPr lang="el-GR" altLang="el-GR" sz="2800" dirty="0"/>
              <a:t>Βασική διαφορά, ανάμεσα τον </a:t>
            </a:r>
            <a:r>
              <a:rPr lang="el-GR" altLang="el-GR" sz="2800" dirty="0" err="1"/>
              <a:t>Frege</a:t>
            </a:r>
            <a:r>
              <a:rPr lang="el-GR" altLang="el-GR" sz="2800" dirty="0"/>
              <a:t> και τον </a:t>
            </a:r>
            <a:r>
              <a:rPr lang="el-GR" altLang="el-GR" sz="2800" dirty="0" err="1"/>
              <a:t>Russell</a:t>
            </a:r>
            <a:r>
              <a:rPr lang="el-GR" altLang="el-GR" sz="2800" dirty="0"/>
              <a:t>, είναι ότι ο πρώτος αποδίδει στους ορισμούς ένα ρόλο οντολογικής αποκάλυψης λογικών αντικειμένων, με μια πλατωνική πρόθεση, ενώ ο δεύτερος τους βλέπει ως εργαλεία χωρίς οντολογική βαρύτητα, (νομιναλιστικά, ως συμβάσεις επί συμβόλων).</a:t>
            </a:r>
          </a:p>
        </p:txBody>
      </p:sp>
    </p:spTree>
    <p:extLst>
      <p:ext uri="{BB962C8B-B14F-4D97-AF65-F5344CB8AC3E}">
        <p14:creationId xmlns:p14="http://schemas.microsoft.com/office/powerpoint/2010/main" val="5287390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(4/19</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Το σύστημα του </a:t>
            </a:r>
            <a:r>
              <a:rPr lang="el-GR" altLang="el-GR" sz="2800" dirty="0" err="1"/>
              <a:t>Principia</a:t>
            </a:r>
            <a:r>
              <a:rPr lang="el-GR" altLang="el-GR" sz="2800" dirty="0"/>
              <a:t> </a:t>
            </a:r>
            <a:r>
              <a:rPr lang="el-GR" altLang="el-GR" sz="2800" dirty="0" err="1"/>
              <a:t>Mathematica</a:t>
            </a:r>
            <a:r>
              <a:rPr lang="el-GR" altLang="el-GR" sz="2800" dirty="0"/>
              <a:t> αποτελεί την οριστική ενσάρκωση της </a:t>
            </a:r>
            <a:r>
              <a:rPr lang="el-GR" altLang="el-GR" sz="2800" dirty="0" err="1"/>
              <a:t>λογι</a:t>
            </a:r>
            <a:r>
              <a:rPr lang="el-GR" altLang="el-GR" sz="2800" dirty="0"/>
              <a:t>(</a:t>
            </a:r>
            <a:r>
              <a:rPr lang="el-GR" altLang="el-GR" sz="2800" dirty="0" err="1"/>
              <a:t>στι</a:t>
            </a:r>
            <a:r>
              <a:rPr lang="el-GR" altLang="el-GR" sz="2800" dirty="0"/>
              <a:t>)</a:t>
            </a:r>
            <a:r>
              <a:rPr lang="el-GR" altLang="el-GR" sz="2800" dirty="0" err="1"/>
              <a:t>κής</a:t>
            </a:r>
            <a:r>
              <a:rPr lang="el-GR" altLang="el-GR" sz="2800" dirty="0"/>
              <a:t> αντίληψης των μαθηματικών –</a:t>
            </a:r>
          </a:p>
          <a:p>
            <a:r>
              <a:rPr lang="el-GR" altLang="el-GR" sz="2800" dirty="0"/>
              <a:t> όχι, φυσικά, ως σύστημα μαθηματικών  για κοινή χρήση από τους μαθηματικούς, αλλά ως μια εξιδανικευμένη σύνθεση των αυστηρών μαθηματικών (τα Μαθηματικά ως  οικοδόμημα προτάσεων), η οποία εφοδιάζει αποδεδειγμένες γενικές αρχές, τις οποίες ωστόσο οι συνηθισμένες μαθηματικές έρευνες μπορούν να αποφύγουν. </a:t>
            </a:r>
          </a:p>
          <a:p>
            <a:r>
              <a:rPr lang="el-GR" altLang="el-GR" sz="2800" dirty="0"/>
              <a:t>Δηλαδή, σε αυτή την προοπτική τα Μαθηματικά εμφανίζονται, όπως τα είχε δει ο </a:t>
            </a:r>
            <a:r>
              <a:rPr lang="el-GR" altLang="el-GR" sz="2800" dirty="0" err="1"/>
              <a:t>Thomae</a:t>
            </a:r>
            <a:r>
              <a:rPr lang="el-GR" altLang="el-GR" sz="2800" dirty="0"/>
              <a:t>, ως ένας μηχανισμός παραγωγής ταυτολογιών.</a:t>
            </a:r>
          </a:p>
          <a:p>
            <a:r>
              <a:rPr lang="el-GR" altLang="el-GR" sz="2800" dirty="0"/>
              <a:t>Ωστόσο, το λογιστικό πρόγραμμα δεν είναι δίχως μειονεκτήματα.</a:t>
            </a:r>
          </a:p>
        </p:txBody>
      </p:sp>
    </p:spTree>
    <p:extLst>
      <p:ext uri="{BB962C8B-B14F-4D97-AF65-F5344CB8AC3E}">
        <p14:creationId xmlns:p14="http://schemas.microsoft.com/office/powerpoint/2010/main" val="27293736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(5/19</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Η θεμελίωση των Μαθηματικών πάνω στην Λογική πλήρως, αποτελεί ένα ακατόρθωτο στόχο για να πραγματοποιηθεί, αφού στο </a:t>
            </a:r>
            <a:r>
              <a:rPr lang="el-GR" altLang="el-GR" sz="2800" dirty="0" err="1"/>
              <a:t>Principia</a:t>
            </a:r>
            <a:r>
              <a:rPr lang="el-GR" altLang="el-GR" sz="2800" dirty="0"/>
              <a:t>, στη σελίδα 150 αποδεικνύεται μόλις η βασική αυτονόητη αρχή ότι 1 + 1 = 2.</a:t>
            </a:r>
          </a:p>
          <a:p>
            <a:r>
              <a:rPr lang="el-GR" altLang="el-GR" sz="2800" dirty="0"/>
              <a:t>Πόσο μάλλον, αν θα απαιτούσαμε με τον ίδιο </a:t>
            </a:r>
            <a:r>
              <a:rPr lang="el-GR" altLang="el-GR" sz="2800" dirty="0" err="1"/>
              <a:t>υπερσχολαστικό</a:t>
            </a:r>
            <a:r>
              <a:rPr lang="el-GR" altLang="el-GR" sz="2800" dirty="0"/>
              <a:t> τρόπο να αποδείξουμε όλα τα μαθηματικά θεωρήματα που υπήρξαν και θα υπάρξουν στο μέλλον. </a:t>
            </a:r>
          </a:p>
          <a:p>
            <a:r>
              <a:rPr lang="el-GR" altLang="el-GR" sz="2800" dirty="0"/>
              <a:t>Εκείνο που έδειξαν οι </a:t>
            </a:r>
            <a:r>
              <a:rPr lang="el-GR" altLang="el-GR" sz="2800" dirty="0" err="1"/>
              <a:t>Frege</a:t>
            </a:r>
            <a:r>
              <a:rPr lang="el-GR" altLang="el-GR" sz="2800" dirty="0"/>
              <a:t> και </a:t>
            </a:r>
            <a:r>
              <a:rPr lang="el-GR" altLang="el-GR" sz="2800" dirty="0" err="1"/>
              <a:t>Russe</a:t>
            </a:r>
            <a:r>
              <a:rPr lang="en-US" altLang="el-GR" sz="2800" dirty="0"/>
              <a:t>l</a:t>
            </a:r>
            <a:r>
              <a:rPr lang="el-GR" altLang="el-GR" sz="2800" dirty="0"/>
              <a:t>l ήταν ότι είναι η δυνατότητα, να αναλύσουμε την αριθμητική σε καθαρά λογικούς όρους κι έτσι να την εκθέσουμε ως ένα προϊόν της αφηρημένης σκέψης, που είναι </a:t>
            </a:r>
            <a:r>
              <a:rPr lang="el-GR" altLang="el-GR" sz="2800" dirty="0" err="1"/>
              <a:t>εξ'ολοκλήρου</a:t>
            </a:r>
            <a:r>
              <a:rPr lang="el-GR" altLang="el-GR" sz="2800" dirty="0"/>
              <a:t> ανεξάρτητο από τη διαίσθηση. </a:t>
            </a:r>
          </a:p>
        </p:txBody>
      </p:sp>
    </p:spTree>
    <p:extLst>
      <p:ext uri="{BB962C8B-B14F-4D97-AF65-F5344CB8AC3E}">
        <p14:creationId xmlns:p14="http://schemas.microsoft.com/office/powerpoint/2010/main" val="34972255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(6/19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b="1" dirty="0"/>
              <a:t>Λογική και αντικειμενική πραγματικότητα</a:t>
            </a:r>
            <a:r>
              <a:rPr lang="el-GR" altLang="el-GR" sz="2800" dirty="0"/>
              <a:t> Έχοντας ερμηνεύσει λογιστικά τα Μαθηματικά, γίνονται ένα οικοδόμημα προτάσεων τακτοποιημένο, ως παραγωγικό σύστημα βασισμένο πάνω σε ένα μικρό αριθμό αξιωμάτων, το οποίο εκφράζει απλές αλήθειες της Λογικής. </a:t>
            </a:r>
          </a:p>
          <a:p>
            <a:r>
              <a:rPr lang="el-GR" altLang="el-GR" sz="2800" dirty="0"/>
              <a:t>Είναι ένα τυπικό σύστημα, με την έννοια ότι είναι δομημένο συντακτικά με τη χρήση ενός μικρού αριθμού κανόνων, όπως είναι το </a:t>
            </a:r>
            <a:r>
              <a:rPr lang="el-GR" altLang="el-GR" sz="2800" dirty="0" err="1"/>
              <a:t>Modus</a:t>
            </a:r>
            <a:r>
              <a:rPr lang="el-GR" altLang="el-GR" sz="2800" dirty="0"/>
              <a:t> </a:t>
            </a:r>
            <a:r>
              <a:rPr lang="el-GR" altLang="el-GR" sz="2800" dirty="0" err="1"/>
              <a:t>Ponens</a:t>
            </a:r>
            <a:r>
              <a:rPr lang="el-GR" altLang="el-GR" sz="2800" dirty="0"/>
              <a:t>.</a:t>
            </a:r>
          </a:p>
          <a:p>
            <a:r>
              <a:rPr lang="el-GR" altLang="el-GR" sz="2800" dirty="0"/>
              <a:t> Βέβαια, οι πρωταρχικές ιδέες και οι πρωταρχικές προτάσεις, του </a:t>
            </a:r>
            <a:r>
              <a:rPr lang="el-GR" altLang="el-GR" sz="2800" dirty="0" err="1"/>
              <a:t>Principia</a:t>
            </a:r>
            <a:r>
              <a:rPr lang="el-GR" altLang="el-GR" sz="2800" dirty="0"/>
              <a:t>, δεν είναι αυθαίρετα αξιώματα, αλλά έχουν επιλεγεί με την πίστη ότι ανταποκρίνονται στις αντικειμενικές λογικές αρχές.</a:t>
            </a:r>
          </a:p>
          <a:p>
            <a:endParaRPr lang="el-GR" altLang="el-GR" sz="2800" dirty="0"/>
          </a:p>
        </p:txBody>
      </p:sp>
    </p:spTree>
    <p:extLst>
      <p:ext uri="{BB962C8B-B14F-4D97-AF65-F5344CB8AC3E}">
        <p14:creationId xmlns:p14="http://schemas.microsoft.com/office/powerpoint/2010/main" val="7517338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(7/19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Οι λογικές αρχές, που έχουν θεωρηθεί ως πρωτογενείς, πρέπει </a:t>
            </a:r>
            <a:r>
              <a:rPr lang="el-GR" altLang="el-GR" sz="2800" dirty="0" err="1"/>
              <a:t>κατ'αυτή</a:t>
            </a:r>
            <a:r>
              <a:rPr lang="el-GR" altLang="el-GR" sz="2800" dirty="0"/>
              <a:t> την έννοια να είναι απόλυτες και πρέπει να αντιστοιχούν στη μορφή και τη δομή του γνωστού κόσμου.</a:t>
            </a:r>
          </a:p>
          <a:p>
            <a:r>
              <a:rPr lang="el-GR" altLang="el-GR" sz="2800" dirty="0"/>
              <a:t>Το </a:t>
            </a:r>
            <a:r>
              <a:rPr lang="el-GR" altLang="el-GR" sz="2800" dirty="0" err="1"/>
              <a:t>Principia</a:t>
            </a:r>
            <a:r>
              <a:rPr lang="el-GR" altLang="el-GR" sz="2800" dirty="0"/>
              <a:t>, γίνεται με αυτό τον τρόπο, κάτι πολύ περισσότερο από ένα αυθαίρετο τυπικό σύστημα.</a:t>
            </a:r>
          </a:p>
          <a:p>
            <a:r>
              <a:rPr lang="el-GR" altLang="el-GR" sz="2800" dirty="0"/>
              <a:t> Είναι το τυπικό σύστημα, που αναδεικνύει, σε μία συμβολική μορφή τη λογική δομή του αληθινού κόσμου και μέσω μιας μεθόδου παραγωγής συμπερασμάτων παρουσιάζει μία a priori θεωρία του κόσμου. Στο </a:t>
            </a:r>
            <a:r>
              <a:rPr lang="el-GR" altLang="el-GR" sz="2800" dirty="0" err="1"/>
              <a:t>Principia</a:t>
            </a:r>
            <a:r>
              <a:rPr lang="el-GR" altLang="el-GR" sz="2800" dirty="0"/>
              <a:t>, αναπτύσσεται μια άποψη που θα συνοψίζαμε ως εξής: </a:t>
            </a:r>
          </a:p>
        </p:txBody>
      </p:sp>
    </p:spTree>
    <p:extLst>
      <p:ext uri="{BB962C8B-B14F-4D97-AF65-F5344CB8AC3E}">
        <p14:creationId xmlns:p14="http://schemas.microsoft.com/office/powerpoint/2010/main" val="5370911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(8/19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Κάθε τυπικό σύστημα πρέπει να εισάγεται με την απαίτηση των:</a:t>
            </a:r>
          </a:p>
          <a:p>
            <a:r>
              <a:rPr lang="el-GR" altLang="el-GR" sz="2800" dirty="0"/>
              <a:t>(α) κατάλληλων αξιωμάτων, δηλαδή των γενικών αξιωμάτων του λογισμού που χρησιμοποιείται και ενδεχομένως ειδικών αξιωμάτων για τη συγκεκριμένη θεωρία που εξετάζεται, </a:t>
            </a:r>
          </a:p>
          <a:p>
            <a:r>
              <a:rPr lang="el-GR" altLang="el-GR" sz="2800" dirty="0"/>
              <a:t>(β) των κανόνων της διαδικασίας που είναι διαθέσιμοι στην παραγωγή των καινούργιων τύπων και </a:t>
            </a:r>
          </a:p>
          <a:p>
            <a:r>
              <a:rPr lang="el-GR" altLang="el-GR" sz="2800" dirty="0"/>
              <a:t>(γ) ένα πεδίο ορισμού των μεταβλητών (ατόμων). </a:t>
            </a:r>
          </a:p>
          <a:p>
            <a:r>
              <a:rPr lang="el-GR" altLang="el-GR" sz="2800" dirty="0"/>
              <a:t>Στο </a:t>
            </a:r>
            <a:r>
              <a:rPr lang="el-GR" altLang="el-GR" sz="2800" dirty="0" err="1"/>
              <a:t>Principia</a:t>
            </a:r>
            <a:r>
              <a:rPr lang="el-GR" altLang="el-GR" sz="2800" dirty="0"/>
              <a:t> τα λογικά αξιώματα είναι ξεκάθαρα καθορισμένα και δεν υπάρχουν καθόλου ειδικά αξιώματα (ειδικές μαθηματικές δομές).</a:t>
            </a:r>
          </a:p>
        </p:txBody>
      </p:sp>
    </p:spTree>
    <p:extLst>
      <p:ext uri="{BB962C8B-B14F-4D97-AF65-F5344CB8AC3E}">
        <p14:creationId xmlns:p14="http://schemas.microsoft.com/office/powerpoint/2010/main" val="3110597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(1/18) </a:t>
            </a:r>
            <a:endParaRPr lang="en-US" dirty="0"/>
          </a:p>
        </p:txBody>
      </p:sp>
      <p:sp>
        <p:nvSpPr>
          <p:cNvPr id="3" name="Θέση περιεχομένου 2"/>
          <p:cNvSpPr>
            <a:spLocks noGrp="1"/>
          </p:cNvSpPr>
          <p:nvPr>
            <p:ph idx="1"/>
          </p:nvPr>
        </p:nvSpPr>
        <p:spPr/>
        <p:txBody>
          <a:bodyPr>
            <a:normAutofit fontScale="92500" lnSpcReduction="20000"/>
          </a:bodyPr>
          <a:lstStyle/>
          <a:p>
            <a:pPr>
              <a:defRPr/>
            </a:pPr>
            <a:r>
              <a:rPr lang="en-US" sz="2800" dirty="0" smtClean="0"/>
              <a:t>H </a:t>
            </a:r>
            <a:r>
              <a:rPr lang="el-GR" sz="2800" dirty="0" smtClean="0"/>
              <a:t>επίδραση του </a:t>
            </a:r>
            <a:r>
              <a:rPr lang="en-US" sz="2800" dirty="0" smtClean="0"/>
              <a:t>Kant</a:t>
            </a:r>
            <a:r>
              <a:rPr lang="el-GR" sz="2800" dirty="0" smtClean="0"/>
              <a:t> στην φιλοσοφία και ιδιαίτερα των Μαθηματικών του 19</a:t>
            </a:r>
            <a:r>
              <a:rPr lang="el-GR" sz="2800" baseline="30000" dirty="0" smtClean="0"/>
              <a:t>ου</a:t>
            </a:r>
            <a:r>
              <a:rPr lang="el-GR" sz="2800" dirty="0" smtClean="0"/>
              <a:t> αι</a:t>
            </a:r>
            <a:r>
              <a:rPr lang="en-US" sz="2800" dirty="0" smtClean="0"/>
              <a:t>. </a:t>
            </a:r>
            <a:r>
              <a:rPr lang="el-GR" sz="2800" dirty="0" smtClean="0"/>
              <a:t>υπήρξε αποφασιστική. </a:t>
            </a:r>
            <a:endParaRPr lang="en-US" sz="2800" dirty="0" smtClean="0"/>
          </a:p>
          <a:p>
            <a:pPr>
              <a:defRPr/>
            </a:pPr>
            <a:r>
              <a:rPr lang="el-GR" sz="2800" dirty="0" smtClean="0"/>
              <a:t>Τα αποτελέσματα Φυσικής και Μαθηματικών ήρθαν να αλλάξουν εν μέρει αυτή την άποψη. </a:t>
            </a:r>
            <a:endParaRPr lang="en-US" sz="2800" dirty="0" smtClean="0"/>
          </a:p>
          <a:p>
            <a:pPr>
              <a:defRPr/>
            </a:pPr>
            <a:r>
              <a:rPr lang="el-GR" sz="2800" dirty="0" smtClean="0"/>
              <a:t>Οι </a:t>
            </a:r>
            <a:r>
              <a:rPr lang="en-US" sz="2800" dirty="0" smtClean="0"/>
              <a:t>a priori </a:t>
            </a:r>
            <a:r>
              <a:rPr lang="el-GR" sz="2800" dirty="0" smtClean="0"/>
              <a:t>εποπτείες του χώρου και του χρόνου οι οποίες έχουν νόημα στο πλαίσιο της νευτώνειας Φυσικής αποκτούν εντελώς νέο περιεχόμενο στο πλαίσιο της ειδικής θεωρίας της σχετικότητας.</a:t>
            </a:r>
            <a:endParaRPr lang="en-US" sz="2800" dirty="0" smtClean="0"/>
          </a:p>
          <a:p>
            <a:pPr>
              <a:defRPr/>
            </a:pPr>
            <a:r>
              <a:rPr lang="el-GR" sz="2800" dirty="0" smtClean="0"/>
              <a:t>Στην κβαντομηχανική θεωρία αναδεικνύεται ένας </a:t>
            </a:r>
            <a:r>
              <a:rPr lang="el-GR" sz="2800" dirty="0" err="1" smtClean="0"/>
              <a:t>πιθανοκρατικός</a:t>
            </a:r>
            <a:r>
              <a:rPr lang="el-GR" sz="2800" dirty="0" smtClean="0"/>
              <a:t> χαρακτήρας των φυσικών νόμων που είναι αντίθετος στην επίσης </a:t>
            </a:r>
            <a:r>
              <a:rPr lang="en-US" sz="2800" dirty="0" smtClean="0"/>
              <a:t>a priori</a:t>
            </a:r>
            <a:r>
              <a:rPr lang="el-GR" sz="2800" dirty="0" smtClean="0"/>
              <a:t> καντιανή κατηγορία της αιτιότητας.</a:t>
            </a:r>
            <a:endParaRPr lang="el-GR" sz="2800" dirty="0"/>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(9/19</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Οι μαθηματικές οντότητες μπορούν αν χρειαστεί να εκφραστούν με όρους των λογικών οντοτήτων, μέσω ρητά διατυπωμένων  ορισμών. </a:t>
            </a:r>
          </a:p>
          <a:p>
            <a:r>
              <a:rPr lang="el-GR" altLang="el-GR" sz="2800" dirty="0"/>
              <a:t>Οι κανόνες παραγωγής δεν έχουν διασαφηνιστεί πλήρως, αλλά η παράλειψη αυτή μπορεί να ξεπεραστεί χωρίς δυσκολία.</a:t>
            </a:r>
          </a:p>
          <a:p>
            <a:r>
              <a:rPr lang="el-GR" altLang="el-GR" sz="2800" dirty="0"/>
              <a:t>Έτσι, μόνο το πεδίο που παραμένει εντελώς απροσδιόριστο είναι εκείνο του ορισμού των μεταβλητών. </a:t>
            </a:r>
          </a:p>
          <a:p>
            <a:r>
              <a:rPr lang="el-GR" altLang="el-GR" sz="2800" dirty="0"/>
              <a:t>Αυτό το πεδίο σε μια τυπική θεωρία θα είναι μη λογικές πρωταρχικές έννοιες, ικανές να καθορίσουν το νέο σε κάθε θεωρία που δημιουργείται, όπως για παράδειγμα η τάξη Ν  των φυσικών αριθμών στο</a:t>
            </a:r>
          </a:p>
        </p:txBody>
      </p:sp>
    </p:spTree>
    <p:extLst>
      <p:ext uri="{BB962C8B-B14F-4D97-AF65-F5344CB8AC3E}">
        <p14:creationId xmlns:p14="http://schemas.microsoft.com/office/powerpoint/2010/main" val="4978544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(10/19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σύστημα αριθμητικής του </a:t>
            </a:r>
            <a:r>
              <a:rPr lang="el-GR" sz="2800" dirty="0" err="1"/>
              <a:t>Peano</a:t>
            </a:r>
            <a:r>
              <a:rPr lang="el-GR" sz="2800" dirty="0"/>
              <a:t> ή  η τάξη των σημείων στο σύστημα της ευκλείδειας Γεωμετρίας του </a:t>
            </a:r>
            <a:r>
              <a:rPr lang="el-GR" sz="2800" dirty="0" err="1"/>
              <a:t>Hilbert</a:t>
            </a:r>
            <a:r>
              <a:rPr lang="el-GR" sz="2800" dirty="0"/>
              <a:t>.</a:t>
            </a:r>
          </a:p>
          <a:p>
            <a:pPr>
              <a:defRPr/>
            </a:pPr>
            <a:r>
              <a:rPr lang="el-GR" sz="2800" dirty="0"/>
              <a:t>Στο σύστημα του </a:t>
            </a:r>
            <a:r>
              <a:rPr lang="el-GR" sz="2800" dirty="0" err="1"/>
              <a:t>Russell</a:t>
            </a:r>
            <a:r>
              <a:rPr lang="el-GR" sz="2800" dirty="0"/>
              <a:t>, εάν φ(x) είναι μία προτασιακή συνάρτηση με (άτομα) μεταβλητές.</a:t>
            </a:r>
          </a:p>
          <a:p>
            <a:pPr>
              <a:defRPr/>
            </a:pPr>
            <a:r>
              <a:rPr lang="el-GR" sz="2800" dirty="0"/>
              <a:t>η πρόταση </a:t>
            </a:r>
            <a:r>
              <a:rPr lang="en-US" sz="2800" dirty="0"/>
              <a:t>V</a:t>
            </a:r>
            <a:r>
              <a:rPr lang="el-GR" sz="2800" dirty="0"/>
              <a:t>(x)φ(x) μπορεί να σημαίνει </a:t>
            </a:r>
            <a:r>
              <a:rPr lang="el-GR" sz="2800" i="1" dirty="0"/>
              <a:t>κάθε άτομο που έχει την ιδιότητα </a:t>
            </a:r>
            <a:r>
              <a:rPr lang="el-GR" sz="2800" dirty="0"/>
              <a:t>φ</a:t>
            </a:r>
            <a:r>
              <a:rPr lang="el-GR" sz="2800" i="1" dirty="0"/>
              <a:t> </a:t>
            </a:r>
            <a:r>
              <a:rPr lang="el-GR" sz="2800" dirty="0"/>
              <a:t>και  </a:t>
            </a:r>
            <a:r>
              <a:rPr lang="en-US" sz="2800" dirty="0"/>
              <a:t>3</a:t>
            </a:r>
            <a:r>
              <a:rPr lang="el-GR" sz="2800" dirty="0"/>
              <a:t>(x)φ(x) μπορεί να σημαίνει ότι  </a:t>
            </a:r>
            <a:r>
              <a:rPr lang="el-GR" sz="2800" i="1" dirty="0"/>
              <a:t>υπάρχει κάποια μεταβλητή (άτομο) στο καθολικό πεδίο ορισμού που έχει την ιδιότητα </a:t>
            </a:r>
            <a:r>
              <a:rPr lang="el-GR" sz="2800" dirty="0"/>
              <a:t>φ.</a:t>
            </a:r>
            <a:endParaRPr lang="en-US" sz="2800" dirty="0"/>
          </a:p>
          <a:p>
            <a:pPr>
              <a:defRPr/>
            </a:pPr>
            <a:r>
              <a:rPr lang="el-GR" sz="2800" dirty="0"/>
              <a:t>Τώρα παρόλο που το </a:t>
            </a:r>
            <a:r>
              <a:rPr lang="el-GR" sz="2800" dirty="0" err="1"/>
              <a:t>Principia</a:t>
            </a:r>
            <a:r>
              <a:rPr lang="el-GR" sz="2800" dirty="0"/>
              <a:t> είναι ένα σύστημα Λογικής εκφρασμένο σε μία συμβολική γλώσσα, δεν υπάρχει καμία ξεκάθαρη ένδειξη για το τι θα είναι οι μεταβλητές </a:t>
            </a:r>
            <a:r>
              <a:rPr lang="en-US" sz="2800" dirty="0"/>
              <a:t>.</a:t>
            </a:r>
          </a:p>
        </p:txBody>
      </p:sp>
    </p:spTree>
    <p:extLst>
      <p:ext uri="{BB962C8B-B14F-4D97-AF65-F5344CB8AC3E}">
        <p14:creationId xmlns:p14="http://schemas.microsoft.com/office/powerpoint/2010/main" val="28298115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(11/19</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Στις ανεπίσημες περιγραφές, ο </a:t>
            </a:r>
            <a:r>
              <a:rPr lang="el-GR" altLang="el-GR" sz="2800" dirty="0" err="1"/>
              <a:t>Russell</a:t>
            </a:r>
            <a:r>
              <a:rPr lang="el-GR" altLang="el-GR" sz="2800" dirty="0"/>
              <a:t> δίνει παραδείγματα στα οποία </a:t>
            </a:r>
            <a:r>
              <a:rPr lang="el-GR" altLang="el-GR" sz="2800" dirty="0" err="1"/>
              <a:t>individuals</a:t>
            </a:r>
            <a:r>
              <a:rPr lang="el-GR" altLang="el-GR" sz="2800" dirty="0"/>
              <a:t> (άτομα, μεταβλητές) θεωρούνται άνδρες, μυθικά πρόσωπα και τα συναφή. </a:t>
            </a:r>
            <a:endParaRPr lang="en-US" altLang="el-GR" sz="2800" dirty="0"/>
          </a:p>
          <a:p>
            <a:r>
              <a:rPr lang="el-GR" altLang="el-GR" sz="2800" dirty="0"/>
              <a:t>Με μια τέτοια εκδοχή τα </a:t>
            </a:r>
            <a:r>
              <a:rPr lang="el-GR" altLang="el-GR" sz="2800" i="1" dirty="0"/>
              <a:t>άτομα</a:t>
            </a:r>
            <a:r>
              <a:rPr lang="el-GR" altLang="el-GR" sz="2800" dirty="0"/>
              <a:t> μπορεί να είναι </a:t>
            </a:r>
            <a:r>
              <a:rPr lang="el-GR" altLang="el-GR" sz="2800" i="1" dirty="0"/>
              <a:t>έσχατες οντότητες</a:t>
            </a:r>
            <a:r>
              <a:rPr lang="el-GR" altLang="el-GR" sz="2800" dirty="0"/>
              <a:t> στις οποίες ο υπάρχων κόσμος καταλήγει να επιμερισθεί, ύστερα από μια φιλοσοφική ανάλυση.</a:t>
            </a:r>
            <a:endParaRPr lang="en-US" altLang="el-GR" sz="2800" dirty="0"/>
          </a:p>
          <a:p>
            <a:r>
              <a:rPr lang="el-GR" altLang="el-GR" sz="2800" dirty="0"/>
              <a:t>Οδηγούμαστε σε αναλύσεις του </a:t>
            </a:r>
            <a:r>
              <a:rPr lang="el-GR" altLang="el-GR" sz="2800" i="1" dirty="0"/>
              <a:t>κόσμου</a:t>
            </a:r>
            <a:r>
              <a:rPr lang="el-GR" altLang="el-GR" sz="2800" dirty="0"/>
              <a:t>, όπως αυτόν που οραματίσθηκε ο </a:t>
            </a:r>
            <a:r>
              <a:rPr lang="el-GR" altLang="el-GR" sz="2800" dirty="0" err="1"/>
              <a:t>Wittgenstein</a:t>
            </a:r>
            <a:r>
              <a:rPr lang="el-GR" altLang="el-GR" sz="2800" dirty="0"/>
              <a:t>, όταν μίλησε για ένα κόσμο από </a:t>
            </a:r>
            <a:r>
              <a:rPr lang="el-GR" altLang="el-GR" sz="2800" b="1" dirty="0"/>
              <a:t>ατομικά γεγονότα</a:t>
            </a:r>
            <a:r>
              <a:rPr lang="el-GR" altLang="el-GR" sz="2800" dirty="0"/>
              <a:t>, τα οποία εμφανίζονται ως πολλαπλότητες,  συνδυασμοί </a:t>
            </a:r>
            <a:r>
              <a:rPr lang="el-GR" altLang="el-GR" sz="2800" i="1" dirty="0"/>
              <a:t>οντοτήτων</a:t>
            </a:r>
            <a:r>
              <a:rPr lang="el-GR" altLang="el-GR" sz="2800" dirty="0"/>
              <a:t>.</a:t>
            </a:r>
          </a:p>
        </p:txBody>
      </p:sp>
    </p:spTree>
    <p:extLst>
      <p:ext uri="{BB962C8B-B14F-4D97-AF65-F5344CB8AC3E}">
        <p14:creationId xmlns:p14="http://schemas.microsoft.com/office/powerpoint/2010/main" val="18888254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(12/19</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b="1" dirty="0"/>
              <a:t>Ο λογικός εμπειρισμός</a:t>
            </a:r>
            <a:endParaRPr lang="el-GR" altLang="el-GR" sz="2800" dirty="0"/>
          </a:p>
          <a:p>
            <a:r>
              <a:rPr lang="el-GR" altLang="el-GR" sz="2800" dirty="0"/>
              <a:t>Ο Λογικός εμπειρισμός είχε δυο κυρίως ζώνες ανάπτυξης. </a:t>
            </a:r>
          </a:p>
          <a:p>
            <a:r>
              <a:rPr lang="el-GR" altLang="el-GR" sz="2800" dirty="0"/>
              <a:t>Αντιλήψεις στην ηπειρωτική Ευρώπη τέλος του 19</a:t>
            </a:r>
            <a:r>
              <a:rPr lang="el-GR" altLang="el-GR" sz="2800" baseline="30000" dirty="0"/>
              <a:t>ου</a:t>
            </a:r>
            <a:r>
              <a:rPr lang="el-GR" altLang="el-GR" sz="2800" dirty="0"/>
              <a:t> αιώνα, αρχές του 20ου κι αποσκοπούσαν σε μια προσπάθεια </a:t>
            </a:r>
            <a:r>
              <a:rPr lang="el-GR" altLang="el-GR" sz="2800" dirty="0" err="1"/>
              <a:t>αντιμεταφυσικής</a:t>
            </a:r>
            <a:r>
              <a:rPr lang="el-GR" altLang="el-GR" sz="2800" dirty="0"/>
              <a:t> κατανόησης της σύγχρονης επιστήμης.</a:t>
            </a:r>
          </a:p>
          <a:p>
            <a:r>
              <a:rPr lang="el-GR" altLang="el-GR" sz="2800" dirty="0"/>
              <a:t>Αυτό ήταν το πνεύμα των θέσεων τόσο του </a:t>
            </a:r>
            <a:r>
              <a:rPr lang="en-US" altLang="el-GR" sz="2800" dirty="0"/>
              <a:t>Mach</a:t>
            </a:r>
            <a:r>
              <a:rPr lang="el-GR" altLang="el-GR" sz="2800" dirty="0"/>
              <a:t> όσο και του </a:t>
            </a:r>
            <a:r>
              <a:rPr lang="en-US" altLang="el-GR" sz="2800" dirty="0" err="1"/>
              <a:t>Poincar</a:t>
            </a:r>
            <a:r>
              <a:rPr lang="el-GR" altLang="el-GR" sz="2800" dirty="0"/>
              <a:t>é.</a:t>
            </a:r>
          </a:p>
          <a:p>
            <a:r>
              <a:rPr lang="el-GR" altLang="el-GR" sz="2800" dirty="0"/>
              <a:t>Την ίδια εποχή, στην Βιέννη υπήρχε μια ανάπτυξη της φιλοσοφίας της επιστήμης με αντιλήψεις συγγενείς του αγγλικού εμπειρισμού και μια ομάδα επιστημόνων, φυσικοί, μαθηματικοί, κοινωνιολόγοι, οικονομολόγοι, </a:t>
            </a:r>
          </a:p>
        </p:txBody>
      </p:sp>
    </p:spTree>
    <p:extLst>
      <p:ext uri="{BB962C8B-B14F-4D97-AF65-F5344CB8AC3E}">
        <p14:creationId xmlns:p14="http://schemas.microsoft.com/office/powerpoint/2010/main" val="19719656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(13/19</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συγκρότησε ένα κύκλο που σκοπό είχε να διαμορφώσει της φιλοσοφικές αρχές που θα ταίριαζαν στο σύγχρονο επιστημονικό περιβάλλον, σε μια εποχή που η φυσική και τα μαθηματικά άλλαζαν κυριολεκτικά την εικόνα του κόσμου. </a:t>
            </a:r>
          </a:p>
          <a:p>
            <a:r>
              <a:rPr lang="el-GR" altLang="el-GR" sz="2800" dirty="0"/>
              <a:t>Εξάλλου, αποτελέσματα εκείνης της εποχής είναι η θεωρία της σχετικότητας αλλά κι η κβαντομηχανική θεωρία. </a:t>
            </a:r>
          </a:p>
          <a:p>
            <a:r>
              <a:rPr lang="el-GR" altLang="el-GR" sz="2800" dirty="0"/>
              <a:t>Ένας θεωρητικός φυσικός (μαθητής του </a:t>
            </a:r>
            <a:r>
              <a:rPr lang="en-US" altLang="el-GR" sz="2800" dirty="0"/>
              <a:t>Max Planck</a:t>
            </a:r>
            <a:r>
              <a:rPr lang="el-GR" altLang="el-GR" sz="2800" dirty="0"/>
              <a:t>, είχε αποκτήσει φήμη για την ερμηνεία που είχε δώσει στη θεωρία της σχετικότητας) ο </a:t>
            </a:r>
            <a:r>
              <a:rPr lang="en-US" altLang="el-GR" sz="2800" dirty="0"/>
              <a:t>Moritz </a:t>
            </a:r>
            <a:r>
              <a:rPr lang="en-US" altLang="el-GR" sz="2800" dirty="0" err="1"/>
              <a:t>Schlick</a:t>
            </a:r>
            <a:r>
              <a:rPr lang="en-US" altLang="el-GR" sz="2800" dirty="0"/>
              <a:t> </a:t>
            </a:r>
            <a:r>
              <a:rPr lang="el-GR" altLang="el-GR" sz="2800" dirty="0"/>
              <a:t>έτυχε να ηγηθεί αυτού του φιλοσοφικού κύκλου της Βιέννης με τον οποίο συνδέθηκαν ονόματα όπως του </a:t>
            </a:r>
            <a:r>
              <a:rPr lang="en-US" altLang="el-GR" sz="2800" dirty="0"/>
              <a:t>F</a:t>
            </a:r>
            <a:r>
              <a:rPr lang="el-GR" altLang="el-GR" sz="2800" dirty="0"/>
              <a:t>. </a:t>
            </a:r>
            <a:r>
              <a:rPr lang="en-US" altLang="el-GR" sz="2800" dirty="0"/>
              <a:t>Frank</a:t>
            </a:r>
            <a:r>
              <a:rPr lang="el-GR" altLang="el-GR" sz="2800" dirty="0"/>
              <a:t>, </a:t>
            </a:r>
            <a:r>
              <a:rPr lang="en-US" altLang="el-GR" sz="2800" dirty="0"/>
              <a:t>H</a:t>
            </a:r>
            <a:r>
              <a:rPr lang="el-GR" altLang="el-GR" sz="2800" dirty="0"/>
              <a:t>. </a:t>
            </a:r>
            <a:r>
              <a:rPr lang="en-US" altLang="el-GR" sz="2800" dirty="0"/>
              <a:t>Hahn</a:t>
            </a:r>
            <a:r>
              <a:rPr lang="el-GR" altLang="el-GR" sz="2800" dirty="0"/>
              <a:t>, </a:t>
            </a:r>
            <a:r>
              <a:rPr lang="en-US" altLang="el-GR" sz="2800" dirty="0"/>
              <a:t>K</a:t>
            </a:r>
            <a:r>
              <a:rPr lang="el-GR" altLang="el-GR" sz="2800" dirty="0"/>
              <a:t>. </a:t>
            </a:r>
            <a:r>
              <a:rPr lang="en-US" altLang="el-GR" sz="2800" dirty="0"/>
              <a:t>G</a:t>
            </a:r>
            <a:r>
              <a:rPr lang="el-GR" altLang="el-GR" sz="2800" dirty="0"/>
              <a:t>ö</a:t>
            </a:r>
            <a:r>
              <a:rPr lang="en-US" altLang="el-GR" sz="2800" dirty="0"/>
              <a:t>del</a:t>
            </a:r>
            <a:r>
              <a:rPr lang="el-GR" altLang="el-GR" sz="2800" dirty="0"/>
              <a:t>, </a:t>
            </a:r>
            <a:r>
              <a:rPr lang="en-US" altLang="el-GR" sz="2800" dirty="0"/>
              <a:t>R</a:t>
            </a:r>
            <a:r>
              <a:rPr lang="el-GR" altLang="el-GR" sz="2800" dirty="0"/>
              <a:t>. </a:t>
            </a:r>
            <a:r>
              <a:rPr lang="en-US" altLang="el-GR" sz="2800" dirty="0" err="1"/>
              <a:t>Carnap</a:t>
            </a:r>
            <a:r>
              <a:rPr lang="en-US" altLang="el-GR" sz="2800" dirty="0"/>
              <a:t> </a:t>
            </a:r>
            <a:r>
              <a:rPr lang="el-GR" altLang="el-GR" sz="2800" dirty="0"/>
              <a:t>κι άλλων. </a:t>
            </a:r>
          </a:p>
        </p:txBody>
      </p:sp>
    </p:spTree>
    <p:extLst>
      <p:ext uri="{BB962C8B-B14F-4D97-AF65-F5344CB8AC3E}">
        <p14:creationId xmlns:p14="http://schemas.microsoft.com/office/powerpoint/2010/main" val="18414116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(14/19</a:t>
            </a:r>
            <a:r>
              <a:rPr lang="en-US" dirty="0"/>
              <a:t>)</a:t>
            </a:r>
            <a:endParaRPr lang="el-GR" dirty="0"/>
          </a:p>
        </p:txBody>
      </p:sp>
      <p:sp>
        <p:nvSpPr>
          <p:cNvPr id="3" name="Θέση περιεχομένου 2"/>
          <p:cNvSpPr>
            <a:spLocks noGrp="1"/>
          </p:cNvSpPr>
          <p:nvPr>
            <p:ph idx="1"/>
          </p:nvPr>
        </p:nvSpPr>
        <p:spPr/>
        <p:txBody>
          <a:bodyPr>
            <a:normAutofit fontScale="92500" lnSpcReduction="10000"/>
          </a:bodyPr>
          <a:lstStyle/>
          <a:p>
            <a:pPr>
              <a:defRPr/>
            </a:pPr>
            <a:r>
              <a:rPr lang="el-GR" sz="2800" dirty="0"/>
              <a:t>Εκτός της επίδρασης του αγγλικού εμπειρισμού που δέχτηκαν είχαν επηρεασθεί κι από τους </a:t>
            </a:r>
            <a:r>
              <a:rPr lang="en-US" sz="2800" dirty="0"/>
              <a:t>Leibniz</a:t>
            </a:r>
            <a:r>
              <a:rPr lang="el-GR" sz="2800" dirty="0"/>
              <a:t>,  </a:t>
            </a:r>
            <a:r>
              <a:rPr lang="en-US" sz="2800" dirty="0"/>
              <a:t>Feuerbach</a:t>
            </a:r>
            <a:r>
              <a:rPr lang="el-GR" sz="2800" dirty="0"/>
              <a:t> και </a:t>
            </a:r>
            <a:r>
              <a:rPr lang="en-US" sz="2800" dirty="0" err="1"/>
              <a:t>Frege</a:t>
            </a:r>
            <a:r>
              <a:rPr lang="el-GR" sz="2800" dirty="0"/>
              <a:t>. Σε επαφή με τον Κύκλο της Βιέννης, χωρίς να ανήκουν, ήταν οι </a:t>
            </a:r>
            <a:r>
              <a:rPr lang="en-US" sz="2800" dirty="0"/>
              <a:t>K</a:t>
            </a:r>
            <a:r>
              <a:rPr lang="el-GR" sz="2800" dirty="0"/>
              <a:t>.</a:t>
            </a:r>
            <a:r>
              <a:rPr lang="en-US" sz="2800" dirty="0"/>
              <a:t> Popper</a:t>
            </a:r>
            <a:r>
              <a:rPr lang="el-GR" sz="2800" dirty="0"/>
              <a:t> και </a:t>
            </a:r>
            <a:r>
              <a:rPr lang="el-GR" sz="2800" dirty="0" err="1"/>
              <a:t>Ludwig</a:t>
            </a:r>
            <a:r>
              <a:rPr lang="el-GR" sz="2800" dirty="0"/>
              <a:t> </a:t>
            </a:r>
            <a:r>
              <a:rPr lang="en-US" sz="2800" dirty="0"/>
              <a:t>Wittgenstein</a:t>
            </a:r>
            <a:r>
              <a:rPr lang="el-GR" sz="2800" dirty="0"/>
              <a:t> (1889-1951). </a:t>
            </a:r>
          </a:p>
          <a:p>
            <a:pPr>
              <a:defRPr/>
            </a:pPr>
            <a:r>
              <a:rPr lang="el-GR" sz="2800" dirty="0"/>
              <a:t>Ο δεύτερος θα αποτελέσει τον κύριο συνδετικό κρίκο με  το άλλο ρεύμα σκέψης, που συνέκλινε με εκείνο του κλίματος της Βιέννης, κι αυτό ήταν η καλλιέργεια μιας φιλοσοφίας της Λογικής και της γλώσσας που είχε αρχίσει πολύ νωρίς στο </a:t>
            </a:r>
            <a:r>
              <a:rPr lang="en-US" sz="2800" dirty="0"/>
              <a:t>Cambridge  </a:t>
            </a:r>
            <a:r>
              <a:rPr lang="el-GR" sz="2800" dirty="0"/>
              <a:t>κι αποτελείτο κυρίως από τους </a:t>
            </a:r>
            <a:r>
              <a:rPr lang="en-US" sz="2800" dirty="0"/>
              <a:t>G</a:t>
            </a:r>
            <a:r>
              <a:rPr lang="el-GR" sz="2800" dirty="0"/>
              <a:t>. </a:t>
            </a:r>
            <a:r>
              <a:rPr lang="en-US" sz="2800" dirty="0"/>
              <a:t>H Moore </a:t>
            </a:r>
            <a:r>
              <a:rPr lang="el-GR" sz="2800" dirty="0"/>
              <a:t>και </a:t>
            </a:r>
            <a:r>
              <a:rPr lang="en-US" sz="2800" dirty="0"/>
              <a:t>Bernard Russell</a:t>
            </a:r>
            <a:r>
              <a:rPr lang="el-GR" sz="2800" dirty="0"/>
              <a:t>. </a:t>
            </a:r>
            <a:endParaRPr lang="el-GR" sz="2800" dirty="0"/>
          </a:p>
        </p:txBody>
      </p:sp>
    </p:spTree>
    <p:extLst>
      <p:ext uri="{BB962C8B-B14F-4D97-AF65-F5344CB8AC3E}">
        <p14:creationId xmlns:p14="http://schemas.microsoft.com/office/powerpoint/2010/main" val="42192756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(15/19</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στροφή προς την γλώσσα και τη Λογική που άνθησε στην Αγγλία, αντλεί την καταγωγή της  στην παράδοση του εμπειρισμού των  </a:t>
            </a:r>
            <a:r>
              <a:rPr lang="en-US" altLang="el-GR" sz="2800" dirty="0"/>
              <a:t>Ockham</a:t>
            </a:r>
            <a:r>
              <a:rPr lang="el-GR" altLang="el-GR" sz="2800" dirty="0"/>
              <a:t>,  </a:t>
            </a:r>
            <a:r>
              <a:rPr lang="el-GR" altLang="el-GR" sz="2800" dirty="0" err="1"/>
              <a:t>Locke</a:t>
            </a:r>
            <a:r>
              <a:rPr lang="el-GR" altLang="el-GR" sz="2800" dirty="0"/>
              <a:t>,  B</a:t>
            </a:r>
            <a:r>
              <a:rPr lang="en-US" altLang="el-GR" sz="2800" dirty="0"/>
              <a:t>e</a:t>
            </a:r>
            <a:r>
              <a:rPr lang="el-GR" altLang="el-GR" sz="2800" dirty="0" err="1"/>
              <a:t>rkeley</a:t>
            </a:r>
            <a:r>
              <a:rPr lang="el-GR" altLang="el-GR" sz="2800" dirty="0"/>
              <a:t>, </a:t>
            </a:r>
            <a:r>
              <a:rPr lang="el-GR" altLang="el-GR" sz="2800" dirty="0" err="1"/>
              <a:t>Hume</a:t>
            </a:r>
            <a:r>
              <a:rPr lang="el-GR" altLang="el-GR" sz="2800" dirty="0"/>
              <a:t> και </a:t>
            </a:r>
            <a:r>
              <a:rPr lang="en-US" altLang="el-GR" sz="2800" dirty="0"/>
              <a:t>J</a:t>
            </a:r>
            <a:r>
              <a:rPr lang="el-GR" altLang="el-GR" sz="2800" dirty="0"/>
              <a:t>. </a:t>
            </a:r>
            <a:r>
              <a:rPr lang="en-US" altLang="el-GR" sz="2800" dirty="0"/>
              <a:t>S</a:t>
            </a:r>
            <a:r>
              <a:rPr lang="el-GR" altLang="el-GR" sz="2800" dirty="0"/>
              <a:t>. </a:t>
            </a:r>
            <a:r>
              <a:rPr lang="en-US" altLang="el-GR" sz="2800" dirty="0"/>
              <a:t>Mill</a:t>
            </a:r>
            <a:r>
              <a:rPr lang="el-GR" altLang="el-GR" sz="2800" dirty="0"/>
              <a:t>. </a:t>
            </a:r>
          </a:p>
          <a:p>
            <a:r>
              <a:rPr lang="el-GR" altLang="el-GR" sz="2800" dirty="0"/>
              <a:t>Η βασική θέση του εμπειρισμού λέει πώς με την παρατήρηση και τον πειραματισμό μπορούμε να αποκτούμε δικαιολογημένες πίστεις για τον κόσμο. </a:t>
            </a:r>
          </a:p>
          <a:p>
            <a:r>
              <a:rPr lang="el-GR" altLang="el-GR" sz="2800" dirty="0"/>
              <a:t>Αλλά πρέπει να παρατηρήσουμε εδώ την πρωταρχική ιδέα που ξεκινά από τον πατριάρχη του αγγλικού νομιναλισμού </a:t>
            </a:r>
            <a:r>
              <a:rPr lang="en-US" altLang="el-GR" sz="2800" dirty="0"/>
              <a:t>Ockham</a:t>
            </a:r>
            <a:r>
              <a:rPr lang="el-GR" altLang="el-GR" sz="2800" dirty="0"/>
              <a:t> που δεν δέχεται άλλη κατηγορία σκέψης εκτός της κατηγορίας του </a:t>
            </a:r>
            <a:r>
              <a:rPr lang="el-GR" altLang="el-GR" sz="2800" i="1" dirty="0"/>
              <a:t>συγκεκριμένου πράγματος</a:t>
            </a:r>
            <a:r>
              <a:rPr lang="el-GR" altLang="el-GR" sz="2800" dirty="0"/>
              <a:t>. “Υπάρχουν στο κόσμο μόνο τα πράγματα και τα ονόματα που τους δίνουμε”. </a:t>
            </a:r>
          </a:p>
        </p:txBody>
      </p:sp>
    </p:spTree>
    <p:extLst>
      <p:ext uri="{BB962C8B-B14F-4D97-AF65-F5344CB8AC3E}">
        <p14:creationId xmlns:p14="http://schemas.microsoft.com/office/powerpoint/2010/main" val="42616435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(16/19</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Η ιδέα αυτή θα απολήξει στην κατηγορία του ατομικού δεδομένου,  ιδέα που διαβρέχει όλη την σκέψη του αγγλικού εμπειρισμού. </a:t>
            </a:r>
            <a:endParaRPr lang="en-US" altLang="el-GR" sz="2800" dirty="0"/>
          </a:p>
          <a:p>
            <a:r>
              <a:rPr lang="el-GR" altLang="el-GR" sz="2800" dirty="0"/>
              <a:t>Η </a:t>
            </a:r>
            <a:r>
              <a:rPr lang="el-GR" altLang="el-GR" sz="2800" i="1" dirty="0"/>
              <a:t>αναλυτική φιλοσοφία </a:t>
            </a:r>
            <a:r>
              <a:rPr lang="el-GR" altLang="el-GR" sz="2800" dirty="0"/>
              <a:t>είναι ένας εμπειρισμός, μόνο που αντί να βασίζεται σε ιδέες και έννοιες, στηρίζεται αποκλειστικά σε προτάσεις και μεταβλητές με ατομικές πληρώσεις. </a:t>
            </a:r>
          </a:p>
          <a:p>
            <a:r>
              <a:rPr lang="el-GR" altLang="el-GR" sz="2800" dirty="0"/>
              <a:t>Για τους αναλυτικούς  Μαθηματικά και Λογική δεν βασίζονται στην εμπειρία, αν και μπορούν να αναχθούν γενετικά σε αυτή, η ισχύς τους όμως παραμένει ανεξάρτητη από αυτήν. </a:t>
            </a:r>
          </a:p>
          <a:p>
            <a:r>
              <a:rPr lang="el-GR" altLang="el-GR" sz="2800" dirty="0"/>
              <a:t>Η Λογική δεν αναφέρεται στους νόμους του </a:t>
            </a:r>
            <a:r>
              <a:rPr lang="el-GR" altLang="el-GR" sz="2800" i="1" dirty="0"/>
              <a:t>είναι </a:t>
            </a:r>
            <a:r>
              <a:rPr lang="el-GR" altLang="el-GR" sz="2800" dirty="0"/>
              <a:t>αλλά δίνει </a:t>
            </a:r>
            <a:r>
              <a:rPr lang="el-GR" altLang="el-GR" sz="2800" i="1" dirty="0"/>
              <a:t>κανόνες διάταξης των σκέψεων.</a:t>
            </a:r>
          </a:p>
          <a:p>
            <a:r>
              <a:rPr lang="el-GR" altLang="el-GR" sz="2800" i="1" dirty="0"/>
              <a:t> </a:t>
            </a:r>
            <a:r>
              <a:rPr lang="el-GR" altLang="el-GR" sz="2800" dirty="0"/>
              <a:t>Οι νόμοι της Λογικής αφορούν το </a:t>
            </a:r>
            <a:r>
              <a:rPr lang="el-GR" altLang="el-GR" sz="2800" i="1" dirty="0"/>
              <a:t>συμβολικό </a:t>
            </a:r>
            <a:r>
              <a:rPr lang="el-GR" altLang="el-GR" sz="2800" dirty="0"/>
              <a:t>επίπεδο άρθρωσης των σκέψεων κι όχι τον εμπειρικό κόσμο.</a:t>
            </a:r>
          </a:p>
        </p:txBody>
      </p:sp>
    </p:spTree>
    <p:extLst>
      <p:ext uri="{BB962C8B-B14F-4D97-AF65-F5344CB8AC3E}">
        <p14:creationId xmlns:p14="http://schemas.microsoft.com/office/powerpoint/2010/main" val="4226373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(17/19</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αριθμητική κι οι κανόνες της είναι εσωτερικοί μέσα στο σύστημα των αξιωμάτων της, ενώ η Γεωμετρία δεν περιγράφει τον μοναδικό χώρο αλλά συνιστά συνεπή μοντέλα με πολλές διαφορετικές ενδεχόμενες υλοποιήσεις καθόσον υπάρχουν Γεωμετρίες </a:t>
            </a:r>
            <a:r>
              <a:rPr lang="el-GR" altLang="el-GR" sz="2800" dirty="0" err="1"/>
              <a:t>αλληλοαποκλειόμενες</a:t>
            </a:r>
            <a:r>
              <a:rPr lang="el-GR" altLang="el-GR" sz="2800" dirty="0"/>
              <a:t>.   </a:t>
            </a:r>
            <a:r>
              <a:rPr lang="el-GR" altLang="el-GR" sz="2800" i="1" dirty="0"/>
              <a:t> </a:t>
            </a:r>
            <a:r>
              <a:rPr lang="el-GR" altLang="el-GR" sz="2800" dirty="0"/>
              <a:t> </a:t>
            </a:r>
          </a:p>
          <a:p>
            <a:r>
              <a:rPr lang="el-GR" altLang="el-GR" sz="2800" dirty="0"/>
              <a:t> Οι αναλυτικοί  </a:t>
            </a:r>
            <a:r>
              <a:rPr lang="el-GR" altLang="el-GR" sz="2800" dirty="0" err="1"/>
              <a:t>Russel</a:t>
            </a:r>
            <a:r>
              <a:rPr lang="en-US" altLang="el-GR" sz="2800" dirty="0"/>
              <a:t>l</a:t>
            </a:r>
            <a:r>
              <a:rPr lang="el-GR" altLang="el-GR" sz="2800" dirty="0"/>
              <a:t>,  </a:t>
            </a:r>
            <a:r>
              <a:rPr lang="el-GR" altLang="el-GR" sz="2800" dirty="0" err="1"/>
              <a:t>Moore</a:t>
            </a:r>
            <a:r>
              <a:rPr lang="el-GR" altLang="el-GR" sz="2800" dirty="0"/>
              <a:t>,  </a:t>
            </a:r>
            <a:r>
              <a:rPr lang="el-GR" altLang="el-GR" sz="2800" dirty="0" err="1"/>
              <a:t>Wittgenstein</a:t>
            </a:r>
            <a:r>
              <a:rPr lang="el-GR" altLang="el-GR" sz="2800" dirty="0"/>
              <a:t>, </a:t>
            </a:r>
            <a:r>
              <a:rPr lang="el-GR" altLang="el-GR" sz="2800" dirty="0" err="1"/>
              <a:t>Ryle</a:t>
            </a:r>
            <a:r>
              <a:rPr lang="el-GR" altLang="el-GR" sz="2800" dirty="0"/>
              <a:t>, </a:t>
            </a:r>
            <a:r>
              <a:rPr lang="el-GR" altLang="el-GR" sz="2800" dirty="0" err="1"/>
              <a:t>Austin</a:t>
            </a:r>
            <a:r>
              <a:rPr lang="el-GR" altLang="el-GR" sz="2800" dirty="0"/>
              <a:t>,  </a:t>
            </a:r>
            <a:r>
              <a:rPr lang="el-GR" altLang="el-GR" sz="2800" dirty="0" err="1"/>
              <a:t>Strawson</a:t>
            </a:r>
            <a:r>
              <a:rPr lang="el-GR" altLang="el-GR" sz="2800" dirty="0"/>
              <a:t>, </a:t>
            </a:r>
            <a:r>
              <a:rPr lang="el-GR" altLang="el-GR" sz="2800" dirty="0" err="1"/>
              <a:t>Carnap</a:t>
            </a:r>
            <a:r>
              <a:rPr lang="el-GR" altLang="el-GR" sz="2800" dirty="0"/>
              <a:t>,  </a:t>
            </a:r>
            <a:r>
              <a:rPr lang="el-GR" altLang="el-GR" sz="2800" dirty="0" err="1"/>
              <a:t>Ayer</a:t>
            </a:r>
            <a:r>
              <a:rPr lang="el-GR" altLang="el-GR" sz="2800" dirty="0"/>
              <a:t>, </a:t>
            </a:r>
            <a:r>
              <a:rPr lang="el-GR" altLang="el-GR" sz="2800" dirty="0" err="1"/>
              <a:t>Quine</a:t>
            </a:r>
            <a:r>
              <a:rPr lang="el-GR" altLang="el-GR" sz="2800" dirty="0"/>
              <a:t> κ.ά. διαμόρφωσαν δυο κύριους δρόμους: Τον δρόμο του </a:t>
            </a:r>
          </a:p>
          <a:p>
            <a:r>
              <a:rPr lang="el-GR" altLang="el-GR" sz="2800" dirty="0" err="1"/>
              <a:t>Carnap</a:t>
            </a:r>
            <a:r>
              <a:rPr lang="el-GR" altLang="el-GR" sz="2800" dirty="0"/>
              <a:t>: κατασκευή,  μιας ιδεατής γλώσσας απαλλαγμένης από τις ελλείψεις των φυσικών γλωσσών για την επιστήμη και του </a:t>
            </a:r>
          </a:p>
          <a:p>
            <a:r>
              <a:rPr lang="el-GR" altLang="el-GR" sz="2800" dirty="0" err="1"/>
              <a:t>Wittgenstein</a:t>
            </a:r>
            <a:r>
              <a:rPr lang="el-GR" altLang="el-GR" sz="2800" dirty="0"/>
              <a:t>: προέχει η ανάλυση της καθημερινής γλώσσας με σκοπό τη φιλοσοφία. </a:t>
            </a:r>
          </a:p>
        </p:txBody>
      </p:sp>
    </p:spTree>
    <p:extLst>
      <p:ext uri="{BB962C8B-B14F-4D97-AF65-F5344CB8AC3E}">
        <p14:creationId xmlns:p14="http://schemas.microsoft.com/office/powerpoint/2010/main" val="10929755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(18/19</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Για τους </a:t>
            </a:r>
            <a:r>
              <a:rPr lang="el-GR" altLang="el-GR" sz="2800" dirty="0" err="1"/>
              <a:t>Frege</a:t>
            </a:r>
            <a:r>
              <a:rPr lang="el-GR" altLang="el-GR" sz="2800" dirty="0"/>
              <a:t> και </a:t>
            </a:r>
            <a:r>
              <a:rPr lang="el-GR" altLang="el-GR" sz="2800" dirty="0" err="1"/>
              <a:t>Russel</a:t>
            </a:r>
            <a:r>
              <a:rPr lang="en-US" altLang="el-GR" sz="2800" dirty="0"/>
              <a:t>l</a:t>
            </a:r>
            <a:r>
              <a:rPr lang="el-GR" altLang="el-GR" sz="2800" dirty="0"/>
              <a:t>, οι λογικές αρχές είχαν θεωρηθεί ως πρωταρχικές και κατ' αυτή την έννοια έπρεπε να είναι απόλυτες, να αντιστοιχούν στη μορφή και τη δομή του γνωστού κόσμου. </a:t>
            </a:r>
          </a:p>
          <a:p>
            <a:r>
              <a:rPr lang="el-GR" altLang="el-GR" sz="2800" dirty="0"/>
              <a:t>Ο </a:t>
            </a:r>
            <a:r>
              <a:rPr lang="el-GR" altLang="el-GR" sz="2800" dirty="0" err="1"/>
              <a:t>Wittgenstein</a:t>
            </a:r>
            <a:r>
              <a:rPr lang="el-GR" altLang="el-GR" sz="2800" dirty="0"/>
              <a:t> (είχε βρεθεί πολύ νωρίς στο </a:t>
            </a:r>
            <a:r>
              <a:rPr lang="el-GR" altLang="el-GR" sz="2800" dirty="0" err="1"/>
              <a:t>Cambridge</a:t>
            </a:r>
            <a:r>
              <a:rPr lang="el-GR" altLang="el-GR" sz="2800" dirty="0"/>
              <a:t>) προσπάθησε να δει την άποψη του </a:t>
            </a:r>
            <a:r>
              <a:rPr lang="el-GR" altLang="el-GR" sz="2800" dirty="0" err="1"/>
              <a:t>Principia</a:t>
            </a:r>
            <a:r>
              <a:rPr lang="el-GR" altLang="el-GR" sz="2800" dirty="0"/>
              <a:t> ως βασική φιλοσοφία για μια a priori θεωρία του κόσμου.</a:t>
            </a:r>
          </a:p>
          <a:p>
            <a:r>
              <a:rPr lang="el-GR" altLang="el-GR" sz="2800" dirty="0"/>
              <a:t> Το εγχείρημα αυτό του είχε δώσει την δυνατότητα να προτείνει την οργάνωση της κάθε επιστημονικής γλώσσας.</a:t>
            </a:r>
          </a:p>
          <a:p>
            <a:r>
              <a:rPr lang="el-GR" altLang="el-GR" sz="2800" dirty="0"/>
              <a:t> Του προσέφερε μια τεχνητή, πλούσια γλώσσα με ιδιαίτερα αναπτυγμένες εκφραστικές δυνατότητες, που υποσχόταν συνέπεια και πληρότητα. </a:t>
            </a:r>
          </a:p>
        </p:txBody>
      </p:sp>
    </p:spTree>
    <p:extLst>
      <p:ext uri="{BB962C8B-B14F-4D97-AF65-F5344CB8AC3E}">
        <p14:creationId xmlns:p14="http://schemas.microsoft.com/office/powerpoint/2010/main" val="415378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(2/18)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Στα Μαθηματικά, οι εξελίξεις επιφυλάσσουν ανατροπές στο καντιανό οικοδόμημα. </a:t>
            </a:r>
          </a:p>
          <a:p>
            <a:r>
              <a:rPr lang="el-GR" altLang="el-GR" sz="2800" dirty="0"/>
              <a:t>Η Μαθηματική Ανάλυση τείνει να ξεπεράσει τις συνθήκες που την ανέδειξαν, ως μελέτη της κίνησης μέσα στο χώρο και τον χρόνο και να γίνει ένας καθαρά αφηρημένος κλάδος. Ιδέες που αναπτύσσονται  οδηγούν στην κατανόηση των μαθηματικών ως λογικά συστήματα, χωρίς αναφορά σε συγκεκριμένες εποπτείες.</a:t>
            </a:r>
          </a:p>
          <a:p>
            <a:r>
              <a:rPr lang="el-GR" altLang="el-GR" sz="2800" dirty="0"/>
              <a:t> Ακόμη, η αξιωματική θεμελίωση της αριθμητικής από τον </a:t>
            </a:r>
            <a:r>
              <a:rPr lang="en-US" altLang="el-GR" sz="2800" dirty="0" err="1"/>
              <a:t>Peano</a:t>
            </a:r>
            <a:r>
              <a:rPr lang="el-GR" altLang="el-GR" sz="2800" dirty="0"/>
              <a:t>, κι η απόλυτα λογική θεμελίωση από τον </a:t>
            </a:r>
            <a:r>
              <a:rPr lang="en-US" altLang="el-GR" sz="2800" dirty="0" err="1"/>
              <a:t>Frege</a:t>
            </a:r>
            <a:r>
              <a:rPr lang="el-GR" altLang="el-GR" sz="2800" dirty="0"/>
              <a:t>. </a:t>
            </a:r>
          </a:p>
          <a:p>
            <a:r>
              <a:rPr lang="el-GR" altLang="el-GR" sz="2800" dirty="0"/>
              <a:t>Στη Γεωμετρία έχουμε την εμφάνιση των μη ευκλείδειων Γεωμετριών. </a:t>
            </a:r>
          </a:p>
        </p:txBody>
      </p:sp>
    </p:spTree>
    <p:extLst>
      <p:ext uri="{BB962C8B-B14F-4D97-AF65-F5344CB8AC3E}">
        <p14:creationId xmlns:p14="http://schemas.microsoft.com/office/powerpoint/2010/main" val="7234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Bernard Russell </a:t>
            </a:r>
            <a:r>
              <a:rPr lang="en-US" dirty="0" smtClean="0"/>
              <a:t>(19/19</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Διακήρυξε την θέση του μέσα στους αφορισμούς του με τους οποίους ξεκίνησε το έργο </a:t>
            </a:r>
            <a:r>
              <a:rPr lang="el-GR" altLang="el-GR" sz="2800" i="1" dirty="0" err="1"/>
              <a:t>Tractatus</a:t>
            </a:r>
            <a:r>
              <a:rPr lang="en-US" altLang="el-GR" sz="2800" dirty="0"/>
              <a:t>.</a:t>
            </a:r>
            <a:r>
              <a:rPr lang="el-GR" altLang="el-GR" sz="2800" dirty="0"/>
              <a:t> </a:t>
            </a:r>
          </a:p>
          <a:p>
            <a:r>
              <a:rPr lang="el-GR" altLang="el-GR" sz="2800" dirty="0"/>
              <a:t>Ο </a:t>
            </a:r>
            <a:r>
              <a:rPr lang="el-GR" altLang="el-GR" sz="2800" dirty="0" err="1"/>
              <a:t>Wi</a:t>
            </a:r>
            <a:r>
              <a:rPr lang="en-US" altLang="el-GR" sz="2800" dirty="0"/>
              <a:t>t</a:t>
            </a:r>
            <a:r>
              <a:rPr lang="el-GR" altLang="el-GR" sz="2800" dirty="0" err="1"/>
              <a:t>tgenstein</a:t>
            </a:r>
            <a:r>
              <a:rPr lang="el-GR" altLang="el-GR" sz="2800" dirty="0"/>
              <a:t>, ισχυρίζεται ότι δεν μπορούμε να μιλήσουμε για σχέση γλώσσας πραγματικότητας...  ενώ συγχρόνως πιστεύει </a:t>
            </a:r>
            <a:r>
              <a:rPr lang="el-GR" altLang="el-GR" sz="2800" i="1" dirty="0"/>
              <a:t>ότι τα όρια του νοητού ταυτίζονται με τα όρια της γλώσσας και, κατά συνέπεια, το κύριο έργο που απομένει στη φιλοσοφία είναι η κριτική ανάλυση της γλώσσας.</a:t>
            </a:r>
          </a:p>
          <a:p>
            <a:r>
              <a:rPr lang="el-GR" altLang="el-GR" sz="2800" dirty="0"/>
              <a:t>Η σχολή της Βιέννης θα συνεχίσει αυτό το πρόγραμμα των </a:t>
            </a:r>
            <a:r>
              <a:rPr lang="el-GR" altLang="el-GR" sz="2800" dirty="0" err="1"/>
              <a:t>Frege</a:t>
            </a:r>
            <a:r>
              <a:rPr lang="el-GR" altLang="el-GR" sz="2800" dirty="0"/>
              <a:t> και </a:t>
            </a:r>
            <a:r>
              <a:rPr lang="el-GR" altLang="el-GR" sz="2800" dirty="0" err="1"/>
              <a:t>Wittgenstein</a:t>
            </a:r>
            <a:r>
              <a:rPr lang="el-GR" altLang="el-GR" sz="2800" dirty="0"/>
              <a:t>.</a:t>
            </a:r>
          </a:p>
          <a:p>
            <a:r>
              <a:rPr lang="el-GR" altLang="el-GR" sz="2800" dirty="0" err="1"/>
              <a:t>Mέσα</a:t>
            </a:r>
            <a:r>
              <a:rPr lang="el-GR" altLang="el-GR" sz="2800" dirty="0"/>
              <a:t> στις απόψεις των νεοθετικιστών του κύκλου, τα προβλήματα της φιλοσοφίας που δεν μπορούν να διατυπωθούν με ένα πειστικό τυπικό σύστημα προτάσεων, είναι  </a:t>
            </a:r>
            <a:r>
              <a:rPr lang="el-GR" altLang="el-GR" sz="2800" i="1" dirty="0"/>
              <a:t>ψευδοπροβλήματα</a:t>
            </a:r>
            <a:r>
              <a:rPr lang="el-GR" altLang="el-GR" sz="2800" i="1" dirty="0" smtClean="0"/>
              <a:t>!</a:t>
            </a:r>
            <a:endParaRPr lang="el-GR" altLang="el-GR" sz="2800" dirty="0"/>
          </a:p>
        </p:txBody>
      </p:sp>
    </p:spTree>
    <p:extLst>
      <p:ext uri="{BB962C8B-B14F-4D97-AF65-F5344CB8AC3E}">
        <p14:creationId xmlns:p14="http://schemas.microsoft.com/office/powerpoint/2010/main" val="17337414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Wittgenstein </a:t>
            </a:r>
            <a:r>
              <a:rPr lang="en-US" dirty="0" err="1"/>
              <a:t>Wittgenstein</a:t>
            </a:r>
            <a:r>
              <a:rPr lang="en-US" dirty="0"/>
              <a:t> (1889-1951)</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06985" y="1556792"/>
            <a:ext cx="4330030" cy="4330030"/>
          </a:xfrm>
          <a:prstGeom prst="rect">
            <a:avLst/>
          </a:prstGeom>
        </p:spPr>
      </p:pic>
    </p:spTree>
    <p:extLst>
      <p:ext uri="{BB962C8B-B14F-4D97-AF65-F5344CB8AC3E}">
        <p14:creationId xmlns:p14="http://schemas.microsoft.com/office/powerpoint/2010/main" val="17154663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Wittgenstein </a:t>
            </a:r>
            <a:r>
              <a:rPr lang="en-US" dirty="0" err="1"/>
              <a:t>Wittgenstein</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smtClean="0"/>
              <a:t>Αυτό </a:t>
            </a:r>
            <a:r>
              <a:rPr lang="el-GR" altLang="el-GR" sz="2800" dirty="0"/>
              <a:t>που μπορούμε να έχουμε είναι μόνο μετρήσιμα δεδομένα, τυπικές θεωρίες και προτάσεις επαληθεύσιμες ή όχι.</a:t>
            </a:r>
          </a:p>
          <a:p>
            <a:r>
              <a:rPr lang="el-GR" altLang="el-GR" sz="2800" dirty="0"/>
              <a:t>Η </a:t>
            </a:r>
            <a:r>
              <a:rPr lang="el-GR" altLang="el-GR" sz="2800" i="1" dirty="0"/>
              <a:t>αρχή της </a:t>
            </a:r>
            <a:r>
              <a:rPr lang="el-GR" altLang="el-GR" sz="2800" i="1" dirty="0" err="1"/>
              <a:t>επαληθευσιμότητας</a:t>
            </a:r>
            <a:r>
              <a:rPr lang="el-GR" altLang="el-GR" sz="2800" i="1" dirty="0"/>
              <a:t>:</a:t>
            </a:r>
            <a:r>
              <a:rPr lang="el-GR" altLang="el-GR" sz="2800" dirty="0"/>
              <a:t> (</a:t>
            </a:r>
            <a:r>
              <a:rPr lang="el-GR" altLang="el-GR" sz="2800" dirty="0" err="1"/>
              <a:t>Wittgenstein</a:t>
            </a:r>
            <a:r>
              <a:rPr lang="el-GR" altLang="el-GR" sz="2800" dirty="0"/>
              <a:t>) Το νόημα μιας πρότασης ταυτίζεται με τη μέθοδο επαλήθευσή της. </a:t>
            </a:r>
            <a:endParaRPr lang="en-US" altLang="el-GR" sz="2800" dirty="0"/>
          </a:p>
          <a:p>
            <a:r>
              <a:rPr lang="el-GR" altLang="el-GR" sz="2800" dirty="0"/>
              <a:t>Για τον </a:t>
            </a:r>
            <a:r>
              <a:rPr lang="el-GR" altLang="el-GR" sz="2800" dirty="0" err="1"/>
              <a:t>Carnap</a:t>
            </a:r>
            <a:r>
              <a:rPr lang="el-GR" altLang="el-GR" sz="2800" dirty="0"/>
              <a:t>, η φιλοσοφία χωρίζεται σε  </a:t>
            </a:r>
            <a:r>
              <a:rPr lang="el-GR" altLang="el-GR" sz="2800" i="1" dirty="0"/>
              <a:t>Μεταφυσική, Ψυχολογία </a:t>
            </a:r>
            <a:r>
              <a:rPr lang="el-GR" altLang="el-GR" sz="2800" dirty="0"/>
              <a:t>και </a:t>
            </a:r>
            <a:r>
              <a:rPr lang="el-GR" altLang="el-GR" sz="2800" i="1" dirty="0"/>
              <a:t>Λογική</a:t>
            </a:r>
            <a:r>
              <a:rPr lang="el-GR" altLang="el-GR" sz="2800" dirty="0"/>
              <a:t>.</a:t>
            </a:r>
            <a:endParaRPr lang="en-US" altLang="el-GR" sz="2800" dirty="0"/>
          </a:p>
          <a:p>
            <a:r>
              <a:rPr lang="el-GR" altLang="el-GR" sz="2800" dirty="0"/>
              <a:t> Εκ των τριών θα αποδεχθεί τελικά μόνο την Λογική εφόσον η Μεταφυσική είναι χωρίς νόημα ενώ η Ψυχολογία είναι μια πειραματική επιστήμη.</a:t>
            </a:r>
            <a:endParaRPr lang="en-US" altLang="el-GR" sz="2800" dirty="0"/>
          </a:p>
          <a:p>
            <a:r>
              <a:rPr lang="el-GR" altLang="el-GR" sz="2800" dirty="0"/>
              <a:t> Το έργο της </a:t>
            </a:r>
            <a:r>
              <a:rPr lang="el-GR" altLang="el-GR" sz="2800" i="1" dirty="0"/>
              <a:t>λογικής ανάλυσης</a:t>
            </a:r>
            <a:r>
              <a:rPr lang="el-GR" altLang="el-GR" sz="2800" dirty="0"/>
              <a:t> συνίσταται στην ανάλυση της γνώσης, στην ανάλυση των προτάσεων της επιστήμης και της καθημερινής </a:t>
            </a:r>
            <a:r>
              <a:rPr lang="el-GR" altLang="el-GR" sz="2800" dirty="0" smtClean="0"/>
              <a:t>ζωής</a:t>
            </a:r>
            <a:endParaRPr lang="el-GR" altLang="el-GR" sz="2800" dirty="0"/>
          </a:p>
        </p:txBody>
      </p:sp>
    </p:spTree>
    <p:extLst>
      <p:ext uri="{BB962C8B-B14F-4D97-AF65-F5344CB8AC3E}">
        <p14:creationId xmlns:p14="http://schemas.microsoft.com/office/powerpoint/2010/main" val="38984475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a:t>
            </a:r>
            <a:r>
              <a:rPr lang="en-US" dirty="0" smtClean="0"/>
              <a:t>) (1/14)</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8525" y="1905000"/>
            <a:ext cx="2266950" cy="3048000"/>
          </a:xfrm>
          <a:prstGeom prst="rect">
            <a:avLst/>
          </a:prstGeom>
        </p:spPr>
      </p:pic>
    </p:spTree>
    <p:extLst>
      <p:ext uri="{BB962C8B-B14F-4D97-AF65-F5344CB8AC3E}">
        <p14:creationId xmlns:p14="http://schemas.microsoft.com/office/powerpoint/2010/main" val="39991451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(2/14</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Στο πρόγραμμα του νεοθετικισμού, έχουμε μια προσπάθεια εξασφάλισης της εγκυρότητας των συμπερασμάτων με: </a:t>
            </a:r>
          </a:p>
          <a:p>
            <a:r>
              <a:rPr lang="el-GR" altLang="el-GR" sz="2800" dirty="0"/>
              <a:t>την χρήση παρατηρήσεων του υλικού κόσμου</a:t>
            </a:r>
          </a:p>
          <a:p>
            <a:r>
              <a:rPr lang="el-GR" altLang="el-GR" sz="2800" dirty="0"/>
              <a:t>την αξιοποίηση των αναλυτικών προτάσεων, που τις θεωρούν λογικές ταυτολογίες. </a:t>
            </a:r>
          </a:p>
          <a:p>
            <a:r>
              <a:rPr lang="el-GR" altLang="el-GR" sz="2800" dirty="0"/>
              <a:t>Αυτές στηρίζονται στην αρχή της μη αντίφασης. </a:t>
            </a:r>
          </a:p>
          <a:p>
            <a:r>
              <a:rPr lang="el-GR" altLang="el-GR" sz="2800" dirty="0"/>
              <a:t>Αντίθετα από τον </a:t>
            </a:r>
            <a:r>
              <a:rPr lang="en-US" altLang="el-GR" sz="2800" dirty="0"/>
              <a:t>Kant</a:t>
            </a:r>
            <a:r>
              <a:rPr lang="el-GR" altLang="el-GR" sz="2800" dirty="0"/>
              <a:t>, θεωρούν τα μαθηματικά αναλυτικές κρίσεις, δηλαδή ταυτολογίες.</a:t>
            </a:r>
          </a:p>
          <a:p>
            <a:r>
              <a:rPr lang="el-GR" altLang="el-GR" sz="2800" dirty="0"/>
              <a:t> Το ότι τα Μαθηματικά, ως ταυτολογίες, προσφέρουν κάποιες πληροφορίες το εξηγούν με το ότι ξετυλίγουν τις διαφορετικές όψεις μιας και της αυτής κατάστασης.</a:t>
            </a:r>
          </a:p>
        </p:txBody>
      </p:sp>
    </p:spTree>
    <p:extLst>
      <p:ext uri="{BB962C8B-B14F-4D97-AF65-F5344CB8AC3E}">
        <p14:creationId xmlns:p14="http://schemas.microsoft.com/office/powerpoint/2010/main" val="14710391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(3/14</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Χρησιμοποιείται το </a:t>
            </a:r>
            <a:r>
              <a:rPr lang="el-GR" altLang="el-GR" sz="2800" i="1" dirty="0"/>
              <a:t>κριτήριο της </a:t>
            </a:r>
            <a:r>
              <a:rPr lang="el-GR" altLang="el-GR" sz="2800" i="1" dirty="0" err="1"/>
              <a:t>επαληθευσιμότητας</a:t>
            </a:r>
            <a:r>
              <a:rPr lang="el-GR" altLang="el-GR" sz="2800" dirty="0"/>
              <a:t> για την γνησιότητα των όποιων δηλώσεων. </a:t>
            </a:r>
          </a:p>
          <a:p>
            <a:r>
              <a:rPr lang="el-GR" altLang="el-GR" sz="2800" dirty="0"/>
              <a:t>Αφού μια φράση είναι εμπειρικά σημαντική, αν και μόνο αν είναι γνωστός ένας τρόπος επαλήθευσής της, αυτό μπορεί να συμβεί τόσο για προτάσεις που αφορούν ταυτολογίες όσο και για προτάσεις της πειραματικής φυσικής που προσφέρονται σε εμπειρική επαλήθευση.</a:t>
            </a:r>
          </a:p>
          <a:p>
            <a:r>
              <a:rPr lang="el-GR" altLang="el-GR" sz="2800" dirty="0"/>
              <a:t> Οι οντολογικές παραδοχές για τον </a:t>
            </a:r>
            <a:r>
              <a:rPr lang="el-GR" altLang="el-GR" sz="2800" dirty="0" err="1"/>
              <a:t>Wittgenstein</a:t>
            </a:r>
            <a:r>
              <a:rPr lang="el-GR" altLang="el-GR" sz="2800" dirty="0"/>
              <a:t> του </a:t>
            </a:r>
            <a:r>
              <a:rPr lang="el-GR" altLang="el-GR" sz="2800" dirty="0" err="1"/>
              <a:t>Tractatus</a:t>
            </a:r>
            <a:r>
              <a:rPr lang="el-GR" altLang="el-GR" sz="2800" dirty="0"/>
              <a:t> δεν έχουν νόημα.</a:t>
            </a:r>
          </a:p>
          <a:p>
            <a:r>
              <a:rPr lang="el-GR" altLang="el-GR" sz="2800" dirty="0"/>
              <a:t>Ερωτήματα σε σχέση με το </a:t>
            </a:r>
            <a:r>
              <a:rPr lang="el-GR" altLang="el-GR" sz="2800" i="1" dirty="0"/>
              <a:t>πράγμα καθαυτό </a:t>
            </a:r>
            <a:r>
              <a:rPr lang="el-GR" altLang="el-GR" sz="2800" dirty="0"/>
              <a:t>του</a:t>
            </a:r>
            <a:r>
              <a:rPr lang="el-GR" altLang="el-GR" sz="2800" i="1" dirty="0"/>
              <a:t> </a:t>
            </a:r>
            <a:r>
              <a:rPr lang="en-US" altLang="el-GR" sz="2800" dirty="0"/>
              <a:t>Kant</a:t>
            </a:r>
            <a:r>
              <a:rPr lang="el-GR" altLang="el-GR" sz="2800" dirty="0"/>
              <a:t>, το αν υπάρχει εσωτερικός ή εξωτερικός κόσμος είναι χωρίς νόημα, αφού δεν υπάρχει τρόπος επαλήθευσής τους.</a:t>
            </a:r>
          </a:p>
        </p:txBody>
      </p:sp>
    </p:spTree>
    <p:extLst>
      <p:ext uri="{BB962C8B-B14F-4D97-AF65-F5344CB8AC3E}">
        <p14:creationId xmlns:p14="http://schemas.microsoft.com/office/powerpoint/2010/main" val="41657873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(4/14</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Αν με τις παραπάνω πεποιθήσεις προσπαθούσαμε να απαντήσουμε στο ερώτημα </a:t>
            </a:r>
            <a:r>
              <a:rPr lang="el-GR" altLang="el-GR" sz="2800" i="1" dirty="0"/>
              <a:t>τι είναι αλήθεια;</a:t>
            </a:r>
          </a:p>
          <a:p>
            <a:r>
              <a:rPr lang="el-GR" altLang="el-GR" sz="2800" dirty="0"/>
              <a:t> θα οδηγηθούμε σε ένα αδιέξοδο.</a:t>
            </a:r>
          </a:p>
          <a:p>
            <a:r>
              <a:rPr lang="el-GR" altLang="el-GR" sz="2800" dirty="0"/>
              <a:t>Μια θεωρία αλήθειας που θα στηριζόταν στην εγκυρότητα των προτάσεων θα παρέπεμπε αναπόφευκτα στην συντακτική συνέπεια κάποιων παραδοχών μας, που αφορούν στην σχέση των συμβόλων κι από εκεί και πέρα στην δική μας αυθαίρετη απόδοση σημασίας σε αυτά τα σύμβολα και τις προτάσεις.</a:t>
            </a:r>
          </a:p>
          <a:p>
            <a:r>
              <a:rPr lang="el-GR" altLang="el-GR" sz="2800" dirty="0"/>
              <a:t> Η αλήθεια μοιάζει με αυτό που ο </a:t>
            </a:r>
            <a:r>
              <a:rPr lang="el-GR" altLang="el-GR" sz="2800" dirty="0" err="1"/>
              <a:t>Wittgenstein</a:t>
            </a:r>
            <a:r>
              <a:rPr lang="el-GR" altLang="el-GR" sz="2800" dirty="0"/>
              <a:t> λέει:</a:t>
            </a:r>
          </a:p>
          <a:p>
            <a:r>
              <a:rPr lang="el-GR" altLang="el-GR" sz="2800" dirty="0"/>
              <a:t> αν προσπαθήσουμε να δούμε τι κρύβεται πίσω από μια ζωγραφιά στον τοίχο, το μόνο που θα καταφέρουμε είναι να κάνουμε καρούμπαλα στο κεφάλι μας.</a:t>
            </a:r>
          </a:p>
        </p:txBody>
      </p:sp>
    </p:spTree>
    <p:extLst>
      <p:ext uri="{BB962C8B-B14F-4D97-AF65-F5344CB8AC3E}">
        <p14:creationId xmlns:p14="http://schemas.microsoft.com/office/powerpoint/2010/main" val="36307643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(5/14</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Σύνταξη και  σημασιολογία μας στήνουν ένα αδιαπέραστο φράγμα με την πραγματικότητα. </a:t>
            </a:r>
          </a:p>
          <a:p>
            <a:r>
              <a:rPr lang="el-GR" altLang="el-GR" sz="2800" dirty="0"/>
              <a:t>Συνέπεια το Θεώρημα του </a:t>
            </a:r>
            <a:r>
              <a:rPr lang="el-GR" altLang="el-GR" sz="2800" dirty="0" err="1"/>
              <a:t>Tarski</a:t>
            </a:r>
            <a:r>
              <a:rPr lang="el-GR" altLang="el-GR" sz="2800" dirty="0"/>
              <a:t>, που έλεγε ότι </a:t>
            </a:r>
            <a:r>
              <a:rPr lang="el-GR" altLang="el-GR" sz="2800" i="1" dirty="0"/>
              <a:t>η αλήθεια δεν ορίζεται</a:t>
            </a:r>
            <a:r>
              <a:rPr lang="el-GR" altLang="el-GR" sz="2800" dirty="0"/>
              <a:t> (εκείνο που ο Αριστοτέλης είχε ισχυριστεί).  </a:t>
            </a:r>
            <a:r>
              <a:rPr lang="el-GR" altLang="el-GR" sz="2800" i="1" dirty="0" err="1"/>
              <a:t>Αντιστοιχιστική</a:t>
            </a:r>
            <a:r>
              <a:rPr lang="el-GR" altLang="el-GR" sz="2800" dirty="0"/>
              <a:t> θεωρία.</a:t>
            </a:r>
          </a:p>
          <a:p>
            <a:r>
              <a:rPr lang="el-GR" altLang="el-GR" sz="2800" dirty="0"/>
              <a:t>Η αλήθεια που ορίζουμε μέσα σε ένα τυπικό σύστημα αντλεί τις </a:t>
            </a:r>
            <a:r>
              <a:rPr lang="el-GR" altLang="el-GR" sz="2800" dirty="0" err="1"/>
              <a:t>αληθοτιμές</a:t>
            </a:r>
            <a:r>
              <a:rPr lang="el-GR" altLang="el-GR" sz="2800" dirty="0"/>
              <a:t> της από εκείνες που εμείς της δίνουμε από την πραγματολογική σχέση με τον κόσμο. </a:t>
            </a:r>
          </a:p>
          <a:p>
            <a:r>
              <a:rPr lang="el-GR" altLang="el-GR" sz="2800" dirty="0"/>
              <a:t>Αν γράψουμε σε τυπικό σύστημα, με τα σύμβολα αυτού του συστήματος, ότι </a:t>
            </a:r>
            <a:r>
              <a:rPr lang="el-GR" altLang="el-GR" sz="2800" i="1" dirty="0"/>
              <a:t>το χιόνι είναι άσπρο</a:t>
            </a:r>
            <a:r>
              <a:rPr lang="el-GR" altLang="el-GR" sz="2800" dirty="0"/>
              <a:t>, αυτό θα είναι αληθές, </a:t>
            </a:r>
            <a:r>
              <a:rPr lang="el-GR" altLang="el-GR" sz="2800" i="1" dirty="0"/>
              <a:t>αν το χιόνι είναι άσπρο</a:t>
            </a:r>
            <a:r>
              <a:rPr lang="el-GR" altLang="el-GR" sz="2800" dirty="0"/>
              <a:t>.</a:t>
            </a:r>
          </a:p>
          <a:p>
            <a:r>
              <a:rPr lang="el-GR" altLang="el-GR" sz="2800" dirty="0"/>
              <a:t>Η γλώσσα του Η/Υ δεν είναι τίποτα άλλο από σύνταξη, παρεμβάλλεται ο άνθρωπος, για να αποδώσει στα σύμβολα αναφορές και σημασίες. </a:t>
            </a:r>
          </a:p>
        </p:txBody>
      </p:sp>
    </p:spTree>
    <p:extLst>
      <p:ext uri="{BB962C8B-B14F-4D97-AF65-F5344CB8AC3E}">
        <p14:creationId xmlns:p14="http://schemas.microsoft.com/office/powerpoint/2010/main" val="13092765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(6/14</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Ο νεοθετικισμός, κατά τον </a:t>
            </a:r>
            <a:r>
              <a:rPr lang="el-GR" altLang="el-GR" sz="2800" dirty="0" err="1"/>
              <a:t>Whitehead</a:t>
            </a:r>
            <a:r>
              <a:rPr lang="el-GR" altLang="el-GR" sz="2800" dirty="0"/>
              <a:t>, από τον φόβο της μεταφυσικής κατέληξε, </a:t>
            </a:r>
            <a:r>
              <a:rPr lang="el-GR" altLang="el-GR" sz="2800" i="1" dirty="0"/>
              <a:t>να παρερμηνεύει τόσο την φύση του εμπειρικού δεδομένου όσο και την φύση της εμπειρικής πράξης</a:t>
            </a:r>
            <a:r>
              <a:rPr lang="el-GR" altLang="el-GR" sz="2800" dirty="0"/>
              <a:t>. </a:t>
            </a:r>
          </a:p>
          <a:p>
            <a:r>
              <a:rPr lang="el-GR" altLang="el-GR" sz="2800" dirty="0"/>
              <a:t>Η αναλυτική φιλοσοφία οδηγείται σε αδιέξοδα </a:t>
            </a:r>
            <a:r>
              <a:rPr lang="el-GR" altLang="el-GR" sz="2800" dirty="0" err="1"/>
              <a:t>νοηματοδότησης</a:t>
            </a:r>
            <a:r>
              <a:rPr lang="el-GR" altLang="el-GR" sz="2800" dirty="0"/>
              <a:t>.</a:t>
            </a:r>
          </a:p>
          <a:p>
            <a:r>
              <a:rPr lang="el-GR" altLang="el-GR" sz="2800" dirty="0"/>
              <a:t>H κατηγορία του </a:t>
            </a:r>
            <a:r>
              <a:rPr lang="el-GR" altLang="el-GR" sz="2800" i="1" dirty="0"/>
              <a:t>Εγώ</a:t>
            </a:r>
            <a:r>
              <a:rPr lang="el-GR" altLang="el-GR" sz="2800" dirty="0"/>
              <a:t> δεν μπορεί να ορισθεί σε αυτή τη φιλοσοφία, αφού το Εγώ δεν προσφέρεται ως εμπειρία.</a:t>
            </a:r>
          </a:p>
          <a:p>
            <a:r>
              <a:rPr lang="el-GR" altLang="el-GR" sz="2800" dirty="0"/>
              <a:t>Υπήρξαν νεοθετικιστές φιλόσοφοι (</a:t>
            </a:r>
            <a:r>
              <a:rPr lang="el-GR" altLang="el-GR" sz="2800" dirty="0" err="1"/>
              <a:t>Schlick</a:t>
            </a:r>
            <a:r>
              <a:rPr lang="el-GR" altLang="el-GR" sz="2800" dirty="0"/>
              <a:t>), που αρνήθηκαν νωρίς αυτή την ακραία εκδοχή. </a:t>
            </a:r>
          </a:p>
          <a:p>
            <a:r>
              <a:rPr lang="el-GR" altLang="el-GR" sz="2800" dirty="0"/>
              <a:t>Καθώς υπάρχει μια κατηγορία προτάσεων η εγκυρότητα των οποίων συνίσταται στο να καταγράψουν μια άμεση εμπειρία: αυτές οι προτάσεις είναι απόλυτα βέβαιες, όπως η πρόταση </a:t>
            </a:r>
            <a:r>
              <a:rPr lang="el-GR" altLang="el-GR" sz="2800" i="1" dirty="0"/>
              <a:t>εγώ πονώ</a:t>
            </a:r>
            <a:r>
              <a:rPr lang="el-GR" altLang="el-GR" sz="2800" dirty="0" smtClean="0"/>
              <a:t>.</a:t>
            </a:r>
            <a:endParaRPr lang="el-GR" altLang="el-GR" sz="2800" dirty="0"/>
          </a:p>
        </p:txBody>
      </p:sp>
    </p:spTree>
    <p:extLst>
      <p:ext uri="{BB962C8B-B14F-4D97-AF65-F5344CB8AC3E}">
        <p14:creationId xmlns:p14="http://schemas.microsoft.com/office/powerpoint/2010/main" val="13662122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(7/14</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Ο ιδρυτής της αναλυτικής φιλοσοφίας του </a:t>
            </a:r>
            <a:r>
              <a:rPr lang="el-GR" altLang="el-GR" sz="2800" dirty="0" err="1"/>
              <a:t>Moore</a:t>
            </a:r>
            <a:r>
              <a:rPr lang="el-GR" altLang="el-GR" sz="2800" dirty="0"/>
              <a:t> αρνείται αυτές τις υπερβολές και μιλά για έννοιες, όπως εκείνες της </a:t>
            </a:r>
            <a:r>
              <a:rPr lang="el-GR" altLang="el-GR" sz="2800" i="1" dirty="0" err="1"/>
              <a:t>σωματικότητάς</a:t>
            </a:r>
            <a:r>
              <a:rPr lang="el-GR" altLang="el-GR" sz="2800" i="1" dirty="0"/>
              <a:t> μου</a:t>
            </a:r>
            <a:r>
              <a:rPr lang="el-GR" altLang="el-GR" sz="2800" dirty="0"/>
              <a:t> που δεν χρειάζονται καμία ανάλυση για να γίνουν δεκτές. </a:t>
            </a:r>
          </a:p>
          <a:p>
            <a:r>
              <a:rPr lang="el-GR" altLang="el-GR" sz="2800" dirty="0"/>
              <a:t>Ωστόσο, οι προτάσεις αυτού του τύπου δεν έγιναν ποτέ δεκτές από τους ακραιφνείς λογικιστές της πρώτης περιόδου, για τους οποίους δεν υπάρχουν βέβαιες εμπειρικές προτάσεις.</a:t>
            </a:r>
          </a:p>
          <a:p>
            <a:r>
              <a:rPr lang="el-GR" altLang="el-GR" sz="2800" dirty="0"/>
              <a:t> Η άποψη αυτή δεν δέχεται την επιστημολογική αξία του βιώματος ως  τελικό κριτήριο για κάθε εμπειρία καθόσον αυτό είναι άκρως υποκειμενικό.</a:t>
            </a:r>
          </a:p>
          <a:p>
            <a:r>
              <a:rPr lang="el-GR" altLang="el-GR" sz="2800" dirty="0"/>
              <a:t>Η προσπάθεια του </a:t>
            </a:r>
            <a:r>
              <a:rPr lang="el-GR" altLang="el-GR" sz="2800" dirty="0" err="1"/>
              <a:t>Carnap</a:t>
            </a:r>
            <a:r>
              <a:rPr lang="el-GR" altLang="el-GR" sz="2800" dirty="0"/>
              <a:t> να κατασκευάσει ένα αυτόνομο συντακτικό σύστημα έχει ως πρότυπο για την διατύπωση της </a:t>
            </a:r>
            <a:r>
              <a:rPr lang="el-GR" altLang="el-GR" sz="2800" dirty="0" err="1"/>
              <a:t>μετα</a:t>
            </a:r>
            <a:r>
              <a:rPr lang="el-GR" altLang="el-GR" sz="2800" dirty="0"/>
              <a:t>-θεωρίας του την θεωρία αποδείξεων του D. </a:t>
            </a:r>
            <a:r>
              <a:rPr lang="el-GR" altLang="el-GR" sz="2800" dirty="0" err="1"/>
              <a:t>Hilbert</a:t>
            </a:r>
            <a:r>
              <a:rPr lang="el-GR" altLang="el-GR" sz="2800" dirty="0"/>
              <a:t>.</a:t>
            </a:r>
          </a:p>
        </p:txBody>
      </p:sp>
    </p:spTree>
    <p:extLst>
      <p:ext uri="{BB962C8B-B14F-4D97-AF65-F5344CB8AC3E}">
        <p14:creationId xmlns:p14="http://schemas.microsoft.com/office/powerpoint/2010/main" val="346175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(3/18)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Ο </a:t>
            </a:r>
            <a:r>
              <a:rPr lang="en-US" altLang="el-GR" sz="2800" dirty="0"/>
              <a:t>Hilbert</a:t>
            </a:r>
            <a:r>
              <a:rPr lang="el-GR" altLang="el-GR" sz="2800" dirty="0"/>
              <a:t> προχωρεί στην </a:t>
            </a:r>
            <a:r>
              <a:rPr lang="el-GR" altLang="el-GR" sz="2800" dirty="0" err="1"/>
              <a:t>αξιωματικοποίηση</a:t>
            </a:r>
            <a:r>
              <a:rPr lang="el-GR" altLang="el-GR" sz="2800" dirty="0"/>
              <a:t> της Γεωμετρίας κατά τέτοιο τρόπο ώστε τα στοιχεία του  γεωμετρικού χώρου να χάσουν την αυτόνομη συγκρότησή τους και να εξαρτώνται πλέον στις σχέσεις μεταξύ τους.</a:t>
            </a:r>
          </a:p>
          <a:p>
            <a:r>
              <a:rPr lang="el-GR" altLang="el-GR" sz="2800" dirty="0"/>
              <a:t>Ο </a:t>
            </a:r>
            <a:r>
              <a:rPr lang="en-US" altLang="el-GR" sz="2800" dirty="0" err="1"/>
              <a:t>Frege</a:t>
            </a:r>
            <a:r>
              <a:rPr lang="el-GR" altLang="el-GR" sz="2800" dirty="0"/>
              <a:t> κάνει μια επιστροφή σε ιδέες του Αριστοτέλη, όπου ως απαρχή της φιλοσοφίας ορίζεται η Λογική. </a:t>
            </a:r>
          </a:p>
          <a:p>
            <a:r>
              <a:rPr lang="el-GR" altLang="el-GR" sz="2800" dirty="0"/>
              <a:t>Το Λογικό προηγείται του επιστημολογικού.</a:t>
            </a:r>
          </a:p>
          <a:p>
            <a:r>
              <a:rPr lang="el-GR" altLang="el-GR" sz="2800" dirty="0"/>
              <a:t>Ο </a:t>
            </a:r>
            <a:r>
              <a:rPr lang="el-GR" altLang="el-GR" sz="2800" dirty="0" err="1"/>
              <a:t>Frege</a:t>
            </a:r>
            <a:r>
              <a:rPr lang="el-GR" altLang="el-GR" sz="2800" dirty="0"/>
              <a:t> επιδόθηκε σε μια βαθύτερη ανάλυση της Λογικής, στην παράδοση όπως έλεγε του </a:t>
            </a:r>
            <a:r>
              <a:rPr lang="el-GR" altLang="el-GR" sz="2800" dirty="0" err="1"/>
              <a:t>Κant</a:t>
            </a:r>
            <a:r>
              <a:rPr lang="el-GR" altLang="el-GR" sz="2800" dirty="0"/>
              <a:t>.</a:t>
            </a:r>
          </a:p>
          <a:p>
            <a:r>
              <a:rPr lang="el-GR" altLang="el-GR" sz="2800" dirty="0"/>
              <a:t>Τόνισε ακόμη περισσότερο την ιδέα των κρίσεων του </a:t>
            </a:r>
            <a:r>
              <a:rPr lang="el-GR" altLang="el-GR" sz="2800" dirty="0" err="1"/>
              <a:t>Κant</a:t>
            </a:r>
            <a:r>
              <a:rPr lang="el-GR" altLang="el-GR" sz="2800" dirty="0"/>
              <a:t> και δεν έλαβε ως δομικό στοιχείο καθόλου την έννοια αλλά την πρόταση.</a:t>
            </a:r>
          </a:p>
        </p:txBody>
      </p:sp>
    </p:spTree>
    <p:extLst>
      <p:ext uri="{BB962C8B-B14F-4D97-AF65-F5344CB8AC3E}">
        <p14:creationId xmlns:p14="http://schemas.microsoft.com/office/powerpoint/2010/main" val="317225214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(8/14</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 </a:t>
            </a:r>
            <a:r>
              <a:rPr lang="el-GR" altLang="el-GR" sz="2800" dirty="0" err="1"/>
              <a:t>Hilbert</a:t>
            </a:r>
            <a:r>
              <a:rPr lang="el-GR" altLang="el-GR" sz="2800" dirty="0"/>
              <a:t> πρώτος επιχείρησε μια τυπική ανάλυση της γλώσσας με σκοπό να θεμελιώσει τα Μαθηματικά.</a:t>
            </a:r>
          </a:p>
          <a:p>
            <a:r>
              <a:rPr lang="el-GR" altLang="el-GR" sz="2800" dirty="0"/>
              <a:t>Οι επιπτώσεις του Θεωρήματος του </a:t>
            </a:r>
            <a:r>
              <a:rPr lang="el-GR" altLang="el-GR" sz="2800" dirty="0" err="1"/>
              <a:t>Gödel</a:t>
            </a:r>
            <a:r>
              <a:rPr lang="el-GR" altLang="el-GR" sz="2800" dirty="0"/>
              <a:t> στην Λογική και τη φιλοσοφία των μαθηματικών υπήρξαν καταλυτικές.</a:t>
            </a:r>
          </a:p>
          <a:p>
            <a:r>
              <a:rPr lang="el-GR" altLang="el-GR" sz="2800" dirty="0"/>
              <a:t>Ο </a:t>
            </a:r>
            <a:r>
              <a:rPr lang="el-GR" altLang="el-GR" sz="2800" dirty="0" err="1"/>
              <a:t>Carnap</a:t>
            </a:r>
            <a:r>
              <a:rPr lang="el-GR" altLang="el-GR" sz="2800" dirty="0"/>
              <a:t> απέτυχε, όπως το πρόγραμμα </a:t>
            </a:r>
            <a:r>
              <a:rPr lang="el-GR" altLang="el-GR" sz="2800" dirty="0" err="1"/>
              <a:t>Hilbert</a:t>
            </a:r>
            <a:r>
              <a:rPr lang="el-GR" altLang="el-GR" sz="2800" dirty="0"/>
              <a:t>.</a:t>
            </a:r>
          </a:p>
          <a:p>
            <a:r>
              <a:rPr lang="el-GR" altLang="el-GR" sz="2800" dirty="0"/>
              <a:t>Ο </a:t>
            </a:r>
            <a:r>
              <a:rPr lang="el-GR" altLang="el-GR" sz="2800" dirty="0" err="1"/>
              <a:t>Carnap</a:t>
            </a:r>
            <a:r>
              <a:rPr lang="el-GR" altLang="el-GR" sz="2800" dirty="0"/>
              <a:t> αναγνωρίζει τελικά ότι η συντακτική ανάλυση της γλώσσας πρέπει να συμπληρωθεί με την διερεύνηση των σημασιολογικών σχέσεων ανάμεσα στις προτάσεις.</a:t>
            </a:r>
          </a:p>
          <a:p>
            <a:r>
              <a:rPr lang="el-GR" altLang="el-GR" sz="2800" dirty="0"/>
              <a:t>Τα φιλοσοφικά προβλήματα δεν αποσαφηνίζονται κι οπωσδήποτε δεν λύνονται με ανάλυση μονάχα  τυπικών σχέσεων ανάμεσα στα σύμβολα. </a:t>
            </a:r>
          </a:p>
        </p:txBody>
      </p:sp>
    </p:spTree>
    <p:extLst>
      <p:ext uri="{BB962C8B-B14F-4D97-AF65-F5344CB8AC3E}">
        <p14:creationId xmlns:p14="http://schemas.microsoft.com/office/powerpoint/2010/main" val="3918486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(9/14</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Ο </a:t>
            </a:r>
            <a:r>
              <a:rPr lang="el-GR" altLang="el-GR" sz="2800" dirty="0" err="1"/>
              <a:t>Carnap</a:t>
            </a:r>
            <a:r>
              <a:rPr lang="el-GR" altLang="el-GR" sz="2800" dirty="0"/>
              <a:t> </a:t>
            </a:r>
            <a:r>
              <a:rPr lang="el-GR" altLang="el-GR" sz="2800" dirty="0" err="1"/>
              <a:t>ανγνωρίζει</a:t>
            </a:r>
            <a:r>
              <a:rPr lang="el-GR" altLang="el-GR" sz="2800" dirty="0"/>
              <a:t> πως η υπόθεση του </a:t>
            </a:r>
            <a:r>
              <a:rPr lang="el-GR" altLang="el-GR" sz="2800" dirty="0" err="1"/>
              <a:t>Wittgenstein</a:t>
            </a:r>
            <a:r>
              <a:rPr lang="el-GR" altLang="el-GR" sz="2800" dirty="0"/>
              <a:t>, ότι οι οντολογικές παραδοχές ήταν χωρίς νόημα, ήταν λανθασμένη. </a:t>
            </a:r>
          </a:p>
          <a:p>
            <a:r>
              <a:rPr lang="el-GR" altLang="el-GR" sz="2800" dirty="0" err="1"/>
              <a:t>Γι’αυτόν</a:t>
            </a:r>
            <a:r>
              <a:rPr lang="el-GR" altLang="el-GR" sz="2800" dirty="0"/>
              <a:t> υπάρχουν παραδοχές που όμως αφορούν στη γλώσσα μόνο.</a:t>
            </a:r>
          </a:p>
          <a:p>
            <a:r>
              <a:rPr lang="el-GR" altLang="el-GR" sz="2800" dirty="0"/>
              <a:t>Ο </a:t>
            </a:r>
            <a:r>
              <a:rPr lang="el-GR" altLang="el-GR" sz="2800" dirty="0" err="1"/>
              <a:t>Wittgenstein</a:t>
            </a:r>
            <a:r>
              <a:rPr lang="el-GR" altLang="el-GR" sz="2800" dirty="0"/>
              <a:t> έλεγε: οι φιλόσοφοι επεξεργάζονται γλωσσικά παιχνίδια, αλλά όπως μια μύγα μπαίνει σε ένα μπουκάλι και μετά παγιδεύεται έτσι κι οι φιλόσοφοι χάνονται μέσα στις μυγοπαγίδες τους!</a:t>
            </a:r>
          </a:p>
          <a:p>
            <a:r>
              <a:rPr lang="el-GR" altLang="el-GR" sz="2800" dirty="0"/>
              <a:t> Την ίδια τύχη είχαν κι οι βασικές παραδοχές των αναλυτικών. </a:t>
            </a:r>
          </a:p>
          <a:p>
            <a:r>
              <a:rPr lang="el-GR" altLang="el-GR" sz="2800" dirty="0"/>
              <a:t>Το ρεύμα του λογικού θετικισμού έδειξε μεγάλη εμπιστοσύνη στην αρχή της </a:t>
            </a:r>
            <a:r>
              <a:rPr lang="el-GR" altLang="el-GR" sz="2800" dirty="0" err="1"/>
              <a:t>επαληθευσιμότητας</a:t>
            </a:r>
            <a:r>
              <a:rPr lang="el-GR" altLang="el-GR" sz="2800" dirty="0"/>
              <a:t>. </a:t>
            </a:r>
          </a:p>
        </p:txBody>
      </p:sp>
    </p:spTree>
    <p:extLst>
      <p:ext uri="{BB962C8B-B14F-4D97-AF65-F5344CB8AC3E}">
        <p14:creationId xmlns:p14="http://schemas.microsoft.com/office/powerpoint/2010/main" val="11589378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10/14</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ισχύς της αρχής δεν ήταν καθόλου προφανής, γιατί κι αυτή με τη σειρά της  αποτελούσε πρόταση μη επιστημονική που δεν μπορούσε να επαληθευτεί! </a:t>
            </a:r>
          </a:p>
          <a:p>
            <a:r>
              <a:rPr lang="el-GR" altLang="el-GR" sz="2800" dirty="0"/>
              <a:t>Η ίδια αρχή απέκλειε ως στερούμενους νοήματος όλους τους επιστημονικούς όρους. </a:t>
            </a:r>
          </a:p>
          <a:p>
            <a:r>
              <a:rPr lang="el-GR" altLang="el-GR" sz="2800" dirty="0"/>
              <a:t>Ο </a:t>
            </a:r>
            <a:r>
              <a:rPr lang="el-GR" altLang="el-GR" sz="2800" dirty="0" err="1"/>
              <a:t>Carnap</a:t>
            </a:r>
            <a:r>
              <a:rPr lang="el-GR" altLang="el-GR" sz="2800" dirty="0"/>
              <a:t> προσπάθησε να διορθώσει. </a:t>
            </a:r>
          </a:p>
          <a:p>
            <a:r>
              <a:rPr lang="el-GR" altLang="el-GR" sz="2800" dirty="0"/>
              <a:t>Την αντικατέστησε βαθμιαία με την </a:t>
            </a:r>
            <a:r>
              <a:rPr lang="el-GR" altLang="el-GR" sz="2800" i="1" dirty="0" err="1"/>
              <a:t>επιβεβαιωσιμότητα</a:t>
            </a:r>
            <a:r>
              <a:rPr lang="el-GR" altLang="el-GR" sz="2800" dirty="0"/>
              <a:t>: </a:t>
            </a:r>
          </a:p>
          <a:p>
            <a:r>
              <a:rPr lang="el-GR" altLang="el-GR" sz="2800" i="1" dirty="0"/>
              <a:t>μια πρόταση έχει νόημα μόνο αν μπορεί να επιβεβαιωθεί, δηλαδή μας επιτρέπει να παράγουμε </a:t>
            </a:r>
            <a:r>
              <a:rPr lang="el-GR" altLang="el-GR" sz="2800" i="1" dirty="0" err="1"/>
              <a:t>απ’αυτήν</a:t>
            </a:r>
            <a:r>
              <a:rPr lang="el-GR" altLang="el-GR" sz="2800" i="1" dirty="0"/>
              <a:t> αληθείς προτάσεις.</a:t>
            </a:r>
          </a:p>
          <a:p>
            <a:r>
              <a:rPr lang="el-GR" altLang="el-GR" sz="2800" i="1" dirty="0"/>
              <a:t> </a:t>
            </a:r>
            <a:r>
              <a:rPr lang="el-GR" altLang="el-GR" sz="2800" dirty="0"/>
              <a:t>Προχωρά στην ιδέα του πραγματιστή </a:t>
            </a:r>
            <a:r>
              <a:rPr lang="en-US" altLang="el-GR" sz="2800" dirty="0"/>
              <a:t>Dewey</a:t>
            </a:r>
            <a:r>
              <a:rPr lang="el-GR" altLang="el-GR" sz="2800" dirty="0"/>
              <a:t>.</a:t>
            </a:r>
          </a:p>
        </p:txBody>
      </p:sp>
    </p:spTree>
    <p:extLst>
      <p:ext uri="{BB962C8B-B14F-4D97-AF65-F5344CB8AC3E}">
        <p14:creationId xmlns:p14="http://schemas.microsoft.com/office/powerpoint/2010/main" val="360142098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11/14</a:t>
            </a:r>
            <a:r>
              <a:rPr lang="en-US"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Σε πρόσφατη περίοδο, οι απόψεις στα πλαίσια της φιλοσοφίας της γλώσσας αλλάζουν. </a:t>
            </a:r>
          </a:p>
          <a:p>
            <a:r>
              <a:rPr lang="el-GR" altLang="el-GR" sz="2800" dirty="0"/>
              <a:t>Στα τελευταία γραπτά ο </a:t>
            </a:r>
            <a:r>
              <a:rPr lang="el-GR" altLang="el-GR" sz="2800" dirty="0" err="1"/>
              <a:t>Wittgenstein</a:t>
            </a:r>
            <a:r>
              <a:rPr lang="el-GR" altLang="el-GR" sz="2800" dirty="0"/>
              <a:t>  μετακινείται από την αντίληψη του γλωσσικού νοήματος σε εκείνη του νοήματος ως πολύμορφης χρήσης</a:t>
            </a:r>
          </a:p>
          <a:p>
            <a:r>
              <a:rPr lang="el-GR" altLang="el-GR" sz="2800" dirty="0"/>
              <a:t> Αμφισβητείται η γνωστική σημασία των τεχνητών γλωσσών και προβάλλεται ως πεδίο ανάλυσης η φυσική γλώσσα, η καθημερινή γλώσσα με όλες τις ιδιομορφίες της.</a:t>
            </a:r>
          </a:p>
          <a:p>
            <a:r>
              <a:rPr lang="el-GR" altLang="el-GR" sz="2800" dirty="0"/>
              <a:t> Παύει να ενδιαφέρει μόνο η καταφατική μορφή προτάσεων κι αναπτύσσεται η </a:t>
            </a:r>
            <a:r>
              <a:rPr lang="el-GR" altLang="el-GR" sz="2800" i="1" dirty="0"/>
              <a:t>πραγματολογική</a:t>
            </a:r>
            <a:r>
              <a:rPr lang="el-GR" altLang="el-GR" sz="2800" dirty="0"/>
              <a:t> διάσταση της γλώσσας. η σχέση του λόγου με  ομιλητή.</a:t>
            </a:r>
          </a:p>
        </p:txBody>
      </p:sp>
    </p:spTree>
    <p:extLst>
      <p:ext uri="{BB962C8B-B14F-4D97-AF65-F5344CB8AC3E}">
        <p14:creationId xmlns:p14="http://schemas.microsoft.com/office/powerpoint/2010/main" val="278688530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12/14</a:t>
            </a:r>
            <a:r>
              <a:rPr lang="en-US"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Αρνείται τη δυνατότητα της οποιασδήποτε θεωρίας κριτηρίων είτε εφαρμογής της τυπικής λογικής είτε συστηματοποίησης των ενοράσεων της κοινής γλώσσας ή του κοινού νου, για την απάντηση σε φιλοσοφικά ερωτήματα.</a:t>
            </a:r>
          </a:p>
          <a:p>
            <a:r>
              <a:rPr lang="el-GR" altLang="el-GR" sz="2800" dirty="0"/>
              <a:t>Επίσης, στις Φιλοσοφικές έρευνες κάνει λόγο για την σημασία του </a:t>
            </a:r>
            <a:r>
              <a:rPr lang="el-GR" altLang="el-GR" sz="2800" i="1" dirty="0"/>
              <a:t>κόσμου της ζωής</a:t>
            </a:r>
            <a:r>
              <a:rPr lang="el-GR" altLang="el-GR" sz="2800" dirty="0"/>
              <a:t>, του </a:t>
            </a:r>
            <a:r>
              <a:rPr lang="el-GR" altLang="el-GR" sz="2800" i="1" dirty="0" err="1"/>
              <a:t>βιόκοσμου</a:t>
            </a:r>
            <a:r>
              <a:rPr lang="el-GR" altLang="el-GR" sz="2800" dirty="0"/>
              <a:t>, όπως τον ονομάζει η φαινομενολογία.</a:t>
            </a:r>
          </a:p>
          <a:p>
            <a:r>
              <a:rPr lang="el-GR" altLang="el-GR" sz="2800" dirty="0"/>
              <a:t>Τα νοήματα προσδιορίζονται τελικά από την πράξη, </a:t>
            </a:r>
            <a:r>
              <a:rPr lang="el-GR" altLang="el-GR" sz="2800" i="1" dirty="0"/>
              <a:t>το νόημα είναι η χρήση</a:t>
            </a:r>
            <a:r>
              <a:rPr lang="el-GR" altLang="el-GR" sz="2800" dirty="0"/>
              <a:t>. </a:t>
            </a:r>
          </a:p>
          <a:p>
            <a:r>
              <a:rPr lang="el-GR" altLang="el-GR" sz="2800" dirty="0"/>
              <a:t>Έτσι ο </a:t>
            </a:r>
            <a:r>
              <a:rPr lang="el-GR" altLang="el-GR" sz="2800" dirty="0" err="1"/>
              <a:t>Wittgenstein</a:t>
            </a:r>
            <a:r>
              <a:rPr lang="el-GR" altLang="el-GR" sz="2800" dirty="0"/>
              <a:t> ξεπερνά τον νομιναλισμό του εμπειρισμού που πάσχιζε να καταλάβει τις λέξεις έξω από την χρήση τους καθώς ο ορισμός της πράξης είναι αδύνατος σε μια φιλοσοφία εγκλεισμένη αυστηρά στην σύνταξη. </a:t>
            </a:r>
          </a:p>
        </p:txBody>
      </p:sp>
    </p:spTree>
    <p:extLst>
      <p:ext uri="{BB962C8B-B14F-4D97-AF65-F5344CB8AC3E}">
        <p14:creationId xmlns:p14="http://schemas.microsoft.com/office/powerpoint/2010/main" val="229719550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13/14</a:t>
            </a:r>
            <a:r>
              <a:rPr lang="en-US" dirty="0"/>
              <a:t>)</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Στην επιστήμη οι όροι και τα αντικείμενά της προσεγγίζονται σε </a:t>
            </a:r>
            <a:r>
              <a:rPr lang="el-GR" altLang="el-GR" sz="2800" b="1" dirty="0"/>
              <a:t>πλαίσια</a:t>
            </a:r>
            <a:r>
              <a:rPr lang="el-GR" altLang="el-GR" sz="2800" dirty="0"/>
              <a:t> που δεν απομονώνουν έννοιες και γεγονότα ως μεταβλητές.</a:t>
            </a:r>
          </a:p>
          <a:p>
            <a:r>
              <a:rPr lang="el-GR" altLang="el-GR" sz="2800" dirty="0"/>
              <a:t>Ένας φυσικός, κοιτώντας ένα θάλαμο φυσαλίδων, μπορεί να διαπιστώσει την ύπαρξη ενός μεσονίου και ενδεχομένως να το ορίσει. </a:t>
            </a:r>
          </a:p>
          <a:p>
            <a:r>
              <a:rPr lang="el-GR" altLang="el-GR" sz="2800" dirty="0"/>
              <a:t>Ένας χωρίς γνώσεις φυσικής δεν θα δει τίποτα. </a:t>
            </a:r>
          </a:p>
          <a:p>
            <a:r>
              <a:rPr lang="el-GR" altLang="el-GR" sz="2800" dirty="0"/>
              <a:t>Κάθε παρατήρηση προϋποθέτει πλήρη θεωρητική συγκρότηση και </a:t>
            </a:r>
            <a:r>
              <a:rPr lang="el-GR" altLang="el-GR" sz="2800" b="1" dirty="0"/>
              <a:t>εμποτίζεται</a:t>
            </a:r>
            <a:r>
              <a:rPr lang="el-GR" altLang="el-GR" sz="2800" dirty="0"/>
              <a:t> από αυτή.</a:t>
            </a:r>
          </a:p>
          <a:p>
            <a:r>
              <a:rPr lang="el-GR" altLang="el-GR" sz="2800" dirty="0"/>
              <a:t> Οι ιδέες αυτές βάλουν ενάντια στα βασική ιδέα του συγκεκριμένου </a:t>
            </a:r>
            <a:r>
              <a:rPr lang="el-GR" altLang="el-GR" sz="2800" dirty="0" err="1"/>
              <a:t>παρατηρησιακού</a:t>
            </a:r>
            <a:r>
              <a:rPr lang="el-GR" altLang="el-GR" sz="2800" dirty="0"/>
              <a:t> δεδομένου.</a:t>
            </a:r>
          </a:p>
          <a:p>
            <a:r>
              <a:rPr lang="el-GR" altLang="el-GR" sz="2800" dirty="0"/>
              <a:t> Αυτή η ιδέα που ξεκινά από τον </a:t>
            </a:r>
            <a:r>
              <a:rPr lang="en-US" altLang="el-GR" sz="2800" dirty="0"/>
              <a:t>Ockham</a:t>
            </a:r>
            <a:r>
              <a:rPr lang="el-GR" altLang="el-GR" sz="2800" dirty="0"/>
              <a:t>  ξεπερνιέται από τον </a:t>
            </a:r>
            <a:r>
              <a:rPr lang="en-US" altLang="el-GR" sz="2800" dirty="0" err="1"/>
              <a:t>Sellars</a:t>
            </a:r>
            <a:r>
              <a:rPr lang="el-GR" altLang="el-GR" sz="2800" dirty="0"/>
              <a:t> ως μύθος.</a:t>
            </a:r>
          </a:p>
        </p:txBody>
      </p:sp>
    </p:spTree>
    <p:extLst>
      <p:ext uri="{BB962C8B-B14F-4D97-AF65-F5344CB8AC3E}">
        <p14:creationId xmlns:p14="http://schemas.microsoft.com/office/powerpoint/2010/main" val="56675935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RUDOLF CARNAP (1891-1970) (</a:t>
            </a:r>
            <a:r>
              <a:rPr lang="en-US" dirty="0" smtClean="0"/>
              <a:t>14/14</a:t>
            </a:r>
            <a:r>
              <a:rPr lang="en-US" dirty="0"/>
              <a:t>)</a:t>
            </a:r>
            <a:endParaRPr lang="el-GR" dirty="0"/>
          </a:p>
        </p:txBody>
      </p:sp>
      <p:sp>
        <p:nvSpPr>
          <p:cNvPr id="3" name="Θέση περιεχομένου 2"/>
          <p:cNvSpPr>
            <a:spLocks noGrp="1"/>
          </p:cNvSpPr>
          <p:nvPr>
            <p:ph idx="1"/>
          </p:nvPr>
        </p:nvSpPr>
        <p:spPr/>
        <p:txBody>
          <a:bodyPr>
            <a:normAutofit fontScale="92500"/>
          </a:bodyPr>
          <a:lstStyle/>
          <a:p>
            <a:r>
              <a:rPr lang="el-GR" altLang="el-GR" sz="2800" dirty="0"/>
              <a:t>Το συγκεκριμένο γίνεται τέτοιο μέσα σε όρους πλαισίου, δηλαδή προηγούνται όροι γενικοί ώστε να </a:t>
            </a:r>
            <a:r>
              <a:rPr lang="el-GR" altLang="el-GR" sz="2800" dirty="0" err="1"/>
              <a:t>θεματοποιηθεί</a:t>
            </a:r>
            <a:r>
              <a:rPr lang="el-GR" altLang="el-GR" sz="2800" dirty="0"/>
              <a:t> το συγκεκριμένο.</a:t>
            </a:r>
          </a:p>
          <a:p>
            <a:r>
              <a:rPr lang="el-GR" altLang="el-GR" sz="2800" dirty="0"/>
              <a:t>Αυτή είναι μια ιδέα </a:t>
            </a:r>
            <a:r>
              <a:rPr lang="el-GR" altLang="el-GR" sz="2800" dirty="0" err="1"/>
              <a:t>εγελιανής</a:t>
            </a:r>
            <a:r>
              <a:rPr lang="el-GR" altLang="el-GR" sz="2800" dirty="0"/>
              <a:t> προέλευσης (και πλατωνικής) , όπου το συγκεκριμένο αναδεικνύεται ως τομή γενικοτήτων που μεσολαβούν στην σύλληψη του.   </a:t>
            </a:r>
          </a:p>
          <a:p>
            <a:r>
              <a:rPr lang="el-GR" altLang="el-GR" sz="2800" dirty="0"/>
              <a:t>Η παράλληλη ανάπτυξη των πραγματιστικών, φαινομενολογικών, και </a:t>
            </a:r>
            <a:r>
              <a:rPr lang="el-GR" altLang="el-GR" sz="2800" dirty="0" err="1"/>
              <a:t>διαψευστικών</a:t>
            </a:r>
            <a:r>
              <a:rPr lang="el-GR" altLang="el-GR" sz="2800" dirty="0"/>
              <a:t> θεωριών έδειξαν τα όρια του </a:t>
            </a:r>
            <a:r>
              <a:rPr lang="el-GR" altLang="el-GR" sz="2800" dirty="0" err="1"/>
              <a:t>νεοθετικιστικού</a:t>
            </a:r>
            <a:r>
              <a:rPr lang="el-GR" altLang="el-GR" sz="2800" dirty="0"/>
              <a:t> «παραδείγματος» που ήταν από τα πλέον επιβλητικά στην επιστήμη του 20</a:t>
            </a:r>
            <a:r>
              <a:rPr lang="el-GR" altLang="el-GR" sz="2800" baseline="30000" dirty="0"/>
              <a:t>ου</a:t>
            </a:r>
            <a:r>
              <a:rPr lang="el-GR" altLang="el-GR" sz="2800" dirty="0"/>
              <a:t> αιώνα. </a:t>
            </a:r>
          </a:p>
        </p:txBody>
      </p:sp>
    </p:spTree>
    <p:extLst>
      <p:ext uri="{BB962C8B-B14F-4D97-AF65-F5344CB8AC3E}">
        <p14:creationId xmlns:p14="http://schemas.microsoft.com/office/powerpoint/2010/main" val="16909273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(4/18)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στροφή του ανέδειξε τα σημασιολογικά προβλήματα (θα λέγαμε προβλήματα νοήματος, δηλ. τι εννοούμε όταν λέμε κάτι) που αφορούν τη μελέτη των νόμων της σκέψης, όχι ως ατομικής συνείδησης, αλλά ως αντικείμενο δημόσιας επικοινωνιακής </a:t>
            </a:r>
            <a:r>
              <a:rPr lang="el-GR" altLang="el-GR" sz="2800" dirty="0" err="1"/>
              <a:t>διϋποκειμενικής</a:t>
            </a:r>
            <a:r>
              <a:rPr lang="el-GR" altLang="el-GR" sz="2800" dirty="0"/>
              <a:t> λειτουργίας (πλαίσιο δικαιολόγησης).</a:t>
            </a:r>
          </a:p>
          <a:p>
            <a:r>
              <a:rPr lang="el-GR" altLang="el-GR" sz="2800" dirty="0"/>
              <a:t> Το νόημα πλέον μιας έννοιας εκφράζεται μέσα στη πρόταση και τα νοήματα των λέξεων που την αποτελούν κι αφορά σε ένα σύνολο σκέψεων και ιδεών που είναι μεταβιβάσιμα από γενιά σε γενιά.</a:t>
            </a:r>
          </a:p>
          <a:p>
            <a:r>
              <a:rPr lang="el-GR" altLang="el-GR" sz="2800" dirty="0"/>
              <a:t> Αυτή η ανεξαρτησία των νοημάτων από τις ατομικές ιδιαιτερότητες, που οδηγεί σε μια </a:t>
            </a:r>
            <a:r>
              <a:rPr lang="el-GR" altLang="el-GR" sz="2800" i="1" dirty="0"/>
              <a:t>αντικειμενική σημασιολογία</a:t>
            </a:r>
            <a:r>
              <a:rPr lang="el-GR" altLang="el-GR" sz="2800" dirty="0"/>
              <a:t>, είναι πρωταρχικό ζήτημα στη φιλοσοφία του.</a:t>
            </a:r>
          </a:p>
        </p:txBody>
      </p:sp>
    </p:spTree>
    <p:extLst>
      <p:ext uri="{BB962C8B-B14F-4D97-AF65-F5344CB8AC3E}">
        <p14:creationId xmlns:p14="http://schemas.microsoft.com/office/powerpoint/2010/main" val="411188353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dirty="0"/>
              <a:t>ΝΕΟΘΕΤΙΚΙΣΜΟΣ – ΛΟΓΙΚΟΣ </a:t>
            </a:r>
            <a:r>
              <a:rPr lang="el-GR" sz="2000" dirty="0" smtClean="0"/>
              <a:t>ΕΜΠΕΙΡΙΣΜΟΣ».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(5/18)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a:t>
            </a:r>
            <a:r>
              <a:rPr lang="el-GR" altLang="el-GR" sz="2800" i="1" dirty="0"/>
              <a:t>σημασία</a:t>
            </a:r>
            <a:r>
              <a:rPr lang="el-GR" altLang="el-GR" sz="2800" b="1" dirty="0"/>
              <a:t> </a:t>
            </a:r>
            <a:r>
              <a:rPr lang="el-GR" altLang="el-GR" sz="2800" dirty="0"/>
              <a:t>(νόημα) ενός όρου έχει αντικειμενικό χαρακτήρα και συνδέεται με τον τρόπο παρουσίασης σε μια πρόταση, είτε αυτός ο τρόπος περιέχεται στο αντίστοιχο σήμα - όνομα, είτε αυτός καθορίζεται από την αντίστοιχη περιγραφή. </a:t>
            </a:r>
          </a:p>
          <a:p>
            <a:r>
              <a:rPr lang="el-GR" altLang="el-GR" sz="2800" dirty="0"/>
              <a:t>Εκτός από την σημασία διακρίνουμε και μια άλλη παράμετρο, συνδεδεμένη με την έννοια που δεν περιέχεται στην πρόταση την </a:t>
            </a:r>
            <a:r>
              <a:rPr lang="el-GR" altLang="el-GR" sz="2800" i="1" dirty="0"/>
              <a:t>αναφορά</a:t>
            </a:r>
            <a:r>
              <a:rPr lang="el-GR" altLang="el-GR" sz="2800" dirty="0"/>
              <a:t> της έννοιας. </a:t>
            </a:r>
          </a:p>
          <a:p>
            <a:r>
              <a:rPr lang="el-GR" altLang="el-GR" sz="2800" dirty="0"/>
              <a:t>Η </a:t>
            </a:r>
            <a:r>
              <a:rPr lang="el-GR" altLang="el-GR" sz="2800" dirty="0" err="1"/>
              <a:t>σημασιοδότηση</a:t>
            </a:r>
            <a:r>
              <a:rPr lang="el-GR" altLang="el-GR" sz="2800" dirty="0"/>
              <a:t> με τους όρους Αυγερινός και Αποσπερίτης, έχουν την ίδια αναφορά, τον πλανήτη Αφροδίτη. </a:t>
            </a:r>
          </a:p>
          <a:p>
            <a:r>
              <a:rPr lang="el-GR" altLang="el-GR" sz="2800" dirty="0" err="1"/>
              <a:t>Tο</a:t>
            </a:r>
            <a:r>
              <a:rPr lang="el-GR" altLang="el-GR" sz="2800" dirty="0"/>
              <a:t> πρώτο άστρο όμως βγαίνει το πρωί ενώ το άλλο βράδυ. </a:t>
            </a:r>
          </a:p>
          <a:p>
            <a:r>
              <a:rPr lang="el-GR" altLang="el-GR" sz="2800" dirty="0"/>
              <a:t>Επίσης, υπάρχουν σημασίες δίχως αναφορές, όπως ο μυθολογικός μονοκέρατος</a:t>
            </a:r>
            <a:r>
              <a:rPr lang="el-GR" altLang="el-GR" sz="2800" dirty="0" smtClean="0"/>
              <a:t>.</a:t>
            </a:r>
            <a:endParaRPr lang="el-GR" altLang="el-GR" sz="2800" dirty="0"/>
          </a:p>
        </p:txBody>
      </p:sp>
    </p:spTree>
    <p:extLst>
      <p:ext uri="{BB962C8B-B14F-4D97-AF65-F5344CB8AC3E}">
        <p14:creationId xmlns:p14="http://schemas.microsoft.com/office/powerpoint/2010/main" val="927815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(6/18)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Το νοηματικό περιεχόμενο, κατά τον </a:t>
            </a:r>
            <a:r>
              <a:rPr lang="el-GR" altLang="el-GR" sz="2800" dirty="0" err="1"/>
              <a:t>Frege</a:t>
            </a:r>
            <a:r>
              <a:rPr lang="el-GR" altLang="el-GR" sz="2800" dirty="0"/>
              <a:t>, της εκάστοτε πρότασης και του όρου πρέπει να επιδέχεται μια συγκεκριμένη ανάλυση, μέσα στην κοινότητα που χρησιμοποιεί την γλώσσα όπου αυτά λέγονται. </a:t>
            </a:r>
            <a:endParaRPr lang="en-US" altLang="el-GR" sz="2800" dirty="0"/>
          </a:p>
          <a:p>
            <a:r>
              <a:rPr lang="el-GR" altLang="el-GR" sz="2800" dirty="0"/>
              <a:t>Αξίζει εδώ να παρατηρήσουμε ότι ύστερα από αυτή την παραδοχή, έχουμε τη μετατόπιση της φιλοσοφίας προς την μετέπειτα ονομαζόμενη </a:t>
            </a:r>
            <a:r>
              <a:rPr lang="el-GR" altLang="el-GR" sz="2800" i="1" dirty="0"/>
              <a:t>φιλοσοφία της γλώσσας</a:t>
            </a:r>
            <a:r>
              <a:rPr lang="el-GR" altLang="el-GR" sz="2800" dirty="0"/>
              <a:t>.</a:t>
            </a:r>
          </a:p>
          <a:p>
            <a:r>
              <a:rPr lang="el-GR" altLang="el-GR" sz="2800" dirty="0"/>
              <a:t>Επί μέρους παράδοση του αγγλικού εμπειρισμού είναι εκείνη του J. S. </a:t>
            </a:r>
            <a:r>
              <a:rPr lang="en-US" altLang="el-GR" sz="2800" dirty="0"/>
              <a:t>M</a:t>
            </a:r>
            <a:r>
              <a:rPr lang="el-GR" altLang="el-GR" sz="2800" dirty="0" err="1"/>
              <a:t>ill</a:t>
            </a:r>
            <a:r>
              <a:rPr lang="el-GR" altLang="el-GR" sz="2800" dirty="0"/>
              <a:t>: υποστηρίζει το επαγωγικό των λογικών και των μαθηματικών αρχών και τις βλέπει ως καταστάλαγμα ορθολογικής συμπεριφοράς, ως συνήθεια ιστορικά αποκτημένη (</a:t>
            </a:r>
            <a:r>
              <a:rPr lang="el-GR" altLang="el-GR" sz="2800" dirty="0" err="1"/>
              <a:t>εμπειριστική</a:t>
            </a:r>
            <a:r>
              <a:rPr lang="el-GR" altLang="el-GR" sz="2800" dirty="0"/>
              <a:t> γνωσιολογία). </a:t>
            </a:r>
          </a:p>
        </p:txBody>
      </p:sp>
    </p:spTree>
    <p:extLst>
      <p:ext uri="{BB962C8B-B14F-4D97-AF65-F5344CB8AC3E}">
        <p14:creationId xmlns:p14="http://schemas.microsoft.com/office/powerpoint/2010/main" val="2577884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err="1"/>
              <a:t>Gottlob</a:t>
            </a:r>
            <a:r>
              <a:rPr lang="en-US" dirty="0"/>
              <a:t> </a:t>
            </a:r>
            <a:r>
              <a:rPr lang="en-US" dirty="0" err="1" smtClean="0"/>
              <a:t>Frege</a:t>
            </a:r>
            <a:r>
              <a:rPr lang="en-US" dirty="0" smtClean="0"/>
              <a:t> (7/18)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πρόταση του </a:t>
            </a:r>
            <a:r>
              <a:rPr lang="el-GR" altLang="el-GR" sz="2800" dirty="0" err="1"/>
              <a:t>Mill</a:t>
            </a:r>
            <a:r>
              <a:rPr lang="el-GR" altLang="el-GR" sz="2800" dirty="0"/>
              <a:t> συνίσταται στην ευλογοφανή διαίσθηση ότι η εμπειρία μας, για τον φυσικό κόσμο, είναι αρκετά πλούσια, για να στηρίξει και τα μαθηματικά (αριθμητική, γεωμετρία).</a:t>
            </a:r>
          </a:p>
          <a:p>
            <a:r>
              <a:rPr lang="el-GR" altLang="el-GR" sz="2800" dirty="0"/>
              <a:t>Για τον </a:t>
            </a:r>
            <a:r>
              <a:rPr lang="el-GR" altLang="el-GR" sz="2800" dirty="0" err="1"/>
              <a:t>Mill</a:t>
            </a:r>
            <a:r>
              <a:rPr lang="el-GR" altLang="el-GR" sz="2800" dirty="0"/>
              <a:t>, η μόνη πραγματικότητα είναι αυτή που συγκροτούν τα υλικά αντικείμενα, ο φυσικός κόσμος. </a:t>
            </a:r>
          </a:p>
          <a:p>
            <a:r>
              <a:rPr lang="el-GR" altLang="el-GR" sz="2800" dirty="0"/>
              <a:t>Στην εκδοχή αυτή, τα μαθηματικά αποτελούν την πιο γενική θεωρία των υλικών αντικειμένων και του κόσμου μας. </a:t>
            </a:r>
          </a:p>
          <a:p>
            <a:r>
              <a:rPr lang="el-GR" altLang="el-GR" sz="2800" dirty="0"/>
              <a:t>Ο </a:t>
            </a:r>
            <a:r>
              <a:rPr lang="en-US" altLang="el-GR" sz="2800" dirty="0" err="1"/>
              <a:t>Frege</a:t>
            </a:r>
            <a:r>
              <a:rPr lang="el-GR" altLang="el-GR" sz="2800" dirty="0"/>
              <a:t> ασκεί μια έντονη κριτική ακολουθώντας ένα άλλο ρεύμα φιλοσόφων και μαθηματικών του 19</a:t>
            </a:r>
            <a:r>
              <a:rPr lang="el-GR" altLang="el-GR" sz="2800" baseline="30000" dirty="0"/>
              <a:t>ο</a:t>
            </a:r>
            <a:r>
              <a:rPr lang="el-GR" altLang="el-GR" sz="2800" dirty="0"/>
              <a:t> αιώνα που είναι η αδιάλλακτη επιμονή ότι τα μαθηματικά πρέπει να βασίζονται μόνο στη λογική και ότι όλα όσα παραπέμπουν στη διαίσθηση πρέπει να αποκλεισθούν αυστηρά από αυτά. </a:t>
            </a:r>
          </a:p>
        </p:txBody>
      </p:sp>
    </p:spTree>
    <p:extLst>
      <p:ext uri="{BB962C8B-B14F-4D97-AF65-F5344CB8AC3E}">
        <p14:creationId xmlns:p14="http://schemas.microsoft.com/office/powerpoint/2010/main" val="1095702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2766</TotalTime>
  <Words>5560</Words>
  <Application>Microsoft Office PowerPoint</Application>
  <PresentationFormat>Προβολή στην οθόνη (4:3)</PresentationFormat>
  <Paragraphs>413</Paragraphs>
  <Slides>62</Slides>
  <Notes>62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62</vt:i4>
      </vt:variant>
    </vt:vector>
  </HeadingPairs>
  <TitlesOfParts>
    <vt:vector size="67" baseType="lpstr">
      <vt:lpstr>ＭＳ Ｐゴシック</vt:lpstr>
      <vt:lpstr>Arial</vt:lpstr>
      <vt:lpstr>Calibri</vt:lpstr>
      <vt:lpstr>Wingdings</vt:lpstr>
      <vt:lpstr>Θέμα του Office</vt:lpstr>
      <vt:lpstr>ΕΠΙΣΤΗΜΟΛΟΓΙΑ ΚΑΙ ΔΙΔΑΚΤΙΚΗ ΤΩΝ ΜΑΘΗΜΑΤΙΚΩΝ</vt:lpstr>
      <vt:lpstr>ΝΕΟΘΕΤΙΚΙΣΜΟΣ – ΛΟΓΙΚΟΣ ΕΜΠΕΙΡΙΣΜΟΣ Gottlob Frege (1848-1925)</vt:lpstr>
      <vt:lpstr>Gottlob Frege (1/18) </vt:lpstr>
      <vt:lpstr>Gottlob Frege (2/18) </vt:lpstr>
      <vt:lpstr>Gottlob Frege (3/18) </vt:lpstr>
      <vt:lpstr>Gottlob Frege (4/18) </vt:lpstr>
      <vt:lpstr>Gottlob Frege (5/18) </vt:lpstr>
      <vt:lpstr>Gottlob Frege (6/18) </vt:lpstr>
      <vt:lpstr>Gottlob Frege (7/18) </vt:lpstr>
      <vt:lpstr>Gottlob Frege (8/18) </vt:lpstr>
      <vt:lpstr>Gottlob Frege (9/18) </vt:lpstr>
      <vt:lpstr>Gottlob Frege (10/18) </vt:lpstr>
      <vt:lpstr>Gottlob Frege (11/18) </vt:lpstr>
      <vt:lpstr>Gottlob Frege (12/18) </vt:lpstr>
      <vt:lpstr>Gottlob Frege (13/18) </vt:lpstr>
      <vt:lpstr>Gottlob Frege (14/18) </vt:lpstr>
      <vt:lpstr>Gottlob Frege (15/18) </vt:lpstr>
      <vt:lpstr>Gottlob Frege (16/18) </vt:lpstr>
      <vt:lpstr>Gottlob Frege (17/18) </vt:lpstr>
      <vt:lpstr>Gottlob Frege (18/18) </vt:lpstr>
      <vt:lpstr>Bernard Russell (1864-1969)</vt:lpstr>
      <vt:lpstr>Bernard Russell (1/19)</vt:lpstr>
      <vt:lpstr>Bernard Russell (2/19)</vt:lpstr>
      <vt:lpstr>Bernard Russell (3/19)</vt:lpstr>
      <vt:lpstr>Bernard Russell (4/19)</vt:lpstr>
      <vt:lpstr>Bernard Russell (5/19)</vt:lpstr>
      <vt:lpstr>Bernard Russell (6/19)</vt:lpstr>
      <vt:lpstr>Bernard Russell (7/19)</vt:lpstr>
      <vt:lpstr>Bernard Russell (8/19)</vt:lpstr>
      <vt:lpstr>Bernard Russell (9/19)</vt:lpstr>
      <vt:lpstr>Bernard Russell (10/19)</vt:lpstr>
      <vt:lpstr>Bernard Russell (11/19)</vt:lpstr>
      <vt:lpstr>Bernard Russell (12/19)</vt:lpstr>
      <vt:lpstr>Bernard Russell (13/19)</vt:lpstr>
      <vt:lpstr>Bernard Russell (14/19)</vt:lpstr>
      <vt:lpstr>Bernard Russell (15/19)</vt:lpstr>
      <vt:lpstr>Bernard Russell (16/19)</vt:lpstr>
      <vt:lpstr>Bernard Russell (17/19)</vt:lpstr>
      <vt:lpstr>Bernard Russell (18/19)</vt:lpstr>
      <vt:lpstr>Bernard Russell (19/19)</vt:lpstr>
      <vt:lpstr>Wittgenstein Wittgenstein (1889-1951)</vt:lpstr>
      <vt:lpstr>Wittgenstein Wittgenstein</vt:lpstr>
      <vt:lpstr>RUDOLF CARNAP (1891-1970) (1/14)</vt:lpstr>
      <vt:lpstr>RUDOLF CARNAP (1891-1970) (2/14)</vt:lpstr>
      <vt:lpstr>RUDOLF CARNAP (1891-1970) (3/14)</vt:lpstr>
      <vt:lpstr>RUDOLF CARNAP (1891-1970) (4/14)</vt:lpstr>
      <vt:lpstr>RUDOLF CARNAP (1891-1970) (5/14)</vt:lpstr>
      <vt:lpstr>RUDOLF CARNAP (1891-1970) (6/14)</vt:lpstr>
      <vt:lpstr>RUDOLF CARNAP (1891-1970) (7/14)</vt:lpstr>
      <vt:lpstr>RUDOLF CARNAP (1891-1970) (8/14)</vt:lpstr>
      <vt:lpstr>RUDOLF CARNAP (1891-1970) (9/14)</vt:lpstr>
      <vt:lpstr>RUDOLF CARNAP (1891-1970) (10/14)</vt:lpstr>
      <vt:lpstr>RUDOLF CARNAP (1891-1970) (11/14)</vt:lpstr>
      <vt:lpstr>RUDOLF CARNAP (1891-1970) (12/14)</vt:lpstr>
      <vt:lpstr>RUDOLF CARNAP (1891-1970) (13/14)</vt:lpstr>
      <vt:lpstr>RUDOLF CARNAP (1891-1970) (14/14)</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192</cp:revision>
  <dcterms:created xsi:type="dcterms:W3CDTF">2012-09-06T09:03:05Z</dcterms:created>
  <dcterms:modified xsi:type="dcterms:W3CDTF">2015-10-08T11:07:16Z</dcterms:modified>
</cp:coreProperties>
</file>