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89" r:id="rId1"/>
  </p:sldMasterIdLst>
  <p:notesMasterIdLst>
    <p:notesMasterId r:id="rId31"/>
  </p:notesMasterIdLst>
  <p:sldIdLst>
    <p:sldId id="287" r:id="rId2"/>
    <p:sldId id="269" r:id="rId3"/>
    <p:sldId id="286" r:id="rId4"/>
    <p:sldId id="285" r:id="rId5"/>
    <p:sldId id="256" r:id="rId6"/>
    <p:sldId id="257" r:id="rId7"/>
    <p:sldId id="258" r:id="rId8"/>
    <p:sldId id="259" r:id="rId9"/>
    <p:sldId id="26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8" r:id="rId25"/>
    <p:sldId id="289" r:id="rId26"/>
    <p:sldId id="290" r:id="rId27"/>
    <p:sldId id="291" r:id="rId28"/>
    <p:sldId id="292" r:id="rId29"/>
    <p:sldId id="293" r:id="rId30"/>
  </p:sldIdLst>
  <p:sldSz cx="10080625" cy="7559675"/>
  <p:notesSz cx="6858000" cy="9144000"/>
  <p:defaultTextStyle>
    <a:defPPr>
      <a:defRPr lang="en-US"/>
    </a:defPPr>
    <a:lvl1pPr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1pPr>
    <a:lvl2pPr marL="4572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2pPr>
    <a:lvl3pPr marL="9144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3pPr>
    <a:lvl4pPr marL="13716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4pPr>
    <a:lvl5pPr marL="1828800" algn="l" rtl="0" fontAlgn="base">
      <a:lnSpc>
        <a:spcPct val="93000"/>
      </a:lnSpc>
      <a:spcBef>
        <a:spcPct val="0"/>
      </a:spcBef>
      <a:spcAft>
        <a:spcPct val="0"/>
      </a:spcAft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panose="020B0604020202020204" pitchFamily="34" charset="0"/>
        <a:ea typeface="ヒラギノ角ゴ ProN W3" charset="0"/>
        <a:cs typeface="ヒラギノ角ゴ ProN W3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200" y="-34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0DFD602-3FB8-4DFE-BE2C-F5867975F1F2}" type="datetimeFigureOut">
              <a:rPr lang="el-GR"/>
              <a:pPr>
                <a:defRPr/>
              </a:pPr>
              <a:t>6/7/2016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118693-7811-443E-A50F-E57B04BE95FF}" type="slidenum">
              <a:rPr lang="el-GR" altLang="el-GR"/>
              <a:pPr/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047854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l-GR" altLang="el-GR" smtClean="0">
              <a:solidFill>
                <a:srgbClr val="FF0000"/>
              </a:solidFill>
            </a:endParaRPr>
          </a:p>
        </p:txBody>
      </p:sp>
      <p:sp>
        <p:nvSpPr>
          <p:cNvPr id="52228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1C77D309-A1D2-48AB-8D15-A186EEDCDFD7}" type="slidenum">
              <a:rPr lang="el-GR" altLang="el-GR"/>
              <a:pPr eaLnBrk="1" hangingPunct="1"/>
              <a:t>1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9103317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5325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182B8018-A6DC-4C37-B7B9-B4717B92E372}" type="slidenum">
              <a:rPr lang="el-GR" altLang="el-GR"/>
              <a:pPr eaLnBrk="1" hangingPunct="1"/>
              <a:t>24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23318255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spcBef>
                <a:spcPct val="0"/>
              </a:spcBef>
              <a:buFontTx/>
              <a:buChar char="•"/>
            </a:pPr>
            <a:endParaRPr lang="el-GR" altLang="el-GR" smtClean="0"/>
          </a:p>
        </p:txBody>
      </p:sp>
      <p:sp>
        <p:nvSpPr>
          <p:cNvPr id="54276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055DCF7A-81EE-431B-BF62-45FB0C74857C}" type="slidenum">
              <a:rPr lang="el-GR" altLang="el-GR"/>
              <a:pPr eaLnBrk="1" hangingPunct="1"/>
              <a:t>25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36241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EE0B720C-4130-4233-BC8F-CC630666D8C0}" type="slidenum">
              <a:rPr lang="el-GR" altLang="el-GR"/>
              <a:pPr eaLnBrk="1" hangingPunct="1"/>
              <a:t>26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233568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83B48339-7EEE-4E15-92B8-D6B57AF2B375}" type="slidenum">
              <a:rPr lang="el-GR" altLang="el-GR"/>
              <a:pPr eaLnBrk="1" hangingPunct="1"/>
              <a:t>27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523808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2CD94F6D-491C-4C8F-8190-0F35FB21B8D4}" type="slidenum">
              <a:rPr lang="el-GR" altLang="el-GR"/>
              <a:pPr eaLnBrk="1" hangingPunct="1"/>
              <a:t>28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768641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AD61E9AC-B105-4D25-A589-8DE541A79287}" type="slidenum">
              <a:rPr lang="el-GR" altLang="el-GR"/>
              <a:pPr eaLnBrk="1" hangingPunct="1"/>
              <a:t>29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val="4129462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3586" y="4283816"/>
            <a:ext cx="857345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2112514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9A1D5EF4-D883-4B95-989B-5917179E470D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478782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58086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FF4B81BD-B231-4596-AB9E-C2FB8BE3A61B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5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 dirty="0">
                <a:solidFill>
                  <a:srgbClr val="5075BC"/>
                </a:solidFill>
              </a:rPr>
              <a:t>Στάδια Παραγωγής</a:t>
            </a:r>
            <a:endParaRPr lang="en-US" altLang="el-GR" sz="1100" dirty="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1700" y="1716075"/>
            <a:ext cx="9072563" cy="4989036"/>
          </a:xfrm>
        </p:spPr>
        <p:txBody>
          <a:bodyPr/>
          <a:lstStyle>
            <a:lvl1pPr>
              <a:spcBef>
                <a:spcPts val="1323"/>
              </a:spcBef>
              <a:defRPr/>
            </a:lvl1pPr>
            <a:lvl2pPr>
              <a:spcBef>
                <a:spcPts val="1323"/>
              </a:spcBef>
              <a:defRPr/>
            </a:lvl2pPr>
            <a:lvl3pPr>
              <a:spcBef>
                <a:spcPts val="1323"/>
              </a:spcBef>
              <a:defRPr/>
            </a:lvl3pPr>
            <a:lvl4pPr>
              <a:spcBef>
                <a:spcPts val="1323"/>
              </a:spcBef>
              <a:defRPr/>
            </a:lvl4pPr>
            <a:lvl5pPr>
              <a:spcBef>
                <a:spcPts val="1323"/>
              </a:spcBef>
              <a:defRPr/>
            </a:lvl5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666814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383037315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602037D9-D3F8-413B-ACDF-9FA3B65452BC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057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433AEA99-88F0-4534-B658-58042DDF00B4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8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9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4031" y="1735324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04031" y="2440543"/>
            <a:ext cx="4454027" cy="42761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5120818" y="1735324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120818" y="2440543"/>
            <a:ext cx="4455776" cy="4276188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547777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DFEE5A4E-F456-4881-BA7A-D516D7FA5C71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4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smtClean="0"/>
              <a:t>Kλικ για επεξεργασία του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8306612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007956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276DE32C-2928-4997-92FD-5134684A483D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7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41245" y="1716075"/>
            <a:ext cx="5635349" cy="5080031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504032" y="1716075"/>
            <a:ext cx="3316456" cy="5080031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rtlCol="0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942733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5"/>
          <p:cNvSpPr txBox="1">
            <a:spLocks/>
          </p:cNvSpPr>
          <p:nvPr/>
        </p:nvSpPr>
        <p:spPr>
          <a:xfrm>
            <a:off x="9529763" y="7100888"/>
            <a:ext cx="477837" cy="2952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100794" tIns="50397" rIns="100794" bIns="50397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fld id="{00F0E4DC-1964-456A-BF40-6ED12D9A9EC1}" type="slidenum">
              <a:rPr lang="el-GR" altLang="el-GR" sz="1200">
                <a:solidFill>
                  <a:srgbClr val="5075BC"/>
                </a:solidFill>
                <a:latin typeface="Calibri" panose="020F0502020204030204" pitchFamily="34" charset="0"/>
              </a:rPr>
              <a:pPr algn="ctr" eaLnBrk="1" hangingPunct="1"/>
              <a:t>‹#›</a:t>
            </a:fld>
            <a:endParaRPr lang="el-GR" altLang="el-GR" sz="1200">
              <a:solidFill>
                <a:srgbClr val="5075BC"/>
              </a:solidFill>
              <a:latin typeface="Calibri" panose="020F0502020204030204" pitchFamily="34" charset="0"/>
            </a:endParaRPr>
          </a:p>
        </p:txBody>
      </p:sp>
      <p:sp>
        <p:nvSpPr>
          <p:cNvPr id="6" name="2 - Θέση υποσέλιδου"/>
          <p:cNvSpPr txBox="1">
            <a:spLocks/>
          </p:cNvSpPr>
          <p:nvPr/>
        </p:nvSpPr>
        <p:spPr bwMode="auto">
          <a:xfrm>
            <a:off x="595313" y="7100888"/>
            <a:ext cx="8810625" cy="2952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1100">
                <a:solidFill>
                  <a:srgbClr val="5075BC"/>
                </a:solidFill>
              </a:rPr>
              <a:t>Στάδια Παραγωγής</a:t>
            </a:r>
            <a:endParaRPr lang="en-US" altLang="el-GR" sz="1100">
              <a:solidFill>
                <a:srgbClr val="5075BC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7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8" y="6896100"/>
            <a:ext cx="4762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975873" y="1716075"/>
            <a:ext cx="6048375" cy="3810023"/>
          </a:xfrm>
        </p:spPr>
        <p:txBody>
          <a:bodyPr rtlCol="0">
            <a:normAutofit/>
          </a:bodyPr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975873" y="5684849"/>
            <a:ext cx="6048375" cy="1118858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504031" y="301593"/>
            <a:ext cx="9072563" cy="1261930"/>
          </a:xfrm>
        </p:spPr>
        <p:txBody>
          <a:bodyPr rtlCol="0">
            <a:normAutofit/>
          </a:bodyPr>
          <a:lstStyle>
            <a:lvl1pPr>
              <a:defRPr lang="el-GR" b="0">
                <a:solidFill>
                  <a:srgbClr val="5075BC"/>
                </a:solidFill>
              </a:defRPr>
            </a:lvl1pPr>
          </a:lstStyle>
          <a:p>
            <a:pPr lvl="0"/>
            <a:r>
              <a:rPr lang="el-GR" smtClean="0"/>
              <a:t>Kλικ για επεξεργασία του τίτλου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23680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Θέση τίτλου 1"/>
          <p:cNvSpPr>
            <a:spLocks noGrp="1"/>
          </p:cNvSpPr>
          <p:nvPr>
            <p:ph type="title"/>
          </p:nvPr>
        </p:nvSpPr>
        <p:spPr bwMode="auto">
          <a:xfrm>
            <a:off x="503238" y="303213"/>
            <a:ext cx="9074150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 smtClean="0"/>
              <a:t>Στυλ κύριου τίτλου</a:t>
            </a:r>
          </a:p>
        </p:txBody>
      </p:sp>
      <p:sp>
        <p:nvSpPr>
          <p:cNvPr id="13315" name="Θέση κειμένου 2"/>
          <p:cNvSpPr>
            <a:spLocks noGrp="1"/>
          </p:cNvSpPr>
          <p:nvPr>
            <p:ph type="body" idx="1"/>
          </p:nvPr>
        </p:nvSpPr>
        <p:spPr bwMode="auto">
          <a:xfrm>
            <a:off x="503238" y="1763713"/>
            <a:ext cx="9074150" cy="498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 smtClean="0"/>
              <a:t>Στυλ υποδείγματος κειμένου</a:t>
            </a:r>
          </a:p>
          <a:p>
            <a:pPr lvl="1"/>
            <a:r>
              <a:rPr lang="el-GR" altLang="el-GR" dirty="0" smtClean="0"/>
              <a:t>Δεύτερου επιπέδου</a:t>
            </a:r>
          </a:p>
          <a:p>
            <a:pPr lvl="2"/>
            <a:r>
              <a:rPr lang="el-GR" altLang="el-GR" dirty="0" smtClean="0"/>
              <a:t>Τρίτου επιπέδου</a:t>
            </a:r>
          </a:p>
          <a:p>
            <a:pPr lvl="3"/>
            <a:r>
              <a:rPr lang="el-GR" altLang="el-GR" dirty="0" smtClean="0"/>
              <a:t>Τέταρτου επιπέδου</a:t>
            </a:r>
          </a:p>
          <a:p>
            <a:pPr lvl="4"/>
            <a:r>
              <a:rPr lang="el-GR" altLang="el-GR" dirty="0" smtClean="0"/>
              <a:t>Πέμπτου επιπέδου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4" r:id="rId1"/>
    <p:sldLayoutId id="2147484638" r:id="rId2"/>
    <p:sldLayoutId id="2147484635" r:id="rId3"/>
    <p:sldLayoutId id="2147484639" r:id="rId4"/>
    <p:sldLayoutId id="2147484640" r:id="rId5"/>
    <p:sldLayoutId id="2147484641" r:id="rId6"/>
    <p:sldLayoutId id="2147484636" r:id="rId7"/>
    <p:sldLayoutId id="2147484642" r:id="rId8"/>
    <p:sldLayoutId id="2147484643" r:id="rId9"/>
    <p:sldLayoutId id="2147484644" r:id="rId10"/>
    <p:sldLayoutId id="2147484637" r:id="rId11"/>
  </p:sldLayoutIdLst>
  <p:timing>
    <p:tnLst>
      <p:par>
        <p:cTn id="1" dur="indefinite" restart="never" nodeType="tmRoot"/>
      </p:par>
    </p:tnLst>
  </p:timing>
  <p:txStyles>
    <p:titleStyle>
      <a:lvl1pPr algn="ctr" defTabSz="100647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2pPr>
      <a:lvl3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3pPr>
      <a:lvl4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4pPr>
      <a:lvl5pPr algn="ctr" defTabSz="1006475" rtl="0" eaLnBrk="0" fontAlgn="base" hangingPunct="0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5pPr>
      <a:lvl6pPr marL="4572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6pPr>
      <a:lvl7pPr marL="9144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7pPr>
      <a:lvl8pPr marL="13716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8pPr>
      <a:lvl9pPr marL="1828800" algn="ctr" defTabSz="1006475" rtl="0" fontAlgn="base">
        <a:spcBef>
          <a:spcPct val="0"/>
        </a:spcBef>
        <a:spcAft>
          <a:spcPct val="0"/>
        </a:spcAft>
        <a:defRPr sz="4900">
          <a:solidFill>
            <a:schemeClr val="accent1"/>
          </a:solidFill>
          <a:latin typeface="Calibri" pitchFamily="34" charset="0"/>
        </a:defRPr>
      </a:lvl9pPr>
    </p:titleStyle>
    <p:bodyStyle>
      <a:lvl1pPr marL="377825" indent="-377825" algn="l" defTabSz="1006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7563" indent="-314325" algn="l" defTabSz="1006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250825" algn="l" defTabSz="1006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713" indent="-250825" algn="l" defTabSz="1006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0" indent="-250825" algn="l" defTabSz="10064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MEDIA10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8" y="446088"/>
            <a:ext cx="4572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Τίτλος 1"/>
          <p:cNvSpPr>
            <a:spLocks noGrp="1"/>
          </p:cNvSpPr>
          <p:nvPr>
            <p:ph type="ctrTitle"/>
          </p:nvPr>
        </p:nvSpPr>
        <p:spPr>
          <a:xfrm>
            <a:off x="517525" y="2211388"/>
            <a:ext cx="9126538" cy="1620837"/>
          </a:xfrm>
        </p:spPr>
        <p:txBody>
          <a:bodyPr/>
          <a:lstStyle/>
          <a:p>
            <a:pPr eaLnBrk="1" hangingPunct="1"/>
            <a:r>
              <a:rPr lang="el-GR" altLang="el-GR" sz="4400" dirty="0" smtClean="0">
                <a:solidFill>
                  <a:srgbClr val="5075BC"/>
                </a:solidFill>
              </a:rPr>
              <a:t>Τηλεοπτική και Ραδιοφωνική Παραγωγή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754063" y="3936081"/>
            <a:ext cx="8572500" cy="1931988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l-GR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</a:t>
            </a:r>
            <a:r>
              <a:rPr lang="en-US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1</a:t>
            </a:r>
            <a:r>
              <a:rPr lang="el-GR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31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3100" dirty="0" smtClean="0"/>
              <a:t>Στάδια Παραγωγής</a:t>
            </a:r>
            <a:endParaRPr lang="en-US" sz="3100" dirty="0" smtClean="0"/>
          </a:p>
          <a:p>
            <a:pPr eaLnBrk="1" hangingPunct="1">
              <a:defRPr/>
            </a:pPr>
            <a:endParaRPr lang="el-GR" sz="3100" dirty="0" smtClean="0"/>
          </a:p>
          <a:p>
            <a:pPr eaLnBrk="1" hangingPunct="1">
              <a:defRPr/>
            </a:pPr>
            <a:r>
              <a:rPr lang="el-GR" sz="3100" dirty="0" smtClean="0"/>
              <a:t>Νίκος Μύρτου</a:t>
            </a:r>
            <a:endParaRPr lang="en-US" sz="3100" dirty="0" smtClean="0"/>
          </a:p>
          <a:p>
            <a:pPr eaLnBrk="1" hangingPunct="1">
              <a:defRPr/>
            </a:pPr>
            <a:r>
              <a:rPr lang="el-GR" sz="3100" dirty="0" smtClean="0"/>
              <a:t>Σχολή ΟΠΕ</a:t>
            </a:r>
          </a:p>
          <a:p>
            <a:pPr eaLnBrk="1" hangingPunct="1">
              <a:defRPr/>
            </a:pPr>
            <a:r>
              <a:rPr lang="el-GR" sz="3100" dirty="0" smtClean="0"/>
              <a:t>Τμήμα ΕΜΜΕ</a:t>
            </a:r>
            <a:endParaRPr lang="en-US" sz="3100" dirty="0" smtClean="0"/>
          </a:p>
          <a:p>
            <a:pPr eaLnBrk="1" hangingPunct="1">
              <a:defRPr/>
            </a:pPr>
            <a:endParaRPr lang="el-GR" sz="3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Script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143768" y="1716075"/>
            <a:ext cx="9440495" cy="4989036"/>
          </a:xfrm>
        </p:spPr>
        <p:txBody>
          <a:bodyPr/>
          <a:lstStyle/>
          <a:p>
            <a:pPr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endParaRPr lang="en-US" altLang="el-GR" sz="3100" dirty="0" smtClean="0"/>
          </a:p>
          <a:p>
            <a:pPr lvl="1" eaLnBrk="1" hangingPunct="1">
              <a:spcBef>
                <a:spcPts val="1325"/>
              </a:spcBef>
            </a:pPr>
            <a:r>
              <a:rPr lang="el-GR" altLang="el-GR" sz="2600" dirty="0" smtClean="0"/>
              <a:t>Το σενάριο είναι εξ ορισμού</a:t>
            </a:r>
            <a:r>
              <a:rPr lang="en-US" altLang="el-GR" sz="2600" dirty="0" smtClean="0"/>
              <a:t>:</a:t>
            </a:r>
          </a:p>
          <a:p>
            <a:pPr lvl="2" eaLnBrk="1" hangingPunct="1">
              <a:spcBef>
                <a:spcPts val="1325"/>
              </a:spcBef>
            </a:pPr>
            <a:r>
              <a:rPr lang="el-GR" altLang="el-GR" sz="2200" dirty="0" smtClean="0"/>
              <a:t>Γραπτό κείμενο που λέει περί τίνος είναι η εκπομπή, ποιος λέει τι, τι πρόκειται να συμβεί και ΤΙ και ΠΩΣ θα δει το κοινό από τα </a:t>
            </a:r>
            <a:r>
              <a:rPr lang="el-GR" altLang="el-GR" sz="2200" dirty="0" err="1" smtClean="0"/>
              <a:t>τεκταινόμενα</a:t>
            </a:r>
            <a:r>
              <a:rPr lang="el-GR" altLang="el-GR" sz="2200" dirty="0" smtClean="0"/>
              <a:t>.</a:t>
            </a:r>
            <a:endParaRPr lang="en-US" altLang="el-GR" sz="2200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sz="2200" dirty="0" smtClean="0"/>
              <a:t>Μετατρέπει την αρχική ιδέα στο τι ακριβώς οι θεατές θα δουν και θα ακούν παρακολουθώντας το πρόγραμμα.</a:t>
            </a:r>
            <a:endParaRPr lang="en-US" altLang="el-GR" sz="2200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sz="2200" dirty="0" smtClean="0"/>
              <a:t>Είναι μια συνταγή για το πώς θα αναμιχθούν τα βασικά στοιχεία του προγράμματος.</a:t>
            </a:r>
            <a:endParaRPr lang="en-US" altLang="el-GR" sz="2200" dirty="0" smtClean="0"/>
          </a:p>
          <a:p>
            <a:pPr lvl="1" eaLnBrk="1" hangingPunct="1">
              <a:spcBef>
                <a:spcPts val="1325"/>
              </a:spcBef>
            </a:pPr>
            <a:endParaRPr lang="en-US" altLang="el-GR" sz="2600" dirty="0" smtClean="0">
              <a:latin typeface="Times New Roman" panose="02020603050405020304" pitchFamily="18" charset="0"/>
            </a:endParaRPr>
          </a:p>
          <a:p>
            <a:pPr lvl="2" eaLnBrk="1" hangingPunct="1">
              <a:spcBef>
                <a:spcPts val="1325"/>
              </a:spcBef>
            </a:pPr>
            <a:endParaRPr lang="en-US" altLang="el-GR" sz="2200" dirty="0" smtClean="0">
              <a:latin typeface="Times New Roman" panose="02020603050405020304" pitchFamily="18" charset="0"/>
            </a:endParaRPr>
          </a:p>
          <a:p>
            <a:pPr lvl="1"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endParaRPr lang="en-US" altLang="el-GR" sz="26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336550"/>
            <a:ext cx="8569325" cy="1008063"/>
          </a:xfrm>
        </p:spPr>
        <p:txBody>
          <a:bodyPr/>
          <a:lstStyle/>
          <a:p>
            <a:pPr eaLnBrk="1" hangingPunct="1"/>
            <a:r>
              <a:rPr lang="el-GR" altLang="el-GR" smtClean="0"/>
              <a:t>Διαφορετικοί Τύποι Σεναρίου</a:t>
            </a:r>
            <a:r>
              <a:rPr lang="en-US" altLang="el-GR" smtClean="0"/>
              <a:t>:</a:t>
            </a:r>
          </a:p>
        </p:txBody>
      </p:sp>
      <p:sp>
        <p:nvSpPr>
          <p:cNvPr id="31747" name="Rectangle 7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9788" y="1427163"/>
            <a:ext cx="8316912" cy="57118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600" dirty="0" smtClean="0"/>
              <a:t>Single-column (single camera action like stage play or radio)</a:t>
            </a:r>
          </a:p>
          <a:p>
            <a:pPr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600" dirty="0" smtClean="0"/>
              <a:t>Film or screenplay format (filmed dramas)</a:t>
            </a:r>
          </a:p>
          <a:p>
            <a:pPr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600" dirty="0" smtClean="0"/>
              <a:t>Fact, or rundown, sheet:</a:t>
            </a:r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l-GR" altLang="el-GR" sz="2200" dirty="0" smtClean="0"/>
              <a:t>Συνήθως για ζωντανά σόου με καλεσμένους ή ενημερωτικά. Είναι μια λίστα των βασικών θεμάτων.</a:t>
            </a:r>
            <a:endParaRPr lang="en-US" altLang="el-GR" sz="2200" dirty="0" smtClean="0"/>
          </a:p>
          <a:p>
            <a:pPr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600" b="1" u="sng" dirty="0" smtClean="0"/>
              <a:t>Two-column script</a:t>
            </a:r>
            <a:r>
              <a:rPr lang="en-US" altLang="el-GR" sz="2600" dirty="0" smtClean="0"/>
              <a:t> </a:t>
            </a:r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200" dirty="0" smtClean="0"/>
              <a:t>Two-column news script </a:t>
            </a:r>
          </a:p>
          <a:p>
            <a:pPr lvl="2"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l-GR" altLang="el-GR" sz="2000" dirty="0" smtClean="0"/>
              <a:t>Χρήση σε </a:t>
            </a:r>
            <a:r>
              <a:rPr lang="en-US" altLang="el-GR" sz="2000" dirty="0" smtClean="0"/>
              <a:t>Newsrooms. </a:t>
            </a:r>
            <a:r>
              <a:rPr lang="el-GR" altLang="el-GR" sz="2000" dirty="0" smtClean="0"/>
              <a:t> Περιγραφικό </a:t>
            </a:r>
            <a:r>
              <a:rPr lang="en-US" altLang="el-GR" sz="2000" dirty="0" smtClean="0"/>
              <a:t>voice over.</a:t>
            </a:r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n-US" altLang="el-GR" sz="2200" dirty="0" smtClean="0"/>
              <a:t>Two-column documentary script or documentary format</a:t>
            </a:r>
          </a:p>
          <a:p>
            <a:pPr lvl="2" eaLnBrk="1" hangingPunct="1">
              <a:lnSpc>
                <a:spcPct val="90000"/>
              </a:lnSpc>
              <a:spcBef>
                <a:spcPts val="1325"/>
              </a:spcBef>
              <a:buFontTx/>
              <a:buChar char="•"/>
            </a:pPr>
            <a:r>
              <a:rPr lang="el-GR" altLang="el-GR" sz="2000" dirty="0" smtClean="0"/>
              <a:t>Πλήρη περιγραφή πλάνων, σκηνών και γενικά της παραγωγής.</a:t>
            </a:r>
            <a:endParaRPr lang="en-US" altLang="el-GR" sz="20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Two-column script breakdown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Char char="•"/>
            </a:pPr>
            <a:r>
              <a:rPr lang="en-US" altLang="el-GR" sz="2400" dirty="0">
                <a:latin typeface="Calibri" panose="020F0502020204030204" pitchFamily="34" charset="0"/>
              </a:rPr>
              <a:t>Two-columns (dialogue/narration is fully scripted)</a:t>
            </a:r>
          </a:p>
          <a:p>
            <a:pPr lvl="1" eaLnBrk="1" hangingPunct="1">
              <a:buFontTx/>
              <a:buChar char="•"/>
            </a:pPr>
            <a:r>
              <a:rPr lang="el-GR" altLang="el-GR" sz="2400" dirty="0">
                <a:latin typeface="Calibri" panose="020F0502020204030204" pitchFamily="34" charset="0"/>
              </a:rPr>
              <a:t>Αριστερή Κολώνα περιέχει την πληροφορία εικόνας</a:t>
            </a:r>
            <a:r>
              <a:rPr lang="en-US" altLang="el-GR" sz="2400" dirty="0">
                <a:latin typeface="Calibri" panose="020F0502020204030204" pitchFamily="34" charset="0"/>
              </a:rPr>
              <a:t>:</a:t>
            </a:r>
          </a:p>
          <a:p>
            <a:pPr lvl="2" eaLnBrk="1" hangingPunct="1">
              <a:buFontTx/>
              <a:buChar char="•"/>
            </a:pPr>
            <a:r>
              <a:rPr lang="el-GR" altLang="el-GR" dirty="0">
                <a:latin typeface="Calibri" panose="020F0502020204030204" pitchFamily="34" charset="0"/>
              </a:rPr>
              <a:t>Ποιος Μιλάει</a:t>
            </a:r>
            <a:endParaRPr lang="en-US" altLang="el-GR" dirty="0">
              <a:latin typeface="Calibri" panose="020F0502020204030204" pitchFamily="34" charset="0"/>
            </a:endParaRPr>
          </a:p>
          <a:p>
            <a:pPr lvl="2" eaLnBrk="1" hangingPunct="1">
              <a:buFontTx/>
              <a:buChar char="•"/>
            </a:pPr>
            <a:r>
              <a:rPr lang="el-GR" altLang="el-GR" dirty="0">
                <a:latin typeface="Calibri" panose="020F0502020204030204" pitchFamily="34" charset="0"/>
              </a:rPr>
              <a:t>Είδη Πλάνων</a:t>
            </a:r>
            <a:endParaRPr lang="en-US" altLang="el-GR" dirty="0">
              <a:latin typeface="Calibri" panose="020F0502020204030204" pitchFamily="34" charset="0"/>
            </a:endParaRPr>
          </a:p>
          <a:p>
            <a:pPr lvl="1" eaLnBrk="1" hangingPunct="1">
              <a:buFontTx/>
              <a:buChar char="•"/>
            </a:pPr>
            <a:r>
              <a:rPr lang="el-GR" altLang="el-GR" sz="2400" dirty="0">
                <a:latin typeface="Calibri" panose="020F0502020204030204" pitchFamily="34" charset="0"/>
              </a:rPr>
              <a:t>Δεξιά Κολώνα περιέχει την πληροφορία ήχου</a:t>
            </a:r>
            <a:endParaRPr lang="en-US" altLang="el-GR" sz="2400" dirty="0">
              <a:latin typeface="Calibri" panose="020F0502020204030204" pitchFamily="34" charset="0"/>
            </a:endParaRPr>
          </a:p>
          <a:p>
            <a:pPr lvl="2" eaLnBrk="1" hangingPunct="1">
              <a:buFontTx/>
              <a:buChar char="•"/>
            </a:pPr>
            <a:r>
              <a:rPr lang="en-US" altLang="el-GR" dirty="0">
                <a:latin typeface="Calibri" panose="020F0502020204030204" pitchFamily="34" charset="0"/>
              </a:rPr>
              <a:t>VO (voice over)</a:t>
            </a:r>
          </a:p>
          <a:p>
            <a:pPr lvl="2" eaLnBrk="1" hangingPunct="1">
              <a:buFontTx/>
              <a:buChar char="•"/>
            </a:pPr>
            <a:r>
              <a:rPr lang="en-US" altLang="el-GR" dirty="0">
                <a:latin typeface="Calibri" panose="020F0502020204030204" pitchFamily="34" charset="0"/>
              </a:rPr>
              <a:t>SOT (sound on tape)-</a:t>
            </a:r>
            <a:r>
              <a:rPr lang="el-GR" altLang="el-GR" dirty="0">
                <a:latin typeface="Calibri" panose="020F0502020204030204" pitchFamily="34" charset="0"/>
              </a:rPr>
              <a:t>φυσικός ήχος που έχει καταγραφεί κατά τα γυρίσματα.</a:t>
            </a:r>
            <a:endParaRPr lang="en-US" altLang="el-GR" dirty="0">
              <a:latin typeface="Calibri" panose="020F0502020204030204" pitchFamily="34" charset="0"/>
            </a:endParaRPr>
          </a:p>
          <a:p>
            <a:pPr lvl="2" eaLnBrk="1" hangingPunct="1">
              <a:buFontTx/>
              <a:buChar char="•"/>
            </a:pPr>
            <a:endParaRPr lang="en-US" alt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z="4000" smtClean="0"/>
              <a:t>Script abbreviations/descriptions</a:t>
            </a:r>
            <a:r>
              <a:rPr lang="en-US" altLang="el-GR" smtClean="0"/>
              <a:t>:</a:t>
            </a:r>
          </a:p>
        </p:txBody>
      </p:sp>
      <p:sp>
        <p:nvSpPr>
          <p:cNvPr id="2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11700" y="1716075"/>
            <a:ext cx="9072563" cy="5304122"/>
          </a:xfrm>
          <a:solidFill>
            <a:schemeClr val="bg1"/>
          </a:solidFill>
        </p:spPr>
        <p:txBody>
          <a:bodyPr rtlCol="0">
            <a:normAutofit fontScale="92500" lnSpcReduction="10000"/>
          </a:bodyPr>
          <a:lstStyle/>
          <a:p>
            <a:pPr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Camera shots: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ECU-extreme close-up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CU-close up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MS-medium shot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LS-long shot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ES-establishing shot</a:t>
            </a:r>
          </a:p>
          <a:p>
            <a:pPr marL="377979" indent="-377979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Audio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VO-voice over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SFX-sound effects</a:t>
            </a:r>
          </a:p>
          <a:p>
            <a:pPr marL="377979" indent="-377979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Video transitions: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Cut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Dissolve</a:t>
            </a:r>
          </a:p>
          <a:p>
            <a:pPr marL="818954" lvl="1" indent="-314982" defTabSz="1007943" eaLnBrk="1" fontAlgn="auto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dirty="0" smtClean="0"/>
              <a:t>Fade to black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71513" y="168275"/>
            <a:ext cx="8569325" cy="839788"/>
          </a:xfrm>
        </p:spPr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/>
              <a:t>Two-column script example:</a:t>
            </a:r>
          </a:p>
        </p:txBody>
      </p:sp>
      <p:sp>
        <p:nvSpPr>
          <p:cNvPr id="34819" name="Text Box 5"/>
          <p:cNvSpPr txBox="1">
            <a:spLocks noChangeArrowheads="1"/>
          </p:cNvSpPr>
          <p:nvPr/>
        </p:nvSpPr>
        <p:spPr bwMode="auto">
          <a:xfrm>
            <a:off x="4938713" y="5916613"/>
            <a:ext cx="4302125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el-GR" altLang="el-GR"/>
          </a:p>
        </p:txBody>
      </p:sp>
      <p:graphicFrame>
        <p:nvGraphicFramePr>
          <p:cNvPr id="19482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813132"/>
              </p:ext>
            </p:extLst>
          </p:nvPr>
        </p:nvGraphicFramePr>
        <p:xfrm>
          <a:off x="1704800" y="922338"/>
          <a:ext cx="6719888" cy="6242508"/>
        </p:xfrm>
        <a:graphic>
          <a:graphicData uri="http://schemas.openxmlformats.org/drawingml/2006/table">
            <a:tbl>
              <a:tblPr/>
              <a:tblGrid>
                <a:gridCol w="3359944"/>
                <a:gridCol w="3359944"/>
              </a:tblGrid>
              <a:tr h="624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3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Video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 by the phone, looking for change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 approaches Mary whom is sitting on a bench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Mary gets up and walks toward the curb turns around and faces John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Freeze-frame of LS with both Mary and John in frame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Fade to black</a:t>
                      </a:r>
                    </a:p>
                  </a:txBody>
                  <a:tcPr marL="100798" marR="100798" marT="50394" marB="5039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3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Audio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SFX: Distant Traffic sounds.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Occasional cars going by.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Excuse me. Could you break a five dollar bill.  I need change for the phone.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Susie (VO)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 searches the streets of Portland for a hand out.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Music</a:t>
                      </a:r>
                    </a:p>
                  </a:txBody>
                  <a:tcPr marL="100798" marR="100798" marT="50394" marB="5039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l-GR" dirty="0" err="1" smtClean="0"/>
              <a:t>Οπτικοποίηση</a:t>
            </a:r>
            <a:r>
              <a:rPr lang="el-GR" dirty="0" smtClean="0"/>
              <a:t>/</a:t>
            </a:r>
            <a:r>
              <a:rPr lang="en-US" dirty="0" smtClean="0"/>
              <a:t>Visualization</a:t>
            </a:r>
            <a:endParaRPr lang="en-US" dirty="0"/>
          </a:p>
        </p:txBody>
      </p:sp>
      <p:sp>
        <p:nvSpPr>
          <p:cNvPr id="358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532085" y="1691605"/>
            <a:ext cx="9072563" cy="4989036"/>
          </a:xfrm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dirty="0" smtClean="0"/>
              <a:t>Πάρτε λίγο χρόνο να «δείτε» νοητά τους χαρακτήρες σας.</a:t>
            </a:r>
            <a:endParaRPr lang="en-US" altLang="el-GR" dirty="0" smtClean="0"/>
          </a:p>
          <a:p>
            <a:pPr lvl="1" eaLnBrk="1" hangingPunct="1">
              <a:spcBef>
                <a:spcPts val="1325"/>
              </a:spcBef>
            </a:pPr>
            <a:r>
              <a:rPr lang="el-GR" altLang="el-GR" dirty="0" smtClean="0"/>
              <a:t>Πώς τους </a:t>
            </a:r>
            <a:r>
              <a:rPr lang="el-GR" altLang="el-GR" dirty="0" smtClean="0"/>
              <a:t>φαντάζεστε;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</a:pPr>
            <a:r>
              <a:rPr lang="en-US" altLang="el-GR" dirty="0" smtClean="0"/>
              <a:t>CU, MS, LS</a:t>
            </a:r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Που βρίσκονται;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Τι φοράνε;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Τι κάνουν;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Τι ήχοι </a:t>
            </a:r>
            <a:r>
              <a:rPr lang="el-GR" altLang="el-GR" dirty="0" smtClean="0"/>
              <a:t>ακούγονται</a:t>
            </a:r>
            <a:r>
              <a:rPr lang="el-GR" altLang="el-GR" dirty="0" smtClean="0"/>
              <a:t>;</a:t>
            </a:r>
            <a:endParaRPr lang="en-US" altLang="el-GR" dirty="0" smtClean="0"/>
          </a:p>
          <a:p>
            <a:pPr lvl="1"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endParaRPr lang="en-US" altLang="el-GR" dirty="0" smtClean="0"/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957263" y="6194196"/>
            <a:ext cx="816610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l-GR" dirty="0"/>
              <a:t>Visualization: creating a mental image of a shot or sequence of shots.  This is an indispensable preproduction tool.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5" name="Group 1063"/>
          <p:cNvGraphicFramePr>
            <a:graphicFrameLocks noGrp="1"/>
          </p:cNvGraphicFramePr>
          <p:nvPr>
            <p:ph idx="1"/>
          </p:nvPr>
        </p:nvGraphicFramePr>
        <p:xfrm>
          <a:off x="923925" y="808038"/>
          <a:ext cx="8569326" cy="5838825"/>
        </p:xfrm>
        <a:graphic>
          <a:graphicData uri="http://schemas.openxmlformats.org/drawingml/2006/table">
            <a:tbl>
              <a:tblPr/>
              <a:tblGrid>
                <a:gridCol w="4284663"/>
                <a:gridCol w="4284663"/>
              </a:tblGrid>
              <a:tr h="5838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Video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Establishing shoot of bus stop @night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Pan over to phone booth with Jon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 of John’s hands counting change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MS of John looking around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LS Mary sitting on a bench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OTS of John approaching 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 of Mary’s surprised face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2Shot of John and 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MS Mary getting up and walks toward the curb turns around and faces John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CU of 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/>
                      </a:r>
                      <a:b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</a:b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Freeze-frame of LS with both Mary and John in frame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Fade to black</a:t>
                      </a:r>
                    </a:p>
                  </a:txBody>
                  <a:tcPr marL="100815" marR="100815" marT="50393" marB="503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Audio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SFX: Distant Traffic sounds. Sirens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Occasional cars going by.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SFX: Shoes walking on sidewalk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Excuse me. Could you break a five dollar bill.  I need change for the phone.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Susie (VO)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John’s addiction often leads him to the streets of Portland looking for a handout.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1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Music</a:t>
                      </a:r>
                    </a:p>
                  </a:txBody>
                  <a:tcPr marL="100815" marR="100815" marT="50393" marB="503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/>
              <a:t>Scripting for multimedia</a:t>
            </a:r>
          </a:p>
        </p:txBody>
      </p:sp>
      <p:sp>
        <p:nvSpPr>
          <p:cNvPr id="378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sz="2400" smtClean="0"/>
              <a:t>Συνδυασμός</a:t>
            </a:r>
            <a:r>
              <a:rPr lang="en-US" altLang="el-GR" sz="2400" smtClean="0"/>
              <a:t> two-column </a:t>
            </a:r>
            <a:r>
              <a:rPr lang="el-GR" altLang="el-GR" sz="2400" smtClean="0"/>
              <a:t>ειδήσεων και ντοκιμαντέρ</a:t>
            </a:r>
            <a:r>
              <a:rPr lang="en-US" altLang="el-GR" sz="2400" smtClean="0"/>
              <a:t>.</a:t>
            </a:r>
          </a:p>
          <a:p>
            <a:pPr eaLnBrk="1" hangingPunct="1">
              <a:spcBef>
                <a:spcPts val="1325"/>
              </a:spcBef>
            </a:pPr>
            <a:r>
              <a:rPr lang="el-GR" altLang="el-GR" sz="2400" smtClean="0"/>
              <a:t>Πώς θα μοιάζει;</a:t>
            </a:r>
            <a:endParaRPr lang="en-US" altLang="el-GR" sz="2400" smtClean="0"/>
          </a:p>
          <a:p>
            <a:pPr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endParaRPr lang="en-US" altLang="el-GR" smtClean="0"/>
          </a:p>
        </p:txBody>
      </p:sp>
      <p:graphicFrame>
        <p:nvGraphicFramePr>
          <p:cNvPr id="30742" name="Group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300771"/>
              </p:ext>
            </p:extLst>
          </p:nvPr>
        </p:nvGraphicFramePr>
        <p:xfrm>
          <a:off x="2112540" y="2835093"/>
          <a:ext cx="5880100" cy="4185104"/>
        </p:xfrm>
        <a:graphic>
          <a:graphicData uri="http://schemas.openxmlformats.org/drawingml/2006/table">
            <a:tbl>
              <a:tblPr/>
              <a:tblGrid>
                <a:gridCol w="3024052"/>
                <a:gridCol w="2856048"/>
              </a:tblGrid>
              <a:tr h="418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Video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 in his daily routine looking for spare change on the streets of Portland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 going to liquor store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John’s intervention with parents</a:t>
                      </a:r>
                    </a:p>
                  </a:txBody>
                  <a:tcPr marL="100801" marR="100801" marT="50392" marB="503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Audio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SFX of cars, people (natural sounds)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Dialog exchange between John and store clerk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Mom crying, John yelling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10000"/>
                        <a:buFont typeface="Wingdings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SFX of door slamming</a:t>
                      </a:r>
                    </a:p>
                  </a:txBody>
                  <a:tcPr marL="100801" marR="100801" marT="50392" marB="503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 dirty="0"/>
              <a:t>4 </a:t>
            </a:r>
            <a:r>
              <a:rPr lang="el-GR" dirty="0" smtClean="0"/>
              <a:t>Παράγοντες </a:t>
            </a:r>
            <a:r>
              <a:rPr lang="el-GR" dirty="0" err="1" smtClean="0"/>
              <a:t>Οπτικοποίησης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891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u="sng" dirty="0" smtClean="0"/>
              <a:t>Εικόνα</a:t>
            </a:r>
            <a:endParaRPr lang="en-US" altLang="el-GR" u="sng" dirty="0" smtClean="0"/>
          </a:p>
          <a:p>
            <a:pPr lvl="1" eaLnBrk="1" hangingPunct="1">
              <a:spcBef>
                <a:spcPts val="1325"/>
              </a:spcBef>
            </a:pPr>
            <a:r>
              <a:rPr lang="el-GR" altLang="el-GR" dirty="0" smtClean="0"/>
              <a:t>Το σενάριο δίνει απλά και γενικά σημεία </a:t>
            </a:r>
            <a:r>
              <a:rPr lang="el-GR" altLang="el-GR" dirty="0" err="1" smtClean="0"/>
              <a:t>οπτικοποίησης</a:t>
            </a:r>
            <a:r>
              <a:rPr lang="en-US" altLang="el-GR" dirty="0" smtClean="0"/>
              <a:t>“Mary waiting at bus stop”</a:t>
            </a:r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Πρέπει να σκεφτούμε όλες τις λεπτομέρειες, όψη, ρούχα, στάση σώματος, περιβάλλον της στάσης </a:t>
            </a:r>
            <a:r>
              <a:rPr lang="el-GR" altLang="el-GR" dirty="0" smtClean="0"/>
              <a:t>κτλ.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dirty="0" smtClean="0"/>
              <a:t>Διαφορετικές </a:t>
            </a:r>
            <a:r>
              <a:rPr lang="el-GR" altLang="el-GR" dirty="0" err="1" smtClean="0"/>
              <a:t>οπτικοποιήσεις</a:t>
            </a:r>
            <a:r>
              <a:rPr lang="el-GR" altLang="el-GR" dirty="0" smtClean="0"/>
              <a:t> ανάλογα την ώρα της δράσης (νύχτα ή μέρα)</a:t>
            </a:r>
            <a:endParaRPr lang="en-US" altLang="el-GR" dirty="0" smtClean="0"/>
          </a:p>
          <a:p>
            <a:pPr lvl="2" eaLnBrk="1" hangingPunct="1">
              <a:spcBef>
                <a:spcPts val="1325"/>
              </a:spcBef>
              <a:buFont typeface="Wingdings" panose="05000000000000000000" pitchFamily="2" charset="2"/>
              <a:buNone/>
            </a:pPr>
            <a:endParaRPr lang="en-US" altLang="el-G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 dirty="0" smtClean="0"/>
              <a:t>4 </a:t>
            </a:r>
            <a:r>
              <a:rPr lang="el-GR" dirty="0" smtClean="0"/>
              <a:t>Παράγοντες </a:t>
            </a:r>
            <a:r>
              <a:rPr lang="el-GR" dirty="0" err="1" smtClean="0"/>
              <a:t>Οπτικοποίησης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993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u="sng" smtClean="0"/>
              <a:t>Ήχος</a:t>
            </a:r>
            <a:endParaRPr lang="en-US" altLang="el-GR" u="sng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Τι «ακούμε» μαζί με τις εικόνες μας;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Τι ήχους ακούμε σε μια καλοφωτισμένη στάση; Τι σε μια σκοτεινή;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Όταν ο </a:t>
            </a:r>
            <a:r>
              <a:rPr lang="en-US" altLang="el-GR" smtClean="0"/>
              <a:t>John </a:t>
            </a:r>
            <a:r>
              <a:rPr lang="el-GR" altLang="el-GR" smtClean="0"/>
              <a:t>πλησιάζει τη</a:t>
            </a:r>
            <a:r>
              <a:rPr lang="en-US" altLang="el-GR" smtClean="0"/>
              <a:t> Mary, </a:t>
            </a:r>
            <a:r>
              <a:rPr lang="el-GR" altLang="el-GR" smtClean="0"/>
              <a:t>τι ήχους έχει το περιβάλλον;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Τι μουσική θα μπορούσαμε να βάλουμε;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endParaRPr lang="en-US" altLang="el-GR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152525" y="5940425"/>
            <a:ext cx="7913688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>
            <a:spAutoFit/>
          </a:bodyPr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2200"/>
              <a:t>Ο ήχος είναι πολύ πιο κρίσιμος για την δημιουργία συναισθηματικής φόρτισης στον θεατή μας.</a:t>
            </a:r>
            <a:endParaRPr lang="en-US" altLang="el-GR" sz="2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err="1" smtClean="0"/>
              <a:t>Στάδι</a:t>
            </a:r>
            <a:r>
              <a:rPr lang="en-US" altLang="el-GR" dirty="0" smtClean="0"/>
              <a:t>α Παραγωγής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algn="ctr" eaLnBrk="1" hangingPunct="1">
              <a:spcBef>
                <a:spcPts val="1325"/>
              </a:spcBef>
            </a:pPr>
            <a:endParaRPr lang="en-US" altLang="el-GR" sz="5400" dirty="0" smtClean="0"/>
          </a:p>
          <a:p>
            <a:pPr marL="342900" indent="-342900" algn="ctr" eaLnBrk="1" hangingPunct="1">
              <a:spcBef>
                <a:spcPts val="1325"/>
              </a:spcBef>
            </a:pPr>
            <a:r>
              <a:rPr lang="en-US" altLang="el-GR" sz="5400" dirty="0" smtClean="0"/>
              <a:t>Pre </a:t>
            </a:r>
            <a:r>
              <a:rPr lang="en-US" altLang="el-GR" sz="5400" dirty="0" smtClean="0"/>
              <a:t>Production</a:t>
            </a:r>
          </a:p>
          <a:p>
            <a:pPr marL="342900" indent="-342900" algn="ctr" eaLnBrk="1" hangingPunct="1">
              <a:spcBef>
                <a:spcPts val="1325"/>
              </a:spcBef>
            </a:pPr>
            <a:r>
              <a:rPr lang="en-US" altLang="el-GR" sz="5400" dirty="0" smtClean="0"/>
              <a:t>Production</a:t>
            </a:r>
          </a:p>
          <a:p>
            <a:pPr marL="342900" indent="-342900" algn="ctr" eaLnBrk="1" hangingPunct="1">
              <a:spcBef>
                <a:spcPts val="1325"/>
              </a:spcBef>
            </a:pPr>
            <a:r>
              <a:rPr lang="en-US" altLang="el-GR" sz="5400" dirty="0" smtClean="0"/>
              <a:t>Post Production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677400" y="7062788"/>
            <a:ext cx="40322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68925193-90F8-41AF-9534-3E89F40DA26A}" type="slidenum">
              <a:rPr lang="en-US" altLang="el-GR"/>
              <a:pPr eaLnBrk="1" hangingPunct="1"/>
              <a:t>2</a:t>
            </a:fld>
            <a:endParaRPr lang="en-US" altLang="el-GR"/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8289925" y="7378700"/>
            <a:ext cx="1651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fld id="{302A6C6C-39F6-447E-AA23-CC9897C188E4}" type="slidenum">
              <a:rPr lang="en-US" altLang="el-GR" sz="1200">
                <a:solidFill>
                  <a:srgbClr val="9999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pPr algn="ctr" eaLnBrk="1" hangingPunct="1">
                <a:lnSpc>
                  <a:spcPct val="100000"/>
                </a:lnSpc>
              </a:pPr>
              <a:t>2</a:t>
            </a:fld>
            <a:endParaRPr lang="en-US" altLang="el-GR" sz="1200">
              <a:solidFill>
                <a:srgbClr val="99999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 dirty="0" smtClean="0"/>
              <a:t>4 </a:t>
            </a:r>
            <a:r>
              <a:rPr lang="el-GR" dirty="0" smtClean="0"/>
              <a:t>Παράγοντες </a:t>
            </a:r>
            <a:r>
              <a:rPr lang="el-GR" dirty="0" err="1" smtClean="0"/>
              <a:t>Οπτικοποίησης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09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u="sng" smtClean="0"/>
              <a:t>Πλαίσιο</a:t>
            </a:r>
            <a:endParaRPr lang="en-US" altLang="el-GR" u="sng" smtClean="0"/>
          </a:p>
          <a:p>
            <a:pPr lvl="1" eaLnBrk="1" hangingPunct="1">
              <a:spcBef>
                <a:spcPts val="1325"/>
              </a:spcBef>
            </a:pPr>
            <a:r>
              <a:rPr lang="el-GR" altLang="el-GR" smtClean="0"/>
              <a:t>Πέρα από το μήνυμα διαδικασίας και την οπτική μας, η οπτικοποιήση επηρεάζεται ιδιαίτερα από το πλαίσιο της σκηνής.</a:t>
            </a:r>
            <a:endParaRPr lang="en-US" altLang="el-GR" smtClean="0"/>
          </a:p>
          <a:p>
            <a:pPr lvl="2" eaLnBrk="1" hangingPunct="1">
              <a:spcBef>
                <a:spcPts val="1325"/>
              </a:spcBef>
            </a:pPr>
            <a:r>
              <a:rPr lang="el-GR" altLang="el-GR" smtClean="0"/>
              <a:t>Πχ</a:t>
            </a:r>
            <a:r>
              <a:rPr lang="en-US" altLang="el-GR" smtClean="0"/>
              <a:t>:</a:t>
            </a:r>
          </a:p>
          <a:p>
            <a:pPr lvl="3" eaLnBrk="1" hangingPunct="1">
              <a:spcBef>
                <a:spcPts val="1325"/>
              </a:spcBef>
            </a:pPr>
            <a:r>
              <a:rPr lang="el-GR" altLang="el-GR" smtClean="0"/>
              <a:t>Μια νυχτερινή σκηνή στην στάση μάλλον θα περιέχει περισσότερα</a:t>
            </a:r>
            <a:r>
              <a:rPr lang="en-US" altLang="el-GR" smtClean="0"/>
              <a:t> CU (close-ups) </a:t>
            </a:r>
            <a:r>
              <a:rPr lang="el-GR" altLang="el-GR" smtClean="0"/>
              <a:t>της γυναίκας και θα παρουσιάζει τον άντρα να πλησιάζει πιο επιθετικά.</a:t>
            </a:r>
            <a:endParaRPr lang="en-US" altLang="el-GR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defTabSz="1007943" eaLnBrk="1" fontAlgn="auto" hangingPunct="1">
              <a:spcAft>
                <a:spcPts val="0"/>
              </a:spcAft>
              <a:defRPr/>
            </a:pPr>
            <a:r>
              <a:rPr lang="en-US" dirty="0" smtClean="0"/>
              <a:t>4 </a:t>
            </a:r>
            <a:r>
              <a:rPr lang="el-GR" dirty="0" smtClean="0"/>
              <a:t>Παράγοντες </a:t>
            </a:r>
            <a:r>
              <a:rPr lang="el-GR" dirty="0" err="1" smtClean="0"/>
              <a:t>Οπτικοποίησης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198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325"/>
              </a:spcBef>
            </a:pPr>
            <a:r>
              <a:rPr lang="en-US" altLang="el-GR" u="sng" smtClean="0"/>
              <a:t>Sequencing</a:t>
            </a:r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Η οπτικοποιήση μας πρέπει να περιλαμβάνει και την σειρά των πλάνων.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Πως πάμε από το ένα πλάνο στο άλλο.</a:t>
            </a:r>
            <a:endParaRPr lang="en-US" altLang="el-GR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mtClean="0"/>
              <a:t>Σκεφτείτε με εικόνες, δημιουργία </a:t>
            </a:r>
            <a:r>
              <a:rPr lang="en-US" altLang="el-GR" smtClean="0"/>
              <a:t>storyboard</a:t>
            </a:r>
          </a:p>
          <a:p>
            <a:pPr lvl="2" eaLnBrk="1" hangingPunct="1">
              <a:lnSpc>
                <a:spcPct val="90000"/>
              </a:lnSpc>
              <a:spcBef>
                <a:spcPts val="1325"/>
              </a:spcBef>
              <a:buFont typeface="Arial" panose="020B0604020202020204" pitchFamily="34" charset="0"/>
              <a:buNone/>
            </a:pPr>
            <a:endParaRPr lang="en-US" altLang="el-GR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Storyboard</a:t>
            </a:r>
          </a:p>
        </p:txBody>
      </p:sp>
      <p:sp>
        <p:nvSpPr>
          <p:cNvPr id="430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z="2400" dirty="0" smtClean="0"/>
              <a:t>Δείχνει ακριβώς τα κεντρικά σημεία </a:t>
            </a:r>
            <a:r>
              <a:rPr lang="el-GR" altLang="el-GR" sz="2400" dirty="0" err="1" smtClean="0"/>
              <a:t>οπτικοποίησης</a:t>
            </a:r>
            <a:r>
              <a:rPr lang="el-GR" altLang="el-GR" sz="2400" dirty="0" smtClean="0"/>
              <a:t> και την ροή των πλάνων. Περιέχει πληροφορίες δράσης και ήχου. Μπορεί να είναι απλά σκίτσα μέχρι καλοφτιαγμένα γραφικά από υπολογιστή.</a:t>
            </a:r>
            <a:endParaRPr lang="en-US" altLang="el-GR" sz="2400" dirty="0" smtClean="0"/>
          </a:p>
          <a:p>
            <a:pPr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z="2400" dirty="0" smtClean="0"/>
              <a:t>Λειτουργία</a:t>
            </a:r>
            <a:r>
              <a:rPr lang="en-US" altLang="el-GR" sz="2400" dirty="0" smtClean="0"/>
              <a:t>:</a:t>
            </a:r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z="2400" dirty="0" smtClean="0"/>
              <a:t>ΤΙ θα δείξουμε</a:t>
            </a:r>
            <a:endParaRPr lang="en-US" altLang="el-GR" sz="2400" dirty="0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z="2400" dirty="0" smtClean="0"/>
              <a:t>ΠΩΣ θα το δείξουμε</a:t>
            </a:r>
            <a:endParaRPr lang="en-US" altLang="el-GR" sz="2400" dirty="0" smtClean="0"/>
          </a:p>
          <a:p>
            <a:pPr lvl="1" eaLnBrk="1" hangingPunct="1">
              <a:lnSpc>
                <a:spcPct val="90000"/>
              </a:lnSpc>
              <a:spcBef>
                <a:spcPts val="1325"/>
              </a:spcBef>
            </a:pPr>
            <a:r>
              <a:rPr lang="el-GR" altLang="el-GR" sz="2400" dirty="0" smtClean="0"/>
              <a:t>Γωνία λήψης και σύνθεση</a:t>
            </a:r>
            <a:endParaRPr lang="en-US" altLang="el-GR" sz="24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Storyboards</a:t>
            </a:r>
          </a:p>
        </p:txBody>
      </p:sp>
      <p:sp>
        <p:nvSpPr>
          <p:cNvPr id="4403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sz="3100" smtClean="0"/>
              <a:t>Αποκαλύπτει όλα τα πιθανά προβλήματα</a:t>
            </a:r>
            <a:endParaRPr lang="en-US" altLang="el-GR" sz="31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3100" smtClean="0"/>
              <a:t>Βοηθάει στον να μην χάνουμε τον στόχο</a:t>
            </a:r>
            <a:endParaRPr lang="en-US" altLang="el-GR" sz="31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3100" smtClean="0"/>
              <a:t>Βοηθάει να φτάσουμε στο μοντάζ</a:t>
            </a:r>
            <a:endParaRPr lang="en-US" altLang="el-GR" sz="31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3100" smtClean="0"/>
              <a:t>Οργανώνει τις σκέψεις μας</a:t>
            </a:r>
            <a:endParaRPr lang="en-US" altLang="el-GR" sz="31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3100" smtClean="0"/>
              <a:t>Η  ιδέα εμφανίζεται στο χαρτί</a:t>
            </a:r>
            <a:endParaRPr lang="en-US" altLang="el-GR" sz="3100" smtClean="0"/>
          </a:p>
          <a:p>
            <a:pPr lvl="1" eaLnBrk="1" hangingPunct="1">
              <a:spcBef>
                <a:spcPts val="1325"/>
              </a:spcBef>
            </a:pPr>
            <a:r>
              <a:rPr lang="el-GR" altLang="el-GR" sz="2600" smtClean="0"/>
              <a:t>Δείχνει αν δουλεύει ή όχι</a:t>
            </a:r>
            <a:endParaRPr lang="en-US" altLang="el-GR" sz="2600" smtClean="0"/>
          </a:p>
          <a:p>
            <a:pPr lvl="1" eaLnBrk="1" hangingPunct="1">
              <a:spcBef>
                <a:spcPts val="1325"/>
              </a:spcBef>
            </a:pPr>
            <a:endParaRPr lang="en-US" altLang="el-GR" sz="2600" smtClean="0"/>
          </a:p>
          <a:p>
            <a:pPr lvl="1" eaLnBrk="1" hangingPunct="1">
              <a:spcBef>
                <a:spcPts val="1325"/>
              </a:spcBef>
            </a:pPr>
            <a:endParaRPr lang="en-US" altLang="el-GR" sz="26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Τίτλος 6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pPr eaLnBrk="1" hangingPunct="1"/>
            <a:r>
              <a:rPr lang="el-GR" altLang="el-GR" smtClean="0">
                <a:solidFill>
                  <a:srgbClr val="5075BC"/>
                </a:solidFill>
              </a:rPr>
              <a:t>Τέλος Ενότητας</a:t>
            </a:r>
          </a:p>
        </p:txBody>
      </p:sp>
      <p:sp>
        <p:nvSpPr>
          <p:cNvPr id="45059" name="Υπότιτλος 7"/>
          <p:cNvSpPr>
            <a:spLocks noGrp="1"/>
          </p:cNvSpPr>
          <p:nvPr>
            <p:ph type="subTitle" idx="1"/>
          </p:nvPr>
        </p:nvSpPr>
        <p:spPr>
          <a:xfrm>
            <a:off x="754063" y="4283075"/>
            <a:ext cx="8572500" cy="1931988"/>
          </a:xfrm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Χρηματοδότηση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l-GR" altLang="el-GR" sz="2200" smtClean="0"/>
              <a:t>Το παρόν εκπαιδευτικό υλικό έχει αναπτυχθεί στ</a:t>
            </a:r>
            <a:r>
              <a:rPr lang="en-US" altLang="el-GR" sz="2200" smtClean="0"/>
              <a:t>o</a:t>
            </a:r>
            <a:r>
              <a:rPr lang="el-GR" altLang="el-GR" sz="2200" smtClean="0"/>
              <a:t> πλαίσι</a:t>
            </a:r>
            <a:r>
              <a:rPr lang="en-US" altLang="el-GR" sz="2200" smtClean="0"/>
              <a:t>o</a:t>
            </a:r>
            <a:r>
              <a:rPr lang="el-GR" altLang="el-GR" sz="2200" smtClean="0"/>
              <a:t> του εκπαιδευτικού έργου του διδάσκοντα.</a:t>
            </a:r>
            <a:endParaRPr lang="en-US" altLang="el-GR" sz="22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2200" smtClean="0"/>
              <a:t>Το έργο «</a:t>
            </a:r>
            <a:r>
              <a:rPr lang="el-GR" altLang="el-GR" sz="2200" b="1" smtClean="0"/>
              <a:t>Ανοικτά Ακαδημαϊκά Μαθήματα στο Πανεπιστήμιο Αθηνών</a:t>
            </a:r>
            <a:r>
              <a:rPr lang="el-GR" altLang="el-GR" sz="2200" smtClean="0"/>
              <a:t>» έχει χρηματοδοτήσει μόνο την αναδιαμόρφωση του εκπαιδευτικού υλικού. </a:t>
            </a:r>
            <a:endParaRPr lang="en-US" altLang="el-GR" sz="2200" smtClean="0"/>
          </a:p>
          <a:p>
            <a:pPr eaLnBrk="1" hangingPunct="1">
              <a:spcBef>
                <a:spcPts val="1325"/>
              </a:spcBef>
            </a:pPr>
            <a:r>
              <a:rPr lang="el-GR" altLang="el-GR" sz="220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46084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231" y="5275411"/>
            <a:ext cx="6067425" cy="15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3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/>
          <a:lstStyle/>
          <a:p>
            <a:pPr eaLnBrk="1" hangingPunct="1"/>
            <a:r>
              <a:rPr lang="el-GR" altLang="el-GR" sz="4900" smtClean="0"/>
              <a:t>Σημειώματα</a:t>
            </a:r>
          </a:p>
        </p:txBody>
      </p:sp>
      <p:sp>
        <p:nvSpPr>
          <p:cNvPr id="47107" name="Text Placeholder 4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Σημείωμα Αναφοράς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spcBef>
                <a:spcPts val="1325"/>
              </a:spcBef>
              <a:buFont typeface="Arial" panose="020B0604020202020204" pitchFamily="34" charset="0"/>
              <a:buNone/>
            </a:pPr>
            <a:r>
              <a:rPr lang="el-GR" altLang="el-GR" sz="2200" dirty="0" err="1" smtClean="0"/>
              <a:t>Copyright</a:t>
            </a:r>
            <a:r>
              <a:rPr lang="el-GR" altLang="el-GR" sz="2200" dirty="0" smtClean="0"/>
              <a:t> </a:t>
            </a:r>
            <a:r>
              <a:rPr lang="el-GR" altLang="el-GR" sz="2200" dirty="0" smtClean="0"/>
              <a:t>Εθνικόν και Καποδιστριακόν </a:t>
            </a:r>
            <a:r>
              <a:rPr lang="el-GR" altLang="el-GR" sz="2200" dirty="0" err="1" smtClean="0"/>
              <a:t>Πανεπιστήμιον</a:t>
            </a:r>
            <a:r>
              <a:rPr lang="el-GR" altLang="el-GR" sz="2200" dirty="0" smtClean="0"/>
              <a:t> Αθηνών</a:t>
            </a:r>
            <a:r>
              <a:rPr lang="en-US" altLang="el-GR" sz="2200" dirty="0" smtClean="0"/>
              <a:t>, </a:t>
            </a:r>
            <a:r>
              <a:rPr lang="el-GR" altLang="el-GR" sz="2200" dirty="0" smtClean="0"/>
              <a:t>Νίκος Μύρτου  </a:t>
            </a:r>
            <a:r>
              <a:rPr lang="el-GR" altLang="el-GR" sz="2200" dirty="0" smtClean="0"/>
              <a:t>2015. </a:t>
            </a:r>
            <a:r>
              <a:rPr lang="el-GR" altLang="el-GR" sz="2200" dirty="0" smtClean="0"/>
              <a:t>Νίκος Μύρτου. «Τηλεοπτική και Ραδιοφωνική </a:t>
            </a:r>
            <a:r>
              <a:rPr lang="el-GR" altLang="el-GR" sz="2200" dirty="0" smtClean="0"/>
              <a:t>Παραγωγή. Στάδια Παραγωγής». </a:t>
            </a:r>
            <a:r>
              <a:rPr lang="el-GR" altLang="el-GR" sz="2200" dirty="0" smtClean="0"/>
              <a:t>Έκδοση: 1.0. Αθήνα </a:t>
            </a:r>
            <a:r>
              <a:rPr lang="el-GR" altLang="el-GR" sz="2200" dirty="0" smtClean="0"/>
              <a:t>2015. </a:t>
            </a:r>
            <a:r>
              <a:rPr lang="el-GR" altLang="el-GR" sz="2200" dirty="0" smtClean="0"/>
              <a:t>Διαθέσιμο από τη δικτυακή διεύθυνση: </a:t>
            </a:r>
            <a:r>
              <a:rPr lang="en-US" altLang="el-GR" sz="2200" u="sng" dirty="0" smtClean="0">
                <a:hlinkClick r:id="rId3"/>
              </a:rPr>
              <a:t>http://opencourses.uoa.gr/courses/MEDIA10</a:t>
            </a:r>
            <a:r>
              <a:rPr lang="el-GR" altLang="el-GR" sz="2200" u="sng" dirty="0" smtClean="0">
                <a:hlinkClick r:id="rId3"/>
              </a:rPr>
              <a:t>0</a:t>
            </a:r>
            <a:r>
              <a:rPr lang="en-US" altLang="el-GR" sz="2200" u="sng" dirty="0" smtClean="0">
                <a:hlinkClick r:id="rId3"/>
              </a:rPr>
              <a:t>/</a:t>
            </a:r>
            <a:r>
              <a:rPr lang="el-GR" altLang="el-GR" sz="2200" dirty="0" smtClean="0"/>
              <a:t>.</a:t>
            </a:r>
          </a:p>
          <a:p>
            <a:pPr marL="0" indent="0" eaLnBrk="1" hangingPunct="1">
              <a:spcBef>
                <a:spcPts val="1325"/>
              </a:spcBef>
            </a:pPr>
            <a:endParaRPr lang="el-GR" altLang="el-G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503238" y="-177800"/>
            <a:ext cx="9074150" cy="1258888"/>
          </a:xfrm>
        </p:spPr>
        <p:txBody>
          <a:bodyPr/>
          <a:lstStyle/>
          <a:p>
            <a:pPr eaLnBrk="1" hangingPunct="1"/>
            <a:r>
              <a:rPr lang="el-GR" altLang="el-GR" smtClean="0"/>
              <a:t>Σημείωμα Αδειοδότησης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>
          <a:xfrm>
            <a:off x="119063" y="842963"/>
            <a:ext cx="9842500" cy="1587500"/>
          </a:xfrm>
        </p:spPr>
        <p:txBody>
          <a:bodyPr/>
          <a:lstStyle/>
          <a:p>
            <a:pPr marL="0" indent="0" eaLnBrk="1" hangingPunct="1">
              <a:spcBef>
                <a:spcPts val="1325"/>
              </a:spcBef>
              <a:buFont typeface="Arial" panose="020B0604020202020204" pitchFamily="34" charset="0"/>
              <a:buNone/>
            </a:pPr>
            <a:r>
              <a:rPr lang="el-GR" altLang="el-GR" sz="2200" dirty="0" smtClean="0"/>
              <a:t>Το παρόν υλικό διατίθεται με τους όρους της άδειας χρήσης </a:t>
            </a:r>
            <a:r>
              <a:rPr lang="el-GR" altLang="el-GR" sz="2200" dirty="0" err="1" smtClean="0"/>
              <a:t>Creative</a:t>
            </a:r>
            <a:r>
              <a:rPr lang="el-GR" altLang="el-GR" sz="2200" dirty="0" smtClean="0"/>
              <a:t> </a:t>
            </a:r>
            <a:r>
              <a:rPr lang="el-GR" altLang="el-GR" sz="2200" dirty="0" err="1" smtClean="0"/>
              <a:t>Commons</a:t>
            </a:r>
            <a:r>
              <a:rPr lang="el-GR" altLang="el-GR" sz="2200" dirty="0" smtClean="0"/>
              <a:t>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altLang="el-GR" sz="2200" dirty="0" err="1" smtClean="0"/>
              <a:t>κ.λ.π</a:t>
            </a:r>
            <a:r>
              <a:rPr lang="el-GR" altLang="el-GR" sz="2200" dirty="0" smtClean="0"/>
              <a:t>.,  τα οποία εμπεριέχονται σε αυτό και τα οποία αναφέρονται μαζί με τους όρους χρήσης τους στο «Σημείωμα Χρήσης Έργων Τρίτων».                     </a:t>
            </a:r>
          </a:p>
          <a:p>
            <a:pPr marL="0" indent="0" eaLnBrk="1" hangingPunct="1">
              <a:spcBef>
                <a:spcPts val="1325"/>
              </a:spcBef>
              <a:buFont typeface="Arial" panose="020B0604020202020204" pitchFamily="34" charset="0"/>
              <a:buNone/>
            </a:pPr>
            <a:endParaRPr lang="el-GR" altLang="el-GR" sz="2200" dirty="0" smtClean="0"/>
          </a:p>
        </p:txBody>
      </p:sp>
      <p:pic>
        <p:nvPicPr>
          <p:cNvPr id="491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63" y="2668588"/>
            <a:ext cx="18161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Box 5"/>
          <p:cNvSpPr txBox="1">
            <a:spLocks noChangeArrowheads="1"/>
          </p:cNvSpPr>
          <p:nvPr/>
        </p:nvSpPr>
        <p:spPr bwMode="auto">
          <a:xfrm>
            <a:off x="119063" y="3222625"/>
            <a:ext cx="9961562" cy="381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0794" tIns="50397" rIns="100794" bIns="50397" anchor="ctr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r>
              <a:rPr lang="el-GR" altLang="el-GR" sz="2100" dirty="0">
                <a:latin typeface="+mn-lt"/>
              </a:rPr>
              <a:t>[1] http://creativecommons.org/licenses/by-nc-sa/4.0/ </a:t>
            </a:r>
            <a:endParaRPr lang="en-US" altLang="el-GR" sz="2100" dirty="0">
              <a:latin typeface="+mn-lt"/>
            </a:endParaRPr>
          </a:p>
          <a:p>
            <a:pPr eaLnBrk="1" hangingPunct="1"/>
            <a:endParaRPr lang="el-GR" altLang="el-GR" sz="2100" dirty="0">
              <a:latin typeface="+mn-lt"/>
            </a:endParaRPr>
          </a:p>
          <a:p>
            <a:pPr eaLnBrk="1" hangingPunct="1"/>
            <a:r>
              <a:rPr lang="el-GR" altLang="el-GR" sz="2100" dirty="0">
                <a:latin typeface="+mn-lt"/>
              </a:rPr>
              <a:t>Ως </a:t>
            </a:r>
            <a:r>
              <a:rPr lang="el-GR" altLang="el-GR" sz="2100" b="1" dirty="0">
                <a:latin typeface="+mn-lt"/>
              </a:rPr>
              <a:t>Μη Εμπορική</a:t>
            </a:r>
            <a:r>
              <a:rPr lang="el-GR" altLang="el-GR" sz="2100" dirty="0">
                <a:latin typeface="+mn-lt"/>
              </a:rPr>
              <a:t> ορίζεται η χρήση: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l-GR" altLang="el-GR" sz="2100" dirty="0">
                <a:latin typeface="+mn-lt"/>
              </a:rPr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altLang="el-GR" sz="2100" dirty="0" err="1">
                <a:latin typeface="+mn-lt"/>
              </a:rPr>
              <a:t>αδειοδόχο</a:t>
            </a:r>
            <a:endParaRPr lang="el-GR" altLang="el-GR" sz="2100" dirty="0">
              <a:latin typeface="+mn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l-GR" altLang="el-GR" sz="2100" dirty="0">
                <a:latin typeface="+mn-lt"/>
              </a:rPr>
              <a:t>που</a:t>
            </a:r>
            <a:r>
              <a:rPr lang="en-GB" altLang="el-GR" sz="2100" dirty="0">
                <a:latin typeface="+mn-lt"/>
              </a:rPr>
              <a:t> </a:t>
            </a:r>
            <a:r>
              <a:rPr lang="el-GR" altLang="el-GR" sz="2100" dirty="0">
                <a:latin typeface="+mn-lt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l-GR" altLang="el-GR" sz="2100" dirty="0">
                <a:latin typeface="+mn-lt"/>
              </a:rPr>
              <a:t>που</a:t>
            </a:r>
            <a:r>
              <a:rPr lang="en-GB" altLang="el-GR" sz="2100" dirty="0">
                <a:latin typeface="+mn-lt"/>
              </a:rPr>
              <a:t> </a:t>
            </a:r>
            <a:r>
              <a:rPr lang="el-GR" altLang="el-GR" sz="2100" dirty="0">
                <a:latin typeface="+mn-lt"/>
              </a:rPr>
              <a:t>δεν προσπορίζει στο διανομέα του έργου και</a:t>
            </a:r>
            <a:r>
              <a:rPr lang="en-GB" altLang="el-GR" sz="2100" dirty="0">
                <a:latin typeface="+mn-lt"/>
              </a:rPr>
              <a:t> </a:t>
            </a:r>
            <a:r>
              <a:rPr lang="el-GR" altLang="el-GR" sz="2100" dirty="0" err="1">
                <a:latin typeface="+mn-lt"/>
              </a:rPr>
              <a:t>αδειοδόχο</a:t>
            </a:r>
            <a:r>
              <a:rPr lang="en-GB" altLang="el-GR" sz="2100" dirty="0">
                <a:latin typeface="+mn-lt"/>
              </a:rPr>
              <a:t> </a:t>
            </a:r>
            <a:r>
              <a:rPr lang="el-GR" altLang="el-GR" sz="2100" dirty="0">
                <a:latin typeface="+mn-lt"/>
              </a:rPr>
              <a:t>έμμεσο οικονομικό όφελος (π.χ. διαφημίσεις) από την προβολή του έργου σε διαδικτυακό τόπο</a:t>
            </a:r>
            <a:endParaRPr lang="en-US" altLang="el-GR" sz="2100" dirty="0">
              <a:latin typeface="+mn-lt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l-GR" altLang="el-GR" sz="2100" dirty="0">
              <a:latin typeface="+mn-lt"/>
            </a:endParaRPr>
          </a:p>
          <a:p>
            <a:pPr eaLnBrk="1" hangingPunct="1"/>
            <a:r>
              <a:rPr lang="el-GR" altLang="el-GR" sz="2100" dirty="0">
                <a:latin typeface="+mn-lt"/>
              </a:rPr>
              <a:t>Ο δικαιούχος μπορεί να παρέχει στον </a:t>
            </a:r>
            <a:r>
              <a:rPr lang="el-GR" altLang="el-GR" sz="2100" dirty="0" err="1">
                <a:latin typeface="+mn-lt"/>
              </a:rPr>
              <a:t>αδειοδόχο</a:t>
            </a:r>
            <a:r>
              <a:rPr lang="el-GR" altLang="el-GR" sz="2100" dirty="0">
                <a:latin typeface="+mn-lt"/>
              </a:rPr>
              <a:t> ξεχωριστή άδεια να χρησιμοποιεί το έργο για εμπορική χρήση, εφόσον αυτό του ζητηθεί.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Διατήρηση Σημειωμάτων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sz="2600" dirty="0" smtClean="0"/>
              <a:t>Οποιαδήποτε </a:t>
            </a:r>
            <a:r>
              <a:rPr lang="el-GR" sz="2600" dirty="0"/>
              <a:t>αναπαραγωγή ή διασκευή του υλικού θα πρέπει να συμπεριλαμβάνει:</a:t>
            </a:r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ο </a:t>
            </a:r>
            <a:r>
              <a:rPr lang="en-US" sz="2200" dirty="0" err="1"/>
              <a:t>Σημείωμ</a:t>
            </a:r>
            <a:r>
              <a:rPr lang="en-US" sz="2200" dirty="0"/>
              <a:t>α Αναφοράς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ο </a:t>
            </a:r>
            <a:r>
              <a:rPr lang="en-US" sz="2200" dirty="0" err="1"/>
              <a:t>Σημείωμ</a:t>
            </a:r>
            <a:r>
              <a:rPr lang="en-US" sz="2200" dirty="0"/>
              <a:t>α Αδειοδότησης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 err="1"/>
              <a:t>τ</a:t>
            </a:r>
            <a:r>
              <a:rPr lang="en-US" sz="2200" dirty="0" smtClean="0"/>
              <a:t>η </a:t>
            </a:r>
            <a:r>
              <a:rPr lang="en-US" sz="2200" dirty="0" err="1"/>
              <a:t>δήλωση</a:t>
            </a:r>
            <a:r>
              <a:rPr lang="en-US" sz="2200" dirty="0"/>
              <a:t> </a:t>
            </a:r>
            <a:r>
              <a:rPr lang="el-GR" sz="2200" dirty="0" err="1"/>
              <a:t>Δ</a:t>
            </a:r>
            <a:r>
              <a:rPr lang="en-US" sz="2200" dirty="0" smtClean="0"/>
              <a:t>ια</a:t>
            </a:r>
            <a:r>
              <a:rPr lang="en-US" sz="2200" dirty="0" err="1" smtClean="0"/>
              <a:t>τήρησης</a:t>
            </a:r>
            <a:r>
              <a:rPr lang="en-US" sz="2200" dirty="0" smtClean="0"/>
              <a:t> </a:t>
            </a:r>
            <a:r>
              <a:rPr lang="en-US" sz="2200" dirty="0"/>
              <a:t>Σημειωμάτων</a:t>
            </a:r>
            <a:endParaRPr lang="el-GR" sz="2200" dirty="0"/>
          </a:p>
          <a:p>
            <a:pPr lvl="1" eaLnBrk="1" hangingPunct="1">
              <a:buFont typeface="Wingdings" panose="05000000000000000000" pitchFamily="2" charset="2"/>
              <a:buChar char="§"/>
              <a:defRPr/>
            </a:pPr>
            <a:r>
              <a:rPr lang="el-GR" sz="2200" dirty="0"/>
              <a:t>τ</a:t>
            </a:r>
            <a:r>
              <a:rPr lang="el-GR" sz="2200" dirty="0" smtClean="0"/>
              <a:t>ο Σημείωμα Χρήσης Έργων Τρίτων </a:t>
            </a:r>
            <a:r>
              <a:rPr lang="el-GR" sz="2200" dirty="0"/>
              <a:t>(εφόσον υπάρχει)</a:t>
            </a: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r>
              <a:rPr lang="el-GR" sz="2600" dirty="0"/>
              <a:t>μαζί με τους συνοδευόμενους </a:t>
            </a:r>
            <a:r>
              <a:rPr lang="el-GR" sz="2600" dirty="0" err="1"/>
              <a:t>υπερσυνδέσμους</a:t>
            </a:r>
            <a:r>
              <a:rPr lang="el-GR" sz="2600" dirty="0"/>
              <a:t>.</a:t>
            </a:r>
          </a:p>
          <a:p>
            <a:pPr eaLnBrk="1" hangingPunct="1">
              <a:defRPr/>
            </a:pP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l-GR" dirty="0" err="1" smtClean="0"/>
              <a:t>Στάδι</a:t>
            </a:r>
            <a:r>
              <a:rPr lang="en-US" altLang="el-GR" dirty="0" smtClean="0"/>
              <a:t>α Παραγωγής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504825" y="1763613"/>
            <a:ext cx="9072563" cy="4989036"/>
          </a:xfrm>
        </p:spPr>
        <p:txBody>
          <a:bodyPr/>
          <a:lstStyle/>
          <a:p>
            <a:pPr marL="342900" indent="-342900" algn="ctr" eaLnBrk="1" hangingPunct="1">
              <a:spcBef>
                <a:spcPts val="1325"/>
              </a:spcBef>
            </a:pPr>
            <a:endParaRPr lang="en-US" altLang="el-GR" sz="5400" dirty="0" smtClean="0"/>
          </a:p>
          <a:p>
            <a:pPr marL="342900" indent="-342900" algn="ctr" eaLnBrk="1" hangingPunct="1">
              <a:spcBef>
                <a:spcPts val="1325"/>
              </a:spcBef>
            </a:pPr>
            <a:r>
              <a:rPr lang="en-US" altLang="el-GR" sz="5400" dirty="0" smtClean="0"/>
              <a:t>Pre Production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677400" y="7062788"/>
            <a:ext cx="40322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A63D7138-1E6C-41BE-BAC2-5475819FCC09}" type="slidenum">
              <a:rPr lang="en-US" altLang="el-GR"/>
              <a:pPr eaLnBrk="1" hangingPunct="1"/>
              <a:t>3</a:t>
            </a:fld>
            <a:endParaRPr lang="en-US" altLang="el-GR"/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8289925" y="7378700"/>
            <a:ext cx="1651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fld id="{867CDE33-AA37-4478-9677-6A9E8F2EA416}" type="slidenum">
              <a:rPr lang="en-US" altLang="el-GR" sz="1200">
                <a:solidFill>
                  <a:srgbClr val="9999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pPr algn="ctr" eaLnBrk="1" hangingPunct="1">
                <a:lnSpc>
                  <a:spcPct val="100000"/>
                </a:lnSpc>
              </a:pPr>
              <a:t>3</a:t>
            </a:fld>
            <a:endParaRPr lang="en-US" altLang="el-GR" sz="1200">
              <a:solidFill>
                <a:srgbClr val="999999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Ιδέες;</a:t>
            </a:r>
          </a:p>
        </p:txBody>
      </p:sp>
      <p:sp>
        <p:nvSpPr>
          <p:cNvPr id="24579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1325"/>
              </a:spcBef>
            </a:pPr>
            <a:r>
              <a:rPr lang="en-US" altLang="el-GR" dirty="0" err="1" smtClean="0"/>
              <a:t>BrainStorming</a:t>
            </a:r>
            <a:endParaRPr lang="en-US" altLang="el-GR" dirty="0" smtClean="0"/>
          </a:p>
          <a:p>
            <a:pPr eaLnBrk="1" hangingPunct="1">
              <a:spcBef>
                <a:spcPts val="1325"/>
              </a:spcBef>
            </a:pPr>
            <a:r>
              <a:rPr lang="en-US" altLang="el-GR" dirty="0" smtClean="0"/>
              <a:t>Think Tanks</a:t>
            </a:r>
            <a:endParaRPr lang="el-GR" altLang="el-GR" dirty="0" smtClean="0"/>
          </a:p>
        </p:txBody>
      </p:sp>
      <p:sp>
        <p:nvSpPr>
          <p:cNvPr id="24580" name="Slide Number Placeholder 2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677400" y="7062788"/>
            <a:ext cx="403225" cy="40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Arial" panose="020B0604020202020204" pitchFamily="34" charset="0"/>
                <a:ea typeface="ヒラギノ角ゴ ProN W3" charset="0"/>
                <a:cs typeface="ヒラギノ角ゴ ProN W3" charset="0"/>
                <a:sym typeface="Arial" panose="020B0604020202020204" pitchFamily="34" charset="0"/>
              </a:defRPr>
            </a:lvl9pPr>
          </a:lstStyle>
          <a:p>
            <a:pPr eaLnBrk="1" hangingPunct="1"/>
            <a:fld id="{411A4F4F-8AF2-49C0-8528-A8ED3FCE8760}" type="slidenum">
              <a:rPr lang="en-US" altLang="el-GR"/>
              <a:pPr eaLnBrk="1" hangingPunct="1"/>
              <a:t>4</a:t>
            </a:fld>
            <a:endParaRPr lang="en-US" alt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err="1" smtClean="0"/>
              <a:t>Γρ</a:t>
            </a:r>
            <a:r>
              <a:rPr lang="en-US" altLang="el-GR" dirty="0" smtClean="0"/>
              <a:t>αφή Σεναρίου &amp; Κωμωδία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863600" indent="-646113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smtClean="0"/>
          </a:p>
          <a:p>
            <a:pPr marL="863600" indent="-646113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smtClean="0"/>
          </a:p>
          <a:p>
            <a:pPr marL="863600" indent="-646113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/>
              <a:t>Πώς Γράφουμε ένα Σενάριο.</a:t>
            </a:r>
          </a:p>
          <a:p>
            <a:pPr marL="863600" indent="-646113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/>
              <a:t>Γλωσσικοί Κανόνες.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>
                <a:latin typeface="Lucida Grande"/>
                <a:ea typeface="Lucida Grande"/>
                <a:cs typeface="Lucida Grande"/>
                <a:sym typeface="Lucida Grande"/>
              </a:rPr>
              <a:t>Κλασικές Μορφές Σεναρίου</a:t>
            </a:r>
            <a:endParaRPr lang="en-US" altLang="el-GR" smtClean="0">
              <a:latin typeface="Lucida Grande"/>
              <a:ea typeface="ヒラギノ角ゴ ProN W6"/>
              <a:cs typeface="ヒラギノ角ゴ ProN W6"/>
              <a:sym typeface="Lucida Grande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endParaRPr lang="en-US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endParaRPr lang="en-US" dirty="0" smtClean="0"/>
          </a:p>
          <a:p>
            <a:pPr marL="514350" indent="-514350" eaLnBrk="1" hangingPunct="1">
              <a:spcBef>
                <a:spcPts val="1325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r>
              <a:rPr lang="en-US" dirty="0" err="1" smtClean="0"/>
              <a:t>Μι</a:t>
            </a:r>
            <a:r>
              <a:rPr lang="en-US" dirty="0" smtClean="0"/>
              <a:t>α </a:t>
            </a:r>
            <a:r>
              <a:rPr lang="en-US" dirty="0" smtClean="0"/>
              <a:t>Στήλη (Ραδιόφωνο)</a:t>
            </a:r>
          </a:p>
          <a:p>
            <a:pPr marL="514350" indent="-514350" eaLnBrk="1" hangingPunct="1">
              <a:spcBef>
                <a:spcPts val="1325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r>
              <a:rPr lang="en-US" dirty="0" err="1" smtClean="0"/>
              <a:t>Μι</a:t>
            </a:r>
            <a:r>
              <a:rPr lang="en-US" dirty="0" smtClean="0"/>
              <a:t>α </a:t>
            </a:r>
            <a:r>
              <a:rPr lang="en-US" dirty="0" smtClean="0"/>
              <a:t>Στήλη (Τηλεόραση/Θέατρο)</a:t>
            </a:r>
          </a:p>
          <a:p>
            <a:pPr marL="514350" indent="-514350" eaLnBrk="1" hangingPunct="1">
              <a:spcBef>
                <a:spcPts val="1325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r>
              <a:rPr lang="en-US" dirty="0" err="1" smtClean="0"/>
              <a:t>Δύο</a:t>
            </a:r>
            <a:r>
              <a:rPr lang="en-US" dirty="0" smtClean="0"/>
              <a:t> </a:t>
            </a:r>
            <a:r>
              <a:rPr lang="en-US" dirty="0" err="1" smtClean="0"/>
              <a:t>Στήλες</a:t>
            </a:r>
            <a:r>
              <a:rPr lang="en-US" dirty="0" smtClean="0"/>
              <a:t> (</a:t>
            </a:r>
            <a:r>
              <a:rPr lang="en-US" dirty="0" err="1" smtClean="0"/>
              <a:t>Τηλεόραση</a:t>
            </a:r>
            <a:r>
              <a:rPr lang="en-US" dirty="0" smtClean="0"/>
              <a:t>)</a:t>
            </a:r>
          </a:p>
          <a:p>
            <a:pPr marL="514350" indent="-514350" eaLnBrk="1" hangingPunct="1">
              <a:spcBef>
                <a:spcPts val="1325"/>
              </a:spcBef>
              <a:buFont typeface="+mj-lt"/>
              <a:buAutoNum type="arabicPeriod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  <a:defRPr/>
            </a:pPr>
            <a:r>
              <a:rPr lang="en-US" dirty="0" err="1" smtClean="0"/>
              <a:t>Αρίθμησης</a:t>
            </a:r>
            <a:r>
              <a:rPr lang="en-US" dirty="0" smtClean="0"/>
              <a:t> (</a:t>
            </a:r>
            <a:r>
              <a:rPr lang="en-US" dirty="0" err="1" smtClean="0"/>
              <a:t>Κινηματογράφος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 spd="med">
    <p:cover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/>
              <a:t>Βασικοί Κανόνες Συγγραφής Σεναρίου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1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  <a:r>
              <a:rPr lang="en-US" altLang="el-GR" dirty="0" err="1" smtClean="0"/>
              <a:t>Συντομί</a:t>
            </a:r>
            <a:r>
              <a:rPr lang="en-US" altLang="el-GR" dirty="0" smtClean="0"/>
              <a:t>α</a:t>
            </a: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2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  <a:r>
              <a:rPr lang="en-US" altLang="el-GR" dirty="0" err="1" smtClean="0"/>
              <a:t>Ανε</a:t>
            </a:r>
            <a:r>
              <a:rPr lang="en-US" altLang="el-GR" dirty="0" smtClean="0"/>
              <a:t>πίσημος </a:t>
            </a:r>
            <a:r>
              <a:rPr lang="en-US" altLang="el-GR" dirty="0" smtClean="0"/>
              <a:t>Τόνος</a:t>
            </a:r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3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  <a:r>
              <a:rPr lang="en-US" altLang="el-GR" dirty="0" smtClean="0"/>
              <a:t>Σα</a:t>
            </a:r>
            <a:r>
              <a:rPr lang="en-US" altLang="el-GR" dirty="0" err="1" smtClean="0"/>
              <a:t>φήνει</a:t>
            </a:r>
            <a:r>
              <a:rPr lang="en-US" altLang="el-GR" dirty="0" smtClean="0"/>
              <a:t>α </a:t>
            </a:r>
            <a:r>
              <a:rPr lang="en-US" altLang="el-GR" dirty="0" smtClean="0"/>
              <a:t>(Απλότητα )</a:t>
            </a:r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4</a:t>
            </a:r>
            <a:r>
              <a:rPr lang="en-US" altLang="el-GR" dirty="0" smtClean="0"/>
              <a:t>.</a:t>
            </a:r>
            <a:r>
              <a:rPr lang="el-GR" altLang="el-GR" dirty="0" smtClean="0"/>
              <a:t> </a:t>
            </a:r>
            <a:r>
              <a:rPr lang="en-US" altLang="el-GR" dirty="0" err="1" smtClean="0"/>
              <a:t>Φυσικότητ</a:t>
            </a:r>
            <a:r>
              <a:rPr lang="en-US" altLang="el-GR" dirty="0" smtClean="0"/>
              <a:t>α  </a:t>
            </a:r>
            <a:r>
              <a:rPr lang="en-US" altLang="el-GR" dirty="0" smtClean="0"/>
              <a:t>και Προσωποποίηση</a:t>
            </a:r>
          </a:p>
        </p:txBody>
      </p:sp>
    </p:spTree>
  </p:cSld>
  <p:clrMapOvr>
    <a:masterClrMapping/>
  </p:clrMapOvr>
  <p:transition spd="med"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/>
              <a:t>Γλώσσα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1</a:t>
            </a:r>
            <a:r>
              <a:rPr lang="en-US" altLang="el-GR" dirty="0" smtClean="0"/>
              <a:t>. Απ</a:t>
            </a:r>
            <a:r>
              <a:rPr lang="en-US" altLang="el-GR" dirty="0" err="1" smtClean="0"/>
              <a:t>λότητ</a:t>
            </a:r>
            <a:r>
              <a:rPr lang="en-US" altLang="el-GR" dirty="0" smtClean="0"/>
              <a:t>α</a:t>
            </a: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2</a:t>
            </a:r>
            <a:r>
              <a:rPr lang="en-US" altLang="el-GR" dirty="0" smtClean="0"/>
              <a:t>. </a:t>
            </a:r>
            <a:r>
              <a:rPr lang="en-US" altLang="el-GR" dirty="0" err="1" smtClean="0"/>
              <a:t>Γρ</a:t>
            </a:r>
            <a:r>
              <a:rPr lang="en-US" altLang="el-GR" dirty="0" smtClean="0"/>
              <a:t>αμματική</a:t>
            </a: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3</a:t>
            </a:r>
            <a:r>
              <a:rPr lang="en-US" altLang="el-GR" dirty="0" smtClean="0"/>
              <a:t>. </a:t>
            </a:r>
            <a:r>
              <a:rPr lang="en-US" altLang="el-GR" dirty="0" err="1" smtClean="0"/>
              <a:t>Ρήμ</a:t>
            </a:r>
            <a:r>
              <a:rPr lang="en-US" altLang="el-GR" dirty="0" smtClean="0"/>
              <a:t>ατα</a:t>
            </a:r>
            <a:r>
              <a:rPr lang="en-US" altLang="el-GR" sz="2200" dirty="0" smtClean="0"/>
              <a:t> </a:t>
            </a:r>
            <a:r>
              <a:rPr lang="en-US" altLang="el-GR" sz="2200" dirty="0" smtClean="0"/>
              <a:t>(Ενεστώτας και Ενεργητική Φωνή)</a:t>
            </a:r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4</a:t>
            </a:r>
            <a:r>
              <a:rPr lang="en-US" altLang="el-GR" dirty="0" smtClean="0"/>
              <a:t>. Επ</a:t>
            </a:r>
            <a:r>
              <a:rPr lang="en-US" altLang="el-GR" dirty="0" err="1" smtClean="0"/>
              <a:t>ιλογή</a:t>
            </a:r>
            <a:r>
              <a:rPr lang="en-US" altLang="el-GR" dirty="0" smtClean="0"/>
              <a:t> </a:t>
            </a:r>
            <a:r>
              <a:rPr lang="en-US" altLang="el-GR" dirty="0" err="1" smtClean="0"/>
              <a:t>Λέξης</a:t>
            </a:r>
            <a:endParaRPr lang="en-US" altLang="el-GR" dirty="0" smtClean="0"/>
          </a:p>
        </p:txBody>
      </p:sp>
    </p:spTree>
  </p:cSld>
  <p:clrMapOvr>
    <a:masterClrMapping/>
  </p:clrMapOvr>
  <p:transition spd="med">
    <p:cover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smtClean="0"/>
              <a:t>Γλώσσα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5</a:t>
            </a:r>
            <a:r>
              <a:rPr lang="en-US" altLang="el-GR" dirty="0" smtClean="0"/>
              <a:t>. </a:t>
            </a:r>
            <a:r>
              <a:rPr lang="en-US" altLang="el-GR" dirty="0" err="1" smtClean="0"/>
              <a:t>Στίξη</a:t>
            </a:r>
            <a:endParaRPr lang="en-US" altLang="el-GR" dirty="0" smtClean="0"/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6</a:t>
            </a:r>
            <a:r>
              <a:rPr lang="en-US" altLang="el-GR" dirty="0" smtClean="0"/>
              <a:t>. </a:t>
            </a:r>
            <a:r>
              <a:rPr lang="el-GR" altLang="el-GR" dirty="0" smtClean="0"/>
              <a:t>Όχι </a:t>
            </a:r>
            <a:r>
              <a:rPr lang="en-US" altLang="el-GR" dirty="0" err="1" smtClean="0"/>
              <a:t>Συντομογρ</a:t>
            </a:r>
            <a:r>
              <a:rPr lang="en-US" altLang="el-GR" dirty="0" smtClean="0"/>
              <a:t>αφίες</a:t>
            </a:r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7. </a:t>
            </a:r>
            <a:r>
              <a:rPr lang="en-US" altLang="el-GR" dirty="0" smtClean="0"/>
              <a:t> </a:t>
            </a:r>
            <a:r>
              <a:rPr lang="en-US" altLang="el-GR" dirty="0" err="1" smtClean="0"/>
              <a:t>Προσοχή</a:t>
            </a:r>
            <a:r>
              <a:rPr lang="en-US" altLang="el-GR" dirty="0" smtClean="0"/>
              <a:t> </a:t>
            </a:r>
            <a:r>
              <a:rPr lang="en-US" altLang="el-GR" dirty="0" err="1" smtClean="0"/>
              <a:t>στ</a:t>
            </a:r>
            <a:r>
              <a:rPr lang="en-US" altLang="el-GR" dirty="0" smtClean="0"/>
              <a:t>α ”ευαίσθητα” θέματα</a:t>
            </a:r>
          </a:p>
          <a:p>
            <a:pPr marL="342900" indent="-342900" eaLnBrk="1" hangingPunct="1">
              <a:spcBef>
                <a:spcPts val="132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8991600" algn="l"/>
              </a:tabLst>
            </a:pPr>
            <a:r>
              <a:rPr lang="en-US" altLang="el-GR" dirty="0" smtClean="0"/>
              <a:t>8</a:t>
            </a:r>
            <a:r>
              <a:rPr lang="en-US" altLang="el-GR" dirty="0" smtClean="0"/>
              <a:t>. </a:t>
            </a:r>
            <a:r>
              <a:rPr lang="en-US" altLang="el-GR" dirty="0" err="1" smtClean="0"/>
              <a:t>Ακρί</a:t>
            </a:r>
            <a:r>
              <a:rPr lang="en-US" altLang="el-GR" dirty="0" smtClean="0"/>
              <a:t>βεια </a:t>
            </a:r>
            <a:r>
              <a:rPr lang="en-US" altLang="el-GR" dirty="0" smtClean="0"/>
              <a:t>και Έρευνα</a:t>
            </a:r>
          </a:p>
        </p:txBody>
      </p:sp>
    </p:spTree>
  </p:cSld>
  <p:clrMapOvr>
    <a:masterClrMapping/>
  </p:clrMapOvr>
  <p:transition spd="med">
    <p:cover dir="d"/>
  </p:transition>
</p:sld>
</file>

<file path=ppt/theme/theme1.xml><?xml version="1.0" encoding="utf-8"?>
<a:theme xmlns:a="http://schemas.openxmlformats.org/drawingml/2006/main" name="Uo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Pages>0</Pages>
  <Words>1219</Words>
  <Characters>0</Characters>
  <Application>Microsoft Office PowerPoint</Application>
  <PresentationFormat>Custom</PresentationFormat>
  <Lines>0</Lines>
  <Paragraphs>246</Paragraphs>
  <Slides>29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42" baseType="lpstr">
      <vt:lpstr>Arial</vt:lpstr>
      <vt:lpstr>ヒラギノ角ゴ ProN W3</vt:lpstr>
      <vt:lpstr>Gill Sans Light</vt:lpstr>
      <vt:lpstr>Bradley Hand ITC TT-Bold</vt:lpstr>
      <vt:lpstr>ヒラギノ明朝 ProN W6</vt:lpstr>
      <vt:lpstr>Calibri</vt:lpstr>
      <vt:lpstr>ＭＳ Ｐゴシック</vt:lpstr>
      <vt:lpstr>Times New Roman</vt:lpstr>
      <vt:lpstr>Lucida Grande</vt:lpstr>
      <vt:lpstr>ヒラギノ角ゴ ProN W6</vt:lpstr>
      <vt:lpstr>Wingdings</vt:lpstr>
      <vt:lpstr>Tahoma</vt:lpstr>
      <vt:lpstr>UoA</vt:lpstr>
      <vt:lpstr>Τηλεοπτική και Ραδιοφωνική Παραγωγή</vt:lpstr>
      <vt:lpstr>Στάδια Παραγωγής</vt:lpstr>
      <vt:lpstr>Στάδια Παραγωγής</vt:lpstr>
      <vt:lpstr>Ιδέες;</vt:lpstr>
      <vt:lpstr>Γραφή Σεναρίου &amp; Κωμωδία</vt:lpstr>
      <vt:lpstr>Κλασικές Μορφές Σεναρίου</vt:lpstr>
      <vt:lpstr>Βασικοί Κανόνες Συγγραφής Σεναρίου</vt:lpstr>
      <vt:lpstr>Γλώσσα</vt:lpstr>
      <vt:lpstr>Γλώσσα</vt:lpstr>
      <vt:lpstr>Script</vt:lpstr>
      <vt:lpstr>Διαφορετικοί Τύποι Σεναρίου:</vt:lpstr>
      <vt:lpstr>Two-column script breakdown</vt:lpstr>
      <vt:lpstr>Script abbreviations/descriptions:</vt:lpstr>
      <vt:lpstr>Two-column script example:</vt:lpstr>
      <vt:lpstr>Οπτικοποίηση/Visualization</vt:lpstr>
      <vt:lpstr>PowerPoint Presentation</vt:lpstr>
      <vt:lpstr>Scripting for multimedia</vt:lpstr>
      <vt:lpstr>4 Παράγοντες Οπτικοποίησης:</vt:lpstr>
      <vt:lpstr>4 Παράγοντες Οπτικοποίησης:</vt:lpstr>
      <vt:lpstr>4 Παράγοντες Οπτικοποίησης:</vt:lpstr>
      <vt:lpstr>4 Παράγοντες Οπτικοποίησης:</vt:lpstr>
      <vt:lpstr>Storyboard</vt:lpstr>
      <vt:lpstr>Storyboards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Στάδια Παραγωγής</dc:title>
  <dc:subject/>
  <dc:creator>SofosNick</dc:creator>
  <cp:keywords/>
  <dc:description/>
  <cp:lastModifiedBy>Uoa</cp:lastModifiedBy>
  <cp:revision>16</cp:revision>
  <dcterms:modified xsi:type="dcterms:W3CDTF">2016-07-06T11:02:06Z</dcterms:modified>
</cp:coreProperties>
</file>