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1"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57" r:id="rId24"/>
    <p:sldId id="290" r:id="rId25"/>
    <p:sldId id="295" r:id="rId26"/>
    <p:sldId id="299" r:id="rId27"/>
    <p:sldId id="292" r:id="rId28"/>
    <p:sldId id="291" r:id="rId29"/>
    <p:sldId id="294" r:id="rId30"/>
    <p:sldId id="293" r:id="rId31"/>
    <p:sldId id="335" r:id="rId32"/>
    <p:sldId id="349"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57"/>
            <p14:sldId id="290"/>
            <p14:sldId id="295"/>
            <p14:sldId id="299"/>
            <p14:sldId id="292"/>
            <p14:sldId id="291"/>
            <p14:sldId id="294"/>
          </p14:sldIdLst>
        </p14:section>
        <p14:section name="Untitled Section" id="{0F1CB131-A6BD-43D0-B8D4-1F27CEF7A05E}">
          <p14:sldIdLst>
            <p14:sldId id="293"/>
            <p14:sldId id="335"/>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2865" autoAdjust="0"/>
  </p:normalViewPr>
  <p:slideViewPr>
    <p:cSldViewPr>
      <p:cViewPr varScale="1">
        <p:scale>
          <a:sx n="65" d="100"/>
          <a:sy n="65" d="100"/>
        </p:scale>
        <p:origin x="90"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10/12/2015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FCDE57-FDB0-4C68-A58B-40F02F5A8124}"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15</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373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14225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6CBC37-50AF-45A5-BAD5-1053CD5CBF5A}"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16</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475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97730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6BC2FF-5521-449B-A532-FC990EA9C8C9}"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17</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577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8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4719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0BBA90-DA0A-4027-BB93-BEDE52F0B56B}"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18</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680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651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F6B0A7-74D4-406C-AEFD-F65A055B0C84}"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19</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782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782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10791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39474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04816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39830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198387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A5BDCD-F688-4713-8D76-86EE022DF130}"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8</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6656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4981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4940AF-B0F7-46FF-8BCA-90ABED959196}"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9</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6758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26384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2EF9D0-4A19-4739-96EB-6239E45E68D9}"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10</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6861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dirty="0" smtClean="0">
              <a:latin typeface="Times New Roman" panose="02020603050405020304" pitchFamily="18" charset="0"/>
            </a:endParaRPr>
          </a:p>
        </p:txBody>
      </p:sp>
    </p:spTree>
    <p:extLst>
      <p:ext uri="{BB962C8B-B14F-4D97-AF65-F5344CB8AC3E}">
        <p14:creationId xmlns:p14="http://schemas.microsoft.com/office/powerpoint/2010/main" val="211389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347DF4-927F-4212-AE04-F2F87AFC3216}"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11</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6963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44696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58DEC6-BEAE-4D17-964A-F46AB66A2CA9}"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12</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065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61682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CC1A4E-24A5-48A6-9C1F-0E6279FCDEC6}"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13</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168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2503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49966-407A-4CDC-85C8-459389A81301}" type="slidenum">
              <a:rPr lang="el-GR" altLang="el-GR">
                <a:latin typeface="Times New Roman" panose="02020603050405020304" pitchFamily="18" charset="0"/>
                <a:ea typeface="Microsoft YaHei" panose="020B0503020204020204" pitchFamily="34" charset="-122"/>
                <a:cs typeface="Segoe UI" panose="020B0502040204020203" pitchFamily="34" charset="0"/>
              </a:rPr>
              <a:pPr eaLnBrk="1" hangingPunct="1"/>
              <a:t>14</a:t>
            </a:fld>
            <a:endParaRPr lang="el-GR" altLang="el-GR">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7270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49590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baseline="0" dirty="0" smtClean="0">
                <a:solidFill>
                  <a:srgbClr val="5075BC"/>
                </a:solidFill>
                <a:latin typeface="+mn-lt"/>
                <a:ea typeface="+mn-ea"/>
                <a:cs typeface="+mn-cs"/>
              </a:rPr>
              <a:t>Φιλοσοφία της Ιστορίας και του Πολιτισμού</a:t>
            </a:r>
            <a:endParaRPr lang="en-US" sz="1000" kern="1200" baseline="0" dirty="0">
              <a:solidFill>
                <a:srgbClr val="5075BC"/>
              </a:solidFill>
              <a:latin typeface="+mn-lt"/>
              <a:ea typeface="+mn-ea"/>
              <a:cs typeface="+mn-cs"/>
            </a:endParaRPr>
          </a:p>
        </p:txBody>
      </p:sp>
      <p:pic>
        <p:nvPicPr>
          <p:cNvPr id="6" name="Picture 5"/>
          <p:cNvPicPr>
            <a:picLocks noChangeAspect="1"/>
          </p:cNvPicPr>
          <p:nvPr userDrawn="1"/>
        </p:nvPicPr>
        <p:blipFill>
          <a:blip r:embed="rId13"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pencourses.uoa.gr/courses/PPP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blogs.sch.gr/siliaz/files/2011/04/antigone-sophocles.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upload.wikimedia.org/wikipedia/commons/thumb/0/0c/Close_up_of_Gorgon_at_the_pediment_of_Artemis_temple_in_Corfu.jpg/1280px-Close_up_of_Gorgon_at_the_pediment_of_Artemis_temple_in_Corfu.jpg" TargetMode="External"/><Relationship Id="rId5" Type="http://schemas.openxmlformats.org/officeDocument/2006/relationships/hyperlink" Target="http://www.madelinemiller.com/wp-content/uploads/2012/01/Vasepainting-Gorgon_Louvre_F230.jpg" TargetMode="External"/><Relationship Id="rId4" Type="http://schemas.openxmlformats.org/officeDocument/2006/relationships/hyperlink" Target="https://upload.wikimedia.org/wikipedia/commons/1/14/Orestes_Delphi_BM_GR1917.12-10.1.jp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lahanas.de/Greeks/Mythology/Images/ThGorgonsLekythosCdM.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hyperlink" Target="http://www.perseus.tufts.edu/hopper/morph?l=le/cai&amp;la=greek&amp;can=le/cai0&amp;prior=dedo/khken" TargetMode="External"/><Relationship Id="rId18" Type="http://schemas.openxmlformats.org/officeDocument/2006/relationships/hyperlink" Target="http://www.perseus.tufts.edu/hopper/morph?l=a)nqrw/pous&amp;la=greek&amp;can=a)nqrw/pous0&amp;prior=kat'" TargetMode="External"/><Relationship Id="rId26" Type="http://schemas.openxmlformats.org/officeDocument/2006/relationships/hyperlink" Target="http://www.perseus.tufts.edu/hopper/morph?l=ei)=nai&amp;la=greek&amp;can=ei)=nai0&amp;prior=oi)o/meq'" TargetMode="External"/><Relationship Id="rId39" Type="http://schemas.openxmlformats.org/officeDocument/2006/relationships/hyperlink" Target="http://www.perseus.tufts.edu/hopper/morph?l=dioixnei=&amp;la=greek&amp;can=dioixnei=0&amp;prior=ai)w=na" TargetMode="External"/><Relationship Id="rId21" Type="http://schemas.openxmlformats.org/officeDocument/2006/relationships/hyperlink" Target="http://www.perseus.tufts.edu/hopper/morph?l=sta/sis&amp;la=greek&amp;can=sta/sis0&amp;prior=e)pinwma=|" TargetMode="External"/><Relationship Id="rId34" Type="http://schemas.openxmlformats.org/officeDocument/2006/relationships/hyperlink" Target="http://www.perseus.tufts.edu/hopper/morph?l=a)f'&amp;la=greek&amp;can=a)f'0&amp;prior=mh=nis" TargetMode="External"/><Relationship Id="rId42" Type="http://schemas.openxmlformats.org/officeDocument/2006/relationships/hyperlink" Target="http://www.perseus.tufts.edu/hopper/morph?l=a)litw\n&amp;la=greek&amp;can=a)litw\n0&amp;prior=d'" TargetMode="External"/><Relationship Id="rId47" Type="http://schemas.openxmlformats.org/officeDocument/2006/relationships/hyperlink" Target="http://www.perseus.tufts.edu/hopper/morph?l=foni/as&amp;la=greek&amp;can=foni/as0&amp;prior=xei=ras" TargetMode="External"/><Relationship Id="rId50" Type="http://schemas.openxmlformats.org/officeDocument/2006/relationships/hyperlink" Target="http://www.perseus.tufts.edu/hopper/morph?l=o)rqai\&amp;la=greek&amp;can=o)rqai\0&amp;prior=ma/rtures" TargetMode="External"/><Relationship Id="rId55" Type="http://schemas.openxmlformats.org/officeDocument/2006/relationships/hyperlink" Target="http://www.perseus.tufts.edu/hopper/morph?l=ai(/matos&amp;la=greek&amp;can=ai(/matos0&amp;prior=pra/ktores" TargetMode="External"/><Relationship Id="rId7" Type="http://schemas.openxmlformats.org/officeDocument/2006/relationships/hyperlink" Target="http://www.perseus.tufts.edu/hopper/morph?l=a(/ywmen&amp;la=greek&amp;can=a(/ywmen0&amp;prior=xoro\n" TargetMode="External"/><Relationship Id="rId2" Type="http://schemas.openxmlformats.org/officeDocument/2006/relationships/hyperlink" Target="http://www.perseus.tufts.edu/hopper/morph?l=*xoro/s&amp;la=greek&amp;can=*xoro/s0" TargetMode="External"/><Relationship Id="rId16" Type="http://schemas.openxmlformats.org/officeDocument/2006/relationships/hyperlink" Target="http://www.perseus.tufts.edu/hopper/morph?l=ta\&amp;la=greek&amp;can=ta\0&amp;prior=la/xh" TargetMode="External"/><Relationship Id="rId29" Type="http://schemas.openxmlformats.org/officeDocument/2006/relationships/hyperlink" Target="http://www.perseus.tufts.edu/hopper/morph?l=xei=ras&amp;la=greek&amp;can=xei=ras0&amp;prior=kaqara\s" TargetMode="External"/><Relationship Id="rId11" Type="http://schemas.openxmlformats.org/officeDocument/2006/relationships/hyperlink" Target="http://www.perseus.tufts.edu/hopper/morph?l=a)pofai/nesqai&amp;la=greek&amp;can=a)pofai/nesqai0&amp;prior=stugera\n" TargetMode="External"/><Relationship Id="rId24" Type="http://schemas.openxmlformats.org/officeDocument/2006/relationships/hyperlink" Target="http://www.perseus.tufts.edu/hopper/morph?l=d'&amp;la=greek&amp;can=d'0&amp;prior=eu)qudi/kaioi" TargetMode="External"/><Relationship Id="rId32" Type="http://schemas.openxmlformats.org/officeDocument/2006/relationships/hyperlink" Target="http://www.perseus.tufts.edu/hopper/morph?l=e)fe/rpei&amp;la=greek&amp;can=e)fe/rpei0&amp;prior=ou)/tis" TargetMode="External"/><Relationship Id="rId37" Type="http://schemas.openxmlformats.org/officeDocument/2006/relationships/hyperlink" Target="http://www.perseus.tufts.edu/hopper/morph?l=d'&amp;la=greek&amp;can=d'1&amp;prior=a)sinh\s" TargetMode="External"/><Relationship Id="rId40" Type="http://schemas.openxmlformats.org/officeDocument/2006/relationships/hyperlink" Target="http://www.perseus.tufts.edu/hopper/morph?l=o(/stis&amp;la=greek&amp;can=o(/stis0&amp;prior=dioixnei=" TargetMode="External"/><Relationship Id="rId45" Type="http://schemas.openxmlformats.org/officeDocument/2006/relationships/hyperlink" Target="http://www.perseus.tufts.edu/hopper/morph?l=a(nh\r&amp;la=greek&amp;can=a(nh\r0&amp;prior=o(/d'" TargetMode="External"/><Relationship Id="rId53" Type="http://schemas.openxmlformats.org/officeDocument/2006/relationships/hyperlink" Target="http://www.perseus.tufts.edu/hopper/morph?l=paragigno/menai&amp;la=greek&amp;can=paragigno/menai0&amp;prior=qanou=sin" TargetMode="External"/><Relationship Id="rId58" Type="http://schemas.openxmlformats.org/officeDocument/2006/relationships/hyperlink" Target="http://www.perseus.tufts.edu/hopper/morph?l=e)fa/nhmen&amp;la=greek&amp;can=e)fa/nhmen0&amp;prior=tele/ws" TargetMode="External"/><Relationship Id="rId5" Type="http://schemas.openxmlformats.org/officeDocument/2006/relationships/hyperlink" Target="http://www.perseus.tufts.edu/hopper/morph?l=kai\&amp;la=greek&amp;can=kai\0&amp;prior=dh\" TargetMode="External"/><Relationship Id="rId19" Type="http://schemas.openxmlformats.org/officeDocument/2006/relationships/hyperlink" Target="http://www.perseus.tufts.edu/hopper/morph?l=w(s&amp;la=greek&amp;can=w(s0&amp;prior=a)nqrw/pous" TargetMode="External"/><Relationship Id="rId4" Type="http://schemas.openxmlformats.org/officeDocument/2006/relationships/hyperlink" Target="http://www.perseus.tufts.edu/hopper/morph?l=dh\&amp;la=greek&amp;can=dh\0&amp;prior=a)/ge" TargetMode="External"/><Relationship Id="rId9" Type="http://schemas.openxmlformats.org/officeDocument/2006/relationships/hyperlink" Target="http://www.perseus.tufts.edu/hopper/morph?l=mou=san&amp;la=greek&amp;can=mou=san0&amp;prior=e)pei\" TargetMode="External"/><Relationship Id="rId14" Type="http://schemas.openxmlformats.org/officeDocument/2006/relationships/hyperlink" Target="http://www.perseus.tufts.edu/hopper/morph?l=te&amp;la=greek&amp;can=te0&amp;prior=le/cai" TargetMode="External"/><Relationship Id="rId22" Type="http://schemas.openxmlformats.org/officeDocument/2006/relationships/hyperlink" Target="http://www.perseus.tufts.edu/hopper/morph?l=a(ma/&amp;la=greek&amp;can=a(ma/0&amp;prior=sta/sis" TargetMode="External"/><Relationship Id="rId27" Type="http://schemas.openxmlformats.org/officeDocument/2006/relationships/hyperlink" Target="http://www.perseus.tufts.edu/hopper/morph?l=me\n&amp;la=greek&amp;can=me\n0&amp;prior=to\n" TargetMode="External"/><Relationship Id="rId30" Type="http://schemas.openxmlformats.org/officeDocument/2006/relationships/hyperlink" Target="http://www.perseus.tufts.edu/hopper/morph?l=prone/mont'&amp;la=greek&amp;can=prone/mont'0&amp;prior=xei=ras" TargetMode="External"/><Relationship Id="rId35" Type="http://schemas.openxmlformats.org/officeDocument/2006/relationships/hyperlink" Target="http://www.perseus.tufts.edu/hopper/morph?l=h(mw=n&amp;la=greek&amp;can=h(mw=n0&amp;prior=a)f'" TargetMode="External"/><Relationship Id="rId43" Type="http://schemas.openxmlformats.org/officeDocument/2006/relationships/hyperlink" Target="http://www.perseus.tufts.edu/hopper/morph?l=w(/sper&amp;la=greek&amp;can=w(/sper0&amp;prior=a)litw\n" TargetMode="External"/><Relationship Id="rId48" Type="http://schemas.openxmlformats.org/officeDocument/2006/relationships/hyperlink" Target="http://www.perseus.tufts.edu/hopper/morph?l=e)pikru/ptei&amp;la=greek&amp;can=e)pikru/ptei0&amp;prior=foni/as" TargetMode="External"/><Relationship Id="rId56" Type="http://schemas.openxmlformats.org/officeDocument/2006/relationships/hyperlink" Target="http://www.perseus.tufts.edu/hopper/morph?l=au)tw=|&amp;la=greek&amp;can=au)tw=|0&amp;prior=ai(/matos" TargetMode="External"/><Relationship Id="rId8" Type="http://schemas.openxmlformats.org/officeDocument/2006/relationships/hyperlink" Target="http://www.perseus.tufts.edu/hopper/morph?l=e)pei\&amp;la=greek&amp;can=e)pei\0&amp;prior=a(/ywmen" TargetMode="External"/><Relationship Id="rId51" Type="http://schemas.openxmlformats.org/officeDocument/2006/relationships/hyperlink" Target="http://www.perseus.tufts.edu/hopper/morph?l=toi=si&amp;la=greek&amp;can=toi=si0&amp;prior=o)rqai\" TargetMode="External"/><Relationship Id="rId3" Type="http://schemas.openxmlformats.org/officeDocument/2006/relationships/hyperlink" Target="http://www.perseus.tufts.edu/hopper/morph?l=a)/ge&amp;la=greek&amp;can=a)/ge0&amp;prior=*xoro/s" TargetMode="External"/><Relationship Id="rId12" Type="http://schemas.openxmlformats.org/officeDocument/2006/relationships/hyperlink" Target="http://www.perseus.tufts.edu/hopper/morph?l=dedo/khken&amp;la=greek&amp;can=dedo/khken0&amp;prior=a)pofai/nesqai" TargetMode="External"/><Relationship Id="rId17" Type="http://schemas.openxmlformats.org/officeDocument/2006/relationships/hyperlink" Target="http://www.perseus.tufts.edu/hopper/morph?l=kat'&amp;la=greek&amp;can=kat'0&amp;prior=ta\" TargetMode="External"/><Relationship Id="rId25" Type="http://schemas.openxmlformats.org/officeDocument/2006/relationships/hyperlink" Target="http://www.perseus.tufts.edu/hopper/morph?l=oi)o/meq'&amp;la=greek&amp;can=oi)o/meq'0&amp;prior=d'" TargetMode="External"/><Relationship Id="rId33" Type="http://schemas.openxmlformats.org/officeDocument/2006/relationships/hyperlink" Target="http://www.perseus.tufts.edu/hopper/morph?l=mh=nis&amp;la=greek&amp;can=mh=nis0&amp;prior=e)fe/rpei" TargetMode="External"/><Relationship Id="rId38" Type="http://schemas.openxmlformats.org/officeDocument/2006/relationships/hyperlink" Target="http://www.perseus.tufts.edu/hopper/morph?l=ai)w=na&amp;la=greek&amp;can=ai)w=na0&amp;prior=d'" TargetMode="External"/><Relationship Id="rId46" Type="http://schemas.openxmlformats.org/officeDocument/2006/relationships/hyperlink" Target="http://www.perseus.tufts.edu/hopper/morph?l=xei=ras&amp;la=greek&amp;can=xei=ras1&amp;prior=a(nh\r" TargetMode="External"/><Relationship Id="rId20" Type="http://schemas.openxmlformats.org/officeDocument/2006/relationships/hyperlink" Target="http://www.perseus.tufts.edu/hopper/morph?l=e)pinwma=|&amp;la=greek&amp;can=e)pinwma=|0&amp;prior=w(s" TargetMode="External"/><Relationship Id="rId41" Type="http://schemas.openxmlformats.org/officeDocument/2006/relationships/hyperlink" Target="http://www.perseus.tufts.edu/hopper/morph?l=d'&amp;la=greek&amp;can=d'2&amp;prior=o(/stis" TargetMode="External"/><Relationship Id="rId54" Type="http://schemas.openxmlformats.org/officeDocument/2006/relationships/hyperlink" Target="http://www.perseus.tufts.edu/hopper/morph?l=pra/ktores&amp;la=greek&amp;can=pra/ktores0&amp;prior=paragigno/menai" TargetMode="External"/><Relationship Id="rId1" Type="http://schemas.openxmlformats.org/officeDocument/2006/relationships/slideLayout" Target="../slideLayouts/slideLayout7.xml"/><Relationship Id="rId6" Type="http://schemas.openxmlformats.org/officeDocument/2006/relationships/hyperlink" Target="http://www.perseus.tufts.edu/hopper/morph?l=xoro\n&amp;la=greek&amp;can=xoro\n0&amp;prior=kai\" TargetMode="External"/><Relationship Id="rId15" Type="http://schemas.openxmlformats.org/officeDocument/2006/relationships/hyperlink" Target="http://www.perseus.tufts.edu/hopper/morph?l=la/xh&amp;la=greek&amp;can=la/xh0&amp;prior=te" TargetMode="External"/><Relationship Id="rId23" Type="http://schemas.openxmlformats.org/officeDocument/2006/relationships/hyperlink" Target="http://www.perseus.tufts.edu/hopper/morph?l=eu)qudi/kaioi&amp;la=greek&amp;can=eu)qudi/kaioi0&amp;prior=a(ma/" TargetMode="External"/><Relationship Id="rId28" Type="http://schemas.openxmlformats.org/officeDocument/2006/relationships/hyperlink" Target="http://www.perseus.tufts.edu/hopper/morph?l=kaqara\s&amp;la=greek&amp;can=kaqara\s0&amp;prior=me\n" TargetMode="External"/><Relationship Id="rId36" Type="http://schemas.openxmlformats.org/officeDocument/2006/relationships/hyperlink" Target="http://www.perseus.tufts.edu/hopper/morph?l=a)sinh\s&amp;la=greek&amp;can=a)sinh\s0&amp;prior=h(mw=n" TargetMode="External"/><Relationship Id="rId49" Type="http://schemas.openxmlformats.org/officeDocument/2006/relationships/hyperlink" Target="http://www.perseus.tufts.edu/hopper/morph?l=ma/rtures&amp;la=greek&amp;can=ma/rtures0&amp;prior=e)pikru/ptei" TargetMode="External"/><Relationship Id="rId57" Type="http://schemas.openxmlformats.org/officeDocument/2006/relationships/hyperlink" Target="http://www.perseus.tufts.edu/hopper/morph?l=tele/ws&amp;la=greek&amp;can=tele/ws0&amp;prior=au)tw=|" TargetMode="External"/><Relationship Id="rId10" Type="http://schemas.openxmlformats.org/officeDocument/2006/relationships/hyperlink" Target="http://www.perseus.tufts.edu/hopper/morph?l=stugera\n&amp;la=greek&amp;can=stugera\n0&amp;prior=mou=san" TargetMode="External"/><Relationship Id="rId31" Type="http://schemas.openxmlformats.org/officeDocument/2006/relationships/hyperlink" Target="http://www.perseus.tufts.edu/hopper/morph?l=ou)/tis&amp;la=greek&amp;can=ou)/tis0&amp;prior=prone/mont'" TargetMode="External"/><Relationship Id="rId44" Type="http://schemas.openxmlformats.org/officeDocument/2006/relationships/hyperlink" Target="http://www.perseus.tufts.edu/hopper/morph?l=o(/d'&amp;la=greek&amp;can=o(/d'0&amp;prior=w(/sper" TargetMode="External"/><Relationship Id="rId52" Type="http://schemas.openxmlformats.org/officeDocument/2006/relationships/hyperlink" Target="http://www.perseus.tufts.edu/hopper/morph?l=qanou=sin&amp;la=greek&amp;can=qanou=sin0&amp;prior=toi=s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fontScale="90000"/>
          </a:bodyPr>
          <a:lstStyle/>
          <a:p>
            <a:r>
              <a:rPr lang="el-GR" dirty="0" smtClean="0"/>
              <a:t>Φιλοσοφία </a:t>
            </a:r>
            <a:r>
              <a:rPr lang="el-GR" dirty="0"/>
              <a:t>της Ιστορίας και του </a:t>
            </a:r>
            <a:r>
              <a:rPr lang="el-GR" dirty="0" smtClean="0"/>
              <a:t>Πολιτισμού</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4:</a:t>
            </a:r>
            <a:r>
              <a:rPr lang="en-US" sz="2800" dirty="0" smtClean="0">
                <a:solidFill>
                  <a:srgbClr val="5075BC"/>
                </a:solidFill>
                <a:latin typeface="+mj-lt"/>
                <a:ea typeface="+mj-ea"/>
                <a:cs typeface="+mj-cs"/>
              </a:rPr>
              <a:t> </a:t>
            </a:r>
            <a:r>
              <a:rPr lang="el-GR" sz="2800" dirty="0"/>
              <a:t>Βιωματικές εφαρμογές της τέχνης και της φιλοσοφίας στο βάθος της ιστορίας</a:t>
            </a:r>
          </a:p>
          <a:p>
            <a:endParaRPr lang="en-US" sz="2800" dirty="0" smtClean="0"/>
          </a:p>
          <a:p>
            <a:r>
              <a:rPr lang="el-GR" sz="2800" dirty="0" smtClean="0"/>
              <a:t>Λάζου Άννα</a:t>
            </a:r>
          </a:p>
          <a:p>
            <a:r>
              <a:rPr lang="el-GR" sz="2800" dirty="0" smtClean="0">
                <a:sym typeface="Helvetica" pitchFamily="2" charset="0"/>
              </a:rPr>
              <a:t>Ε</a:t>
            </a:r>
            <a:r>
              <a:rPr lang="en-US" sz="2800" dirty="0" err="1" smtClean="0">
                <a:sym typeface="Helvetica" pitchFamily="2" charset="0"/>
              </a:rPr>
              <a:t>θνικὸ</a:t>
            </a:r>
            <a:r>
              <a:rPr lang="en-US" sz="2800" dirty="0" smtClean="0">
                <a:sym typeface="Helvetica" pitchFamily="2" charset="0"/>
              </a:rPr>
              <a:t> κα</a:t>
            </a:r>
            <a:r>
              <a:rPr lang="el-GR" sz="2800" dirty="0" smtClean="0">
                <a:sym typeface="Helvetica" pitchFamily="2" charset="0"/>
              </a:rPr>
              <a:t>ι</a:t>
            </a:r>
            <a:r>
              <a:rPr lang="en-US" sz="2800" dirty="0" smtClean="0">
                <a:sym typeface="Helvetica" pitchFamily="2" charset="0"/>
              </a:rPr>
              <a:t> Καπ</a:t>
            </a:r>
            <a:r>
              <a:rPr lang="en-US" sz="2800" dirty="0" err="1" smtClean="0">
                <a:sym typeface="Helvetica" pitchFamily="2" charset="0"/>
              </a:rPr>
              <a:t>οδιστρι</a:t>
            </a:r>
            <a:r>
              <a:rPr lang="en-US" sz="2800" dirty="0" smtClean="0">
                <a:sym typeface="Helvetica" pitchFamily="2" charset="0"/>
              </a:rPr>
              <a:t>ακὸ Πανεπιστήμιο Aθην</a:t>
            </a:r>
            <a:r>
              <a:rPr lang="el-GR" sz="2800" dirty="0" smtClean="0">
                <a:sym typeface="Helvetica" pitchFamily="2" charset="0"/>
              </a:rPr>
              <a:t>ώ</a:t>
            </a:r>
            <a:r>
              <a:rPr lang="en-US" sz="2800" dirty="0" smtClean="0">
                <a:sym typeface="Helvetica" pitchFamily="2" charset="0"/>
              </a:rPr>
              <a:t>ν</a:t>
            </a:r>
          </a:p>
          <a:p>
            <a:r>
              <a:rPr lang="el-GR" sz="2800" dirty="0"/>
              <a:t>Τμήμα Φιλοσοφίας Παιδαγωγικής και Ψυχολογίας</a:t>
            </a:r>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94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3" name="Text Box 2"/>
          <p:cNvSpPr txBox="1">
            <a:spLocks noChangeArrowheads="1"/>
          </p:cNvSpPr>
          <p:nvPr/>
        </p:nvSpPr>
        <p:spPr bwMode="auto">
          <a:xfrm>
            <a:off x="1439863" y="6022975"/>
            <a:ext cx="6983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l-GR" altLang="el-GR" b="1" dirty="0" err="1">
                <a:solidFill>
                  <a:srgbClr val="800000"/>
                </a:solidFill>
              </a:rPr>
              <a:t>Gorgons</a:t>
            </a:r>
            <a:r>
              <a:rPr lang="el-GR" altLang="el-GR" b="1" dirty="0">
                <a:solidFill>
                  <a:srgbClr val="800000"/>
                </a:solidFill>
              </a:rPr>
              <a:t>. </a:t>
            </a:r>
            <a:r>
              <a:rPr lang="el-GR" altLang="el-GR" b="1" dirty="0" err="1">
                <a:solidFill>
                  <a:srgbClr val="800000"/>
                </a:solidFill>
              </a:rPr>
              <a:t>Attic</a:t>
            </a:r>
            <a:r>
              <a:rPr lang="el-GR" altLang="el-GR" b="1" dirty="0">
                <a:solidFill>
                  <a:srgbClr val="800000"/>
                </a:solidFill>
              </a:rPr>
              <a:t> </a:t>
            </a:r>
            <a:r>
              <a:rPr lang="el-GR" altLang="el-GR" b="1" dirty="0" err="1">
                <a:solidFill>
                  <a:srgbClr val="800000"/>
                </a:solidFill>
              </a:rPr>
              <a:t>black-figure</a:t>
            </a:r>
            <a:r>
              <a:rPr lang="el-GR" altLang="el-GR" b="1" dirty="0">
                <a:solidFill>
                  <a:srgbClr val="800000"/>
                </a:solidFill>
              </a:rPr>
              <a:t> </a:t>
            </a:r>
            <a:r>
              <a:rPr lang="el-GR" altLang="el-GR" b="1" dirty="0" err="1">
                <a:solidFill>
                  <a:srgbClr val="800000"/>
                </a:solidFill>
              </a:rPr>
              <a:t>lekythos</a:t>
            </a:r>
            <a:r>
              <a:rPr lang="el-GR" altLang="el-GR" b="1" dirty="0">
                <a:solidFill>
                  <a:srgbClr val="800000"/>
                </a:solidFill>
              </a:rPr>
              <a:t>, </a:t>
            </a:r>
            <a:r>
              <a:rPr lang="el-GR" altLang="el-GR" b="1" dirty="0" err="1">
                <a:solidFill>
                  <a:srgbClr val="800000"/>
                </a:solidFill>
              </a:rPr>
              <a:t>ca</a:t>
            </a:r>
            <a:r>
              <a:rPr lang="el-GR" altLang="el-GR" b="1" dirty="0">
                <a:solidFill>
                  <a:srgbClr val="800000"/>
                </a:solidFill>
              </a:rPr>
              <a:t>. 530 BC</a:t>
            </a:r>
            <a:r>
              <a:rPr lang="el-GR" altLang="el-GR" dirty="0">
                <a:solidFill>
                  <a:srgbClr val="000000"/>
                </a:solidFill>
              </a:rPr>
              <a:t>.</a:t>
            </a:r>
          </a:p>
        </p:txBody>
      </p:sp>
      <p:sp>
        <p:nvSpPr>
          <p:cNvPr id="4" name="Rectangle 2"/>
          <p:cNvSpPr>
            <a:spLocks noChangeArrowheads="1"/>
          </p:cNvSpPr>
          <p:nvPr/>
        </p:nvSpPr>
        <p:spPr bwMode="auto">
          <a:xfrm>
            <a:off x="8468487" y="6464692"/>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5</a:t>
            </a:r>
          </a:p>
        </p:txBody>
      </p:sp>
    </p:spTree>
    <p:extLst>
      <p:ext uri="{BB962C8B-B14F-4D97-AF65-F5344CB8AC3E}">
        <p14:creationId xmlns:p14="http://schemas.microsoft.com/office/powerpoint/2010/main" val="2327456666"/>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98"/>
            <a:ext cx="457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7566174" y="6612970"/>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6</a:t>
            </a:r>
            <a:endParaRPr lang="el-GR" altLang="el-GR" sz="900" dirty="0"/>
          </a:p>
        </p:txBody>
      </p:sp>
    </p:spTree>
    <p:extLst>
      <p:ext uri="{BB962C8B-B14F-4D97-AF65-F5344CB8AC3E}">
        <p14:creationId xmlns:p14="http://schemas.microsoft.com/office/powerpoint/2010/main" val="3201136494"/>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8513699" y="66249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7</a:t>
            </a:r>
          </a:p>
        </p:txBody>
      </p:sp>
    </p:spTree>
    <p:extLst>
      <p:ext uri="{BB962C8B-B14F-4D97-AF65-F5344CB8AC3E}">
        <p14:creationId xmlns:p14="http://schemas.microsoft.com/office/powerpoint/2010/main" val="2938403694"/>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363"/>
            <a:ext cx="9144000"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8513699" y="6651442"/>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8</a:t>
            </a:r>
            <a:endParaRPr lang="el-GR" altLang="el-GR" sz="900" dirty="0">
              <a:solidFill>
                <a:schemeClr val="bg1"/>
              </a:solidFill>
            </a:endParaRPr>
          </a:p>
        </p:txBody>
      </p:sp>
    </p:spTree>
    <p:extLst>
      <p:ext uri="{BB962C8B-B14F-4D97-AF65-F5344CB8AC3E}">
        <p14:creationId xmlns:p14="http://schemas.microsoft.com/office/powerpoint/2010/main" val="2893483523"/>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0"/>
            <a:ext cx="457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7566174"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9</a:t>
            </a:r>
            <a:endParaRPr lang="el-GR" altLang="el-GR" sz="900" dirty="0"/>
          </a:p>
        </p:txBody>
      </p:sp>
    </p:spTree>
    <p:extLst>
      <p:ext uri="{BB962C8B-B14F-4D97-AF65-F5344CB8AC3E}">
        <p14:creationId xmlns:p14="http://schemas.microsoft.com/office/powerpoint/2010/main" val="696202099"/>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7940"/>
            <a:ext cx="4622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7754640" y="6623991"/>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10</a:t>
            </a:r>
            <a:endParaRPr lang="el-GR" altLang="el-GR" sz="900" dirty="0"/>
          </a:p>
        </p:txBody>
      </p:sp>
    </p:spTree>
    <p:extLst>
      <p:ext uri="{BB962C8B-B14F-4D97-AF65-F5344CB8AC3E}">
        <p14:creationId xmlns:p14="http://schemas.microsoft.com/office/powerpoint/2010/main" val="3472536936"/>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0"/>
            <a:ext cx="9571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427038" y="663819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11</a:t>
            </a:r>
            <a:endParaRPr lang="el-GR" altLang="el-GR" sz="900" dirty="0"/>
          </a:p>
        </p:txBody>
      </p:sp>
    </p:spTree>
    <p:extLst>
      <p:ext uri="{BB962C8B-B14F-4D97-AF65-F5344CB8AC3E}">
        <p14:creationId xmlns:p14="http://schemas.microsoft.com/office/powerpoint/2010/main" val="1942025712"/>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0"/>
            <a:ext cx="9544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427038" y="663819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12</a:t>
            </a:r>
            <a:endParaRPr lang="el-GR" altLang="el-GR" sz="900" dirty="0"/>
          </a:p>
        </p:txBody>
      </p:sp>
    </p:spTree>
    <p:extLst>
      <p:ext uri="{BB962C8B-B14F-4D97-AF65-F5344CB8AC3E}">
        <p14:creationId xmlns:p14="http://schemas.microsoft.com/office/powerpoint/2010/main" val="859651759"/>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0"/>
            <a:ext cx="10269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540568"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13</a:t>
            </a:r>
            <a:endParaRPr lang="el-GR" altLang="el-GR" sz="900" dirty="0"/>
          </a:p>
        </p:txBody>
      </p:sp>
    </p:spTree>
    <p:extLst>
      <p:ext uri="{BB962C8B-B14F-4D97-AF65-F5344CB8AC3E}">
        <p14:creationId xmlns:p14="http://schemas.microsoft.com/office/powerpoint/2010/main" val="28637454"/>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Φωτογραφ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Rectangle 2"/>
          <p:cNvSpPr>
            <a:spLocks noChangeArrowheads="1"/>
          </p:cNvSpPr>
          <p:nvPr/>
        </p:nvSpPr>
        <p:spPr bwMode="auto">
          <a:xfrm>
            <a:off x="13252"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14</a:t>
            </a:r>
            <a:endParaRPr lang="el-GR" altLang="el-GR" sz="900" dirty="0"/>
          </a:p>
        </p:txBody>
      </p:sp>
    </p:spTree>
    <p:extLst>
      <p:ext uri="{BB962C8B-B14F-4D97-AF65-F5344CB8AC3E}">
        <p14:creationId xmlns:p14="http://schemas.microsoft.com/office/powerpoint/2010/main" val="882150790"/>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fontScale="90000"/>
          </a:bodyPr>
          <a:lstStyle/>
          <a:p>
            <a:r>
              <a:rPr lang="el-GR" sz="4400" dirty="0"/>
              <a:t>Βιωματικές εφαρμογές</a:t>
            </a:r>
            <a:r>
              <a:rPr lang="el-GR" altLang="el-GR" sz="5400" dirty="0">
                <a:latin typeface="Calibri" panose="020F0502020204030204" pitchFamily="34" charset="0"/>
              </a:rPr>
              <a:t/>
            </a:r>
            <a:br>
              <a:rPr lang="el-GR" altLang="el-GR" sz="5400" dirty="0">
                <a:latin typeface="Calibri" panose="020F0502020204030204" pitchFamily="34" charset="0"/>
              </a:rPr>
            </a:br>
            <a:endParaRPr lang="el-GR" sz="4400" dirty="0"/>
          </a:p>
        </p:txBody>
      </p:sp>
    </p:spTree>
    <p:extLst>
      <p:ext uri="{BB962C8B-B14F-4D97-AF65-F5344CB8AC3E}">
        <p14:creationId xmlns:p14="http://schemas.microsoft.com/office/powerpoint/2010/main" val="294630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5939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160838" cy="416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9396" name="Rectangle 3"/>
          <p:cNvSpPr>
            <a:spLocks noChangeArrowheads="1"/>
          </p:cNvSpPr>
          <p:nvPr/>
        </p:nvSpPr>
        <p:spPr bwMode="auto">
          <a:xfrm>
            <a:off x="0" y="445135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Δράση «Ανοικτά Ακαδημαϊκά Μαθήματα στο Πανεπιστήμιο Αθηνών»</a:t>
            </a:r>
            <a:endParaRPr lang="en-US" altLang="el-GR" sz="2400" b="1">
              <a:latin typeface="Calibri" panose="020F0502020204030204" pitchFamily="34" charset="0"/>
            </a:endParaRPr>
          </a:p>
          <a:p>
            <a:pPr algn="ctr" eaLnBrk="1" hangingPunct="1"/>
            <a:r>
              <a:rPr lang="el-GR" altLang="el-GR" sz="2400" b="1">
                <a:latin typeface="Calibri" panose="020F0502020204030204" pitchFamily="34" charset="0"/>
              </a:rPr>
              <a:t>ΦΣ 118 – ΣΕΜΙΝΑΡΙΟ ΦΙΛΟΣΟΦΙΑΣ ΙΣΤΟΡΙΑΣ ΚΑΙ ΠΟΛΙΤΙΣΜΟΥ</a:t>
            </a:r>
          </a:p>
          <a:p>
            <a:pPr algn="ctr" eaLnBrk="1" hangingPunct="1"/>
            <a:r>
              <a:rPr lang="el-GR" altLang="el-GR" sz="2400" b="1">
                <a:latin typeface="Calibri" panose="020F0502020204030204" pitchFamily="34" charset="0"/>
              </a:rPr>
              <a:t>2014 – 2015</a:t>
            </a:r>
          </a:p>
          <a:p>
            <a:pPr algn="ctr" eaLnBrk="1" hangingPunct="1"/>
            <a:endParaRPr lang="el-GR" altLang="el-GR" sz="2400" b="1">
              <a:latin typeface="Calibri" panose="020F0502020204030204" pitchFamily="34" charset="0"/>
            </a:endParaRPr>
          </a:p>
          <a:p>
            <a:pPr algn="ctr" eaLnBrk="1" hangingPunct="1"/>
            <a:r>
              <a:rPr lang="el-GR" altLang="el-GR" sz="2400" b="1">
                <a:latin typeface="Calibri" panose="020F0502020204030204" pitchFamily="34" charset="0"/>
              </a:rPr>
              <a:t>4. ΒΙΩΜΑΤΙΚΕΣ ΕΦΑΡΜΟΓΕΣ </a:t>
            </a:r>
          </a:p>
        </p:txBody>
      </p:sp>
    </p:spTree>
    <p:extLst>
      <p:ext uri="{BB962C8B-B14F-4D97-AF65-F5344CB8AC3E}">
        <p14:creationId xmlns:p14="http://schemas.microsoft.com/office/powerpoint/2010/main" val="4273068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Ορθογώνιο"/>
          <p:cNvSpPr>
            <a:spLocks noChangeArrowheads="1"/>
          </p:cNvSpPr>
          <p:nvPr/>
        </p:nvSpPr>
        <p:spPr bwMode="auto">
          <a:xfrm>
            <a:off x="0" y="0"/>
            <a:ext cx="91440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l-GR"/>
          </a:p>
          <a:p>
            <a:pPr algn="ctr" eaLnBrk="1" hangingPunct="1"/>
            <a:endParaRPr lang="en-US" altLang="el-GR"/>
          </a:p>
          <a:p>
            <a:pPr algn="ctr" eaLnBrk="1" hangingPunct="1"/>
            <a:r>
              <a:rPr lang="el-GR" altLang="el-GR"/>
              <a:t>Ανάκρουσις (Α΄Στάσιμο από τον 'Ορέστη') </a:t>
            </a:r>
            <a:br>
              <a:rPr lang="el-GR" altLang="el-GR"/>
            </a:br>
            <a:r>
              <a:rPr lang="en-US" altLang="el-GR"/>
              <a:t>Anakrousis - Gregorio Paniagua </a:t>
            </a:r>
            <a:br>
              <a:rPr lang="en-US" altLang="el-GR"/>
            </a:br>
            <a:r>
              <a:rPr lang="en-US" altLang="el-GR"/>
              <a:t>Atrium Musicae de Madrid-Musique de la Grèce Antique</a:t>
            </a:r>
            <a:br>
              <a:rPr lang="en-US" altLang="el-GR"/>
            </a:br>
            <a:r>
              <a:rPr lang="en-US" altLang="el-GR"/>
              <a:t/>
            </a:r>
            <a:br>
              <a:rPr lang="en-US" altLang="el-GR"/>
            </a:br>
            <a:endParaRPr lang="en-US" altLang="el-GR"/>
          </a:p>
          <a:p>
            <a:pPr algn="ctr" eaLnBrk="1" hangingPunct="1"/>
            <a:r>
              <a:rPr lang="el-GR" altLang="el-GR"/>
              <a:t>Κατολοφύρομαι κατολοφύρομαι ματέρος αἷμα σᾶς, </a:t>
            </a:r>
            <a:endParaRPr lang="en-US" altLang="el-GR"/>
          </a:p>
          <a:p>
            <a:pPr algn="ctr" eaLnBrk="1" hangingPunct="1"/>
            <a:r>
              <a:rPr lang="el-GR" altLang="el-GR"/>
              <a:t>ὅ σ' ἀναβακχεύει, ὁ μέγας ὄλβος οὐ μόνιμος ἐν βροτοῖς,</a:t>
            </a:r>
            <a:br>
              <a:rPr lang="el-GR" altLang="el-GR"/>
            </a:br>
            <a:r>
              <a:rPr lang="el-GR" altLang="el-GR"/>
              <a:t>ἀνὰ δὲ λαῖφος ὥς τις ἀκάτου θοᾶς τινάξας δαίμων κατέκλυσεν </a:t>
            </a:r>
            <a:endParaRPr lang="en-US" altLang="el-GR"/>
          </a:p>
          <a:p>
            <a:pPr algn="ctr" eaLnBrk="1" hangingPunct="1"/>
            <a:r>
              <a:rPr lang="el-GR" altLang="el-GR"/>
              <a:t>δεινῶν πόνων ὡς πόντου λάβροις ὀλεθρίοισιν ἐν κύμασιν </a:t>
            </a:r>
            <a:br>
              <a:rPr lang="el-GR" altLang="el-GR"/>
            </a:br>
            <a:r>
              <a:rPr lang="el-GR" altLang="el-GR"/>
              <a:t/>
            </a:r>
            <a:br>
              <a:rPr lang="el-GR" altLang="el-GR"/>
            </a:br>
            <a:endParaRPr lang="en-US" altLang="el-GR"/>
          </a:p>
          <a:p>
            <a:pPr algn="ctr" eaLnBrk="1" hangingPunct="1"/>
            <a:r>
              <a:rPr lang="el-GR" altLang="el-GR"/>
              <a:t>Το Α΄ Στάσιμο από τον Ορέστη (τελευταίο έργο του Ευριπίδη που διδάχτηκε στην Αθήνα πριν την αναχώρηση, το 408 π.Χ.) είναι ένα μουσικό κείμενο το οποίο βρίσκεται στην Βιέννη. Σώθηκε σε θραυσματική μορφή στην Μεγάλη Ερμούπολη της Αιγύπτου. </a:t>
            </a:r>
            <a:endParaRPr lang="en-US" altLang="el-GR"/>
          </a:p>
          <a:p>
            <a:pPr algn="ctr" eaLnBrk="1" hangingPunct="1"/>
            <a:endParaRPr lang="en-US" altLang="el-GR"/>
          </a:p>
          <a:p>
            <a:pPr algn="ctr" eaLnBrk="1" hangingPunct="1"/>
            <a:r>
              <a:rPr lang="el-GR" altLang="el-GR"/>
              <a:t>Ήταν γραμμένο για τον χορό των Αργείων γυναικών οι οποίες ικετεύουν τις τρομερές Ευμενίδες («καθιετεύομαι καθικετεύομαι»») και θρηνούν («κατολοφύρομαι κατολοφύρομαι»)για την κακή μοίρα του Ορέστη. </a:t>
            </a:r>
            <a:endParaRPr lang="en-US" altLang="el-GR"/>
          </a:p>
          <a:p>
            <a:pPr algn="ctr" eaLnBrk="1" hangingPunct="1"/>
            <a:endParaRPr lang="en-US" altLang="el-GR"/>
          </a:p>
          <a:p>
            <a:pPr algn="ctr" eaLnBrk="1" hangingPunct="1"/>
            <a:r>
              <a:rPr lang="el-GR" altLang="el-GR"/>
              <a:t>Η μουσική είναι τονισμένη από τον ιδιοφυή Ευριπίδη με θαυμαστούς χρωματισμούς, γεμάτη πάθος και ένταση, και δένεται αριστοτεχνικά με το συγκλονιστικό κείμενο. </a:t>
            </a:r>
            <a:br>
              <a:rPr lang="el-GR" altLang="el-GR"/>
            </a:br>
            <a:r>
              <a:rPr lang="el-GR" altLang="el-GR"/>
              <a:t/>
            </a:r>
            <a:br>
              <a:rPr lang="el-GR" altLang="el-GR"/>
            </a:br>
            <a:endParaRPr lang="en-US" altLang="el-GR"/>
          </a:p>
        </p:txBody>
      </p:sp>
    </p:spTree>
    <p:extLst>
      <p:ext uri="{BB962C8B-B14F-4D97-AF65-F5344CB8AC3E}">
        <p14:creationId xmlns:p14="http://schemas.microsoft.com/office/powerpoint/2010/main" val="185118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Ορθογώνιο"/>
          <p:cNvSpPr>
            <a:spLocks noChangeArrowheads="1"/>
          </p:cNvSpPr>
          <p:nvPr/>
        </p:nvSpPr>
        <p:spPr bwMode="auto">
          <a:xfrm>
            <a:off x="0" y="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a:t>Βαγγέλης Παπαθανασίου &amp; Ειρήνη Παπά</a:t>
            </a:r>
            <a:br>
              <a:rPr lang="el-GR" altLang="el-GR"/>
            </a:br>
            <a:r>
              <a:rPr lang="el-GR" altLang="el-GR"/>
              <a:t>Χορός Της Φωτιάς (La Danse De La Feu), Ωδές /1980</a:t>
            </a:r>
            <a:br>
              <a:rPr lang="el-GR" altLang="el-GR"/>
            </a:br>
            <a:r>
              <a:rPr lang="el-GR" altLang="el-GR"/>
              <a:t/>
            </a:r>
            <a:br>
              <a:rPr lang="el-GR" altLang="el-GR"/>
            </a:br>
            <a:r>
              <a:rPr lang="el-GR" altLang="el-GR"/>
              <a:t>Ο χορός της φωτιάς είναι ένα υπέροχο πάντρεμα της ηλεκτρονικής μουσικής με την παράδοση και την αρχαία Ελληνική μουσική. Είναι βασισμένος στον Πυρρίχιο. </a:t>
            </a:r>
            <a:br>
              <a:rPr lang="el-GR" altLang="el-GR"/>
            </a:br>
            <a:r>
              <a:rPr lang="el-GR" altLang="el-GR"/>
              <a:t/>
            </a:r>
            <a:br>
              <a:rPr lang="el-GR" altLang="el-GR"/>
            </a:br>
            <a:r>
              <a:rPr lang="el-GR" altLang="el-GR"/>
              <a:t>Οι χορευτές του «Ελληνικού σωματείου χορού-Δόρα Στράτου», το 1979, χορεύουν τον Ποντιακό χορό Πιτσάκ'όιν (Χορός Μαχαίρια).</a:t>
            </a:r>
            <a:br>
              <a:rPr lang="el-GR" altLang="el-GR"/>
            </a:br>
            <a:r>
              <a:rPr lang="el-GR" altLang="el-GR"/>
              <a:t/>
            </a:r>
            <a:br>
              <a:rPr lang="el-GR" altLang="el-GR"/>
            </a:br>
            <a:r>
              <a:rPr lang="el-GR" altLang="el-GR"/>
              <a:t>Παρουσιάζονται αποσπάσματα από το ντοκιμαντέρ του National Geographic «Περιπέτεια μέσα στο χρόνο» </a:t>
            </a:r>
            <a:br>
              <a:rPr lang="el-GR" altLang="el-GR"/>
            </a:br>
            <a:endParaRPr lang="en-US" altLang="el-GR"/>
          </a:p>
        </p:txBody>
      </p:sp>
      <p:sp>
        <p:nvSpPr>
          <p:cNvPr id="61443" name="2 - Ορθογώνιο"/>
          <p:cNvSpPr>
            <a:spLocks noChangeArrowheads="1"/>
          </p:cNvSpPr>
          <p:nvPr/>
        </p:nvSpPr>
        <p:spPr bwMode="auto">
          <a:xfrm>
            <a:off x="0" y="31242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Ο Πυρρίχιος είναι ο αρχαιότερος ελληνικός πολεμικός χορός. Οι χορευτές χόρευαν κρατώντας ασπίδα και δόρυ και φορώντας περικεφαλαία.</a:t>
            </a:r>
            <a:br>
              <a:rPr lang="el-GR" altLang="el-GR"/>
            </a:br>
            <a:r>
              <a:rPr lang="el-GR" altLang="el-GR"/>
              <a:t/>
            </a:r>
            <a:br>
              <a:rPr lang="el-GR" altLang="el-GR"/>
            </a:br>
            <a:r>
              <a:rPr lang="el-GR" altLang="el-GR"/>
              <a:t>Για τη δημιουργία του υπάρχουν τρεις μυθικές εκδοχές:</a:t>
            </a:r>
            <a:br>
              <a:rPr lang="el-GR" altLang="el-GR"/>
            </a:br>
            <a:r>
              <a:rPr lang="el-GR" altLang="el-GR"/>
              <a:t/>
            </a:r>
            <a:br>
              <a:rPr lang="el-GR" altLang="el-GR"/>
            </a:br>
            <a:r>
              <a:rPr lang="el-GR" altLang="el-GR"/>
              <a:t>1. Κατά τη διάρκεια της βασιλείας του Κρόνου, πριν τις Τιτανομαχίες και ενώ ο Ζευς ήταν ακόμα βρέφος, οι Κουρήτες χόρευαν τον πυρρίχιο γύρω του κάνοντας δυνατό θόρυβο με τα όπλα και τις ασπίδες τους για να μην ακούσει ο παιδοκτόνος Κρόνος το κλάμα του.</a:t>
            </a:r>
            <a:br>
              <a:rPr lang="el-GR" altLang="el-GR"/>
            </a:br>
            <a:r>
              <a:rPr lang="el-GR" altLang="el-GR"/>
              <a:t>2. Στην πολιορκία της Τροίας, ο Αχιλλέας, πριν κάψει το νεκρό του Πατρόκλου, χόρεψε τον Πυρρίχιο πάνω στην πλατφόρμα των καυσόξυλων πριν παραδώσει τον Πάτροκλο στη νεκρική πυρά (πυρά - Πυρρίχιος).</a:t>
            </a:r>
            <a:br>
              <a:rPr lang="el-GR" altLang="el-GR"/>
            </a:br>
            <a:r>
              <a:rPr lang="el-GR" altLang="el-GR"/>
              <a:t>3. Ο Πύρρος (γιος του Αχιλλέα) κάτω από τα τείχη της Τροίας, χόρεψε σε αυτό τον ρυθμό, από τη χαρά του για το θάνατο του Ευρύπυλου (Πύρρος - Πυρρίχιος).</a:t>
            </a:r>
            <a:br>
              <a:rPr lang="el-GR" altLang="el-GR"/>
            </a:br>
            <a:endParaRPr lang="en-US" altLang="el-GR"/>
          </a:p>
        </p:txBody>
      </p:sp>
    </p:spTree>
    <p:extLst>
      <p:ext uri="{BB962C8B-B14F-4D97-AF65-F5344CB8AC3E}">
        <p14:creationId xmlns:p14="http://schemas.microsoft.com/office/powerpoint/2010/main" val="181546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465015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Εθνικόν και Καποδιστριακόν Πανεπιστήμιον </a:t>
            </a:r>
            <a:r>
              <a:rPr lang="el-GR" sz="2000" dirty="0" smtClean="0"/>
              <a:t>Αθηνών</a:t>
            </a:r>
            <a:r>
              <a:rPr lang="en-US" sz="2000" dirty="0" smtClean="0"/>
              <a:t>,</a:t>
            </a:r>
            <a:r>
              <a:rPr lang="el-GR" sz="2000" dirty="0" smtClean="0"/>
              <a:t> </a:t>
            </a:r>
            <a:r>
              <a:rPr lang="el-GR" sz="2000" dirty="0"/>
              <a:t>Λάζου </a:t>
            </a:r>
            <a:r>
              <a:rPr lang="el-GR" sz="2000" dirty="0" smtClean="0"/>
              <a:t>Άννα</a:t>
            </a:r>
            <a:r>
              <a:rPr lang="el-GR" sz="2000" dirty="0"/>
              <a:t>. </a:t>
            </a:r>
            <a:r>
              <a:rPr lang="el-GR" sz="2000"/>
              <a:t>Λάζου Άννα. «</a:t>
            </a:r>
            <a:r>
              <a:rPr lang="el-GR" sz="2000" dirty="0"/>
              <a:t>Φιλοσοφία της Ιστορίας και του Πολιτισμού</a:t>
            </a:r>
            <a:r>
              <a:rPr lang="en-US" sz="2000" dirty="0" smtClean="0"/>
              <a:t>.</a:t>
            </a:r>
            <a:r>
              <a:rPr lang="el-GR" sz="2000" dirty="0" smtClean="0">
                <a:solidFill>
                  <a:srgbClr val="FF0000"/>
                </a:solidFill>
              </a:rPr>
              <a:t> </a:t>
            </a:r>
            <a:r>
              <a:rPr lang="en-US" altLang="el-GR" sz="2000" dirty="0"/>
              <a:t>Hegel – </a:t>
            </a:r>
            <a:r>
              <a:rPr lang="el-GR" sz="2000" dirty="0"/>
              <a:t>Βιωματικές εφαρμογές της τέχνης και της φιλοσοφίας στο βάθος της </a:t>
            </a:r>
            <a:r>
              <a:rPr lang="el-GR" sz="2000" dirty="0" smtClean="0"/>
              <a:t>ιστορίας». </a:t>
            </a:r>
            <a:r>
              <a:rPr lang="el-GR" sz="2000" dirty="0"/>
              <a:t>Έκδοση: </a:t>
            </a:r>
            <a:r>
              <a:rPr lang="el-GR" sz="2000" dirty="0" smtClean="0"/>
              <a:t>1.0</a:t>
            </a:r>
            <a:r>
              <a:rPr lang="el-GR" sz="2000" dirty="0"/>
              <a:t>. Αθήνα </a:t>
            </a:r>
            <a:r>
              <a:rPr lang="el-GR" sz="2000" dirty="0" smtClean="0"/>
              <a:t>201</a:t>
            </a:r>
            <a:r>
              <a:rPr lang="en-US" sz="2000" dirty="0" smtClean="0"/>
              <a:t>5</a:t>
            </a:r>
            <a:r>
              <a:rPr lang="el-GR" sz="2000" dirty="0" smtClean="0"/>
              <a:t>.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http://opencourses.uoa.gr/courses/PPP100</a:t>
            </a:r>
            <a:r>
              <a:rPr lang="en-US" sz="2000" dirty="0" smtClean="0">
                <a:solidFill>
                  <a:srgbClr val="FF0000"/>
                </a:solidFill>
                <a:hlinkClick r:id="rId3"/>
              </a:rPr>
              <a:t>/</a:t>
            </a:r>
            <a:r>
              <a:rPr lang="el-GR" sz="2000" dirty="0" smtClean="0">
                <a:solidFill>
                  <a:srgbClr val="FF0000"/>
                </a:solidFill>
              </a:rPr>
              <a:t> </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389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160838" cy="416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0" y="445135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dirty="0">
                <a:latin typeface="Calibri" panose="020F0502020204030204" pitchFamily="34" charset="0"/>
              </a:rPr>
              <a:t>Δράση «Ανοικτά Ακαδημαϊκά Μαθήματα στο Πανεπιστήμιο Αθηνών»</a:t>
            </a:r>
            <a:endParaRPr lang="en-US" altLang="el-GR" sz="2400" b="1" dirty="0">
              <a:latin typeface="Calibri" panose="020F0502020204030204" pitchFamily="34" charset="0"/>
            </a:endParaRPr>
          </a:p>
          <a:p>
            <a:pPr algn="ctr" eaLnBrk="1" hangingPunct="1"/>
            <a:r>
              <a:rPr lang="el-GR" altLang="el-GR" sz="2400" b="1" dirty="0">
                <a:latin typeface="Calibri" panose="020F0502020204030204" pitchFamily="34" charset="0"/>
              </a:rPr>
              <a:t>ΦΣ 118 – ΣΕΜΙΝΑΡΙΟ ΦΙΛΟΣΟΦΙΑΣ ΙΣΤΟΡΙΑΣ ΚΑΙ ΠΟΛΙΤΙΣΜΟΥ</a:t>
            </a:r>
          </a:p>
          <a:p>
            <a:pPr algn="ctr" eaLnBrk="1" hangingPunct="1"/>
            <a:r>
              <a:rPr lang="el-GR" altLang="el-GR" sz="2400" b="1" dirty="0">
                <a:latin typeface="Calibri" panose="020F0502020204030204" pitchFamily="34" charset="0"/>
              </a:rPr>
              <a:t>2014 – 2015</a:t>
            </a:r>
          </a:p>
          <a:p>
            <a:pPr algn="ctr" eaLnBrk="1" hangingPunct="1"/>
            <a:endParaRPr lang="el-GR" altLang="el-GR" sz="2400" b="1" dirty="0">
              <a:latin typeface="Calibri" panose="020F0502020204030204" pitchFamily="34" charset="0"/>
            </a:endParaRPr>
          </a:p>
          <a:p>
            <a:pPr algn="ctr" eaLnBrk="1" hangingPunct="1"/>
            <a:r>
              <a:rPr lang="el-GR" altLang="el-GR" sz="2400" b="1" dirty="0">
                <a:latin typeface="Calibri" panose="020F0502020204030204" pitchFamily="34" charset="0"/>
              </a:rPr>
              <a:t>4. ΒΙΩΜΑΤΙΚΕΣ ΕΦΑΡΜΟΓΕΣ </a:t>
            </a:r>
          </a:p>
        </p:txBody>
      </p:sp>
    </p:spTree>
    <p:extLst>
      <p:ext uri="{BB962C8B-B14F-4D97-AF65-F5344CB8AC3E}">
        <p14:creationId xmlns:p14="http://schemas.microsoft.com/office/powerpoint/2010/main" val="2177828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a:t>
            </a:r>
            <a:r>
              <a:rPr lang="en-US" sz="2000" dirty="0" smtClean="0"/>
              <a:t> </a:t>
            </a:r>
            <a:r>
              <a:rPr lang="el-GR" sz="2000" dirty="0" smtClean="0"/>
              <a:t>1: </a:t>
            </a:r>
            <a:r>
              <a:rPr lang="en-US" sz="2000" dirty="0" smtClean="0"/>
              <a:t>Copyrighted, </a:t>
            </a:r>
            <a:r>
              <a:rPr lang="el-GR" sz="2000" dirty="0" smtClean="0"/>
              <a:t>Πηγή: </a:t>
            </a:r>
            <a:r>
              <a:rPr lang="el-GR" sz="2000" u="sng" dirty="0">
                <a:hlinkClick r:id="rId3"/>
              </a:rPr>
              <a:t>http://blogs.sch.gr/siliaz/files/2011/04/antigone-sophocles.jpg</a:t>
            </a:r>
            <a:endParaRPr lang="el-GR" sz="2000" dirty="0"/>
          </a:p>
          <a:p>
            <a:pPr marL="0" indent="0">
              <a:buNone/>
            </a:pPr>
            <a:r>
              <a:rPr lang="el-GR" sz="2000" dirty="0" smtClean="0"/>
              <a:t>Εικόνα</a:t>
            </a:r>
            <a:r>
              <a:rPr lang="en-US" sz="2000" dirty="0" smtClean="0"/>
              <a:t> </a:t>
            </a:r>
            <a:r>
              <a:rPr lang="el-GR" sz="2000" dirty="0" smtClean="0"/>
              <a:t>2: </a:t>
            </a:r>
            <a:r>
              <a:rPr lang="en-US" sz="2000" dirty="0"/>
              <a:t>Copyrighted, </a:t>
            </a:r>
            <a:r>
              <a:rPr lang="el-GR" sz="2000" dirty="0" smtClean="0"/>
              <a:t>Πηγή</a:t>
            </a:r>
            <a:r>
              <a:rPr lang="el-GR" sz="2000" dirty="0"/>
              <a:t>: </a:t>
            </a:r>
            <a:r>
              <a:rPr lang="el-GR" sz="2000" u="sng" dirty="0">
                <a:hlinkClick r:id="rId4"/>
              </a:rPr>
              <a:t>https://upload.wikimedia.org/wikipedia/commons/1/14/Orestes_Delphi_BM_GR1917.12-10.1.jpg</a:t>
            </a:r>
            <a:endParaRPr lang="el-GR" sz="2000" dirty="0"/>
          </a:p>
          <a:p>
            <a:pPr marL="0" indent="0">
              <a:buNone/>
            </a:pPr>
            <a:r>
              <a:rPr lang="el-GR" sz="2000" dirty="0" smtClean="0"/>
              <a:t>Εικόνα 3: </a:t>
            </a:r>
            <a:r>
              <a:rPr lang="en-US" sz="2000" dirty="0"/>
              <a:t>Copyrighted, </a:t>
            </a:r>
            <a:r>
              <a:rPr lang="el-GR" sz="2000" dirty="0" smtClean="0"/>
              <a:t>Πηγή</a:t>
            </a:r>
            <a:r>
              <a:rPr lang="el-GR" sz="2000" dirty="0"/>
              <a:t>: </a:t>
            </a:r>
            <a:r>
              <a:rPr lang="el-GR" sz="2000" u="sng" dirty="0">
                <a:hlinkClick r:id="rId5"/>
              </a:rPr>
              <a:t>http://www.madelinemiller.com/wp-content/uploads/2012/01/Vasepainting-Gorgon_Louvre_F230.jpg</a:t>
            </a:r>
            <a:endParaRPr lang="el-GR" sz="2000" dirty="0"/>
          </a:p>
          <a:p>
            <a:pPr marL="0" indent="0">
              <a:buNone/>
            </a:pPr>
            <a:r>
              <a:rPr lang="el-GR" sz="2000" dirty="0" smtClean="0"/>
              <a:t>Εικόνα </a:t>
            </a:r>
            <a:r>
              <a:rPr lang="en-US" sz="2000" dirty="0" smtClean="0"/>
              <a:t>4: </a:t>
            </a:r>
            <a:r>
              <a:rPr lang="en-US" sz="2000" dirty="0"/>
              <a:t>Copyrighted, </a:t>
            </a:r>
            <a:r>
              <a:rPr lang="el-GR" sz="2000" dirty="0"/>
              <a:t>Πηγή: </a:t>
            </a:r>
            <a:r>
              <a:rPr lang="el-GR" sz="2000" u="sng" dirty="0">
                <a:hlinkClick r:id="rId6"/>
              </a:rPr>
              <a:t>https://</a:t>
            </a:r>
            <a:r>
              <a:rPr lang="el-GR" sz="2000" u="sng" dirty="0" smtClean="0">
                <a:hlinkClick r:id="rId6"/>
              </a:rPr>
              <a:t>upload.wikimedia.org/wikipedia/commons/thumb/0/0c/Close_up_of_Gorgon_at_the_pediment_of_Artemis_temple_in_Corfu.jpg/1280px-Close_up_of_Gorgon_at_the_pediment_of_Artemis_temple_in_Corfu.jpg</a:t>
            </a:r>
            <a:endParaRPr lang="el-GR" sz="2000" dirty="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a:t>
            </a:r>
            <a:r>
              <a:rPr lang="en-US" sz="2000" dirty="0"/>
              <a:t>5</a:t>
            </a:r>
            <a:r>
              <a:rPr lang="el-GR" sz="2000" dirty="0"/>
              <a:t>: </a:t>
            </a:r>
            <a:r>
              <a:rPr lang="en-US" sz="2000" dirty="0"/>
              <a:t>Copyrighted</a:t>
            </a:r>
            <a:r>
              <a:rPr lang="el-GR" sz="2000" dirty="0"/>
              <a:t>, Πηγή: </a:t>
            </a:r>
            <a:r>
              <a:rPr lang="el-GR" sz="2000" u="sng" dirty="0">
                <a:hlinkClick r:id="rId3"/>
              </a:rPr>
              <a:t>http://www.mlahanas.de/Greeks/Mythology/Images/ThGorgonsLekythosCdM.jpg</a:t>
            </a:r>
            <a:endParaRPr lang="el-GR" sz="2000" dirty="0"/>
          </a:p>
          <a:p>
            <a:pPr marL="0" indent="0">
              <a:buNone/>
            </a:pPr>
            <a:r>
              <a:rPr lang="el-GR" sz="2000" dirty="0" smtClean="0"/>
              <a:t>Εικόνα</a:t>
            </a:r>
            <a:r>
              <a:rPr lang="en-US" sz="2000" dirty="0" smtClean="0"/>
              <a:t> </a:t>
            </a:r>
            <a:r>
              <a:rPr lang="el-GR" sz="2000" dirty="0" smtClean="0"/>
              <a:t>6</a:t>
            </a:r>
            <a:r>
              <a:rPr lang="en-US" sz="2000" dirty="0" smtClean="0"/>
              <a:t>: Copyrighted</a:t>
            </a:r>
            <a:endParaRPr lang="el-GR" sz="2000" dirty="0" smtClean="0"/>
          </a:p>
          <a:p>
            <a:pPr marL="0" indent="0">
              <a:buNone/>
            </a:pPr>
            <a:r>
              <a:rPr lang="el-GR" sz="2000" dirty="0"/>
              <a:t>Εικόνα</a:t>
            </a:r>
            <a:r>
              <a:rPr lang="en-US" sz="2000" dirty="0"/>
              <a:t> </a:t>
            </a:r>
            <a:r>
              <a:rPr lang="el-GR" sz="2000" dirty="0" smtClean="0"/>
              <a:t>7</a:t>
            </a:r>
            <a:r>
              <a:rPr lang="en-US" sz="2000" dirty="0" smtClean="0"/>
              <a:t>: </a:t>
            </a:r>
            <a:r>
              <a:rPr lang="en-US" sz="2000" dirty="0"/>
              <a:t>Copyrighted</a:t>
            </a:r>
            <a:endParaRPr lang="el-GR" sz="2000" dirty="0"/>
          </a:p>
          <a:p>
            <a:pPr marL="0" indent="0">
              <a:buNone/>
            </a:pPr>
            <a:r>
              <a:rPr lang="el-GR" sz="2000" dirty="0"/>
              <a:t>Εικόνα</a:t>
            </a:r>
            <a:r>
              <a:rPr lang="en-US" sz="2000" dirty="0"/>
              <a:t> </a:t>
            </a:r>
            <a:r>
              <a:rPr lang="el-GR" sz="2000" dirty="0" smtClean="0"/>
              <a:t>8</a:t>
            </a:r>
            <a:r>
              <a:rPr lang="en-US" sz="2000" dirty="0" smtClean="0"/>
              <a:t>: </a:t>
            </a:r>
            <a:r>
              <a:rPr lang="en-US" sz="2000" dirty="0"/>
              <a:t>Copyrighted</a:t>
            </a:r>
            <a:endParaRPr lang="el-GR" sz="2000" dirty="0"/>
          </a:p>
          <a:p>
            <a:pPr marL="0" indent="0">
              <a:buNone/>
            </a:pPr>
            <a:r>
              <a:rPr lang="el-GR" sz="2000" dirty="0"/>
              <a:t>Εικόνα</a:t>
            </a:r>
            <a:r>
              <a:rPr lang="en-US" sz="2000" dirty="0"/>
              <a:t> </a:t>
            </a:r>
            <a:r>
              <a:rPr lang="el-GR" sz="2000" dirty="0" smtClean="0"/>
              <a:t>9</a:t>
            </a:r>
            <a:r>
              <a:rPr lang="en-US" sz="2000" dirty="0" smtClean="0"/>
              <a:t>: Copyrighted</a:t>
            </a:r>
            <a:endParaRPr lang="el-GR" sz="2000" dirty="0" smtClean="0"/>
          </a:p>
          <a:p>
            <a:pPr marL="0" indent="0">
              <a:buNone/>
            </a:pPr>
            <a:r>
              <a:rPr lang="el-GR" sz="2000" dirty="0"/>
              <a:t>Εικόνα</a:t>
            </a:r>
            <a:r>
              <a:rPr lang="en-US" sz="2000" dirty="0"/>
              <a:t> </a:t>
            </a:r>
            <a:r>
              <a:rPr lang="el-GR" sz="2000" dirty="0" smtClean="0"/>
              <a:t>10</a:t>
            </a:r>
            <a:r>
              <a:rPr lang="en-US" sz="2000" dirty="0" smtClean="0"/>
              <a:t>: </a:t>
            </a:r>
            <a:r>
              <a:rPr lang="en-US" sz="2000" dirty="0"/>
              <a:t>Copyrighted</a:t>
            </a:r>
            <a:endParaRPr lang="el-GR" sz="2000" dirty="0"/>
          </a:p>
          <a:p>
            <a:pPr marL="0" indent="0">
              <a:buNone/>
            </a:pPr>
            <a:r>
              <a:rPr lang="el-GR" sz="2000" dirty="0"/>
              <a:t>Εικόνα</a:t>
            </a:r>
            <a:r>
              <a:rPr lang="en-US" sz="2000" dirty="0"/>
              <a:t> </a:t>
            </a:r>
            <a:r>
              <a:rPr lang="el-GR" sz="2000" dirty="0" smtClean="0"/>
              <a:t>11</a:t>
            </a:r>
            <a:r>
              <a:rPr lang="en-US" sz="2000" dirty="0" smtClean="0"/>
              <a:t>: Copyrighted</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4215671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smtClean="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12</a:t>
            </a:r>
            <a:r>
              <a:rPr lang="en-US" sz="2000" dirty="0" smtClean="0"/>
              <a:t>: Copyrighted</a:t>
            </a:r>
            <a:endParaRPr lang="el-GR" sz="2000" dirty="0" smtClean="0"/>
          </a:p>
          <a:p>
            <a:pPr marL="0" indent="0">
              <a:buNone/>
            </a:pPr>
            <a:r>
              <a:rPr lang="el-GR" sz="2000" dirty="0"/>
              <a:t>Εικόνα</a:t>
            </a:r>
            <a:r>
              <a:rPr lang="en-US" sz="2000" dirty="0"/>
              <a:t> </a:t>
            </a:r>
            <a:r>
              <a:rPr lang="el-GR" sz="2000" dirty="0" smtClean="0"/>
              <a:t>13</a:t>
            </a:r>
            <a:r>
              <a:rPr lang="en-US" sz="2000" dirty="0" smtClean="0"/>
              <a:t>: </a:t>
            </a:r>
            <a:r>
              <a:rPr lang="en-US" sz="2000" dirty="0"/>
              <a:t>Copyrighted</a:t>
            </a:r>
            <a:endParaRPr lang="el-GR" sz="2000" dirty="0"/>
          </a:p>
          <a:p>
            <a:pPr marL="0" indent="0">
              <a:buNone/>
            </a:pPr>
            <a:r>
              <a:rPr lang="el-GR" sz="2000" dirty="0" smtClean="0"/>
              <a:t>Εικόνα</a:t>
            </a:r>
            <a:r>
              <a:rPr lang="en-US" sz="2000" dirty="0" smtClean="0"/>
              <a:t> </a:t>
            </a:r>
            <a:r>
              <a:rPr lang="el-GR" sz="2000" dirty="0" smtClean="0"/>
              <a:t>14</a:t>
            </a:r>
            <a:r>
              <a:rPr lang="en-US" sz="2000" dirty="0" smtClean="0"/>
              <a:t>: </a:t>
            </a:r>
            <a:r>
              <a:rPr lang="en-US" sz="2000" dirty="0"/>
              <a:t>Copyrighted</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182465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Εικόνα Μαίρη Στίλμαν Η Αντιγόνη και η Ισμήνη θάβουν συμβολικά τον Πολυνείκ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63500"/>
            <a:ext cx="1062355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9144000" y="6630685"/>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a:t>
            </a:r>
            <a:endParaRPr lang="el-GR" altLang="el-GR" sz="900" dirty="0">
              <a:solidFill>
                <a:schemeClr val="bg1"/>
              </a:solidFill>
            </a:endParaRPr>
          </a:p>
        </p:txBody>
      </p:sp>
    </p:spTree>
    <p:extLst>
      <p:ext uri="{BB962C8B-B14F-4D97-AF65-F5344CB8AC3E}">
        <p14:creationId xmlns:p14="http://schemas.microsoft.com/office/powerpoint/2010/main" val="217676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983905" y="-99392"/>
            <a:ext cx="813690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dirty="0"/>
              <a:t>1                2             3                4               5</a:t>
            </a:r>
            <a:endParaRPr lang="el-GR" altLang="el-GR" sz="800" dirty="0"/>
          </a:p>
          <a:p>
            <a:r>
              <a:rPr lang="el-GR" altLang="el-GR" dirty="0"/>
              <a:t>ΕΡ/Ω/-Σ   /Α/ΝΙ/-/  ΚΑ/-/ΤΕ/ ΜΑ/-/ΧΑ/ -Ν/-/-/                        </a:t>
            </a:r>
            <a:r>
              <a:rPr lang="el-GR" altLang="el-GR" dirty="0" err="1"/>
              <a:t>στρ</a:t>
            </a:r>
            <a:r>
              <a:rPr lang="el-GR" altLang="el-GR" dirty="0"/>
              <a:t>.</a:t>
            </a:r>
            <a:endParaRPr lang="el-GR" altLang="el-GR" sz="800" dirty="0"/>
          </a:p>
          <a:p>
            <a:r>
              <a:rPr lang="el-GR" altLang="el-GR" dirty="0">
                <a:solidFill>
                  <a:srgbClr val="C00000"/>
                </a:solidFill>
              </a:rPr>
              <a:t>ΣΥ/ΚΑ/Ι /ΔΙ/ΚΑ/Ι/   ΩΝ/-/Α/  ΔΙ/-/ΚΟΥ/  -Σ/-/-/                   </a:t>
            </a:r>
            <a:r>
              <a:rPr lang="el-GR" altLang="el-GR" dirty="0" err="1">
                <a:solidFill>
                  <a:srgbClr val="C00000"/>
                </a:solidFill>
              </a:rPr>
              <a:t>αντιστρ</a:t>
            </a:r>
            <a:r>
              <a:rPr lang="el-GR" altLang="el-GR" dirty="0">
                <a:solidFill>
                  <a:srgbClr val="C00000"/>
                </a:solidFill>
              </a:rPr>
              <a:t>.       </a:t>
            </a:r>
            <a:endParaRPr lang="el-GR" altLang="el-GR" sz="800" dirty="0"/>
          </a:p>
          <a:p>
            <a:r>
              <a:rPr lang="el-GR" altLang="el-GR" dirty="0"/>
              <a:t>1                     2               3                    4             5</a:t>
            </a:r>
            <a:endParaRPr lang="el-GR" altLang="el-GR" sz="800" dirty="0"/>
          </a:p>
          <a:p>
            <a:r>
              <a:rPr lang="el-GR" altLang="el-GR" dirty="0"/>
              <a:t>ΕΡ/Ω/-Σ/       ΟΣ/Ε/-Ν/  ΚΤΗ/-/ΜΑ/ ΣΙ/ ΠΙ/-/  ΠΤΕ/ΙΣ/-/</a:t>
            </a:r>
            <a:endParaRPr lang="el-GR" altLang="el-GR" sz="800" dirty="0"/>
          </a:p>
          <a:p>
            <a:r>
              <a:rPr lang="el-GR" altLang="el-GR" dirty="0">
                <a:solidFill>
                  <a:srgbClr val="C00000"/>
                </a:solidFill>
              </a:rPr>
              <a:t>ΦΡΕ/ΝΑ/-Σ/ ΠΑ/ΡΑ/-Σ/ ΠΑ/-Σ/Ε/   ΠΙ/ΛΩ/-/  ΒΑ/-/-/   </a:t>
            </a:r>
            <a:endParaRPr lang="el-GR" altLang="el-GR" sz="800" dirty="0"/>
          </a:p>
          <a:p>
            <a:r>
              <a:rPr lang="el-GR" altLang="el-GR" dirty="0"/>
              <a:t>1                 2                     3                4                     5</a:t>
            </a:r>
            <a:endParaRPr lang="el-GR" altLang="el-GR" sz="800" dirty="0"/>
          </a:p>
          <a:p>
            <a:r>
              <a:rPr lang="el-GR" altLang="el-GR" dirty="0"/>
              <a:t>Ο/Σ’Ε/-Ν/  ΜΑ/ΛΑ/ΚΑ/  Ι/-Σ/ΠΑ/   ΡΕ/Ι/Α/          Ι/-Σ/    </a:t>
            </a:r>
            <a:endParaRPr lang="el-GR" altLang="el-GR" sz="800" dirty="0"/>
          </a:p>
          <a:p>
            <a:r>
              <a:rPr lang="el-GR" altLang="el-GR" dirty="0">
                <a:solidFill>
                  <a:srgbClr val="C00000"/>
                </a:solidFill>
              </a:rPr>
              <a:t>ΣΥ/ΚΑ/Ι/     ΤΟ/ΔΕ/ΝΕ/    ΙΚ/ΟΣ/Α/  -Ν/ΔΡΩ/-Ν/  -/-/</a:t>
            </a:r>
            <a:endParaRPr lang="el-GR" altLang="el-GR" sz="800" dirty="0"/>
          </a:p>
          <a:p>
            <a:r>
              <a:rPr lang="el-GR" altLang="el-GR" dirty="0"/>
              <a:t>  -    1                   2                3                 4               5</a:t>
            </a:r>
            <a:endParaRPr lang="el-GR" altLang="el-GR" sz="800" dirty="0"/>
          </a:p>
          <a:p>
            <a:r>
              <a:rPr lang="el-GR" altLang="el-GR" dirty="0"/>
              <a:t>ΝΕ/ΑΝ/Ι/ΔΟΣ/   ΕΝ/-Ν/Υ/  ΧΕ/-Υ/Ε/    Ι/-Σ/-/      -/</a:t>
            </a:r>
            <a:endParaRPr lang="el-GR" altLang="el-GR" sz="800" dirty="0"/>
          </a:p>
          <a:p>
            <a:r>
              <a:rPr lang="el-GR" altLang="el-GR" dirty="0">
                <a:solidFill>
                  <a:srgbClr val="C00000"/>
                </a:solidFill>
              </a:rPr>
              <a:t>ΞΥ/ΝΑ/Ι/ΜΟΝ/   Ε/ΧΕ/Ι/    -Σ/ΤΑ/ΡΑ/  -Ξ/ΑΣ/-/   -/</a:t>
            </a:r>
            <a:endParaRPr lang="el-GR" altLang="el-GR" sz="800" dirty="0"/>
          </a:p>
          <a:p>
            <a:r>
              <a:rPr lang="el-GR" altLang="el-GR" dirty="0"/>
              <a:t>   -   -         1                        2                  3                    4                  5</a:t>
            </a:r>
            <a:endParaRPr lang="el-GR" altLang="el-GR" sz="800" dirty="0"/>
          </a:p>
          <a:p>
            <a:r>
              <a:rPr lang="el-GR" altLang="el-GR" dirty="0"/>
              <a:t>ΦΟ/Ι/      ΤΑ/Α/-Σ            Δ’Υ/ΠΕ/-Ρ/  ΠΟ/-Ν/ΤΙ/   ΟΣ/Ε/-Ν/   Τ’Α/</a:t>
            </a:r>
            <a:endParaRPr lang="el-GR" altLang="el-GR" sz="800" dirty="0"/>
          </a:p>
          <a:p>
            <a:r>
              <a:rPr lang="el-GR" altLang="el-GR" dirty="0">
                <a:solidFill>
                  <a:srgbClr val="C00000"/>
                </a:solidFill>
              </a:rPr>
              <a:t>ΝΙ/ -Ι/      ΚΑ/Α/Δ’ΕΝ/      Α/-Ρ/ΓΗ/     -Σ/ΒΛΕ/ΦΑ/  ΡΩ/-Ν/Ι/    -Ι/</a:t>
            </a:r>
            <a:endParaRPr lang="el-GR" altLang="el-GR" sz="800" dirty="0"/>
          </a:p>
          <a:p>
            <a:r>
              <a:rPr lang="el-GR" altLang="el-GR" dirty="0"/>
              <a:t>-Γ/ΡΟ/     ΝΟ/ΜΟ/ΙΣ/     Α/ -Υ/ΛΑ/     Ι/-Σ/-/ -/       ΚΑ/-Ι/Σ’Ο/    Υ/</a:t>
            </a:r>
            <a:endParaRPr lang="el-GR" altLang="el-GR" sz="800" dirty="0"/>
          </a:p>
          <a:p>
            <a:r>
              <a:rPr lang="el-GR" altLang="el-GR" dirty="0">
                <a:solidFill>
                  <a:srgbClr val="C00000"/>
                </a:solidFill>
              </a:rPr>
              <a:t>ΜΕ/ΡΟΣ/ ΕΥ/-Φ/ΛΕ/       -Κ/ΤΡΟ/-Υ/  ΝΥ/ΥΜ/ΦΑ/ -Σ/ΤΩ/-Ν    ΜΕ/</a:t>
            </a:r>
            <a:endParaRPr lang="el-GR" altLang="el-GR" sz="800" dirty="0"/>
          </a:p>
          <a:p>
            <a:r>
              <a:rPr lang="el-GR" altLang="el-GR" dirty="0"/>
              <a:t>Τ’Α/ΘΑ/   ΝΑ/ΤΩ/-Ν/        ΦΥ/-Ξ/Ι/     ΜΟΣ/Ο/Υ/    ΔΕ/ΙΣ/-/      Ο/ </a:t>
            </a:r>
            <a:endParaRPr lang="el-GR" altLang="el-GR" sz="800" dirty="0"/>
          </a:p>
          <a:p>
            <a:r>
              <a:rPr lang="el-GR" altLang="el-GR" dirty="0">
                <a:solidFill>
                  <a:srgbClr val="C00000"/>
                </a:solidFill>
              </a:rPr>
              <a:t>ΓΑ/-/        ΛΩ/-Ν/ΠΑ/        ΡΕ/-Δ/ΡΟΣ   ΕΝ/Α/-Ρ/    ΧΑ/ Ι/-Σ/     ΘΕ/</a:t>
            </a:r>
            <a:endParaRPr lang="el-GR" altLang="el-GR" sz="800" dirty="0"/>
          </a:p>
          <a:p>
            <a:r>
              <a:rPr lang="el-GR" altLang="el-GR" dirty="0"/>
              <a:t>  -   -         1                      2                    3                      4                    5</a:t>
            </a:r>
            <a:endParaRPr lang="el-GR" altLang="el-GR" sz="800" dirty="0"/>
          </a:p>
          <a:p>
            <a:r>
              <a:rPr lang="el-GR" altLang="el-GR" dirty="0"/>
              <a:t>Υ/Θ’Α/   Α/ΜΕ/ΡΙ/       Ω/-Ν/ΣΕ/     Γ’Α/-Ν/ΘΡΩ/  -Ω/ΠΩ/-Ν/   Ο/     </a:t>
            </a:r>
            <a:endParaRPr lang="el-GR" altLang="el-GR" sz="800" dirty="0"/>
          </a:p>
          <a:p>
            <a:r>
              <a:rPr lang="el-GR" altLang="el-GR" dirty="0">
                <a:solidFill>
                  <a:srgbClr val="C00000"/>
                </a:solidFill>
              </a:rPr>
              <a:t>-Σ/ΜΩ/  -Ν/Α/ΜΑ/     ΧΟ/-Σ/ΓΑΡ/   Ε/-Μ/ΠΑ/       Ι/-Ζ/Ε/           Ι/             </a:t>
            </a:r>
            <a:endParaRPr lang="el-GR" altLang="el-GR" sz="800" dirty="0"/>
          </a:p>
          <a:p>
            <a:r>
              <a:rPr lang="el-GR" altLang="el-GR" dirty="0"/>
              <a:t>Δ’Ε/ΧΩ/  -Ν/ΜΕ/ΜΗ/  -Ν/ΕΝ/-/</a:t>
            </a:r>
            <a:endParaRPr lang="el-GR" altLang="el-GR" sz="800" dirty="0"/>
          </a:p>
          <a:p>
            <a:r>
              <a:rPr lang="el-GR" altLang="el-GR" dirty="0">
                <a:solidFill>
                  <a:srgbClr val="C00000"/>
                </a:solidFill>
              </a:rPr>
              <a:t>ΘΕ/ΟΣ/    Α/-Φ/ΡΟ/       ΔΙ/-Ι/ΤΑ/   </a:t>
            </a:r>
            <a:endParaRPr lang="el-GR" altLang="el-GR" dirty="0"/>
          </a:p>
        </p:txBody>
      </p:sp>
    </p:spTree>
    <p:extLst>
      <p:ext uri="{BB962C8B-B14F-4D97-AF65-F5344CB8AC3E}">
        <p14:creationId xmlns:p14="http://schemas.microsoft.com/office/powerpoint/2010/main" val="416317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Εικόνα Ορέστη Ερινύες Αθην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6453336" cy="64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712968" y="6200801"/>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a:t>
            </a:r>
            <a:endParaRPr lang="el-GR" altLang="el-GR" sz="900" dirty="0"/>
          </a:p>
        </p:txBody>
      </p:sp>
    </p:spTree>
    <p:extLst>
      <p:ext uri="{BB962C8B-B14F-4D97-AF65-F5344CB8AC3E}">
        <p14:creationId xmlns:p14="http://schemas.microsoft.com/office/powerpoint/2010/main" val="216386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179512" y="-13725"/>
            <a:ext cx="9252520" cy="6740307"/>
          </a:xfrm>
          <a:prstGeom prst="rect">
            <a:avLst/>
          </a:prstGeom>
          <a:noFill/>
          <a:ln w="9525">
            <a:noFill/>
            <a:miter lim="800000"/>
            <a:headEnd/>
            <a:tailEnd/>
          </a:ln>
          <a:effectLst/>
        </p:spPr>
        <p:txBody>
          <a:bodyPr wrap="square" anchor="ctr">
            <a:spAutoFit/>
          </a:bodyPr>
          <a:lstStyle/>
          <a:p>
            <a:pPr algn="ctr">
              <a:tabLst>
                <a:tab pos="1257300" algn="l"/>
              </a:tabLst>
              <a:defRPr/>
            </a:pPr>
            <a:r>
              <a:rPr lang="el-GR" b="1" dirty="0" err="1">
                <a:latin typeface="IFAO-Grec Unicode"/>
                <a:cs typeface="Courier New" pitchFamily="49" charset="0"/>
              </a:rPr>
              <a:t>Αἰσχύλου</a:t>
            </a:r>
            <a:r>
              <a:rPr lang="el-GR" b="1" dirty="0">
                <a:latin typeface="IFAO-Grec Unicode"/>
                <a:cs typeface="Courier New" pitchFamily="49" charset="0"/>
              </a:rPr>
              <a:t> </a:t>
            </a:r>
            <a:r>
              <a:rPr lang="el-GR" b="1" i="1" dirty="0" err="1">
                <a:latin typeface="IFAO-Grec Unicode"/>
                <a:cs typeface="Courier New" pitchFamily="49" charset="0"/>
              </a:rPr>
              <a:t>Εὐμενίδες</a:t>
            </a:r>
            <a:r>
              <a:rPr lang="el-GR" b="1" dirty="0">
                <a:latin typeface="IFAO-Grec Unicode"/>
                <a:cs typeface="Courier New" pitchFamily="49" charset="0"/>
              </a:rPr>
              <a:t>, </a:t>
            </a:r>
            <a:r>
              <a:rPr lang="el-GR" b="1" dirty="0" err="1">
                <a:latin typeface="IFAO-Grec Unicode"/>
                <a:cs typeface="Courier New" pitchFamily="49" charset="0"/>
              </a:rPr>
              <a:t>α΄</a:t>
            </a:r>
            <a:r>
              <a:rPr lang="el-GR" b="1" dirty="0">
                <a:latin typeface="IFAO-Grec Unicode"/>
                <a:cs typeface="Courier New" pitchFamily="49" charset="0"/>
              </a:rPr>
              <a:t> </a:t>
            </a:r>
            <a:r>
              <a:rPr lang="el-GR" b="1" dirty="0" err="1">
                <a:latin typeface="IFAO-Grec Unicode"/>
                <a:cs typeface="Courier New" pitchFamily="49" charset="0"/>
              </a:rPr>
              <a:t>στάσιμον</a:t>
            </a:r>
            <a:r>
              <a:rPr lang="el-GR" b="1" dirty="0">
                <a:latin typeface="IFAO-Grec Unicode"/>
                <a:cs typeface="Courier New" pitchFamily="49" charset="0"/>
              </a:rPr>
              <a:t> μέλος (307-396)</a:t>
            </a:r>
            <a:r>
              <a:rPr lang="en-US" b="1" dirty="0">
                <a:latin typeface="IFAO-Grec Unicode"/>
                <a:cs typeface="Courier New" pitchFamily="49" charset="0"/>
              </a:rPr>
              <a:t> - </a:t>
            </a:r>
            <a:r>
              <a:rPr lang="el-GR" b="1" dirty="0">
                <a:latin typeface="IFAO-Grec Unicode"/>
                <a:cs typeface="Courier New" pitchFamily="49" charset="0"/>
              </a:rPr>
              <a:t>ανάπαιστοι (307-320)</a:t>
            </a:r>
            <a:endParaRPr lang="el-GR" sz="1050" dirty="0">
              <a:latin typeface="Arial" charset="0"/>
              <a:cs typeface="Arial" charset="0"/>
            </a:endParaRPr>
          </a:p>
          <a:p>
            <a:pPr algn="ctr" eaLnBrk="0" hangingPunct="0">
              <a:tabLst>
                <a:tab pos="1257300" algn="l"/>
              </a:tabLst>
              <a:defRPr/>
            </a:pPr>
            <a:r>
              <a:rPr lang="el-GR" sz="1200" dirty="0">
                <a:latin typeface="IFAO-Grec Unicode"/>
                <a:cs typeface="Courier New" pitchFamily="49" charset="0"/>
              </a:rPr>
              <a:t>Κείμενο</a:t>
            </a:r>
            <a:r>
              <a:rPr lang="en-GB" sz="1200" dirty="0">
                <a:latin typeface="IFAO-Grec Unicode"/>
                <a:cs typeface="Courier New" pitchFamily="49" charset="0"/>
              </a:rPr>
              <a:t>: </a:t>
            </a:r>
            <a:r>
              <a:rPr lang="en-US" sz="1200" dirty="0">
                <a:latin typeface="IFAO-Grec Unicode"/>
                <a:cs typeface="Courier New" pitchFamily="49" charset="0"/>
              </a:rPr>
              <a:t>Martin L. West, (</a:t>
            </a:r>
            <a:r>
              <a:rPr lang="en-US" sz="1200" dirty="0" err="1">
                <a:latin typeface="IFAO-Grec Unicode"/>
                <a:cs typeface="Courier New" pitchFamily="49" charset="0"/>
              </a:rPr>
              <a:t>Teubner</a:t>
            </a:r>
            <a:r>
              <a:rPr lang="en-US" sz="1200" dirty="0">
                <a:latin typeface="IFAO-Grec Unicode"/>
                <a:cs typeface="Courier New" pitchFamily="49" charset="0"/>
              </a:rPr>
              <a:t> 1990)</a:t>
            </a:r>
            <a:r>
              <a:rPr lang="el-GR" sz="1200" dirty="0">
                <a:latin typeface="IFAO-Grec Unicode"/>
                <a:cs typeface="Courier New" pitchFamily="49" charset="0"/>
              </a:rPr>
              <a:t> -  Νεοελλ. </a:t>
            </a:r>
            <a:r>
              <a:rPr lang="el-GR" sz="1200" dirty="0" err="1">
                <a:latin typeface="IFAO-Grec Unicode"/>
                <a:cs typeface="Courier New" pitchFamily="49" charset="0"/>
              </a:rPr>
              <a:t>ἀπόδοση</a:t>
            </a:r>
            <a:r>
              <a:rPr lang="el-GR" sz="1200" dirty="0">
                <a:latin typeface="IFAO-Grec Unicode"/>
                <a:cs typeface="Courier New" pitchFamily="49" charset="0"/>
              </a:rPr>
              <a:t>: Στέλιος Ψαρουδάκης (2013)</a:t>
            </a:r>
            <a:endParaRPr lang="el-GR" sz="1050" dirty="0">
              <a:latin typeface="Arial" charset="0"/>
              <a:cs typeface="Arial" charset="0"/>
            </a:endParaRPr>
          </a:p>
          <a:p>
            <a:pPr algn="ctr" eaLnBrk="0" hangingPunct="0">
              <a:tabLst>
                <a:tab pos="1257300" algn="l"/>
              </a:tabLst>
              <a:defRPr/>
            </a:pPr>
            <a:r>
              <a:rPr lang="el-GR" sz="1400" dirty="0">
                <a:latin typeface="IFAO-Grec Unicode"/>
                <a:cs typeface="Arial" charset="0"/>
                <a:hlinkClick r:id="rId2"/>
              </a:rPr>
              <a:t>ΧΟΡΟΣ</a:t>
            </a:r>
            <a:endParaRPr lang="en-US" sz="1400" dirty="0">
              <a:latin typeface="IFAO-Grec Unicode"/>
              <a:cs typeface="Arial" charset="0"/>
            </a:endParaRPr>
          </a:p>
          <a:p>
            <a:pPr eaLnBrk="0" hangingPunct="0">
              <a:tabLst>
                <a:tab pos="1257300" algn="l"/>
              </a:tabLst>
              <a:defRPr/>
            </a:pPr>
            <a:endParaRPr lang="el-GR" sz="1400" dirty="0">
              <a:latin typeface="Arial" charset="0"/>
              <a:cs typeface="Arial" charset="0"/>
            </a:endParaRPr>
          </a:p>
          <a:p>
            <a:pPr eaLnBrk="0" hangingPunct="0">
              <a:tabLst>
                <a:tab pos="1257300" algn="l"/>
              </a:tabLst>
              <a:defRPr/>
            </a:pPr>
            <a:r>
              <a:rPr lang="en-GB" sz="1600" dirty="0">
                <a:solidFill>
                  <a:srgbClr val="993300"/>
                </a:solidFill>
                <a:latin typeface="IFAO-Grec Unicode"/>
                <a:cs typeface="Arial" charset="0"/>
              </a:rPr>
              <a:t>(</a:t>
            </a:r>
            <a:r>
              <a:rPr lang="el-GR" sz="1600" dirty="0">
                <a:solidFill>
                  <a:srgbClr val="993300"/>
                </a:solidFill>
                <a:latin typeface="IFAO-Grec Unicode"/>
                <a:cs typeface="Arial" charset="0"/>
              </a:rPr>
              <a:t>ύ</a:t>
            </a:r>
            <a:r>
              <a:rPr lang="en-GB" sz="1600" dirty="0">
                <a:solidFill>
                  <a:srgbClr val="993300"/>
                </a:solidFill>
                <a:latin typeface="IFAO-Grec Unicode"/>
                <a:cs typeface="Arial" charset="0"/>
              </a:rPr>
              <a:t> </a:t>
            </a:r>
            <a:r>
              <a:rPr lang="el-GR" sz="1600" dirty="0">
                <a:solidFill>
                  <a:srgbClr val="993300"/>
                </a:solidFill>
                <a:latin typeface="IFAO-Grec Unicode"/>
                <a:cs typeface="Arial" charset="0"/>
              </a:rPr>
              <a:t>ύ</a:t>
            </a:r>
            <a:r>
              <a:rPr lang="en-GB" sz="1600" dirty="0">
                <a:solidFill>
                  <a:srgbClr val="993300"/>
                </a:solidFill>
                <a:latin typeface="IFAO-Grec Unicode"/>
                <a:cs typeface="Arial" charset="0"/>
              </a:rPr>
              <a:t>  -</a:t>
            </a:r>
            <a:r>
              <a:rPr lang="el-GR" sz="1600" dirty="0">
                <a:solidFill>
                  <a:srgbClr val="993300"/>
                </a:solidFill>
                <a:latin typeface="IFAO-Grec Unicode"/>
                <a:cs typeface="Arial" charset="0"/>
              </a:rPr>
              <a:t>) (  -΄  υ  </a:t>
            </a:r>
            <a:r>
              <a:rPr lang="el-GR" sz="1600" dirty="0" err="1">
                <a:solidFill>
                  <a:srgbClr val="993300"/>
                </a:solidFill>
                <a:latin typeface="IFAO-Grec Unicode"/>
                <a:cs typeface="Arial" charset="0"/>
              </a:rPr>
              <a:t>υ</a:t>
            </a:r>
            <a:r>
              <a:rPr lang="el-GR" sz="1600" dirty="0">
                <a:solidFill>
                  <a:srgbClr val="993300"/>
                </a:solidFill>
                <a:latin typeface="IFAO-Grec Unicode"/>
                <a:cs typeface="Arial" charset="0"/>
              </a:rPr>
              <a:t>)( -΄ -)( ύ </a:t>
            </a:r>
            <a:r>
              <a:rPr lang="el-GR" sz="1600" b="1" dirty="0">
                <a:solidFill>
                  <a:srgbClr val="FF0000"/>
                </a:solidFill>
                <a:latin typeface="IFAO-Grec Unicode"/>
                <a:cs typeface="Arial" charset="0"/>
              </a:rPr>
              <a:t>’</a:t>
            </a:r>
            <a:r>
              <a:rPr lang="el-GR" sz="1600" dirty="0">
                <a:solidFill>
                  <a:srgbClr val="993300"/>
                </a:solidFill>
                <a:latin typeface="IFAO-Grec Unicode"/>
                <a:cs typeface="Arial" charset="0"/>
              </a:rPr>
              <a:t> ύ  -)(   -΄   -) ( ύ  </a:t>
            </a:r>
            <a:r>
              <a:rPr lang="el-GR" sz="1600" dirty="0" err="1">
                <a:solidFill>
                  <a:srgbClr val="993300"/>
                </a:solidFill>
                <a:latin typeface="IFAO-Grec Unicode"/>
                <a:cs typeface="Arial" charset="0"/>
              </a:rPr>
              <a:t>ύ</a:t>
            </a:r>
            <a:r>
              <a:rPr lang="el-GR" sz="1600" dirty="0">
                <a:solidFill>
                  <a:srgbClr val="993300"/>
                </a:solidFill>
                <a:latin typeface="IFAO-Grec Unicode"/>
                <a:cs typeface="Arial" charset="0"/>
              </a:rPr>
              <a:t>    -) (ύ  ύ  -)( -΄   -)( ύ  </a:t>
            </a:r>
            <a:r>
              <a:rPr lang="el-GR" sz="1600" dirty="0" err="1">
                <a:solidFill>
                  <a:srgbClr val="993300"/>
                </a:solidFill>
                <a:latin typeface="IFAO-Grec Unicode"/>
                <a:cs typeface="Arial" charset="0"/>
              </a:rPr>
              <a:t>ύ</a:t>
            </a:r>
            <a:r>
              <a:rPr lang="el-GR" sz="1600" dirty="0">
                <a:solidFill>
                  <a:srgbClr val="993300"/>
                </a:solidFill>
                <a:latin typeface="IFAO-Grec Unicode"/>
                <a:cs typeface="Arial" charset="0"/>
              </a:rPr>
              <a:t>  -)(-΄  </a:t>
            </a:r>
            <a:r>
              <a:rPr lang="el-GR" sz="1600" dirty="0" err="1">
                <a:solidFill>
                  <a:srgbClr val="993300"/>
                </a:solidFill>
                <a:latin typeface="Gr_Symbol"/>
                <a:cs typeface="Arial" charset="0"/>
              </a:rPr>
              <a:t></a:t>
            </a:r>
            <a:r>
              <a:rPr lang="el-GR" sz="1600" dirty="0">
                <a:solidFill>
                  <a:srgbClr val="993300"/>
                </a:solidFill>
                <a:latin typeface="Arial" charset="0"/>
                <a:cs typeface="Arial" charset="0"/>
              </a:rPr>
              <a:t>)</a:t>
            </a:r>
            <a:r>
              <a:rPr lang="el-GR" sz="1600" b="1" dirty="0">
                <a:solidFill>
                  <a:srgbClr val="FF0000"/>
                </a:solidFill>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i="1" dirty="0" err="1">
                <a:latin typeface="IFAO-Grec Unicode"/>
                <a:cs typeface="Arial" charset="0"/>
                <a:hlinkClick r:id="rId3"/>
              </a:rPr>
              <a:t>ἄγε</a:t>
            </a:r>
            <a:r>
              <a:rPr lang="en-GB" sz="1600" i="1" dirty="0">
                <a:latin typeface="IFAO-Grec Unicode"/>
                <a:cs typeface="Arial" charset="0"/>
              </a:rPr>
              <a:t> </a:t>
            </a:r>
            <a:r>
              <a:rPr lang="el-GR" sz="1600" i="1" dirty="0" err="1">
                <a:latin typeface="IFAO-Grec Unicode"/>
                <a:cs typeface="Arial" charset="0"/>
                <a:hlinkClick r:id="rId4"/>
              </a:rPr>
              <a:t>δὴ</a:t>
            </a:r>
            <a:r>
              <a:rPr lang="en-GB" sz="1600" i="1" dirty="0">
                <a:latin typeface="IFAO-Grec Unicode"/>
                <a:cs typeface="Arial" charset="0"/>
              </a:rPr>
              <a:t> </a:t>
            </a:r>
            <a:r>
              <a:rPr lang="el-GR" sz="1600" i="1" dirty="0" err="1">
                <a:latin typeface="IFAO-Grec Unicode"/>
                <a:cs typeface="Arial" charset="0"/>
                <a:hlinkClick r:id="rId5"/>
              </a:rPr>
              <a:t>καὶ</a:t>
            </a:r>
            <a:r>
              <a:rPr lang="en-GB" sz="1600" i="1" dirty="0">
                <a:latin typeface="IFAO-Grec Unicode"/>
                <a:cs typeface="Arial" charset="0"/>
              </a:rPr>
              <a:t> </a:t>
            </a:r>
            <a:r>
              <a:rPr lang="el-GR" sz="1600" i="1" dirty="0" err="1">
                <a:latin typeface="IFAO-Grec Unicode"/>
                <a:cs typeface="Arial" charset="0"/>
                <a:hlinkClick r:id="rId6"/>
              </a:rPr>
              <a:t>χορὸν</a:t>
            </a:r>
            <a:r>
              <a:rPr lang="en-GB" sz="1600" i="1" dirty="0">
                <a:latin typeface="IFAO-Grec Unicode"/>
                <a:cs typeface="Arial" charset="0"/>
              </a:rPr>
              <a:t> </a:t>
            </a:r>
            <a:r>
              <a:rPr lang="el-GR" sz="1600" i="1" dirty="0" err="1">
                <a:latin typeface="IFAO-Grec Unicode"/>
                <a:cs typeface="Arial" charset="0"/>
                <a:hlinkClick r:id="rId7"/>
              </a:rPr>
              <a:t>ἅψωμεν</a:t>
            </a:r>
            <a:r>
              <a:rPr lang="el-GR" sz="1600" i="1" dirty="0">
                <a:latin typeface="IFAO-Grec Unicode"/>
                <a:cs typeface="Arial" charset="0"/>
              </a:rPr>
              <a:t>, </a:t>
            </a:r>
            <a:r>
              <a:rPr lang="el-GR" sz="1600" i="1" dirty="0" err="1">
                <a:latin typeface="IFAO-Grec Unicode"/>
                <a:cs typeface="Arial" charset="0"/>
                <a:hlinkClick r:id="rId8"/>
              </a:rPr>
              <a:t>ἐπεὶ</a:t>
            </a:r>
            <a:r>
              <a:rPr lang="en-GB" sz="1600" i="1" dirty="0">
                <a:latin typeface="IFAO-Grec Unicode"/>
                <a:cs typeface="Arial" charset="0"/>
              </a:rPr>
              <a:t> </a:t>
            </a:r>
            <a:r>
              <a:rPr lang="el-GR" sz="1600" i="1" dirty="0" err="1">
                <a:latin typeface="IFAO-Grec Unicode"/>
                <a:cs typeface="Arial" charset="0"/>
                <a:hlinkClick r:id="rId9"/>
              </a:rPr>
              <a:t>μοῦσαν</a:t>
            </a:r>
            <a:r>
              <a:rPr lang="en-GB" sz="1600" i="1" dirty="0">
                <a:latin typeface="IFAO-Grec Unicode"/>
                <a:cs typeface="Arial" charset="0"/>
              </a:rPr>
              <a:t> </a:t>
            </a:r>
            <a:r>
              <a:rPr lang="el-GR" sz="1600" i="1" dirty="0" err="1">
                <a:latin typeface="IFAO-Grec Unicode"/>
                <a:cs typeface="Arial" charset="0"/>
                <a:hlinkClick r:id="rId10"/>
              </a:rPr>
              <a:t>στυγερὰν</a:t>
            </a:r>
            <a:r>
              <a:rPr lang="en-GB" sz="1600" i="1" dirty="0">
                <a:latin typeface="IFAO-Grec Unicode"/>
                <a:cs typeface="Arial" charset="0"/>
              </a:rPr>
              <a:t> </a:t>
            </a:r>
            <a:r>
              <a:rPr lang="el-GR" sz="1600" i="1" dirty="0" err="1">
                <a:latin typeface="IFAO-Grec Unicode"/>
                <a:cs typeface="Arial" charset="0"/>
                <a:hlinkClick r:id="rId11"/>
              </a:rPr>
              <a:t>ἀποφαίνεσθαι</a:t>
            </a:r>
            <a:r>
              <a:rPr lang="en-GB" sz="1600" i="1" dirty="0">
                <a:latin typeface="IFAO-Grec Unicode"/>
                <a:cs typeface="Arial" charset="0"/>
              </a:rPr>
              <a:t> </a:t>
            </a:r>
            <a:r>
              <a:rPr lang="el-GR" sz="1600" i="1" dirty="0" err="1">
                <a:latin typeface="IFAO-Grec Unicode"/>
                <a:cs typeface="Arial" charset="0"/>
                <a:hlinkClick r:id="rId12"/>
              </a:rPr>
              <a:t>δεδόκηκεν</a:t>
            </a:r>
            <a:r>
              <a:rPr lang="el-GR" sz="1600" i="1" dirty="0">
                <a:latin typeface="IFAO-Grec Unicode"/>
                <a:cs typeface="Arial" charset="0"/>
              </a:rPr>
              <a:t>,</a:t>
            </a:r>
            <a:endParaRPr lang="el-GR" sz="1600" dirty="0">
              <a:solidFill>
                <a:srgbClr val="000000"/>
              </a:solidFill>
              <a:latin typeface="Arial" charset="0"/>
              <a:cs typeface="Arial" charset="0"/>
            </a:endParaRPr>
          </a:p>
          <a:p>
            <a:pPr eaLnBrk="0" hangingPunct="0">
              <a:tabLst>
                <a:tab pos="1257300" algn="l"/>
              </a:tabLst>
              <a:defRPr/>
            </a:pPr>
            <a:r>
              <a:rPr lang="el-GR" sz="1600" dirty="0" err="1">
                <a:latin typeface="IFAO-Grec Unicode"/>
                <a:cs typeface="Arial" charset="0"/>
              </a:rPr>
              <a:t>ἔλα</a:t>
            </a:r>
            <a:r>
              <a:rPr lang="el-GR" sz="1600" dirty="0">
                <a:latin typeface="IFAO-Grec Unicode"/>
                <a:cs typeface="Arial" charset="0"/>
              </a:rPr>
              <a:t>, λοιπόν, </a:t>
            </a:r>
            <a:r>
              <a:rPr lang="el-GR" sz="1600" dirty="0" err="1">
                <a:latin typeface="IFAO-Grec Unicode"/>
                <a:cs typeface="Arial" charset="0"/>
              </a:rPr>
              <a:t>ἂς</a:t>
            </a:r>
            <a:r>
              <a:rPr lang="el-GR" sz="1600" dirty="0">
                <a:latin typeface="IFAO-Grec Unicode"/>
                <a:cs typeface="Arial" charset="0"/>
              </a:rPr>
              <a:t> </a:t>
            </a:r>
            <a:r>
              <a:rPr lang="el-GR" sz="1600" dirty="0" err="1">
                <a:latin typeface="IFAO-Grec Unicode"/>
                <a:cs typeface="Arial" charset="0"/>
              </a:rPr>
              <a:t>ἀρχίσωμε</a:t>
            </a:r>
            <a:r>
              <a:rPr lang="el-GR" sz="1600" dirty="0">
                <a:latin typeface="IFAO-Grec Unicode"/>
                <a:cs typeface="Arial" charset="0"/>
              </a:rPr>
              <a:t> </a:t>
            </a:r>
            <a:r>
              <a:rPr lang="el-GR" sz="1600" dirty="0" err="1">
                <a:latin typeface="IFAO-Grec Unicode"/>
                <a:cs typeface="Arial" charset="0"/>
              </a:rPr>
              <a:t>τὸν</a:t>
            </a:r>
            <a:r>
              <a:rPr lang="el-GR" sz="1600" dirty="0">
                <a:latin typeface="IFAO-Grec Unicode"/>
                <a:cs typeface="Arial" charset="0"/>
              </a:rPr>
              <a:t> χορό, τώρα </a:t>
            </a:r>
            <a:r>
              <a:rPr lang="el-GR" sz="1600" dirty="0" err="1">
                <a:latin typeface="IFAO-Grec Unicode"/>
                <a:cs typeface="Arial" charset="0"/>
              </a:rPr>
              <a:t>ποὺ</a:t>
            </a:r>
            <a:r>
              <a:rPr lang="el-GR" sz="1600" dirty="0">
                <a:latin typeface="IFAO-Grec Unicode"/>
                <a:cs typeface="Arial" charset="0"/>
              </a:rPr>
              <a:t> </a:t>
            </a:r>
            <a:r>
              <a:rPr lang="el-GR" sz="1600" dirty="0" err="1">
                <a:latin typeface="IFAO-Grec Unicode"/>
                <a:cs typeface="Arial" charset="0"/>
              </a:rPr>
              <a:t>τὸ</a:t>
            </a:r>
            <a:r>
              <a:rPr lang="el-GR" sz="1600" dirty="0">
                <a:latin typeface="IFAO-Grec Unicode"/>
                <a:cs typeface="Arial" charset="0"/>
              </a:rPr>
              <a:t> </a:t>
            </a:r>
            <a:r>
              <a:rPr lang="el-GR" sz="1600" dirty="0" err="1">
                <a:latin typeface="IFAO-Grec Unicode"/>
                <a:cs typeface="Arial" charset="0"/>
              </a:rPr>
              <a:t>στυγερὸ</a:t>
            </a:r>
            <a:r>
              <a:rPr lang="el-GR" sz="1600" dirty="0">
                <a:latin typeface="IFAO-Grec Unicode"/>
                <a:cs typeface="Arial" charset="0"/>
              </a:rPr>
              <a:t> </a:t>
            </a:r>
            <a:r>
              <a:rPr lang="el-GR" sz="1600" dirty="0" err="1">
                <a:latin typeface="IFAO-Grec Unicode"/>
                <a:cs typeface="Arial" charset="0"/>
              </a:rPr>
              <a:t>τραγοῦδι</a:t>
            </a:r>
            <a:r>
              <a:rPr lang="el-GR" sz="1600" dirty="0">
                <a:latin typeface="IFAO-Grec Unicode"/>
                <a:cs typeface="Arial" charset="0"/>
              </a:rPr>
              <a:t> </a:t>
            </a:r>
            <a:r>
              <a:rPr lang="el-GR" sz="1600" dirty="0" err="1">
                <a:latin typeface="IFAO-Grec Unicode"/>
                <a:cs typeface="Arial" charset="0"/>
              </a:rPr>
              <a:t>νὰ</a:t>
            </a:r>
            <a:r>
              <a:rPr lang="el-GR" sz="1600" dirty="0">
                <a:latin typeface="IFAO-Grec Unicode"/>
                <a:cs typeface="Arial" charset="0"/>
              </a:rPr>
              <a:t> </a:t>
            </a:r>
            <a:r>
              <a:rPr lang="el-GR" sz="1600" dirty="0" err="1">
                <a:latin typeface="IFAO-Grec Unicode"/>
                <a:cs typeface="Arial" charset="0"/>
              </a:rPr>
              <a:t>φωνάξωμε</a:t>
            </a:r>
            <a:r>
              <a:rPr lang="el-GR" sz="1600" dirty="0">
                <a:latin typeface="IFAO-Grec Unicode"/>
                <a:cs typeface="Arial" charset="0"/>
              </a:rPr>
              <a:t> </a:t>
            </a:r>
            <a:r>
              <a:rPr lang="el-GR" sz="1600" dirty="0" err="1">
                <a:latin typeface="IFAO-Grec Unicode"/>
                <a:cs typeface="Arial" charset="0"/>
              </a:rPr>
              <a:t>μᾶς</a:t>
            </a:r>
            <a:r>
              <a:rPr lang="el-GR" sz="1600" dirty="0">
                <a:latin typeface="IFAO-Grec Unicode"/>
                <a:cs typeface="Arial" charset="0"/>
              </a:rPr>
              <a:t> </a:t>
            </a:r>
            <a:r>
              <a:rPr lang="en-US" sz="1600" dirty="0">
                <a:latin typeface="IFAO-Grec Unicode"/>
                <a:cs typeface="Arial" charset="0"/>
              </a:rPr>
              <a:t> </a:t>
            </a:r>
            <a:r>
              <a:rPr lang="el-GR" sz="1600" dirty="0">
                <a:latin typeface="IFAO-Grec Unicode"/>
                <a:cs typeface="Arial" charset="0"/>
              </a:rPr>
              <a:t>φαίνεται σωστό,</a:t>
            </a:r>
            <a:endParaRPr lang="en-US" sz="1600" dirty="0">
              <a:latin typeface="IFAO-Grec Unicode"/>
              <a:cs typeface="Arial" charset="0"/>
            </a:endParaRPr>
          </a:p>
          <a:p>
            <a:pPr eaLnBrk="0" hangingPunct="0">
              <a:tabLst>
                <a:tab pos="1257300" algn="l"/>
              </a:tabLst>
              <a:defRPr/>
            </a:pPr>
            <a:r>
              <a:rPr lang="el-GR" sz="1400" dirty="0">
                <a:latin typeface="IFAO-Grec Unicode"/>
                <a:cs typeface="Arial" charset="0"/>
              </a:rPr>
              <a:t> </a:t>
            </a:r>
            <a:endParaRPr lang="el-GR" sz="1400" dirty="0">
              <a:latin typeface="Arial" charset="0"/>
              <a:cs typeface="Arial" charset="0"/>
            </a:endParaRPr>
          </a:p>
          <a:p>
            <a:pPr eaLnBrk="0" hangingPunct="0">
              <a:tabLst>
                <a:tab pos="1257300" algn="l"/>
              </a:tabLst>
              <a:defRPr/>
            </a:pPr>
            <a:r>
              <a:rPr lang="en-US" sz="1600" dirty="0">
                <a:latin typeface="IFAO-Grec Unicode"/>
                <a:cs typeface="Arial" charset="0"/>
              </a:rPr>
              <a:t> </a:t>
            </a:r>
            <a:r>
              <a:rPr lang="el-GR" sz="1600" dirty="0">
                <a:latin typeface="IFAO-Grec Unicode"/>
                <a:cs typeface="Arial" charset="0"/>
              </a:rPr>
              <a:t>(-΄  -)( ύ  </a:t>
            </a:r>
            <a:r>
              <a:rPr lang="el-GR" sz="1600" dirty="0" err="1">
                <a:latin typeface="IFAO-Grec Unicode"/>
                <a:cs typeface="Arial" charset="0"/>
              </a:rPr>
              <a:t>ύ</a:t>
            </a:r>
            <a:r>
              <a:rPr lang="el-GR" sz="1600" dirty="0">
                <a:latin typeface="IFAO-Grec Unicode"/>
                <a:cs typeface="Arial" charset="0"/>
              </a:rPr>
              <a:t>  -)( ύ    </a:t>
            </a:r>
            <a:r>
              <a:rPr lang="el-GR" sz="1600" dirty="0" err="1">
                <a:latin typeface="IFAO-Grec Unicode"/>
                <a:cs typeface="Arial" charset="0"/>
              </a:rPr>
              <a:t>ύ</a:t>
            </a:r>
            <a:r>
              <a:rPr lang="el-GR" sz="1600" dirty="0">
                <a:latin typeface="IFAO-Grec Unicode"/>
                <a:cs typeface="Arial" charset="0"/>
              </a:rPr>
              <a:t>    -) ( -΄   -) ( -΄  </a:t>
            </a:r>
            <a:r>
              <a:rPr lang="el-GR" sz="1600" dirty="0" err="1">
                <a:latin typeface="IFAO-Grec Unicode"/>
                <a:cs typeface="Arial" charset="0"/>
              </a:rPr>
              <a:t>υυ</a:t>
            </a:r>
            <a:r>
              <a:rPr lang="el-GR" sz="1600" dirty="0">
                <a:latin typeface="IFAO-Grec Unicode"/>
                <a:cs typeface="Arial" charset="0"/>
              </a:rPr>
              <a:t>)( -΄ -)(  ύ  </a:t>
            </a:r>
            <a:r>
              <a:rPr lang="el-GR" sz="1600" dirty="0" err="1">
                <a:latin typeface="IFAO-Grec Unicode"/>
                <a:cs typeface="Arial" charset="0"/>
              </a:rPr>
              <a:t>ύ</a:t>
            </a:r>
            <a:r>
              <a:rPr lang="el-GR" sz="1600" dirty="0">
                <a:latin typeface="IFAO-Grec Unicode"/>
                <a:cs typeface="Arial" charset="0"/>
              </a:rPr>
              <a:t>  </a:t>
            </a:r>
            <a:r>
              <a:rPr lang="en-US" sz="1600" dirty="0">
                <a:latin typeface="IFAO-Grec Unicode"/>
                <a:cs typeface="Arial" charset="0"/>
              </a:rPr>
              <a:t> </a:t>
            </a:r>
            <a:r>
              <a:rPr lang="el-GR" sz="1600" dirty="0">
                <a:latin typeface="IFAO-Grec Unicode"/>
                <a:cs typeface="Arial" charset="0"/>
              </a:rPr>
              <a:t> -)( -΄ </a:t>
            </a:r>
            <a:r>
              <a:rPr lang="el-GR" sz="1600" dirty="0" err="1">
                <a:latin typeface="Gr_Symbol"/>
                <a:cs typeface="Arial" charset="0"/>
              </a:rPr>
              <a:t></a:t>
            </a:r>
            <a:r>
              <a:rPr lang="el-GR" sz="1600" dirty="0">
                <a:latin typeface="Arial" charset="0"/>
                <a:cs typeface="Arial" charset="0"/>
              </a:rPr>
              <a:t>)</a:t>
            </a:r>
            <a:r>
              <a:rPr lang="el-GR" sz="1600" b="1" dirty="0">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i="1" dirty="0" err="1">
                <a:latin typeface="IFAO-Grec Unicode"/>
                <a:cs typeface="Arial" charset="0"/>
                <a:hlinkClick r:id="rId13"/>
              </a:rPr>
              <a:t>λέξαι</a:t>
            </a:r>
            <a:r>
              <a:rPr lang="en-GB" sz="1600" i="1" dirty="0">
                <a:latin typeface="IFAO-Grec Unicode"/>
                <a:cs typeface="Arial" charset="0"/>
              </a:rPr>
              <a:t> </a:t>
            </a:r>
            <a:r>
              <a:rPr lang="el-GR" sz="1600" i="1" dirty="0">
                <a:latin typeface="IFAO-Grec Unicode"/>
                <a:cs typeface="Arial" charset="0"/>
                <a:hlinkClick r:id="rId14"/>
              </a:rPr>
              <a:t>τε</a:t>
            </a:r>
            <a:r>
              <a:rPr lang="en-GB" sz="1600" i="1" dirty="0">
                <a:latin typeface="IFAO-Grec Unicode"/>
                <a:cs typeface="Arial" charset="0"/>
              </a:rPr>
              <a:t> </a:t>
            </a:r>
            <a:r>
              <a:rPr lang="el-GR" sz="1600" i="1" dirty="0" err="1">
                <a:latin typeface="IFAO-Grec Unicode"/>
                <a:cs typeface="Arial" charset="0"/>
                <a:hlinkClick r:id="rId15"/>
              </a:rPr>
              <a:t>λάχη</a:t>
            </a:r>
            <a:r>
              <a:rPr lang="en-GB" sz="1600" i="1" dirty="0">
                <a:latin typeface="IFAO-Grec Unicode"/>
                <a:cs typeface="Arial" charset="0"/>
              </a:rPr>
              <a:t> </a:t>
            </a:r>
            <a:r>
              <a:rPr lang="el-GR" sz="1600" i="1" dirty="0" err="1">
                <a:latin typeface="IFAO-Grec Unicode"/>
                <a:cs typeface="Arial" charset="0"/>
                <a:hlinkClick r:id="rId16"/>
              </a:rPr>
              <a:t>τὰ</a:t>
            </a:r>
            <a:r>
              <a:rPr lang="en-GB" sz="1600" i="1" dirty="0">
                <a:latin typeface="IFAO-Grec Unicode"/>
                <a:cs typeface="Arial" charset="0"/>
              </a:rPr>
              <a:t> </a:t>
            </a:r>
            <a:r>
              <a:rPr lang="el-GR" sz="1600" i="1" dirty="0" err="1">
                <a:latin typeface="IFAO-Grec Unicode"/>
                <a:cs typeface="Arial" charset="0"/>
                <a:hlinkClick r:id="rId17"/>
              </a:rPr>
              <a:t>κατ᾽</a:t>
            </a:r>
            <a:r>
              <a:rPr lang="en-GB" sz="1600" i="1" dirty="0">
                <a:latin typeface="IFAO-Grec Unicode"/>
                <a:cs typeface="Arial" charset="0"/>
              </a:rPr>
              <a:t> </a:t>
            </a:r>
            <a:r>
              <a:rPr lang="el-GR" sz="1600" i="1" dirty="0" err="1">
                <a:latin typeface="IFAO-Grec Unicode"/>
                <a:cs typeface="Arial" charset="0"/>
                <a:hlinkClick r:id="rId18"/>
              </a:rPr>
              <a:t>ἀνθρώπους</a:t>
            </a:r>
            <a:r>
              <a:rPr lang="en-GB" sz="1600" i="1" dirty="0">
                <a:latin typeface="IFAO-Grec Unicode"/>
                <a:cs typeface="Arial" charset="0"/>
              </a:rPr>
              <a:t> </a:t>
            </a:r>
            <a:r>
              <a:rPr lang="el-GR" sz="1600" i="1" dirty="0" err="1">
                <a:latin typeface="IFAO-Grec Unicode"/>
                <a:cs typeface="Arial" charset="0"/>
                <a:hlinkClick r:id="rId19"/>
              </a:rPr>
              <a:t>ὡς</a:t>
            </a:r>
            <a:r>
              <a:rPr lang="en-GB" sz="1600" i="1" dirty="0">
                <a:latin typeface="IFAO-Grec Unicode"/>
                <a:cs typeface="Arial" charset="0"/>
              </a:rPr>
              <a:t> </a:t>
            </a:r>
            <a:r>
              <a:rPr lang="el-GR" sz="1600" i="1" dirty="0" err="1">
                <a:latin typeface="IFAO-Grec Unicode"/>
                <a:cs typeface="Arial" charset="0"/>
                <a:hlinkClick r:id="rId20"/>
              </a:rPr>
              <a:t>ἐπινωμᾷ</a:t>
            </a:r>
            <a:r>
              <a:rPr lang="en-GB" sz="1600" i="1" dirty="0">
                <a:latin typeface="IFAO-Grec Unicode"/>
                <a:cs typeface="Arial" charset="0"/>
              </a:rPr>
              <a:t> </a:t>
            </a:r>
            <a:r>
              <a:rPr lang="el-GR" sz="1600" i="1" dirty="0" err="1">
                <a:latin typeface="IFAO-Grec Unicode"/>
                <a:cs typeface="Arial" charset="0"/>
                <a:hlinkClick r:id="rId21"/>
              </a:rPr>
              <a:t>στάσις</a:t>
            </a:r>
            <a:r>
              <a:rPr lang="el-GR" sz="1600" i="1" dirty="0">
                <a:latin typeface="IFAO-Grec Unicode"/>
                <a:cs typeface="Arial" charset="0"/>
              </a:rPr>
              <a:t> </a:t>
            </a:r>
            <a:r>
              <a:rPr lang="el-GR" sz="1600" i="1" dirty="0" err="1">
                <a:latin typeface="IFAO-Grec Unicode"/>
                <a:cs typeface="Arial" charset="0"/>
              </a:rPr>
              <a:t>ἀμ</a:t>
            </a:r>
            <a:r>
              <a:rPr lang="el-GR" sz="1600" i="1" dirty="0" err="1">
                <a:latin typeface="IFAO-Grec Unicode"/>
                <a:cs typeface="Arial" charset="0"/>
                <a:hlinkClick r:id="rId22"/>
              </a:rPr>
              <a:t>ή</a:t>
            </a:r>
            <a:r>
              <a:rPr lang="el-GR" sz="1600" i="1" dirty="0">
                <a:latin typeface="IFAO-Grec Unicode"/>
                <a:cs typeface="Arial" charset="0"/>
              </a:rPr>
              <a:t>. 				</a:t>
            </a:r>
            <a:r>
              <a:rPr lang="el-GR" sz="1600" dirty="0">
                <a:latin typeface="IFAO-Grec Unicode"/>
                <a:cs typeface="Arial" charset="0"/>
              </a:rPr>
              <a:t>310</a:t>
            </a:r>
            <a:endParaRPr lang="el-GR" sz="1600" dirty="0">
              <a:latin typeface="Arial" charset="0"/>
              <a:cs typeface="Arial" charset="0"/>
            </a:endParaRPr>
          </a:p>
          <a:p>
            <a:pPr eaLnBrk="0" hangingPunct="0">
              <a:tabLst>
                <a:tab pos="1257300" algn="l"/>
              </a:tabLst>
              <a:defRPr/>
            </a:pPr>
            <a:r>
              <a:rPr lang="el-GR" sz="1600" dirty="0" err="1">
                <a:latin typeface="IFAO-Grec Unicode"/>
                <a:cs typeface="Arial" charset="0"/>
              </a:rPr>
              <a:t>καὶ</a:t>
            </a:r>
            <a:r>
              <a:rPr lang="el-GR" sz="1600" dirty="0">
                <a:latin typeface="IFAO-Grec Unicode"/>
                <a:cs typeface="Arial" charset="0"/>
              </a:rPr>
              <a:t> </a:t>
            </a:r>
            <a:r>
              <a:rPr lang="el-GR" sz="1600" dirty="0" err="1">
                <a:latin typeface="IFAO-Grec Unicode"/>
                <a:cs typeface="Arial" charset="0"/>
              </a:rPr>
              <a:t>νὰ</a:t>
            </a:r>
            <a:r>
              <a:rPr lang="el-GR" sz="1600" dirty="0">
                <a:latin typeface="IFAO-Grec Unicode"/>
                <a:cs typeface="Arial" charset="0"/>
              </a:rPr>
              <a:t> </a:t>
            </a:r>
            <a:r>
              <a:rPr lang="el-GR" sz="1600" dirty="0" err="1">
                <a:latin typeface="IFAO-Grec Unicode"/>
                <a:cs typeface="Arial" charset="0"/>
              </a:rPr>
              <a:t>ποῦμε</a:t>
            </a:r>
            <a:r>
              <a:rPr lang="el-GR" sz="1600" dirty="0">
                <a:latin typeface="IFAO-Grec Unicode"/>
                <a:cs typeface="Arial" charset="0"/>
              </a:rPr>
              <a:t> </a:t>
            </a:r>
            <a:r>
              <a:rPr lang="el-GR" sz="1600" dirty="0" err="1">
                <a:latin typeface="IFAO-Grec Unicode"/>
                <a:cs typeface="Arial" charset="0"/>
              </a:rPr>
              <a:t>τὶς</a:t>
            </a:r>
            <a:r>
              <a:rPr lang="el-GR" sz="1600" dirty="0">
                <a:latin typeface="IFAO-Grec Unicode"/>
                <a:cs typeface="Arial" charset="0"/>
              </a:rPr>
              <a:t> τύχες </a:t>
            </a:r>
            <a:r>
              <a:rPr lang="el-GR" sz="1600" dirty="0" err="1">
                <a:latin typeface="IFAO-Grec Unicode"/>
                <a:cs typeface="Arial" charset="0"/>
              </a:rPr>
              <a:t>στοὺς</a:t>
            </a:r>
            <a:r>
              <a:rPr lang="el-GR" sz="1600" dirty="0">
                <a:latin typeface="IFAO-Grec Unicode"/>
                <a:cs typeface="Arial" charset="0"/>
              </a:rPr>
              <a:t> </a:t>
            </a:r>
            <a:r>
              <a:rPr lang="el-GR" sz="1600" dirty="0" err="1">
                <a:latin typeface="IFAO-Grec Unicode"/>
                <a:cs typeface="Arial" charset="0"/>
              </a:rPr>
              <a:t>ἀνθρώπους</a:t>
            </a:r>
            <a:r>
              <a:rPr lang="el-GR" sz="1600" dirty="0">
                <a:latin typeface="IFAO-Grec Unicode"/>
                <a:cs typeface="Arial" charset="0"/>
              </a:rPr>
              <a:t> </a:t>
            </a:r>
            <a:r>
              <a:rPr lang="el-GR" sz="1600" dirty="0" err="1">
                <a:latin typeface="IFAO-Grec Unicode"/>
                <a:cs typeface="Arial" charset="0"/>
              </a:rPr>
              <a:t>πῶς</a:t>
            </a:r>
            <a:r>
              <a:rPr lang="el-GR" sz="1600" dirty="0">
                <a:latin typeface="IFAO-Grec Unicode"/>
                <a:cs typeface="Arial" charset="0"/>
              </a:rPr>
              <a:t> μοιράζει ἡ συντροφιά μας.  </a:t>
            </a:r>
            <a:endParaRPr lang="el-GR" sz="1600" dirty="0">
              <a:latin typeface="Arial" charset="0"/>
              <a:cs typeface="Arial" charset="0"/>
            </a:endParaRPr>
          </a:p>
          <a:p>
            <a:pPr eaLnBrk="0" hangingPunct="0">
              <a:tabLst>
                <a:tab pos="1257300" algn="l"/>
              </a:tabLst>
              <a:defRPr/>
            </a:pPr>
            <a:r>
              <a:rPr lang="el-GR" sz="1400" dirty="0">
                <a:latin typeface="IFAO-Grec Unicode"/>
                <a:cs typeface="Arial" charset="0"/>
              </a:rPr>
              <a:t> </a:t>
            </a:r>
            <a:endParaRPr lang="el-GR" sz="1400" dirty="0">
              <a:latin typeface="Arial" charset="0"/>
              <a:cs typeface="Arial" charset="0"/>
            </a:endParaRPr>
          </a:p>
          <a:p>
            <a:pPr eaLnBrk="0" hangingPunct="0">
              <a:tabLst>
                <a:tab pos="1257300" algn="l"/>
              </a:tabLst>
              <a:defRPr/>
            </a:pPr>
            <a:r>
              <a:rPr lang="el-GR" sz="1600" dirty="0">
                <a:latin typeface="IFAO-Grec Unicode"/>
                <a:cs typeface="Arial" charset="0"/>
              </a:rPr>
              <a:t> (-΄ υ  </a:t>
            </a:r>
            <a:r>
              <a:rPr lang="el-GR" sz="1600" dirty="0" err="1">
                <a:latin typeface="IFAO-Grec Unicode"/>
                <a:cs typeface="Arial" charset="0"/>
              </a:rPr>
              <a:t>υ</a:t>
            </a:r>
            <a:r>
              <a:rPr lang="el-GR" sz="1600" dirty="0">
                <a:latin typeface="IFAO-Grec Unicode"/>
                <a:cs typeface="Arial" charset="0"/>
              </a:rPr>
              <a:t>)(-΄-)   ( -</a:t>
            </a:r>
            <a:r>
              <a:rPr lang="el-GR" sz="1600" dirty="0" err="1">
                <a:latin typeface="IFAO-Grec Unicode"/>
                <a:cs typeface="Arial" charset="0"/>
              </a:rPr>
              <a:t>΄υ</a:t>
            </a:r>
            <a:r>
              <a:rPr lang="el-GR" sz="1600" dirty="0">
                <a:latin typeface="IFAO-Grec Unicode"/>
                <a:cs typeface="Arial" charset="0"/>
              </a:rPr>
              <a:t> υ)(  -΄ -)</a:t>
            </a:r>
            <a:r>
              <a:rPr lang="el-GR" sz="1600" b="1" dirty="0">
                <a:latin typeface="IFAO-Grec Unicode"/>
                <a:cs typeface="Arial" charset="0"/>
              </a:rPr>
              <a:t>’</a:t>
            </a:r>
            <a:r>
              <a:rPr lang="el-GR" sz="1600" dirty="0">
                <a:latin typeface="IFAO-Grec Unicode"/>
                <a:cs typeface="Arial" charset="0"/>
              </a:rPr>
              <a:t> ( -΄     -) ( ύ  </a:t>
            </a:r>
            <a:r>
              <a:rPr lang="el-GR" sz="1600" dirty="0" err="1">
                <a:latin typeface="IFAO-Grec Unicode"/>
                <a:cs typeface="Arial" charset="0"/>
              </a:rPr>
              <a:t>ύ</a:t>
            </a:r>
            <a:r>
              <a:rPr lang="el-GR" sz="1600" dirty="0">
                <a:latin typeface="IFAO-Grec Unicode"/>
                <a:cs typeface="Arial" charset="0"/>
              </a:rPr>
              <a:t>   -) ( -΄  - ) (  ύ   </a:t>
            </a:r>
            <a:r>
              <a:rPr lang="el-GR" sz="1600" dirty="0" err="1">
                <a:latin typeface="IFAO-Grec Unicode"/>
                <a:cs typeface="Arial" charset="0"/>
              </a:rPr>
              <a:t>ύ</a:t>
            </a:r>
            <a:r>
              <a:rPr lang="el-GR" sz="1600" dirty="0">
                <a:latin typeface="IFAO-Grec Unicode"/>
                <a:cs typeface="Arial" charset="0"/>
              </a:rPr>
              <a:t>   -) ( -΄  </a:t>
            </a:r>
            <a:r>
              <a:rPr lang="el-GR" sz="1600" dirty="0" err="1">
                <a:latin typeface="Gr_Symbol"/>
                <a:cs typeface="Arial" charset="0"/>
              </a:rPr>
              <a:t></a:t>
            </a:r>
            <a:r>
              <a:rPr lang="el-GR" sz="1600" dirty="0">
                <a:latin typeface="Arial" charset="0"/>
                <a:cs typeface="Arial" charset="0"/>
              </a:rPr>
              <a:t>)</a:t>
            </a:r>
          </a:p>
          <a:p>
            <a:pPr eaLnBrk="0" hangingPunct="0">
              <a:tabLst>
                <a:tab pos="1257300" algn="l"/>
              </a:tabLst>
              <a:defRPr/>
            </a:pPr>
            <a:r>
              <a:rPr lang="el-GR" sz="1600" i="1" dirty="0" err="1">
                <a:latin typeface="IFAO-Grec Unicode"/>
                <a:cs typeface="Arial" charset="0"/>
                <a:hlinkClick r:id="rId23"/>
              </a:rPr>
              <a:t>εὐθυδίκαιοι</a:t>
            </a:r>
            <a:r>
              <a:rPr lang="en-GB" sz="1600" i="1" dirty="0">
                <a:latin typeface="IFAO-Grec Unicode"/>
                <a:cs typeface="Arial" charset="0"/>
              </a:rPr>
              <a:t> </a:t>
            </a:r>
            <a:r>
              <a:rPr lang="el-GR" sz="1600" i="1" dirty="0" err="1">
                <a:latin typeface="IFAO-Grec Unicode"/>
                <a:cs typeface="Arial" charset="0"/>
                <a:hlinkClick r:id="rId24"/>
              </a:rPr>
              <a:t>δ᾽</a:t>
            </a:r>
            <a:r>
              <a:rPr lang="en-GB" sz="1600" i="1" dirty="0">
                <a:latin typeface="IFAO-Grec Unicode"/>
                <a:cs typeface="Arial" charset="0"/>
              </a:rPr>
              <a:t> </a:t>
            </a:r>
            <a:r>
              <a:rPr lang="el-GR" sz="1600" i="1" dirty="0" err="1">
                <a:latin typeface="IFAO-Grec Unicode"/>
                <a:cs typeface="Arial" charset="0"/>
                <a:hlinkClick r:id="rId25"/>
              </a:rPr>
              <a:t>οἰόμεθ᾽</a:t>
            </a:r>
            <a:r>
              <a:rPr lang="en-GB" sz="1600" i="1" dirty="0">
                <a:latin typeface="IFAO-Grec Unicode"/>
                <a:cs typeface="Arial" charset="0"/>
              </a:rPr>
              <a:t> </a:t>
            </a:r>
            <a:r>
              <a:rPr lang="el-GR" sz="1600" i="1" dirty="0" err="1">
                <a:latin typeface="IFAO-Grec Unicode"/>
                <a:cs typeface="Arial" charset="0"/>
                <a:hlinkClick r:id="rId26"/>
              </a:rPr>
              <a:t>εἶναι</a:t>
            </a:r>
            <a:r>
              <a:rPr lang="el-GR" sz="1600" i="1" dirty="0">
                <a:latin typeface="IFAO-Grec Unicode"/>
                <a:cs typeface="Arial" charset="0"/>
              </a:rPr>
              <a:t>· </a:t>
            </a:r>
            <a:r>
              <a:rPr lang="el-GR" sz="1600" i="1" dirty="0" err="1">
                <a:latin typeface="IFAO-Grec Unicode"/>
                <a:cs typeface="Arial" charset="0"/>
              </a:rPr>
              <a:t>τοὺς</a:t>
            </a:r>
            <a:r>
              <a:rPr lang="el-GR" sz="1600" i="1" dirty="0">
                <a:latin typeface="IFAO-Grec Unicode"/>
                <a:cs typeface="Arial" charset="0"/>
              </a:rPr>
              <a:t> </a:t>
            </a:r>
            <a:r>
              <a:rPr lang="el-GR" sz="1600" i="1" dirty="0" err="1">
                <a:latin typeface="IFAO-Grec Unicode"/>
                <a:cs typeface="Arial" charset="0"/>
                <a:hlinkClick r:id="rId27"/>
              </a:rPr>
              <a:t>μὲν</a:t>
            </a:r>
            <a:r>
              <a:rPr lang="en-GB" sz="1600" i="1" dirty="0">
                <a:latin typeface="IFAO-Grec Unicode"/>
                <a:cs typeface="Arial" charset="0"/>
              </a:rPr>
              <a:t> </a:t>
            </a:r>
            <a:r>
              <a:rPr lang="el-GR" sz="1600" i="1" dirty="0" err="1">
                <a:latin typeface="IFAO-Grec Unicode"/>
                <a:cs typeface="Arial" charset="0"/>
                <a:hlinkClick r:id="rId28"/>
              </a:rPr>
              <a:t>καθαρὰς</a:t>
            </a:r>
            <a:r>
              <a:rPr lang="en-GB" sz="1600" i="1" dirty="0">
                <a:latin typeface="IFAO-Grec Unicode"/>
                <a:cs typeface="Arial" charset="0"/>
              </a:rPr>
              <a:t> </a:t>
            </a:r>
            <a:r>
              <a:rPr lang="el-GR" sz="1600" i="1" dirty="0" err="1">
                <a:latin typeface="IFAO-Grec Unicode"/>
                <a:cs typeface="Arial" charset="0"/>
                <a:hlinkClick r:id="rId29"/>
              </a:rPr>
              <a:t>χεῖρας</a:t>
            </a:r>
            <a:r>
              <a:rPr lang="en-GB" sz="1600" i="1" dirty="0">
                <a:latin typeface="IFAO-Grec Unicode"/>
                <a:cs typeface="Arial" charset="0"/>
              </a:rPr>
              <a:t> </a:t>
            </a:r>
            <a:r>
              <a:rPr lang="el-GR" sz="1600" i="1" dirty="0" err="1">
                <a:latin typeface="IFAO-Grec Unicode"/>
                <a:cs typeface="Arial" charset="0"/>
                <a:hlinkClick r:id="rId30"/>
              </a:rPr>
              <a:t>προνέμοντ</a:t>
            </a:r>
            <a:r>
              <a:rPr lang="el-GR" sz="1600" i="1" dirty="0" err="1">
                <a:latin typeface="IFAO-Grec Unicode"/>
                <a:cs typeface="Arial" charset="0"/>
              </a:rPr>
              <a:t>ας</a:t>
            </a:r>
            <a:r>
              <a:rPr lang="el-GR" sz="1600" i="1" dirty="0">
                <a:latin typeface="IFAO-Grec Unicode"/>
                <a:cs typeface="Arial" charset="0"/>
              </a:rPr>
              <a:t>  </a:t>
            </a:r>
            <a:endParaRPr lang="el-GR" sz="1600" dirty="0">
              <a:latin typeface="Arial" charset="0"/>
              <a:cs typeface="Arial" charset="0"/>
            </a:endParaRPr>
          </a:p>
          <a:p>
            <a:pPr eaLnBrk="0" hangingPunct="0">
              <a:tabLst>
                <a:tab pos="1257300" algn="l"/>
              </a:tabLst>
              <a:defRPr/>
            </a:pPr>
            <a:r>
              <a:rPr lang="el-GR" sz="1600" dirty="0" err="1">
                <a:latin typeface="IFAO-Grec Unicode"/>
                <a:cs typeface="Arial" charset="0"/>
              </a:rPr>
              <a:t>Ἀκριβοδίκαιες</a:t>
            </a:r>
            <a:r>
              <a:rPr lang="el-GR" sz="1600" dirty="0">
                <a:latin typeface="IFAO-Grec Unicode"/>
                <a:cs typeface="Arial" charset="0"/>
              </a:rPr>
              <a:t> νομίζομε </a:t>
            </a:r>
            <a:r>
              <a:rPr lang="el-GR" sz="1600" dirty="0" err="1">
                <a:latin typeface="IFAO-Grec Unicode"/>
                <a:cs typeface="Arial" charset="0"/>
              </a:rPr>
              <a:t>πὼς</a:t>
            </a:r>
            <a:r>
              <a:rPr lang="el-GR" sz="1600" dirty="0">
                <a:latin typeface="IFAO-Grec Unicode"/>
                <a:cs typeface="Arial" charset="0"/>
              </a:rPr>
              <a:t> </a:t>
            </a:r>
            <a:r>
              <a:rPr lang="el-GR" sz="1600" dirty="0" err="1">
                <a:latin typeface="IFAO-Grec Unicode"/>
                <a:cs typeface="Arial" charset="0"/>
              </a:rPr>
              <a:t>εἴμαστε</a:t>
            </a:r>
            <a:r>
              <a:rPr lang="el-GR" sz="1600" dirty="0">
                <a:latin typeface="IFAO-Grec Unicode"/>
                <a:cs typeface="Arial" charset="0"/>
              </a:rPr>
              <a:t>· </a:t>
            </a:r>
            <a:r>
              <a:rPr lang="el-GR" sz="1600" dirty="0" err="1">
                <a:latin typeface="IFAO-Grec Unicode"/>
                <a:cs typeface="Arial" charset="0"/>
              </a:rPr>
              <a:t>αὐτοὶ</a:t>
            </a:r>
            <a:r>
              <a:rPr lang="el-GR" sz="1600" dirty="0">
                <a:latin typeface="IFAO-Grec Unicode"/>
                <a:cs typeface="Arial" charset="0"/>
              </a:rPr>
              <a:t> </a:t>
            </a:r>
            <a:r>
              <a:rPr lang="el-GR" sz="1600" dirty="0" err="1">
                <a:latin typeface="IFAO-Grec Unicode"/>
                <a:cs typeface="Arial" charset="0"/>
              </a:rPr>
              <a:t>ποὺ</a:t>
            </a:r>
            <a:r>
              <a:rPr lang="el-GR" sz="1600" dirty="0">
                <a:latin typeface="IFAO-Grec Unicode"/>
                <a:cs typeface="Arial" charset="0"/>
              </a:rPr>
              <a:t> </a:t>
            </a:r>
            <a:r>
              <a:rPr lang="el-GR" sz="1600" dirty="0" err="1">
                <a:latin typeface="IFAO-Grec Unicode"/>
                <a:cs typeface="Arial" charset="0"/>
              </a:rPr>
              <a:t>καθαρὰ</a:t>
            </a:r>
            <a:r>
              <a:rPr lang="el-GR" sz="1600" dirty="0">
                <a:latin typeface="IFAO-Grec Unicode"/>
                <a:cs typeface="Arial" charset="0"/>
              </a:rPr>
              <a:t> χέρια </a:t>
            </a:r>
            <a:r>
              <a:rPr lang="el-GR" sz="1600" dirty="0" err="1">
                <a:latin typeface="IFAO-Grec Unicode"/>
                <a:cs typeface="Arial" charset="0"/>
              </a:rPr>
              <a:t>ἁπλώνουν</a:t>
            </a:r>
            <a:r>
              <a:rPr lang="el-GR" sz="1600" dirty="0">
                <a:latin typeface="IFAO-Grec Unicode"/>
                <a:cs typeface="Arial" charset="0"/>
              </a:rPr>
              <a:t> </a:t>
            </a:r>
            <a:endParaRPr lang="en-US" sz="1600" dirty="0">
              <a:latin typeface="IFAO-Grec Unicode"/>
              <a:cs typeface="Arial" charset="0"/>
            </a:endParaRPr>
          </a:p>
          <a:p>
            <a:pPr eaLnBrk="0" hangingPunct="0">
              <a:tabLst>
                <a:tab pos="1257300" algn="l"/>
              </a:tabLst>
              <a:defRPr/>
            </a:pPr>
            <a:endParaRPr lang="el-GR" sz="1400" dirty="0">
              <a:latin typeface="Arial" charset="0"/>
              <a:cs typeface="Arial" charset="0"/>
            </a:endParaRPr>
          </a:p>
          <a:p>
            <a:pPr eaLnBrk="0" hangingPunct="0">
              <a:tabLst>
                <a:tab pos="1257300" algn="l"/>
              </a:tabLst>
              <a:defRPr/>
            </a:pP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a:t>
            </a:r>
            <a:r>
              <a:rPr lang="en-US" sz="1600" b="1"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 -</a:t>
            </a:r>
            <a:r>
              <a:rPr lang="el-GR" sz="1600" dirty="0">
                <a:latin typeface="IFAO-Grec Unicode"/>
                <a:cs typeface="Arial" charset="0"/>
              </a:rPr>
              <a:t>΄</a:t>
            </a:r>
            <a:r>
              <a:rPr lang="en-US" sz="1600" dirty="0">
                <a:latin typeface="IFAO-Grec Unicode"/>
                <a:cs typeface="Arial" charset="0"/>
              </a:rPr>
              <a:t>  </a:t>
            </a:r>
            <a:r>
              <a:rPr lang="el-GR" sz="1600" dirty="0" err="1">
                <a:latin typeface="Gr_Symbol"/>
                <a:cs typeface="Arial" charset="0"/>
              </a:rPr>
              <a:t></a:t>
            </a:r>
            <a:r>
              <a:rPr lang="en-US" sz="1600" dirty="0">
                <a:latin typeface="Arial" charset="0"/>
                <a:cs typeface="Arial" charset="0"/>
              </a:rPr>
              <a:t>)</a:t>
            </a:r>
            <a:r>
              <a:rPr lang="en-US" sz="1600" b="1" dirty="0">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i="1" dirty="0" err="1">
                <a:latin typeface="IFAO-Grec Unicode"/>
                <a:cs typeface="Arial" charset="0"/>
                <a:hlinkClick r:id="rId31"/>
              </a:rPr>
              <a:t>οὔτις</a:t>
            </a:r>
            <a:r>
              <a:rPr lang="en-GB" sz="1600" i="1" dirty="0">
                <a:latin typeface="IFAO-Grec Unicode"/>
                <a:cs typeface="Arial" charset="0"/>
              </a:rPr>
              <a:t> </a:t>
            </a:r>
            <a:r>
              <a:rPr lang="el-GR" sz="1600" i="1" dirty="0" err="1">
                <a:latin typeface="IFAO-Grec Unicode"/>
                <a:cs typeface="Arial" charset="0"/>
                <a:hlinkClick r:id="rId32"/>
              </a:rPr>
              <a:t>ἐφέρπει</a:t>
            </a:r>
            <a:r>
              <a:rPr lang="en-GB" sz="1600" i="1" dirty="0">
                <a:latin typeface="IFAO-Grec Unicode"/>
                <a:cs typeface="Arial" charset="0"/>
              </a:rPr>
              <a:t> </a:t>
            </a:r>
            <a:r>
              <a:rPr lang="el-GR" sz="1600" i="1" dirty="0" err="1">
                <a:latin typeface="IFAO-Grec Unicode"/>
                <a:cs typeface="Arial" charset="0"/>
                <a:hlinkClick r:id="rId33"/>
              </a:rPr>
              <a:t>μῆνις</a:t>
            </a:r>
            <a:r>
              <a:rPr lang="en-GB" sz="1600" i="1" dirty="0">
                <a:latin typeface="IFAO-Grec Unicode"/>
                <a:cs typeface="Arial" charset="0"/>
              </a:rPr>
              <a:t> </a:t>
            </a:r>
            <a:r>
              <a:rPr lang="el-GR" sz="1600" i="1" dirty="0" err="1">
                <a:latin typeface="IFAO-Grec Unicode"/>
                <a:cs typeface="Arial" charset="0"/>
                <a:hlinkClick r:id="rId34"/>
              </a:rPr>
              <a:t>ἀφ᾽</a:t>
            </a:r>
            <a:r>
              <a:rPr lang="en-GB" sz="1600" i="1" dirty="0">
                <a:latin typeface="IFAO-Grec Unicode"/>
                <a:cs typeface="Arial" charset="0"/>
              </a:rPr>
              <a:t> </a:t>
            </a:r>
            <a:r>
              <a:rPr lang="el-GR" sz="1600" i="1" dirty="0" err="1">
                <a:latin typeface="IFAO-Grec Unicode"/>
                <a:cs typeface="Arial" charset="0"/>
                <a:hlinkClick r:id="rId35"/>
              </a:rPr>
              <a:t>ἡμῶν</a:t>
            </a:r>
            <a:r>
              <a:rPr lang="el-GR" sz="1600" i="1" dirty="0">
                <a:latin typeface="IFAO-Grec Unicode"/>
                <a:cs typeface="Arial" charset="0"/>
              </a:rPr>
              <a:t>, </a:t>
            </a:r>
            <a:r>
              <a:rPr lang="el-GR" sz="1600" i="1" dirty="0" err="1">
                <a:latin typeface="IFAO-Grec Unicode"/>
                <a:cs typeface="Arial" charset="0"/>
                <a:hlinkClick r:id="rId36"/>
              </a:rPr>
              <a:t>ἀσινὴς</a:t>
            </a:r>
            <a:r>
              <a:rPr lang="en-GB" sz="1600" i="1" dirty="0">
                <a:latin typeface="IFAO-Grec Unicode"/>
                <a:cs typeface="Arial" charset="0"/>
              </a:rPr>
              <a:t> </a:t>
            </a:r>
            <a:r>
              <a:rPr lang="el-GR" sz="1600" i="1" dirty="0" err="1">
                <a:latin typeface="IFAO-Grec Unicode"/>
                <a:cs typeface="Arial" charset="0"/>
                <a:hlinkClick r:id="rId37"/>
              </a:rPr>
              <a:t>δ᾽</a:t>
            </a:r>
            <a:r>
              <a:rPr lang="en-GB" sz="1600" i="1" dirty="0">
                <a:latin typeface="IFAO-Grec Unicode"/>
                <a:cs typeface="Arial" charset="0"/>
              </a:rPr>
              <a:t> </a:t>
            </a:r>
            <a:r>
              <a:rPr lang="el-GR" sz="1600" i="1" dirty="0" err="1">
                <a:latin typeface="IFAO-Grec Unicode"/>
                <a:cs typeface="Arial" charset="0"/>
                <a:hlinkClick r:id="rId38"/>
              </a:rPr>
              <a:t>αἰῶνα</a:t>
            </a:r>
            <a:r>
              <a:rPr lang="en-GB" sz="1600" i="1" dirty="0">
                <a:latin typeface="IFAO-Grec Unicode"/>
                <a:cs typeface="Arial" charset="0"/>
              </a:rPr>
              <a:t> </a:t>
            </a:r>
            <a:r>
              <a:rPr lang="el-GR" sz="1600" i="1" dirty="0" err="1">
                <a:latin typeface="IFAO-Grec Unicode"/>
                <a:cs typeface="Arial" charset="0"/>
                <a:hlinkClick r:id="rId39"/>
              </a:rPr>
              <a:t>διοιχνεῖ</a:t>
            </a:r>
            <a:r>
              <a:rPr lang="el-GR" sz="1600" i="1" dirty="0">
                <a:latin typeface="IFAO-Grec Unicode"/>
                <a:cs typeface="Arial" charset="0"/>
              </a:rPr>
              <a:t>·				</a:t>
            </a:r>
            <a:r>
              <a:rPr lang="el-GR" sz="1600" dirty="0">
                <a:latin typeface="IFAO-Grec Unicode"/>
                <a:cs typeface="Arial" charset="0"/>
              </a:rPr>
              <a:t>315</a:t>
            </a:r>
            <a:endParaRPr lang="el-GR" sz="1600" dirty="0">
              <a:latin typeface="Arial" charset="0"/>
              <a:cs typeface="Arial" charset="0"/>
            </a:endParaRPr>
          </a:p>
          <a:p>
            <a:pPr eaLnBrk="0" hangingPunct="0">
              <a:tabLst>
                <a:tab pos="1257300" algn="l"/>
              </a:tabLst>
              <a:defRPr/>
            </a:pPr>
            <a:r>
              <a:rPr lang="el-GR" sz="1600" dirty="0">
                <a:latin typeface="IFAO-Grec Unicode"/>
                <a:cs typeface="Arial" charset="0"/>
              </a:rPr>
              <a:t>κανέναν </a:t>
            </a:r>
            <a:r>
              <a:rPr lang="el-GR" sz="1600" dirty="0" err="1">
                <a:latin typeface="IFAO-Grec Unicode"/>
                <a:cs typeface="Arial" charset="0"/>
              </a:rPr>
              <a:t>δὲν</a:t>
            </a:r>
            <a:r>
              <a:rPr lang="el-GR" sz="1600" dirty="0">
                <a:latin typeface="IFAO-Grec Unicode"/>
                <a:cs typeface="Arial" charset="0"/>
              </a:rPr>
              <a:t> προσβάλλει ἡ </a:t>
            </a:r>
            <a:r>
              <a:rPr lang="el-GR" sz="1600" dirty="0" err="1">
                <a:latin typeface="IFAO-Grec Unicode"/>
                <a:cs typeface="Arial" charset="0"/>
              </a:rPr>
              <a:t>ὀργή</a:t>
            </a:r>
            <a:r>
              <a:rPr lang="el-GR" sz="1600" dirty="0">
                <a:latin typeface="IFAO-Grec Unicode"/>
                <a:cs typeface="Arial" charset="0"/>
              </a:rPr>
              <a:t> μας, </a:t>
            </a:r>
            <a:r>
              <a:rPr lang="el-GR" sz="1600" dirty="0" err="1">
                <a:latin typeface="IFAO-Grec Unicode"/>
                <a:cs typeface="Arial" charset="0"/>
              </a:rPr>
              <a:t>καὶ</a:t>
            </a:r>
            <a:r>
              <a:rPr lang="el-GR" sz="1600" dirty="0">
                <a:latin typeface="IFAO-Grec Unicode"/>
                <a:cs typeface="Arial" charset="0"/>
              </a:rPr>
              <a:t> </a:t>
            </a:r>
            <a:r>
              <a:rPr lang="el-GR" sz="1600" dirty="0" err="1">
                <a:latin typeface="IFAO-Grec Unicode"/>
                <a:cs typeface="Arial" charset="0"/>
              </a:rPr>
              <a:t>ἀβασάνιστος</a:t>
            </a:r>
            <a:r>
              <a:rPr lang="el-GR" sz="1600" dirty="0">
                <a:latin typeface="IFAO-Grec Unicode"/>
                <a:cs typeface="Arial" charset="0"/>
              </a:rPr>
              <a:t> </a:t>
            </a:r>
            <a:r>
              <a:rPr lang="el-GR" sz="1600" dirty="0" err="1">
                <a:latin typeface="IFAO-Grec Unicode"/>
                <a:cs typeface="Arial" charset="0"/>
              </a:rPr>
              <a:t>τὸν</a:t>
            </a:r>
            <a:r>
              <a:rPr lang="el-GR" sz="1600" dirty="0">
                <a:latin typeface="IFAO-Grec Unicode"/>
                <a:cs typeface="Arial" charset="0"/>
              </a:rPr>
              <a:t> χρόνο διαβαίνει·</a:t>
            </a:r>
            <a:endParaRPr lang="en-US" sz="1600" dirty="0">
              <a:latin typeface="IFAO-Grec Unicode"/>
              <a:cs typeface="Arial" charset="0"/>
            </a:endParaRPr>
          </a:p>
          <a:p>
            <a:pPr eaLnBrk="0" hangingPunct="0">
              <a:tabLst>
                <a:tab pos="1257300" algn="l"/>
              </a:tabLst>
              <a:defRPr/>
            </a:pPr>
            <a:endParaRPr lang="el-GR" sz="1400" dirty="0">
              <a:latin typeface="Arial" charset="0"/>
              <a:cs typeface="Arial" charset="0"/>
            </a:endParaRPr>
          </a:p>
          <a:p>
            <a:pPr eaLnBrk="0" hangingPunct="0">
              <a:tabLst>
                <a:tab pos="1257300" algn="l"/>
              </a:tabLst>
              <a:defRPr/>
            </a:pPr>
            <a:r>
              <a:rPr lang="en-US" sz="1600" dirty="0">
                <a:latin typeface="IFAO-Grec Unicode"/>
                <a:cs typeface="Arial" charset="0"/>
              </a:rPr>
              <a:t>(-</a:t>
            </a:r>
            <a:r>
              <a:rPr lang="el-GR" sz="1600" dirty="0">
                <a:latin typeface="IFAO-Grec Unicode"/>
                <a:cs typeface="Arial" charset="0"/>
              </a:rPr>
              <a:t>΄</a:t>
            </a:r>
            <a:r>
              <a:rPr lang="en-US" sz="1600" dirty="0">
                <a:latin typeface="IFAO-Grec Unicode"/>
                <a:cs typeface="Arial" charset="0"/>
              </a:rPr>
              <a:t> -)   (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n-US" sz="1600" b="1"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 )</a:t>
            </a:r>
            <a:r>
              <a:rPr lang="en-US" sz="1600" b="1" dirty="0">
                <a:latin typeface="IFAO-Grec Unicode"/>
                <a:cs typeface="Arial" charset="0"/>
              </a:rPr>
              <a:t>’</a:t>
            </a:r>
            <a:r>
              <a:rPr lang="en-US" sz="1600" dirty="0">
                <a:latin typeface="IFAO-Grec Unicode"/>
                <a:cs typeface="Arial" charset="0"/>
              </a:rPr>
              <a:t>(-</a:t>
            </a:r>
            <a:r>
              <a:rPr lang="el-GR" sz="1600" dirty="0">
                <a:latin typeface="IFAO-Grec Unicode"/>
                <a:cs typeface="Arial" charset="0"/>
              </a:rPr>
              <a:t>΄</a:t>
            </a:r>
            <a:r>
              <a:rPr lang="en-US" sz="1600" dirty="0">
                <a:latin typeface="IFAO-Grec Unicode"/>
                <a:cs typeface="Arial" charset="0"/>
              </a:rPr>
              <a:t>  -)(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a:t>
            </a:r>
            <a:r>
              <a:rPr lang="el-GR" sz="1600" dirty="0">
                <a:latin typeface="IFAO-Grec Unicode"/>
                <a:cs typeface="Arial" charset="0"/>
              </a:rPr>
              <a:t>΄</a:t>
            </a:r>
            <a:r>
              <a:rPr lang="en-US" sz="1600" dirty="0">
                <a:latin typeface="IFAO-Grec Unicode"/>
                <a:cs typeface="Arial" charset="0"/>
              </a:rPr>
              <a:t> </a:t>
            </a:r>
            <a:r>
              <a:rPr lang="el-GR" sz="1600" dirty="0" err="1">
                <a:latin typeface="Gr_Symbol"/>
                <a:cs typeface="Arial" charset="0"/>
              </a:rPr>
              <a:t></a:t>
            </a:r>
            <a:r>
              <a:rPr lang="en-US" sz="1600" dirty="0">
                <a:latin typeface="Arial" charset="0"/>
                <a:cs typeface="Arial" charset="0"/>
              </a:rPr>
              <a:t>)</a:t>
            </a:r>
            <a:r>
              <a:rPr lang="en-US" sz="1600" b="1" dirty="0">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i="1" dirty="0" err="1">
                <a:latin typeface="IFAO-Grec Unicode"/>
                <a:cs typeface="Arial" charset="0"/>
                <a:hlinkClick r:id="rId40"/>
              </a:rPr>
              <a:t>ὅστις</a:t>
            </a:r>
            <a:r>
              <a:rPr lang="en-GB" sz="1600" i="1" dirty="0">
                <a:latin typeface="IFAO-Grec Unicode"/>
                <a:cs typeface="Arial" charset="0"/>
              </a:rPr>
              <a:t> </a:t>
            </a:r>
            <a:r>
              <a:rPr lang="el-GR" sz="1600" i="1" dirty="0" err="1">
                <a:latin typeface="IFAO-Grec Unicode"/>
                <a:cs typeface="Arial" charset="0"/>
                <a:hlinkClick r:id="rId41"/>
              </a:rPr>
              <a:t>δ᾽</a:t>
            </a:r>
            <a:r>
              <a:rPr lang="en-GB" sz="1600" i="1" dirty="0">
                <a:latin typeface="IFAO-Grec Unicode"/>
                <a:cs typeface="Arial" charset="0"/>
              </a:rPr>
              <a:t> </a:t>
            </a:r>
            <a:r>
              <a:rPr lang="el-GR" sz="1600" i="1" dirty="0" err="1">
                <a:latin typeface="IFAO-Grec Unicode"/>
                <a:cs typeface="Arial" charset="0"/>
                <a:hlinkClick r:id="rId42"/>
              </a:rPr>
              <a:t>ἀλιτὼν</a:t>
            </a:r>
            <a:r>
              <a:rPr lang="en-GB" sz="1600" i="1" dirty="0">
                <a:latin typeface="IFAO-Grec Unicode"/>
                <a:cs typeface="Arial" charset="0"/>
              </a:rPr>
              <a:t> </a:t>
            </a:r>
            <a:r>
              <a:rPr lang="el-GR" sz="1600" i="1" dirty="0" err="1">
                <a:latin typeface="IFAO-Grec Unicode"/>
                <a:cs typeface="Arial" charset="0"/>
                <a:hlinkClick r:id="rId43"/>
              </a:rPr>
              <a:t>ὥσπερ</a:t>
            </a:r>
            <a:r>
              <a:rPr lang="en-GB" sz="1600" i="1" dirty="0">
                <a:latin typeface="IFAO-Grec Unicode"/>
                <a:cs typeface="Arial" charset="0"/>
              </a:rPr>
              <a:t> </a:t>
            </a:r>
            <a:r>
              <a:rPr lang="el-GR" sz="1600" i="1" dirty="0" err="1">
                <a:latin typeface="IFAO-Grec Unicode"/>
                <a:cs typeface="Arial" charset="0"/>
                <a:hlinkClick r:id="rId44"/>
              </a:rPr>
              <a:t>ὅδ᾽</a:t>
            </a:r>
            <a:r>
              <a:rPr lang="en-GB" sz="1600" i="1" dirty="0">
                <a:latin typeface="IFAO-Grec Unicode"/>
                <a:cs typeface="Arial" charset="0"/>
              </a:rPr>
              <a:t> </a:t>
            </a:r>
            <a:r>
              <a:rPr lang="el-GR" sz="1600" i="1" dirty="0" err="1">
                <a:latin typeface="IFAO-Grec Unicode"/>
                <a:cs typeface="Arial" charset="0"/>
                <a:hlinkClick r:id="rId45"/>
              </a:rPr>
              <a:t>ἁνὴρ</a:t>
            </a:r>
            <a:r>
              <a:rPr lang="en-GB" sz="1600" i="1" dirty="0">
                <a:latin typeface="IFAO-Grec Unicode"/>
                <a:cs typeface="Arial" charset="0"/>
              </a:rPr>
              <a:t> </a:t>
            </a:r>
            <a:r>
              <a:rPr lang="el-GR" sz="1600" i="1" dirty="0" err="1">
                <a:latin typeface="IFAO-Grec Unicode"/>
                <a:cs typeface="Arial" charset="0"/>
                <a:hlinkClick r:id="rId46"/>
              </a:rPr>
              <a:t>χεῖρας</a:t>
            </a:r>
            <a:r>
              <a:rPr lang="en-GB" sz="1600" i="1" dirty="0">
                <a:latin typeface="IFAO-Grec Unicode"/>
                <a:cs typeface="Arial" charset="0"/>
              </a:rPr>
              <a:t> </a:t>
            </a:r>
            <a:r>
              <a:rPr lang="el-GR" sz="1600" i="1" dirty="0" err="1">
                <a:latin typeface="IFAO-Grec Unicode"/>
                <a:cs typeface="Arial" charset="0"/>
                <a:hlinkClick r:id="rId47"/>
              </a:rPr>
              <a:t>φονίας</a:t>
            </a:r>
            <a:r>
              <a:rPr lang="en-GB" sz="1600" i="1" dirty="0">
                <a:latin typeface="IFAO-Grec Unicode"/>
                <a:cs typeface="Arial" charset="0"/>
              </a:rPr>
              <a:t> </a:t>
            </a:r>
            <a:r>
              <a:rPr lang="el-GR" sz="1600" i="1" dirty="0" err="1">
                <a:latin typeface="IFAO-Grec Unicode"/>
                <a:cs typeface="Arial" charset="0"/>
                <a:hlinkClick r:id="rId48"/>
              </a:rPr>
              <a:t>ἐπικρύπτει</a:t>
            </a:r>
            <a:r>
              <a:rPr lang="el-GR" sz="1600" i="1" dirty="0">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dirty="0" err="1">
                <a:latin typeface="IFAO-Grec Unicode"/>
                <a:cs typeface="Arial" charset="0"/>
              </a:rPr>
              <a:t>ὅποιος</a:t>
            </a:r>
            <a:r>
              <a:rPr lang="el-GR" sz="1600" dirty="0">
                <a:latin typeface="IFAO-Grec Unicode"/>
                <a:cs typeface="Arial" charset="0"/>
              </a:rPr>
              <a:t> </a:t>
            </a:r>
            <a:r>
              <a:rPr lang="el-GR" sz="1600" dirty="0" err="1">
                <a:latin typeface="IFAO-Grec Unicode"/>
                <a:cs typeface="Arial" charset="0"/>
              </a:rPr>
              <a:t>ὅμως</a:t>
            </a:r>
            <a:r>
              <a:rPr lang="el-GR" sz="1600" dirty="0">
                <a:latin typeface="IFAO-Grec Unicode"/>
                <a:cs typeface="Arial" charset="0"/>
              </a:rPr>
              <a:t> </a:t>
            </a:r>
            <a:r>
              <a:rPr lang="el-GR" sz="1600" dirty="0" err="1">
                <a:latin typeface="IFAO-Grec Unicode"/>
                <a:cs typeface="Arial" charset="0"/>
              </a:rPr>
              <a:t>ἁμαρτωλός</a:t>
            </a:r>
            <a:r>
              <a:rPr lang="el-GR" sz="1600" dirty="0">
                <a:latin typeface="IFAO-Grec Unicode"/>
                <a:cs typeface="Arial" charset="0"/>
              </a:rPr>
              <a:t> – </a:t>
            </a:r>
            <a:r>
              <a:rPr lang="el-GR" sz="1600" dirty="0" err="1">
                <a:latin typeface="IFAO-Grec Unicode"/>
                <a:cs typeface="Arial" charset="0"/>
              </a:rPr>
              <a:t>σὰν</a:t>
            </a:r>
            <a:r>
              <a:rPr lang="el-GR" sz="1600" dirty="0">
                <a:latin typeface="IFAO-Grec Unicode"/>
                <a:cs typeface="Arial" charset="0"/>
              </a:rPr>
              <a:t> </a:t>
            </a:r>
            <a:r>
              <a:rPr lang="el-GR" sz="1600" dirty="0" err="1">
                <a:latin typeface="IFAO-Grec Unicode"/>
                <a:cs typeface="Arial" charset="0"/>
              </a:rPr>
              <a:t>αὐτὸν</a:t>
            </a:r>
            <a:r>
              <a:rPr lang="el-GR" sz="1600" dirty="0">
                <a:latin typeface="IFAO-Grec Unicode"/>
                <a:cs typeface="Arial" charset="0"/>
              </a:rPr>
              <a:t> </a:t>
            </a:r>
            <a:r>
              <a:rPr lang="el-GR" sz="1600" dirty="0" err="1">
                <a:latin typeface="IFAO-Grec Unicode"/>
                <a:cs typeface="Arial" charset="0"/>
              </a:rPr>
              <a:t>τὸν</a:t>
            </a:r>
            <a:r>
              <a:rPr lang="el-GR" sz="1600" dirty="0">
                <a:latin typeface="IFAO-Grec Unicode"/>
                <a:cs typeface="Arial" charset="0"/>
              </a:rPr>
              <a:t> </a:t>
            </a:r>
            <a:r>
              <a:rPr lang="el-GR" sz="1600" dirty="0" err="1">
                <a:latin typeface="IFAO-Grec Unicode"/>
                <a:cs typeface="Arial" charset="0"/>
              </a:rPr>
              <a:t>ἄνδρα</a:t>
            </a:r>
            <a:r>
              <a:rPr lang="el-GR" sz="1600" dirty="0">
                <a:latin typeface="IFAO-Grec Unicode"/>
                <a:cs typeface="Arial" charset="0"/>
              </a:rPr>
              <a:t> – </a:t>
            </a:r>
            <a:r>
              <a:rPr lang="el-GR" sz="1600" dirty="0" err="1">
                <a:latin typeface="IFAO-Grec Unicode"/>
                <a:cs typeface="Arial" charset="0"/>
              </a:rPr>
              <a:t>τὰ</a:t>
            </a:r>
            <a:r>
              <a:rPr lang="el-GR" sz="1600" dirty="0">
                <a:latin typeface="IFAO-Grec Unicode"/>
                <a:cs typeface="Arial" charset="0"/>
              </a:rPr>
              <a:t> χέρια </a:t>
            </a:r>
            <a:r>
              <a:rPr lang="el-GR" sz="1600" dirty="0" err="1">
                <a:latin typeface="IFAO-Grec Unicode"/>
                <a:cs typeface="Arial" charset="0"/>
              </a:rPr>
              <a:t>τὰ</a:t>
            </a:r>
            <a:r>
              <a:rPr lang="el-GR" sz="1600" dirty="0">
                <a:latin typeface="IFAO-Grec Unicode"/>
                <a:cs typeface="Arial" charset="0"/>
              </a:rPr>
              <a:t> </a:t>
            </a:r>
            <a:r>
              <a:rPr lang="el-GR" sz="1600" dirty="0" err="1">
                <a:latin typeface="IFAO-Grec Unicode"/>
                <a:cs typeface="Arial" charset="0"/>
              </a:rPr>
              <a:t>φονικὰ</a:t>
            </a:r>
            <a:r>
              <a:rPr lang="el-GR" sz="1600" dirty="0">
                <a:latin typeface="IFAO-Grec Unicode"/>
                <a:cs typeface="Arial" charset="0"/>
              </a:rPr>
              <a:t> </a:t>
            </a:r>
            <a:r>
              <a:rPr lang="el-GR" sz="1600" dirty="0" err="1">
                <a:latin typeface="IFAO-Grec Unicode"/>
                <a:cs typeface="Arial" charset="0"/>
              </a:rPr>
              <a:t>ἀποκρύπτει</a:t>
            </a:r>
            <a:r>
              <a:rPr lang="el-GR" sz="1600" dirty="0">
                <a:latin typeface="IFAO-Grec Unicode"/>
                <a:cs typeface="Arial" charset="0"/>
              </a:rPr>
              <a:t>,</a:t>
            </a:r>
            <a:endParaRPr lang="en-US" sz="1600" dirty="0">
              <a:latin typeface="IFAO-Grec Unicode"/>
              <a:cs typeface="Arial" charset="0"/>
            </a:endParaRPr>
          </a:p>
          <a:p>
            <a:pPr eaLnBrk="0" hangingPunct="0">
              <a:tabLst>
                <a:tab pos="1257300" algn="l"/>
              </a:tabLst>
              <a:defRPr/>
            </a:pPr>
            <a:endParaRPr lang="el-GR" sz="1400" dirty="0">
              <a:latin typeface="Arial" charset="0"/>
              <a:cs typeface="Arial" charset="0"/>
            </a:endParaRPr>
          </a:p>
          <a:p>
            <a:pPr eaLnBrk="0" hangingPunct="0">
              <a:tabLst>
                <a:tab pos="1257300" algn="l"/>
              </a:tabLst>
              <a:defRPr/>
            </a:pPr>
            <a:r>
              <a:rPr lang="en-US" sz="1600" dirty="0">
                <a:latin typeface="IFAO-Grec Unicode"/>
                <a:cs typeface="Arial" charset="0"/>
              </a:rPr>
              <a:t> (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 (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n-US" sz="1600" b="1"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υ</a:t>
            </a:r>
            <a:r>
              <a:rPr lang="en-US" sz="1600" dirty="0">
                <a:latin typeface="IFAO-Grec Unicode"/>
                <a:cs typeface="Arial" charset="0"/>
              </a:rPr>
              <a:t>)( -</a:t>
            </a:r>
            <a:r>
              <a:rPr lang="el-GR" sz="1600" dirty="0">
                <a:latin typeface="IFAO-Grec Unicode"/>
                <a:cs typeface="Arial" charset="0"/>
              </a:rPr>
              <a:t>΄</a:t>
            </a:r>
            <a:r>
              <a:rPr lang="en-US" sz="1600" dirty="0">
                <a:latin typeface="IFAO-Grec Unicode"/>
                <a:cs typeface="Arial" charset="0"/>
              </a:rPr>
              <a:t>  - )(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ύ</a:t>
            </a:r>
            <a:r>
              <a:rPr lang="en-US" sz="1600" dirty="0">
                <a:latin typeface="IFAO-Grec Unicode"/>
                <a:cs typeface="Arial" charset="0"/>
              </a:rPr>
              <a:t> -)</a:t>
            </a:r>
            <a:r>
              <a:rPr lang="el-GR" sz="1600" dirty="0">
                <a:latin typeface="IFAO-Grec Unicode"/>
                <a:cs typeface="Arial" charset="0"/>
              </a:rPr>
              <a:t>      </a:t>
            </a:r>
            <a:r>
              <a:rPr lang="en-US" sz="1600" dirty="0">
                <a:latin typeface="IFAO-Grec Unicode"/>
                <a:cs typeface="Arial" charset="0"/>
              </a:rPr>
              <a:t> </a:t>
            </a:r>
            <a:r>
              <a:rPr lang="el-GR" sz="1600" dirty="0">
                <a:latin typeface="IFAO-Grec Unicode"/>
                <a:cs typeface="Arial" charset="0"/>
              </a:rPr>
              <a:t>(ύ ύ   -)(-΄ </a:t>
            </a:r>
            <a:r>
              <a:rPr lang="el-GR" sz="1600" dirty="0" err="1">
                <a:latin typeface="Gr_Symbol"/>
                <a:cs typeface="Arial" charset="0"/>
              </a:rPr>
              <a:t></a:t>
            </a:r>
            <a:r>
              <a:rPr lang="el-GR" sz="1600" dirty="0">
                <a:latin typeface="Arial" charset="0"/>
                <a:cs typeface="Arial" charset="0"/>
              </a:rPr>
              <a:t>)</a:t>
            </a:r>
            <a:r>
              <a:rPr lang="el-GR" sz="1600" b="1" dirty="0">
                <a:latin typeface="IFAO-Grec Unicode"/>
                <a:cs typeface="Arial" charset="0"/>
              </a:rPr>
              <a:t>’</a:t>
            </a:r>
            <a:endParaRPr lang="el-GR" sz="1600" dirty="0">
              <a:latin typeface="Arial" charset="0"/>
              <a:cs typeface="Arial" charset="0"/>
            </a:endParaRPr>
          </a:p>
          <a:p>
            <a:pPr eaLnBrk="0" hangingPunct="0">
              <a:tabLst>
                <a:tab pos="1257300" algn="l"/>
              </a:tabLst>
              <a:defRPr/>
            </a:pPr>
            <a:r>
              <a:rPr lang="el-GR" sz="1600" i="1" dirty="0">
                <a:latin typeface="IFAO-Grec Unicode"/>
                <a:cs typeface="Arial" charset="0"/>
                <a:hlinkClick r:id="rId49"/>
              </a:rPr>
              <a:t>μάρτυρες</a:t>
            </a:r>
            <a:r>
              <a:rPr lang="en-GB" sz="1600" i="1" dirty="0">
                <a:latin typeface="IFAO-Grec Unicode"/>
                <a:cs typeface="Arial" charset="0"/>
              </a:rPr>
              <a:t> </a:t>
            </a:r>
            <a:r>
              <a:rPr lang="el-GR" sz="1600" i="1" dirty="0" err="1">
                <a:latin typeface="IFAO-Grec Unicode"/>
                <a:cs typeface="Arial" charset="0"/>
                <a:hlinkClick r:id="rId50"/>
              </a:rPr>
              <a:t>ὀρθαὶ</a:t>
            </a:r>
            <a:r>
              <a:rPr lang="en-GB" sz="1600" i="1" dirty="0">
                <a:latin typeface="IFAO-Grec Unicode"/>
                <a:cs typeface="Arial" charset="0"/>
              </a:rPr>
              <a:t> </a:t>
            </a:r>
            <a:r>
              <a:rPr lang="el-GR" sz="1600" i="1" dirty="0" err="1">
                <a:latin typeface="IFAO-Grec Unicode"/>
                <a:cs typeface="Arial" charset="0"/>
                <a:hlinkClick r:id="rId51"/>
              </a:rPr>
              <a:t>τοῖσι</a:t>
            </a:r>
            <a:r>
              <a:rPr lang="en-GB" sz="1600" i="1" dirty="0">
                <a:latin typeface="IFAO-Grec Unicode"/>
                <a:cs typeface="Arial" charset="0"/>
              </a:rPr>
              <a:t> </a:t>
            </a:r>
            <a:r>
              <a:rPr lang="el-GR" sz="1600" i="1" dirty="0" err="1">
                <a:latin typeface="IFAO-Grec Unicode"/>
                <a:cs typeface="Arial" charset="0"/>
                <a:hlinkClick r:id="rId52"/>
              </a:rPr>
              <a:t>θανοῦσιν</a:t>
            </a:r>
            <a:r>
              <a:rPr lang="en-GB" sz="1600" i="1" dirty="0">
                <a:latin typeface="IFAO-Grec Unicode"/>
                <a:cs typeface="Arial" charset="0"/>
              </a:rPr>
              <a:t> </a:t>
            </a:r>
            <a:r>
              <a:rPr lang="el-GR" sz="1600" i="1" dirty="0" err="1">
                <a:latin typeface="IFAO-Grec Unicode"/>
                <a:cs typeface="Arial" charset="0"/>
                <a:hlinkClick r:id="rId53"/>
              </a:rPr>
              <a:t>παραγιγνόμεναι</a:t>
            </a:r>
            <a:r>
              <a:rPr lang="en-GB" sz="1600" i="1" dirty="0">
                <a:latin typeface="IFAO-Grec Unicode"/>
                <a:cs typeface="Arial" charset="0"/>
              </a:rPr>
              <a:t> </a:t>
            </a:r>
            <a:r>
              <a:rPr lang="el-GR" sz="1600" i="1" dirty="0">
                <a:latin typeface="IFAO-Grec Unicode"/>
                <a:cs typeface="Arial" charset="0"/>
                <a:hlinkClick r:id="rId54"/>
              </a:rPr>
              <a:t>πράκτορες</a:t>
            </a:r>
            <a:r>
              <a:rPr lang="en-GB" sz="1600" i="1" dirty="0">
                <a:latin typeface="IFAO-Grec Unicode"/>
                <a:cs typeface="Arial" charset="0"/>
              </a:rPr>
              <a:t> </a:t>
            </a:r>
            <a:r>
              <a:rPr lang="el-GR" sz="1600" i="1" dirty="0" err="1">
                <a:latin typeface="IFAO-Grec Unicode"/>
                <a:cs typeface="Arial" charset="0"/>
                <a:hlinkClick r:id="rId55"/>
              </a:rPr>
              <a:t>αἵματος</a:t>
            </a:r>
            <a:r>
              <a:rPr lang="el-GR" sz="1600" i="1" dirty="0">
                <a:latin typeface="IFAO-Grec Unicode"/>
                <a:cs typeface="Arial" charset="0"/>
              </a:rPr>
              <a:t>   </a:t>
            </a:r>
            <a:r>
              <a:rPr lang="el-GR" sz="1600" i="1" dirty="0" err="1">
                <a:latin typeface="IFAO-Grec Unicode"/>
                <a:cs typeface="Arial" charset="0"/>
                <a:hlinkClick r:id="rId56"/>
              </a:rPr>
              <a:t>αὐτῷ</a:t>
            </a:r>
            <a:r>
              <a:rPr lang="en-GB" sz="1600" i="1" dirty="0">
                <a:latin typeface="IFAO-Grec Unicode"/>
                <a:cs typeface="Arial" charset="0"/>
              </a:rPr>
              <a:t> </a:t>
            </a:r>
            <a:r>
              <a:rPr lang="el-GR" sz="1600" i="1" dirty="0" err="1">
                <a:latin typeface="IFAO-Grec Unicode"/>
                <a:cs typeface="Arial" charset="0"/>
                <a:hlinkClick r:id="rId57"/>
              </a:rPr>
              <a:t>τελέως</a:t>
            </a:r>
            <a:r>
              <a:rPr lang="en-GB" sz="1600" i="1" dirty="0">
                <a:latin typeface="IFAO-Grec Unicode"/>
                <a:cs typeface="Arial" charset="0"/>
              </a:rPr>
              <a:t> </a:t>
            </a:r>
            <a:r>
              <a:rPr lang="el-GR" sz="1600" i="1" dirty="0">
                <a:latin typeface="IFAO-Grec Unicode"/>
                <a:cs typeface="Arial" charset="0"/>
              </a:rPr>
              <a:t>     </a:t>
            </a:r>
            <a:r>
              <a:rPr lang="el-GR" sz="1600" i="1" dirty="0" err="1">
                <a:latin typeface="IFAO-Grec Unicode"/>
                <a:cs typeface="Arial" charset="0"/>
                <a:hlinkClick r:id="rId58"/>
              </a:rPr>
              <a:t>ἐφάνημεν</a:t>
            </a:r>
            <a:r>
              <a:rPr lang="el-GR" sz="1600" i="1" dirty="0">
                <a:latin typeface="IFAO-Grec Unicode"/>
                <a:cs typeface="Arial" charset="0"/>
              </a:rPr>
              <a:t> .</a:t>
            </a:r>
          </a:p>
          <a:p>
            <a:pPr eaLnBrk="0" hangingPunct="0">
              <a:tabLst>
                <a:tab pos="1257300" algn="l"/>
              </a:tabLst>
              <a:defRPr/>
            </a:pPr>
            <a:r>
              <a:rPr lang="el-GR" sz="1600" dirty="0">
                <a:latin typeface="IFAO-Grec Unicode"/>
                <a:cs typeface="Arial" charset="0"/>
              </a:rPr>
              <a:t>μάρτυρες </a:t>
            </a:r>
            <a:r>
              <a:rPr lang="el-GR" sz="1600" dirty="0" err="1">
                <a:latin typeface="IFAO-Grec Unicode"/>
                <a:cs typeface="Arial" charset="0"/>
              </a:rPr>
              <a:t>ἀληθινοὶ</a:t>
            </a:r>
            <a:r>
              <a:rPr lang="el-GR" sz="1600" dirty="0">
                <a:latin typeface="IFAO-Grec Unicode"/>
                <a:cs typeface="Arial" charset="0"/>
              </a:rPr>
              <a:t> </a:t>
            </a:r>
            <a:r>
              <a:rPr lang="el-GR" sz="1600" dirty="0" err="1">
                <a:latin typeface="IFAO-Grec Unicode"/>
                <a:cs typeface="Arial" charset="0"/>
              </a:rPr>
              <a:t>αὐτῶν</a:t>
            </a:r>
            <a:r>
              <a:rPr lang="el-GR" sz="1600" dirty="0">
                <a:latin typeface="IFAO-Grec Unicode"/>
                <a:cs typeface="Arial" charset="0"/>
              </a:rPr>
              <a:t> </a:t>
            </a:r>
            <a:r>
              <a:rPr lang="el-GR" sz="1600" dirty="0" err="1">
                <a:latin typeface="IFAO-Grec Unicode"/>
                <a:cs typeface="Arial" charset="0"/>
              </a:rPr>
              <a:t>τῶν</a:t>
            </a:r>
            <a:r>
              <a:rPr lang="el-GR" sz="1600" dirty="0">
                <a:latin typeface="IFAO-Grec Unicode"/>
                <a:cs typeface="Arial" charset="0"/>
              </a:rPr>
              <a:t> </a:t>
            </a:r>
            <a:r>
              <a:rPr lang="el-GR" sz="1600" dirty="0" err="1">
                <a:latin typeface="IFAO-Grec Unicode"/>
                <a:cs typeface="Arial" charset="0"/>
              </a:rPr>
              <a:t>νεκρῶν</a:t>
            </a:r>
            <a:r>
              <a:rPr lang="el-GR" sz="1600" dirty="0">
                <a:latin typeface="IFAO-Grec Unicode"/>
                <a:cs typeface="Arial" charset="0"/>
              </a:rPr>
              <a:t> </a:t>
            </a:r>
            <a:r>
              <a:rPr lang="el-GR" sz="1600" dirty="0" err="1">
                <a:latin typeface="IFAO-Grec Unicode"/>
                <a:cs typeface="Arial" charset="0"/>
              </a:rPr>
              <a:t>ἐμφανιζόμενες</a:t>
            </a:r>
            <a:r>
              <a:rPr lang="el-GR" sz="1600" dirty="0">
                <a:latin typeface="IFAO-Grec Unicode"/>
                <a:cs typeface="Arial" charset="0"/>
              </a:rPr>
              <a:t>, </a:t>
            </a:r>
            <a:r>
              <a:rPr lang="el-GR" sz="1600" dirty="0" err="1">
                <a:latin typeface="IFAO-Grec Unicode"/>
                <a:cs typeface="Arial" charset="0"/>
              </a:rPr>
              <a:t>διεκδικητὲς</a:t>
            </a:r>
            <a:r>
              <a:rPr lang="el-GR" sz="1600" dirty="0">
                <a:latin typeface="IFAO-Grec Unicode"/>
                <a:cs typeface="Arial" charset="0"/>
              </a:rPr>
              <a:t> </a:t>
            </a:r>
            <a:r>
              <a:rPr lang="el-GR" sz="1600" dirty="0" err="1">
                <a:latin typeface="IFAO-Grec Unicode"/>
                <a:cs typeface="Arial" charset="0"/>
              </a:rPr>
              <a:t>τοῦ</a:t>
            </a:r>
            <a:r>
              <a:rPr lang="el-GR" sz="1600" dirty="0">
                <a:latin typeface="IFAO-Grec Unicode"/>
                <a:cs typeface="Arial" charset="0"/>
              </a:rPr>
              <a:t> </a:t>
            </a:r>
            <a:r>
              <a:rPr lang="el-GR" sz="1600" dirty="0" err="1">
                <a:latin typeface="IFAO-Grec Unicode"/>
                <a:cs typeface="Arial" charset="0"/>
              </a:rPr>
              <a:t>αἵματός</a:t>
            </a:r>
            <a:r>
              <a:rPr lang="el-GR" sz="1600" dirty="0">
                <a:latin typeface="IFAO-Grec Unicode"/>
                <a:cs typeface="Arial" charset="0"/>
              </a:rPr>
              <a:t> του φαινόμαστε.</a:t>
            </a:r>
            <a:endParaRPr lang="el-GR" sz="1600" dirty="0">
              <a:latin typeface="Arial" charset="0"/>
              <a:cs typeface="Arial" charset="0"/>
            </a:endParaRPr>
          </a:p>
        </p:txBody>
      </p:sp>
    </p:spTree>
    <p:extLst>
      <p:ext uri="{BB962C8B-B14F-4D97-AF65-F5344CB8AC3E}">
        <p14:creationId xmlns:p14="http://schemas.microsoft.com/office/powerpoint/2010/main" val="4190794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35" name="Text Box 2"/>
          <p:cNvSpPr txBox="1">
            <a:spLocks noChangeArrowheads="1"/>
          </p:cNvSpPr>
          <p:nvPr/>
        </p:nvSpPr>
        <p:spPr bwMode="auto">
          <a:xfrm>
            <a:off x="446088" y="5719763"/>
            <a:ext cx="8555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l-GR" altLang="el-GR" b="1" dirty="0" err="1">
                <a:solidFill>
                  <a:srgbClr val="800000"/>
                </a:solidFill>
              </a:rPr>
              <a:t>Gorgon</a:t>
            </a:r>
            <a:r>
              <a:rPr lang="el-GR" altLang="el-GR" b="1" dirty="0">
                <a:solidFill>
                  <a:srgbClr val="800000"/>
                </a:solidFill>
              </a:rPr>
              <a:t>. </a:t>
            </a:r>
            <a:r>
              <a:rPr lang="el-GR" altLang="el-GR" b="1" dirty="0" err="1">
                <a:solidFill>
                  <a:srgbClr val="800000"/>
                </a:solidFill>
              </a:rPr>
              <a:t>Side</a:t>
            </a:r>
            <a:r>
              <a:rPr lang="el-GR" altLang="el-GR" b="1" dirty="0">
                <a:solidFill>
                  <a:srgbClr val="800000"/>
                </a:solidFill>
              </a:rPr>
              <a:t> A </a:t>
            </a:r>
            <a:r>
              <a:rPr lang="el-GR" altLang="el-GR" b="1" dirty="0" err="1">
                <a:solidFill>
                  <a:srgbClr val="800000"/>
                </a:solidFill>
              </a:rPr>
              <a:t>from</a:t>
            </a:r>
            <a:r>
              <a:rPr lang="el-GR" altLang="el-GR" b="1" dirty="0">
                <a:solidFill>
                  <a:srgbClr val="800000"/>
                </a:solidFill>
              </a:rPr>
              <a:t> </a:t>
            </a:r>
            <a:r>
              <a:rPr lang="el-GR" altLang="el-GR" b="1" dirty="0" err="1">
                <a:solidFill>
                  <a:srgbClr val="800000"/>
                </a:solidFill>
              </a:rPr>
              <a:t>an</a:t>
            </a:r>
            <a:r>
              <a:rPr lang="el-GR" altLang="el-GR" b="1" dirty="0">
                <a:solidFill>
                  <a:srgbClr val="800000"/>
                </a:solidFill>
              </a:rPr>
              <a:t> </a:t>
            </a:r>
            <a:r>
              <a:rPr lang="el-GR" altLang="el-GR" b="1" dirty="0" err="1">
                <a:solidFill>
                  <a:srgbClr val="800000"/>
                </a:solidFill>
              </a:rPr>
              <a:t>Attic</a:t>
            </a:r>
            <a:r>
              <a:rPr lang="el-GR" altLang="el-GR" b="1" dirty="0">
                <a:solidFill>
                  <a:srgbClr val="800000"/>
                </a:solidFill>
              </a:rPr>
              <a:t> </a:t>
            </a:r>
            <a:r>
              <a:rPr lang="el-GR" altLang="el-GR" b="1" dirty="0" err="1">
                <a:solidFill>
                  <a:srgbClr val="800000"/>
                </a:solidFill>
              </a:rPr>
              <a:t>black-figure</a:t>
            </a:r>
            <a:r>
              <a:rPr lang="el-GR" altLang="el-GR" b="1" dirty="0">
                <a:solidFill>
                  <a:srgbClr val="800000"/>
                </a:solidFill>
              </a:rPr>
              <a:t> </a:t>
            </a:r>
            <a:r>
              <a:rPr lang="el-GR" altLang="el-GR" b="1" dirty="0" err="1">
                <a:solidFill>
                  <a:srgbClr val="800000"/>
                </a:solidFill>
              </a:rPr>
              <a:t>neck-amphora</a:t>
            </a:r>
            <a:r>
              <a:rPr lang="el-GR" altLang="el-GR" b="1" dirty="0">
                <a:solidFill>
                  <a:srgbClr val="800000"/>
                </a:solidFill>
              </a:rPr>
              <a:t>, </a:t>
            </a:r>
          </a:p>
          <a:p>
            <a:pPr eaLnBrk="1" hangingPunct="1"/>
            <a:r>
              <a:rPr lang="el-GR" altLang="el-GR" b="1" dirty="0" err="1">
                <a:solidFill>
                  <a:srgbClr val="800000"/>
                </a:solidFill>
              </a:rPr>
              <a:t>ca</a:t>
            </a:r>
            <a:r>
              <a:rPr lang="el-GR" altLang="el-GR" b="1" dirty="0">
                <a:solidFill>
                  <a:srgbClr val="800000"/>
                </a:solidFill>
              </a:rPr>
              <a:t>. 520–510 BC.</a:t>
            </a:r>
          </a:p>
        </p:txBody>
      </p:sp>
      <p:sp>
        <p:nvSpPr>
          <p:cNvPr id="44036" name="Text Box 3"/>
          <p:cNvSpPr txBox="1">
            <a:spLocks noChangeArrowheads="1"/>
          </p:cNvSpPr>
          <p:nvPr/>
        </p:nvSpPr>
        <p:spPr bwMode="auto">
          <a:xfrm>
            <a:off x="2763838" y="6527800"/>
            <a:ext cx="3859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l-GR" altLang="el-GR" b="1">
                <a:solidFill>
                  <a:srgbClr val="800000"/>
                </a:solidFill>
              </a:rPr>
              <a:t>Gorgon_Louvre_F230</a:t>
            </a:r>
          </a:p>
        </p:txBody>
      </p:sp>
      <p:sp>
        <p:nvSpPr>
          <p:cNvPr id="5" name="Rectangle 2"/>
          <p:cNvSpPr>
            <a:spLocks noChangeArrowheads="1"/>
          </p:cNvSpPr>
          <p:nvPr/>
        </p:nvSpPr>
        <p:spPr bwMode="auto">
          <a:xfrm>
            <a:off x="8370824" y="667160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a:t>
            </a:r>
            <a:r>
              <a:rPr lang="el-GR" altLang="el-GR" sz="900" dirty="0">
                <a:solidFill>
                  <a:schemeClr val="bg1"/>
                </a:solidFill>
              </a:rPr>
              <a:t>3</a:t>
            </a:r>
          </a:p>
        </p:txBody>
      </p:sp>
    </p:spTree>
    <p:extLst>
      <p:ext uri="{BB962C8B-B14F-4D97-AF65-F5344CB8AC3E}">
        <p14:creationId xmlns:p14="http://schemas.microsoft.com/office/powerpoint/2010/main" val="1096235084"/>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59" name="Text Box 2"/>
          <p:cNvSpPr txBox="1">
            <a:spLocks noChangeArrowheads="1"/>
          </p:cNvSpPr>
          <p:nvPr/>
        </p:nvSpPr>
        <p:spPr bwMode="auto">
          <a:xfrm>
            <a:off x="-14288" y="5743575"/>
            <a:ext cx="9097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800000"/>
                </a:solidFill>
              </a:rPr>
              <a:t>An archaic Gorgon (around 580 BC), as depicted on a pediment from the temple of Artemis in Corfu, on display at the Archaeological Museum of Corfu</a:t>
            </a:r>
            <a:r>
              <a:rPr lang="el-GR" altLang="el-GR">
                <a:solidFill>
                  <a:srgbClr val="000000"/>
                </a:solidFill>
              </a:rPr>
              <a:t>.</a:t>
            </a:r>
          </a:p>
        </p:txBody>
      </p:sp>
      <p:sp>
        <p:nvSpPr>
          <p:cNvPr id="4" name="Rectangle 2"/>
          <p:cNvSpPr>
            <a:spLocks noChangeArrowheads="1"/>
          </p:cNvSpPr>
          <p:nvPr/>
        </p:nvSpPr>
        <p:spPr bwMode="auto">
          <a:xfrm>
            <a:off x="8439109" y="658680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4</a:t>
            </a:r>
            <a:endParaRPr lang="el-GR" altLang="el-GR" sz="900" dirty="0">
              <a:solidFill>
                <a:schemeClr val="bg1"/>
              </a:solidFill>
            </a:endParaRPr>
          </a:p>
        </p:txBody>
      </p:sp>
    </p:spTree>
    <p:extLst>
      <p:ext uri="{BB962C8B-B14F-4D97-AF65-F5344CB8AC3E}">
        <p14:creationId xmlns:p14="http://schemas.microsoft.com/office/powerpoint/2010/main" val="164005167"/>
      </p:ext>
    </p:extLst>
  </p:cSld>
  <p:clrMapOvr>
    <a:masterClrMapping/>
  </p:clrMapOvr>
  <p:transition spd="slow" advTm="11264">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TotalTime>
  <Words>1140</Words>
  <Application>Microsoft Office PowerPoint</Application>
  <PresentationFormat>On-screen Show (4:3)</PresentationFormat>
  <Paragraphs>187</Paragraphs>
  <Slides>32</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Microsoft YaHei</vt:lpstr>
      <vt:lpstr>Arial</vt:lpstr>
      <vt:lpstr>Calibri</vt:lpstr>
      <vt:lpstr>Courier New</vt:lpstr>
      <vt:lpstr>Gr_Symbol</vt:lpstr>
      <vt:lpstr>Helvetica</vt:lpstr>
      <vt:lpstr>IFAO-Grec Unicode</vt:lpstr>
      <vt:lpstr>Segoe UI</vt:lpstr>
      <vt:lpstr>Times New Roman</vt:lpstr>
      <vt:lpstr>Wingdings</vt:lpstr>
      <vt:lpstr>Θέμα του Office</vt:lpstr>
      <vt:lpstr>Φιλοσοφία της Ιστορίας και του Πολιτισμού </vt:lpstr>
      <vt:lpstr>Βιωματικές εφαρμογές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ourna</cp:lastModifiedBy>
  <cp:revision>210</cp:revision>
  <dcterms:created xsi:type="dcterms:W3CDTF">2012-09-06T09:03:05Z</dcterms:created>
  <dcterms:modified xsi:type="dcterms:W3CDTF">2015-12-10T09:44:03Z</dcterms:modified>
</cp:coreProperties>
</file>