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1" r:id="rId1"/>
  </p:sldMasterIdLst>
  <p:notesMasterIdLst>
    <p:notesMasterId r:id="rId36"/>
  </p:notesMasterIdLst>
  <p:sldIdLst>
    <p:sldId id="292" r:id="rId2"/>
    <p:sldId id="293" r:id="rId3"/>
    <p:sldId id="294" r:id="rId4"/>
    <p:sldId id="295" r:id="rId5"/>
    <p:sldId id="296" r:id="rId6"/>
    <p:sldId id="297" r:id="rId7"/>
    <p:sldId id="298" r:id="rId8"/>
    <p:sldId id="29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80549"/>
    <a:srgbClr val="006600"/>
    <a:srgbClr val="014D3D"/>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750" autoAdjust="0"/>
    <p:restoredTop sz="94162" autoAdjust="0"/>
  </p:normalViewPr>
  <p:slideViewPr>
    <p:cSldViewPr>
      <p:cViewPr varScale="1">
        <p:scale>
          <a:sx n="74" d="100"/>
          <a:sy n="74" d="100"/>
        </p:scale>
        <p:origin x="72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MS PGothic" panose="020B0600070205080204" pitchFamily="34" charset="-128"/>
              </a:defRPr>
            </a:lvl1pPr>
          </a:lstStyle>
          <a:p>
            <a:pPr>
              <a:defRPr/>
            </a:pPr>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MS PGothic" panose="020B0600070205080204" pitchFamily="34" charset="-128"/>
              </a:defRPr>
            </a:lvl1pPr>
          </a:lstStyle>
          <a:p>
            <a:pPr>
              <a:defRPr/>
            </a:pPr>
            <a:fld id="{5BBD4BE4-954E-4C39-A8F2-2AC25B7313BC}" type="datetimeFigureOut">
              <a:rPr lang="el-GR"/>
              <a:pPr>
                <a:defRPr/>
              </a:pPr>
              <a:t>18/10/2015</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l-GR"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MS PGothic" panose="020B0600070205080204" pitchFamily="34" charset="-128"/>
              </a:defRPr>
            </a:lvl1pPr>
          </a:lstStyle>
          <a:p>
            <a:pPr>
              <a:defRPr/>
            </a:pPr>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MS PGothic" panose="020B0600070205080204" pitchFamily="34" charset="-128"/>
              </a:defRPr>
            </a:lvl1pPr>
          </a:lstStyle>
          <a:p>
            <a:pPr>
              <a:defRPr/>
            </a:pPr>
            <a:fld id="{310A5194-0C88-491B-8DB7-E9112007488C}" type="slidenum">
              <a:rPr lang="el-GR"/>
              <a:pPr>
                <a:defRPr/>
              </a:pPr>
              <a:t>‹#›</a:t>
            </a:fld>
            <a:endParaRPr lang="el-GR"/>
          </a:p>
        </p:txBody>
      </p:sp>
    </p:spTree>
    <p:extLst>
      <p:ext uri="{BB962C8B-B14F-4D97-AF65-F5344CB8AC3E}">
        <p14:creationId xmlns:p14="http://schemas.microsoft.com/office/powerpoint/2010/main" val="2997134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512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AF13EB-3C87-4306-B0B1-AE07907B6063}" type="slidenum">
              <a:rPr lang="en-US" altLang="el-GR" smtClean="0"/>
              <a:pPr/>
              <a:t>1</a:t>
            </a:fld>
            <a:endParaRPr lang="en-US" altLang="el-GR" smtClean="0"/>
          </a:p>
        </p:txBody>
      </p:sp>
    </p:spTree>
    <p:extLst>
      <p:ext uri="{BB962C8B-B14F-4D97-AF65-F5344CB8AC3E}">
        <p14:creationId xmlns:p14="http://schemas.microsoft.com/office/powerpoint/2010/main" val="268480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2355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5D3229C-4325-4E63-9635-FDEB3B2821B0}" type="slidenum">
              <a:rPr lang="el-GR" altLang="el-GR" smtClean="0"/>
              <a:pPr/>
              <a:t>10</a:t>
            </a:fld>
            <a:endParaRPr lang="el-GR" altLang="el-GR" smtClean="0"/>
          </a:p>
        </p:txBody>
      </p:sp>
    </p:spTree>
    <p:extLst>
      <p:ext uri="{BB962C8B-B14F-4D97-AF65-F5344CB8AC3E}">
        <p14:creationId xmlns:p14="http://schemas.microsoft.com/office/powerpoint/2010/main" val="2794021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2560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2205CA7-BC4C-4FA7-8C32-820A096FA6BD}" type="slidenum">
              <a:rPr lang="el-GR" altLang="el-GR" smtClean="0"/>
              <a:pPr/>
              <a:t>11</a:t>
            </a:fld>
            <a:endParaRPr lang="el-GR" altLang="el-GR" smtClean="0"/>
          </a:p>
        </p:txBody>
      </p:sp>
    </p:spTree>
    <p:extLst>
      <p:ext uri="{BB962C8B-B14F-4D97-AF65-F5344CB8AC3E}">
        <p14:creationId xmlns:p14="http://schemas.microsoft.com/office/powerpoint/2010/main" val="3222957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2765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572198D-55C7-46AD-8526-CA591D11A54F}" type="slidenum">
              <a:rPr lang="el-GR" altLang="el-GR" smtClean="0"/>
              <a:pPr/>
              <a:t>12</a:t>
            </a:fld>
            <a:endParaRPr lang="el-GR" altLang="el-GR" smtClean="0"/>
          </a:p>
        </p:txBody>
      </p:sp>
    </p:spTree>
    <p:extLst>
      <p:ext uri="{BB962C8B-B14F-4D97-AF65-F5344CB8AC3E}">
        <p14:creationId xmlns:p14="http://schemas.microsoft.com/office/powerpoint/2010/main" val="647636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2970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1FEDB4C-B298-42C0-B093-8056F0CDFDDE}" type="slidenum">
              <a:rPr lang="el-GR" altLang="el-GR" smtClean="0"/>
              <a:pPr/>
              <a:t>13</a:t>
            </a:fld>
            <a:endParaRPr lang="el-GR" altLang="el-GR" smtClean="0"/>
          </a:p>
        </p:txBody>
      </p:sp>
    </p:spTree>
    <p:extLst>
      <p:ext uri="{BB962C8B-B14F-4D97-AF65-F5344CB8AC3E}">
        <p14:creationId xmlns:p14="http://schemas.microsoft.com/office/powerpoint/2010/main" val="2357836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3174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1EF62E-574F-407C-9A9F-51ED609B09DE}" type="slidenum">
              <a:rPr lang="el-GR" altLang="el-GR" smtClean="0"/>
              <a:pPr/>
              <a:t>14</a:t>
            </a:fld>
            <a:endParaRPr lang="el-GR" altLang="el-GR" smtClean="0"/>
          </a:p>
        </p:txBody>
      </p:sp>
    </p:spTree>
    <p:extLst>
      <p:ext uri="{BB962C8B-B14F-4D97-AF65-F5344CB8AC3E}">
        <p14:creationId xmlns:p14="http://schemas.microsoft.com/office/powerpoint/2010/main" val="163752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3379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CE2483B-5222-4011-82DC-46739E0D1D26}" type="slidenum">
              <a:rPr lang="el-GR" altLang="el-GR" smtClean="0"/>
              <a:pPr/>
              <a:t>15</a:t>
            </a:fld>
            <a:endParaRPr lang="el-GR" altLang="el-GR" smtClean="0"/>
          </a:p>
        </p:txBody>
      </p:sp>
    </p:spTree>
    <p:extLst>
      <p:ext uri="{BB962C8B-B14F-4D97-AF65-F5344CB8AC3E}">
        <p14:creationId xmlns:p14="http://schemas.microsoft.com/office/powerpoint/2010/main" val="1811451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3584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D167A1E-20BB-417A-BAD4-C99F0035C77C}" type="slidenum">
              <a:rPr lang="el-GR" altLang="el-GR" smtClean="0"/>
              <a:pPr/>
              <a:t>16</a:t>
            </a:fld>
            <a:endParaRPr lang="el-GR" altLang="el-GR" smtClean="0"/>
          </a:p>
        </p:txBody>
      </p:sp>
    </p:spTree>
    <p:extLst>
      <p:ext uri="{BB962C8B-B14F-4D97-AF65-F5344CB8AC3E}">
        <p14:creationId xmlns:p14="http://schemas.microsoft.com/office/powerpoint/2010/main" val="1382001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3789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94D7379-397C-4905-A621-973D8DF0E2E8}" type="slidenum">
              <a:rPr lang="el-GR" altLang="el-GR" smtClean="0"/>
              <a:pPr/>
              <a:t>17</a:t>
            </a:fld>
            <a:endParaRPr lang="el-GR" altLang="el-GR" smtClean="0"/>
          </a:p>
        </p:txBody>
      </p:sp>
    </p:spTree>
    <p:extLst>
      <p:ext uri="{BB962C8B-B14F-4D97-AF65-F5344CB8AC3E}">
        <p14:creationId xmlns:p14="http://schemas.microsoft.com/office/powerpoint/2010/main" val="109508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3994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3995C8-7C35-4050-AF68-4D8887379D81}" type="slidenum">
              <a:rPr lang="el-GR" altLang="el-GR" smtClean="0"/>
              <a:pPr/>
              <a:t>18</a:t>
            </a:fld>
            <a:endParaRPr lang="el-GR" altLang="el-GR" smtClean="0"/>
          </a:p>
        </p:txBody>
      </p:sp>
    </p:spTree>
    <p:extLst>
      <p:ext uri="{BB962C8B-B14F-4D97-AF65-F5344CB8AC3E}">
        <p14:creationId xmlns:p14="http://schemas.microsoft.com/office/powerpoint/2010/main" val="101607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n-US"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E926AEE-20FE-4CEB-8AE4-A212BD23BF5D}" type="slidenum">
              <a:rPr lang="el-GR" altLang="en-US" smtClean="0"/>
              <a:pPr/>
              <a:t>19</a:t>
            </a:fld>
            <a:endParaRPr lang="el-GR" altLang="en-US" smtClean="0"/>
          </a:p>
        </p:txBody>
      </p:sp>
    </p:spTree>
    <p:extLst>
      <p:ext uri="{BB962C8B-B14F-4D97-AF65-F5344CB8AC3E}">
        <p14:creationId xmlns:p14="http://schemas.microsoft.com/office/powerpoint/2010/main" val="335190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71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EFDE504-904B-42AD-BC49-C4D95A6A6B55}" type="slidenum">
              <a:rPr lang="el-GR" altLang="el-GR" smtClean="0"/>
              <a:pPr/>
              <a:t>2</a:t>
            </a:fld>
            <a:endParaRPr lang="el-GR" altLang="el-GR" smtClean="0"/>
          </a:p>
        </p:txBody>
      </p:sp>
    </p:spTree>
    <p:extLst>
      <p:ext uri="{BB962C8B-B14F-4D97-AF65-F5344CB8AC3E}">
        <p14:creationId xmlns:p14="http://schemas.microsoft.com/office/powerpoint/2010/main" val="810105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3B2F625-48F6-4883-A36A-EAFCAD73010B}" type="slidenum">
              <a:rPr lang="el-GR" altLang="en-US" smtClean="0"/>
              <a:pPr/>
              <a:t>20</a:t>
            </a:fld>
            <a:endParaRPr lang="el-GR" altLang="en-US" smtClean="0"/>
          </a:p>
        </p:txBody>
      </p:sp>
    </p:spTree>
    <p:extLst>
      <p:ext uri="{BB962C8B-B14F-4D97-AF65-F5344CB8AC3E}">
        <p14:creationId xmlns:p14="http://schemas.microsoft.com/office/powerpoint/2010/main" val="587446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166C8B6-7727-49BB-BF53-C9BB9294D66A}" type="slidenum">
              <a:rPr lang="el-GR" altLang="en-US" smtClean="0"/>
              <a:pPr/>
              <a:t>21</a:t>
            </a:fld>
            <a:endParaRPr lang="el-GR" altLang="en-US" smtClean="0"/>
          </a:p>
        </p:txBody>
      </p:sp>
    </p:spTree>
    <p:extLst>
      <p:ext uri="{BB962C8B-B14F-4D97-AF65-F5344CB8AC3E}">
        <p14:creationId xmlns:p14="http://schemas.microsoft.com/office/powerpoint/2010/main" val="2347711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C585535-13C0-422D-A76A-97BEB0B16F4F}" type="slidenum">
              <a:rPr lang="el-GR" altLang="en-US" smtClean="0"/>
              <a:pPr/>
              <a:t>22</a:t>
            </a:fld>
            <a:endParaRPr lang="el-GR" altLang="en-US" smtClean="0"/>
          </a:p>
        </p:txBody>
      </p:sp>
    </p:spTree>
    <p:extLst>
      <p:ext uri="{BB962C8B-B14F-4D97-AF65-F5344CB8AC3E}">
        <p14:creationId xmlns:p14="http://schemas.microsoft.com/office/powerpoint/2010/main" val="213024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7CD942-AD39-4497-AA93-1211CD532B90}" type="slidenum">
              <a:rPr lang="el-GR" altLang="en-US" smtClean="0"/>
              <a:pPr/>
              <a:t>23</a:t>
            </a:fld>
            <a:endParaRPr lang="el-GR" altLang="en-US" smtClean="0"/>
          </a:p>
        </p:txBody>
      </p:sp>
    </p:spTree>
    <p:extLst>
      <p:ext uri="{BB962C8B-B14F-4D97-AF65-F5344CB8AC3E}">
        <p14:creationId xmlns:p14="http://schemas.microsoft.com/office/powerpoint/2010/main" val="4260370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DBA0C0A-AADC-4655-9392-0FC21D4E67D5}" type="slidenum">
              <a:rPr lang="el-GR" altLang="en-US" smtClean="0"/>
              <a:pPr/>
              <a:t>24</a:t>
            </a:fld>
            <a:endParaRPr lang="el-GR" altLang="en-US" smtClean="0"/>
          </a:p>
        </p:txBody>
      </p:sp>
    </p:spTree>
    <p:extLst>
      <p:ext uri="{BB962C8B-B14F-4D97-AF65-F5344CB8AC3E}">
        <p14:creationId xmlns:p14="http://schemas.microsoft.com/office/powerpoint/2010/main" val="1096472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n-US" smtClean="0"/>
              <a:t>Εικόνα 39: </a:t>
            </a:r>
            <a:endParaRPr lang="en-US" altLang="en-US" smtClean="0"/>
          </a:p>
        </p:txBody>
      </p:sp>
      <p:sp>
        <p:nvSpPr>
          <p:cNvPr id="5427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0E93977-68B0-4CA5-A309-5F90C4076475}" type="slidenum">
              <a:rPr lang="en-US" altLang="en-US" smtClean="0"/>
              <a:pPr/>
              <a:t>25</a:t>
            </a:fld>
            <a:endParaRPr lang="en-US" altLang="en-US" smtClean="0"/>
          </a:p>
        </p:txBody>
      </p:sp>
    </p:spTree>
    <p:extLst>
      <p:ext uri="{BB962C8B-B14F-4D97-AF65-F5344CB8AC3E}">
        <p14:creationId xmlns:p14="http://schemas.microsoft.com/office/powerpoint/2010/main" val="1484528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922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30064B1-CC2B-41AE-A328-75F4CF9DC9DC}" type="slidenum">
              <a:rPr lang="el-GR" altLang="el-GR" smtClean="0"/>
              <a:pPr/>
              <a:t>3</a:t>
            </a:fld>
            <a:endParaRPr lang="el-GR" altLang="el-GR" smtClean="0"/>
          </a:p>
        </p:txBody>
      </p:sp>
    </p:spTree>
    <p:extLst>
      <p:ext uri="{BB962C8B-B14F-4D97-AF65-F5344CB8AC3E}">
        <p14:creationId xmlns:p14="http://schemas.microsoft.com/office/powerpoint/2010/main" val="3843928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1126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05FAB93-FF1B-47D6-8CAF-2635761B7640}" type="slidenum">
              <a:rPr lang="el-GR" altLang="el-GR" smtClean="0"/>
              <a:pPr/>
              <a:t>4</a:t>
            </a:fld>
            <a:endParaRPr lang="el-GR" altLang="el-GR" smtClean="0"/>
          </a:p>
        </p:txBody>
      </p:sp>
    </p:spTree>
    <p:extLst>
      <p:ext uri="{BB962C8B-B14F-4D97-AF65-F5344CB8AC3E}">
        <p14:creationId xmlns:p14="http://schemas.microsoft.com/office/powerpoint/2010/main" val="246029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smtClean="0"/>
          </a:p>
        </p:txBody>
      </p:sp>
      <p:sp>
        <p:nvSpPr>
          <p:cNvPr id="1331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F027CB7-7540-4240-8005-CDB964E54A5F}" type="slidenum">
              <a:rPr lang="el-GR" altLang="el-GR" smtClean="0"/>
              <a:pPr/>
              <a:t>5</a:t>
            </a:fld>
            <a:endParaRPr lang="el-GR" altLang="el-GR" smtClean="0"/>
          </a:p>
        </p:txBody>
      </p:sp>
    </p:spTree>
    <p:extLst>
      <p:ext uri="{BB962C8B-B14F-4D97-AF65-F5344CB8AC3E}">
        <p14:creationId xmlns:p14="http://schemas.microsoft.com/office/powerpoint/2010/main" val="241301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1536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321C29C-E5DB-463C-AE99-D340888E884B}" type="slidenum">
              <a:rPr lang="el-GR" altLang="el-GR" smtClean="0"/>
              <a:pPr/>
              <a:t>6</a:t>
            </a:fld>
            <a:endParaRPr lang="el-GR" altLang="el-GR" smtClean="0"/>
          </a:p>
        </p:txBody>
      </p:sp>
    </p:spTree>
    <p:extLst>
      <p:ext uri="{BB962C8B-B14F-4D97-AF65-F5344CB8AC3E}">
        <p14:creationId xmlns:p14="http://schemas.microsoft.com/office/powerpoint/2010/main" val="432282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smtClean="0"/>
          </a:p>
        </p:txBody>
      </p:sp>
      <p:sp>
        <p:nvSpPr>
          <p:cNvPr id="1741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5DABFDA-4E9B-4C8D-9217-76C824E4A84E}" type="slidenum">
              <a:rPr lang="el-GR" altLang="el-GR" smtClean="0"/>
              <a:pPr/>
              <a:t>7</a:t>
            </a:fld>
            <a:endParaRPr lang="el-GR" altLang="el-GR" smtClean="0"/>
          </a:p>
        </p:txBody>
      </p:sp>
    </p:spTree>
    <p:extLst>
      <p:ext uri="{BB962C8B-B14F-4D97-AF65-F5344CB8AC3E}">
        <p14:creationId xmlns:p14="http://schemas.microsoft.com/office/powerpoint/2010/main" val="3483436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19460"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709DF7A-C4FF-4E42-B3A4-98D3BD73602A}" type="slidenum">
              <a:rPr lang="el-GR" altLang="el-GR" smtClean="0"/>
              <a:pPr/>
              <a:t>8</a:t>
            </a:fld>
            <a:endParaRPr lang="el-GR" altLang="el-GR" smtClean="0"/>
          </a:p>
        </p:txBody>
      </p:sp>
    </p:spTree>
    <p:extLst>
      <p:ext uri="{BB962C8B-B14F-4D97-AF65-F5344CB8AC3E}">
        <p14:creationId xmlns:p14="http://schemas.microsoft.com/office/powerpoint/2010/main" val="844361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2150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4DA4C59-C67B-4B43-B92A-3CD237D849EC}" type="slidenum">
              <a:rPr lang="el-GR" altLang="el-GR" smtClean="0"/>
              <a:pPr/>
              <a:t>9</a:t>
            </a:fld>
            <a:endParaRPr lang="el-GR" altLang="el-GR" smtClean="0"/>
          </a:p>
        </p:txBody>
      </p:sp>
    </p:spTree>
    <p:extLst>
      <p:ext uri="{BB962C8B-B14F-4D97-AF65-F5344CB8AC3E}">
        <p14:creationId xmlns:p14="http://schemas.microsoft.com/office/powerpoint/2010/main" val="4145500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Διαφάνεια τίτλου">
    <p:spTree>
      <p:nvGrpSpPr>
        <p:cNvPr id="1" name=""/>
        <p:cNvGrpSpPr/>
        <p:nvPr/>
      </p:nvGrpSpPr>
      <p:grpSpPr>
        <a:xfrm>
          <a:off x="0" y="0"/>
          <a:ext cx="0" cy="0"/>
          <a:chOff x="0" y="0"/>
          <a:chExt cx="0" cy="0"/>
        </a:xfrm>
      </p:grpSpPr>
      <p:pic>
        <p:nvPicPr>
          <p:cNvPr id="4" name="Picture 7" descr="Λογότυπο Εθνικόν και Καποδιστριακόν Πανεπιστήμιον Αθηνών"/>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22300"/>
            <a:ext cx="41481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420688"/>
            <a:ext cx="45910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651819"/>
            <a:ext cx="7772400" cy="1415846"/>
          </a:xfrm>
        </p:spPr>
        <p:txBody>
          <a:bodyPr anchor="b"/>
          <a:lstStyle>
            <a:lvl1pPr algn="ctr">
              <a:defRPr sz="4400"/>
            </a:lvl1pPr>
          </a:lstStyle>
          <a:p>
            <a:r>
              <a:rPr lang="el-GR" smtClean="0"/>
              <a:t>Στυλ κύριου τίτλου</a:t>
            </a:r>
            <a:endParaRPr lang="en-US" dirty="0"/>
          </a:p>
        </p:txBody>
      </p:sp>
      <p:sp>
        <p:nvSpPr>
          <p:cNvPr id="5" name="Θέση κειμένου 4"/>
          <p:cNvSpPr>
            <a:spLocks noGrp="1"/>
          </p:cNvSpPr>
          <p:nvPr>
            <p:ph type="body" sz="quarter" idx="10"/>
          </p:nvPr>
        </p:nvSpPr>
        <p:spPr>
          <a:xfrm>
            <a:off x="971551" y="3573463"/>
            <a:ext cx="7272338" cy="2087562"/>
          </a:xfrm>
        </p:spPr>
        <p:txBody>
          <a:bodyPr>
            <a:noAutofit/>
          </a:bodyPr>
          <a:lstStyle>
            <a:lvl1pPr marL="0" indent="0" algn="ctr">
              <a:buFont typeface="Arial" panose="020B0604020202020204" pitchFamily="34" charset="0"/>
              <a:buNone/>
              <a:defRPr sz="2800" baseline="0"/>
            </a:lvl1pPr>
            <a:lvl2pPr marL="457200" indent="0">
              <a:buNone/>
              <a:defRPr/>
            </a:lvl2pPr>
            <a:lvl3pPr marL="914400" indent="0">
              <a:buNone/>
              <a:defRPr/>
            </a:lvl3pPr>
            <a:lvl4pPr marL="1371600" indent="0">
              <a:buNone/>
              <a:defRPr/>
            </a:lvl4pPr>
            <a:lvl5pPr marL="1828800" indent="0">
              <a:buNone/>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Tree>
    <p:extLst>
      <p:ext uri="{BB962C8B-B14F-4D97-AF65-F5344CB8AC3E}">
        <p14:creationId xmlns:p14="http://schemas.microsoft.com/office/powerpoint/2010/main" val="782364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εριεχομένου 5"/>
          <p:cNvSpPr>
            <a:spLocks noGrp="1"/>
          </p:cNvSpPr>
          <p:nvPr>
            <p:ph sz="quarter" idx="12"/>
          </p:nvPr>
        </p:nvSpPr>
        <p:spPr>
          <a:xfrm>
            <a:off x="3790950" y="1828802"/>
            <a:ext cx="4724400" cy="43799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κειμένου 7"/>
          <p:cNvSpPr>
            <a:spLocks noGrp="1"/>
          </p:cNvSpPr>
          <p:nvPr>
            <p:ph type="body" sz="quarter" idx="13"/>
          </p:nvPr>
        </p:nvSpPr>
        <p:spPr>
          <a:xfrm>
            <a:off x="628651" y="1798638"/>
            <a:ext cx="3101975" cy="44100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7" name="Slide Number Placeholder 5"/>
          <p:cNvSpPr>
            <a:spLocks noGrp="1"/>
          </p:cNvSpPr>
          <p:nvPr>
            <p:ph type="sldNum" sz="quarter" idx="15"/>
          </p:nvPr>
        </p:nvSpPr>
        <p:spPr/>
        <p:txBody>
          <a:bodyPr/>
          <a:lstStyle>
            <a:lvl1pPr>
              <a:defRPr/>
            </a:lvl1pPr>
          </a:lstStyle>
          <a:p>
            <a:pPr>
              <a:defRPr/>
            </a:pPr>
            <a:fld id="{FD2EA913-72D2-4099-A3E4-C301889FDFE5}" type="slidenum">
              <a:rPr lang="el-GR" altLang="en-US"/>
              <a:pPr>
                <a:defRPr/>
              </a:pPr>
              <a:t>‹#›</a:t>
            </a:fld>
            <a:endParaRPr lang="el-GR" altLang="en-US"/>
          </a:p>
        </p:txBody>
      </p:sp>
    </p:spTree>
    <p:extLst>
      <p:ext uri="{BB962C8B-B14F-4D97-AF65-F5344CB8AC3E}">
        <p14:creationId xmlns:p14="http://schemas.microsoft.com/office/powerpoint/2010/main" val="27366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n-US"/>
          </a:p>
        </p:txBody>
      </p:sp>
      <p:sp>
        <p:nvSpPr>
          <p:cNvPr id="6" name="Θέση εικόνας 5"/>
          <p:cNvSpPr>
            <a:spLocks noGrp="1"/>
          </p:cNvSpPr>
          <p:nvPr>
            <p:ph type="pic" sz="quarter" idx="12"/>
          </p:nvPr>
        </p:nvSpPr>
        <p:spPr>
          <a:xfrm>
            <a:off x="827088" y="2060575"/>
            <a:ext cx="2232025" cy="2376488"/>
          </a:xfrm>
        </p:spPr>
        <p:txBody>
          <a:bodyPr/>
          <a:lstStyle/>
          <a:p>
            <a:pPr lvl="0"/>
            <a:r>
              <a:rPr lang="el-GR" noProof="0" smtClean="0"/>
              <a:t>Κάντε κλικ στο εικονίδιο για να προσθέσετε εικόνα</a:t>
            </a:r>
            <a:endParaRPr lang="en-US" noProof="0"/>
          </a:p>
        </p:txBody>
      </p:sp>
      <p:sp>
        <p:nvSpPr>
          <p:cNvPr id="8" name="Θέση εικόνας 7"/>
          <p:cNvSpPr>
            <a:spLocks noGrp="1"/>
          </p:cNvSpPr>
          <p:nvPr>
            <p:ph type="pic" sz="quarter" idx="13"/>
          </p:nvPr>
        </p:nvSpPr>
        <p:spPr>
          <a:xfrm>
            <a:off x="3419475" y="2060575"/>
            <a:ext cx="2232025" cy="2376488"/>
          </a:xfrm>
        </p:spPr>
        <p:txBody>
          <a:bodyPr/>
          <a:lstStyle/>
          <a:p>
            <a:pPr lvl="0"/>
            <a:r>
              <a:rPr lang="el-GR" noProof="0" smtClean="0"/>
              <a:t>Κάντε κλικ στο εικονίδιο για να προσθέσετε εικόνα</a:t>
            </a:r>
            <a:endParaRPr lang="en-US" noProof="0"/>
          </a:p>
        </p:txBody>
      </p:sp>
      <p:sp>
        <p:nvSpPr>
          <p:cNvPr id="10" name="Θέση εικόνας 9"/>
          <p:cNvSpPr>
            <a:spLocks noGrp="1"/>
          </p:cNvSpPr>
          <p:nvPr>
            <p:ph type="pic" sz="quarter" idx="14"/>
          </p:nvPr>
        </p:nvSpPr>
        <p:spPr>
          <a:xfrm>
            <a:off x="6011863" y="2060575"/>
            <a:ext cx="2305050" cy="2376488"/>
          </a:xfrm>
        </p:spPr>
        <p:txBody>
          <a:bodyPr/>
          <a:lstStyle/>
          <a:p>
            <a:pPr lvl="0"/>
            <a:r>
              <a:rPr lang="el-GR" noProof="0" smtClean="0"/>
              <a:t>Κάντε κλικ στο εικονίδιο για να προσθέσετε εικόνα</a:t>
            </a:r>
            <a:endParaRPr lang="en-US" noProof="0"/>
          </a:p>
        </p:txBody>
      </p:sp>
      <p:sp>
        <p:nvSpPr>
          <p:cNvPr id="12" name="Θέση κειμένου 11"/>
          <p:cNvSpPr>
            <a:spLocks noGrp="1"/>
          </p:cNvSpPr>
          <p:nvPr>
            <p:ph type="body" sz="quarter" idx="15"/>
          </p:nvPr>
        </p:nvSpPr>
        <p:spPr>
          <a:xfrm>
            <a:off x="827088" y="4581525"/>
            <a:ext cx="2232025" cy="431800"/>
          </a:xfrm>
        </p:spPr>
        <p:txBody>
          <a:bodyPr/>
          <a:lstStyle>
            <a:lvl1pPr>
              <a:defRPr sz="2000"/>
            </a:lvl1pPr>
          </a:lstStyle>
          <a:p>
            <a:pPr lvl="0"/>
            <a:r>
              <a:rPr lang="el-GR" smtClean="0"/>
              <a:t>Στυλ υποδείγματος κειμένου</a:t>
            </a:r>
          </a:p>
        </p:txBody>
      </p:sp>
      <p:sp>
        <p:nvSpPr>
          <p:cNvPr id="14" name="Θέση κειμένου 13"/>
          <p:cNvSpPr>
            <a:spLocks noGrp="1"/>
          </p:cNvSpPr>
          <p:nvPr>
            <p:ph type="body" sz="quarter" idx="16"/>
          </p:nvPr>
        </p:nvSpPr>
        <p:spPr>
          <a:xfrm>
            <a:off x="3419475" y="4581525"/>
            <a:ext cx="2232025" cy="431800"/>
          </a:xfrm>
        </p:spPr>
        <p:txBody>
          <a:bodyPr/>
          <a:lstStyle>
            <a:lvl1pPr>
              <a:defRPr sz="2000"/>
            </a:lvl1pPr>
          </a:lstStyle>
          <a:p>
            <a:pPr lvl="0"/>
            <a:r>
              <a:rPr lang="el-GR" smtClean="0"/>
              <a:t>Στυλ υποδείγματος κειμένου</a:t>
            </a:r>
          </a:p>
        </p:txBody>
      </p:sp>
      <p:sp>
        <p:nvSpPr>
          <p:cNvPr id="16" name="Θέση κειμένου 15"/>
          <p:cNvSpPr>
            <a:spLocks noGrp="1"/>
          </p:cNvSpPr>
          <p:nvPr>
            <p:ph type="body" sz="quarter" idx="17"/>
          </p:nvPr>
        </p:nvSpPr>
        <p:spPr>
          <a:xfrm>
            <a:off x="6011863" y="4581525"/>
            <a:ext cx="2305050" cy="431800"/>
          </a:xfrm>
        </p:spPr>
        <p:txBody>
          <a:bodyPr/>
          <a:lstStyle>
            <a:lvl1pPr>
              <a:defRPr sz="2000"/>
            </a:lvl1pPr>
          </a:lstStyle>
          <a:p>
            <a:pPr lvl="0"/>
            <a:r>
              <a:rPr lang="el-GR" smtClean="0"/>
              <a:t>Στυλ υποδείγματος κειμένου</a:t>
            </a:r>
          </a:p>
        </p:txBody>
      </p:sp>
      <p:sp>
        <p:nvSpPr>
          <p:cNvPr id="9" name="Footer Placeholder 4"/>
          <p:cNvSpPr>
            <a:spLocks noGrp="1"/>
          </p:cNvSpPr>
          <p:nvPr>
            <p:ph type="ftr" sz="quarter" idx="18"/>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1F71DB79-2381-4062-B39B-F2910E93A307}" type="slidenum">
              <a:rPr lang="el-GR" altLang="en-US"/>
              <a:pPr>
                <a:defRPr/>
              </a:pPr>
              <a:t>‹#›</a:t>
            </a:fld>
            <a:endParaRPr lang="el-GR" altLang="en-US"/>
          </a:p>
        </p:txBody>
      </p:sp>
    </p:spTree>
    <p:extLst>
      <p:ext uri="{BB962C8B-B14F-4D97-AF65-F5344CB8AC3E}">
        <p14:creationId xmlns:p14="http://schemas.microsoft.com/office/powerpoint/2010/main" val="342504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4" name="Slide Number Placeholder 5"/>
          <p:cNvSpPr>
            <a:spLocks noGrp="1"/>
          </p:cNvSpPr>
          <p:nvPr>
            <p:ph type="sldNum" sz="quarter" idx="11"/>
          </p:nvPr>
        </p:nvSpPr>
        <p:spPr/>
        <p:txBody>
          <a:bodyPr/>
          <a:lstStyle>
            <a:lvl1pPr>
              <a:defRPr/>
            </a:lvl1pPr>
          </a:lstStyle>
          <a:p>
            <a:pPr>
              <a:defRPr/>
            </a:pPr>
            <a:fld id="{0F643C07-4B0B-4018-8ABE-C3ED7AF14506}" type="slidenum">
              <a:rPr lang="el-GR" altLang="en-US"/>
              <a:pPr>
                <a:defRPr/>
              </a:pPr>
              <a:t>‹#›</a:t>
            </a:fld>
            <a:endParaRPr lang="el-GR" altLang="en-US"/>
          </a:p>
        </p:txBody>
      </p:sp>
    </p:spTree>
    <p:extLst>
      <p:ext uri="{BB962C8B-B14F-4D97-AF65-F5344CB8AC3E}">
        <p14:creationId xmlns:p14="http://schemas.microsoft.com/office/powerpoint/2010/main" val="1100679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3" name="Slide Number Placeholder 5"/>
          <p:cNvSpPr>
            <a:spLocks noGrp="1"/>
          </p:cNvSpPr>
          <p:nvPr>
            <p:ph type="sldNum" sz="quarter" idx="11"/>
          </p:nvPr>
        </p:nvSpPr>
        <p:spPr/>
        <p:txBody>
          <a:bodyPr/>
          <a:lstStyle>
            <a:lvl1pPr>
              <a:defRPr/>
            </a:lvl1pPr>
          </a:lstStyle>
          <a:p>
            <a:pPr>
              <a:defRPr/>
            </a:pPr>
            <a:fld id="{EA3A81D1-88E7-4D07-A7C8-E6FE207AA05B}" type="slidenum">
              <a:rPr lang="el-GR" altLang="en-US"/>
              <a:pPr>
                <a:defRPr/>
              </a:pPr>
              <a:t>‹#›</a:t>
            </a:fld>
            <a:endParaRPr lang="el-GR" altLang="en-US"/>
          </a:p>
        </p:txBody>
      </p:sp>
    </p:spTree>
    <p:extLst>
      <p:ext uri="{BB962C8B-B14F-4D97-AF65-F5344CB8AC3E}">
        <p14:creationId xmlns:p14="http://schemas.microsoft.com/office/powerpoint/2010/main" val="4249975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BE056576-C3B4-46FB-AEF2-3F51EBDCFA27}" type="slidenum">
              <a:rPr lang="el-GR" altLang="en-US"/>
              <a:pPr>
                <a:defRPr/>
              </a:pPr>
              <a:t>‹#›</a:t>
            </a:fld>
            <a:endParaRPr lang="el-GR" altLang="en-US"/>
          </a:p>
        </p:txBody>
      </p:sp>
    </p:spTree>
    <p:extLst>
      <p:ext uri="{BB962C8B-B14F-4D97-AF65-F5344CB8AC3E}">
        <p14:creationId xmlns:p14="http://schemas.microsoft.com/office/powerpoint/2010/main" val="1396805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Στυλ υποδείγματος κειμένου</a:t>
            </a:r>
          </a:p>
        </p:txBody>
      </p:sp>
      <p:sp>
        <p:nvSpPr>
          <p:cNvPr id="5"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F018F6F8-9B7E-4CFE-973E-A63A37D16A41}" type="slidenum">
              <a:rPr lang="el-GR" altLang="en-US"/>
              <a:pPr>
                <a:defRPr/>
              </a:pPr>
              <a:t>‹#›</a:t>
            </a:fld>
            <a:endParaRPr lang="el-GR" altLang="en-US"/>
          </a:p>
        </p:txBody>
      </p:sp>
    </p:spTree>
    <p:extLst>
      <p:ext uri="{BB962C8B-B14F-4D97-AF65-F5344CB8AC3E}">
        <p14:creationId xmlns:p14="http://schemas.microsoft.com/office/powerpoint/2010/main" val="683553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8" name="Slide Number Placeholder 5"/>
          <p:cNvSpPr>
            <a:spLocks noGrp="1"/>
          </p:cNvSpPr>
          <p:nvPr>
            <p:ph type="sldNum" sz="quarter" idx="11"/>
          </p:nvPr>
        </p:nvSpPr>
        <p:spPr/>
        <p:txBody>
          <a:bodyPr/>
          <a:lstStyle>
            <a:lvl1pPr>
              <a:defRPr/>
            </a:lvl1pPr>
          </a:lstStyle>
          <a:p>
            <a:pPr>
              <a:defRPr/>
            </a:pPr>
            <a:fld id="{3D35ADF7-1AA5-4059-91B6-8B2D9C4E4E07}" type="slidenum">
              <a:rPr lang="el-GR" altLang="en-US"/>
              <a:pPr>
                <a:defRPr/>
              </a:pPr>
              <a:t>‹#›</a:t>
            </a:fld>
            <a:endParaRPr lang="el-GR" altLang="en-US"/>
          </a:p>
        </p:txBody>
      </p:sp>
    </p:spTree>
    <p:extLst>
      <p:ext uri="{BB962C8B-B14F-4D97-AF65-F5344CB8AC3E}">
        <p14:creationId xmlns:p14="http://schemas.microsoft.com/office/powerpoint/2010/main" val="1429805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cSld name="Τίτλος και 2 Αντικείμενα επάνω από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7" name="Slide Number Placeholder 5"/>
          <p:cNvSpPr>
            <a:spLocks noGrp="1"/>
          </p:cNvSpPr>
          <p:nvPr>
            <p:ph type="sldNum" sz="quarter" idx="11"/>
          </p:nvPr>
        </p:nvSpPr>
        <p:spPr/>
        <p:txBody>
          <a:bodyPr/>
          <a:lstStyle>
            <a:lvl1pPr>
              <a:defRPr/>
            </a:lvl1pPr>
          </a:lstStyle>
          <a:p>
            <a:pPr>
              <a:defRPr/>
            </a:pPr>
            <a:fld id="{8E3A8C9C-87B1-4707-B136-5A9D0C4B62EB}" type="slidenum">
              <a:rPr lang="el-GR" altLang="en-US"/>
              <a:pPr>
                <a:defRPr/>
              </a:pPr>
              <a:t>‹#›</a:t>
            </a:fld>
            <a:endParaRPr lang="el-GR" altLang="en-US"/>
          </a:p>
        </p:txBody>
      </p:sp>
    </p:spTree>
    <p:extLst>
      <p:ext uri="{BB962C8B-B14F-4D97-AF65-F5344CB8AC3E}">
        <p14:creationId xmlns:p14="http://schemas.microsoft.com/office/powerpoint/2010/main" val="1497689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3_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4" name="Slide Number Placeholder 5"/>
          <p:cNvSpPr>
            <a:spLocks noGrp="1"/>
          </p:cNvSpPr>
          <p:nvPr>
            <p:ph type="sldNum" sz="quarter" idx="11"/>
          </p:nvPr>
        </p:nvSpPr>
        <p:spPr/>
        <p:txBody>
          <a:bodyPr/>
          <a:lstStyle>
            <a:lvl1pPr>
              <a:defRPr/>
            </a:lvl1pPr>
          </a:lstStyle>
          <a:p>
            <a:pPr>
              <a:defRPr/>
            </a:pPr>
            <a:fld id="{2CC79316-E515-4B7A-9DAF-8E94EDB84CEC}" type="slidenum">
              <a:rPr lang="el-GR" altLang="en-US"/>
              <a:pPr>
                <a:defRPr/>
              </a:pPr>
              <a:t>‹#›</a:t>
            </a:fld>
            <a:endParaRPr lang="el-GR" altLang="en-US"/>
          </a:p>
        </p:txBody>
      </p:sp>
    </p:spTree>
    <p:extLst>
      <p:ext uri="{BB962C8B-B14F-4D97-AF65-F5344CB8AC3E}">
        <p14:creationId xmlns:p14="http://schemas.microsoft.com/office/powerpoint/2010/main" val="3670029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Τίτλος, Αντικείμενο και 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52AB13E3-9503-4E70-93EF-E3DA53A5187F}" type="slidenum">
              <a:rPr lang="el-GR" altLang="en-US"/>
              <a:pPr>
                <a:defRPr/>
              </a:pPr>
              <a:t>‹#›</a:t>
            </a:fld>
            <a:endParaRPr lang="el-GR" altLang="en-US"/>
          </a:p>
        </p:txBody>
      </p:sp>
    </p:spTree>
    <p:extLst>
      <p:ext uri="{BB962C8B-B14F-4D97-AF65-F5344CB8AC3E}">
        <p14:creationId xmlns:p14="http://schemas.microsoft.com/office/powerpoint/2010/main" val="1742549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099E59D3-D9A3-462C-858B-41B25EF21789}" type="slidenum">
              <a:rPr lang="el-GR" altLang="en-US"/>
              <a:pPr>
                <a:defRPr/>
              </a:pPr>
              <a:t>‹#›</a:t>
            </a:fld>
            <a:endParaRPr lang="el-GR" altLang="en-US"/>
          </a:p>
        </p:txBody>
      </p:sp>
    </p:spTree>
    <p:extLst>
      <p:ext uri="{BB962C8B-B14F-4D97-AF65-F5344CB8AC3E}">
        <p14:creationId xmlns:p14="http://schemas.microsoft.com/office/powerpoint/2010/main" val="2674855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68BC2F1A-3710-4B1E-ADDB-2BB849996B76}" type="slidenum">
              <a:rPr lang="el-GR" altLang="en-US"/>
              <a:pPr>
                <a:defRPr/>
              </a:pPr>
              <a:t>‹#›</a:t>
            </a:fld>
            <a:endParaRPr lang="el-GR" altLang="en-US"/>
          </a:p>
        </p:txBody>
      </p:sp>
    </p:spTree>
    <p:extLst>
      <p:ext uri="{BB962C8B-B14F-4D97-AF65-F5344CB8AC3E}">
        <p14:creationId xmlns:p14="http://schemas.microsoft.com/office/powerpoint/2010/main" val="2816225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dirty="0"/>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dirty="0"/>
          </a:p>
        </p:txBody>
      </p:sp>
      <p:sp>
        <p:nvSpPr>
          <p:cNvPr id="8" name="Θέση κειμένου 7"/>
          <p:cNvSpPr>
            <a:spLocks noGrp="1"/>
          </p:cNvSpPr>
          <p:nvPr>
            <p:ph type="body" sz="quarter" idx="13"/>
          </p:nvPr>
        </p:nvSpPr>
        <p:spPr>
          <a:xfrm>
            <a:off x="628650" y="5659440"/>
            <a:ext cx="7600950" cy="5556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7" name="Slide Number Placeholder 5"/>
          <p:cNvSpPr>
            <a:spLocks noGrp="1"/>
          </p:cNvSpPr>
          <p:nvPr>
            <p:ph type="sldNum" sz="quarter" idx="15"/>
          </p:nvPr>
        </p:nvSpPr>
        <p:spPr/>
        <p:txBody>
          <a:bodyPr/>
          <a:lstStyle>
            <a:lvl1pPr>
              <a:defRPr/>
            </a:lvl1pPr>
          </a:lstStyle>
          <a:p>
            <a:pPr>
              <a:defRPr/>
            </a:pPr>
            <a:fld id="{4C622F31-0E52-4633-8421-3081FF1877D2}" type="slidenum">
              <a:rPr lang="el-GR" altLang="en-US"/>
              <a:pPr>
                <a:defRPr/>
              </a:pPr>
              <a:t>‹#›</a:t>
            </a:fld>
            <a:endParaRPr lang="el-GR" altLang="en-US"/>
          </a:p>
        </p:txBody>
      </p:sp>
    </p:spTree>
    <p:extLst>
      <p:ext uri="{BB962C8B-B14F-4D97-AF65-F5344CB8AC3E}">
        <p14:creationId xmlns:p14="http://schemas.microsoft.com/office/powerpoint/2010/main" val="73703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51A6F3DD-DDC7-4B32-B4C6-DBE70022EB30}" type="slidenum">
              <a:rPr lang="el-GR" altLang="en-US"/>
              <a:pPr>
                <a:defRPr/>
              </a:pPr>
              <a:t>‹#›</a:t>
            </a:fld>
            <a:endParaRPr lang="el-GR" altLang="en-US"/>
          </a:p>
        </p:txBody>
      </p:sp>
    </p:spTree>
    <p:extLst>
      <p:ext uri="{BB962C8B-B14F-4D97-AF65-F5344CB8AC3E}">
        <p14:creationId xmlns:p14="http://schemas.microsoft.com/office/powerpoint/2010/main" val="2229717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Κατηγορίες με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κειμένου 5"/>
          <p:cNvSpPr>
            <a:spLocks noGrp="1"/>
          </p:cNvSpPr>
          <p:nvPr>
            <p:ph type="body" sz="quarter" idx="12"/>
          </p:nvPr>
        </p:nvSpPr>
        <p:spPr>
          <a:xfrm>
            <a:off x="847725" y="1855173"/>
            <a:ext cx="4160838" cy="84772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8" name="Θέση εικόνας 7"/>
          <p:cNvSpPr>
            <a:spLocks noGrp="1"/>
          </p:cNvSpPr>
          <p:nvPr>
            <p:ph type="pic" sz="quarter" idx="13"/>
          </p:nvPr>
        </p:nvSpPr>
        <p:spPr>
          <a:xfrm>
            <a:off x="5327099" y="1855173"/>
            <a:ext cx="1008063" cy="847725"/>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10" name="Θέση κειμένου 9"/>
          <p:cNvSpPr>
            <a:spLocks noGrp="1"/>
          </p:cNvSpPr>
          <p:nvPr>
            <p:ph type="body" sz="quarter" idx="14"/>
          </p:nvPr>
        </p:nvSpPr>
        <p:spPr>
          <a:xfrm>
            <a:off x="847725" y="3193436"/>
            <a:ext cx="4160838" cy="9683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2" name="Θέση εικόνας 11"/>
          <p:cNvSpPr>
            <a:spLocks noGrp="1"/>
          </p:cNvSpPr>
          <p:nvPr>
            <p:ph type="pic" sz="quarter" idx="15"/>
          </p:nvPr>
        </p:nvSpPr>
        <p:spPr>
          <a:xfrm>
            <a:off x="5327651" y="3166448"/>
            <a:ext cx="1008063" cy="100806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κειμένου 13"/>
          <p:cNvSpPr>
            <a:spLocks noGrp="1"/>
          </p:cNvSpPr>
          <p:nvPr>
            <p:ph type="body" sz="quarter" idx="16"/>
          </p:nvPr>
        </p:nvSpPr>
        <p:spPr>
          <a:xfrm>
            <a:off x="847725" y="4757123"/>
            <a:ext cx="4160838" cy="874713"/>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16" name="Θέση εικόνας 15"/>
          <p:cNvSpPr>
            <a:spLocks noGrp="1"/>
          </p:cNvSpPr>
          <p:nvPr>
            <p:ph type="pic" sz="quarter" idx="17"/>
          </p:nvPr>
        </p:nvSpPr>
        <p:spPr>
          <a:xfrm>
            <a:off x="5327651" y="4757123"/>
            <a:ext cx="1008063" cy="874713"/>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9" name="Footer Placeholder 4"/>
          <p:cNvSpPr>
            <a:spLocks noGrp="1"/>
          </p:cNvSpPr>
          <p:nvPr>
            <p:ph type="ftr" sz="quarter" idx="18"/>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27EDDD01-FC2A-4AA9-A3DA-5CBAAA3AC661}" type="slidenum">
              <a:rPr lang="el-GR" altLang="en-US"/>
              <a:pPr>
                <a:defRPr/>
              </a:pPr>
              <a:t>‹#›</a:t>
            </a:fld>
            <a:endParaRPr lang="el-GR" altLang="en-US"/>
          </a:p>
        </p:txBody>
      </p:sp>
    </p:spTree>
    <p:extLst>
      <p:ext uri="{BB962C8B-B14F-4D97-AF65-F5344CB8AC3E}">
        <p14:creationId xmlns:p14="http://schemas.microsoft.com/office/powerpoint/2010/main" val="13524713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Εισαγωγή VIDEO">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πολυμέσων 5"/>
          <p:cNvSpPr>
            <a:spLocks noGrp="1"/>
          </p:cNvSpPr>
          <p:nvPr>
            <p:ph type="media" sz="quarter" idx="12"/>
          </p:nvPr>
        </p:nvSpPr>
        <p:spPr>
          <a:xfrm>
            <a:off x="628650" y="1841502"/>
            <a:ext cx="7600950" cy="3697909"/>
          </a:xfrm>
        </p:spPr>
        <p:txBody>
          <a:bodyPr rtlCol="0">
            <a:normAutofit/>
          </a:bodyPr>
          <a:lstStyle/>
          <a:p>
            <a:pPr lvl="0"/>
            <a:r>
              <a:rPr lang="el-GR" noProof="0" smtClean="0"/>
              <a:t>Κάντε κλικ στο εικονίδιο για να προσθέσετε πολυμέσα</a:t>
            </a:r>
            <a:endParaRPr lang="el-GR" noProof="0"/>
          </a:p>
        </p:txBody>
      </p:sp>
      <p:sp>
        <p:nvSpPr>
          <p:cNvPr id="8" name="Θέση κειμένου 7"/>
          <p:cNvSpPr>
            <a:spLocks noGrp="1"/>
          </p:cNvSpPr>
          <p:nvPr>
            <p:ph type="body" sz="quarter" idx="13"/>
          </p:nvPr>
        </p:nvSpPr>
        <p:spPr>
          <a:xfrm>
            <a:off x="628650" y="5659440"/>
            <a:ext cx="7600950" cy="555625"/>
          </a:xfrm>
        </p:spPr>
        <p:txBody>
          <a:bodyPr/>
          <a:lstStyle>
            <a:lvl1pPr marL="0" indent="0">
              <a:buNone/>
              <a:defRPr sz="1600"/>
            </a:lvl1pPr>
          </a:lstStyle>
          <a:p>
            <a:pPr lvl="0"/>
            <a:r>
              <a:rPr lang="el-GR" smtClean="0"/>
              <a:t>Στυλ υποδείγματος κειμένου</a:t>
            </a:r>
          </a:p>
          <a:p>
            <a:pPr lvl="1"/>
            <a:r>
              <a:rPr lang="el-GR" smtClean="0"/>
              <a:t>Δεύτερου επιπέδου</a:t>
            </a:r>
          </a:p>
        </p:txBody>
      </p:sp>
      <p:sp>
        <p:nvSpPr>
          <p:cNvPr id="5" name="Footer Placeholder 4"/>
          <p:cNvSpPr>
            <a:spLocks noGrp="1"/>
          </p:cNvSpPr>
          <p:nvPr>
            <p:ph type="ftr" sz="quarter" idx="14"/>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7" name="Slide Number Placeholder 5"/>
          <p:cNvSpPr>
            <a:spLocks noGrp="1"/>
          </p:cNvSpPr>
          <p:nvPr>
            <p:ph type="sldNum" sz="quarter" idx="15"/>
          </p:nvPr>
        </p:nvSpPr>
        <p:spPr/>
        <p:txBody>
          <a:bodyPr/>
          <a:lstStyle>
            <a:lvl1pPr>
              <a:defRPr/>
            </a:lvl1pPr>
          </a:lstStyle>
          <a:p>
            <a:pPr>
              <a:defRPr/>
            </a:pPr>
            <a:fld id="{2249ABE3-62AC-4F3A-B3C8-8514405E2612}" type="slidenum">
              <a:rPr lang="el-GR" altLang="en-US"/>
              <a:pPr>
                <a:defRPr/>
              </a:pPr>
              <a:t>‹#›</a:t>
            </a:fld>
            <a:endParaRPr lang="el-GR" altLang="en-US"/>
          </a:p>
        </p:txBody>
      </p:sp>
    </p:spTree>
    <p:extLst>
      <p:ext uri="{BB962C8B-B14F-4D97-AF65-F5344CB8AC3E}">
        <p14:creationId xmlns:p14="http://schemas.microsoft.com/office/powerpoint/2010/main" val="1833516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Πολλαπλές εικόνε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887413" y="2027238"/>
            <a:ext cx="3486150" cy="18034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εικόνας 7"/>
          <p:cNvSpPr>
            <a:spLocks noGrp="1"/>
          </p:cNvSpPr>
          <p:nvPr>
            <p:ph type="pic" sz="quarter" idx="13"/>
          </p:nvPr>
        </p:nvSpPr>
        <p:spPr>
          <a:xfrm>
            <a:off x="4678363" y="2014538"/>
            <a:ext cx="1655762" cy="2120900"/>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0" name="Θέση εικόνας 9"/>
          <p:cNvSpPr>
            <a:spLocks noGrp="1"/>
          </p:cNvSpPr>
          <p:nvPr>
            <p:ph type="pic" sz="quarter" idx="14"/>
          </p:nvPr>
        </p:nvSpPr>
        <p:spPr>
          <a:xfrm>
            <a:off x="6653214" y="2027240"/>
            <a:ext cx="1862137" cy="246538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2" name="Θέση εικόνας 11"/>
          <p:cNvSpPr>
            <a:spLocks noGrp="1"/>
          </p:cNvSpPr>
          <p:nvPr>
            <p:ph type="pic" sz="quarter" idx="15"/>
          </p:nvPr>
        </p:nvSpPr>
        <p:spPr>
          <a:xfrm>
            <a:off x="2730500" y="4492627"/>
            <a:ext cx="3286125" cy="1431925"/>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4" name="Θέση εικόνας 13"/>
          <p:cNvSpPr>
            <a:spLocks noGrp="1"/>
          </p:cNvSpPr>
          <p:nvPr>
            <p:ph type="pic" sz="quarter" idx="16"/>
          </p:nvPr>
        </p:nvSpPr>
        <p:spPr>
          <a:xfrm>
            <a:off x="769387" y="4070758"/>
            <a:ext cx="1709737" cy="2014538"/>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16" name="Θέση κειμένου 15"/>
          <p:cNvSpPr>
            <a:spLocks noGrp="1"/>
          </p:cNvSpPr>
          <p:nvPr>
            <p:ph type="body" sz="quarter" idx="17"/>
          </p:nvPr>
        </p:nvSpPr>
        <p:spPr>
          <a:xfrm>
            <a:off x="6440488" y="4745038"/>
            <a:ext cx="2074862" cy="117951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9" name="Footer Placeholder 4"/>
          <p:cNvSpPr>
            <a:spLocks noGrp="1"/>
          </p:cNvSpPr>
          <p:nvPr>
            <p:ph type="ftr" sz="quarter" idx="18"/>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11" name="Slide Number Placeholder 5"/>
          <p:cNvSpPr>
            <a:spLocks noGrp="1"/>
          </p:cNvSpPr>
          <p:nvPr>
            <p:ph type="sldNum" sz="quarter" idx="19"/>
          </p:nvPr>
        </p:nvSpPr>
        <p:spPr/>
        <p:txBody>
          <a:bodyPr/>
          <a:lstStyle>
            <a:lvl1pPr>
              <a:defRPr/>
            </a:lvl1pPr>
          </a:lstStyle>
          <a:p>
            <a:pPr>
              <a:defRPr/>
            </a:pPr>
            <a:fld id="{859F9B52-C57F-4399-8E88-4F9409C2FDCA}" type="slidenum">
              <a:rPr lang="el-GR" altLang="en-US"/>
              <a:pPr>
                <a:defRPr/>
              </a:pPr>
              <a:t>‹#›</a:t>
            </a:fld>
            <a:endParaRPr lang="el-GR" altLang="en-US"/>
          </a:p>
        </p:txBody>
      </p:sp>
    </p:spTree>
    <p:extLst>
      <p:ext uri="{BB962C8B-B14F-4D97-AF65-F5344CB8AC3E}">
        <p14:creationId xmlns:p14="http://schemas.microsoft.com/office/powerpoint/2010/main" val="904650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1CB98401-63B8-4FBA-BF6B-52D07D576373}" type="slidenum">
              <a:rPr lang="el-GR" altLang="en-US"/>
              <a:pPr>
                <a:defRPr/>
              </a:pPr>
              <a:t>‹#›</a:t>
            </a:fld>
            <a:endParaRPr lang="el-GR" altLang="en-US"/>
          </a:p>
        </p:txBody>
      </p:sp>
    </p:spTree>
    <p:extLst>
      <p:ext uri="{BB962C8B-B14F-4D97-AF65-F5344CB8AC3E}">
        <p14:creationId xmlns:p14="http://schemas.microsoft.com/office/powerpoint/2010/main" val="2476175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772400" cy="1143000"/>
          </a:xfrm>
        </p:spPr>
        <p:txBody>
          <a:bodyPr/>
          <a:lstStyle/>
          <a:p>
            <a:r>
              <a:rPr lang="el-GR" smtClean="0"/>
              <a:t>Στυλ κύριου τίτλου</a:t>
            </a:r>
            <a:endParaRPr lang="el-GR"/>
          </a:p>
        </p:txBody>
      </p:sp>
      <p:sp>
        <p:nvSpPr>
          <p:cNvPr id="3" name="Chart Placeholder 2"/>
          <p:cNvSpPr>
            <a:spLocks noGrp="1"/>
          </p:cNvSpPr>
          <p:nvPr>
            <p:ph type="chart" idx="1"/>
          </p:nvPr>
        </p:nvSpPr>
        <p:spPr>
          <a:xfrm>
            <a:off x="685800" y="1981200"/>
            <a:ext cx="7772400" cy="4114800"/>
          </a:xfrm>
        </p:spPr>
        <p:txBody>
          <a:bodyPr rtlCol="0">
            <a:normAutofit/>
          </a:bodyPr>
          <a:lstStyle/>
          <a:p>
            <a:pPr lvl="0"/>
            <a:r>
              <a:rPr lang="el-GR" noProof="0" smtClean="0"/>
              <a:t>Κάντε κλικ στο εικονίδιο για να προσθέσετε ένα γράφημα</a:t>
            </a:r>
          </a:p>
        </p:txBody>
      </p:sp>
      <p:sp>
        <p:nvSpPr>
          <p:cNvPr id="4"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0240A948-3B74-4AD6-B181-D0B35200F580}" type="slidenum">
              <a:rPr lang="el-GR" altLang="en-US"/>
              <a:pPr>
                <a:defRPr/>
              </a:pPr>
              <a:t>‹#›</a:t>
            </a:fld>
            <a:endParaRPr lang="el-GR" altLang="en-US"/>
          </a:p>
        </p:txBody>
      </p:sp>
    </p:spTree>
    <p:extLst>
      <p:ext uri="{BB962C8B-B14F-4D97-AF65-F5344CB8AC3E}">
        <p14:creationId xmlns:p14="http://schemas.microsoft.com/office/powerpoint/2010/main" val="2744904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l-GR" smtClean="0"/>
              <a:t>Στυλ κύριου τίτλου</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a:p>
        </p:txBody>
      </p:sp>
      <p:sp>
        <p:nvSpPr>
          <p:cNvPr id="4"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6CB55718-3742-4000-A5A7-5AAC2E10F51D}" type="slidenum">
              <a:rPr lang="el-GR" altLang="en-US"/>
              <a:pPr>
                <a:defRPr/>
              </a:pPr>
              <a:t>‹#›</a:t>
            </a:fld>
            <a:endParaRPr lang="el-GR" altLang="en-US"/>
          </a:p>
        </p:txBody>
      </p:sp>
    </p:spTree>
    <p:extLst>
      <p:ext uri="{BB962C8B-B14F-4D97-AF65-F5344CB8AC3E}">
        <p14:creationId xmlns:p14="http://schemas.microsoft.com/office/powerpoint/2010/main" val="3860819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A95F3A73-CA1A-4158-8B26-B11329ECBB73}" type="slidenum">
              <a:rPr lang="el-GR" altLang="en-US"/>
              <a:pPr>
                <a:defRPr/>
              </a:pPr>
              <a:t>‹#›</a:t>
            </a:fld>
            <a:endParaRPr lang="el-GR" altLang="en-US"/>
          </a:p>
        </p:txBody>
      </p:sp>
    </p:spTree>
    <p:extLst>
      <p:ext uri="{BB962C8B-B14F-4D97-AF65-F5344CB8AC3E}">
        <p14:creationId xmlns:p14="http://schemas.microsoft.com/office/powerpoint/2010/main" val="349375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normAutofit/>
          </a:bodyPr>
          <a:lstStyle>
            <a:lvl1pPr>
              <a:defRPr sz="4400"/>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Στυλ υποδείγματος κειμένου</a:t>
            </a:r>
          </a:p>
        </p:txBody>
      </p:sp>
      <p:sp>
        <p:nvSpPr>
          <p:cNvPr id="4"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5" name="Slide Number Placeholder 5"/>
          <p:cNvSpPr>
            <a:spLocks noGrp="1"/>
          </p:cNvSpPr>
          <p:nvPr>
            <p:ph type="sldNum" sz="quarter" idx="11"/>
          </p:nvPr>
        </p:nvSpPr>
        <p:spPr/>
        <p:txBody>
          <a:bodyPr/>
          <a:lstStyle>
            <a:lvl1pPr>
              <a:defRPr/>
            </a:lvl1pPr>
          </a:lstStyle>
          <a:p>
            <a:pPr>
              <a:defRPr/>
            </a:pPr>
            <a:fld id="{9172CEBB-38AC-4CD6-AEFE-056F461B349E}" type="slidenum">
              <a:rPr lang="el-GR" altLang="en-US"/>
              <a:pPr>
                <a:defRPr/>
              </a:pPr>
              <a:t>‹#›</a:t>
            </a:fld>
            <a:endParaRPr lang="el-GR" altLang="en-US"/>
          </a:p>
        </p:txBody>
      </p:sp>
    </p:spTree>
    <p:extLst>
      <p:ext uri="{BB962C8B-B14F-4D97-AF65-F5344CB8AC3E}">
        <p14:creationId xmlns:p14="http://schemas.microsoft.com/office/powerpoint/2010/main" val="3017629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6" name="Slide Number Placeholder 5"/>
          <p:cNvSpPr>
            <a:spLocks noGrp="1"/>
          </p:cNvSpPr>
          <p:nvPr>
            <p:ph type="sldNum" sz="quarter" idx="11"/>
          </p:nvPr>
        </p:nvSpPr>
        <p:spPr/>
        <p:txBody>
          <a:bodyPr/>
          <a:lstStyle>
            <a:lvl1pPr>
              <a:defRPr/>
            </a:lvl1pPr>
          </a:lstStyle>
          <a:p>
            <a:pPr>
              <a:defRPr/>
            </a:pPr>
            <a:fld id="{53FA7EFF-290D-4BE2-8D11-9C0EAA671B81}" type="slidenum">
              <a:rPr lang="el-GR" altLang="en-US"/>
              <a:pPr>
                <a:defRPr/>
              </a:pPr>
              <a:t>‹#›</a:t>
            </a:fld>
            <a:endParaRPr lang="el-GR" altLang="en-US"/>
          </a:p>
        </p:txBody>
      </p:sp>
    </p:spTree>
    <p:extLst>
      <p:ext uri="{BB962C8B-B14F-4D97-AF65-F5344CB8AC3E}">
        <p14:creationId xmlns:p14="http://schemas.microsoft.com/office/powerpoint/2010/main" val="2307109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29151" y="2505075"/>
            <a:ext cx="3887391" cy="3684588"/>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Footer Placeholder 4"/>
          <p:cNvSpPr>
            <a:spLocks noGrp="1"/>
          </p:cNvSpPr>
          <p:nvPr>
            <p:ph type="ftr" sz="quarter" idx="10"/>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8" name="Slide Number Placeholder 5"/>
          <p:cNvSpPr>
            <a:spLocks noGrp="1"/>
          </p:cNvSpPr>
          <p:nvPr>
            <p:ph type="sldNum" sz="quarter" idx="11"/>
          </p:nvPr>
        </p:nvSpPr>
        <p:spPr/>
        <p:txBody>
          <a:bodyPr/>
          <a:lstStyle>
            <a:lvl1pPr>
              <a:defRPr/>
            </a:lvl1pPr>
          </a:lstStyle>
          <a:p>
            <a:pPr>
              <a:defRPr/>
            </a:pPr>
            <a:fld id="{24607ADA-B2A3-48A3-A7A5-8000F86B4B72}" type="slidenum">
              <a:rPr lang="el-GR" altLang="en-US"/>
              <a:pPr>
                <a:defRPr/>
              </a:pPr>
              <a:t>‹#›</a:t>
            </a:fld>
            <a:endParaRPr lang="el-GR" altLang="en-US"/>
          </a:p>
        </p:txBody>
      </p:sp>
    </p:spTree>
    <p:extLst>
      <p:ext uri="{BB962C8B-B14F-4D97-AF65-F5344CB8AC3E}">
        <p14:creationId xmlns:p14="http://schemas.microsoft.com/office/powerpoint/2010/main" val="1510300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7" name="Θέση εικόνας 6"/>
          <p:cNvSpPr>
            <a:spLocks noGrp="1"/>
          </p:cNvSpPr>
          <p:nvPr>
            <p:ph type="pic" sz="quarter" idx="13"/>
          </p:nvPr>
        </p:nvSpPr>
        <p:spPr>
          <a:xfrm>
            <a:off x="628652" y="1794696"/>
            <a:ext cx="7886699" cy="3836937"/>
          </a:xfrm>
        </p:spPr>
        <p:txBody>
          <a:bodyPr rtlCol="0">
            <a:normAutofit/>
          </a:bodyPr>
          <a:lstStyle/>
          <a:p>
            <a:pPr lvl="0"/>
            <a:r>
              <a:rPr lang="el-GR" noProof="0" smtClean="0"/>
              <a:t>Κάντε κλικ στο εικονίδιο για να προσθέσετε εικόνα</a:t>
            </a:r>
            <a:endParaRPr lang="el-GR" noProof="0" dirty="0"/>
          </a:p>
        </p:txBody>
      </p:sp>
      <p:sp>
        <p:nvSpPr>
          <p:cNvPr id="9" name="Θέση κειμένου 8"/>
          <p:cNvSpPr>
            <a:spLocks noGrp="1"/>
          </p:cNvSpPr>
          <p:nvPr>
            <p:ph type="body" sz="quarter" idx="14"/>
          </p:nvPr>
        </p:nvSpPr>
        <p:spPr>
          <a:xfrm>
            <a:off x="628651" y="5735638"/>
            <a:ext cx="7940675" cy="485775"/>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Footer Placeholder 4"/>
          <p:cNvSpPr>
            <a:spLocks noGrp="1"/>
          </p:cNvSpPr>
          <p:nvPr>
            <p:ph type="ftr" sz="quarter" idx="15"/>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6" name="Slide Number Placeholder 5"/>
          <p:cNvSpPr>
            <a:spLocks noGrp="1"/>
          </p:cNvSpPr>
          <p:nvPr>
            <p:ph type="sldNum" sz="quarter" idx="16"/>
          </p:nvPr>
        </p:nvSpPr>
        <p:spPr/>
        <p:txBody>
          <a:bodyPr/>
          <a:lstStyle>
            <a:lvl1pPr>
              <a:defRPr/>
            </a:lvl1pPr>
          </a:lstStyle>
          <a:p>
            <a:pPr>
              <a:defRPr/>
            </a:pPr>
            <a:fld id="{99F1EC58-3D27-4250-9291-807320146FF9}" type="slidenum">
              <a:rPr lang="el-GR" altLang="en-US"/>
              <a:pPr>
                <a:defRPr/>
              </a:pPr>
              <a:t>‹#›</a:t>
            </a:fld>
            <a:endParaRPr lang="el-GR" altLang="en-US"/>
          </a:p>
        </p:txBody>
      </p:sp>
    </p:spTree>
    <p:extLst>
      <p:ext uri="{BB962C8B-B14F-4D97-AF65-F5344CB8AC3E}">
        <p14:creationId xmlns:p14="http://schemas.microsoft.com/office/powerpoint/2010/main" val="3830530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SmartArt 5"/>
          <p:cNvSpPr>
            <a:spLocks noGrp="1"/>
          </p:cNvSpPr>
          <p:nvPr>
            <p:ph type="dgm" sz="quarter" idx="12"/>
          </p:nvPr>
        </p:nvSpPr>
        <p:spPr>
          <a:xfrm>
            <a:off x="628650" y="1858963"/>
            <a:ext cx="7886700" cy="4261618"/>
          </a:xfrm>
        </p:spPr>
        <p:txBody>
          <a:bodyPr rtlCol="0">
            <a:normAutofit/>
          </a:bodyPr>
          <a:lstStyle/>
          <a:p>
            <a:pPr lvl="0"/>
            <a:r>
              <a:rPr lang="el-GR" noProof="0" smtClean="0"/>
              <a:t>Κάντε κλικ στο εικονίδιο για να προσθέσετε ένα γραφικό SmartArt</a:t>
            </a:r>
            <a:endParaRPr lang="el-GR" noProof="0"/>
          </a:p>
        </p:txBody>
      </p:sp>
      <p:sp>
        <p:nvSpPr>
          <p:cNvPr id="4" name="Footer Placeholder 4"/>
          <p:cNvSpPr>
            <a:spLocks noGrp="1"/>
          </p:cNvSpPr>
          <p:nvPr>
            <p:ph type="ftr" sz="quarter" idx="13"/>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5" name="Slide Number Placeholder 5"/>
          <p:cNvSpPr>
            <a:spLocks noGrp="1"/>
          </p:cNvSpPr>
          <p:nvPr>
            <p:ph type="sldNum" sz="quarter" idx="14"/>
          </p:nvPr>
        </p:nvSpPr>
        <p:spPr/>
        <p:txBody>
          <a:bodyPr/>
          <a:lstStyle>
            <a:lvl1pPr>
              <a:defRPr/>
            </a:lvl1pPr>
          </a:lstStyle>
          <a:p>
            <a:pPr>
              <a:defRPr/>
            </a:pPr>
            <a:fld id="{18983B2B-6F48-4693-8A2D-033A09B9E36F}" type="slidenum">
              <a:rPr lang="el-GR" altLang="en-US"/>
              <a:pPr>
                <a:defRPr/>
              </a:pPr>
              <a:t>‹#›</a:t>
            </a:fld>
            <a:endParaRPr lang="el-GR" altLang="en-US"/>
          </a:p>
        </p:txBody>
      </p:sp>
    </p:spTree>
    <p:extLst>
      <p:ext uri="{BB962C8B-B14F-4D97-AF65-F5344CB8AC3E}">
        <p14:creationId xmlns:p14="http://schemas.microsoft.com/office/powerpoint/2010/main" val="129006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6" name="Θέση εικόνας 5"/>
          <p:cNvSpPr>
            <a:spLocks noGrp="1"/>
          </p:cNvSpPr>
          <p:nvPr>
            <p:ph type="pic" sz="quarter" idx="12"/>
          </p:nvPr>
        </p:nvSpPr>
        <p:spPr>
          <a:xfrm>
            <a:off x="628651" y="1843090"/>
            <a:ext cx="5300663" cy="4262437"/>
          </a:xfrm>
        </p:spPr>
        <p:txBody>
          <a:bodyPr rtlCol="0">
            <a:normAutofit/>
          </a:bodyPr>
          <a:lstStyle/>
          <a:p>
            <a:pPr lvl="0"/>
            <a:r>
              <a:rPr lang="el-GR" noProof="0" smtClean="0"/>
              <a:t>Κάντε κλικ στο εικονίδιο για να προσθέσετε εικόνα</a:t>
            </a:r>
            <a:endParaRPr lang="el-GR" noProof="0"/>
          </a:p>
        </p:txBody>
      </p:sp>
      <p:sp>
        <p:nvSpPr>
          <p:cNvPr id="8" name="Θέση κειμένου 7"/>
          <p:cNvSpPr>
            <a:spLocks noGrp="1"/>
          </p:cNvSpPr>
          <p:nvPr>
            <p:ph type="body" sz="quarter" idx="13"/>
          </p:nvPr>
        </p:nvSpPr>
        <p:spPr>
          <a:xfrm>
            <a:off x="6091239" y="1843088"/>
            <a:ext cx="2595562" cy="4233862"/>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Footer Placeholder 4"/>
          <p:cNvSpPr>
            <a:spLocks noGrp="1"/>
          </p:cNvSpPr>
          <p:nvPr>
            <p:ph type="ftr" sz="quarter" idx="14"/>
          </p:nvPr>
        </p:nvSpPr>
        <p:spPr/>
        <p:txBody>
          <a:bodyPr/>
          <a:lstStyle>
            <a:lvl1pPr>
              <a:defRPr/>
            </a:lvl1pPr>
          </a:lstStyle>
          <a:p>
            <a:pPr>
              <a:defRPr/>
            </a:pPr>
            <a:r>
              <a:rPr lang="el-GR" altLang="en-US"/>
              <a:t>Ενότητα 14. Εργαστηριακή Άσκηση Σκώληκες.</a:t>
            </a:r>
            <a:endParaRPr lang="en-US" altLang="en-US"/>
          </a:p>
        </p:txBody>
      </p:sp>
      <p:sp>
        <p:nvSpPr>
          <p:cNvPr id="7" name="Slide Number Placeholder 5"/>
          <p:cNvSpPr>
            <a:spLocks noGrp="1"/>
          </p:cNvSpPr>
          <p:nvPr>
            <p:ph type="sldNum" sz="quarter" idx="15"/>
          </p:nvPr>
        </p:nvSpPr>
        <p:spPr/>
        <p:txBody>
          <a:bodyPr/>
          <a:lstStyle>
            <a:lvl1pPr>
              <a:defRPr/>
            </a:lvl1pPr>
          </a:lstStyle>
          <a:p>
            <a:pPr>
              <a:defRPr/>
            </a:pPr>
            <a:fld id="{C3651E63-BE1F-44F4-B3C8-7C3A0869FF36}" type="slidenum">
              <a:rPr lang="el-GR" altLang="en-US"/>
              <a:pPr>
                <a:defRPr/>
              </a:pPr>
              <a:t>‹#›</a:t>
            </a:fld>
            <a:endParaRPr lang="el-GR" altLang="en-US"/>
          </a:p>
        </p:txBody>
      </p:sp>
    </p:spTree>
    <p:extLst>
      <p:ext uri="{BB962C8B-B14F-4D97-AF65-F5344CB8AC3E}">
        <p14:creationId xmlns:p14="http://schemas.microsoft.com/office/powerpoint/2010/main" val="2750377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0"/>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endParaRPr lang="en-US" altLang="el-GR"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endParaRPr lang="en-US" altLang="el-GR" smtClean="0"/>
          </a:p>
        </p:txBody>
      </p:sp>
      <p:sp>
        <p:nvSpPr>
          <p:cNvPr id="5" name="Footer Placeholder 4"/>
          <p:cNvSpPr>
            <a:spLocks noGrp="1"/>
          </p:cNvSpPr>
          <p:nvPr>
            <p:ph type="ftr" sz="quarter" idx="3"/>
          </p:nvPr>
        </p:nvSpPr>
        <p:spPr>
          <a:xfrm>
            <a:off x="1133475" y="6326188"/>
            <a:ext cx="6831013" cy="279400"/>
          </a:xfrm>
          <a:prstGeom prst="rect">
            <a:avLst/>
          </a:prstGeom>
          <a:solidFill>
            <a:schemeClr val="bg1">
              <a:lumMod val="95000"/>
            </a:schemeClr>
          </a:solidFill>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r>
              <a:rPr lang="el-GR" altLang="en-US"/>
              <a:t>Ενότητα 14. Εργαστηριακή Άσκηση Σκώληκες.</a:t>
            </a:r>
            <a:endParaRPr lang="en-US" altLang="en-US"/>
          </a:p>
        </p:txBody>
      </p:sp>
      <p:sp>
        <p:nvSpPr>
          <p:cNvPr id="6" name="Slide Number Placeholder 5"/>
          <p:cNvSpPr>
            <a:spLocks noGrp="1"/>
          </p:cNvSpPr>
          <p:nvPr>
            <p:ph type="sldNum" sz="quarter" idx="4"/>
          </p:nvPr>
        </p:nvSpPr>
        <p:spPr>
          <a:xfrm>
            <a:off x="8097838" y="6326188"/>
            <a:ext cx="417512" cy="279400"/>
          </a:xfrm>
          <a:prstGeom prst="rect">
            <a:avLst/>
          </a:prstGeom>
          <a:solidFill>
            <a:schemeClr val="bg1">
              <a:lumMod val="95000"/>
            </a:schemeClr>
          </a:solidFill>
        </p:spPr>
        <p:txBody>
          <a:bodyPr vert="horz" lIns="91440" tIns="45720" rIns="91440" bIns="45720" rtlCol="0" anchor="ctr"/>
          <a:lstStyle>
            <a:lvl1pPr algn="r" eaLnBrk="1" hangingPunct="1">
              <a:defRPr sz="1200">
                <a:solidFill>
                  <a:schemeClr val="tx1">
                    <a:tint val="75000"/>
                  </a:schemeClr>
                </a:solidFill>
                <a:latin typeface="+mj-lt"/>
                <a:ea typeface="MS PGothic" panose="020B0600070205080204" pitchFamily="34" charset="-128"/>
              </a:defRPr>
            </a:lvl1pPr>
          </a:lstStyle>
          <a:p>
            <a:pPr>
              <a:defRPr/>
            </a:pPr>
            <a:fld id="{72DAF11D-F906-46D1-B9BA-5642BE703E35}" type="slidenum">
              <a:rPr lang="el-GR" altLang="en-US"/>
              <a:pPr>
                <a:defRPr/>
              </a:pPr>
              <a:t>‹#›</a:t>
            </a:fld>
            <a:endParaRPr lang="el-GR" altLang="en-US"/>
          </a:p>
        </p:txBody>
      </p:sp>
      <p:pic>
        <p:nvPicPr>
          <p:cNvPr id="1030" name="Picture 6" descr="Λογότυπο Εθνικόν και Καποδιστριακόν Πανεπιστήμιον Αθηνών"/>
          <p:cNvPicPr>
            <a:picLocks noChangeAspect="1"/>
          </p:cNvPicPr>
          <p:nvPr/>
        </p:nvPicPr>
        <p:blipFill>
          <a:blip r:embed="rId31">
            <a:extLst>
              <a:ext uri="{28A0092B-C50C-407E-A947-70E740481C1C}">
                <a14:useLocalDpi xmlns:a14="http://schemas.microsoft.com/office/drawing/2010/main" val="0"/>
              </a:ext>
            </a:extLst>
          </a:blip>
          <a:srcRect l="2" r="85167"/>
          <a:stretch>
            <a:fillRect/>
          </a:stretch>
        </p:blipFill>
        <p:spPr bwMode="auto">
          <a:xfrm>
            <a:off x="692150" y="6235700"/>
            <a:ext cx="376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56"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6" r:id="rId19"/>
    <p:sldLayoutId id="2147484047" r:id="rId20"/>
    <p:sldLayoutId id="2147484048" r:id="rId21"/>
    <p:sldLayoutId id="2147484049" r:id="rId22"/>
    <p:sldLayoutId id="2147484050" r:id="rId23"/>
    <p:sldLayoutId id="2147484051" r:id="rId24"/>
    <p:sldLayoutId id="2147484052" r:id="rId25"/>
    <p:sldLayoutId id="2147484053" r:id="rId26"/>
    <p:sldLayoutId id="2147484054" r:id="rId27"/>
    <p:sldLayoutId id="2147484055" r:id="rId28"/>
  </p:sldLayoutIdLst>
  <p:hf hdr="0" dt="0"/>
  <p:txStyles>
    <p:titleStyle>
      <a:lvl1pPr algn="ctr" rtl="0" eaLnBrk="0" fontAlgn="base" hangingPunct="0">
        <a:lnSpc>
          <a:spcPct val="90000"/>
        </a:lnSpc>
        <a:spcBef>
          <a:spcPct val="0"/>
        </a:spcBef>
        <a:spcAft>
          <a:spcPct val="0"/>
        </a:spcAft>
        <a:defRPr sz="4400" b="1" kern="1200">
          <a:solidFill>
            <a:srgbClr val="2E75B6"/>
          </a:solidFill>
          <a:latin typeface="+mj-lt"/>
          <a:ea typeface="Tahoma" panose="020B0604030504040204" pitchFamily="34" charset="0"/>
          <a:cs typeface="Tahoma" panose="020B0604030504040204" pitchFamily="34" charset="0"/>
        </a:defRPr>
      </a:lvl1pPr>
      <a:lvl2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2pPr>
      <a:lvl3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3pPr>
      <a:lvl4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4pPr>
      <a:lvl5pPr algn="ctr" rtl="0" eaLnBrk="0" fontAlgn="base" hangingPunct="0">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5pPr>
      <a:lvl6pPr marL="4572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6pPr>
      <a:lvl7pPr marL="9144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7pPr>
      <a:lvl8pPr marL="13716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8pPr>
      <a:lvl9pPr marL="1828800" algn="ctr" rtl="0" eaLnBrk="1" fontAlgn="base" hangingPunct="1">
        <a:lnSpc>
          <a:spcPct val="90000"/>
        </a:lnSpc>
        <a:spcBef>
          <a:spcPct val="0"/>
        </a:spcBef>
        <a:spcAft>
          <a:spcPct val="0"/>
        </a:spcAft>
        <a:defRPr sz="4400" b="1">
          <a:solidFill>
            <a:srgbClr val="2E75B6"/>
          </a:solidFill>
          <a:latin typeface="Calibri" panose="020F0502020204030204" pitchFamily="34" charset="0"/>
          <a:cs typeface="Tahoma" panose="020B060403050404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5b1%5d%20http:/creativecommons.org/licenses/by-nc-sa/4.0/"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Τίτλος 1"/>
          <p:cNvSpPr>
            <a:spLocks noGrp="1"/>
          </p:cNvSpPr>
          <p:nvPr>
            <p:ph type="ctrTitle"/>
          </p:nvPr>
        </p:nvSpPr>
        <p:spPr>
          <a:xfrm>
            <a:off x="685800" y="1652588"/>
            <a:ext cx="7772400" cy="1414462"/>
          </a:xfrm>
        </p:spPr>
        <p:txBody>
          <a:bodyPr/>
          <a:lstStyle/>
          <a:p>
            <a:pPr eaLnBrk="1" hangingPunct="1"/>
            <a:r>
              <a:rPr lang="el-GR" altLang="el-GR" smtClean="0"/>
              <a:t>Ζωολογία Ι</a:t>
            </a:r>
            <a:endParaRPr lang="en-US" altLang="el-GR" smtClean="0"/>
          </a:p>
        </p:txBody>
      </p:sp>
      <p:sp>
        <p:nvSpPr>
          <p:cNvPr id="4099" name="Θέση κειμένου 2"/>
          <p:cNvSpPr>
            <a:spLocks noGrp="1"/>
          </p:cNvSpPr>
          <p:nvPr>
            <p:ph type="body" sz="quarter" idx="10"/>
          </p:nvPr>
        </p:nvSpPr>
        <p:spPr>
          <a:xfrm>
            <a:off x="682625" y="3429000"/>
            <a:ext cx="7775575" cy="2087563"/>
          </a:xfrm>
        </p:spPr>
        <p:txBody>
          <a:bodyPr/>
          <a:lstStyle/>
          <a:p>
            <a:pPr eaLnBrk="1" hangingPunct="1"/>
            <a:r>
              <a:rPr lang="el-GR" altLang="el-GR" b="1" dirty="0" smtClean="0">
                <a:solidFill>
                  <a:srgbClr val="0070C0"/>
                </a:solidFill>
              </a:rPr>
              <a:t>Ενότητα </a:t>
            </a:r>
            <a:r>
              <a:rPr lang="en-US" altLang="el-GR" b="1" dirty="0" smtClean="0">
                <a:solidFill>
                  <a:srgbClr val="0070C0"/>
                </a:solidFill>
              </a:rPr>
              <a:t>14</a:t>
            </a:r>
            <a:r>
              <a:rPr lang="el-GR" altLang="el-GR" dirty="0" smtClean="0">
                <a:solidFill>
                  <a:srgbClr val="0070C0"/>
                </a:solidFill>
              </a:rPr>
              <a:t>:</a:t>
            </a:r>
            <a:r>
              <a:rPr lang="en-US" altLang="el-GR" dirty="0" smtClean="0">
                <a:solidFill>
                  <a:srgbClr val="5075BC"/>
                </a:solidFill>
              </a:rPr>
              <a:t> </a:t>
            </a:r>
            <a:r>
              <a:rPr lang="el-GR" altLang="el-GR" dirty="0" err="1" smtClean="0"/>
              <a:t>Δακτυλιοσκώληκες</a:t>
            </a:r>
            <a:r>
              <a:rPr lang="el-GR" altLang="el-GR" dirty="0" smtClean="0"/>
              <a:t> και Συγγενή </a:t>
            </a:r>
            <a:r>
              <a:rPr lang="el-GR" altLang="el-GR" dirty="0" err="1" smtClean="0"/>
              <a:t>Τάξα</a:t>
            </a:r>
            <a:endParaRPr lang="el-GR" altLang="el-GR" dirty="0" smtClean="0"/>
          </a:p>
          <a:p>
            <a:pPr eaLnBrk="1" hangingPunct="1"/>
            <a:r>
              <a:rPr lang="el-GR" altLang="el-GR" b="1" i="1" dirty="0" smtClean="0"/>
              <a:t>Εργαστηριακή Άσκηση Σκώληκες </a:t>
            </a:r>
          </a:p>
          <a:p>
            <a:pPr eaLnBrk="1" hangingPunct="1"/>
            <a:endParaRPr lang="el-GR" altLang="el-GR" dirty="0" smtClean="0"/>
          </a:p>
          <a:p>
            <a:pPr eaLnBrk="1" hangingPunct="1"/>
            <a:r>
              <a:rPr lang="el-GR" altLang="el-GR" dirty="0" smtClean="0"/>
              <a:t>Σκαρλάτος </a:t>
            </a:r>
            <a:r>
              <a:rPr lang="el-GR" altLang="el-GR" dirty="0" err="1"/>
              <a:t>Ντέντος</a:t>
            </a:r>
            <a:r>
              <a:rPr lang="el-GR" altLang="el-GR" dirty="0"/>
              <a:t> , </a:t>
            </a:r>
            <a:r>
              <a:rPr lang="el-GR" altLang="el-GR" dirty="0" err="1" smtClean="0"/>
              <a:t>Επικ</a:t>
            </a:r>
            <a:r>
              <a:rPr lang="el-GR" altLang="el-GR" dirty="0" smtClean="0"/>
              <a:t>. Καθηγητής</a:t>
            </a:r>
          </a:p>
          <a:p>
            <a:pPr eaLnBrk="1" hangingPunct="1"/>
            <a:r>
              <a:rPr lang="el-GR" altLang="el-GR" dirty="0" smtClean="0"/>
              <a:t>Σχολή Θετικών Επιστημών</a:t>
            </a:r>
          </a:p>
          <a:p>
            <a:pPr eaLnBrk="1" hangingPunct="1"/>
            <a:r>
              <a:rPr lang="el-GR" altLang="el-GR" dirty="0" smtClean="0"/>
              <a:t>Τμήμα Βιολογίας</a:t>
            </a:r>
            <a:endParaRPr lang="en-US" altLang="el-GR" dirty="0" smtClean="0"/>
          </a:p>
          <a:p>
            <a:pPr eaLnBrk="1" hangingPunct="1"/>
            <a:endParaRPr lang="en-US" altLang="el-GR"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lnSpc>
                <a:spcPct val="100000"/>
              </a:lnSpc>
            </a:pPr>
            <a:r>
              <a:rPr lang="el-GR" altLang="el-GR" dirty="0" err="1" smtClean="0">
                <a:solidFill>
                  <a:srgbClr val="0070C0"/>
                </a:solidFill>
              </a:rPr>
              <a:t>Πλατυέλμινθες</a:t>
            </a:r>
            <a:r>
              <a:rPr lang="el-GR" altLang="el-GR" dirty="0" smtClean="0">
                <a:solidFill>
                  <a:srgbClr val="0070C0"/>
                </a:solidFill>
              </a:rPr>
              <a:t>: </a:t>
            </a:r>
            <a:r>
              <a:rPr lang="el-GR" altLang="el-GR" dirty="0" smtClean="0">
                <a:solidFill>
                  <a:srgbClr val="0070C0"/>
                </a:solidFill>
              </a:rPr>
              <a:t>Κεστώδεις 1/2</a:t>
            </a:r>
            <a:endParaRPr lang="el-GR" altLang="el-GR" dirty="0" smtClean="0">
              <a:solidFill>
                <a:srgbClr val="FFC000"/>
              </a:solidFill>
            </a:endParaRP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AFD5AE7D-537F-4C89-814D-2C0C3886C37D}" type="slidenum">
              <a:rPr lang="en-US"/>
              <a:pPr>
                <a:defRPr/>
              </a:pPr>
              <a:t>10</a:t>
            </a:fld>
            <a:endParaRPr lang="en-US"/>
          </a:p>
        </p:txBody>
      </p:sp>
      <p:sp>
        <p:nvSpPr>
          <p:cNvPr id="22533" name="Content Placeholder 1"/>
          <p:cNvSpPr>
            <a:spLocks noGrp="1"/>
          </p:cNvSpPr>
          <p:nvPr>
            <p:ph idx="1"/>
          </p:nvPr>
        </p:nvSpPr>
        <p:spPr/>
        <p:txBody>
          <a:bodyPr/>
          <a:lstStyle/>
          <a:p>
            <a:pPr marL="514350" indent="-514350">
              <a:buFont typeface="Calibri" panose="020F0502020204030204" pitchFamily="34" charset="0"/>
              <a:buAutoNum type="arabicPeriod"/>
            </a:pPr>
            <a:r>
              <a:rPr lang="el-GR" altLang="en-US" sz="2600" smtClean="0">
                <a:cs typeface="Times New Roman" panose="02020603050405020304" pitchFamily="18" charset="0"/>
              </a:rPr>
              <a:t>Στο στερεοσκόπιο παρατηρήστε τις προγλωττίδες μια ταινίας. </a:t>
            </a:r>
          </a:p>
          <a:p>
            <a:pPr marL="514350" indent="-514350">
              <a:buFont typeface="Calibri" panose="020F0502020204030204" pitchFamily="34" charset="0"/>
              <a:buAutoNum type="arabicPeriod"/>
            </a:pPr>
            <a:r>
              <a:rPr lang="el-GR" altLang="en-US" sz="2600" smtClean="0">
                <a:cs typeface="Times New Roman" panose="02020603050405020304" pitchFamily="18" charset="0"/>
              </a:rPr>
              <a:t>Σε κάθε προγλωττίδα εντοπίστε και σχεδιάστε: </a:t>
            </a:r>
          </a:p>
          <a:p>
            <a:pPr marL="514350" indent="-514350">
              <a:spcBef>
                <a:spcPts val="1800"/>
              </a:spcBef>
            </a:pPr>
            <a:r>
              <a:rPr lang="el-GR" altLang="en-US" sz="2600" smtClean="0">
                <a:cs typeface="Times New Roman" panose="02020603050405020304" pitchFamily="18" charset="0"/>
              </a:rPr>
              <a:t>Τους όρχεις και τον σπερμαγωγό.</a:t>
            </a:r>
          </a:p>
          <a:p>
            <a:pPr marL="514350" indent="-514350"/>
            <a:r>
              <a:rPr lang="el-GR" altLang="en-US" sz="2600" smtClean="0">
                <a:cs typeface="Times New Roman" panose="02020603050405020304" pitchFamily="18" charset="0"/>
              </a:rPr>
              <a:t>Τις ωοθήκες.</a:t>
            </a:r>
          </a:p>
          <a:p>
            <a:pPr marL="514350" indent="-514350"/>
            <a:r>
              <a:rPr lang="el-GR" altLang="en-US" sz="2600" smtClean="0">
                <a:cs typeface="Times New Roman" panose="02020603050405020304" pitchFamily="18" charset="0"/>
              </a:rPr>
              <a:t>Τη μήτρα και τον κόλπο.</a:t>
            </a:r>
          </a:p>
          <a:p>
            <a:pPr marL="514350" indent="-514350"/>
            <a:r>
              <a:rPr lang="el-GR" altLang="en-US" sz="2600" smtClean="0">
                <a:cs typeface="Times New Roman" panose="02020603050405020304" pitchFamily="18" charset="0"/>
              </a:rPr>
              <a:t>Τον γεννητικό πόρο και τον λεκιθικό αδένα.</a:t>
            </a:r>
            <a:endParaRPr lang="el-GR" altLang="en-US" sz="260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lnSpc>
                <a:spcPct val="100000"/>
              </a:lnSpc>
            </a:pPr>
            <a:r>
              <a:rPr lang="el-GR" altLang="el-GR" dirty="0" err="1" smtClean="0">
                <a:solidFill>
                  <a:srgbClr val="0070C0"/>
                </a:solidFill>
              </a:rPr>
              <a:t>Πλατυέλμινθες</a:t>
            </a:r>
            <a:r>
              <a:rPr lang="el-GR" altLang="el-GR" dirty="0" smtClean="0">
                <a:solidFill>
                  <a:srgbClr val="0070C0"/>
                </a:solidFill>
              </a:rPr>
              <a:t>: </a:t>
            </a:r>
            <a:r>
              <a:rPr lang="el-GR" altLang="el-GR" dirty="0" smtClean="0">
                <a:solidFill>
                  <a:srgbClr val="0070C0"/>
                </a:solidFill>
              </a:rPr>
              <a:t>Κεστώδεις 2/2</a:t>
            </a:r>
            <a:endParaRPr lang="el-GR" altLang="el-GR" dirty="0" smtClean="0">
              <a:solidFill>
                <a:srgbClr val="FFC000"/>
              </a:solidFill>
            </a:endParaRP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58F68BED-BEB2-453F-8F14-EFBADEEE9288}" type="slidenum">
              <a:rPr lang="en-US"/>
              <a:pPr>
                <a:defRPr/>
              </a:pPr>
              <a:t>11</a:t>
            </a:fld>
            <a:endParaRPr lang="en-US"/>
          </a:p>
        </p:txBody>
      </p:sp>
      <p:pic>
        <p:nvPicPr>
          <p:cNvPr id="24581"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68363" y="1573213"/>
            <a:ext cx="7361237" cy="4403725"/>
          </a:xfrm>
        </p:spPr>
      </p:pic>
      <p:sp>
        <p:nvSpPr>
          <p:cNvPr id="9" name="TextBox 8"/>
          <p:cNvSpPr txBox="1"/>
          <p:nvPr/>
        </p:nvSpPr>
        <p:spPr>
          <a:xfrm>
            <a:off x="7948613" y="5737225"/>
            <a:ext cx="261937" cy="276225"/>
          </a:xfrm>
          <a:prstGeom prst="rect">
            <a:avLst/>
          </a:prstGeom>
          <a:noFill/>
        </p:spPr>
        <p:txBody>
          <a:bodyPr wrap="none">
            <a:spAutoFit/>
          </a:bodyPr>
          <a:lstStyle/>
          <a:p>
            <a:pPr>
              <a:defRPr/>
            </a:pPr>
            <a:r>
              <a:rPr lang="en-US" sz="1200" b="1" dirty="0">
                <a:latin typeface="+mj-lt"/>
                <a:ea typeface="MS PGothic" panose="020B0600070205080204" pitchFamily="34" charset="-128"/>
              </a:rPr>
              <a:t>5</a:t>
            </a:r>
            <a:endParaRPr lang="el-GR" sz="1200" b="1" dirty="0">
              <a:latin typeface="+mj-lt"/>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28650" y="333375"/>
            <a:ext cx="7886700" cy="1357313"/>
          </a:xfrm>
        </p:spPr>
        <p:txBody>
          <a:bodyPr/>
          <a:lstStyle/>
          <a:p>
            <a:pPr eaLnBrk="1" hangingPunct="1">
              <a:lnSpc>
                <a:spcPct val="100000"/>
              </a:lnSpc>
            </a:pPr>
            <a:r>
              <a:rPr lang="el-GR" altLang="el-GR" sz="4000" dirty="0" smtClean="0">
                <a:solidFill>
                  <a:srgbClr val="0070C0"/>
                </a:solidFill>
              </a:rPr>
              <a:t>Εγκάρσια τομή </a:t>
            </a:r>
            <a:br>
              <a:rPr lang="el-GR" altLang="el-GR" sz="4000" dirty="0" smtClean="0">
                <a:solidFill>
                  <a:srgbClr val="0070C0"/>
                </a:solidFill>
              </a:rPr>
            </a:br>
            <a:r>
              <a:rPr lang="en-US" altLang="el-GR" sz="4000" i="1" dirty="0" err="1" smtClean="0">
                <a:solidFill>
                  <a:srgbClr val="0070C0"/>
                </a:solidFill>
              </a:rPr>
              <a:t>Ascaris</a:t>
            </a:r>
            <a:r>
              <a:rPr lang="en-US" altLang="el-GR" sz="4000" i="1" dirty="0" smtClean="0">
                <a:solidFill>
                  <a:srgbClr val="0070C0"/>
                </a:solidFill>
              </a:rPr>
              <a:t> </a:t>
            </a:r>
            <a:r>
              <a:rPr lang="en-US" altLang="el-GR" sz="4000" i="1" dirty="0" err="1" smtClean="0">
                <a:solidFill>
                  <a:srgbClr val="0070C0"/>
                </a:solidFill>
              </a:rPr>
              <a:t>lumbricoides</a:t>
            </a:r>
            <a:r>
              <a:rPr lang="el-GR" altLang="el-GR" sz="4000" i="1" dirty="0" smtClean="0">
                <a:solidFill>
                  <a:srgbClr val="0070C0"/>
                </a:solidFill>
              </a:rPr>
              <a:t> </a:t>
            </a:r>
            <a:r>
              <a:rPr lang="el-GR" altLang="el-GR" sz="4000" dirty="0" smtClean="0">
                <a:solidFill>
                  <a:srgbClr val="0070C0"/>
                </a:solidFill>
              </a:rPr>
              <a:t>1/2</a:t>
            </a:r>
            <a:endParaRPr lang="el-GR" altLang="el-GR" sz="4000" dirty="0" smtClean="0">
              <a:solidFill>
                <a:srgbClr val="FFC000"/>
              </a:solidFill>
            </a:endParaRP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7784A744-1AD0-4133-AAD2-F17EE015AFB1}" type="slidenum">
              <a:rPr lang="en-US"/>
              <a:pPr>
                <a:defRPr/>
              </a:pPr>
              <a:t>12</a:t>
            </a:fld>
            <a:endParaRPr lang="en-US"/>
          </a:p>
        </p:txBody>
      </p:sp>
      <p:sp>
        <p:nvSpPr>
          <p:cNvPr id="26629" name="Content Placeholder 1"/>
          <p:cNvSpPr>
            <a:spLocks noGrp="1"/>
          </p:cNvSpPr>
          <p:nvPr>
            <p:ph idx="1"/>
          </p:nvPr>
        </p:nvSpPr>
        <p:spPr/>
        <p:txBody>
          <a:bodyPr/>
          <a:lstStyle/>
          <a:p>
            <a:pPr marL="514350" indent="-514350">
              <a:buFont typeface="Calibri" panose="020F0502020204030204" pitchFamily="34" charset="0"/>
              <a:buAutoNum type="arabicPeriod"/>
            </a:pPr>
            <a:r>
              <a:rPr lang="el-GR" altLang="en-US" sz="2600" dirty="0" smtClean="0">
                <a:cs typeface="Times New Roman" panose="02020603050405020304" pitchFamily="18" charset="0"/>
              </a:rPr>
              <a:t>Στο στερεοσκόπιο παρατηρήστε την εγκάρσια τομή του σώματος ενός Νηματώδους. </a:t>
            </a:r>
          </a:p>
          <a:p>
            <a:pPr marL="514350" indent="-514350">
              <a:buFont typeface="Calibri" panose="020F0502020204030204" pitchFamily="34" charset="0"/>
              <a:buAutoNum type="arabicPeriod"/>
            </a:pPr>
            <a:r>
              <a:rPr lang="el-GR" altLang="en-US" sz="2600" dirty="0" smtClean="0">
                <a:cs typeface="Times New Roman" panose="02020603050405020304" pitchFamily="18" charset="0"/>
              </a:rPr>
              <a:t>Εντοπίστε και σχεδιάστε: </a:t>
            </a:r>
            <a:endParaRPr lang="en-US" altLang="en-US" sz="2600" dirty="0" smtClean="0">
              <a:cs typeface="Times New Roman" panose="02020603050405020304" pitchFamily="18" charset="0"/>
            </a:endParaRPr>
          </a:p>
          <a:p>
            <a:pPr marL="514350" indent="-514350">
              <a:lnSpc>
                <a:spcPct val="100000"/>
              </a:lnSpc>
              <a:spcBef>
                <a:spcPts val="1800"/>
              </a:spcBef>
            </a:pPr>
            <a:r>
              <a:rPr lang="el-GR" altLang="en-US" sz="2400" dirty="0" smtClean="0">
                <a:cs typeface="Times New Roman" panose="02020603050405020304" pitchFamily="18" charset="0"/>
              </a:rPr>
              <a:t>Το </a:t>
            </a:r>
            <a:r>
              <a:rPr lang="el-GR" altLang="en-US" sz="2400" dirty="0" err="1" smtClean="0">
                <a:cs typeface="Times New Roman" panose="02020603050405020304" pitchFamily="18" charset="0"/>
              </a:rPr>
              <a:t>επιδέρμιο</a:t>
            </a:r>
            <a:r>
              <a:rPr lang="el-GR" altLang="en-US" sz="2400" dirty="0" smtClean="0">
                <a:cs typeface="Times New Roman" panose="02020603050405020304" pitchFamily="18" charset="0"/>
              </a:rPr>
              <a:t> και τους μύες που βρίσκονται από κάτω</a:t>
            </a:r>
            <a:r>
              <a:rPr lang="en-US" altLang="en-US" sz="2400" dirty="0" smtClean="0">
                <a:cs typeface="Times New Roman" panose="02020603050405020304" pitchFamily="18" charset="0"/>
              </a:rPr>
              <a:t>.</a:t>
            </a:r>
          </a:p>
          <a:p>
            <a:pPr marL="514350" indent="-514350">
              <a:lnSpc>
                <a:spcPct val="100000"/>
              </a:lnSpc>
              <a:spcBef>
                <a:spcPts val="1200"/>
              </a:spcBef>
            </a:pPr>
            <a:r>
              <a:rPr lang="en-US" altLang="en-US" sz="2400" dirty="0" smtClean="0">
                <a:cs typeface="Times New Roman" panose="02020603050405020304" pitchFamily="18" charset="0"/>
              </a:rPr>
              <a:t>T</a:t>
            </a:r>
            <a:r>
              <a:rPr lang="el-GR" altLang="en-US" sz="2400" dirty="0" smtClean="0">
                <a:cs typeface="Times New Roman" panose="02020603050405020304" pitchFamily="18" charset="0"/>
              </a:rPr>
              <a:t>ον πεπτικό σωλήνα</a:t>
            </a:r>
            <a:r>
              <a:rPr lang="en-US" altLang="en-US" sz="2400" dirty="0" smtClean="0">
                <a:cs typeface="Times New Roman" panose="02020603050405020304" pitchFamily="18" charset="0"/>
              </a:rPr>
              <a:t>.</a:t>
            </a:r>
          </a:p>
          <a:p>
            <a:pPr marL="514350" indent="-514350">
              <a:lnSpc>
                <a:spcPct val="100000"/>
              </a:lnSpc>
              <a:spcBef>
                <a:spcPts val="1200"/>
              </a:spcBef>
            </a:pPr>
            <a:r>
              <a:rPr lang="en-US" altLang="en-US" sz="2400" dirty="0" smtClean="0">
                <a:cs typeface="Times New Roman" panose="02020603050405020304" pitchFamily="18" charset="0"/>
              </a:rPr>
              <a:t>T</a:t>
            </a:r>
            <a:r>
              <a:rPr lang="el-GR" altLang="en-US" sz="2400" dirty="0" err="1" smtClean="0">
                <a:cs typeface="Times New Roman" panose="02020603050405020304" pitchFamily="18" charset="0"/>
              </a:rPr>
              <a:t>ις</a:t>
            </a:r>
            <a:r>
              <a:rPr lang="el-GR" altLang="en-US" sz="2400" dirty="0" smtClean="0">
                <a:cs typeface="Times New Roman" panose="02020603050405020304" pitchFamily="18" charset="0"/>
              </a:rPr>
              <a:t> μήτρες, τις ωοθήκες και τους ωαγωγούς (θηλυκά).</a:t>
            </a:r>
          </a:p>
          <a:p>
            <a:pPr marL="514350" indent="-514350">
              <a:lnSpc>
                <a:spcPct val="100000"/>
              </a:lnSpc>
              <a:spcBef>
                <a:spcPts val="1200"/>
              </a:spcBef>
            </a:pPr>
            <a:r>
              <a:rPr lang="el-GR" altLang="en-US" sz="2400" dirty="0" smtClean="0">
                <a:cs typeface="Times New Roman" panose="02020603050405020304" pitchFamily="18" charset="0"/>
              </a:rPr>
              <a:t>Τους </a:t>
            </a:r>
            <a:r>
              <a:rPr lang="el-GR" altLang="en-US" sz="2400" dirty="0" err="1" smtClean="0">
                <a:cs typeface="Times New Roman" panose="02020603050405020304" pitchFamily="18" charset="0"/>
              </a:rPr>
              <a:t>όρχεις</a:t>
            </a:r>
            <a:r>
              <a:rPr lang="el-GR" altLang="en-US" sz="2400" dirty="0" smtClean="0">
                <a:cs typeface="Times New Roman" panose="02020603050405020304" pitchFamily="18" charset="0"/>
              </a:rPr>
              <a:t> και τους σπερματαγωγούς (αρσενικά).</a:t>
            </a:r>
          </a:p>
          <a:p>
            <a:pPr marL="514350" indent="-514350">
              <a:lnSpc>
                <a:spcPct val="100000"/>
              </a:lnSpc>
              <a:spcBef>
                <a:spcPts val="1200"/>
              </a:spcBef>
            </a:pPr>
            <a:r>
              <a:rPr lang="el-GR" altLang="en-US" sz="2400" dirty="0" smtClean="0">
                <a:cs typeface="Times New Roman" panose="02020603050405020304" pitchFamily="18" charset="0"/>
              </a:rPr>
              <a:t>Το ραχιαίο και κοιλιακό νεύρο και τους πλευρικούς απεκκριτικούς αγωγούς.</a:t>
            </a:r>
          </a:p>
          <a:p>
            <a:pPr marL="514350" indent="-514350"/>
            <a:endParaRPr lang="el-GR" altLang="en-US" dirty="0"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28650" y="333375"/>
            <a:ext cx="7886700" cy="1357313"/>
          </a:xfrm>
        </p:spPr>
        <p:txBody>
          <a:bodyPr/>
          <a:lstStyle/>
          <a:p>
            <a:pPr eaLnBrk="1" hangingPunct="1">
              <a:lnSpc>
                <a:spcPct val="100000"/>
              </a:lnSpc>
            </a:pPr>
            <a:r>
              <a:rPr lang="el-GR" altLang="el-GR" sz="4000" dirty="0" smtClean="0">
                <a:solidFill>
                  <a:srgbClr val="0070C0"/>
                </a:solidFill>
              </a:rPr>
              <a:t>Εγκάρσια τομή </a:t>
            </a:r>
            <a:br>
              <a:rPr lang="el-GR" altLang="el-GR" sz="4000" dirty="0" smtClean="0">
                <a:solidFill>
                  <a:srgbClr val="0070C0"/>
                </a:solidFill>
              </a:rPr>
            </a:br>
            <a:r>
              <a:rPr lang="en-US" altLang="el-GR" sz="4000" i="1" dirty="0" err="1" smtClean="0">
                <a:solidFill>
                  <a:srgbClr val="0070C0"/>
                </a:solidFill>
              </a:rPr>
              <a:t>Ascaris</a:t>
            </a:r>
            <a:r>
              <a:rPr lang="en-US" altLang="el-GR" sz="4000" i="1" dirty="0" smtClean="0">
                <a:solidFill>
                  <a:srgbClr val="0070C0"/>
                </a:solidFill>
              </a:rPr>
              <a:t> </a:t>
            </a:r>
            <a:r>
              <a:rPr lang="en-US" altLang="el-GR" sz="4000" i="1" dirty="0" err="1" smtClean="0">
                <a:solidFill>
                  <a:srgbClr val="0070C0"/>
                </a:solidFill>
              </a:rPr>
              <a:t>lumbricoides</a:t>
            </a:r>
            <a:r>
              <a:rPr lang="el-GR" altLang="el-GR" sz="4000" i="1" dirty="0" smtClean="0">
                <a:solidFill>
                  <a:srgbClr val="0070C0"/>
                </a:solidFill>
              </a:rPr>
              <a:t> </a:t>
            </a:r>
            <a:r>
              <a:rPr lang="el-GR" altLang="el-GR" sz="4000" dirty="0" smtClean="0">
                <a:solidFill>
                  <a:srgbClr val="0070C0"/>
                </a:solidFill>
              </a:rPr>
              <a:t>2/2</a:t>
            </a:r>
            <a:endParaRPr lang="el-GR" altLang="el-GR" sz="4000" dirty="0" smtClean="0">
              <a:solidFill>
                <a:srgbClr val="FFC000"/>
              </a:solidFill>
            </a:endParaRP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2F3F9621-E6D1-4751-8F3C-39A0C599CEDA}" type="slidenum">
              <a:rPr lang="en-US"/>
              <a:pPr>
                <a:defRPr/>
              </a:pPr>
              <a:t>13</a:t>
            </a:fld>
            <a:endParaRPr lang="en-US"/>
          </a:p>
        </p:txBody>
      </p:sp>
      <p:pic>
        <p:nvPicPr>
          <p:cNvPr id="2867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28650" y="1916113"/>
            <a:ext cx="7886700" cy="4176712"/>
          </a:xfrm>
        </p:spPr>
      </p:pic>
      <p:sp>
        <p:nvSpPr>
          <p:cNvPr id="9" name="TextBox 8"/>
          <p:cNvSpPr txBox="1"/>
          <p:nvPr/>
        </p:nvSpPr>
        <p:spPr>
          <a:xfrm>
            <a:off x="8137525" y="5778500"/>
            <a:ext cx="263525" cy="277813"/>
          </a:xfrm>
          <a:prstGeom prst="rect">
            <a:avLst/>
          </a:prstGeom>
          <a:noFill/>
        </p:spPr>
        <p:txBody>
          <a:bodyPr wrap="none">
            <a:spAutoFit/>
          </a:bodyPr>
          <a:lstStyle/>
          <a:p>
            <a:pPr>
              <a:defRPr/>
            </a:pPr>
            <a:r>
              <a:rPr lang="en-US" sz="1200" b="1" dirty="0">
                <a:latin typeface="+mj-lt"/>
                <a:ea typeface="MS PGothic" panose="020B0600070205080204" pitchFamily="34" charset="-128"/>
              </a:rPr>
              <a:t>6</a:t>
            </a:r>
            <a:endParaRPr lang="el-GR" sz="1200" b="1" dirty="0">
              <a:latin typeface="+mj-lt"/>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28650" y="333375"/>
            <a:ext cx="7886700" cy="1357313"/>
          </a:xfrm>
        </p:spPr>
        <p:txBody>
          <a:bodyPr/>
          <a:lstStyle/>
          <a:p>
            <a:pPr eaLnBrk="1" hangingPunct="1">
              <a:lnSpc>
                <a:spcPct val="100000"/>
              </a:lnSpc>
            </a:pPr>
            <a:r>
              <a:rPr lang="el-GR" altLang="el-GR" sz="4000" dirty="0" smtClean="0">
                <a:solidFill>
                  <a:srgbClr val="0070C0"/>
                </a:solidFill>
              </a:rPr>
              <a:t>Εγκάρσια τομή </a:t>
            </a:r>
            <a:r>
              <a:rPr lang="el-GR" altLang="el-GR" sz="4000" dirty="0" err="1" smtClean="0">
                <a:solidFill>
                  <a:srgbClr val="0070C0"/>
                </a:solidFill>
              </a:rPr>
              <a:t>Πολυχαίτου</a:t>
            </a:r>
            <a:r>
              <a:rPr lang="el-GR" altLang="el-GR" sz="4000" dirty="0" smtClean="0">
                <a:solidFill>
                  <a:srgbClr val="0070C0"/>
                </a:solidFill>
              </a:rPr>
              <a:t>  </a:t>
            </a:r>
            <a:r>
              <a:rPr lang="en-US" altLang="el-GR" sz="4000" dirty="0" smtClean="0">
                <a:solidFill>
                  <a:srgbClr val="0070C0"/>
                </a:solidFill>
              </a:rPr>
              <a:t/>
            </a:r>
            <a:br>
              <a:rPr lang="en-US" altLang="el-GR" sz="4000" dirty="0" smtClean="0">
                <a:solidFill>
                  <a:srgbClr val="0070C0"/>
                </a:solidFill>
              </a:rPr>
            </a:br>
            <a:r>
              <a:rPr lang="en-US" altLang="el-GR" sz="4000" i="1" dirty="0" err="1" smtClean="0">
                <a:solidFill>
                  <a:srgbClr val="0070C0"/>
                </a:solidFill>
              </a:rPr>
              <a:t>Nereis</a:t>
            </a:r>
            <a:r>
              <a:rPr lang="en-US" altLang="el-GR" sz="4000" i="1" dirty="0" smtClean="0">
                <a:solidFill>
                  <a:srgbClr val="0070C0"/>
                </a:solidFill>
              </a:rPr>
              <a:t> </a:t>
            </a:r>
            <a:r>
              <a:rPr lang="en-US" altLang="el-GR" sz="4000" i="1" dirty="0" err="1" smtClean="0">
                <a:solidFill>
                  <a:srgbClr val="0070C0"/>
                </a:solidFill>
              </a:rPr>
              <a:t>succinea</a:t>
            </a:r>
            <a:r>
              <a:rPr lang="el-GR" altLang="el-GR" sz="4000" i="1" dirty="0" smtClean="0">
                <a:solidFill>
                  <a:srgbClr val="0070C0"/>
                </a:solidFill>
              </a:rPr>
              <a:t> </a:t>
            </a:r>
            <a:r>
              <a:rPr lang="el-GR" altLang="el-GR" sz="4000" dirty="0" smtClean="0">
                <a:solidFill>
                  <a:srgbClr val="0070C0"/>
                </a:solidFill>
              </a:rPr>
              <a:t>1/2</a:t>
            </a:r>
            <a:endParaRPr lang="el-GR" altLang="el-GR" sz="4000" dirty="0" smtClean="0">
              <a:solidFill>
                <a:srgbClr val="FFC000"/>
              </a:solidFill>
            </a:endParaRP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83B430D3-9222-49E4-A92C-82AA977D41BD}" type="slidenum">
              <a:rPr lang="en-US"/>
              <a:pPr>
                <a:defRPr/>
              </a:pPr>
              <a:t>14</a:t>
            </a:fld>
            <a:endParaRPr lang="en-US"/>
          </a:p>
        </p:txBody>
      </p:sp>
      <p:sp>
        <p:nvSpPr>
          <p:cNvPr id="30725" name="Content Placeholder 1"/>
          <p:cNvSpPr>
            <a:spLocks noGrp="1"/>
          </p:cNvSpPr>
          <p:nvPr>
            <p:ph idx="1"/>
          </p:nvPr>
        </p:nvSpPr>
        <p:spPr/>
        <p:txBody>
          <a:bodyPr/>
          <a:lstStyle/>
          <a:p>
            <a:pPr marL="514350" indent="-514350" eaLnBrk="1" hangingPunct="1">
              <a:lnSpc>
                <a:spcPct val="100000"/>
              </a:lnSpc>
              <a:spcBef>
                <a:spcPts val="600"/>
              </a:spcBef>
              <a:buFont typeface="Calibri" panose="020F0502020204030204" pitchFamily="34" charset="0"/>
              <a:buAutoNum type="arabicPeriod"/>
            </a:pPr>
            <a:r>
              <a:rPr lang="el-GR" altLang="en-US" sz="2600" smtClean="0">
                <a:cs typeface="Times New Roman" panose="02020603050405020304" pitchFamily="18" charset="0"/>
              </a:rPr>
              <a:t>Στο στερεοσκόπιο παρατηρήστε την εγκάρσια τομή του σώματος του Πολύχαιτου </a:t>
            </a:r>
            <a:r>
              <a:rPr lang="en-GB" altLang="en-US" sz="2600" smtClean="0">
                <a:cs typeface="Times New Roman" panose="02020603050405020304" pitchFamily="18" charset="0"/>
              </a:rPr>
              <a:t>Nereis succinea</a:t>
            </a:r>
            <a:r>
              <a:rPr lang="el-GR" altLang="en-US" sz="2600" smtClean="0">
                <a:cs typeface="Times New Roman" panose="02020603050405020304" pitchFamily="18" charset="0"/>
              </a:rPr>
              <a:t>. </a:t>
            </a:r>
            <a:endParaRPr lang="en-US" altLang="en-US" sz="2600" smtClean="0">
              <a:cs typeface="Times New Roman" panose="02020603050405020304" pitchFamily="18" charset="0"/>
            </a:endParaRPr>
          </a:p>
          <a:p>
            <a:pPr marL="514350" indent="-514350" eaLnBrk="1" hangingPunct="1">
              <a:lnSpc>
                <a:spcPct val="100000"/>
              </a:lnSpc>
              <a:spcBef>
                <a:spcPts val="600"/>
              </a:spcBef>
              <a:buFont typeface="Calibri" panose="020F0502020204030204" pitchFamily="34" charset="0"/>
              <a:buAutoNum type="arabicPeriod"/>
            </a:pPr>
            <a:r>
              <a:rPr lang="el-GR" altLang="en-US" sz="2600" smtClean="0">
                <a:cs typeface="Times New Roman" panose="02020603050405020304" pitchFamily="18" charset="0"/>
              </a:rPr>
              <a:t>Εντοπίστε και σχεδιάστε: </a:t>
            </a:r>
            <a:endParaRPr lang="en-US" altLang="en-US" sz="2600" smtClean="0">
              <a:cs typeface="Times New Roman" panose="02020603050405020304" pitchFamily="18" charset="0"/>
            </a:endParaRPr>
          </a:p>
          <a:p>
            <a:pPr marL="514350" indent="-514350" eaLnBrk="1" hangingPunct="1">
              <a:lnSpc>
                <a:spcPct val="100000"/>
              </a:lnSpc>
              <a:spcBef>
                <a:spcPts val="1200"/>
              </a:spcBef>
            </a:pPr>
            <a:r>
              <a:rPr lang="el-GR" altLang="en-US" sz="2400" smtClean="0">
                <a:cs typeface="Times New Roman" panose="02020603050405020304" pitchFamily="18" charset="0"/>
              </a:rPr>
              <a:t>Το επιδέρμιο, τους κυκλικούς, τους επιμήκεις και τους λοξούς μυς</a:t>
            </a:r>
            <a:r>
              <a:rPr lang="en-US" altLang="en-US" sz="2400" smtClean="0">
                <a:cs typeface="Times New Roman" panose="02020603050405020304" pitchFamily="18" charset="0"/>
              </a:rPr>
              <a:t>.</a:t>
            </a:r>
          </a:p>
          <a:p>
            <a:pPr marL="514350" indent="-514350" eaLnBrk="1" hangingPunct="1">
              <a:lnSpc>
                <a:spcPct val="100000"/>
              </a:lnSpc>
              <a:spcBef>
                <a:spcPts val="600"/>
              </a:spcBef>
            </a:pPr>
            <a:r>
              <a:rPr lang="en-US" altLang="en-US" sz="2400" smtClean="0">
                <a:cs typeface="Times New Roman" panose="02020603050405020304" pitchFamily="18" charset="0"/>
              </a:rPr>
              <a:t>T</a:t>
            </a:r>
            <a:r>
              <a:rPr lang="el-GR" altLang="en-US" sz="2400" smtClean="0">
                <a:cs typeface="Times New Roman" panose="02020603050405020304" pitchFamily="18" charset="0"/>
              </a:rPr>
              <a:t>ο κοίλωμα, τον πεπτικό σωλήνα, το ραχιαίο και το κοιλιακό αγγείο</a:t>
            </a:r>
            <a:r>
              <a:rPr lang="en-US" altLang="en-US" sz="2400" smtClean="0">
                <a:cs typeface="Times New Roman" panose="02020603050405020304" pitchFamily="18" charset="0"/>
              </a:rPr>
              <a:t>.</a:t>
            </a:r>
          </a:p>
          <a:p>
            <a:pPr marL="514350" indent="-514350" eaLnBrk="1" hangingPunct="1">
              <a:lnSpc>
                <a:spcPct val="100000"/>
              </a:lnSpc>
              <a:spcBef>
                <a:spcPts val="600"/>
              </a:spcBef>
            </a:pPr>
            <a:r>
              <a:rPr lang="en-US" altLang="en-US" sz="2400" smtClean="0">
                <a:cs typeface="Times New Roman" panose="02020603050405020304" pitchFamily="18" charset="0"/>
              </a:rPr>
              <a:t>T</a:t>
            </a:r>
            <a:r>
              <a:rPr lang="el-GR" altLang="en-US" sz="2400" smtClean="0">
                <a:cs typeface="Times New Roman" panose="02020603050405020304" pitchFamily="18" charset="0"/>
              </a:rPr>
              <a:t>ο νευρικό σχοινί κάτω από το κοιλιακό αγγείο και </a:t>
            </a:r>
            <a:endParaRPr lang="en-US" altLang="en-US" sz="2400" smtClean="0">
              <a:cs typeface="Times New Roman" panose="02020603050405020304" pitchFamily="18" charset="0"/>
            </a:endParaRPr>
          </a:p>
          <a:p>
            <a:pPr marL="514350" indent="-514350" eaLnBrk="1" hangingPunct="1">
              <a:lnSpc>
                <a:spcPct val="100000"/>
              </a:lnSpc>
              <a:spcBef>
                <a:spcPts val="600"/>
              </a:spcBef>
            </a:pPr>
            <a:r>
              <a:rPr lang="en-US" altLang="en-US" sz="2400" smtClean="0">
                <a:cs typeface="Times New Roman" panose="02020603050405020304" pitchFamily="18" charset="0"/>
              </a:rPr>
              <a:t>T</a:t>
            </a:r>
            <a:r>
              <a:rPr lang="el-GR" altLang="en-US" sz="2400" smtClean="0">
                <a:cs typeface="Times New Roman" panose="02020603050405020304" pitchFamily="18" charset="0"/>
              </a:rPr>
              <a:t>ις σμήριγγες στο πλευρικό παραπόδιο.</a:t>
            </a:r>
          </a:p>
          <a:p>
            <a:pPr marL="514350" indent="-514350" eaLnBrk="1" hangingPunct="1">
              <a:lnSpc>
                <a:spcPct val="100000"/>
              </a:lnSpc>
              <a:spcBef>
                <a:spcPct val="0"/>
              </a:spcBef>
              <a:buFontTx/>
              <a:buNone/>
            </a:pPr>
            <a:endParaRPr lang="en-GB" altLang="en-US" sz="2400" smtClean="0">
              <a:solidFill>
                <a:srgbClr val="FF6600"/>
              </a:solidFill>
              <a:latin typeface="Times New Roman" panose="02020603050405020304" pitchFamily="18" charset="0"/>
              <a:cs typeface="Times New Roman" panose="02020603050405020304" pitchFamily="18" charset="0"/>
            </a:endParaRPr>
          </a:p>
          <a:p>
            <a:pPr marL="514350" indent="-514350"/>
            <a:endParaRPr lang="el-GR" altLang="en-US"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28650" y="333375"/>
            <a:ext cx="7886700" cy="1357313"/>
          </a:xfrm>
        </p:spPr>
        <p:txBody>
          <a:bodyPr/>
          <a:lstStyle/>
          <a:p>
            <a:pPr eaLnBrk="1" hangingPunct="1">
              <a:lnSpc>
                <a:spcPct val="100000"/>
              </a:lnSpc>
            </a:pPr>
            <a:r>
              <a:rPr lang="el-GR" altLang="el-GR" sz="4000" dirty="0" smtClean="0">
                <a:solidFill>
                  <a:srgbClr val="0070C0"/>
                </a:solidFill>
              </a:rPr>
              <a:t>Εγκάρσια τομή </a:t>
            </a:r>
            <a:r>
              <a:rPr lang="el-GR" altLang="el-GR" sz="4000" dirty="0" err="1" smtClean="0">
                <a:solidFill>
                  <a:srgbClr val="0070C0"/>
                </a:solidFill>
              </a:rPr>
              <a:t>Πολυχαίτου</a:t>
            </a:r>
            <a:r>
              <a:rPr lang="el-GR" altLang="el-GR" sz="4000" dirty="0" smtClean="0">
                <a:solidFill>
                  <a:srgbClr val="0070C0"/>
                </a:solidFill>
              </a:rPr>
              <a:t>  </a:t>
            </a:r>
            <a:r>
              <a:rPr lang="en-US" altLang="el-GR" sz="4000" dirty="0" smtClean="0">
                <a:solidFill>
                  <a:srgbClr val="0070C0"/>
                </a:solidFill>
              </a:rPr>
              <a:t/>
            </a:r>
            <a:br>
              <a:rPr lang="en-US" altLang="el-GR" sz="4000" dirty="0" smtClean="0">
                <a:solidFill>
                  <a:srgbClr val="0070C0"/>
                </a:solidFill>
              </a:rPr>
            </a:br>
            <a:r>
              <a:rPr lang="en-US" altLang="el-GR" sz="4000" i="1" dirty="0" err="1" smtClean="0">
                <a:solidFill>
                  <a:srgbClr val="0070C0"/>
                </a:solidFill>
              </a:rPr>
              <a:t>Nereis</a:t>
            </a:r>
            <a:r>
              <a:rPr lang="en-US" altLang="el-GR" sz="4000" i="1" dirty="0" smtClean="0">
                <a:solidFill>
                  <a:srgbClr val="0070C0"/>
                </a:solidFill>
              </a:rPr>
              <a:t> </a:t>
            </a:r>
            <a:r>
              <a:rPr lang="en-US" altLang="el-GR" sz="4000" i="1" dirty="0" err="1" smtClean="0">
                <a:solidFill>
                  <a:srgbClr val="0070C0"/>
                </a:solidFill>
              </a:rPr>
              <a:t>succinea</a:t>
            </a:r>
            <a:r>
              <a:rPr lang="el-GR" altLang="el-GR" sz="4000" i="1" dirty="0" smtClean="0">
                <a:solidFill>
                  <a:srgbClr val="0070C0"/>
                </a:solidFill>
              </a:rPr>
              <a:t> </a:t>
            </a:r>
            <a:r>
              <a:rPr lang="el-GR" altLang="el-GR" sz="4000" dirty="0" smtClean="0">
                <a:solidFill>
                  <a:srgbClr val="0070C0"/>
                </a:solidFill>
              </a:rPr>
              <a:t>2/2</a:t>
            </a:r>
            <a:endParaRPr lang="el-GR" altLang="el-GR" sz="4000" dirty="0" smtClean="0">
              <a:solidFill>
                <a:srgbClr val="FFC000"/>
              </a:solidFill>
            </a:endParaRP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E516F1A0-9F9C-4266-B6B3-FE8384216BFA}" type="slidenum">
              <a:rPr lang="en-US"/>
              <a:pPr>
                <a:defRPr/>
              </a:pPr>
              <a:t>15</a:t>
            </a:fld>
            <a:endParaRPr lang="en-US"/>
          </a:p>
        </p:txBody>
      </p:sp>
      <p:pic>
        <p:nvPicPr>
          <p:cNvPr id="3277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28650" y="1557338"/>
            <a:ext cx="7886700" cy="4608512"/>
          </a:xfrm>
        </p:spPr>
      </p:pic>
      <p:sp>
        <p:nvSpPr>
          <p:cNvPr id="9" name="TextBox 8"/>
          <p:cNvSpPr txBox="1"/>
          <p:nvPr/>
        </p:nvSpPr>
        <p:spPr>
          <a:xfrm>
            <a:off x="8097838" y="5830888"/>
            <a:ext cx="263525" cy="276225"/>
          </a:xfrm>
          <a:prstGeom prst="rect">
            <a:avLst/>
          </a:prstGeom>
          <a:noFill/>
        </p:spPr>
        <p:txBody>
          <a:bodyPr wrap="none">
            <a:spAutoFit/>
          </a:bodyPr>
          <a:lstStyle/>
          <a:p>
            <a:pPr>
              <a:defRPr/>
            </a:pPr>
            <a:r>
              <a:rPr lang="en-US" sz="1200" b="1" dirty="0">
                <a:latin typeface="+mj-lt"/>
                <a:ea typeface="MS PGothic" panose="020B0600070205080204" pitchFamily="34" charset="-128"/>
              </a:rPr>
              <a:t>7</a:t>
            </a:r>
            <a:endParaRPr lang="el-GR" sz="1200" b="1" dirty="0">
              <a:latin typeface="+mj-lt"/>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28650" y="333375"/>
            <a:ext cx="7886700" cy="1357313"/>
          </a:xfrm>
        </p:spPr>
        <p:txBody>
          <a:bodyPr/>
          <a:lstStyle/>
          <a:p>
            <a:pPr eaLnBrk="1" hangingPunct="1">
              <a:lnSpc>
                <a:spcPct val="100000"/>
              </a:lnSpc>
            </a:pPr>
            <a:r>
              <a:rPr lang="el-GR" altLang="el-GR" sz="4000" dirty="0" smtClean="0">
                <a:solidFill>
                  <a:srgbClr val="0070C0"/>
                </a:solidFill>
              </a:rPr>
              <a:t>Εγκάρσια τομή </a:t>
            </a:r>
            <a:r>
              <a:rPr lang="el-GR" altLang="el-GR" sz="4000" dirty="0" err="1" smtClean="0">
                <a:solidFill>
                  <a:srgbClr val="0070C0"/>
                </a:solidFill>
              </a:rPr>
              <a:t>Ολιγόχαιτου</a:t>
            </a:r>
            <a:r>
              <a:rPr lang="el-GR" altLang="el-GR" sz="4000" dirty="0" smtClean="0">
                <a:solidFill>
                  <a:srgbClr val="0070C0"/>
                </a:solidFill>
              </a:rPr>
              <a:t>  </a:t>
            </a:r>
            <a:r>
              <a:rPr lang="en-US" altLang="el-GR" sz="4000" dirty="0" smtClean="0">
                <a:solidFill>
                  <a:srgbClr val="0070C0"/>
                </a:solidFill>
              </a:rPr>
              <a:t/>
            </a:r>
            <a:br>
              <a:rPr lang="en-US" altLang="el-GR" sz="4000" dirty="0" smtClean="0">
                <a:solidFill>
                  <a:srgbClr val="0070C0"/>
                </a:solidFill>
              </a:rPr>
            </a:br>
            <a:r>
              <a:rPr lang="en-US" altLang="el-GR" sz="4000" i="1" dirty="0" err="1" smtClean="0">
                <a:solidFill>
                  <a:srgbClr val="0070C0"/>
                </a:solidFill>
              </a:rPr>
              <a:t>Lumbricus</a:t>
            </a:r>
            <a:r>
              <a:rPr lang="en-US" altLang="el-GR" sz="4000" i="1" dirty="0" smtClean="0">
                <a:solidFill>
                  <a:srgbClr val="0070C0"/>
                </a:solidFill>
              </a:rPr>
              <a:t> </a:t>
            </a:r>
            <a:r>
              <a:rPr lang="en-US" altLang="el-GR" sz="4000" i="1" dirty="0" err="1" smtClean="0">
                <a:solidFill>
                  <a:srgbClr val="0070C0"/>
                </a:solidFill>
              </a:rPr>
              <a:t>terrestris</a:t>
            </a:r>
            <a:r>
              <a:rPr lang="el-GR" altLang="el-GR" sz="4000" i="1" dirty="0" smtClean="0">
                <a:solidFill>
                  <a:srgbClr val="0070C0"/>
                </a:solidFill>
              </a:rPr>
              <a:t> </a:t>
            </a:r>
            <a:r>
              <a:rPr lang="el-GR" altLang="el-GR" sz="4000" dirty="0" smtClean="0">
                <a:solidFill>
                  <a:srgbClr val="0070C0"/>
                </a:solidFill>
              </a:rPr>
              <a:t>1/2</a:t>
            </a:r>
            <a:endParaRPr lang="el-GR" altLang="el-GR" sz="4000" dirty="0" smtClean="0">
              <a:solidFill>
                <a:srgbClr val="FFC000"/>
              </a:solidFill>
            </a:endParaRP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02378D60-77F7-4455-96D7-81440C9D5A1A}" type="slidenum">
              <a:rPr lang="en-US"/>
              <a:pPr>
                <a:defRPr/>
              </a:pPr>
              <a:t>16</a:t>
            </a:fld>
            <a:endParaRPr lang="en-US"/>
          </a:p>
        </p:txBody>
      </p:sp>
      <p:sp>
        <p:nvSpPr>
          <p:cNvPr id="34821" name="Content Placeholder 1"/>
          <p:cNvSpPr>
            <a:spLocks noGrp="1"/>
          </p:cNvSpPr>
          <p:nvPr>
            <p:ph idx="1"/>
          </p:nvPr>
        </p:nvSpPr>
        <p:spPr/>
        <p:txBody>
          <a:bodyPr/>
          <a:lstStyle/>
          <a:p>
            <a:pPr marL="514350" indent="-514350">
              <a:buFont typeface="Calibri" panose="020F0502020204030204" pitchFamily="34" charset="0"/>
              <a:buAutoNum type="arabicPeriod"/>
            </a:pPr>
            <a:r>
              <a:rPr lang="el-GR" altLang="en-US" sz="2600" smtClean="0">
                <a:cs typeface="Times New Roman" panose="02020603050405020304" pitchFamily="18" charset="0"/>
              </a:rPr>
              <a:t>Στο στερεοσκόπιο παρατηρήστε την εγκάρσια τομή του σώματος του Ολιγόχαιτου </a:t>
            </a:r>
            <a:r>
              <a:rPr lang="en-GB" altLang="en-US" sz="2600" smtClean="0">
                <a:cs typeface="Times New Roman" panose="02020603050405020304" pitchFamily="18" charset="0"/>
              </a:rPr>
              <a:t>Lumbricus terrestris</a:t>
            </a:r>
            <a:r>
              <a:rPr lang="el-GR" altLang="en-US" sz="2600" smtClean="0">
                <a:cs typeface="Times New Roman" panose="02020603050405020304" pitchFamily="18" charset="0"/>
              </a:rPr>
              <a:t>. </a:t>
            </a:r>
            <a:endParaRPr lang="en-US" altLang="en-US" sz="2600" smtClean="0">
              <a:cs typeface="Times New Roman" panose="02020603050405020304" pitchFamily="18" charset="0"/>
            </a:endParaRPr>
          </a:p>
          <a:p>
            <a:pPr marL="514350" indent="-514350">
              <a:buFont typeface="Calibri" panose="020F0502020204030204" pitchFamily="34" charset="0"/>
              <a:buAutoNum type="arabicPeriod"/>
            </a:pPr>
            <a:r>
              <a:rPr lang="el-GR" altLang="en-US" sz="2600" smtClean="0">
                <a:cs typeface="Times New Roman" panose="02020603050405020304" pitchFamily="18" charset="0"/>
              </a:rPr>
              <a:t>Εντοπίστε και σχεδιάστε:</a:t>
            </a:r>
            <a:endParaRPr lang="en-US" altLang="en-US" sz="2600" smtClean="0">
              <a:cs typeface="Times New Roman" panose="02020603050405020304" pitchFamily="18" charset="0"/>
            </a:endParaRPr>
          </a:p>
          <a:p>
            <a:pPr marL="514350" indent="-514350">
              <a:lnSpc>
                <a:spcPct val="100000"/>
              </a:lnSpc>
              <a:spcBef>
                <a:spcPts val="1800"/>
              </a:spcBef>
            </a:pPr>
            <a:r>
              <a:rPr lang="el-GR" altLang="en-US" sz="2400" smtClean="0">
                <a:cs typeface="Times New Roman" panose="02020603050405020304" pitchFamily="18" charset="0"/>
              </a:rPr>
              <a:t>Το επιδέρμιο, τους κυκλικούς και τους επιμήκεις μυς</a:t>
            </a:r>
            <a:r>
              <a:rPr lang="en-US" altLang="en-US" sz="2400" smtClean="0">
                <a:cs typeface="Times New Roman" panose="02020603050405020304" pitchFamily="18" charset="0"/>
              </a:rPr>
              <a:t>.</a:t>
            </a:r>
          </a:p>
          <a:p>
            <a:pPr marL="514350" indent="-514350">
              <a:lnSpc>
                <a:spcPct val="100000"/>
              </a:lnSpc>
            </a:pPr>
            <a:r>
              <a:rPr lang="en-US" altLang="en-US" sz="2400" smtClean="0">
                <a:cs typeface="Times New Roman" panose="02020603050405020304" pitchFamily="18" charset="0"/>
              </a:rPr>
              <a:t>T</a:t>
            </a:r>
            <a:r>
              <a:rPr lang="el-GR" altLang="en-US" sz="2400" smtClean="0">
                <a:cs typeface="Times New Roman" panose="02020603050405020304" pitchFamily="18" charset="0"/>
              </a:rPr>
              <a:t>ο κοίλωμα, τον πεπτικό σωλήνα, το ραχιαίο και το κοιλιακό αγγείο και</a:t>
            </a:r>
            <a:endParaRPr lang="en-US" altLang="en-US" sz="2400" smtClean="0">
              <a:cs typeface="Times New Roman" panose="02020603050405020304" pitchFamily="18" charset="0"/>
            </a:endParaRPr>
          </a:p>
          <a:p>
            <a:pPr marL="514350" indent="-514350">
              <a:lnSpc>
                <a:spcPct val="100000"/>
              </a:lnSpc>
            </a:pPr>
            <a:r>
              <a:rPr lang="en-US" altLang="en-US" sz="2400" smtClean="0">
                <a:cs typeface="Times New Roman" panose="02020603050405020304" pitchFamily="18" charset="0"/>
              </a:rPr>
              <a:t>T</a:t>
            </a:r>
            <a:r>
              <a:rPr lang="el-GR" altLang="en-US" sz="2400" smtClean="0">
                <a:cs typeface="Times New Roman" panose="02020603050405020304" pitchFamily="18" charset="0"/>
              </a:rPr>
              <a:t>ο νευρικό σχοινί κάτω από το κοιλιακό αγγείο.</a:t>
            </a:r>
          </a:p>
          <a:p>
            <a:pPr marL="514350" indent="-514350">
              <a:lnSpc>
                <a:spcPct val="100000"/>
              </a:lnSpc>
            </a:pPr>
            <a:endParaRPr lang="el-GR" altLang="en-US" sz="240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28650" y="333375"/>
            <a:ext cx="7886700" cy="1357313"/>
          </a:xfrm>
        </p:spPr>
        <p:txBody>
          <a:bodyPr/>
          <a:lstStyle/>
          <a:p>
            <a:pPr eaLnBrk="1" hangingPunct="1">
              <a:lnSpc>
                <a:spcPct val="100000"/>
              </a:lnSpc>
            </a:pPr>
            <a:r>
              <a:rPr lang="el-GR" altLang="el-GR" sz="4000" dirty="0" smtClean="0">
                <a:solidFill>
                  <a:srgbClr val="0070C0"/>
                </a:solidFill>
              </a:rPr>
              <a:t>Εγκάρσια τομή </a:t>
            </a:r>
            <a:r>
              <a:rPr lang="el-GR" altLang="el-GR" sz="4000" dirty="0" err="1" smtClean="0">
                <a:solidFill>
                  <a:srgbClr val="0070C0"/>
                </a:solidFill>
              </a:rPr>
              <a:t>Ολιγόχαιτου</a:t>
            </a:r>
            <a:r>
              <a:rPr lang="el-GR" altLang="el-GR" sz="4000" dirty="0" smtClean="0">
                <a:solidFill>
                  <a:srgbClr val="0070C0"/>
                </a:solidFill>
              </a:rPr>
              <a:t>  </a:t>
            </a:r>
            <a:r>
              <a:rPr lang="en-US" altLang="el-GR" sz="4000" dirty="0" smtClean="0">
                <a:solidFill>
                  <a:srgbClr val="0070C0"/>
                </a:solidFill>
              </a:rPr>
              <a:t/>
            </a:r>
            <a:br>
              <a:rPr lang="en-US" altLang="el-GR" sz="4000" dirty="0" smtClean="0">
                <a:solidFill>
                  <a:srgbClr val="0070C0"/>
                </a:solidFill>
              </a:rPr>
            </a:br>
            <a:r>
              <a:rPr lang="en-US" altLang="el-GR" sz="4000" i="1" dirty="0" err="1" smtClean="0">
                <a:solidFill>
                  <a:srgbClr val="0070C0"/>
                </a:solidFill>
              </a:rPr>
              <a:t>Lumbricus</a:t>
            </a:r>
            <a:r>
              <a:rPr lang="en-US" altLang="el-GR" sz="4000" i="1" dirty="0" smtClean="0">
                <a:solidFill>
                  <a:srgbClr val="0070C0"/>
                </a:solidFill>
              </a:rPr>
              <a:t> </a:t>
            </a:r>
            <a:r>
              <a:rPr lang="en-US" altLang="el-GR" sz="4000" i="1" dirty="0" err="1" smtClean="0">
                <a:solidFill>
                  <a:srgbClr val="0070C0"/>
                </a:solidFill>
              </a:rPr>
              <a:t>terrestris</a:t>
            </a:r>
            <a:r>
              <a:rPr lang="el-GR" altLang="el-GR" sz="4000" i="1" dirty="0" smtClean="0">
                <a:solidFill>
                  <a:srgbClr val="0070C0"/>
                </a:solidFill>
              </a:rPr>
              <a:t> </a:t>
            </a:r>
            <a:r>
              <a:rPr lang="el-GR" altLang="el-GR" sz="4000" dirty="0" smtClean="0">
                <a:solidFill>
                  <a:srgbClr val="0070C0"/>
                </a:solidFill>
              </a:rPr>
              <a:t>2/2</a:t>
            </a:r>
            <a:endParaRPr lang="el-GR" altLang="el-GR" sz="4000" dirty="0" smtClean="0">
              <a:solidFill>
                <a:srgbClr val="FFC000"/>
              </a:solidFill>
            </a:endParaRP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54290AAD-5745-4D37-B471-2513B9A0C5BD}" type="slidenum">
              <a:rPr lang="en-US"/>
              <a:pPr>
                <a:defRPr/>
              </a:pPr>
              <a:t>17</a:t>
            </a:fld>
            <a:endParaRPr lang="en-US"/>
          </a:p>
        </p:txBody>
      </p:sp>
      <p:pic>
        <p:nvPicPr>
          <p:cNvPr id="3686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28650" y="1690688"/>
            <a:ext cx="7886700" cy="4330700"/>
          </a:xfrm>
        </p:spPr>
      </p:pic>
      <p:sp>
        <p:nvSpPr>
          <p:cNvPr id="9" name="TextBox 8"/>
          <p:cNvSpPr txBox="1"/>
          <p:nvPr/>
        </p:nvSpPr>
        <p:spPr>
          <a:xfrm>
            <a:off x="7834313" y="5821363"/>
            <a:ext cx="263525" cy="276225"/>
          </a:xfrm>
          <a:prstGeom prst="rect">
            <a:avLst/>
          </a:prstGeom>
          <a:noFill/>
        </p:spPr>
        <p:txBody>
          <a:bodyPr wrap="none">
            <a:spAutoFit/>
          </a:bodyPr>
          <a:lstStyle/>
          <a:p>
            <a:pPr>
              <a:defRPr/>
            </a:pPr>
            <a:r>
              <a:rPr lang="en-US" sz="1200" b="1" dirty="0">
                <a:latin typeface="+mj-lt"/>
                <a:ea typeface="MS PGothic" panose="020B0600070205080204" pitchFamily="34" charset="-128"/>
              </a:rPr>
              <a:t>8</a:t>
            </a:r>
            <a:endParaRPr lang="el-GR" sz="1200" b="1" dirty="0">
              <a:latin typeface="+mj-lt"/>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628650" y="333375"/>
            <a:ext cx="7886700" cy="1357313"/>
          </a:xfrm>
        </p:spPr>
        <p:txBody>
          <a:bodyPr/>
          <a:lstStyle/>
          <a:p>
            <a:pPr eaLnBrk="1" hangingPunct="1">
              <a:lnSpc>
                <a:spcPct val="100000"/>
              </a:lnSpc>
            </a:pPr>
            <a:r>
              <a:rPr lang="el-GR" altLang="el-GR" sz="4000" dirty="0" smtClean="0">
                <a:solidFill>
                  <a:srgbClr val="0070C0"/>
                </a:solidFill>
              </a:rPr>
              <a:t>Εσωτερική δομή του </a:t>
            </a:r>
            <a:r>
              <a:rPr lang="el-GR" altLang="el-GR" sz="4000" dirty="0" err="1" smtClean="0">
                <a:solidFill>
                  <a:srgbClr val="0070C0"/>
                </a:solidFill>
              </a:rPr>
              <a:t>Ολιγόχαιτου</a:t>
            </a:r>
            <a:r>
              <a:rPr lang="el-GR" altLang="el-GR" sz="4000" dirty="0" smtClean="0">
                <a:solidFill>
                  <a:srgbClr val="0070C0"/>
                </a:solidFill>
              </a:rPr>
              <a:t>  </a:t>
            </a:r>
            <a:r>
              <a:rPr lang="en-US" altLang="el-GR" sz="4000" dirty="0" smtClean="0">
                <a:solidFill>
                  <a:srgbClr val="0070C0"/>
                </a:solidFill>
              </a:rPr>
              <a:t/>
            </a:r>
            <a:br>
              <a:rPr lang="en-US" altLang="el-GR" sz="4000" dirty="0" smtClean="0">
                <a:solidFill>
                  <a:srgbClr val="0070C0"/>
                </a:solidFill>
              </a:rPr>
            </a:br>
            <a:r>
              <a:rPr lang="en-US" altLang="el-GR" sz="4000" i="1" dirty="0" err="1" smtClean="0">
                <a:solidFill>
                  <a:srgbClr val="0070C0"/>
                </a:solidFill>
              </a:rPr>
              <a:t>Lumbricus</a:t>
            </a:r>
            <a:r>
              <a:rPr lang="en-US" altLang="el-GR" sz="4000" i="1" dirty="0" smtClean="0">
                <a:solidFill>
                  <a:srgbClr val="0070C0"/>
                </a:solidFill>
              </a:rPr>
              <a:t> </a:t>
            </a:r>
            <a:r>
              <a:rPr lang="en-US" altLang="el-GR" sz="4000" i="1" dirty="0" err="1" smtClean="0">
                <a:solidFill>
                  <a:srgbClr val="0070C0"/>
                </a:solidFill>
              </a:rPr>
              <a:t>terrestris</a:t>
            </a:r>
            <a:r>
              <a:rPr lang="el-GR" altLang="el-GR" sz="4000" i="1" dirty="0" smtClean="0">
                <a:solidFill>
                  <a:srgbClr val="0070C0"/>
                </a:solidFill>
              </a:rPr>
              <a:t> </a:t>
            </a:r>
            <a:r>
              <a:rPr lang="el-GR" altLang="el-GR" sz="4000" dirty="0" smtClean="0">
                <a:solidFill>
                  <a:srgbClr val="0070C0"/>
                </a:solidFill>
              </a:rPr>
              <a:t>1/2</a:t>
            </a:r>
            <a:endParaRPr lang="el-GR" altLang="el-GR" sz="4000" dirty="0" smtClean="0">
              <a:solidFill>
                <a:srgbClr val="FFC000"/>
              </a:solidFill>
            </a:endParaRP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B3E43CF5-30FB-4FBA-A27A-DF3C1146FB92}" type="slidenum">
              <a:rPr lang="en-US"/>
              <a:pPr>
                <a:defRPr/>
              </a:pPr>
              <a:t>18</a:t>
            </a:fld>
            <a:endParaRPr lang="en-US"/>
          </a:p>
        </p:txBody>
      </p:sp>
      <p:pic>
        <p:nvPicPr>
          <p:cNvPr id="38917"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58838" y="2387600"/>
            <a:ext cx="7380287" cy="3937000"/>
          </a:xfrm>
        </p:spPr>
      </p:pic>
      <p:sp>
        <p:nvSpPr>
          <p:cNvPr id="38918" name="TextBox 5"/>
          <p:cNvSpPr txBox="1">
            <a:spLocks noChangeArrowheads="1"/>
          </p:cNvSpPr>
          <p:nvPr/>
        </p:nvSpPr>
        <p:spPr bwMode="auto">
          <a:xfrm>
            <a:off x="1155700" y="1679575"/>
            <a:ext cx="68310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gn="ctr" eaLnBrk="1" hangingPunct="1">
              <a:lnSpc>
                <a:spcPct val="100000"/>
              </a:lnSpc>
              <a:spcBef>
                <a:spcPct val="0"/>
              </a:spcBef>
              <a:buFontTx/>
              <a:buNone/>
            </a:pPr>
            <a:r>
              <a:rPr lang="el-GR" altLang="en-US" sz="2000">
                <a:cs typeface="Times New Roman" panose="02020603050405020304" pitchFamily="18" charset="0"/>
              </a:rPr>
              <a:t>Μετά την ανατομή παρατηρείστε και σχεδιάστε τα γενικά χαρακτηριστικά του Ολιγοχαίτου</a:t>
            </a:r>
            <a:endParaRPr lang="en-GB" altLang="en-US" sz="2000">
              <a:cs typeface="Times New Roman" panose="02020603050405020304" pitchFamily="18" charset="0"/>
            </a:endParaRPr>
          </a:p>
        </p:txBody>
      </p:sp>
      <p:sp>
        <p:nvSpPr>
          <p:cNvPr id="10" name="TextBox 9"/>
          <p:cNvSpPr txBox="1"/>
          <p:nvPr/>
        </p:nvSpPr>
        <p:spPr>
          <a:xfrm>
            <a:off x="7834313" y="6048375"/>
            <a:ext cx="263525" cy="276225"/>
          </a:xfrm>
          <a:prstGeom prst="rect">
            <a:avLst/>
          </a:prstGeom>
          <a:noFill/>
        </p:spPr>
        <p:txBody>
          <a:bodyPr wrap="none">
            <a:spAutoFit/>
          </a:bodyPr>
          <a:lstStyle/>
          <a:p>
            <a:pPr>
              <a:defRPr/>
            </a:pPr>
            <a:r>
              <a:rPr lang="en-US" sz="1200" b="1" dirty="0">
                <a:latin typeface="+mj-lt"/>
                <a:ea typeface="MS PGothic" panose="020B0600070205080204" pitchFamily="34" charset="-128"/>
              </a:rPr>
              <a:t>9</a:t>
            </a:r>
            <a:endParaRPr lang="el-GR" sz="1200" b="1" dirty="0">
              <a:latin typeface="+mj-lt"/>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p:txBody>
          <a:bodyPr/>
          <a:lstStyle/>
          <a:p>
            <a:r>
              <a:rPr lang="el-GR" altLang="el-GR" dirty="0" smtClean="0"/>
              <a:t>Σκώληκες </a:t>
            </a:r>
            <a:r>
              <a:rPr lang="en-US" altLang="el-GR" dirty="0" smtClean="0"/>
              <a:t>1/</a:t>
            </a:r>
            <a:r>
              <a:rPr lang="el-GR" altLang="el-GR" dirty="0" smtClean="0"/>
              <a:t>6</a:t>
            </a:r>
            <a:endParaRPr lang="el-GR" altLang="el-GR" dirty="0" smtClean="0"/>
          </a:p>
        </p:txBody>
      </p:sp>
      <p:sp>
        <p:nvSpPr>
          <p:cNvPr id="40963" name="Text Placeholder 5"/>
          <p:cNvSpPr>
            <a:spLocks noGrp="1"/>
          </p:cNvSpPr>
          <p:nvPr>
            <p:ph type="body" sz="quarter" idx="13"/>
          </p:nvPr>
        </p:nvSpPr>
        <p:spPr>
          <a:xfrm>
            <a:off x="628650" y="1336675"/>
            <a:ext cx="5349875" cy="1587500"/>
          </a:xfrm>
        </p:spPr>
        <p:txBody>
          <a:bodyPr/>
          <a:lstStyle/>
          <a:p>
            <a:pPr eaLnBrk="1" hangingPunct="1">
              <a:lnSpc>
                <a:spcPct val="100000"/>
              </a:lnSpc>
              <a:spcBef>
                <a:spcPct val="0"/>
              </a:spcBef>
              <a:buFontTx/>
              <a:buNone/>
            </a:pPr>
            <a:r>
              <a:rPr lang="el-GR" altLang="en-US" sz="1600" b="1" smtClean="0">
                <a:cs typeface="Times New Roman" panose="02020603050405020304" pitchFamily="18" charset="0"/>
              </a:rPr>
              <a:t>Φύλο: </a:t>
            </a:r>
            <a:r>
              <a:rPr lang="en-GB" altLang="en-US" sz="1600" b="1" smtClean="0">
                <a:cs typeface="Times New Roman" panose="02020603050405020304" pitchFamily="18" charset="0"/>
              </a:rPr>
              <a:t>Platyhelminthes (</a:t>
            </a:r>
            <a:r>
              <a:rPr lang="el-GR" altLang="en-US" sz="1600" b="1" smtClean="0">
                <a:cs typeface="Times New Roman" panose="02020603050405020304" pitchFamily="18" charset="0"/>
              </a:rPr>
              <a:t>Πλατυέλμινθες</a:t>
            </a:r>
            <a:r>
              <a:rPr lang="en-GB" altLang="en-US" sz="1600" b="1" smtClean="0">
                <a:cs typeface="Times New Roman" panose="02020603050405020304" pitchFamily="18" charset="0"/>
              </a:rPr>
              <a:t>)</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Ομοταξία: </a:t>
            </a:r>
            <a:r>
              <a:rPr lang="en-GB" altLang="en-US" sz="1600" b="1" smtClean="0">
                <a:cs typeface="Times New Roman" panose="02020603050405020304" pitchFamily="18" charset="0"/>
              </a:rPr>
              <a:t>Turbellaria (</a:t>
            </a:r>
            <a:r>
              <a:rPr lang="el-GR" altLang="en-US" sz="1600" b="1" smtClean="0">
                <a:cs typeface="Times New Roman" panose="02020603050405020304" pitchFamily="18" charset="0"/>
              </a:rPr>
              <a:t>Στροβιλιστικοί</a:t>
            </a:r>
            <a:r>
              <a:rPr lang="en-GB" altLang="en-US" sz="1600" b="1" smtClean="0">
                <a:cs typeface="Times New Roman" panose="02020603050405020304" pitchFamily="18" charset="0"/>
              </a:rPr>
              <a:t>)</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Τάξη: </a:t>
            </a:r>
            <a:r>
              <a:rPr lang="en-GB" altLang="en-US" sz="1600" b="1" smtClean="0">
                <a:cs typeface="Times New Roman" panose="02020603050405020304" pitchFamily="18" charset="0"/>
              </a:rPr>
              <a:t>Seriata</a:t>
            </a:r>
            <a:br>
              <a:rPr lang="en-GB" altLang="en-US" sz="1600" b="1" smtClean="0">
                <a:cs typeface="Times New Roman" panose="02020603050405020304" pitchFamily="18" charset="0"/>
              </a:rPr>
            </a:br>
            <a:r>
              <a:rPr lang="el-GR" altLang="en-US" sz="1600" b="1" smtClean="0">
                <a:cs typeface="Times New Roman" panose="02020603050405020304" pitchFamily="18" charset="0"/>
              </a:rPr>
              <a:t>              Οικογένεια: </a:t>
            </a:r>
            <a:r>
              <a:rPr lang="en-GB" altLang="en-US" sz="1600" b="1" smtClean="0">
                <a:cs typeface="Times New Roman" panose="02020603050405020304" pitchFamily="18" charset="0"/>
              </a:rPr>
              <a:t>Planariidae</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Γένος: </a:t>
            </a:r>
            <a:r>
              <a:rPr lang="en-GB" altLang="en-US" sz="1600" b="1" smtClean="0">
                <a:cs typeface="Times New Roman" panose="02020603050405020304" pitchFamily="18" charset="0"/>
              </a:rPr>
              <a:t>Dugesia</a:t>
            </a:r>
            <a:br>
              <a:rPr lang="en-GB" altLang="en-US" sz="1600" b="1" smtClean="0">
                <a:cs typeface="Times New Roman" panose="02020603050405020304" pitchFamily="18" charset="0"/>
              </a:rPr>
            </a:br>
            <a:r>
              <a:rPr lang="el-GR" altLang="en-US" sz="1600" b="1" smtClean="0">
                <a:cs typeface="Times New Roman" panose="02020603050405020304" pitchFamily="18" charset="0"/>
              </a:rPr>
              <a:t>                      Είδος: </a:t>
            </a:r>
            <a:r>
              <a:rPr lang="en-GB" altLang="en-US" sz="1600" b="1" smtClean="0">
                <a:cs typeface="Times New Roman" panose="02020603050405020304" pitchFamily="18" charset="0"/>
              </a:rPr>
              <a:t>Dugesia tigrina</a:t>
            </a:r>
            <a:endParaRPr lang="el-GR" altLang="el-GR" b="1" smtClean="0"/>
          </a:p>
        </p:txBody>
      </p:sp>
      <p:sp>
        <p:nvSpPr>
          <p:cNvPr id="9" name="Footer Placeholder 8"/>
          <p:cNvSpPr>
            <a:spLocks noGrp="1"/>
          </p:cNvSpPr>
          <p:nvPr>
            <p:ph type="ftr" sz="quarter" idx="14"/>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10" name="Slide Number Placeholder 9"/>
          <p:cNvSpPr>
            <a:spLocks noGrp="1"/>
          </p:cNvSpPr>
          <p:nvPr>
            <p:ph type="sldNum" sz="quarter" idx="15"/>
          </p:nvPr>
        </p:nvSpPr>
        <p:spPr/>
        <p:txBody>
          <a:bodyPr/>
          <a:lstStyle/>
          <a:p>
            <a:pPr>
              <a:defRPr/>
            </a:pPr>
            <a:fld id="{64EABEB7-2EDB-4978-9A46-31E5B88FF5A6}" type="slidenum">
              <a:rPr lang="en-US" altLang="en-US" smtClean="0"/>
              <a:pPr>
                <a:defRPr/>
              </a:pPr>
              <a:t>19</a:t>
            </a:fld>
            <a:endParaRPr lang="en-US" altLang="en-US"/>
          </a:p>
        </p:txBody>
      </p:sp>
      <p:pic>
        <p:nvPicPr>
          <p:cNvPr id="40966" name="Content Placeholder 2"/>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a:fillRect/>
          </a:stretch>
        </p:blipFill>
        <p:spPr>
          <a:xfrm>
            <a:off x="1046163" y="3028950"/>
            <a:ext cx="7261225" cy="3194050"/>
          </a:xfrm>
          <a:ln>
            <a:solidFill>
              <a:schemeClr val="accent1"/>
            </a:solidFill>
            <a:miter lim="800000"/>
            <a:headEnd/>
            <a:tailEnd/>
          </a:ln>
        </p:spPr>
      </p:pic>
      <p:sp>
        <p:nvSpPr>
          <p:cNvPr id="11" name="TextBox 10"/>
          <p:cNvSpPr txBox="1"/>
          <p:nvPr/>
        </p:nvSpPr>
        <p:spPr>
          <a:xfrm>
            <a:off x="7834313" y="5821363"/>
            <a:ext cx="341312" cy="276225"/>
          </a:xfrm>
          <a:prstGeom prst="rect">
            <a:avLst/>
          </a:prstGeom>
          <a:noFill/>
        </p:spPr>
        <p:txBody>
          <a:bodyPr wrap="none">
            <a:spAutoFit/>
          </a:bodyPr>
          <a:lstStyle/>
          <a:p>
            <a:pPr>
              <a:defRPr/>
            </a:pPr>
            <a:r>
              <a:rPr lang="en-US" sz="1200" b="1" dirty="0">
                <a:latin typeface="+mj-lt"/>
                <a:ea typeface="MS PGothic" panose="020B0600070205080204" pitchFamily="34" charset="-128"/>
              </a:rPr>
              <a:t>10</a:t>
            </a:r>
            <a:endParaRPr lang="el-GR" sz="1200" b="1" dirty="0">
              <a:latin typeface="+mj-lt"/>
              <a:ea typeface="MS PGothic"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l-GR" altLang="el-GR" smtClean="0">
                <a:solidFill>
                  <a:srgbClr val="0070C0"/>
                </a:solidFill>
              </a:rPr>
              <a:t>Περιεχόμενο εργαστηρίου</a:t>
            </a: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6C4EA6E4-B227-4EA1-AAD0-DB2A1FADB725}" type="slidenum">
              <a:rPr lang="en-US"/>
              <a:pPr>
                <a:defRPr/>
              </a:pPr>
              <a:t>2</a:t>
            </a:fld>
            <a:endParaRPr lang="en-US"/>
          </a:p>
        </p:txBody>
      </p:sp>
      <p:sp>
        <p:nvSpPr>
          <p:cNvPr id="6149" name="Content Placeholder 1"/>
          <p:cNvSpPr>
            <a:spLocks noGrp="1"/>
          </p:cNvSpPr>
          <p:nvPr>
            <p:ph idx="1"/>
          </p:nvPr>
        </p:nvSpPr>
        <p:spPr/>
        <p:txBody>
          <a:bodyPr/>
          <a:lstStyle/>
          <a:p>
            <a:pPr marL="514350" indent="-514350" eaLnBrk="1" hangingPunct="1">
              <a:lnSpc>
                <a:spcPct val="100000"/>
              </a:lnSpc>
              <a:spcBef>
                <a:spcPts val="600"/>
              </a:spcBef>
              <a:buFont typeface="Calibri" panose="020F0502020204030204" pitchFamily="34" charset="0"/>
              <a:buAutoNum type="arabicPeriod"/>
            </a:pPr>
            <a:r>
              <a:rPr lang="el-GR" altLang="en-US" sz="2400" dirty="0" smtClean="0">
                <a:cs typeface="Times New Roman" panose="02020603050405020304" pitchFamily="18" charset="0"/>
              </a:rPr>
              <a:t>Εισαγωγή-Παρουσίαση θέματος </a:t>
            </a:r>
            <a:r>
              <a:rPr lang="el-GR" altLang="en-US" sz="2400" b="1" dirty="0" smtClean="0">
                <a:cs typeface="Times New Roman" panose="02020603050405020304" pitchFamily="18" charset="0"/>
              </a:rPr>
              <a:t>(10 λεπτά)</a:t>
            </a:r>
          </a:p>
          <a:p>
            <a:pPr marL="514350" indent="-514350" eaLnBrk="1" hangingPunct="1">
              <a:lnSpc>
                <a:spcPct val="100000"/>
              </a:lnSpc>
              <a:spcBef>
                <a:spcPts val="1800"/>
              </a:spcBef>
              <a:buFont typeface="Calibri" panose="020F0502020204030204" pitchFamily="34" charset="0"/>
              <a:buAutoNum type="arabicPeriod"/>
            </a:pPr>
            <a:r>
              <a:rPr lang="el-GR" altLang="en-US" sz="2400" dirty="0" smtClean="0">
                <a:cs typeface="Times New Roman" panose="02020603050405020304" pitchFamily="18" charset="0"/>
              </a:rPr>
              <a:t>Παρουσίαση βίντεο σχετικά με τις </a:t>
            </a:r>
            <a:r>
              <a:rPr lang="el-GR" altLang="en-US" sz="2400" dirty="0" err="1" smtClean="0">
                <a:cs typeface="Times New Roman" panose="02020603050405020304" pitchFamily="18" charset="0"/>
              </a:rPr>
              <a:t>Πλατυέλμινθες</a:t>
            </a:r>
            <a:r>
              <a:rPr lang="el-GR" altLang="en-US" sz="2400" dirty="0" smtClean="0">
                <a:cs typeface="Times New Roman" panose="02020603050405020304" pitchFamily="18" charset="0"/>
              </a:rPr>
              <a:t> (Ομοταξία: Στροβιλιστικοί) </a:t>
            </a:r>
            <a:r>
              <a:rPr lang="el-GR" altLang="en-US" sz="2400" b="1" dirty="0" smtClean="0">
                <a:cs typeface="Times New Roman" panose="02020603050405020304" pitchFamily="18" charset="0"/>
              </a:rPr>
              <a:t>(1 λεπτό).</a:t>
            </a:r>
          </a:p>
          <a:p>
            <a:pPr marL="514350" indent="-514350" eaLnBrk="1" hangingPunct="1">
              <a:lnSpc>
                <a:spcPct val="100000"/>
              </a:lnSpc>
              <a:spcBef>
                <a:spcPts val="600"/>
              </a:spcBef>
              <a:buFont typeface="Calibri" panose="020F0502020204030204" pitchFamily="34" charset="0"/>
              <a:buAutoNum type="arabicPeriod"/>
            </a:pPr>
            <a:r>
              <a:rPr lang="el-GR" altLang="en-US" sz="2400" dirty="0" smtClean="0">
                <a:cs typeface="Times New Roman" panose="02020603050405020304" pitchFamily="18" charset="0"/>
              </a:rPr>
              <a:t>Παρατήρηση 9 μικροσκοπικών </a:t>
            </a:r>
            <a:r>
              <a:rPr lang="el-GR" altLang="en-US" sz="2400" dirty="0" err="1" smtClean="0">
                <a:cs typeface="Times New Roman" panose="02020603050405020304" pitchFamily="18" charset="0"/>
              </a:rPr>
              <a:t>παρασκευάτων</a:t>
            </a:r>
            <a:r>
              <a:rPr lang="el-GR" altLang="en-US" sz="2400" dirty="0" smtClean="0">
                <a:cs typeface="Times New Roman" panose="02020603050405020304" pitchFamily="18" charset="0"/>
              </a:rPr>
              <a:t> για </a:t>
            </a:r>
            <a:r>
              <a:rPr lang="el-GR" altLang="en-US" sz="2400" b="1" dirty="0" smtClean="0">
                <a:cs typeface="Times New Roman" panose="02020603050405020304" pitchFamily="18" charset="0"/>
              </a:rPr>
              <a:t>σχεδίαση-</a:t>
            </a:r>
            <a:r>
              <a:rPr lang="el-GR" altLang="en-US" sz="2400" dirty="0" smtClean="0">
                <a:cs typeface="Times New Roman" panose="02020603050405020304" pitchFamily="18" charset="0"/>
              </a:rPr>
              <a:t>Παρατήρηση μακροσκοπικών μόνιμων παρασκευασμάτων.</a:t>
            </a:r>
          </a:p>
          <a:p>
            <a:pPr marL="514350" indent="-514350" eaLnBrk="1" hangingPunct="1">
              <a:lnSpc>
                <a:spcPct val="100000"/>
              </a:lnSpc>
              <a:spcBef>
                <a:spcPts val="600"/>
              </a:spcBef>
              <a:buFont typeface="Calibri" panose="020F0502020204030204" pitchFamily="34" charset="0"/>
              <a:buAutoNum type="arabicPeriod"/>
            </a:pPr>
            <a:r>
              <a:rPr lang="el-GR" altLang="en-US" sz="2400" dirty="0" smtClean="0">
                <a:cs typeface="Times New Roman" panose="02020603050405020304" pitchFamily="18" charset="0"/>
              </a:rPr>
              <a:t>Παρατήρηση και πραγματοποίηση τομής σε ζωντανά δείγματα </a:t>
            </a:r>
            <a:r>
              <a:rPr lang="el-GR" altLang="en-US" sz="2400" dirty="0" err="1" smtClean="0">
                <a:cs typeface="Times New Roman" panose="02020603050405020304" pitchFamily="18" charset="0"/>
              </a:rPr>
              <a:t>Ολιγοχαίτου</a:t>
            </a:r>
            <a:r>
              <a:rPr lang="el-GR" altLang="en-US" sz="2400" dirty="0" smtClean="0">
                <a:cs typeface="Times New Roman" panose="02020603050405020304" pitchFamily="18" charset="0"/>
              </a:rPr>
              <a:t> </a:t>
            </a:r>
            <a:r>
              <a:rPr lang="el-GR" altLang="en-US" sz="2400" dirty="0" err="1" smtClean="0">
                <a:cs typeface="Times New Roman" panose="02020603050405020304" pitchFamily="18" charset="0"/>
              </a:rPr>
              <a:t>Δακτυλιοσκώληκα</a:t>
            </a:r>
            <a:r>
              <a:rPr lang="el-GR" altLang="en-US" sz="2400" dirty="0" smtClean="0">
                <a:cs typeface="Times New Roman" panose="02020603050405020304" pitchFamily="18" charset="0"/>
              </a:rPr>
              <a:t>.</a:t>
            </a:r>
          </a:p>
          <a:p>
            <a:pPr marL="514350" indent="-514350" eaLnBrk="1" hangingPunct="1">
              <a:lnSpc>
                <a:spcPct val="100000"/>
              </a:lnSpc>
              <a:spcBef>
                <a:spcPct val="0"/>
              </a:spcBef>
              <a:buFont typeface="Arial" panose="020B0604020202020204" pitchFamily="34" charset="0"/>
              <a:buAutoNum type="arabicParenR"/>
            </a:pPr>
            <a:endParaRPr lang="el-GR" altLang="en-US" sz="1800" dirty="0" smtClean="0">
              <a:cs typeface="Times New Roman" panose="02020603050405020304" pitchFamily="18" charset="0"/>
            </a:endParaRPr>
          </a:p>
          <a:p>
            <a:pPr marL="514350" indent="-514350"/>
            <a:endParaRPr lang="el-GR" alt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p:txBody>
          <a:bodyPr/>
          <a:lstStyle/>
          <a:p>
            <a:r>
              <a:rPr lang="el-GR" altLang="el-GR" dirty="0" smtClean="0"/>
              <a:t>Σκώληκες </a:t>
            </a:r>
            <a:r>
              <a:rPr lang="el-GR" altLang="el-GR" dirty="0" smtClean="0"/>
              <a:t>2</a:t>
            </a:r>
            <a:r>
              <a:rPr lang="en-US" altLang="el-GR" dirty="0" smtClean="0"/>
              <a:t>/</a:t>
            </a:r>
            <a:r>
              <a:rPr lang="el-GR" altLang="el-GR" dirty="0" smtClean="0"/>
              <a:t>6</a:t>
            </a:r>
            <a:endParaRPr lang="el-GR" altLang="el-GR" dirty="0" smtClean="0"/>
          </a:p>
        </p:txBody>
      </p:sp>
      <p:sp>
        <p:nvSpPr>
          <p:cNvPr id="43011" name="Text Placeholder 5"/>
          <p:cNvSpPr>
            <a:spLocks noGrp="1"/>
          </p:cNvSpPr>
          <p:nvPr>
            <p:ph type="body" sz="quarter" idx="13"/>
          </p:nvPr>
        </p:nvSpPr>
        <p:spPr>
          <a:xfrm>
            <a:off x="628650" y="1336675"/>
            <a:ext cx="5349875" cy="1692275"/>
          </a:xfrm>
        </p:spPr>
        <p:txBody>
          <a:bodyPr/>
          <a:lstStyle/>
          <a:p>
            <a:pPr eaLnBrk="1" hangingPunct="1">
              <a:lnSpc>
                <a:spcPct val="100000"/>
              </a:lnSpc>
              <a:spcBef>
                <a:spcPct val="0"/>
              </a:spcBef>
              <a:buFontTx/>
              <a:buNone/>
            </a:pPr>
            <a:r>
              <a:rPr lang="el-GR" altLang="en-US" sz="1600" b="1" smtClean="0">
                <a:cs typeface="Times New Roman" panose="02020603050405020304" pitchFamily="18" charset="0"/>
              </a:rPr>
              <a:t>Φύλο: </a:t>
            </a:r>
            <a:r>
              <a:rPr lang="en-GB" altLang="en-US" sz="1600" b="1" smtClean="0">
                <a:cs typeface="Times New Roman" panose="02020603050405020304" pitchFamily="18" charset="0"/>
              </a:rPr>
              <a:t>Platyhelminthes (</a:t>
            </a:r>
            <a:r>
              <a:rPr lang="el-GR" altLang="en-US" sz="1600" b="1" smtClean="0">
                <a:cs typeface="Times New Roman" panose="02020603050405020304" pitchFamily="18" charset="0"/>
              </a:rPr>
              <a:t>Πλατυέλμινθες</a:t>
            </a:r>
            <a:r>
              <a:rPr lang="en-GB" altLang="en-US" sz="1600" b="1" smtClean="0">
                <a:cs typeface="Times New Roman" panose="02020603050405020304" pitchFamily="18" charset="0"/>
              </a:rPr>
              <a:t>)</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Ομοταξία: </a:t>
            </a:r>
            <a:r>
              <a:rPr lang="en-GB" altLang="en-US" sz="1600" b="1" smtClean="0">
                <a:cs typeface="Times New Roman" panose="02020603050405020304" pitchFamily="18" charset="0"/>
              </a:rPr>
              <a:t>Trematoda (</a:t>
            </a:r>
            <a:r>
              <a:rPr lang="el-GR" altLang="en-US" sz="1600" b="1" smtClean="0">
                <a:cs typeface="Times New Roman" panose="02020603050405020304" pitchFamily="18" charset="0"/>
              </a:rPr>
              <a:t>Τρηματώδεις</a:t>
            </a:r>
            <a:r>
              <a:rPr lang="en-GB" altLang="en-US" sz="1600" b="1" smtClean="0">
                <a:cs typeface="Times New Roman" panose="02020603050405020304" pitchFamily="18" charset="0"/>
              </a:rPr>
              <a:t>)</a:t>
            </a:r>
            <a:br>
              <a:rPr lang="en-GB" altLang="en-US" sz="1600" b="1" smtClean="0">
                <a:cs typeface="Times New Roman" panose="02020603050405020304" pitchFamily="18" charset="0"/>
              </a:rPr>
            </a:br>
            <a:r>
              <a:rPr lang="el-GR" altLang="en-US" sz="1600" b="1" smtClean="0">
                <a:cs typeface="Times New Roman" panose="02020603050405020304" pitchFamily="18" charset="0"/>
              </a:rPr>
              <a:t>          Υφομοταξία: </a:t>
            </a:r>
            <a:r>
              <a:rPr lang="en-GB" altLang="en-US" sz="1600" b="1" smtClean="0">
                <a:cs typeface="Times New Roman" panose="02020603050405020304" pitchFamily="18" charset="0"/>
              </a:rPr>
              <a:t>Digenea</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Τάξη: </a:t>
            </a:r>
            <a:r>
              <a:rPr lang="en-GB" altLang="en-US" sz="1600" b="1" smtClean="0">
                <a:cs typeface="Times New Roman" panose="02020603050405020304" pitchFamily="18" charset="0"/>
              </a:rPr>
              <a:t>Echinostomida</a:t>
            </a:r>
            <a:br>
              <a:rPr lang="en-GB" altLang="en-US" sz="1600" b="1" smtClean="0">
                <a:cs typeface="Times New Roman" panose="02020603050405020304" pitchFamily="18" charset="0"/>
              </a:rPr>
            </a:br>
            <a:r>
              <a:rPr lang="el-GR" altLang="en-US" sz="1600" b="1" smtClean="0">
                <a:cs typeface="Times New Roman" panose="02020603050405020304" pitchFamily="18" charset="0"/>
              </a:rPr>
              <a:t>                   Οικογένεια: </a:t>
            </a:r>
            <a:r>
              <a:rPr lang="en-GB" altLang="en-US" sz="1600" b="1" smtClean="0">
                <a:cs typeface="Times New Roman" panose="02020603050405020304" pitchFamily="18" charset="0"/>
              </a:rPr>
              <a:t>Fasciolidae</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Γένος: </a:t>
            </a:r>
            <a:r>
              <a:rPr lang="en-GB" altLang="en-US" sz="1600" b="1" smtClean="0">
                <a:cs typeface="Times New Roman" panose="02020603050405020304" pitchFamily="18" charset="0"/>
              </a:rPr>
              <a:t>Fasciola</a:t>
            </a:r>
            <a:br>
              <a:rPr lang="en-GB" altLang="en-US" sz="1600" b="1" smtClean="0">
                <a:cs typeface="Times New Roman" panose="02020603050405020304" pitchFamily="18" charset="0"/>
              </a:rPr>
            </a:br>
            <a:r>
              <a:rPr lang="el-GR" altLang="en-US" sz="1600" b="1" smtClean="0">
                <a:cs typeface="Times New Roman" panose="02020603050405020304" pitchFamily="18" charset="0"/>
              </a:rPr>
              <a:t>                           Είδος: </a:t>
            </a:r>
            <a:r>
              <a:rPr lang="en-GB" altLang="en-US" sz="1600" b="1" smtClean="0">
                <a:cs typeface="Times New Roman" panose="02020603050405020304" pitchFamily="18" charset="0"/>
              </a:rPr>
              <a:t>Fasciola hepatica</a:t>
            </a:r>
            <a:endParaRPr lang="el-GR" altLang="el-GR" b="1" smtClean="0"/>
          </a:p>
        </p:txBody>
      </p:sp>
      <p:sp>
        <p:nvSpPr>
          <p:cNvPr id="9" name="Footer Placeholder 8"/>
          <p:cNvSpPr>
            <a:spLocks noGrp="1"/>
          </p:cNvSpPr>
          <p:nvPr>
            <p:ph type="ftr" sz="quarter" idx="14"/>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10" name="Slide Number Placeholder 9"/>
          <p:cNvSpPr>
            <a:spLocks noGrp="1"/>
          </p:cNvSpPr>
          <p:nvPr>
            <p:ph type="sldNum" sz="quarter" idx="15"/>
          </p:nvPr>
        </p:nvSpPr>
        <p:spPr/>
        <p:txBody>
          <a:bodyPr/>
          <a:lstStyle/>
          <a:p>
            <a:pPr>
              <a:defRPr/>
            </a:pPr>
            <a:fld id="{49428DB0-FC3F-477D-8DE0-CEC7AB9495B8}" type="slidenum">
              <a:rPr lang="en-US" altLang="en-US" smtClean="0"/>
              <a:pPr>
                <a:defRPr/>
              </a:pPr>
              <a:t>20</a:t>
            </a:fld>
            <a:endParaRPr lang="en-US" altLang="en-US"/>
          </a:p>
        </p:txBody>
      </p:sp>
      <p:pic>
        <p:nvPicPr>
          <p:cNvPr id="43014" name="Content Placeholder 3"/>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a:fillRect/>
          </a:stretch>
        </p:blipFill>
        <p:spPr>
          <a:xfrm>
            <a:off x="957263" y="3130550"/>
            <a:ext cx="7535862" cy="3040063"/>
          </a:xfrm>
        </p:spPr>
      </p:pic>
      <p:sp>
        <p:nvSpPr>
          <p:cNvPr id="11" name="TextBox 10"/>
          <p:cNvSpPr txBox="1"/>
          <p:nvPr/>
        </p:nvSpPr>
        <p:spPr>
          <a:xfrm>
            <a:off x="7834313" y="5821363"/>
            <a:ext cx="341312" cy="276225"/>
          </a:xfrm>
          <a:prstGeom prst="rect">
            <a:avLst/>
          </a:prstGeom>
          <a:noFill/>
        </p:spPr>
        <p:txBody>
          <a:bodyPr wrap="none">
            <a:spAutoFit/>
          </a:bodyPr>
          <a:lstStyle/>
          <a:p>
            <a:pPr>
              <a:defRPr/>
            </a:pPr>
            <a:r>
              <a:rPr lang="en-US" sz="1200" b="1" dirty="0">
                <a:latin typeface="+mj-lt"/>
                <a:ea typeface="MS PGothic" panose="020B0600070205080204" pitchFamily="34" charset="-128"/>
              </a:rPr>
              <a:t>1</a:t>
            </a:r>
            <a:r>
              <a:rPr lang="el-GR" sz="1200" b="1" dirty="0">
                <a:latin typeface="+mj-lt"/>
                <a:ea typeface="MS PGothic" panose="020B0600070205080204" pitchFamily="34" charset="-128"/>
              </a:rPr>
              <a:t>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title"/>
          </p:nvPr>
        </p:nvSpPr>
        <p:spPr/>
        <p:txBody>
          <a:bodyPr/>
          <a:lstStyle/>
          <a:p>
            <a:r>
              <a:rPr lang="el-GR" altLang="el-GR" dirty="0" smtClean="0"/>
              <a:t>Σκώληκες </a:t>
            </a:r>
            <a:r>
              <a:rPr lang="el-GR" altLang="el-GR" dirty="0" smtClean="0"/>
              <a:t>3</a:t>
            </a:r>
            <a:r>
              <a:rPr lang="en-US" altLang="el-GR" dirty="0" smtClean="0"/>
              <a:t>/</a:t>
            </a:r>
            <a:r>
              <a:rPr lang="el-GR" altLang="el-GR" dirty="0" smtClean="0"/>
              <a:t>6</a:t>
            </a:r>
            <a:endParaRPr lang="el-GR" altLang="el-GR" dirty="0" smtClean="0"/>
          </a:p>
        </p:txBody>
      </p:sp>
      <p:sp>
        <p:nvSpPr>
          <p:cNvPr id="45059" name="Text Placeholder 5"/>
          <p:cNvSpPr>
            <a:spLocks noGrp="1"/>
          </p:cNvSpPr>
          <p:nvPr>
            <p:ph type="body" sz="quarter" idx="13"/>
          </p:nvPr>
        </p:nvSpPr>
        <p:spPr>
          <a:xfrm>
            <a:off x="628650" y="1336675"/>
            <a:ext cx="5349875" cy="1692275"/>
          </a:xfrm>
        </p:spPr>
        <p:txBody>
          <a:bodyPr/>
          <a:lstStyle/>
          <a:p>
            <a:pPr eaLnBrk="1" hangingPunct="1">
              <a:lnSpc>
                <a:spcPct val="100000"/>
              </a:lnSpc>
              <a:spcBef>
                <a:spcPct val="0"/>
              </a:spcBef>
              <a:buFontTx/>
              <a:buNone/>
            </a:pPr>
            <a:r>
              <a:rPr lang="el-GR" altLang="en-US" sz="1600" b="1" smtClean="0">
                <a:cs typeface="Times New Roman" panose="02020603050405020304" pitchFamily="18" charset="0"/>
              </a:rPr>
              <a:t>Φύλο: </a:t>
            </a:r>
            <a:r>
              <a:rPr lang="en-GB" altLang="en-US" sz="1600" b="1" smtClean="0">
                <a:cs typeface="Times New Roman" panose="02020603050405020304" pitchFamily="18" charset="0"/>
              </a:rPr>
              <a:t>Platyhelminthes (</a:t>
            </a:r>
            <a:r>
              <a:rPr lang="el-GR" altLang="en-US" sz="1600" b="1" smtClean="0">
                <a:cs typeface="Times New Roman" panose="02020603050405020304" pitchFamily="18" charset="0"/>
              </a:rPr>
              <a:t>Πλατυέλμινθες</a:t>
            </a:r>
            <a:r>
              <a:rPr lang="en-GB" altLang="en-US" sz="1600" b="1" smtClean="0">
                <a:cs typeface="Times New Roman" panose="02020603050405020304" pitchFamily="18" charset="0"/>
              </a:rPr>
              <a:t>)</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Ομοταξία: </a:t>
            </a:r>
            <a:r>
              <a:rPr lang="en-GB" altLang="en-US" sz="1600" b="1" smtClean="0">
                <a:cs typeface="Times New Roman" panose="02020603050405020304" pitchFamily="18" charset="0"/>
              </a:rPr>
              <a:t>Cestoda (</a:t>
            </a:r>
            <a:r>
              <a:rPr lang="el-GR" altLang="en-US" sz="1600" b="1" smtClean="0">
                <a:cs typeface="Times New Roman" panose="02020603050405020304" pitchFamily="18" charset="0"/>
              </a:rPr>
              <a:t>Κεστώδεις</a:t>
            </a:r>
            <a:r>
              <a:rPr lang="en-GB" altLang="en-US" sz="1600" b="1" smtClean="0">
                <a:cs typeface="Times New Roman" panose="02020603050405020304" pitchFamily="18" charset="0"/>
              </a:rPr>
              <a:t>)</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Τάξη: </a:t>
            </a:r>
            <a:r>
              <a:rPr lang="en-GB" altLang="en-US" sz="1600" b="1" smtClean="0">
                <a:cs typeface="Times New Roman" panose="02020603050405020304" pitchFamily="18" charset="0"/>
              </a:rPr>
              <a:t>Cyclophyllidea</a:t>
            </a:r>
            <a:br>
              <a:rPr lang="en-GB" altLang="en-US" sz="1600" b="1" smtClean="0">
                <a:cs typeface="Times New Roman" panose="02020603050405020304" pitchFamily="18" charset="0"/>
              </a:rPr>
            </a:br>
            <a:r>
              <a:rPr lang="el-GR" altLang="en-US" sz="1600" b="1" smtClean="0">
                <a:cs typeface="Times New Roman" panose="02020603050405020304" pitchFamily="18" charset="0"/>
              </a:rPr>
              <a:t>              Οικογένεια: </a:t>
            </a:r>
            <a:r>
              <a:rPr lang="en-GB" altLang="en-US" sz="1600" b="1" smtClean="0">
                <a:cs typeface="Times New Roman" panose="02020603050405020304" pitchFamily="18" charset="0"/>
              </a:rPr>
              <a:t>Taeniidae</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Γένος: </a:t>
            </a:r>
            <a:r>
              <a:rPr lang="en-GB" altLang="en-US" sz="1600" b="1" smtClean="0">
                <a:cs typeface="Times New Roman" panose="02020603050405020304" pitchFamily="18" charset="0"/>
              </a:rPr>
              <a:t>Taenia</a:t>
            </a:r>
            <a:br>
              <a:rPr lang="en-GB" altLang="en-US" sz="1600" b="1" smtClean="0">
                <a:cs typeface="Times New Roman" panose="02020603050405020304" pitchFamily="18" charset="0"/>
              </a:rPr>
            </a:br>
            <a:r>
              <a:rPr lang="el-GR" altLang="en-US" sz="1600" b="1" smtClean="0">
                <a:cs typeface="Times New Roman" panose="02020603050405020304" pitchFamily="18" charset="0"/>
              </a:rPr>
              <a:t>                      Είδος: </a:t>
            </a:r>
            <a:r>
              <a:rPr lang="en-GB" altLang="en-US" sz="1600" b="1" smtClean="0">
                <a:cs typeface="Times New Roman" panose="02020603050405020304" pitchFamily="18" charset="0"/>
              </a:rPr>
              <a:t>Taenia saginata</a:t>
            </a:r>
            <a:endParaRPr lang="el-GR" altLang="el-GR" b="1" smtClean="0"/>
          </a:p>
        </p:txBody>
      </p:sp>
      <p:sp>
        <p:nvSpPr>
          <p:cNvPr id="9" name="Footer Placeholder 8"/>
          <p:cNvSpPr>
            <a:spLocks noGrp="1"/>
          </p:cNvSpPr>
          <p:nvPr>
            <p:ph type="ftr" sz="quarter" idx="14"/>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10" name="Slide Number Placeholder 9"/>
          <p:cNvSpPr>
            <a:spLocks noGrp="1"/>
          </p:cNvSpPr>
          <p:nvPr>
            <p:ph type="sldNum" sz="quarter" idx="15"/>
          </p:nvPr>
        </p:nvSpPr>
        <p:spPr/>
        <p:txBody>
          <a:bodyPr/>
          <a:lstStyle/>
          <a:p>
            <a:pPr>
              <a:defRPr/>
            </a:pPr>
            <a:fld id="{BB5EFFC6-4CE5-4093-A731-D5B765B1DB94}" type="slidenum">
              <a:rPr lang="en-US" altLang="en-US" smtClean="0"/>
              <a:pPr>
                <a:defRPr/>
              </a:pPr>
              <a:t>21</a:t>
            </a:fld>
            <a:endParaRPr lang="en-US" altLang="en-US"/>
          </a:p>
        </p:txBody>
      </p:sp>
      <p:pic>
        <p:nvPicPr>
          <p:cNvPr id="45062" name="Content Placeholder 2"/>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a:fillRect/>
          </a:stretch>
        </p:blipFill>
        <p:spPr>
          <a:xfrm>
            <a:off x="1169988" y="2924175"/>
            <a:ext cx="7137400" cy="3402013"/>
          </a:xfrm>
        </p:spPr>
      </p:pic>
      <p:sp>
        <p:nvSpPr>
          <p:cNvPr id="11" name="TextBox 10"/>
          <p:cNvSpPr txBox="1"/>
          <p:nvPr/>
        </p:nvSpPr>
        <p:spPr>
          <a:xfrm>
            <a:off x="7834313" y="5821363"/>
            <a:ext cx="341312" cy="276225"/>
          </a:xfrm>
          <a:prstGeom prst="rect">
            <a:avLst/>
          </a:prstGeom>
          <a:noFill/>
        </p:spPr>
        <p:txBody>
          <a:bodyPr wrap="none">
            <a:spAutoFit/>
          </a:bodyPr>
          <a:lstStyle/>
          <a:p>
            <a:pPr>
              <a:defRPr/>
            </a:pPr>
            <a:r>
              <a:rPr lang="el-GR" sz="1200" b="1" dirty="0">
                <a:latin typeface="+mj-lt"/>
                <a:ea typeface="MS PGothic" panose="020B0600070205080204" pitchFamily="34" charset="-128"/>
              </a:rPr>
              <a:t>1</a:t>
            </a:r>
            <a:r>
              <a:rPr lang="en-US" sz="1200" b="1" dirty="0">
                <a:latin typeface="+mj-lt"/>
                <a:ea typeface="MS PGothic" panose="020B0600070205080204" pitchFamily="34" charset="-128"/>
              </a:rPr>
              <a:t>2</a:t>
            </a:r>
            <a:endParaRPr lang="el-GR" sz="1200" b="1" dirty="0">
              <a:latin typeface="+mj-lt"/>
              <a:ea typeface="MS PGothic"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3"/>
          <p:cNvSpPr>
            <a:spLocks noGrp="1"/>
          </p:cNvSpPr>
          <p:nvPr>
            <p:ph type="title"/>
          </p:nvPr>
        </p:nvSpPr>
        <p:spPr/>
        <p:txBody>
          <a:bodyPr/>
          <a:lstStyle/>
          <a:p>
            <a:r>
              <a:rPr lang="el-GR" altLang="el-GR" dirty="0" smtClean="0"/>
              <a:t>Σκώληκες </a:t>
            </a:r>
            <a:r>
              <a:rPr lang="el-GR" altLang="el-GR" dirty="0" smtClean="0"/>
              <a:t>4</a:t>
            </a:r>
            <a:r>
              <a:rPr lang="en-US" altLang="el-GR" dirty="0" smtClean="0"/>
              <a:t>/</a:t>
            </a:r>
            <a:r>
              <a:rPr lang="el-GR" altLang="el-GR" dirty="0" smtClean="0"/>
              <a:t>6</a:t>
            </a:r>
            <a:endParaRPr lang="el-GR" altLang="el-GR" dirty="0" smtClean="0"/>
          </a:p>
        </p:txBody>
      </p:sp>
      <p:sp>
        <p:nvSpPr>
          <p:cNvPr id="47107" name="Text Placeholder 5"/>
          <p:cNvSpPr>
            <a:spLocks noGrp="1"/>
          </p:cNvSpPr>
          <p:nvPr>
            <p:ph type="body" sz="quarter" idx="13"/>
          </p:nvPr>
        </p:nvSpPr>
        <p:spPr>
          <a:xfrm>
            <a:off x="628650" y="1336675"/>
            <a:ext cx="5349875" cy="1692275"/>
          </a:xfrm>
        </p:spPr>
        <p:txBody>
          <a:bodyPr/>
          <a:lstStyle/>
          <a:p>
            <a:pPr eaLnBrk="1" hangingPunct="1">
              <a:lnSpc>
                <a:spcPct val="100000"/>
              </a:lnSpc>
              <a:spcBef>
                <a:spcPct val="0"/>
              </a:spcBef>
              <a:buFontTx/>
              <a:buNone/>
            </a:pPr>
            <a:r>
              <a:rPr lang="el-GR" altLang="en-US" sz="1600" b="1" smtClean="0">
                <a:cs typeface="Times New Roman" panose="02020603050405020304" pitchFamily="18" charset="0"/>
              </a:rPr>
              <a:t>Φύλο: </a:t>
            </a:r>
            <a:r>
              <a:rPr lang="en-GB" altLang="en-US" sz="1600" b="1" smtClean="0">
                <a:cs typeface="Times New Roman" panose="02020603050405020304" pitchFamily="18" charset="0"/>
              </a:rPr>
              <a:t>Nematoda (</a:t>
            </a:r>
            <a:r>
              <a:rPr lang="el-GR" altLang="en-US" sz="1600" b="1" smtClean="0">
                <a:cs typeface="Times New Roman" panose="02020603050405020304" pitchFamily="18" charset="0"/>
              </a:rPr>
              <a:t>Νηματώδεις</a:t>
            </a:r>
            <a:r>
              <a:rPr lang="en-GB" altLang="en-US" sz="1600" b="1" smtClean="0">
                <a:cs typeface="Times New Roman" panose="02020603050405020304" pitchFamily="18" charset="0"/>
              </a:rPr>
              <a:t>)</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Ομοταξία: </a:t>
            </a:r>
            <a:r>
              <a:rPr lang="en-GB" altLang="en-US" sz="1600" b="1" smtClean="0">
                <a:cs typeface="Times New Roman" panose="02020603050405020304" pitchFamily="18" charset="0"/>
              </a:rPr>
              <a:t>Rhabditea</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Τάξη: </a:t>
            </a:r>
            <a:r>
              <a:rPr lang="en-GB" altLang="en-US" sz="1600" b="1" smtClean="0">
                <a:cs typeface="Times New Roman" panose="02020603050405020304" pitchFamily="18" charset="0"/>
              </a:rPr>
              <a:t>Ascaridida</a:t>
            </a:r>
            <a:br>
              <a:rPr lang="en-GB" altLang="en-US" sz="1600" b="1" smtClean="0">
                <a:cs typeface="Times New Roman" panose="02020603050405020304" pitchFamily="18" charset="0"/>
              </a:rPr>
            </a:br>
            <a:r>
              <a:rPr lang="el-GR" altLang="en-US" sz="1600" b="1" smtClean="0">
                <a:cs typeface="Times New Roman" panose="02020603050405020304" pitchFamily="18" charset="0"/>
              </a:rPr>
              <a:t>              Οικογένεια: </a:t>
            </a:r>
            <a:r>
              <a:rPr lang="en-GB" altLang="en-US" sz="1600" b="1" smtClean="0">
                <a:cs typeface="Times New Roman" panose="02020603050405020304" pitchFamily="18" charset="0"/>
              </a:rPr>
              <a:t>Ascarididae</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Γένος: </a:t>
            </a:r>
            <a:r>
              <a:rPr lang="en-GB" altLang="en-US" sz="1600" b="1" smtClean="0">
                <a:cs typeface="Times New Roman" panose="02020603050405020304" pitchFamily="18" charset="0"/>
              </a:rPr>
              <a:t>Ascaris</a:t>
            </a:r>
            <a:br>
              <a:rPr lang="en-GB" altLang="en-US" sz="1600" b="1" smtClean="0">
                <a:cs typeface="Times New Roman" panose="02020603050405020304" pitchFamily="18" charset="0"/>
              </a:rPr>
            </a:br>
            <a:r>
              <a:rPr lang="el-GR" altLang="en-US" sz="1600" b="1" smtClean="0">
                <a:cs typeface="Times New Roman" panose="02020603050405020304" pitchFamily="18" charset="0"/>
              </a:rPr>
              <a:t>                      Είδος: </a:t>
            </a:r>
            <a:r>
              <a:rPr lang="en-GB" altLang="en-US" sz="1600" b="1" smtClean="0">
                <a:cs typeface="Times New Roman" panose="02020603050405020304" pitchFamily="18" charset="0"/>
              </a:rPr>
              <a:t>Ascaris lumbricoides</a:t>
            </a:r>
            <a:endParaRPr lang="el-GR" altLang="el-GR" b="1" smtClean="0"/>
          </a:p>
        </p:txBody>
      </p:sp>
      <p:sp>
        <p:nvSpPr>
          <p:cNvPr id="9" name="Footer Placeholder 8"/>
          <p:cNvSpPr>
            <a:spLocks noGrp="1"/>
          </p:cNvSpPr>
          <p:nvPr>
            <p:ph type="ftr" sz="quarter" idx="14"/>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10" name="Slide Number Placeholder 9"/>
          <p:cNvSpPr>
            <a:spLocks noGrp="1"/>
          </p:cNvSpPr>
          <p:nvPr>
            <p:ph type="sldNum" sz="quarter" idx="15"/>
          </p:nvPr>
        </p:nvSpPr>
        <p:spPr/>
        <p:txBody>
          <a:bodyPr/>
          <a:lstStyle/>
          <a:p>
            <a:pPr>
              <a:defRPr/>
            </a:pPr>
            <a:fld id="{0889A802-94CA-4874-8A7C-CDF9668B0DEC}" type="slidenum">
              <a:rPr lang="en-US" altLang="en-US" smtClean="0"/>
              <a:pPr>
                <a:defRPr/>
              </a:pPr>
              <a:t>22</a:t>
            </a:fld>
            <a:endParaRPr lang="en-US" altLang="en-US"/>
          </a:p>
        </p:txBody>
      </p:sp>
      <p:pic>
        <p:nvPicPr>
          <p:cNvPr id="47110" name="Content Placeholder 3"/>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a:fillRect/>
          </a:stretch>
        </p:blipFill>
        <p:spPr>
          <a:xfrm>
            <a:off x="1306513" y="2870200"/>
            <a:ext cx="6530975" cy="3595688"/>
          </a:xfrm>
        </p:spPr>
      </p:pic>
      <p:sp>
        <p:nvSpPr>
          <p:cNvPr id="11" name="TextBox 10"/>
          <p:cNvSpPr txBox="1"/>
          <p:nvPr/>
        </p:nvSpPr>
        <p:spPr>
          <a:xfrm>
            <a:off x="7834313" y="5821363"/>
            <a:ext cx="341312" cy="276225"/>
          </a:xfrm>
          <a:prstGeom prst="rect">
            <a:avLst/>
          </a:prstGeom>
          <a:noFill/>
        </p:spPr>
        <p:txBody>
          <a:bodyPr wrap="none">
            <a:spAutoFit/>
          </a:bodyPr>
          <a:lstStyle/>
          <a:p>
            <a:pPr>
              <a:defRPr/>
            </a:pPr>
            <a:r>
              <a:rPr lang="el-GR" sz="1200" b="1" dirty="0">
                <a:latin typeface="+mj-lt"/>
                <a:ea typeface="MS PGothic" panose="020B0600070205080204" pitchFamily="34" charset="-128"/>
              </a:rPr>
              <a:t>1</a:t>
            </a:r>
            <a:r>
              <a:rPr lang="en-US" sz="1200" b="1" dirty="0">
                <a:latin typeface="+mj-lt"/>
                <a:ea typeface="MS PGothic" panose="020B0600070205080204" pitchFamily="34" charset="-128"/>
              </a:rPr>
              <a:t>3</a:t>
            </a:r>
            <a:endParaRPr lang="el-GR" sz="1200" b="1" dirty="0">
              <a:latin typeface="+mj-lt"/>
              <a:ea typeface="MS PGothic" panose="020B0600070205080204"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3"/>
          <p:cNvSpPr>
            <a:spLocks noGrp="1"/>
          </p:cNvSpPr>
          <p:nvPr>
            <p:ph type="title"/>
          </p:nvPr>
        </p:nvSpPr>
        <p:spPr/>
        <p:txBody>
          <a:bodyPr/>
          <a:lstStyle/>
          <a:p>
            <a:r>
              <a:rPr lang="el-GR" altLang="el-GR" dirty="0" smtClean="0"/>
              <a:t>Σκώληκες </a:t>
            </a:r>
            <a:r>
              <a:rPr lang="el-GR" altLang="el-GR" dirty="0" smtClean="0"/>
              <a:t>5</a:t>
            </a:r>
            <a:r>
              <a:rPr lang="en-US" altLang="el-GR" dirty="0" smtClean="0"/>
              <a:t>/</a:t>
            </a:r>
            <a:r>
              <a:rPr lang="el-GR" altLang="el-GR" dirty="0" smtClean="0"/>
              <a:t>6</a:t>
            </a:r>
            <a:endParaRPr lang="el-GR" altLang="el-GR" dirty="0" smtClean="0"/>
          </a:p>
        </p:txBody>
      </p:sp>
      <p:sp>
        <p:nvSpPr>
          <p:cNvPr id="49155" name="Text Placeholder 5"/>
          <p:cNvSpPr>
            <a:spLocks noGrp="1"/>
          </p:cNvSpPr>
          <p:nvPr>
            <p:ph type="body" sz="quarter" idx="13"/>
          </p:nvPr>
        </p:nvSpPr>
        <p:spPr>
          <a:xfrm>
            <a:off x="628650" y="1336675"/>
            <a:ext cx="5349875" cy="1692275"/>
          </a:xfrm>
        </p:spPr>
        <p:txBody>
          <a:bodyPr/>
          <a:lstStyle/>
          <a:p>
            <a:pPr eaLnBrk="1" hangingPunct="1">
              <a:lnSpc>
                <a:spcPct val="100000"/>
              </a:lnSpc>
              <a:spcBef>
                <a:spcPct val="0"/>
              </a:spcBef>
              <a:buFontTx/>
              <a:buNone/>
            </a:pPr>
            <a:r>
              <a:rPr lang="el-GR" altLang="en-US" sz="1600" b="1" smtClean="0">
                <a:cs typeface="Times New Roman" panose="02020603050405020304" pitchFamily="18" charset="0"/>
              </a:rPr>
              <a:t>Φύλο: </a:t>
            </a:r>
            <a:r>
              <a:rPr lang="en-GB" altLang="en-US" sz="1600" b="1" smtClean="0">
                <a:cs typeface="Times New Roman" panose="02020603050405020304" pitchFamily="18" charset="0"/>
              </a:rPr>
              <a:t>Annelida (</a:t>
            </a:r>
            <a:r>
              <a:rPr lang="el-GR" altLang="en-US" sz="1600" b="1" smtClean="0">
                <a:cs typeface="Times New Roman" panose="02020603050405020304" pitchFamily="18" charset="0"/>
              </a:rPr>
              <a:t>Δακτυλιοσκώληκες</a:t>
            </a:r>
            <a:r>
              <a:rPr lang="en-GB" altLang="en-US" sz="1600" b="1" smtClean="0">
                <a:cs typeface="Times New Roman" panose="02020603050405020304" pitchFamily="18" charset="0"/>
              </a:rPr>
              <a:t>)</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Ομοταξία: </a:t>
            </a:r>
            <a:r>
              <a:rPr lang="en-GB" altLang="en-US" sz="1600" b="1" smtClean="0">
                <a:cs typeface="Times New Roman" panose="02020603050405020304" pitchFamily="18" charset="0"/>
              </a:rPr>
              <a:t>Polychaeta (</a:t>
            </a:r>
            <a:r>
              <a:rPr lang="el-GR" altLang="en-US" sz="1600" b="1" smtClean="0">
                <a:cs typeface="Times New Roman" panose="02020603050405020304" pitchFamily="18" charset="0"/>
              </a:rPr>
              <a:t>Πολυχαίτοι</a:t>
            </a:r>
            <a:r>
              <a:rPr lang="en-GB" altLang="en-US" sz="1600" b="1" smtClean="0">
                <a:cs typeface="Times New Roman" panose="02020603050405020304" pitchFamily="18" charset="0"/>
              </a:rPr>
              <a:t>)</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Τάξη: </a:t>
            </a:r>
            <a:r>
              <a:rPr lang="en-GB" altLang="en-US" sz="1600" b="1" smtClean="0">
                <a:cs typeface="Times New Roman" panose="02020603050405020304" pitchFamily="18" charset="0"/>
              </a:rPr>
              <a:t>Phyllodocida</a:t>
            </a:r>
            <a:br>
              <a:rPr lang="en-GB" altLang="en-US" sz="1600" b="1" smtClean="0">
                <a:cs typeface="Times New Roman" panose="02020603050405020304" pitchFamily="18" charset="0"/>
              </a:rPr>
            </a:br>
            <a:r>
              <a:rPr lang="el-GR" altLang="en-US" sz="1600" b="1" smtClean="0">
                <a:cs typeface="Times New Roman" panose="02020603050405020304" pitchFamily="18" charset="0"/>
              </a:rPr>
              <a:t>              Οικογένεια: </a:t>
            </a:r>
            <a:r>
              <a:rPr lang="en-GB" altLang="en-US" sz="1600" b="1" smtClean="0">
                <a:cs typeface="Times New Roman" panose="02020603050405020304" pitchFamily="18" charset="0"/>
              </a:rPr>
              <a:t>Nereidae</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Γένος: </a:t>
            </a:r>
            <a:r>
              <a:rPr lang="en-GB" altLang="en-US" sz="1600" b="1" smtClean="0">
                <a:cs typeface="Times New Roman" panose="02020603050405020304" pitchFamily="18" charset="0"/>
              </a:rPr>
              <a:t>Nereis</a:t>
            </a:r>
            <a:br>
              <a:rPr lang="en-GB" altLang="en-US" sz="1600" b="1" smtClean="0">
                <a:cs typeface="Times New Roman" panose="02020603050405020304" pitchFamily="18" charset="0"/>
              </a:rPr>
            </a:br>
            <a:r>
              <a:rPr lang="el-GR" altLang="en-US" sz="1600" b="1" smtClean="0">
                <a:cs typeface="Times New Roman" panose="02020603050405020304" pitchFamily="18" charset="0"/>
              </a:rPr>
              <a:t>                      Είδος: </a:t>
            </a:r>
            <a:r>
              <a:rPr lang="en-GB" altLang="en-US" sz="1600" b="1" smtClean="0">
                <a:cs typeface="Times New Roman" panose="02020603050405020304" pitchFamily="18" charset="0"/>
              </a:rPr>
              <a:t>Nereis succinea</a:t>
            </a:r>
            <a:endParaRPr lang="el-GR" altLang="el-GR" b="1" smtClean="0"/>
          </a:p>
        </p:txBody>
      </p:sp>
      <p:sp>
        <p:nvSpPr>
          <p:cNvPr id="9" name="Footer Placeholder 8"/>
          <p:cNvSpPr>
            <a:spLocks noGrp="1"/>
          </p:cNvSpPr>
          <p:nvPr>
            <p:ph type="ftr" sz="quarter" idx="14"/>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10" name="Slide Number Placeholder 9"/>
          <p:cNvSpPr>
            <a:spLocks noGrp="1"/>
          </p:cNvSpPr>
          <p:nvPr>
            <p:ph type="sldNum" sz="quarter" idx="15"/>
          </p:nvPr>
        </p:nvSpPr>
        <p:spPr/>
        <p:txBody>
          <a:bodyPr/>
          <a:lstStyle/>
          <a:p>
            <a:pPr>
              <a:defRPr/>
            </a:pPr>
            <a:fld id="{14A6821E-6BDB-44BB-BDE9-7BE52797AE84}" type="slidenum">
              <a:rPr lang="en-US" altLang="en-US" smtClean="0"/>
              <a:pPr>
                <a:defRPr/>
              </a:pPr>
              <a:t>23</a:t>
            </a:fld>
            <a:endParaRPr lang="en-US" altLang="en-US"/>
          </a:p>
        </p:txBody>
      </p:sp>
      <p:pic>
        <p:nvPicPr>
          <p:cNvPr id="49158" name="Content Placeholder 2"/>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a:fillRect/>
          </a:stretch>
        </p:blipFill>
        <p:spPr>
          <a:xfrm>
            <a:off x="993775" y="2852738"/>
            <a:ext cx="7156450" cy="3278187"/>
          </a:xfrm>
        </p:spPr>
      </p:pic>
      <p:sp>
        <p:nvSpPr>
          <p:cNvPr id="11" name="TextBox 10"/>
          <p:cNvSpPr txBox="1"/>
          <p:nvPr/>
        </p:nvSpPr>
        <p:spPr>
          <a:xfrm>
            <a:off x="7834313" y="5821363"/>
            <a:ext cx="341312" cy="276225"/>
          </a:xfrm>
          <a:prstGeom prst="rect">
            <a:avLst/>
          </a:prstGeom>
          <a:noFill/>
        </p:spPr>
        <p:txBody>
          <a:bodyPr wrap="none">
            <a:spAutoFit/>
          </a:bodyPr>
          <a:lstStyle/>
          <a:p>
            <a:pPr>
              <a:defRPr/>
            </a:pPr>
            <a:r>
              <a:rPr lang="el-GR" sz="1200" b="1" dirty="0">
                <a:latin typeface="+mj-lt"/>
                <a:ea typeface="MS PGothic" panose="020B0600070205080204" pitchFamily="34" charset="-128"/>
              </a:rPr>
              <a:t>1</a:t>
            </a:r>
            <a:r>
              <a:rPr lang="en-US" sz="1200" b="1" dirty="0">
                <a:latin typeface="+mj-lt"/>
                <a:ea typeface="MS PGothic" panose="020B0600070205080204" pitchFamily="34" charset="-128"/>
              </a:rPr>
              <a:t>4</a:t>
            </a:r>
            <a:endParaRPr lang="el-GR" sz="1200" b="1" dirty="0">
              <a:latin typeface="+mj-lt"/>
              <a:ea typeface="MS PGothic" panose="020B0600070205080204" pitchFamily="34"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3"/>
          <p:cNvSpPr>
            <a:spLocks noGrp="1"/>
          </p:cNvSpPr>
          <p:nvPr>
            <p:ph type="title"/>
          </p:nvPr>
        </p:nvSpPr>
        <p:spPr/>
        <p:txBody>
          <a:bodyPr/>
          <a:lstStyle/>
          <a:p>
            <a:r>
              <a:rPr lang="el-GR" altLang="el-GR" dirty="0" smtClean="0"/>
              <a:t>Σκώληκες </a:t>
            </a:r>
            <a:r>
              <a:rPr lang="el-GR" altLang="el-GR" dirty="0" smtClean="0"/>
              <a:t>6</a:t>
            </a:r>
            <a:r>
              <a:rPr lang="en-US" altLang="el-GR" dirty="0" smtClean="0"/>
              <a:t>/</a:t>
            </a:r>
            <a:r>
              <a:rPr lang="el-GR" altLang="el-GR" dirty="0" smtClean="0"/>
              <a:t>6</a:t>
            </a:r>
            <a:endParaRPr lang="el-GR" altLang="el-GR" dirty="0" smtClean="0"/>
          </a:p>
        </p:txBody>
      </p:sp>
      <p:sp>
        <p:nvSpPr>
          <p:cNvPr id="51203" name="Text Placeholder 5"/>
          <p:cNvSpPr>
            <a:spLocks noGrp="1"/>
          </p:cNvSpPr>
          <p:nvPr>
            <p:ph type="body" sz="quarter" idx="13"/>
          </p:nvPr>
        </p:nvSpPr>
        <p:spPr>
          <a:xfrm>
            <a:off x="628650" y="1336675"/>
            <a:ext cx="5349875" cy="1692275"/>
          </a:xfrm>
        </p:spPr>
        <p:txBody>
          <a:bodyPr/>
          <a:lstStyle/>
          <a:p>
            <a:pPr eaLnBrk="1" hangingPunct="1">
              <a:lnSpc>
                <a:spcPct val="100000"/>
              </a:lnSpc>
              <a:spcBef>
                <a:spcPct val="0"/>
              </a:spcBef>
              <a:buFontTx/>
              <a:buNone/>
            </a:pPr>
            <a:r>
              <a:rPr lang="el-GR" altLang="en-US" sz="1600" b="1" smtClean="0">
                <a:cs typeface="Times New Roman" panose="02020603050405020304" pitchFamily="18" charset="0"/>
              </a:rPr>
              <a:t>Φύλο: </a:t>
            </a:r>
            <a:r>
              <a:rPr lang="en-GB" altLang="en-US" sz="1600" b="1" smtClean="0">
                <a:cs typeface="Times New Roman" panose="02020603050405020304" pitchFamily="18" charset="0"/>
              </a:rPr>
              <a:t>Annelida (</a:t>
            </a:r>
            <a:r>
              <a:rPr lang="el-GR" altLang="en-US" sz="1600" b="1" smtClean="0">
                <a:cs typeface="Times New Roman" panose="02020603050405020304" pitchFamily="18" charset="0"/>
              </a:rPr>
              <a:t>Δακτυλιοσκώληκες</a:t>
            </a:r>
            <a:r>
              <a:rPr lang="en-GB" altLang="en-US" sz="1600" b="1" smtClean="0">
                <a:cs typeface="Times New Roman" panose="02020603050405020304" pitchFamily="18" charset="0"/>
              </a:rPr>
              <a:t>)</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Ομοταξία:</a:t>
            </a:r>
            <a:r>
              <a:rPr lang="en-GB" altLang="en-US" sz="1600" b="1" smtClean="0">
                <a:cs typeface="Times New Roman" panose="02020603050405020304" pitchFamily="18" charset="0"/>
              </a:rPr>
              <a:t> Clitellata (</a:t>
            </a:r>
            <a:r>
              <a:rPr lang="el-GR" altLang="en-US" sz="1600" b="1" smtClean="0">
                <a:cs typeface="Times New Roman" panose="02020603050405020304" pitchFamily="18" charset="0"/>
              </a:rPr>
              <a:t>Ολιγοχαίτοι</a:t>
            </a:r>
            <a:r>
              <a:rPr lang="en-GB" altLang="en-US" sz="1600" b="1" smtClean="0">
                <a:cs typeface="Times New Roman" panose="02020603050405020304" pitchFamily="18" charset="0"/>
              </a:rPr>
              <a:t>)</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Τάξη: </a:t>
            </a:r>
            <a:r>
              <a:rPr lang="en-GB" altLang="en-US" sz="1600" b="1" smtClean="0">
                <a:cs typeface="Times New Roman" panose="02020603050405020304" pitchFamily="18" charset="0"/>
              </a:rPr>
              <a:t>Haplotaxida</a:t>
            </a:r>
            <a:br>
              <a:rPr lang="en-GB" altLang="en-US" sz="1600" b="1" smtClean="0">
                <a:cs typeface="Times New Roman" panose="02020603050405020304" pitchFamily="18" charset="0"/>
              </a:rPr>
            </a:br>
            <a:r>
              <a:rPr lang="el-GR" altLang="en-US" sz="1600" b="1" smtClean="0">
                <a:cs typeface="Times New Roman" panose="02020603050405020304" pitchFamily="18" charset="0"/>
              </a:rPr>
              <a:t>              Οικογένεια: </a:t>
            </a:r>
            <a:r>
              <a:rPr lang="en-GB" altLang="en-US" sz="1600" b="1" smtClean="0">
                <a:cs typeface="Times New Roman" panose="02020603050405020304" pitchFamily="18" charset="0"/>
              </a:rPr>
              <a:t>Lumbricidae</a:t>
            </a:r>
            <a:r>
              <a:rPr lang="el-GR" altLang="en-US" sz="1600" b="1" smtClean="0">
                <a:cs typeface="Times New Roman" panose="02020603050405020304" pitchFamily="18" charset="0"/>
              </a:rPr>
              <a:t/>
            </a:r>
            <a:br>
              <a:rPr lang="el-GR" altLang="en-US" sz="1600" b="1" smtClean="0">
                <a:cs typeface="Times New Roman" panose="02020603050405020304" pitchFamily="18" charset="0"/>
              </a:rPr>
            </a:br>
            <a:r>
              <a:rPr lang="el-GR" altLang="en-US" sz="1600" b="1" smtClean="0">
                <a:cs typeface="Times New Roman" panose="02020603050405020304" pitchFamily="18" charset="0"/>
              </a:rPr>
              <a:t>                  Γένος: </a:t>
            </a:r>
            <a:r>
              <a:rPr lang="en-GB" altLang="en-US" sz="1600" b="1" smtClean="0">
                <a:cs typeface="Times New Roman" panose="02020603050405020304" pitchFamily="18" charset="0"/>
              </a:rPr>
              <a:t>Lumbricus</a:t>
            </a:r>
            <a:br>
              <a:rPr lang="en-GB" altLang="en-US" sz="1600" b="1" smtClean="0">
                <a:cs typeface="Times New Roman" panose="02020603050405020304" pitchFamily="18" charset="0"/>
              </a:rPr>
            </a:br>
            <a:r>
              <a:rPr lang="el-GR" altLang="en-US" sz="1600" b="1" smtClean="0">
                <a:cs typeface="Times New Roman" panose="02020603050405020304" pitchFamily="18" charset="0"/>
              </a:rPr>
              <a:t>                      Είδος: </a:t>
            </a:r>
            <a:r>
              <a:rPr lang="en-GB" altLang="en-US" sz="1600" b="1" smtClean="0">
                <a:cs typeface="Times New Roman" panose="02020603050405020304" pitchFamily="18" charset="0"/>
              </a:rPr>
              <a:t>Lumbricus terrestris</a:t>
            </a:r>
            <a:endParaRPr lang="el-GR" altLang="el-GR" b="1" smtClean="0"/>
          </a:p>
        </p:txBody>
      </p:sp>
      <p:sp>
        <p:nvSpPr>
          <p:cNvPr id="9" name="Footer Placeholder 8"/>
          <p:cNvSpPr>
            <a:spLocks noGrp="1"/>
          </p:cNvSpPr>
          <p:nvPr>
            <p:ph type="ftr" sz="quarter" idx="14"/>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10" name="Slide Number Placeholder 9"/>
          <p:cNvSpPr>
            <a:spLocks noGrp="1"/>
          </p:cNvSpPr>
          <p:nvPr>
            <p:ph type="sldNum" sz="quarter" idx="15"/>
          </p:nvPr>
        </p:nvSpPr>
        <p:spPr/>
        <p:txBody>
          <a:bodyPr/>
          <a:lstStyle/>
          <a:p>
            <a:pPr>
              <a:defRPr/>
            </a:pPr>
            <a:fld id="{FA449B48-81F6-4D68-9677-83FFFA93BE66}" type="slidenum">
              <a:rPr lang="en-US" altLang="en-US" smtClean="0"/>
              <a:pPr>
                <a:defRPr/>
              </a:pPr>
              <a:t>24</a:t>
            </a:fld>
            <a:endParaRPr lang="en-US" altLang="en-US"/>
          </a:p>
        </p:txBody>
      </p:sp>
      <p:pic>
        <p:nvPicPr>
          <p:cNvPr id="51206" name="Content Placeholder 3"/>
          <p:cNvPicPr>
            <a:picLocks noGrp="1" noChangeAspect="1"/>
          </p:cNvPicPr>
          <p:nvPr>
            <p:ph sz="quarter" idx="12"/>
          </p:nvPr>
        </p:nvPicPr>
        <p:blipFill>
          <a:blip r:embed="rId3">
            <a:extLst>
              <a:ext uri="{28A0092B-C50C-407E-A947-70E740481C1C}">
                <a14:useLocalDpi xmlns:a14="http://schemas.microsoft.com/office/drawing/2010/main" val="0"/>
              </a:ext>
            </a:extLst>
          </a:blip>
          <a:srcRect/>
          <a:stretch>
            <a:fillRect/>
          </a:stretch>
        </p:blipFill>
        <p:spPr>
          <a:xfrm>
            <a:off x="1517650" y="2852738"/>
            <a:ext cx="6108700" cy="3314700"/>
          </a:xfrm>
        </p:spPr>
      </p:pic>
      <p:sp>
        <p:nvSpPr>
          <p:cNvPr id="11" name="TextBox 10"/>
          <p:cNvSpPr txBox="1"/>
          <p:nvPr/>
        </p:nvSpPr>
        <p:spPr>
          <a:xfrm>
            <a:off x="7834313" y="5821363"/>
            <a:ext cx="341312" cy="276225"/>
          </a:xfrm>
          <a:prstGeom prst="rect">
            <a:avLst/>
          </a:prstGeom>
          <a:noFill/>
        </p:spPr>
        <p:txBody>
          <a:bodyPr wrap="none">
            <a:spAutoFit/>
          </a:bodyPr>
          <a:lstStyle/>
          <a:p>
            <a:pPr>
              <a:defRPr/>
            </a:pPr>
            <a:r>
              <a:rPr lang="el-GR" sz="1200" b="1" dirty="0">
                <a:latin typeface="+mj-lt"/>
                <a:ea typeface="MS PGothic" panose="020B0600070205080204" pitchFamily="34" charset="-128"/>
              </a:rPr>
              <a:t>1</a:t>
            </a:r>
            <a:r>
              <a:rPr lang="en-US" sz="1200" b="1">
                <a:latin typeface="+mj-lt"/>
                <a:ea typeface="MS PGothic" panose="020B0600070205080204" pitchFamily="34" charset="-128"/>
              </a:rPr>
              <a:t>5</a:t>
            </a:r>
            <a:endParaRPr lang="el-GR" sz="1200" b="1" dirty="0">
              <a:latin typeface="+mj-lt"/>
              <a:ea typeface="MS PGothic" panose="020B0600070205080204" pitchFamily="34"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Τίτλος 1"/>
          <p:cNvSpPr>
            <a:spLocks noGrp="1"/>
          </p:cNvSpPr>
          <p:nvPr>
            <p:ph type="title"/>
          </p:nvPr>
        </p:nvSpPr>
        <p:spPr>
          <a:xfrm>
            <a:off x="623888" y="1709738"/>
            <a:ext cx="7886700" cy="2852737"/>
          </a:xfrm>
        </p:spPr>
        <p:txBody>
          <a:bodyPr/>
          <a:lstStyle/>
          <a:p>
            <a:r>
              <a:rPr lang="el-GR" altLang="en-US" dirty="0" smtClean="0"/>
              <a:t>Τέλος Παρουσίασης</a:t>
            </a:r>
            <a:endParaRPr lang="en-US" altLang="en-US" dirty="0" smtClean="0"/>
          </a:p>
        </p:txBody>
      </p:sp>
      <p:sp useBgFill="1">
        <p:nvSpPr>
          <p:cNvPr id="53251" name="Text Placeholder 8"/>
          <p:cNvSpPr>
            <a:spLocks noGrp="1"/>
          </p:cNvSpPr>
          <p:nvPr>
            <p:ph type="body" idx="1"/>
          </p:nvPr>
        </p:nvSpPr>
        <p:spPr>
          <a:xfrm>
            <a:off x="623888" y="4589463"/>
            <a:ext cx="7886700" cy="1500187"/>
          </a:xfrm>
        </p:spPr>
        <p:txBody>
          <a:bodyPr/>
          <a:lstStyle/>
          <a:p>
            <a:endParaRPr lang="en-US" altLang="en-US" smtClean="0"/>
          </a:p>
        </p:txBody>
      </p:sp>
      <p:sp>
        <p:nvSpPr>
          <p:cNvPr id="5" name="Θέση υποσέλιδου 4"/>
          <p:cNvSpPr>
            <a:spLocks noGrp="1"/>
          </p:cNvSpPr>
          <p:nvPr>
            <p:ph type="ftr" sz="quarter" idx="10"/>
          </p:nvPr>
        </p:nvSpPr>
        <p:spPr/>
        <p:txBody>
          <a:bodyPr/>
          <a:lstStyle/>
          <a:p>
            <a:pPr>
              <a:defRPr/>
            </a:pPr>
            <a:r>
              <a:rPr lang="el-GR"/>
              <a:t>Ενότητα 14. Εργαστηριακή Άσκηση Σκώληκες.</a:t>
            </a:r>
          </a:p>
        </p:txBody>
      </p:sp>
      <p:sp>
        <p:nvSpPr>
          <p:cNvPr id="6" name="Θέση αριθμού διαφάνειας 5"/>
          <p:cNvSpPr>
            <a:spLocks noGrp="1"/>
          </p:cNvSpPr>
          <p:nvPr>
            <p:ph type="sldNum" sz="quarter" idx="11"/>
          </p:nvPr>
        </p:nvSpPr>
        <p:spPr/>
        <p:txBody>
          <a:bodyPr/>
          <a:lstStyle/>
          <a:p>
            <a:pPr>
              <a:defRPr/>
            </a:pPr>
            <a:fld id="{B9926F7C-9DBB-4C21-AD69-C96C953CF86B}" type="slidenum">
              <a:rPr lang="el-GR" smtClean="0"/>
              <a:pPr>
                <a:defRPr/>
              </a:pPr>
              <a:t>25</a:t>
            </a:fld>
            <a:endParaRPr lang="el-GR" dirty="0"/>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6"/>
          <p:cNvSpPr>
            <a:spLocks noGrp="1"/>
          </p:cNvSpPr>
          <p:nvPr>
            <p:ph type="title"/>
          </p:nvPr>
        </p:nvSpPr>
        <p:spPr>
          <a:xfrm>
            <a:off x="606425" y="425450"/>
            <a:ext cx="7886700" cy="1325563"/>
          </a:xfrm>
        </p:spPr>
        <p:txBody>
          <a:bodyPr/>
          <a:lstStyle/>
          <a:p>
            <a:r>
              <a:rPr lang="el-GR" altLang="en-US" smtClean="0"/>
              <a:t>Χρηματοδότηση</a:t>
            </a:r>
            <a:endParaRPr lang="en-US" altLang="en-US" smtClean="0"/>
          </a:p>
        </p:txBody>
      </p:sp>
      <p:sp useBgFill="1">
        <p:nvSpPr>
          <p:cNvPr id="55299" name="Content Placeholder 7"/>
          <p:cNvSpPr>
            <a:spLocks noGrp="1"/>
          </p:cNvSpPr>
          <p:nvPr>
            <p:ph idx="1"/>
          </p:nvPr>
        </p:nvSpPr>
        <p:spPr/>
        <p:txBody>
          <a:bodyPr/>
          <a:lstStyle/>
          <a:p>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a:p>
            <a:endParaRPr lang="en-US" altLang="en-US" smtClean="0"/>
          </a:p>
        </p:txBody>
      </p:sp>
      <p:sp>
        <p:nvSpPr>
          <p:cNvPr id="5" name="Footer Placeholder 4"/>
          <p:cNvSpPr>
            <a:spLocks noGrp="1"/>
          </p:cNvSpPr>
          <p:nvPr>
            <p:ph type="ftr" sz="quarter" idx="10"/>
          </p:nvPr>
        </p:nvSpPr>
        <p:spPr/>
        <p:txBody>
          <a:bodyPr/>
          <a:lstStyle/>
          <a:p>
            <a:pPr>
              <a:defRPr/>
            </a:pPr>
            <a:r>
              <a:rPr lang="el-GR"/>
              <a:t>Ενότητα 14. Εργαστηριακή Άσκηση Σκώληκες.</a:t>
            </a:r>
          </a:p>
        </p:txBody>
      </p:sp>
      <p:sp>
        <p:nvSpPr>
          <p:cNvPr id="6" name="Slide Number Placeholder 5"/>
          <p:cNvSpPr>
            <a:spLocks noGrp="1"/>
          </p:cNvSpPr>
          <p:nvPr>
            <p:ph type="sldNum" sz="quarter" idx="11"/>
          </p:nvPr>
        </p:nvSpPr>
        <p:spPr/>
        <p:txBody>
          <a:bodyPr/>
          <a:lstStyle/>
          <a:p>
            <a:pPr>
              <a:defRPr/>
            </a:pPr>
            <a:fld id="{E3DB96EB-B89F-4FC7-A673-132AC3947643}" type="slidenum">
              <a:rPr lang="el-GR" smtClean="0"/>
              <a:pPr>
                <a:defRPr/>
              </a:pPr>
              <a:t>26</a:t>
            </a:fld>
            <a:endParaRPr lang="el-GR" dirty="0"/>
          </a:p>
        </p:txBody>
      </p:sp>
      <p:pic>
        <p:nvPicPr>
          <p:cNvPr id="55302" name="Picture 8" descr="Λογότυπο Επιχειρησιακού Προγράμματος Εκπαίδευση και Δια βίου Μάθηση"/>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5"/>
          <p:cNvSpPr>
            <a:spLocks noGrp="1"/>
          </p:cNvSpPr>
          <p:nvPr>
            <p:ph type="title"/>
          </p:nvPr>
        </p:nvSpPr>
        <p:spPr>
          <a:xfrm>
            <a:off x="623888" y="1709738"/>
            <a:ext cx="7886700" cy="2852737"/>
          </a:xfrm>
        </p:spPr>
        <p:txBody>
          <a:bodyPr/>
          <a:lstStyle/>
          <a:p>
            <a:r>
              <a:rPr lang="el-GR" altLang="en-US" smtClean="0"/>
              <a:t>Σημειώματα</a:t>
            </a:r>
            <a:endParaRPr lang="en-US" altLang="en-US" smtClean="0"/>
          </a:p>
        </p:txBody>
      </p:sp>
      <p:sp useBgFill="1">
        <p:nvSpPr>
          <p:cNvPr id="56323" name="Text Placeholder 6"/>
          <p:cNvSpPr>
            <a:spLocks noGrp="1"/>
          </p:cNvSpPr>
          <p:nvPr>
            <p:ph type="body" idx="1"/>
          </p:nvPr>
        </p:nvSpPr>
        <p:spPr>
          <a:xfrm>
            <a:off x="623888" y="4589463"/>
            <a:ext cx="7886700" cy="1500187"/>
          </a:xfrm>
        </p:spPr>
        <p:txBody>
          <a:bodyPr/>
          <a:lstStyle/>
          <a:p>
            <a:endParaRPr lang="en-US" altLang="en-US" smtClean="0"/>
          </a:p>
        </p:txBody>
      </p:sp>
      <p:sp>
        <p:nvSpPr>
          <p:cNvPr id="4" name="Footer Placeholder 3"/>
          <p:cNvSpPr>
            <a:spLocks noGrp="1"/>
          </p:cNvSpPr>
          <p:nvPr>
            <p:ph type="ftr" sz="quarter" idx="10"/>
          </p:nvPr>
        </p:nvSpPr>
        <p:spPr/>
        <p:txBody>
          <a:bodyPr/>
          <a:lstStyle/>
          <a:p>
            <a:pPr>
              <a:defRPr/>
            </a:pPr>
            <a:r>
              <a:rPr lang="el-GR"/>
              <a:t>Ενότητα 14. Εργαστηριακή Άσκηση Σκώληκες.</a:t>
            </a:r>
          </a:p>
        </p:txBody>
      </p:sp>
      <p:sp>
        <p:nvSpPr>
          <p:cNvPr id="5" name="Slide Number Placeholder 4"/>
          <p:cNvSpPr>
            <a:spLocks noGrp="1"/>
          </p:cNvSpPr>
          <p:nvPr>
            <p:ph type="sldNum" sz="quarter" idx="11"/>
          </p:nvPr>
        </p:nvSpPr>
        <p:spPr/>
        <p:txBody>
          <a:bodyPr/>
          <a:lstStyle/>
          <a:p>
            <a:pPr>
              <a:defRPr/>
            </a:pPr>
            <a:fld id="{5BE80391-258D-41C1-BB4B-48C0121B8FF0}" type="slidenum">
              <a:rPr lang="el-GR" smtClean="0"/>
              <a:pPr>
                <a:defRPr/>
              </a:pPr>
              <a:t>27</a:t>
            </a:fld>
            <a:endParaRPr lang="el-G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5"/>
          <p:cNvSpPr>
            <a:spLocks noGrp="1"/>
          </p:cNvSpPr>
          <p:nvPr>
            <p:ph type="title"/>
          </p:nvPr>
        </p:nvSpPr>
        <p:spPr>
          <a:xfrm>
            <a:off x="0" y="365125"/>
            <a:ext cx="9144000" cy="1325563"/>
          </a:xfrm>
        </p:spPr>
        <p:txBody>
          <a:bodyPr/>
          <a:lstStyle/>
          <a:p>
            <a:r>
              <a:rPr lang="el-GR" altLang="en-US" sz="4000" smtClean="0"/>
              <a:t>Σημείωμα Ιστορικού Εκδόσεων</a:t>
            </a:r>
            <a:r>
              <a:rPr lang="en-US" altLang="en-US" sz="4000" smtClean="0"/>
              <a:t> </a:t>
            </a:r>
            <a:r>
              <a:rPr lang="el-GR" altLang="en-US" sz="4000" smtClean="0"/>
              <a:t>Έργου</a:t>
            </a:r>
            <a:endParaRPr lang="en-US" altLang="en-US" sz="4000" smtClean="0"/>
          </a:p>
        </p:txBody>
      </p:sp>
      <p:sp useBgFill="1">
        <p:nvSpPr>
          <p:cNvPr id="57347"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smtClean="0"/>
              <a:t>Το παρόν έργο αποτελεί την έκδοση 1.0. </a:t>
            </a:r>
          </a:p>
        </p:txBody>
      </p:sp>
      <p:sp>
        <p:nvSpPr>
          <p:cNvPr id="4" name="Footer Placeholder 3"/>
          <p:cNvSpPr>
            <a:spLocks noGrp="1"/>
          </p:cNvSpPr>
          <p:nvPr>
            <p:ph type="ftr" sz="quarter" idx="10"/>
          </p:nvPr>
        </p:nvSpPr>
        <p:spPr/>
        <p:txBody>
          <a:bodyPr/>
          <a:lstStyle/>
          <a:p>
            <a:pPr>
              <a:defRPr/>
            </a:pPr>
            <a:r>
              <a:rPr lang="el-GR"/>
              <a:t>Ενότητα 14. Εργαστηριακή Άσκηση Σκώληκες.</a:t>
            </a:r>
          </a:p>
        </p:txBody>
      </p:sp>
      <p:sp>
        <p:nvSpPr>
          <p:cNvPr id="5" name="Slide Number Placeholder 4"/>
          <p:cNvSpPr>
            <a:spLocks noGrp="1"/>
          </p:cNvSpPr>
          <p:nvPr>
            <p:ph type="sldNum" sz="quarter" idx="11"/>
          </p:nvPr>
        </p:nvSpPr>
        <p:spPr/>
        <p:txBody>
          <a:bodyPr/>
          <a:lstStyle/>
          <a:p>
            <a:pPr>
              <a:defRPr/>
            </a:pPr>
            <a:fld id="{BD09C248-D682-4769-A9D1-F8DE827F63DE}" type="slidenum">
              <a:rPr lang="el-GR" smtClean="0"/>
              <a:pPr>
                <a:defRPr/>
              </a:pPr>
              <a:t>28</a:t>
            </a:fld>
            <a:endParaRPr lang="el-G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5"/>
          <p:cNvSpPr>
            <a:spLocks noGrp="1"/>
          </p:cNvSpPr>
          <p:nvPr>
            <p:ph type="title"/>
          </p:nvPr>
        </p:nvSpPr>
        <p:spPr>
          <a:xfrm>
            <a:off x="0" y="365125"/>
            <a:ext cx="9144000" cy="1325563"/>
          </a:xfrm>
        </p:spPr>
        <p:txBody>
          <a:bodyPr/>
          <a:lstStyle/>
          <a:p>
            <a:r>
              <a:rPr lang="el-GR" altLang="en-US" sz="4000" smtClean="0"/>
              <a:t>Σημείωμα Αναφοράς</a:t>
            </a:r>
            <a:endParaRPr lang="en-US" altLang="en-US" sz="4000" smtClean="0"/>
          </a:p>
        </p:txBody>
      </p:sp>
      <p:sp useBgFill="1">
        <p:nvSpPr>
          <p:cNvPr id="58371"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000" dirty="0" err="1" smtClean="0"/>
              <a:t>Copyright</a:t>
            </a:r>
            <a:r>
              <a:rPr lang="el-GR" altLang="en-US" sz="2000" dirty="0" smtClean="0"/>
              <a:t> </a:t>
            </a:r>
            <a:r>
              <a:rPr lang="el-GR" altLang="en-US" sz="2000" dirty="0" err="1" smtClean="0"/>
              <a:t>Εθνικόν</a:t>
            </a:r>
            <a:r>
              <a:rPr lang="el-GR" altLang="en-US" sz="2000" dirty="0" smtClean="0"/>
              <a:t> και </a:t>
            </a:r>
            <a:r>
              <a:rPr lang="el-GR" altLang="en-US" sz="2000" dirty="0" err="1" smtClean="0"/>
              <a:t>Καποδιστριακόν</a:t>
            </a:r>
            <a:r>
              <a:rPr lang="el-GR" altLang="en-US" sz="2000" dirty="0" smtClean="0"/>
              <a:t> </a:t>
            </a:r>
            <a:r>
              <a:rPr lang="el-GR" altLang="en-US" sz="2000" dirty="0" err="1" smtClean="0"/>
              <a:t>Πανεπιστήμιον</a:t>
            </a:r>
            <a:r>
              <a:rPr lang="el-GR" altLang="en-US" sz="2000" dirty="0" smtClean="0"/>
              <a:t> Αθηνών</a:t>
            </a:r>
            <a:r>
              <a:rPr lang="en-US" altLang="en-US" sz="2000" dirty="0" smtClean="0"/>
              <a:t>, </a:t>
            </a:r>
            <a:r>
              <a:rPr lang="el-GR" altLang="en-US" sz="2000" dirty="0" smtClean="0"/>
              <a:t>Σκαρλάτος </a:t>
            </a:r>
            <a:r>
              <a:rPr lang="el-GR" altLang="en-US" sz="2000" dirty="0" err="1" smtClean="0"/>
              <a:t>Ντέντος</a:t>
            </a:r>
            <a:r>
              <a:rPr lang="el-GR" altLang="en-US" sz="2000" dirty="0" smtClean="0"/>
              <a:t>, </a:t>
            </a:r>
            <a:r>
              <a:rPr lang="el-GR" altLang="en-US" sz="2000" dirty="0" smtClean="0"/>
              <a:t>Επίκουρος Καθηγητής. «Ζωολογία Ι.</a:t>
            </a:r>
            <a:r>
              <a:rPr lang="el-GR" altLang="en-US" sz="2000" dirty="0" smtClean="0">
                <a:solidFill>
                  <a:srgbClr val="FF0000"/>
                </a:solidFill>
              </a:rPr>
              <a:t> </a:t>
            </a:r>
            <a:r>
              <a:rPr lang="el-GR" altLang="en-US" sz="2000" dirty="0" smtClean="0"/>
              <a:t>Ενότητα 14. </a:t>
            </a:r>
            <a:r>
              <a:rPr lang="el-GR" altLang="en-US" sz="2000" dirty="0" err="1" smtClean="0"/>
              <a:t>Δακτυλιοσκώληκες</a:t>
            </a:r>
            <a:r>
              <a:rPr lang="el-GR" altLang="en-US" sz="2000" dirty="0" smtClean="0"/>
              <a:t> και συγγενή </a:t>
            </a:r>
            <a:r>
              <a:rPr lang="el-GR" altLang="en-US" sz="2000" dirty="0" err="1" smtClean="0"/>
              <a:t>Τάξα</a:t>
            </a:r>
            <a:r>
              <a:rPr lang="el-GR" altLang="en-US" sz="2000" dirty="0" smtClean="0"/>
              <a:t>. Εργαστηριακή Άσκηση Σκώληκες». Έκδοση: 1.0. Αθήνα 2014. Διαθέσιμο από τη δικτυακή διεύθυνση: </a:t>
            </a:r>
            <a:r>
              <a:rPr lang="en-GB" altLang="en-US" sz="2000" dirty="0" smtClean="0"/>
              <a:t>http://opencourses.uoa.gr/courses/BIOL3/</a:t>
            </a:r>
            <a:r>
              <a:rPr lang="el-GR" altLang="en-US" sz="2000" dirty="0" smtClean="0"/>
              <a:t>.</a:t>
            </a:r>
          </a:p>
          <a:p>
            <a:pPr marL="0" indent="0"/>
            <a:endParaRPr lang="el-GR" altLang="en-US" dirty="0" smtClean="0"/>
          </a:p>
          <a:p>
            <a:pPr marL="0" indent="0"/>
            <a:endParaRPr lang="en-US" altLang="en-US" dirty="0" smtClean="0"/>
          </a:p>
        </p:txBody>
      </p:sp>
      <p:sp>
        <p:nvSpPr>
          <p:cNvPr id="4" name="Footer Placeholder 3"/>
          <p:cNvSpPr>
            <a:spLocks noGrp="1"/>
          </p:cNvSpPr>
          <p:nvPr>
            <p:ph type="ftr" sz="quarter" idx="10"/>
          </p:nvPr>
        </p:nvSpPr>
        <p:spPr/>
        <p:txBody>
          <a:bodyPr/>
          <a:lstStyle/>
          <a:p>
            <a:pPr>
              <a:defRPr/>
            </a:pPr>
            <a:r>
              <a:rPr lang="el-GR"/>
              <a:t>Ενότητα 14. Εργαστηριακή Άσκηση Σκώληκες.</a:t>
            </a:r>
          </a:p>
        </p:txBody>
      </p:sp>
      <p:sp>
        <p:nvSpPr>
          <p:cNvPr id="5" name="Slide Number Placeholder 4"/>
          <p:cNvSpPr>
            <a:spLocks noGrp="1"/>
          </p:cNvSpPr>
          <p:nvPr>
            <p:ph type="sldNum" sz="quarter" idx="11"/>
          </p:nvPr>
        </p:nvSpPr>
        <p:spPr/>
        <p:txBody>
          <a:bodyPr/>
          <a:lstStyle/>
          <a:p>
            <a:pPr>
              <a:defRPr/>
            </a:pPr>
            <a:fld id="{7A4A9F92-5F01-425C-AA1F-0B98ED840201}" type="slidenum">
              <a:rPr lang="el-GR" smtClean="0"/>
              <a:pPr>
                <a:defRPr/>
              </a:pPr>
              <a:t>29</a:t>
            </a:fld>
            <a:endParaRPr lang="el-G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lnSpc>
                <a:spcPct val="100000"/>
              </a:lnSpc>
            </a:pPr>
            <a:r>
              <a:rPr lang="el-GR" altLang="el-GR" dirty="0" smtClean="0">
                <a:solidFill>
                  <a:srgbClr val="0070C0"/>
                </a:solidFill>
              </a:rPr>
              <a:t>Σωματικές </a:t>
            </a:r>
            <a:r>
              <a:rPr lang="el-GR" altLang="el-GR" dirty="0" smtClean="0">
                <a:solidFill>
                  <a:srgbClr val="0070C0"/>
                </a:solidFill>
              </a:rPr>
              <a:t>κοιλότητες 1/2</a:t>
            </a:r>
            <a:endParaRPr lang="el-GR" altLang="el-GR" dirty="0" smtClean="0">
              <a:solidFill>
                <a:srgbClr val="0070C0"/>
              </a:solidFill>
            </a:endParaRPr>
          </a:p>
        </p:txBody>
      </p:sp>
      <p:sp>
        <p:nvSpPr>
          <p:cNvPr id="8195" name="Text Placeholder 2"/>
          <p:cNvSpPr>
            <a:spLocks noGrp="1"/>
          </p:cNvSpPr>
          <p:nvPr>
            <p:ph idx="1"/>
          </p:nvPr>
        </p:nvSpPr>
        <p:spPr>
          <a:xfrm>
            <a:off x="628650" y="1412875"/>
            <a:ext cx="7886700" cy="5040313"/>
          </a:xfrm>
        </p:spPr>
        <p:txBody>
          <a:bodyPr/>
          <a:lstStyle/>
          <a:p>
            <a:pPr algn="ctr" eaLnBrk="1" hangingPunct="1">
              <a:lnSpc>
                <a:spcPct val="100000"/>
              </a:lnSpc>
              <a:spcBef>
                <a:spcPct val="0"/>
              </a:spcBef>
              <a:buFontTx/>
              <a:buNone/>
            </a:pPr>
            <a:r>
              <a:rPr lang="el-GR" altLang="en-US" sz="2400" b="1" dirty="0" smtClean="0">
                <a:cs typeface="Times New Roman" panose="02020603050405020304" pitchFamily="18" charset="0"/>
              </a:rPr>
              <a:t>Διάκριση των </a:t>
            </a:r>
            <a:r>
              <a:rPr lang="el-GR" altLang="en-US" sz="2400" b="1" dirty="0" err="1" smtClean="0">
                <a:cs typeface="Times New Roman" panose="02020603050405020304" pitchFamily="18" charset="0"/>
              </a:rPr>
              <a:t>πρωτοστόμιων</a:t>
            </a:r>
            <a:r>
              <a:rPr lang="el-GR" altLang="en-US" sz="2400" b="1" dirty="0" smtClean="0">
                <a:cs typeface="Times New Roman" panose="02020603050405020304" pitchFamily="18" charset="0"/>
              </a:rPr>
              <a:t> σε </a:t>
            </a:r>
          </a:p>
          <a:p>
            <a:pPr algn="ctr" eaLnBrk="1" hangingPunct="1">
              <a:lnSpc>
                <a:spcPct val="100000"/>
              </a:lnSpc>
              <a:spcBef>
                <a:spcPct val="0"/>
              </a:spcBef>
              <a:buFontTx/>
              <a:buNone/>
            </a:pPr>
            <a:r>
              <a:rPr lang="el-GR" altLang="en-US" sz="2400" b="1" dirty="0" err="1" smtClean="0">
                <a:cs typeface="Times New Roman" panose="02020603050405020304" pitchFamily="18" charset="0"/>
              </a:rPr>
              <a:t>Ακοιλωματικά</a:t>
            </a:r>
            <a:r>
              <a:rPr lang="el-GR" altLang="en-US" sz="2400" b="1" dirty="0" smtClean="0">
                <a:cs typeface="Times New Roman" panose="02020603050405020304" pitchFamily="18" charset="0"/>
              </a:rPr>
              <a:t>, </a:t>
            </a:r>
            <a:r>
              <a:rPr lang="el-GR" altLang="en-US" sz="2400" b="1" dirty="0" err="1" smtClean="0">
                <a:cs typeface="Times New Roman" panose="02020603050405020304" pitchFamily="18" charset="0"/>
              </a:rPr>
              <a:t>Ψευδοκοιλωματικά</a:t>
            </a:r>
            <a:r>
              <a:rPr lang="el-GR" altLang="en-US" sz="2400" b="1" dirty="0" smtClean="0">
                <a:cs typeface="Times New Roman" panose="02020603050405020304" pitchFamily="18" charset="0"/>
              </a:rPr>
              <a:t> και </a:t>
            </a:r>
            <a:r>
              <a:rPr lang="el-GR" altLang="en-US" sz="2400" b="1" dirty="0" err="1" smtClean="0">
                <a:cs typeface="Times New Roman" panose="02020603050405020304" pitchFamily="18" charset="0"/>
              </a:rPr>
              <a:t>Ευκοιλωματικά</a:t>
            </a:r>
            <a:endParaRPr lang="el-GR" altLang="en-US" sz="2400" b="1" dirty="0" smtClean="0">
              <a:cs typeface="Times New Roman" panose="02020603050405020304" pitchFamily="18" charset="0"/>
            </a:endParaRPr>
          </a:p>
          <a:p>
            <a:pPr eaLnBrk="1" hangingPunct="1">
              <a:lnSpc>
                <a:spcPct val="100000"/>
              </a:lnSpc>
              <a:spcBef>
                <a:spcPts val="1800"/>
              </a:spcBef>
            </a:pPr>
            <a:r>
              <a:rPr lang="el-GR" altLang="en-US" sz="2200" dirty="0" smtClean="0">
                <a:cs typeface="Times New Roman" panose="02020603050405020304" pitchFamily="18" charset="0"/>
              </a:rPr>
              <a:t>Τα </a:t>
            </a:r>
            <a:r>
              <a:rPr lang="el-GR" altLang="en-US" sz="2200" b="1" dirty="0" smtClean="0">
                <a:cs typeface="Times New Roman" panose="02020603050405020304" pitchFamily="18" charset="0"/>
              </a:rPr>
              <a:t>ζώα με αμφίπλευρη συμμετρία </a:t>
            </a:r>
            <a:r>
              <a:rPr lang="el-GR" altLang="en-US" sz="2200" dirty="0" smtClean="0">
                <a:cs typeface="Times New Roman" panose="02020603050405020304" pitchFamily="18" charset="0"/>
              </a:rPr>
              <a:t>μπορούν να ομαδοποιηθούν ανάλογα με την παρουσία και τον τύπο της σωματικής τους κοιλότητας σε </a:t>
            </a:r>
            <a:r>
              <a:rPr lang="el-GR" altLang="en-US" sz="2200" b="1" dirty="0" err="1" smtClean="0">
                <a:cs typeface="Times New Roman" panose="02020603050405020304" pitchFamily="18" charset="0"/>
              </a:rPr>
              <a:t>Ακοιλωματικούς</a:t>
            </a:r>
            <a:r>
              <a:rPr lang="el-GR" altLang="en-US" sz="2200" b="1" dirty="0" smtClean="0">
                <a:cs typeface="Times New Roman" panose="02020603050405020304" pitchFamily="18" charset="0"/>
              </a:rPr>
              <a:t>, </a:t>
            </a:r>
            <a:r>
              <a:rPr lang="el-GR" altLang="en-US" sz="2200" b="1" dirty="0" err="1" smtClean="0">
                <a:cs typeface="Times New Roman" panose="02020603050405020304" pitchFamily="18" charset="0"/>
              </a:rPr>
              <a:t>Ψευδοκοιλωματικούς</a:t>
            </a:r>
            <a:r>
              <a:rPr lang="el-GR" altLang="en-US" sz="2200" b="1" dirty="0" smtClean="0">
                <a:cs typeface="Times New Roman" panose="02020603050405020304" pitchFamily="18" charset="0"/>
              </a:rPr>
              <a:t> (απουσία </a:t>
            </a:r>
            <a:r>
              <a:rPr lang="el-GR" altLang="en-US" sz="2200" b="1" dirty="0" err="1" smtClean="0">
                <a:cs typeface="Times New Roman" panose="02020603050405020304" pitchFamily="18" charset="0"/>
              </a:rPr>
              <a:t>μεσοδερμικού</a:t>
            </a:r>
            <a:r>
              <a:rPr lang="el-GR" altLang="en-US" sz="2200" b="1" dirty="0" smtClean="0">
                <a:cs typeface="Times New Roman" panose="02020603050405020304" pitchFamily="18" charset="0"/>
              </a:rPr>
              <a:t> περιτόναιου</a:t>
            </a:r>
            <a:r>
              <a:rPr lang="el-GR" altLang="en-US" sz="2200" dirty="0" smtClean="0">
                <a:cs typeface="Times New Roman" panose="02020603050405020304" pitchFamily="18" charset="0"/>
              </a:rPr>
              <a:t>)και </a:t>
            </a:r>
            <a:r>
              <a:rPr lang="el-GR" altLang="en-US" sz="2200" b="1" dirty="0" err="1" smtClean="0">
                <a:cs typeface="Times New Roman" panose="02020603050405020304" pitchFamily="18" charset="0"/>
              </a:rPr>
              <a:t>Ευκοιλωματικούς</a:t>
            </a:r>
            <a:r>
              <a:rPr lang="el-GR" altLang="en-US" sz="2200" dirty="0" smtClean="0">
                <a:cs typeface="Times New Roman" panose="02020603050405020304" pitchFamily="18" charset="0"/>
              </a:rPr>
              <a:t> οργανισμούς.  </a:t>
            </a:r>
          </a:p>
          <a:p>
            <a:pPr eaLnBrk="1" hangingPunct="1">
              <a:lnSpc>
                <a:spcPct val="100000"/>
              </a:lnSpc>
              <a:spcBef>
                <a:spcPts val="1800"/>
              </a:spcBef>
            </a:pPr>
            <a:r>
              <a:rPr lang="el-GR" altLang="en-US" sz="2200" dirty="0" smtClean="0">
                <a:cs typeface="Times New Roman" panose="02020603050405020304" pitchFamily="18" charset="0"/>
              </a:rPr>
              <a:t>Στα </a:t>
            </a:r>
            <a:r>
              <a:rPr lang="el-GR" altLang="en-US" sz="2200" b="1" dirty="0" smtClean="0">
                <a:cs typeface="Times New Roman" panose="02020603050405020304" pitchFamily="18" charset="0"/>
              </a:rPr>
              <a:t>Αμφίπλευρα</a:t>
            </a:r>
            <a:r>
              <a:rPr lang="el-GR" altLang="en-US" sz="2200" dirty="0" smtClean="0">
                <a:cs typeface="Times New Roman" panose="02020603050405020304" pitchFamily="18" charset="0"/>
              </a:rPr>
              <a:t> έχουμε την εμφάνιση του </a:t>
            </a:r>
            <a:r>
              <a:rPr lang="el-GR" altLang="en-US" sz="2200" b="1" dirty="0" smtClean="0">
                <a:cs typeface="Times New Roman" panose="02020603050405020304" pitchFamily="18" charset="0"/>
              </a:rPr>
              <a:t>κοιλώματος</a:t>
            </a:r>
            <a:r>
              <a:rPr lang="el-GR" altLang="en-US" sz="2200" dirty="0" smtClean="0">
                <a:cs typeface="Times New Roman" panose="02020603050405020304" pitchFamily="18" charset="0"/>
              </a:rPr>
              <a:t>, ένας χώρος γεμάτος υγρό το οποίο περιβάλλει τον πεπτικό σωλήνα.</a:t>
            </a:r>
          </a:p>
          <a:p>
            <a:pPr eaLnBrk="1" hangingPunct="1">
              <a:lnSpc>
                <a:spcPct val="100000"/>
              </a:lnSpc>
              <a:spcBef>
                <a:spcPts val="1800"/>
              </a:spcBef>
            </a:pPr>
            <a:r>
              <a:rPr lang="el-GR" altLang="en-US" sz="2200" dirty="0" smtClean="0">
                <a:cs typeface="Times New Roman" panose="02020603050405020304" pitchFamily="18" charset="0"/>
              </a:rPr>
              <a:t>Το κοίλωμα παρουσιάζει διάταξη  «</a:t>
            </a:r>
            <a:r>
              <a:rPr lang="el-GR" altLang="en-US" sz="2200" b="1" dirty="0" smtClean="0">
                <a:cs typeface="Times New Roman" panose="02020603050405020304" pitchFamily="18" charset="0"/>
              </a:rPr>
              <a:t>σωλήνας μέσα σε σωλήνα</a:t>
            </a:r>
            <a:r>
              <a:rPr lang="el-GR" altLang="en-US" sz="2200" dirty="0" smtClean="0">
                <a:cs typeface="Times New Roman" panose="02020603050405020304" pitchFamily="18" charset="0"/>
              </a:rPr>
              <a:t>», επιτρέπει την </a:t>
            </a:r>
            <a:r>
              <a:rPr lang="el-GR" altLang="en-US" sz="2200" b="1" dirty="0" smtClean="0">
                <a:cs typeface="Times New Roman" panose="02020603050405020304" pitchFamily="18" charset="0"/>
              </a:rPr>
              <a:t>ανάπτυξη των σπλαχνικών οργάνων και </a:t>
            </a:r>
            <a:r>
              <a:rPr lang="el-GR" altLang="en-US" sz="2200" dirty="0" smtClean="0">
                <a:cs typeface="Times New Roman" panose="02020603050405020304" pitchFamily="18" charset="0"/>
              </a:rPr>
              <a:t>λειτουργεί ως </a:t>
            </a:r>
            <a:r>
              <a:rPr lang="el-GR" altLang="en-US" sz="2200" b="1" dirty="0" smtClean="0">
                <a:cs typeface="Times New Roman" panose="02020603050405020304" pitchFamily="18" charset="0"/>
              </a:rPr>
              <a:t>υδραυλικός σκελετός</a:t>
            </a:r>
            <a:r>
              <a:rPr lang="el-GR" altLang="en-US" sz="2200" dirty="0" smtClean="0">
                <a:cs typeface="Times New Roman" panose="02020603050405020304" pitchFamily="18" charset="0"/>
              </a:rPr>
              <a:t>.</a:t>
            </a:r>
          </a:p>
          <a:p>
            <a:endParaRPr lang="el-GR" altLang="en-US" dirty="0" smtClean="0"/>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4126DE36-3098-4044-980F-260548843FCA}" type="slidenum">
              <a:rPr lang="en-US"/>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5"/>
          <p:cNvSpPr>
            <a:spLocks noGrp="1"/>
          </p:cNvSpPr>
          <p:nvPr>
            <p:ph type="title"/>
          </p:nvPr>
        </p:nvSpPr>
        <p:spPr/>
        <p:txBody>
          <a:bodyPr/>
          <a:lstStyle/>
          <a:p>
            <a:r>
              <a:rPr lang="el-GR" altLang="en-US" smtClean="0"/>
              <a:t>Σημείωμα Αδειοδότησης</a:t>
            </a:r>
            <a:endParaRPr lang="en-US" altLang="en-US" smtClean="0"/>
          </a:p>
        </p:txBody>
      </p:sp>
      <p:sp>
        <p:nvSpPr>
          <p:cNvPr id="4" name="Footer Placeholder 3"/>
          <p:cNvSpPr>
            <a:spLocks noGrp="1"/>
          </p:cNvSpPr>
          <p:nvPr>
            <p:ph type="ftr" sz="quarter" idx="10"/>
          </p:nvPr>
        </p:nvSpPr>
        <p:spPr/>
        <p:txBody>
          <a:bodyPr/>
          <a:lstStyle/>
          <a:p>
            <a:pPr>
              <a:defRPr/>
            </a:pPr>
            <a:r>
              <a:rPr lang="el-GR"/>
              <a:t>Ενότητα 14. Εργαστηριακή Άσκηση Σκώληκες.</a:t>
            </a:r>
          </a:p>
        </p:txBody>
      </p:sp>
      <p:sp>
        <p:nvSpPr>
          <p:cNvPr id="5" name="Slide Number Placeholder 4"/>
          <p:cNvSpPr>
            <a:spLocks noGrp="1"/>
          </p:cNvSpPr>
          <p:nvPr>
            <p:ph type="sldNum" sz="quarter" idx="11"/>
          </p:nvPr>
        </p:nvSpPr>
        <p:spPr/>
        <p:txBody>
          <a:bodyPr/>
          <a:lstStyle/>
          <a:p>
            <a:pPr>
              <a:defRPr/>
            </a:pPr>
            <a:fld id="{873C6C91-819F-427D-80F2-85B8716C4AD1}" type="slidenum">
              <a:rPr lang="el-GR" smtClean="0"/>
              <a:pPr>
                <a:defRPr/>
              </a:pPr>
              <a:t>30</a:t>
            </a:fld>
            <a:endParaRPr lang="el-GR" dirty="0"/>
          </a:p>
        </p:txBody>
      </p:sp>
      <p:sp>
        <p:nvSpPr>
          <p:cNvPr id="59397" name="Content Placeholder 2"/>
          <p:cNvSpPr txBox="1">
            <a:spLocks/>
          </p:cNvSpPr>
          <p:nvPr/>
        </p:nvSpPr>
        <p:spPr bwMode="auto">
          <a:xfrm>
            <a:off x="107950" y="1371600"/>
            <a:ext cx="89281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eaLnBrk="1" hangingPunct="1">
              <a:buFont typeface="Arial" panose="020B0604020202020204" pitchFamily="34" charset="0"/>
              <a:buNone/>
            </a:pPr>
            <a:r>
              <a:rPr lang="el-GR" altLang="en-US" sz="200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eaLnBrk="1" hangingPunct="1">
              <a:buFont typeface="Arial" panose="020B0604020202020204" pitchFamily="34" charset="0"/>
              <a:buNone/>
            </a:pPr>
            <a:endParaRPr lang="el-GR" altLang="en-US" sz="2000"/>
          </a:p>
        </p:txBody>
      </p:sp>
      <p:pic>
        <p:nvPicPr>
          <p:cNvPr id="59398" name="Picture 22" descr="Λογότυπο για Άδειες χρήσης Creative Commons BY-NC-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867025"/>
            <a:ext cx="14208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39700" y="3025775"/>
            <a:ext cx="9036050" cy="3384550"/>
          </a:xfrm>
          <a:prstGeom prst="rect">
            <a:avLst/>
          </a:prstGeom>
        </p:spPr>
        <p:txBody>
          <a:bodyPr anchor="ctr">
            <a:normAutofit/>
          </a:bodyPr>
          <a:lstStyle/>
          <a:p>
            <a:pPr>
              <a:defRPr/>
            </a:pPr>
            <a:r>
              <a:rPr lang="el-GR" dirty="0">
                <a:latin typeface="+mn-lt"/>
              </a:rPr>
              <a:t>[1] http://creativecommons.org/licenses/by-nc-sa/4.0/ </a:t>
            </a:r>
            <a:endParaRPr lang="en-US" dirty="0">
              <a:latin typeface="+mn-lt"/>
            </a:endParaRPr>
          </a:p>
          <a:p>
            <a:pPr>
              <a:spcBef>
                <a:spcPts val="1200"/>
              </a:spcBef>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a:buFont typeface="Arial" panose="020B0604020202020204" pitchFamily="34" charset="0"/>
              <a:buChar char="•"/>
              <a:defRPr/>
            </a:pPr>
            <a:r>
              <a:rPr lang="el-GR" dirty="0">
                <a:latin typeface="+mn-lt"/>
              </a:rPr>
              <a:t>που δεν περιλαμβάνει άμεσο ή έμμεσο οικονομικό όφελος από την χρήση του έργου, για το διανομέα του έργου και </a:t>
            </a:r>
            <a:r>
              <a:rPr lang="el-GR" dirty="0" err="1">
                <a:latin typeface="+mn-lt"/>
              </a:rPr>
              <a:t>αδειοδόχο</a:t>
            </a:r>
            <a:endParaRPr lang="el-GR" dirty="0">
              <a:latin typeface="+mn-lt"/>
            </a:endParaRPr>
          </a:p>
          <a:p>
            <a:pPr marL="342900" indent="-342900">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5"/>
          <p:cNvSpPr>
            <a:spLocks noGrp="1"/>
          </p:cNvSpPr>
          <p:nvPr>
            <p:ph type="title"/>
          </p:nvPr>
        </p:nvSpPr>
        <p:spPr>
          <a:xfrm>
            <a:off x="0" y="365125"/>
            <a:ext cx="9144000" cy="1325563"/>
          </a:xfrm>
        </p:spPr>
        <p:txBody>
          <a:bodyPr/>
          <a:lstStyle/>
          <a:p>
            <a:r>
              <a:rPr lang="el-GR" altLang="en-US" smtClean="0"/>
              <a:t>Διατήρηση Σημειωμάτων</a:t>
            </a:r>
            <a:endParaRPr lang="en-US" altLang="en-US" smtClean="0"/>
          </a:p>
        </p:txBody>
      </p:sp>
      <p:sp useBgFill="1">
        <p:nvSpPr>
          <p:cNvPr id="60419" name="Content Placeholder 6"/>
          <p:cNvSpPr>
            <a:spLocks noGrp="1"/>
          </p:cNvSpPr>
          <p:nvPr>
            <p:ph idx="1"/>
          </p:nvPr>
        </p:nvSpPr>
        <p:spPr>
          <a:xfrm>
            <a:off x="428625" y="1690688"/>
            <a:ext cx="8286750" cy="4351337"/>
          </a:xfrm>
        </p:spPr>
        <p:txBody>
          <a:bodyPr/>
          <a:lstStyle/>
          <a:p>
            <a:pPr marL="0" indent="0">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a:buFont typeface="Wingdings" panose="05000000000000000000" pitchFamily="2" charset="2"/>
              <a:buChar char="§"/>
            </a:pPr>
            <a:r>
              <a:rPr lang="el-GR" altLang="en-US" sz="2000" smtClean="0"/>
              <a:t>το Σημείωμα Χρήσης Έργων Τρίτων (εφόσον υπάρχει)</a:t>
            </a:r>
          </a:p>
          <a:p>
            <a:pPr marL="0" indent="0">
              <a:buFont typeface="Arial" panose="020B0604020202020204" pitchFamily="34" charset="0"/>
              <a:buNone/>
            </a:pPr>
            <a:r>
              <a:rPr lang="el-GR" altLang="en-US" sz="2400" smtClean="0"/>
              <a:t>μαζί με τους συνοδευόμενους υπερσυνδέσμους.</a:t>
            </a:r>
          </a:p>
          <a:p>
            <a:pPr marL="0" indent="0"/>
            <a:endParaRPr lang="el-GR" altLang="en-US" smtClean="0"/>
          </a:p>
          <a:p>
            <a:pPr marL="0" indent="0"/>
            <a:endParaRPr lang="en-US" altLang="en-US" smtClean="0"/>
          </a:p>
        </p:txBody>
      </p:sp>
      <p:sp>
        <p:nvSpPr>
          <p:cNvPr id="4" name="Footer Placeholder 3"/>
          <p:cNvSpPr>
            <a:spLocks noGrp="1"/>
          </p:cNvSpPr>
          <p:nvPr>
            <p:ph type="ftr" sz="quarter" idx="10"/>
          </p:nvPr>
        </p:nvSpPr>
        <p:spPr/>
        <p:txBody>
          <a:bodyPr/>
          <a:lstStyle/>
          <a:p>
            <a:pPr>
              <a:defRPr/>
            </a:pPr>
            <a:r>
              <a:rPr lang="el-GR"/>
              <a:t>Ενότητα 14. Εργαστηριακή Άσκηση Σκώληκες.</a:t>
            </a:r>
          </a:p>
        </p:txBody>
      </p:sp>
      <p:sp>
        <p:nvSpPr>
          <p:cNvPr id="5" name="Slide Number Placeholder 4"/>
          <p:cNvSpPr>
            <a:spLocks noGrp="1"/>
          </p:cNvSpPr>
          <p:nvPr>
            <p:ph type="sldNum" sz="quarter" idx="11"/>
          </p:nvPr>
        </p:nvSpPr>
        <p:spPr/>
        <p:txBody>
          <a:bodyPr/>
          <a:lstStyle/>
          <a:p>
            <a:pPr>
              <a:defRPr/>
            </a:pPr>
            <a:fld id="{501C3B8C-A6B2-4EA9-81CF-5033F99F4B47}" type="slidenum">
              <a:rPr lang="el-GR" smtClean="0"/>
              <a:pPr>
                <a:defRPr/>
              </a:pPr>
              <a:t>31</a:t>
            </a:fld>
            <a:endParaRPr lang="el-G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5"/>
          <p:cNvSpPr>
            <a:spLocks noGrp="1"/>
          </p:cNvSpPr>
          <p:nvPr>
            <p:ph type="title"/>
          </p:nvPr>
        </p:nvSpPr>
        <p:spPr>
          <a:xfrm>
            <a:off x="241300" y="365125"/>
            <a:ext cx="8724900" cy="1325563"/>
          </a:xfrm>
        </p:spPr>
        <p:txBody>
          <a:bodyPr/>
          <a:lstStyle/>
          <a:p>
            <a:r>
              <a:rPr lang="el-GR" altLang="en-US" sz="4000" dirty="0" smtClean="0"/>
              <a:t>Σημείωμα Χρήσης Έργων </a:t>
            </a:r>
            <a:r>
              <a:rPr lang="el-GR" altLang="en-US" sz="4000" dirty="0" smtClean="0"/>
              <a:t>Τρίτων 1/3</a:t>
            </a:r>
            <a:endParaRPr lang="en-US" altLang="en-US" sz="4000" dirty="0" smtClean="0"/>
          </a:p>
        </p:txBody>
      </p:sp>
      <p:sp useBgFill="1">
        <p:nvSpPr>
          <p:cNvPr id="61443" name="Content Placeholder 6"/>
          <p:cNvSpPr>
            <a:spLocks noGrp="1"/>
          </p:cNvSpPr>
          <p:nvPr>
            <p:ph idx="1"/>
          </p:nvPr>
        </p:nvSpPr>
        <p:spPr>
          <a:xfrm>
            <a:off x="325438" y="1660525"/>
            <a:ext cx="8640762" cy="4351338"/>
          </a:xfrm>
        </p:spPr>
        <p:txBody>
          <a:bodyPr/>
          <a:lstStyle/>
          <a:p>
            <a:pPr marL="0" indent="0">
              <a:buFont typeface="Arial" panose="020B0604020202020204" pitchFamily="34" charset="0"/>
              <a:buNone/>
            </a:pPr>
            <a:r>
              <a:rPr lang="el-GR" altLang="en-US" sz="1600" dirty="0" smtClean="0"/>
              <a:t>Το Έργο αυτό κάνει χρήση των ακόλουθων έργων:</a:t>
            </a:r>
          </a:p>
          <a:p>
            <a:pPr marL="0" indent="0">
              <a:buFont typeface="Arial" panose="020B0604020202020204" pitchFamily="34" charset="0"/>
              <a:buNone/>
            </a:pPr>
            <a:r>
              <a:rPr lang="el-GR" altLang="en-US" sz="1600" b="1" dirty="0" smtClean="0"/>
              <a:t>Εικόνες</a:t>
            </a:r>
          </a:p>
          <a:p>
            <a:pPr marL="0" indent="0">
              <a:buFont typeface="Arial" panose="020B0604020202020204" pitchFamily="34" charset="0"/>
              <a:buNone/>
            </a:pPr>
            <a:r>
              <a:rPr lang="el-GR" altLang="en-US" sz="1600" b="1" dirty="0" smtClean="0"/>
              <a:t>Εικόνα 1. </a:t>
            </a:r>
            <a:r>
              <a:rPr lang="en-US" altLang="en-US" sz="1600" dirty="0" smtClean="0"/>
              <a:t>Copyrighted.</a:t>
            </a:r>
          </a:p>
          <a:p>
            <a:pPr marL="0" indent="0">
              <a:buFont typeface="Arial" panose="020B0604020202020204" pitchFamily="34" charset="0"/>
              <a:buNone/>
            </a:pPr>
            <a:r>
              <a:rPr lang="el-GR" altLang="en-US" sz="1600" b="1" dirty="0" smtClean="0"/>
              <a:t>Εικόνα 2.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Font typeface="Arial" panose="020B0604020202020204" pitchFamily="34" charset="0"/>
              <a:buNone/>
            </a:pPr>
            <a:r>
              <a:rPr lang="el-GR" altLang="en-US" sz="1600" b="1" dirty="0" smtClean="0"/>
              <a:t>Εικόνα 3. </a:t>
            </a:r>
            <a:r>
              <a:rPr lang="en-US" altLang="en-US" sz="1600" dirty="0" smtClean="0"/>
              <a:t>Copyright 2010, </a:t>
            </a:r>
            <a:r>
              <a:rPr lang="el-GR" altLang="en-US" sz="1600" dirty="0" smtClean="0"/>
              <a:t>Εκδόσεις </a:t>
            </a:r>
            <a:r>
              <a:rPr lang="en-US" altLang="en-US" sz="1600" dirty="0" smtClean="0"/>
              <a:t>Utopia </a:t>
            </a:r>
            <a:r>
              <a:rPr lang="el-GR" altLang="en-US" sz="1600" dirty="0" smtClean="0"/>
              <a:t>Ε.Π.Ε.  Πηγή: </a:t>
            </a:r>
            <a:r>
              <a:rPr lang="en-US" altLang="en-US" sz="1600" dirty="0" err="1" smtClean="0"/>
              <a:t>C.P.Hickman</a:t>
            </a:r>
            <a:r>
              <a:rPr lang="en-US" altLang="en-US" sz="1600" dirty="0" smtClean="0"/>
              <a:t> Jr, </a:t>
            </a:r>
            <a:r>
              <a:rPr lang="en-US" altLang="en-US" sz="1600" dirty="0" err="1" smtClean="0"/>
              <a:t>L.S.Roberts</a:t>
            </a:r>
            <a:r>
              <a:rPr lang="en-US" altLang="en-US" sz="1600" dirty="0" smtClean="0"/>
              <a:t>, </a:t>
            </a:r>
            <a:r>
              <a:rPr lang="en-US" altLang="en-US" sz="1600" dirty="0" err="1" smtClean="0"/>
              <a:t>S.L.Keen</a:t>
            </a:r>
            <a:r>
              <a:rPr lang="en-US" altLang="en-US" sz="1600" dirty="0" smtClean="0"/>
              <a:t>, </a:t>
            </a:r>
            <a:r>
              <a:rPr lang="en-US" altLang="en-US" sz="1600" dirty="0" err="1" smtClean="0"/>
              <a:t>A.Larson</a:t>
            </a:r>
            <a:r>
              <a:rPr lang="en-US" altLang="en-US" sz="1600" dirty="0" smtClean="0"/>
              <a:t>, </a:t>
            </a:r>
            <a:r>
              <a:rPr lang="en-US" altLang="en-US" sz="1600" dirty="0" err="1" smtClean="0"/>
              <a:t>H.L’Anson</a:t>
            </a:r>
            <a:r>
              <a:rPr lang="en-US" altLang="en-US" sz="1600" dirty="0" smtClean="0"/>
              <a:t>, </a:t>
            </a:r>
            <a:r>
              <a:rPr lang="en-US" altLang="en-US" sz="1600" dirty="0" err="1" smtClean="0"/>
              <a:t>D.J.Eisenhour</a:t>
            </a:r>
            <a:r>
              <a:rPr lang="en-US" altLang="en-US" sz="1600" dirty="0" smtClean="0"/>
              <a:t>, </a:t>
            </a:r>
            <a:r>
              <a:rPr lang="el-GR" altLang="en-US" sz="1600" dirty="0" smtClean="0"/>
              <a:t>Ζωολογία: Ολοκληρωμένες Αρχές, Εκδόσεις </a:t>
            </a:r>
            <a:r>
              <a:rPr lang="en-US" altLang="en-US" sz="1600" dirty="0" smtClean="0"/>
              <a:t>Utopia </a:t>
            </a:r>
            <a:r>
              <a:rPr lang="el-GR" altLang="en-US" sz="1600" dirty="0" smtClean="0"/>
              <a:t>Ε.Π.Ε.  </a:t>
            </a:r>
            <a:r>
              <a:rPr lang="en-US" altLang="en-US" sz="1600" dirty="0" smtClean="0"/>
              <a:t>ISBN: 978-960-99280-2-1. </a:t>
            </a:r>
          </a:p>
          <a:p>
            <a:pPr marL="0" indent="0">
              <a:buFont typeface="Arial" panose="020B0604020202020204" pitchFamily="34" charset="0"/>
              <a:buNone/>
            </a:pPr>
            <a:r>
              <a:rPr lang="el-GR" altLang="en-US" sz="1600" b="1" dirty="0" smtClean="0"/>
              <a:t>Εικόνα 4. </a:t>
            </a:r>
            <a:r>
              <a:rPr lang="en-US" altLang="en-US" sz="1600" dirty="0" smtClean="0"/>
              <a:t>Copyright 1996 by the McGraw-Hill Companies, Inc. </a:t>
            </a:r>
            <a:r>
              <a:rPr lang="el-GR" altLang="en-US" sz="1600" dirty="0" smtClean="0"/>
              <a:t>Πηγή: </a:t>
            </a:r>
            <a:r>
              <a:rPr lang="en-US" altLang="en-US" sz="1600" dirty="0" smtClean="0"/>
              <a:t>Charles F. Lytle, General Zoology, Laboratory Guide, 12th edition, ISBN 0-697-13669-8.</a:t>
            </a:r>
          </a:p>
          <a:p>
            <a:pPr marL="0" indent="0">
              <a:buFont typeface="Arial" panose="020B0604020202020204" pitchFamily="34" charset="0"/>
              <a:buNone/>
            </a:pPr>
            <a:r>
              <a:rPr lang="el-GR" altLang="en-US" sz="1600" b="1" dirty="0" smtClean="0"/>
              <a:t>Εικόνα 5. </a:t>
            </a:r>
            <a:r>
              <a:rPr lang="el-GR" altLang="en-US" sz="1600" dirty="0" smtClean="0"/>
              <a:t>Συστηματική Ζωολογία Τόμος Β’, Ιωάννη Χρ. </a:t>
            </a:r>
            <a:r>
              <a:rPr lang="el-GR" altLang="en-US" sz="1600" dirty="0" err="1" smtClean="0"/>
              <a:t>Όντρια</a:t>
            </a:r>
            <a:r>
              <a:rPr lang="el-GR" altLang="en-US" sz="1600" dirty="0" smtClean="0"/>
              <a:t>, Φωτοστοιχειοθεσία – εκτύπωση Σ. Αθανασόπουλος- Σ. </a:t>
            </a:r>
            <a:r>
              <a:rPr lang="el-GR" altLang="en-US" sz="1600" dirty="0" err="1" smtClean="0"/>
              <a:t>Παπαδάμης</a:t>
            </a:r>
            <a:r>
              <a:rPr lang="el-GR" altLang="en-US" sz="1600" dirty="0" smtClean="0"/>
              <a:t> &amp; </a:t>
            </a:r>
            <a:r>
              <a:rPr lang="el-GR" altLang="en-US" sz="1600" dirty="0" err="1" smtClean="0"/>
              <a:t>Σια</a:t>
            </a:r>
            <a:r>
              <a:rPr lang="el-GR" altLang="en-US" sz="1600" dirty="0" smtClean="0"/>
              <a:t> ΕΕ.</a:t>
            </a:r>
          </a:p>
          <a:p>
            <a:pPr marL="0" indent="0">
              <a:buFont typeface="Arial" panose="020B0604020202020204" pitchFamily="34" charset="0"/>
              <a:buNone/>
            </a:pPr>
            <a:r>
              <a:rPr lang="el-GR" altLang="en-US" sz="1600" b="1" dirty="0" smtClean="0"/>
              <a:t>Εικόνα 6. </a:t>
            </a:r>
            <a:r>
              <a:rPr lang="en-US" altLang="en-US" sz="1600" dirty="0" smtClean="0"/>
              <a:t>Copyrighted.</a:t>
            </a:r>
          </a:p>
          <a:p>
            <a:pPr marL="0" indent="0">
              <a:buFont typeface="Arial" panose="020B0604020202020204" pitchFamily="34" charset="0"/>
              <a:buNone/>
            </a:pPr>
            <a:r>
              <a:rPr lang="el-GR" altLang="en-US" sz="1600" b="1" dirty="0" smtClean="0"/>
              <a:t>Εικόνα 7. </a:t>
            </a:r>
            <a:r>
              <a:rPr lang="en-US" altLang="en-US" sz="1600" dirty="0" smtClean="0"/>
              <a:t>Copyrighted</a:t>
            </a:r>
          </a:p>
          <a:p>
            <a:pPr marL="0" indent="0">
              <a:buFont typeface="Arial" panose="020B0604020202020204" pitchFamily="34" charset="0"/>
              <a:buNone/>
            </a:pPr>
            <a:endParaRPr lang="en-US" altLang="en-US" sz="1600" dirty="0" smtClean="0"/>
          </a:p>
        </p:txBody>
      </p:sp>
      <p:sp>
        <p:nvSpPr>
          <p:cNvPr id="4" name="Footer Placeholder 3"/>
          <p:cNvSpPr>
            <a:spLocks noGrp="1"/>
          </p:cNvSpPr>
          <p:nvPr>
            <p:ph type="ftr" sz="quarter" idx="10"/>
          </p:nvPr>
        </p:nvSpPr>
        <p:spPr/>
        <p:txBody>
          <a:bodyPr/>
          <a:lstStyle/>
          <a:p>
            <a:pPr>
              <a:defRPr/>
            </a:pPr>
            <a:r>
              <a:rPr lang="el-GR"/>
              <a:t>Ενότητα 14. Εργαστηριακή Άσκηση Σκώληκες.</a:t>
            </a:r>
          </a:p>
        </p:txBody>
      </p:sp>
      <p:sp>
        <p:nvSpPr>
          <p:cNvPr id="5" name="Slide Number Placeholder 4"/>
          <p:cNvSpPr>
            <a:spLocks noGrp="1"/>
          </p:cNvSpPr>
          <p:nvPr>
            <p:ph type="sldNum" sz="quarter" idx="11"/>
          </p:nvPr>
        </p:nvSpPr>
        <p:spPr/>
        <p:txBody>
          <a:bodyPr/>
          <a:lstStyle/>
          <a:p>
            <a:pPr>
              <a:defRPr/>
            </a:pPr>
            <a:fld id="{61B08338-2511-46DD-8A2B-BCE1D871EF9C}" type="slidenum">
              <a:rPr lang="el-GR" smtClean="0"/>
              <a:pPr>
                <a:defRPr/>
              </a:pPr>
              <a:t>32</a:t>
            </a:fld>
            <a:endParaRPr lang="el-G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5"/>
          <p:cNvSpPr>
            <a:spLocks noGrp="1"/>
          </p:cNvSpPr>
          <p:nvPr>
            <p:ph type="title"/>
          </p:nvPr>
        </p:nvSpPr>
        <p:spPr>
          <a:xfrm>
            <a:off x="241300" y="365125"/>
            <a:ext cx="8724900" cy="1325563"/>
          </a:xfrm>
        </p:spPr>
        <p:txBody>
          <a:bodyPr/>
          <a:lstStyle/>
          <a:p>
            <a:r>
              <a:rPr lang="el-GR" altLang="en-US" sz="4000" dirty="0" smtClean="0"/>
              <a:t>Σημείωμα Χρήσης Έργων </a:t>
            </a:r>
            <a:r>
              <a:rPr lang="el-GR" altLang="en-US" sz="4000" dirty="0" smtClean="0"/>
              <a:t>Τρίτων 2/3</a:t>
            </a:r>
            <a:endParaRPr lang="en-US" altLang="en-US" sz="4000" dirty="0" smtClean="0"/>
          </a:p>
        </p:txBody>
      </p:sp>
      <p:sp useBgFill="1">
        <p:nvSpPr>
          <p:cNvPr id="62467" name="Content Placeholder 6"/>
          <p:cNvSpPr>
            <a:spLocks noGrp="1"/>
          </p:cNvSpPr>
          <p:nvPr>
            <p:ph idx="1"/>
          </p:nvPr>
        </p:nvSpPr>
        <p:spPr>
          <a:xfrm>
            <a:off x="325438" y="1660525"/>
            <a:ext cx="8640762" cy="4351338"/>
          </a:xfrm>
        </p:spPr>
        <p:txBody>
          <a:bodyPr/>
          <a:lstStyle/>
          <a:p>
            <a:pPr marL="0" indent="0">
              <a:buFont typeface="Arial" panose="020B0604020202020204" pitchFamily="34" charset="0"/>
              <a:buNone/>
            </a:pPr>
            <a:r>
              <a:rPr lang="el-GR" altLang="en-US" sz="1600" b="1" dirty="0" smtClean="0"/>
              <a:t>Εικόνα </a:t>
            </a:r>
            <a:r>
              <a:rPr lang="el-GR" altLang="en-US" sz="1600" b="1" dirty="0" smtClean="0"/>
              <a:t>8. </a:t>
            </a:r>
            <a:r>
              <a:rPr lang="el-GR" altLang="en-US" sz="1600" dirty="0" smtClean="0"/>
              <a:t>© 2014 </a:t>
            </a:r>
            <a:r>
              <a:rPr lang="el-GR" altLang="en-US" sz="1600" dirty="0" err="1" smtClean="0"/>
              <a:t>StudyBlue</a:t>
            </a:r>
            <a:r>
              <a:rPr lang="el-GR" altLang="en-US" sz="1600" dirty="0" smtClean="0"/>
              <a:t> Inc. </a:t>
            </a:r>
            <a:r>
              <a:rPr lang="el-GR" altLang="en-US" sz="1600" dirty="0" err="1" smtClean="0"/>
              <a:t>All</a:t>
            </a:r>
            <a:r>
              <a:rPr lang="el-GR" altLang="en-US" sz="1600" dirty="0" smtClean="0"/>
              <a:t> </a:t>
            </a:r>
            <a:r>
              <a:rPr lang="el-GR" altLang="en-US" sz="1600" dirty="0" err="1" smtClean="0"/>
              <a:t>rights</a:t>
            </a:r>
            <a:r>
              <a:rPr lang="el-GR" altLang="en-US" sz="1600" dirty="0" smtClean="0"/>
              <a:t> </a:t>
            </a:r>
            <a:r>
              <a:rPr lang="el-GR" altLang="en-US" sz="1600" dirty="0" err="1" smtClean="0"/>
              <a:t>reserved</a:t>
            </a:r>
            <a:r>
              <a:rPr lang="el-GR" altLang="en-US" sz="1600" dirty="0" smtClean="0"/>
              <a:t>. Σύνδεσμος: https://www.studyblue.com/notes/note/n/bio-1al/deck/6203348. Πηγή: https://www.studyblue.com/</a:t>
            </a:r>
          </a:p>
          <a:p>
            <a:pPr marL="0" indent="0">
              <a:buFont typeface="Arial" panose="020B0604020202020204" pitchFamily="34" charset="0"/>
              <a:buNone/>
            </a:pPr>
            <a:r>
              <a:rPr lang="el-GR" altLang="en-US" sz="1600" b="1" dirty="0" smtClean="0"/>
              <a:t>Εικόνα 9. </a:t>
            </a:r>
            <a:r>
              <a:rPr lang="el-GR" altLang="en-US" sz="1600" dirty="0" err="1" smtClean="0"/>
              <a:t>Copyrighted</a:t>
            </a:r>
            <a:r>
              <a:rPr lang="el-GR" altLang="en-US" sz="1600" dirty="0" smtClean="0"/>
              <a:t>.</a:t>
            </a:r>
          </a:p>
          <a:p>
            <a:pPr marL="0" indent="0">
              <a:buFont typeface="Arial" panose="020B0604020202020204" pitchFamily="34" charset="0"/>
              <a:buNone/>
            </a:pPr>
            <a:r>
              <a:rPr lang="el-GR" altLang="en-US" sz="1600" b="1" dirty="0" smtClean="0"/>
              <a:t>Εικόνα 10</a:t>
            </a:r>
            <a:r>
              <a:rPr lang="el-GR" altLang="en-US" sz="1600" dirty="0" smtClean="0"/>
              <a:t>. </a:t>
            </a:r>
            <a:r>
              <a:rPr lang="el-GR" altLang="en-US" sz="1600" dirty="0" err="1" smtClean="0"/>
              <a:t>Copyright</a:t>
            </a:r>
            <a:r>
              <a:rPr lang="el-GR" altLang="en-US" sz="1600" dirty="0" smtClean="0"/>
              <a:t> Πανεπιστήμιο Αθηνών, Τμήμα Βιολογίας, </a:t>
            </a:r>
            <a:r>
              <a:rPr lang="el-GR" altLang="en-US" sz="1600" dirty="0" err="1" smtClean="0"/>
              <a:t>Tομέας</a:t>
            </a:r>
            <a:r>
              <a:rPr lang="el-GR" altLang="en-US" sz="1600" dirty="0" smtClean="0"/>
              <a:t> Ζωολογίας – Θαλάσσιας Βιολογίας. Παρασκευάσματα εργαστηρίου.</a:t>
            </a:r>
          </a:p>
          <a:p>
            <a:pPr marL="0" indent="0">
              <a:buFont typeface="Arial" panose="020B0604020202020204" pitchFamily="34" charset="0"/>
              <a:buNone/>
            </a:pPr>
            <a:r>
              <a:rPr lang="el-GR" altLang="en-US" sz="1600" b="1" dirty="0" smtClean="0"/>
              <a:t>Εικόνα 11. </a:t>
            </a:r>
            <a:r>
              <a:rPr lang="el-GR" altLang="en-US" sz="1600" dirty="0" err="1" smtClean="0"/>
              <a:t>Copyright</a:t>
            </a:r>
            <a:r>
              <a:rPr lang="el-GR" altLang="en-US" sz="1600" dirty="0" smtClean="0"/>
              <a:t> Πανεπιστήμιο Αθηνών, Τμήμα Βιολογίας, </a:t>
            </a:r>
            <a:r>
              <a:rPr lang="el-GR" altLang="en-US" sz="1600" dirty="0" err="1" smtClean="0"/>
              <a:t>Tομέας</a:t>
            </a:r>
            <a:r>
              <a:rPr lang="el-GR" altLang="en-US" sz="1600" dirty="0" smtClean="0"/>
              <a:t> Ζωολογίας – Θαλάσσιας Βιολογίας. Παρασκευάσματα εργαστηρίου.</a:t>
            </a:r>
          </a:p>
          <a:p>
            <a:pPr marL="0" indent="0">
              <a:buFont typeface="Arial" panose="020B0604020202020204" pitchFamily="34" charset="0"/>
              <a:buNone/>
            </a:pPr>
            <a:r>
              <a:rPr lang="el-GR" altLang="en-US" sz="1600" b="1" dirty="0" smtClean="0"/>
              <a:t>Εικόνα 12. </a:t>
            </a:r>
            <a:r>
              <a:rPr lang="el-GR" altLang="en-US" sz="1600" dirty="0" err="1" smtClean="0"/>
              <a:t>Copyright</a:t>
            </a:r>
            <a:r>
              <a:rPr lang="el-GR" altLang="en-US" sz="1600" dirty="0" smtClean="0"/>
              <a:t> Πανεπιστήμιο Αθηνών, Τμήμα Βιολογίας, </a:t>
            </a:r>
            <a:r>
              <a:rPr lang="el-GR" altLang="en-US" sz="1600" dirty="0" err="1" smtClean="0"/>
              <a:t>Tομέας</a:t>
            </a:r>
            <a:r>
              <a:rPr lang="el-GR" altLang="en-US" sz="1600" dirty="0" smtClean="0"/>
              <a:t> Ζωολογίας – Θαλάσσιας Βιολογίας. Παρασκευάσματα εργαστηρίου.</a:t>
            </a:r>
          </a:p>
          <a:p>
            <a:pPr marL="0" indent="0">
              <a:buFont typeface="Arial" panose="020B0604020202020204" pitchFamily="34" charset="0"/>
              <a:buNone/>
            </a:pPr>
            <a:r>
              <a:rPr lang="el-GR" altLang="en-US" sz="1600" b="1" dirty="0" smtClean="0"/>
              <a:t>Εικόνα 13. </a:t>
            </a:r>
            <a:r>
              <a:rPr lang="el-GR" altLang="en-US" sz="1600" dirty="0" err="1" smtClean="0"/>
              <a:t>Copyright</a:t>
            </a:r>
            <a:r>
              <a:rPr lang="el-GR" altLang="en-US" sz="1600" dirty="0" smtClean="0"/>
              <a:t> Πανεπιστήμιο Αθηνών, Τμήμα Βιολογίας, </a:t>
            </a:r>
            <a:r>
              <a:rPr lang="el-GR" altLang="en-US" sz="1600" dirty="0" err="1" smtClean="0"/>
              <a:t>Tομέας</a:t>
            </a:r>
            <a:r>
              <a:rPr lang="el-GR" altLang="en-US" sz="1600" dirty="0" smtClean="0"/>
              <a:t> Ζωολογίας – Θαλάσσιας Βιολογίας. Παρασκευάσματα εργαστηρίου.</a:t>
            </a:r>
          </a:p>
          <a:p>
            <a:pPr marL="0" indent="0">
              <a:buFont typeface="Arial" panose="020B0604020202020204" pitchFamily="34" charset="0"/>
              <a:buNone/>
            </a:pPr>
            <a:r>
              <a:rPr lang="el-GR" altLang="en-US" sz="1600" b="1" dirty="0" smtClean="0"/>
              <a:t>Εικόνα 14. </a:t>
            </a:r>
            <a:r>
              <a:rPr lang="el-GR" altLang="en-US" sz="1600" dirty="0" err="1" smtClean="0"/>
              <a:t>Copyright</a:t>
            </a:r>
            <a:r>
              <a:rPr lang="el-GR" altLang="en-US" sz="1600" dirty="0" smtClean="0"/>
              <a:t> Πανεπιστήμιο Αθηνών, Τμήμα Βιολογίας, </a:t>
            </a:r>
            <a:r>
              <a:rPr lang="el-GR" altLang="en-US" sz="1600" dirty="0" err="1" smtClean="0"/>
              <a:t>Tομέας</a:t>
            </a:r>
            <a:r>
              <a:rPr lang="el-GR" altLang="en-US" sz="1600" dirty="0" smtClean="0"/>
              <a:t> Ζωολογίας – Θαλάσσιας Βιολογίας. Παρασκευάσματα εργαστηρίου.</a:t>
            </a:r>
          </a:p>
          <a:p>
            <a:pPr marL="0" indent="0">
              <a:buFont typeface="Arial" panose="020B0604020202020204" pitchFamily="34" charset="0"/>
              <a:buNone/>
            </a:pPr>
            <a:endParaRPr lang="el-GR" altLang="en-US" sz="1600" dirty="0" smtClean="0"/>
          </a:p>
        </p:txBody>
      </p:sp>
      <p:sp>
        <p:nvSpPr>
          <p:cNvPr id="4" name="Footer Placeholder 3"/>
          <p:cNvSpPr>
            <a:spLocks noGrp="1"/>
          </p:cNvSpPr>
          <p:nvPr>
            <p:ph type="ftr" sz="quarter" idx="10"/>
          </p:nvPr>
        </p:nvSpPr>
        <p:spPr/>
        <p:txBody>
          <a:bodyPr/>
          <a:lstStyle/>
          <a:p>
            <a:pPr>
              <a:defRPr/>
            </a:pPr>
            <a:r>
              <a:rPr lang="el-GR"/>
              <a:t>Ενότητα 14. Εργαστηριακή Άσκηση Σκώληκες.</a:t>
            </a:r>
          </a:p>
        </p:txBody>
      </p:sp>
      <p:sp>
        <p:nvSpPr>
          <p:cNvPr id="5" name="Slide Number Placeholder 4"/>
          <p:cNvSpPr>
            <a:spLocks noGrp="1"/>
          </p:cNvSpPr>
          <p:nvPr>
            <p:ph type="sldNum" sz="quarter" idx="11"/>
          </p:nvPr>
        </p:nvSpPr>
        <p:spPr/>
        <p:txBody>
          <a:bodyPr/>
          <a:lstStyle/>
          <a:p>
            <a:pPr>
              <a:defRPr/>
            </a:pPr>
            <a:fld id="{7D6AF243-B07F-4FA5-B9CC-466AB556674E}" type="slidenum">
              <a:rPr lang="el-GR" smtClean="0"/>
              <a:pPr>
                <a:defRPr/>
              </a:pPr>
              <a:t>33</a:t>
            </a:fld>
            <a:endParaRPr lang="el-G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5"/>
          <p:cNvSpPr>
            <a:spLocks noGrp="1"/>
          </p:cNvSpPr>
          <p:nvPr>
            <p:ph type="title"/>
          </p:nvPr>
        </p:nvSpPr>
        <p:spPr>
          <a:xfrm>
            <a:off x="241300" y="365125"/>
            <a:ext cx="8724900" cy="1325563"/>
          </a:xfrm>
        </p:spPr>
        <p:txBody>
          <a:bodyPr/>
          <a:lstStyle/>
          <a:p>
            <a:r>
              <a:rPr lang="el-GR" altLang="en-US" sz="4000" dirty="0" smtClean="0"/>
              <a:t>Σημείωμα Χρήσης Έργων </a:t>
            </a:r>
            <a:r>
              <a:rPr lang="el-GR" altLang="en-US" sz="4000" dirty="0" smtClean="0"/>
              <a:t>Τρίτων 3/3</a:t>
            </a:r>
            <a:endParaRPr lang="en-US" altLang="en-US" sz="4000" dirty="0" smtClean="0"/>
          </a:p>
        </p:txBody>
      </p:sp>
      <p:sp useBgFill="1">
        <p:nvSpPr>
          <p:cNvPr id="63491" name="Content Placeholder 6"/>
          <p:cNvSpPr>
            <a:spLocks noGrp="1"/>
          </p:cNvSpPr>
          <p:nvPr>
            <p:ph idx="1"/>
          </p:nvPr>
        </p:nvSpPr>
        <p:spPr>
          <a:xfrm>
            <a:off x="325438" y="1660525"/>
            <a:ext cx="8640762" cy="4351338"/>
          </a:xfrm>
        </p:spPr>
        <p:txBody>
          <a:bodyPr/>
          <a:lstStyle/>
          <a:p>
            <a:pPr marL="0" indent="0">
              <a:buFont typeface="Arial" panose="020B0604020202020204" pitchFamily="34" charset="0"/>
              <a:buNone/>
            </a:pPr>
            <a:r>
              <a:rPr lang="el-GR" altLang="en-US" sz="1600" b="1" dirty="0" smtClean="0"/>
              <a:t>Εικόνα </a:t>
            </a:r>
            <a:r>
              <a:rPr lang="el-GR" altLang="en-US" sz="1600" b="1" dirty="0" smtClean="0"/>
              <a:t>15. </a:t>
            </a:r>
            <a:r>
              <a:rPr lang="el-GR" altLang="en-US" sz="1600" dirty="0" err="1" smtClean="0"/>
              <a:t>Copyright</a:t>
            </a:r>
            <a:r>
              <a:rPr lang="el-GR" altLang="en-US" sz="1600" dirty="0" smtClean="0"/>
              <a:t> Πανεπιστήμιο Αθηνών, Τμήμα Βιολογίας, </a:t>
            </a:r>
            <a:r>
              <a:rPr lang="el-GR" altLang="en-US" sz="1600" dirty="0" err="1" smtClean="0"/>
              <a:t>Tομέας</a:t>
            </a:r>
            <a:r>
              <a:rPr lang="el-GR" altLang="en-US" sz="1600" dirty="0" smtClean="0"/>
              <a:t> Ζωολογίας – Θαλάσσιας Βιολογίας. Παρασκευάσματα εργαστηρίου.</a:t>
            </a:r>
          </a:p>
          <a:p>
            <a:pPr marL="0" indent="0">
              <a:buFont typeface="Arial" panose="020B0604020202020204" pitchFamily="34" charset="0"/>
              <a:buNone/>
            </a:pPr>
            <a:endParaRPr lang="el-GR" altLang="en-US" sz="1600" dirty="0" smtClean="0"/>
          </a:p>
          <a:p>
            <a:pPr marL="0" indent="0">
              <a:buFont typeface="Arial" panose="020B0604020202020204" pitchFamily="34" charset="0"/>
              <a:buNone/>
            </a:pPr>
            <a:endParaRPr lang="el-GR" altLang="en-US" sz="1600" dirty="0" smtClean="0"/>
          </a:p>
          <a:p>
            <a:pPr marL="0" indent="0">
              <a:buFont typeface="Arial" panose="020B0604020202020204" pitchFamily="34" charset="0"/>
              <a:buNone/>
            </a:pPr>
            <a:endParaRPr lang="el-GR" altLang="en-US" sz="1600" dirty="0" smtClean="0"/>
          </a:p>
        </p:txBody>
      </p:sp>
      <p:sp>
        <p:nvSpPr>
          <p:cNvPr id="4" name="Footer Placeholder 3"/>
          <p:cNvSpPr>
            <a:spLocks noGrp="1"/>
          </p:cNvSpPr>
          <p:nvPr>
            <p:ph type="ftr" sz="quarter" idx="10"/>
          </p:nvPr>
        </p:nvSpPr>
        <p:spPr/>
        <p:txBody>
          <a:bodyPr/>
          <a:lstStyle/>
          <a:p>
            <a:pPr>
              <a:defRPr/>
            </a:pPr>
            <a:r>
              <a:rPr lang="el-GR"/>
              <a:t>Ενότητα 14. Εργαστηριακή Άσκηση Σκώληκες.</a:t>
            </a:r>
          </a:p>
        </p:txBody>
      </p:sp>
      <p:sp>
        <p:nvSpPr>
          <p:cNvPr id="5" name="Slide Number Placeholder 4"/>
          <p:cNvSpPr>
            <a:spLocks noGrp="1"/>
          </p:cNvSpPr>
          <p:nvPr>
            <p:ph type="sldNum" sz="quarter" idx="11"/>
          </p:nvPr>
        </p:nvSpPr>
        <p:spPr/>
        <p:txBody>
          <a:bodyPr/>
          <a:lstStyle/>
          <a:p>
            <a:pPr>
              <a:defRPr/>
            </a:pPr>
            <a:fld id="{8B60CBF5-A022-4D3B-A44D-352EF0664381}" type="slidenum">
              <a:rPr lang="el-GR" smtClean="0"/>
              <a:pPr>
                <a:defRPr/>
              </a:pPr>
              <a:t>34</a:t>
            </a:fld>
            <a:endParaRPr lang="el-G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07504" y="476672"/>
            <a:ext cx="3816424" cy="1600200"/>
          </a:xfrm>
        </p:spPr>
        <p:txBody>
          <a:bodyPr/>
          <a:lstStyle/>
          <a:p>
            <a:pPr eaLnBrk="1" hangingPunct="1">
              <a:lnSpc>
                <a:spcPct val="100000"/>
              </a:lnSpc>
            </a:pPr>
            <a:r>
              <a:rPr lang="el-GR" altLang="el-GR" sz="4000" dirty="0" smtClean="0">
                <a:solidFill>
                  <a:srgbClr val="0070C0"/>
                </a:solidFill>
              </a:rPr>
              <a:t>Σωματικές </a:t>
            </a:r>
            <a:r>
              <a:rPr lang="el-GR" altLang="el-GR" sz="4000" dirty="0" smtClean="0">
                <a:solidFill>
                  <a:srgbClr val="0070C0"/>
                </a:solidFill>
              </a:rPr>
              <a:t>κοιλότητες 2/2</a:t>
            </a:r>
            <a:endParaRPr lang="el-GR" altLang="el-GR" sz="4000" dirty="0" smtClean="0">
              <a:solidFill>
                <a:srgbClr val="0070C0"/>
              </a:solidFill>
            </a:endParaRPr>
          </a:p>
        </p:txBody>
      </p:sp>
      <p:pic>
        <p:nvPicPr>
          <p:cNvPr id="1024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76700" y="28575"/>
            <a:ext cx="4408488" cy="6297613"/>
          </a:xfrm>
        </p:spPr>
      </p:pic>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4FB24C06-1EB0-45F9-B8D1-DDA73BFF2E85}" type="slidenum">
              <a:rPr lang="en-US"/>
              <a:pPr>
                <a:defRPr/>
              </a:pPr>
              <a:t>4</a:t>
            </a:fld>
            <a:endParaRPr lang="en-US"/>
          </a:p>
        </p:txBody>
      </p:sp>
      <p:sp>
        <p:nvSpPr>
          <p:cNvPr id="6" name="TextBox 5"/>
          <p:cNvSpPr txBox="1"/>
          <p:nvPr/>
        </p:nvSpPr>
        <p:spPr>
          <a:xfrm>
            <a:off x="7834313" y="5821363"/>
            <a:ext cx="263525" cy="276225"/>
          </a:xfrm>
          <a:prstGeom prst="rect">
            <a:avLst/>
          </a:prstGeom>
          <a:noFill/>
        </p:spPr>
        <p:txBody>
          <a:bodyPr wrap="none">
            <a:spAutoFit/>
          </a:bodyPr>
          <a:lstStyle/>
          <a:p>
            <a:pPr>
              <a:defRPr/>
            </a:pPr>
            <a:r>
              <a:rPr lang="el-GR" sz="1200" b="1" dirty="0">
                <a:latin typeface="+mj-lt"/>
                <a:ea typeface="MS PGothic" panose="020B0600070205080204" pitchFamily="34" charset="-128"/>
              </a:rPr>
              <a:t>1</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lnSpc>
                <a:spcPct val="100000"/>
              </a:lnSpc>
            </a:pPr>
            <a:r>
              <a:rPr lang="el-GR" altLang="el-GR" smtClean="0">
                <a:solidFill>
                  <a:srgbClr val="0070C0"/>
                </a:solidFill>
              </a:rPr>
              <a:t>Εγκάρσια τομή (*) ακοιλωματικού Πλατυέλμινθα</a:t>
            </a: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B9F9F1A2-672A-4DF9-99E9-61F5958D5525}" type="slidenum">
              <a:rPr lang="en-US"/>
              <a:pPr>
                <a:defRPr/>
              </a:pPr>
              <a:t>5</a:t>
            </a:fld>
            <a:endParaRPr lang="en-US"/>
          </a:p>
        </p:txBody>
      </p:sp>
      <p:pic>
        <p:nvPicPr>
          <p:cNvPr id="1229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065213" y="2559050"/>
            <a:ext cx="6967537" cy="3654425"/>
          </a:xfrm>
        </p:spPr>
      </p:pic>
      <p:sp>
        <p:nvSpPr>
          <p:cNvPr id="12294" name="TextBox 8"/>
          <p:cNvSpPr txBox="1">
            <a:spLocks noChangeArrowheads="1"/>
          </p:cNvSpPr>
          <p:nvPr/>
        </p:nvSpPr>
        <p:spPr bwMode="auto">
          <a:xfrm>
            <a:off x="323850" y="1781175"/>
            <a:ext cx="3278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r>
              <a:rPr lang="el-GR" altLang="en-US" sz="1800" b="1">
                <a:latin typeface="Arial" panose="020B0604020202020204" pitchFamily="34" charset="0"/>
                <a:cs typeface="Times New Roman" panose="02020603050405020304" pitchFamily="18" charset="0"/>
              </a:rPr>
              <a:t>(</a:t>
            </a:r>
            <a:r>
              <a:rPr lang="en-GB" altLang="en-US" sz="1800" b="1">
                <a:latin typeface="Arial" panose="020B0604020202020204" pitchFamily="34" charset="0"/>
                <a:cs typeface="Times New Roman" panose="02020603050405020304" pitchFamily="18" charset="0"/>
              </a:rPr>
              <a:t>Dugesia tigrina (</a:t>
            </a:r>
            <a:r>
              <a:rPr lang="el-GR" altLang="en-US" sz="1800" b="1">
                <a:latin typeface="Arial" panose="020B0604020202020204" pitchFamily="34" charset="0"/>
                <a:cs typeface="Times New Roman" panose="02020603050405020304" pitchFamily="18" charset="0"/>
              </a:rPr>
              <a:t>Πλανάρια</a:t>
            </a:r>
            <a:r>
              <a:rPr lang="en-GB" altLang="en-US" sz="1800" b="1">
                <a:latin typeface="Arial" panose="020B0604020202020204" pitchFamily="34" charset="0"/>
                <a:cs typeface="Times New Roman" panose="02020603050405020304" pitchFamily="18" charset="0"/>
              </a:rPr>
              <a:t>)</a:t>
            </a:r>
            <a:r>
              <a:rPr lang="el-GR" altLang="en-US" sz="1800" b="1">
                <a:latin typeface="Arial" panose="020B0604020202020204" pitchFamily="34" charset="0"/>
                <a:cs typeface="Times New Roman" panose="02020603050405020304" pitchFamily="18" charset="0"/>
              </a:rPr>
              <a:t>)</a:t>
            </a:r>
          </a:p>
          <a:p>
            <a:pPr>
              <a:lnSpc>
                <a:spcPct val="100000"/>
              </a:lnSpc>
              <a:spcBef>
                <a:spcPct val="0"/>
              </a:spcBef>
              <a:buFontTx/>
              <a:buNone/>
            </a:pPr>
            <a:r>
              <a:rPr lang="el-GR" altLang="en-US" sz="1800" b="1">
                <a:latin typeface="Arial" panose="020B0604020202020204" pitchFamily="34" charset="0"/>
                <a:cs typeface="Times New Roman" panose="02020603050405020304" pitchFamily="18" charset="0"/>
              </a:rPr>
              <a:t>((*) φαρυγγική περιοχή)</a:t>
            </a:r>
            <a:endParaRPr lang="en-GB" altLang="en-US" sz="1800" b="1">
              <a:latin typeface="Arial" panose="020B0604020202020204" pitchFamily="34" charset="0"/>
              <a:cs typeface="Times New Roman" panose="02020603050405020304" pitchFamily="18" charset="0"/>
            </a:endParaRPr>
          </a:p>
        </p:txBody>
      </p:sp>
      <p:sp>
        <p:nvSpPr>
          <p:cNvPr id="11" name="TextBox 10"/>
          <p:cNvSpPr txBox="1"/>
          <p:nvPr/>
        </p:nvSpPr>
        <p:spPr>
          <a:xfrm>
            <a:off x="7729538" y="6067425"/>
            <a:ext cx="263525" cy="277813"/>
          </a:xfrm>
          <a:prstGeom prst="rect">
            <a:avLst/>
          </a:prstGeom>
          <a:noFill/>
        </p:spPr>
        <p:txBody>
          <a:bodyPr wrap="none">
            <a:spAutoFit/>
          </a:bodyPr>
          <a:lstStyle/>
          <a:p>
            <a:pPr>
              <a:defRPr/>
            </a:pPr>
            <a:r>
              <a:rPr lang="en-US" sz="1200" b="1" dirty="0">
                <a:latin typeface="+mj-lt"/>
                <a:ea typeface="MS PGothic" panose="020B0600070205080204" pitchFamily="34" charset="-128"/>
              </a:rPr>
              <a:t>2</a:t>
            </a:r>
            <a:endParaRPr lang="el-GR" sz="1200" b="1" dirty="0">
              <a:latin typeface="+mj-lt"/>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lnSpc>
                <a:spcPct val="100000"/>
              </a:lnSpc>
            </a:pPr>
            <a:r>
              <a:rPr lang="el-GR" altLang="el-GR" sz="4000" dirty="0" err="1" smtClean="0">
                <a:solidFill>
                  <a:srgbClr val="0070C0"/>
                </a:solidFill>
              </a:rPr>
              <a:t>Πλατυέλμινθες</a:t>
            </a:r>
            <a:r>
              <a:rPr lang="el-GR" altLang="el-GR" sz="4000" dirty="0" smtClean="0">
                <a:solidFill>
                  <a:srgbClr val="0070C0"/>
                </a:solidFill>
              </a:rPr>
              <a:t>: Στροβιλιστικοί 1/2</a:t>
            </a:r>
            <a:endParaRPr lang="el-GR" altLang="el-GR" sz="4000" dirty="0" smtClean="0">
              <a:solidFill>
                <a:srgbClr val="FFC000"/>
              </a:solidFill>
            </a:endParaRP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4738C38B-C042-4529-940C-54C392FA2896}" type="slidenum">
              <a:rPr lang="en-US"/>
              <a:pPr>
                <a:defRPr/>
              </a:pPr>
              <a:t>6</a:t>
            </a:fld>
            <a:endParaRPr lang="en-US"/>
          </a:p>
        </p:txBody>
      </p:sp>
      <p:sp>
        <p:nvSpPr>
          <p:cNvPr id="14341" name="Content Placeholder 1"/>
          <p:cNvSpPr>
            <a:spLocks noGrp="1"/>
          </p:cNvSpPr>
          <p:nvPr>
            <p:ph idx="1"/>
          </p:nvPr>
        </p:nvSpPr>
        <p:spPr/>
        <p:txBody>
          <a:bodyPr/>
          <a:lstStyle/>
          <a:p>
            <a:pPr marL="0" indent="0" algn="ctr">
              <a:lnSpc>
                <a:spcPct val="100000"/>
              </a:lnSpc>
              <a:spcBef>
                <a:spcPts val="600"/>
              </a:spcBef>
              <a:buFontTx/>
              <a:buNone/>
            </a:pPr>
            <a:r>
              <a:rPr lang="el-GR" altLang="en-US" sz="2600" b="1" dirty="0" smtClean="0">
                <a:cs typeface="Times New Roman" panose="02020603050405020304" pitchFamily="18" charset="0"/>
              </a:rPr>
              <a:t>Δομή </a:t>
            </a:r>
            <a:r>
              <a:rPr lang="en-GB" altLang="en-US" sz="2600" b="1" dirty="0" err="1" smtClean="0">
                <a:cs typeface="Times New Roman" panose="02020603050405020304" pitchFamily="18" charset="0"/>
              </a:rPr>
              <a:t>Dugesia</a:t>
            </a:r>
            <a:r>
              <a:rPr lang="en-GB" altLang="en-US" sz="2600" b="1" dirty="0" smtClean="0">
                <a:cs typeface="Times New Roman" panose="02020603050405020304" pitchFamily="18" charset="0"/>
              </a:rPr>
              <a:t> </a:t>
            </a:r>
            <a:r>
              <a:rPr lang="en-GB" altLang="en-US" sz="2600" b="1" dirty="0" err="1" smtClean="0">
                <a:cs typeface="Times New Roman" panose="02020603050405020304" pitchFamily="18" charset="0"/>
              </a:rPr>
              <a:t>tigrina</a:t>
            </a:r>
            <a:r>
              <a:rPr lang="en-GB" altLang="en-US" sz="2600" b="1" dirty="0" smtClean="0">
                <a:cs typeface="Times New Roman" panose="02020603050405020304" pitchFamily="18" charset="0"/>
              </a:rPr>
              <a:t> (</a:t>
            </a:r>
            <a:r>
              <a:rPr lang="el-GR" altLang="en-US" sz="2600" b="1" dirty="0" err="1" smtClean="0">
                <a:cs typeface="Times New Roman" panose="02020603050405020304" pitchFamily="18" charset="0"/>
              </a:rPr>
              <a:t>Πλανάρια</a:t>
            </a:r>
            <a:r>
              <a:rPr lang="en-GB" altLang="en-US" sz="2600" b="1" dirty="0" smtClean="0">
                <a:cs typeface="Times New Roman" panose="02020603050405020304" pitchFamily="18" charset="0"/>
              </a:rPr>
              <a:t>)</a:t>
            </a:r>
          </a:p>
          <a:p>
            <a:pPr marL="0" indent="0">
              <a:lnSpc>
                <a:spcPct val="100000"/>
              </a:lnSpc>
              <a:spcBef>
                <a:spcPts val="600"/>
              </a:spcBef>
              <a:buFontTx/>
              <a:buNone/>
            </a:pPr>
            <a:r>
              <a:rPr lang="el-GR" altLang="en-US" sz="2600" dirty="0" smtClean="0">
                <a:cs typeface="Times New Roman" panose="02020603050405020304" pitchFamily="18" charset="0"/>
              </a:rPr>
              <a:t>Στο στερεοσκόπιο εντοπίστε και σχεδιάστε τις οφθαλμικές κηλίδες και τον φάρυγγα στη μέση του σώματος. Σε μεγαλύτερη μεγέθυνση εντοπίστε το διακλαδισμένο πεπτικό σύστημα</a:t>
            </a:r>
          </a:p>
          <a:p>
            <a:pPr marL="0" indent="0">
              <a:lnSpc>
                <a:spcPct val="100000"/>
              </a:lnSpc>
              <a:spcBef>
                <a:spcPts val="600"/>
              </a:spcBef>
              <a:buFontTx/>
              <a:buNone/>
            </a:pPr>
            <a:r>
              <a:rPr lang="el-GR" altLang="en-US" sz="2600" b="1" dirty="0" smtClean="0">
                <a:cs typeface="Times New Roman" panose="02020603050405020304" pitchFamily="18" charset="0"/>
              </a:rPr>
              <a:t>Α. Αναπαραγωγικά και </a:t>
            </a:r>
            <a:r>
              <a:rPr lang="el-GR" altLang="en-US" sz="2600" b="1" dirty="0" err="1" smtClean="0">
                <a:cs typeface="Times New Roman" panose="02020603050405020304" pitchFamily="18" charset="0"/>
              </a:rPr>
              <a:t>ωσμωρρυθμιστικά</a:t>
            </a:r>
            <a:r>
              <a:rPr lang="el-GR" altLang="en-US" sz="2600" b="1" dirty="0" smtClean="0">
                <a:cs typeface="Times New Roman" panose="02020603050405020304" pitchFamily="18" charset="0"/>
              </a:rPr>
              <a:t> συστήματα. </a:t>
            </a:r>
          </a:p>
          <a:p>
            <a:pPr marL="0" indent="0">
              <a:lnSpc>
                <a:spcPct val="100000"/>
              </a:lnSpc>
              <a:spcBef>
                <a:spcPts val="600"/>
              </a:spcBef>
              <a:buFontTx/>
              <a:buNone/>
            </a:pPr>
            <a:r>
              <a:rPr lang="el-GR" altLang="en-US" sz="2600" b="1" dirty="0" smtClean="0">
                <a:cs typeface="Times New Roman" panose="02020603050405020304" pitchFamily="18" charset="0"/>
              </a:rPr>
              <a:t>Β. Πεπτικός σωλήνας και κλιμακοειδές νευρικό σύστημα. </a:t>
            </a:r>
          </a:p>
          <a:p>
            <a:pPr marL="0" indent="0">
              <a:lnSpc>
                <a:spcPct val="100000"/>
              </a:lnSpc>
              <a:spcBef>
                <a:spcPts val="600"/>
              </a:spcBef>
              <a:buFontTx/>
              <a:buNone/>
            </a:pPr>
            <a:r>
              <a:rPr lang="el-GR" altLang="en-US" sz="2600" b="1" dirty="0" smtClean="0">
                <a:cs typeface="Times New Roman" panose="02020603050405020304" pitchFamily="18" charset="0"/>
              </a:rPr>
              <a:t>Γ. Φάρυγγας.</a:t>
            </a:r>
          </a:p>
          <a:p>
            <a:pPr marL="0" indent="0"/>
            <a:endParaRPr lang="el-GR" altLang="en-US"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lnSpc>
                <a:spcPct val="100000"/>
              </a:lnSpc>
            </a:pPr>
            <a:r>
              <a:rPr lang="el-GR" altLang="el-GR" sz="4000" dirty="0" err="1" smtClean="0">
                <a:solidFill>
                  <a:srgbClr val="0070C0"/>
                </a:solidFill>
              </a:rPr>
              <a:t>Πλατυέλμινθες</a:t>
            </a:r>
            <a:r>
              <a:rPr lang="el-GR" altLang="el-GR" sz="4000" dirty="0" smtClean="0">
                <a:solidFill>
                  <a:srgbClr val="0070C0"/>
                </a:solidFill>
              </a:rPr>
              <a:t>: </a:t>
            </a:r>
            <a:r>
              <a:rPr lang="el-GR" altLang="el-GR" sz="4000" dirty="0" smtClean="0">
                <a:solidFill>
                  <a:srgbClr val="0070C0"/>
                </a:solidFill>
              </a:rPr>
              <a:t>Στροβιλιστικοί 2/2</a:t>
            </a:r>
            <a:endParaRPr lang="el-GR" altLang="el-GR" sz="4000" dirty="0" smtClean="0">
              <a:solidFill>
                <a:srgbClr val="FFC000"/>
              </a:solidFill>
            </a:endParaRP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D386554D-23F9-4C35-9BCC-C7D8E96B79D5}" type="slidenum">
              <a:rPr lang="en-US"/>
              <a:pPr>
                <a:defRPr/>
              </a:pPr>
              <a:t>7</a:t>
            </a:fld>
            <a:endParaRPr lang="en-US"/>
          </a:p>
        </p:txBody>
      </p:sp>
      <p:pic>
        <p:nvPicPr>
          <p:cNvPr id="1638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95288" y="1916113"/>
            <a:ext cx="8353425" cy="4054475"/>
          </a:xfrm>
        </p:spPr>
      </p:pic>
      <p:sp>
        <p:nvSpPr>
          <p:cNvPr id="9" name="TextBox 8"/>
          <p:cNvSpPr txBox="1"/>
          <p:nvPr/>
        </p:nvSpPr>
        <p:spPr>
          <a:xfrm>
            <a:off x="8043863" y="5664200"/>
            <a:ext cx="263525" cy="276225"/>
          </a:xfrm>
          <a:prstGeom prst="rect">
            <a:avLst/>
          </a:prstGeom>
          <a:noFill/>
        </p:spPr>
        <p:txBody>
          <a:bodyPr wrap="none">
            <a:spAutoFit/>
          </a:bodyPr>
          <a:lstStyle/>
          <a:p>
            <a:pPr>
              <a:defRPr/>
            </a:pPr>
            <a:r>
              <a:rPr lang="en-US" sz="1200" b="1" dirty="0">
                <a:latin typeface="+mj-lt"/>
                <a:ea typeface="MS PGothic" panose="020B0600070205080204" pitchFamily="34" charset="-128"/>
              </a:rPr>
              <a:t>3</a:t>
            </a:r>
            <a:endParaRPr lang="el-GR" sz="1200" b="1" dirty="0">
              <a:latin typeface="+mj-lt"/>
              <a:ea typeface="MS PGothic" panose="020B0600070205080204"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lnSpc>
                <a:spcPct val="100000"/>
              </a:lnSpc>
            </a:pPr>
            <a:r>
              <a:rPr lang="el-GR" altLang="el-GR" dirty="0" err="1" smtClean="0">
                <a:solidFill>
                  <a:srgbClr val="0070C0"/>
                </a:solidFill>
              </a:rPr>
              <a:t>Πλατυέλμινθες</a:t>
            </a:r>
            <a:r>
              <a:rPr lang="el-GR" altLang="el-GR" dirty="0" smtClean="0">
                <a:solidFill>
                  <a:srgbClr val="0070C0"/>
                </a:solidFill>
              </a:rPr>
              <a:t>: Τρηματώδεις</a:t>
            </a:r>
            <a:endParaRPr lang="el-GR" altLang="el-GR" dirty="0" smtClean="0">
              <a:solidFill>
                <a:srgbClr val="FFC000"/>
              </a:solidFill>
            </a:endParaRPr>
          </a:p>
        </p:txBody>
      </p:sp>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0B843F3B-BD8C-4FE4-B648-5AAA6C56C757}" type="slidenum">
              <a:rPr lang="en-US"/>
              <a:pPr>
                <a:defRPr/>
              </a:pPr>
              <a:t>8</a:t>
            </a:fld>
            <a:endParaRPr lang="en-US"/>
          </a:p>
        </p:txBody>
      </p:sp>
      <p:sp>
        <p:nvSpPr>
          <p:cNvPr id="18437" name="Content Placeholder 1"/>
          <p:cNvSpPr>
            <a:spLocks noGrp="1"/>
          </p:cNvSpPr>
          <p:nvPr>
            <p:ph idx="1"/>
          </p:nvPr>
        </p:nvSpPr>
        <p:spPr/>
        <p:txBody>
          <a:bodyPr/>
          <a:lstStyle/>
          <a:p>
            <a:pPr marL="0" indent="0">
              <a:buFont typeface="Arial" panose="020B0604020202020204" pitchFamily="34" charset="0"/>
              <a:buNone/>
            </a:pPr>
            <a:r>
              <a:rPr lang="el-GR" altLang="en-US" sz="2800" dirty="0" smtClean="0">
                <a:cs typeface="Times New Roman" panose="02020603050405020304" pitchFamily="18" charset="0"/>
              </a:rPr>
              <a:t>Στο στερεοσκόπιο εντοπίστε και σχεδιάστε: </a:t>
            </a:r>
          </a:p>
          <a:p>
            <a:pPr marL="0" indent="0">
              <a:buFont typeface="Arial" panose="020B0604020202020204" pitchFamily="34" charset="0"/>
              <a:buNone/>
            </a:pPr>
            <a:endParaRPr lang="el-GR" altLang="en-US" sz="2800" dirty="0" smtClean="0">
              <a:cs typeface="Times New Roman" panose="02020603050405020304" pitchFamily="18" charset="0"/>
            </a:endParaRPr>
          </a:p>
          <a:p>
            <a:r>
              <a:rPr lang="el-GR" altLang="en-US" sz="2800" dirty="0" smtClean="0">
                <a:cs typeface="Times New Roman" panose="02020603050405020304" pitchFamily="18" charset="0"/>
              </a:rPr>
              <a:t>Το στόμα και την αρχή του πεπτικού συστήματος. </a:t>
            </a:r>
          </a:p>
          <a:p>
            <a:r>
              <a:rPr lang="el-GR" altLang="en-US" sz="2800" dirty="0" smtClean="0">
                <a:cs typeface="Times New Roman" panose="02020603050405020304" pitchFamily="18" charset="0"/>
              </a:rPr>
              <a:t>Τους </a:t>
            </a:r>
            <a:r>
              <a:rPr lang="el-GR" altLang="en-US" sz="2800" dirty="0" err="1" smtClean="0">
                <a:cs typeface="Times New Roman" panose="02020603050405020304" pitchFamily="18" charset="0"/>
              </a:rPr>
              <a:t>όρχεις</a:t>
            </a:r>
            <a:r>
              <a:rPr lang="el-GR" altLang="en-US" sz="2800" dirty="0" smtClean="0">
                <a:cs typeface="Times New Roman" panose="02020603050405020304" pitchFamily="18" charset="0"/>
              </a:rPr>
              <a:t> και το πέος. </a:t>
            </a:r>
          </a:p>
          <a:p>
            <a:r>
              <a:rPr lang="el-GR" altLang="en-US" sz="2800" dirty="0" smtClean="0">
                <a:cs typeface="Times New Roman" panose="02020603050405020304" pitchFamily="18" charset="0"/>
              </a:rPr>
              <a:t>Τις 2 ωοθήκες και τη μήτρα. </a:t>
            </a:r>
          </a:p>
          <a:p>
            <a:r>
              <a:rPr lang="el-GR" altLang="en-US" sz="2800" dirty="0" smtClean="0">
                <a:cs typeface="Times New Roman" panose="02020603050405020304" pitchFamily="18" charset="0"/>
              </a:rPr>
              <a:t>Τους λεκιθικούς αδένες και τους λεκιθικούς αγωγούς. </a:t>
            </a:r>
          </a:p>
          <a:p>
            <a:r>
              <a:rPr lang="el-GR" altLang="en-US" sz="2800" dirty="0" smtClean="0">
                <a:cs typeface="Times New Roman" panose="02020603050405020304" pitchFamily="18" charset="0"/>
              </a:rPr>
              <a:t>Τον </a:t>
            </a:r>
            <a:r>
              <a:rPr lang="el-GR" altLang="en-US" sz="2800" dirty="0" err="1" smtClean="0">
                <a:cs typeface="Times New Roman" panose="02020603050405020304" pitchFamily="18" charset="0"/>
              </a:rPr>
              <a:t>ωότυπο</a:t>
            </a:r>
            <a:r>
              <a:rPr lang="el-GR" altLang="en-US" sz="2800" dirty="0" smtClean="0">
                <a:cs typeface="Times New Roman" panose="02020603050405020304" pitchFamily="18" charset="0"/>
              </a:rPr>
              <a:t> και τον πρόσθιο και οπίσθιο μυζητήρα.</a:t>
            </a:r>
          </a:p>
          <a:p>
            <a:pPr marL="0" indent="0"/>
            <a:endParaRPr lang="el-GR" alt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176" y="623888"/>
            <a:ext cx="3135015" cy="1600200"/>
          </a:xfrm>
        </p:spPr>
        <p:txBody>
          <a:bodyPr/>
          <a:lstStyle/>
          <a:p>
            <a:pPr eaLnBrk="1" hangingPunct="1">
              <a:lnSpc>
                <a:spcPct val="100000"/>
              </a:lnSpc>
            </a:pPr>
            <a:r>
              <a:rPr lang="sk-SK" altLang="en-US" sz="4000" i="1" dirty="0" smtClean="0"/>
              <a:t>Fasciola hepatica</a:t>
            </a:r>
            <a:endParaRPr lang="el-GR" altLang="el-GR" sz="4000" i="1" dirty="0" smtClean="0">
              <a:solidFill>
                <a:srgbClr val="FFC000"/>
              </a:solidFill>
            </a:endParaRPr>
          </a:p>
        </p:txBody>
      </p:sp>
      <p:pic>
        <p:nvPicPr>
          <p:cNvPr id="20483" name="Content Placeholder 2"/>
          <p:cNvPicPr>
            <a:picLocks noGrp="1" noChangeAspect="1"/>
          </p:cNvPicPr>
          <p:nvPr>
            <p:ph type="pic" idx="1"/>
          </p:nvPr>
        </p:nvPicPr>
        <p:blipFill>
          <a:blip r:embed="rId3">
            <a:extLst>
              <a:ext uri="{28A0092B-C50C-407E-A947-70E740481C1C}">
                <a14:useLocalDpi xmlns:a14="http://schemas.microsoft.com/office/drawing/2010/main" val="0"/>
              </a:ext>
            </a:extLst>
          </a:blip>
          <a:srcRect l="18864" r="23286" b="4965"/>
          <a:stretch>
            <a:fillRect/>
          </a:stretch>
        </p:blipFill>
        <p:spPr>
          <a:xfrm>
            <a:off x="2963863" y="498475"/>
            <a:ext cx="6180137" cy="5711825"/>
          </a:xfrm>
        </p:spPr>
      </p:pic>
      <p:sp>
        <p:nvSpPr>
          <p:cNvPr id="7" name="Θέση υποσέλιδου 6"/>
          <p:cNvSpPr>
            <a:spLocks noGrp="1"/>
          </p:cNvSpPr>
          <p:nvPr>
            <p:ph type="ftr" sz="quarter" idx="10"/>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l-GR" altLang="en-US" smtClean="0">
                <a:solidFill>
                  <a:srgbClr val="898989"/>
                </a:solidFill>
                <a:latin typeface="Calibri" panose="020F0502020204030204" pitchFamily="34" charset="0"/>
              </a:rPr>
              <a:t>Ενότητα 14. Εργαστηριακή Άσκηση Σκώληκες.</a:t>
            </a:r>
            <a:endParaRPr lang="en-US" altLang="en-US" smtClean="0">
              <a:solidFill>
                <a:srgbClr val="898989"/>
              </a:solidFill>
              <a:latin typeface="Calibri" panose="020F0502020204030204" pitchFamily="34" charset="0"/>
            </a:endParaRPr>
          </a:p>
        </p:txBody>
      </p:sp>
      <p:sp>
        <p:nvSpPr>
          <p:cNvPr id="8" name="Θέση αριθμού διαφάνειας 7"/>
          <p:cNvSpPr>
            <a:spLocks noGrp="1"/>
          </p:cNvSpPr>
          <p:nvPr>
            <p:ph type="sldNum" sz="quarter" idx="11"/>
          </p:nvPr>
        </p:nvSpPr>
        <p:spPr/>
        <p:txBody>
          <a:bodyPr/>
          <a:lstStyle/>
          <a:p>
            <a:pPr>
              <a:defRPr/>
            </a:pPr>
            <a:fld id="{7F02C099-4F26-469F-9270-50B03DA24CFF}" type="slidenum">
              <a:rPr lang="en-US"/>
              <a:pPr>
                <a:defRPr/>
              </a:pPr>
              <a:t>9</a:t>
            </a:fld>
            <a:endParaRPr lang="en-US"/>
          </a:p>
        </p:txBody>
      </p:sp>
      <p:sp>
        <p:nvSpPr>
          <p:cNvPr id="9" name="TextBox 8"/>
          <p:cNvSpPr txBox="1"/>
          <p:nvPr/>
        </p:nvSpPr>
        <p:spPr>
          <a:xfrm>
            <a:off x="6875463" y="5864225"/>
            <a:ext cx="263525" cy="277813"/>
          </a:xfrm>
          <a:prstGeom prst="rect">
            <a:avLst/>
          </a:prstGeom>
          <a:noFill/>
        </p:spPr>
        <p:txBody>
          <a:bodyPr wrap="none">
            <a:spAutoFit/>
          </a:bodyPr>
          <a:lstStyle/>
          <a:p>
            <a:pPr>
              <a:defRPr/>
            </a:pPr>
            <a:r>
              <a:rPr lang="en-US" sz="1200" b="1" dirty="0">
                <a:latin typeface="+mj-lt"/>
                <a:ea typeface="MS PGothic" panose="020B0600070205080204" pitchFamily="34" charset="-128"/>
              </a:rPr>
              <a:t>4</a:t>
            </a:r>
            <a:endParaRPr lang="el-GR" sz="1200" b="1" dirty="0">
              <a:latin typeface="+mj-lt"/>
              <a:ea typeface="MS PGothic" panose="020B0600070205080204" pitchFamily="34"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dos">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dos" id="{80D682B8-192D-4A51-8858-5502AC9D9C18}" vid="{197BB562-3680-4639-9DF5-90BFC253EE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dedos</Template>
  <TotalTime>1150</TotalTime>
  <Words>1497</Words>
  <Application>Microsoft Office PowerPoint</Application>
  <PresentationFormat>On-screen Show (4:3)</PresentationFormat>
  <Paragraphs>246</Paragraphs>
  <Slides>34</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ＭＳ Ｐゴシック</vt:lpstr>
      <vt:lpstr>ＭＳ Ｐゴシック</vt:lpstr>
      <vt:lpstr>Tahoma</vt:lpstr>
      <vt:lpstr>Times New Roman</vt:lpstr>
      <vt:lpstr>Wingdings</vt:lpstr>
      <vt:lpstr>dedos</vt:lpstr>
      <vt:lpstr>Ζωολογία Ι</vt:lpstr>
      <vt:lpstr>Περιεχόμενο εργαστηρίου</vt:lpstr>
      <vt:lpstr>Σωματικές κοιλότητες 1/2</vt:lpstr>
      <vt:lpstr>Σωματικές κοιλότητες 2/2</vt:lpstr>
      <vt:lpstr>Εγκάρσια τομή (*) ακοιλωματικού Πλατυέλμινθα</vt:lpstr>
      <vt:lpstr>Πλατυέλμινθες: Στροβιλιστικοί 1/2</vt:lpstr>
      <vt:lpstr>Πλατυέλμινθες: Στροβιλιστικοί 2/2</vt:lpstr>
      <vt:lpstr>Πλατυέλμινθες: Τρηματώδεις</vt:lpstr>
      <vt:lpstr>Fasciola hepatica</vt:lpstr>
      <vt:lpstr>Πλατυέλμινθες: Κεστώδεις 1/2</vt:lpstr>
      <vt:lpstr>Πλατυέλμινθες: Κεστώδεις 2/2</vt:lpstr>
      <vt:lpstr>Εγκάρσια τομή  Ascaris lumbricoides 1/2</vt:lpstr>
      <vt:lpstr>Εγκάρσια τομή  Ascaris lumbricoides 2/2</vt:lpstr>
      <vt:lpstr>Εγκάρσια τομή Πολυχαίτου   Nereis succinea 1/2</vt:lpstr>
      <vt:lpstr>Εγκάρσια τομή Πολυχαίτου   Nereis succinea 2/2</vt:lpstr>
      <vt:lpstr>Εγκάρσια τομή Ολιγόχαιτου   Lumbricus terrestris 1/2</vt:lpstr>
      <vt:lpstr>Εγκάρσια τομή Ολιγόχαιτου   Lumbricus terrestris 2/2</vt:lpstr>
      <vt:lpstr>Εσωτερική δομή του Ολιγόχαιτου   Lumbricus terrestris 1/2</vt:lpstr>
      <vt:lpstr>Σκώληκες 1/6</vt:lpstr>
      <vt:lpstr>Σκώληκες 2/6</vt:lpstr>
      <vt:lpstr>Σκώληκες 3/6</vt:lpstr>
      <vt:lpstr>Σκώληκες 4/6</vt:lpstr>
      <vt:lpstr>Σκώληκες 5/6</vt:lpstr>
      <vt:lpstr>Σκώληκες 6/6</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1/3</vt:lpstr>
      <vt:lpstr>Σημείωμα Χρήσης Έργων Τρίτων 2/3</vt:lpstr>
      <vt:lpstr>Σημείωμα Χρήσης Έργων Τρίτων 3/3</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Ακοιλωματικά, Ψευδοκοιλωματικά, Δακτυλιοσκώληκες</dc:title>
  <dc:creator>user</dc:creator>
  <cp:lastModifiedBy>Vassiliki Siafaka</cp:lastModifiedBy>
  <cp:revision>53</cp:revision>
  <dcterms:created xsi:type="dcterms:W3CDTF">2013-04-10T07:24:04Z</dcterms:created>
  <dcterms:modified xsi:type="dcterms:W3CDTF">2015-10-18T15:11:24Z</dcterms:modified>
</cp:coreProperties>
</file>