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56" r:id="rId2"/>
    <p:sldId id="267" r:id="rId3"/>
    <p:sldId id="265" r:id="rId4"/>
    <p:sldId id="274" r:id="rId5"/>
    <p:sldId id="347" r:id="rId6"/>
    <p:sldId id="348" r:id="rId7"/>
    <p:sldId id="302" r:id="rId8"/>
    <p:sldId id="349" r:id="rId9"/>
    <p:sldId id="303" r:id="rId10"/>
    <p:sldId id="305" r:id="rId11"/>
    <p:sldId id="343" r:id="rId12"/>
    <p:sldId id="345" r:id="rId13"/>
    <p:sldId id="306" r:id="rId14"/>
    <p:sldId id="307" r:id="rId15"/>
    <p:sldId id="308" r:id="rId16"/>
    <p:sldId id="309" r:id="rId17"/>
    <p:sldId id="304" r:id="rId18"/>
    <p:sldId id="311" r:id="rId19"/>
    <p:sldId id="312" r:id="rId20"/>
    <p:sldId id="313" r:id="rId21"/>
    <p:sldId id="314" r:id="rId22"/>
    <p:sldId id="354" r:id="rId23"/>
    <p:sldId id="315" r:id="rId24"/>
    <p:sldId id="310" r:id="rId25"/>
    <p:sldId id="318" r:id="rId26"/>
    <p:sldId id="319" r:id="rId27"/>
    <p:sldId id="320" r:id="rId28"/>
    <p:sldId id="321" r:id="rId29"/>
    <p:sldId id="322" r:id="rId30"/>
    <p:sldId id="323" r:id="rId31"/>
    <p:sldId id="353" r:id="rId32"/>
    <p:sldId id="324" r:id="rId33"/>
    <p:sldId id="325" r:id="rId34"/>
    <p:sldId id="352" r:id="rId35"/>
    <p:sldId id="326" r:id="rId36"/>
    <p:sldId id="351" r:id="rId37"/>
    <p:sldId id="344" r:id="rId38"/>
    <p:sldId id="327" r:id="rId39"/>
    <p:sldId id="329" r:id="rId40"/>
    <p:sldId id="328" r:id="rId41"/>
    <p:sldId id="330" r:id="rId42"/>
    <p:sldId id="331" r:id="rId43"/>
    <p:sldId id="332" r:id="rId44"/>
    <p:sldId id="333" r:id="rId45"/>
    <p:sldId id="317" r:id="rId46"/>
    <p:sldId id="350" r:id="rId47"/>
    <p:sldId id="335" r:id="rId48"/>
    <p:sldId id="336" r:id="rId49"/>
    <p:sldId id="346" r:id="rId50"/>
    <p:sldId id="337" r:id="rId51"/>
    <p:sldId id="338" r:id="rId52"/>
    <p:sldId id="339" r:id="rId53"/>
    <p:sldId id="340" r:id="rId54"/>
    <p:sldId id="341" r:id="rId55"/>
    <p:sldId id="342" r:id="rId56"/>
    <p:sldId id="334" r:id="rId57"/>
    <p:sldId id="280" r:id="rId58"/>
    <p:sldId id="290" r:id="rId59"/>
    <p:sldId id="295" r:id="rId60"/>
    <p:sldId id="355" r:id="rId61"/>
    <p:sldId id="356" r:id="rId62"/>
    <p:sldId id="291" r:id="rId63"/>
    <p:sldId id="294" r:id="rId64"/>
    <p:sldId id="357" r:id="rId65"/>
    <p:sldId id="359" r:id="rId66"/>
  </p:sldIdLst>
  <p:sldSz cx="9144000" cy="6858000" type="screen4x3"/>
  <p:notesSz cx="6858000" cy="9144000"/>
  <p:defaultTextStyle>
    <a:defPPr>
      <a:defRPr lang="el-GR"/>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orient="horz" pos="255">
          <p15:clr>
            <a:srgbClr val="A4A3A4"/>
          </p15:clr>
        </p15:guide>
        <p15:guide id="3" pos="158">
          <p15:clr>
            <a:srgbClr val="A4A3A4"/>
          </p15:clr>
        </p15:guide>
        <p15:guide id="4" pos="2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506" y="90"/>
      </p:cViewPr>
      <p:guideLst>
        <p:guide orient="horz" pos="2160"/>
        <p:guide orient="horz" pos="255"/>
        <p:guide pos="158"/>
        <p:guide pos="249"/>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A334DE78-95F1-4FCA-9DE6-B88E2BFCED51}" type="datetimeFigureOut">
              <a:rPr lang="el-GR" altLang="el-GR"/>
              <a:pPr/>
              <a:t>19/1/2015</a:t>
            </a:fld>
            <a:endParaRPr lang="el-GR" alt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056522AE-27FA-4359-8903-CB756B9FDD83}" type="slidenum">
              <a:rPr lang="el-GR" altLang="el-GR"/>
              <a:pPr/>
              <a:t>‹#›</a:t>
            </a:fld>
            <a:endParaRPr lang="el-GR" altLang="el-GR"/>
          </a:p>
        </p:txBody>
      </p:sp>
    </p:spTree>
    <p:extLst>
      <p:ext uri="{BB962C8B-B14F-4D97-AF65-F5344CB8AC3E}">
        <p14:creationId xmlns:p14="http://schemas.microsoft.com/office/powerpoint/2010/main" val="35767228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6"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ct val="0"/>
              </a:spcBef>
              <a:buFontTx/>
              <a:buChar char="•"/>
            </a:pPr>
            <a:endParaRPr lang="en-US" altLang="el-GR" smtClean="0">
              <a:solidFill>
                <a:srgbClr val="FF0000"/>
              </a:solidFill>
            </a:endParaRPr>
          </a:p>
        </p:txBody>
      </p:sp>
      <p:sp>
        <p:nvSpPr>
          <p:cNvPr id="11267"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DEB8DFE-4004-4EC7-9F77-A6ADB88AC39F}" type="slidenum">
              <a:rPr lang="el-GR" altLang="el-GR" sz="1200"/>
              <a:pPr/>
              <a:t>1</a:t>
            </a:fld>
            <a:endParaRPr lang="el-GR" altLang="el-GR" sz="1200"/>
          </a:p>
        </p:txBody>
      </p:sp>
    </p:spTree>
    <p:extLst>
      <p:ext uri="{BB962C8B-B14F-4D97-AF65-F5344CB8AC3E}">
        <p14:creationId xmlns:p14="http://schemas.microsoft.com/office/powerpoint/2010/main" val="3014806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34819"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1D791118-2650-4B84-91F6-26167723B452}" type="slidenum">
              <a:rPr lang="el-GR" altLang="el-GR" sz="1200"/>
              <a:pPr/>
              <a:t>15</a:t>
            </a:fld>
            <a:endParaRPr lang="el-GR" altLang="el-GR" sz="1200"/>
          </a:p>
        </p:txBody>
      </p:sp>
    </p:spTree>
    <p:extLst>
      <p:ext uri="{BB962C8B-B14F-4D97-AF65-F5344CB8AC3E}">
        <p14:creationId xmlns:p14="http://schemas.microsoft.com/office/powerpoint/2010/main" val="291688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a:p>
            <a:pPr eaLnBrk="1" hangingPunct="1">
              <a:spcBef>
                <a:spcPct val="0"/>
              </a:spcBef>
            </a:pPr>
            <a:endParaRPr lang="el-GR" altLang="el-GR" smtClean="0"/>
          </a:p>
        </p:txBody>
      </p:sp>
      <p:sp>
        <p:nvSpPr>
          <p:cNvPr id="36867"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774EBF7E-6E24-4496-85A4-0A599D82412E}" type="slidenum">
              <a:rPr lang="el-GR" altLang="el-GR" sz="1200"/>
              <a:pPr/>
              <a:t>16</a:t>
            </a:fld>
            <a:endParaRPr lang="el-GR" altLang="el-GR" sz="1200"/>
          </a:p>
        </p:txBody>
      </p:sp>
    </p:spTree>
    <p:extLst>
      <p:ext uri="{BB962C8B-B14F-4D97-AF65-F5344CB8AC3E}">
        <p14:creationId xmlns:p14="http://schemas.microsoft.com/office/powerpoint/2010/main" val="1061424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38915"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35A73AF7-E16D-49DA-9F0E-894109B3FC3B}" type="slidenum">
              <a:rPr lang="el-GR" altLang="el-GR" sz="1200"/>
              <a:pPr/>
              <a:t>17</a:t>
            </a:fld>
            <a:endParaRPr lang="el-GR" altLang="el-GR" sz="1200"/>
          </a:p>
        </p:txBody>
      </p:sp>
    </p:spTree>
    <p:extLst>
      <p:ext uri="{BB962C8B-B14F-4D97-AF65-F5344CB8AC3E}">
        <p14:creationId xmlns:p14="http://schemas.microsoft.com/office/powerpoint/2010/main" val="2575638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40963"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54C1135A-EF39-4938-9DB7-D726D67CBE68}" type="slidenum">
              <a:rPr lang="el-GR" altLang="el-GR" sz="1200"/>
              <a:pPr/>
              <a:t>18</a:t>
            </a:fld>
            <a:endParaRPr lang="el-GR" altLang="el-GR" sz="1200"/>
          </a:p>
        </p:txBody>
      </p:sp>
    </p:spTree>
    <p:extLst>
      <p:ext uri="{BB962C8B-B14F-4D97-AF65-F5344CB8AC3E}">
        <p14:creationId xmlns:p14="http://schemas.microsoft.com/office/powerpoint/2010/main" val="655910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43011"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6964AA0E-3AB4-4A84-98C4-4FE3069751F6}" type="slidenum">
              <a:rPr lang="el-GR" altLang="el-GR" sz="1200"/>
              <a:pPr/>
              <a:t>19</a:t>
            </a:fld>
            <a:endParaRPr lang="el-GR" altLang="el-GR" sz="1200"/>
          </a:p>
        </p:txBody>
      </p:sp>
    </p:spTree>
    <p:extLst>
      <p:ext uri="{BB962C8B-B14F-4D97-AF65-F5344CB8AC3E}">
        <p14:creationId xmlns:p14="http://schemas.microsoft.com/office/powerpoint/2010/main" val="1046805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45059"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7A13ACC3-BEC6-4D5A-90C1-B4E69E89205D}" type="slidenum">
              <a:rPr lang="el-GR" altLang="el-GR" sz="1200"/>
              <a:pPr/>
              <a:t>20</a:t>
            </a:fld>
            <a:endParaRPr lang="el-GR" altLang="el-GR" sz="1200"/>
          </a:p>
        </p:txBody>
      </p:sp>
    </p:spTree>
    <p:extLst>
      <p:ext uri="{BB962C8B-B14F-4D97-AF65-F5344CB8AC3E}">
        <p14:creationId xmlns:p14="http://schemas.microsoft.com/office/powerpoint/2010/main" val="3676242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47107"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4577A4DE-7D8F-4845-A16D-803028146E97}" type="slidenum">
              <a:rPr lang="el-GR" altLang="el-GR" sz="1200"/>
              <a:pPr/>
              <a:t>21</a:t>
            </a:fld>
            <a:endParaRPr lang="el-GR" altLang="el-GR" sz="1200"/>
          </a:p>
        </p:txBody>
      </p:sp>
    </p:spTree>
    <p:extLst>
      <p:ext uri="{BB962C8B-B14F-4D97-AF65-F5344CB8AC3E}">
        <p14:creationId xmlns:p14="http://schemas.microsoft.com/office/powerpoint/2010/main" val="34199198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50179"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98E6B05F-A798-4DF2-9ECC-2ACB7E16E562}" type="slidenum">
              <a:rPr lang="el-GR" altLang="el-GR" sz="1200"/>
              <a:pPr/>
              <a:t>23</a:t>
            </a:fld>
            <a:endParaRPr lang="el-GR" altLang="el-GR" sz="1200"/>
          </a:p>
        </p:txBody>
      </p:sp>
    </p:spTree>
    <p:extLst>
      <p:ext uri="{BB962C8B-B14F-4D97-AF65-F5344CB8AC3E}">
        <p14:creationId xmlns:p14="http://schemas.microsoft.com/office/powerpoint/2010/main" val="3393350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52227"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3509BDD7-94FA-48FA-8230-E7E49699ADAE}" type="slidenum">
              <a:rPr lang="el-GR" altLang="el-GR" sz="1200"/>
              <a:pPr/>
              <a:t>24</a:t>
            </a:fld>
            <a:endParaRPr lang="el-GR" altLang="el-GR" sz="1200"/>
          </a:p>
        </p:txBody>
      </p:sp>
    </p:spTree>
    <p:extLst>
      <p:ext uri="{BB962C8B-B14F-4D97-AF65-F5344CB8AC3E}">
        <p14:creationId xmlns:p14="http://schemas.microsoft.com/office/powerpoint/2010/main" val="34647431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54275"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DAAACBFB-7E9A-450F-A56C-A8274A915F5D}" type="slidenum">
              <a:rPr lang="el-GR" altLang="el-GR" sz="1200"/>
              <a:pPr/>
              <a:t>25</a:t>
            </a:fld>
            <a:endParaRPr lang="el-GR" altLang="el-GR" sz="1200"/>
          </a:p>
        </p:txBody>
      </p:sp>
    </p:spTree>
    <p:extLst>
      <p:ext uri="{BB962C8B-B14F-4D97-AF65-F5344CB8AC3E}">
        <p14:creationId xmlns:p14="http://schemas.microsoft.com/office/powerpoint/2010/main" val="1365387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4"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a:p>
            <a:pPr eaLnBrk="1" hangingPunct="1">
              <a:spcBef>
                <a:spcPct val="0"/>
              </a:spcBef>
            </a:pPr>
            <a:endParaRPr lang="el-GR" altLang="el-GR" smtClean="0"/>
          </a:p>
        </p:txBody>
      </p:sp>
      <p:sp>
        <p:nvSpPr>
          <p:cNvPr id="13315"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F2FE107-2DDB-4410-8575-6486D4F92C8E}" type="slidenum">
              <a:rPr lang="el-GR" altLang="el-GR" sz="1200"/>
              <a:pPr/>
              <a:t>2</a:t>
            </a:fld>
            <a:endParaRPr lang="el-GR" altLang="el-GR" sz="1200"/>
          </a:p>
        </p:txBody>
      </p:sp>
    </p:spTree>
    <p:extLst>
      <p:ext uri="{BB962C8B-B14F-4D97-AF65-F5344CB8AC3E}">
        <p14:creationId xmlns:p14="http://schemas.microsoft.com/office/powerpoint/2010/main" val="15208303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56323"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3D0A4F8B-1E05-4288-A6F7-E1DBBB4278E4}" type="slidenum">
              <a:rPr lang="el-GR" altLang="el-GR" sz="1200"/>
              <a:pPr/>
              <a:t>26</a:t>
            </a:fld>
            <a:endParaRPr lang="el-GR" altLang="el-GR" sz="1200"/>
          </a:p>
        </p:txBody>
      </p:sp>
    </p:spTree>
    <p:extLst>
      <p:ext uri="{BB962C8B-B14F-4D97-AF65-F5344CB8AC3E}">
        <p14:creationId xmlns:p14="http://schemas.microsoft.com/office/powerpoint/2010/main" val="34758764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58371"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59046B05-3FF5-4575-9217-9503CB3F7FF3}" type="slidenum">
              <a:rPr lang="el-GR" altLang="el-GR" sz="1200"/>
              <a:pPr/>
              <a:t>27</a:t>
            </a:fld>
            <a:endParaRPr lang="el-GR" altLang="el-GR" sz="1200"/>
          </a:p>
        </p:txBody>
      </p:sp>
    </p:spTree>
    <p:extLst>
      <p:ext uri="{BB962C8B-B14F-4D97-AF65-F5344CB8AC3E}">
        <p14:creationId xmlns:p14="http://schemas.microsoft.com/office/powerpoint/2010/main" val="13762048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60419"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3402113E-270A-42AC-958C-CE6307BC2D85}" type="slidenum">
              <a:rPr lang="el-GR" altLang="el-GR" sz="1200"/>
              <a:pPr/>
              <a:t>28</a:t>
            </a:fld>
            <a:endParaRPr lang="el-GR" altLang="el-GR" sz="1200"/>
          </a:p>
        </p:txBody>
      </p:sp>
    </p:spTree>
    <p:extLst>
      <p:ext uri="{BB962C8B-B14F-4D97-AF65-F5344CB8AC3E}">
        <p14:creationId xmlns:p14="http://schemas.microsoft.com/office/powerpoint/2010/main" val="5004822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62467"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D783CEE5-2705-447B-A67C-4906978CE412}" type="slidenum">
              <a:rPr lang="el-GR" altLang="el-GR" sz="1200"/>
              <a:pPr/>
              <a:t>29</a:t>
            </a:fld>
            <a:endParaRPr lang="el-GR" altLang="el-GR" sz="1200"/>
          </a:p>
        </p:txBody>
      </p:sp>
    </p:spTree>
    <p:extLst>
      <p:ext uri="{BB962C8B-B14F-4D97-AF65-F5344CB8AC3E}">
        <p14:creationId xmlns:p14="http://schemas.microsoft.com/office/powerpoint/2010/main" val="6224837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64515"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47531FBE-4C64-43AB-A3CA-939590121BB6}" type="slidenum">
              <a:rPr lang="el-GR" altLang="el-GR" sz="1200"/>
              <a:pPr/>
              <a:t>30</a:t>
            </a:fld>
            <a:endParaRPr lang="el-GR" altLang="el-GR" sz="1200"/>
          </a:p>
        </p:txBody>
      </p:sp>
    </p:spTree>
    <p:extLst>
      <p:ext uri="{BB962C8B-B14F-4D97-AF65-F5344CB8AC3E}">
        <p14:creationId xmlns:p14="http://schemas.microsoft.com/office/powerpoint/2010/main" val="38609640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67587"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3D91AB5E-4EAB-46A6-829C-5A36173FD747}" type="slidenum">
              <a:rPr lang="el-GR" altLang="el-GR" sz="1200"/>
              <a:pPr/>
              <a:t>32</a:t>
            </a:fld>
            <a:endParaRPr lang="el-GR" altLang="el-GR" sz="1200"/>
          </a:p>
        </p:txBody>
      </p:sp>
    </p:spTree>
    <p:extLst>
      <p:ext uri="{BB962C8B-B14F-4D97-AF65-F5344CB8AC3E}">
        <p14:creationId xmlns:p14="http://schemas.microsoft.com/office/powerpoint/2010/main" val="16937967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4"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69635"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658BF3B2-6030-4A71-B263-BFAF5B3550C5}" type="slidenum">
              <a:rPr lang="el-GR" altLang="el-GR" sz="1200"/>
              <a:pPr/>
              <a:t>33</a:t>
            </a:fld>
            <a:endParaRPr lang="el-GR" altLang="el-GR" sz="1200"/>
          </a:p>
        </p:txBody>
      </p:sp>
    </p:spTree>
    <p:extLst>
      <p:ext uri="{BB962C8B-B14F-4D97-AF65-F5344CB8AC3E}">
        <p14:creationId xmlns:p14="http://schemas.microsoft.com/office/powerpoint/2010/main" val="32369970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72707"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7D6E9CDF-5F5F-413E-AF27-62C562DF9728}" type="slidenum">
              <a:rPr lang="el-GR" altLang="el-GR" sz="1200"/>
              <a:pPr/>
              <a:t>35</a:t>
            </a:fld>
            <a:endParaRPr lang="el-GR" altLang="el-GR" sz="1200"/>
          </a:p>
        </p:txBody>
      </p:sp>
    </p:spTree>
    <p:extLst>
      <p:ext uri="{BB962C8B-B14F-4D97-AF65-F5344CB8AC3E}">
        <p14:creationId xmlns:p14="http://schemas.microsoft.com/office/powerpoint/2010/main" val="29567592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2"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76803"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2BD2391B-8B52-481D-8E44-D7C6BE5AE62D}" type="slidenum">
              <a:rPr lang="el-GR" altLang="el-GR" sz="1200"/>
              <a:pPr/>
              <a:t>38</a:t>
            </a:fld>
            <a:endParaRPr lang="el-GR" altLang="el-GR" sz="1200"/>
          </a:p>
        </p:txBody>
      </p:sp>
    </p:spTree>
    <p:extLst>
      <p:ext uri="{BB962C8B-B14F-4D97-AF65-F5344CB8AC3E}">
        <p14:creationId xmlns:p14="http://schemas.microsoft.com/office/powerpoint/2010/main" val="42426504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0"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78851"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82B29970-F258-4FC4-82B6-EEB63C1C7209}" type="slidenum">
              <a:rPr lang="el-GR" altLang="el-GR" sz="1200"/>
              <a:pPr/>
              <a:t>39</a:t>
            </a:fld>
            <a:endParaRPr lang="el-GR" altLang="el-GR" sz="1200"/>
          </a:p>
        </p:txBody>
      </p:sp>
    </p:spTree>
    <p:extLst>
      <p:ext uri="{BB962C8B-B14F-4D97-AF65-F5344CB8AC3E}">
        <p14:creationId xmlns:p14="http://schemas.microsoft.com/office/powerpoint/2010/main" val="1533438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15363"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6D1E06FB-236B-4634-99F6-2CC4E6FDA0DD}" type="slidenum">
              <a:rPr lang="el-GR" altLang="el-GR" sz="1200"/>
              <a:pPr/>
              <a:t>3</a:t>
            </a:fld>
            <a:endParaRPr lang="el-GR" altLang="el-GR" sz="1200"/>
          </a:p>
        </p:txBody>
      </p:sp>
    </p:spTree>
    <p:extLst>
      <p:ext uri="{BB962C8B-B14F-4D97-AF65-F5344CB8AC3E}">
        <p14:creationId xmlns:p14="http://schemas.microsoft.com/office/powerpoint/2010/main" val="12808086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8"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80899"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49FAEFAC-AC40-4872-973F-8436AD38BDAA}" type="slidenum">
              <a:rPr lang="el-GR" altLang="el-GR" sz="1200"/>
              <a:pPr/>
              <a:t>40</a:t>
            </a:fld>
            <a:endParaRPr lang="el-GR" altLang="el-GR" sz="1200"/>
          </a:p>
        </p:txBody>
      </p:sp>
    </p:spTree>
    <p:extLst>
      <p:ext uri="{BB962C8B-B14F-4D97-AF65-F5344CB8AC3E}">
        <p14:creationId xmlns:p14="http://schemas.microsoft.com/office/powerpoint/2010/main" val="28698364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6"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82947"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FA9068C6-C9A2-4EFC-B965-615EE7ECC077}" type="slidenum">
              <a:rPr lang="el-GR" altLang="el-GR" sz="1200"/>
              <a:pPr/>
              <a:t>41</a:t>
            </a:fld>
            <a:endParaRPr lang="el-GR" altLang="el-GR" sz="1200"/>
          </a:p>
        </p:txBody>
      </p:sp>
    </p:spTree>
    <p:extLst>
      <p:ext uri="{BB962C8B-B14F-4D97-AF65-F5344CB8AC3E}">
        <p14:creationId xmlns:p14="http://schemas.microsoft.com/office/powerpoint/2010/main" val="2402226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4"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84995"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72E42DAE-D07A-43CC-AC11-F115FE111563}" type="slidenum">
              <a:rPr lang="el-GR" altLang="el-GR" sz="1200"/>
              <a:pPr/>
              <a:t>42</a:t>
            </a:fld>
            <a:endParaRPr lang="el-GR" altLang="el-GR" sz="1200"/>
          </a:p>
        </p:txBody>
      </p:sp>
    </p:spTree>
    <p:extLst>
      <p:ext uri="{BB962C8B-B14F-4D97-AF65-F5344CB8AC3E}">
        <p14:creationId xmlns:p14="http://schemas.microsoft.com/office/powerpoint/2010/main" val="36144762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2"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87043"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42B9FD0B-0391-475A-BC63-3709D37096F4}" type="slidenum">
              <a:rPr lang="el-GR" altLang="el-GR" sz="1200"/>
              <a:pPr/>
              <a:t>43</a:t>
            </a:fld>
            <a:endParaRPr lang="el-GR" altLang="el-GR" sz="1200"/>
          </a:p>
        </p:txBody>
      </p:sp>
    </p:spTree>
    <p:extLst>
      <p:ext uri="{BB962C8B-B14F-4D97-AF65-F5344CB8AC3E}">
        <p14:creationId xmlns:p14="http://schemas.microsoft.com/office/powerpoint/2010/main" val="32114211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0"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a:p>
            <a:pPr eaLnBrk="1" hangingPunct="1">
              <a:spcBef>
                <a:spcPct val="0"/>
              </a:spcBef>
            </a:pPr>
            <a:endParaRPr lang="el-GR" altLang="el-GR" smtClean="0"/>
          </a:p>
        </p:txBody>
      </p:sp>
      <p:sp>
        <p:nvSpPr>
          <p:cNvPr id="89091"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8D9E4467-5932-47F4-B962-8F50E7E26336}" type="slidenum">
              <a:rPr lang="el-GR" altLang="el-GR" sz="1200"/>
              <a:pPr/>
              <a:t>44</a:t>
            </a:fld>
            <a:endParaRPr lang="el-GR" altLang="el-GR" sz="1200"/>
          </a:p>
        </p:txBody>
      </p:sp>
    </p:spTree>
    <p:extLst>
      <p:ext uri="{BB962C8B-B14F-4D97-AF65-F5344CB8AC3E}">
        <p14:creationId xmlns:p14="http://schemas.microsoft.com/office/powerpoint/2010/main" val="9066136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8"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91139"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9AE1F079-2223-4562-A597-CD7DE04A6F1A}" type="slidenum">
              <a:rPr lang="el-GR" altLang="el-GR" sz="1200"/>
              <a:pPr/>
              <a:t>45</a:t>
            </a:fld>
            <a:endParaRPr lang="el-GR" altLang="el-GR" sz="1200"/>
          </a:p>
        </p:txBody>
      </p:sp>
    </p:spTree>
    <p:extLst>
      <p:ext uri="{BB962C8B-B14F-4D97-AF65-F5344CB8AC3E}">
        <p14:creationId xmlns:p14="http://schemas.microsoft.com/office/powerpoint/2010/main" val="3853302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0"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94211"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47D7236C-9ED4-40FF-98C9-65ECE42DF63D}" type="slidenum">
              <a:rPr lang="el-GR" altLang="el-GR" sz="1200"/>
              <a:pPr/>
              <a:t>47</a:t>
            </a:fld>
            <a:endParaRPr lang="el-GR" altLang="el-GR" sz="1200"/>
          </a:p>
        </p:txBody>
      </p:sp>
    </p:spTree>
    <p:extLst>
      <p:ext uri="{BB962C8B-B14F-4D97-AF65-F5344CB8AC3E}">
        <p14:creationId xmlns:p14="http://schemas.microsoft.com/office/powerpoint/2010/main" val="23111943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8"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96259"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DF640C0-82D1-4A43-B1BC-7688BBD547A9}" type="slidenum">
              <a:rPr lang="el-GR" altLang="el-GR" sz="1200"/>
              <a:pPr/>
              <a:t>48</a:t>
            </a:fld>
            <a:endParaRPr lang="el-GR" altLang="el-GR" sz="1200"/>
          </a:p>
        </p:txBody>
      </p:sp>
    </p:spTree>
    <p:extLst>
      <p:ext uri="{BB962C8B-B14F-4D97-AF65-F5344CB8AC3E}">
        <p14:creationId xmlns:p14="http://schemas.microsoft.com/office/powerpoint/2010/main" val="3245024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0"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99331"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9CA5B829-3EB4-4520-AD8F-1BFDC280E84B}" type="slidenum">
              <a:rPr lang="el-GR" altLang="el-GR" sz="1200"/>
              <a:pPr/>
              <a:t>50</a:t>
            </a:fld>
            <a:endParaRPr lang="el-GR" altLang="el-GR" sz="1200"/>
          </a:p>
        </p:txBody>
      </p:sp>
    </p:spTree>
    <p:extLst>
      <p:ext uri="{BB962C8B-B14F-4D97-AF65-F5344CB8AC3E}">
        <p14:creationId xmlns:p14="http://schemas.microsoft.com/office/powerpoint/2010/main" val="11996819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8"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101379"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1627C572-8A23-4B67-A7AB-88992E9A6D5E}" type="slidenum">
              <a:rPr lang="el-GR" altLang="el-GR" sz="1200"/>
              <a:pPr/>
              <a:t>51</a:t>
            </a:fld>
            <a:endParaRPr lang="el-GR" altLang="el-GR" sz="1200"/>
          </a:p>
        </p:txBody>
      </p:sp>
    </p:spTree>
    <p:extLst>
      <p:ext uri="{BB962C8B-B14F-4D97-AF65-F5344CB8AC3E}">
        <p14:creationId xmlns:p14="http://schemas.microsoft.com/office/powerpoint/2010/main" val="2128746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17411"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D5BD8871-630A-4FCB-B3EC-3A954585160B}" type="slidenum">
              <a:rPr lang="el-GR" altLang="el-GR" sz="1200"/>
              <a:pPr/>
              <a:t>4</a:t>
            </a:fld>
            <a:endParaRPr lang="el-GR" altLang="el-GR" sz="1200"/>
          </a:p>
        </p:txBody>
      </p:sp>
    </p:spTree>
    <p:extLst>
      <p:ext uri="{BB962C8B-B14F-4D97-AF65-F5344CB8AC3E}">
        <p14:creationId xmlns:p14="http://schemas.microsoft.com/office/powerpoint/2010/main" val="30182378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6"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103427"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B0DC0AC1-69D2-4A0D-8846-A179AEC9BCB9}" type="slidenum">
              <a:rPr lang="el-GR" altLang="el-GR" sz="1200"/>
              <a:pPr/>
              <a:t>52</a:t>
            </a:fld>
            <a:endParaRPr lang="el-GR" altLang="el-GR" sz="1200"/>
          </a:p>
        </p:txBody>
      </p:sp>
    </p:spTree>
    <p:extLst>
      <p:ext uri="{BB962C8B-B14F-4D97-AF65-F5344CB8AC3E}">
        <p14:creationId xmlns:p14="http://schemas.microsoft.com/office/powerpoint/2010/main" val="41035837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4"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105475"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A5CE5137-8AE0-459C-84F1-22A7305A4586}" type="slidenum">
              <a:rPr lang="el-GR" altLang="el-GR" sz="1200"/>
              <a:pPr/>
              <a:t>53</a:t>
            </a:fld>
            <a:endParaRPr lang="el-GR" altLang="el-GR" sz="1200"/>
          </a:p>
        </p:txBody>
      </p:sp>
    </p:spTree>
    <p:extLst>
      <p:ext uri="{BB962C8B-B14F-4D97-AF65-F5344CB8AC3E}">
        <p14:creationId xmlns:p14="http://schemas.microsoft.com/office/powerpoint/2010/main" val="33452849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2"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107523"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2290F252-E6CD-4742-9C69-350E2BCDB7AF}" type="slidenum">
              <a:rPr lang="el-GR" altLang="el-GR" sz="1200"/>
              <a:pPr/>
              <a:t>54</a:t>
            </a:fld>
            <a:endParaRPr lang="el-GR" altLang="el-GR" sz="1200"/>
          </a:p>
        </p:txBody>
      </p:sp>
    </p:spTree>
    <p:extLst>
      <p:ext uri="{BB962C8B-B14F-4D97-AF65-F5344CB8AC3E}">
        <p14:creationId xmlns:p14="http://schemas.microsoft.com/office/powerpoint/2010/main" val="33465321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0"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109571"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600492F0-0335-4C51-A860-5DA6018E2464}" type="slidenum">
              <a:rPr lang="el-GR" altLang="el-GR" sz="1200"/>
              <a:pPr/>
              <a:t>55</a:t>
            </a:fld>
            <a:endParaRPr lang="el-GR" altLang="el-GR" sz="1200"/>
          </a:p>
        </p:txBody>
      </p:sp>
    </p:spTree>
    <p:extLst>
      <p:ext uri="{BB962C8B-B14F-4D97-AF65-F5344CB8AC3E}">
        <p14:creationId xmlns:p14="http://schemas.microsoft.com/office/powerpoint/2010/main" val="3627579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8"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111619"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C1DDCD6A-4347-4243-93CC-BD7F53827929}" type="slidenum">
              <a:rPr lang="el-GR" altLang="el-GR" sz="1200"/>
              <a:pPr/>
              <a:t>56</a:t>
            </a:fld>
            <a:endParaRPr lang="el-GR" altLang="el-GR" sz="1200"/>
          </a:p>
        </p:txBody>
      </p:sp>
    </p:spTree>
    <p:extLst>
      <p:ext uri="{BB962C8B-B14F-4D97-AF65-F5344CB8AC3E}">
        <p14:creationId xmlns:p14="http://schemas.microsoft.com/office/powerpoint/2010/main" val="2839083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6"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smtClean="0"/>
          </a:p>
        </p:txBody>
      </p:sp>
      <p:sp>
        <p:nvSpPr>
          <p:cNvPr id="113667"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11B36BC4-2CA2-4997-8B93-B4799A5803CA}" type="slidenum">
              <a:rPr lang="el-GR" altLang="el-GR" sz="1200"/>
              <a:pPr/>
              <a:t>57</a:t>
            </a:fld>
            <a:endParaRPr lang="el-GR" altLang="el-GR" sz="1200"/>
          </a:p>
        </p:txBody>
      </p:sp>
    </p:spTree>
    <p:extLst>
      <p:ext uri="{BB962C8B-B14F-4D97-AF65-F5344CB8AC3E}">
        <p14:creationId xmlns:p14="http://schemas.microsoft.com/office/powerpoint/2010/main" val="12621242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4"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ct val="0"/>
              </a:spcBef>
              <a:buFontTx/>
              <a:buChar char="•"/>
            </a:pPr>
            <a:endParaRPr lang="en-US" altLang="el-GR" smtClean="0"/>
          </a:p>
        </p:txBody>
      </p:sp>
      <p:sp>
        <p:nvSpPr>
          <p:cNvPr id="115715"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950CC3E9-0457-4DB5-9882-804A369BCD1D}" type="slidenum">
              <a:rPr lang="el-GR" altLang="el-GR" sz="1200"/>
              <a:pPr/>
              <a:t>58</a:t>
            </a:fld>
            <a:endParaRPr lang="el-GR" altLang="el-GR" sz="1200"/>
          </a:p>
        </p:txBody>
      </p:sp>
    </p:spTree>
    <p:extLst>
      <p:ext uri="{BB962C8B-B14F-4D97-AF65-F5344CB8AC3E}">
        <p14:creationId xmlns:p14="http://schemas.microsoft.com/office/powerpoint/2010/main" val="4179698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smtClean="0"/>
          </a:p>
        </p:txBody>
      </p:sp>
      <p:sp>
        <p:nvSpPr>
          <p:cNvPr id="1177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C1FFB5C8-F3A7-4B2F-9DA5-85EF5B530405}" type="slidenum">
              <a:rPr lang="el-GR" altLang="el-GR" sz="1200"/>
              <a:pPr/>
              <a:t>59</a:t>
            </a:fld>
            <a:endParaRPr lang="el-GR" altLang="el-GR" sz="1200"/>
          </a:p>
        </p:txBody>
      </p:sp>
    </p:spTree>
    <p:extLst>
      <p:ext uri="{BB962C8B-B14F-4D97-AF65-F5344CB8AC3E}">
        <p14:creationId xmlns:p14="http://schemas.microsoft.com/office/powerpoint/2010/main" val="2846133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6282ED2-3CA2-482E-88B7-45DE4CE8B1A8}" type="slidenum">
              <a:rPr lang="el-GR" altLang="el-GR"/>
              <a:pPr/>
              <a:t>60</a:t>
            </a:fld>
            <a:endParaRPr lang="el-GR" altLang="el-GR"/>
          </a:p>
        </p:txBody>
      </p:sp>
    </p:spTree>
    <p:extLst>
      <p:ext uri="{BB962C8B-B14F-4D97-AF65-F5344CB8AC3E}">
        <p14:creationId xmlns:p14="http://schemas.microsoft.com/office/powerpoint/2010/main" val="24079093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B8264B4-893D-4241-9322-C7A265AF66D4}" type="slidenum">
              <a:rPr lang="el-GR" altLang="el-GR"/>
              <a:pPr/>
              <a:t>61</a:t>
            </a:fld>
            <a:endParaRPr lang="el-GR" altLang="el-GR"/>
          </a:p>
        </p:txBody>
      </p:sp>
    </p:spTree>
    <p:extLst>
      <p:ext uri="{BB962C8B-B14F-4D97-AF65-F5344CB8AC3E}">
        <p14:creationId xmlns:p14="http://schemas.microsoft.com/office/powerpoint/2010/main" val="498328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21507"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53A26C70-4254-4534-8150-1A8D74639063}" type="slidenum">
              <a:rPr lang="el-GR" altLang="el-GR" sz="1200"/>
              <a:pPr/>
              <a:t>7</a:t>
            </a:fld>
            <a:endParaRPr lang="el-GR" altLang="el-GR" sz="1200"/>
          </a:p>
        </p:txBody>
      </p:sp>
    </p:spTree>
    <p:extLst>
      <p:ext uri="{BB962C8B-B14F-4D97-AF65-F5344CB8AC3E}">
        <p14:creationId xmlns:p14="http://schemas.microsoft.com/office/powerpoint/2010/main" val="197240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smtClean="0"/>
          </a:p>
        </p:txBody>
      </p:sp>
      <p:sp>
        <p:nvSpPr>
          <p:cNvPr id="1239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4C5CB20E-9CC4-48B3-AAF8-785D9F576841}" type="slidenum">
              <a:rPr lang="el-GR" altLang="el-GR" sz="1200"/>
              <a:pPr/>
              <a:t>62</a:t>
            </a:fld>
            <a:endParaRPr lang="el-GR" altLang="el-GR" sz="1200"/>
          </a:p>
        </p:txBody>
      </p:sp>
    </p:spTree>
    <p:extLst>
      <p:ext uri="{BB962C8B-B14F-4D97-AF65-F5344CB8AC3E}">
        <p14:creationId xmlns:p14="http://schemas.microsoft.com/office/powerpoint/2010/main" val="2623750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smtClean="0"/>
          </a:p>
        </p:txBody>
      </p:sp>
      <p:sp>
        <p:nvSpPr>
          <p:cNvPr id="1259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52FFB46C-55E0-40DB-96F3-40346C2E7284}" type="slidenum">
              <a:rPr lang="el-GR" altLang="el-GR" sz="1200"/>
              <a:pPr/>
              <a:t>63</a:t>
            </a:fld>
            <a:endParaRPr lang="el-GR" altLang="el-GR" sz="1200"/>
          </a:p>
        </p:txBody>
      </p:sp>
    </p:spTree>
    <p:extLst>
      <p:ext uri="{BB962C8B-B14F-4D97-AF65-F5344CB8AC3E}">
        <p14:creationId xmlns:p14="http://schemas.microsoft.com/office/powerpoint/2010/main" val="627706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455845C-7E25-47C7-A56C-7A257C32EAAD}" type="slidenum">
              <a:rPr lang="el-GR" altLang="el-GR"/>
              <a:pPr/>
              <a:t>64</a:t>
            </a:fld>
            <a:endParaRPr lang="el-GR" altLang="el-GR"/>
          </a:p>
        </p:txBody>
      </p:sp>
    </p:spTree>
    <p:extLst>
      <p:ext uri="{BB962C8B-B14F-4D97-AF65-F5344CB8AC3E}">
        <p14:creationId xmlns:p14="http://schemas.microsoft.com/office/powerpoint/2010/main" val="15773281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ABF54B5-2FBD-4127-AAA2-D0BE9C9B3262}" type="slidenum">
              <a:rPr lang="el-GR" altLang="el-GR">
                <a:solidFill>
                  <a:srgbClr val="000000"/>
                </a:solidFill>
              </a:rPr>
              <a:pPr/>
              <a:t>65</a:t>
            </a:fld>
            <a:endParaRPr lang="el-GR" altLang="el-GR">
              <a:solidFill>
                <a:srgbClr val="000000"/>
              </a:solidFill>
            </a:endParaRPr>
          </a:p>
        </p:txBody>
      </p:sp>
    </p:spTree>
    <p:extLst>
      <p:ext uri="{BB962C8B-B14F-4D97-AF65-F5344CB8AC3E}">
        <p14:creationId xmlns:p14="http://schemas.microsoft.com/office/powerpoint/2010/main" val="245887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24579"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70DD9630-18B4-4C3F-B1C5-A75E35CCD16A}" type="slidenum">
              <a:rPr lang="el-GR" altLang="el-GR" sz="1200"/>
              <a:pPr/>
              <a:t>9</a:t>
            </a:fld>
            <a:endParaRPr lang="el-GR" altLang="el-GR" sz="1200"/>
          </a:p>
        </p:txBody>
      </p:sp>
    </p:spTree>
    <p:extLst>
      <p:ext uri="{BB962C8B-B14F-4D97-AF65-F5344CB8AC3E}">
        <p14:creationId xmlns:p14="http://schemas.microsoft.com/office/powerpoint/2010/main" val="3322251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26627"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56A5F5B6-6B77-42C4-A545-00A6F46E2286}" type="slidenum">
              <a:rPr lang="el-GR" altLang="el-GR" sz="1200"/>
              <a:pPr/>
              <a:t>10</a:t>
            </a:fld>
            <a:endParaRPr lang="el-GR" altLang="el-GR" sz="1200"/>
          </a:p>
        </p:txBody>
      </p:sp>
    </p:spTree>
    <p:extLst>
      <p:ext uri="{BB962C8B-B14F-4D97-AF65-F5344CB8AC3E}">
        <p14:creationId xmlns:p14="http://schemas.microsoft.com/office/powerpoint/2010/main" val="2613497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30723"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63F9C54E-FFAF-4697-B1AA-1E3601C513F2}" type="slidenum">
              <a:rPr lang="el-GR" altLang="el-GR" sz="1200"/>
              <a:pPr/>
              <a:t>13</a:t>
            </a:fld>
            <a:endParaRPr lang="el-GR" altLang="el-GR" sz="1200"/>
          </a:p>
        </p:txBody>
      </p:sp>
    </p:spTree>
    <p:extLst>
      <p:ext uri="{BB962C8B-B14F-4D97-AF65-F5344CB8AC3E}">
        <p14:creationId xmlns:p14="http://schemas.microsoft.com/office/powerpoint/2010/main" val="2700026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32771"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60D029F4-6FD1-4FC2-B97B-5742EDEE05B1}" type="slidenum">
              <a:rPr lang="el-GR" altLang="el-GR" sz="1200"/>
              <a:pPr/>
              <a:t>14</a:t>
            </a:fld>
            <a:endParaRPr lang="el-GR" altLang="el-GR" sz="1200"/>
          </a:p>
        </p:txBody>
      </p:sp>
    </p:spTree>
    <p:extLst>
      <p:ext uri="{BB962C8B-B14F-4D97-AF65-F5344CB8AC3E}">
        <p14:creationId xmlns:p14="http://schemas.microsoft.com/office/powerpoint/2010/main" val="3434891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707137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4"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fld id="{B25DC665-4101-4603-AE9B-6CED065CE333}" type="slidenum">
              <a:rPr lang="el-GR" altLang="el-GR" sz="1200">
                <a:solidFill>
                  <a:srgbClr val="5075BC"/>
                </a:solidFill>
              </a:rPr>
              <a:pPr algn="ctr" eaLnBrk="1" hangingPunct="1"/>
              <a:t>‹#›</a:t>
            </a:fld>
            <a:endParaRPr lang="el-GR" altLang="el-GR" sz="1200">
              <a:solidFill>
                <a:srgbClr val="5075BC"/>
              </a:solidFill>
            </a:endParaRPr>
          </a:p>
        </p:txBody>
      </p:sp>
      <p:sp>
        <p:nvSpPr>
          <p:cNvPr id="5"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n-US" sz="1000" b="1" dirty="0" err="1">
                <a:solidFill>
                  <a:srgbClr val="5075BC"/>
                </a:solidFill>
                <a:latin typeface="+mn-lt"/>
                <a:ea typeface="+mn-ea"/>
              </a:rPr>
              <a:t>Ressourcen</a:t>
            </a:r>
            <a:endParaRPr lang="en-US" sz="1000" dirty="0">
              <a:solidFill>
                <a:srgbClr val="5075BC"/>
              </a:solidFill>
              <a:latin typeface="+mn-lt"/>
              <a:ea typeface="ＭＳ Ｐゴシック" pitchFamily="34" charset="-128"/>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75822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3681710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4"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fld id="{4A1FA3D1-E3E2-42BC-B135-5FFA24429059}" type="slidenum">
              <a:rPr lang="el-GR" altLang="el-GR" sz="1200">
                <a:solidFill>
                  <a:srgbClr val="5075BC"/>
                </a:solidFill>
              </a:rPr>
              <a:pPr algn="ctr" eaLnBrk="1" hangingPunct="1"/>
              <a:t>‹#›</a:t>
            </a:fld>
            <a:endParaRPr lang="el-GR" altLang="el-GR" sz="1200">
              <a:solidFill>
                <a:srgbClr val="5075BC"/>
              </a:solidFill>
            </a:endParaRPr>
          </a:p>
        </p:txBody>
      </p:sp>
      <p:sp>
        <p:nvSpPr>
          <p:cNvPr id="5"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n-US" sz="1000" b="1" dirty="0" err="1">
                <a:solidFill>
                  <a:srgbClr val="5075BC"/>
                </a:solidFill>
                <a:latin typeface="+mn-lt"/>
                <a:ea typeface="+mn-ea"/>
              </a:rPr>
              <a:t>Ressourcen</a:t>
            </a:r>
            <a:endParaRPr lang="en-US" sz="1000" dirty="0">
              <a:solidFill>
                <a:srgbClr val="5075BC"/>
              </a:solidFill>
              <a:latin typeface="+mn-lt"/>
              <a:ea typeface="ＭＳ Ｐゴシック" pitchFamily="34" charset="-128"/>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sz="4000" b="1">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Tree>
    <p:extLst>
      <p:ext uri="{BB962C8B-B14F-4D97-AF65-F5344CB8AC3E}">
        <p14:creationId xmlns:p14="http://schemas.microsoft.com/office/powerpoint/2010/main" val="2904608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2172435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fld id="{7F8A8DF8-62FA-4153-9E45-C37B294EFD20}" type="slidenum">
              <a:rPr lang="el-GR" altLang="el-GR" sz="1200">
                <a:solidFill>
                  <a:srgbClr val="5075BC"/>
                </a:solidFill>
              </a:rPr>
              <a:pPr algn="ctr" eaLnBrk="1" hangingPunct="1"/>
              <a:t>‹#›</a:t>
            </a:fld>
            <a:endParaRPr lang="el-GR" altLang="el-GR" sz="1200">
              <a:solidFill>
                <a:srgbClr val="5075BC"/>
              </a:solidFill>
            </a:endParaRPr>
          </a:p>
        </p:txBody>
      </p:sp>
      <p:sp>
        <p:nvSpPr>
          <p:cNvPr id="6"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n-US" sz="1000" b="1" dirty="0" err="1">
                <a:solidFill>
                  <a:srgbClr val="5075BC"/>
                </a:solidFill>
                <a:latin typeface="+mn-lt"/>
                <a:ea typeface="+mn-ea"/>
              </a:rPr>
              <a:t>Ressourcen</a:t>
            </a:r>
            <a:endParaRPr lang="en-US" sz="1000" dirty="0">
              <a:solidFill>
                <a:srgbClr val="5075BC"/>
              </a:solidFill>
              <a:latin typeface="+mn-lt"/>
              <a:ea typeface="ＭＳ Ｐゴシック" pitchFamily="34" charset="-128"/>
            </a:endParaRPr>
          </a:p>
        </p:txBody>
      </p:sp>
      <p:pic>
        <p:nvPicPr>
          <p:cNvPr id="7"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593204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7"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fld id="{AF513919-AB0E-4B1E-AE45-FAF68612C79B}" type="slidenum">
              <a:rPr lang="el-GR" altLang="el-GR" sz="1200">
                <a:solidFill>
                  <a:srgbClr val="5075BC"/>
                </a:solidFill>
              </a:rPr>
              <a:pPr algn="ctr" eaLnBrk="1" hangingPunct="1"/>
              <a:t>‹#›</a:t>
            </a:fld>
            <a:endParaRPr lang="el-GR" altLang="el-GR" sz="1200">
              <a:solidFill>
                <a:srgbClr val="5075BC"/>
              </a:solidFill>
            </a:endParaRPr>
          </a:p>
        </p:txBody>
      </p:sp>
      <p:sp>
        <p:nvSpPr>
          <p:cNvPr id="8"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n-US" sz="1000" b="1" dirty="0" err="1">
                <a:solidFill>
                  <a:srgbClr val="5075BC"/>
                </a:solidFill>
                <a:latin typeface="+mn-lt"/>
                <a:ea typeface="+mn-ea"/>
              </a:rPr>
              <a:t>Ressourcen</a:t>
            </a:r>
            <a:endParaRPr lang="en-US" sz="1000" dirty="0">
              <a:solidFill>
                <a:srgbClr val="5075BC"/>
              </a:solidFill>
              <a:latin typeface="+mn-lt"/>
              <a:ea typeface="ＭＳ Ｐゴシック" pitchFamily="34" charset="-128"/>
            </a:endParaRPr>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2412171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fld id="{8D0DE27E-EDF7-43D1-81D3-6234B79B020C}" type="slidenum">
              <a:rPr lang="el-GR" altLang="el-GR" sz="1200">
                <a:solidFill>
                  <a:srgbClr val="5075BC"/>
                </a:solidFill>
              </a:rPr>
              <a:pPr algn="ctr" eaLnBrk="1" hangingPunct="1"/>
              <a:t>‹#›</a:t>
            </a:fld>
            <a:endParaRPr lang="el-GR" altLang="el-GR" sz="1200">
              <a:solidFill>
                <a:srgbClr val="5075BC"/>
              </a:solidFill>
            </a:endParaRPr>
          </a:p>
        </p:txBody>
      </p:sp>
      <p:sp>
        <p:nvSpPr>
          <p:cNvPr id="4"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n-US" sz="1000" b="1" dirty="0" err="1">
                <a:solidFill>
                  <a:srgbClr val="5075BC"/>
                </a:solidFill>
                <a:latin typeface="+mn-lt"/>
                <a:ea typeface="+mn-ea"/>
              </a:rPr>
              <a:t>Ressourcen</a:t>
            </a:r>
            <a:endParaRPr lang="en-US" sz="1000" dirty="0">
              <a:solidFill>
                <a:srgbClr val="5075BC"/>
              </a:solidFill>
              <a:latin typeface="+mn-lt"/>
              <a:ea typeface="ＭＳ Ｐゴシック" pitchFamily="34" charset="-128"/>
            </a:endParaRPr>
          </a:p>
        </p:txBody>
      </p:sp>
      <p:pic>
        <p:nvPicPr>
          <p:cNvPr id="5"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Tree>
    <p:extLst>
      <p:ext uri="{BB962C8B-B14F-4D97-AF65-F5344CB8AC3E}">
        <p14:creationId xmlns:p14="http://schemas.microsoft.com/office/powerpoint/2010/main" val="4091476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5849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5"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fld id="{E2DE334C-8377-4CF8-BDFB-65F50EB4D810}" type="slidenum">
              <a:rPr lang="el-GR" altLang="el-GR" sz="1200">
                <a:solidFill>
                  <a:srgbClr val="5075BC"/>
                </a:solidFill>
              </a:rPr>
              <a:pPr algn="ctr" eaLnBrk="1" hangingPunct="1"/>
              <a:t>‹#›</a:t>
            </a:fld>
            <a:endParaRPr lang="el-GR" altLang="el-GR" sz="1200">
              <a:solidFill>
                <a:srgbClr val="5075BC"/>
              </a:solidFill>
            </a:endParaRPr>
          </a:p>
        </p:txBody>
      </p:sp>
      <p:sp>
        <p:nvSpPr>
          <p:cNvPr id="7"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n-US" sz="1000" b="1" dirty="0" err="1">
                <a:solidFill>
                  <a:srgbClr val="5075BC"/>
                </a:solidFill>
                <a:latin typeface="+mn-lt"/>
                <a:ea typeface="+mn-ea"/>
              </a:rPr>
              <a:t>Ressourcen</a:t>
            </a:r>
            <a:endParaRPr lang="en-US" sz="1000" dirty="0">
              <a:solidFill>
                <a:srgbClr val="5075BC"/>
              </a:solidFill>
              <a:latin typeface="+mn-lt"/>
              <a:ea typeface="ＭＳ Ｐゴシック" pitchFamily="34" charset="-128"/>
            </a:endParaRPr>
          </a:p>
        </p:txBody>
      </p:sp>
      <p:pic>
        <p:nvPicPr>
          <p:cNvPr id="8"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dirty="0" smtClean="0"/>
              <a:t>Στυλ κύριου τίτλου</a:t>
            </a:r>
            <a:endParaRPr lang="el-GR" dirty="0"/>
          </a:p>
        </p:txBody>
      </p:sp>
    </p:spTree>
    <p:extLst>
      <p:ext uri="{BB962C8B-B14F-4D97-AF65-F5344CB8AC3E}">
        <p14:creationId xmlns:p14="http://schemas.microsoft.com/office/powerpoint/2010/main" val="4292807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5"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fld id="{9524E308-661F-405C-BA20-4D2B62866069}" type="slidenum">
              <a:rPr lang="el-GR" altLang="el-GR" sz="1200">
                <a:solidFill>
                  <a:srgbClr val="5075BC"/>
                </a:solidFill>
              </a:rPr>
              <a:pPr algn="ctr" eaLnBrk="1" hangingPunct="1"/>
              <a:t>‹#›</a:t>
            </a:fld>
            <a:endParaRPr lang="el-GR" altLang="el-GR" sz="1200">
              <a:solidFill>
                <a:srgbClr val="5075BC"/>
              </a:solidFill>
            </a:endParaRPr>
          </a:p>
        </p:txBody>
      </p:sp>
      <p:sp>
        <p:nvSpPr>
          <p:cNvPr id="6"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n-US" sz="1000" b="1" dirty="0" err="1">
                <a:solidFill>
                  <a:srgbClr val="5075BC"/>
                </a:solidFill>
                <a:latin typeface="+mn-lt"/>
                <a:ea typeface="+mn-ea"/>
              </a:rPr>
              <a:t>Ressourcen</a:t>
            </a:r>
            <a:endParaRPr lang="en-US" sz="1000" dirty="0">
              <a:solidFill>
                <a:srgbClr val="5075BC"/>
              </a:solidFill>
              <a:latin typeface="+mn-lt"/>
              <a:ea typeface="ＭＳ Ｐゴシック" pitchFamily="34" charset="-128"/>
            </a:endParaRPr>
          </a:p>
        </p:txBody>
      </p:sp>
      <p:pic>
        <p:nvPicPr>
          <p:cNvPr id="7"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εικόνας 2"/>
          <p:cNvSpPr>
            <a:spLocks noGrp="1"/>
          </p:cNvSpPr>
          <p:nvPr>
            <p:ph type="pic" idx="1"/>
          </p:nvPr>
        </p:nvSpPr>
        <p:spPr>
          <a:xfrm>
            <a:off x="1792288" y="1556792"/>
            <a:ext cx="5486400" cy="34563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dirty="0" smtClean="0"/>
              <a:t>Στυλ κύριου τίτλου</a:t>
            </a:r>
            <a:endParaRPr lang="el-GR" dirty="0"/>
          </a:p>
        </p:txBody>
      </p:sp>
    </p:spTree>
    <p:extLst>
      <p:ext uri="{BB962C8B-B14F-4D97-AF65-F5344CB8AC3E}">
        <p14:creationId xmlns:p14="http://schemas.microsoft.com/office/powerpoint/2010/main" val="3827583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Tree>
  </p:cSld>
  <p:clrMap bg1="lt1" tx1="dk1" bg2="lt2" tx2="dk2" accent1="accent1" accent2="accent2" accent3="accent3" accent4="accent4" accent5="accent5" accent6="accent6" hlink="hlink" folHlink="folHlink"/>
  <p:sldLayoutIdLst>
    <p:sldLayoutId id="2147483741" r:id="rId1"/>
    <p:sldLayoutId id="2147483745" r:id="rId2"/>
    <p:sldLayoutId id="2147483742" r:id="rId3"/>
    <p:sldLayoutId id="2147483746" r:id="rId4"/>
    <p:sldLayoutId id="2147483747" r:id="rId5"/>
    <p:sldLayoutId id="2147483748" r:id="rId6"/>
    <p:sldLayoutId id="2147483743" r:id="rId7"/>
    <p:sldLayoutId id="2147483749" r:id="rId8"/>
    <p:sldLayoutId id="2147483750" r:id="rId9"/>
    <p:sldLayoutId id="2147483751" r:id="rId10"/>
    <p:sldLayoutId id="2147483744"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000" b="1" kern="1200">
          <a:solidFill>
            <a:schemeClr val="accent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000" b="1">
          <a:solidFill>
            <a:schemeClr val="accent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000" b="1">
          <a:solidFill>
            <a:schemeClr val="accent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000" b="1">
          <a:solidFill>
            <a:schemeClr val="accent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000" b="1">
          <a:solidFill>
            <a:schemeClr val="accent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accent1"/>
          </a:solidFill>
          <a:latin typeface="Calibri" charset="0"/>
          <a:ea typeface="ＭＳ Ｐゴシック" charset="0"/>
        </a:defRPr>
      </a:lvl6pPr>
      <a:lvl7pPr marL="914400" algn="ctr" rtl="0" fontAlgn="base">
        <a:spcBef>
          <a:spcPct val="0"/>
        </a:spcBef>
        <a:spcAft>
          <a:spcPct val="0"/>
        </a:spcAft>
        <a:defRPr sz="4400">
          <a:solidFill>
            <a:schemeClr val="accent1"/>
          </a:solidFill>
          <a:latin typeface="Calibri" charset="0"/>
          <a:ea typeface="ＭＳ Ｐゴシック" charset="0"/>
        </a:defRPr>
      </a:lvl7pPr>
      <a:lvl8pPr marL="1371600" algn="ctr" rtl="0" fontAlgn="base">
        <a:spcBef>
          <a:spcPct val="0"/>
        </a:spcBef>
        <a:spcAft>
          <a:spcPct val="0"/>
        </a:spcAft>
        <a:defRPr sz="4400">
          <a:solidFill>
            <a:schemeClr val="accent1"/>
          </a:solidFill>
          <a:latin typeface="Calibri" charset="0"/>
          <a:ea typeface="ＭＳ Ｐゴシック" charset="0"/>
        </a:defRPr>
      </a:lvl8pPr>
      <a:lvl9pPr marL="1828800" algn="ctr" rtl="0" fontAlgn="base">
        <a:spcBef>
          <a:spcPct val="0"/>
        </a:spcBef>
        <a:spcAft>
          <a:spcPct val="0"/>
        </a:spcAft>
        <a:defRPr sz="4400">
          <a:solidFill>
            <a:schemeClr val="accent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eclass.uoa.gr/courses/GS158/"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opencourses.uoa.gr/"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6" descr="Λογότυπο Εθνικόν και Καποδιστριακόν Πανεπιστήμιον Αθηνών"/>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Τίτλος 1"/>
          <p:cNvSpPr>
            <a:spLocks noGrp="1"/>
          </p:cNvSpPr>
          <p:nvPr>
            <p:ph type="ctrTitle"/>
          </p:nvPr>
        </p:nvSpPr>
        <p:spPr>
          <a:xfrm>
            <a:off x="685800" y="2006600"/>
            <a:ext cx="7772400" cy="1470025"/>
          </a:xfrm>
        </p:spPr>
        <p:txBody>
          <a:bodyPr/>
          <a:lstStyle/>
          <a:p>
            <a:pPr eaLnBrk="1" hangingPunct="1"/>
            <a:r>
              <a:rPr lang="en-US" altLang="el-GR" smtClean="0"/>
              <a:t>Computerlinguistik </a:t>
            </a:r>
            <a:endParaRPr lang="el-GR" altLang="el-GR" smtClean="0">
              <a:solidFill>
                <a:srgbClr val="5075BC"/>
              </a:solidFill>
            </a:endParaRPr>
          </a:p>
        </p:txBody>
      </p:sp>
      <p:sp>
        <p:nvSpPr>
          <p:cNvPr id="10243" name="Υπότιτλος 2"/>
          <p:cNvSpPr>
            <a:spLocks noGrp="1"/>
          </p:cNvSpPr>
          <p:nvPr>
            <p:ph type="subTitle" idx="1"/>
          </p:nvPr>
        </p:nvSpPr>
        <p:spPr>
          <a:xfrm>
            <a:off x="684213" y="3384550"/>
            <a:ext cx="7775575" cy="1752600"/>
          </a:xfrm>
        </p:spPr>
        <p:txBody>
          <a:bodyPr/>
          <a:lstStyle/>
          <a:p>
            <a:pPr eaLnBrk="1" hangingPunct="1"/>
            <a:r>
              <a:rPr lang="en-US" altLang="el-GR" sz="2800" dirty="0" err="1" smtClean="0">
                <a:solidFill>
                  <a:srgbClr val="5075BC"/>
                </a:solidFill>
              </a:rPr>
              <a:t>Lehreinheit</a:t>
            </a:r>
            <a:r>
              <a:rPr lang="el-GR" altLang="el-GR" sz="2800" dirty="0" smtClean="0">
                <a:solidFill>
                  <a:srgbClr val="5075BC"/>
                </a:solidFill>
              </a:rPr>
              <a:t> </a:t>
            </a:r>
            <a:r>
              <a:rPr lang="en-US" altLang="el-GR" sz="2800" dirty="0" smtClean="0">
                <a:solidFill>
                  <a:srgbClr val="5075BC"/>
                </a:solidFill>
              </a:rPr>
              <a:t>6</a:t>
            </a:r>
            <a:r>
              <a:rPr lang="el-GR" altLang="el-GR" sz="2800" dirty="0" smtClean="0">
                <a:solidFill>
                  <a:srgbClr val="5075BC"/>
                </a:solidFill>
              </a:rPr>
              <a:t> </a:t>
            </a:r>
            <a:r>
              <a:rPr lang="en-US" altLang="el-GR" sz="2800" dirty="0" smtClean="0">
                <a:solidFill>
                  <a:srgbClr val="5075BC"/>
                </a:solidFill>
              </a:rPr>
              <a:t>-7</a:t>
            </a:r>
            <a:r>
              <a:rPr lang="el-GR" altLang="el-GR" sz="2800" dirty="0" smtClean="0">
                <a:solidFill>
                  <a:srgbClr val="5075BC"/>
                </a:solidFill>
              </a:rPr>
              <a:t>:</a:t>
            </a:r>
            <a:r>
              <a:rPr lang="en-US" altLang="el-GR" sz="2800" dirty="0" smtClean="0">
                <a:solidFill>
                  <a:srgbClr val="5075BC"/>
                </a:solidFill>
              </a:rPr>
              <a:t> </a:t>
            </a:r>
            <a:r>
              <a:rPr lang="en-US" altLang="el-GR" sz="2800" dirty="0" err="1" smtClean="0"/>
              <a:t>Ressourcen</a:t>
            </a:r>
            <a:endParaRPr lang="el-GR" altLang="el-GR" sz="2800" dirty="0" smtClean="0"/>
          </a:p>
          <a:p>
            <a:pPr eaLnBrk="1" hangingPunct="1"/>
            <a:endParaRPr lang="en-US" altLang="el-GR" sz="2800" dirty="0" smtClean="0"/>
          </a:p>
          <a:p>
            <a:pPr eaLnBrk="1" hangingPunct="1"/>
            <a:r>
              <a:rPr lang="en-US" altLang="el-GR" sz="2800" dirty="0" smtClean="0"/>
              <a:t>Dr.</a:t>
            </a:r>
            <a:r>
              <a:rPr lang="el-GR" altLang="el-GR" sz="2800" dirty="0" smtClean="0"/>
              <a:t> </a:t>
            </a:r>
            <a:r>
              <a:rPr lang="en-US" altLang="el-GR" sz="2800" dirty="0" smtClean="0"/>
              <a:t>Christina </a:t>
            </a:r>
            <a:r>
              <a:rPr lang="en-US" altLang="el-GR" sz="2800" dirty="0" err="1" smtClean="0"/>
              <a:t>Alexandris</a:t>
            </a:r>
            <a:r>
              <a:rPr lang="en-US" altLang="el-GR" sz="2800" dirty="0" smtClean="0"/>
              <a:t> </a:t>
            </a:r>
            <a:endParaRPr lang="el-GR" altLang="el-GR" sz="2800" dirty="0" smtClean="0"/>
          </a:p>
          <a:p>
            <a:pPr eaLnBrk="1" hangingPunct="1"/>
            <a:r>
              <a:rPr lang="en-US" altLang="el-GR" sz="2800" dirty="0" err="1" smtClean="0"/>
              <a:t>Nationale</a:t>
            </a:r>
            <a:r>
              <a:rPr lang="en-US" altLang="el-GR" sz="2800" dirty="0" smtClean="0"/>
              <a:t> </a:t>
            </a:r>
            <a:r>
              <a:rPr lang="en-US" altLang="el-GR" sz="2800" dirty="0" err="1" smtClean="0"/>
              <a:t>Universität</a:t>
            </a:r>
            <a:r>
              <a:rPr lang="en-US" altLang="el-GR" sz="2800" dirty="0" smtClean="0"/>
              <a:t> </a:t>
            </a:r>
            <a:r>
              <a:rPr lang="en-US" altLang="el-GR" sz="2800" dirty="0" err="1" smtClean="0"/>
              <a:t>Athen</a:t>
            </a:r>
            <a:endParaRPr lang="en-US" altLang="el-GR" sz="2800" dirty="0" smtClean="0"/>
          </a:p>
          <a:p>
            <a:pPr eaLnBrk="1" hangingPunct="1"/>
            <a:r>
              <a:rPr lang="en-US" altLang="el-GR" sz="2800" dirty="0" smtClean="0"/>
              <a:t>Deutsche </a:t>
            </a:r>
            <a:r>
              <a:rPr lang="en-US" altLang="el-GR" sz="2800" dirty="0" err="1" smtClean="0"/>
              <a:t>Sprache</a:t>
            </a:r>
            <a:r>
              <a:rPr lang="en-US" altLang="el-GR" sz="2800" dirty="0" smtClean="0"/>
              <a:t> und </a:t>
            </a:r>
            <a:r>
              <a:rPr lang="en-US" altLang="el-GR" sz="2800" dirty="0" err="1" smtClean="0"/>
              <a:t>Literatur</a:t>
            </a:r>
            <a:endParaRPr lang="el-GR" altLang="el-GR" sz="2800" dirty="0" smtClean="0"/>
          </a:p>
          <a:p>
            <a:pPr eaLnBrk="1" hangingPunct="1"/>
            <a:endParaRPr lang="el-GR" altLang="el-GR" sz="2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de-DE" dirty="0">
                <a:ea typeface="+mj-ea"/>
                <a:cs typeface="+mj-cs"/>
              </a:rPr>
              <a:t>Lexikalisch-semantische Wortnetze</a:t>
            </a:r>
            <a:endParaRPr lang="el-GR" dirty="0">
              <a:ea typeface="+mj-ea"/>
              <a:cs typeface="+mj-cs"/>
            </a:endParaRPr>
          </a:p>
        </p:txBody>
      </p:sp>
      <p:sp>
        <p:nvSpPr>
          <p:cNvPr id="25602" name="Θέση περιεχομένου 2"/>
          <p:cNvSpPr>
            <a:spLocks noGrp="1"/>
          </p:cNvSpPr>
          <p:nvPr>
            <p:ph idx="1"/>
          </p:nvPr>
        </p:nvSpPr>
        <p:spPr>
          <a:xfrm>
            <a:off x="463550" y="1557338"/>
            <a:ext cx="8229600" cy="4525962"/>
          </a:xfrm>
        </p:spPr>
        <p:txBody>
          <a:bodyPr/>
          <a:lstStyle/>
          <a:p>
            <a:pPr marL="0" indent="0" eaLnBrk="1" hangingPunct="1">
              <a:buFont typeface="Arial" panose="020B0604020202020204" pitchFamily="34" charset="0"/>
              <a:buNone/>
            </a:pPr>
            <a:r>
              <a:rPr lang="de-DE" altLang="el-GR" smtClean="0"/>
              <a:t>können generell als eine Art Lexika bezeichnet werden, die die semantischen und sonstigen linguistischen Beziehungen zwischen Wörtern oder Wendungen beschreiben (Anwendungsgebiet der theoretischen Linguistik). </a:t>
            </a:r>
            <a:endParaRPr lang="en-US" altLang="el-GR"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US" altLang="el-GR" smtClean="0"/>
              <a:t>Aufgabengebiete bezüglich der Ressourcen (1/2)</a:t>
            </a:r>
          </a:p>
        </p:txBody>
      </p:sp>
      <p:sp>
        <p:nvSpPr>
          <p:cNvPr id="27650" name="Content Placeholder 2"/>
          <p:cNvSpPr>
            <a:spLocks noGrp="1"/>
          </p:cNvSpPr>
          <p:nvPr>
            <p:ph idx="1"/>
          </p:nvPr>
        </p:nvSpPr>
        <p:spPr>
          <a:xfrm>
            <a:off x="463550" y="1557338"/>
            <a:ext cx="8229600" cy="4895850"/>
          </a:xfrm>
        </p:spPr>
        <p:txBody>
          <a:bodyPr/>
          <a:lstStyle/>
          <a:p>
            <a:pPr eaLnBrk="1" hangingPunct="1"/>
            <a:r>
              <a:rPr lang="de-DE" altLang="el-GR" smtClean="0"/>
              <a:t>Ein Aufgabengebiet der Computerlinguistik ist das Sammeln computerlinguistisch relevanter Informationen für die Erstellung von Ressourcen (z.B. Lexika und Korpora). </a:t>
            </a:r>
          </a:p>
          <a:p>
            <a:pPr eaLnBrk="1" hangingPunct="1"/>
            <a:r>
              <a:rPr lang="de-DE" altLang="el-GR" smtClean="0"/>
              <a:t>Das Aufbereiten computerlinguistischer Daten konstituiert ein weiteres Aufgabengebiet bezüglich der Ressourcen.</a:t>
            </a:r>
          </a:p>
          <a:p>
            <a:pPr eaLnBrk="1" hangingPunct="1">
              <a:buFont typeface="Arial" panose="020B0604020202020204" pitchFamily="34" charset="0"/>
              <a:buNone/>
            </a:pPr>
            <a:endParaRPr lang="en-US" altLang="el-GR"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altLang="el-GR" smtClean="0"/>
              <a:t>Aufgabengebiete bezüglich der Ressourcen (2/2)</a:t>
            </a:r>
          </a:p>
        </p:txBody>
      </p:sp>
      <p:sp>
        <p:nvSpPr>
          <p:cNvPr id="28674" name="Content Placeholder 2"/>
          <p:cNvSpPr>
            <a:spLocks noGrp="1"/>
          </p:cNvSpPr>
          <p:nvPr>
            <p:ph idx="1"/>
          </p:nvPr>
        </p:nvSpPr>
        <p:spPr>
          <a:xfrm>
            <a:off x="463550" y="1557338"/>
            <a:ext cx="8229600" cy="4895850"/>
          </a:xfrm>
        </p:spPr>
        <p:txBody>
          <a:bodyPr/>
          <a:lstStyle/>
          <a:p>
            <a:pPr eaLnBrk="1" hangingPunct="1">
              <a:lnSpc>
                <a:spcPct val="90000"/>
              </a:lnSpc>
            </a:pPr>
            <a:r>
              <a:rPr lang="de-DE" altLang="el-GR" sz="3000" smtClean="0"/>
              <a:t>Bei der Aufbereitung computerlinguistischer Daten wird die interne Darstellung der computerlinguistisch relevanten Informationen durch Datenmodelle, </a:t>
            </a:r>
            <a:r>
              <a:rPr lang="en-US" altLang="el-GR" sz="3000" smtClean="0"/>
              <a:t>linguistische Repräsentationsformate und/oder Repräsentationsformate </a:t>
            </a:r>
            <a:r>
              <a:rPr lang="de-DE" altLang="el-GR" sz="3000" smtClean="0"/>
              <a:t>aus dem Bereich der Informatik (z.B. Markup-Sprachen) errreicht. </a:t>
            </a:r>
          </a:p>
          <a:p>
            <a:pPr eaLnBrk="1" hangingPunct="1">
              <a:lnSpc>
                <a:spcPct val="90000"/>
              </a:lnSpc>
            </a:pPr>
            <a:r>
              <a:rPr lang="de-DE" altLang="el-GR" sz="3000" smtClean="0"/>
              <a:t>Ein Aufgabengebiet in dem Computerlinguistischen Bereich der Ressourcen ist es auch computerlinguistische Daten zu verwalten und zur Verfügung zu stellen.</a:t>
            </a:r>
            <a:endParaRPr lang="en-US" altLang="el-GR" sz="3000" smtClean="0"/>
          </a:p>
          <a:p>
            <a:pPr eaLnBrk="1" hangingPunct="1">
              <a:lnSpc>
                <a:spcPct val="90000"/>
              </a:lnSpc>
            </a:pPr>
            <a:endParaRPr lang="en-US" altLang="el-GR" sz="300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Autofit/>
          </a:bodyPr>
          <a:lstStyle/>
          <a:p>
            <a:pPr eaLnBrk="1" fontAlgn="auto" hangingPunct="1">
              <a:spcAft>
                <a:spcPts val="0"/>
              </a:spcAft>
              <a:defRPr/>
            </a:pPr>
            <a:r>
              <a:rPr lang="en-US" dirty="0" err="1">
                <a:ea typeface="+mj-ea"/>
                <a:cs typeface="+mj-cs"/>
              </a:rPr>
              <a:t>Wiederverwertbarkeit</a:t>
            </a:r>
            <a:r>
              <a:rPr lang="en-US" dirty="0">
                <a:ea typeface="+mj-ea"/>
                <a:cs typeface="+mj-cs"/>
              </a:rPr>
              <a:t> der </a:t>
            </a:r>
            <a:r>
              <a:rPr lang="en-US" dirty="0" err="1">
                <a:ea typeface="+mj-ea"/>
                <a:cs typeface="+mj-cs"/>
              </a:rPr>
              <a:t>Ressourcen</a:t>
            </a:r>
            <a:endParaRPr lang="el-GR" dirty="0">
              <a:ea typeface="+mj-ea"/>
              <a:cs typeface="+mj-cs"/>
            </a:endParaRPr>
          </a:p>
        </p:txBody>
      </p:sp>
      <p:sp>
        <p:nvSpPr>
          <p:cNvPr id="29698" name="Θέση περιεχομένου 2"/>
          <p:cNvSpPr>
            <a:spLocks noGrp="1"/>
          </p:cNvSpPr>
          <p:nvPr>
            <p:ph idx="1"/>
          </p:nvPr>
        </p:nvSpPr>
        <p:spPr>
          <a:xfrm>
            <a:off x="463550" y="1557338"/>
            <a:ext cx="8229600" cy="4525962"/>
          </a:xfrm>
        </p:spPr>
        <p:txBody>
          <a:bodyPr/>
          <a:lstStyle/>
          <a:p>
            <a:pPr eaLnBrk="1" hangingPunct="1"/>
            <a:r>
              <a:rPr lang="de-DE" altLang="el-GR" sz="2400" smtClean="0"/>
              <a:t>Ein entscheidender Faktor bei der Aufbereitung computerlinguistischer Daten ist ihre </a:t>
            </a:r>
            <a:r>
              <a:rPr lang="de-DE" altLang="el-GR" sz="2400" b="1" smtClean="0"/>
              <a:t>Wiederverwertbarkeit</a:t>
            </a:r>
            <a:r>
              <a:rPr lang="de-DE" altLang="el-GR" sz="2400" smtClean="0"/>
              <a:t> (Re-usability). </a:t>
            </a:r>
          </a:p>
          <a:p>
            <a:pPr eaLnBrk="1" hangingPunct="1"/>
            <a:r>
              <a:rPr lang="de-DE" altLang="el-GR" sz="2400" smtClean="0"/>
              <a:t>Aus Gründen der Wiederverwertbarkeit (Re-usability) wird versucht zu erreichen, dass die computerlinguistischen Daten in den Ressourcen auch auβerhalb eines Systems (d.h. auch in anderen Systemen) brauchbar und nicht nur system-spezifi sch sind. </a:t>
            </a:r>
          </a:p>
          <a:p>
            <a:pPr eaLnBrk="1" hangingPunct="1"/>
            <a:r>
              <a:rPr lang="de-DE" altLang="el-GR" sz="2400" smtClean="0"/>
              <a:t>Es wird versucht, sich an </a:t>
            </a:r>
            <a:r>
              <a:rPr lang="de-DE" altLang="el-GR" sz="2400" b="1" smtClean="0"/>
              <a:t>allgemein akzeptierten Standards </a:t>
            </a:r>
            <a:r>
              <a:rPr lang="de-DE" altLang="el-GR" sz="2400" smtClean="0"/>
              <a:t>sowohl im Bereich der Linguistik als auch im Bereich der Informatik </a:t>
            </a:r>
            <a:r>
              <a:rPr lang="en-US" altLang="el-GR" sz="2400" smtClean="0"/>
              <a:t>(z.B. XML) zu orientieren.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Autofit/>
          </a:bodyPr>
          <a:lstStyle/>
          <a:p>
            <a:pPr eaLnBrk="1" fontAlgn="auto" hangingPunct="1">
              <a:spcAft>
                <a:spcPts val="0"/>
              </a:spcAft>
              <a:defRPr/>
            </a:pPr>
            <a:r>
              <a:rPr lang="el-GR" dirty="0" smtClean="0">
                <a:ea typeface="+mj-ea"/>
                <a:cs typeface="+mj-cs"/>
              </a:rPr>
              <a:t/>
            </a:r>
            <a:br>
              <a:rPr lang="el-GR" dirty="0" smtClean="0">
                <a:ea typeface="+mj-ea"/>
                <a:cs typeface="+mj-cs"/>
              </a:rPr>
            </a:br>
            <a:r>
              <a:rPr lang="en-US" dirty="0" err="1" smtClean="0">
                <a:ea typeface="+mj-ea"/>
                <a:cs typeface="+mj-cs"/>
              </a:rPr>
              <a:t>Quellen</a:t>
            </a:r>
            <a:r>
              <a:rPr lang="en-US" dirty="0" smtClean="0">
                <a:ea typeface="+mj-ea"/>
                <a:cs typeface="+mj-cs"/>
              </a:rPr>
              <a:t> </a:t>
            </a:r>
            <a:r>
              <a:rPr lang="en-US" dirty="0">
                <a:ea typeface="+mj-ea"/>
                <a:cs typeface="+mj-cs"/>
              </a:rPr>
              <a:t>von </a:t>
            </a:r>
            <a:r>
              <a:rPr lang="en-US" dirty="0" err="1">
                <a:ea typeface="+mj-ea"/>
                <a:cs typeface="+mj-cs"/>
              </a:rPr>
              <a:t>Ressourcen</a:t>
            </a:r>
            <a:r>
              <a:rPr lang="en-US" dirty="0">
                <a:ea typeface="+mj-ea"/>
                <a:cs typeface="+mj-cs"/>
              </a:rPr>
              <a:t>:</a:t>
            </a:r>
            <a:br>
              <a:rPr lang="en-US" dirty="0">
                <a:ea typeface="+mj-ea"/>
                <a:cs typeface="+mj-cs"/>
              </a:rPr>
            </a:br>
            <a:endParaRPr lang="el-GR" dirty="0">
              <a:ea typeface="+mj-ea"/>
              <a:cs typeface="+mj-cs"/>
            </a:endParaRPr>
          </a:p>
        </p:txBody>
      </p:sp>
      <p:sp>
        <p:nvSpPr>
          <p:cNvPr id="31746" name="Θέση περιεχομένου 2"/>
          <p:cNvSpPr>
            <a:spLocks noGrp="1"/>
          </p:cNvSpPr>
          <p:nvPr>
            <p:ph idx="1"/>
          </p:nvPr>
        </p:nvSpPr>
        <p:spPr>
          <a:xfrm>
            <a:off x="463550" y="1557338"/>
            <a:ext cx="8229600" cy="4525962"/>
          </a:xfrm>
        </p:spPr>
        <p:txBody>
          <a:bodyPr/>
          <a:lstStyle/>
          <a:p>
            <a:pPr marL="452438" indent="-452438" eaLnBrk="1" hangingPunct="1">
              <a:lnSpc>
                <a:spcPct val="130000"/>
              </a:lnSpc>
              <a:buFont typeface="Arial" charset="0"/>
              <a:buNone/>
              <a:defRPr/>
            </a:pPr>
            <a:r>
              <a:rPr lang="en-US" sz="2800" dirty="0">
                <a:ea typeface="ＭＳ Ｐゴシック" charset="0"/>
              </a:rPr>
              <a:t>(1) </a:t>
            </a:r>
            <a:r>
              <a:rPr lang="en-US" sz="2800" b="1" dirty="0" err="1">
                <a:ea typeface="ＭＳ Ｐゴシック" charset="0"/>
              </a:rPr>
              <a:t>Lexikalisch-semantische</a:t>
            </a:r>
            <a:r>
              <a:rPr lang="en-US" sz="2800" b="1" dirty="0">
                <a:ea typeface="ＭＳ Ｐゴシック" charset="0"/>
              </a:rPr>
              <a:t> </a:t>
            </a:r>
            <a:r>
              <a:rPr lang="en-US" sz="2800" b="1" dirty="0" err="1">
                <a:ea typeface="ＭＳ Ｐゴシック" charset="0"/>
              </a:rPr>
              <a:t>Wortnetze</a:t>
            </a:r>
            <a:r>
              <a:rPr lang="en-US" sz="2800" b="1" dirty="0">
                <a:ea typeface="ＭＳ Ｐゴシック" charset="0"/>
              </a:rPr>
              <a:t> </a:t>
            </a:r>
            <a:r>
              <a:rPr lang="en-US" sz="2800" dirty="0">
                <a:ea typeface="ＭＳ Ｐゴシック" charset="0"/>
              </a:rPr>
              <a:t>(</a:t>
            </a:r>
            <a:r>
              <a:rPr lang="en-US" sz="2800" dirty="0" err="1">
                <a:ea typeface="ＭＳ Ｐゴシック" charset="0"/>
              </a:rPr>
              <a:t>Anwendungsgebiet</a:t>
            </a:r>
            <a:r>
              <a:rPr lang="en-US" sz="2800" dirty="0">
                <a:ea typeface="ＭＳ Ｐゴシック" charset="0"/>
              </a:rPr>
              <a:t> der </a:t>
            </a:r>
            <a:r>
              <a:rPr lang="en-US" sz="2800" dirty="0" err="1">
                <a:ea typeface="ＭＳ Ｐゴシック" charset="0"/>
              </a:rPr>
              <a:t>theoretischen</a:t>
            </a:r>
            <a:r>
              <a:rPr lang="en-US" sz="2800" dirty="0">
                <a:ea typeface="ＭＳ Ｐゴシック" charset="0"/>
              </a:rPr>
              <a:t> </a:t>
            </a:r>
            <a:r>
              <a:rPr lang="en-US" sz="2800" dirty="0" err="1">
                <a:ea typeface="ＭＳ Ｐゴシック" charset="0"/>
              </a:rPr>
              <a:t>Linguistik</a:t>
            </a:r>
            <a:r>
              <a:rPr lang="en-US" sz="2800" dirty="0">
                <a:ea typeface="ＭＳ Ｐゴシック" charset="0"/>
              </a:rPr>
              <a:t>)</a:t>
            </a:r>
          </a:p>
          <a:p>
            <a:pPr marL="0" indent="0" eaLnBrk="1" hangingPunct="1">
              <a:lnSpc>
                <a:spcPct val="130000"/>
              </a:lnSpc>
              <a:buFont typeface="Arial" charset="0"/>
              <a:buNone/>
              <a:defRPr/>
            </a:pPr>
            <a:r>
              <a:rPr lang="en-US" sz="2800" dirty="0">
                <a:ea typeface="ＭＳ Ｐゴシック" charset="0"/>
              </a:rPr>
              <a:t>(2) </a:t>
            </a:r>
            <a:r>
              <a:rPr lang="en-US" sz="2800" b="1" dirty="0" err="1">
                <a:ea typeface="ＭＳ Ｐゴシック" charset="0"/>
              </a:rPr>
              <a:t>Sprachdatenbanken</a:t>
            </a:r>
            <a:endParaRPr lang="en-US" sz="2800" b="1" dirty="0">
              <a:ea typeface="ＭＳ Ｐゴシック" charset="0"/>
            </a:endParaRPr>
          </a:p>
          <a:p>
            <a:pPr marL="452438" indent="-452438" eaLnBrk="1" hangingPunct="1">
              <a:lnSpc>
                <a:spcPct val="130000"/>
              </a:lnSpc>
              <a:buFont typeface="Arial" charset="0"/>
              <a:buNone/>
              <a:defRPr/>
            </a:pPr>
            <a:r>
              <a:rPr lang="de-DE" sz="2800" dirty="0">
                <a:ea typeface="ＭＳ Ｐゴシック" charset="0"/>
              </a:rPr>
              <a:t>(3) </a:t>
            </a:r>
            <a:r>
              <a:rPr lang="de-DE" sz="2800" b="1" dirty="0">
                <a:ea typeface="ＭＳ Ｐゴシック" charset="0"/>
              </a:rPr>
              <a:t>Sprachliche Daten in annotierter Form </a:t>
            </a:r>
            <a:r>
              <a:rPr lang="de-DE" sz="2800" dirty="0">
                <a:ea typeface="ＭＳ Ｐゴシック" charset="0"/>
              </a:rPr>
              <a:t>(unter Anwendung </a:t>
            </a:r>
            <a:r>
              <a:rPr lang="en-US" sz="2800" dirty="0" err="1">
                <a:ea typeface="ＭＳ Ｐゴシック" charset="0"/>
              </a:rPr>
              <a:t>computerlinguistischer</a:t>
            </a:r>
            <a:r>
              <a:rPr lang="en-US" sz="2800" dirty="0">
                <a:ea typeface="ＭＳ Ｐゴシック" charset="0"/>
              </a:rPr>
              <a:t> </a:t>
            </a:r>
            <a:r>
              <a:rPr lang="en-US" sz="2800" dirty="0" err="1">
                <a:ea typeface="ＭＳ Ｐゴシック" charset="0"/>
              </a:rPr>
              <a:t>Analysemethoden</a:t>
            </a:r>
            <a:r>
              <a:rPr lang="en-US" sz="2800" dirty="0">
                <a:ea typeface="ＭＳ Ｐゴシック" charset="0"/>
              </a:rPr>
              <a:t>), </a:t>
            </a:r>
            <a:r>
              <a:rPr lang="en-US" sz="2800" dirty="0" err="1">
                <a:ea typeface="ＭＳ Ｐゴシック" charset="0"/>
              </a:rPr>
              <a:t>z.B</a:t>
            </a:r>
            <a:r>
              <a:rPr lang="en-US" sz="2800" dirty="0">
                <a:ea typeface="ＭＳ Ｐゴシック" charset="0"/>
              </a:rPr>
              <a:t>: </a:t>
            </a:r>
            <a:r>
              <a:rPr lang="en-US" sz="2800" dirty="0" err="1">
                <a:ea typeface="ＭＳ Ｐゴシック" charset="0"/>
              </a:rPr>
              <a:t>Baumbanken</a:t>
            </a:r>
            <a:r>
              <a:rPr lang="en-US" sz="2800" dirty="0">
                <a:ea typeface="ＭＳ Ｐゴシック" charset="0"/>
              </a:rPr>
              <a:t>.</a:t>
            </a:r>
          </a:p>
          <a:p>
            <a:pPr marL="0" indent="0" eaLnBrk="1" hangingPunct="1">
              <a:lnSpc>
                <a:spcPct val="130000"/>
              </a:lnSpc>
              <a:buFont typeface="Arial" charset="0"/>
              <a:buNone/>
              <a:defRPr/>
            </a:pPr>
            <a:r>
              <a:rPr lang="en-US" sz="2800" dirty="0">
                <a:ea typeface="ＭＳ Ｐゴシック" charset="0"/>
              </a:rPr>
              <a:t>(4) das </a:t>
            </a:r>
            <a:r>
              <a:rPr lang="en-US" sz="2800" b="1" dirty="0">
                <a:ea typeface="ＭＳ Ｐゴシック" charset="0"/>
              </a:rPr>
              <a:t>World-Wide-Web (WWW)</a:t>
            </a:r>
            <a:endParaRPr lang="en-US" sz="2800" dirty="0">
              <a:ea typeface="ＭＳ Ｐゴシック"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Τίτλος 1"/>
          <p:cNvSpPr>
            <a:spLocks noGrp="1"/>
          </p:cNvSpPr>
          <p:nvPr>
            <p:ph type="title"/>
          </p:nvPr>
        </p:nvSpPr>
        <p:spPr/>
        <p:txBody>
          <a:bodyPr/>
          <a:lstStyle/>
          <a:p>
            <a:pPr eaLnBrk="1" hangingPunct="1"/>
            <a:r>
              <a:rPr lang="en-US" altLang="el-GR" smtClean="0"/>
              <a:t>Aufgabengebiete:</a:t>
            </a:r>
            <a:endParaRPr lang="el-GR" altLang="el-GR" smtClean="0"/>
          </a:p>
        </p:txBody>
      </p:sp>
      <p:sp>
        <p:nvSpPr>
          <p:cNvPr id="33794" name="Θέση περιεχομένου 2"/>
          <p:cNvSpPr>
            <a:spLocks noGrp="1"/>
          </p:cNvSpPr>
          <p:nvPr>
            <p:ph idx="1"/>
          </p:nvPr>
        </p:nvSpPr>
        <p:spPr>
          <a:xfrm>
            <a:off x="463550" y="1557338"/>
            <a:ext cx="8229600" cy="4525962"/>
          </a:xfrm>
        </p:spPr>
        <p:txBody>
          <a:bodyPr/>
          <a:lstStyle/>
          <a:p>
            <a:pPr marL="452438" indent="-452438" eaLnBrk="1" hangingPunct="1">
              <a:buFont typeface="Arial" panose="020B0604020202020204" pitchFamily="34" charset="0"/>
              <a:buNone/>
            </a:pPr>
            <a:r>
              <a:rPr lang="de-DE" altLang="el-GR" sz="2800" smtClean="0"/>
              <a:t>(1) Das </a:t>
            </a:r>
            <a:r>
              <a:rPr lang="de-DE" altLang="el-GR" sz="2800" b="1" smtClean="0"/>
              <a:t>Sammeln computerlinguistisch relevanter Informationen,</a:t>
            </a:r>
          </a:p>
          <a:p>
            <a:pPr marL="452438" indent="-452438" eaLnBrk="1" hangingPunct="1">
              <a:buFont typeface="Arial" panose="020B0604020202020204" pitchFamily="34" charset="0"/>
              <a:buNone/>
            </a:pPr>
            <a:r>
              <a:rPr lang="de-DE" altLang="el-GR" sz="2800" smtClean="0"/>
              <a:t>(2) das </a:t>
            </a:r>
            <a:r>
              <a:rPr lang="de-DE" altLang="el-GR" sz="2800" b="1" smtClean="0"/>
              <a:t>Aufbereiten computerlinguistischer Daten und</a:t>
            </a:r>
          </a:p>
          <a:p>
            <a:pPr marL="452438" indent="-452438" eaLnBrk="1" hangingPunct="1">
              <a:buFont typeface="Arial" panose="020B0604020202020204" pitchFamily="34" charset="0"/>
              <a:buNone/>
            </a:pPr>
            <a:r>
              <a:rPr lang="de-DE" altLang="el-GR" sz="2800" smtClean="0"/>
              <a:t>deren </a:t>
            </a:r>
            <a:r>
              <a:rPr lang="de-DE" altLang="el-GR" sz="2800" b="1" smtClean="0"/>
              <a:t>interne Darstellung (Datenmodelle, Repräsentationsformate, </a:t>
            </a:r>
            <a:r>
              <a:rPr lang="en-US" altLang="el-GR" sz="2800" smtClean="0"/>
              <a:t>Markup-Sprachen)</a:t>
            </a:r>
          </a:p>
          <a:p>
            <a:pPr marL="452438" indent="-452438" eaLnBrk="1" hangingPunct="1">
              <a:buFont typeface="Arial" panose="020B0604020202020204" pitchFamily="34" charset="0"/>
              <a:buNone/>
            </a:pPr>
            <a:r>
              <a:rPr lang="de-DE" altLang="el-GR" sz="2800" smtClean="0"/>
              <a:t>(3) die Verwaltung und Zurverfügungstellung computerlinguistischer </a:t>
            </a:r>
            <a:r>
              <a:rPr lang="en-US" altLang="el-GR" sz="2800" smtClean="0"/>
              <a:t>Daten.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Θέση κειμένου 5"/>
          <p:cNvSpPr>
            <a:spLocks noGrp="1"/>
          </p:cNvSpPr>
          <p:nvPr>
            <p:ph type="body" idx="1"/>
          </p:nvPr>
        </p:nvSpPr>
        <p:spPr/>
        <p:txBody>
          <a:bodyPr/>
          <a:lstStyle/>
          <a:p>
            <a:pPr eaLnBrk="1" hangingPunct="1"/>
            <a:r>
              <a:rPr lang="en-US" altLang="el-GR" sz="2800" smtClean="0"/>
              <a:t>Ressourcen</a:t>
            </a:r>
          </a:p>
          <a:p>
            <a:pPr eaLnBrk="1" hangingPunct="1"/>
            <a:endParaRPr lang="el-GR" altLang="el-GR" smtClean="0"/>
          </a:p>
        </p:txBody>
      </p:sp>
      <p:sp>
        <p:nvSpPr>
          <p:cNvPr id="35842" name="Τίτλος 4"/>
          <p:cNvSpPr>
            <a:spLocks noGrp="1"/>
          </p:cNvSpPr>
          <p:nvPr>
            <p:ph type="title"/>
          </p:nvPr>
        </p:nvSpPr>
        <p:spPr/>
        <p:txBody>
          <a:bodyPr/>
          <a:lstStyle/>
          <a:p>
            <a:pPr eaLnBrk="1" hangingPunct="1"/>
            <a:r>
              <a:rPr lang="en-US" altLang="el-GR" smtClean="0"/>
              <a:t>Lexika</a:t>
            </a:r>
            <a:endParaRPr lang="el-GR" altLang="el-GR"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Τίτλος 1"/>
          <p:cNvSpPr>
            <a:spLocks noGrp="1"/>
          </p:cNvSpPr>
          <p:nvPr>
            <p:ph type="title"/>
          </p:nvPr>
        </p:nvSpPr>
        <p:spPr/>
        <p:txBody>
          <a:bodyPr/>
          <a:lstStyle/>
          <a:p>
            <a:pPr eaLnBrk="1" hangingPunct="1"/>
            <a:r>
              <a:rPr lang="en-US" altLang="el-GR" smtClean="0"/>
              <a:t>Lexikographie-</a:t>
            </a:r>
            <a:r>
              <a:rPr lang="de-DE" altLang="el-GR" smtClean="0"/>
              <a:t> Grad der Komplexität eines Lexikonaufbaus</a:t>
            </a:r>
            <a:endParaRPr lang="el-GR" altLang="el-GR" smtClean="0"/>
          </a:p>
        </p:txBody>
      </p:sp>
      <p:sp>
        <p:nvSpPr>
          <p:cNvPr id="37890" name="Θέση περιεχομένου 2"/>
          <p:cNvSpPr>
            <a:spLocks noGrp="1"/>
          </p:cNvSpPr>
          <p:nvPr>
            <p:ph idx="1"/>
          </p:nvPr>
        </p:nvSpPr>
        <p:spPr>
          <a:xfrm>
            <a:off x="463550" y="1557338"/>
            <a:ext cx="8229600" cy="4751387"/>
          </a:xfrm>
        </p:spPr>
        <p:txBody>
          <a:bodyPr/>
          <a:lstStyle/>
          <a:p>
            <a:pPr eaLnBrk="1" hangingPunct="1">
              <a:lnSpc>
                <a:spcPct val="90000"/>
              </a:lnSpc>
            </a:pPr>
            <a:r>
              <a:rPr lang="de-DE" altLang="el-GR" sz="2800" smtClean="0"/>
              <a:t>Ein Lexikon kann als ein Inventar von Wörtern, Wortbestandteilen oder Wortgruppen definiert werden, in dem verarbeitungsrelevante Informationen gegeben werden (Heid, 2004). </a:t>
            </a:r>
          </a:p>
          <a:p>
            <a:pPr eaLnBrk="1" hangingPunct="1">
              <a:lnSpc>
                <a:spcPct val="90000"/>
              </a:lnSpc>
            </a:pPr>
            <a:r>
              <a:rPr lang="de-DE" altLang="el-GR" sz="2800" smtClean="0"/>
              <a:t>Der Grad der Komplexität reicht dabei von eher einfachen Aussprachewortlisten bis hin zu komplexen, terminologischen Handbüchern (Gibbon, 2004). </a:t>
            </a:r>
          </a:p>
          <a:p>
            <a:pPr eaLnBrk="1" hangingPunct="1">
              <a:lnSpc>
                <a:spcPct val="90000"/>
              </a:lnSpc>
            </a:pPr>
            <a:r>
              <a:rPr lang="de-DE" altLang="el-GR" sz="2800" smtClean="0"/>
              <a:t>Ein Übersetzungslexikon kann als ein sehr komplexes Lexikon bezeichnet werden, in dem subtile Unterschiede zwischen Sprachen definiert werden. </a:t>
            </a:r>
            <a:endParaRPr lang="en-US" altLang="el-GR" sz="28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Τίτλος 1"/>
          <p:cNvSpPr>
            <a:spLocks noGrp="1"/>
          </p:cNvSpPr>
          <p:nvPr>
            <p:ph type="title"/>
          </p:nvPr>
        </p:nvSpPr>
        <p:spPr>
          <a:xfrm>
            <a:off x="468313" y="476250"/>
            <a:ext cx="8229600" cy="1368425"/>
          </a:xfrm>
        </p:spPr>
        <p:txBody>
          <a:bodyPr/>
          <a:lstStyle/>
          <a:p>
            <a:pPr eaLnBrk="1" hangingPunct="1"/>
            <a:r>
              <a:rPr lang="de-DE" altLang="el-GR" smtClean="0"/>
              <a:t>Beispiel</a:t>
            </a:r>
            <a:br>
              <a:rPr lang="de-DE" altLang="el-GR" smtClean="0"/>
            </a:br>
            <a:r>
              <a:rPr lang="de-DE" altLang="el-GR" smtClean="0"/>
              <a:t>aus einem Wirtschaftslexikon </a:t>
            </a:r>
            <a:br>
              <a:rPr lang="de-DE" altLang="el-GR" smtClean="0"/>
            </a:br>
            <a:r>
              <a:rPr lang="de-DE" altLang="el-GR" smtClean="0"/>
              <a:t>für Deutsch und Griechisch</a:t>
            </a:r>
            <a:endParaRPr lang="el-GR" altLang="el-GR" smtClean="0"/>
          </a:p>
        </p:txBody>
      </p:sp>
      <p:sp>
        <p:nvSpPr>
          <p:cNvPr id="39938" name="Θέση περιεχομένου 2"/>
          <p:cNvSpPr>
            <a:spLocks noGrp="1"/>
          </p:cNvSpPr>
          <p:nvPr>
            <p:ph idx="1"/>
          </p:nvPr>
        </p:nvSpPr>
        <p:spPr>
          <a:xfrm>
            <a:off x="468313" y="2205038"/>
            <a:ext cx="8229600" cy="4525962"/>
          </a:xfrm>
        </p:spPr>
        <p:txBody>
          <a:bodyPr/>
          <a:lstStyle/>
          <a:p>
            <a:pPr eaLnBrk="1" hangingPunct="1"/>
            <a:r>
              <a:rPr lang="en-US" altLang="el-GR" sz="2800" smtClean="0"/>
              <a:t>Rabattmarke = </a:t>
            </a:r>
            <a:r>
              <a:rPr lang="el-GR" altLang="el-GR" sz="2800" smtClean="0"/>
              <a:t>κουπόνι δώρων</a:t>
            </a:r>
          </a:p>
          <a:p>
            <a:pPr eaLnBrk="1" hangingPunct="1"/>
            <a:r>
              <a:rPr lang="en-US" altLang="el-GR" sz="2800" smtClean="0"/>
              <a:t>Rabatt = </a:t>
            </a:r>
            <a:r>
              <a:rPr lang="el-GR" altLang="el-GR" sz="2800" smtClean="0"/>
              <a:t>έκπτωση, προεξόφληση, υφαίρεση</a:t>
            </a:r>
          </a:p>
          <a:p>
            <a:pPr eaLnBrk="1" hangingPunct="1"/>
            <a:r>
              <a:rPr lang="el-GR" altLang="el-GR" sz="2800" smtClean="0"/>
              <a:t>=&gt; (mit) Rabatt gewähren =προεξοφλώ (συναλλαγματική), υφαιρώ</a:t>
            </a:r>
          </a:p>
          <a:p>
            <a:pPr eaLnBrk="1" hangingPunct="1"/>
            <a:r>
              <a:rPr lang="en-US" altLang="el-GR" sz="2800" smtClean="0"/>
              <a:t>=&gt; (mit) Rabatt verkaufen =</a:t>
            </a:r>
            <a:r>
              <a:rPr lang="el-GR" altLang="el-GR" sz="2800" smtClean="0"/>
              <a:t>πουλώ με έκπτωση</a:t>
            </a:r>
          </a:p>
          <a:p>
            <a:pPr eaLnBrk="1" hangingPunct="1"/>
            <a:r>
              <a:rPr lang="en-US" altLang="el-GR" sz="2800" smtClean="0"/>
              <a:t>=&gt; (mit) Rabatt geben =</a:t>
            </a:r>
            <a:r>
              <a:rPr lang="el-GR" altLang="el-GR" sz="2800" smtClean="0"/>
              <a:t>δίδω/παρέχω έκπτωση</a:t>
            </a:r>
            <a:endParaRPr lang="en-US" altLang="el-GR" sz="28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8313" y="260350"/>
            <a:ext cx="8229600" cy="1143000"/>
          </a:xfrm>
        </p:spPr>
        <p:txBody>
          <a:bodyPr rtlCol="0">
            <a:noAutofit/>
          </a:bodyPr>
          <a:lstStyle/>
          <a:p>
            <a:pPr eaLnBrk="1" fontAlgn="auto" hangingPunct="1">
              <a:spcAft>
                <a:spcPts val="0"/>
              </a:spcAft>
              <a:defRPr/>
            </a:pPr>
            <a:r>
              <a:rPr lang="de-DE" dirty="0">
                <a:ea typeface="+mj-ea"/>
                <a:cs typeface="+mj-cs"/>
              </a:rPr>
              <a:t>Schritte beim Aufbau eines </a:t>
            </a:r>
            <a:r>
              <a:rPr lang="de-DE" dirty="0" smtClean="0">
                <a:ea typeface="+mj-ea"/>
                <a:cs typeface="+mj-cs"/>
              </a:rPr>
              <a:t>Lexikons (1/4)</a:t>
            </a:r>
            <a:endParaRPr lang="el-GR" dirty="0">
              <a:ea typeface="+mj-ea"/>
              <a:cs typeface="+mj-cs"/>
            </a:endParaRPr>
          </a:p>
        </p:txBody>
      </p:sp>
      <p:sp>
        <p:nvSpPr>
          <p:cNvPr id="41986" name="Θέση περιεχομένου 2"/>
          <p:cNvSpPr>
            <a:spLocks noGrp="1"/>
          </p:cNvSpPr>
          <p:nvPr>
            <p:ph idx="1"/>
          </p:nvPr>
        </p:nvSpPr>
        <p:spPr>
          <a:xfrm>
            <a:off x="468313" y="1557338"/>
            <a:ext cx="8229600" cy="4454525"/>
          </a:xfrm>
        </p:spPr>
        <p:txBody>
          <a:bodyPr/>
          <a:lstStyle/>
          <a:p>
            <a:pPr eaLnBrk="1" hangingPunct="1">
              <a:lnSpc>
                <a:spcPct val="90000"/>
              </a:lnSpc>
            </a:pPr>
            <a:r>
              <a:rPr lang="de-DE" altLang="el-GR" sz="2600" smtClean="0"/>
              <a:t>Als erster Schritt beim Aufbau eines Lexikons kann der Prozess der systematischen Datensammlung bezeichnet werden. </a:t>
            </a:r>
          </a:p>
          <a:p>
            <a:pPr eaLnBrk="1" hangingPunct="1">
              <a:lnSpc>
                <a:spcPct val="90000"/>
              </a:lnSpc>
            </a:pPr>
            <a:r>
              <a:rPr lang="de-DE" altLang="el-GR" sz="2600" smtClean="0"/>
              <a:t>Mit der systematischen Datensammlung wird eine konsistente Version der Schriftformen und Transkriptionen der Wörter bzw. Texte erstellt. </a:t>
            </a:r>
          </a:p>
          <a:p>
            <a:pPr eaLnBrk="1" hangingPunct="1">
              <a:lnSpc>
                <a:spcPct val="90000"/>
              </a:lnSpc>
            </a:pPr>
            <a:r>
              <a:rPr lang="de-DE" altLang="el-GR" sz="2600" smtClean="0"/>
              <a:t>Um Konsistenz zu erzielen, werden Darstellungsstandards für Daten verwendet, die sogenannten "DTD" (Document Type Description). Heutzutage werden Darstellungsstandards für Daten in SGML oder XML benutzt (Gibbon, </a:t>
            </a:r>
            <a:r>
              <a:rPr lang="en-US" altLang="el-GR" sz="2600" smtClean="0"/>
              <a:t>2004).</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Θέση κειμένου 5"/>
          <p:cNvSpPr>
            <a:spLocks noGrp="1"/>
          </p:cNvSpPr>
          <p:nvPr>
            <p:ph type="body" idx="1"/>
          </p:nvPr>
        </p:nvSpPr>
        <p:spPr/>
        <p:txBody>
          <a:bodyPr/>
          <a:lstStyle/>
          <a:p>
            <a:pPr eaLnBrk="1" hangingPunct="1"/>
            <a:r>
              <a:rPr lang="en-US" altLang="el-GR" sz="2800" dirty="0" err="1" smtClean="0"/>
              <a:t>Ressourcen</a:t>
            </a:r>
            <a:endParaRPr lang="en-US" altLang="el-GR" sz="2800" dirty="0" smtClean="0"/>
          </a:p>
          <a:p>
            <a:pPr eaLnBrk="1" hangingPunct="1"/>
            <a:endParaRPr lang="el-GR" altLang="el-GR" dirty="0" smtClean="0"/>
          </a:p>
        </p:txBody>
      </p:sp>
      <p:sp>
        <p:nvSpPr>
          <p:cNvPr id="12290" name="Τίτλος 4"/>
          <p:cNvSpPr>
            <a:spLocks noGrp="1"/>
          </p:cNvSpPr>
          <p:nvPr>
            <p:ph type="title"/>
          </p:nvPr>
        </p:nvSpPr>
        <p:spPr/>
        <p:txBody>
          <a:bodyPr/>
          <a:lstStyle/>
          <a:p>
            <a:pPr eaLnBrk="1" hangingPunct="1"/>
            <a:r>
              <a:rPr lang="en-US" altLang="el-GR" smtClean="0"/>
              <a:t>Ressourcen</a:t>
            </a:r>
            <a:r>
              <a:rPr lang="en-US" altLang="el-GR" sz="4400" smtClean="0"/>
              <a:t> - Einführung</a:t>
            </a:r>
            <a:endParaRPr lang="el-GR" altLang="el-GR"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8313" y="261938"/>
            <a:ext cx="8229600" cy="1143000"/>
          </a:xfrm>
        </p:spPr>
        <p:txBody>
          <a:bodyPr rtlCol="0">
            <a:noAutofit/>
          </a:bodyPr>
          <a:lstStyle/>
          <a:p>
            <a:pPr eaLnBrk="1" fontAlgn="auto" hangingPunct="1">
              <a:spcAft>
                <a:spcPts val="0"/>
              </a:spcAft>
              <a:defRPr/>
            </a:pPr>
            <a:r>
              <a:rPr lang="de-DE" dirty="0">
                <a:ea typeface="+mj-ea"/>
                <a:cs typeface="+mj-cs"/>
              </a:rPr>
              <a:t>Schritte beim Aufbau eines </a:t>
            </a:r>
            <a:r>
              <a:rPr lang="de-DE" dirty="0" smtClean="0">
                <a:ea typeface="+mj-ea"/>
                <a:cs typeface="+mj-cs"/>
              </a:rPr>
              <a:t>Lexikons (2/4)</a:t>
            </a:r>
            <a:endParaRPr lang="el-GR" dirty="0">
              <a:ea typeface="+mj-ea"/>
              <a:cs typeface="+mj-cs"/>
            </a:endParaRPr>
          </a:p>
        </p:txBody>
      </p:sp>
      <p:sp>
        <p:nvSpPr>
          <p:cNvPr id="44034" name="Θέση περιεχομένου 2"/>
          <p:cNvSpPr>
            <a:spLocks noGrp="1"/>
          </p:cNvSpPr>
          <p:nvPr>
            <p:ph idx="1"/>
          </p:nvPr>
        </p:nvSpPr>
        <p:spPr>
          <a:xfrm>
            <a:off x="407988" y="1557338"/>
            <a:ext cx="8229600" cy="4525962"/>
          </a:xfrm>
        </p:spPr>
        <p:txBody>
          <a:bodyPr/>
          <a:lstStyle/>
          <a:p>
            <a:pPr eaLnBrk="1" hangingPunct="1"/>
            <a:r>
              <a:rPr lang="de-DE" altLang="el-GR" sz="2400" smtClean="0"/>
              <a:t>Als zweiter Schritt beim Aufbau eines Lexikons findet sowohl eine linguistische als auch eine statistische Analyse der Daten statt. </a:t>
            </a:r>
          </a:p>
          <a:p>
            <a:pPr eaLnBrk="1" hangingPunct="1"/>
            <a:r>
              <a:rPr lang="de-DE" altLang="el-GR" sz="2400" smtClean="0"/>
              <a:t>Die relevanten Einheiten für die Lexikonerstellung werden identifiziert und linguistisch analysiert. </a:t>
            </a:r>
          </a:p>
          <a:p>
            <a:pPr eaLnBrk="1" hangingPunct="1"/>
            <a:r>
              <a:rPr lang="de-DE" altLang="el-GR" sz="2400" smtClean="0"/>
              <a:t>In der statistischen Analyse (Manning und Schütze,1999), die parallel zu der linguistischen Analyse stattfindet, werden u.a. auch statistische Modelle für das Verhalten lexikalischer Einheiten im Kontext erstellt.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8313" y="261938"/>
            <a:ext cx="8229600" cy="1143000"/>
          </a:xfrm>
        </p:spPr>
        <p:txBody>
          <a:bodyPr rtlCol="0">
            <a:noAutofit/>
          </a:bodyPr>
          <a:lstStyle/>
          <a:p>
            <a:pPr eaLnBrk="1" fontAlgn="auto" hangingPunct="1">
              <a:spcAft>
                <a:spcPts val="0"/>
              </a:spcAft>
              <a:defRPr/>
            </a:pPr>
            <a:r>
              <a:rPr lang="de-DE" dirty="0">
                <a:ea typeface="+mj-ea"/>
                <a:cs typeface="+mj-cs"/>
              </a:rPr>
              <a:t>Schritte beim Aufbau eines </a:t>
            </a:r>
            <a:r>
              <a:rPr lang="de-DE" dirty="0" smtClean="0">
                <a:ea typeface="+mj-ea"/>
                <a:cs typeface="+mj-cs"/>
              </a:rPr>
              <a:t>Lexikons (3/4)-I</a:t>
            </a:r>
            <a:endParaRPr lang="el-GR" dirty="0">
              <a:ea typeface="+mj-ea"/>
              <a:cs typeface="+mj-cs"/>
            </a:endParaRPr>
          </a:p>
        </p:txBody>
      </p:sp>
      <p:sp>
        <p:nvSpPr>
          <p:cNvPr id="46082" name="Θέση περιεχομένου 2"/>
          <p:cNvSpPr>
            <a:spLocks noGrp="1"/>
          </p:cNvSpPr>
          <p:nvPr>
            <p:ph idx="1"/>
          </p:nvPr>
        </p:nvSpPr>
        <p:spPr>
          <a:xfrm>
            <a:off x="404813" y="1052513"/>
            <a:ext cx="8229600" cy="5472112"/>
          </a:xfrm>
        </p:spPr>
        <p:txBody>
          <a:bodyPr/>
          <a:lstStyle/>
          <a:p>
            <a:pPr eaLnBrk="1" hangingPunct="1">
              <a:lnSpc>
                <a:spcPct val="110000"/>
              </a:lnSpc>
            </a:pPr>
            <a:endParaRPr lang="de-DE" altLang="el-GR" sz="2000" smtClean="0"/>
          </a:p>
          <a:p>
            <a:pPr eaLnBrk="1" hangingPunct="1">
              <a:lnSpc>
                <a:spcPct val="110000"/>
              </a:lnSpc>
            </a:pPr>
            <a:r>
              <a:rPr lang="de-DE" altLang="el-GR" sz="2200" smtClean="0"/>
              <a:t>In der linguistischen Analyse werden die </a:t>
            </a:r>
            <a:r>
              <a:rPr lang="de-DE" altLang="el-GR" sz="2200" b="1" smtClean="0"/>
              <a:t>Wurzeln</a:t>
            </a:r>
            <a:r>
              <a:rPr lang="de-DE" altLang="el-GR" sz="2200" smtClean="0"/>
              <a:t> oder die </a:t>
            </a:r>
            <a:r>
              <a:rPr lang="de-DE" altLang="el-GR" sz="2200" b="1" smtClean="0"/>
              <a:t>Grundform</a:t>
            </a:r>
            <a:r>
              <a:rPr lang="de-DE" altLang="el-GR" sz="2200" smtClean="0"/>
              <a:t> der Wörter zu </a:t>
            </a:r>
            <a:r>
              <a:rPr lang="de-DE" altLang="el-GR" sz="2200" b="1" smtClean="0"/>
              <a:t>Identifikationszwecken </a:t>
            </a:r>
            <a:r>
              <a:rPr lang="de-DE" altLang="el-GR" sz="2200" smtClean="0"/>
              <a:t>ausgewählt (Infinitiv bei Verben, Nominativ Singular bei Substantiven), alle anderen Flexionsformen werden in der Mesostruktur des Lexikons verarbeitet. </a:t>
            </a:r>
          </a:p>
          <a:p>
            <a:pPr eaLnBrk="1" hangingPunct="1">
              <a:lnSpc>
                <a:spcPct val="110000"/>
              </a:lnSpc>
            </a:pPr>
            <a:r>
              <a:rPr lang="de-DE" altLang="el-GR" sz="2200" smtClean="0"/>
              <a:t>Es sollen z.B. nicht unbedingt alle Flexionsformen eines Verbs getrennt in die Ressource aufgenommen werden: füllen, füllst, füllt, füllte, fülltest, füllten, füllend, gefüllt. Es genügt die Wurzel "füll" zu erfassen, eine Normalform zu Identifikationszwecken auszuwählen und alles andere der Mesostruktur des Lexions zu überlassen, in der die Eigenschaften von Hunderten von ähnlichen Verben zusammengefasst werden können</a:t>
            </a:r>
            <a:r>
              <a:rPr lang="de-DE" altLang="el-GR" sz="2200" b="1" smtClean="0"/>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eaLnBrk="1" fontAlgn="auto" hangingPunct="1">
              <a:spcAft>
                <a:spcPts val="0"/>
              </a:spcAft>
              <a:defRPr/>
            </a:pPr>
            <a:r>
              <a:rPr lang="de-DE" dirty="0">
                <a:ea typeface="+mj-ea"/>
                <a:cs typeface="+mj-cs"/>
              </a:rPr>
              <a:t>Schritte beim Aufbau eines Lexikons (3/4)-</a:t>
            </a:r>
            <a:r>
              <a:rPr lang="de-DE" dirty="0" smtClean="0">
                <a:ea typeface="+mj-ea"/>
                <a:cs typeface="+mj-cs"/>
              </a:rPr>
              <a:t>II</a:t>
            </a:r>
            <a:endParaRPr lang="en-GB" dirty="0">
              <a:ea typeface="+mj-ea"/>
              <a:cs typeface="+mj-cs"/>
            </a:endParaRPr>
          </a:p>
        </p:txBody>
      </p:sp>
      <p:sp>
        <p:nvSpPr>
          <p:cNvPr id="48130" name="Content Placeholder 2"/>
          <p:cNvSpPr>
            <a:spLocks noGrp="1"/>
          </p:cNvSpPr>
          <p:nvPr>
            <p:ph idx="1"/>
          </p:nvPr>
        </p:nvSpPr>
        <p:spPr>
          <a:xfrm>
            <a:off x="463550" y="1557338"/>
            <a:ext cx="8229600" cy="4525962"/>
          </a:xfrm>
        </p:spPr>
        <p:txBody>
          <a:bodyPr/>
          <a:lstStyle/>
          <a:p>
            <a:pPr eaLnBrk="1" hangingPunct="1"/>
            <a:r>
              <a:rPr lang="de-DE" altLang="el-GR" sz="2200" smtClean="0"/>
              <a:t>Es sollen z.B. nicht unbedingt alle Flexionsformen eines Verbs getrennt in die Ressource aufgenommen werden: füllen, füllst, füllt, füllte, fülltest, füllten, füllend, gefüllt. Es genügt die Wurzel "füll" zu erfassen, eine Normalform zu Identifikationszwecken auszuwählen und alles andere der </a:t>
            </a:r>
            <a:r>
              <a:rPr lang="de-DE" altLang="el-GR" sz="2200" b="1" smtClean="0"/>
              <a:t>Mesostruktur</a:t>
            </a:r>
            <a:r>
              <a:rPr lang="de-DE" altLang="el-GR" sz="2200" smtClean="0"/>
              <a:t> des Lexions zu überlassen, in der die Eigenschaften von Hunderten von ähnlichen Verben zusammengefasst werden können</a:t>
            </a:r>
            <a:r>
              <a:rPr lang="de-DE" altLang="el-GR" sz="2200" b="1" smtClean="0"/>
              <a:t> </a:t>
            </a:r>
          </a:p>
          <a:p>
            <a:pPr eaLnBrk="1" hangingPunct="1">
              <a:buFont typeface="Arial" panose="020B0604020202020204" pitchFamily="34" charset="0"/>
              <a:buNone/>
            </a:pPr>
            <a:r>
              <a:rPr lang="de-DE" altLang="el-GR" sz="2200" smtClean="0"/>
              <a:t>(</a:t>
            </a:r>
            <a:r>
              <a:rPr lang="de-DE" altLang="el-GR" sz="2200" b="1" smtClean="0"/>
              <a:t>Operationalisierung</a:t>
            </a:r>
            <a:r>
              <a:rPr lang="de-DE" altLang="el-GR" sz="2200" smtClean="0"/>
              <a:t> einer </a:t>
            </a:r>
            <a:r>
              <a:rPr lang="de-DE" altLang="el-GR" sz="2200" b="1" smtClean="0"/>
              <a:t>Funktion</a:t>
            </a:r>
            <a:r>
              <a:rPr lang="de-DE" altLang="el-GR" sz="2200" smtClean="0"/>
              <a:t>, die zunächst Korpuswörter auf </a:t>
            </a:r>
            <a:r>
              <a:rPr lang="de-DE" altLang="el-GR" sz="2200" b="1" smtClean="0"/>
              <a:t>voll flektierte Lexikonwörter </a:t>
            </a:r>
            <a:r>
              <a:rPr lang="de-DE" altLang="el-GR" sz="2200" smtClean="0"/>
              <a:t>überträgt, und diese dann auf </a:t>
            </a:r>
            <a:r>
              <a:rPr lang="de-DE" altLang="el-GR" sz="2200" b="1" smtClean="0"/>
              <a:t>nichtflektierte Stämme </a:t>
            </a:r>
            <a:r>
              <a:rPr lang="de-DE" altLang="el-GR" sz="2200" smtClean="0"/>
              <a:t>(morphologische Grundformen </a:t>
            </a:r>
            <a:r>
              <a:rPr lang="en-US" altLang="el-GR" sz="2200" smtClean="0"/>
              <a:t>abbildet).</a:t>
            </a:r>
          </a:p>
          <a:p>
            <a:pPr eaLnBrk="1" hangingPunct="1">
              <a:lnSpc>
                <a:spcPct val="80000"/>
              </a:lnSpc>
            </a:pPr>
            <a:endParaRPr lang="en-GB" altLang="el-GR" sz="220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8313" y="261938"/>
            <a:ext cx="8229600" cy="1143000"/>
          </a:xfrm>
        </p:spPr>
        <p:txBody>
          <a:bodyPr rtlCol="0">
            <a:noAutofit/>
          </a:bodyPr>
          <a:lstStyle/>
          <a:p>
            <a:pPr eaLnBrk="1" fontAlgn="auto" hangingPunct="1">
              <a:spcAft>
                <a:spcPts val="0"/>
              </a:spcAft>
              <a:defRPr/>
            </a:pPr>
            <a:r>
              <a:rPr lang="de-DE" dirty="0">
                <a:ea typeface="+mj-ea"/>
                <a:cs typeface="+mj-cs"/>
              </a:rPr>
              <a:t>Schritte beim Aufbau eines </a:t>
            </a:r>
            <a:r>
              <a:rPr lang="de-DE" dirty="0" smtClean="0">
                <a:ea typeface="+mj-ea"/>
                <a:cs typeface="+mj-cs"/>
              </a:rPr>
              <a:t>Lexikons (4/4)</a:t>
            </a:r>
            <a:endParaRPr lang="el-GR" dirty="0">
              <a:ea typeface="+mj-ea"/>
              <a:cs typeface="+mj-cs"/>
            </a:endParaRPr>
          </a:p>
        </p:txBody>
      </p:sp>
      <p:sp>
        <p:nvSpPr>
          <p:cNvPr id="49154" name="Θέση περιεχομένου 2"/>
          <p:cNvSpPr>
            <a:spLocks noGrp="1"/>
          </p:cNvSpPr>
          <p:nvPr>
            <p:ph idx="1"/>
          </p:nvPr>
        </p:nvSpPr>
        <p:spPr>
          <a:xfrm>
            <a:off x="395288" y="1504950"/>
            <a:ext cx="8229600" cy="4197350"/>
          </a:xfrm>
        </p:spPr>
        <p:txBody>
          <a:bodyPr/>
          <a:lstStyle/>
          <a:p>
            <a:pPr eaLnBrk="1" hangingPunct="1"/>
            <a:r>
              <a:rPr lang="de-DE" altLang="el-GR" sz="2800" smtClean="0"/>
              <a:t>Im dritten Schritt werden die gewonnenen lexikalischen Informationen in geeigneter Weise in verschiedene mediale Formen transformiert.</a:t>
            </a:r>
          </a:p>
          <a:p>
            <a:pPr eaLnBrk="1" hangingPunct="1"/>
            <a:r>
              <a:rPr lang="de-DE" altLang="el-GR" sz="2800" smtClean="0"/>
              <a:t>Die Art der medialen Formen, in die lexikalischen Informationen transformiert werden, hängt von dem Anwendungskontext ab. </a:t>
            </a:r>
          </a:p>
          <a:p>
            <a:pPr eaLnBrk="1" hangingPunct="1"/>
            <a:r>
              <a:rPr lang="de-DE" altLang="el-GR" sz="2800" smtClean="0"/>
              <a:t>Schlieβlich werden die transformierten lexikalischen Informationen in Datenbanken </a:t>
            </a:r>
            <a:r>
              <a:rPr lang="en-US" altLang="el-GR" sz="2800" smtClean="0"/>
              <a:t>archiviert.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8313" y="265113"/>
            <a:ext cx="8229600" cy="1143000"/>
          </a:xfrm>
        </p:spPr>
        <p:txBody>
          <a:bodyPr rtlCol="0">
            <a:noAutofit/>
          </a:bodyPr>
          <a:lstStyle/>
          <a:p>
            <a:pPr eaLnBrk="1" fontAlgn="auto" hangingPunct="1">
              <a:spcAft>
                <a:spcPts val="0"/>
              </a:spcAft>
              <a:defRPr/>
            </a:pPr>
            <a:r>
              <a:rPr lang="el-GR" dirty="0" smtClean="0">
                <a:ea typeface="+mj-ea"/>
                <a:cs typeface="+mj-cs"/>
              </a:rPr>
              <a:t/>
            </a:r>
            <a:br>
              <a:rPr lang="el-GR" dirty="0" smtClean="0">
                <a:ea typeface="+mj-ea"/>
                <a:cs typeface="+mj-cs"/>
              </a:rPr>
            </a:br>
            <a:r>
              <a:rPr lang="de-DE" dirty="0" smtClean="0">
                <a:ea typeface="+mj-ea"/>
                <a:cs typeface="+mj-cs"/>
              </a:rPr>
              <a:t>Schritte </a:t>
            </a:r>
            <a:r>
              <a:rPr lang="de-DE" dirty="0">
                <a:ea typeface="+mj-ea"/>
                <a:cs typeface="+mj-cs"/>
              </a:rPr>
              <a:t>beim Lexikonaufbau </a:t>
            </a:r>
            <a:r>
              <a:rPr lang="de-DE" dirty="0" smtClean="0">
                <a:ea typeface="+mj-ea"/>
                <a:cs typeface="+mj-cs"/>
              </a:rPr>
              <a:t/>
            </a:r>
            <a:br>
              <a:rPr lang="de-DE" dirty="0" smtClean="0">
                <a:ea typeface="+mj-ea"/>
                <a:cs typeface="+mj-cs"/>
              </a:rPr>
            </a:br>
            <a:r>
              <a:rPr lang="de-DE" dirty="0" smtClean="0">
                <a:ea typeface="+mj-ea"/>
                <a:cs typeface="+mj-cs"/>
              </a:rPr>
              <a:t>(</a:t>
            </a:r>
            <a:r>
              <a:rPr lang="de-DE" dirty="0">
                <a:ea typeface="+mj-ea"/>
                <a:cs typeface="+mj-cs"/>
              </a:rPr>
              <a:t>Gibbon, 2004):</a:t>
            </a:r>
            <a:br>
              <a:rPr lang="de-DE" dirty="0">
                <a:ea typeface="+mj-ea"/>
                <a:cs typeface="+mj-cs"/>
              </a:rPr>
            </a:br>
            <a:endParaRPr lang="el-GR" dirty="0">
              <a:ea typeface="+mj-ea"/>
              <a:cs typeface="+mj-cs"/>
            </a:endParaRPr>
          </a:p>
        </p:txBody>
      </p:sp>
      <p:sp>
        <p:nvSpPr>
          <p:cNvPr id="51202" name="Θέση περιεχομένου 2"/>
          <p:cNvSpPr>
            <a:spLocks noGrp="1"/>
          </p:cNvSpPr>
          <p:nvPr>
            <p:ph idx="1"/>
          </p:nvPr>
        </p:nvSpPr>
        <p:spPr>
          <a:xfrm>
            <a:off x="463550" y="1557338"/>
            <a:ext cx="8229600" cy="4679950"/>
          </a:xfrm>
        </p:spPr>
        <p:txBody>
          <a:bodyPr/>
          <a:lstStyle/>
          <a:p>
            <a:pPr eaLnBrk="1" hangingPunct="1">
              <a:lnSpc>
                <a:spcPct val="90000"/>
              </a:lnSpc>
            </a:pPr>
            <a:r>
              <a:rPr lang="de-DE" altLang="el-GR" sz="2400" b="1" smtClean="0"/>
              <a:t>Erster Schritt: Systematische Datensammlung (Gibbon et al, 1997)</a:t>
            </a:r>
            <a:r>
              <a:rPr lang="de-DE" altLang="el-GR" sz="2400" smtClean="0"/>
              <a:t>, Erstellung einer konsistenten Version der Schriftformen und </a:t>
            </a:r>
            <a:r>
              <a:rPr lang="en-US" altLang="el-GR" sz="2400" smtClean="0"/>
              <a:t>Transkriptionen.</a:t>
            </a:r>
          </a:p>
          <a:p>
            <a:pPr eaLnBrk="1" hangingPunct="1">
              <a:lnSpc>
                <a:spcPct val="90000"/>
              </a:lnSpc>
            </a:pPr>
            <a:r>
              <a:rPr lang="de-DE" altLang="el-GR" sz="2400" b="1" smtClean="0"/>
              <a:t>Zweiter Schritt (a): Identifi zierung und linguistische Analyse </a:t>
            </a:r>
            <a:r>
              <a:rPr lang="de-DE" altLang="el-GR" sz="2400" smtClean="0"/>
              <a:t>relevanter </a:t>
            </a:r>
            <a:r>
              <a:rPr lang="en-US" altLang="el-GR" sz="2400" smtClean="0"/>
              <a:t>Einheiten für die Lexikonerstellung.</a:t>
            </a:r>
          </a:p>
          <a:p>
            <a:pPr eaLnBrk="1" hangingPunct="1">
              <a:lnSpc>
                <a:spcPct val="90000"/>
              </a:lnSpc>
            </a:pPr>
            <a:r>
              <a:rPr lang="de-DE" altLang="el-GR" sz="2400" b="1" smtClean="0"/>
              <a:t>Zweiter Schritt (b): Parallel zur linguistischen Analyse: statistische Analyse</a:t>
            </a:r>
            <a:r>
              <a:rPr lang="de-DE" altLang="el-GR" sz="2400" smtClean="0"/>
              <a:t> (Manning und Schütze, 1999) und Erstellung statistischer Modelle für das Verhalten lexikalischer Einheiten im Kontext.</a:t>
            </a:r>
          </a:p>
          <a:p>
            <a:pPr eaLnBrk="1" hangingPunct="1">
              <a:lnSpc>
                <a:spcPct val="90000"/>
              </a:lnSpc>
            </a:pPr>
            <a:r>
              <a:rPr lang="de-DE" altLang="el-GR" sz="2400" b="1" smtClean="0"/>
              <a:t>Dritter Schritt: Transformation </a:t>
            </a:r>
            <a:r>
              <a:rPr lang="de-DE" altLang="el-GR" sz="2400" smtClean="0"/>
              <a:t>(in verschiedene mediale Formen, je nach Anwendungskontext) der gewonnenen lexikalischen Informationen in geeigneter Weise und Archivierung in Datenbanken.</a:t>
            </a:r>
            <a:endParaRPr lang="en-US" altLang="el-GR" sz="24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Τίτλος 1"/>
          <p:cNvSpPr>
            <a:spLocks noGrp="1"/>
          </p:cNvSpPr>
          <p:nvPr>
            <p:ph type="title"/>
          </p:nvPr>
        </p:nvSpPr>
        <p:spPr>
          <a:xfrm>
            <a:off x="468313" y="276225"/>
            <a:ext cx="8229600" cy="1143000"/>
          </a:xfrm>
        </p:spPr>
        <p:txBody>
          <a:bodyPr/>
          <a:lstStyle/>
          <a:p>
            <a:pPr eaLnBrk="1" hangingPunct="1"/>
            <a:r>
              <a:rPr lang="de-DE" altLang="el-GR" smtClean="0"/>
              <a:t>Computergestützte Lexikographie und Terminologie</a:t>
            </a:r>
            <a:endParaRPr lang="el-GR" altLang="el-GR" smtClean="0"/>
          </a:p>
        </p:txBody>
      </p:sp>
      <p:sp>
        <p:nvSpPr>
          <p:cNvPr id="53250" name="Θέση περιεχομένου 2"/>
          <p:cNvSpPr>
            <a:spLocks noGrp="1"/>
          </p:cNvSpPr>
          <p:nvPr>
            <p:ph idx="1"/>
          </p:nvPr>
        </p:nvSpPr>
        <p:spPr>
          <a:xfrm>
            <a:off x="468313" y="1700213"/>
            <a:ext cx="8229600" cy="4681537"/>
          </a:xfrm>
        </p:spPr>
        <p:txBody>
          <a:bodyPr/>
          <a:lstStyle/>
          <a:p>
            <a:pPr eaLnBrk="1" hangingPunct="1"/>
            <a:r>
              <a:rPr lang="de-DE" altLang="el-GR" sz="2800" smtClean="0"/>
              <a:t>In der computergestützten Lexikographie und Terminologie (oder "computational terminology") werden computerlinguistische Verfahren verwendet, um Fachwortschatz zu beschreiben (Heid, 2004). </a:t>
            </a:r>
          </a:p>
          <a:p>
            <a:pPr eaLnBrk="1" hangingPunct="1"/>
            <a:r>
              <a:rPr lang="de-DE" altLang="el-GR" sz="2800" smtClean="0"/>
              <a:t>Beispiele für Aufgabengebiete der computergestützten Lexikographie und Terminologie sind die Extraktion von Fachtermini (Termen) aus Texten, die lexikographische Erfassung und Beschreibung dieser Fachtermini und die Strukturierung des Fachwortschatzes.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8313" y="271463"/>
            <a:ext cx="8229600" cy="1143000"/>
          </a:xfrm>
        </p:spPr>
        <p:txBody>
          <a:bodyPr rtlCol="0">
            <a:noAutofit/>
          </a:bodyPr>
          <a:lstStyle/>
          <a:p>
            <a:pPr eaLnBrk="1" fontAlgn="auto" hangingPunct="1">
              <a:spcAft>
                <a:spcPts val="0"/>
              </a:spcAft>
              <a:defRPr/>
            </a:pPr>
            <a:r>
              <a:rPr lang="el-GR" dirty="0" smtClean="0">
                <a:ea typeface="+mj-ea"/>
                <a:cs typeface="+mj-cs"/>
              </a:rPr>
              <a:t/>
            </a:r>
            <a:br>
              <a:rPr lang="el-GR" dirty="0" smtClean="0">
                <a:ea typeface="+mj-ea"/>
                <a:cs typeface="+mj-cs"/>
              </a:rPr>
            </a:br>
            <a:r>
              <a:rPr lang="de-DE" dirty="0" smtClean="0">
                <a:ea typeface="+mj-ea"/>
                <a:cs typeface="+mj-cs"/>
              </a:rPr>
              <a:t>Die </a:t>
            </a:r>
            <a:r>
              <a:rPr lang="de-DE" dirty="0">
                <a:ea typeface="+mj-ea"/>
                <a:cs typeface="+mj-cs"/>
              </a:rPr>
              <a:t>Strukturierung </a:t>
            </a:r>
            <a:r>
              <a:rPr lang="de-DE" dirty="0" smtClean="0">
                <a:ea typeface="+mj-ea"/>
                <a:cs typeface="+mj-cs"/>
              </a:rPr>
              <a:t/>
            </a:r>
            <a:br>
              <a:rPr lang="de-DE" dirty="0" smtClean="0">
                <a:ea typeface="+mj-ea"/>
                <a:cs typeface="+mj-cs"/>
              </a:rPr>
            </a:br>
            <a:r>
              <a:rPr lang="de-DE" dirty="0" smtClean="0">
                <a:ea typeface="+mj-ea"/>
                <a:cs typeface="+mj-cs"/>
              </a:rPr>
              <a:t>des </a:t>
            </a:r>
            <a:r>
              <a:rPr lang="de-DE" dirty="0">
                <a:ea typeface="+mj-ea"/>
                <a:cs typeface="+mj-cs"/>
              </a:rPr>
              <a:t>Fachwortschatzes</a:t>
            </a:r>
            <a:br>
              <a:rPr lang="de-DE" dirty="0">
                <a:ea typeface="+mj-ea"/>
                <a:cs typeface="+mj-cs"/>
              </a:rPr>
            </a:br>
            <a:endParaRPr lang="el-GR" dirty="0">
              <a:ea typeface="+mj-ea"/>
              <a:cs typeface="+mj-cs"/>
            </a:endParaRPr>
          </a:p>
        </p:txBody>
      </p:sp>
      <p:sp>
        <p:nvSpPr>
          <p:cNvPr id="55298" name="Θέση περιεχομένου 2"/>
          <p:cNvSpPr>
            <a:spLocks noGrp="1"/>
          </p:cNvSpPr>
          <p:nvPr>
            <p:ph idx="1"/>
          </p:nvPr>
        </p:nvSpPr>
        <p:spPr>
          <a:xfrm>
            <a:off x="468313" y="1700213"/>
            <a:ext cx="8229600" cy="4681537"/>
          </a:xfrm>
        </p:spPr>
        <p:txBody>
          <a:bodyPr/>
          <a:lstStyle/>
          <a:p>
            <a:pPr eaLnBrk="1" hangingPunct="1">
              <a:lnSpc>
                <a:spcPct val="90000"/>
              </a:lnSpc>
            </a:pPr>
            <a:r>
              <a:rPr lang="de-DE" altLang="el-GR" sz="2400" smtClean="0"/>
              <a:t>kann nach ontologischen Prinzipien durchgeführt werden, wie das in der Standardsprache in "</a:t>
            </a:r>
            <a:r>
              <a:rPr lang="de-DE" altLang="el-GR" sz="2400" b="1" smtClean="0"/>
              <a:t>Wortnetzen</a:t>
            </a:r>
            <a:r>
              <a:rPr lang="de-DE" altLang="el-GR" sz="2400" smtClean="0"/>
              <a:t>"  geschieht.</a:t>
            </a:r>
          </a:p>
          <a:p>
            <a:pPr eaLnBrk="1" hangingPunct="1">
              <a:lnSpc>
                <a:spcPct val="90000"/>
              </a:lnSpc>
            </a:pPr>
            <a:r>
              <a:rPr lang="de-DE" altLang="el-GR" sz="2400" smtClean="0"/>
              <a:t>Die Extraktion von Fachtermini wird im Bereich der Informatik und der Künstlichen Intelligenz angewendet. </a:t>
            </a:r>
          </a:p>
          <a:p>
            <a:pPr eaLnBrk="1" hangingPunct="1">
              <a:lnSpc>
                <a:spcPct val="90000"/>
              </a:lnSpc>
            </a:pPr>
            <a:r>
              <a:rPr lang="de-DE" altLang="el-GR" sz="2400" smtClean="0"/>
              <a:t>Für die Suche und Extraktion von Informationen geschiet das in den Gebieten (1) der Information Retrieval, (2) der Text Mining und (3) der Informationsextraktion.</a:t>
            </a:r>
          </a:p>
          <a:p>
            <a:pPr eaLnBrk="1" hangingPunct="1">
              <a:lnSpc>
                <a:spcPct val="90000"/>
              </a:lnSpc>
            </a:pPr>
            <a:r>
              <a:rPr lang="de-DE" altLang="el-GR" sz="2400" smtClean="0"/>
              <a:t>Auch in rein linguistischen Anwendungen findet es (4) als lexikalisches Hilfsmittel für die computerunterstützte Übersetzung und (5) für den Aufbau mehrsprachiger </a:t>
            </a:r>
            <a:r>
              <a:rPr lang="de-DE" altLang="el-GR" sz="2400" b="1" smtClean="0"/>
              <a:t>Terminologiesammlungen</a:t>
            </a:r>
            <a:r>
              <a:rPr lang="de-DE" altLang="el-GR" sz="2400" smtClean="0"/>
              <a:t> und Translation Memories </a:t>
            </a:r>
            <a:r>
              <a:rPr lang="en-US" altLang="el-GR" sz="2400" smtClean="0"/>
              <a:t>Gebrauch.</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Τίτλος 1"/>
          <p:cNvSpPr>
            <a:spLocks noGrp="1"/>
          </p:cNvSpPr>
          <p:nvPr>
            <p:ph type="title"/>
          </p:nvPr>
        </p:nvSpPr>
        <p:spPr>
          <a:xfrm>
            <a:off x="468313" y="261938"/>
            <a:ext cx="8229600" cy="1143000"/>
          </a:xfrm>
        </p:spPr>
        <p:txBody>
          <a:bodyPr/>
          <a:lstStyle/>
          <a:p>
            <a:pPr eaLnBrk="1" hangingPunct="1"/>
            <a:r>
              <a:rPr lang="el-GR" altLang="el-GR" smtClean="0"/>
              <a:t/>
            </a:r>
            <a:br>
              <a:rPr lang="el-GR" altLang="el-GR" smtClean="0"/>
            </a:br>
            <a:r>
              <a:rPr lang="de-DE" altLang="el-GR" smtClean="0"/>
              <a:t>Für die Suche und Extraktion von Informationen aus einem Text</a:t>
            </a:r>
            <a:br>
              <a:rPr lang="de-DE" altLang="el-GR" smtClean="0"/>
            </a:br>
            <a:endParaRPr lang="el-GR" altLang="el-GR" smtClean="0"/>
          </a:p>
        </p:txBody>
      </p:sp>
      <p:sp>
        <p:nvSpPr>
          <p:cNvPr id="57346" name="Θέση περιεχομένου 2"/>
          <p:cNvSpPr>
            <a:spLocks noGrp="1"/>
          </p:cNvSpPr>
          <p:nvPr>
            <p:ph idx="1"/>
          </p:nvPr>
        </p:nvSpPr>
        <p:spPr>
          <a:xfrm>
            <a:off x="468313" y="1700213"/>
            <a:ext cx="8229600" cy="4681537"/>
          </a:xfrm>
        </p:spPr>
        <p:txBody>
          <a:bodyPr/>
          <a:lstStyle/>
          <a:p>
            <a:pPr eaLnBrk="1" hangingPunct="1">
              <a:lnSpc>
                <a:spcPct val="90000"/>
              </a:lnSpc>
            </a:pPr>
            <a:r>
              <a:rPr lang="de-DE" altLang="el-GR" sz="2800" smtClean="0"/>
              <a:t>zeigt ein Lexikon die wichtigsten Wortgruppen an, aus denen der Inhalt des</a:t>
            </a:r>
            <a:r>
              <a:rPr lang="el-GR" altLang="el-GR" sz="2800" smtClean="0"/>
              <a:t> </a:t>
            </a:r>
            <a:r>
              <a:rPr lang="de-DE" altLang="el-GR" sz="2800" smtClean="0"/>
              <a:t>Textes ermittelt werden kann.</a:t>
            </a:r>
          </a:p>
          <a:p>
            <a:pPr eaLnBrk="1" hangingPunct="1">
              <a:lnSpc>
                <a:spcPct val="90000"/>
              </a:lnSpc>
            </a:pPr>
            <a:r>
              <a:rPr lang="de-DE" altLang="el-GR" sz="2800" smtClean="0"/>
              <a:t>Somit kann aus den Wortgruppen eines Textes der Schluss gezogen werden, dass ein Text z.B. sowohl Informationen aus dem Bereich des Fernmeldewesens als auch Informationen aus dem Bereich der Wirtschaft enthält. </a:t>
            </a:r>
          </a:p>
          <a:p>
            <a:pPr eaLnBrk="1" hangingPunct="1">
              <a:lnSpc>
                <a:spcPct val="90000"/>
              </a:lnSpc>
            </a:pPr>
            <a:r>
              <a:rPr lang="de-DE" altLang="el-GR" sz="2800" smtClean="0"/>
              <a:t>Die Beziehungen zwischen den Wortgruppen im Text können mit einer hierarchischen Struktur beschrieben werden.</a:t>
            </a:r>
            <a:endParaRPr lang="en-US" altLang="el-GR" sz="280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Τίτλος 1"/>
          <p:cNvSpPr>
            <a:spLocks noGrp="1"/>
          </p:cNvSpPr>
          <p:nvPr>
            <p:ph type="title"/>
          </p:nvPr>
        </p:nvSpPr>
        <p:spPr>
          <a:xfrm>
            <a:off x="468313" y="269875"/>
            <a:ext cx="8229600" cy="1143000"/>
          </a:xfrm>
        </p:spPr>
        <p:txBody>
          <a:bodyPr/>
          <a:lstStyle/>
          <a:p>
            <a:pPr eaLnBrk="1" hangingPunct="1"/>
            <a:r>
              <a:rPr lang="el-GR" altLang="el-GR" smtClean="0"/>
              <a:t/>
            </a:r>
            <a:br>
              <a:rPr lang="el-GR" altLang="el-GR" smtClean="0"/>
            </a:br>
            <a:r>
              <a:rPr lang="el-GR" altLang="el-GR" smtClean="0"/>
              <a:t/>
            </a:r>
            <a:br>
              <a:rPr lang="el-GR" altLang="el-GR" smtClean="0"/>
            </a:br>
            <a:r>
              <a:rPr lang="en-US" altLang="el-GR" smtClean="0"/>
              <a:t>Anwendungen der Fachtermini:</a:t>
            </a:r>
            <a:br>
              <a:rPr lang="en-US" altLang="el-GR" smtClean="0"/>
            </a:br>
            <a:r>
              <a:rPr lang="de-DE" altLang="el-GR" smtClean="0"/>
              <a:t/>
            </a:r>
            <a:br>
              <a:rPr lang="de-DE" altLang="el-GR" smtClean="0"/>
            </a:br>
            <a:endParaRPr lang="el-GR" altLang="el-GR" smtClean="0"/>
          </a:p>
        </p:txBody>
      </p:sp>
      <p:sp>
        <p:nvSpPr>
          <p:cNvPr id="59394" name="Θέση περιεχομένου 2"/>
          <p:cNvSpPr>
            <a:spLocks noGrp="1"/>
          </p:cNvSpPr>
          <p:nvPr>
            <p:ph idx="1"/>
          </p:nvPr>
        </p:nvSpPr>
        <p:spPr>
          <a:xfrm>
            <a:off x="468313" y="1412875"/>
            <a:ext cx="8229600" cy="4843463"/>
          </a:xfrm>
        </p:spPr>
        <p:txBody>
          <a:bodyPr/>
          <a:lstStyle/>
          <a:p>
            <a:pPr marL="0" indent="0" eaLnBrk="1" hangingPunct="1">
              <a:lnSpc>
                <a:spcPct val="130000"/>
              </a:lnSpc>
              <a:buFont typeface="Arial" panose="020B0604020202020204" pitchFamily="34" charset="0"/>
              <a:buNone/>
            </a:pPr>
            <a:r>
              <a:rPr lang="en-US" altLang="el-GR" sz="2800" smtClean="0"/>
              <a:t>(1) Information Retrieval</a:t>
            </a:r>
          </a:p>
          <a:p>
            <a:pPr marL="0" indent="0" eaLnBrk="1" hangingPunct="1">
              <a:lnSpc>
                <a:spcPct val="130000"/>
              </a:lnSpc>
              <a:buFont typeface="Arial" panose="020B0604020202020204" pitchFamily="34" charset="0"/>
              <a:buNone/>
            </a:pPr>
            <a:r>
              <a:rPr lang="en-US" altLang="el-GR" sz="2800" smtClean="0"/>
              <a:t>(2) Text Mining</a:t>
            </a:r>
          </a:p>
          <a:p>
            <a:pPr marL="0" indent="0" eaLnBrk="1" hangingPunct="1">
              <a:lnSpc>
                <a:spcPct val="130000"/>
              </a:lnSpc>
              <a:buFont typeface="Arial" panose="020B0604020202020204" pitchFamily="34" charset="0"/>
              <a:buNone/>
            </a:pPr>
            <a:r>
              <a:rPr lang="en-US" altLang="el-GR" sz="2800" smtClean="0"/>
              <a:t>(1) Informationsextraktion</a:t>
            </a:r>
          </a:p>
          <a:p>
            <a:pPr marL="0" indent="0" eaLnBrk="1" hangingPunct="1">
              <a:lnSpc>
                <a:spcPct val="130000"/>
              </a:lnSpc>
              <a:buFont typeface="Arial" panose="020B0604020202020204" pitchFamily="34" charset="0"/>
              <a:buNone/>
            </a:pPr>
            <a:r>
              <a:rPr lang="de-DE" altLang="el-GR" sz="2800" smtClean="0"/>
              <a:t>(2) lexikalisches Hilfsmittel (computerunterstützte Übersetzung)</a:t>
            </a:r>
          </a:p>
          <a:p>
            <a:pPr marL="0" indent="0" eaLnBrk="1" hangingPunct="1">
              <a:lnSpc>
                <a:spcPct val="130000"/>
              </a:lnSpc>
              <a:buFont typeface="Arial" panose="020B0604020202020204" pitchFamily="34" charset="0"/>
              <a:buNone/>
            </a:pPr>
            <a:r>
              <a:rPr lang="de-DE" altLang="el-GR" sz="2800" smtClean="0"/>
              <a:t>(3) Aufbau mehrsprachiger Terminologiesammlungen und Translation </a:t>
            </a:r>
            <a:r>
              <a:rPr lang="en-US" altLang="el-GR" sz="2800" smtClean="0"/>
              <a:t>Memories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Τίτλος 1"/>
          <p:cNvSpPr>
            <a:spLocks noGrp="1"/>
          </p:cNvSpPr>
          <p:nvPr>
            <p:ph type="title"/>
          </p:nvPr>
        </p:nvSpPr>
        <p:spPr>
          <a:xfrm>
            <a:off x="468313" y="404813"/>
            <a:ext cx="8229600" cy="1439862"/>
          </a:xfrm>
        </p:spPr>
        <p:txBody>
          <a:bodyPr/>
          <a:lstStyle/>
          <a:p>
            <a:pPr eaLnBrk="1" hangingPunct="1"/>
            <a:r>
              <a:rPr lang="el-GR" altLang="el-GR" smtClean="0"/>
              <a:t/>
            </a:r>
            <a:br>
              <a:rPr lang="el-GR" altLang="el-GR" smtClean="0"/>
            </a:br>
            <a:r>
              <a:rPr lang="de-DE" altLang="el-GR" smtClean="0"/>
              <a:t>Aufgaben und Aspekte </a:t>
            </a:r>
            <a:br>
              <a:rPr lang="de-DE" altLang="el-GR" smtClean="0"/>
            </a:br>
            <a:r>
              <a:rPr lang="de-DE" altLang="el-GR" smtClean="0"/>
              <a:t>der computergestützten Lexikographie und</a:t>
            </a:r>
            <a:r>
              <a:rPr lang="el-GR" altLang="el-GR" smtClean="0"/>
              <a:t> </a:t>
            </a:r>
            <a:r>
              <a:rPr lang="en-US" altLang="el-GR" smtClean="0"/>
              <a:t>Terminologie</a:t>
            </a:r>
            <a:br>
              <a:rPr lang="en-US" altLang="el-GR" smtClean="0"/>
            </a:br>
            <a:endParaRPr lang="el-GR" altLang="el-GR" smtClean="0"/>
          </a:p>
        </p:txBody>
      </p:sp>
      <p:sp>
        <p:nvSpPr>
          <p:cNvPr id="61442" name="Θέση περιεχομένου 2"/>
          <p:cNvSpPr>
            <a:spLocks noGrp="1"/>
          </p:cNvSpPr>
          <p:nvPr>
            <p:ph idx="1"/>
          </p:nvPr>
        </p:nvSpPr>
        <p:spPr>
          <a:xfrm>
            <a:off x="468313" y="2205038"/>
            <a:ext cx="8229600" cy="4679950"/>
          </a:xfrm>
        </p:spPr>
        <p:txBody>
          <a:bodyPr/>
          <a:lstStyle/>
          <a:p>
            <a:pPr marL="0" indent="0" eaLnBrk="1" hangingPunct="1">
              <a:buFont typeface="Arial" panose="020B0604020202020204" pitchFamily="34" charset="0"/>
              <a:buNone/>
            </a:pPr>
            <a:r>
              <a:rPr lang="de-DE" altLang="el-GR" sz="2400" smtClean="0"/>
              <a:t>Die Aufgaben der computergestützten Lexikographie und Teminologie, können in vier Kategorien aufgeteilt werden: </a:t>
            </a:r>
          </a:p>
          <a:p>
            <a:pPr marL="0" indent="0" eaLnBrk="1" hangingPunct="1">
              <a:lnSpc>
                <a:spcPct val="130000"/>
              </a:lnSpc>
              <a:buFont typeface="Arial" panose="020B0604020202020204" pitchFamily="34" charset="0"/>
              <a:buNone/>
            </a:pPr>
            <a:r>
              <a:rPr lang="de-DE" altLang="el-GR" sz="2400" smtClean="0"/>
              <a:t>(1) die Akquisition lexikalischer Informationen, </a:t>
            </a:r>
          </a:p>
          <a:p>
            <a:pPr marL="0" indent="0" eaLnBrk="1" hangingPunct="1">
              <a:lnSpc>
                <a:spcPct val="130000"/>
              </a:lnSpc>
              <a:buFont typeface="Arial" panose="020B0604020202020204" pitchFamily="34" charset="0"/>
              <a:buNone/>
            </a:pPr>
            <a:r>
              <a:rPr lang="de-DE" altLang="el-GR" sz="2400" smtClean="0"/>
              <a:t>(2) die Akquisition linguistischer Informationen aus Textkorpora, </a:t>
            </a:r>
          </a:p>
          <a:p>
            <a:pPr marL="0" indent="0" eaLnBrk="1" hangingPunct="1">
              <a:lnSpc>
                <a:spcPct val="130000"/>
              </a:lnSpc>
              <a:buFont typeface="Arial" panose="020B0604020202020204" pitchFamily="34" charset="0"/>
              <a:buNone/>
            </a:pPr>
            <a:r>
              <a:rPr lang="de-DE" altLang="el-GR" sz="2400" smtClean="0"/>
              <a:t>(3) die Akquisition linguistischer Informationen aus traditionellen     Wörterbücher und </a:t>
            </a:r>
          </a:p>
          <a:p>
            <a:pPr marL="0" indent="0" eaLnBrk="1" hangingPunct="1">
              <a:lnSpc>
                <a:spcPct val="130000"/>
              </a:lnSpc>
              <a:buFont typeface="Arial" panose="020B0604020202020204" pitchFamily="34" charset="0"/>
              <a:buNone/>
            </a:pPr>
            <a:r>
              <a:rPr lang="de-DE" altLang="el-GR" sz="2400" smtClean="0"/>
              <a:t>(4) die Repräsentation lexikalischer </a:t>
            </a:r>
            <a:r>
              <a:rPr lang="en-US" altLang="el-GR" sz="2400" smtClean="0"/>
              <a:t>Informationen (Heid, 2004).</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Τίτλος 3"/>
          <p:cNvSpPr>
            <a:spLocks noGrp="1"/>
          </p:cNvSpPr>
          <p:nvPr>
            <p:ph type="title"/>
          </p:nvPr>
        </p:nvSpPr>
        <p:spPr/>
        <p:txBody>
          <a:bodyPr/>
          <a:lstStyle/>
          <a:p>
            <a:pPr eaLnBrk="1" hangingPunct="1"/>
            <a:r>
              <a:rPr lang="en-US" altLang="el-GR" smtClean="0"/>
              <a:t>Funktion der Ressourcen</a:t>
            </a:r>
            <a:endParaRPr lang="el-GR" altLang="el-GR" smtClean="0"/>
          </a:p>
        </p:txBody>
      </p:sp>
      <p:sp>
        <p:nvSpPr>
          <p:cNvPr id="14338" name="Θέση περιεχομένου 4"/>
          <p:cNvSpPr>
            <a:spLocks noGrp="1"/>
          </p:cNvSpPr>
          <p:nvPr>
            <p:ph idx="1"/>
          </p:nvPr>
        </p:nvSpPr>
        <p:spPr>
          <a:xfrm>
            <a:off x="457200" y="1555750"/>
            <a:ext cx="8229600" cy="4525963"/>
          </a:xfrm>
        </p:spPr>
        <p:txBody>
          <a:bodyPr/>
          <a:lstStyle/>
          <a:p>
            <a:pPr marL="0" indent="0" eaLnBrk="1" hangingPunct="1">
              <a:buFont typeface="Arial" panose="020B0604020202020204" pitchFamily="34" charset="0"/>
              <a:buNone/>
            </a:pPr>
            <a:r>
              <a:rPr lang="de-DE" altLang="el-GR" sz="2400" smtClean="0"/>
              <a:t>Grundvoraussetzung für computerlinguistische Tätigkeiten ist die Verfügbarkeit großer Datenmengen wie Textkorpora und Sprachdatenbanken. Diese Datenmengen können entweder</a:t>
            </a:r>
            <a:r>
              <a:rPr lang="en-US" altLang="el-GR" sz="2400" smtClean="0"/>
              <a:t>:</a:t>
            </a:r>
            <a:r>
              <a:rPr lang="de-DE" altLang="el-GR" sz="2400" smtClean="0"/>
              <a:t> </a:t>
            </a:r>
          </a:p>
          <a:p>
            <a:pPr marL="0" indent="0" eaLnBrk="1" hangingPunct="1">
              <a:buFont typeface="Arial" panose="020B0604020202020204" pitchFamily="34" charset="0"/>
              <a:buNone/>
            </a:pPr>
            <a:r>
              <a:rPr lang="de-DE" altLang="el-GR" sz="2400" smtClean="0"/>
              <a:t>(1) sprachliche Datenmengen (zum Beispiel Lexika und Korpora) oder </a:t>
            </a:r>
          </a:p>
          <a:p>
            <a:pPr marL="0" indent="0" eaLnBrk="1" hangingPunct="1">
              <a:buFont typeface="Arial" panose="020B0604020202020204" pitchFamily="34" charset="0"/>
              <a:buNone/>
            </a:pPr>
            <a:r>
              <a:rPr lang="de-DE" altLang="el-GR" sz="2400" smtClean="0"/>
              <a:t>(2) nicht-sprachliche Datenmengen zur Repräsentation nicht-sprachlichen Wissens (zum Beispiel Videos) sein (Carstensen, 2004).</a:t>
            </a:r>
          </a:p>
          <a:p>
            <a:pPr marL="0" indent="0" eaLnBrk="1" hangingPunct="1">
              <a:buFont typeface="Arial" panose="020B0604020202020204" pitchFamily="34" charset="0"/>
              <a:buNone/>
            </a:pPr>
            <a:r>
              <a:rPr lang="de-DE" altLang="el-GR" sz="2400" smtClean="0"/>
              <a:t>Diese Datenmengen werden auch als "Ressourcen" bezeichnet (Engl. "resource"). </a:t>
            </a:r>
          </a:p>
          <a:p>
            <a:pPr marL="0" indent="0" eaLnBrk="1" hangingPunct="1">
              <a:buFont typeface="Arial" panose="020B0604020202020204" pitchFamily="34" charset="0"/>
              <a:buNone/>
            </a:pPr>
            <a:r>
              <a:rPr lang="de-DE" altLang="el-GR" sz="2400" smtClean="0"/>
              <a:t>Ressourcen dienen als </a:t>
            </a:r>
            <a:r>
              <a:rPr lang="en-US" altLang="el-GR" sz="2400" smtClean="0"/>
              <a:t>Quellen linguistischer Information.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8313" y="273050"/>
            <a:ext cx="8229600" cy="1143000"/>
          </a:xfrm>
        </p:spPr>
        <p:txBody>
          <a:bodyPr rtlCol="0">
            <a:noAutofit/>
          </a:bodyPr>
          <a:lstStyle/>
          <a:p>
            <a:pPr eaLnBrk="1" fontAlgn="auto" hangingPunct="1">
              <a:spcAft>
                <a:spcPts val="0"/>
              </a:spcAft>
              <a:defRPr/>
            </a:pPr>
            <a:r>
              <a:rPr lang="de-DE" dirty="0">
                <a:ea typeface="+mj-ea"/>
                <a:cs typeface="+mj-cs"/>
              </a:rPr>
              <a:t>Aufgabe der Akquisition lexikalischer </a:t>
            </a:r>
            <a:r>
              <a:rPr lang="de-DE" dirty="0" smtClean="0">
                <a:ea typeface="+mj-ea"/>
                <a:cs typeface="+mj-cs"/>
              </a:rPr>
              <a:t>Informationen</a:t>
            </a:r>
            <a:r>
              <a:rPr lang="en-US" dirty="0">
                <a:ea typeface="+mj-ea"/>
                <a:cs typeface="+mj-cs"/>
              </a:rPr>
              <a:t> </a:t>
            </a:r>
            <a:r>
              <a:rPr lang="en-US" dirty="0" smtClean="0">
                <a:ea typeface="+mj-ea"/>
                <a:cs typeface="+mj-cs"/>
              </a:rPr>
              <a:t>(1/2)-I</a:t>
            </a:r>
            <a:endParaRPr lang="el-GR" dirty="0">
              <a:ea typeface="+mj-ea"/>
              <a:cs typeface="+mj-cs"/>
            </a:endParaRPr>
          </a:p>
        </p:txBody>
      </p:sp>
      <p:sp>
        <p:nvSpPr>
          <p:cNvPr id="63490" name="Θέση περιεχομένου 2"/>
          <p:cNvSpPr>
            <a:spLocks noGrp="1"/>
          </p:cNvSpPr>
          <p:nvPr>
            <p:ph idx="1"/>
          </p:nvPr>
        </p:nvSpPr>
        <p:spPr>
          <a:xfrm>
            <a:off x="468313" y="1052513"/>
            <a:ext cx="8229600" cy="5545137"/>
          </a:xfrm>
        </p:spPr>
        <p:txBody>
          <a:bodyPr/>
          <a:lstStyle/>
          <a:p>
            <a:pPr eaLnBrk="1" hangingPunct="1"/>
            <a:endParaRPr lang="de-DE" altLang="el-GR" sz="2400" smtClean="0"/>
          </a:p>
          <a:p>
            <a:pPr eaLnBrk="1" hangingPunct="1"/>
            <a:r>
              <a:rPr lang="de-DE" altLang="el-GR" sz="2800" smtClean="0"/>
              <a:t>ist die Beschaffung von </a:t>
            </a:r>
            <a:r>
              <a:rPr lang="de-DE" altLang="el-GR" sz="2800" b="1" smtClean="0"/>
              <a:t>Daten</a:t>
            </a:r>
            <a:r>
              <a:rPr lang="de-DE" altLang="el-GR" sz="2800" smtClean="0"/>
              <a:t>, auf deren Grundlage die </a:t>
            </a:r>
            <a:r>
              <a:rPr lang="de-DE" altLang="el-GR" sz="2800" b="1" smtClean="0"/>
              <a:t>lexikographische Beschreibungsarbeit </a:t>
            </a:r>
            <a:r>
              <a:rPr lang="de-DE" altLang="el-GR" sz="2800" smtClean="0"/>
              <a:t>stattfinden kann. </a:t>
            </a:r>
          </a:p>
          <a:p>
            <a:pPr eaLnBrk="1" hangingPunct="1"/>
            <a:r>
              <a:rPr lang="de-DE" altLang="el-GR" sz="2800" smtClean="0"/>
              <a:t>Die Akquisition </a:t>
            </a:r>
            <a:r>
              <a:rPr lang="de-DE" altLang="el-GR" sz="2800" b="1" smtClean="0"/>
              <a:t>linguistischer Informationen aus Textkorpora </a:t>
            </a:r>
            <a:r>
              <a:rPr lang="de-DE" altLang="el-GR" sz="2800" smtClean="0"/>
              <a:t>zielt auf die Bereitstellung von </a:t>
            </a:r>
            <a:r>
              <a:rPr lang="de-DE" altLang="el-GR" sz="2800" b="1" smtClean="0"/>
              <a:t>Hilfsmitteln</a:t>
            </a:r>
            <a:r>
              <a:rPr lang="de-DE" altLang="el-GR" sz="2800" smtClean="0"/>
              <a:t> für die Lexikographen.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eaLnBrk="1" fontAlgn="auto" hangingPunct="1">
              <a:spcAft>
                <a:spcPts val="0"/>
              </a:spcAft>
              <a:defRPr/>
            </a:pPr>
            <a:r>
              <a:rPr lang="de-DE" dirty="0">
                <a:ea typeface="+mj-ea"/>
                <a:cs typeface="+mj-cs"/>
              </a:rPr>
              <a:t>Aufgabe der Akquisition lexikalischer Informationen</a:t>
            </a:r>
            <a:r>
              <a:rPr lang="en-US" dirty="0">
                <a:ea typeface="+mj-ea"/>
                <a:cs typeface="+mj-cs"/>
              </a:rPr>
              <a:t> (1/2</a:t>
            </a:r>
            <a:r>
              <a:rPr lang="en-US" dirty="0" smtClean="0">
                <a:ea typeface="+mj-ea"/>
                <a:cs typeface="+mj-cs"/>
              </a:rPr>
              <a:t>)-II</a:t>
            </a:r>
            <a:endParaRPr lang="en-GB" dirty="0">
              <a:ea typeface="+mj-ea"/>
              <a:cs typeface="+mj-cs"/>
            </a:endParaRPr>
          </a:p>
        </p:txBody>
      </p:sp>
      <p:sp>
        <p:nvSpPr>
          <p:cNvPr id="65538" name="Content Placeholder 2"/>
          <p:cNvSpPr>
            <a:spLocks noGrp="1"/>
          </p:cNvSpPr>
          <p:nvPr>
            <p:ph idx="1"/>
          </p:nvPr>
        </p:nvSpPr>
        <p:spPr>
          <a:xfrm>
            <a:off x="463550" y="1557338"/>
            <a:ext cx="8229600" cy="4525962"/>
          </a:xfrm>
        </p:spPr>
        <p:txBody>
          <a:bodyPr/>
          <a:lstStyle/>
          <a:p>
            <a:pPr eaLnBrk="1" hangingPunct="1"/>
            <a:r>
              <a:rPr lang="de-DE" altLang="el-GR" sz="2400" smtClean="0"/>
              <a:t>Die Akquisition </a:t>
            </a:r>
            <a:r>
              <a:rPr lang="de-DE" altLang="el-GR" sz="2400" b="1" smtClean="0"/>
              <a:t>linguistischer Informationen aus Textkorpora </a:t>
            </a:r>
            <a:r>
              <a:rPr lang="de-DE" altLang="el-GR" sz="2400" smtClean="0"/>
              <a:t>zielt auf die Bereitstellung von </a:t>
            </a:r>
            <a:r>
              <a:rPr lang="de-DE" altLang="el-GR" sz="2400" b="1" smtClean="0"/>
              <a:t>Hilfsmitteln</a:t>
            </a:r>
            <a:r>
              <a:rPr lang="de-DE" altLang="el-GR" sz="2400" smtClean="0"/>
              <a:t> für die Lexikographen.</a:t>
            </a:r>
          </a:p>
          <a:p>
            <a:pPr lvl="1" eaLnBrk="1" hangingPunct="1"/>
            <a:r>
              <a:rPr lang="de-DE" altLang="el-GR" sz="2400" smtClean="0"/>
              <a:t> Zum Beispiel kann mit der Akquisition linguistischer Informationen aus Textkorpora ein Lexikograph die </a:t>
            </a:r>
            <a:r>
              <a:rPr lang="de-DE" altLang="el-GR" sz="2400" b="1" smtClean="0"/>
              <a:t>Konkordanz</a:t>
            </a:r>
            <a:r>
              <a:rPr lang="de-DE" altLang="el-GR" sz="2400" smtClean="0"/>
              <a:t> zu einem Wort, zu einem Ausdruck oder zu einem </a:t>
            </a:r>
            <a:r>
              <a:rPr lang="de-DE" altLang="el-GR" sz="2400" b="1" smtClean="0"/>
              <a:t>Lemma</a:t>
            </a:r>
            <a:r>
              <a:rPr lang="de-DE" altLang="el-GR" sz="2400" smtClean="0"/>
              <a:t> und all seinen Flexionsformen finden. Die Konkordanz ist ein Kontext, der links und rechts von dem gesuchten Wort, Ausdruck oder Lemma angegeben wird. </a:t>
            </a:r>
          </a:p>
          <a:p>
            <a:pPr eaLnBrk="1" hangingPunct="1"/>
            <a:endParaRPr lang="en-GB" altLang="el-GR"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8313" y="261938"/>
            <a:ext cx="8229600" cy="1143000"/>
          </a:xfrm>
        </p:spPr>
        <p:txBody>
          <a:bodyPr rtlCol="0">
            <a:noAutofit/>
          </a:bodyPr>
          <a:lstStyle/>
          <a:p>
            <a:pPr eaLnBrk="1" fontAlgn="auto" hangingPunct="1">
              <a:spcAft>
                <a:spcPts val="0"/>
              </a:spcAft>
              <a:defRPr/>
            </a:pPr>
            <a:r>
              <a:rPr lang="de-DE" dirty="0">
                <a:ea typeface="+mj-ea"/>
                <a:cs typeface="+mj-cs"/>
              </a:rPr>
              <a:t>Aufgabe der Akquisition lexikalischer </a:t>
            </a:r>
            <a:r>
              <a:rPr lang="de-DE" dirty="0" smtClean="0">
                <a:ea typeface="+mj-ea"/>
                <a:cs typeface="+mj-cs"/>
              </a:rPr>
              <a:t>Informationen</a:t>
            </a:r>
            <a:r>
              <a:rPr lang="en-US" dirty="0">
                <a:ea typeface="+mj-ea"/>
                <a:cs typeface="+mj-cs"/>
              </a:rPr>
              <a:t> </a:t>
            </a:r>
            <a:r>
              <a:rPr lang="en-US" dirty="0" smtClean="0">
                <a:ea typeface="+mj-ea"/>
                <a:cs typeface="+mj-cs"/>
              </a:rPr>
              <a:t>(2/2)</a:t>
            </a:r>
            <a:endParaRPr lang="el-GR" dirty="0">
              <a:ea typeface="+mj-ea"/>
              <a:cs typeface="+mj-cs"/>
            </a:endParaRPr>
          </a:p>
        </p:txBody>
      </p:sp>
      <p:sp>
        <p:nvSpPr>
          <p:cNvPr id="66562" name="Θέση περιεχομένου 2"/>
          <p:cNvSpPr>
            <a:spLocks noGrp="1"/>
          </p:cNvSpPr>
          <p:nvPr>
            <p:ph idx="1"/>
          </p:nvPr>
        </p:nvSpPr>
        <p:spPr>
          <a:xfrm>
            <a:off x="395288" y="1557338"/>
            <a:ext cx="8229600" cy="4679950"/>
          </a:xfrm>
        </p:spPr>
        <p:txBody>
          <a:bodyPr/>
          <a:lstStyle/>
          <a:p>
            <a:pPr eaLnBrk="1" hangingPunct="1"/>
            <a:r>
              <a:rPr lang="de-DE" altLang="el-GR" sz="2400" smtClean="0"/>
              <a:t>Für die Akquisition linguistischer Informationen aus </a:t>
            </a:r>
            <a:r>
              <a:rPr lang="de-DE" altLang="el-GR" sz="2400" b="1" smtClean="0"/>
              <a:t>traditionellen Wörterbüchern </a:t>
            </a:r>
            <a:r>
              <a:rPr lang="de-DE" altLang="el-GR" sz="2400" smtClean="0"/>
              <a:t>werden die Definition aber die morphologischen und syntaktischen Angaben eines Wortes, eines Ausdrucks oder eines Lemmas extrahiert. </a:t>
            </a:r>
          </a:p>
          <a:p>
            <a:pPr eaLnBrk="1" hangingPunct="1"/>
            <a:r>
              <a:rPr lang="de-DE" altLang="el-GR" sz="2400" smtClean="0"/>
              <a:t>Aus den Textmustern der Definitionen werden </a:t>
            </a:r>
            <a:r>
              <a:rPr lang="de-DE" altLang="el-GR" sz="2400" b="1" smtClean="0"/>
              <a:t>Oberbegriffe </a:t>
            </a:r>
            <a:r>
              <a:rPr lang="de-DE" altLang="el-GR" sz="2400" smtClean="0"/>
              <a:t>extrahiert und daraus </a:t>
            </a:r>
            <a:r>
              <a:rPr lang="de-DE" altLang="el-GR" sz="2400" b="1" smtClean="0"/>
              <a:t>Begriffshierarchien</a:t>
            </a:r>
            <a:r>
              <a:rPr lang="de-DE" altLang="el-GR" sz="2400" smtClean="0"/>
              <a:t> aufgebaut</a:t>
            </a:r>
            <a:endParaRPr lang="en-US" altLang="el-GR" sz="240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Τίτλος 1"/>
          <p:cNvSpPr>
            <a:spLocks noGrp="1"/>
          </p:cNvSpPr>
          <p:nvPr>
            <p:ph type="title"/>
          </p:nvPr>
        </p:nvSpPr>
        <p:spPr>
          <a:xfrm>
            <a:off x="539552" y="260648"/>
            <a:ext cx="8229600" cy="1143000"/>
          </a:xfrm>
        </p:spPr>
        <p:txBody>
          <a:bodyPr/>
          <a:lstStyle/>
          <a:p>
            <a:pPr eaLnBrk="1" hangingPunct="1"/>
            <a:r>
              <a:rPr lang="de-DE" altLang="el-GR" dirty="0" smtClean="0"/>
              <a:t>Aspekte der computergestützten Lexikographie und Terminologie</a:t>
            </a:r>
            <a:endParaRPr lang="el-GR" altLang="el-GR" dirty="0" smtClean="0"/>
          </a:p>
        </p:txBody>
      </p:sp>
      <p:sp>
        <p:nvSpPr>
          <p:cNvPr id="68610" name="Θέση περιεχομένου 2"/>
          <p:cNvSpPr>
            <a:spLocks noGrp="1"/>
          </p:cNvSpPr>
          <p:nvPr>
            <p:ph idx="1"/>
          </p:nvPr>
        </p:nvSpPr>
        <p:spPr>
          <a:xfrm>
            <a:off x="395288" y="1557338"/>
            <a:ext cx="8229600" cy="4824412"/>
          </a:xfrm>
        </p:spPr>
        <p:txBody>
          <a:bodyPr/>
          <a:lstStyle/>
          <a:p>
            <a:pPr marL="0" indent="0" eaLnBrk="1" hangingPunct="1">
              <a:buFont typeface="Arial" panose="020B0604020202020204" pitchFamily="34" charset="0"/>
              <a:buNone/>
            </a:pPr>
            <a:r>
              <a:rPr lang="de-DE" altLang="el-GR" sz="2400" dirty="0" smtClean="0"/>
              <a:t>können in inhaltliche und technische Aspekte unterteilt werden </a:t>
            </a:r>
          </a:p>
          <a:p>
            <a:pPr marL="0" indent="0" eaLnBrk="1" hangingPunct="1">
              <a:buFont typeface="Arial" panose="020B0604020202020204" pitchFamily="34" charset="0"/>
              <a:buNone/>
            </a:pPr>
            <a:r>
              <a:rPr lang="de-DE" altLang="el-GR" sz="2400" dirty="0" smtClean="0"/>
              <a:t>Die inhaltlichen Aspekte hängen mit der angestrebten Anwendung und der linguistischen Theorie bzw. mit dem </a:t>
            </a:r>
            <a:r>
              <a:rPr lang="de-DE" altLang="el-GR" sz="2400" b="1" dirty="0" smtClean="0"/>
              <a:t>Beschreibungsansatz</a:t>
            </a:r>
            <a:r>
              <a:rPr lang="de-DE" altLang="el-GR" sz="2400" dirty="0" smtClean="0"/>
              <a:t> eng zusammen. </a:t>
            </a:r>
          </a:p>
          <a:p>
            <a:pPr lvl="1" eaLnBrk="1" hangingPunct="1"/>
            <a:r>
              <a:rPr lang="de-DE" altLang="el-GR" sz="2400" dirty="0" smtClean="0"/>
              <a:t>Die Anwendung kann zum Beispiel ein Lexikon für Wortklassentagging oder ein Lexikon für eine maschinelle Übersetzung sein.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pPr eaLnBrk="1" hangingPunct="1"/>
            <a:r>
              <a:rPr lang="de-DE" altLang="el-GR" smtClean="0"/>
              <a:t>Aspekte der computergestützten Lexikographie und Terminologie-II</a:t>
            </a:r>
            <a:endParaRPr lang="en-GB" altLang="el-GR" smtClean="0"/>
          </a:p>
        </p:txBody>
      </p:sp>
      <p:sp>
        <p:nvSpPr>
          <p:cNvPr id="70658" name="Content Placeholder 2"/>
          <p:cNvSpPr>
            <a:spLocks noGrp="1"/>
          </p:cNvSpPr>
          <p:nvPr>
            <p:ph idx="1"/>
          </p:nvPr>
        </p:nvSpPr>
        <p:spPr>
          <a:xfrm>
            <a:off x="463550" y="1557338"/>
            <a:ext cx="8229600" cy="4525962"/>
          </a:xfrm>
        </p:spPr>
        <p:txBody>
          <a:bodyPr/>
          <a:lstStyle/>
          <a:p>
            <a:pPr marL="0" indent="0" eaLnBrk="1" hangingPunct="1">
              <a:buFont typeface="Arial" panose="020B0604020202020204" pitchFamily="34" charset="0"/>
              <a:buNone/>
            </a:pPr>
            <a:r>
              <a:rPr lang="de-DE" altLang="el-GR" sz="2600" smtClean="0"/>
              <a:t>Die inhaltlichen Aspekte der computergestützten Lexikographie und Te</a:t>
            </a:r>
            <a:r>
              <a:rPr lang="en-US" altLang="el-GR" sz="2600" smtClean="0"/>
              <a:t>r</a:t>
            </a:r>
            <a:r>
              <a:rPr lang="de-DE" altLang="el-GR" sz="2600" smtClean="0"/>
              <a:t>minologie betreffen </a:t>
            </a:r>
          </a:p>
          <a:p>
            <a:pPr lvl="1" eaLnBrk="1" hangingPunct="1"/>
            <a:r>
              <a:rPr lang="de-DE" altLang="el-GR" sz="2600" smtClean="0"/>
              <a:t>(1) die Auswahl der in einem elektronischen Wörterbuch abzudeckenden linguistischen </a:t>
            </a:r>
            <a:r>
              <a:rPr lang="de-DE" altLang="el-GR" sz="2600" b="1" smtClean="0"/>
              <a:t>Information</a:t>
            </a:r>
            <a:r>
              <a:rPr lang="de-DE" altLang="el-GR" sz="2600" smtClean="0"/>
              <a:t>, </a:t>
            </a:r>
          </a:p>
          <a:p>
            <a:pPr lvl="1" eaLnBrk="1" hangingPunct="1"/>
            <a:r>
              <a:rPr lang="de-DE" altLang="el-GR" sz="2600" smtClean="0"/>
              <a:t>(2) die </a:t>
            </a:r>
            <a:r>
              <a:rPr lang="de-DE" altLang="el-GR" sz="2600" b="1" smtClean="0"/>
              <a:t>Klassifikation</a:t>
            </a:r>
            <a:r>
              <a:rPr lang="de-DE" altLang="el-GR" sz="2600" smtClean="0"/>
              <a:t> und </a:t>
            </a:r>
          </a:p>
          <a:p>
            <a:pPr lvl="1" eaLnBrk="1" hangingPunct="1"/>
            <a:r>
              <a:rPr lang="de-DE" altLang="el-GR" sz="2600" smtClean="0"/>
              <a:t>(3) </a:t>
            </a:r>
            <a:r>
              <a:rPr lang="de-DE" altLang="el-GR" sz="2600" b="1" smtClean="0"/>
              <a:t>Kodierung</a:t>
            </a:r>
            <a:r>
              <a:rPr lang="de-DE" altLang="el-GR" sz="2600" smtClean="0"/>
              <a:t> der Information sowie die Form der Definition einer lexikalischen Spezifikation, die den Grad seiner Zugreifbarkeit bestimmt. </a:t>
            </a:r>
            <a:endParaRPr lang="en-US" altLang="el-GR" sz="2600" smtClean="0"/>
          </a:p>
          <a:p>
            <a:pPr marL="0" indent="0" eaLnBrk="1" hangingPunct="1"/>
            <a:endParaRPr lang="en-GB" altLang="el-GR"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Τίτλος 1"/>
          <p:cNvSpPr>
            <a:spLocks noGrp="1"/>
          </p:cNvSpPr>
          <p:nvPr>
            <p:ph type="title"/>
          </p:nvPr>
        </p:nvSpPr>
        <p:spPr>
          <a:xfrm>
            <a:off x="468313" y="836613"/>
            <a:ext cx="8229600" cy="1071562"/>
          </a:xfrm>
        </p:spPr>
        <p:txBody>
          <a:bodyPr/>
          <a:lstStyle/>
          <a:p>
            <a:pPr eaLnBrk="1" hangingPunct="1"/>
            <a:r>
              <a:rPr lang="de-DE" altLang="el-GR" smtClean="0"/>
              <a:t>Die technischen Aspekte der computergestützten Lexikographie und Terminologie-I</a:t>
            </a:r>
            <a:br>
              <a:rPr lang="de-DE" altLang="el-GR" smtClean="0"/>
            </a:br>
            <a:endParaRPr lang="el-GR" altLang="el-GR" smtClean="0"/>
          </a:p>
        </p:txBody>
      </p:sp>
      <p:sp>
        <p:nvSpPr>
          <p:cNvPr id="71682" name="Θέση περιεχομένου 2"/>
          <p:cNvSpPr>
            <a:spLocks noGrp="1"/>
          </p:cNvSpPr>
          <p:nvPr>
            <p:ph idx="1"/>
          </p:nvPr>
        </p:nvSpPr>
        <p:spPr>
          <a:xfrm>
            <a:off x="395288" y="1989138"/>
            <a:ext cx="8229600" cy="4392612"/>
          </a:xfrm>
        </p:spPr>
        <p:txBody>
          <a:bodyPr/>
          <a:lstStyle/>
          <a:p>
            <a:pPr eaLnBrk="1" hangingPunct="1">
              <a:lnSpc>
                <a:spcPct val="90000"/>
              </a:lnSpc>
            </a:pPr>
            <a:r>
              <a:rPr lang="de-DE" altLang="el-GR" sz="3000" smtClean="0"/>
              <a:t>befassen sich mit der Wahl des Repräsentationsformats und/ oder mit dem </a:t>
            </a:r>
            <a:r>
              <a:rPr lang="de-DE" altLang="el-GR" sz="3000" b="1" smtClean="0"/>
              <a:t>Repräsentationsformalismus</a:t>
            </a:r>
            <a:r>
              <a:rPr lang="de-DE" altLang="el-GR" sz="3000" smtClean="0"/>
              <a:t> für lexikalische Daten und mit der </a:t>
            </a:r>
            <a:r>
              <a:rPr lang="de-DE" altLang="el-GR" sz="3000" b="1" smtClean="0"/>
              <a:t>Standardisierung</a:t>
            </a:r>
            <a:r>
              <a:rPr lang="de-DE" altLang="el-GR" sz="3000" smtClean="0"/>
              <a:t> der </a:t>
            </a:r>
            <a:r>
              <a:rPr lang="de-DE" altLang="el-GR" sz="3000" b="1" smtClean="0"/>
              <a:t>lexikalischen Daten</a:t>
            </a:r>
            <a:r>
              <a:rPr lang="de-DE" altLang="el-GR" sz="3000" smtClean="0"/>
              <a:t>. </a:t>
            </a:r>
          </a:p>
          <a:p>
            <a:pPr eaLnBrk="1" hangingPunct="1">
              <a:lnSpc>
                <a:spcPct val="90000"/>
              </a:lnSpc>
            </a:pPr>
            <a:r>
              <a:rPr lang="de-DE" altLang="el-GR" sz="3000" smtClean="0"/>
              <a:t>Mit der Standardisierung werden die </a:t>
            </a:r>
            <a:r>
              <a:rPr lang="de-DE" altLang="el-GR" sz="3000" b="1" smtClean="0"/>
              <a:t>Richtlinien</a:t>
            </a:r>
            <a:r>
              <a:rPr lang="de-DE" altLang="el-GR" sz="3000" smtClean="0"/>
              <a:t> für Morphologie, Morphosyntax, Inhalt, Form (zum Beispiel für zwei- oder mehrsprachige </a:t>
            </a:r>
            <a:r>
              <a:rPr lang="de-DE" altLang="el-GR" sz="3000" b="1" smtClean="0"/>
              <a:t>Wörterbücher</a:t>
            </a:r>
            <a:r>
              <a:rPr lang="de-DE" altLang="el-GR" sz="3000" smtClean="0"/>
              <a:t>) bei der Sprachverarbeitung bestimmt.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468313" y="549275"/>
            <a:ext cx="8229600" cy="1012825"/>
          </a:xfrm>
        </p:spPr>
        <p:txBody>
          <a:bodyPr/>
          <a:lstStyle/>
          <a:p>
            <a:pPr eaLnBrk="1" hangingPunct="1"/>
            <a:r>
              <a:rPr lang="de-DE" altLang="el-GR" smtClean="0"/>
              <a:t>Die technischen Aspekte der computergestützten Lexikographie und Terminologie -II</a:t>
            </a:r>
            <a:endParaRPr lang="en-GB" altLang="el-GR" smtClean="0"/>
          </a:p>
        </p:txBody>
      </p:sp>
      <p:sp>
        <p:nvSpPr>
          <p:cNvPr id="73730" name="Content Placeholder 2"/>
          <p:cNvSpPr>
            <a:spLocks noGrp="1"/>
          </p:cNvSpPr>
          <p:nvPr>
            <p:ph idx="1"/>
          </p:nvPr>
        </p:nvSpPr>
        <p:spPr>
          <a:xfrm>
            <a:off x="463550" y="1557338"/>
            <a:ext cx="8229600" cy="4525962"/>
          </a:xfrm>
        </p:spPr>
        <p:txBody>
          <a:bodyPr/>
          <a:lstStyle/>
          <a:p>
            <a:pPr eaLnBrk="1" hangingPunct="1"/>
            <a:endParaRPr lang="de-DE" altLang="el-GR" sz="2400" smtClean="0"/>
          </a:p>
          <a:p>
            <a:pPr eaLnBrk="1" hangingPunct="1"/>
            <a:r>
              <a:rPr lang="de-DE" altLang="el-GR" sz="2400" smtClean="0"/>
              <a:t>Mit der Standardisierung werden die </a:t>
            </a:r>
            <a:r>
              <a:rPr lang="de-DE" altLang="el-GR" sz="2400" b="1" smtClean="0"/>
              <a:t>Richtlinien</a:t>
            </a:r>
            <a:r>
              <a:rPr lang="de-DE" altLang="el-GR" sz="2400" smtClean="0"/>
              <a:t> für Morphologie, Morphosyntax, Inhalt, Form (zum Beispiel für zwei- oder mehrsprachige </a:t>
            </a:r>
            <a:r>
              <a:rPr lang="de-DE" altLang="el-GR" sz="2400" b="1" smtClean="0"/>
              <a:t>Wörterbücher</a:t>
            </a:r>
            <a:r>
              <a:rPr lang="de-DE" altLang="el-GR" sz="2400" smtClean="0"/>
              <a:t>) bei der Sprachverarbeitung bestimmt. </a:t>
            </a:r>
          </a:p>
          <a:p>
            <a:pPr eaLnBrk="1" hangingPunct="1"/>
            <a:r>
              <a:rPr lang="de-DE" altLang="el-GR" sz="2400" b="1" smtClean="0"/>
              <a:t>Beispiele</a:t>
            </a:r>
            <a:r>
              <a:rPr lang="de-DE" altLang="el-GR" sz="2400" smtClean="0"/>
              <a:t> von Repräsentationsformaten und/oder Repräsentationsformalismen für lexikalische Daten sind</a:t>
            </a:r>
            <a:r>
              <a:rPr lang="de-DE" altLang="el-GR" sz="2400" b="1" smtClean="0"/>
              <a:t> Text-dateien</a:t>
            </a:r>
            <a:r>
              <a:rPr lang="de-DE" altLang="el-GR" sz="2400" smtClean="0"/>
              <a:t> oder </a:t>
            </a:r>
            <a:r>
              <a:rPr lang="de-DE" altLang="el-GR" sz="2400" b="1" smtClean="0"/>
              <a:t>Datenstrukturen</a:t>
            </a:r>
            <a:r>
              <a:rPr lang="de-DE" altLang="el-GR" sz="2400" smtClean="0"/>
              <a:t> von computerlinguistischen Formalismen wie zum Beispiel  </a:t>
            </a:r>
            <a:r>
              <a:rPr lang="de-DE" altLang="el-GR" sz="2400" b="1" smtClean="0"/>
              <a:t>Merkmalsstrukturen</a:t>
            </a:r>
            <a:r>
              <a:rPr lang="de-DE" altLang="el-GR" sz="2400" smtClean="0"/>
              <a:t>.</a:t>
            </a:r>
            <a:endParaRPr lang="en-US" altLang="el-GR" sz="2400" smtClean="0"/>
          </a:p>
          <a:p>
            <a:pPr eaLnBrk="1" hangingPunct="1"/>
            <a:endParaRPr lang="en-GB" altLang="el-GR"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457200" y="188913"/>
            <a:ext cx="8229600" cy="1228725"/>
          </a:xfrm>
        </p:spPr>
        <p:txBody>
          <a:bodyPr/>
          <a:lstStyle/>
          <a:p>
            <a:pPr eaLnBrk="1" hangingPunct="1"/>
            <a:r>
              <a:rPr lang="de-DE" altLang="el-GR" smtClean="0"/>
              <a:t>Aspekte der computergestützten Lexikographie und Terminologie</a:t>
            </a:r>
            <a:endParaRPr lang="en-US" altLang="el-GR" smtClean="0"/>
          </a:p>
        </p:txBody>
      </p:sp>
      <p:sp>
        <p:nvSpPr>
          <p:cNvPr id="74754" name="Content Placeholder 2"/>
          <p:cNvSpPr>
            <a:spLocks noGrp="1"/>
          </p:cNvSpPr>
          <p:nvPr>
            <p:ph idx="1"/>
          </p:nvPr>
        </p:nvSpPr>
        <p:spPr>
          <a:xfrm>
            <a:off x="463550" y="1557338"/>
            <a:ext cx="8229600" cy="4525962"/>
          </a:xfrm>
        </p:spPr>
        <p:txBody>
          <a:bodyPr/>
          <a:lstStyle/>
          <a:p>
            <a:pPr eaLnBrk="1" hangingPunct="1">
              <a:lnSpc>
                <a:spcPct val="80000"/>
              </a:lnSpc>
            </a:pPr>
            <a:r>
              <a:rPr lang="en-US" altLang="el-GR" sz="3000" smtClean="0"/>
              <a:t>Inhaltliche Aspekte (Was?):</a:t>
            </a:r>
          </a:p>
          <a:p>
            <a:pPr lvl="1" eaLnBrk="1" hangingPunct="1">
              <a:lnSpc>
                <a:spcPct val="80000"/>
              </a:lnSpc>
            </a:pPr>
            <a:r>
              <a:rPr lang="en-US" altLang="el-GR" sz="2600" smtClean="0"/>
              <a:t>Auswahl der linguistischen Information</a:t>
            </a:r>
          </a:p>
          <a:p>
            <a:pPr lvl="1" eaLnBrk="1" hangingPunct="1">
              <a:lnSpc>
                <a:spcPct val="80000"/>
              </a:lnSpc>
            </a:pPr>
            <a:r>
              <a:rPr lang="en-US" altLang="el-GR" sz="2600" smtClean="0"/>
              <a:t>Klassifikation der Information</a:t>
            </a:r>
          </a:p>
          <a:p>
            <a:pPr lvl="1" eaLnBrk="1" hangingPunct="1">
              <a:lnSpc>
                <a:spcPct val="80000"/>
              </a:lnSpc>
            </a:pPr>
            <a:r>
              <a:rPr lang="en-US" altLang="el-GR" sz="2600" smtClean="0"/>
              <a:t>Kodierung der Information</a:t>
            </a:r>
          </a:p>
          <a:p>
            <a:pPr lvl="1" eaLnBrk="1" hangingPunct="1">
              <a:lnSpc>
                <a:spcPct val="80000"/>
              </a:lnSpc>
            </a:pPr>
            <a:r>
              <a:rPr lang="de-DE" altLang="el-GR" sz="2600" smtClean="0"/>
              <a:t>Zugreifbarkeit (Definition einer lexikalischen Spezifikation)</a:t>
            </a:r>
          </a:p>
          <a:p>
            <a:pPr eaLnBrk="1" hangingPunct="1">
              <a:lnSpc>
                <a:spcPct val="80000"/>
              </a:lnSpc>
            </a:pPr>
            <a:r>
              <a:rPr lang="en-US" altLang="el-GR" sz="3000" smtClean="0"/>
              <a:t>Technische Aspekte (Wie?):</a:t>
            </a:r>
          </a:p>
          <a:p>
            <a:pPr lvl="1" eaLnBrk="1" hangingPunct="1">
              <a:lnSpc>
                <a:spcPct val="80000"/>
              </a:lnSpc>
            </a:pPr>
            <a:r>
              <a:rPr lang="de-DE" altLang="el-GR" sz="2600" smtClean="0"/>
              <a:t>Wahl des Repräsentationsformats und/oder Repräsentationsformalismus </a:t>
            </a:r>
            <a:r>
              <a:rPr lang="en-US" altLang="el-GR" sz="2600" smtClean="0"/>
              <a:t>für lexikalische Daten</a:t>
            </a:r>
          </a:p>
          <a:p>
            <a:pPr lvl="1" eaLnBrk="1" hangingPunct="1">
              <a:lnSpc>
                <a:spcPct val="80000"/>
              </a:lnSpc>
            </a:pPr>
            <a:r>
              <a:rPr lang="en-US" altLang="el-GR" sz="2600" smtClean="0"/>
              <a:t>Standardisierung</a:t>
            </a:r>
          </a:p>
          <a:p>
            <a:pPr eaLnBrk="1" hangingPunct="1">
              <a:lnSpc>
                <a:spcPct val="80000"/>
              </a:lnSpc>
            </a:pPr>
            <a:endParaRPr lang="en-US" altLang="el-GR" sz="300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Τίτλος 1"/>
          <p:cNvSpPr>
            <a:spLocks noGrp="1"/>
          </p:cNvSpPr>
          <p:nvPr>
            <p:ph type="title"/>
          </p:nvPr>
        </p:nvSpPr>
        <p:spPr>
          <a:xfrm>
            <a:off x="468313" y="188913"/>
            <a:ext cx="8229600" cy="1244600"/>
          </a:xfrm>
        </p:spPr>
        <p:txBody>
          <a:bodyPr/>
          <a:lstStyle/>
          <a:p>
            <a:pPr eaLnBrk="1" hangingPunct="1"/>
            <a:r>
              <a:rPr lang="de-DE" altLang="el-GR" smtClean="0"/>
              <a:t/>
            </a:r>
            <a:br>
              <a:rPr lang="de-DE" altLang="el-GR" smtClean="0"/>
            </a:br>
            <a:r>
              <a:rPr lang="de-DE" altLang="el-GR" smtClean="0"/>
              <a:t/>
            </a:r>
            <a:br>
              <a:rPr lang="de-DE" altLang="el-GR" smtClean="0"/>
            </a:br>
            <a:r>
              <a:rPr lang="de-DE" altLang="el-GR" smtClean="0"/>
              <a:t>Aspekte der computergestützten Lexikographie und Terminologie</a:t>
            </a:r>
            <a:br>
              <a:rPr lang="de-DE" altLang="el-GR" smtClean="0"/>
            </a:br>
            <a:r>
              <a:rPr lang="de-DE" altLang="el-GR" smtClean="0"/>
              <a:t/>
            </a:r>
            <a:br>
              <a:rPr lang="de-DE" altLang="el-GR" smtClean="0"/>
            </a:br>
            <a:endParaRPr lang="el-GR" altLang="el-GR" smtClean="0"/>
          </a:p>
        </p:txBody>
      </p:sp>
      <p:sp>
        <p:nvSpPr>
          <p:cNvPr id="75778" name="Θέση περιεχομένου 2"/>
          <p:cNvSpPr>
            <a:spLocks noGrp="1"/>
          </p:cNvSpPr>
          <p:nvPr>
            <p:ph idx="1"/>
          </p:nvPr>
        </p:nvSpPr>
        <p:spPr>
          <a:xfrm>
            <a:off x="395288" y="1579563"/>
            <a:ext cx="8229600" cy="4657725"/>
          </a:xfrm>
        </p:spPr>
        <p:txBody>
          <a:bodyPr/>
          <a:lstStyle/>
          <a:p>
            <a:pPr eaLnBrk="1" hangingPunct="1">
              <a:lnSpc>
                <a:spcPct val="90000"/>
              </a:lnSpc>
            </a:pPr>
            <a:r>
              <a:rPr lang="de-DE" altLang="el-GR" sz="2400" smtClean="0"/>
              <a:t>Lexikalisch-semantische Wortnetze bilden die häufigsten und wichtigsten Wörter einer Sprache und ihre bedeutungstragenden Beziehungen zu anderen Wörtern der Sprache ab (siehe auch Portz, 2005). </a:t>
            </a:r>
          </a:p>
          <a:p>
            <a:pPr eaLnBrk="1" hangingPunct="1">
              <a:lnSpc>
                <a:spcPct val="90000"/>
              </a:lnSpc>
            </a:pPr>
            <a:r>
              <a:rPr lang="de-DE" altLang="el-GR" sz="2400" smtClean="0"/>
              <a:t>In einem Wortnetz wird ein Wort als Konzeptknoten mit seinen semantischen Verknüpfungen repräsentiert.</a:t>
            </a:r>
          </a:p>
          <a:p>
            <a:pPr lvl="1" eaLnBrk="1" hangingPunct="1">
              <a:lnSpc>
                <a:spcPct val="90000"/>
              </a:lnSpc>
            </a:pPr>
            <a:r>
              <a:rPr lang="de-DE" altLang="el-GR" sz="2400" smtClean="0"/>
              <a:t>So wird das Wort "Stuhl" zum Beispiel mit dem Oberbegriff Sitzmöbel und den Unterbegriffen Drehstuhl, Klappstuhl, Kinderstuhl u.a verknüpft. Der Oberbegriff ist darüberhinaus mit den Konzepten Lehne, Sitzfläche und Bein verbunden, die Teile eines Sitzmöbels repräsentieren (Beispiel aus Kunze, 2004).</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Τίτλος 1"/>
          <p:cNvSpPr>
            <a:spLocks noGrp="1"/>
          </p:cNvSpPr>
          <p:nvPr>
            <p:ph type="title"/>
          </p:nvPr>
        </p:nvSpPr>
        <p:spPr>
          <a:xfrm>
            <a:off x="468313" y="261938"/>
            <a:ext cx="8229600" cy="1143000"/>
          </a:xfrm>
        </p:spPr>
        <p:txBody>
          <a:bodyPr/>
          <a:lstStyle/>
          <a:p>
            <a:pPr eaLnBrk="1" hangingPunct="1"/>
            <a:r>
              <a:rPr lang="de-DE" altLang="el-GR" smtClean="0"/>
              <a:t/>
            </a:r>
            <a:br>
              <a:rPr lang="de-DE" altLang="el-GR" smtClean="0"/>
            </a:br>
            <a:r>
              <a:rPr lang="de-DE" altLang="el-GR" smtClean="0"/>
              <a:t>GERMANET (1/3)</a:t>
            </a:r>
            <a:br>
              <a:rPr lang="de-DE" altLang="el-GR" smtClean="0"/>
            </a:br>
            <a:endParaRPr lang="el-GR" altLang="el-GR" smtClean="0"/>
          </a:p>
        </p:txBody>
      </p:sp>
      <p:sp>
        <p:nvSpPr>
          <p:cNvPr id="77826" name="Θέση περιεχομένου 2"/>
          <p:cNvSpPr>
            <a:spLocks noGrp="1"/>
          </p:cNvSpPr>
          <p:nvPr>
            <p:ph idx="1"/>
          </p:nvPr>
        </p:nvSpPr>
        <p:spPr>
          <a:xfrm>
            <a:off x="395288" y="1557338"/>
            <a:ext cx="8229600" cy="5040312"/>
          </a:xfrm>
        </p:spPr>
        <p:txBody>
          <a:bodyPr/>
          <a:lstStyle/>
          <a:p>
            <a:pPr eaLnBrk="1" hangingPunct="1"/>
            <a:r>
              <a:rPr lang="de-DE" altLang="el-GR" sz="2600" smtClean="0"/>
              <a:t>In den Beispielen aus GermaNET wird der Begriff "froh" mit den Begriffen "fröhlich" und "freudig" verbunden. </a:t>
            </a:r>
          </a:p>
          <a:p>
            <a:pPr eaLnBrk="1" hangingPunct="1"/>
            <a:r>
              <a:rPr lang="de-DE" altLang="el-GR" sz="2600" smtClean="0"/>
              <a:t>Im Weiteren kann der Begriff "fröhlich" sowohl mit den Begriffen "heiter" und "lustig„ als auch mit dem Begriff "humorvoll" semantisch verknüpft werden.</a:t>
            </a:r>
          </a:p>
          <a:p>
            <a:pPr eaLnBrk="1" hangingPunct="1"/>
            <a:r>
              <a:rPr lang="de-DE" altLang="el-GR" sz="2600" smtClean="0"/>
              <a:t>Der Begriff "lustig" kann wiederum auch mit den Begriffen "komisch", "drollig„ und "spaβig" interpretiert werden. </a:t>
            </a:r>
          </a:p>
          <a:p>
            <a:pPr eaLnBrk="1" hangingPunct="1"/>
            <a:r>
              <a:rPr lang="de-DE" altLang="el-GR" sz="2600" smtClean="0"/>
              <a:t>Schlieβlich kann der Begriff "komisch„ mit dem Begriff "lächerlich" verbunden sein.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Τίτλος 1"/>
          <p:cNvSpPr>
            <a:spLocks noGrp="1"/>
          </p:cNvSpPr>
          <p:nvPr>
            <p:ph type="title"/>
          </p:nvPr>
        </p:nvSpPr>
        <p:spPr/>
        <p:txBody>
          <a:bodyPr/>
          <a:lstStyle/>
          <a:p>
            <a:pPr eaLnBrk="1" hangingPunct="1"/>
            <a:r>
              <a:rPr lang="de-DE" altLang="el-GR" smtClean="0"/>
              <a:t>Ressourcen helfen</a:t>
            </a:r>
            <a:endParaRPr lang="el-GR" altLang="el-GR" smtClean="0"/>
          </a:p>
        </p:txBody>
      </p:sp>
      <p:sp>
        <p:nvSpPr>
          <p:cNvPr id="16386" name="Θέση περιεχομένου 2"/>
          <p:cNvSpPr>
            <a:spLocks noGrp="1"/>
          </p:cNvSpPr>
          <p:nvPr>
            <p:ph idx="1"/>
          </p:nvPr>
        </p:nvSpPr>
        <p:spPr>
          <a:xfrm>
            <a:off x="457200" y="1555750"/>
            <a:ext cx="8229600" cy="4525963"/>
          </a:xfrm>
        </p:spPr>
        <p:txBody>
          <a:bodyPr/>
          <a:lstStyle/>
          <a:p>
            <a:pPr eaLnBrk="1" hangingPunct="1"/>
            <a:r>
              <a:rPr lang="de-DE" altLang="el-GR" sz="2800" smtClean="0"/>
              <a:t>sowohl bei der </a:t>
            </a:r>
            <a:r>
              <a:rPr lang="de-DE" altLang="el-GR" sz="2800" b="1" smtClean="0"/>
              <a:t>Konstruktion</a:t>
            </a:r>
            <a:r>
              <a:rPr lang="de-DE" altLang="el-GR" sz="2800" smtClean="0"/>
              <a:t> eines Systems bei der Verarbeitung natürlicher Sprache</a:t>
            </a:r>
          </a:p>
          <a:p>
            <a:pPr eaLnBrk="1" hangingPunct="1"/>
            <a:r>
              <a:rPr lang="de-DE" altLang="el-GR" sz="2800" smtClean="0"/>
              <a:t>als auch beim </a:t>
            </a:r>
            <a:r>
              <a:rPr lang="de-DE" altLang="el-GR" sz="2800" b="1" smtClean="0"/>
              <a:t>Testen</a:t>
            </a:r>
            <a:r>
              <a:rPr lang="de-DE" altLang="el-GR" sz="2800" smtClean="0"/>
              <a:t> (Evaluierung) des Systems.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Τίτλος 1"/>
          <p:cNvSpPr>
            <a:spLocks noGrp="1"/>
          </p:cNvSpPr>
          <p:nvPr>
            <p:ph type="title"/>
          </p:nvPr>
        </p:nvSpPr>
        <p:spPr>
          <a:xfrm>
            <a:off x="468313" y="263525"/>
            <a:ext cx="8229600" cy="1143000"/>
          </a:xfrm>
        </p:spPr>
        <p:txBody>
          <a:bodyPr/>
          <a:lstStyle/>
          <a:p>
            <a:pPr eaLnBrk="1" hangingPunct="1"/>
            <a:r>
              <a:rPr lang="de-DE" altLang="el-GR" smtClean="0"/>
              <a:t/>
            </a:r>
            <a:br>
              <a:rPr lang="de-DE" altLang="el-GR" smtClean="0"/>
            </a:br>
            <a:r>
              <a:rPr lang="de-DE" altLang="el-GR" smtClean="0"/>
              <a:t/>
            </a:r>
            <a:br>
              <a:rPr lang="de-DE" altLang="el-GR" smtClean="0"/>
            </a:br>
            <a:r>
              <a:rPr lang="de-DE" altLang="el-GR" smtClean="0"/>
              <a:t>GERMANET (2/3)</a:t>
            </a:r>
            <a:br>
              <a:rPr lang="de-DE" altLang="el-GR" smtClean="0"/>
            </a:br>
            <a:r>
              <a:rPr lang="de-DE" altLang="el-GR" smtClean="0"/>
              <a:t/>
            </a:r>
            <a:br>
              <a:rPr lang="de-DE" altLang="el-GR" smtClean="0"/>
            </a:br>
            <a:endParaRPr lang="el-GR" altLang="el-GR" smtClean="0"/>
          </a:p>
        </p:txBody>
      </p:sp>
      <p:sp>
        <p:nvSpPr>
          <p:cNvPr id="79874" name="Θέση περιεχομένου 2"/>
          <p:cNvSpPr>
            <a:spLocks noGrp="1"/>
          </p:cNvSpPr>
          <p:nvPr>
            <p:ph idx="1"/>
          </p:nvPr>
        </p:nvSpPr>
        <p:spPr>
          <a:xfrm>
            <a:off x="395288" y="1557338"/>
            <a:ext cx="8229600" cy="5256212"/>
          </a:xfrm>
        </p:spPr>
        <p:txBody>
          <a:bodyPr/>
          <a:lstStyle/>
          <a:p>
            <a:pPr eaLnBrk="1" hangingPunct="1">
              <a:lnSpc>
                <a:spcPct val="80000"/>
              </a:lnSpc>
            </a:pPr>
            <a:r>
              <a:rPr lang="de-DE" altLang="el-GR" sz="2500" smtClean="0"/>
              <a:t>In dem Wortnetz werden Beziehungen zwischen drei Verben beschrieben, nämlich "laufen", "starten" und "kommen". </a:t>
            </a:r>
          </a:p>
          <a:p>
            <a:pPr eaLnBrk="1" hangingPunct="1">
              <a:lnSpc>
                <a:spcPct val="80000"/>
              </a:lnSpc>
            </a:pPr>
            <a:r>
              <a:rPr lang="de-DE" altLang="el-GR" sz="2500" smtClean="0"/>
              <a:t>Der Begriff "laufen" wird nach der Art und Weise (des Laufens) und nach der Richtung des Laufens analysiert. </a:t>
            </a:r>
          </a:p>
          <a:p>
            <a:pPr eaLnBrk="1" hangingPunct="1">
              <a:lnSpc>
                <a:spcPct val="80000"/>
              </a:lnSpc>
            </a:pPr>
            <a:r>
              <a:rPr lang="de-DE" altLang="el-GR" sz="2500" smtClean="0"/>
              <a:t>Die Art und Weise des Laufens wird im vorliegenden Wortnetz mit "?Art_laufen" symbolisiert, während die Richtung des Laufens als "?Pfad_laufen" dargestellt wird. </a:t>
            </a:r>
          </a:p>
          <a:p>
            <a:pPr eaLnBrk="1" hangingPunct="1">
              <a:lnSpc>
                <a:spcPct val="80000"/>
              </a:lnSpc>
            </a:pPr>
            <a:r>
              <a:rPr lang="de-DE" altLang="el-GR" sz="2500" smtClean="0"/>
              <a:t>Die Verbindung zwischen den Verben "laufen" und "starten" wird mit den Verben "loslaufen" und "losschlurfen" realisiert, die sowohl als Unterbegriffe des Oberbegriffs "laufen" als auch als Unterbegriffe des Oberbegriffs "starten" kategorisiert werden können.</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Τίτλος 1"/>
          <p:cNvSpPr>
            <a:spLocks noGrp="1"/>
          </p:cNvSpPr>
          <p:nvPr>
            <p:ph type="title"/>
          </p:nvPr>
        </p:nvSpPr>
        <p:spPr>
          <a:xfrm>
            <a:off x="468313" y="333375"/>
            <a:ext cx="8229600" cy="1012825"/>
          </a:xfrm>
        </p:spPr>
        <p:txBody>
          <a:bodyPr/>
          <a:lstStyle/>
          <a:p>
            <a:pPr eaLnBrk="1" hangingPunct="1"/>
            <a:r>
              <a:rPr lang="de-DE" altLang="el-GR" smtClean="0"/>
              <a:t/>
            </a:r>
            <a:br>
              <a:rPr lang="de-DE" altLang="el-GR" smtClean="0"/>
            </a:br>
            <a:r>
              <a:rPr lang="de-DE" altLang="el-GR" smtClean="0"/>
              <a:t/>
            </a:r>
            <a:br>
              <a:rPr lang="de-DE" altLang="el-GR" smtClean="0"/>
            </a:br>
            <a:r>
              <a:rPr lang="de-DE" altLang="el-GR" smtClean="0"/>
              <a:t>GERMANET (3/3)</a:t>
            </a:r>
            <a:br>
              <a:rPr lang="de-DE" altLang="el-GR" smtClean="0"/>
            </a:br>
            <a:r>
              <a:rPr lang="de-DE" altLang="el-GR" smtClean="0"/>
              <a:t/>
            </a:r>
            <a:br>
              <a:rPr lang="de-DE" altLang="el-GR" smtClean="0"/>
            </a:br>
            <a:endParaRPr lang="el-GR" altLang="el-GR" smtClean="0"/>
          </a:p>
        </p:txBody>
      </p:sp>
      <p:sp>
        <p:nvSpPr>
          <p:cNvPr id="81922" name="Θέση περιεχομένου 2"/>
          <p:cNvSpPr>
            <a:spLocks noGrp="1"/>
          </p:cNvSpPr>
          <p:nvPr>
            <p:ph idx="1"/>
          </p:nvPr>
        </p:nvSpPr>
        <p:spPr>
          <a:xfrm>
            <a:off x="395288" y="1590675"/>
            <a:ext cx="8229600" cy="5256213"/>
          </a:xfrm>
        </p:spPr>
        <p:txBody>
          <a:bodyPr/>
          <a:lstStyle/>
          <a:p>
            <a:pPr eaLnBrk="1" hangingPunct="1">
              <a:lnSpc>
                <a:spcPct val="90000"/>
              </a:lnSpc>
            </a:pPr>
            <a:r>
              <a:rPr lang="de-DE" altLang="el-GR" sz="2700" smtClean="0"/>
              <a:t> Auf ähnliche Weise wird die Verbindung zwischen den Verben "laufen" und "kommen" mit den Verben "herlaufen" und "herschlurfen" realisiert, die sowohl als Unterbegriffe des Oberbegriffs "laufen" als auch als Unterbegriffe des Oberbegriffs </a:t>
            </a:r>
            <a:r>
              <a:rPr lang="en-US" altLang="el-GR" sz="2700" smtClean="0"/>
              <a:t>"kommen" kategorisiert werden können.</a:t>
            </a:r>
          </a:p>
          <a:p>
            <a:pPr eaLnBrk="1" hangingPunct="1">
              <a:lnSpc>
                <a:spcPct val="90000"/>
              </a:lnSpc>
            </a:pPr>
            <a:r>
              <a:rPr lang="de-DE" altLang="el-GR" sz="2700" smtClean="0"/>
              <a:t>Wortnetze können auch für die kontrastive Darstellung der semantischen Verknüpfungen von Wörtern als Konzeptknoten zwischen zwei Sprachen verwendet werden. So kann z.B. die Information aus einem Wirtschaftslexikon für Deutsch und Griechisch in Form eines Wortnetzes beschrieben werden. </a:t>
            </a:r>
            <a:endParaRPr lang="en-US" altLang="el-GR" sz="270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260350"/>
            <a:ext cx="8229600" cy="1143000"/>
          </a:xfrm>
        </p:spPr>
        <p:txBody>
          <a:bodyPr rtlCol="0">
            <a:normAutofit/>
          </a:bodyPr>
          <a:lstStyle/>
          <a:p>
            <a:pPr eaLnBrk="1" fontAlgn="auto" hangingPunct="1">
              <a:spcAft>
                <a:spcPts val="0"/>
              </a:spcAft>
              <a:defRPr/>
            </a:pPr>
            <a:r>
              <a:rPr lang="en-US" dirty="0" err="1">
                <a:ea typeface="+mj-ea"/>
                <a:cs typeface="+mj-cs"/>
              </a:rPr>
              <a:t>Assoziative</a:t>
            </a:r>
            <a:r>
              <a:rPr lang="en-US" dirty="0">
                <a:ea typeface="+mj-ea"/>
                <a:cs typeface="+mj-cs"/>
              </a:rPr>
              <a:t> </a:t>
            </a:r>
            <a:r>
              <a:rPr lang="en-US" dirty="0" err="1">
                <a:ea typeface="+mj-ea"/>
                <a:cs typeface="+mj-cs"/>
              </a:rPr>
              <a:t>Semantische</a:t>
            </a:r>
            <a:r>
              <a:rPr lang="en-US" dirty="0">
                <a:ea typeface="+mj-ea"/>
                <a:cs typeface="+mj-cs"/>
              </a:rPr>
              <a:t> </a:t>
            </a:r>
            <a:r>
              <a:rPr lang="en-US" dirty="0" err="1">
                <a:ea typeface="+mj-ea"/>
                <a:cs typeface="+mj-cs"/>
              </a:rPr>
              <a:t>Wortnetze</a:t>
            </a:r>
            <a:endParaRPr lang="el-GR" dirty="0">
              <a:ea typeface="+mj-ea"/>
              <a:cs typeface="+mj-cs"/>
            </a:endParaRPr>
          </a:p>
        </p:txBody>
      </p:sp>
      <p:sp>
        <p:nvSpPr>
          <p:cNvPr id="83970" name="Θέση περιεχομένου 2"/>
          <p:cNvSpPr>
            <a:spLocks noGrp="1"/>
          </p:cNvSpPr>
          <p:nvPr>
            <p:ph idx="1"/>
          </p:nvPr>
        </p:nvSpPr>
        <p:spPr>
          <a:xfrm>
            <a:off x="395288" y="1557338"/>
            <a:ext cx="8229600" cy="5256212"/>
          </a:xfrm>
        </p:spPr>
        <p:txBody>
          <a:bodyPr/>
          <a:lstStyle/>
          <a:p>
            <a:pPr eaLnBrk="1" hangingPunct="1"/>
            <a:r>
              <a:rPr lang="de-DE" altLang="el-GR" sz="2400" smtClean="0"/>
              <a:t>Wortnetze (als Bezeichnung der Verwandtschaften zwischen Wörtern und Wortgruppen) können nicht nur semantisch sondern auch assoziativ sein. </a:t>
            </a:r>
          </a:p>
          <a:p>
            <a:pPr eaLnBrk="1" hangingPunct="1"/>
            <a:r>
              <a:rPr lang="de-DE" altLang="el-GR" sz="2400" b="1" smtClean="0"/>
              <a:t>Assoziative Beziehungen </a:t>
            </a:r>
            <a:r>
              <a:rPr lang="de-DE" altLang="el-GR" sz="2400" smtClean="0"/>
              <a:t>sind wichtig für Anwendungen in Sprachlehr- und -lernsystemen, wie zum Beispiel, in Kinderlexika aber auch in Anwendungen mit Bezug auf Textsorten, wie journalistische Texte.</a:t>
            </a:r>
          </a:p>
          <a:p>
            <a:pPr eaLnBrk="1" hangingPunct="1"/>
            <a:r>
              <a:rPr lang="de-DE" altLang="el-GR" sz="2400" smtClean="0"/>
              <a:t>In den semantischen Wortnetzen sind Unterschiede zwischen der griechischen und der deutschen Sprache zu erkennen. </a:t>
            </a:r>
          </a:p>
          <a:p>
            <a:pPr eaLnBrk="1" hangingPunct="1"/>
            <a:r>
              <a:rPr lang="de-DE" altLang="el-GR" sz="2400" smtClean="0"/>
              <a:t>Es existieren Gemeinsamkeiten und Unterschiede. Letztere sind auch auf kulturelle Unterschiede zurückzuführen.</a:t>
            </a:r>
            <a:endParaRPr lang="en-US" altLang="el-GR" sz="240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Τίτλος 1"/>
          <p:cNvSpPr>
            <a:spLocks noGrp="1"/>
          </p:cNvSpPr>
          <p:nvPr>
            <p:ph type="title"/>
          </p:nvPr>
        </p:nvSpPr>
        <p:spPr>
          <a:xfrm>
            <a:off x="395288" y="188913"/>
            <a:ext cx="8229600" cy="1143000"/>
          </a:xfrm>
        </p:spPr>
        <p:txBody>
          <a:bodyPr/>
          <a:lstStyle/>
          <a:p>
            <a:pPr eaLnBrk="1" hangingPunct="1"/>
            <a:r>
              <a:rPr lang="en-US" altLang="el-GR" smtClean="0"/>
              <a:t>Beispiel</a:t>
            </a:r>
            <a:endParaRPr lang="el-GR" altLang="el-GR" smtClean="0"/>
          </a:p>
        </p:txBody>
      </p:sp>
      <p:sp>
        <p:nvSpPr>
          <p:cNvPr id="86018" name="Θέση περιεχομένου 2"/>
          <p:cNvSpPr>
            <a:spLocks noGrp="1"/>
          </p:cNvSpPr>
          <p:nvPr>
            <p:ph idx="1"/>
          </p:nvPr>
        </p:nvSpPr>
        <p:spPr>
          <a:xfrm>
            <a:off x="395288" y="1341438"/>
            <a:ext cx="8229600" cy="5256212"/>
          </a:xfrm>
        </p:spPr>
        <p:txBody>
          <a:bodyPr/>
          <a:lstStyle/>
          <a:p>
            <a:pPr eaLnBrk="1" hangingPunct="1">
              <a:lnSpc>
                <a:spcPct val="90000"/>
              </a:lnSpc>
            </a:pPr>
            <a:r>
              <a:rPr lang="de-DE" altLang="el-GR" sz="2500" smtClean="0"/>
              <a:t>Gemeinsamkeiten gibt es in Feldern wie zum Beispiel "Ferien" oder "Bauernhof", während in anderen thematischen Gebieten, wie "Feiertage", mehrere kulturelle Unterschiede erkennbar sind. </a:t>
            </a:r>
          </a:p>
          <a:p>
            <a:pPr eaLnBrk="1" hangingPunct="1">
              <a:lnSpc>
                <a:spcPct val="90000"/>
              </a:lnSpc>
            </a:pPr>
            <a:r>
              <a:rPr lang="de-DE" altLang="el-GR" sz="2500" smtClean="0"/>
              <a:t>Bei der Anwendung eines Lexikons in einem Sprachlehr- und –lernsystem werden z.B. beim Thema "Weihnachten" der Adventskranz und der Adventskalender der traditionellen deutschen (Vor-)Weihnachtszeit zugeordnet , während das Schiff, die Triangel und die Granatäpfel zur traditionellen griechischen Weihnachtsfeier gehören. </a:t>
            </a:r>
          </a:p>
          <a:p>
            <a:pPr eaLnBrk="1" hangingPunct="1">
              <a:lnSpc>
                <a:spcPct val="90000"/>
              </a:lnSpc>
            </a:pPr>
            <a:r>
              <a:rPr lang="de-DE" altLang="el-GR" sz="2500" smtClean="0"/>
              <a:t>Mit Hilfe eines wortnetzbasierten Computerlexikons können auch Beziehungen und Assoziationen gelernt werden (z.B. Räucherkerzen, Adventskranz, die in in der Griechischen Tradition nicht existieren).</a:t>
            </a:r>
            <a:endParaRPr lang="en-US" altLang="el-GR" sz="250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Θέση κειμένου 5"/>
          <p:cNvSpPr>
            <a:spLocks noGrp="1"/>
          </p:cNvSpPr>
          <p:nvPr>
            <p:ph type="body" idx="1"/>
          </p:nvPr>
        </p:nvSpPr>
        <p:spPr/>
        <p:txBody>
          <a:bodyPr/>
          <a:lstStyle/>
          <a:p>
            <a:pPr eaLnBrk="1" hangingPunct="1"/>
            <a:r>
              <a:rPr lang="de-DE" altLang="el-GR" sz="2800" smtClean="0"/>
              <a:t>Ressourcen</a:t>
            </a:r>
            <a:endParaRPr lang="en-US" altLang="el-GR" sz="2800" smtClean="0"/>
          </a:p>
          <a:p>
            <a:pPr algn="r" eaLnBrk="1" hangingPunct="1"/>
            <a:endParaRPr lang="el-GR" altLang="el-GR" smtClean="0"/>
          </a:p>
        </p:txBody>
      </p:sp>
      <p:sp>
        <p:nvSpPr>
          <p:cNvPr id="88066" name="Τίτλος 4"/>
          <p:cNvSpPr>
            <a:spLocks noGrp="1"/>
          </p:cNvSpPr>
          <p:nvPr>
            <p:ph type="title"/>
          </p:nvPr>
        </p:nvSpPr>
        <p:spPr/>
        <p:txBody>
          <a:bodyPr/>
          <a:lstStyle/>
          <a:p>
            <a:pPr eaLnBrk="1" hangingPunct="1"/>
            <a:r>
              <a:rPr lang="en-US" altLang="el-GR" sz="4400" smtClean="0"/>
              <a:t>Textkorpora</a:t>
            </a:r>
            <a:endParaRPr lang="el-GR" altLang="el-GR"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n-US" dirty="0" err="1">
                <a:ea typeface="+mj-ea"/>
                <a:cs typeface="+mj-cs"/>
              </a:rPr>
              <a:t>Textkorpora</a:t>
            </a:r>
            <a:r>
              <a:rPr lang="en-US" dirty="0">
                <a:ea typeface="+mj-ea"/>
                <a:cs typeface="+mj-cs"/>
              </a:rPr>
              <a:t> und </a:t>
            </a:r>
            <a:r>
              <a:rPr lang="en-US" dirty="0" err="1" smtClean="0">
                <a:ea typeface="+mj-ea"/>
                <a:cs typeface="+mj-cs"/>
              </a:rPr>
              <a:t>Korpustypen</a:t>
            </a:r>
            <a:r>
              <a:rPr lang="en-US" dirty="0" smtClean="0">
                <a:ea typeface="+mj-ea"/>
                <a:cs typeface="+mj-cs"/>
              </a:rPr>
              <a:t> (1/2)-I</a:t>
            </a:r>
            <a:endParaRPr lang="el-GR" dirty="0">
              <a:ea typeface="+mj-ea"/>
              <a:cs typeface="+mj-cs"/>
            </a:endParaRPr>
          </a:p>
        </p:txBody>
      </p:sp>
      <p:sp>
        <p:nvSpPr>
          <p:cNvPr id="90114" name="Θέση περιεχομένου 2"/>
          <p:cNvSpPr>
            <a:spLocks noGrp="1"/>
          </p:cNvSpPr>
          <p:nvPr>
            <p:ph idx="1"/>
          </p:nvPr>
        </p:nvSpPr>
        <p:spPr>
          <a:xfrm>
            <a:off x="463550" y="1557338"/>
            <a:ext cx="8229600" cy="4751387"/>
          </a:xfrm>
        </p:spPr>
        <p:txBody>
          <a:bodyPr/>
          <a:lstStyle/>
          <a:p>
            <a:pPr eaLnBrk="1" hangingPunct="1"/>
            <a:r>
              <a:rPr lang="de-DE" altLang="el-GR" sz="2800" smtClean="0"/>
              <a:t>Textkorpora bilden eine große Kategorie von Ressourcen. </a:t>
            </a:r>
          </a:p>
          <a:p>
            <a:pPr eaLnBrk="1" hangingPunct="1"/>
            <a:r>
              <a:rPr lang="de-DE" altLang="el-GR" sz="2800" b="1" smtClean="0"/>
              <a:t>Reine Textkorpora </a:t>
            </a:r>
            <a:r>
              <a:rPr lang="de-DE" altLang="el-GR" sz="2800" smtClean="0"/>
              <a:t>bestehen aus geschriebenen oder transkribierten gesprochenen Texten, während </a:t>
            </a:r>
            <a:r>
              <a:rPr lang="de-DE" altLang="el-GR" sz="2800" b="1" smtClean="0"/>
              <a:t>Sprachkorpora</a:t>
            </a:r>
            <a:r>
              <a:rPr lang="de-DE" altLang="el-GR" sz="2800" smtClean="0"/>
              <a:t> aus Texten gesprochener Sprache in Form von Sprachsignalen (Audioaufnahmen) bestehen.</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err="1">
                <a:ea typeface="+mj-ea"/>
                <a:cs typeface="+mj-cs"/>
              </a:rPr>
              <a:t>Textkorpora</a:t>
            </a:r>
            <a:r>
              <a:rPr lang="en-US" dirty="0">
                <a:ea typeface="+mj-ea"/>
                <a:cs typeface="+mj-cs"/>
              </a:rPr>
              <a:t> und </a:t>
            </a:r>
            <a:r>
              <a:rPr lang="en-US" dirty="0" err="1">
                <a:ea typeface="+mj-ea"/>
                <a:cs typeface="+mj-cs"/>
              </a:rPr>
              <a:t>Korpustypen</a:t>
            </a:r>
            <a:r>
              <a:rPr lang="en-US" dirty="0">
                <a:ea typeface="+mj-ea"/>
                <a:cs typeface="+mj-cs"/>
              </a:rPr>
              <a:t> (1/2)-</a:t>
            </a:r>
            <a:r>
              <a:rPr lang="en-US" dirty="0" smtClean="0">
                <a:ea typeface="+mj-ea"/>
                <a:cs typeface="+mj-cs"/>
              </a:rPr>
              <a:t>II</a:t>
            </a:r>
            <a:endParaRPr lang="en-GB" dirty="0">
              <a:ea typeface="+mj-ea"/>
              <a:cs typeface="+mj-cs"/>
            </a:endParaRPr>
          </a:p>
        </p:txBody>
      </p:sp>
      <p:sp>
        <p:nvSpPr>
          <p:cNvPr id="92162" name="Content Placeholder 2"/>
          <p:cNvSpPr>
            <a:spLocks noGrp="1"/>
          </p:cNvSpPr>
          <p:nvPr>
            <p:ph idx="1"/>
          </p:nvPr>
        </p:nvSpPr>
        <p:spPr>
          <a:xfrm>
            <a:off x="463550" y="1557338"/>
            <a:ext cx="8229600" cy="4525962"/>
          </a:xfrm>
        </p:spPr>
        <p:txBody>
          <a:bodyPr/>
          <a:lstStyle/>
          <a:p>
            <a:pPr eaLnBrk="1" hangingPunct="1">
              <a:lnSpc>
                <a:spcPct val="90000"/>
              </a:lnSpc>
            </a:pPr>
            <a:r>
              <a:rPr lang="de-DE" altLang="el-GR" sz="2700" smtClean="0"/>
              <a:t>In den </a:t>
            </a:r>
            <a:r>
              <a:rPr lang="de-DE" altLang="el-GR" sz="2700" b="1" smtClean="0"/>
              <a:t>reinen Textkorpora </a:t>
            </a:r>
            <a:r>
              <a:rPr lang="de-DE" altLang="el-GR" sz="2700" smtClean="0"/>
              <a:t>ist die Grundeinheit das </a:t>
            </a:r>
            <a:r>
              <a:rPr lang="de-DE" altLang="el-GR" sz="2700" b="1" smtClean="0"/>
              <a:t>Token</a:t>
            </a:r>
            <a:r>
              <a:rPr lang="de-DE" altLang="el-GR" sz="2700" smtClean="0"/>
              <a:t>. Eine spezielle Form von Textkorpora mit der Grundeinheit des Satzes sind die </a:t>
            </a:r>
            <a:r>
              <a:rPr lang="de-DE" altLang="el-GR" sz="2700" b="1" smtClean="0"/>
              <a:t>Baumbank</a:t>
            </a:r>
            <a:r>
              <a:rPr lang="de-DE" altLang="el-GR" sz="2700" smtClean="0"/>
              <a:t>en, die aus syntaktisch analysierten Sätzen bestehen. </a:t>
            </a:r>
          </a:p>
          <a:p>
            <a:pPr eaLnBrk="1" hangingPunct="1">
              <a:lnSpc>
                <a:spcPct val="90000"/>
              </a:lnSpc>
            </a:pPr>
            <a:r>
              <a:rPr lang="de-DE" altLang="el-GR" sz="2700" smtClean="0"/>
              <a:t>In den </a:t>
            </a:r>
            <a:r>
              <a:rPr lang="de-DE" altLang="el-GR" sz="2700" b="1" smtClean="0"/>
              <a:t>Baumbanken</a:t>
            </a:r>
            <a:r>
              <a:rPr lang="de-DE" altLang="el-GR" sz="2700" smtClean="0"/>
              <a:t> werden die Analysen meist durch Syntaxbäume oder DAGs (Graphen) repräsentiert. </a:t>
            </a:r>
          </a:p>
          <a:p>
            <a:pPr eaLnBrk="1" hangingPunct="1">
              <a:lnSpc>
                <a:spcPct val="90000"/>
              </a:lnSpc>
            </a:pPr>
            <a:r>
              <a:rPr lang="de-DE" altLang="el-GR" sz="2700" b="1" smtClean="0"/>
              <a:t>Linguistische Annotationen </a:t>
            </a:r>
            <a:r>
              <a:rPr lang="de-DE" altLang="el-GR" sz="2700" smtClean="0"/>
              <a:t>(z.B. orthographische Transkription) werden mit phonetischen Annotationen (Phonemgrenzen, </a:t>
            </a:r>
            <a:r>
              <a:rPr lang="en-US" altLang="el-GR" sz="2700" smtClean="0"/>
              <a:t>Grundfrequenz) in Sprachkorpora repräsentiert.</a:t>
            </a:r>
          </a:p>
          <a:p>
            <a:pPr eaLnBrk="1" hangingPunct="1">
              <a:lnSpc>
                <a:spcPct val="90000"/>
              </a:lnSpc>
            </a:pPr>
            <a:endParaRPr lang="en-GB" altLang="el-GR" sz="2700"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n-US" dirty="0" err="1">
                <a:ea typeface="+mj-ea"/>
                <a:cs typeface="+mj-cs"/>
              </a:rPr>
              <a:t>Textkorpora</a:t>
            </a:r>
            <a:r>
              <a:rPr lang="en-US" dirty="0">
                <a:ea typeface="+mj-ea"/>
                <a:cs typeface="+mj-cs"/>
              </a:rPr>
              <a:t> und </a:t>
            </a:r>
            <a:r>
              <a:rPr lang="en-US" dirty="0" err="1" smtClean="0">
                <a:ea typeface="+mj-ea"/>
                <a:cs typeface="+mj-cs"/>
              </a:rPr>
              <a:t>Korpustypen</a:t>
            </a:r>
            <a:r>
              <a:rPr lang="en-US" dirty="0" smtClean="0">
                <a:ea typeface="+mj-ea"/>
                <a:cs typeface="+mj-cs"/>
              </a:rPr>
              <a:t> (2/2)</a:t>
            </a:r>
            <a:endParaRPr lang="el-GR" dirty="0">
              <a:ea typeface="+mj-ea"/>
              <a:cs typeface="+mj-cs"/>
            </a:endParaRPr>
          </a:p>
        </p:txBody>
      </p:sp>
      <p:sp>
        <p:nvSpPr>
          <p:cNvPr id="93186" name="Θέση περιεχομένου 2"/>
          <p:cNvSpPr>
            <a:spLocks noGrp="1"/>
          </p:cNvSpPr>
          <p:nvPr>
            <p:ph idx="1"/>
          </p:nvPr>
        </p:nvSpPr>
        <p:spPr>
          <a:xfrm>
            <a:off x="463550" y="1557338"/>
            <a:ext cx="8229600" cy="4751387"/>
          </a:xfrm>
        </p:spPr>
        <p:txBody>
          <a:bodyPr/>
          <a:lstStyle/>
          <a:p>
            <a:pPr eaLnBrk="1" hangingPunct="1"/>
            <a:r>
              <a:rPr lang="en-US" altLang="el-GR" sz="2800" smtClean="0"/>
              <a:t>Au</a:t>
            </a:r>
            <a:r>
              <a:rPr lang="el-GR" altLang="el-GR" sz="2800" smtClean="0"/>
              <a:t>β</a:t>
            </a:r>
            <a:r>
              <a:rPr lang="en-US" altLang="el-GR" sz="2800" smtClean="0"/>
              <a:t>er in den </a:t>
            </a:r>
            <a:r>
              <a:rPr lang="de-DE" altLang="el-GR" sz="2800" smtClean="0"/>
              <a:t>Sprachkorpora sind Sprachsignale in den multimodalen Korpora zu finden, allerdings enthalten die Sprachsignale der multimodalen Korpora eine </a:t>
            </a:r>
            <a:r>
              <a:rPr lang="de-DE" altLang="el-GR" sz="2800" b="1" smtClean="0"/>
              <a:t>zusätzliche Annotation </a:t>
            </a:r>
            <a:r>
              <a:rPr lang="de-DE" altLang="el-GR" sz="2800" smtClean="0"/>
              <a:t>von </a:t>
            </a:r>
            <a:r>
              <a:rPr lang="de-DE" altLang="el-GR" sz="2800" b="1" smtClean="0"/>
              <a:t>Prosodien, Mimik, Gestik </a:t>
            </a:r>
            <a:r>
              <a:rPr lang="de-DE" altLang="el-GR" sz="2800" smtClean="0"/>
              <a:t>und</a:t>
            </a:r>
            <a:r>
              <a:rPr lang="de-DE" altLang="el-GR" sz="2800" b="1" smtClean="0"/>
              <a:t> Mauszeigerbewegungen</a:t>
            </a:r>
            <a:r>
              <a:rPr lang="de-DE" altLang="el-GR" sz="2800" smtClean="0"/>
              <a:t>.</a:t>
            </a:r>
          </a:p>
          <a:p>
            <a:pPr eaLnBrk="1" hangingPunct="1"/>
            <a:r>
              <a:rPr lang="de-DE" altLang="el-GR" sz="2800" smtClean="0"/>
              <a:t>Diese Annotation kann mit einer entsprechenden </a:t>
            </a:r>
            <a:r>
              <a:rPr lang="de-DE" altLang="el-GR" sz="2800" b="1" smtClean="0"/>
              <a:t>Videoaufnahme</a:t>
            </a:r>
            <a:r>
              <a:rPr lang="de-DE" altLang="el-GR" sz="2800" smtClean="0"/>
              <a:t> verbunden werden.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8313" y="549275"/>
            <a:ext cx="8229600" cy="1143000"/>
          </a:xfrm>
        </p:spPr>
        <p:txBody>
          <a:bodyPr rtlCol="0">
            <a:noAutofit/>
          </a:bodyPr>
          <a:lstStyle/>
          <a:p>
            <a:pPr eaLnBrk="1" fontAlgn="auto" hangingPunct="1">
              <a:spcAft>
                <a:spcPts val="0"/>
              </a:spcAft>
              <a:defRPr/>
            </a:pPr>
            <a:r>
              <a:rPr lang="en-US" dirty="0" err="1" smtClean="0">
                <a:ea typeface="+mj-ea"/>
                <a:cs typeface="+mj-cs"/>
              </a:rPr>
              <a:t>Korpustypen</a:t>
            </a:r>
            <a:r>
              <a:rPr lang="en-US" dirty="0" smtClean="0">
                <a:ea typeface="+mj-ea"/>
                <a:cs typeface="+mj-cs"/>
              </a:rPr>
              <a:t>: </a:t>
            </a:r>
            <a:r>
              <a:rPr lang="en-US" dirty="0" smtClean="0">
                <a:ea typeface="+mj-ea"/>
                <a:cs typeface="+mj-cs"/>
                <a:sym typeface="Wingdings"/>
              </a:rPr>
              <a:t>(1/2)</a:t>
            </a:r>
            <a:r>
              <a:rPr lang="en-US" dirty="0">
                <a:ea typeface="+mj-ea"/>
                <a:cs typeface="+mj-cs"/>
              </a:rPr>
              <a:t/>
            </a:r>
            <a:br>
              <a:rPr lang="en-US" dirty="0">
                <a:ea typeface="+mj-ea"/>
                <a:cs typeface="+mj-cs"/>
              </a:rPr>
            </a:br>
            <a:endParaRPr lang="el-GR" dirty="0">
              <a:ea typeface="+mj-ea"/>
              <a:cs typeface="+mj-cs"/>
            </a:endParaRPr>
          </a:p>
        </p:txBody>
      </p:sp>
      <p:sp>
        <p:nvSpPr>
          <p:cNvPr id="95234" name="Θέση περιεχομένου 2"/>
          <p:cNvSpPr>
            <a:spLocks noGrp="1"/>
          </p:cNvSpPr>
          <p:nvPr>
            <p:ph idx="1"/>
          </p:nvPr>
        </p:nvSpPr>
        <p:spPr>
          <a:xfrm>
            <a:off x="425450" y="1484313"/>
            <a:ext cx="8229600" cy="5040312"/>
          </a:xfrm>
        </p:spPr>
        <p:txBody>
          <a:bodyPr/>
          <a:lstStyle/>
          <a:p>
            <a:pPr marL="0" indent="0" eaLnBrk="1" hangingPunct="1">
              <a:buFont typeface="Arial" panose="020B0604020202020204" pitchFamily="34" charset="0"/>
              <a:buNone/>
            </a:pPr>
            <a:r>
              <a:rPr lang="de-DE" altLang="el-GR" sz="2800" smtClean="0"/>
              <a:t>(1) </a:t>
            </a:r>
            <a:r>
              <a:rPr lang="de-DE" altLang="el-GR" sz="2800" b="1" smtClean="0"/>
              <a:t>Reine Textkorpora: Bestehen aus geschriebenen oder transkribierten </a:t>
            </a:r>
            <a:r>
              <a:rPr lang="de-DE" altLang="el-GR" sz="2800" smtClean="0"/>
              <a:t>gesprochenen Texten, Grundeinheit ist das Token;</a:t>
            </a:r>
          </a:p>
          <a:p>
            <a:pPr marL="0" indent="0" eaLnBrk="1" hangingPunct="1">
              <a:buFont typeface="Arial" panose="020B0604020202020204" pitchFamily="34" charset="0"/>
              <a:buNone/>
            </a:pPr>
            <a:r>
              <a:rPr lang="de-DE" altLang="el-GR" sz="2800" smtClean="0"/>
              <a:t>(2) </a:t>
            </a:r>
            <a:r>
              <a:rPr lang="de-DE" altLang="el-GR" sz="2800" b="1" smtClean="0"/>
              <a:t>Sprachkorpora: Bestehen aus Sprachsignalen (Audioaufnahmen) </a:t>
            </a:r>
            <a:r>
              <a:rPr lang="de-DE" altLang="el-GR" sz="2800" smtClean="0"/>
              <a:t>mit phonetischen und linguistischen Annotationen (Phonemgrenzen, </a:t>
            </a:r>
            <a:r>
              <a:rPr lang="en-US" altLang="el-GR" sz="2800" smtClean="0"/>
              <a:t>Grundfrequenz, orthographische Transkription etc.).</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a:xfrm>
            <a:off x="468313" y="260350"/>
            <a:ext cx="8229600" cy="1143000"/>
          </a:xfrm>
        </p:spPr>
        <p:txBody>
          <a:bodyPr/>
          <a:lstStyle/>
          <a:p>
            <a:pPr eaLnBrk="1" hangingPunct="1"/>
            <a:r>
              <a:rPr lang="en-US" altLang="el-GR" smtClean="0"/>
              <a:t/>
            </a:r>
            <a:br>
              <a:rPr lang="en-US" altLang="el-GR" smtClean="0"/>
            </a:br>
            <a:r>
              <a:rPr lang="en-US" altLang="el-GR" smtClean="0"/>
              <a:t>Korpustypen: </a:t>
            </a:r>
            <a:r>
              <a:rPr lang="en-US" altLang="el-GR" smtClean="0">
                <a:sym typeface="Wingdings" panose="05000000000000000000" pitchFamily="2" charset="2"/>
              </a:rPr>
              <a:t>(2/2)</a:t>
            </a:r>
            <a:r>
              <a:rPr lang="en-US" altLang="el-GR" smtClean="0"/>
              <a:t/>
            </a:r>
            <a:br>
              <a:rPr lang="en-US" altLang="el-GR" smtClean="0"/>
            </a:br>
            <a:endParaRPr lang="en-US" altLang="el-GR" smtClean="0"/>
          </a:p>
        </p:txBody>
      </p:sp>
      <p:sp>
        <p:nvSpPr>
          <p:cNvPr id="97282" name="Content Placeholder 2"/>
          <p:cNvSpPr>
            <a:spLocks noGrp="1"/>
          </p:cNvSpPr>
          <p:nvPr>
            <p:ph idx="1"/>
          </p:nvPr>
        </p:nvSpPr>
        <p:spPr>
          <a:xfrm>
            <a:off x="395288" y="1484313"/>
            <a:ext cx="8229600" cy="4537075"/>
          </a:xfrm>
        </p:spPr>
        <p:txBody>
          <a:bodyPr/>
          <a:lstStyle/>
          <a:p>
            <a:pPr marL="0" indent="0" eaLnBrk="1" hangingPunct="1">
              <a:buFont typeface="Arial" panose="020B0604020202020204" pitchFamily="34" charset="0"/>
              <a:buNone/>
            </a:pPr>
            <a:r>
              <a:rPr lang="de-DE" altLang="el-GR" sz="2800" smtClean="0"/>
              <a:t>(3) </a:t>
            </a:r>
            <a:r>
              <a:rPr lang="de-DE" altLang="el-GR" sz="2800" b="1" smtClean="0"/>
              <a:t>Multimodale Korpora: Bestehen aus Sprachsignalen mit zusätzlicher </a:t>
            </a:r>
            <a:r>
              <a:rPr lang="de-DE" altLang="el-GR" sz="2800" smtClean="0"/>
              <a:t>Annotation von Prosodien, Mimik, Gestik, Mauszeiger- Bewegungen (oft in Verbindung mit einer Videoaufnahme)</a:t>
            </a:r>
          </a:p>
          <a:p>
            <a:pPr marL="0" indent="0" eaLnBrk="1" hangingPunct="1">
              <a:buFont typeface="Arial" panose="020B0604020202020204" pitchFamily="34" charset="0"/>
              <a:buNone/>
            </a:pPr>
            <a:r>
              <a:rPr lang="de-DE" altLang="el-GR" sz="2800" smtClean="0"/>
              <a:t>(4) </a:t>
            </a:r>
            <a:r>
              <a:rPr lang="de-DE" altLang="el-GR" sz="2800" b="1" smtClean="0"/>
              <a:t>Baumbanken (eine spezielle Form von Textkorpora): Bestehen </a:t>
            </a:r>
            <a:r>
              <a:rPr lang="de-DE" altLang="el-GR" sz="2800" smtClean="0"/>
              <a:t>aus geschriebenen oder transkribierten gesprochenen Texten (aus syntaktisch analysierten Sätzen), Grundeinheit ist der Satz. Die Analysen werden meist durch Syntaxbäume oder </a:t>
            </a:r>
            <a:r>
              <a:rPr lang="en-US" altLang="el-GR" sz="2800" smtClean="0"/>
              <a:t>DAGs (Graphen) repräsentiert.</a:t>
            </a:r>
          </a:p>
          <a:p>
            <a:pPr marL="0" indent="0" eaLnBrk="1" hangingPunct="1"/>
            <a:endParaRPr lang="en-US" altLang="el-GR"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de-DE" dirty="0" smtClean="0">
                <a:ea typeface="+mj-ea"/>
                <a:cs typeface="+mj-cs"/>
              </a:rPr>
              <a:t>Beispiel: Konstruktion eines Systems</a:t>
            </a:r>
            <a:endParaRPr lang="en-GB" dirty="0">
              <a:ea typeface="+mj-ea"/>
              <a:cs typeface="+mj-cs"/>
            </a:endParaRPr>
          </a:p>
        </p:txBody>
      </p:sp>
      <p:sp>
        <p:nvSpPr>
          <p:cNvPr id="18434" name="Content Placeholder 2"/>
          <p:cNvSpPr>
            <a:spLocks noGrp="1"/>
          </p:cNvSpPr>
          <p:nvPr>
            <p:ph idx="1"/>
          </p:nvPr>
        </p:nvSpPr>
        <p:spPr>
          <a:xfrm>
            <a:off x="463550" y="1557338"/>
            <a:ext cx="8229600" cy="4525962"/>
          </a:xfrm>
        </p:spPr>
        <p:txBody>
          <a:bodyPr/>
          <a:lstStyle/>
          <a:p>
            <a:pPr eaLnBrk="1" hangingPunct="1">
              <a:lnSpc>
                <a:spcPct val="90000"/>
              </a:lnSpc>
            </a:pPr>
            <a:r>
              <a:rPr lang="de-DE" altLang="el-GR" sz="2700" smtClean="0"/>
              <a:t>Zum Beispiel ist für die Konstruktion des Systems maschineller Übersetzung für Wetterberichte </a:t>
            </a:r>
          </a:p>
          <a:p>
            <a:pPr eaLnBrk="1" hangingPunct="1">
              <a:lnSpc>
                <a:spcPct val="90000"/>
              </a:lnSpc>
            </a:pPr>
            <a:r>
              <a:rPr lang="de-DE" altLang="el-GR" sz="2700" smtClean="0"/>
              <a:t>aber auch für die Konstruktion des Dialogsystems als Auskunftssystem für Wetterberichte </a:t>
            </a:r>
          </a:p>
          <a:p>
            <a:pPr eaLnBrk="1" hangingPunct="1">
              <a:lnSpc>
                <a:spcPct val="90000"/>
              </a:lnSpc>
              <a:buFont typeface="Arial" panose="020B0604020202020204" pitchFamily="34" charset="0"/>
              <a:buNone/>
            </a:pPr>
            <a:r>
              <a:rPr lang="de-DE" altLang="el-GR" sz="2700" smtClean="0"/>
              <a:t>eine Sammlung von Texten (Korpus) aus Wetterberichten (geschriebener /gesprochener / multimodaler Form -Interaktion mit Videos) erforderlich, </a:t>
            </a:r>
          </a:p>
          <a:p>
            <a:pPr eaLnBrk="1" hangingPunct="1">
              <a:lnSpc>
                <a:spcPct val="90000"/>
              </a:lnSpc>
              <a:buFont typeface="Arial" panose="020B0604020202020204" pitchFamily="34" charset="0"/>
              <a:buNone/>
            </a:pPr>
            <a:r>
              <a:rPr lang="de-DE" altLang="el-GR" sz="2700" smtClean="0"/>
              <a:t>um den </a:t>
            </a:r>
            <a:r>
              <a:rPr lang="de-DE" altLang="el-GR" sz="2700" b="1" smtClean="0"/>
              <a:t>Inhalt</a:t>
            </a:r>
            <a:r>
              <a:rPr lang="de-DE" altLang="el-GR" sz="2700" smtClean="0"/>
              <a:t> der Information, den </a:t>
            </a:r>
            <a:r>
              <a:rPr lang="de-DE" altLang="el-GR" sz="2700" b="1" smtClean="0"/>
              <a:t>Wortschatz</a:t>
            </a:r>
            <a:r>
              <a:rPr lang="de-DE" altLang="el-GR" sz="2700" smtClean="0"/>
              <a:t> und die </a:t>
            </a:r>
            <a:r>
              <a:rPr lang="de-DE" altLang="el-GR" sz="2700" b="1" smtClean="0"/>
              <a:t>Art und Weise der Informationsvermittlung </a:t>
            </a:r>
            <a:r>
              <a:rPr lang="de-DE" altLang="el-GR" sz="2700" smtClean="0"/>
              <a:t>der Wetterberichte zu bestimmen. </a:t>
            </a:r>
          </a:p>
          <a:p>
            <a:pPr eaLnBrk="1" hangingPunct="1">
              <a:lnSpc>
                <a:spcPct val="90000"/>
              </a:lnSpc>
            </a:pPr>
            <a:endParaRPr lang="en-GB" altLang="el-GR" sz="2700" smtClean="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Τίτλος 1"/>
          <p:cNvSpPr>
            <a:spLocks noGrp="1"/>
          </p:cNvSpPr>
          <p:nvPr>
            <p:ph type="title"/>
          </p:nvPr>
        </p:nvSpPr>
        <p:spPr>
          <a:xfrm>
            <a:off x="468313" y="260350"/>
            <a:ext cx="8229600" cy="1143000"/>
          </a:xfrm>
        </p:spPr>
        <p:txBody>
          <a:bodyPr/>
          <a:lstStyle/>
          <a:p>
            <a:pPr eaLnBrk="1" hangingPunct="1"/>
            <a:r>
              <a:rPr lang="en-US" altLang="el-GR" smtClean="0"/>
              <a:t>Textkorpora und Abfragesysteme</a:t>
            </a:r>
            <a:endParaRPr lang="el-GR" altLang="el-GR" smtClean="0"/>
          </a:p>
        </p:txBody>
      </p:sp>
      <p:sp>
        <p:nvSpPr>
          <p:cNvPr id="98306" name="Θέση περιεχομένου 2"/>
          <p:cNvSpPr>
            <a:spLocks noGrp="1"/>
          </p:cNvSpPr>
          <p:nvPr>
            <p:ph idx="1"/>
          </p:nvPr>
        </p:nvSpPr>
        <p:spPr>
          <a:xfrm>
            <a:off x="468313" y="1554163"/>
            <a:ext cx="8229600" cy="5040312"/>
          </a:xfrm>
        </p:spPr>
        <p:txBody>
          <a:bodyPr/>
          <a:lstStyle/>
          <a:p>
            <a:pPr eaLnBrk="1" hangingPunct="1"/>
            <a:r>
              <a:rPr lang="de-DE" altLang="el-GR" sz="2800" smtClean="0"/>
              <a:t>Für Textkorpora können Abfragesysteme benutzt werden, um alle Vorkommen einer gewählten Wortform (oder die Grundform) aufzufinden (Konkordanzsuche) , eine gewählte Wortartenfolge zu spezifizieren (musterbasierte Suche), die Häufigkeit der Erscheinung einer Wortart (Kolligationen) oder die Häufigkeit einer wiederholt auftauchenden Wortform (Konkurrenzen, Kollokationen) zu finden </a:t>
            </a:r>
            <a:r>
              <a:rPr lang="en-US" altLang="el-GR" sz="2800" smtClean="0"/>
              <a:t>(statistische Analysen).</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6875" y="260350"/>
            <a:ext cx="8229600" cy="1143000"/>
          </a:xfrm>
        </p:spPr>
        <p:txBody>
          <a:bodyPr>
            <a:normAutofit fontScale="90000"/>
          </a:bodyPr>
          <a:lstStyle/>
          <a:p>
            <a:pPr eaLnBrk="1" hangingPunct="1">
              <a:defRPr/>
            </a:pPr>
            <a:r>
              <a:rPr lang="en-US" dirty="0">
                <a:ea typeface="ＭＳ Ｐゴシック" charset="0"/>
                <a:cs typeface="+mj-cs"/>
              </a:rPr>
              <a:t/>
            </a:r>
            <a:br>
              <a:rPr lang="en-US" dirty="0">
                <a:ea typeface="ＭＳ Ｐゴシック" charset="0"/>
                <a:cs typeface="+mj-cs"/>
              </a:rPr>
            </a:br>
            <a:r>
              <a:rPr lang="en-US" sz="4400" dirty="0" err="1">
                <a:ea typeface="ＭＳ Ｐゴシック" charset="0"/>
                <a:cs typeface="+mj-cs"/>
              </a:rPr>
              <a:t>Erstellung</a:t>
            </a:r>
            <a:r>
              <a:rPr lang="en-US" sz="4400" dirty="0">
                <a:ea typeface="ＭＳ Ｐゴシック" charset="0"/>
                <a:cs typeface="+mj-cs"/>
              </a:rPr>
              <a:t> von </a:t>
            </a:r>
            <a:r>
              <a:rPr lang="en-US" sz="4400" dirty="0" err="1">
                <a:ea typeface="ＭＳ Ｐゴシック" charset="0"/>
                <a:cs typeface="+mj-cs"/>
              </a:rPr>
              <a:t>Korpora</a:t>
            </a:r>
            <a:r>
              <a:rPr lang="en-US" sz="4400" dirty="0">
                <a:ea typeface="ＭＳ Ｐゴシック" charset="0"/>
                <a:cs typeface="+mj-cs"/>
              </a:rPr>
              <a:t>-</a:t>
            </a:r>
            <a:r>
              <a:rPr lang="de-DE" sz="4400" dirty="0">
                <a:ea typeface="ＭＳ Ｐゴシック" charset="0"/>
                <a:cs typeface="+mj-cs"/>
              </a:rPr>
              <a:t>Schritte </a:t>
            </a:r>
            <a:r>
              <a:rPr lang="de-DE" sz="4400" dirty="0" smtClean="0">
                <a:ea typeface="ＭＳ Ｐゴシック" charset="0"/>
                <a:cs typeface="+mj-cs"/>
              </a:rPr>
              <a:t/>
            </a:r>
            <a:br>
              <a:rPr lang="de-DE" sz="4400" dirty="0" smtClean="0">
                <a:ea typeface="ＭＳ Ｐゴシック" charset="0"/>
                <a:cs typeface="+mj-cs"/>
              </a:rPr>
            </a:br>
            <a:r>
              <a:rPr lang="de-DE" sz="4400" dirty="0" smtClean="0">
                <a:ea typeface="ＭＳ Ｐゴシック" charset="0"/>
                <a:cs typeface="+mj-cs"/>
              </a:rPr>
              <a:t>in </a:t>
            </a:r>
            <a:r>
              <a:rPr lang="de-DE" sz="4400" dirty="0">
                <a:ea typeface="ＭＳ Ｐゴシック" charset="0"/>
                <a:cs typeface="+mj-cs"/>
              </a:rPr>
              <a:t>der Erstellung von Korpora (1/2)</a:t>
            </a:r>
            <a:r>
              <a:rPr lang="de-DE" i="1" dirty="0">
                <a:ea typeface="ＭＳ Ｐゴシック" charset="0"/>
                <a:cs typeface="+mj-cs"/>
              </a:rPr>
              <a:t/>
            </a:r>
            <a:br>
              <a:rPr lang="de-DE" i="1" dirty="0">
                <a:ea typeface="ＭＳ Ｐゴシック" charset="0"/>
                <a:cs typeface="+mj-cs"/>
              </a:rPr>
            </a:br>
            <a:endParaRPr lang="el-GR" dirty="0">
              <a:ea typeface="ＭＳ Ｐゴシック" charset="0"/>
              <a:cs typeface="+mj-cs"/>
            </a:endParaRPr>
          </a:p>
        </p:txBody>
      </p:sp>
      <p:sp>
        <p:nvSpPr>
          <p:cNvPr id="100354" name="Θέση περιεχομένου 2"/>
          <p:cNvSpPr>
            <a:spLocks noGrp="1"/>
          </p:cNvSpPr>
          <p:nvPr>
            <p:ph idx="1"/>
          </p:nvPr>
        </p:nvSpPr>
        <p:spPr>
          <a:xfrm>
            <a:off x="395288" y="1557338"/>
            <a:ext cx="8229600" cy="5040312"/>
          </a:xfrm>
        </p:spPr>
        <p:txBody>
          <a:bodyPr/>
          <a:lstStyle/>
          <a:p>
            <a:pPr eaLnBrk="1" hangingPunct="1"/>
            <a:r>
              <a:rPr lang="de-DE" altLang="el-GR" sz="2600" smtClean="0"/>
              <a:t>Die Aufbereitung von Textkorpora ist keine vollautomatische Prozedur.</a:t>
            </a:r>
          </a:p>
          <a:p>
            <a:pPr eaLnBrk="1" hangingPunct="1"/>
            <a:r>
              <a:rPr lang="de-DE" altLang="el-GR" sz="2600" smtClean="0"/>
              <a:t>Der Prozess der Aufbereitung von Textkorpora wird in zwei Schritten beschrieben.</a:t>
            </a:r>
          </a:p>
          <a:p>
            <a:pPr eaLnBrk="1" hangingPunct="1"/>
            <a:r>
              <a:rPr lang="de-DE" altLang="el-GR" sz="2600" smtClean="0"/>
              <a:t> Im ersten Schritt wird der Text  in definierte Einheiten zerlegt. Diese Einheiten werden "Tokens" genannt. Dabei wird beachtet, dass der ganze (in Tokens) zerlegte Text in einem einheitlichen Repräsentationsformat vorgelegt wird. Der Prozess der Zerlegung des Textes in defi nierte Einheiten (Tokens) ist als "Tokenisierung" ("tokenization") bekannt.</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Τίτλος 1"/>
          <p:cNvSpPr>
            <a:spLocks noGrp="1"/>
          </p:cNvSpPr>
          <p:nvPr>
            <p:ph type="title"/>
          </p:nvPr>
        </p:nvSpPr>
        <p:spPr>
          <a:xfrm>
            <a:off x="395288" y="260350"/>
            <a:ext cx="8229600" cy="1143000"/>
          </a:xfrm>
        </p:spPr>
        <p:txBody>
          <a:bodyPr/>
          <a:lstStyle/>
          <a:p>
            <a:pPr eaLnBrk="1" hangingPunct="1"/>
            <a:r>
              <a:rPr lang="en-US" altLang="el-GR" smtClean="0"/>
              <a:t/>
            </a:r>
            <a:br>
              <a:rPr lang="en-US" altLang="el-GR" smtClean="0"/>
            </a:br>
            <a:r>
              <a:rPr lang="en-US" altLang="el-GR" smtClean="0"/>
              <a:t/>
            </a:r>
            <a:br>
              <a:rPr lang="en-US" altLang="el-GR" smtClean="0"/>
            </a:br>
            <a:r>
              <a:rPr lang="en-US" altLang="el-GR" smtClean="0"/>
              <a:t>Erstellung von Korpora-</a:t>
            </a:r>
            <a:r>
              <a:rPr lang="de-DE" altLang="el-GR" smtClean="0"/>
              <a:t>Schritte </a:t>
            </a:r>
            <a:br>
              <a:rPr lang="de-DE" altLang="el-GR" smtClean="0"/>
            </a:br>
            <a:r>
              <a:rPr lang="de-DE" altLang="el-GR" smtClean="0"/>
              <a:t>in der Erstellung von Korpora (2/2)</a:t>
            </a:r>
            <a:r>
              <a:rPr lang="de-DE" altLang="el-GR" i="1" smtClean="0"/>
              <a:t/>
            </a:r>
            <a:br>
              <a:rPr lang="de-DE" altLang="el-GR" i="1" smtClean="0"/>
            </a:br>
            <a:r>
              <a:rPr lang="de-DE" altLang="el-GR" i="1" smtClean="0"/>
              <a:t/>
            </a:r>
            <a:br>
              <a:rPr lang="de-DE" altLang="el-GR" i="1" smtClean="0"/>
            </a:br>
            <a:endParaRPr lang="el-GR" altLang="el-GR" smtClean="0"/>
          </a:p>
        </p:txBody>
      </p:sp>
      <p:sp>
        <p:nvSpPr>
          <p:cNvPr id="102402" name="Θέση περιεχομένου 2"/>
          <p:cNvSpPr>
            <a:spLocks noGrp="1"/>
          </p:cNvSpPr>
          <p:nvPr>
            <p:ph idx="1"/>
          </p:nvPr>
        </p:nvSpPr>
        <p:spPr>
          <a:xfrm>
            <a:off x="393700" y="1554163"/>
            <a:ext cx="8229600" cy="5040312"/>
          </a:xfrm>
        </p:spPr>
        <p:txBody>
          <a:bodyPr/>
          <a:lstStyle/>
          <a:p>
            <a:pPr eaLnBrk="1" hangingPunct="1"/>
            <a:r>
              <a:rPr lang="de-DE" altLang="el-GR" sz="2800" smtClean="0"/>
              <a:t>Im zweiten Schritt wird jedem Token seine Wortart (engl. "part of speech") zugeordnet. Die Wortart wird von dem Tagger bestimmt . Der Prozess, in dem jedem Token seine Wortart zugeordnet wird, wird "Tagging" (tagging) genannt.</a:t>
            </a:r>
          </a:p>
          <a:p>
            <a:pPr eaLnBrk="1" hangingPunct="1"/>
            <a:r>
              <a:rPr lang="de-DE" altLang="el-GR" sz="2800" smtClean="0"/>
              <a:t>Beim Tagging wird ein Lexikon konsultiert, das Taggerlexikon</a:t>
            </a:r>
            <a:r>
              <a:rPr lang="en-US" altLang="el-GR" sz="2800" smtClean="0"/>
              <a:t>.</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Τίτλος 1"/>
          <p:cNvSpPr>
            <a:spLocks noGrp="1"/>
          </p:cNvSpPr>
          <p:nvPr>
            <p:ph type="title"/>
          </p:nvPr>
        </p:nvSpPr>
        <p:spPr>
          <a:xfrm>
            <a:off x="395288" y="273050"/>
            <a:ext cx="8229600" cy="1143000"/>
          </a:xfrm>
        </p:spPr>
        <p:txBody>
          <a:bodyPr/>
          <a:lstStyle/>
          <a:p>
            <a:pPr eaLnBrk="1" hangingPunct="1"/>
            <a:r>
              <a:rPr lang="en-US" altLang="el-GR" smtClean="0"/>
              <a:t/>
            </a:r>
            <a:br>
              <a:rPr lang="en-US" altLang="el-GR" smtClean="0"/>
            </a:br>
            <a:r>
              <a:rPr lang="en-US" altLang="el-GR" smtClean="0"/>
              <a:t>Lemmatisierung</a:t>
            </a:r>
            <a:r>
              <a:rPr lang="de-DE" altLang="el-GR" i="1" smtClean="0"/>
              <a:t/>
            </a:r>
            <a:br>
              <a:rPr lang="de-DE" altLang="el-GR" i="1" smtClean="0"/>
            </a:br>
            <a:endParaRPr lang="el-GR" altLang="el-GR" smtClean="0"/>
          </a:p>
        </p:txBody>
      </p:sp>
      <p:sp>
        <p:nvSpPr>
          <p:cNvPr id="104450" name="Θέση περιεχομένου 2"/>
          <p:cNvSpPr>
            <a:spLocks noGrp="1"/>
          </p:cNvSpPr>
          <p:nvPr>
            <p:ph idx="1"/>
          </p:nvPr>
        </p:nvSpPr>
        <p:spPr>
          <a:xfrm>
            <a:off x="387350" y="1484313"/>
            <a:ext cx="8229600" cy="5040312"/>
          </a:xfrm>
        </p:spPr>
        <p:txBody>
          <a:bodyPr/>
          <a:lstStyle/>
          <a:p>
            <a:pPr eaLnBrk="1" hangingPunct="1"/>
            <a:r>
              <a:rPr lang="de-DE" altLang="el-GR" sz="2400" smtClean="0"/>
              <a:t>Die Aufbereitung von Textkorpora ist keine vollautomatische Prozedur.</a:t>
            </a:r>
          </a:p>
          <a:p>
            <a:pPr eaLnBrk="1" hangingPunct="1"/>
            <a:r>
              <a:rPr lang="de-DE" altLang="el-GR" sz="2400" smtClean="0"/>
              <a:t>Der Prozess der Aufbereitung von Textkorpora wird in zwei Schritten beschrieben.</a:t>
            </a:r>
          </a:p>
          <a:p>
            <a:pPr eaLnBrk="1" hangingPunct="1"/>
            <a:r>
              <a:rPr lang="de-DE" altLang="el-GR" sz="2400" smtClean="0"/>
              <a:t> Im ersten Schritt wird der Text  in definierte Einheiten zerlegt. Diese Einheiten werden "Tokens" genannt. Dabei wird beachtet, dass der ganze (in Tokens) zerlegte Text in einem einheitlichen Repräsentationsformat vorgelegt wird. Der Prozess der Zerlegung des Textes in defi nierte Einheiten (Tokens) ist als "Tokenisierung" ("tokenization") bekannt.</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Τίτλος 1"/>
          <p:cNvSpPr>
            <a:spLocks noGrp="1"/>
          </p:cNvSpPr>
          <p:nvPr>
            <p:ph type="title"/>
          </p:nvPr>
        </p:nvSpPr>
        <p:spPr>
          <a:xfrm>
            <a:off x="468313" y="260350"/>
            <a:ext cx="8229600" cy="1143000"/>
          </a:xfrm>
        </p:spPr>
        <p:txBody>
          <a:bodyPr/>
          <a:lstStyle/>
          <a:p>
            <a:pPr eaLnBrk="1" hangingPunct="1"/>
            <a:r>
              <a:rPr lang="en-US" altLang="en-US" smtClean="0"/>
              <a:t>“</a:t>
            </a:r>
            <a:r>
              <a:rPr lang="en-US" altLang="ja-JP" smtClean="0"/>
              <a:t>Sauberkeit</a:t>
            </a:r>
            <a:r>
              <a:rPr lang="en-US" altLang="en-US" smtClean="0"/>
              <a:t>”</a:t>
            </a:r>
            <a:r>
              <a:rPr lang="en-US" altLang="ja-JP" smtClean="0"/>
              <a:t> des Ausgangsmaterials</a:t>
            </a:r>
            <a:endParaRPr lang="el-GR" altLang="el-GR" smtClean="0"/>
          </a:p>
        </p:txBody>
      </p:sp>
      <p:sp>
        <p:nvSpPr>
          <p:cNvPr id="106498" name="Θέση περιεχομένου 2"/>
          <p:cNvSpPr>
            <a:spLocks noGrp="1"/>
          </p:cNvSpPr>
          <p:nvPr>
            <p:ph idx="1"/>
          </p:nvPr>
        </p:nvSpPr>
        <p:spPr>
          <a:xfrm>
            <a:off x="395288" y="1484313"/>
            <a:ext cx="8229600" cy="5040312"/>
          </a:xfrm>
        </p:spPr>
        <p:txBody>
          <a:bodyPr/>
          <a:lstStyle/>
          <a:p>
            <a:pPr eaLnBrk="1" hangingPunct="1"/>
            <a:r>
              <a:rPr lang="de-DE" altLang="el-GR" sz="2400" smtClean="0"/>
              <a:t>Eine weitere Aufgabe bei der Aufbereitung von Textkorpora ist die Sicherstellung der Textqualität, die sogenannte "Sauberkeit" des Ausgangsmaterials.</a:t>
            </a:r>
          </a:p>
          <a:p>
            <a:pPr eaLnBrk="1" hangingPunct="1"/>
            <a:r>
              <a:rPr lang="de-DE" altLang="el-GR" sz="2400" smtClean="0"/>
              <a:t>Übliche Probleme im Ausgangsmaterial sind </a:t>
            </a:r>
          </a:p>
          <a:p>
            <a:pPr eaLnBrk="1" hangingPunct="1"/>
            <a:r>
              <a:rPr lang="de-DE" altLang="el-GR" sz="2400" smtClean="0"/>
              <a:t>(1) Tippfehler, </a:t>
            </a:r>
          </a:p>
          <a:p>
            <a:pPr eaLnBrk="1" hangingPunct="1"/>
            <a:r>
              <a:rPr lang="de-DE" altLang="el-GR" sz="2400" smtClean="0"/>
              <a:t>(2) Häufigkeit von ungrammatischen Sätzen (besonders in der gesprochenen Sprache) und </a:t>
            </a:r>
          </a:p>
          <a:p>
            <a:pPr eaLnBrk="1" hangingPunct="1"/>
            <a:r>
              <a:rPr lang="de-DE" altLang="el-GR" sz="2400" smtClean="0"/>
              <a:t>(3) Fehler bei der linguistischen Vorverarbeitung und </a:t>
            </a:r>
            <a:r>
              <a:rPr lang="en-US" altLang="el-GR" sz="2400" smtClean="0"/>
              <a:t>Annotation.</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Τίτλος 1"/>
          <p:cNvSpPr>
            <a:spLocks noGrp="1"/>
          </p:cNvSpPr>
          <p:nvPr>
            <p:ph type="title"/>
          </p:nvPr>
        </p:nvSpPr>
        <p:spPr>
          <a:xfrm>
            <a:off x="403225" y="260350"/>
            <a:ext cx="8229600" cy="1143000"/>
          </a:xfrm>
        </p:spPr>
        <p:txBody>
          <a:bodyPr/>
          <a:lstStyle/>
          <a:p>
            <a:pPr eaLnBrk="1" hangingPunct="1"/>
            <a:r>
              <a:rPr lang="en-US" altLang="el-GR" smtClean="0"/>
              <a:t>Literaturhinweise (1/2)</a:t>
            </a:r>
            <a:endParaRPr lang="el-GR" altLang="el-GR" smtClean="0"/>
          </a:p>
        </p:txBody>
      </p:sp>
      <p:sp>
        <p:nvSpPr>
          <p:cNvPr id="108546" name="Θέση περιεχομένου 2"/>
          <p:cNvSpPr>
            <a:spLocks noGrp="1"/>
          </p:cNvSpPr>
          <p:nvPr>
            <p:ph idx="1"/>
          </p:nvPr>
        </p:nvSpPr>
        <p:spPr>
          <a:xfrm>
            <a:off x="407988" y="1698625"/>
            <a:ext cx="8229600" cy="5040313"/>
          </a:xfrm>
        </p:spPr>
        <p:txBody>
          <a:bodyPr/>
          <a:lstStyle/>
          <a:p>
            <a:pPr eaLnBrk="1" hangingPunct="1">
              <a:lnSpc>
                <a:spcPct val="80000"/>
              </a:lnSpc>
            </a:pPr>
            <a:r>
              <a:rPr lang="de-DE" altLang="el-GR" sz="2200" smtClean="0"/>
              <a:t>Carstensen, K.U. (2004): "Ressourcen". In: </a:t>
            </a:r>
            <a:r>
              <a:rPr lang="de-DE" altLang="el-GR" sz="2200" i="1" smtClean="0"/>
              <a:t>Computerlinguistik und</a:t>
            </a:r>
          </a:p>
          <a:p>
            <a:pPr eaLnBrk="1" hangingPunct="1">
              <a:lnSpc>
                <a:spcPct val="80000"/>
              </a:lnSpc>
            </a:pPr>
            <a:r>
              <a:rPr lang="de-DE" altLang="el-GR" sz="2200" i="1" smtClean="0"/>
              <a:t>Sprachtechnologie, Eine Einführung. Carstensen, K.U., Ebert, C., Endriss, </a:t>
            </a:r>
            <a:r>
              <a:rPr lang="de-DE" altLang="el-GR" sz="2200" smtClean="0"/>
              <a:t>C., Jekat, S., Klabunde, R., Langer, H. (Hrsg.), 2te überarbeitete und erweiterte Aufl age, München: Spektrum Akademischer Verlag, </a:t>
            </a:r>
            <a:r>
              <a:rPr lang="en-US" altLang="el-GR" sz="2200" smtClean="0"/>
              <a:t>405-460.</a:t>
            </a:r>
          </a:p>
          <a:p>
            <a:pPr eaLnBrk="1" hangingPunct="1">
              <a:lnSpc>
                <a:spcPct val="80000"/>
              </a:lnSpc>
            </a:pPr>
            <a:r>
              <a:rPr lang="de-DE" altLang="el-GR" sz="2200" smtClean="0"/>
              <a:t>Evert, S., Fitschen, A. (2004): "Textkorpora". In: </a:t>
            </a:r>
            <a:r>
              <a:rPr lang="de-DE" altLang="el-GR" sz="2200" i="1" smtClean="0"/>
              <a:t>Computerlinguistik und Sprachtechnologie, Eine Einführung. Carstensen, K.U., Ebert, C., Endriss, </a:t>
            </a:r>
            <a:r>
              <a:rPr lang="de-DE" altLang="el-GR" sz="2200" smtClean="0"/>
              <a:t>C., Jekat, S., Klabunde, R., Langer, H. (Hrsg.), 2te überarbeitete und erweiterte Aufl age, München: Spektrum Akademischer Verlag, 406-413.</a:t>
            </a:r>
          </a:p>
          <a:p>
            <a:pPr eaLnBrk="1" hangingPunct="1">
              <a:lnSpc>
                <a:spcPct val="80000"/>
              </a:lnSpc>
            </a:pPr>
            <a:r>
              <a:rPr lang="en-US" altLang="el-GR" sz="2200" smtClean="0"/>
              <a:t>Gibbon, D. (2004): "Lexika für multimodale Systeme". In: </a:t>
            </a:r>
            <a:r>
              <a:rPr lang="en-US" altLang="el-GR" sz="2200" i="1" smtClean="0"/>
              <a:t>Computerlinguistik </a:t>
            </a:r>
            <a:r>
              <a:rPr lang="de-DE" altLang="el-GR" sz="2200" i="1" smtClean="0"/>
              <a:t>und Sprachtechnologie, Eine Einführung. Carstensen, K.U., Ebert, </a:t>
            </a:r>
            <a:r>
              <a:rPr lang="de-DE" altLang="el-GR" sz="2200" smtClean="0"/>
              <a:t>C., Endriss, C., Jekat, S., Klabunde, R., Langer, H. (Hrsg.), 2te überarbeitete und erweiterte Aufl age, München: Spektrum Akademischer Verlag, </a:t>
            </a:r>
            <a:r>
              <a:rPr lang="en-US" altLang="el-GR" sz="2200" smtClean="0"/>
              <a:t>432-439.</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Τίτλος 1"/>
          <p:cNvSpPr>
            <a:spLocks noGrp="1"/>
          </p:cNvSpPr>
          <p:nvPr>
            <p:ph type="title"/>
          </p:nvPr>
        </p:nvSpPr>
        <p:spPr>
          <a:xfrm>
            <a:off x="417513" y="260350"/>
            <a:ext cx="8229600" cy="1143000"/>
          </a:xfrm>
        </p:spPr>
        <p:txBody>
          <a:bodyPr/>
          <a:lstStyle/>
          <a:p>
            <a:pPr eaLnBrk="1" hangingPunct="1"/>
            <a:r>
              <a:rPr lang="en-US" altLang="el-GR" smtClean="0"/>
              <a:t>Literaturhinweise (2/2)</a:t>
            </a:r>
            <a:endParaRPr lang="el-GR" altLang="el-GR" smtClean="0"/>
          </a:p>
        </p:txBody>
      </p:sp>
      <p:sp>
        <p:nvSpPr>
          <p:cNvPr id="110594" name="Θέση περιεχομένου 2"/>
          <p:cNvSpPr>
            <a:spLocks noGrp="1"/>
          </p:cNvSpPr>
          <p:nvPr>
            <p:ph idx="1"/>
          </p:nvPr>
        </p:nvSpPr>
        <p:spPr>
          <a:xfrm>
            <a:off x="415925" y="1728788"/>
            <a:ext cx="8229600" cy="4525962"/>
          </a:xfrm>
        </p:spPr>
        <p:txBody>
          <a:bodyPr/>
          <a:lstStyle/>
          <a:p>
            <a:pPr eaLnBrk="1" hangingPunct="1">
              <a:lnSpc>
                <a:spcPct val="80000"/>
              </a:lnSpc>
            </a:pPr>
            <a:r>
              <a:rPr lang="de-DE" altLang="el-GR" sz="2400" smtClean="0"/>
              <a:t>Heid, U. (2004): "Computergestützte Lexikographie und Terminologie". In: </a:t>
            </a:r>
            <a:r>
              <a:rPr lang="de-DE" altLang="el-GR" sz="2400" i="1" smtClean="0"/>
              <a:t>Computerlinguistik und Sprachtechnologie, Eine Einführung. Carstensen, </a:t>
            </a:r>
            <a:r>
              <a:rPr lang="nb-NO" altLang="el-GR" sz="2400" smtClean="0"/>
              <a:t>K.U., Ebert, C., Endriss, C., Jekat, S., Klabunde, R., Langer, H. </a:t>
            </a:r>
            <a:r>
              <a:rPr lang="de-DE" altLang="el-GR" sz="2400" smtClean="0"/>
              <a:t>(Hrsg.), 2te überarbeitete und erweiterte Aufl age, München: Spektrum </a:t>
            </a:r>
            <a:r>
              <a:rPr lang="en-US" altLang="el-GR" sz="2400" smtClean="0"/>
              <a:t>Akademischer Verlag, 471-478.</a:t>
            </a:r>
          </a:p>
          <a:p>
            <a:pPr eaLnBrk="1" hangingPunct="1">
              <a:lnSpc>
                <a:spcPct val="80000"/>
              </a:lnSpc>
            </a:pPr>
            <a:r>
              <a:rPr lang="de-DE" altLang="el-GR" sz="2400" smtClean="0"/>
              <a:t>Kunze, C. (2004): "Lexikalisch-semantische Wortnetze". In: </a:t>
            </a:r>
            <a:r>
              <a:rPr lang="de-DE" altLang="el-GR" sz="2400" i="1" smtClean="0"/>
              <a:t>Computerlinguistik und Sprachtechnologie, Eine Einführung. Carstensen, K.U., </a:t>
            </a:r>
            <a:r>
              <a:rPr lang="nb-NO" altLang="el-GR" sz="2400" smtClean="0"/>
              <a:t>Ebert, C., Endriss, C., Jekat, S., Klabunde, R., Langer, H. (Hrsg.), 2te </a:t>
            </a:r>
            <a:r>
              <a:rPr lang="de-DE" altLang="el-GR" sz="2400" smtClean="0"/>
              <a:t>überarbeitete und erweiterte Aufl age, München: Spektrum Akademischer </a:t>
            </a:r>
            <a:r>
              <a:rPr lang="en-US" altLang="el-GR" sz="2400" smtClean="0"/>
              <a:t>Verlag, 423-431.</a:t>
            </a:r>
          </a:p>
          <a:p>
            <a:pPr eaLnBrk="1" hangingPunct="1">
              <a:lnSpc>
                <a:spcPct val="80000"/>
              </a:lnSpc>
            </a:pPr>
            <a:r>
              <a:rPr lang="de-DE" altLang="el-GR" sz="2400" smtClean="0"/>
              <a:t>Portz, R. (2005): </a:t>
            </a:r>
            <a:r>
              <a:rPr lang="de-DE" altLang="el-GR" sz="2400" i="1" smtClean="0"/>
              <a:t>Wort und Wortschatz, Lexikologische Betrachtungen </a:t>
            </a:r>
            <a:r>
              <a:rPr lang="en-US" altLang="el-GR" sz="2400" i="1" smtClean="0"/>
              <a:t>zum Deutschen. Athen: Praxis.</a:t>
            </a:r>
            <a:endParaRPr lang="en-US" altLang="el-GR" sz="240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Τίτλος 6"/>
          <p:cNvSpPr>
            <a:spLocks noGrp="1"/>
          </p:cNvSpPr>
          <p:nvPr>
            <p:ph type="ctrTitle"/>
          </p:nvPr>
        </p:nvSpPr>
        <p:spPr/>
        <p:txBody>
          <a:bodyPr/>
          <a:lstStyle/>
          <a:p>
            <a:pPr eaLnBrk="1" hangingPunct="1"/>
            <a:r>
              <a:rPr lang="el-GR" altLang="el-GR" smtClean="0"/>
              <a:t>Τέλος Ενότητας</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p:txBody>
          <a:bodyPr/>
          <a:lstStyle/>
          <a:p>
            <a:pPr eaLnBrk="1" hangingPunct="1"/>
            <a:r>
              <a:rPr lang="el-GR" altLang="el-GR" smtClean="0"/>
              <a:t>Χρηματοδότηση</a:t>
            </a:r>
          </a:p>
        </p:txBody>
      </p:sp>
      <p:sp>
        <p:nvSpPr>
          <p:cNvPr id="114690" name="Content Placeholder 2"/>
          <p:cNvSpPr>
            <a:spLocks noGrp="1"/>
          </p:cNvSpPr>
          <p:nvPr>
            <p:ph idx="1"/>
          </p:nvPr>
        </p:nvSpPr>
        <p:spPr>
          <a:xfrm>
            <a:off x="457200" y="1341438"/>
            <a:ext cx="8229600" cy="4525962"/>
          </a:xfrm>
        </p:spPr>
        <p:txBody>
          <a:bodyPr/>
          <a:lstStyle/>
          <a:p>
            <a:pPr eaLnBrk="1" hangingPunct="1"/>
            <a:r>
              <a:rPr lang="el-GR" altLang="el-GR" sz="2000" smtClean="0"/>
              <a:t>Το παρόν εκπαιδευτικό υλικό έχει αναπτυχθεί στ</a:t>
            </a:r>
            <a:r>
              <a:rPr lang="en-US" altLang="el-GR" sz="2000" smtClean="0"/>
              <a:t>o</a:t>
            </a:r>
            <a:r>
              <a:rPr lang="el-GR" altLang="el-GR" sz="2000" smtClean="0"/>
              <a:t> πλαίσι</a:t>
            </a:r>
            <a:r>
              <a:rPr lang="en-US" altLang="el-GR" sz="2000" smtClean="0"/>
              <a:t>o</a:t>
            </a:r>
            <a:r>
              <a:rPr lang="el-GR" altLang="el-GR" sz="2000" smtClean="0"/>
              <a:t> του εκπαιδευτικού έργου του διδάσκοντα.</a:t>
            </a:r>
            <a:endParaRPr lang="en-US" altLang="el-GR" sz="2000" smtClean="0"/>
          </a:p>
          <a:p>
            <a:pPr eaLnBrk="1" hangingPunct="1"/>
            <a:r>
              <a:rPr lang="el-GR" altLang="el-GR" sz="2000" smtClean="0"/>
              <a:t>Το έργο «</a:t>
            </a:r>
            <a:r>
              <a:rPr lang="el-GR" altLang="el-GR" sz="2000" b="1" smtClean="0"/>
              <a:t>Ανοικτά Ακαδημαϊκά Μαθήματα στο Πανεπιστήμιο Αθηνών</a:t>
            </a:r>
            <a:r>
              <a:rPr lang="el-GR" altLang="el-GR" sz="2000" smtClean="0"/>
              <a:t>» έχει χρηματοδοτήσει μόνο την αναδιαμόρφωση του εκπαιδευτικού υλικού. </a:t>
            </a:r>
            <a:endParaRPr lang="en-US" altLang="el-GR" sz="2000" smtClean="0"/>
          </a:p>
          <a:p>
            <a:pPr eaLnBrk="1" hangingPunct="1"/>
            <a:r>
              <a:rPr lang="el-GR" altLang="el-GR" sz="200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114691"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250" y="4652963"/>
            <a:ext cx="550227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3"/>
          <p:cNvSpPr>
            <a:spLocks noGrp="1"/>
          </p:cNvSpPr>
          <p:nvPr>
            <p:ph type="title"/>
          </p:nvPr>
        </p:nvSpPr>
        <p:spPr/>
        <p:txBody>
          <a:bodyPr/>
          <a:lstStyle/>
          <a:p>
            <a:pPr eaLnBrk="1" hangingPunct="1"/>
            <a:r>
              <a:rPr lang="el-GR" altLang="el-GR" sz="4400" smtClean="0"/>
              <a:t>Σημειώματα</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de-DE" dirty="0">
                <a:ea typeface="+mj-ea"/>
                <a:cs typeface="+mj-cs"/>
              </a:rPr>
              <a:t>Beispiel: Evaluierung</a:t>
            </a:r>
            <a:r>
              <a:rPr lang="de-DE" dirty="0" smtClean="0">
                <a:ea typeface="+mj-ea"/>
                <a:cs typeface="+mj-cs"/>
              </a:rPr>
              <a:t> </a:t>
            </a:r>
            <a:r>
              <a:rPr lang="de-DE" dirty="0">
                <a:ea typeface="+mj-ea"/>
                <a:cs typeface="+mj-cs"/>
              </a:rPr>
              <a:t>eines Systems</a:t>
            </a:r>
            <a:endParaRPr lang="en-GB" dirty="0">
              <a:ea typeface="+mj-ea"/>
              <a:cs typeface="+mj-cs"/>
            </a:endParaRPr>
          </a:p>
        </p:txBody>
      </p:sp>
      <p:sp>
        <p:nvSpPr>
          <p:cNvPr id="19458" name="Content Placeholder 2"/>
          <p:cNvSpPr>
            <a:spLocks noGrp="1"/>
          </p:cNvSpPr>
          <p:nvPr>
            <p:ph idx="1"/>
          </p:nvPr>
        </p:nvSpPr>
        <p:spPr>
          <a:xfrm>
            <a:off x="463550" y="1557338"/>
            <a:ext cx="8229600" cy="4525962"/>
          </a:xfrm>
        </p:spPr>
        <p:txBody>
          <a:bodyPr/>
          <a:lstStyle/>
          <a:p>
            <a:pPr eaLnBrk="1" hangingPunct="1"/>
            <a:r>
              <a:rPr lang="de-DE" altLang="el-GR" smtClean="0"/>
              <a:t>In der letzten Phase der Konstruktion des Systems maschineller Übersetzung für Wetterberichte oder des Dialogsystems für Wetterberichte wird geprüft, ob das System </a:t>
            </a:r>
            <a:r>
              <a:rPr lang="de-DE" altLang="el-GR" b="1" smtClean="0"/>
              <a:t>richtig funktioniert </a:t>
            </a:r>
          </a:p>
          <a:p>
            <a:pPr eaLnBrk="1" hangingPunct="1"/>
            <a:r>
              <a:rPr lang="de-DE" altLang="el-GR" smtClean="0"/>
              <a:t>(Phase der Evaluierung).</a:t>
            </a:r>
            <a:endParaRPr lang="en-GB" altLang="el-GR" smtClean="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3"/>
          <p:cNvSpPr>
            <a:spLocks noGrp="1"/>
          </p:cNvSpPr>
          <p:nvPr>
            <p:ph type="title"/>
          </p:nvPr>
        </p:nvSpPr>
        <p:spPr>
          <a:xfrm>
            <a:off x="0" y="274638"/>
            <a:ext cx="9144000" cy="1143000"/>
          </a:xfrm>
        </p:spPr>
        <p:txBody>
          <a:bodyPr/>
          <a:lstStyle/>
          <a:p>
            <a:r>
              <a:rPr lang="el-GR" altLang="el-GR" smtClean="0"/>
              <a:t>Σημείωμα Ιστορικού Εκδόσεων</a:t>
            </a:r>
            <a:r>
              <a:rPr lang="en-US" altLang="el-GR" smtClean="0"/>
              <a:t> </a:t>
            </a:r>
            <a:r>
              <a:rPr lang="el-GR" altLang="el-GR" smtClean="0"/>
              <a:t>Έργου</a:t>
            </a:r>
          </a:p>
        </p:txBody>
      </p:sp>
      <p:sp>
        <p:nvSpPr>
          <p:cNvPr id="5" name="Content Placeholder 4"/>
          <p:cNvSpPr>
            <a:spLocks noGrp="1"/>
          </p:cNvSpPr>
          <p:nvPr>
            <p:ph idx="1"/>
          </p:nvPr>
        </p:nvSpPr>
        <p:spPr>
          <a:xfrm>
            <a:off x="234950" y="1557338"/>
            <a:ext cx="8585200" cy="4525962"/>
          </a:xfrm>
        </p:spPr>
        <p:txBody>
          <a:bodyPr>
            <a:normAutofit/>
          </a:bodyPr>
          <a:lstStyle/>
          <a:p>
            <a:pPr marL="0" indent="0">
              <a:buFont typeface="Arial" panose="020B0604020202020204" pitchFamily="34" charset="0"/>
              <a:buNone/>
              <a:defRPr/>
            </a:pPr>
            <a:r>
              <a:rPr lang="el-GR" sz="2000" dirty="0" smtClean="0"/>
              <a:t>Το </a:t>
            </a:r>
            <a:r>
              <a:rPr lang="el-GR" sz="2000" dirty="0"/>
              <a:t>παρόν έργο αποτελεί την έκδοση </a:t>
            </a:r>
            <a:r>
              <a:rPr lang="en-US" sz="2000" dirty="0" smtClean="0">
                <a:solidFill>
                  <a:srgbClr val="000000"/>
                </a:solidFill>
              </a:rPr>
              <a:t>1</a:t>
            </a:r>
            <a:r>
              <a:rPr lang="el-GR" sz="2000" dirty="0" smtClean="0">
                <a:solidFill>
                  <a:srgbClr val="000000"/>
                </a:solidFill>
              </a:rPr>
              <a:t>.</a:t>
            </a:r>
            <a:r>
              <a:rPr lang="en-US" sz="2000" dirty="0" smtClean="0">
                <a:solidFill>
                  <a:srgbClr val="000000"/>
                </a:solidFill>
              </a:rPr>
              <a:t>0</a:t>
            </a:r>
            <a:r>
              <a:rPr lang="el-GR" sz="2000" dirty="0" smtClean="0">
                <a:solidFill>
                  <a:srgbClr val="000000"/>
                </a:solidFill>
              </a:rPr>
              <a:t>.  </a:t>
            </a:r>
            <a:endParaRPr lang="el-GR" sz="2000" dirty="0">
              <a:solidFill>
                <a:srgbClr val="000000"/>
              </a:solidFill>
            </a:endParaRPr>
          </a:p>
          <a:p>
            <a:pPr marL="0" indent="0">
              <a:buFont typeface="Arial" panose="020B0604020202020204" pitchFamily="34" charset="0"/>
              <a:buNone/>
              <a:defRPr/>
            </a:pPr>
            <a:r>
              <a:rPr lang="el-GR" sz="2000" dirty="0"/>
              <a:t>Έχουν προηγηθεί οι κάτωθι εκδόσεις:</a:t>
            </a:r>
          </a:p>
          <a:p>
            <a:pPr>
              <a:defRPr/>
            </a:pPr>
            <a:r>
              <a:rPr lang="el-GR" sz="2000" dirty="0"/>
              <a:t>Έκδοση διαθέσιμη εδώ. </a:t>
            </a:r>
            <a:r>
              <a:rPr lang="en-US" sz="2000" dirty="0">
                <a:ea typeface="Century Gothic"/>
                <a:cs typeface="Century Gothic"/>
                <a:hlinkClick r:id="rId3"/>
              </a:rPr>
              <a:t>http://eclass.uoa.gr/courses/GS158/</a:t>
            </a:r>
            <a:endParaRPr lang="el-GR" sz="2000" dirty="0">
              <a:solidFill>
                <a:srgbClr val="92D050"/>
              </a:solidFill>
            </a:endParaRPr>
          </a:p>
          <a:p>
            <a:pPr marL="0" indent="0">
              <a:buFont typeface="Arial" panose="020B0604020202020204" pitchFamily="34" charset="0"/>
              <a:buNone/>
              <a:defRPr/>
            </a:pPr>
            <a:endParaRPr lang="el-GR" sz="2000" dirty="0"/>
          </a:p>
        </p:txBody>
      </p:sp>
    </p:spTree>
    <p:extLst>
      <p:ext uri="{BB962C8B-B14F-4D97-AF65-F5344CB8AC3E}">
        <p14:creationId xmlns:p14="http://schemas.microsoft.com/office/powerpoint/2010/main" val="296189870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260350"/>
            <a:ext cx="8229600" cy="1157288"/>
          </a:xfrm>
        </p:spPr>
        <p:txBody>
          <a:bodyPr/>
          <a:lstStyle/>
          <a:p>
            <a:r>
              <a:rPr lang="el-GR" altLang="el-GR" smtClean="0"/>
              <a:t>Σημείωμα Αναφοράς</a:t>
            </a:r>
          </a:p>
        </p:txBody>
      </p:sp>
      <p:sp>
        <p:nvSpPr>
          <p:cNvPr id="56323" name="Content Placeholder 2"/>
          <p:cNvSpPr>
            <a:spLocks noGrp="1"/>
          </p:cNvSpPr>
          <p:nvPr>
            <p:ph idx="1"/>
          </p:nvPr>
        </p:nvSpPr>
        <p:spPr>
          <a:xfrm>
            <a:off x="463550" y="1557338"/>
            <a:ext cx="8229600" cy="4525962"/>
          </a:xfrm>
        </p:spPr>
        <p:txBody>
          <a:bodyPr/>
          <a:lstStyle/>
          <a:p>
            <a:pPr marL="0" indent="0">
              <a:buNone/>
            </a:pPr>
            <a:r>
              <a:rPr lang="el-GR" altLang="el-GR" sz="2000" dirty="0" err="1" smtClean="0"/>
              <a:t>Copyright</a:t>
            </a:r>
            <a:r>
              <a:rPr lang="el-GR" altLang="el-GR" sz="2000" dirty="0" smtClean="0"/>
              <a:t> Εθνικόν και Καποδιστριακόν </a:t>
            </a:r>
            <a:r>
              <a:rPr lang="el-GR" altLang="el-GR" sz="2000" dirty="0" err="1" smtClean="0"/>
              <a:t>Πανεπιστήμιον</a:t>
            </a:r>
            <a:r>
              <a:rPr lang="el-GR" altLang="el-GR" sz="2000" dirty="0" smtClean="0"/>
              <a:t> Αθηνών</a:t>
            </a:r>
            <a:r>
              <a:rPr lang="en-US" altLang="el-GR" sz="2000" dirty="0" smtClean="0"/>
              <a:t>, </a:t>
            </a:r>
            <a:r>
              <a:rPr lang="el-GR" altLang="el-GR" sz="2000" dirty="0" smtClean="0"/>
              <a:t>Χριστίνα Αλεξανδρή. «Υπολογιστική Γλωσσολογία</a:t>
            </a:r>
            <a:r>
              <a:rPr lang="en-US" altLang="el-GR" sz="2000" dirty="0" smtClean="0"/>
              <a:t>. </a:t>
            </a:r>
            <a:r>
              <a:rPr lang="de-DE" altLang="el-GR" sz="2000" dirty="0"/>
              <a:t>Ressourcen</a:t>
            </a:r>
            <a:r>
              <a:rPr lang="el-GR" altLang="el-GR" sz="2000" dirty="0" smtClean="0"/>
              <a:t>». Έκδοση: 1.0. Αθήνα 2014. Διαθέσιμο από τη δικτυακή διεύθυνση:  </a:t>
            </a:r>
            <a:r>
              <a:rPr lang="en-US" altLang="el-GR" sz="2000" dirty="0" smtClean="0">
                <a:hlinkClick r:id="rId3"/>
              </a:rPr>
              <a:t>http://opencourses.uoa.gr</a:t>
            </a:r>
            <a:r>
              <a:rPr lang="en-US" altLang="el-GR" sz="2000" dirty="0" smtClean="0"/>
              <a:t> </a:t>
            </a:r>
            <a:endParaRPr lang="el-GR" altLang="el-GR" sz="2000" dirty="0" smtClean="0"/>
          </a:p>
        </p:txBody>
      </p:sp>
    </p:spTree>
    <p:extLst>
      <p:ext uri="{BB962C8B-B14F-4D97-AF65-F5344CB8AC3E}">
        <p14:creationId xmlns:p14="http://schemas.microsoft.com/office/powerpoint/2010/main" val="9820128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p:cNvSpPr>
            <a:spLocks noGrp="1"/>
          </p:cNvSpPr>
          <p:nvPr>
            <p:ph type="title"/>
          </p:nvPr>
        </p:nvSpPr>
        <p:spPr>
          <a:xfrm>
            <a:off x="457200" y="-161925"/>
            <a:ext cx="8229600" cy="1143000"/>
          </a:xfrm>
        </p:spPr>
        <p:txBody>
          <a:bodyPr/>
          <a:lstStyle/>
          <a:p>
            <a:pPr eaLnBrk="1" hangingPunct="1"/>
            <a:r>
              <a:rPr lang="el-GR" altLang="el-GR" smtClean="0"/>
              <a:t>Σημείωμα Αδειοδότησης</a:t>
            </a:r>
          </a:p>
        </p:txBody>
      </p:sp>
      <p:sp>
        <p:nvSpPr>
          <p:cNvPr id="122882" name="Content Placeholder 2"/>
          <p:cNvSpPr>
            <a:spLocks noGrp="1"/>
          </p:cNvSpPr>
          <p:nvPr>
            <p:ph idx="1"/>
          </p:nvPr>
        </p:nvSpPr>
        <p:spPr>
          <a:xfrm>
            <a:off x="107950" y="765175"/>
            <a:ext cx="8928100" cy="1439863"/>
          </a:xfrm>
        </p:spPr>
        <p:txBody>
          <a:bodyPr/>
          <a:lstStyle/>
          <a:p>
            <a:pPr marL="0" indent="0" eaLnBrk="1" hangingPunct="1">
              <a:buFont typeface="Arial" panose="020B0604020202020204" pitchFamily="34" charset="0"/>
              <a:buNone/>
            </a:pPr>
            <a:r>
              <a:rPr lang="el-GR" altLang="el-GR"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eaLnBrk="1" hangingPunct="1">
              <a:buFont typeface="Arial" panose="020B0604020202020204" pitchFamily="34" charset="0"/>
              <a:buNone/>
            </a:pPr>
            <a:endParaRPr lang="el-GR" altLang="el-GR" sz="2000" smtClean="0"/>
          </a:p>
        </p:txBody>
      </p:sp>
      <p:pic>
        <p:nvPicPr>
          <p:cNvPr id="122883" name="Picture 22" descr="Λογότυπο για Άδειες χρήσης Creative Commons BY-NC-ND">
            <a:hlinkClick r:id="rId3" action="ppaction://hlinkfil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4" name="TextBox 5"/>
          <p:cNvSpPr txBox="1">
            <a:spLocks noChangeArrowheads="1"/>
          </p:cNvSpPr>
          <p:nvPr/>
        </p:nvSpPr>
        <p:spPr bwMode="auto">
          <a:xfrm>
            <a:off x="107950" y="2924175"/>
            <a:ext cx="903605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l-GR" altLang="el-GR" sz="1800" dirty="0"/>
              <a:t>[1] http://creativecommons.org/licenses/by-nc-sa/4.0/ </a:t>
            </a:r>
            <a:endParaRPr lang="en-US" altLang="el-GR" sz="1800" dirty="0"/>
          </a:p>
          <a:p>
            <a:pPr eaLnBrk="1" hangingPunct="1"/>
            <a:endParaRPr lang="el-GR" altLang="el-GR" sz="1800" dirty="0"/>
          </a:p>
          <a:p>
            <a:pPr eaLnBrk="1" hangingPunct="1"/>
            <a:r>
              <a:rPr lang="el-GR" altLang="el-GR" sz="1800" dirty="0"/>
              <a:t>Ως </a:t>
            </a:r>
            <a:r>
              <a:rPr lang="el-GR" altLang="el-GR" sz="1800" b="1" dirty="0"/>
              <a:t>Μη Εμπορική</a:t>
            </a:r>
            <a:r>
              <a:rPr lang="el-GR" altLang="el-GR" sz="1800" dirty="0"/>
              <a:t> ορίζεται η χρήση:</a:t>
            </a:r>
          </a:p>
          <a:p>
            <a:pPr marL="285750" indent="-285750" eaLnBrk="1" hangingPunct="1">
              <a:buFont typeface="Arial" panose="020B0604020202020204" pitchFamily="34" charset="0"/>
              <a:buChar char="•"/>
            </a:pPr>
            <a:r>
              <a:rPr lang="el-GR" altLang="el-GR" sz="1800" dirty="0"/>
              <a:t>που δεν περιλαμβάνει άμεσο ή έμμεσο οικονομικό όφελος από την χρήση του έργου, για το διανομέα του έργου και </a:t>
            </a:r>
            <a:r>
              <a:rPr lang="el-GR" altLang="el-GR" sz="1800" dirty="0" err="1"/>
              <a:t>αδειοδόχο</a:t>
            </a:r>
            <a:endParaRPr lang="el-GR" altLang="el-GR" sz="1800" dirty="0"/>
          </a:p>
          <a:p>
            <a:pPr marL="285750" indent="-285750" eaLnBrk="1" hangingPunct="1">
              <a:buFont typeface="Arial" panose="020B0604020202020204" pitchFamily="34" charset="0"/>
              <a:buChar char="•"/>
            </a:pPr>
            <a:r>
              <a:rPr lang="el-GR" altLang="el-GR" sz="1800" dirty="0"/>
              <a:t>που</a:t>
            </a:r>
            <a:r>
              <a:rPr lang="en-GB" altLang="el-GR" sz="1800" dirty="0"/>
              <a:t> </a:t>
            </a:r>
            <a:r>
              <a:rPr lang="el-GR" altLang="el-GR" sz="1800" dirty="0"/>
              <a:t>δεν περιλαμβάνει οικονομική συναλλαγή ως προϋπόθεση για τη χρήση ή πρόσβαση στο έργο</a:t>
            </a:r>
          </a:p>
          <a:p>
            <a:pPr marL="285750" indent="-285750" eaLnBrk="1" hangingPunct="1">
              <a:buFont typeface="Arial" panose="020B0604020202020204" pitchFamily="34" charset="0"/>
              <a:buChar char="•"/>
            </a:pPr>
            <a:r>
              <a:rPr lang="el-GR" altLang="el-GR" sz="1800" dirty="0"/>
              <a:t>που</a:t>
            </a:r>
            <a:r>
              <a:rPr lang="en-GB" altLang="el-GR" sz="1800" dirty="0"/>
              <a:t> </a:t>
            </a:r>
            <a:r>
              <a:rPr lang="el-GR" altLang="el-GR" sz="1800" dirty="0"/>
              <a:t>δεν προσπορίζει στο διανομέα του έργου και</a:t>
            </a:r>
            <a:r>
              <a:rPr lang="en-GB" altLang="el-GR" sz="1800" dirty="0"/>
              <a:t> </a:t>
            </a:r>
            <a:r>
              <a:rPr lang="el-GR" altLang="el-GR" sz="1800" dirty="0" err="1"/>
              <a:t>αδειοδόχο</a:t>
            </a:r>
            <a:r>
              <a:rPr lang="en-GB" altLang="el-GR" sz="1800" dirty="0"/>
              <a:t> </a:t>
            </a:r>
            <a:r>
              <a:rPr lang="el-GR" altLang="el-GR" sz="1800" dirty="0"/>
              <a:t>έμμεσο οικονομικό όφελος (π.χ. διαφημίσεις) από την προβολή του έργου σε διαδικτυακό τόπο</a:t>
            </a:r>
            <a:endParaRPr lang="en-US" altLang="el-GR" sz="1800" dirty="0"/>
          </a:p>
          <a:p>
            <a:pPr eaLnBrk="1" hangingPunct="1">
              <a:buFont typeface="Arial" panose="020B0604020202020204" pitchFamily="34" charset="0"/>
              <a:buChar char="•"/>
            </a:pPr>
            <a:endParaRPr lang="el-GR" altLang="el-GR" sz="1800" dirty="0"/>
          </a:p>
          <a:p>
            <a:pPr eaLnBrk="1" hangingPunct="1"/>
            <a:r>
              <a:rPr lang="el-GR" altLang="el-GR" sz="1800" dirty="0"/>
              <a:t>Ο δικαιούχος μπορεί να παρέχει στον </a:t>
            </a:r>
            <a:r>
              <a:rPr lang="el-GR" altLang="el-GR" sz="1800" dirty="0" err="1"/>
              <a:t>αδειοδόχο</a:t>
            </a:r>
            <a:r>
              <a:rPr lang="el-GR" altLang="el-GR" sz="1800" dirty="0"/>
              <a:t> ξεχωριστή άδεια να χρησιμοποιεί το έργο για εμπορική χρήση, εφόσον αυτό του ζητηθεί.</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p:cNvSpPr>
            <a:spLocks noGrp="1"/>
          </p:cNvSpPr>
          <p:nvPr>
            <p:ph type="title"/>
          </p:nvPr>
        </p:nvSpPr>
        <p:spPr/>
        <p:txBody>
          <a:bodyPr/>
          <a:lstStyle/>
          <a:p>
            <a:pPr eaLnBrk="1" hangingPunct="1"/>
            <a:r>
              <a:rPr lang="el-GR" altLang="el-GR" smtClean="0"/>
              <a:t>Διατήρηση Σημειωμάτων</a:t>
            </a:r>
          </a:p>
        </p:txBody>
      </p:sp>
      <p:sp>
        <p:nvSpPr>
          <p:cNvPr id="124930" name="Content Placeholder 2"/>
          <p:cNvSpPr>
            <a:spLocks noGrp="1"/>
          </p:cNvSpPr>
          <p:nvPr>
            <p:ph idx="1"/>
          </p:nvPr>
        </p:nvSpPr>
        <p:spPr>
          <a:xfrm>
            <a:off x="463550" y="1557338"/>
            <a:ext cx="8229600" cy="4525962"/>
          </a:xfrm>
        </p:spPr>
        <p:txBody>
          <a:bodyPr/>
          <a:lstStyle/>
          <a:p>
            <a:pPr marL="0" indent="0" eaLnBrk="1" hangingPunct="1">
              <a:buFont typeface="Arial" panose="020B0604020202020204" pitchFamily="34" charset="0"/>
              <a:buNone/>
            </a:pPr>
            <a:r>
              <a:rPr lang="el-GR" altLang="el-GR" sz="2400" smtClean="0"/>
              <a:t>Οποιαδήποτε αναπαραγωγή ή διασκευή του υλικού θα πρέπει να συμπεριλαμβάνει:</a:t>
            </a:r>
          </a:p>
          <a:p>
            <a:pPr lvl="1" eaLnBrk="1" hangingPunct="1">
              <a:buFont typeface="Wingdings" panose="05000000000000000000" pitchFamily="2" charset="2"/>
              <a:buChar char="§"/>
            </a:pPr>
            <a:r>
              <a:rPr lang="el-GR" altLang="el-GR" sz="2000" smtClean="0"/>
              <a:t>τ</a:t>
            </a:r>
            <a:r>
              <a:rPr lang="en-US" altLang="el-GR" sz="2000" smtClean="0"/>
              <a:t>ο Σημείωμα Αναφοράς</a:t>
            </a:r>
            <a:endParaRPr lang="el-GR" altLang="el-GR" sz="2000" smtClean="0"/>
          </a:p>
          <a:p>
            <a:pPr lvl="1" eaLnBrk="1" hangingPunct="1">
              <a:buFont typeface="Wingdings" panose="05000000000000000000" pitchFamily="2" charset="2"/>
              <a:buChar char="§"/>
            </a:pPr>
            <a:r>
              <a:rPr lang="el-GR" altLang="el-GR" sz="2000" smtClean="0"/>
              <a:t>τ</a:t>
            </a:r>
            <a:r>
              <a:rPr lang="en-US" altLang="el-GR" sz="2000" smtClean="0"/>
              <a:t>ο Σημείωμα Αδειοδότησης</a:t>
            </a:r>
            <a:endParaRPr lang="el-GR" altLang="el-GR" sz="2000" smtClean="0"/>
          </a:p>
          <a:p>
            <a:pPr lvl="1" eaLnBrk="1" hangingPunct="1">
              <a:buFont typeface="Wingdings" panose="05000000000000000000" pitchFamily="2" charset="2"/>
              <a:buChar char="§"/>
            </a:pPr>
            <a:r>
              <a:rPr lang="el-GR" altLang="el-GR" sz="2000" smtClean="0"/>
              <a:t>τ</a:t>
            </a:r>
            <a:r>
              <a:rPr lang="en-US" altLang="el-GR" sz="2000" smtClean="0"/>
              <a:t>η δήλωση </a:t>
            </a:r>
            <a:r>
              <a:rPr lang="el-GR" altLang="el-GR" sz="2000" smtClean="0"/>
              <a:t>Δ</a:t>
            </a:r>
            <a:r>
              <a:rPr lang="en-US" altLang="el-GR" sz="2000" smtClean="0"/>
              <a:t>ιατήρησης Σημειωμάτων</a:t>
            </a:r>
            <a:endParaRPr lang="el-GR" altLang="el-GR" sz="2000" smtClean="0"/>
          </a:p>
          <a:p>
            <a:pPr lvl="1" eaLnBrk="1" hangingPunct="1">
              <a:buFont typeface="Wingdings" panose="05000000000000000000" pitchFamily="2" charset="2"/>
              <a:buChar char="§"/>
            </a:pPr>
            <a:r>
              <a:rPr lang="el-GR" altLang="el-GR" sz="2000" smtClean="0"/>
              <a:t>το Σημείωμα Χρήσης Έργων Τρίτων (εφόσον υπάρχει)</a:t>
            </a:r>
          </a:p>
          <a:p>
            <a:pPr marL="0" indent="0" eaLnBrk="1" hangingPunct="1">
              <a:buFont typeface="Arial" panose="020B0604020202020204" pitchFamily="34" charset="0"/>
              <a:buNone/>
            </a:pPr>
            <a:r>
              <a:rPr lang="el-GR" altLang="el-GR" sz="2400" smtClean="0"/>
              <a:t>μαζί με τους συνοδευόμενους υπερσυνδέσμους.</a:t>
            </a:r>
          </a:p>
          <a:p>
            <a:pPr marL="0" indent="0" eaLnBrk="1" hangingPunct="1"/>
            <a:endParaRPr lang="el-GR" altLang="el-GR" sz="200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0" y="269875"/>
            <a:ext cx="9144000" cy="1143000"/>
          </a:xfrm>
        </p:spPr>
        <p:txBody>
          <a:bodyPr/>
          <a:lstStyle/>
          <a:p>
            <a:pPr eaLnBrk="1" hangingPunct="1"/>
            <a:r>
              <a:rPr lang="el-GR" altLang="el-GR" dirty="0" smtClean="0"/>
              <a:t>Σημείωμα Χρήσης Έργων Τρίτων</a:t>
            </a:r>
            <a:r>
              <a:rPr lang="en-US" altLang="el-GR" dirty="0" smtClean="0"/>
              <a:t> (1/</a:t>
            </a:r>
            <a:r>
              <a:rPr lang="el-GR" altLang="el-GR" dirty="0" smtClean="0"/>
              <a:t>2</a:t>
            </a:r>
            <a:r>
              <a:rPr lang="en-US" altLang="el-GR" dirty="0" smtClean="0"/>
              <a:t>)</a:t>
            </a:r>
            <a:r>
              <a:rPr lang="el-GR" altLang="el-GR" dirty="0" smtClean="0"/>
              <a:t> </a:t>
            </a:r>
          </a:p>
        </p:txBody>
      </p:sp>
      <p:sp>
        <p:nvSpPr>
          <p:cNvPr id="62467" name="Content Placeholder 2"/>
          <p:cNvSpPr>
            <a:spLocks noGrp="1"/>
          </p:cNvSpPr>
          <p:nvPr>
            <p:ph idx="1"/>
          </p:nvPr>
        </p:nvSpPr>
        <p:spPr>
          <a:xfrm>
            <a:off x="179388" y="1484313"/>
            <a:ext cx="8856662" cy="4897437"/>
          </a:xfrm>
        </p:spPr>
        <p:txBody>
          <a:bodyPr/>
          <a:lstStyle/>
          <a:p>
            <a:pPr marL="0" indent="0">
              <a:buFont typeface="Arial" panose="020B0604020202020204" pitchFamily="34" charset="0"/>
              <a:buNone/>
            </a:pPr>
            <a:r>
              <a:rPr lang="el-GR" altLang="el-GR" sz="2000" dirty="0" smtClean="0"/>
              <a:t>Το Έργο αυτό κάνει χρήση των ακόλουθων έργων:</a:t>
            </a:r>
          </a:p>
          <a:p>
            <a:pPr marL="0" indent="0">
              <a:buFont typeface="Arial" panose="020B0604020202020204" pitchFamily="34" charset="0"/>
              <a:buNone/>
            </a:pPr>
            <a:r>
              <a:rPr lang="el-GR" altLang="el-GR" sz="2000" b="1" dirty="0" smtClean="0"/>
              <a:t>Εικόνες/Σχήματα/Διαγράμματα</a:t>
            </a:r>
            <a:r>
              <a:rPr lang="en-US" altLang="el-GR" sz="2000" b="1" dirty="0" smtClean="0"/>
              <a:t>/</a:t>
            </a:r>
            <a:r>
              <a:rPr lang="el-GR" altLang="el-GR" sz="2000" b="1" dirty="0" smtClean="0"/>
              <a:t>Φωτογραφίες</a:t>
            </a:r>
          </a:p>
        </p:txBody>
      </p:sp>
    </p:spTree>
    <p:extLst>
      <p:ext uri="{BB962C8B-B14F-4D97-AF65-F5344CB8AC3E}">
        <p14:creationId xmlns:p14="http://schemas.microsoft.com/office/powerpoint/2010/main" val="107868082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0" y="260350"/>
            <a:ext cx="9144000" cy="1143000"/>
          </a:xfrm>
        </p:spPr>
        <p:txBody>
          <a:bodyPr/>
          <a:lstStyle/>
          <a:p>
            <a:r>
              <a:rPr lang="el-GR" altLang="el-GR" dirty="0" smtClean="0"/>
              <a:t>Σημείωμα Χρήσης Έργων Τρίτων</a:t>
            </a:r>
            <a:r>
              <a:rPr lang="en-US" altLang="el-GR" dirty="0" smtClean="0"/>
              <a:t> (</a:t>
            </a:r>
            <a:r>
              <a:rPr lang="el-GR" altLang="el-GR" dirty="0" smtClean="0"/>
              <a:t>2</a:t>
            </a:r>
            <a:r>
              <a:rPr lang="en-US" altLang="el-GR" dirty="0" smtClean="0"/>
              <a:t>/</a:t>
            </a:r>
            <a:r>
              <a:rPr lang="el-GR" altLang="el-GR" dirty="0" smtClean="0"/>
              <a:t>2</a:t>
            </a:r>
            <a:r>
              <a:rPr lang="en-US" altLang="el-GR" dirty="0" smtClean="0"/>
              <a:t>)</a:t>
            </a:r>
            <a:r>
              <a:rPr lang="el-GR" altLang="el-GR" dirty="0" smtClean="0"/>
              <a:t> </a:t>
            </a:r>
          </a:p>
        </p:txBody>
      </p:sp>
      <p:sp>
        <p:nvSpPr>
          <p:cNvPr id="66563" name="Content Placeholder 2"/>
          <p:cNvSpPr>
            <a:spLocks noGrp="1"/>
          </p:cNvSpPr>
          <p:nvPr>
            <p:ph idx="1"/>
          </p:nvPr>
        </p:nvSpPr>
        <p:spPr>
          <a:xfrm>
            <a:off x="179388" y="1484313"/>
            <a:ext cx="8713787" cy="4525962"/>
          </a:xfrm>
        </p:spPr>
        <p:txBody>
          <a:bodyPr/>
          <a:lstStyle/>
          <a:p>
            <a:pPr marL="0" indent="0">
              <a:buFont typeface="Arial" panose="020B0604020202020204" pitchFamily="34" charset="0"/>
              <a:buNone/>
            </a:pPr>
            <a:r>
              <a:rPr lang="el-GR" altLang="el-GR" sz="2000" smtClean="0"/>
              <a:t>Το Έργο αυτό κάνει χρήση των ακόλουθων έργων:</a:t>
            </a:r>
          </a:p>
          <a:p>
            <a:pPr marL="0" indent="0">
              <a:buFont typeface="Arial" panose="020B0604020202020204" pitchFamily="34" charset="0"/>
              <a:buNone/>
            </a:pPr>
            <a:r>
              <a:rPr lang="el-GR" altLang="el-GR" sz="2000" b="1" smtClean="0"/>
              <a:t>Πίνακες</a:t>
            </a:r>
          </a:p>
        </p:txBody>
      </p:sp>
    </p:spTree>
    <p:extLst>
      <p:ext uri="{BB962C8B-B14F-4D97-AF65-F5344CB8AC3E}">
        <p14:creationId xmlns:p14="http://schemas.microsoft.com/office/powerpoint/2010/main" val="8789796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Τίτλος 1"/>
          <p:cNvSpPr>
            <a:spLocks noGrp="1"/>
          </p:cNvSpPr>
          <p:nvPr>
            <p:ph type="title"/>
          </p:nvPr>
        </p:nvSpPr>
        <p:spPr>
          <a:xfrm>
            <a:off x="457200" y="260350"/>
            <a:ext cx="8229600" cy="1143000"/>
          </a:xfrm>
        </p:spPr>
        <p:txBody>
          <a:bodyPr/>
          <a:lstStyle/>
          <a:p>
            <a:pPr eaLnBrk="1" hangingPunct="1"/>
            <a:r>
              <a:rPr lang="de-DE" altLang="el-GR" smtClean="0"/>
              <a:t>Dieser Vorgang </a:t>
            </a:r>
            <a:endParaRPr lang="el-GR" altLang="el-GR" smtClean="0"/>
          </a:p>
        </p:txBody>
      </p:sp>
      <p:sp>
        <p:nvSpPr>
          <p:cNvPr id="20482" name="Θέση περιεχομένου 2"/>
          <p:cNvSpPr>
            <a:spLocks noGrp="1"/>
          </p:cNvSpPr>
          <p:nvPr>
            <p:ph idx="1"/>
          </p:nvPr>
        </p:nvSpPr>
        <p:spPr>
          <a:xfrm>
            <a:off x="463550" y="1557338"/>
            <a:ext cx="8229600" cy="4525962"/>
          </a:xfrm>
        </p:spPr>
        <p:txBody>
          <a:bodyPr/>
          <a:lstStyle/>
          <a:p>
            <a:pPr eaLnBrk="1" hangingPunct="1"/>
            <a:r>
              <a:rPr lang="de-DE" altLang="el-GR" sz="2800" smtClean="0"/>
              <a:t>findet mithilfe einer zweiten Sammlung von Texten (Korpus) aus Wetterberichten (in geschriebener, gesprochener oder multimodaler Form) statt. </a:t>
            </a:r>
          </a:p>
          <a:p>
            <a:pPr eaLnBrk="1" hangingPunct="1"/>
            <a:r>
              <a:rPr lang="de-DE" altLang="el-GR" sz="2800" smtClean="0"/>
              <a:t>Bei der Konstruktion und der Evaluierung anderer Anwendungen der Verarbeitung natürlicher Sprache werden sowohl </a:t>
            </a:r>
            <a:r>
              <a:rPr lang="de-DE" altLang="el-GR" sz="2800" b="1" smtClean="0"/>
              <a:t>Sammlungen von Texten </a:t>
            </a:r>
            <a:r>
              <a:rPr lang="de-DE" altLang="el-GR" sz="2800" smtClean="0"/>
              <a:t>(</a:t>
            </a:r>
            <a:r>
              <a:rPr lang="de-DE" altLang="el-GR" sz="2800" b="1" smtClean="0"/>
              <a:t>Korpora</a:t>
            </a:r>
            <a:r>
              <a:rPr lang="de-DE" altLang="el-GR" sz="2800" smtClean="0"/>
              <a:t>) als auch </a:t>
            </a:r>
            <a:r>
              <a:rPr lang="de-DE" altLang="el-GR" sz="2800" b="1" smtClean="0"/>
              <a:t>Sammlungen von Wörtern </a:t>
            </a:r>
            <a:r>
              <a:rPr lang="de-DE" altLang="el-GR" sz="2800" smtClean="0"/>
              <a:t>(</a:t>
            </a:r>
            <a:r>
              <a:rPr lang="de-DE" altLang="el-GR" sz="2800" b="1" smtClean="0"/>
              <a:t>Lexika</a:t>
            </a:r>
            <a:r>
              <a:rPr lang="de-DE" altLang="el-GR" sz="2800" smtClean="0"/>
              <a:t>) verwendet.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de-DE" altLang="el-GR" smtClean="0"/>
              <a:t>Ressourcen als </a:t>
            </a:r>
            <a:r>
              <a:rPr lang="de-DE" altLang="en-US" smtClean="0"/>
              <a:t>“</a:t>
            </a:r>
            <a:r>
              <a:rPr lang="en-US" altLang="ja-JP" smtClean="0"/>
              <a:t>Testsets</a:t>
            </a:r>
            <a:r>
              <a:rPr lang="en-US" altLang="en-US" smtClean="0"/>
              <a:t>”</a:t>
            </a:r>
            <a:r>
              <a:rPr lang="de-DE" altLang="ja-JP" smtClean="0"/>
              <a:t> </a:t>
            </a:r>
            <a:endParaRPr lang="en-GB" altLang="el-GR" smtClean="0"/>
          </a:p>
        </p:txBody>
      </p:sp>
      <p:sp>
        <p:nvSpPr>
          <p:cNvPr id="22530" name="Content Placeholder 2"/>
          <p:cNvSpPr>
            <a:spLocks noGrp="1"/>
          </p:cNvSpPr>
          <p:nvPr>
            <p:ph idx="1"/>
          </p:nvPr>
        </p:nvSpPr>
        <p:spPr>
          <a:xfrm>
            <a:off x="463550" y="1557338"/>
            <a:ext cx="8229600" cy="4525962"/>
          </a:xfrm>
        </p:spPr>
        <p:txBody>
          <a:bodyPr/>
          <a:lstStyle/>
          <a:p>
            <a:pPr eaLnBrk="1" hangingPunct="1"/>
            <a:r>
              <a:rPr lang="de-DE" altLang="el-GR" smtClean="0"/>
              <a:t>Ressourcen können somit für das Testen einzelner Komponenten oder für die Evaluierung eines gesamten Systems benutzt werden - als Datenbanken aufbereiteter und unaufbereiteter sprachlicher Daten. </a:t>
            </a:r>
          </a:p>
          <a:p>
            <a:pPr eaLnBrk="1" hangingPunct="1"/>
            <a:r>
              <a:rPr lang="de-DE" altLang="el-GR" smtClean="0"/>
              <a:t>Diese Datenbanken, die für die Evaluierung eines gesamten Systems verwendet </a:t>
            </a:r>
            <a:r>
              <a:rPr lang="en-US" altLang="el-GR" smtClean="0"/>
              <a:t>werden, werden "Testsets" genannt.</a:t>
            </a:r>
          </a:p>
          <a:p>
            <a:pPr eaLnBrk="1" hangingPunct="1"/>
            <a:endParaRPr lang="en-GB" altLang="el-GR"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Τίτλος 1"/>
          <p:cNvSpPr>
            <a:spLocks noGrp="1"/>
          </p:cNvSpPr>
          <p:nvPr>
            <p:ph type="title"/>
          </p:nvPr>
        </p:nvSpPr>
        <p:spPr/>
        <p:txBody>
          <a:bodyPr/>
          <a:lstStyle/>
          <a:p>
            <a:pPr eaLnBrk="1" hangingPunct="1"/>
            <a:r>
              <a:rPr lang="en-US" altLang="el-GR" smtClean="0"/>
              <a:t>Quellen von Ressourcen</a:t>
            </a:r>
            <a:endParaRPr lang="el-GR" altLang="el-GR" smtClean="0"/>
          </a:p>
        </p:txBody>
      </p:sp>
      <p:sp>
        <p:nvSpPr>
          <p:cNvPr id="23554" name="Θέση περιεχομένου 2"/>
          <p:cNvSpPr>
            <a:spLocks noGrp="1"/>
          </p:cNvSpPr>
          <p:nvPr>
            <p:ph idx="1"/>
          </p:nvPr>
        </p:nvSpPr>
        <p:spPr>
          <a:xfrm>
            <a:off x="463550" y="1484313"/>
            <a:ext cx="8229600" cy="4598987"/>
          </a:xfrm>
        </p:spPr>
        <p:txBody>
          <a:bodyPr/>
          <a:lstStyle/>
          <a:p>
            <a:pPr marL="0" indent="0" eaLnBrk="1" hangingPunct="1">
              <a:buFont typeface="Arial" panose="020B0604020202020204" pitchFamily="34" charset="0"/>
              <a:buNone/>
            </a:pPr>
            <a:r>
              <a:rPr lang="de-DE" altLang="el-GR" sz="2600" smtClean="0"/>
              <a:t>Quellen von Ressourcen sind:</a:t>
            </a:r>
          </a:p>
          <a:p>
            <a:pPr marL="0" indent="0" eaLnBrk="1" hangingPunct="1">
              <a:lnSpc>
                <a:spcPct val="150000"/>
              </a:lnSpc>
              <a:buFont typeface="Arial" panose="020B0604020202020204" pitchFamily="34" charset="0"/>
              <a:buAutoNum type="arabicParenBoth"/>
            </a:pPr>
            <a:r>
              <a:rPr lang="de-DE" altLang="el-GR" sz="2600" smtClean="0"/>
              <a:t> Sprachdatenbanken, wie Sammlungen von Texten (Korpora) oder auch Sammlungen von Wörtern (Lexika), </a:t>
            </a:r>
          </a:p>
          <a:p>
            <a:pPr marL="0" indent="0" eaLnBrk="1" hangingPunct="1">
              <a:lnSpc>
                <a:spcPct val="150000"/>
              </a:lnSpc>
              <a:buFont typeface="Arial" panose="020B0604020202020204" pitchFamily="34" charset="0"/>
              <a:buNone/>
            </a:pPr>
            <a:r>
              <a:rPr lang="de-DE" altLang="el-GR" sz="2600" smtClean="0"/>
              <a:t>(2) das World-Wide-Web (WWW), </a:t>
            </a:r>
          </a:p>
          <a:p>
            <a:pPr marL="0" indent="0" eaLnBrk="1" hangingPunct="1">
              <a:lnSpc>
                <a:spcPct val="150000"/>
              </a:lnSpc>
              <a:buFont typeface="Arial" panose="020B0604020202020204" pitchFamily="34" charset="0"/>
              <a:buNone/>
            </a:pPr>
            <a:r>
              <a:rPr lang="de-DE" altLang="el-GR" sz="2600" smtClean="0"/>
              <a:t>(3) Lexikalisch-semantische Wortnetze und</a:t>
            </a:r>
          </a:p>
          <a:p>
            <a:pPr marL="0" indent="0" eaLnBrk="1" hangingPunct="1">
              <a:lnSpc>
                <a:spcPct val="150000"/>
              </a:lnSpc>
              <a:buFont typeface="Arial" panose="020B0604020202020204" pitchFamily="34" charset="0"/>
              <a:buNone/>
            </a:pPr>
            <a:r>
              <a:rPr lang="de-DE" altLang="el-GR" sz="2600" smtClean="0"/>
              <a:t>(4) sprachliche Daten in annotierter Form.</a:t>
            </a:r>
            <a:endParaRPr lang="en-US" altLang="el-GR" sz="260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2027</TotalTime>
  <Words>4037</Words>
  <Application>Microsoft Office PowerPoint</Application>
  <PresentationFormat>On-screen Show (4:3)</PresentationFormat>
  <Paragraphs>354</Paragraphs>
  <Slides>65</Slides>
  <Notes>53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MS PGothic</vt:lpstr>
      <vt:lpstr>MS PGothic</vt:lpstr>
      <vt:lpstr>Arial</vt:lpstr>
      <vt:lpstr>Calibri</vt:lpstr>
      <vt:lpstr>Century Gothic</vt:lpstr>
      <vt:lpstr>Wingdings</vt:lpstr>
      <vt:lpstr>Θέμα του Office</vt:lpstr>
      <vt:lpstr>Computerlinguistik </vt:lpstr>
      <vt:lpstr>Ressourcen - Einführung</vt:lpstr>
      <vt:lpstr>Funktion der Ressourcen</vt:lpstr>
      <vt:lpstr>Ressourcen helfen</vt:lpstr>
      <vt:lpstr>Beispiel: Konstruktion eines Systems</vt:lpstr>
      <vt:lpstr>Beispiel: Evaluierung eines Systems</vt:lpstr>
      <vt:lpstr>Dieser Vorgang </vt:lpstr>
      <vt:lpstr>Ressourcen als “Testsets” </vt:lpstr>
      <vt:lpstr>Quellen von Ressourcen</vt:lpstr>
      <vt:lpstr>Lexikalisch-semantische Wortnetze</vt:lpstr>
      <vt:lpstr>Aufgabengebiete bezüglich der Ressourcen (1/2)</vt:lpstr>
      <vt:lpstr>Aufgabengebiete bezüglich der Ressourcen (2/2)</vt:lpstr>
      <vt:lpstr>Wiederverwertbarkeit der Ressourcen</vt:lpstr>
      <vt:lpstr> Quellen von Ressourcen: </vt:lpstr>
      <vt:lpstr>Aufgabengebiete:</vt:lpstr>
      <vt:lpstr>Lexika</vt:lpstr>
      <vt:lpstr>Lexikographie- Grad der Komplexität eines Lexikonaufbaus</vt:lpstr>
      <vt:lpstr>Beispiel aus einem Wirtschaftslexikon  für Deutsch und Griechisch</vt:lpstr>
      <vt:lpstr>Schritte beim Aufbau eines Lexikons (1/4)</vt:lpstr>
      <vt:lpstr>Schritte beim Aufbau eines Lexikons (2/4)</vt:lpstr>
      <vt:lpstr>Schritte beim Aufbau eines Lexikons (3/4)-I</vt:lpstr>
      <vt:lpstr>Schritte beim Aufbau eines Lexikons (3/4)-II</vt:lpstr>
      <vt:lpstr>Schritte beim Aufbau eines Lexikons (4/4)</vt:lpstr>
      <vt:lpstr> Schritte beim Lexikonaufbau  (Gibbon, 2004): </vt:lpstr>
      <vt:lpstr>Computergestützte Lexikographie und Terminologie</vt:lpstr>
      <vt:lpstr> Die Strukturierung  des Fachwortschatzes </vt:lpstr>
      <vt:lpstr> Für die Suche und Extraktion von Informationen aus einem Text </vt:lpstr>
      <vt:lpstr>  Anwendungen der Fachtermini:  </vt:lpstr>
      <vt:lpstr> Aufgaben und Aspekte  der computergestützten Lexikographie und Terminologie </vt:lpstr>
      <vt:lpstr>Aufgabe der Akquisition lexikalischer Informationen (1/2)-I</vt:lpstr>
      <vt:lpstr>Aufgabe der Akquisition lexikalischer Informationen (1/2)-II</vt:lpstr>
      <vt:lpstr>Aufgabe der Akquisition lexikalischer Informationen (2/2)</vt:lpstr>
      <vt:lpstr>Aspekte der computergestützten Lexikographie und Terminologie</vt:lpstr>
      <vt:lpstr>Aspekte der computergestützten Lexikographie und Terminologie-II</vt:lpstr>
      <vt:lpstr>Die technischen Aspekte der computergestützten Lexikographie und Terminologie-I </vt:lpstr>
      <vt:lpstr>Die technischen Aspekte der computergestützten Lexikographie und Terminologie -II</vt:lpstr>
      <vt:lpstr>Aspekte der computergestützten Lexikographie und Terminologie</vt:lpstr>
      <vt:lpstr>  Aspekte der computergestützten Lexikographie und Terminologie  </vt:lpstr>
      <vt:lpstr> GERMANET (1/3) </vt:lpstr>
      <vt:lpstr>  GERMANET (2/3)  </vt:lpstr>
      <vt:lpstr>  GERMANET (3/3)  </vt:lpstr>
      <vt:lpstr>Assoziative Semantische Wortnetze</vt:lpstr>
      <vt:lpstr>Beispiel</vt:lpstr>
      <vt:lpstr>Textkorpora</vt:lpstr>
      <vt:lpstr>Textkorpora und Korpustypen (1/2)-I</vt:lpstr>
      <vt:lpstr>Textkorpora und Korpustypen (1/2)-II</vt:lpstr>
      <vt:lpstr>Textkorpora und Korpustypen (2/2)</vt:lpstr>
      <vt:lpstr>Korpustypen: (1/2) </vt:lpstr>
      <vt:lpstr> Korpustypen: (2/2) </vt:lpstr>
      <vt:lpstr>Textkorpora und Abfragesysteme</vt:lpstr>
      <vt:lpstr> Erstellung von Korpora-Schritte  in der Erstellung von Korpora (1/2) </vt:lpstr>
      <vt:lpstr>  Erstellung von Korpora-Schritte  in der Erstellung von Korpora (2/2)  </vt:lpstr>
      <vt:lpstr> Lemmatisierung </vt:lpstr>
      <vt:lpstr>“Sauberkeit” des Ausgangsmaterials</vt:lpstr>
      <vt:lpstr>Literaturhinweise (1/2)</vt:lpstr>
      <vt:lpstr>Literaturhinweise (2/2)</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(1/2) </vt:lpstr>
      <vt:lpstr>Σημείωμα Χρήσης Έργων Τρίτων (2/2)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Costas</cp:lastModifiedBy>
  <cp:revision>325</cp:revision>
  <dcterms:created xsi:type="dcterms:W3CDTF">2012-09-06T09:03:05Z</dcterms:created>
  <dcterms:modified xsi:type="dcterms:W3CDTF">2015-01-19T21:13:42Z</dcterms:modified>
</cp:coreProperties>
</file>