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456" r:id="rId2"/>
    <p:sldId id="457" r:id="rId3"/>
    <p:sldId id="458" r:id="rId4"/>
    <p:sldId id="459" r:id="rId5"/>
    <p:sldId id="475" r:id="rId6"/>
    <p:sldId id="461" r:id="rId7"/>
    <p:sldId id="476" r:id="rId8"/>
    <p:sldId id="477" r:id="rId9"/>
    <p:sldId id="465" r:id="rId10"/>
    <p:sldId id="478" r:id="rId11"/>
    <p:sldId id="467" r:id="rId12"/>
    <p:sldId id="468" r:id="rId13"/>
    <p:sldId id="479" r:id="rId14"/>
    <p:sldId id="480" r:id="rId15"/>
    <p:sldId id="470" r:id="rId16"/>
    <p:sldId id="481" r:id="rId17"/>
    <p:sldId id="472" r:id="rId18"/>
    <p:sldId id="473" r:id="rId19"/>
    <p:sldId id="474" r:id="rId20"/>
    <p:sldId id="410" r:id="rId21"/>
    <p:sldId id="411" r:id="rId22"/>
    <p:sldId id="412" r:id="rId23"/>
    <p:sldId id="482" r:id="rId24"/>
    <p:sldId id="483" r:id="rId25"/>
    <p:sldId id="414" r:id="rId26"/>
    <p:sldId id="415" r:id="rId27"/>
    <p:sldId id="416" r:id="rId28"/>
    <p:sldId id="4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89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3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 smtClean="0"/>
              <a:t>Ενότητα 5. Ιχθυοπανίδα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4A0A-A10C-4402-A632-7D72440B0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  <p:sldLayoutId id="2147483684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2037"/>
            <a:ext cx="8001001" cy="271027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Ιχθυοπανίδα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dirty="0"/>
          </a:p>
          <a:p>
            <a:r>
              <a:rPr lang="el-GR" dirty="0" err="1" smtClean="0"/>
              <a:t>Ρόζα</a:t>
            </a:r>
            <a:r>
              <a:rPr lang="el-GR" dirty="0" smtClean="0"/>
              <a:t> </a:t>
            </a:r>
            <a:r>
              <a:rPr lang="el-GR" dirty="0" smtClean="0"/>
              <a:t>Μαρία </a:t>
            </a:r>
            <a:r>
              <a:rPr lang="el-GR" dirty="0" err="1" smtClean="0"/>
              <a:t>Τζαννετάτου</a:t>
            </a:r>
            <a:r>
              <a:rPr lang="el-GR" dirty="0" smtClean="0"/>
              <a:t> </a:t>
            </a:r>
            <a:r>
              <a:rPr lang="el-GR" dirty="0" err="1" smtClean="0"/>
              <a:t>Πολυμένη</a:t>
            </a:r>
            <a:r>
              <a:rPr lang="el-GR" dirty="0" smtClean="0"/>
              <a:t>, Επίκουρη Καθηγήτρια</a:t>
            </a:r>
            <a:endParaRPr lang="el-GR" dirty="0"/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των γλυκών νερών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της Ελλάδας</a:t>
            </a:r>
            <a:r>
              <a:rPr lang="en-US" sz="4000" dirty="0" smtClean="0"/>
              <a:t> 2/2</a:t>
            </a:r>
            <a:endParaRPr lang="el-GR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el-GR" sz="2400" dirty="0"/>
              <a:t>Λίμνες Ελλάδας και Βαλκανίων από το τριτογενές, παλαιότερες από ευρωπαϊκές, με βάθος</a:t>
            </a:r>
            <a:r>
              <a:rPr lang="en-US" sz="2400" dirty="0">
                <a:cs typeface="Arial" charset="0"/>
              </a:rPr>
              <a:t>&lt;</a:t>
            </a:r>
            <a:r>
              <a:rPr lang="el-GR" sz="2400" dirty="0"/>
              <a:t> 10</a:t>
            </a:r>
            <a:r>
              <a:rPr lang="en-US" sz="2400" dirty="0"/>
              <a:t>m</a:t>
            </a:r>
            <a:r>
              <a:rPr lang="el-GR" sz="2400" dirty="0"/>
              <a:t>, </a:t>
            </a:r>
            <a:r>
              <a:rPr lang="en-US" sz="2400" dirty="0"/>
              <a:t>pH</a:t>
            </a:r>
            <a:r>
              <a:rPr lang="en-US" sz="2400" dirty="0">
                <a:cs typeface="Arial" charset="0"/>
              </a:rPr>
              <a:t>&gt;8, </a:t>
            </a:r>
            <a:r>
              <a:rPr lang="el-GR" sz="2400" dirty="0" err="1">
                <a:cs typeface="Arial" charset="0"/>
              </a:rPr>
              <a:t>ευτροφικές</a:t>
            </a:r>
            <a:r>
              <a:rPr lang="el-GR" sz="2400" dirty="0">
                <a:cs typeface="Arial" charset="0"/>
              </a:rPr>
              <a:t>, θερμές. Επικρατούν τα </a:t>
            </a:r>
            <a:r>
              <a:rPr lang="el-GR" sz="2400" dirty="0" err="1">
                <a:cs typeface="Arial" charset="0"/>
              </a:rPr>
              <a:t>Κυπρινοειδή</a:t>
            </a:r>
            <a:r>
              <a:rPr lang="el-GR" sz="2400" dirty="0">
                <a:cs typeface="Arial" charset="0"/>
              </a:rPr>
              <a:t>.</a:t>
            </a:r>
          </a:p>
          <a:p>
            <a:pPr indent="0">
              <a:buNone/>
              <a:defRPr/>
            </a:pPr>
            <a:r>
              <a:rPr lang="el-GR" sz="2400" dirty="0" smtClean="0">
                <a:cs typeface="Arial" charset="0"/>
              </a:rPr>
              <a:t>Περιορισμένη </a:t>
            </a:r>
            <a:r>
              <a:rPr lang="el-GR" sz="2400" dirty="0">
                <a:cs typeface="Arial" charset="0"/>
              </a:rPr>
              <a:t>εξάπλωση, μικρές υδροκριτικές λεκάνες.</a:t>
            </a:r>
            <a:endParaRPr lang="en-US" sz="2400" dirty="0">
              <a:cs typeface="Arial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Απειλές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Γεωργικές και βιομηχανικές δραστηριότητες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err="1" smtClean="0"/>
              <a:t>Υπεραλίευση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Καταστροφή </a:t>
            </a:r>
            <a:r>
              <a:rPr lang="el-GR" sz="2400" dirty="0" err="1" smtClean="0"/>
              <a:t>καρστικών</a:t>
            </a:r>
            <a:r>
              <a:rPr lang="el-GR" sz="2400" dirty="0" smtClean="0"/>
              <a:t> πηγών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Αποξηράνσεις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Αρδευτικά έργα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Φράγματα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Ξενικά είδη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Αναμίξεις πανίδων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Τουρισμός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Κατηγορίες </a:t>
            </a:r>
            <a:r>
              <a:rPr lang="el-GR" sz="4000" dirty="0" err="1" smtClean="0"/>
              <a:t>κινδυνευόντων</a:t>
            </a:r>
            <a:r>
              <a:rPr lang="el-GR" sz="4000" dirty="0" smtClean="0"/>
              <a:t> ειδών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Συνολικώς </a:t>
            </a:r>
            <a:r>
              <a:rPr lang="el-GR" sz="2400" dirty="0" err="1" smtClean="0"/>
              <a:t>κινδυνεύοντα</a:t>
            </a:r>
            <a:r>
              <a:rPr lang="el-GR" sz="2400" dirty="0" smtClean="0"/>
              <a:t> 6 </a:t>
            </a:r>
            <a:r>
              <a:rPr lang="el-GR" sz="2400" dirty="0" err="1" smtClean="0"/>
              <a:t>τάξα</a:t>
            </a:r>
            <a:r>
              <a:rPr lang="el-GR" sz="2400" dirty="0" smtClean="0"/>
              <a:t> με περιορισμένη εξάπλωση</a:t>
            </a:r>
          </a:p>
          <a:p>
            <a:pPr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Τοπικώς  </a:t>
            </a:r>
            <a:r>
              <a:rPr lang="el-GR" sz="2400" dirty="0" err="1" smtClean="0"/>
              <a:t>κινδυνεύοντα</a:t>
            </a:r>
            <a:r>
              <a:rPr lang="el-GR" sz="2400" dirty="0" smtClean="0"/>
              <a:t> 5 είδη ευρείας εξάπλωσης με προβλήματα σε τοπικούς πληθυσμούς π.χ. πέστροφα στον Εύηνο, Πρέσπες κ.α., ζουρνάς </a:t>
            </a:r>
            <a:r>
              <a:rPr lang="en-US" sz="2400" dirty="0" smtClean="0"/>
              <a:t>(</a:t>
            </a:r>
            <a:r>
              <a:rPr lang="en-US" sz="2400" i="1" dirty="0" smtClean="0"/>
              <a:t>Valeria </a:t>
            </a:r>
            <a:r>
              <a:rPr lang="en-US" sz="2400" i="1" dirty="0" err="1" smtClean="0"/>
              <a:t>letourneuxi</a:t>
            </a:r>
            <a:r>
              <a:rPr lang="en-US" sz="2400" dirty="0" smtClean="0"/>
              <a:t>) </a:t>
            </a:r>
            <a:r>
              <a:rPr lang="el-GR" sz="2400" dirty="0" smtClean="0"/>
              <a:t>εκλιπών από την τυπική του περιοχή, την Κέρκυρα.</a:t>
            </a:r>
          </a:p>
          <a:p>
            <a:pPr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Σπάνια και απειλούμενα 9 ενδημικά </a:t>
            </a:r>
            <a:r>
              <a:rPr lang="el-GR" sz="2400" dirty="0" err="1" smtClean="0"/>
              <a:t>τάξα</a:t>
            </a:r>
            <a:r>
              <a:rPr lang="el-GR" sz="2400" dirty="0" smtClean="0"/>
              <a:t> ευρείας εξάπλωσης , ορισμένα είναι υποείδη στην Ελλάδα.</a:t>
            </a:r>
          </a:p>
          <a:p>
            <a:pPr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Ενδημικά ψάρια γλυκών </a:t>
            </a:r>
            <a:r>
              <a:rPr lang="el-GR" sz="4000" dirty="0" smtClean="0"/>
              <a:t>νερών</a:t>
            </a:r>
            <a:r>
              <a:rPr lang="en-US" sz="4000" dirty="0" smtClean="0"/>
              <a:t> 1/2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pic>
        <p:nvPicPr>
          <p:cNvPr id="18" name="Θέση περιεχομένου 17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1" y="1945401"/>
            <a:ext cx="3447879" cy="1513834"/>
          </a:xfrm>
        </p:spPr>
      </p:pic>
      <p:pic>
        <p:nvPicPr>
          <p:cNvPr id="16" name="Θέση περιεχομένου 15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6" y="4165398"/>
            <a:ext cx="3117508" cy="1387116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05" y="2226381"/>
            <a:ext cx="3159793" cy="1166114"/>
          </a:xfrm>
        </p:spPr>
      </p:pic>
      <p:pic>
        <p:nvPicPr>
          <p:cNvPr id="17" name="Θέση περιεχομένου 16"/>
          <p:cNvPicPr>
            <a:picLocks noGrp="1" noChangeAspect="1"/>
          </p:cNvPicPr>
          <p:nvPr>
            <p:ph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85" y="4016031"/>
            <a:ext cx="2492231" cy="1620313"/>
          </a:xfrm>
        </p:spPr>
      </p:pic>
      <p:sp>
        <p:nvSpPr>
          <p:cNvPr id="11" name="Ορθογώνιο 10"/>
          <p:cNvSpPr/>
          <p:nvPr/>
        </p:nvSpPr>
        <p:spPr>
          <a:xfrm>
            <a:off x="959021" y="3628029"/>
            <a:ext cx="3427349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Γκαβόχελο</a:t>
            </a:r>
            <a:r>
              <a:rPr lang="el-GR" sz="1600" b="1" dirty="0"/>
              <a:t> </a:t>
            </a:r>
            <a:r>
              <a:rPr lang="en-US" sz="1600" b="1" dirty="0"/>
              <a:t>(</a:t>
            </a:r>
            <a:r>
              <a:rPr lang="en-US" sz="1600" b="1" i="1" dirty="0" err="1"/>
              <a:t>Eudontomyzon</a:t>
            </a:r>
            <a:r>
              <a:rPr lang="en-US" sz="1600" b="1" i="1" dirty="0"/>
              <a:t> </a:t>
            </a:r>
            <a:r>
              <a:rPr lang="en-US" sz="1600" b="1" i="1" dirty="0" err="1"/>
              <a:t>hellenicus</a:t>
            </a:r>
            <a:r>
              <a:rPr lang="en-US" sz="1600" b="1" dirty="0"/>
              <a:t>)</a:t>
            </a:r>
            <a:endParaRPr lang="el-GR" sz="1600" b="1" dirty="0"/>
          </a:p>
        </p:txBody>
      </p:sp>
      <p:sp>
        <p:nvSpPr>
          <p:cNvPr id="12" name="Ορθογώνιο 11"/>
          <p:cNvSpPr/>
          <p:nvPr/>
        </p:nvSpPr>
        <p:spPr>
          <a:xfrm>
            <a:off x="5191117" y="3559228"/>
            <a:ext cx="2616165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Λιπαριά</a:t>
            </a:r>
            <a:r>
              <a:rPr lang="en-US" sz="1600" b="1" dirty="0"/>
              <a:t> (</a:t>
            </a:r>
            <a:r>
              <a:rPr lang="en-US" sz="1600" b="1" i="1" dirty="0" err="1"/>
              <a:t>Alosa</a:t>
            </a:r>
            <a:r>
              <a:rPr lang="en-US" sz="1600" b="1" i="1" dirty="0"/>
              <a:t> </a:t>
            </a:r>
            <a:r>
              <a:rPr lang="en-US" sz="1600" b="1" i="1" dirty="0" err="1"/>
              <a:t>macedonica</a:t>
            </a:r>
            <a:r>
              <a:rPr lang="en-US" sz="1600" b="1" dirty="0"/>
              <a:t>)</a:t>
            </a:r>
            <a:endParaRPr lang="el-GR" sz="1600" b="1" dirty="0"/>
          </a:p>
        </p:txBody>
      </p:sp>
      <p:sp>
        <p:nvSpPr>
          <p:cNvPr id="13" name="Ορθογώνιο 12"/>
          <p:cNvSpPr/>
          <p:nvPr/>
        </p:nvSpPr>
        <p:spPr>
          <a:xfrm>
            <a:off x="1336264" y="5693385"/>
            <a:ext cx="2672862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/>
              <a:t>Πέστροφα του Αγ. </a:t>
            </a:r>
            <a:r>
              <a:rPr lang="el-GR" sz="1600" b="1" dirty="0" smtClean="0"/>
              <a:t>Γερμανού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 smtClean="0"/>
              <a:t>(</a:t>
            </a:r>
            <a:r>
              <a:rPr lang="en-US" sz="1600" b="1" i="1" dirty="0" err="1"/>
              <a:t>Salmo</a:t>
            </a:r>
            <a:r>
              <a:rPr lang="en-US" sz="1600" b="1" i="1" dirty="0"/>
              <a:t> </a:t>
            </a:r>
            <a:r>
              <a:rPr lang="en-US" sz="1600" b="1" i="1" dirty="0" err="1"/>
              <a:t>trutta</a:t>
            </a:r>
            <a:r>
              <a:rPr lang="en-US" sz="1600" b="1" i="1" dirty="0"/>
              <a:t> </a:t>
            </a:r>
            <a:r>
              <a:rPr lang="en-US" sz="1600" b="1" i="1" dirty="0" err="1"/>
              <a:t>peristericus</a:t>
            </a:r>
            <a:r>
              <a:rPr lang="en-US" sz="1600" b="1" dirty="0"/>
              <a:t>)</a:t>
            </a:r>
            <a:endParaRPr lang="el-GR" sz="1600" b="1" dirty="0"/>
          </a:p>
        </p:txBody>
      </p:sp>
      <p:sp>
        <p:nvSpPr>
          <p:cNvPr id="14" name="Ορθογώνιο 13"/>
          <p:cNvSpPr/>
          <p:nvPr/>
        </p:nvSpPr>
        <p:spPr>
          <a:xfrm>
            <a:off x="5253085" y="5693385"/>
            <a:ext cx="2711472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Ντάσκα</a:t>
            </a:r>
            <a:r>
              <a:rPr lang="en-US" sz="1600" b="1" dirty="0"/>
              <a:t> (</a:t>
            </a:r>
            <a:r>
              <a:rPr lang="en-US" sz="1600" b="1" i="1" dirty="0" err="1"/>
              <a:t>Pseudophoxinus</a:t>
            </a:r>
            <a:r>
              <a:rPr lang="en-US" sz="1600" b="1" i="1" dirty="0"/>
              <a:t> </a:t>
            </a:r>
            <a:r>
              <a:rPr lang="en-US" sz="1600" b="1" i="1" dirty="0" err="1"/>
              <a:t>stymphalicus</a:t>
            </a:r>
            <a:r>
              <a:rPr lang="en-US" sz="1600" b="1" i="1" dirty="0"/>
              <a:t> </a:t>
            </a:r>
            <a:r>
              <a:rPr lang="en-US" sz="1600" b="1" i="1" dirty="0" err="1"/>
              <a:t>marathonicus</a:t>
            </a:r>
            <a:r>
              <a:rPr lang="en-US" sz="1600" b="1" dirty="0"/>
              <a:t>)</a:t>
            </a:r>
            <a:endParaRPr lang="el-GR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43686" y="31822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</a:t>
            </a:r>
            <a:endParaRPr lang="el-GR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976739" y="3177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</a:t>
            </a:r>
            <a:endParaRPr lang="el-GR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41714" y="53459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8</a:t>
            </a:r>
            <a:endParaRPr lang="el-GR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73129" y="534594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8235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Ενδημικά ψάρια γλυκών </a:t>
            </a:r>
            <a:r>
              <a:rPr lang="el-GR" sz="4000" dirty="0" smtClean="0"/>
              <a:t>νερών</a:t>
            </a:r>
            <a:r>
              <a:rPr lang="en-US" sz="4000" dirty="0" smtClean="0"/>
              <a:t> 2/2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  <p:sp>
        <p:nvSpPr>
          <p:cNvPr id="11" name="Ορθογώνιο 10"/>
          <p:cNvSpPr/>
          <p:nvPr/>
        </p:nvSpPr>
        <p:spPr>
          <a:xfrm>
            <a:off x="1336264" y="3566855"/>
            <a:ext cx="2640851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Πινδοβίνος</a:t>
            </a:r>
            <a:r>
              <a:rPr lang="el-GR" sz="1600" b="1" dirty="0"/>
              <a:t> (</a:t>
            </a:r>
            <a:r>
              <a:rPr lang="en-US" sz="1600" b="1" dirty="0" err="1"/>
              <a:t>Orthrias</a:t>
            </a:r>
            <a:r>
              <a:rPr lang="en-US" sz="1600" b="1" dirty="0"/>
              <a:t> </a:t>
            </a:r>
            <a:r>
              <a:rPr lang="en-US" sz="1600" b="1" dirty="0" err="1"/>
              <a:t>pindus</a:t>
            </a:r>
            <a:r>
              <a:rPr lang="en-US" sz="1600" b="1" dirty="0"/>
              <a:t>)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5624870" y="3540800"/>
            <a:ext cx="1824217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Βελονίτσα</a:t>
            </a:r>
            <a:r>
              <a:rPr lang="el-GR" sz="1600" b="1" dirty="0"/>
              <a:t> (</a:t>
            </a:r>
            <a:r>
              <a:rPr lang="en-US" sz="1600" b="1" dirty="0" err="1"/>
              <a:t>Cobitis</a:t>
            </a:r>
            <a:r>
              <a:rPr lang="en-US" sz="1600" b="1" dirty="0"/>
              <a:t>)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1487206" y="5695678"/>
            <a:ext cx="2672862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Γλανίδι</a:t>
            </a:r>
            <a:r>
              <a:rPr lang="el-GR" sz="1600" b="1" dirty="0"/>
              <a:t> (</a:t>
            </a:r>
            <a:r>
              <a:rPr lang="en-US" sz="1600" b="1" dirty="0" err="1"/>
              <a:t>Silurus</a:t>
            </a:r>
            <a:r>
              <a:rPr lang="en-US" sz="1600" b="1" dirty="0"/>
              <a:t> </a:t>
            </a:r>
            <a:r>
              <a:rPr lang="en-US" sz="1600" b="1" dirty="0" err="1"/>
              <a:t>aristotelis</a:t>
            </a:r>
            <a:r>
              <a:rPr lang="en-US" sz="1600" b="1" dirty="0"/>
              <a:t>)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4729943" y="5721937"/>
            <a:ext cx="378540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1600" b="1" dirty="0" err="1"/>
              <a:t>Νανογωβιός</a:t>
            </a:r>
            <a:r>
              <a:rPr lang="el-GR" sz="1600" b="1" dirty="0"/>
              <a:t> (</a:t>
            </a:r>
            <a:r>
              <a:rPr lang="en-US" sz="1600" b="1" dirty="0" err="1" smtClean="0"/>
              <a:t>Economidichthys</a:t>
            </a:r>
            <a:r>
              <a:rPr lang="en-US" sz="1600" b="1" dirty="0" smtClean="0"/>
              <a:t> </a:t>
            </a:r>
            <a:r>
              <a:rPr lang="en-US" sz="1600" b="1" dirty="0" err="1"/>
              <a:t>trichonis</a:t>
            </a:r>
            <a:r>
              <a:rPr lang="en-US" sz="1600" b="1" dirty="0"/>
              <a:t>)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1" y="2052840"/>
            <a:ext cx="3909658" cy="1290187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31" y="1674961"/>
            <a:ext cx="2849926" cy="1758866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09" y="4032099"/>
            <a:ext cx="2779382" cy="1561908"/>
          </a:xfrm>
        </p:spPr>
      </p:pic>
      <p:pic>
        <p:nvPicPr>
          <p:cNvPr id="20" name="Θέση περιεχομένου 19"/>
          <p:cNvPicPr>
            <a:picLocks noGrp="1" noChangeAspect="1"/>
          </p:cNvPicPr>
          <p:nvPr>
            <p:ph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82" y="4165236"/>
            <a:ext cx="2929792" cy="1464896"/>
          </a:xfrm>
        </p:spPr>
      </p:pic>
      <p:sp>
        <p:nvSpPr>
          <p:cNvPr id="21" name="TextBox 20"/>
          <p:cNvSpPr txBox="1"/>
          <p:nvPr/>
        </p:nvSpPr>
        <p:spPr>
          <a:xfrm>
            <a:off x="4160068" y="310131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10</a:t>
            </a:r>
            <a:endParaRPr lang="el-GR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933765" y="31175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11</a:t>
            </a:r>
            <a:endParaRPr lang="el-GR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9341" y="54186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12</a:t>
            </a:r>
            <a:endParaRPr lang="el-GR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001874" y="54449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98276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Αλιευτική παραγωγή</a:t>
            </a:r>
            <a:r>
              <a:rPr lang="en-US" sz="4000" dirty="0" smtClean="0"/>
              <a:t> 1/2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229600" cy="4530725"/>
          </a:xfrm>
        </p:spPr>
        <p:txBody>
          <a:bodyPr/>
          <a:lstStyle/>
          <a:p>
            <a:pPr>
              <a:buNone/>
              <a:defRPr/>
            </a:pPr>
            <a:r>
              <a:rPr lang="el-GR" sz="2800" b="1" dirty="0"/>
              <a:t>Μέση απόδοση αλιευμάτων από τις ελληνικές </a:t>
            </a:r>
            <a:r>
              <a:rPr lang="el-GR" sz="2800" b="1" dirty="0" smtClean="0"/>
              <a:t>λίμνες</a:t>
            </a:r>
            <a:r>
              <a:rPr lang="en-US" sz="2800" b="1" dirty="0" smtClean="0"/>
              <a:t>:</a:t>
            </a:r>
          </a:p>
          <a:p>
            <a:pPr>
              <a:buNone/>
              <a:defRPr/>
            </a:pPr>
            <a:endParaRPr 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1928</a:t>
            </a:r>
            <a:r>
              <a:rPr lang="en-US" sz="2400" dirty="0" smtClean="0"/>
              <a:t>-1935       3698 </a:t>
            </a:r>
            <a:r>
              <a:rPr lang="el-GR" sz="2400" dirty="0" err="1" smtClean="0"/>
              <a:t>τόννοι</a:t>
            </a:r>
            <a:r>
              <a:rPr lang="en-US" sz="2400" dirty="0" smtClean="0"/>
              <a:t>/</a:t>
            </a:r>
            <a:r>
              <a:rPr lang="el-GR" sz="2400" dirty="0" smtClean="0"/>
              <a:t>έτος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1980</a:t>
            </a:r>
            <a:r>
              <a:rPr lang="en-US" sz="2400" dirty="0" smtClean="0"/>
              <a:t>-1990       1720</a:t>
            </a:r>
            <a:r>
              <a:rPr lang="el-GR" sz="2400" dirty="0" smtClean="0"/>
              <a:t> </a:t>
            </a:r>
            <a:r>
              <a:rPr lang="el-GR" sz="2400" dirty="0" err="1" smtClean="0"/>
              <a:t>τόννοι</a:t>
            </a:r>
            <a:r>
              <a:rPr lang="en-US" sz="2400" dirty="0" smtClean="0"/>
              <a:t>/</a:t>
            </a:r>
            <a:r>
              <a:rPr lang="el-GR" sz="2400" dirty="0" smtClean="0"/>
              <a:t>έτος </a:t>
            </a:r>
            <a:r>
              <a:rPr lang="en-US" sz="2400" dirty="0" smtClean="0"/>
              <a:t>(17 </a:t>
            </a:r>
            <a:r>
              <a:rPr lang="el-GR" sz="2400" dirty="0" smtClean="0"/>
              <a:t>λίμνες</a:t>
            </a:r>
            <a:r>
              <a:rPr lang="en-US" sz="2400" dirty="0" smtClean="0"/>
              <a:t>)</a:t>
            </a: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Αλιευτική παραγωγή</a:t>
            </a:r>
            <a:r>
              <a:rPr lang="en-US" sz="4000" dirty="0" smtClean="0"/>
              <a:t> 2/2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229600" cy="453072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l-GR" sz="2800" b="1" dirty="0"/>
              <a:t>Λόγοι μείωσης </a:t>
            </a:r>
            <a:r>
              <a:rPr lang="el-GR" sz="2800" b="1" dirty="0" smtClean="0"/>
              <a:t>παραγωγής</a:t>
            </a:r>
            <a:r>
              <a:rPr lang="en-US" sz="2800" b="1" dirty="0" smtClean="0"/>
              <a:t>:</a:t>
            </a:r>
          </a:p>
          <a:p>
            <a:pPr>
              <a:buNone/>
              <a:defRPr/>
            </a:pPr>
            <a:endParaRPr lang="el-GR" sz="2400" b="1" dirty="0"/>
          </a:p>
          <a:p>
            <a:pPr marL="685800" indent="-457200">
              <a:defRPr/>
            </a:pPr>
            <a:r>
              <a:rPr lang="el-GR" sz="2400" dirty="0" err="1"/>
              <a:t>Υπεραλίευση</a:t>
            </a:r>
            <a:endParaRPr lang="el-GR" sz="2400" dirty="0"/>
          </a:p>
          <a:p>
            <a:pPr marL="685800" indent="-457200">
              <a:defRPr/>
            </a:pPr>
            <a:r>
              <a:rPr lang="el-GR" sz="2400" dirty="0"/>
              <a:t>Υποβάθμιση ενδιαιτημάτων</a:t>
            </a:r>
          </a:p>
          <a:p>
            <a:pPr marL="685800" indent="-457200">
              <a:defRPr/>
            </a:pPr>
            <a:r>
              <a:rPr lang="el-GR" sz="2400" dirty="0"/>
              <a:t>Κακή διαχείριση</a:t>
            </a:r>
          </a:p>
          <a:p>
            <a:pPr marL="685800" indent="-457200">
              <a:defRPr/>
            </a:pPr>
            <a:r>
              <a:rPr lang="el-GR" sz="2400" dirty="0"/>
              <a:t>Εισαγωγή ξενικών ειδών</a:t>
            </a:r>
            <a:r>
              <a:rPr lang="en-US" sz="2400" dirty="0"/>
              <a:t>:  </a:t>
            </a:r>
            <a:r>
              <a:rPr lang="fr-FR" sz="2400" dirty="0"/>
              <a:t>π</a:t>
            </a:r>
            <a:r>
              <a:rPr lang="el-GR" sz="2400" dirty="0"/>
              <a:t>.χ. </a:t>
            </a:r>
            <a:r>
              <a:rPr lang="en-US" sz="2400" i="1" dirty="0" err="1"/>
              <a:t>Carassius</a:t>
            </a:r>
            <a:r>
              <a:rPr lang="en-US" sz="2400" i="1" dirty="0"/>
              <a:t> </a:t>
            </a:r>
            <a:r>
              <a:rPr lang="en-US" sz="2400" i="1" dirty="0" err="1"/>
              <a:t>carassius</a:t>
            </a:r>
            <a:r>
              <a:rPr lang="en-US" sz="2400" dirty="0"/>
              <a:t> </a:t>
            </a:r>
            <a:r>
              <a:rPr lang="el-GR" sz="2400" dirty="0"/>
              <a:t>στη λίμνη της Καστοριάς, </a:t>
            </a:r>
            <a:r>
              <a:rPr lang="en-US" sz="2400" i="1" dirty="0" err="1"/>
              <a:t>Ctenopharygodon</a:t>
            </a:r>
            <a:r>
              <a:rPr lang="en-US" sz="2400" i="1" dirty="0"/>
              <a:t> </a:t>
            </a:r>
            <a:r>
              <a:rPr lang="en-US" sz="2400" i="1" dirty="0" err="1"/>
              <a:t>idella</a:t>
            </a:r>
            <a:r>
              <a:rPr lang="en-US" sz="2400" dirty="0"/>
              <a:t> </a:t>
            </a:r>
            <a:r>
              <a:rPr lang="el-GR" sz="2400" dirty="0"/>
              <a:t>στη λίμνη </a:t>
            </a:r>
            <a:r>
              <a:rPr lang="el-GR" sz="2400" dirty="0" err="1"/>
              <a:t>Ουμπέρια</a:t>
            </a:r>
            <a:r>
              <a:rPr lang="el-GR" sz="2400" dirty="0"/>
              <a:t> στην Αλγερία.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err="1" smtClean="0"/>
              <a:t>Αλιευόμενα</a:t>
            </a:r>
            <a:r>
              <a:rPr lang="el-GR" sz="4000" dirty="0" smtClean="0"/>
              <a:t> είδη στην Ελλάδα</a:t>
            </a:r>
            <a:r>
              <a:rPr lang="en-US" sz="4000" dirty="0" smtClean="0"/>
              <a:t> 1/3</a:t>
            </a:r>
            <a:endParaRPr lang="el-GR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endParaRPr lang="el-GR" sz="2600" b="1" i="1" dirty="0" smtClean="0"/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2600" b="1" i="1" dirty="0" err="1" smtClean="0"/>
              <a:t>Alosa</a:t>
            </a:r>
            <a:r>
              <a:rPr lang="en-US" sz="2600" b="1" dirty="0" smtClean="0"/>
              <a:t> (</a:t>
            </a:r>
            <a:r>
              <a:rPr lang="el-GR" sz="2600" b="1" dirty="0" err="1" smtClean="0"/>
              <a:t>φρίσα</a:t>
            </a:r>
            <a:r>
              <a:rPr lang="el-GR" sz="2600" b="1" dirty="0" smtClean="0"/>
              <a:t>, </a:t>
            </a:r>
            <a:r>
              <a:rPr lang="el-GR" sz="2600" b="1" dirty="0" err="1" smtClean="0"/>
              <a:t>λιπαριά</a:t>
            </a:r>
            <a:r>
              <a:rPr lang="el-GR" sz="2600" b="1" dirty="0" smtClean="0"/>
              <a:t>, </a:t>
            </a:r>
            <a:r>
              <a:rPr lang="el-GR" sz="2600" b="1" dirty="0" err="1" smtClean="0"/>
              <a:t>σαρδελομάννα</a:t>
            </a:r>
            <a:r>
              <a:rPr lang="en-US" sz="2600" b="1" dirty="0" smtClean="0"/>
              <a:t>) </a:t>
            </a:r>
            <a:r>
              <a:rPr lang="el-GR" sz="2600" dirty="0" smtClean="0"/>
              <a:t>Συνήθως μεταναστευτικά , 2 χρόνια στους ποταμούς , αλιεύονται στη ζώνη 5, Θεσσαλία </a:t>
            </a:r>
            <a:r>
              <a:rPr lang="en-US" sz="2600" dirty="0" smtClean="0"/>
              <a:t>– </a:t>
            </a:r>
            <a:r>
              <a:rPr lang="el-GR" sz="2600" dirty="0" smtClean="0"/>
              <a:t>Βόλβη, Βιστ</a:t>
            </a:r>
            <a:r>
              <a:rPr lang="el-GR" sz="2600" dirty="0"/>
              <a:t>ω</a:t>
            </a:r>
            <a:r>
              <a:rPr lang="el-GR" sz="2600" dirty="0" smtClean="0"/>
              <a:t>νίδα</a:t>
            </a:r>
            <a:r>
              <a:rPr lang="en-US" sz="2600" dirty="0" smtClean="0"/>
              <a:t>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endParaRPr lang="en-US" sz="2600" dirty="0" smtClean="0"/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US" sz="2600" b="1" i="1" dirty="0" err="1" smtClean="0"/>
              <a:t>Salmo</a:t>
            </a:r>
            <a:r>
              <a:rPr lang="en-US" sz="2600" b="1" dirty="0" smtClean="0"/>
              <a:t> (</a:t>
            </a:r>
            <a:r>
              <a:rPr lang="el-GR" sz="2600" b="1" dirty="0" smtClean="0"/>
              <a:t>πέστροφα</a:t>
            </a:r>
            <a:r>
              <a:rPr lang="en-US" sz="2600" b="1" dirty="0" smtClean="0"/>
              <a:t>)</a:t>
            </a:r>
            <a:r>
              <a:rPr lang="el-GR" sz="2600" b="1" dirty="0" smtClean="0"/>
              <a:t> </a:t>
            </a:r>
            <a:r>
              <a:rPr lang="el-GR" sz="2600" dirty="0" smtClean="0"/>
              <a:t>λιγότερο μεταναστευτική από τον </a:t>
            </a:r>
            <a:r>
              <a:rPr lang="el-GR" sz="2600" dirty="0" err="1" smtClean="0"/>
              <a:t>σολωμό</a:t>
            </a:r>
            <a:r>
              <a:rPr lang="el-GR" sz="2600" dirty="0" smtClean="0"/>
              <a:t>, εκτρεφόμενο είδος </a:t>
            </a:r>
            <a:r>
              <a:rPr lang="en-US" sz="2600" i="1" dirty="0" smtClean="0"/>
              <a:t>S. t. </a:t>
            </a:r>
            <a:r>
              <a:rPr lang="en-US" sz="2600" i="1" dirty="0" err="1" smtClean="0"/>
              <a:t>gairdneri</a:t>
            </a:r>
            <a:r>
              <a:rPr lang="en-US" sz="2600" dirty="0" smtClean="0"/>
              <a:t>, </a:t>
            </a:r>
            <a:r>
              <a:rPr lang="el-GR" sz="2600" dirty="0" smtClean="0"/>
              <a:t>ποταμοί Ηπείρου, Στερεάς, Θεσσαλίας, Μακεδονίας</a:t>
            </a:r>
            <a:r>
              <a:rPr lang="en-US" sz="26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err="1" smtClean="0"/>
              <a:t>Αλιευόμενα</a:t>
            </a:r>
            <a:r>
              <a:rPr lang="el-GR" sz="4000" dirty="0" smtClean="0"/>
              <a:t> είδη στην Ελλάδα</a:t>
            </a:r>
            <a:r>
              <a:rPr lang="en-US" sz="4000" dirty="0" smtClean="0"/>
              <a:t> 2/3</a:t>
            </a:r>
            <a:endParaRPr lang="el-GR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600" b="1" i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b="1" i="1" dirty="0" err="1" smtClean="0"/>
              <a:t>Cyprinus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carpio</a:t>
            </a:r>
            <a:r>
              <a:rPr lang="en-US" sz="2600" b="1" dirty="0" smtClean="0"/>
              <a:t> ( </a:t>
            </a:r>
            <a:r>
              <a:rPr lang="el-GR" sz="2600" b="1" dirty="0" smtClean="0"/>
              <a:t>κυπρίνος, </a:t>
            </a:r>
            <a:r>
              <a:rPr lang="el-GR" sz="2600" b="1" dirty="0" err="1" smtClean="0"/>
              <a:t>κάρπα</a:t>
            </a:r>
            <a:r>
              <a:rPr lang="el-GR" sz="2600" b="1" dirty="0" smtClean="0"/>
              <a:t>, </a:t>
            </a:r>
            <a:r>
              <a:rPr lang="el-GR" sz="2600" b="1" dirty="0" err="1" smtClean="0"/>
              <a:t>γριβάδι</a:t>
            </a:r>
            <a:r>
              <a:rPr lang="en-US" sz="2600" b="1" dirty="0" smtClean="0"/>
              <a:t>) </a:t>
            </a:r>
            <a:r>
              <a:rPr lang="el-GR" sz="2600" dirty="0" smtClean="0"/>
              <a:t>άγριος, κατοπτρικός, δερματώδης, ζώνη </a:t>
            </a:r>
            <a:r>
              <a:rPr lang="el-GR" sz="2600" dirty="0" err="1" smtClean="0"/>
              <a:t>λεστιάς</a:t>
            </a:r>
            <a:r>
              <a:rPr lang="el-GR" sz="2600" dirty="0" smtClean="0"/>
              <a:t>, Θεσσαλία, Μακεδονία, Θράκη.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6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b="1" i="1" dirty="0" err="1" smtClean="0"/>
              <a:t>Leuciscus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cephalus</a:t>
            </a:r>
            <a:r>
              <a:rPr lang="en-US" sz="2600" b="1" dirty="0" smtClean="0"/>
              <a:t> (</a:t>
            </a:r>
            <a:r>
              <a:rPr lang="el-GR" sz="2600" b="1" dirty="0" smtClean="0"/>
              <a:t>κέφαλος</a:t>
            </a:r>
            <a:r>
              <a:rPr lang="en-US" sz="2600" b="1" dirty="0" smtClean="0"/>
              <a:t>)</a:t>
            </a:r>
            <a:r>
              <a:rPr lang="el-GR" sz="2600" b="1" dirty="0" smtClean="0"/>
              <a:t>,</a:t>
            </a:r>
            <a:r>
              <a:rPr lang="en-US" sz="2600" b="1" dirty="0" smtClean="0"/>
              <a:t> </a:t>
            </a:r>
            <a:r>
              <a:rPr lang="el-GR" sz="2600" dirty="0" smtClean="0"/>
              <a:t>ζώνη </a:t>
            </a:r>
            <a:r>
              <a:rPr lang="en-US" sz="2600" dirty="0" err="1" smtClean="0"/>
              <a:t>Thymallus</a:t>
            </a:r>
            <a:r>
              <a:rPr lang="en-US" sz="2600" dirty="0" smtClean="0"/>
              <a:t> </a:t>
            </a:r>
            <a:r>
              <a:rPr lang="el-GR" sz="2600" dirty="0" smtClean="0"/>
              <a:t>και </a:t>
            </a:r>
            <a:r>
              <a:rPr lang="el-GR" sz="2600" dirty="0" err="1" smtClean="0"/>
              <a:t>Μπριάνας</a:t>
            </a:r>
            <a:r>
              <a:rPr lang="el-GR" sz="2600" dirty="0" smtClean="0"/>
              <a:t>, ηπειρωτική Ελλάδα, Πελοπόννησος, Κέρκυρα.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 err="1"/>
              <a:t>Αλιευόμενα</a:t>
            </a:r>
            <a:r>
              <a:rPr lang="el-GR" sz="4000" dirty="0"/>
              <a:t> είδη στην </a:t>
            </a:r>
            <a:r>
              <a:rPr lang="el-GR" sz="4000" dirty="0" smtClean="0"/>
              <a:t>Ελλάδα</a:t>
            </a:r>
            <a:r>
              <a:rPr lang="en-US" sz="4000" dirty="0" smtClean="0"/>
              <a:t> 3/3</a:t>
            </a:r>
            <a:endParaRPr lang="el-GR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6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err="1" smtClean="0"/>
              <a:t>Tinca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tinca</a:t>
            </a:r>
            <a:r>
              <a:rPr lang="en-US" sz="2600" b="1" dirty="0" smtClean="0"/>
              <a:t> (</a:t>
            </a:r>
            <a:r>
              <a:rPr lang="el-GR" sz="2600" b="1" dirty="0" err="1" smtClean="0"/>
              <a:t>μαυρόψαρο</a:t>
            </a:r>
            <a:r>
              <a:rPr lang="el-GR" sz="2600" b="1" dirty="0" smtClean="0"/>
              <a:t> ή </a:t>
            </a:r>
            <a:r>
              <a:rPr lang="el-GR" sz="2600" b="1" dirty="0" err="1" smtClean="0"/>
              <a:t>γλύνι</a:t>
            </a:r>
            <a:r>
              <a:rPr lang="en-US" sz="2600" b="1" dirty="0" smtClean="0"/>
              <a:t>)</a:t>
            </a:r>
            <a:r>
              <a:rPr lang="el-GR" sz="2600" b="1" dirty="0" smtClean="0"/>
              <a:t>,</a:t>
            </a:r>
            <a:r>
              <a:rPr lang="en-US" sz="2600" b="1" dirty="0" smtClean="0"/>
              <a:t> </a:t>
            </a:r>
            <a:r>
              <a:rPr lang="el-GR" sz="2600" dirty="0" err="1" smtClean="0"/>
              <a:t>αυτόχθονο</a:t>
            </a:r>
            <a:r>
              <a:rPr lang="el-GR" sz="2600" dirty="0" smtClean="0"/>
              <a:t> Κ. και Β. Ελλάδας.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6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err="1" smtClean="0"/>
              <a:t>Barbus</a:t>
            </a:r>
            <a:r>
              <a:rPr lang="en-US" sz="2600" b="1" dirty="0" smtClean="0"/>
              <a:t> sp. (</a:t>
            </a:r>
            <a:r>
              <a:rPr lang="el-GR" sz="2600" b="1" dirty="0" err="1" smtClean="0"/>
              <a:t>μπριάνα</a:t>
            </a:r>
            <a:r>
              <a:rPr lang="en-US" sz="2600" b="1" dirty="0" smtClean="0"/>
              <a:t>)</a:t>
            </a:r>
            <a:r>
              <a:rPr lang="el-GR" sz="2600" b="1" dirty="0" smtClean="0"/>
              <a:t>,</a:t>
            </a:r>
            <a:r>
              <a:rPr lang="en-US" sz="2600" b="1" dirty="0" smtClean="0"/>
              <a:t> </a:t>
            </a:r>
            <a:r>
              <a:rPr lang="el-GR" sz="2600" dirty="0" smtClean="0"/>
              <a:t>΄</a:t>
            </a:r>
            <a:r>
              <a:rPr lang="el-GR" sz="2600" dirty="0" err="1" smtClean="0"/>
              <a:t>Ηπειρος</a:t>
            </a:r>
            <a:r>
              <a:rPr lang="el-GR" sz="2600" dirty="0" smtClean="0"/>
              <a:t>, Μακεδονία, Θράκη, Πελοπόννησος.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6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/>
              <a:t>Anguilla </a:t>
            </a:r>
            <a:r>
              <a:rPr lang="en-US" sz="2600" b="1" dirty="0" err="1" smtClean="0"/>
              <a:t>anguilla</a:t>
            </a:r>
            <a:r>
              <a:rPr lang="en-US" sz="2600" b="1" dirty="0" smtClean="0"/>
              <a:t> (</a:t>
            </a:r>
            <a:r>
              <a:rPr lang="el-GR" sz="2600" b="1" dirty="0" smtClean="0"/>
              <a:t>χέλι</a:t>
            </a:r>
            <a:r>
              <a:rPr lang="en-US" sz="2600" b="1" dirty="0" smtClean="0"/>
              <a:t>)</a:t>
            </a:r>
            <a:r>
              <a:rPr lang="el-GR" sz="2600" b="1" dirty="0" smtClean="0"/>
              <a:t>,  </a:t>
            </a:r>
            <a:r>
              <a:rPr lang="el-GR" sz="2600" dirty="0" smtClean="0"/>
              <a:t>ζώνη 5 σε όλη την Ελλάδα.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Οικολογικές ζώνες</a:t>
            </a:r>
            <a:r>
              <a:rPr lang="en-US" dirty="0" smtClean="0"/>
              <a:t> 1/2</a:t>
            </a:r>
            <a:endParaRPr lang="el-G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791748"/>
            <a:ext cx="4543368" cy="43513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200" dirty="0" smtClean="0"/>
              <a:t>1.</a:t>
            </a:r>
            <a:r>
              <a:rPr lang="el-GR" sz="2400" dirty="0" smtClean="0"/>
              <a:t> </a:t>
            </a:r>
            <a:r>
              <a:rPr lang="el-GR" sz="2200" b="1" dirty="0" smtClean="0"/>
              <a:t>Ζώνη της πέστροφας</a:t>
            </a:r>
            <a:r>
              <a:rPr lang="en-US" sz="2200" dirty="0" smtClean="0"/>
              <a:t>: </a:t>
            </a:r>
            <a:r>
              <a:rPr lang="el-GR" sz="2200" dirty="0" smtClean="0"/>
              <a:t> έναρξη από τις πηγές</a:t>
            </a:r>
            <a:r>
              <a:rPr lang="en-US" sz="2200" dirty="0" smtClean="0"/>
              <a:t>,</a:t>
            </a:r>
            <a:r>
              <a:rPr lang="el-GR" sz="2200" dirty="0" smtClean="0"/>
              <a:t> χαλίκια, μεγάλες πέτρες,</a:t>
            </a:r>
            <a:r>
              <a:rPr lang="en-US" sz="2200" dirty="0" smtClean="0"/>
              <a:t> </a:t>
            </a:r>
            <a:r>
              <a:rPr lang="el-GR" sz="2200" dirty="0" smtClean="0"/>
              <a:t>έως 10</a:t>
            </a:r>
            <a:r>
              <a:rPr lang="en-US" sz="2200" dirty="0" smtClean="0">
                <a:cs typeface="Arial" charset="0"/>
              </a:rPr>
              <a:t>ºC</a:t>
            </a:r>
            <a:r>
              <a:rPr lang="el-GR" sz="2200" dirty="0" smtClean="0">
                <a:cs typeface="Arial" charset="0"/>
              </a:rPr>
              <a:t>,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l-GR" sz="2200" dirty="0" smtClean="0">
                <a:cs typeface="Arial" charset="0"/>
              </a:rPr>
              <a:t>Αλφειός, Μόρνος, ΄Αχελώος, Στρυμόνας, Νέστος…</a:t>
            </a:r>
            <a:endParaRPr lang="en-US" sz="2200" dirty="0" smtClean="0"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200" dirty="0" smtClean="0"/>
              <a:t>2. </a:t>
            </a:r>
            <a:r>
              <a:rPr lang="el-GR" sz="2200" b="1" dirty="0" smtClean="0"/>
              <a:t>Ζώνη του </a:t>
            </a:r>
            <a:r>
              <a:rPr lang="en-US" sz="2200" b="1" dirty="0" err="1" smtClean="0"/>
              <a:t>Thymallus</a:t>
            </a:r>
            <a:r>
              <a:rPr lang="en-US" sz="2200" dirty="0" smtClean="0"/>
              <a:t>: </a:t>
            </a:r>
            <a:r>
              <a:rPr lang="el-GR" sz="2200" dirty="0" smtClean="0"/>
              <a:t>Πέτρες, χαλίκια, άμμος, </a:t>
            </a:r>
            <a:r>
              <a:rPr lang="en-US" sz="2200" dirty="0" smtClean="0"/>
              <a:t>8-14</a:t>
            </a:r>
            <a:r>
              <a:rPr lang="en-US" sz="2200" dirty="0" smtClean="0">
                <a:cs typeface="Arial" charset="0"/>
              </a:rPr>
              <a:t>ºC, </a:t>
            </a:r>
            <a:r>
              <a:rPr lang="el-GR" sz="2200" dirty="0" smtClean="0">
                <a:cs typeface="Arial" charset="0"/>
              </a:rPr>
              <a:t>Λίγα φυτά</a:t>
            </a:r>
            <a:r>
              <a:rPr lang="en-US" sz="2200" dirty="0" smtClean="0">
                <a:cs typeface="Arial" charset="0"/>
              </a:rPr>
              <a:t>,</a:t>
            </a:r>
            <a:r>
              <a:rPr lang="en-US" sz="2200" i="1" dirty="0" smtClean="0">
                <a:cs typeface="Arial" charset="0"/>
              </a:rPr>
              <a:t> </a:t>
            </a:r>
            <a:r>
              <a:rPr lang="en-US" sz="2200" i="1" dirty="0" err="1" smtClean="0">
                <a:cs typeface="Arial" charset="0"/>
              </a:rPr>
              <a:t>Leuciscus</a:t>
            </a:r>
            <a:r>
              <a:rPr lang="en-US" sz="2200" dirty="0" smtClean="0">
                <a:cs typeface="Arial" charset="0"/>
              </a:rPr>
              <a:t>, </a:t>
            </a:r>
            <a:r>
              <a:rPr lang="en-US" sz="2200" i="1" dirty="0" err="1" smtClean="0">
                <a:cs typeface="Arial" charset="0"/>
              </a:rPr>
              <a:t>Gobio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l-GR" sz="2200" dirty="0" smtClean="0">
                <a:cs typeface="Arial" charset="0"/>
              </a:rPr>
              <a:t>κ.α.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200" dirty="0" smtClean="0">
                <a:cs typeface="Arial" charset="0"/>
              </a:rPr>
              <a:t>3. </a:t>
            </a:r>
            <a:r>
              <a:rPr lang="el-GR" sz="2200" b="1" dirty="0" smtClean="0">
                <a:cs typeface="Arial" charset="0"/>
              </a:rPr>
              <a:t>Ζώνη της </a:t>
            </a:r>
            <a:r>
              <a:rPr lang="el-GR" sz="2200" b="1" dirty="0" err="1" smtClean="0">
                <a:cs typeface="Arial" charset="0"/>
              </a:rPr>
              <a:t>Μπριάνας</a:t>
            </a:r>
            <a:r>
              <a:rPr lang="en-US" sz="2200" b="1" dirty="0" smtClean="0">
                <a:cs typeface="Arial" charset="0"/>
              </a:rPr>
              <a:t> </a:t>
            </a:r>
            <a:r>
              <a:rPr lang="en-US" sz="2200" dirty="0" smtClean="0">
                <a:cs typeface="Arial" charset="0"/>
              </a:rPr>
              <a:t>(</a:t>
            </a:r>
            <a:r>
              <a:rPr lang="en-US" sz="2200" dirty="0" err="1" smtClean="0">
                <a:cs typeface="Arial" charset="0"/>
              </a:rPr>
              <a:t>Barbus</a:t>
            </a:r>
            <a:r>
              <a:rPr lang="en-US" sz="2200" dirty="0" smtClean="0">
                <a:cs typeface="Arial" charset="0"/>
              </a:rPr>
              <a:t>): </a:t>
            </a:r>
            <a:r>
              <a:rPr lang="el-GR" sz="2200" dirty="0" smtClean="0">
                <a:cs typeface="Arial" charset="0"/>
              </a:rPr>
              <a:t>η μεγαλύτερη στην Ελλάδα, χαλίκια, άμμο ιλύ,12</a:t>
            </a:r>
            <a:r>
              <a:rPr lang="en-US" sz="2200" dirty="0" smtClean="0">
                <a:cs typeface="Arial" charset="0"/>
              </a:rPr>
              <a:t>-18ºC, </a:t>
            </a:r>
            <a:r>
              <a:rPr lang="el-GR" sz="2200" dirty="0" err="1" smtClean="0">
                <a:cs typeface="Arial" charset="0"/>
              </a:rPr>
              <a:t>πλουσιώτερη</a:t>
            </a:r>
            <a:r>
              <a:rPr lang="el-GR" sz="2200" dirty="0" smtClean="0">
                <a:cs typeface="Arial" charset="0"/>
              </a:rPr>
              <a:t> βλάστηση, </a:t>
            </a:r>
            <a:r>
              <a:rPr lang="en-US" sz="2200" i="1" dirty="0" err="1" smtClean="0">
                <a:cs typeface="Arial" charset="0"/>
              </a:rPr>
              <a:t>Barbus</a:t>
            </a:r>
            <a:r>
              <a:rPr lang="en-US" sz="2200" i="1" dirty="0" smtClean="0">
                <a:cs typeface="Arial" charset="0"/>
              </a:rPr>
              <a:t>, </a:t>
            </a:r>
            <a:r>
              <a:rPr lang="en-US" sz="2200" i="1" dirty="0" err="1" smtClean="0">
                <a:cs typeface="Arial" charset="0"/>
              </a:rPr>
              <a:t>Leuciscus</a:t>
            </a:r>
            <a:r>
              <a:rPr lang="en-US" sz="2200" i="1" dirty="0" smtClean="0">
                <a:cs typeface="Arial" charset="0"/>
              </a:rPr>
              <a:t>, </a:t>
            </a:r>
            <a:r>
              <a:rPr lang="en-US" sz="2200" i="1" dirty="0" err="1" smtClean="0">
                <a:cs typeface="Arial" charset="0"/>
              </a:rPr>
              <a:t>Rutilus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l-GR" sz="2200" dirty="0" smtClean="0">
                <a:cs typeface="Arial" charset="0"/>
              </a:rPr>
              <a:t>κ.α.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8" y="1498976"/>
            <a:ext cx="3010690" cy="4677987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5815" y="30597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36460" y="45540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50059" y="59099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endParaRPr lang="el-GR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 smtClean="0"/>
              <a:t>Σημείωμα Ιστορικού Εκδόσεων</a:t>
            </a:r>
            <a:r>
              <a:rPr lang="en-US" altLang="en-US" sz="4000" dirty="0" smtClean="0"/>
              <a:t> </a:t>
            </a:r>
            <a:r>
              <a:rPr lang="el-GR" altLang="en-US" sz="4000" dirty="0" smtClean="0"/>
              <a:t>Έργου</a:t>
            </a:r>
            <a:endParaRPr lang="en-US" altLang="en-US" sz="4000" dirty="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1. Εισαγωγή στην Βιοποικιλότητα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Ρόζα – Μαρία Τζαννετάτου Πολυμένη, Επίκουρη Καθηγήτρια. «Ζωική Ποικιλότητα.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</a:t>
            </a:r>
            <a:r>
              <a:rPr lang="en-US" altLang="en-US" sz="2000" dirty="0" smtClean="0"/>
              <a:t>I</a:t>
            </a:r>
            <a:r>
              <a:rPr lang="el-GR" altLang="en-US" sz="2000" dirty="0" err="1" smtClean="0"/>
              <a:t>χθυοπανίδα</a:t>
            </a:r>
            <a:r>
              <a:rPr lang="el-GR" altLang="en-US" sz="2000" dirty="0" smtClean="0"/>
              <a:t>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smtClean="0"/>
              <a:t>00</a:t>
            </a:r>
            <a:r>
              <a:rPr lang="en-GB" altLang="en-US" sz="200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1. Εισαγωγή στην Βιοποικιλότητα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(1/)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l-GR" sz="1600" dirty="0"/>
              <a:t>© 2010-2015 </a:t>
            </a:r>
            <a:r>
              <a:rPr lang="en-US" sz="1600" dirty="0"/>
              <a:t>Copyright Naribalky.ru. </a:t>
            </a:r>
            <a:r>
              <a:rPr lang="el-GR" sz="1600" dirty="0"/>
              <a:t>Σύνδεσμος: </a:t>
            </a:r>
            <a:r>
              <a:rPr lang="en-US" sz="1600" dirty="0"/>
              <a:t>http://naribalky.ru/fish/479-kumzha.html, </a:t>
            </a:r>
            <a:r>
              <a:rPr lang="el-GR" sz="1600" dirty="0"/>
              <a:t>Πηγή: </a:t>
            </a:r>
            <a:r>
              <a:rPr lang="en-US" sz="1600" dirty="0"/>
              <a:t>http://naribalky.ru/. 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2. </a:t>
            </a:r>
            <a:r>
              <a:rPr lang="en-US" sz="1600" dirty="0"/>
              <a:t>Copyright © 2011 - 2015 www.traveleuropa.ro.  </a:t>
            </a:r>
            <a:r>
              <a:rPr lang="el-GR" sz="1600" dirty="0"/>
              <a:t>Σύνδεσμος: </a:t>
            </a:r>
            <a:r>
              <a:rPr lang="en-US" sz="1600" dirty="0"/>
              <a:t>http://www.traveleuropa.ro/specii-de-pesti/.  </a:t>
            </a:r>
            <a:r>
              <a:rPr lang="el-GR" sz="1600" dirty="0"/>
              <a:t>Πηγή: </a:t>
            </a:r>
            <a:r>
              <a:rPr lang="en-US" sz="1600" dirty="0"/>
              <a:t>http://www.traveleuropa.ro.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3. </a:t>
            </a:r>
            <a:r>
              <a:rPr lang="en-US" sz="1600" dirty="0"/>
              <a:t>Copyright </a:t>
            </a:r>
            <a:r>
              <a:rPr lang="en-US" sz="1600" dirty="0" err="1"/>
              <a:t>JJPhoto</a:t>
            </a:r>
            <a:r>
              <a:rPr lang="en-US" sz="1600" dirty="0"/>
              <a:t>. Dk. </a:t>
            </a:r>
            <a:r>
              <a:rPr lang="el-GR" sz="1600" dirty="0"/>
              <a:t>Σύνδεσμος: </a:t>
            </a:r>
            <a:r>
              <a:rPr lang="en-US" sz="1600" dirty="0"/>
              <a:t>http://www.nature-wildlife-center.com.ba/fotos.html. </a:t>
            </a:r>
            <a:r>
              <a:rPr lang="el-GR" sz="1600" dirty="0"/>
              <a:t>Πηγή: </a:t>
            </a:r>
            <a:r>
              <a:rPr lang="en-US" sz="1600" dirty="0"/>
              <a:t>http://www.nature-wildlife-center.com.ba/index.html.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4. </a:t>
            </a:r>
            <a:r>
              <a:rPr lang="en-US" sz="1600" dirty="0"/>
              <a:t>Aqua Freshwater Aquarium, </a:t>
            </a:r>
            <a:r>
              <a:rPr lang="en-US" sz="1600" dirty="0" err="1"/>
              <a:t>Silkeborg</a:t>
            </a:r>
            <a:r>
              <a:rPr lang="en-US" sz="1600" dirty="0"/>
              <a:t>, Denmark. (Photos: © Johnny Jensen) </a:t>
            </a:r>
            <a:r>
              <a:rPr lang="en-US" sz="1600" dirty="0" err="1"/>
              <a:t>Copywright</a:t>
            </a:r>
            <a:r>
              <a:rPr lang="en-US" sz="1600" dirty="0"/>
              <a:t> © 1997 by Anders </a:t>
            </a:r>
            <a:r>
              <a:rPr lang="en-US" sz="1600" dirty="0" err="1" smtClean="0"/>
              <a:t>Ivarsson</a:t>
            </a:r>
            <a:r>
              <a:rPr lang="el-GR" sz="1600" dirty="0" smtClean="0"/>
              <a:t>. </a:t>
            </a:r>
            <a:r>
              <a:rPr lang="en-US" sz="1600" dirty="0" smtClean="0"/>
              <a:t>All </a:t>
            </a:r>
            <a:r>
              <a:rPr lang="en-US" sz="1600" dirty="0"/>
              <a:t>rights reserved. </a:t>
            </a:r>
            <a:r>
              <a:rPr lang="el-GR" sz="1600" dirty="0"/>
              <a:t>Σύνδεσμος:  </a:t>
            </a:r>
            <a:r>
              <a:rPr lang="en-US" sz="1600" dirty="0"/>
              <a:t>http://www.fiskbasen.se/braxen.html.  </a:t>
            </a:r>
            <a:r>
              <a:rPr lang="el-GR" sz="1600" dirty="0"/>
              <a:t>Πηγή: </a:t>
            </a:r>
            <a:r>
              <a:rPr lang="en-US" sz="1600" dirty="0"/>
              <a:t>http://www.fiskbasen.se.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l-GR" sz="1600" dirty="0"/>
              <a:t>© 2015 </a:t>
            </a:r>
            <a:r>
              <a:rPr lang="en-US" sz="1600" dirty="0" err="1"/>
              <a:t>imageKB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http://www.imagekb.com/acipenseriformes. </a:t>
            </a:r>
            <a:r>
              <a:rPr lang="el-GR" sz="1600" dirty="0"/>
              <a:t>Πηγή: </a:t>
            </a:r>
            <a:r>
              <a:rPr lang="en-US" sz="1600" dirty="0"/>
              <a:t>http://www.imagekb.com/.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n-US" sz="1600" dirty="0" err="1"/>
              <a:t>Lethenteron</a:t>
            </a:r>
            <a:r>
              <a:rPr lang="en-US" sz="1600" dirty="0"/>
              <a:t> </a:t>
            </a:r>
            <a:r>
              <a:rPr lang="en-US" sz="1600" dirty="0" err="1"/>
              <a:t>camtschaticum</a:t>
            </a:r>
            <a:r>
              <a:rPr lang="en-US" sz="1600" dirty="0"/>
              <a:t>. Picture by Kim, I.-S.   </a:t>
            </a:r>
            <a:r>
              <a:rPr lang="el-GR" sz="1600" dirty="0"/>
              <a:t>Σύνδεσμος:</a:t>
            </a:r>
            <a:r>
              <a:rPr lang="en-US" sz="1600" dirty="0"/>
              <a:t>http://</a:t>
            </a:r>
            <a:r>
              <a:rPr lang="en-US" sz="1600" dirty="0" smtClean="0"/>
              <a:t>www.fishbase.org/Summary/speciesSummary.php?ID=2524&amp;AT=Id%C3%A4nnahkiainen</a:t>
            </a:r>
            <a:r>
              <a:rPr lang="el-GR" sz="1600" smtClean="0"/>
              <a:t>.</a:t>
            </a:r>
            <a:r>
              <a:rPr lang="en-US" sz="1600" smtClean="0"/>
              <a:t> </a:t>
            </a:r>
            <a:r>
              <a:rPr lang="el-GR" sz="1600" dirty="0"/>
              <a:t>Πηγή: </a:t>
            </a:r>
            <a:r>
              <a:rPr lang="en-US" sz="1600" dirty="0"/>
              <a:t>http://www.fishbase.org/.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2</a:t>
            </a:r>
            <a:r>
              <a:rPr lang="en-US" sz="4000" b="1" dirty="0" smtClean="0"/>
              <a:t>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7. </a:t>
            </a:r>
            <a:r>
              <a:rPr lang="en-US" sz="1600" dirty="0" err="1"/>
              <a:t>Alosa</a:t>
            </a:r>
            <a:r>
              <a:rPr lang="en-US" sz="1600" dirty="0"/>
              <a:t> </a:t>
            </a:r>
            <a:r>
              <a:rPr lang="en-US" sz="1600" dirty="0" err="1"/>
              <a:t>pseudoharengus</a:t>
            </a:r>
            <a:r>
              <a:rPr lang="en-US" sz="1600" dirty="0"/>
              <a:t> (NY).jpg. Public Domain. </a:t>
            </a:r>
            <a:r>
              <a:rPr lang="el-GR" sz="1600" dirty="0"/>
              <a:t>Σύνδεσμος: </a:t>
            </a:r>
            <a:r>
              <a:rPr lang="en-US" sz="1600" dirty="0"/>
              <a:t>https://en.wiktionary.org/wiki/alewife. </a:t>
            </a:r>
            <a:r>
              <a:rPr lang="el-GR" sz="1600" dirty="0"/>
              <a:t>Πηγή: </a:t>
            </a:r>
            <a:r>
              <a:rPr lang="en-US" sz="1600" dirty="0"/>
              <a:t>https://en.wiktionary.org/wiki/Wiktionary:Main_Page.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l-GR" sz="1600" dirty="0"/>
              <a:t>Σύνδεσμος: </a:t>
            </a:r>
            <a:r>
              <a:rPr lang="en-US" sz="1600" dirty="0"/>
              <a:t>http://www.oocities.org/florina_fishing/fish.htm. </a:t>
            </a:r>
            <a:r>
              <a:rPr lang="el-GR" sz="1600" dirty="0"/>
              <a:t>Πηγή: </a:t>
            </a:r>
            <a:r>
              <a:rPr lang="en-US" sz="1600" dirty="0"/>
              <a:t>http://www.oocities.org/.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Copyright Andrea </a:t>
            </a:r>
            <a:r>
              <a:rPr lang="en-US" sz="1600" dirty="0" err="1"/>
              <a:t>Bonetti</a:t>
            </a:r>
            <a:r>
              <a:rPr lang="en-US" sz="1600" dirty="0"/>
              <a:t>. www.photoshot.com. </a:t>
            </a:r>
            <a:r>
              <a:rPr lang="el-GR" sz="1600" dirty="0"/>
              <a:t>Σύνδεσμος: </a:t>
            </a:r>
            <a:r>
              <a:rPr lang="en-US" sz="1600" dirty="0"/>
              <a:t>http://www.arkive.org/daska/pseudophoxinus-stymphalicus. </a:t>
            </a:r>
            <a:r>
              <a:rPr lang="el-GR" sz="1600" dirty="0"/>
              <a:t>Πηγή: </a:t>
            </a:r>
            <a:r>
              <a:rPr lang="en-US" sz="1600" dirty="0"/>
              <a:t>http://www.arkive.org.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n-US" sz="1600" dirty="0"/>
              <a:t>Photo no. 2874 © Jan </a:t>
            </a:r>
            <a:r>
              <a:rPr lang="en-US" sz="1600" dirty="0" err="1"/>
              <a:t>Sevcik</a:t>
            </a:r>
            <a:r>
              <a:rPr lang="en-US" sz="1600" dirty="0"/>
              <a:t>. www.naturfoto.com. </a:t>
            </a:r>
            <a:r>
              <a:rPr lang="el-GR" sz="1600" dirty="0"/>
              <a:t>Σύνδεσμος: </a:t>
            </a:r>
            <a:r>
              <a:rPr lang="en-US" sz="1600" dirty="0"/>
              <a:t>http://www.naturephoto-cz.com/spined-loach-photo-2874.html. </a:t>
            </a:r>
            <a:r>
              <a:rPr lang="el-GR" sz="1600" dirty="0"/>
              <a:t>Πηγή: </a:t>
            </a:r>
            <a:r>
              <a:rPr lang="en-US" sz="1600" dirty="0"/>
              <a:t>http://www.naturephoto-cz.com/.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l-GR" sz="1600" dirty="0"/>
              <a:t>Σύνδεσμος: </a:t>
            </a:r>
            <a:r>
              <a:rPr lang="en-US" sz="1600" dirty="0"/>
              <a:t>http://www.catfishcapers.co.uk/html/links.html. </a:t>
            </a:r>
            <a:r>
              <a:rPr lang="el-GR" sz="1600" dirty="0"/>
              <a:t>Πηγή: </a:t>
            </a:r>
            <a:r>
              <a:rPr lang="en-US" sz="1600" dirty="0"/>
              <a:t>http://www.catfishcapers.co.uk.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13. </a:t>
            </a:r>
            <a:r>
              <a:rPr lang="el-GR" sz="1600" dirty="0"/>
              <a:t>Σύνδεσμος: </a:t>
            </a:r>
            <a:r>
              <a:rPr lang="en-US" sz="1600" dirty="0"/>
              <a:t>http://www.ittiofauna.org/webmuseum/pesciossei/perciformes/gobidae/economidichthys/economidichthys_trichonis/index_big.htm. </a:t>
            </a:r>
            <a:r>
              <a:rPr lang="el-GR" sz="1600" dirty="0"/>
              <a:t>Πηγή: </a:t>
            </a:r>
            <a:r>
              <a:rPr lang="en-US" sz="1600" dirty="0"/>
              <a:t>From </a:t>
            </a:r>
            <a:r>
              <a:rPr lang="en-US" sz="1600" dirty="0" err="1"/>
              <a:t>Kottelat</a:t>
            </a:r>
            <a:r>
              <a:rPr lang="en-US" sz="1600" dirty="0"/>
              <a:t> M. and J. </a:t>
            </a:r>
            <a:r>
              <a:rPr lang="en-US" sz="1600" dirty="0" err="1"/>
              <a:t>Freyhof</a:t>
            </a:r>
            <a:r>
              <a:rPr lang="en-US" sz="1600" dirty="0"/>
              <a:t> 2007. Handbook of European freshwater fishes. </a:t>
            </a:r>
            <a:r>
              <a:rPr lang="en-US" sz="1600" dirty="0" err="1"/>
              <a:t>Kottelat</a:t>
            </a:r>
            <a:r>
              <a:rPr lang="en-US" sz="1600" dirty="0"/>
              <a:t>, </a:t>
            </a:r>
            <a:r>
              <a:rPr lang="en-US" sz="1600" dirty="0" err="1"/>
              <a:t>Cornol</a:t>
            </a:r>
            <a:r>
              <a:rPr lang="en-US" sz="1600" dirty="0"/>
              <a:t>, Switzerland and </a:t>
            </a:r>
            <a:r>
              <a:rPr lang="en-US" sz="1600" dirty="0" err="1"/>
              <a:t>Freyof</a:t>
            </a:r>
            <a:r>
              <a:rPr lang="en-US" sz="1600" dirty="0"/>
              <a:t>, Berlin, Germany (modified).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Οικολογικές ζώνες</a:t>
            </a:r>
            <a:r>
              <a:rPr lang="en-US" dirty="0" smtClean="0"/>
              <a:t> 2/2</a:t>
            </a:r>
            <a:endParaRPr 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5814" y="1690689"/>
            <a:ext cx="4454771" cy="44862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>
                <a:cs typeface="Arial" charset="0"/>
              </a:rPr>
              <a:t>4. Ζώνη της </a:t>
            </a:r>
            <a:r>
              <a:rPr lang="el-GR" sz="2400" dirty="0" err="1" smtClean="0">
                <a:cs typeface="Arial" charset="0"/>
              </a:rPr>
              <a:t>Λεστιάς</a:t>
            </a:r>
            <a:r>
              <a:rPr lang="el-GR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Abramis</a:t>
            </a:r>
            <a:r>
              <a:rPr lang="en-US" sz="2400" dirty="0" smtClean="0">
                <a:cs typeface="Arial" charset="0"/>
              </a:rPr>
              <a:t>):</a:t>
            </a:r>
            <a:r>
              <a:rPr lang="el-GR" sz="2400" dirty="0" smtClean="0">
                <a:cs typeface="Arial" charset="0"/>
              </a:rPr>
              <a:t> ιλύς, 16</a:t>
            </a:r>
            <a:r>
              <a:rPr lang="en-US" sz="2400" dirty="0" smtClean="0">
                <a:cs typeface="Arial" charset="0"/>
              </a:rPr>
              <a:t>-</a:t>
            </a:r>
            <a:r>
              <a:rPr lang="el-GR" sz="2400" dirty="0" smtClean="0">
                <a:cs typeface="Arial" charset="0"/>
              </a:rPr>
              <a:t>20</a:t>
            </a:r>
            <a:r>
              <a:rPr lang="en-US" sz="2400" dirty="0" smtClean="0">
                <a:cs typeface="Arial" charset="0"/>
              </a:rPr>
              <a:t>ºC</a:t>
            </a:r>
            <a:r>
              <a:rPr lang="el-GR" sz="2400" dirty="0" smtClean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κατάφυτη,μεγάλοι</a:t>
            </a:r>
            <a:r>
              <a:rPr lang="el-GR" sz="2400" dirty="0" smtClean="0">
                <a:cs typeface="Arial" charset="0"/>
              </a:rPr>
              <a:t> ποταμοί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l-GR" sz="2400" dirty="0" smtClean="0">
                <a:cs typeface="Arial" charset="0"/>
              </a:rPr>
              <a:t>Πηνειός, Αλιάκμονας, Αξιός, Στρυμόνας, ΄</a:t>
            </a:r>
            <a:r>
              <a:rPr lang="el-GR" sz="2400" dirty="0" err="1" smtClean="0">
                <a:cs typeface="Arial" charset="0"/>
              </a:rPr>
              <a:t>Εβρος</a:t>
            </a:r>
            <a:r>
              <a:rPr lang="el-GR" sz="2400" dirty="0" smtClean="0">
                <a:cs typeface="Arial" charset="0"/>
              </a:rPr>
              <a:t> κ.α., πλέον αποδοτική αλιευτικώς </a:t>
            </a:r>
            <a:r>
              <a:rPr lang="en-US" sz="2400" i="1" dirty="0" err="1" smtClean="0">
                <a:cs typeface="Arial" charset="0"/>
              </a:rPr>
              <a:t>Cyprinus</a:t>
            </a:r>
            <a:r>
              <a:rPr lang="en-US" sz="2400" i="1" dirty="0" smtClean="0">
                <a:cs typeface="Arial" charset="0"/>
              </a:rPr>
              <a:t>, </a:t>
            </a:r>
            <a:r>
              <a:rPr lang="en-US" sz="2400" i="1" dirty="0" err="1" smtClean="0">
                <a:cs typeface="Arial" charset="0"/>
              </a:rPr>
              <a:t>Esox</a:t>
            </a:r>
            <a:r>
              <a:rPr lang="en-US" sz="2400" i="1" dirty="0" smtClean="0">
                <a:cs typeface="Arial" charset="0"/>
              </a:rPr>
              <a:t>, </a:t>
            </a:r>
            <a:r>
              <a:rPr lang="en-US" sz="2400" i="1" dirty="0" err="1" smtClean="0">
                <a:cs typeface="Arial" charset="0"/>
              </a:rPr>
              <a:t>Silurus</a:t>
            </a:r>
            <a:r>
              <a:rPr lang="en-US" sz="2400" i="1" dirty="0" smtClean="0">
                <a:cs typeface="Arial" charset="0"/>
              </a:rPr>
              <a:t>, </a:t>
            </a:r>
            <a:r>
              <a:rPr lang="en-US" sz="2400" i="1" dirty="0" err="1" smtClean="0">
                <a:cs typeface="Arial" charset="0"/>
              </a:rPr>
              <a:t>Rutilus</a:t>
            </a:r>
            <a:r>
              <a:rPr lang="en-US" sz="2400" i="1" dirty="0" smtClean="0">
                <a:cs typeface="Arial" charset="0"/>
              </a:rPr>
              <a:t>, </a:t>
            </a:r>
            <a:r>
              <a:rPr lang="en-US" sz="2400" i="1" dirty="0" err="1" smtClean="0">
                <a:cs typeface="Arial" charset="0"/>
              </a:rPr>
              <a:t>Tinca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κ.α.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 smtClean="0">
                <a:cs typeface="Arial" charset="0"/>
              </a:rPr>
              <a:t>5. Ζώνη των υφάλμυρων νερών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l-GR" sz="2400" dirty="0" smtClean="0">
                <a:cs typeface="Arial" charset="0"/>
              </a:rPr>
              <a:t>κλειστές λιμνοθάλασσες παράκτιων περιοχών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l-GR" sz="2400" dirty="0" smtClean="0">
                <a:cs typeface="Arial" charset="0"/>
              </a:rPr>
              <a:t>Μεσολόγγι, Αμβρακικός, πεδιάδα </a:t>
            </a:r>
            <a:r>
              <a:rPr lang="el-GR" sz="2400" dirty="0" err="1" smtClean="0">
                <a:cs typeface="Arial" charset="0"/>
              </a:rPr>
              <a:t>Θεσ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l-GR" sz="2400" dirty="0" smtClean="0">
                <a:cs typeface="Arial" charset="0"/>
              </a:rPr>
              <a:t>νίκης, Δέλτα ΄</a:t>
            </a:r>
            <a:r>
              <a:rPr lang="el-GR" sz="2400" dirty="0" err="1" smtClean="0">
                <a:cs typeface="Arial" charset="0"/>
              </a:rPr>
              <a:t>Εβρου</a:t>
            </a:r>
            <a:r>
              <a:rPr lang="en-US" sz="2400" dirty="0" smtClean="0">
                <a:cs typeface="Arial" charset="0"/>
              </a:rPr>
              <a:t>)</a:t>
            </a:r>
            <a:r>
              <a:rPr lang="el-GR" sz="2400" dirty="0" smtClean="0">
                <a:cs typeface="Arial" charset="0"/>
              </a:rPr>
              <a:t>, μεταναστευτικά ψάρια </a:t>
            </a:r>
            <a:r>
              <a:rPr lang="en-US" sz="2400" i="1" dirty="0" err="1" smtClean="0">
                <a:cs typeface="Arial" charset="0"/>
              </a:rPr>
              <a:t>Acipencer</a:t>
            </a:r>
            <a:r>
              <a:rPr lang="en-US" sz="2400" i="1" dirty="0" smtClean="0">
                <a:cs typeface="Arial" charset="0"/>
              </a:rPr>
              <a:t>, </a:t>
            </a:r>
            <a:r>
              <a:rPr lang="en-US" sz="2400" i="1" dirty="0" err="1" smtClean="0">
                <a:cs typeface="Arial" charset="0"/>
              </a:rPr>
              <a:t>Alosa</a:t>
            </a:r>
            <a:r>
              <a:rPr lang="en-US" sz="2400" i="1" dirty="0" smtClean="0">
                <a:cs typeface="Arial" charset="0"/>
              </a:rPr>
              <a:t>, Anguilla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Κυπρινοειδή</a:t>
            </a:r>
            <a:r>
              <a:rPr lang="el-GR" sz="2400" dirty="0" smtClean="0">
                <a:cs typeface="Arial" charset="0"/>
              </a:rPr>
              <a:t>. </a:t>
            </a:r>
            <a:r>
              <a:rPr lang="el-GR" sz="2400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000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98" y="1884240"/>
            <a:ext cx="3443452" cy="3930406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85056" y="32121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08346" y="52402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5</a:t>
            </a:r>
            <a:endParaRPr lang="el-G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</a:t>
            </a:r>
            <a:r>
              <a:rPr lang="el-GR" sz="4000" dirty="0" smtClean="0"/>
              <a:t>των γλυκών νερών της Μεσογείου</a:t>
            </a:r>
            <a:r>
              <a:rPr lang="en-US" sz="4000" dirty="0" smtClean="0"/>
              <a:t> 1/2</a:t>
            </a:r>
            <a:endParaRPr lang="el-GR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92773" y="1825625"/>
            <a:ext cx="38862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200" dirty="0" smtClean="0"/>
              <a:t>Β. Μεσόγειος  300 είδη,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200" dirty="0" smtClean="0"/>
              <a:t>131</a:t>
            </a:r>
            <a:r>
              <a:rPr lang="en-US" sz="2200" dirty="0" smtClean="0"/>
              <a:t>  </a:t>
            </a:r>
            <a:r>
              <a:rPr lang="el-GR" sz="2200" dirty="0" smtClean="0"/>
              <a:t>είδη </a:t>
            </a:r>
            <a:r>
              <a:rPr lang="en-US" sz="2200" dirty="0" smtClean="0"/>
              <a:t>(44%)</a:t>
            </a:r>
            <a:r>
              <a:rPr lang="el-GR" sz="2200" dirty="0" smtClean="0"/>
              <a:t> ενδημικά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  </a:t>
            </a:r>
            <a:r>
              <a:rPr lang="el-GR" sz="2200" dirty="0" smtClean="0"/>
              <a:t>31 </a:t>
            </a:r>
            <a:r>
              <a:rPr lang="en-US" sz="2200" dirty="0" smtClean="0"/>
              <a:t> </a:t>
            </a:r>
            <a:r>
              <a:rPr lang="el-GR" sz="2200" dirty="0" smtClean="0"/>
              <a:t>σε μία </a:t>
            </a:r>
            <a:r>
              <a:rPr lang="el-GR" sz="2200" dirty="0" err="1" smtClean="0"/>
              <a:t>υδατοσυλλογή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200" dirty="0" smtClean="0"/>
              <a:t>Από τα ενδημικά</a:t>
            </a:r>
            <a:r>
              <a:rPr lang="en-US" sz="22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63% </a:t>
            </a:r>
            <a:r>
              <a:rPr lang="en-US" sz="2200" dirty="0" err="1" smtClean="0"/>
              <a:t>Cyprinidae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11% </a:t>
            </a:r>
            <a:r>
              <a:rPr lang="en-US" sz="2200" dirty="0" err="1" smtClean="0"/>
              <a:t>Cobitidae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8%   </a:t>
            </a:r>
            <a:r>
              <a:rPr lang="en-US" sz="2200" dirty="0" err="1" smtClean="0"/>
              <a:t>Gobiidae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6%   </a:t>
            </a:r>
            <a:r>
              <a:rPr lang="en-US" sz="2200" dirty="0" err="1" smtClean="0"/>
              <a:t>Salmonidae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5%   </a:t>
            </a:r>
            <a:r>
              <a:rPr lang="en-US" sz="2200" dirty="0" err="1" smtClean="0"/>
              <a:t>Cyprinodontidae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2 </a:t>
            </a:r>
            <a:r>
              <a:rPr lang="el-GR" sz="2200" dirty="0" smtClean="0"/>
              <a:t>είδη </a:t>
            </a:r>
            <a:r>
              <a:rPr lang="en-US" sz="2200" dirty="0" err="1" smtClean="0"/>
              <a:t>Petromyzonidae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1 </a:t>
            </a:r>
            <a:r>
              <a:rPr lang="el-GR" sz="2200" dirty="0" smtClean="0"/>
              <a:t>είδος</a:t>
            </a:r>
            <a:r>
              <a:rPr lang="en-US" sz="2200" dirty="0" smtClean="0"/>
              <a:t> </a:t>
            </a:r>
            <a:r>
              <a:rPr lang="en-US" sz="2200" dirty="0" err="1" smtClean="0"/>
              <a:t>Acipenseridae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42399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l-GR" sz="2200" dirty="0"/>
              <a:t>Υψηλός ενδημισμός στις χερσονήσους + </a:t>
            </a:r>
            <a:r>
              <a:rPr lang="el-GR" sz="2200" dirty="0" smtClean="0"/>
              <a:t>Τουρκία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lnSpc>
                <a:spcPct val="100000"/>
              </a:lnSpc>
              <a:buNone/>
              <a:defRPr/>
            </a:pPr>
            <a:r>
              <a:rPr lang="el-GR" sz="2200" dirty="0"/>
              <a:t>Μεγαλύτερος αριθμός ειδών στην Ελλάδα </a:t>
            </a:r>
            <a:r>
              <a:rPr lang="en-US" sz="2200" dirty="0"/>
              <a:t>-117-</a:t>
            </a:r>
            <a:endParaRPr lang="el-GR" sz="2200" dirty="0"/>
          </a:p>
          <a:p>
            <a:pPr>
              <a:lnSpc>
                <a:spcPct val="100000"/>
              </a:lnSpc>
              <a:buNone/>
              <a:defRPr/>
            </a:pPr>
            <a:r>
              <a:rPr lang="el-GR" sz="2200" dirty="0"/>
              <a:t>Μεγαλύτερος αριθμός ενδημικών ειδών στην Ιβηρική</a:t>
            </a:r>
            <a:r>
              <a:rPr lang="en-US" sz="2200" dirty="0"/>
              <a:t> -25/29-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fr-FR" sz="2200" dirty="0" err="1"/>
              <a:t>Μικρός</a:t>
            </a:r>
            <a:r>
              <a:rPr lang="fr-FR" sz="2200" dirty="0"/>
              <a:t> α</a:t>
            </a:r>
            <a:r>
              <a:rPr lang="fr-FR" sz="2200" dirty="0" err="1"/>
              <a:t>ριθμός</a:t>
            </a:r>
            <a:r>
              <a:rPr lang="fr-FR" sz="2200" dirty="0"/>
              <a:t> </a:t>
            </a:r>
            <a:r>
              <a:rPr lang="fr-FR" sz="2200" dirty="0" err="1"/>
              <a:t>σε</a:t>
            </a:r>
            <a:r>
              <a:rPr lang="fr-FR" sz="2200" dirty="0"/>
              <a:t> </a:t>
            </a:r>
            <a:r>
              <a:rPr lang="fr-FR" sz="2200" dirty="0" err="1"/>
              <a:t>ξηρές</a:t>
            </a:r>
            <a:r>
              <a:rPr lang="fr-FR" sz="2200" dirty="0"/>
              <a:t> π</a:t>
            </a:r>
            <a:r>
              <a:rPr lang="fr-FR" sz="2200" dirty="0" err="1"/>
              <a:t>εριοχές</a:t>
            </a:r>
            <a:r>
              <a:rPr lang="fr-FR" sz="2200" dirty="0"/>
              <a:t> </a:t>
            </a:r>
            <a:r>
              <a:rPr lang="fr-FR" sz="2200" dirty="0" err="1"/>
              <a:t>Ισρ</a:t>
            </a:r>
            <a:r>
              <a:rPr lang="fr-FR" sz="2200" dirty="0"/>
              <a:t>αήλ 28 είδη, Τυνησία 12 </a:t>
            </a:r>
            <a:r>
              <a:rPr lang="fr-FR" sz="2200" dirty="0" smtClean="0"/>
              <a:t>είδη.</a:t>
            </a:r>
            <a:endParaRPr lang="el-GR" sz="2200" dirty="0"/>
          </a:p>
          <a:p>
            <a:pPr>
              <a:lnSpc>
                <a:spcPct val="100000"/>
              </a:lnSpc>
            </a:pPr>
            <a:endParaRPr lang="el-GR" sz="2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1758" y="236172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</a:t>
            </a:r>
            <a:r>
              <a:rPr lang="el-GR" sz="4000" dirty="0"/>
              <a:t>των γλυκών νερών </a:t>
            </a:r>
            <a:r>
              <a:rPr lang="el-GR" sz="4000" dirty="0" smtClean="0"/>
              <a:t>της Μεσογείου</a:t>
            </a:r>
            <a:r>
              <a:rPr lang="en-US" sz="4000" dirty="0" smtClean="0"/>
              <a:t> 2/2</a:t>
            </a:r>
            <a:endParaRPr lang="el-GR" sz="4000" dirty="0" smtClean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10661" y="1667243"/>
            <a:ext cx="8428893" cy="48976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fr-FR" sz="2600" dirty="0"/>
              <a:t>Τα π</a:t>
            </a:r>
            <a:r>
              <a:rPr lang="fr-FR" sz="2600" dirty="0" err="1"/>
              <a:t>ερισσότερ</a:t>
            </a:r>
            <a:r>
              <a:rPr lang="fr-FR" sz="2600" dirty="0"/>
              <a:t>α είδη παλαιαρκτικής </a:t>
            </a:r>
            <a:r>
              <a:rPr lang="fr-FR" sz="2600" dirty="0" smtClean="0"/>
              <a:t>προέλευσης</a:t>
            </a:r>
            <a:r>
              <a:rPr lang="el-GR" sz="2600" dirty="0" smtClean="0"/>
              <a:t>.  </a:t>
            </a:r>
            <a:r>
              <a:rPr lang="fr-FR" sz="2600" dirty="0" err="1" smtClean="0"/>
              <a:t>Ανε</a:t>
            </a:r>
            <a:r>
              <a:rPr lang="fr-FR" sz="2600" dirty="0" smtClean="0"/>
              <a:t>παρκή </a:t>
            </a:r>
            <a:r>
              <a:rPr lang="fr-FR" sz="2600" dirty="0"/>
              <a:t>στοιχεία για φυλογένεση και χρόνο διαφοροποίησης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fr-FR" sz="2600" b="1" dirty="0" err="1"/>
              <a:t>Εξ</a:t>
            </a:r>
            <a:r>
              <a:rPr lang="fr-FR" sz="2600" b="1" dirty="0"/>
              <a:t>αιρέσεις</a:t>
            </a:r>
            <a:r>
              <a:rPr lang="en-US" sz="2600" b="1" dirty="0"/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2600" i="1" dirty="0"/>
              <a:t>    </a:t>
            </a:r>
            <a:r>
              <a:rPr lang="en-US" sz="2600" b="1" dirty="0" err="1"/>
              <a:t>Barbus</a:t>
            </a:r>
            <a:endParaRPr lang="en-US" sz="2600" b="1" dirty="0"/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/>
              <a:t>α. Ομάδα μεγάλων </a:t>
            </a:r>
            <a:r>
              <a:rPr lang="en-US" sz="2600" i="1" dirty="0" err="1"/>
              <a:t>Barbus</a:t>
            </a:r>
            <a:r>
              <a:rPr lang="en-US" sz="2600" i="1" dirty="0"/>
              <a:t> (</a:t>
            </a:r>
            <a:r>
              <a:rPr lang="en-US" sz="2600" i="1" dirty="0" err="1"/>
              <a:t>Barbus</a:t>
            </a:r>
            <a:r>
              <a:rPr lang="en-US" sz="2600" i="1" dirty="0"/>
              <a:t> </a:t>
            </a:r>
            <a:r>
              <a:rPr lang="en-US" sz="2600" i="1" dirty="0" err="1"/>
              <a:t>barbus</a:t>
            </a:r>
            <a:r>
              <a:rPr lang="en-US" sz="2600" i="1" dirty="0"/>
              <a:t>)</a:t>
            </a:r>
            <a:r>
              <a:rPr lang="en-US" sz="2600" dirty="0"/>
              <a:t> </a:t>
            </a:r>
            <a:r>
              <a:rPr lang="el-GR" sz="2600" dirty="0"/>
              <a:t>στους ποταμούς και τις λίμνες Κ. και Ν. Ευρώπης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/>
              <a:t>β. Ομάδα μικρών </a:t>
            </a:r>
            <a:r>
              <a:rPr lang="en-US" sz="2600" i="1" dirty="0" err="1"/>
              <a:t>Barbus</a:t>
            </a:r>
            <a:r>
              <a:rPr lang="en-US" sz="2600" i="1" dirty="0"/>
              <a:t> (</a:t>
            </a:r>
            <a:r>
              <a:rPr lang="en-US" sz="2600" i="1" dirty="0" err="1"/>
              <a:t>Barbus</a:t>
            </a:r>
            <a:r>
              <a:rPr lang="en-US" sz="2600" i="1" dirty="0"/>
              <a:t> </a:t>
            </a:r>
            <a:r>
              <a:rPr lang="en-US" sz="2600" i="1" dirty="0" err="1"/>
              <a:t>meridionalis</a:t>
            </a:r>
            <a:r>
              <a:rPr lang="en-US" sz="2600" i="1" dirty="0"/>
              <a:t>)</a:t>
            </a:r>
            <a:r>
              <a:rPr lang="en-US" sz="2600" dirty="0"/>
              <a:t> </a:t>
            </a:r>
            <a:r>
              <a:rPr lang="el-GR" sz="2600" dirty="0"/>
              <a:t>σε ποταμούς της Μεσογείου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 smtClean="0"/>
              <a:t>            Υβρίδια </a:t>
            </a:r>
            <a:r>
              <a:rPr lang="el-GR" sz="2600" dirty="0"/>
              <a:t>σε Γαλλία, Σλοβακία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 smtClean="0"/>
              <a:t>            Υβρίδια </a:t>
            </a:r>
            <a:r>
              <a:rPr lang="el-GR" sz="2600" dirty="0"/>
              <a:t>στην Ελλάδα από </a:t>
            </a:r>
            <a:r>
              <a:rPr lang="en-US" sz="2600" i="1" dirty="0"/>
              <a:t>B. </a:t>
            </a:r>
            <a:r>
              <a:rPr lang="en-US" sz="2600" i="1" dirty="0" err="1"/>
              <a:t>prespensis</a:t>
            </a:r>
            <a:r>
              <a:rPr lang="en-US" sz="2600" i="1" dirty="0"/>
              <a:t> kai B. </a:t>
            </a:r>
            <a:r>
              <a:rPr lang="en-US" sz="2600" i="1" dirty="0" err="1"/>
              <a:t>peloponnesius</a:t>
            </a:r>
            <a:endParaRPr lang="en-US" sz="2600" i="1" dirty="0"/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2600" dirty="0"/>
              <a:t>    </a:t>
            </a:r>
            <a:r>
              <a:rPr lang="el-GR" sz="2600" b="1" dirty="0"/>
              <a:t>Πέστροφα</a:t>
            </a:r>
          </a:p>
          <a:p>
            <a:pPr marL="36000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/>
              <a:t>Κορσική </a:t>
            </a:r>
            <a:r>
              <a:rPr lang="en-US" sz="2600" i="1" dirty="0" err="1"/>
              <a:t>Salmo</a:t>
            </a:r>
            <a:r>
              <a:rPr lang="en-US" sz="2600" i="1" dirty="0"/>
              <a:t> </a:t>
            </a:r>
            <a:r>
              <a:rPr lang="en-US" sz="2600" i="1" dirty="0" err="1"/>
              <a:t>trutta</a:t>
            </a:r>
            <a:r>
              <a:rPr lang="en-US" sz="2600" i="1" dirty="0"/>
              <a:t> </a:t>
            </a:r>
            <a:r>
              <a:rPr lang="en-US" sz="2600" i="1" dirty="0" err="1" smtClean="0"/>
              <a:t>macrostigma</a:t>
            </a:r>
            <a:r>
              <a:rPr lang="el-GR" sz="2600" i="1" dirty="0" smtClean="0"/>
              <a:t>, </a:t>
            </a:r>
            <a:r>
              <a:rPr lang="el-GR" sz="2600" dirty="0" smtClean="0"/>
              <a:t>Πρέσπες</a:t>
            </a:r>
            <a:r>
              <a:rPr lang="el-GR" sz="2600" dirty="0"/>
              <a:t>, Αλβανία </a:t>
            </a:r>
            <a:r>
              <a:rPr lang="en-US" sz="2600" i="1" dirty="0" err="1"/>
              <a:t>Salmo</a:t>
            </a:r>
            <a:r>
              <a:rPr lang="en-US" sz="2600" i="1" dirty="0"/>
              <a:t> </a:t>
            </a:r>
            <a:r>
              <a:rPr lang="en-US" sz="2600" i="1" dirty="0" err="1"/>
              <a:t>trutta</a:t>
            </a:r>
            <a:r>
              <a:rPr lang="en-US" sz="2600" i="1" dirty="0"/>
              <a:t> </a:t>
            </a:r>
            <a:r>
              <a:rPr lang="en-US" sz="2600" i="1" dirty="0" err="1" smtClean="0"/>
              <a:t>peristericus</a:t>
            </a:r>
            <a:r>
              <a:rPr lang="el-GR" sz="2600" i="1" dirty="0" smtClean="0"/>
              <a:t>, </a:t>
            </a:r>
            <a:r>
              <a:rPr lang="el-GR" sz="2600" dirty="0" smtClean="0"/>
              <a:t>Αδριατική </a:t>
            </a:r>
            <a:r>
              <a:rPr lang="en-US" sz="2600" i="1" dirty="0" err="1"/>
              <a:t>Salmo</a:t>
            </a:r>
            <a:r>
              <a:rPr lang="en-US" sz="2600" i="1" dirty="0"/>
              <a:t> </a:t>
            </a:r>
            <a:r>
              <a:rPr lang="en-US" sz="2600" i="1" dirty="0" err="1"/>
              <a:t>trutta</a:t>
            </a:r>
            <a:r>
              <a:rPr lang="en-US" sz="2600" i="1" dirty="0"/>
              <a:t> </a:t>
            </a:r>
            <a:r>
              <a:rPr lang="en-US" sz="2600" i="1" dirty="0" err="1"/>
              <a:t>marmoratus</a:t>
            </a:r>
            <a:r>
              <a:rPr lang="en-US" sz="2600" dirty="0"/>
              <a:t> </a:t>
            </a:r>
            <a:r>
              <a:rPr lang="el-GR" sz="2600" dirty="0" smtClean="0"/>
              <a:t>, Απειλή</a:t>
            </a:r>
            <a:r>
              <a:rPr lang="en-US" sz="2600" dirty="0"/>
              <a:t>: </a:t>
            </a:r>
            <a:r>
              <a:rPr lang="en-US" sz="2600" i="1" dirty="0" err="1"/>
              <a:t>S.t.</a:t>
            </a:r>
            <a:r>
              <a:rPr lang="en-US" sz="2600" i="1" dirty="0"/>
              <a:t> </a:t>
            </a:r>
            <a:r>
              <a:rPr lang="en-US" sz="2600" i="1" dirty="0" err="1"/>
              <a:t>fario</a:t>
            </a:r>
            <a:r>
              <a:rPr lang="en-US" sz="2600" dirty="0"/>
              <a:t> (</a:t>
            </a:r>
            <a:r>
              <a:rPr lang="fr-FR" sz="2600" dirty="0"/>
              <a:t>καφ</a:t>
            </a:r>
            <a:r>
              <a:rPr lang="el-GR" sz="2600" dirty="0"/>
              <a:t>έ</a:t>
            </a:r>
            <a:r>
              <a:rPr lang="fr-FR" sz="2600" dirty="0"/>
              <a:t> π</a:t>
            </a:r>
            <a:r>
              <a:rPr lang="fr-FR" sz="2600" dirty="0" err="1"/>
              <a:t>έστροφ</a:t>
            </a:r>
            <a:r>
              <a:rPr lang="fr-FR" sz="2600" dirty="0"/>
              <a:t>α</a:t>
            </a:r>
            <a:r>
              <a:rPr lang="en-US" sz="2600" dirty="0" smtClean="0"/>
              <a:t>)</a:t>
            </a:r>
            <a:r>
              <a:rPr lang="el-GR" sz="2600" dirty="0" smtClean="0"/>
              <a:t>.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των νησιών της Μεσογείου</a:t>
            </a:r>
            <a:r>
              <a:rPr lang="en-US" sz="4000" dirty="0" smtClean="0"/>
              <a:t> 1/3</a:t>
            </a:r>
            <a:endParaRPr lang="el-GR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b="1" dirty="0" smtClean="0"/>
              <a:t>Κατηγοριοποίηση κατά </a:t>
            </a:r>
            <a:r>
              <a:rPr lang="en-US" sz="2400" b="1" dirty="0" smtClean="0"/>
              <a:t>Myers (1973)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Bianco (1995)</a:t>
            </a: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b="1" dirty="0" smtClean="0"/>
              <a:t>1.Πρωτογενή ψάρια </a:t>
            </a:r>
            <a:r>
              <a:rPr lang="en-US" sz="2400" b="1" dirty="0" smtClean="0"/>
              <a:t>(Primary fish)</a:t>
            </a:r>
          </a:p>
          <a:p>
            <a:pPr indent="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Ανθεκτικά σε </a:t>
            </a:r>
            <a:r>
              <a:rPr lang="el-GR" sz="2400" dirty="0" err="1" smtClean="0"/>
              <a:t>αλατότητα</a:t>
            </a:r>
            <a:r>
              <a:rPr lang="el-GR" sz="2400" dirty="0" smtClean="0"/>
              <a:t> έως το ½</a:t>
            </a:r>
            <a:r>
              <a:rPr lang="en-US" sz="2400" dirty="0" smtClean="0"/>
              <a:t> </a:t>
            </a:r>
            <a:r>
              <a:rPr lang="el-GR" sz="2400" dirty="0" smtClean="0"/>
              <a:t>της θάλασσας. Διασπορά σε συμφωνία με ιστορία υδρογραφικού δικτύου και ηπειρωτικές φάσεις των νησιών. Θάλασσες χαμηλής </a:t>
            </a:r>
            <a:r>
              <a:rPr lang="el-GR" sz="2400" dirty="0" err="1" smtClean="0"/>
              <a:t>αλατότητας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Κασπία, Μαύρη, Βαλτική…</a:t>
            </a:r>
            <a:r>
              <a:rPr lang="en-US" sz="2400" dirty="0" smtClean="0"/>
              <a:t>) </a:t>
            </a:r>
            <a:r>
              <a:rPr lang="el-GR" sz="2400" dirty="0" err="1" smtClean="0"/>
              <a:t>Οσταριόφυσοι</a:t>
            </a:r>
            <a:r>
              <a:rPr lang="el-GR" sz="2400" dirty="0" smtClean="0"/>
              <a:t>.</a:t>
            </a:r>
          </a:p>
          <a:p>
            <a:pPr indent="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l-GR" sz="2400" dirty="0"/>
          </a:p>
          <a:p>
            <a:pPr>
              <a:buNone/>
              <a:defRPr/>
            </a:pPr>
            <a:r>
              <a:rPr lang="el-GR" sz="2400" b="1" dirty="0"/>
              <a:t>2. Είδη παρόμοια με πρωτογενή </a:t>
            </a:r>
            <a:r>
              <a:rPr lang="en-US" sz="2400" b="1" dirty="0"/>
              <a:t>(Primary like fish) </a:t>
            </a:r>
          </a:p>
          <a:p>
            <a:pPr indent="0">
              <a:buNone/>
              <a:defRPr/>
            </a:pPr>
            <a:r>
              <a:rPr lang="el-GR" sz="2400" dirty="0"/>
              <a:t>Μη πρωτογενή. Προέλευση από θαλάσσια ή δευτερογενή. ΄</a:t>
            </a:r>
            <a:r>
              <a:rPr lang="el-GR" sz="2400" dirty="0" err="1"/>
              <a:t>Ιδιο</a:t>
            </a:r>
            <a:r>
              <a:rPr lang="el-GR" sz="2400" dirty="0"/>
              <a:t> πρότυπο με πρωτογενή.</a:t>
            </a:r>
          </a:p>
          <a:p>
            <a:pPr indent="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των νησιών της Μεσογείου</a:t>
            </a:r>
            <a:r>
              <a:rPr lang="en-US" sz="4000" dirty="0" smtClean="0"/>
              <a:t> 2/3</a:t>
            </a:r>
            <a:endParaRPr lang="el-GR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400" b="1" dirty="0" smtClean="0"/>
              <a:t>Κατηγοριοποίηση κατά </a:t>
            </a:r>
            <a:r>
              <a:rPr lang="en-US" sz="2400" b="1" dirty="0" smtClean="0"/>
              <a:t>Myers (1973)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Bianco (1995)</a:t>
            </a: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400" b="1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l-GR" sz="2400" b="1" dirty="0" smtClean="0"/>
              <a:t>3</a:t>
            </a:r>
            <a:r>
              <a:rPr lang="el-GR" sz="2400" b="1" dirty="0"/>
              <a:t>. Δευτερογενή ψάρια </a:t>
            </a:r>
            <a:r>
              <a:rPr lang="en-US" sz="2400" b="1" dirty="0"/>
              <a:t>(Secondary fish)</a:t>
            </a:r>
          </a:p>
          <a:p>
            <a:pPr indent="0">
              <a:lnSpc>
                <a:spcPct val="100000"/>
              </a:lnSpc>
              <a:buNone/>
              <a:defRPr/>
            </a:pPr>
            <a:r>
              <a:rPr lang="el-GR" sz="2400" dirty="0" err="1"/>
              <a:t>Ευρύαλα</a:t>
            </a:r>
            <a:r>
              <a:rPr lang="el-GR" sz="2400" dirty="0"/>
              <a:t>. Ποικίλης έκτασης εξάπλωση. Ανταγωνισμός και θήρευση με καθαρά θαλάσσια ή γλυκών νερών περιορίζει ικανότητα εξάπλωσης στις θάλασσες</a:t>
            </a:r>
            <a:r>
              <a:rPr lang="el-GR" sz="2400" dirty="0" smtClean="0"/>
              <a:t>.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l-GR" sz="2400" b="1" dirty="0" smtClean="0"/>
              <a:t>4</a:t>
            </a:r>
            <a:r>
              <a:rPr lang="el-GR" sz="2400" b="1" dirty="0"/>
              <a:t>. Περιφερειακά ψάρια </a:t>
            </a:r>
            <a:r>
              <a:rPr lang="en-US" sz="2400" b="1" dirty="0"/>
              <a:t>(Peripheral fish)</a:t>
            </a:r>
          </a:p>
          <a:p>
            <a:pPr indent="0">
              <a:lnSpc>
                <a:spcPct val="100000"/>
              </a:lnSpc>
              <a:buNone/>
              <a:defRPr/>
            </a:pPr>
            <a:r>
              <a:rPr lang="el-GR" sz="2400" dirty="0" err="1"/>
              <a:t>Διάδρομα</a:t>
            </a:r>
            <a:r>
              <a:rPr lang="el-GR" sz="2400" dirty="0"/>
              <a:t> ή προσφάτως </a:t>
            </a:r>
            <a:r>
              <a:rPr lang="el-GR" sz="2400" dirty="0" err="1"/>
              <a:t>προκύψαντα</a:t>
            </a:r>
            <a:r>
              <a:rPr lang="el-GR" sz="2400" dirty="0"/>
              <a:t> από θαλάσσια. Πρότυπα εξάπλωσης κατά τα πρότυπα των διατιθέμενων ενδιαιτημάτων. </a:t>
            </a:r>
            <a:r>
              <a:rPr lang="el-GR" sz="2400" dirty="0" err="1"/>
              <a:t>Πανμεσογειακή</a:t>
            </a:r>
            <a:r>
              <a:rPr lang="el-GR" sz="2400" dirty="0"/>
              <a:t> εξάπλωση.</a:t>
            </a:r>
          </a:p>
          <a:p>
            <a:pPr indent="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των νησιών της Μεσογείου</a:t>
            </a:r>
            <a:r>
              <a:rPr lang="en-US" sz="4000" dirty="0" smtClean="0"/>
              <a:t> 3/3</a:t>
            </a:r>
            <a:endParaRPr lang="el-GR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l-GR" sz="2400" dirty="0" err="1"/>
              <a:t>Αυτόχθονη</a:t>
            </a:r>
            <a:r>
              <a:rPr lang="el-GR" sz="2400" dirty="0"/>
              <a:t> </a:t>
            </a:r>
            <a:r>
              <a:rPr lang="el-GR" sz="2400" dirty="0" err="1"/>
              <a:t>ιχθυοπανίδα</a:t>
            </a:r>
            <a:r>
              <a:rPr lang="en-US" sz="2400" dirty="0"/>
              <a:t>: 16 </a:t>
            </a:r>
            <a:r>
              <a:rPr lang="el-GR" sz="2400" dirty="0"/>
              <a:t>αναπαραγόμενα είδη + </a:t>
            </a:r>
            <a:r>
              <a:rPr lang="en-US" sz="2400" i="1" dirty="0"/>
              <a:t>A. </a:t>
            </a:r>
            <a:r>
              <a:rPr lang="en-US" sz="2400" i="1" dirty="0" err="1"/>
              <a:t>anguilla</a:t>
            </a:r>
            <a:r>
              <a:rPr lang="en-US" sz="2400" dirty="0"/>
              <a:t> </a:t>
            </a:r>
          </a:p>
          <a:p>
            <a:pPr>
              <a:buNone/>
              <a:defRPr/>
            </a:pPr>
            <a:r>
              <a:rPr lang="el-GR" sz="2400" dirty="0"/>
              <a:t>Κρήτη</a:t>
            </a:r>
            <a:r>
              <a:rPr lang="en-US" sz="2400" dirty="0"/>
              <a:t>:</a:t>
            </a:r>
            <a:r>
              <a:rPr lang="el-GR" sz="2400" dirty="0"/>
              <a:t> 1 δευτερογενές + 6 περιφερειακά</a:t>
            </a:r>
          </a:p>
          <a:p>
            <a:pPr>
              <a:buNone/>
              <a:defRPr/>
            </a:pPr>
            <a:r>
              <a:rPr lang="el-GR" sz="2400" dirty="0"/>
              <a:t>Κέρκυρα</a:t>
            </a:r>
            <a:r>
              <a:rPr lang="en-US" sz="2400" dirty="0"/>
              <a:t>: 5 </a:t>
            </a:r>
            <a:r>
              <a:rPr lang="el-GR" sz="2400" dirty="0"/>
              <a:t>πρωτογενή</a:t>
            </a:r>
          </a:p>
          <a:p>
            <a:pPr>
              <a:buNone/>
              <a:defRPr/>
            </a:pPr>
            <a:r>
              <a:rPr lang="el-GR" sz="2400" dirty="0"/>
              <a:t>Λευκάδα</a:t>
            </a:r>
            <a:r>
              <a:rPr lang="en-US" sz="2400" dirty="0"/>
              <a:t>: 3 </a:t>
            </a:r>
            <a:r>
              <a:rPr lang="el-GR" sz="2400" dirty="0"/>
              <a:t>πρωτογενή</a:t>
            </a:r>
          </a:p>
          <a:p>
            <a:pPr>
              <a:buNone/>
              <a:defRPr/>
            </a:pPr>
            <a:r>
              <a:rPr lang="el-GR" sz="2400" dirty="0"/>
              <a:t>Εύβοια</a:t>
            </a:r>
            <a:r>
              <a:rPr lang="en-US" sz="2400" dirty="0"/>
              <a:t>:</a:t>
            </a:r>
            <a:r>
              <a:rPr lang="el-GR" sz="2400" dirty="0"/>
              <a:t> 3 πρωτογενή</a:t>
            </a:r>
          </a:p>
          <a:p>
            <a:pPr>
              <a:buNone/>
              <a:defRPr/>
            </a:pPr>
            <a:r>
              <a:rPr lang="el-GR" sz="2400" dirty="0"/>
              <a:t>Σαμοθράκη, Λέσβος, Σάμος</a:t>
            </a:r>
            <a:r>
              <a:rPr lang="en-US" sz="2400" dirty="0"/>
              <a:t>: </a:t>
            </a:r>
            <a:r>
              <a:rPr lang="el-GR" sz="2400" dirty="0"/>
              <a:t>φτωχή πρωτογενής </a:t>
            </a:r>
            <a:r>
              <a:rPr lang="el-GR" sz="2400" dirty="0" err="1"/>
              <a:t>ιχθυοπανίδα</a:t>
            </a:r>
            <a:endParaRPr lang="el-GR" sz="2400" dirty="0"/>
          </a:p>
          <a:p>
            <a:pPr>
              <a:buNone/>
              <a:defRPr/>
            </a:pPr>
            <a:r>
              <a:rPr lang="el-GR" sz="2400" dirty="0"/>
              <a:t>Ρόδος</a:t>
            </a:r>
            <a:r>
              <a:rPr lang="en-US" sz="2400" dirty="0"/>
              <a:t>: 1 </a:t>
            </a:r>
            <a:r>
              <a:rPr lang="el-GR" sz="2400" dirty="0"/>
              <a:t>ενδημικό πρωτογενές</a:t>
            </a:r>
          </a:p>
          <a:p>
            <a:pPr indent="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3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err="1" smtClean="0"/>
              <a:t>Ιχθυοπανίδα</a:t>
            </a:r>
            <a:r>
              <a:rPr lang="el-GR" sz="4000" dirty="0" smtClean="0"/>
              <a:t> των γλυκών νερών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 της Ελλάδας</a:t>
            </a:r>
            <a:r>
              <a:rPr lang="en-US" sz="4000" dirty="0" smtClean="0"/>
              <a:t> 1/2</a:t>
            </a:r>
            <a:endParaRPr lang="el-GR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126 είδη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58% ενδημικά Ελλάδας και νοτίων περιοχών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 24% </a:t>
            </a:r>
            <a:r>
              <a:rPr lang="en-US" sz="2400" dirty="0" smtClean="0"/>
              <a:t>-28- </a:t>
            </a:r>
            <a:r>
              <a:rPr lang="el-GR" sz="2400" dirty="0" smtClean="0"/>
              <a:t>ενδημικά της Ελλάδας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 21 </a:t>
            </a:r>
            <a:r>
              <a:rPr lang="el-GR" sz="2400" dirty="0" err="1" smtClean="0"/>
              <a:t>ευρύαλα</a:t>
            </a:r>
            <a:endParaRPr lang="el-GR" sz="24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 19 εισαχθέντα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 40 ενδημικά υποείδη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Ιχθυοπανίδα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1671</Words>
  <Application>Microsoft Office PowerPoint</Application>
  <PresentationFormat>On-screen Show (4:3)</PresentationFormat>
  <Paragraphs>252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MS PGothic</vt:lpstr>
      <vt:lpstr>Tahoma</vt:lpstr>
      <vt:lpstr>Wingdings</vt:lpstr>
      <vt:lpstr>Θέμα του Office</vt:lpstr>
      <vt:lpstr>Ζωική Ποικιλότητα</vt:lpstr>
      <vt:lpstr>Οικολογικές ζώνες 1/2</vt:lpstr>
      <vt:lpstr>Οικολογικές ζώνες 2/2</vt:lpstr>
      <vt:lpstr>Ιχθυοπανίδα των γλυκών νερών της Μεσογείου 1/2</vt:lpstr>
      <vt:lpstr>Ιχθυοπανίδα των γλυκών νερών της Μεσογείου 2/2</vt:lpstr>
      <vt:lpstr>Ιχθυοπανίδα των νησιών της Μεσογείου 1/3</vt:lpstr>
      <vt:lpstr>Ιχθυοπανίδα των νησιών της Μεσογείου 2/3</vt:lpstr>
      <vt:lpstr>Ιχθυοπανίδα των νησιών της Μεσογείου 3/3</vt:lpstr>
      <vt:lpstr>Ιχθυοπανίδα των γλυκών νερών  της Ελλάδας 1/2</vt:lpstr>
      <vt:lpstr>Ιχθυοπανίδα των γλυκών νερών  της Ελλάδας 2/2</vt:lpstr>
      <vt:lpstr>Απειλές</vt:lpstr>
      <vt:lpstr>Κατηγορίες κινδυνευόντων ειδών</vt:lpstr>
      <vt:lpstr>Ενδημικά ψάρια γλυκών νερών 1/2</vt:lpstr>
      <vt:lpstr>Ενδημικά ψάρια γλυκών νερών 2/2</vt:lpstr>
      <vt:lpstr>Αλιευτική παραγωγή 1/2 </vt:lpstr>
      <vt:lpstr>Αλιευτική παραγωγή 2/2 </vt:lpstr>
      <vt:lpstr>Αλιευόμενα είδη στην Ελλάδα 1/3</vt:lpstr>
      <vt:lpstr>Αλιευόμενα είδη στην Ελλάδα 2/3</vt:lpstr>
      <vt:lpstr>Αλιευόμενα είδη στην Ελλάδα 3/3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(1/)</vt:lpstr>
      <vt:lpstr>Σημείωμα  Χρήσης Έργων Τρίτων (2/2)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161</cp:revision>
  <dcterms:created xsi:type="dcterms:W3CDTF">2015-03-24T06:43:16Z</dcterms:created>
  <dcterms:modified xsi:type="dcterms:W3CDTF">2015-11-22T21:10:40Z</dcterms:modified>
</cp:coreProperties>
</file>