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456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10" r:id="rId20"/>
    <p:sldId id="411" r:id="rId21"/>
    <p:sldId id="412" r:id="rId22"/>
    <p:sldId id="489" r:id="rId23"/>
    <p:sldId id="490" r:id="rId24"/>
    <p:sldId id="414" r:id="rId25"/>
    <p:sldId id="415" r:id="rId26"/>
    <p:sldId id="4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1" autoAdjust="0"/>
    <p:restoredTop sz="93178" autoAdjust="0"/>
  </p:normalViewPr>
  <p:slideViewPr>
    <p:cSldViewPr snapToGrid="0">
      <p:cViewPr varScale="1">
        <p:scale>
          <a:sx n="42" d="100"/>
          <a:sy n="42" d="100"/>
        </p:scale>
        <p:origin x="72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2037"/>
            <a:ext cx="8001001" cy="271027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Εισαγωγή στην Βιοποικιλότητα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dirty="0" err="1" smtClean="0"/>
              <a:t>Ρόζα</a:t>
            </a:r>
            <a:r>
              <a:rPr lang="el-GR" dirty="0" smtClean="0"/>
              <a:t> Μαρία </a:t>
            </a:r>
            <a:r>
              <a:rPr lang="el-GR" dirty="0" err="1" smtClean="0"/>
              <a:t>Τζαννετάτου</a:t>
            </a:r>
            <a:r>
              <a:rPr lang="el-GR" dirty="0" smtClean="0"/>
              <a:t> </a:t>
            </a:r>
            <a:r>
              <a:rPr lang="el-GR" dirty="0" err="1" smtClean="0"/>
              <a:t>Πολυμένη</a:t>
            </a:r>
            <a:r>
              <a:rPr lang="el-GR" dirty="0" smtClean="0"/>
              <a:t>, Επίκουρη Καθηγήτρια</a:t>
            </a:r>
            <a:endParaRPr lang="el-GR" dirty="0"/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 συστατικά της Βιοποικιλότητας </a:t>
            </a:r>
            <a:endParaRPr lang="el-GR" sz="4000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71475" y="1579440"/>
            <a:ext cx="8515350" cy="1796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dirty="0" smtClean="0"/>
              <a:t>Κατά πόσο μας βοηθά τελικά η Σύμβαση να ορίσουμε τα συστατικά της </a:t>
            </a:r>
            <a:r>
              <a:rPr lang="el-GR" altLang="el-GR" sz="2200" b="1" dirty="0" smtClean="0"/>
              <a:t>Βιοποικιλότητας</a:t>
            </a:r>
            <a:r>
              <a:rPr lang="el-GR" altLang="el-GR" sz="2200" dirty="0" smtClean="0"/>
              <a:t>;</a:t>
            </a:r>
          </a:p>
          <a:p>
            <a:pPr marL="0" indent="0">
              <a:buNone/>
            </a:pPr>
            <a:r>
              <a:rPr lang="el-GR" altLang="el-GR" sz="2200" dirty="0" smtClean="0"/>
              <a:t>Τα συστατικά της Βιοποικιλότητας, </a:t>
            </a:r>
            <a:r>
              <a:rPr lang="el-GR" altLang="el-GR" sz="2200" b="1" dirty="0" smtClean="0"/>
              <a:t>δεν</a:t>
            </a:r>
            <a:r>
              <a:rPr lang="el-GR" altLang="el-GR" sz="2200" dirty="0" smtClean="0"/>
              <a:t> λειτουργούν αυτόνομα και ανεξάρτητα.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05" y="3195557"/>
            <a:ext cx="5651989" cy="3030109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6460" y="2905003"/>
            <a:ext cx="2085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 dirty="0" smtClean="0">
                <a:latin typeface="+mn-lt"/>
              </a:rPr>
              <a:t>Εσωτερικές ιεραρχίες:</a:t>
            </a:r>
            <a:endParaRPr lang="el-GR" alt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397994" y="5998542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228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1/8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/>
              <a:t>1</a:t>
            </a:r>
            <a:r>
              <a:rPr lang="el-GR" altLang="el-GR" sz="2800" b="1" dirty="0" smtClean="0"/>
              <a:t>. Αριθμοί </a:t>
            </a:r>
            <a:r>
              <a:rPr lang="el-GR" altLang="el-GR" sz="2800" b="1" dirty="0"/>
              <a:t>και </a:t>
            </a:r>
            <a:r>
              <a:rPr lang="el-GR" altLang="el-GR" sz="2800" b="1" dirty="0" smtClean="0"/>
              <a:t>διαφοροποίηση</a:t>
            </a:r>
          </a:p>
          <a:p>
            <a:pPr marL="0" indent="0">
              <a:buNone/>
            </a:pPr>
            <a:endParaRPr lang="el-GR" altLang="el-GR" sz="2400" b="1" dirty="0"/>
          </a:p>
          <a:p>
            <a:pPr marL="0" indent="0" algn="ctr">
              <a:buNone/>
            </a:pPr>
            <a:r>
              <a:rPr lang="en-US" altLang="el-GR" sz="2400" i="1" dirty="0"/>
              <a:t>“</a:t>
            </a:r>
            <a:r>
              <a:rPr lang="el-GR" altLang="el-GR" sz="2400" i="1" dirty="0"/>
              <a:t>Η εύρεση της κατάλληλης μεθοδολογίας για να εκτιμηθεί ποσοτικά </a:t>
            </a:r>
            <a:r>
              <a:rPr lang="el-GR" altLang="el-GR" sz="2400" i="1" dirty="0" smtClean="0"/>
              <a:t>η </a:t>
            </a:r>
            <a:r>
              <a:rPr lang="el-GR" altLang="el-GR" sz="2400" i="1" dirty="0"/>
              <a:t>βιοποικιλότητα παραμένει άλυτο πρόβλημα</a:t>
            </a:r>
            <a:r>
              <a:rPr lang="en-US" altLang="el-GR" sz="2400" i="1" dirty="0"/>
              <a:t>. Maddox (1994</a:t>
            </a:r>
            <a:r>
              <a:rPr lang="en-US" altLang="el-GR" sz="2400" i="1" dirty="0" smtClean="0"/>
              <a:t>)”</a:t>
            </a:r>
            <a:endParaRPr lang="el-GR" altLang="el-GR" sz="2400" i="1" dirty="0" smtClean="0"/>
          </a:p>
          <a:p>
            <a:pPr marL="0" indent="0" algn="ctr">
              <a:buNone/>
            </a:pPr>
            <a:endParaRPr lang="el-GR" altLang="el-GR" sz="2400" i="1" dirty="0"/>
          </a:p>
          <a:p>
            <a:pPr marL="0" indent="0">
              <a:buNone/>
            </a:pPr>
            <a:r>
              <a:rPr lang="el-GR" altLang="el-GR" sz="2400" dirty="0"/>
              <a:t>Πολλές από τις μετρήσεις περιλαμβάνουν </a:t>
            </a:r>
            <a:r>
              <a:rPr lang="el-GR" altLang="el-GR" sz="2400" b="1" dirty="0"/>
              <a:t>2 συνιστώσες</a:t>
            </a:r>
            <a:r>
              <a:rPr lang="el-GR" altLang="el-GR" sz="2400" dirty="0"/>
              <a:t> : </a:t>
            </a:r>
          </a:p>
          <a:p>
            <a:pPr marL="540000"/>
            <a:r>
              <a:rPr lang="el-GR" altLang="el-GR" sz="2400" dirty="0"/>
              <a:t>τον αριθμό των οντοτήτων</a:t>
            </a:r>
          </a:p>
          <a:p>
            <a:pPr marL="540000"/>
            <a:r>
              <a:rPr lang="el-GR" altLang="el-GR" sz="2400" dirty="0"/>
              <a:t>το βαθμό διαφοροποίησης (ανομοιότητας) τους</a:t>
            </a:r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2/8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Το εύρος των μεθόδων με τις οποίες μπορούν να καταγραφούν οι </a:t>
            </a:r>
            <a:r>
              <a:rPr lang="el-GR" altLang="el-GR" sz="2400" dirty="0" smtClean="0"/>
              <a:t>διαφορές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της βιοποικιλότητας μπορεί δυνητικά να είναι απεριόριστο. </a:t>
            </a:r>
            <a:endParaRPr lang="el-GR" altLang="el-GR" sz="2400" dirty="0" smtClean="0"/>
          </a:p>
          <a:p>
            <a:r>
              <a:rPr lang="el-GR" altLang="el-GR" sz="2400" dirty="0" smtClean="0"/>
              <a:t>Δεν υπάρχει </a:t>
            </a:r>
            <a:r>
              <a:rPr lang="el-GR" altLang="el-GR" sz="2400" dirty="0"/>
              <a:t>μια</a:t>
            </a:r>
            <a:r>
              <a:rPr lang="en-US" altLang="el-GR" sz="2400" dirty="0"/>
              <a:t> </a:t>
            </a:r>
            <a:r>
              <a:rPr lang="el-GR" altLang="el-GR" sz="2400" dirty="0"/>
              <a:t>αποκλειστική</a:t>
            </a:r>
            <a:r>
              <a:rPr lang="en-US" altLang="el-GR" sz="2400" dirty="0"/>
              <a:t> </a:t>
            </a:r>
            <a:r>
              <a:rPr lang="el-GR" altLang="el-GR" sz="2400" dirty="0"/>
              <a:t>μέθοδος που να καλύπτει συνολικά τη μέτρησή της.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3/8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2. Αξία </a:t>
            </a:r>
          </a:p>
          <a:p>
            <a:r>
              <a:rPr lang="el-GR" altLang="el-GR" sz="2400" dirty="0"/>
              <a:t>Διαφορετικές μετρήσεις μπορούν να οδηγήσουν σε διαφορετικές απαντήσεις. </a:t>
            </a:r>
            <a:endParaRPr lang="el-GR" altLang="el-GR" sz="2400" dirty="0" smtClean="0"/>
          </a:p>
          <a:p>
            <a:r>
              <a:rPr lang="el-GR" altLang="el-GR" sz="2400" dirty="0" smtClean="0"/>
              <a:t>Αν </a:t>
            </a:r>
            <a:r>
              <a:rPr lang="el-GR" altLang="el-GR" sz="2400" dirty="0"/>
              <a:t>εστιάσουμε τη προσοχή μας σε κάποιο συγκεκριμένο στοιχείο της </a:t>
            </a:r>
            <a:r>
              <a:rPr lang="el-GR" altLang="el-GR" sz="2400" dirty="0" smtClean="0"/>
              <a:t>βιοποικιλότητα, θα </a:t>
            </a:r>
            <a:r>
              <a:rPr lang="el-GR" altLang="el-GR" sz="2400" dirty="0"/>
              <a:t>προσδώσουμε εκ των πραγμάτων διαφορετική </a:t>
            </a:r>
            <a:r>
              <a:rPr lang="el-GR" altLang="el-GR" sz="2400" b="1" dirty="0"/>
              <a:t>αξία</a:t>
            </a:r>
            <a:r>
              <a:rPr lang="el-GR" altLang="el-GR" sz="2400" dirty="0"/>
              <a:t> σε κάποια μερική άποψη της </a:t>
            </a:r>
            <a:r>
              <a:rPr lang="el-GR" altLang="el-GR" sz="2400" dirty="0" smtClean="0"/>
              <a:t>ποικιλομορφίας </a:t>
            </a:r>
            <a:r>
              <a:rPr lang="el-GR" altLang="el-GR" sz="2400" dirty="0"/>
              <a:t>της ζωής.</a:t>
            </a:r>
          </a:p>
          <a:p>
            <a:pPr marL="0" indent="0">
              <a:buNone/>
            </a:pPr>
            <a:endParaRPr lang="el-GR" altLang="el-GR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Μέτρηση της Βιοποικιλότητας 4/8</a:t>
            </a:r>
            <a:endParaRPr lang="el-GR" sz="40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/>
              <a:t>3. Υποκατάσταση</a:t>
            </a:r>
          </a:p>
          <a:p>
            <a:r>
              <a:rPr lang="el-GR" altLang="el-GR" sz="2400" dirty="0"/>
              <a:t>Έχει αποδειχτεί ότι αδυνατούμε να μετρήσουμε με ακρίβεια την </a:t>
            </a:r>
            <a:r>
              <a:rPr lang="el-GR" altLang="el-GR" sz="2400" dirty="0" smtClean="0"/>
              <a:t>ποσοτικοποίηση, ακόμα </a:t>
            </a:r>
            <a:r>
              <a:rPr lang="el-GR" altLang="el-GR" sz="2400" dirty="0"/>
              <a:t>και αν έχει επιλεγεί ένα συγκεκριμένο στοιχείο για τη μέτρησή της. </a:t>
            </a:r>
            <a:endParaRPr lang="el-GR" altLang="el-GR" sz="2400" dirty="0" smtClean="0"/>
          </a:p>
          <a:p>
            <a:r>
              <a:rPr lang="el-GR" altLang="el-GR" sz="2400" b="1" dirty="0"/>
              <a:t>Λύση </a:t>
            </a:r>
            <a:r>
              <a:rPr lang="el-GR" altLang="el-GR" sz="2400" b="1" dirty="0" smtClean="0"/>
              <a:t>: Υποκατάστατα </a:t>
            </a:r>
            <a:r>
              <a:rPr lang="el-GR" altLang="el-GR" sz="2400" b="1" dirty="0"/>
              <a:t>μέτρα</a:t>
            </a:r>
            <a:r>
              <a:rPr lang="el-GR" altLang="el-GR" sz="2400" dirty="0"/>
              <a:t>, συσχετισμοί παραμέτρων – μεταβλητών που μπορούν να </a:t>
            </a:r>
            <a:r>
              <a:rPr lang="el-GR" altLang="el-GR" sz="2400" dirty="0" err="1" smtClean="0"/>
              <a:t>ποσοτικοποιηθούν</a:t>
            </a:r>
            <a:r>
              <a:rPr lang="el-GR" altLang="el-GR" sz="2400" dirty="0" smtClean="0"/>
              <a:t> ευκολότερα, π.χ. </a:t>
            </a:r>
            <a:r>
              <a:rPr lang="el-GR" altLang="el-GR" sz="2400" dirty="0"/>
              <a:t>Παλαιοντολογική έρευνα, δύσκολη η έρευνα σε </a:t>
            </a:r>
            <a:r>
              <a:rPr lang="el-GR" altLang="el-GR" sz="2400" dirty="0" smtClean="0"/>
              <a:t>επίπεδο </a:t>
            </a:r>
            <a:r>
              <a:rPr lang="el-GR" altLang="el-GR" sz="2400" dirty="0"/>
              <a:t>ειδών.</a:t>
            </a:r>
          </a:p>
          <a:p>
            <a:r>
              <a:rPr lang="el-GR" altLang="el-GR" sz="2400" dirty="0"/>
              <a:t>Η χρησιμοποίηση μεγαλύτερων ταξινομικών κατηγοριών, συνήθως οικογενειών </a:t>
            </a:r>
            <a:r>
              <a:rPr lang="el-GR" altLang="el-GR" sz="2400" dirty="0" smtClean="0"/>
              <a:t>ως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υποκατάστατων των ειδών, μπορεί ενδεχομένως να δώσει λύση στο πρόβλημα.</a:t>
            </a:r>
          </a:p>
          <a:p>
            <a:endParaRPr lang="el-GR" altLang="el-GR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altLang="el-GR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5/8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56077"/>
            <a:ext cx="3886200" cy="2798064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886200" cy="2992030"/>
          </a:xfr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8650" y="5154141"/>
            <a:ext cx="8137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1600" dirty="0">
                <a:latin typeface="+mn-lt"/>
              </a:rPr>
              <a:t>Σχέση ανάμεσα στην αφθονία των σύγχρονων ειδών και α) την αφθονία των γενών και</a:t>
            </a:r>
          </a:p>
          <a:p>
            <a:pPr algn="just" eaLnBrk="1" hangingPunct="1"/>
            <a:r>
              <a:rPr lang="el-GR" altLang="el-GR" sz="1600" dirty="0">
                <a:latin typeface="+mn-lt"/>
              </a:rPr>
              <a:t>β) την αφθονία των </a:t>
            </a:r>
            <a:r>
              <a:rPr lang="el-GR" altLang="el-GR" sz="1600" dirty="0" err="1">
                <a:latin typeface="+mn-lt"/>
              </a:rPr>
              <a:t>βενθικών</a:t>
            </a:r>
            <a:r>
              <a:rPr lang="el-GR" altLang="el-GR" sz="1600" dirty="0">
                <a:latin typeface="+mn-lt"/>
              </a:rPr>
              <a:t> μαλακίων του Α. Ειρηνικού σε διαφορετικά γεωγραφικά </a:t>
            </a:r>
          </a:p>
          <a:p>
            <a:pPr algn="just" eaLnBrk="1" hangingPunct="1"/>
            <a:r>
              <a:rPr lang="el-GR" altLang="el-GR" sz="1600" dirty="0">
                <a:latin typeface="+mn-lt"/>
              </a:rPr>
              <a:t>πλάτη (από </a:t>
            </a:r>
            <a:r>
              <a:rPr lang="en-US" altLang="el-GR" sz="1600" dirty="0">
                <a:latin typeface="+mn-lt"/>
              </a:rPr>
              <a:t>Roy </a:t>
            </a:r>
            <a:r>
              <a:rPr lang="en-US" altLang="el-GR" sz="1600" dirty="0" smtClean="0">
                <a:latin typeface="+mn-lt"/>
              </a:rPr>
              <a:t>et </a:t>
            </a:r>
            <a:r>
              <a:rPr lang="en-US" altLang="el-GR" sz="1600" dirty="0">
                <a:latin typeface="+mn-lt"/>
              </a:rPr>
              <a:t>a</a:t>
            </a:r>
            <a:r>
              <a:rPr lang="en-US" altLang="el-GR" sz="1600" dirty="0" smtClean="0">
                <a:latin typeface="+mn-lt"/>
              </a:rPr>
              <a:t>l</a:t>
            </a:r>
            <a:r>
              <a:rPr lang="en-US" altLang="el-GR" sz="1600" dirty="0">
                <a:latin typeface="+mn-lt"/>
              </a:rPr>
              <a:t>. 1996)</a:t>
            </a:r>
            <a:endParaRPr lang="el-GR" altLang="el-GR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69577" y="4399208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260783" y="4877142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4738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6/8</a:t>
            </a:r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1" y="1857568"/>
            <a:ext cx="6838256" cy="322375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13" name="Ορθογώνιο 12"/>
          <p:cNvSpPr/>
          <p:nvPr/>
        </p:nvSpPr>
        <p:spPr>
          <a:xfrm>
            <a:off x="801565" y="5081318"/>
            <a:ext cx="771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altLang="el-GR" sz="1600" dirty="0"/>
              <a:t>Αλλαγές στη διάρκεια του γεωλογικού χρόνου στους αριθμούς των ανώτερων</a:t>
            </a:r>
          </a:p>
          <a:p>
            <a:pPr algn="just"/>
            <a:r>
              <a:rPr lang="el-GR" altLang="el-GR" sz="1600" dirty="0"/>
              <a:t>ταξινομικών ομάδων και στη μορφολογική ποικιλότητα (μετρημένη ως μέση μορφολογική ανομοιότητα μεταξύ σύγχρονων ειδών) μιας ομάδας θαλάσσιων </a:t>
            </a:r>
            <a:r>
              <a:rPr lang="el-GR" altLang="el-GR" sz="1600" dirty="0" err="1"/>
              <a:t>βενθικών</a:t>
            </a:r>
            <a:r>
              <a:rPr lang="el-GR" altLang="el-GR" sz="1600" dirty="0"/>
              <a:t> ασπόνδυλων του </a:t>
            </a:r>
            <a:r>
              <a:rPr lang="el-GR" altLang="el-GR" sz="1600" dirty="0" err="1"/>
              <a:t>Παλαιοζωϊκού</a:t>
            </a:r>
            <a:r>
              <a:rPr lang="el-GR" altLang="el-GR" sz="1600" dirty="0"/>
              <a:t> Αιώνα, των </a:t>
            </a:r>
            <a:r>
              <a:rPr lang="el-GR" altLang="el-GR" sz="1600" dirty="0" err="1"/>
              <a:t>Βλαστοζώων</a:t>
            </a:r>
            <a:r>
              <a:rPr lang="el-GR" altLang="el-GR" sz="1600" dirty="0"/>
              <a:t> (από </a:t>
            </a:r>
            <a:r>
              <a:rPr lang="en-US" altLang="el-GR" sz="1600" dirty="0"/>
              <a:t>Foote 1996)</a:t>
            </a:r>
            <a:endParaRPr lang="el-GR" altLang="el-GR" sz="1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7737807" y="4804319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067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7/8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70" y="1397985"/>
            <a:ext cx="4451106" cy="3603992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541198" y="5021646"/>
            <a:ext cx="8574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600" dirty="0"/>
              <a:t>Συσχετισμοί ανάμεσα στην αφθονία των ειδών και την αφθονία των προβλεπόμενων χαρακτήρων </a:t>
            </a:r>
          </a:p>
          <a:p>
            <a:r>
              <a:rPr lang="el-GR" altLang="el-GR" sz="1600" dirty="0"/>
              <a:t>(γνωρισμάτων</a:t>
            </a:r>
            <a:r>
              <a:rPr lang="el-GR" altLang="el-GR" sz="1600" dirty="0" smtClean="0"/>
              <a:t>):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α)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σε </a:t>
            </a:r>
            <a:r>
              <a:rPr lang="el-GR" altLang="el-GR" sz="1600" dirty="0"/>
              <a:t>παγκόσμια κλίμακα για είδη μελισσών μεταξύ πλαισίων έκτασης 611.000</a:t>
            </a:r>
            <a:r>
              <a:rPr lang="en-US" altLang="el-GR" sz="1600" dirty="0"/>
              <a:t>Km2</a:t>
            </a:r>
            <a:r>
              <a:rPr lang="el-GR" altLang="el-GR" sz="1600" dirty="0"/>
              <a:t> </a:t>
            </a:r>
            <a:r>
              <a:rPr lang="el-GR" altLang="el-GR" sz="1600" dirty="0" smtClean="0"/>
              <a:t>.</a:t>
            </a:r>
            <a:endParaRPr lang="el-GR" altLang="el-GR" sz="1600" dirty="0"/>
          </a:p>
          <a:p>
            <a:r>
              <a:rPr lang="el-GR" altLang="el-GR" sz="1600" dirty="0"/>
              <a:t>β</a:t>
            </a:r>
            <a:r>
              <a:rPr lang="el-GR" altLang="el-GR" sz="1600" dirty="0" smtClean="0"/>
              <a:t>)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σε </a:t>
            </a:r>
            <a:r>
              <a:rPr lang="el-GR" altLang="el-GR" sz="1600" dirty="0"/>
              <a:t>κλίμακα </a:t>
            </a:r>
            <a:r>
              <a:rPr lang="el-GR" altLang="el-GR" sz="1600" dirty="0" err="1"/>
              <a:t>βιοπεριοχών</a:t>
            </a:r>
            <a:r>
              <a:rPr lang="el-GR" altLang="el-GR" sz="1600" dirty="0"/>
              <a:t> για είδη επιλεγμένης ταξινομικής ομάδας φυτών σε πλαίσια </a:t>
            </a:r>
            <a:r>
              <a:rPr lang="el-GR" altLang="el-GR" sz="1600" dirty="0" smtClean="0"/>
              <a:t>μεγέθους</a:t>
            </a:r>
          </a:p>
          <a:p>
            <a:r>
              <a:rPr lang="el-GR" altLang="el-GR" sz="1600" dirty="0" smtClean="0"/>
              <a:t>1Α Χ 1Α στους </a:t>
            </a:r>
            <a:r>
              <a:rPr lang="el-GR" altLang="el-GR" sz="1600" dirty="0" err="1" smtClean="0"/>
              <a:t>Νεοτροπικούς</a:t>
            </a:r>
            <a:r>
              <a:rPr lang="el-GR" altLang="el-GR" sz="1600" dirty="0" smtClean="0"/>
              <a:t> και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γ)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σε </a:t>
            </a:r>
            <a:r>
              <a:rPr lang="el-GR" altLang="el-GR" sz="1600" dirty="0"/>
              <a:t>εθνικό επίπεδο για είδη πτηνών της Βρετανίας σε πλαίσια 10 Χ 10 </a:t>
            </a:r>
            <a:r>
              <a:rPr lang="en-US" altLang="el-GR" sz="1600" dirty="0"/>
              <a:t>km </a:t>
            </a:r>
            <a:r>
              <a:rPr lang="en-US" altLang="el-GR" sz="1600" dirty="0" smtClean="0"/>
              <a:t>(</a:t>
            </a:r>
            <a:r>
              <a:rPr lang="el-GR" altLang="el-GR" sz="1600" dirty="0"/>
              <a:t>από </a:t>
            </a:r>
            <a:r>
              <a:rPr lang="en-US" altLang="el-GR" sz="1600" dirty="0"/>
              <a:t>Williams &amp; Humphries 1996</a:t>
            </a:r>
            <a:r>
              <a:rPr lang="en-US" altLang="el-GR" sz="1600" dirty="0" smtClean="0"/>
              <a:t>)</a:t>
            </a:r>
            <a:r>
              <a:rPr lang="el-GR" altLang="el-GR" sz="1600" dirty="0" smtClean="0"/>
              <a:t>.</a:t>
            </a:r>
            <a:endParaRPr lang="el-GR" altLang="el-GR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521456" y="4717104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5785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Μέτρηση της Βιοποικιλότητας 8/8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3000" b="1" dirty="0"/>
              <a:t>4. Η αφθονία των ειδών ως κοινή μονάδα μέτρησης</a:t>
            </a:r>
            <a:r>
              <a:rPr lang="el-GR" altLang="el-GR" sz="3000" b="1" dirty="0" smtClean="0"/>
              <a:t>.</a:t>
            </a:r>
          </a:p>
          <a:p>
            <a:pPr marL="0" indent="0">
              <a:buNone/>
            </a:pPr>
            <a:endParaRPr lang="el-GR" altLang="el-GR" sz="3000" b="1" dirty="0"/>
          </a:p>
          <a:p>
            <a:r>
              <a:rPr lang="el-GR" altLang="el-GR" sz="2600" b="1" dirty="0"/>
              <a:t>Η βιοποικιλότητα στην πράξη τείνει να μετριέται με βάση την αφθονία των ειδών</a:t>
            </a:r>
          </a:p>
          <a:p>
            <a:r>
              <a:rPr lang="el-GR" altLang="el-GR" sz="2600" dirty="0"/>
              <a:t>αποτελεί καλό υποκατάστατο καθώς δρα ως </a:t>
            </a:r>
            <a:r>
              <a:rPr lang="en-US" altLang="el-GR" sz="2600" b="1" dirty="0"/>
              <a:t>“</a:t>
            </a:r>
            <a:r>
              <a:rPr lang="el-GR" altLang="el-GR" sz="2600" b="1" dirty="0"/>
              <a:t> </a:t>
            </a:r>
            <a:r>
              <a:rPr lang="el-GR" altLang="el-GR" sz="2600" b="1" dirty="0" err="1"/>
              <a:t>ενοποιητής</a:t>
            </a:r>
            <a:r>
              <a:rPr lang="el-GR" altLang="el-GR" sz="2600" b="1" dirty="0"/>
              <a:t> </a:t>
            </a:r>
            <a:r>
              <a:rPr lang="en-US" altLang="el-GR" sz="2600" b="1" dirty="0"/>
              <a:t>”</a:t>
            </a:r>
            <a:r>
              <a:rPr lang="el-GR" altLang="el-GR" sz="2600" dirty="0"/>
              <a:t> των </a:t>
            </a:r>
            <a:r>
              <a:rPr lang="el-GR" altLang="el-GR" sz="2600" dirty="0" smtClean="0"/>
              <a:t>πολλαπλών όψεων </a:t>
            </a:r>
            <a:r>
              <a:rPr lang="el-GR" altLang="el-GR" sz="2600" dirty="0"/>
              <a:t>των διαφοροποιήσεων της βιοποικιλότητας.</a:t>
            </a:r>
          </a:p>
          <a:p>
            <a:r>
              <a:rPr lang="el-GR" altLang="el-GR" sz="2600" dirty="0"/>
              <a:t>συνήθως είναι μετρήσιμη στη </a:t>
            </a:r>
            <a:r>
              <a:rPr lang="el-GR" altLang="el-GR" sz="2600" dirty="0" smtClean="0"/>
              <a:t>πράξη.</a:t>
            </a:r>
            <a:endParaRPr lang="el-GR" altLang="el-GR" sz="2600" dirty="0"/>
          </a:p>
          <a:p>
            <a:r>
              <a:rPr lang="el-GR" altLang="el-GR" sz="2600" dirty="0"/>
              <a:t>υπάρχει σήμερα σημαντική ποσότητα πληροφοριών για τα πρότυπα </a:t>
            </a:r>
            <a:r>
              <a:rPr lang="el-GR" altLang="el-GR" sz="2600" dirty="0" smtClean="0"/>
              <a:t>αφθονίας </a:t>
            </a:r>
            <a:r>
              <a:rPr lang="el-GR" altLang="el-GR" sz="2600" dirty="0"/>
              <a:t>των </a:t>
            </a:r>
            <a:r>
              <a:rPr lang="el-GR" altLang="el-GR" sz="2600" dirty="0" smtClean="0"/>
              <a:t>ειδών.</a:t>
            </a:r>
            <a:endParaRPr lang="el-GR" alt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11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Βιοποικιλότητα;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000" b="1" dirty="0"/>
              <a:t>Σύμβαση του </a:t>
            </a:r>
            <a:r>
              <a:rPr lang="en-US" altLang="el-GR" sz="2000" b="1" dirty="0"/>
              <a:t>Rio</a:t>
            </a:r>
            <a:r>
              <a:rPr lang="el-GR" altLang="el-GR" sz="2000" dirty="0"/>
              <a:t>: συμφωνία – ορόσημο. </a:t>
            </a:r>
          </a:p>
          <a:p>
            <a:pPr indent="0">
              <a:buNone/>
            </a:pPr>
            <a:r>
              <a:rPr lang="el-GR" altLang="el-GR" sz="2000" dirty="0"/>
              <a:t>Την υπέγραψαν περισσότερα από 150 κράτη του κόσμου, στις 5 Ιουνίου 1992, </a:t>
            </a:r>
            <a:r>
              <a:rPr lang="el-GR" altLang="el-GR" sz="2000" dirty="0" smtClean="0"/>
              <a:t>στη </a:t>
            </a:r>
            <a:r>
              <a:rPr lang="el-GR" altLang="el-GR" sz="2000" b="1" dirty="0"/>
              <a:t>Διάσκεψη Κορυφής των Η.Ε για το Περιβάλλον &amp; την Ανάπτυξη</a:t>
            </a:r>
            <a:r>
              <a:rPr lang="el-GR" altLang="el-GR" sz="2000" dirty="0"/>
              <a:t>, που </a:t>
            </a:r>
            <a:r>
              <a:rPr lang="el-GR" altLang="el-GR" sz="2000" dirty="0" smtClean="0"/>
              <a:t>έγινε </a:t>
            </a:r>
            <a:r>
              <a:rPr lang="el-GR" altLang="el-GR" sz="2000" dirty="0"/>
              <a:t>στο</a:t>
            </a:r>
            <a:r>
              <a:rPr lang="en-US" altLang="el-GR" sz="2000" dirty="0"/>
              <a:t> Rio De Janeiro.</a:t>
            </a:r>
            <a:r>
              <a:rPr lang="el-GR" altLang="el-GR" sz="2000" dirty="0"/>
              <a:t> </a:t>
            </a:r>
            <a:r>
              <a:rPr lang="en-US" altLang="el-GR" sz="2000" b="1" dirty="0"/>
              <a:t>CBD=Convention on Biological </a:t>
            </a:r>
            <a:r>
              <a:rPr lang="en-US" altLang="el-GR" sz="2000" b="1" dirty="0" smtClean="0"/>
              <a:t>Diversity.</a:t>
            </a:r>
          </a:p>
          <a:p>
            <a:pPr indent="0">
              <a:buNone/>
            </a:pPr>
            <a:endParaRPr lang="en-US" altLang="el-GR" sz="2000" b="1" dirty="0" smtClean="0"/>
          </a:p>
          <a:p>
            <a:r>
              <a:rPr lang="el-GR" altLang="el-GR" sz="2000" dirty="0"/>
              <a:t>Το Σχέδιο Δράσης για την Προστασία της Βιοποικιλότητας του Ηνωμένου </a:t>
            </a:r>
            <a:r>
              <a:rPr lang="el-GR" altLang="el-GR" sz="2000" dirty="0" smtClean="0"/>
              <a:t>Βασιλείου</a:t>
            </a:r>
            <a:r>
              <a:rPr lang="el-GR" altLang="el-GR" sz="2000" dirty="0"/>
              <a:t>, εκφράζει με ιδιαίτερη λεπτότητα τη σημασία της, με το σύνθημα</a:t>
            </a:r>
            <a:r>
              <a:rPr lang="el-GR" altLang="el-GR" sz="2000" dirty="0" smtClean="0"/>
              <a:t>:</a:t>
            </a:r>
            <a:endParaRPr lang="en-US" altLang="el-GR" sz="2000" dirty="0" smtClean="0"/>
          </a:p>
          <a:p>
            <a:pPr marL="0" indent="0" algn="ctr">
              <a:buNone/>
            </a:pPr>
            <a:r>
              <a:rPr lang="en-US" altLang="el-GR" sz="2000" b="1" i="1" dirty="0" smtClean="0"/>
              <a:t>“</a:t>
            </a:r>
            <a:r>
              <a:rPr lang="el-GR" altLang="el-GR" sz="2000" b="1" i="1" dirty="0"/>
              <a:t>Βιοποικιλότητα είναι η ίδια η ζωή ολόγυρά μας. Είναι μαζί θαύμα και </a:t>
            </a:r>
            <a:r>
              <a:rPr lang="el-GR" altLang="el-GR" sz="2000" b="1" i="1" dirty="0" smtClean="0"/>
              <a:t>απέραντη </a:t>
            </a:r>
            <a:r>
              <a:rPr lang="en-US" altLang="el-GR" sz="2000" b="1" i="1" dirty="0"/>
              <a:t>x</a:t>
            </a:r>
            <a:r>
              <a:rPr lang="el-GR" altLang="el-GR" sz="2000" b="1" i="1" dirty="0"/>
              <a:t>αρά.</a:t>
            </a:r>
            <a:r>
              <a:rPr lang="en-US" altLang="el-GR" sz="2000" b="1" i="1" dirty="0"/>
              <a:t>”</a:t>
            </a:r>
            <a:r>
              <a:rPr lang="el-GR" altLang="el-GR" sz="2000" i="1" dirty="0"/>
              <a:t> </a:t>
            </a:r>
            <a:endParaRPr lang="en-US" altLang="el-GR" sz="2000" i="1" dirty="0"/>
          </a:p>
          <a:p>
            <a:pPr marL="0" indent="0">
              <a:buNone/>
            </a:pPr>
            <a:r>
              <a:rPr lang="el-GR" altLang="el-GR" sz="2000" dirty="0"/>
              <a:t>Το ίδιο όμως Σχέδιο Δράσης στη συνέχεια τονίζει :</a:t>
            </a:r>
          </a:p>
          <a:p>
            <a:pPr marL="0" indent="0" algn="ctr">
              <a:buNone/>
            </a:pPr>
            <a:r>
              <a:rPr lang="en-US" altLang="el-GR" sz="2000" b="1" dirty="0"/>
              <a:t>“</a:t>
            </a:r>
            <a:r>
              <a:rPr lang="el-GR" altLang="el-GR" sz="2000" b="1" i="1" dirty="0"/>
              <a:t>Η Βιοποικιλότητα είναι ευθύνη και υπόθεση όλων μας</a:t>
            </a:r>
            <a:r>
              <a:rPr lang="en-US" altLang="el-GR" sz="2000" b="1" i="1" dirty="0"/>
              <a:t>“</a:t>
            </a:r>
            <a:endParaRPr lang="el-GR" altLang="el-GR" sz="2000" b="1" i="1" dirty="0"/>
          </a:p>
          <a:p>
            <a:pPr indent="0" algn="ctr">
              <a:buNone/>
            </a:pPr>
            <a:endParaRPr lang="el-GR" altLang="el-GR" sz="2000" b="1" i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 Έργου</a:t>
            </a:r>
            <a:endParaRPr lang="en-US" altLang="en-US" sz="4000" dirty="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4. Εισαγωγή στην Βιοποικιλότητα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Σημείωμα Αναφοράς</a:t>
            </a:r>
            <a:endParaRPr lang="en-US" altLang="en-US" sz="4000" dirty="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Ρόζα – Μαρία Τζαννετάτου Πολυμένη, Επίκουρη Καθηγήτρια. «Ζωική Ποικιλότητα.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smtClean="0"/>
              <a:t>4</a:t>
            </a:r>
            <a:r>
              <a:rPr lang="el-GR" altLang="en-US" sz="2000" smtClean="0"/>
              <a:t>. </a:t>
            </a:r>
            <a:r>
              <a:rPr lang="el-GR" altLang="en-US" sz="2000" dirty="0" smtClean="0"/>
              <a:t>Εισαγωγή στην Βιοποικιλότητα».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00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4. Εισαγωγή στην Βιοποικιλότητα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</a:t>
            </a:r>
            <a:r>
              <a:rPr lang="el-GR" sz="1600" dirty="0" smtClean="0"/>
              <a:t>. Πηγή: </a:t>
            </a:r>
            <a:r>
              <a:rPr lang="en-US" sz="1600" dirty="0" smtClean="0"/>
              <a:t>Global </a:t>
            </a:r>
            <a:r>
              <a:rPr lang="en-US" sz="1600" dirty="0"/>
              <a:t>biodiversity assessment /​ V.H. Heywood, executive editor ; R.T. Watson, chair. Other </a:t>
            </a:r>
            <a:r>
              <a:rPr lang="en-US" sz="1600" dirty="0" smtClean="0"/>
              <a:t>Authors</a:t>
            </a:r>
            <a:r>
              <a:rPr lang="el-GR" sz="1600" dirty="0" smtClean="0"/>
              <a:t> </a:t>
            </a:r>
            <a:r>
              <a:rPr lang="en-US" sz="1600" dirty="0" smtClean="0"/>
              <a:t>Heywood</a:t>
            </a:r>
            <a:r>
              <a:rPr lang="en-US" sz="1600" dirty="0"/>
              <a:t>, V. H. (Vernon Hilton), 1927- Watson, R. T. United Nations Environment </a:t>
            </a:r>
            <a:r>
              <a:rPr lang="en-US" sz="1600" dirty="0" err="1"/>
              <a:t>Programme</a:t>
            </a:r>
            <a:r>
              <a:rPr lang="en-US" sz="1600" dirty="0"/>
              <a:t>. Published Cambridge ; New York, NY, USA : Cambridge University Press, 1995.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l-GR" sz="1600" dirty="0"/>
              <a:t>Ίδια με εικόνα 1.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l-GR" sz="1600" dirty="0" smtClean="0"/>
              <a:t>Πηγή:</a:t>
            </a:r>
            <a:r>
              <a:rPr lang="el-GR" sz="1600" b="1" dirty="0" smtClean="0"/>
              <a:t> </a:t>
            </a:r>
            <a:r>
              <a:rPr lang="en-US" sz="1600" dirty="0" smtClean="0"/>
              <a:t>Roy </a:t>
            </a:r>
            <a:r>
              <a:rPr lang="en-US" sz="1600" dirty="0"/>
              <a:t>K, Jablonski D, Valentine JW. 1996. Higher taxa in biodiversity studies: patterns from eastern Pacific marine </a:t>
            </a:r>
            <a:r>
              <a:rPr lang="en-US" sz="1600" dirty="0" err="1"/>
              <a:t>molluscs</a:t>
            </a:r>
            <a:r>
              <a:rPr lang="en-US" sz="1600" dirty="0"/>
              <a:t>. Philos. Trans. R. Soc. London Ser. B 35:1605–13.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l-GR" sz="1600" dirty="0" smtClean="0"/>
              <a:t>Πηγή: </a:t>
            </a:r>
            <a:r>
              <a:rPr lang="en-US" sz="1600" dirty="0" smtClean="0"/>
              <a:t>Roy </a:t>
            </a:r>
            <a:r>
              <a:rPr lang="en-US" sz="1600" dirty="0"/>
              <a:t>K, Jablonski D, Valentine JW. 1996. Higher taxa in biodiversity studies: patterns from eastern Pacific marine </a:t>
            </a:r>
            <a:r>
              <a:rPr lang="en-US" sz="1600" dirty="0" err="1"/>
              <a:t>molluscs</a:t>
            </a:r>
            <a:r>
              <a:rPr lang="en-US" sz="1600" dirty="0"/>
              <a:t>. Philos. Trans. R. Soc. London Ser. B 35:1605–13.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l-GR" sz="1600" dirty="0" smtClean="0"/>
              <a:t>Πηγή: </a:t>
            </a:r>
            <a:r>
              <a:rPr lang="en-US" sz="1600" dirty="0" smtClean="0"/>
              <a:t>Foote</a:t>
            </a:r>
            <a:r>
              <a:rPr lang="en-US" sz="1600" dirty="0"/>
              <a:t>, M., and D. M. </a:t>
            </a:r>
            <a:r>
              <a:rPr lang="en-US" sz="1600" dirty="0" err="1"/>
              <a:t>Raup</a:t>
            </a:r>
            <a:r>
              <a:rPr lang="en-US" sz="1600" dirty="0"/>
              <a:t>. 1996. Fossil preservation and the stratigraphic ranges of taxa. </a:t>
            </a:r>
            <a:r>
              <a:rPr lang="en-US" sz="1600" dirty="0" err="1"/>
              <a:t>Paleobiology</a:t>
            </a:r>
            <a:r>
              <a:rPr lang="en-US" sz="1600" dirty="0"/>
              <a:t> 22:121–140.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l-GR" sz="1600" dirty="0" smtClean="0"/>
              <a:t>Πηγή: </a:t>
            </a:r>
            <a:r>
              <a:rPr lang="en-US" sz="1600" dirty="0" smtClean="0"/>
              <a:t>Williams</a:t>
            </a:r>
            <a:r>
              <a:rPr lang="en-US" sz="1600" dirty="0"/>
              <a:t>, P.H. &amp; Humphries, C.J. (1996). Comparing character diversity among biotas. In: Biodiversity. A Biology of Numbers and Differences (ed. Gaston, K.J.). Blackwell Science, Oxford, UK, pp. 54–76.</a:t>
            </a: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Bιοποικιλότητα</a:t>
            </a:r>
            <a:r>
              <a:rPr lang="el-GR" sz="4000" dirty="0"/>
              <a:t> </a:t>
            </a:r>
            <a:br>
              <a:rPr lang="el-GR" sz="4000" dirty="0"/>
            </a:br>
            <a:r>
              <a:rPr lang="el-GR" sz="4000" dirty="0"/>
              <a:t>και η Σύμβαση του </a:t>
            </a:r>
            <a:r>
              <a:rPr lang="el-GR" sz="4000" dirty="0" err="1"/>
              <a:t>Rio</a:t>
            </a:r>
            <a:r>
              <a:rPr lang="el-GR" sz="4000" dirty="0"/>
              <a:t>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200" dirty="0"/>
              <a:t>12 επίσημα δημοσιευμένοι  ορισμοί των εννοιών </a:t>
            </a:r>
            <a:r>
              <a:rPr lang="en-US" altLang="el-GR" sz="2200" b="1" dirty="0"/>
              <a:t>“</a:t>
            </a:r>
            <a:r>
              <a:rPr lang="el-GR" altLang="el-GR" sz="2200" b="1" dirty="0"/>
              <a:t>βιολογική ποικιλότητα </a:t>
            </a:r>
            <a:r>
              <a:rPr lang="en-US" altLang="el-GR" sz="2200" b="1" dirty="0" smtClean="0"/>
              <a:t>“ </a:t>
            </a:r>
            <a:r>
              <a:rPr lang="el-GR" altLang="el-GR" sz="2200" dirty="0" smtClean="0"/>
              <a:t>&amp; </a:t>
            </a:r>
            <a:r>
              <a:rPr lang="en-US" altLang="el-GR" sz="2200" b="1" dirty="0"/>
              <a:t>“</a:t>
            </a:r>
            <a:r>
              <a:rPr lang="el-GR" altLang="el-GR" sz="2200" b="1" dirty="0"/>
              <a:t>βιοποικιλότητα</a:t>
            </a:r>
            <a:r>
              <a:rPr lang="en-US" altLang="el-GR" sz="2200" b="1" dirty="0" smtClean="0"/>
              <a:t>”.</a:t>
            </a:r>
          </a:p>
          <a:p>
            <a:pPr marL="0" indent="0">
              <a:buNone/>
            </a:pPr>
            <a:r>
              <a:rPr lang="en-US" altLang="el-GR" sz="2200" dirty="0" smtClean="0"/>
              <a:t>O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περισσότερο σημαντικός και εύστοχος είναι αυτός που </a:t>
            </a:r>
            <a:r>
              <a:rPr lang="el-GR" altLang="el-GR" sz="2200" dirty="0" err="1" smtClean="0"/>
              <a:t>περιελήφθη</a:t>
            </a:r>
            <a:r>
              <a:rPr lang="el-GR" altLang="el-GR" sz="2200" dirty="0" smtClean="0"/>
              <a:t> στη</a:t>
            </a:r>
            <a:r>
              <a:rPr lang="en-US" altLang="el-GR" sz="2200" dirty="0" smtClean="0"/>
              <a:t> </a:t>
            </a:r>
            <a:r>
              <a:rPr lang="el-GR" altLang="el-GR" sz="2200" b="1" dirty="0" smtClean="0"/>
              <a:t>Σύμβαση </a:t>
            </a:r>
            <a:r>
              <a:rPr lang="el-GR" altLang="el-GR" sz="2200" b="1" dirty="0"/>
              <a:t>του </a:t>
            </a:r>
            <a:r>
              <a:rPr lang="en-US" altLang="el-GR" sz="2200" b="1" dirty="0"/>
              <a:t>Rio</a:t>
            </a:r>
            <a:r>
              <a:rPr lang="el-GR" altLang="el-GR" sz="2200" dirty="0"/>
              <a:t> για τη Βιολογική Ποικιλότητα (Άρθρο 2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.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  <a:p>
            <a:endParaRPr lang="el-GR" altLang="el-GR" sz="2000" dirty="0"/>
          </a:p>
          <a:p>
            <a:pPr algn="just"/>
            <a:r>
              <a:rPr lang="el-GR" altLang="el-GR" sz="2400" dirty="0" smtClean="0"/>
              <a:t>Ως</a:t>
            </a:r>
            <a:r>
              <a:rPr lang="en-US" altLang="el-GR" sz="2400" dirty="0" smtClean="0"/>
              <a:t> </a:t>
            </a:r>
            <a:r>
              <a:rPr lang="en-US" altLang="el-GR" sz="2400" b="1" dirty="0" smtClean="0"/>
              <a:t>“</a:t>
            </a:r>
            <a:r>
              <a:rPr lang="el-GR" altLang="el-GR" sz="2400" b="1" dirty="0"/>
              <a:t>Βιολογική Ποικιλότητα</a:t>
            </a:r>
            <a:r>
              <a:rPr lang="en-US" altLang="el-GR" sz="2400" b="1" dirty="0"/>
              <a:t>”</a:t>
            </a:r>
            <a:r>
              <a:rPr lang="el-GR" altLang="el-GR" sz="2400" dirty="0"/>
              <a:t> ορίζεται/εννοείται η ποικιλομορφία που </a:t>
            </a:r>
            <a:r>
              <a:rPr lang="el-GR" altLang="el-GR" sz="2400" dirty="0" smtClean="0"/>
              <a:t>εμφανίζεται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ανάμεσα </a:t>
            </a:r>
            <a:r>
              <a:rPr lang="el-GR" altLang="el-GR" sz="2400" dirty="0"/>
              <a:t>στους ζωντανούς οργανισμούς όλων των ειδών, των χερσαίων, </a:t>
            </a:r>
            <a:r>
              <a:rPr lang="el-GR" altLang="el-GR" sz="2400" dirty="0" smtClean="0"/>
              <a:t>θαλάσσιων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</a:t>
            </a:r>
            <a:r>
              <a:rPr lang="el-GR" altLang="el-GR" sz="2400" dirty="0"/>
              <a:t>άλλων υδάτινων οικοσυστημάτων και οικολογικών συμπλεγμάτων στα οποία οι </a:t>
            </a:r>
            <a:r>
              <a:rPr lang="el-GR" altLang="el-GR" sz="2400" dirty="0" smtClean="0"/>
              <a:t>οργανισμοί </a:t>
            </a:r>
            <a:r>
              <a:rPr lang="el-GR" altLang="el-GR" sz="2400" dirty="0"/>
              <a:t>αυτοί ανήκουν. Ο ορισμός περιλαμβάνει την ποικιλότητα μέσα σε ένα </a:t>
            </a:r>
            <a:r>
              <a:rPr lang="el-GR" altLang="el-GR" sz="2400" dirty="0" smtClean="0"/>
              <a:t>είδος </a:t>
            </a:r>
            <a:r>
              <a:rPr lang="el-GR" altLang="el-GR" sz="2400" dirty="0"/>
              <a:t>όπως και εκείνη, μεταξύ διαφορετικών ειδών και μεταξύ των </a:t>
            </a:r>
            <a:r>
              <a:rPr lang="el-GR" altLang="el-GR" sz="2400" dirty="0" smtClean="0"/>
              <a:t>οικοσυστημάτων</a:t>
            </a:r>
            <a:r>
              <a:rPr lang="en-US" altLang="el-GR" sz="2400" dirty="0" smtClean="0"/>
              <a:t>.</a:t>
            </a:r>
          </a:p>
          <a:p>
            <a:pPr algn="just"/>
            <a:r>
              <a:rPr lang="el-GR" altLang="el-GR" sz="2400" dirty="0"/>
              <a:t>Ποικιλομορφία όλων των οργανισμών που έχουν εξαφανισθεί.</a:t>
            </a:r>
          </a:p>
          <a:p>
            <a:pPr algn="just"/>
            <a:endParaRPr lang="el-GR" altLang="el-GR" sz="2400" b="1" dirty="0"/>
          </a:p>
          <a:p>
            <a:pPr indent="0" algn="ctr">
              <a:buNone/>
            </a:pPr>
            <a:endParaRPr lang="el-GR" altLang="el-GR" sz="2000" b="1" i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Bιοποικιλότητα</a:t>
            </a:r>
            <a:r>
              <a:rPr lang="el-GR" sz="4000" dirty="0"/>
              <a:t> </a:t>
            </a:r>
            <a:br>
              <a:rPr lang="el-GR" sz="4000" dirty="0"/>
            </a:br>
            <a:r>
              <a:rPr lang="el-GR" sz="4000" dirty="0"/>
              <a:t>και η Σύμβαση του </a:t>
            </a:r>
            <a:r>
              <a:rPr lang="el-GR" sz="4000" dirty="0" err="1"/>
              <a:t>Rio</a:t>
            </a:r>
            <a:r>
              <a:rPr lang="el-GR" sz="4000" dirty="0"/>
              <a:t> </a:t>
            </a:r>
            <a:r>
              <a:rPr lang="en-US" sz="4000" dirty="0" smtClean="0"/>
              <a:t>2</a:t>
            </a:r>
            <a:r>
              <a:rPr lang="el-GR" sz="4000" dirty="0" smtClean="0"/>
              <a:t>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/>
              <a:t>Σκοποί της Σύμβασης (Άρθρο 1):</a:t>
            </a:r>
          </a:p>
          <a:p>
            <a:pPr>
              <a:lnSpc>
                <a:spcPct val="100000"/>
              </a:lnSpc>
              <a:buNone/>
            </a:pPr>
            <a:r>
              <a:rPr lang="en-US" altLang="el-GR" sz="2400" dirty="0"/>
              <a:t>“</a:t>
            </a:r>
            <a:r>
              <a:rPr lang="el-GR" altLang="el-GR" sz="2400" dirty="0"/>
              <a:t>.....</a:t>
            </a:r>
            <a:r>
              <a:rPr lang="el-GR" altLang="el-GR" sz="2000" dirty="0"/>
              <a:t>η διατήρηση της βιοποικιλότητας, η αειφόρος χρήση των συστατικών </a:t>
            </a:r>
            <a:r>
              <a:rPr lang="el-GR" altLang="el-GR" sz="2000" dirty="0" smtClean="0"/>
              <a:t>της και </a:t>
            </a:r>
            <a:r>
              <a:rPr lang="el-GR" altLang="el-GR" sz="2000" dirty="0"/>
              <a:t>η δίκαιη και ισομερής κατανομή των ωφελειών που προκύπτουν από την </a:t>
            </a:r>
            <a:r>
              <a:rPr lang="el-GR" altLang="el-GR" sz="2000" dirty="0" smtClean="0"/>
              <a:t>αξιοποίηση </a:t>
            </a:r>
            <a:r>
              <a:rPr lang="el-GR" altLang="el-GR" sz="2000" dirty="0"/>
              <a:t>των γενετικών πόρων, συμπεριλαμβανομένων αυτών που </a:t>
            </a:r>
            <a:r>
              <a:rPr lang="el-GR" altLang="el-GR" sz="2000" dirty="0" smtClean="0"/>
              <a:t>προκύπτουν από </a:t>
            </a:r>
            <a:r>
              <a:rPr lang="el-GR" altLang="el-GR" sz="2000" dirty="0"/>
              <a:t>την κατάλληλη πρόσβαση στο </a:t>
            </a:r>
            <a:r>
              <a:rPr lang="el-GR" altLang="el-GR" sz="2000" dirty="0" err="1"/>
              <a:t>γονιδίωμα</a:t>
            </a:r>
            <a:r>
              <a:rPr lang="el-GR" altLang="el-GR" sz="2000" dirty="0"/>
              <a:t> και αυτών που προέρχονται από </a:t>
            </a:r>
            <a:r>
              <a:rPr lang="el-GR" altLang="el-GR" sz="2000" dirty="0" smtClean="0"/>
              <a:t>κατάλληλη </a:t>
            </a:r>
            <a:r>
              <a:rPr lang="el-GR" altLang="el-GR" sz="2000" dirty="0"/>
              <a:t>μεταφορά ανάλογων τεχνολογιών, λαμβάνοντας υπόψη όλα τα </a:t>
            </a:r>
            <a:r>
              <a:rPr lang="el-GR" altLang="el-GR" sz="2000" dirty="0" smtClean="0"/>
              <a:t>δικαιώματα πάνω </a:t>
            </a:r>
            <a:r>
              <a:rPr lang="el-GR" altLang="el-GR" sz="2000" dirty="0" err="1"/>
              <a:t>σ’αυτούς</a:t>
            </a:r>
            <a:r>
              <a:rPr lang="el-GR" altLang="el-GR" sz="2000" dirty="0"/>
              <a:t> τους πόρους και τις τεχνολογίες, και αυτών που προκύπτουν από </a:t>
            </a:r>
            <a:r>
              <a:rPr lang="el-GR" altLang="el-GR" sz="2000" dirty="0" smtClean="0"/>
              <a:t>κατάλληλη </a:t>
            </a:r>
            <a:r>
              <a:rPr lang="el-GR" altLang="el-GR" sz="2000" dirty="0"/>
              <a:t>χρηματοδότηση</a:t>
            </a:r>
            <a:r>
              <a:rPr lang="en-US" altLang="el-GR" sz="2000" dirty="0" smtClean="0"/>
              <a:t>“</a:t>
            </a:r>
            <a:r>
              <a:rPr lang="el-GR" altLang="el-GR" sz="2000" dirty="0" smtClean="0"/>
              <a:t>.</a:t>
            </a:r>
          </a:p>
          <a:p>
            <a:pPr marL="0" indent="0" algn="just">
              <a:buNone/>
            </a:pPr>
            <a:endParaRPr lang="el-GR" altLang="el-GR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l-GR" altLang="el-GR" sz="24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dirty="0" smtClean="0"/>
              <a:t>Η </a:t>
            </a:r>
            <a:r>
              <a:rPr lang="el-GR" altLang="el-GR" sz="2400" dirty="0"/>
              <a:t>χρήση του όρου </a:t>
            </a:r>
            <a:r>
              <a:rPr lang="en-US" altLang="el-GR" sz="2400" b="1" dirty="0"/>
              <a:t>“</a:t>
            </a:r>
            <a:r>
              <a:rPr lang="el-GR" altLang="el-GR" sz="2400" b="1" dirty="0"/>
              <a:t>βιοποικιλότητα</a:t>
            </a:r>
            <a:r>
              <a:rPr lang="en-US" altLang="el-GR" sz="2400" b="1" dirty="0"/>
              <a:t>”</a:t>
            </a:r>
            <a:r>
              <a:rPr lang="el-GR" altLang="el-GR" sz="2400" b="1" dirty="0"/>
              <a:t>, </a:t>
            </a:r>
            <a:r>
              <a:rPr lang="el-GR" altLang="el-GR" sz="2400" dirty="0"/>
              <a:t>είναι φορτισμένη με την έννοια της αξίας</a:t>
            </a:r>
            <a:r>
              <a:rPr lang="el-GR" altLang="el-GR" sz="2400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altLang="el-GR" sz="2400" b="1" dirty="0"/>
          </a:p>
          <a:p>
            <a:pPr indent="0" algn="ctr">
              <a:buNone/>
            </a:pPr>
            <a:endParaRPr lang="el-GR" altLang="el-GR" sz="2000" b="1" i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Συστατικά Βιοποικιλότητας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04" y="2838542"/>
            <a:ext cx="6335591" cy="3396597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2867581" y="1613459"/>
            <a:ext cx="3694235" cy="1327883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/>
              <a:t>α. </a:t>
            </a:r>
            <a:r>
              <a:rPr lang="el-GR" altLang="el-GR" sz="2000" b="1" dirty="0"/>
              <a:t>Γενετική</a:t>
            </a:r>
            <a:r>
              <a:rPr lang="el-GR" altLang="el-GR" sz="2000" dirty="0"/>
              <a:t> ποικιλότητα</a:t>
            </a:r>
          </a:p>
          <a:p>
            <a:pPr marL="0" indent="0">
              <a:buNone/>
            </a:pPr>
            <a:r>
              <a:rPr lang="el-GR" altLang="el-GR" sz="2000" dirty="0"/>
              <a:t>β. </a:t>
            </a:r>
            <a:r>
              <a:rPr lang="el-GR" altLang="el-GR" sz="2000" b="1" dirty="0" err="1"/>
              <a:t>Οργανισμική</a:t>
            </a:r>
            <a:r>
              <a:rPr lang="el-GR" altLang="el-GR" sz="2000" dirty="0"/>
              <a:t> ποικιλότητα</a:t>
            </a:r>
          </a:p>
          <a:p>
            <a:pPr marL="0" indent="0">
              <a:buNone/>
            </a:pPr>
            <a:r>
              <a:rPr lang="el-GR" altLang="el-GR" sz="2000" dirty="0"/>
              <a:t>γ. </a:t>
            </a:r>
            <a:r>
              <a:rPr lang="el-GR" altLang="el-GR" sz="2000" b="1" dirty="0"/>
              <a:t>Οικολογική </a:t>
            </a:r>
            <a:r>
              <a:rPr lang="el-GR" altLang="el-GR" sz="2000" dirty="0"/>
              <a:t>ποικιλότητα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11237" y="6003278"/>
            <a:ext cx="25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891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συνιστά είδος; 1/4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6 διαφορετικές θεωρήσεις της έννοιας του είδους (από τον </a:t>
            </a:r>
            <a:r>
              <a:rPr lang="el-GR" sz="2800" b="1" dirty="0" err="1"/>
              <a:t>Bisby</a:t>
            </a:r>
            <a:r>
              <a:rPr lang="el-GR" sz="2800" b="1" dirty="0"/>
              <a:t> 1995</a:t>
            </a:r>
            <a:r>
              <a:rPr lang="el-GR" sz="2800" b="1" dirty="0" smtClean="0"/>
              <a:t>).</a:t>
            </a:r>
          </a:p>
          <a:p>
            <a:pPr marL="0" indent="0">
              <a:buNone/>
            </a:pPr>
            <a:endParaRPr lang="el-GR" sz="2800" b="1" dirty="0"/>
          </a:p>
          <a:p>
            <a:pPr marL="0" indent="0">
              <a:lnSpc>
                <a:spcPct val="100000"/>
              </a:lnSpc>
              <a:buNone/>
            </a:pPr>
            <a:r>
              <a:rPr lang="el-GR" altLang="el-GR" sz="2400" b="1" i="1" dirty="0"/>
              <a:t>1. Βιολογικό είδος</a:t>
            </a:r>
            <a:r>
              <a:rPr lang="el-GR" altLang="el-GR" sz="2400" dirty="0"/>
              <a:t> :ομάδα φυσικών πληθυσμών που μπορούν να </a:t>
            </a:r>
            <a:r>
              <a:rPr lang="el-GR" altLang="el-GR" sz="2400" dirty="0" smtClean="0"/>
              <a:t>διασταυρωθούν μεταξύ </a:t>
            </a:r>
            <a:r>
              <a:rPr lang="el-GR" altLang="el-GR" sz="2400" dirty="0"/>
              <a:t>τους, αλλά δε μπορούν να ζευγαρώσουν ή να αναπαραχθούν επιτυχώς </a:t>
            </a:r>
            <a:r>
              <a:rPr lang="el-GR" altLang="el-GR" sz="2400" dirty="0" smtClean="0"/>
              <a:t>με άλλες </a:t>
            </a:r>
            <a:r>
              <a:rPr lang="el-GR" altLang="el-GR" sz="2400" dirty="0"/>
              <a:t>τέτοιες ομάδες. Εδώ θα μπορούσε να προσθέσει κάποιος ότι οι </a:t>
            </a:r>
            <a:r>
              <a:rPr lang="el-GR" altLang="el-GR" sz="2400" dirty="0" smtClean="0"/>
              <a:t>πληθυσμοί αυτοί </a:t>
            </a:r>
            <a:r>
              <a:rPr lang="el-GR" altLang="el-GR" sz="2400" dirty="0"/>
              <a:t>καταλαμβάνουν ένα συγκεκριμένο ενδιαίτημα.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συνιστά είδος; 2/4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6 διαφορετικές θεωρήσεις της έννοιας του είδους (από τον </a:t>
            </a:r>
            <a:r>
              <a:rPr lang="el-GR" sz="2800" b="1" dirty="0" err="1"/>
              <a:t>Bisby</a:t>
            </a:r>
            <a:r>
              <a:rPr lang="el-GR" sz="2800" b="1" dirty="0"/>
              <a:t> 1995</a:t>
            </a:r>
            <a:r>
              <a:rPr lang="el-GR" sz="2800" b="1" dirty="0" smtClean="0"/>
              <a:t>).</a:t>
            </a:r>
          </a:p>
          <a:p>
            <a:pPr marL="0" indent="0">
              <a:buNone/>
            </a:pPr>
            <a:endParaRPr lang="el-GR" sz="2800" b="1" dirty="0"/>
          </a:p>
          <a:p>
            <a:pPr marL="0" indent="0">
              <a:buNone/>
            </a:pPr>
            <a:r>
              <a:rPr lang="el-GR" altLang="el-GR" sz="2400" b="1" i="1" dirty="0" smtClean="0"/>
              <a:t>2. </a:t>
            </a:r>
            <a:r>
              <a:rPr lang="el-GR" altLang="el-GR" sz="2400" b="1" i="1" dirty="0"/>
              <a:t>Οικολογικό είδος</a:t>
            </a:r>
            <a:r>
              <a:rPr lang="el-GR" altLang="el-GR" sz="2400" dirty="0"/>
              <a:t> : γενεαλογική σειρά η οποία καταλαμβάνει κάποια </a:t>
            </a:r>
            <a:r>
              <a:rPr lang="el-GR" altLang="el-GR" sz="2400" dirty="0" smtClean="0"/>
              <a:t>προσαρμοστική ζώνη </a:t>
            </a:r>
            <a:r>
              <a:rPr lang="el-GR" altLang="el-GR" sz="2400" dirty="0"/>
              <a:t>διαφορετική κατά κάποιον τρόπο από εκείνη μιας οποιασδήποτε άλλης τέτοιας </a:t>
            </a:r>
            <a:r>
              <a:rPr lang="el-GR" altLang="el-GR" sz="2400" dirty="0" smtClean="0"/>
              <a:t>σειράς </a:t>
            </a:r>
            <a:r>
              <a:rPr lang="el-GR" altLang="el-GR" sz="2400" dirty="0"/>
              <a:t>και η οποία εξελίσσεται ξεχωριστά από όλες τις σειρές που βρίσκονται εκτός </a:t>
            </a:r>
            <a:r>
              <a:rPr lang="el-GR" altLang="el-GR" sz="2400" dirty="0" smtClean="0"/>
              <a:t>του </a:t>
            </a:r>
            <a:r>
              <a:rPr lang="el-GR" altLang="el-GR" sz="2400" dirty="0"/>
              <a:t>εύρους της προσαρμοστικής ζώνης.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συνιστά είδος; 3/4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628650" y="1685165"/>
            <a:ext cx="8292612" cy="478071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300" b="1" dirty="0"/>
              <a:t>6 διαφορετικές θεωρήσεις της έννοιας του είδους (από τον </a:t>
            </a:r>
            <a:r>
              <a:rPr lang="el-GR" sz="3300" b="1" dirty="0" err="1"/>
              <a:t>Bisby</a:t>
            </a:r>
            <a:r>
              <a:rPr lang="el-GR" sz="3300" b="1" dirty="0"/>
              <a:t> 1995</a:t>
            </a:r>
            <a:r>
              <a:rPr lang="el-GR" sz="3300" b="1" dirty="0" smtClean="0"/>
              <a:t>).</a:t>
            </a:r>
          </a:p>
          <a:p>
            <a:pPr marL="0" indent="0">
              <a:buNone/>
            </a:pPr>
            <a:endParaRPr lang="el-GR" sz="2800" b="1" dirty="0"/>
          </a:p>
          <a:p>
            <a:pPr marL="0" indent="0">
              <a:lnSpc>
                <a:spcPct val="110000"/>
              </a:lnSpc>
              <a:buNone/>
            </a:pPr>
            <a:r>
              <a:rPr lang="el-GR" altLang="el-GR" sz="2800" b="1" i="1" dirty="0"/>
              <a:t>3. Εξελικτικό είδος</a:t>
            </a:r>
            <a:r>
              <a:rPr lang="el-GR" altLang="el-GR" sz="2800" dirty="0"/>
              <a:t> : μοναδική γενεαλογική σειρά πληθυσμών που διαθέτουν </a:t>
            </a:r>
            <a:r>
              <a:rPr lang="el-GR" altLang="el-GR" sz="2800" dirty="0" smtClean="0"/>
              <a:t>προγόνους διαφορετικούς </a:t>
            </a:r>
            <a:r>
              <a:rPr lang="el-GR" altLang="el-GR" sz="2800" dirty="0"/>
              <a:t>από άλλες γενεαλογικές σειρές και η οποία έχει ιδιαίτερες εξελικτικές </a:t>
            </a:r>
            <a:r>
              <a:rPr lang="el-GR" altLang="el-GR" sz="2800" dirty="0" smtClean="0"/>
              <a:t>τάσεις </a:t>
            </a:r>
            <a:r>
              <a:rPr lang="el-GR" altLang="el-GR" sz="2800" dirty="0"/>
              <a:t>και ιστορική μοίρα</a:t>
            </a:r>
            <a:r>
              <a:rPr lang="el-GR" altLang="el-GR" sz="28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altLang="el-GR" sz="2800" b="1" i="1" dirty="0" smtClean="0"/>
              <a:t>4</a:t>
            </a:r>
            <a:r>
              <a:rPr lang="el-GR" altLang="el-GR" sz="2800" b="1" i="1" dirty="0"/>
              <a:t>. Μορφολογικό είδος </a:t>
            </a:r>
            <a:r>
              <a:rPr lang="el-GR" altLang="el-GR" sz="2800" dirty="0"/>
              <a:t>: πρόκειται για τους μικρότερους φυσικούς πληθυσμούς που </a:t>
            </a:r>
            <a:r>
              <a:rPr lang="el-GR" altLang="el-GR" sz="2800" dirty="0" smtClean="0"/>
              <a:t>βρίσκονται </a:t>
            </a:r>
            <a:r>
              <a:rPr lang="el-GR" altLang="el-GR" sz="2800" dirty="0"/>
              <a:t>μονίμως χωριστά ο ένας από τον άλλο λόγω κάποιας ευδιάκριτης </a:t>
            </a:r>
            <a:r>
              <a:rPr lang="el-GR" altLang="el-GR" sz="2800" dirty="0" smtClean="0"/>
              <a:t>ασυνέχειας των </a:t>
            </a:r>
            <a:r>
              <a:rPr lang="el-GR" altLang="el-GR" sz="2800" dirty="0"/>
              <a:t>κληρονομήσιμων χαρακτηριστικών (</a:t>
            </a:r>
            <a:r>
              <a:rPr lang="el-GR" altLang="el-GR" sz="2800" dirty="0" err="1"/>
              <a:t>π.χ</a:t>
            </a:r>
            <a:r>
              <a:rPr lang="el-GR" altLang="el-GR" sz="2800" dirty="0"/>
              <a:t> μορφολογία, συμπεριφορά, βιοχημεία</a:t>
            </a:r>
            <a:r>
              <a:rPr lang="el-GR" altLang="el-GR" sz="2800" dirty="0" smtClean="0"/>
              <a:t>).</a:t>
            </a:r>
            <a:endParaRPr lang="el-GR" altLang="el-GR" sz="28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συνιστά είδος; 4/4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628650" y="1685165"/>
            <a:ext cx="8292612" cy="478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6 διαφορετικές θεωρήσεις της έννοιας του είδους (από τον </a:t>
            </a:r>
            <a:r>
              <a:rPr lang="el-GR" sz="2800" b="1" dirty="0" err="1"/>
              <a:t>Bisby</a:t>
            </a:r>
            <a:r>
              <a:rPr lang="el-GR" sz="2800" b="1" dirty="0"/>
              <a:t> 1995</a:t>
            </a:r>
            <a:r>
              <a:rPr lang="el-GR" sz="2800" b="1" dirty="0" smtClean="0"/>
              <a:t>).</a:t>
            </a:r>
          </a:p>
          <a:p>
            <a:pPr marL="0" indent="0">
              <a:buNone/>
            </a:pPr>
            <a:endParaRPr lang="el-GR" sz="2800" b="1" dirty="0"/>
          </a:p>
          <a:p>
            <a:pPr marL="0" indent="0" algn="just">
              <a:buNone/>
            </a:pPr>
            <a:r>
              <a:rPr lang="el-GR" altLang="el-GR" sz="2400" b="1" i="1" dirty="0" smtClean="0"/>
              <a:t>5. Φυλογενετικό </a:t>
            </a:r>
            <a:r>
              <a:rPr lang="el-GR" altLang="el-GR" sz="2400" b="1" i="1" dirty="0"/>
              <a:t>είδος</a:t>
            </a:r>
            <a:r>
              <a:rPr lang="el-GR" altLang="el-GR" sz="2400" dirty="0"/>
              <a:t> : η μικρότερη ομάδα οργανισμών που ξεχωρίζει διαγνωστικά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άλλες τέτοιες ομάδες, μέσα στην οποία υπάρχει </a:t>
            </a:r>
            <a:r>
              <a:rPr lang="el-GR" altLang="el-GR" sz="2400" dirty="0" err="1"/>
              <a:t>γενεολογικό</a:t>
            </a:r>
            <a:r>
              <a:rPr lang="el-GR" altLang="el-GR" sz="2400" dirty="0"/>
              <a:t> πρότυπο καταγωγής.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400" b="1" i="1" dirty="0"/>
              <a:t>6. Είδος αναγνώρισης</a:t>
            </a:r>
            <a:r>
              <a:rPr lang="el-GR" altLang="el-GR" sz="2400" dirty="0"/>
              <a:t> (</a:t>
            </a:r>
            <a:r>
              <a:rPr lang="el-GR" altLang="el-GR" sz="2400" i="1" dirty="0"/>
              <a:t>Είδος ορισμένο μέσω αναγνώρισης</a:t>
            </a:r>
            <a:r>
              <a:rPr lang="el-GR" altLang="el-GR" sz="2400" dirty="0"/>
              <a:t>)</a:t>
            </a:r>
            <a:r>
              <a:rPr lang="el-GR" altLang="el-GR" sz="2400" b="1" i="1" dirty="0"/>
              <a:t> :</a:t>
            </a:r>
            <a:r>
              <a:rPr lang="el-GR" altLang="el-GR" sz="2400" dirty="0"/>
              <a:t> ομάδα </a:t>
            </a:r>
            <a:r>
              <a:rPr lang="el-GR" altLang="el-GR" sz="2400" dirty="0" smtClean="0"/>
              <a:t>οργανισμών που </a:t>
            </a:r>
            <a:r>
              <a:rPr lang="el-GR" altLang="el-GR" sz="2400" dirty="0"/>
              <a:t>αναγνωρίζονται μεταξύ τους με σκοπό το ζευγάρωμα και τη γονιμοποίηση.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4. Εισαγωγή στην Βιοποικιλότητα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1803</Words>
  <Application>Microsoft Office PowerPoint</Application>
  <PresentationFormat>On-screen Show (4:3)</PresentationFormat>
  <Paragraphs>196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MS PGothic</vt:lpstr>
      <vt:lpstr>Tahoma</vt:lpstr>
      <vt:lpstr>Wingdings</vt:lpstr>
      <vt:lpstr>Θέμα του Office</vt:lpstr>
      <vt:lpstr>Ζωική Ποικιλότητα</vt:lpstr>
      <vt:lpstr>Τι είναι η Βιοποικιλότητα;</vt:lpstr>
      <vt:lpstr>Bιοποικιλότητα  και η Σύμβαση του Rio 1/2</vt:lpstr>
      <vt:lpstr>Bιοποικιλότητα  και η Σύμβαση του Rio 2/2</vt:lpstr>
      <vt:lpstr>Συστατικά Βιοποικιλότητας</vt:lpstr>
      <vt:lpstr>Τι συνιστά είδος; 1/4</vt:lpstr>
      <vt:lpstr>Τι συνιστά είδος; 2/4</vt:lpstr>
      <vt:lpstr>Τι συνιστά είδος; 3/4</vt:lpstr>
      <vt:lpstr>Τι συνιστά είδος; 4/4</vt:lpstr>
      <vt:lpstr>Τα συστατικά της Βιοποικιλότητας </vt:lpstr>
      <vt:lpstr>Μέτρηση της Βιοποικιλότητας 1/8</vt:lpstr>
      <vt:lpstr>Μέτρηση της Βιοποικιλότητας 2/8</vt:lpstr>
      <vt:lpstr>Μέτρηση της Βιοποικιλότητας 3/8</vt:lpstr>
      <vt:lpstr>Μέτρηση της Βιοποικιλότητας 4/8</vt:lpstr>
      <vt:lpstr>Μέτρηση της Βιοποικιλότητας 5/8</vt:lpstr>
      <vt:lpstr>Μέτρηση της Βιοποικιλότητας 6/8</vt:lpstr>
      <vt:lpstr>Μέτρηση της Βιοποικιλότητας 7/8</vt:lpstr>
      <vt:lpstr>Μέτρηση της Βιοποικιλότητας 8/8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158</cp:revision>
  <dcterms:created xsi:type="dcterms:W3CDTF">2015-03-24T06:43:16Z</dcterms:created>
  <dcterms:modified xsi:type="dcterms:W3CDTF">2015-11-22T21:08:37Z</dcterms:modified>
</cp:coreProperties>
</file>