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15" r:id="rId1"/>
  </p:sldMasterIdLst>
  <p:notesMasterIdLst>
    <p:notesMasterId r:id="rId96"/>
  </p:notesMasterIdLst>
  <p:handoutMasterIdLst>
    <p:handoutMasterId r:id="rId97"/>
  </p:handoutMasterIdLst>
  <p:sldIdLst>
    <p:sldId id="256" r:id="rId2"/>
    <p:sldId id="264" r:id="rId3"/>
    <p:sldId id="266" r:id="rId4"/>
    <p:sldId id="355" r:id="rId5"/>
    <p:sldId id="268" r:id="rId6"/>
    <p:sldId id="271" r:id="rId7"/>
    <p:sldId id="273" r:id="rId8"/>
    <p:sldId id="283" r:id="rId9"/>
    <p:sldId id="276" r:id="rId10"/>
    <p:sldId id="278" r:id="rId11"/>
    <p:sldId id="354" r:id="rId12"/>
    <p:sldId id="280" r:id="rId13"/>
    <p:sldId id="281" r:id="rId14"/>
    <p:sldId id="282" r:id="rId15"/>
    <p:sldId id="285" r:id="rId16"/>
    <p:sldId id="286" r:id="rId17"/>
    <p:sldId id="288" r:id="rId18"/>
    <p:sldId id="289" r:id="rId19"/>
    <p:sldId id="292" r:id="rId20"/>
    <p:sldId id="293" r:id="rId21"/>
    <p:sldId id="295" r:id="rId22"/>
    <p:sldId id="296" r:id="rId23"/>
    <p:sldId id="298" r:id="rId24"/>
    <p:sldId id="299" r:id="rId25"/>
    <p:sldId id="301" r:id="rId26"/>
    <p:sldId id="302" r:id="rId27"/>
    <p:sldId id="304" r:id="rId28"/>
    <p:sldId id="305" r:id="rId29"/>
    <p:sldId id="306" r:id="rId30"/>
    <p:sldId id="308" r:id="rId31"/>
    <p:sldId id="310" r:id="rId32"/>
    <p:sldId id="311" r:id="rId33"/>
    <p:sldId id="312" r:id="rId34"/>
    <p:sldId id="314" r:id="rId35"/>
    <p:sldId id="315" r:id="rId36"/>
    <p:sldId id="316" r:id="rId37"/>
    <p:sldId id="318" r:id="rId38"/>
    <p:sldId id="319" r:id="rId39"/>
    <p:sldId id="320" r:id="rId40"/>
    <p:sldId id="322" r:id="rId41"/>
    <p:sldId id="323" r:id="rId42"/>
    <p:sldId id="325" r:id="rId43"/>
    <p:sldId id="382" r:id="rId44"/>
    <p:sldId id="327" r:id="rId45"/>
    <p:sldId id="328" r:id="rId46"/>
    <p:sldId id="329" r:id="rId47"/>
    <p:sldId id="353" r:id="rId48"/>
    <p:sldId id="399" r:id="rId49"/>
    <p:sldId id="331" r:id="rId50"/>
    <p:sldId id="332" r:id="rId51"/>
    <p:sldId id="334" r:id="rId52"/>
    <p:sldId id="335" r:id="rId53"/>
    <p:sldId id="336" r:id="rId54"/>
    <p:sldId id="338" r:id="rId55"/>
    <p:sldId id="339" r:id="rId56"/>
    <p:sldId id="340" r:id="rId57"/>
    <p:sldId id="342" r:id="rId58"/>
    <p:sldId id="344" r:id="rId59"/>
    <p:sldId id="345" r:id="rId60"/>
    <p:sldId id="346" r:id="rId61"/>
    <p:sldId id="352" r:id="rId62"/>
    <p:sldId id="347" r:id="rId63"/>
    <p:sldId id="349" r:id="rId64"/>
    <p:sldId id="351" r:id="rId65"/>
    <p:sldId id="356" r:id="rId66"/>
    <p:sldId id="359" r:id="rId67"/>
    <p:sldId id="357" r:id="rId68"/>
    <p:sldId id="361" r:id="rId69"/>
    <p:sldId id="362" r:id="rId70"/>
    <p:sldId id="364" r:id="rId71"/>
    <p:sldId id="365" r:id="rId72"/>
    <p:sldId id="366" r:id="rId73"/>
    <p:sldId id="377" r:id="rId74"/>
    <p:sldId id="378" r:id="rId75"/>
    <p:sldId id="379" r:id="rId76"/>
    <p:sldId id="373" r:id="rId77"/>
    <p:sldId id="370" r:id="rId78"/>
    <p:sldId id="371" r:id="rId79"/>
    <p:sldId id="372" r:id="rId80"/>
    <p:sldId id="374" r:id="rId81"/>
    <p:sldId id="375" r:id="rId82"/>
    <p:sldId id="376" r:id="rId83"/>
    <p:sldId id="393" r:id="rId84"/>
    <p:sldId id="394" r:id="rId85"/>
    <p:sldId id="395" r:id="rId86"/>
    <p:sldId id="396" r:id="rId87"/>
    <p:sldId id="397" r:id="rId88"/>
    <p:sldId id="398" r:id="rId89"/>
    <p:sldId id="387" r:id="rId90"/>
    <p:sldId id="388" r:id="rId91"/>
    <p:sldId id="392" r:id="rId92"/>
    <p:sldId id="389" r:id="rId93"/>
    <p:sldId id="390" r:id="rId94"/>
    <p:sldId id="391" r:id="rId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5075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178" autoAdjust="0"/>
    <p:restoredTop sz="80072" autoAdjust="0"/>
  </p:normalViewPr>
  <p:slideViewPr>
    <p:cSldViewPr snapToGrid="0">
      <p:cViewPr varScale="1">
        <p:scale>
          <a:sx n="59" d="100"/>
          <a:sy n="59" d="100"/>
        </p:scale>
        <p:origin x="246" y="78"/>
      </p:cViewPr>
      <p:guideLst>
        <p:guide orient="horz" pos="2184"/>
        <p:guide pos="2880"/>
      </p:guideLst>
    </p:cSldViewPr>
  </p:slideViewPr>
  <p:outlineViewPr>
    <p:cViewPr>
      <p:scale>
        <a:sx n="33" d="100"/>
        <a:sy n="33" d="100"/>
      </p:scale>
      <p:origin x="0" y="-8050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115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28CEE2-BE54-433C-847E-1309FA37934B}" type="datetimeFigureOut">
              <a:rPr lang="en-US" smtClean="0"/>
              <a:t>10/18/2015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l-GR" smtClean="0"/>
              <a:t>Αναπαραγωγή</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67EFCC-9FFA-4520-A7E4-771D4372FDFD}" type="slidenum">
              <a:rPr lang="en-US" smtClean="0"/>
              <a:t>‹#›</a:t>
            </a:fld>
            <a:endParaRPr lang="en-US"/>
          </a:p>
        </p:txBody>
      </p:sp>
    </p:spTree>
    <p:extLst>
      <p:ext uri="{BB962C8B-B14F-4D97-AF65-F5344CB8AC3E}">
        <p14:creationId xmlns:p14="http://schemas.microsoft.com/office/powerpoint/2010/main" val="1085731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5A15CB-E518-42D0-B086-3B1AF5864A87}" type="datetimeFigureOut">
              <a:rPr lang="en-US" smtClean="0"/>
              <a:t>10/18/2015</a:t>
            </a:fld>
            <a:endParaRPr lang="en-US"/>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l-GR" smtClean="0"/>
              <a:t>Αναπαραγωγή</a:t>
            </a:r>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CDB2FB-1A1E-483C-8906-5BB705B5523B}" type="slidenum">
              <a:rPr lang="en-US" smtClean="0"/>
              <a:t>‹#›</a:t>
            </a:fld>
            <a:endParaRPr lang="en-US"/>
          </a:p>
        </p:txBody>
      </p:sp>
    </p:spTree>
    <p:extLst>
      <p:ext uri="{BB962C8B-B14F-4D97-AF65-F5344CB8AC3E}">
        <p14:creationId xmlns:p14="http://schemas.microsoft.com/office/powerpoint/2010/main" val="43365801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1</a:t>
            </a:fld>
            <a:endParaRPr lang="en-US" dirty="0"/>
          </a:p>
        </p:txBody>
      </p:sp>
    </p:spTree>
    <p:extLst>
      <p:ext uri="{BB962C8B-B14F-4D97-AF65-F5344CB8AC3E}">
        <p14:creationId xmlns:p14="http://schemas.microsoft.com/office/powerpoint/2010/main" val="4226633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F8CDB2FB-1A1E-483C-8906-5BB705B5523B}" type="slidenum">
              <a:rPr lang="en-US" smtClean="0"/>
              <a:t>39</a:t>
            </a:fld>
            <a:endParaRPr lang="en-US"/>
          </a:p>
        </p:txBody>
      </p:sp>
    </p:spTree>
    <p:extLst>
      <p:ext uri="{BB962C8B-B14F-4D97-AF65-F5344CB8AC3E}">
        <p14:creationId xmlns:p14="http://schemas.microsoft.com/office/powerpoint/2010/main" val="1704067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fld id="{F8CDB2FB-1A1E-483C-8906-5BB705B5523B}" type="slidenum">
              <a:rPr lang="en-US" smtClean="0"/>
              <a:t>42</a:t>
            </a:fld>
            <a:endParaRPr lang="en-US"/>
          </a:p>
        </p:txBody>
      </p:sp>
    </p:spTree>
    <p:extLst>
      <p:ext uri="{BB962C8B-B14F-4D97-AF65-F5344CB8AC3E}">
        <p14:creationId xmlns:p14="http://schemas.microsoft.com/office/powerpoint/2010/main" val="2004525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F8CDB2FB-1A1E-483C-8906-5BB705B5523B}" type="slidenum">
              <a:rPr lang="en-US" smtClean="0"/>
              <a:t>43</a:t>
            </a:fld>
            <a:endParaRPr lang="en-US"/>
          </a:p>
        </p:txBody>
      </p:sp>
    </p:spTree>
    <p:extLst>
      <p:ext uri="{BB962C8B-B14F-4D97-AF65-F5344CB8AC3E}">
        <p14:creationId xmlns:p14="http://schemas.microsoft.com/office/powerpoint/2010/main" val="1455559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F8CDB2FB-1A1E-483C-8906-5BB705B5523B}" type="slidenum">
              <a:rPr lang="en-US" smtClean="0"/>
              <a:t>53</a:t>
            </a:fld>
            <a:endParaRPr lang="en-US"/>
          </a:p>
        </p:txBody>
      </p:sp>
    </p:spTree>
    <p:extLst>
      <p:ext uri="{BB962C8B-B14F-4D97-AF65-F5344CB8AC3E}">
        <p14:creationId xmlns:p14="http://schemas.microsoft.com/office/powerpoint/2010/main" val="1953469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56</a:t>
            </a:fld>
            <a:endParaRPr lang="en-US"/>
          </a:p>
        </p:txBody>
      </p:sp>
    </p:spTree>
    <p:extLst>
      <p:ext uri="{BB962C8B-B14F-4D97-AF65-F5344CB8AC3E}">
        <p14:creationId xmlns:p14="http://schemas.microsoft.com/office/powerpoint/2010/main" val="703643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F8CDB2FB-1A1E-483C-8906-5BB705B5523B}" type="slidenum">
              <a:rPr lang="en-US" smtClean="0"/>
              <a:t>57</a:t>
            </a:fld>
            <a:endParaRPr lang="en-US"/>
          </a:p>
        </p:txBody>
      </p:sp>
    </p:spTree>
    <p:extLst>
      <p:ext uri="{BB962C8B-B14F-4D97-AF65-F5344CB8AC3E}">
        <p14:creationId xmlns:p14="http://schemas.microsoft.com/office/powerpoint/2010/main" val="670424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58</a:t>
            </a:fld>
            <a:endParaRPr lang="en-US"/>
          </a:p>
        </p:txBody>
      </p:sp>
    </p:spTree>
    <p:extLst>
      <p:ext uri="{BB962C8B-B14F-4D97-AF65-F5344CB8AC3E}">
        <p14:creationId xmlns:p14="http://schemas.microsoft.com/office/powerpoint/2010/main" val="2258666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F8CDB2FB-1A1E-483C-8906-5BB705B5523B}" type="slidenum">
              <a:rPr lang="en-US" smtClean="0"/>
              <a:t>60</a:t>
            </a:fld>
            <a:endParaRPr lang="en-US"/>
          </a:p>
        </p:txBody>
      </p:sp>
    </p:spTree>
    <p:extLst>
      <p:ext uri="{BB962C8B-B14F-4D97-AF65-F5344CB8AC3E}">
        <p14:creationId xmlns:p14="http://schemas.microsoft.com/office/powerpoint/2010/main" val="3479554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F8CDB2FB-1A1E-483C-8906-5BB705B5523B}" type="slidenum">
              <a:rPr lang="en-US" smtClean="0"/>
              <a:t>67</a:t>
            </a:fld>
            <a:endParaRPr lang="en-US"/>
          </a:p>
        </p:txBody>
      </p:sp>
    </p:spTree>
    <p:extLst>
      <p:ext uri="{BB962C8B-B14F-4D97-AF65-F5344CB8AC3E}">
        <p14:creationId xmlns:p14="http://schemas.microsoft.com/office/powerpoint/2010/main" val="4004617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F8CDB2FB-1A1E-483C-8906-5BB705B5523B}" type="slidenum">
              <a:rPr lang="en-US" smtClean="0"/>
              <a:t>72</a:t>
            </a:fld>
            <a:endParaRPr lang="en-US"/>
          </a:p>
        </p:txBody>
      </p:sp>
    </p:spTree>
    <p:extLst>
      <p:ext uri="{BB962C8B-B14F-4D97-AF65-F5344CB8AC3E}">
        <p14:creationId xmlns:p14="http://schemas.microsoft.com/office/powerpoint/2010/main" val="906300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a:t>
            </a:fld>
            <a:endParaRPr lang="el-GR" dirty="0"/>
          </a:p>
        </p:txBody>
      </p:sp>
    </p:spTree>
    <p:extLst>
      <p:ext uri="{BB962C8B-B14F-4D97-AF65-F5344CB8AC3E}">
        <p14:creationId xmlns:p14="http://schemas.microsoft.com/office/powerpoint/2010/main" val="140197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75</a:t>
            </a:fld>
            <a:endParaRPr lang="en-US"/>
          </a:p>
        </p:txBody>
      </p:sp>
    </p:spTree>
    <p:extLst>
      <p:ext uri="{BB962C8B-B14F-4D97-AF65-F5344CB8AC3E}">
        <p14:creationId xmlns:p14="http://schemas.microsoft.com/office/powerpoint/2010/main" val="151314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79</a:t>
            </a:fld>
            <a:endParaRPr lang="en-US"/>
          </a:p>
        </p:txBody>
      </p:sp>
    </p:spTree>
    <p:extLst>
      <p:ext uri="{BB962C8B-B14F-4D97-AF65-F5344CB8AC3E}">
        <p14:creationId xmlns:p14="http://schemas.microsoft.com/office/powerpoint/2010/main" val="1651735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F8CDB2FB-1A1E-483C-8906-5BB705B5523B}" type="slidenum">
              <a:rPr lang="en-US" smtClean="0"/>
              <a:t>81</a:t>
            </a:fld>
            <a:endParaRPr lang="en-US"/>
          </a:p>
        </p:txBody>
      </p:sp>
    </p:spTree>
    <p:extLst>
      <p:ext uri="{BB962C8B-B14F-4D97-AF65-F5344CB8AC3E}">
        <p14:creationId xmlns:p14="http://schemas.microsoft.com/office/powerpoint/2010/main" val="4180406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F8CDB2FB-1A1E-483C-8906-5BB705B5523B}" type="slidenum">
              <a:rPr lang="en-US" smtClean="0"/>
              <a:t>82</a:t>
            </a:fld>
            <a:endParaRPr lang="en-US"/>
          </a:p>
        </p:txBody>
      </p:sp>
    </p:spTree>
    <p:extLst>
      <p:ext uri="{BB962C8B-B14F-4D97-AF65-F5344CB8AC3E}">
        <p14:creationId xmlns:p14="http://schemas.microsoft.com/office/powerpoint/2010/main" val="1336489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n-US" smtClean="0">
                <a:ea typeface="ＭＳ Ｐゴシック" panose="020B0600070205080204" pitchFamily="34" charset="-128"/>
              </a:rPr>
              <a:t>Εικόνα 39: </a:t>
            </a:r>
            <a:endParaRPr lang="en-US" altLang="en-US" smtClean="0">
              <a:ea typeface="ＭＳ Ｐゴシック" panose="020B0600070205080204" pitchFamily="34" charset="-128"/>
            </a:endParaRPr>
          </a:p>
        </p:txBody>
      </p:sp>
      <p:sp>
        <p:nvSpPr>
          <p:cNvPr id="10957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CC6DCB-DD17-4723-A5B2-2AEE4887D6B7}" type="slidenum">
              <a:rPr lang="en-US" altLang="en-US" sz="1200" smtClean="0"/>
              <a:pPr/>
              <a:t>83</a:t>
            </a:fld>
            <a:endParaRPr lang="en-US" altLang="en-US" sz="1200" smtClean="0"/>
          </a:p>
        </p:txBody>
      </p:sp>
    </p:spTree>
    <p:extLst>
      <p:ext uri="{BB962C8B-B14F-4D97-AF65-F5344CB8AC3E}">
        <p14:creationId xmlns:p14="http://schemas.microsoft.com/office/powerpoint/2010/main" val="1441749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B2FB-1A1E-483C-8906-5BB705B5523B}" type="slidenum">
              <a:rPr lang="en-US" smtClean="0"/>
              <a:t>87</a:t>
            </a:fld>
            <a:endParaRPr lang="en-US"/>
          </a:p>
        </p:txBody>
      </p:sp>
    </p:spTree>
    <p:extLst>
      <p:ext uri="{BB962C8B-B14F-4D97-AF65-F5344CB8AC3E}">
        <p14:creationId xmlns:p14="http://schemas.microsoft.com/office/powerpoint/2010/main" val="645261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89</a:t>
            </a:fld>
            <a:endParaRPr lang="el-GR"/>
          </a:p>
        </p:txBody>
      </p:sp>
    </p:spTree>
    <p:extLst>
      <p:ext uri="{BB962C8B-B14F-4D97-AF65-F5344CB8AC3E}">
        <p14:creationId xmlns:p14="http://schemas.microsoft.com/office/powerpoint/2010/main" val="1873006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90</a:t>
            </a:fld>
            <a:endParaRPr lang="el-GR"/>
          </a:p>
        </p:txBody>
      </p:sp>
    </p:spTree>
    <p:extLst>
      <p:ext uri="{BB962C8B-B14F-4D97-AF65-F5344CB8AC3E}">
        <p14:creationId xmlns:p14="http://schemas.microsoft.com/office/powerpoint/2010/main" val="1813255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91</a:t>
            </a:fld>
            <a:endParaRPr lang="el-GR"/>
          </a:p>
        </p:txBody>
      </p:sp>
    </p:spTree>
    <p:extLst>
      <p:ext uri="{BB962C8B-B14F-4D97-AF65-F5344CB8AC3E}">
        <p14:creationId xmlns:p14="http://schemas.microsoft.com/office/powerpoint/2010/main" val="2342475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92</a:t>
            </a:fld>
            <a:endParaRPr lang="el-GR"/>
          </a:p>
        </p:txBody>
      </p:sp>
    </p:spTree>
    <p:extLst>
      <p:ext uri="{BB962C8B-B14F-4D97-AF65-F5344CB8AC3E}">
        <p14:creationId xmlns:p14="http://schemas.microsoft.com/office/powerpoint/2010/main" val="1243487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5</a:t>
            </a:fld>
            <a:endParaRPr lang="en-US"/>
          </a:p>
        </p:txBody>
      </p:sp>
    </p:spTree>
    <p:extLst>
      <p:ext uri="{BB962C8B-B14F-4D97-AF65-F5344CB8AC3E}">
        <p14:creationId xmlns:p14="http://schemas.microsoft.com/office/powerpoint/2010/main" val="29497829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93</a:t>
            </a:fld>
            <a:endParaRPr lang="el-GR"/>
          </a:p>
        </p:txBody>
      </p:sp>
    </p:spTree>
    <p:extLst>
      <p:ext uri="{BB962C8B-B14F-4D97-AF65-F5344CB8AC3E}">
        <p14:creationId xmlns:p14="http://schemas.microsoft.com/office/powerpoint/2010/main" val="2133358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94</a:t>
            </a:fld>
            <a:endParaRPr lang="el-GR"/>
          </a:p>
        </p:txBody>
      </p:sp>
    </p:spTree>
    <p:extLst>
      <p:ext uri="{BB962C8B-B14F-4D97-AF65-F5344CB8AC3E}">
        <p14:creationId xmlns:p14="http://schemas.microsoft.com/office/powerpoint/2010/main" val="1539123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9</a:t>
            </a:fld>
            <a:endParaRPr lang="en-US"/>
          </a:p>
        </p:txBody>
      </p:sp>
    </p:spTree>
    <p:extLst>
      <p:ext uri="{BB962C8B-B14F-4D97-AF65-F5344CB8AC3E}">
        <p14:creationId xmlns:p14="http://schemas.microsoft.com/office/powerpoint/2010/main" val="1183219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16</a:t>
            </a:fld>
            <a:endParaRPr lang="en-US"/>
          </a:p>
        </p:txBody>
      </p:sp>
    </p:spTree>
    <p:extLst>
      <p:ext uri="{BB962C8B-B14F-4D97-AF65-F5344CB8AC3E}">
        <p14:creationId xmlns:p14="http://schemas.microsoft.com/office/powerpoint/2010/main" val="2417901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26</a:t>
            </a:fld>
            <a:endParaRPr lang="en-US"/>
          </a:p>
        </p:txBody>
      </p:sp>
    </p:spTree>
    <p:extLst>
      <p:ext uri="{BB962C8B-B14F-4D97-AF65-F5344CB8AC3E}">
        <p14:creationId xmlns:p14="http://schemas.microsoft.com/office/powerpoint/2010/main" val="2742733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29</a:t>
            </a:fld>
            <a:endParaRPr lang="en-US"/>
          </a:p>
        </p:txBody>
      </p:sp>
    </p:spTree>
    <p:extLst>
      <p:ext uri="{BB962C8B-B14F-4D97-AF65-F5344CB8AC3E}">
        <p14:creationId xmlns:p14="http://schemas.microsoft.com/office/powerpoint/2010/main" val="945865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F8CDB2FB-1A1E-483C-8906-5BB705B5523B}" type="slidenum">
              <a:rPr lang="en-US" smtClean="0"/>
              <a:t>33</a:t>
            </a:fld>
            <a:endParaRPr lang="en-US"/>
          </a:p>
        </p:txBody>
      </p:sp>
    </p:spTree>
    <p:extLst>
      <p:ext uri="{BB962C8B-B14F-4D97-AF65-F5344CB8AC3E}">
        <p14:creationId xmlns:p14="http://schemas.microsoft.com/office/powerpoint/2010/main" val="780029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F8CDB2FB-1A1E-483C-8906-5BB705B5523B}" type="slidenum">
              <a:rPr lang="en-US" smtClean="0"/>
              <a:t>36</a:t>
            </a:fld>
            <a:endParaRPr lang="en-US"/>
          </a:p>
        </p:txBody>
      </p:sp>
    </p:spTree>
    <p:extLst>
      <p:ext uri="{BB962C8B-B14F-4D97-AF65-F5344CB8AC3E}">
        <p14:creationId xmlns:p14="http://schemas.microsoft.com/office/powerpoint/2010/main" val="11408461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Διαφάνεια τίτλου">
    <p:spTree>
      <p:nvGrpSpPr>
        <p:cNvPr id="1" name=""/>
        <p:cNvGrpSpPr/>
        <p:nvPr/>
      </p:nvGrpSpPr>
      <p:grpSpPr>
        <a:xfrm>
          <a:off x="0" y="0"/>
          <a:ext cx="0" cy="0"/>
          <a:chOff x="0" y="0"/>
          <a:chExt cx="0" cy="0"/>
        </a:xfrm>
      </p:grpSpPr>
      <p:pic>
        <p:nvPicPr>
          <p:cNvPr id="4" name="Picture 7" descr="Λογότυπο Εθνικόν και Καποδιστριακόν Πανεπιστήμιον Αθηνών"/>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22300"/>
            <a:ext cx="41481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651819"/>
            <a:ext cx="7772400" cy="1415846"/>
          </a:xfrm>
        </p:spPr>
        <p:txBody>
          <a:bodyPr anchor="b"/>
          <a:lstStyle>
            <a:lvl1pPr algn="ctr">
              <a:defRPr sz="4400"/>
            </a:lvl1pPr>
          </a:lstStyle>
          <a:p>
            <a:r>
              <a:rPr lang="el-GR" smtClean="0"/>
              <a:t>Στυλ κύριου τίτλου</a:t>
            </a:r>
            <a:endParaRPr lang="en-US" dirty="0"/>
          </a:p>
        </p:txBody>
      </p:sp>
      <p:sp>
        <p:nvSpPr>
          <p:cNvPr id="5" name="Θέση κειμένου 4"/>
          <p:cNvSpPr>
            <a:spLocks noGrp="1"/>
          </p:cNvSpPr>
          <p:nvPr>
            <p:ph type="body" sz="quarter" idx="10"/>
          </p:nvPr>
        </p:nvSpPr>
        <p:spPr>
          <a:xfrm>
            <a:off x="971551" y="3573463"/>
            <a:ext cx="7272338" cy="2087562"/>
          </a:xfrm>
        </p:spPr>
        <p:txBody>
          <a:bodyPr>
            <a:noAutofit/>
          </a:bodyPr>
          <a:lstStyle>
            <a:lvl1pPr marL="0" indent="0" algn="ctr">
              <a:buFont typeface="Arial" panose="020B0604020202020204" pitchFamily="34" charset="0"/>
              <a:buNone/>
              <a:defRPr sz="2800" baseline="0"/>
            </a:lvl1pPr>
            <a:lvl2pPr marL="457200" indent="0">
              <a:buNone/>
              <a:defRPr/>
            </a:lvl2pPr>
            <a:lvl3pPr marL="914400" indent="0">
              <a:buNone/>
              <a:defRPr/>
            </a:lvl3pPr>
            <a:lvl4pPr marL="1371600" indent="0">
              <a:buNone/>
              <a:defRPr/>
            </a:lvl4pPr>
            <a:lvl5pPr marL="1828800" indent="0">
              <a:buNone/>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420687"/>
            <a:ext cx="4591050" cy="1219200"/>
          </a:xfrm>
          <a:prstGeom prst="rect">
            <a:avLst/>
          </a:prstGeom>
        </p:spPr>
      </p:pic>
      <p:pic>
        <p:nvPicPr>
          <p:cNvPr id="7" name="Εικόνα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8686" y="432619"/>
            <a:ext cx="4591050" cy="1219200"/>
          </a:xfrm>
          <a:prstGeom prst="rect">
            <a:avLst/>
          </a:prstGeom>
        </p:spPr>
      </p:pic>
    </p:spTree>
    <p:extLst>
      <p:ext uri="{BB962C8B-B14F-4D97-AF65-F5344CB8AC3E}">
        <p14:creationId xmlns:p14="http://schemas.microsoft.com/office/powerpoint/2010/main" val="507445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περιεχομένου 5"/>
          <p:cNvSpPr>
            <a:spLocks noGrp="1"/>
          </p:cNvSpPr>
          <p:nvPr>
            <p:ph sz="quarter" idx="12"/>
          </p:nvPr>
        </p:nvSpPr>
        <p:spPr>
          <a:xfrm>
            <a:off x="3790950" y="1828802"/>
            <a:ext cx="4724400" cy="43799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κειμένου 7"/>
          <p:cNvSpPr>
            <a:spLocks noGrp="1"/>
          </p:cNvSpPr>
          <p:nvPr>
            <p:ph type="body" sz="quarter" idx="13"/>
          </p:nvPr>
        </p:nvSpPr>
        <p:spPr>
          <a:xfrm>
            <a:off x="628651" y="1798638"/>
            <a:ext cx="3101975" cy="44100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4"/>
          </p:nvPr>
        </p:nvSpPr>
        <p:spPr/>
        <p:txBody>
          <a:bodyPr/>
          <a:lstStyle>
            <a:lvl1pPr>
              <a:defRPr/>
            </a:lvl1pPr>
          </a:lstStyle>
          <a:p>
            <a:r>
              <a:rPr lang="el-GR" smtClean="0"/>
              <a:t>Ενότητα 4. Η Διαδικασία της Αναπαραγωγής</a:t>
            </a:r>
            <a:endParaRPr lang="en-US" dirty="0"/>
          </a:p>
        </p:txBody>
      </p:sp>
      <p:sp>
        <p:nvSpPr>
          <p:cNvPr id="7" name="Slide Number Placeholder 5"/>
          <p:cNvSpPr>
            <a:spLocks noGrp="1"/>
          </p:cNvSpPr>
          <p:nvPr>
            <p:ph type="sldNum" sz="quarter" idx="15"/>
          </p:nvPr>
        </p:nvSpPr>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3471624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5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εικόνας 5"/>
          <p:cNvSpPr>
            <a:spLocks noGrp="1"/>
          </p:cNvSpPr>
          <p:nvPr>
            <p:ph type="pic" sz="quarter" idx="12"/>
          </p:nvPr>
        </p:nvSpPr>
        <p:spPr>
          <a:xfrm>
            <a:off x="827088" y="2060575"/>
            <a:ext cx="2232025" cy="2376488"/>
          </a:xfrm>
        </p:spPr>
        <p:txBody>
          <a:bodyPr/>
          <a:lstStyle/>
          <a:p>
            <a:r>
              <a:rPr lang="el-GR" smtClean="0"/>
              <a:t>Κάντε κλικ στο εικονίδιο για να προσθέσετε εικόνα</a:t>
            </a:r>
            <a:endParaRPr lang="en-US"/>
          </a:p>
        </p:txBody>
      </p:sp>
      <p:sp>
        <p:nvSpPr>
          <p:cNvPr id="8" name="Θέση εικόνας 7"/>
          <p:cNvSpPr>
            <a:spLocks noGrp="1"/>
          </p:cNvSpPr>
          <p:nvPr>
            <p:ph type="pic" sz="quarter" idx="13"/>
          </p:nvPr>
        </p:nvSpPr>
        <p:spPr>
          <a:xfrm>
            <a:off x="3419475" y="2060575"/>
            <a:ext cx="2232025" cy="2376488"/>
          </a:xfrm>
        </p:spPr>
        <p:txBody>
          <a:bodyPr/>
          <a:lstStyle/>
          <a:p>
            <a:r>
              <a:rPr lang="el-GR" smtClean="0"/>
              <a:t>Κάντε κλικ στο εικονίδιο για να προσθέσετε εικόνα</a:t>
            </a:r>
            <a:endParaRPr lang="en-US"/>
          </a:p>
        </p:txBody>
      </p:sp>
      <p:sp>
        <p:nvSpPr>
          <p:cNvPr id="10" name="Θέση εικόνας 9"/>
          <p:cNvSpPr>
            <a:spLocks noGrp="1"/>
          </p:cNvSpPr>
          <p:nvPr>
            <p:ph type="pic" sz="quarter" idx="14"/>
          </p:nvPr>
        </p:nvSpPr>
        <p:spPr>
          <a:xfrm>
            <a:off x="6011863" y="2060575"/>
            <a:ext cx="2305050" cy="2376488"/>
          </a:xfrm>
        </p:spPr>
        <p:txBody>
          <a:bodyPr/>
          <a:lstStyle/>
          <a:p>
            <a:r>
              <a:rPr lang="el-GR" smtClean="0"/>
              <a:t>Κάντε κλικ στο εικονίδιο για να προσθέσετε εικόνα</a:t>
            </a:r>
            <a:endParaRPr lang="en-US"/>
          </a:p>
        </p:txBody>
      </p:sp>
      <p:sp>
        <p:nvSpPr>
          <p:cNvPr id="12" name="Θέση κειμένου 11"/>
          <p:cNvSpPr>
            <a:spLocks noGrp="1"/>
          </p:cNvSpPr>
          <p:nvPr>
            <p:ph type="body" sz="quarter" idx="15"/>
          </p:nvPr>
        </p:nvSpPr>
        <p:spPr>
          <a:xfrm>
            <a:off x="827088" y="4581525"/>
            <a:ext cx="2232025" cy="431800"/>
          </a:xfrm>
        </p:spPr>
        <p:txBody>
          <a:bodyPr/>
          <a:lstStyle>
            <a:lvl1pPr>
              <a:defRPr sz="2000"/>
            </a:lvl1pPr>
          </a:lstStyle>
          <a:p>
            <a:pPr lvl="0"/>
            <a:r>
              <a:rPr lang="el-GR" smtClean="0"/>
              <a:t>Στυλ υποδείγματος κειμένου</a:t>
            </a:r>
          </a:p>
        </p:txBody>
      </p:sp>
      <p:sp>
        <p:nvSpPr>
          <p:cNvPr id="14" name="Θέση κειμένου 13"/>
          <p:cNvSpPr>
            <a:spLocks noGrp="1"/>
          </p:cNvSpPr>
          <p:nvPr>
            <p:ph type="body" sz="quarter" idx="16"/>
          </p:nvPr>
        </p:nvSpPr>
        <p:spPr>
          <a:xfrm>
            <a:off x="3419475" y="4581525"/>
            <a:ext cx="2232025" cy="431800"/>
          </a:xfrm>
        </p:spPr>
        <p:txBody>
          <a:bodyPr/>
          <a:lstStyle>
            <a:lvl1pPr>
              <a:defRPr sz="2000"/>
            </a:lvl1pPr>
          </a:lstStyle>
          <a:p>
            <a:pPr lvl="0"/>
            <a:r>
              <a:rPr lang="el-GR" smtClean="0"/>
              <a:t>Στυλ υποδείγματος κειμένου</a:t>
            </a:r>
          </a:p>
        </p:txBody>
      </p:sp>
      <p:sp>
        <p:nvSpPr>
          <p:cNvPr id="16" name="Θέση κειμένου 15"/>
          <p:cNvSpPr>
            <a:spLocks noGrp="1"/>
          </p:cNvSpPr>
          <p:nvPr>
            <p:ph type="body" sz="quarter" idx="17"/>
          </p:nvPr>
        </p:nvSpPr>
        <p:spPr>
          <a:xfrm>
            <a:off x="6011863" y="4581525"/>
            <a:ext cx="2305050" cy="431800"/>
          </a:xfrm>
        </p:spPr>
        <p:txBody>
          <a:bodyPr/>
          <a:lstStyle>
            <a:lvl1pPr>
              <a:defRPr sz="2000"/>
            </a:lvl1pPr>
          </a:lstStyle>
          <a:p>
            <a:pPr lvl="0"/>
            <a:r>
              <a:rPr lang="el-GR" smtClean="0"/>
              <a:t>Στυλ υποδείγματος κειμένου</a:t>
            </a:r>
          </a:p>
        </p:txBody>
      </p:sp>
    </p:spTree>
    <p:extLst>
      <p:ext uri="{BB962C8B-B14F-4D97-AF65-F5344CB8AC3E}">
        <p14:creationId xmlns:p14="http://schemas.microsoft.com/office/powerpoint/2010/main" val="774147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Footer Placeholder 4"/>
          <p:cNvSpPr>
            <a:spLocks noGrp="1"/>
          </p:cNvSpPr>
          <p:nvPr>
            <p:ph type="ftr" sz="quarter" idx="10"/>
          </p:nvPr>
        </p:nvSpPr>
        <p:spPr/>
        <p:txBody>
          <a:bodyPr/>
          <a:lstStyle>
            <a:lvl1pPr>
              <a:defRPr/>
            </a:lvl1pPr>
          </a:lstStyle>
          <a:p>
            <a:r>
              <a:rPr lang="el-GR" smtClean="0"/>
              <a:t>Ενότητα 4. Η Διαδικασία της Αναπαραγωγής</a:t>
            </a:r>
            <a:endParaRPr lang="en-US" dirty="0"/>
          </a:p>
        </p:txBody>
      </p:sp>
      <p:sp>
        <p:nvSpPr>
          <p:cNvPr id="4" name="Slide Number Placeholder 5"/>
          <p:cNvSpPr>
            <a:spLocks noGrp="1"/>
          </p:cNvSpPr>
          <p:nvPr>
            <p:ph type="sldNum" sz="quarter" idx="11"/>
          </p:nvPr>
        </p:nvSpPr>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2595485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r>
              <a:rPr lang="el-GR" smtClean="0"/>
              <a:t>Ενότητα 4. Η Διαδικασία της Αναπαραγωγής</a:t>
            </a:r>
            <a:endParaRPr lang="en-US"/>
          </a:p>
        </p:txBody>
      </p:sp>
      <p:sp>
        <p:nvSpPr>
          <p:cNvPr id="3" name="Slide Number Placeholder 5"/>
          <p:cNvSpPr>
            <a:spLocks noGrp="1"/>
          </p:cNvSpPr>
          <p:nvPr>
            <p:ph type="sldNum" sz="quarter" idx="11"/>
          </p:nvPr>
        </p:nvSpPr>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1193040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Footer Placeholder 4"/>
          <p:cNvSpPr>
            <a:spLocks noGrp="1"/>
          </p:cNvSpPr>
          <p:nvPr>
            <p:ph type="ftr" sz="quarter" idx="10"/>
          </p:nvPr>
        </p:nvSpPr>
        <p:spPr/>
        <p:txBody>
          <a:bodyPr/>
          <a:lstStyle>
            <a:lvl1pPr>
              <a:defRPr/>
            </a:lvl1pPr>
          </a:lstStyle>
          <a:p>
            <a:r>
              <a:rPr lang="el-GR" smtClean="0"/>
              <a:t>Ενότητα 4. Η Διαδικασία της Αναπαραγωγής</a:t>
            </a:r>
            <a:endParaRPr lang="en-US"/>
          </a:p>
        </p:txBody>
      </p:sp>
      <p:sp>
        <p:nvSpPr>
          <p:cNvPr id="6" name="Slide Number Placeholder 5"/>
          <p:cNvSpPr>
            <a:spLocks noGrp="1"/>
          </p:cNvSpPr>
          <p:nvPr>
            <p:ph type="sldNum" sz="quarter" idx="11"/>
          </p:nvPr>
        </p:nvSpPr>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3816155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3887391" y="987428"/>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Footer Placeholder 4"/>
          <p:cNvSpPr>
            <a:spLocks noGrp="1"/>
          </p:cNvSpPr>
          <p:nvPr>
            <p:ph type="ftr" sz="quarter" idx="10"/>
          </p:nvPr>
        </p:nvSpPr>
        <p:spPr/>
        <p:txBody>
          <a:bodyPr/>
          <a:lstStyle>
            <a:lvl1pPr>
              <a:defRPr/>
            </a:lvl1pPr>
          </a:lstStyle>
          <a:p>
            <a:r>
              <a:rPr lang="el-GR" smtClean="0"/>
              <a:t>Ενότητα 4. Η Διαδικασία της Αναπαραγωγής</a:t>
            </a:r>
            <a:endParaRPr lang="en-US"/>
          </a:p>
        </p:txBody>
      </p:sp>
      <p:sp>
        <p:nvSpPr>
          <p:cNvPr id="6" name="Slide Number Placeholder 5"/>
          <p:cNvSpPr>
            <a:spLocks noGrp="1"/>
          </p:cNvSpPr>
          <p:nvPr>
            <p:ph type="sldNum" sz="quarter" idx="11"/>
          </p:nvPr>
        </p:nvSpPr>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1104313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Content Placeholder 4"/>
          <p:cNvSpPr>
            <a:spLocks noGrp="1"/>
          </p:cNvSpPr>
          <p:nvPr>
            <p:ph sz="quarter" idx="3"/>
          </p:nvPr>
        </p:nvSpPr>
        <p:spPr>
          <a:xfrm>
            <a:off x="685800" y="41148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Content Placeholder 5"/>
          <p:cNvSpPr>
            <a:spLocks noGrp="1"/>
          </p:cNvSpPr>
          <p:nvPr>
            <p:ph sz="quarter" idx="4"/>
          </p:nvPr>
        </p:nvSpPr>
        <p:spPr>
          <a:xfrm>
            <a:off x="4648200" y="41148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Footer Placeholder 4"/>
          <p:cNvSpPr>
            <a:spLocks noGrp="1"/>
          </p:cNvSpPr>
          <p:nvPr>
            <p:ph type="ftr" sz="quarter" idx="10"/>
          </p:nvPr>
        </p:nvSpPr>
        <p:spPr/>
        <p:txBody>
          <a:bodyPr/>
          <a:lstStyle>
            <a:lvl1pPr>
              <a:defRPr/>
            </a:lvl1pPr>
          </a:lstStyle>
          <a:p>
            <a:r>
              <a:rPr lang="el-GR" smtClean="0"/>
              <a:t>Ενότητα 4. Η Διαδικασία της Αναπαραγωγής</a:t>
            </a:r>
            <a:endParaRPr lang="en-US" dirty="0"/>
          </a:p>
        </p:txBody>
      </p:sp>
      <p:sp>
        <p:nvSpPr>
          <p:cNvPr id="8" name="Slide Number Placeholder 5"/>
          <p:cNvSpPr>
            <a:spLocks noGrp="1"/>
          </p:cNvSpPr>
          <p:nvPr>
            <p:ph type="sldNum" sz="quarter" idx="11"/>
          </p:nvPr>
        </p:nvSpPr>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9496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OverTx">
  <p:cSld name="Τίτλος και 2 Αντικείμενα επάνω από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half" idx="3"/>
          </p:nvPr>
        </p:nvSpPr>
        <p:spPr>
          <a:xfrm>
            <a:off x="685800" y="4114800"/>
            <a:ext cx="77724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Footer Placeholder 4"/>
          <p:cNvSpPr>
            <a:spLocks noGrp="1"/>
          </p:cNvSpPr>
          <p:nvPr>
            <p:ph type="ftr" sz="quarter" idx="10"/>
          </p:nvPr>
        </p:nvSpPr>
        <p:spPr/>
        <p:txBody>
          <a:bodyPr/>
          <a:lstStyle>
            <a:lvl1pPr>
              <a:defRPr/>
            </a:lvl1pPr>
          </a:lstStyle>
          <a:p>
            <a:r>
              <a:rPr lang="el-GR" smtClean="0"/>
              <a:t>Ενότητα 4. Η Διαδικασία της Αναπαραγωγής</a:t>
            </a:r>
            <a:endParaRPr lang="en-US" dirty="0"/>
          </a:p>
        </p:txBody>
      </p:sp>
      <p:sp>
        <p:nvSpPr>
          <p:cNvPr id="7" name="Slide Number Placeholder 5"/>
          <p:cNvSpPr>
            <a:spLocks noGrp="1"/>
          </p:cNvSpPr>
          <p:nvPr>
            <p:ph type="sldNum" sz="quarter" idx="11"/>
          </p:nvPr>
        </p:nvSpPr>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2137018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3_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Footer Placeholder 4"/>
          <p:cNvSpPr>
            <a:spLocks noGrp="1"/>
          </p:cNvSpPr>
          <p:nvPr>
            <p:ph type="ftr" sz="quarter" idx="10"/>
          </p:nvPr>
        </p:nvSpPr>
        <p:spPr/>
        <p:txBody>
          <a:bodyPr/>
          <a:lstStyle>
            <a:lvl1pPr>
              <a:defRPr/>
            </a:lvl1pPr>
          </a:lstStyle>
          <a:p>
            <a:r>
              <a:rPr lang="el-GR" smtClean="0"/>
              <a:t>Ενότητα 4. Η Διαδικασία της Αναπαραγωγής</a:t>
            </a:r>
            <a:endParaRPr lang="en-US" dirty="0"/>
          </a:p>
        </p:txBody>
      </p:sp>
      <p:sp>
        <p:nvSpPr>
          <p:cNvPr id="4" name="Slide Number Placeholder 5"/>
          <p:cNvSpPr>
            <a:spLocks noGrp="1"/>
          </p:cNvSpPr>
          <p:nvPr>
            <p:ph type="sldNum" sz="quarter" idx="11"/>
          </p:nvPr>
        </p:nvSpPr>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25740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x">
  <p:cSld name="Τίτλος, Αντικείμενο και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half" idx="1"/>
          </p:nvPr>
        </p:nvSpPr>
        <p:spPr>
          <a:xfrm>
            <a:off x="6858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6482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0"/>
          </p:nvPr>
        </p:nvSpPr>
        <p:spPr/>
        <p:txBody>
          <a:bodyPr/>
          <a:lstStyle>
            <a:lvl1pPr>
              <a:defRPr/>
            </a:lvl1pPr>
          </a:lstStyle>
          <a:p>
            <a:r>
              <a:rPr lang="el-GR" smtClean="0"/>
              <a:t>Ενότητα 4. Η Διαδικασία της Αναπαραγωγής</a:t>
            </a:r>
            <a:endParaRPr lang="en-US" dirty="0"/>
          </a:p>
        </p:txBody>
      </p:sp>
      <p:sp>
        <p:nvSpPr>
          <p:cNvPr id="6" name="Slide Number Placeholder 5"/>
          <p:cNvSpPr>
            <a:spLocks noGrp="1"/>
          </p:cNvSpPr>
          <p:nvPr>
            <p:ph type="sldNum" sz="quarter" idx="11"/>
          </p:nvPr>
        </p:nvSpPr>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351981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4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Footer Placeholder 4"/>
          <p:cNvSpPr>
            <a:spLocks noGrp="1"/>
          </p:cNvSpPr>
          <p:nvPr>
            <p:ph type="ftr" sz="quarter" idx="18"/>
          </p:nvPr>
        </p:nvSpPr>
        <p:spPr/>
        <p:txBody>
          <a:bodyPr/>
          <a:lstStyle>
            <a:lvl1pPr>
              <a:defRPr/>
            </a:lvl1pPr>
          </a:lstStyle>
          <a:p>
            <a:r>
              <a:rPr lang="el-GR" smtClean="0"/>
              <a:t>Ενότητα 4. Η Διαδικασία της Αναπαραγωγής</a:t>
            </a:r>
            <a:endParaRPr lang="en-US" dirty="0"/>
          </a:p>
        </p:txBody>
      </p:sp>
      <p:sp>
        <p:nvSpPr>
          <p:cNvPr id="11" name="Slide Number Placeholder 5"/>
          <p:cNvSpPr>
            <a:spLocks noGrp="1"/>
          </p:cNvSpPr>
          <p:nvPr>
            <p:ph type="sldNum" sz="quarter" idx="19"/>
          </p:nvPr>
        </p:nvSpPr>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1543426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Κατηγορίες με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κειμένου 5"/>
          <p:cNvSpPr>
            <a:spLocks noGrp="1"/>
          </p:cNvSpPr>
          <p:nvPr>
            <p:ph type="body" sz="quarter" idx="12"/>
          </p:nvPr>
        </p:nvSpPr>
        <p:spPr>
          <a:xfrm>
            <a:off x="847725" y="1855173"/>
            <a:ext cx="4160838" cy="8477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εικόνας 7"/>
          <p:cNvSpPr>
            <a:spLocks noGrp="1"/>
          </p:cNvSpPr>
          <p:nvPr>
            <p:ph type="pic" sz="quarter" idx="13"/>
          </p:nvPr>
        </p:nvSpPr>
        <p:spPr>
          <a:xfrm>
            <a:off x="5327099" y="1855173"/>
            <a:ext cx="1008063" cy="847725"/>
          </a:xfrm>
        </p:spPr>
        <p:txBody>
          <a:bodyPr rtlCol="0">
            <a:normAutofit/>
          </a:bodyPr>
          <a:lstStyle/>
          <a:p>
            <a:pPr lvl="0"/>
            <a:r>
              <a:rPr lang="el-GR" noProof="0" smtClean="0"/>
              <a:t>Κάντε κλικ στο εικονίδιο για να προσθέσετε εικόνα</a:t>
            </a:r>
            <a:endParaRPr lang="el-GR" noProof="0" dirty="0"/>
          </a:p>
        </p:txBody>
      </p:sp>
      <p:sp>
        <p:nvSpPr>
          <p:cNvPr id="10" name="Θέση κειμένου 9"/>
          <p:cNvSpPr>
            <a:spLocks noGrp="1"/>
          </p:cNvSpPr>
          <p:nvPr>
            <p:ph type="body" sz="quarter" idx="14"/>
          </p:nvPr>
        </p:nvSpPr>
        <p:spPr>
          <a:xfrm>
            <a:off x="847725" y="3193436"/>
            <a:ext cx="4160838" cy="968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2" name="Θέση εικόνας 11"/>
          <p:cNvSpPr>
            <a:spLocks noGrp="1"/>
          </p:cNvSpPr>
          <p:nvPr>
            <p:ph type="pic" sz="quarter" idx="15"/>
          </p:nvPr>
        </p:nvSpPr>
        <p:spPr>
          <a:xfrm>
            <a:off x="5327651" y="3166448"/>
            <a:ext cx="1008063" cy="100806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κειμένου 13"/>
          <p:cNvSpPr>
            <a:spLocks noGrp="1"/>
          </p:cNvSpPr>
          <p:nvPr>
            <p:ph type="body" sz="quarter" idx="16"/>
          </p:nvPr>
        </p:nvSpPr>
        <p:spPr>
          <a:xfrm>
            <a:off x="847725" y="4757123"/>
            <a:ext cx="4160838" cy="8747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6" name="Θέση εικόνας 15"/>
          <p:cNvSpPr>
            <a:spLocks noGrp="1"/>
          </p:cNvSpPr>
          <p:nvPr>
            <p:ph type="pic" sz="quarter" idx="17"/>
          </p:nvPr>
        </p:nvSpPr>
        <p:spPr>
          <a:xfrm>
            <a:off x="5327651" y="4757123"/>
            <a:ext cx="1008063" cy="87471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9" name="Footer Placeholder 4"/>
          <p:cNvSpPr>
            <a:spLocks noGrp="1"/>
          </p:cNvSpPr>
          <p:nvPr>
            <p:ph type="ftr" sz="quarter" idx="18"/>
          </p:nvPr>
        </p:nvSpPr>
        <p:spPr/>
        <p:txBody>
          <a:bodyPr/>
          <a:lstStyle>
            <a:lvl1pPr>
              <a:defRPr/>
            </a:lvl1pPr>
          </a:lstStyle>
          <a:p>
            <a:r>
              <a:rPr lang="el-GR" smtClean="0"/>
              <a:t>Ενότητα 4. Η Διαδικασία της Αναπαραγωγής</a:t>
            </a:r>
            <a:endParaRPr lang="en-US" dirty="0"/>
          </a:p>
        </p:txBody>
      </p:sp>
      <p:sp>
        <p:nvSpPr>
          <p:cNvPr id="11" name="Slide Number Placeholder 5"/>
          <p:cNvSpPr>
            <a:spLocks noGrp="1"/>
          </p:cNvSpPr>
          <p:nvPr>
            <p:ph type="sldNum" sz="quarter" idx="19"/>
          </p:nvPr>
        </p:nvSpPr>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1846920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Εισαγωγή VIDEO">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dirty="0"/>
          </a:p>
        </p:txBody>
      </p:sp>
      <p:sp>
        <p:nvSpPr>
          <p:cNvPr id="6" name="Θέση πολυμέσων 5"/>
          <p:cNvSpPr>
            <a:spLocks noGrp="1"/>
          </p:cNvSpPr>
          <p:nvPr>
            <p:ph type="media" sz="quarter" idx="12"/>
          </p:nvPr>
        </p:nvSpPr>
        <p:spPr>
          <a:xfrm>
            <a:off x="628650" y="1841502"/>
            <a:ext cx="7600950" cy="3697909"/>
          </a:xfrm>
        </p:spPr>
        <p:txBody>
          <a:bodyPr rtlCol="0">
            <a:normAutofit/>
          </a:bodyPr>
          <a:lstStyle/>
          <a:p>
            <a:pPr lvl="0"/>
            <a:r>
              <a:rPr lang="el-GR" noProof="0" smtClean="0"/>
              <a:t>Κάντε κλικ στο εικονίδιο για να προσθέσετε πολυμέσα</a:t>
            </a:r>
            <a:endParaRPr lang="el-GR" noProof="0" dirty="0"/>
          </a:p>
        </p:txBody>
      </p:sp>
      <p:sp>
        <p:nvSpPr>
          <p:cNvPr id="8" name="Θέση κειμένου 7"/>
          <p:cNvSpPr>
            <a:spLocks noGrp="1"/>
          </p:cNvSpPr>
          <p:nvPr>
            <p:ph type="body" sz="quarter" idx="13"/>
          </p:nvPr>
        </p:nvSpPr>
        <p:spPr>
          <a:xfrm>
            <a:off x="628650" y="5659440"/>
            <a:ext cx="7600950" cy="5556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4"/>
          </p:nvPr>
        </p:nvSpPr>
        <p:spPr/>
        <p:txBody>
          <a:bodyPr/>
          <a:lstStyle>
            <a:lvl1pPr>
              <a:defRPr/>
            </a:lvl1pPr>
          </a:lstStyle>
          <a:p>
            <a:r>
              <a:rPr lang="el-GR" smtClean="0"/>
              <a:t>Ενότητα 4. Η Διαδικασία της Αναπαραγωγής</a:t>
            </a:r>
            <a:endParaRPr lang="en-US" dirty="0"/>
          </a:p>
        </p:txBody>
      </p:sp>
      <p:sp>
        <p:nvSpPr>
          <p:cNvPr id="7" name="Slide Number Placeholder 5"/>
          <p:cNvSpPr>
            <a:spLocks noGrp="1"/>
          </p:cNvSpPr>
          <p:nvPr>
            <p:ph type="sldNum" sz="quarter" idx="15"/>
          </p:nvPr>
        </p:nvSpPr>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1592487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Πολλαπλές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Footer Placeholder 4"/>
          <p:cNvSpPr>
            <a:spLocks noGrp="1"/>
          </p:cNvSpPr>
          <p:nvPr>
            <p:ph type="ftr" sz="quarter" idx="18"/>
          </p:nvPr>
        </p:nvSpPr>
        <p:spPr/>
        <p:txBody>
          <a:bodyPr/>
          <a:lstStyle>
            <a:lvl1pPr>
              <a:defRPr/>
            </a:lvl1pPr>
          </a:lstStyle>
          <a:p>
            <a:r>
              <a:rPr lang="el-GR" smtClean="0"/>
              <a:t>Ενότητα 4. Η Διαδικασία της Αναπαραγωγής</a:t>
            </a:r>
            <a:endParaRPr lang="en-US" dirty="0"/>
          </a:p>
        </p:txBody>
      </p:sp>
      <p:sp>
        <p:nvSpPr>
          <p:cNvPr id="11" name="Slide Number Placeholder 5"/>
          <p:cNvSpPr>
            <a:spLocks noGrp="1"/>
          </p:cNvSpPr>
          <p:nvPr>
            <p:ph type="sldNum" sz="quarter" idx="19"/>
          </p:nvPr>
        </p:nvSpPr>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1597239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Κατηγορίες με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κειμένου 5"/>
          <p:cNvSpPr>
            <a:spLocks noGrp="1"/>
          </p:cNvSpPr>
          <p:nvPr>
            <p:ph type="body" sz="quarter" idx="12"/>
          </p:nvPr>
        </p:nvSpPr>
        <p:spPr>
          <a:xfrm>
            <a:off x="847725" y="1855173"/>
            <a:ext cx="4160838" cy="8477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εικόνας 7"/>
          <p:cNvSpPr>
            <a:spLocks noGrp="1"/>
          </p:cNvSpPr>
          <p:nvPr>
            <p:ph type="pic" sz="quarter" idx="13"/>
          </p:nvPr>
        </p:nvSpPr>
        <p:spPr>
          <a:xfrm>
            <a:off x="5327099" y="1855173"/>
            <a:ext cx="1008063" cy="847725"/>
          </a:xfrm>
        </p:spPr>
        <p:txBody>
          <a:bodyPr rtlCol="0">
            <a:normAutofit/>
          </a:bodyPr>
          <a:lstStyle/>
          <a:p>
            <a:pPr lvl="0"/>
            <a:r>
              <a:rPr lang="el-GR" noProof="0" smtClean="0"/>
              <a:t>Κάντε κλικ στο εικονίδιο για να προσθέσετε εικόνα</a:t>
            </a:r>
            <a:endParaRPr lang="el-GR" noProof="0" dirty="0"/>
          </a:p>
        </p:txBody>
      </p:sp>
      <p:sp>
        <p:nvSpPr>
          <p:cNvPr id="10" name="Θέση κειμένου 9"/>
          <p:cNvSpPr>
            <a:spLocks noGrp="1"/>
          </p:cNvSpPr>
          <p:nvPr>
            <p:ph type="body" sz="quarter" idx="14"/>
          </p:nvPr>
        </p:nvSpPr>
        <p:spPr>
          <a:xfrm>
            <a:off x="847725" y="3193436"/>
            <a:ext cx="4160838" cy="968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2" name="Θέση εικόνας 11"/>
          <p:cNvSpPr>
            <a:spLocks noGrp="1"/>
          </p:cNvSpPr>
          <p:nvPr>
            <p:ph type="pic" sz="quarter" idx="15"/>
          </p:nvPr>
        </p:nvSpPr>
        <p:spPr>
          <a:xfrm>
            <a:off x="5327651" y="3166448"/>
            <a:ext cx="1008063" cy="100806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κειμένου 13"/>
          <p:cNvSpPr>
            <a:spLocks noGrp="1"/>
          </p:cNvSpPr>
          <p:nvPr>
            <p:ph type="body" sz="quarter" idx="16"/>
          </p:nvPr>
        </p:nvSpPr>
        <p:spPr>
          <a:xfrm>
            <a:off x="847725" y="4757123"/>
            <a:ext cx="4160838" cy="8747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6" name="Θέση εικόνας 15"/>
          <p:cNvSpPr>
            <a:spLocks noGrp="1"/>
          </p:cNvSpPr>
          <p:nvPr>
            <p:ph type="pic" sz="quarter" idx="17"/>
          </p:nvPr>
        </p:nvSpPr>
        <p:spPr>
          <a:xfrm>
            <a:off x="5327651" y="4757123"/>
            <a:ext cx="1008063" cy="87471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9" name="Footer Placeholder 4"/>
          <p:cNvSpPr>
            <a:spLocks noGrp="1"/>
          </p:cNvSpPr>
          <p:nvPr>
            <p:ph type="ftr" sz="quarter" idx="18"/>
          </p:nvPr>
        </p:nvSpPr>
        <p:spPr/>
        <p:txBody>
          <a:bodyPr/>
          <a:lstStyle>
            <a:lvl1pPr>
              <a:defRPr/>
            </a:lvl1pPr>
          </a:lstStyle>
          <a:p>
            <a:r>
              <a:rPr lang="el-GR" smtClean="0"/>
              <a:t>Ενότητα 4. Η Διαδικασία της Αναπαραγωγής</a:t>
            </a:r>
            <a:endParaRPr lang="en-US" dirty="0"/>
          </a:p>
        </p:txBody>
      </p:sp>
      <p:sp>
        <p:nvSpPr>
          <p:cNvPr id="11" name="Slide Number Placeholder 5"/>
          <p:cNvSpPr>
            <a:spLocks noGrp="1"/>
          </p:cNvSpPr>
          <p:nvPr>
            <p:ph type="sldNum" sz="quarter" idx="19"/>
          </p:nvPr>
        </p:nvSpPr>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3625816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Πολλαπλές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Footer Placeholder 4"/>
          <p:cNvSpPr>
            <a:spLocks noGrp="1"/>
          </p:cNvSpPr>
          <p:nvPr>
            <p:ph type="ftr" sz="quarter" idx="18"/>
          </p:nvPr>
        </p:nvSpPr>
        <p:spPr/>
        <p:txBody>
          <a:bodyPr/>
          <a:lstStyle>
            <a:lvl1pPr>
              <a:defRPr/>
            </a:lvl1pPr>
          </a:lstStyle>
          <a:p>
            <a:r>
              <a:rPr lang="el-GR" smtClean="0"/>
              <a:t>Ενότητα 4. Η Διαδικασία της Αναπαραγωγής</a:t>
            </a:r>
            <a:endParaRPr lang="en-US" dirty="0"/>
          </a:p>
        </p:txBody>
      </p:sp>
      <p:sp>
        <p:nvSpPr>
          <p:cNvPr id="11" name="Slide Number Placeholder 5"/>
          <p:cNvSpPr>
            <a:spLocks noGrp="1"/>
          </p:cNvSpPr>
          <p:nvPr>
            <p:ph type="sldNum" sz="quarter" idx="19"/>
          </p:nvPr>
        </p:nvSpPr>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2955681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1143000"/>
          </a:xfrm>
        </p:spPr>
        <p:txBody>
          <a:bodyPr/>
          <a:lstStyle/>
          <a:p>
            <a:r>
              <a:rPr lang="el-GR" smtClean="0"/>
              <a:t>Στυλ κύριου τίτλου</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0"/>
          </p:nvPr>
        </p:nvSpPr>
        <p:spPr/>
        <p:txBody>
          <a:bodyPr/>
          <a:lstStyle>
            <a:lvl1pPr>
              <a:defRPr/>
            </a:lvl1pPr>
          </a:lstStyle>
          <a:p>
            <a:r>
              <a:rPr lang="el-GR" smtClean="0"/>
              <a:t>Ενότητα 4. Η Διαδικασία της Αναπαραγωγής</a:t>
            </a:r>
            <a:endParaRPr lang="en-US" dirty="0"/>
          </a:p>
        </p:txBody>
      </p:sp>
      <p:sp>
        <p:nvSpPr>
          <p:cNvPr id="6" name="Slide Number Placeholder 5"/>
          <p:cNvSpPr>
            <a:spLocks noGrp="1"/>
          </p:cNvSpPr>
          <p:nvPr>
            <p:ph type="sldNum" sz="quarter" idx="11"/>
          </p:nvPr>
        </p:nvSpPr>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2810310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cSld name="Τίτλος και Γράφημα">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1143000"/>
          </a:xfrm>
        </p:spPr>
        <p:txBody>
          <a:bodyPr/>
          <a:lstStyle/>
          <a:p>
            <a:r>
              <a:rPr lang="el-GR" smtClean="0"/>
              <a:t>Στυλ κύριου τίτλου</a:t>
            </a:r>
            <a:endParaRPr lang="el-GR"/>
          </a:p>
        </p:txBody>
      </p:sp>
      <p:sp>
        <p:nvSpPr>
          <p:cNvPr id="3" name="Chart Placeholder 2"/>
          <p:cNvSpPr>
            <a:spLocks noGrp="1"/>
          </p:cNvSpPr>
          <p:nvPr>
            <p:ph type="chart" idx="1"/>
          </p:nvPr>
        </p:nvSpPr>
        <p:spPr>
          <a:xfrm>
            <a:off x="685800" y="1981200"/>
            <a:ext cx="7772400" cy="4114800"/>
          </a:xfrm>
        </p:spPr>
        <p:txBody>
          <a:bodyPr rtlCol="0">
            <a:normAutofit/>
          </a:bodyPr>
          <a:lstStyle/>
          <a:p>
            <a:pPr lvl="0"/>
            <a:r>
              <a:rPr lang="el-GR" noProof="0" smtClean="0"/>
              <a:t>Κάντε κλικ στο εικονίδιο για να προσθέσετε ένα γράφημα</a:t>
            </a:r>
          </a:p>
        </p:txBody>
      </p:sp>
      <p:sp>
        <p:nvSpPr>
          <p:cNvPr id="4" name="Footer Placeholder 4"/>
          <p:cNvSpPr>
            <a:spLocks noGrp="1"/>
          </p:cNvSpPr>
          <p:nvPr>
            <p:ph type="ftr" sz="quarter" idx="10"/>
          </p:nvPr>
        </p:nvSpPr>
        <p:spPr/>
        <p:txBody>
          <a:bodyPr/>
          <a:lstStyle>
            <a:lvl1pPr>
              <a:defRPr/>
            </a:lvl1pPr>
          </a:lstStyle>
          <a:p>
            <a:r>
              <a:rPr lang="el-GR" smtClean="0"/>
              <a:t>Ενότητα 4. Η Διαδικασία της Αναπαραγωγής</a:t>
            </a:r>
            <a:endParaRPr lang="en-US" dirty="0"/>
          </a:p>
        </p:txBody>
      </p:sp>
      <p:sp>
        <p:nvSpPr>
          <p:cNvPr id="5" name="Slide Number Placeholder 5"/>
          <p:cNvSpPr>
            <a:spLocks noGrp="1"/>
          </p:cNvSpPr>
          <p:nvPr>
            <p:ph type="sldNum" sz="quarter" idx="11"/>
          </p:nvPr>
        </p:nvSpPr>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3912747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l-GR" smtClean="0"/>
              <a:t>Στυλ κύριου τίτλου</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a:p>
        </p:txBody>
      </p:sp>
      <p:sp>
        <p:nvSpPr>
          <p:cNvPr id="4" name="Footer Placeholder 4"/>
          <p:cNvSpPr>
            <a:spLocks noGrp="1"/>
          </p:cNvSpPr>
          <p:nvPr>
            <p:ph type="ftr" sz="quarter" idx="10"/>
          </p:nvPr>
        </p:nvSpPr>
        <p:spPr/>
        <p:txBody>
          <a:bodyPr/>
          <a:lstStyle>
            <a:lvl1pPr>
              <a:defRPr/>
            </a:lvl1pPr>
          </a:lstStyle>
          <a:p>
            <a:r>
              <a:rPr lang="el-GR" smtClean="0"/>
              <a:t>Ενότητα 4. Η Διαδικασία της Αναπαραγωγής</a:t>
            </a:r>
            <a:endParaRPr lang="en-US" dirty="0"/>
          </a:p>
        </p:txBody>
      </p:sp>
      <p:sp>
        <p:nvSpPr>
          <p:cNvPr id="5" name="Slide Number Placeholder 5"/>
          <p:cNvSpPr>
            <a:spLocks noGrp="1"/>
          </p:cNvSpPr>
          <p:nvPr>
            <p:ph type="sldNum" sz="quarter" idx="11"/>
          </p:nvPr>
        </p:nvSpPr>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473342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6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13" name="Θέση εικόνας 6"/>
          <p:cNvSpPr>
            <a:spLocks noGrp="1"/>
          </p:cNvSpPr>
          <p:nvPr>
            <p:ph type="pic" sz="quarter" idx="17"/>
          </p:nvPr>
        </p:nvSpPr>
        <p:spPr>
          <a:xfrm>
            <a:off x="6136200" y="2770470"/>
            <a:ext cx="986495" cy="702377"/>
          </a:xfrm>
        </p:spPr>
        <p:txBody>
          <a:bodyPr/>
          <a:lstStyle/>
          <a:p>
            <a:r>
              <a:rPr lang="el-GR" smtClean="0"/>
              <a:t>Κάντε κλικ στο εικονίδιο για να προσθέσετε εικόνα</a:t>
            </a:r>
            <a:endParaRPr lang="en-US" dirty="0"/>
          </a:p>
        </p:txBody>
      </p:sp>
      <p:sp>
        <p:nvSpPr>
          <p:cNvPr id="14" name="Θέση εικόνας 6"/>
          <p:cNvSpPr>
            <a:spLocks noGrp="1"/>
          </p:cNvSpPr>
          <p:nvPr>
            <p:ph type="pic" sz="quarter" idx="18"/>
          </p:nvPr>
        </p:nvSpPr>
        <p:spPr>
          <a:xfrm>
            <a:off x="6136200" y="3683110"/>
            <a:ext cx="986495" cy="717979"/>
          </a:xfrm>
        </p:spPr>
        <p:txBody>
          <a:bodyPr/>
          <a:lstStyle/>
          <a:p>
            <a:r>
              <a:rPr lang="el-GR" smtClean="0"/>
              <a:t>Κάντε κλικ στο εικονίδιο για να προσθέσετε εικόνα</a:t>
            </a:r>
            <a:endParaRPr lang="en-US" dirty="0"/>
          </a:p>
        </p:txBody>
      </p:sp>
      <p:sp>
        <p:nvSpPr>
          <p:cNvPr id="15" name="Θέση εικόνας 6"/>
          <p:cNvSpPr>
            <a:spLocks noGrp="1"/>
          </p:cNvSpPr>
          <p:nvPr>
            <p:ph type="pic" sz="quarter" idx="19"/>
          </p:nvPr>
        </p:nvSpPr>
        <p:spPr>
          <a:xfrm>
            <a:off x="6136200" y="4609203"/>
            <a:ext cx="986495" cy="691189"/>
          </a:xfrm>
        </p:spPr>
        <p:txBody>
          <a:bodyPr/>
          <a:lstStyle/>
          <a:p>
            <a:r>
              <a:rPr lang="el-GR" smtClean="0"/>
              <a:t>Κάντε κλικ στο εικονίδιο για να προσθέσετε εικόνα</a:t>
            </a:r>
            <a:endParaRPr lang="en-US" dirty="0"/>
          </a:p>
        </p:txBody>
      </p:sp>
      <p:sp>
        <p:nvSpPr>
          <p:cNvPr id="21" name="Θέση εικόνας 6"/>
          <p:cNvSpPr>
            <a:spLocks noGrp="1"/>
          </p:cNvSpPr>
          <p:nvPr>
            <p:ph type="pic" sz="quarter" idx="23"/>
          </p:nvPr>
        </p:nvSpPr>
        <p:spPr>
          <a:xfrm>
            <a:off x="6136199" y="1834471"/>
            <a:ext cx="986496" cy="720436"/>
          </a:xfrm>
        </p:spPr>
        <p:txBody>
          <a:bodyPr/>
          <a:lstStyle/>
          <a:p>
            <a:r>
              <a:rPr lang="el-GR" smtClean="0"/>
              <a:t>Κάντε κλικ στο εικονίδιο για να προσθέσετε εικόνα</a:t>
            </a:r>
            <a:endParaRPr lang="en-US" dirty="0"/>
          </a:p>
        </p:txBody>
      </p:sp>
      <p:sp>
        <p:nvSpPr>
          <p:cNvPr id="22" name="Θέση εικόνας 6"/>
          <p:cNvSpPr>
            <a:spLocks noGrp="1"/>
          </p:cNvSpPr>
          <p:nvPr>
            <p:ph type="pic" sz="quarter" idx="24"/>
          </p:nvPr>
        </p:nvSpPr>
        <p:spPr>
          <a:xfrm>
            <a:off x="6155452" y="5519826"/>
            <a:ext cx="967244" cy="647700"/>
          </a:xfrm>
        </p:spPr>
        <p:txBody>
          <a:bodyPr/>
          <a:lstStyle/>
          <a:p>
            <a:r>
              <a:rPr lang="el-GR" smtClean="0"/>
              <a:t>Κάντε κλικ στο εικονίδιο για να προσθέσετε εικόνα</a:t>
            </a:r>
            <a:endParaRPr lang="en-US" dirty="0"/>
          </a:p>
        </p:txBody>
      </p:sp>
      <p:sp>
        <p:nvSpPr>
          <p:cNvPr id="23" name="Θέση κειμένου 17"/>
          <p:cNvSpPr>
            <a:spLocks noGrp="1"/>
          </p:cNvSpPr>
          <p:nvPr>
            <p:ph type="body" sz="quarter" idx="25"/>
          </p:nvPr>
        </p:nvSpPr>
        <p:spPr>
          <a:xfrm>
            <a:off x="1146429" y="2749301"/>
            <a:ext cx="4770498" cy="714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4" name="Θέση κειμένου 17"/>
          <p:cNvSpPr>
            <a:spLocks noGrp="1"/>
          </p:cNvSpPr>
          <p:nvPr>
            <p:ph type="body" sz="quarter" idx="26"/>
          </p:nvPr>
        </p:nvSpPr>
        <p:spPr>
          <a:xfrm>
            <a:off x="1146429" y="3679252"/>
            <a:ext cx="4770498" cy="714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5" name="Θέση κειμένου 17"/>
          <p:cNvSpPr>
            <a:spLocks noGrp="1"/>
          </p:cNvSpPr>
          <p:nvPr>
            <p:ph type="body" sz="quarter" idx="27"/>
          </p:nvPr>
        </p:nvSpPr>
        <p:spPr>
          <a:xfrm>
            <a:off x="1146429" y="4618374"/>
            <a:ext cx="4770498" cy="714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6" name="Θέση κειμένου 17"/>
          <p:cNvSpPr>
            <a:spLocks noGrp="1"/>
          </p:cNvSpPr>
          <p:nvPr>
            <p:ph type="body" sz="quarter" idx="28"/>
          </p:nvPr>
        </p:nvSpPr>
        <p:spPr>
          <a:xfrm>
            <a:off x="1133886" y="5519826"/>
            <a:ext cx="4770498" cy="714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7" name="Θέση κειμένου 17"/>
          <p:cNvSpPr>
            <a:spLocks noGrp="1"/>
          </p:cNvSpPr>
          <p:nvPr>
            <p:ph type="body" sz="quarter" idx="29"/>
          </p:nvPr>
        </p:nvSpPr>
        <p:spPr>
          <a:xfrm>
            <a:off x="1146429" y="1810179"/>
            <a:ext cx="4770498" cy="714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Tree>
    <p:extLst>
      <p:ext uri="{BB962C8B-B14F-4D97-AF65-F5344CB8AC3E}">
        <p14:creationId xmlns:p14="http://schemas.microsoft.com/office/powerpoint/2010/main" val="621655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8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εικόνας 5"/>
          <p:cNvSpPr>
            <a:spLocks noGrp="1"/>
          </p:cNvSpPr>
          <p:nvPr>
            <p:ph type="pic" sz="quarter" idx="12"/>
          </p:nvPr>
        </p:nvSpPr>
        <p:spPr>
          <a:xfrm>
            <a:off x="628650" y="1847850"/>
            <a:ext cx="7886700" cy="2224088"/>
          </a:xfrm>
        </p:spPr>
        <p:txBody>
          <a:bodyPr/>
          <a:lstStyle/>
          <a:p>
            <a:r>
              <a:rPr lang="el-GR" smtClean="0"/>
              <a:t>Κάντε κλικ στο εικονίδιο για να προσθέσετε εικόνα</a:t>
            </a:r>
            <a:endParaRPr lang="en-US"/>
          </a:p>
        </p:txBody>
      </p:sp>
      <p:sp>
        <p:nvSpPr>
          <p:cNvPr id="8" name="Θέση κειμένου 7"/>
          <p:cNvSpPr>
            <a:spLocks noGrp="1"/>
          </p:cNvSpPr>
          <p:nvPr>
            <p:ph type="body" sz="quarter" idx="13"/>
          </p:nvPr>
        </p:nvSpPr>
        <p:spPr>
          <a:xfrm>
            <a:off x="628650" y="4186238"/>
            <a:ext cx="7886700" cy="1963737"/>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Tree>
    <p:extLst>
      <p:ext uri="{BB962C8B-B14F-4D97-AF65-F5344CB8AC3E}">
        <p14:creationId xmlns:p14="http://schemas.microsoft.com/office/powerpoint/2010/main" val="1424848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Footer Placeholder 4"/>
          <p:cNvSpPr>
            <a:spLocks noGrp="1"/>
          </p:cNvSpPr>
          <p:nvPr>
            <p:ph type="ftr" sz="quarter" idx="10"/>
          </p:nvPr>
        </p:nvSpPr>
        <p:spPr/>
        <p:txBody>
          <a:bodyPr/>
          <a:lstStyle>
            <a:lvl1pPr>
              <a:defRPr/>
            </a:lvl1pPr>
          </a:lstStyle>
          <a:p>
            <a:r>
              <a:rPr lang="el-GR" smtClean="0"/>
              <a:t>Ενότητα 4. Η Διαδικασία της Αναπαραγωγής</a:t>
            </a:r>
            <a:endParaRPr lang="en-US"/>
          </a:p>
        </p:txBody>
      </p:sp>
      <p:sp>
        <p:nvSpPr>
          <p:cNvPr id="5" name="Slide Number Placeholder 5"/>
          <p:cNvSpPr>
            <a:spLocks noGrp="1"/>
          </p:cNvSpPr>
          <p:nvPr>
            <p:ph type="sldNum" sz="quarter" idx="11"/>
          </p:nvPr>
        </p:nvSpPr>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41290924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εικόνας 5"/>
          <p:cNvSpPr>
            <a:spLocks noGrp="1"/>
          </p:cNvSpPr>
          <p:nvPr>
            <p:ph type="pic" sz="quarter" idx="12"/>
          </p:nvPr>
        </p:nvSpPr>
        <p:spPr>
          <a:xfrm>
            <a:off x="628650" y="1847850"/>
            <a:ext cx="7886700" cy="2224088"/>
          </a:xfrm>
        </p:spPr>
        <p:txBody>
          <a:bodyPr/>
          <a:lstStyle/>
          <a:p>
            <a:endParaRPr lang="en-US"/>
          </a:p>
        </p:txBody>
      </p:sp>
      <p:sp>
        <p:nvSpPr>
          <p:cNvPr id="8" name="Θέση κειμένου 7"/>
          <p:cNvSpPr>
            <a:spLocks noGrp="1"/>
          </p:cNvSpPr>
          <p:nvPr>
            <p:ph type="body" sz="quarter" idx="13"/>
          </p:nvPr>
        </p:nvSpPr>
        <p:spPr>
          <a:xfrm>
            <a:off x="628650" y="4186238"/>
            <a:ext cx="7886700" cy="1963737"/>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Tree>
    <p:extLst>
      <p:ext uri="{BB962C8B-B14F-4D97-AF65-F5344CB8AC3E}">
        <p14:creationId xmlns:p14="http://schemas.microsoft.com/office/powerpoint/2010/main" val="2005864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13" name="Θέση εικόνας 6"/>
          <p:cNvSpPr>
            <a:spLocks noGrp="1"/>
          </p:cNvSpPr>
          <p:nvPr>
            <p:ph type="pic" sz="quarter" idx="17"/>
          </p:nvPr>
        </p:nvSpPr>
        <p:spPr>
          <a:xfrm>
            <a:off x="6136200" y="2770470"/>
            <a:ext cx="986495" cy="702377"/>
          </a:xfrm>
        </p:spPr>
        <p:txBody>
          <a:bodyPr/>
          <a:lstStyle/>
          <a:p>
            <a:r>
              <a:rPr lang="el-GR" dirty="0" smtClean="0"/>
              <a:t>Κάντε κλικ στο εικονίδιο για να προσθέσετε εικόνα</a:t>
            </a:r>
            <a:endParaRPr lang="en-US" dirty="0"/>
          </a:p>
        </p:txBody>
      </p:sp>
      <p:sp>
        <p:nvSpPr>
          <p:cNvPr id="14" name="Θέση εικόνας 6"/>
          <p:cNvSpPr>
            <a:spLocks noGrp="1"/>
          </p:cNvSpPr>
          <p:nvPr>
            <p:ph type="pic" sz="quarter" idx="18"/>
          </p:nvPr>
        </p:nvSpPr>
        <p:spPr>
          <a:xfrm>
            <a:off x="6136200" y="3683110"/>
            <a:ext cx="986495" cy="717979"/>
          </a:xfrm>
        </p:spPr>
        <p:txBody>
          <a:bodyPr/>
          <a:lstStyle/>
          <a:p>
            <a:r>
              <a:rPr lang="el-GR" dirty="0" smtClean="0"/>
              <a:t>Κάντε κλικ στο εικονίδιο για να προσθέσετε εικόνα</a:t>
            </a:r>
            <a:endParaRPr lang="en-US" dirty="0"/>
          </a:p>
        </p:txBody>
      </p:sp>
      <p:sp>
        <p:nvSpPr>
          <p:cNvPr id="15" name="Θέση εικόνας 6"/>
          <p:cNvSpPr>
            <a:spLocks noGrp="1"/>
          </p:cNvSpPr>
          <p:nvPr>
            <p:ph type="pic" sz="quarter" idx="19"/>
          </p:nvPr>
        </p:nvSpPr>
        <p:spPr>
          <a:xfrm>
            <a:off x="6136200" y="4609203"/>
            <a:ext cx="986495" cy="691189"/>
          </a:xfrm>
        </p:spPr>
        <p:txBody>
          <a:bodyPr/>
          <a:lstStyle/>
          <a:p>
            <a:r>
              <a:rPr lang="el-GR" dirty="0" smtClean="0"/>
              <a:t>Κάντε κλικ στο εικονίδιο για να προσθέσετε εικόνα</a:t>
            </a:r>
            <a:endParaRPr lang="en-US" dirty="0"/>
          </a:p>
        </p:txBody>
      </p:sp>
      <p:sp>
        <p:nvSpPr>
          <p:cNvPr id="21" name="Θέση εικόνας 6"/>
          <p:cNvSpPr>
            <a:spLocks noGrp="1"/>
          </p:cNvSpPr>
          <p:nvPr>
            <p:ph type="pic" sz="quarter" idx="23"/>
          </p:nvPr>
        </p:nvSpPr>
        <p:spPr>
          <a:xfrm>
            <a:off x="6136199" y="1834471"/>
            <a:ext cx="986496" cy="720436"/>
          </a:xfrm>
        </p:spPr>
        <p:txBody>
          <a:bodyPr/>
          <a:lstStyle/>
          <a:p>
            <a:r>
              <a:rPr lang="el-GR" dirty="0" smtClean="0"/>
              <a:t>Κάντε κλικ στο εικονίδιο για να προσθέσετε εικόνα</a:t>
            </a:r>
            <a:endParaRPr lang="en-US" dirty="0"/>
          </a:p>
        </p:txBody>
      </p:sp>
      <p:sp>
        <p:nvSpPr>
          <p:cNvPr id="22" name="Θέση εικόνας 6"/>
          <p:cNvSpPr>
            <a:spLocks noGrp="1"/>
          </p:cNvSpPr>
          <p:nvPr>
            <p:ph type="pic" sz="quarter" idx="24"/>
          </p:nvPr>
        </p:nvSpPr>
        <p:spPr>
          <a:xfrm>
            <a:off x="6155452" y="5519826"/>
            <a:ext cx="967244" cy="647700"/>
          </a:xfrm>
        </p:spPr>
        <p:txBody>
          <a:bodyPr/>
          <a:lstStyle/>
          <a:p>
            <a:r>
              <a:rPr lang="el-GR" dirty="0" smtClean="0"/>
              <a:t>Κάντε κλικ στο εικονίδιο για να προσθέσετε εικόνα</a:t>
            </a:r>
            <a:endParaRPr lang="en-US" dirty="0"/>
          </a:p>
        </p:txBody>
      </p:sp>
      <p:sp>
        <p:nvSpPr>
          <p:cNvPr id="23" name="Θέση κειμένου 17"/>
          <p:cNvSpPr>
            <a:spLocks noGrp="1"/>
          </p:cNvSpPr>
          <p:nvPr>
            <p:ph type="body" sz="quarter" idx="25"/>
          </p:nvPr>
        </p:nvSpPr>
        <p:spPr>
          <a:xfrm>
            <a:off x="1146429" y="2749301"/>
            <a:ext cx="4770498" cy="714375"/>
          </a:xfrm>
        </p:spPr>
        <p:txBody>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24" name="Θέση κειμένου 17"/>
          <p:cNvSpPr>
            <a:spLocks noGrp="1"/>
          </p:cNvSpPr>
          <p:nvPr>
            <p:ph type="body" sz="quarter" idx="26"/>
          </p:nvPr>
        </p:nvSpPr>
        <p:spPr>
          <a:xfrm>
            <a:off x="1146429" y="3679252"/>
            <a:ext cx="4770498" cy="714375"/>
          </a:xfrm>
        </p:spPr>
        <p:txBody>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25" name="Θέση κειμένου 17"/>
          <p:cNvSpPr>
            <a:spLocks noGrp="1"/>
          </p:cNvSpPr>
          <p:nvPr>
            <p:ph type="body" sz="quarter" idx="27"/>
          </p:nvPr>
        </p:nvSpPr>
        <p:spPr>
          <a:xfrm>
            <a:off x="1146429" y="4618374"/>
            <a:ext cx="4770498" cy="714375"/>
          </a:xfrm>
        </p:spPr>
        <p:txBody>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26" name="Θέση κειμένου 17"/>
          <p:cNvSpPr>
            <a:spLocks noGrp="1"/>
          </p:cNvSpPr>
          <p:nvPr>
            <p:ph type="body" sz="quarter" idx="28"/>
          </p:nvPr>
        </p:nvSpPr>
        <p:spPr>
          <a:xfrm>
            <a:off x="1133886" y="5519826"/>
            <a:ext cx="4770498" cy="714375"/>
          </a:xfrm>
        </p:spPr>
        <p:txBody>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27" name="Θέση κειμένου 17"/>
          <p:cNvSpPr>
            <a:spLocks noGrp="1"/>
          </p:cNvSpPr>
          <p:nvPr>
            <p:ph type="body" sz="quarter" idx="29"/>
          </p:nvPr>
        </p:nvSpPr>
        <p:spPr>
          <a:xfrm>
            <a:off x="1146429" y="1810179"/>
            <a:ext cx="4770498" cy="714375"/>
          </a:xfrm>
        </p:spPr>
        <p:txBody>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Tree>
    <p:extLst>
      <p:ext uri="{BB962C8B-B14F-4D97-AF65-F5344CB8AC3E}">
        <p14:creationId xmlns:p14="http://schemas.microsoft.com/office/powerpoint/2010/main" val="2180240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normAutofit/>
          </a:bodyPr>
          <a:lstStyle>
            <a:lvl1pPr>
              <a:defRPr sz="4400"/>
            </a:lvl1pPr>
          </a:lstStyle>
          <a:p>
            <a:r>
              <a:rPr lang="el-GR" smtClean="0"/>
              <a:t>Στυλ κύριου τίτλου</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Footer Placeholder 4"/>
          <p:cNvSpPr>
            <a:spLocks noGrp="1"/>
          </p:cNvSpPr>
          <p:nvPr>
            <p:ph type="ftr" sz="quarter" idx="10"/>
          </p:nvPr>
        </p:nvSpPr>
        <p:spPr/>
        <p:txBody>
          <a:bodyPr/>
          <a:lstStyle>
            <a:lvl1pPr>
              <a:defRPr/>
            </a:lvl1pPr>
          </a:lstStyle>
          <a:p>
            <a:r>
              <a:rPr lang="el-GR" smtClean="0"/>
              <a:t>Ενότητα 4. Η Διαδικασία της Αναπαραγωγής</a:t>
            </a:r>
            <a:endParaRPr lang="en-US"/>
          </a:p>
        </p:txBody>
      </p:sp>
      <p:sp>
        <p:nvSpPr>
          <p:cNvPr id="5" name="Slide Number Placeholder 5"/>
          <p:cNvSpPr>
            <a:spLocks noGrp="1"/>
          </p:cNvSpPr>
          <p:nvPr>
            <p:ph type="sldNum" sz="quarter" idx="11"/>
          </p:nvPr>
        </p:nvSpPr>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3220634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Footer Placeholder 4"/>
          <p:cNvSpPr>
            <a:spLocks noGrp="1"/>
          </p:cNvSpPr>
          <p:nvPr>
            <p:ph type="ftr" sz="quarter" idx="10"/>
          </p:nvPr>
        </p:nvSpPr>
        <p:spPr/>
        <p:txBody>
          <a:bodyPr/>
          <a:lstStyle>
            <a:lvl1pPr>
              <a:defRPr/>
            </a:lvl1pPr>
          </a:lstStyle>
          <a:p>
            <a:r>
              <a:rPr lang="el-GR" smtClean="0"/>
              <a:t>Ενότητα 4. Η Διαδικασία της Αναπαραγωγής</a:t>
            </a:r>
            <a:endParaRPr lang="en-US"/>
          </a:p>
        </p:txBody>
      </p:sp>
      <p:sp>
        <p:nvSpPr>
          <p:cNvPr id="6" name="Slide Number Placeholder 5"/>
          <p:cNvSpPr>
            <a:spLocks noGrp="1"/>
          </p:cNvSpPr>
          <p:nvPr>
            <p:ph type="sldNum" sz="quarter" idx="11"/>
          </p:nvPr>
        </p:nvSpPr>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250661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629842" y="2505075"/>
            <a:ext cx="3868340"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29151" y="2505075"/>
            <a:ext cx="3887391"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Footer Placeholder 4"/>
          <p:cNvSpPr>
            <a:spLocks noGrp="1"/>
          </p:cNvSpPr>
          <p:nvPr>
            <p:ph type="ftr" sz="quarter" idx="10"/>
          </p:nvPr>
        </p:nvSpPr>
        <p:spPr/>
        <p:txBody>
          <a:bodyPr/>
          <a:lstStyle>
            <a:lvl1pPr>
              <a:defRPr/>
            </a:lvl1pPr>
          </a:lstStyle>
          <a:p>
            <a:r>
              <a:rPr lang="el-GR" smtClean="0"/>
              <a:t>Ενότητα 4. Η Διαδικασία της Αναπαραγωγής</a:t>
            </a:r>
            <a:endParaRPr lang="en-US"/>
          </a:p>
        </p:txBody>
      </p:sp>
      <p:sp>
        <p:nvSpPr>
          <p:cNvPr id="8" name="Slide Number Placeholder 5"/>
          <p:cNvSpPr>
            <a:spLocks noGrp="1"/>
          </p:cNvSpPr>
          <p:nvPr>
            <p:ph type="sldNum" sz="quarter" idx="11"/>
          </p:nvPr>
        </p:nvSpPr>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237315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7" name="Θέση εικόνας 6"/>
          <p:cNvSpPr>
            <a:spLocks noGrp="1"/>
          </p:cNvSpPr>
          <p:nvPr>
            <p:ph type="pic" sz="quarter" idx="13"/>
          </p:nvPr>
        </p:nvSpPr>
        <p:spPr>
          <a:xfrm>
            <a:off x="628652" y="1794696"/>
            <a:ext cx="7886699" cy="3836937"/>
          </a:xfrm>
        </p:spPr>
        <p:txBody>
          <a:bodyPr rtlCol="0">
            <a:normAutofit/>
          </a:bodyPr>
          <a:lstStyle/>
          <a:p>
            <a:pPr lvl="0"/>
            <a:r>
              <a:rPr lang="el-GR" noProof="0" smtClean="0"/>
              <a:t>Κάντε κλικ στο εικονίδιο για να προσθέσετε εικόνα</a:t>
            </a:r>
            <a:endParaRPr lang="el-GR" noProof="0" dirty="0"/>
          </a:p>
        </p:txBody>
      </p:sp>
      <p:sp>
        <p:nvSpPr>
          <p:cNvPr id="9" name="Θέση κειμένου 8"/>
          <p:cNvSpPr>
            <a:spLocks noGrp="1"/>
          </p:cNvSpPr>
          <p:nvPr>
            <p:ph type="body" sz="quarter" idx="14"/>
          </p:nvPr>
        </p:nvSpPr>
        <p:spPr>
          <a:xfrm>
            <a:off x="628651" y="5735638"/>
            <a:ext cx="7940675" cy="4857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Footer Placeholder 4"/>
          <p:cNvSpPr>
            <a:spLocks noGrp="1"/>
          </p:cNvSpPr>
          <p:nvPr>
            <p:ph type="ftr" sz="quarter" idx="15"/>
          </p:nvPr>
        </p:nvSpPr>
        <p:spPr/>
        <p:txBody>
          <a:bodyPr/>
          <a:lstStyle>
            <a:lvl1pPr>
              <a:defRPr/>
            </a:lvl1pPr>
          </a:lstStyle>
          <a:p>
            <a:r>
              <a:rPr lang="el-GR" smtClean="0"/>
              <a:t>Ενότητα 4. Η Διαδικασία της Αναπαραγωγής</a:t>
            </a:r>
            <a:endParaRPr lang="en-US" dirty="0"/>
          </a:p>
        </p:txBody>
      </p:sp>
      <p:sp>
        <p:nvSpPr>
          <p:cNvPr id="6" name="Slide Number Placeholder 5"/>
          <p:cNvSpPr>
            <a:spLocks noGrp="1"/>
          </p:cNvSpPr>
          <p:nvPr>
            <p:ph type="sldNum" sz="quarter" idx="16"/>
          </p:nvPr>
        </p:nvSpPr>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1172511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SmartArt 5"/>
          <p:cNvSpPr>
            <a:spLocks noGrp="1"/>
          </p:cNvSpPr>
          <p:nvPr>
            <p:ph type="dgm" sz="quarter" idx="12"/>
          </p:nvPr>
        </p:nvSpPr>
        <p:spPr>
          <a:xfrm>
            <a:off x="628650" y="1858963"/>
            <a:ext cx="7886700" cy="4261618"/>
          </a:xfrm>
        </p:spPr>
        <p:txBody>
          <a:bodyPr rtlCol="0">
            <a:normAutofit/>
          </a:bodyPr>
          <a:lstStyle/>
          <a:p>
            <a:pPr lvl="0"/>
            <a:r>
              <a:rPr lang="el-GR" noProof="0" smtClean="0"/>
              <a:t>Κάντε κλικ στο εικονίδιο για να προσθέσετε ένα γραφικό SmartArt</a:t>
            </a:r>
            <a:endParaRPr lang="el-GR" noProof="0"/>
          </a:p>
        </p:txBody>
      </p:sp>
      <p:sp>
        <p:nvSpPr>
          <p:cNvPr id="4" name="Footer Placeholder 4"/>
          <p:cNvSpPr>
            <a:spLocks noGrp="1"/>
          </p:cNvSpPr>
          <p:nvPr>
            <p:ph type="ftr" sz="quarter" idx="13"/>
          </p:nvPr>
        </p:nvSpPr>
        <p:spPr/>
        <p:txBody>
          <a:bodyPr/>
          <a:lstStyle>
            <a:lvl1pPr>
              <a:defRPr/>
            </a:lvl1pPr>
          </a:lstStyle>
          <a:p>
            <a:r>
              <a:rPr lang="el-GR" smtClean="0"/>
              <a:t>Ενότητα 4. Η Διαδικασία της Αναπαραγωγής</a:t>
            </a:r>
            <a:endParaRPr lang="en-US"/>
          </a:p>
        </p:txBody>
      </p:sp>
      <p:sp>
        <p:nvSpPr>
          <p:cNvPr id="5" name="Slide Number Placeholder 5"/>
          <p:cNvSpPr>
            <a:spLocks noGrp="1"/>
          </p:cNvSpPr>
          <p:nvPr>
            <p:ph type="sldNum" sz="quarter" idx="14"/>
          </p:nvPr>
        </p:nvSpPr>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942469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628651" y="1843090"/>
            <a:ext cx="5300663" cy="426243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κειμένου 7"/>
          <p:cNvSpPr>
            <a:spLocks noGrp="1"/>
          </p:cNvSpPr>
          <p:nvPr>
            <p:ph type="body" sz="quarter" idx="13"/>
          </p:nvPr>
        </p:nvSpPr>
        <p:spPr>
          <a:xfrm>
            <a:off x="6091239" y="1843088"/>
            <a:ext cx="2595562" cy="423386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4"/>
          </p:nvPr>
        </p:nvSpPr>
        <p:spPr/>
        <p:txBody>
          <a:bodyPr/>
          <a:lstStyle>
            <a:lvl1pPr>
              <a:defRPr/>
            </a:lvl1pPr>
          </a:lstStyle>
          <a:p>
            <a:r>
              <a:rPr lang="el-GR" smtClean="0"/>
              <a:t>Ενότητα 4. Η Διαδικασία της Αναπαραγωγής</a:t>
            </a:r>
            <a:endParaRPr lang="en-US" dirty="0"/>
          </a:p>
        </p:txBody>
      </p:sp>
      <p:sp>
        <p:nvSpPr>
          <p:cNvPr id="7" name="Slide Number Placeholder 5"/>
          <p:cNvSpPr>
            <a:spLocks noGrp="1"/>
          </p:cNvSpPr>
          <p:nvPr>
            <p:ph type="sldNum" sz="quarter" idx="15"/>
          </p:nvPr>
        </p:nvSpPr>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1726976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3">
            <a:alphaModFix amt="13000"/>
            <a:lum/>
          </a:blip>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endParaRPr lang="en-US" altLang="el-GR" smtClean="0"/>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5" name="Footer Placeholder 4"/>
          <p:cNvSpPr>
            <a:spLocks noGrp="1"/>
          </p:cNvSpPr>
          <p:nvPr>
            <p:ph type="ftr" sz="quarter" idx="3"/>
          </p:nvPr>
        </p:nvSpPr>
        <p:spPr>
          <a:xfrm>
            <a:off x="1133475" y="6326188"/>
            <a:ext cx="6831013" cy="279400"/>
          </a:xfrm>
          <a:prstGeom prst="rect">
            <a:avLst/>
          </a:prstGeom>
          <a:solidFill>
            <a:schemeClr val="bg1">
              <a:lumMod val="95000"/>
            </a:schemeClr>
          </a:solidFill>
        </p:spPr>
        <p:txBody>
          <a:bodyPr vert="horz" lIns="91440" tIns="45720" rIns="91440" bIns="45720" rtlCol="0" anchor="ctr"/>
          <a:lstStyle>
            <a:lvl1pPr algn="l" eaLnBrk="1" hangingPunct="1">
              <a:defRPr sz="1200">
                <a:solidFill>
                  <a:schemeClr val="tx1">
                    <a:tint val="75000"/>
                  </a:schemeClr>
                </a:solidFill>
                <a:latin typeface="+mj-lt"/>
              </a:defRPr>
            </a:lvl1pPr>
          </a:lstStyle>
          <a:p>
            <a:r>
              <a:rPr lang="el-GR" smtClean="0"/>
              <a:t>Ενότητα 4. Η Διαδικασία της Αναπαραγωγής</a:t>
            </a:r>
            <a:endParaRPr lang="en-US" dirty="0"/>
          </a:p>
        </p:txBody>
      </p:sp>
      <p:sp>
        <p:nvSpPr>
          <p:cNvPr id="6" name="Slide Number Placeholder 5"/>
          <p:cNvSpPr>
            <a:spLocks noGrp="1"/>
          </p:cNvSpPr>
          <p:nvPr>
            <p:ph type="sldNum" sz="quarter" idx="4"/>
          </p:nvPr>
        </p:nvSpPr>
        <p:spPr>
          <a:xfrm>
            <a:off x="8097838" y="6326188"/>
            <a:ext cx="417512" cy="279400"/>
          </a:xfrm>
          <a:prstGeom prst="rect">
            <a:avLst/>
          </a:prstGeom>
          <a:solidFill>
            <a:schemeClr val="bg1">
              <a:lumMod val="95000"/>
            </a:schemeClr>
          </a:solidFill>
        </p:spPr>
        <p:txBody>
          <a:bodyPr vert="horz" lIns="91440" tIns="45720" rIns="91440" bIns="45720" rtlCol="0" anchor="ctr"/>
          <a:lstStyle>
            <a:lvl1pPr algn="r" eaLnBrk="1" hangingPunct="1">
              <a:defRPr sz="1200">
                <a:solidFill>
                  <a:schemeClr val="tx1">
                    <a:tint val="75000"/>
                  </a:schemeClr>
                </a:solidFill>
                <a:latin typeface="+mj-lt"/>
              </a:defRPr>
            </a:lvl1pPr>
          </a:lstStyle>
          <a:p>
            <a:fld id="{58A56277-EA16-4AF5-BFB5-E5ECBBB39490}" type="slidenum">
              <a:rPr lang="en-US" smtClean="0"/>
              <a:t>‹#›</a:t>
            </a:fld>
            <a:endParaRPr lang="en-US"/>
          </a:p>
        </p:txBody>
      </p:sp>
      <p:pic>
        <p:nvPicPr>
          <p:cNvPr id="1030" name="Picture 6" descr="Λογότυπο Εθνικόν και Καποδιστριακόν Πανεπιστήμιον Αθηνών"/>
          <p:cNvPicPr>
            <a:picLocks noChangeAspect="1"/>
          </p:cNvPicPr>
          <p:nvPr/>
        </p:nvPicPr>
        <p:blipFill>
          <a:blip r:embed="rId34" cstate="print">
            <a:extLst>
              <a:ext uri="{28A0092B-C50C-407E-A947-70E740481C1C}">
                <a14:useLocalDpi xmlns:a14="http://schemas.microsoft.com/office/drawing/2010/main" val="0"/>
              </a:ext>
            </a:extLst>
          </a:blip>
          <a:srcRect l="2" r="85167"/>
          <a:stretch>
            <a:fillRect/>
          </a:stretch>
        </p:blipFill>
        <p:spPr bwMode="auto">
          <a:xfrm>
            <a:off x="692150" y="6235700"/>
            <a:ext cx="376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259583"/>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 id="2147484031" r:id="rId16"/>
    <p:sldLayoutId id="2147484032" r:id="rId17"/>
    <p:sldLayoutId id="2147484033" r:id="rId18"/>
    <p:sldLayoutId id="2147484034" r:id="rId19"/>
    <p:sldLayoutId id="2147484035" r:id="rId20"/>
    <p:sldLayoutId id="2147484036" r:id="rId21"/>
    <p:sldLayoutId id="2147484037" r:id="rId22"/>
    <p:sldLayoutId id="2147484038" r:id="rId23"/>
    <p:sldLayoutId id="2147484040" r:id="rId24"/>
    <p:sldLayoutId id="2147484041" r:id="rId25"/>
    <p:sldLayoutId id="2147484042" r:id="rId26"/>
    <p:sldLayoutId id="2147484043" r:id="rId27"/>
    <p:sldLayoutId id="2147484044" r:id="rId28"/>
    <p:sldLayoutId id="2147484046" r:id="rId29"/>
    <p:sldLayoutId id="2147483966" r:id="rId30"/>
    <p:sldLayoutId id="2147483965" r:id="rId31"/>
  </p:sldLayoutIdLst>
  <p:hf hdr="0" dt="0"/>
  <p:txStyles>
    <p:titleStyle>
      <a:lvl1pPr algn="ctr" rtl="0" eaLnBrk="1" fontAlgn="base" hangingPunct="1">
        <a:lnSpc>
          <a:spcPct val="90000"/>
        </a:lnSpc>
        <a:spcBef>
          <a:spcPct val="0"/>
        </a:spcBef>
        <a:spcAft>
          <a:spcPct val="0"/>
        </a:spcAft>
        <a:defRPr sz="4400" b="1" kern="1200">
          <a:solidFill>
            <a:srgbClr val="2E75B6"/>
          </a:solidFill>
          <a:latin typeface="+mj-lt"/>
          <a:ea typeface="Tahoma" panose="020B0604030504040204" pitchFamily="34" charset="0"/>
          <a:cs typeface="Tahoma" panose="020B0604030504040204" pitchFamily="34" charset="0"/>
        </a:defRPr>
      </a:lvl1pPr>
      <a:lvl2pPr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2pPr>
      <a:lvl3pPr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3pPr>
      <a:lvl4pPr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4pPr>
      <a:lvl5pPr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5pPr>
      <a:lvl6pPr marL="4572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6pPr>
      <a:lvl7pPr marL="9144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7pPr>
      <a:lvl8pPr marL="13716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8pPr>
      <a:lvl9pPr marL="18288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3200" kern="1200">
          <a:solidFill>
            <a:schemeClr val="tx1"/>
          </a:solidFill>
          <a:latin typeface="+mn-lt"/>
          <a:ea typeface="Tahoma" panose="020B0604030504040204" pitchFamily="34" charset="0"/>
          <a:cs typeface="Tahoma" panose="020B060403050404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800" kern="1200">
          <a:solidFill>
            <a:schemeClr val="tx1"/>
          </a:solidFill>
          <a:latin typeface="+mn-lt"/>
          <a:ea typeface="Tahoma" panose="020B0604030504040204" pitchFamily="34" charset="0"/>
          <a:cs typeface="Tahoma" panose="020B060403050404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Tahoma" panose="020B0604030504040204" pitchFamily="34" charset="0"/>
          <a:cs typeface="Tahoma" panose="020B060403050404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2200" kern="1200">
          <a:solidFill>
            <a:schemeClr val="tx1"/>
          </a:solidFill>
          <a:latin typeface="+mn-lt"/>
          <a:ea typeface="Tahoma" panose="020B0604030504040204" pitchFamily="34" charset="0"/>
          <a:cs typeface="Tahoma" panose="020B060403050404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microsoft.com/office/2007/relationships/hdphoto" Target="../media/hdphoto6.wdp"/></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microsoft.com/office/2007/relationships/hdphoto" Target="../media/hdphoto7.wdp"/></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8.wdp"/></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microsoft.com/office/2007/relationships/hdphoto" Target="../media/hdphoto10.wdp"/><Relationship Id="rId5" Type="http://schemas.openxmlformats.org/officeDocument/2006/relationships/image" Target="../media/image20.png"/><Relationship Id="rId4" Type="http://schemas.microsoft.com/office/2007/relationships/hdphoto" Target="../media/hdphoto9.wdp"/></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microsoft.com/office/2007/relationships/hdphoto" Target="../media/hdphoto11.wdp"/></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microsoft.com/office/2007/relationships/hdphoto" Target="../media/hdphoto13.wdp"/><Relationship Id="rId5" Type="http://schemas.openxmlformats.org/officeDocument/2006/relationships/image" Target="../media/image23.png"/><Relationship Id="rId4" Type="http://schemas.microsoft.com/office/2007/relationships/hdphoto" Target="../media/hdphoto12.wdp"/></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microsoft.com/office/2007/relationships/hdphoto" Target="../media/hdphoto14.wdp"/></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microsoft.com/office/2007/relationships/hdphoto" Target="../media/hdphoto16.wdp"/></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microsoft.com/office/2007/relationships/hdphoto" Target="../media/hdphoto17.wdp"/></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microsoft.com/office/2007/relationships/hdphoto" Target="../media/hdphoto18.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microsoft.com/office/2007/relationships/hdphoto" Target="../media/hdphoto19.wdp"/></Relationships>
</file>

<file path=ppt/slides/_rels/slide8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microsoft.com/office/2007/relationships/hdphoto" Target="../media/hdphoto20.wdp"/></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5b1%5d%20http:/creativecommons.org/licenses/by-nc-sa/4.0/" TargetMode="Externa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p:cNvSpPr>
          <p:nvPr>
            <p:ph type="ctrTitle"/>
          </p:nvPr>
        </p:nvSpPr>
        <p:spPr>
          <a:xfrm>
            <a:off x="685800" y="2006575"/>
            <a:ext cx="7772400" cy="948498"/>
          </a:xfrm>
        </p:spPr>
        <p:txBody>
          <a:bodyPr>
            <a:normAutofit/>
          </a:bodyPr>
          <a:lstStyle/>
          <a:p>
            <a:r>
              <a:rPr lang="el-GR" sz="4400" b="1" dirty="0" smtClean="0">
                <a:solidFill>
                  <a:srgbClr val="0070C0"/>
                </a:solidFill>
              </a:rPr>
              <a:t>Ζωολογία Ι</a:t>
            </a:r>
            <a:endParaRPr lang="el-GR" sz="4400" b="1" dirty="0">
              <a:solidFill>
                <a:srgbClr val="0070C0"/>
              </a:solidFill>
            </a:endParaRPr>
          </a:p>
        </p:txBody>
      </p:sp>
      <p:sp>
        <p:nvSpPr>
          <p:cNvPr id="6" name="Υπότιτλος 2"/>
          <p:cNvSpPr>
            <a:spLocks noGrp="1"/>
          </p:cNvSpPr>
          <p:nvPr>
            <p:ph type="body" sz="quarter" idx="10"/>
          </p:nvPr>
        </p:nvSpPr>
        <p:spPr>
          <a:xfrm>
            <a:off x="683568" y="3384823"/>
            <a:ext cx="7776864" cy="1752600"/>
          </a:xfrm>
        </p:spPr>
        <p:txBody>
          <a:bodyPr>
            <a:noAutofit/>
          </a:bodyPr>
          <a:lstStyle/>
          <a:p>
            <a:r>
              <a:rPr lang="el-GR" sz="2800" b="1" dirty="0" smtClean="0">
                <a:solidFill>
                  <a:srgbClr val="0070C0"/>
                </a:solidFill>
                <a:latin typeface="+mj-lt"/>
                <a:ea typeface="+mj-ea"/>
                <a:cs typeface="+mj-cs"/>
              </a:rPr>
              <a:t>Ενότητα </a:t>
            </a:r>
            <a:r>
              <a:rPr lang="el-GR" sz="2800" b="1" dirty="0" smtClean="0">
                <a:solidFill>
                  <a:srgbClr val="0070C0"/>
                </a:solidFill>
                <a:latin typeface="+mj-lt"/>
                <a:ea typeface="+mj-ea"/>
                <a:cs typeface="+mj-cs"/>
              </a:rPr>
              <a:t>4</a:t>
            </a:r>
            <a:r>
              <a:rPr lang="el-GR" sz="2800" dirty="0" smtClean="0">
                <a:solidFill>
                  <a:srgbClr val="0070C0"/>
                </a:solidFill>
                <a:latin typeface="+mj-lt"/>
                <a:ea typeface="+mj-ea"/>
                <a:cs typeface="+mj-cs"/>
              </a:rPr>
              <a:t>:</a:t>
            </a:r>
            <a:r>
              <a:rPr lang="en-US" sz="2800" dirty="0" smtClean="0">
                <a:solidFill>
                  <a:srgbClr val="5075BC"/>
                </a:solidFill>
                <a:latin typeface="+mj-lt"/>
                <a:ea typeface="+mj-ea"/>
                <a:cs typeface="+mj-cs"/>
              </a:rPr>
              <a:t> </a:t>
            </a:r>
            <a:r>
              <a:rPr lang="el-GR" sz="2800" dirty="0" smtClean="0"/>
              <a:t>Η </a:t>
            </a:r>
            <a:r>
              <a:rPr lang="el-GR" dirty="0" smtClean="0"/>
              <a:t>Δ</a:t>
            </a:r>
            <a:r>
              <a:rPr lang="el-GR" sz="2800" dirty="0" smtClean="0"/>
              <a:t>ιαδικασία της Αναπαραγωγής</a:t>
            </a:r>
            <a:endParaRPr lang="en-US" sz="2800" dirty="0" smtClean="0"/>
          </a:p>
          <a:p>
            <a:endParaRPr lang="el-GR" sz="2800" dirty="0" smtClean="0"/>
          </a:p>
          <a:p>
            <a:r>
              <a:rPr lang="el-GR" dirty="0" smtClean="0"/>
              <a:t>Σκαρλάτος</a:t>
            </a:r>
            <a:r>
              <a:rPr lang="en-US" dirty="0" smtClean="0"/>
              <a:t> </a:t>
            </a:r>
            <a:r>
              <a:rPr lang="el-GR" dirty="0" smtClean="0"/>
              <a:t>Ντέντος, Επικ. Καθηγητής</a:t>
            </a:r>
          </a:p>
          <a:p>
            <a:r>
              <a:rPr lang="el-GR" sz="2800" dirty="0" smtClean="0"/>
              <a:t>Σχολή Θετικών Επιστημών</a:t>
            </a:r>
          </a:p>
          <a:p>
            <a:r>
              <a:rPr lang="el-GR" sz="2800" dirty="0" smtClean="0"/>
              <a:t>Τμήμα Βιολογίας</a:t>
            </a:r>
            <a:endParaRPr lang="en-US" sz="2800" dirty="0" smtClean="0"/>
          </a:p>
          <a:p>
            <a:endParaRPr lang="el-GR" sz="2800" dirty="0" smtClean="0"/>
          </a:p>
        </p:txBody>
      </p:sp>
    </p:spTree>
    <p:extLst>
      <p:ext uri="{BB962C8B-B14F-4D97-AF65-F5344CB8AC3E}">
        <p14:creationId xmlns:p14="http://schemas.microsoft.com/office/powerpoint/2010/main" val="30780868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rmAutofit/>
          </a:bodyPr>
          <a:lstStyle/>
          <a:p>
            <a:r>
              <a:rPr lang="el-GR" altLang="en-US" dirty="0" smtClean="0">
                <a:solidFill>
                  <a:srgbClr val="0070C0"/>
                </a:solidFill>
                <a:cs typeface="Times New Roman" panose="02020603050405020304" pitchFamily="18" charset="0"/>
              </a:rPr>
              <a:t>Εξάπλωση 2</a:t>
            </a:r>
            <a:r>
              <a:rPr lang="en-US" altLang="en-US" dirty="0" smtClean="0">
                <a:solidFill>
                  <a:srgbClr val="0070C0"/>
                </a:solidFill>
                <a:cs typeface="Times New Roman" panose="02020603050405020304" pitchFamily="18" charset="0"/>
              </a:rPr>
              <a:t>/2</a:t>
            </a:r>
            <a:r>
              <a:rPr lang="el-GR" altLang="en-US" dirty="0" smtClean="0">
                <a:solidFill>
                  <a:srgbClr val="0070C0"/>
                </a:solidFill>
                <a:cs typeface="Times New Roman" panose="02020603050405020304" pitchFamily="18" charset="0"/>
              </a:rPr>
              <a:t> </a:t>
            </a:r>
            <a:endParaRPr lang="en-US" dirty="0">
              <a:solidFill>
                <a:srgbClr val="0070C0"/>
              </a:solidFill>
            </a:endParaRPr>
          </a:p>
        </p:txBody>
      </p:sp>
      <p:sp>
        <p:nvSpPr>
          <p:cNvPr id="16" name="Θέση περιεχομένου 15"/>
          <p:cNvSpPr>
            <a:spLocks noGrp="1"/>
          </p:cNvSpPr>
          <p:nvPr>
            <p:ph idx="1"/>
          </p:nvPr>
        </p:nvSpPr>
        <p:spPr>
          <a:xfrm>
            <a:off x="605873" y="1913538"/>
            <a:ext cx="7886700" cy="4144362"/>
          </a:xfrm>
        </p:spPr>
        <p:txBody>
          <a:bodyPr>
            <a:normAutofit/>
          </a:bodyPr>
          <a:lstStyle/>
          <a:p>
            <a:pPr>
              <a:lnSpc>
                <a:spcPct val="100000"/>
              </a:lnSpc>
            </a:pPr>
            <a:r>
              <a:rPr lang="el-GR" altLang="en-US" sz="2600" dirty="0">
                <a:cs typeface="Times New Roman" panose="02020603050405020304" pitchFamily="18" charset="0"/>
              </a:rPr>
              <a:t>Στα είδη αυτά που έχουμε αγενή αναπαραγωγή έχουμε και εγγενή αναπαραγωγή. Η αγενής αναπαραγωγή εξασφαλίζει την αύξηση του πληθυσμού όταν η διαφοροποίηση δεν είναι τόσο προηγμένη για να υπάρχουν γαμέτες</a:t>
            </a:r>
            <a:r>
              <a:rPr lang="el-GR" altLang="en-US" sz="2600" dirty="0" smtClean="0">
                <a:cs typeface="Times New Roman" panose="02020603050405020304" pitchFamily="18" charset="0"/>
              </a:rPr>
              <a:t>.</a:t>
            </a:r>
          </a:p>
          <a:p>
            <a:pPr>
              <a:lnSpc>
                <a:spcPct val="100000"/>
              </a:lnSpc>
              <a:spcBef>
                <a:spcPts val="2400"/>
              </a:spcBef>
            </a:pPr>
            <a:r>
              <a:rPr lang="el-GR" altLang="en-US" sz="2600" dirty="0" smtClean="0">
                <a:cs typeface="Times New Roman" panose="02020603050405020304" pitchFamily="18" charset="0"/>
              </a:rPr>
              <a:t>Τα </a:t>
            </a:r>
            <a:r>
              <a:rPr lang="el-GR" altLang="en-US" sz="2600" dirty="0" err="1">
                <a:cs typeface="Times New Roman" panose="02020603050405020304" pitchFamily="18" charset="0"/>
              </a:rPr>
              <a:t>Σπονδυλόζωα</a:t>
            </a:r>
            <a:r>
              <a:rPr lang="el-GR" altLang="en-US" sz="2600" dirty="0">
                <a:cs typeface="Times New Roman" panose="02020603050405020304" pitchFamily="18" charset="0"/>
              </a:rPr>
              <a:t> δεν έχουν αγενή </a:t>
            </a:r>
            <a:r>
              <a:rPr lang="el-GR" altLang="en-US" sz="2600" dirty="0" smtClean="0">
                <a:cs typeface="Times New Roman" panose="02020603050405020304" pitchFamily="18" charset="0"/>
              </a:rPr>
              <a:t>αναπαραγωγή, </a:t>
            </a:r>
            <a:r>
              <a:rPr lang="el-GR" altLang="en-US" sz="2600" dirty="0">
                <a:cs typeface="Times New Roman" panose="02020603050405020304" pitchFamily="18" charset="0"/>
              </a:rPr>
              <a:t>(αλλά τα πράγματα δεν είναι τόσο απλά γιατί υπάρχει και η Παρθενογένεση</a:t>
            </a:r>
            <a:r>
              <a:rPr lang="el-GR" altLang="en-US" sz="2600" dirty="0" smtClean="0">
                <a:cs typeface="Times New Roman" panose="02020603050405020304" pitchFamily="18" charset="0"/>
              </a:rPr>
              <a:t>).</a:t>
            </a:r>
            <a:endParaRPr lang="en-US" sz="2600" dirty="0"/>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10</a:t>
            </a:fld>
            <a:endParaRPr lang="en-US"/>
          </a:p>
        </p:txBody>
      </p:sp>
    </p:spTree>
    <p:extLst>
      <p:ext uri="{BB962C8B-B14F-4D97-AF65-F5344CB8AC3E}">
        <p14:creationId xmlns:p14="http://schemas.microsoft.com/office/powerpoint/2010/main" val="11495286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l-GR" dirty="0" smtClean="0">
                <a:solidFill>
                  <a:srgbClr val="0070C0"/>
                </a:solidFill>
              </a:rPr>
              <a:t>Εγγενής Αναπαραγωγή</a:t>
            </a:r>
            <a:endParaRPr lang="el-GR" dirty="0">
              <a:solidFill>
                <a:srgbClr val="0070C0"/>
              </a:solidFill>
            </a:endParaRPr>
          </a:p>
        </p:txBody>
      </p:sp>
      <p:sp>
        <p:nvSpPr>
          <p:cNvPr id="4" name="Footer Placeholder 3"/>
          <p:cNvSpPr>
            <a:spLocks noGrp="1"/>
          </p:cNvSpPr>
          <p:nvPr>
            <p:ph type="ftr" sz="quarter" idx="10"/>
          </p:nvPr>
        </p:nvSpPr>
        <p:spPr/>
        <p:txBody>
          <a:bodyPr/>
          <a:lstStyle/>
          <a:p>
            <a:r>
              <a:rPr lang="el-GR" smtClean="0"/>
              <a:t>Ενότητα 4. Η Διαδικασία της Αναπαραγωγής</a:t>
            </a:r>
            <a:endParaRPr lang="en-US"/>
          </a:p>
        </p:txBody>
      </p:sp>
      <p:sp>
        <p:nvSpPr>
          <p:cNvPr id="5" name="Slide Number Placeholder 4"/>
          <p:cNvSpPr>
            <a:spLocks noGrp="1"/>
          </p:cNvSpPr>
          <p:nvPr>
            <p:ph type="sldNum" sz="quarter" idx="11"/>
          </p:nvPr>
        </p:nvSpPr>
        <p:spPr/>
        <p:txBody>
          <a:bodyPr/>
          <a:lstStyle/>
          <a:p>
            <a:fld id="{58A56277-EA16-4AF5-BFB5-E5ECBBB39490}" type="slidenum">
              <a:rPr lang="en-US" smtClean="0"/>
              <a:t>11</a:t>
            </a:fld>
            <a:endParaRPr lang="en-US"/>
          </a:p>
        </p:txBody>
      </p:sp>
    </p:spTree>
    <p:extLst>
      <p:ext uri="{BB962C8B-B14F-4D97-AF65-F5344CB8AC3E}">
        <p14:creationId xmlns:p14="http://schemas.microsoft.com/office/powerpoint/2010/main" val="2318537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err="1" smtClean="0">
                <a:solidFill>
                  <a:srgbClr val="0070C0"/>
                </a:solidFill>
                <a:cs typeface="Times New Roman" panose="02020603050405020304" pitchFamily="18" charset="0"/>
              </a:rPr>
              <a:t>Αμφιγονική</a:t>
            </a:r>
            <a:r>
              <a:rPr lang="el-GR" altLang="en-US" dirty="0" smtClean="0">
                <a:solidFill>
                  <a:srgbClr val="0070C0"/>
                </a:solidFill>
                <a:cs typeface="Times New Roman" panose="02020603050405020304" pitchFamily="18" charset="0"/>
              </a:rPr>
              <a:t> Αναπαραγωγή 1</a:t>
            </a:r>
            <a:r>
              <a:rPr lang="en-US" altLang="en-US" dirty="0" smtClean="0">
                <a:solidFill>
                  <a:srgbClr val="0070C0"/>
                </a:solidFill>
                <a:cs typeface="Times New Roman" panose="02020603050405020304" pitchFamily="18" charset="0"/>
              </a:rPr>
              <a:t>/3</a:t>
            </a:r>
            <a:r>
              <a:rPr lang="el-GR" altLang="en-US" dirty="0" smtClean="0">
                <a:solidFill>
                  <a:srgbClr val="0070C0"/>
                </a:solidFill>
                <a:cs typeface="Times New Roman" panose="02020603050405020304" pitchFamily="18" charset="0"/>
              </a:rPr>
              <a:t> </a:t>
            </a:r>
            <a:endParaRPr lang="en-US" dirty="0">
              <a:solidFill>
                <a:srgbClr val="0070C0"/>
              </a:solidFill>
            </a:endParaRPr>
          </a:p>
        </p:txBody>
      </p:sp>
      <p:sp>
        <p:nvSpPr>
          <p:cNvPr id="16" name="Θέση περιεχομένου 15"/>
          <p:cNvSpPr>
            <a:spLocks noGrp="1"/>
          </p:cNvSpPr>
          <p:nvPr>
            <p:ph idx="1"/>
          </p:nvPr>
        </p:nvSpPr>
        <p:spPr>
          <a:xfrm>
            <a:off x="605631" y="1815567"/>
            <a:ext cx="7886700" cy="4144362"/>
          </a:xfrm>
        </p:spPr>
        <p:txBody>
          <a:bodyPr>
            <a:noAutofit/>
          </a:bodyPr>
          <a:lstStyle/>
          <a:p>
            <a:pPr marL="0" indent="0">
              <a:lnSpc>
                <a:spcPct val="100000"/>
              </a:lnSpc>
              <a:buNone/>
            </a:pPr>
            <a:r>
              <a:rPr lang="el-GR" altLang="en-US" sz="2600" dirty="0">
                <a:cs typeface="Times New Roman" panose="02020603050405020304" pitchFamily="18" charset="0"/>
              </a:rPr>
              <a:t>Η δημιουργία απογόνου σχηματιζόμενου μετά από την ένωση γαμετών που προέρχονται από δύο γενετικά διαφορετικά </a:t>
            </a:r>
            <a:r>
              <a:rPr lang="el-GR" altLang="en-US" sz="2600" dirty="0" smtClean="0">
                <a:cs typeface="Times New Roman" panose="02020603050405020304" pitchFamily="18" charset="0"/>
              </a:rPr>
              <a:t>άτομα.</a:t>
            </a:r>
            <a:endParaRPr lang="el-GR" altLang="en-US" sz="2600" dirty="0">
              <a:cs typeface="Times New Roman" panose="02020603050405020304" pitchFamily="18" charset="0"/>
            </a:endParaRPr>
          </a:p>
          <a:p>
            <a:pPr marL="0" indent="0" algn="ctr">
              <a:lnSpc>
                <a:spcPct val="100000"/>
              </a:lnSpc>
              <a:buNone/>
            </a:pPr>
            <a:r>
              <a:rPr lang="el-GR" altLang="en-US" sz="2600" dirty="0">
                <a:cs typeface="Times New Roman" panose="02020603050405020304" pitchFamily="18" charset="0"/>
              </a:rPr>
              <a:t>Μερικές έννοιες: </a:t>
            </a:r>
          </a:p>
          <a:p>
            <a:pPr>
              <a:lnSpc>
                <a:spcPct val="100000"/>
              </a:lnSpc>
            </a:pPr>
            <a:r>
              <a:rPr lang="el-GR" altLang="en-US" sz="2600" b="1" dirty="0" err="1">
                <a:cs typeface="Times New Roman" panose="02020603050405020304" pitchFamily="18" charset="0"/>
              </a:rPr>
              <a:t>Δίοικα</a:t>
            </a:r>
            <a:r>
              <a:rPr lang="el-GR" altLang="en-US" sz="2600" dirty="0">
                <a:cs typeface="Times New Roman" panose="02020603050405020304" pitchFamily="18" charset="0"/>
              </a:rPr>
              <a:t> </a:t>
            </a:r>
            <a:r>
              <a:rPr lang="el-GR" altLang="en-US" sz="2600" b="1" dirty="0">
                <a:cs typeface="Times New Roman" panose="02020603050405020304" pitchFamily="18" charset="0"/>
              </a:rPr>
              <a:t>(ή </a:t>
            </a:r>
            <a:r>
              <a:rPr lang="el-GR" altLang="en-US" sz="2600" b="1" dirty="0" err="1">
                <a:cs typeface="Times New Roman" panose="02020603050405020304" pitchFamily="18" charset="0"/>
              </a:rPr>
              <a:t>γονοχωριστικά</a:t>
            </a:r>
            <a:r>
              <a:rPr lang="el-GR" altLang="en-US" sz="2600" b="1" dirty="0">
                <a:cs typeface="Times New Roman" panose="02020603050405020304" pitchFamily="18" charset="0"/>
              </a:rPr>
              <a:t>) </a:t>
            </a:r>
            <a:r>
              <a:rPr lang="el-GR" altLang="en-US" sz="2600" dirty="0">
                <a:cs typeface="Times New Roman" panose="02020603050405020304" pitchFamily="18" charset="0"/>
              </a:rPr>
              <a:t>λέγονται τα ζώα που φέρουν τα άρρενα και τα θήλεα όργανα σε διαφορετικά </a:t>
            </a:r>
            <a:r>
              <a:rPr lang="el-GR" altLang="en-US" sz="2600" dirty="0" smtClean="0">
                <a:cs typeface="Times New Roman" panose="02020603050405020304" pitchFamily="18" charset="0"/>
              </a:rPr>
              <a:t>άτομα.</a:t>
            </a:r>
            <a:endParaRPr lang="el-GR" altLang="en-US" sz="2600" dirty="0">
              <a:cs typeface="Times New Roman" panose="02020603050405020304" pitchFamily="18" charset="0"/>
            </a:endParaRPr>
          </a:p>
          <a:p>
            <a:pPr>
              <a:lnSpc>
                <a:spcPct val="100000"/>
              </a:lnSpc>
            </a:pPr>
            <a:r>
              <a:rPr lang="el-GR" altLang="en-US" sz="2600" b="1" dirty="0" err="1">
                <a:cs typeface="Times New Roman" panose="02020603050405020304" pitchFamily="18" charset="0"/>
              </a:rPr>
              <a:t>Μονόοικα</a:t>
            </a:r>
            <a:r>
              <a:rPr lang="el-GR" altLang="en-US" sz="2600" b="1" dirty="0">
                <a:cs typeface="Times New Roman" panose="02020603050405020304" pitchFamily="18" charset="0"/>
              </a:rPr>
              <a:t> (ή ερμαφρόδιτα) </a:t>
            </a:r>
            <a:r>
              <a:rPr lang="el-GR" altLang="en-US" sz="2600" dirty="0">
                <a:cs typeface="Times New Roman" panose="02020603050405020304" pitchFamily="18" charset="0"/>
              </a:rPr>
              <a:t>λέγονται τα ζώα που φέρουν τις αρσενικές και θηλυκές </a:t>
            </a:r>
            <a:r>
              <a:rPr lang="el-GR" altLang="en-US" sz="2600" dirty="0" err="1">
                <a:cs typeface="Times New Roman" panose="02020603050405020304" pitchFamily="18" charset="0"/>
              </a:rPr>
              <a:t>γονάδες</a:t>
            </a:r>
            <a:r>
              <a:rPr lang="el-GR" altLang="en-US" sz="2600" dirty="0">
                <a:cs typeface="Times New Roman" panose="02020603050405020304" pitchFamily="18" charset="0"/>
              </a:rPr>
              <a:t> στο ίδιο </a:t>
            </a:r>
            <a:r>
              <a:rPr lang="el-GR" altLang="en-US" sz="2600" dirty="0" smtClean="0">
                <a:cs typeface="Times New Roman" panose="02020603050405020304" pitchFamily="18" charset="0"/>
              </a:rPr>
              <a:t>άτομο.</a:t>
            </a:r>
            <a:endParaRPr lang="el-GR" altLang="en-US" sz="2600" dirty="0">
              <a:cs typeface="Times New Roman" panose="02020603050405020304" pitchFamily="18" charset="0"/>
            </a:endParaRP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12</a:t>
            </a:fld>
            <a:endParaRPr lang="en-US"/>
          </a:p>
        </p:txBody>
      </p:sp>
    </p:spTree>
    <p:extLst>
      <p:ext uri="{BB962C8B-B14F-4D97-AF65-F5344CB8AC3E}">
        <p14:creationId xmlns:p14="http://schemas.microsoft.com/office/powerpoint/2010/main" val="15205572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err="1" smtClean="0">
                <a:cs typeface="Times New Roman" panose="02020603050405020304" pitchFamily="18" charset="0"/>
              </a:rPr>
              <a:t>Αμφιγονική</a:t>
            </a:r>
            <a:r>
              <a:rPr lang="el-GR" altLang="en-US" dirty="0" smtClean="0">
                <a:cs typeface="Times New Roman" panose="02020603050405020304" pitchFamily="18" charset="0"/>
              </a:rPr>
              <a:t> Αναπαραγωγή 2</a:t>
            </a:r>
            <a:r>
              <a:rPr lang="en-US" altLang="en-US" dirty="0" smtClean="0">
                <a:cs typeface="Times New Roman" panose="02020603050405020304" pitchFamily="18" charset="0"/>
              </a:rPr>
              <a:t>/3</a:t>
            </a:r>
            <a:r>
              <a:rPr lang="el-GR" altLang="en-US" dirty="0" smtClean="0">
                <a:cs typeface="Times New Roman" panose="02020603050405020304" pitchFamily="18" charset="0"/>
              </a:rPr>
              <a:t> </a:t>
            </a:r>
            <a:endParaRPr lang="en-US" dirty="0"/>
          </a:p>
        </p:txBody>
      </p:sp>
      <p:sp>
        <p:nvSpPr>
          <p:cNvPr id="16" name="Θέση περιεχομένου 15"/>
          <p:cNvSpPr>
            <a:spLocks noGrp="1"/>
          </p:cNvSpPr>
          <p:nvPr>
            <p:ph idx="1"/>
          </p:nvPr>
        </p:nvSpPr>
        <p:spPr>
          <a:xfrm>
            <a:off x="605873" y="1913538"/>
            <a:ext cx="7886700" cy="4144362"/>
          </a:xfrm>
        </p:spPr>
        <p:txBody>
          <a:bodyPr>
            <a:normAutofit/>
          </a:bodyPr>
          <a:lstStyle/>
          <a:p>
            <a:pPr>
              <a:lnSpc>
                <a:spcPct val="100000"/>
              </a:lnSpc>
            </a:pPr>
            <a:r>
              <a:rPr lang="el-GR" altLang="en-US" sz="2600" b="1" dirty="0">
                <a:cs typeface="Times New Roman" panose="02020603050405020304" pitchFamily="18" charset="0"/>
              </a:rPr>
              <a:t>Ωάρια </a:t>
            </a:r>
            <a:r>
              <a:rPr lang="el-GR" altLang="en-US" sz="2600" dirty="0">
                <a:cs typeface="Times New Roman" panose="02020603050405020304" pitchFamily="18" charset="0"/>
              </a:rPr>
              <a:t>παράγονται από τα θηλυκά άτομα, έχουν μεγάλο μέγεθος, είναι ακίνητα και παράγονται σε μειωμένους </a:t>
            </a:r>
            <a:r>
              <a:rPr lang="el-GR" altLang="en-US" sz="2600" dirty="0" smtClean="0">
                <a:cs typeface="Times New Roman" panose="02020603050405020304" pitchFamily="18" charset="0"/>
              </a:rPr>
              <a:t>αριθμούς.</a:t>
            </a:r>
          </a:p>
          <a:p>
            <a:pPr>
              <a:lnSpc>
                <a:spcPct val="100000"/>
              </a:lnSpc>
              <a:spcBef>
                <a:spcPts val="1800"/>
              </a:spcBef>
            </a:pPr>
            <a:r>
              <a:rPr lang="el-GR" altLang="en-US" sz="2600" b="1" dirty="0" smtClean="0">
                <a:cs typeface="Times New Roman" panose="02020603050405020304" pitchFamily="18" charset="0"/>
              </a:rPr>
              <a:t>Σπερματοζωάρια </a:t>
            </a:r>
            <a:r>
              <a:rPr lang="el-GR" altLang="en-US" sz="2600" dirty="0">
                <a:cs typeface="Times New Roman" panose="02020603050405020304" pitchFamily="18" charset="0"/>
              </a:rPr>
              <a:t>παράγονται από τα αρσενικά άτομα, έχουν μικρό μέγεθος, εμφανίζουν κινητικότητα και παράγονται σε μεγάλους </a:t>
            </a:r>
            <a:r>
              <a:rPr lang="el-GR" altLang="en-US" sz="2600" dirty="0" smtClean="0">
                <a:cs typeface="Times New Roman" panose="02020603050405020304" pitchFamily="18" charset="0"/>
              </a:rPr>
              <a:t>αριθμούς.</a:t>
            </a:r>
            <a:endParaRPr lang="el-GR" altLang="en-US" sz="2600" dirty="0">
              <a:cs typeface="Times New Roman" panose="02020603050405020304" pitchFamily="18" charset="0"/>
            </a:endParaRP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13</a:t>
            </a:fld>
            <a:endParaRPr lang="en-US"/>
          </a:p>
        </p:txBody>
      </p:sp>
    </p:spTree>
    <p:extLst>
      <p:ext uri="{BB962C8B-B14F-4D97-AF65-F5344CB8AC3E}">
        <p14:creationId xmlns:p14="http://schemas.microsoft.com/office/powerpoint/2010/main" val="3621695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err="1" smtClean="0">
                <a:solidFill>
                  <a:srgbClr val="0070C0"/>
                </a:solidFill>
                <a:cs typeface="Times New Roman" panose="02020603050405020304" pitchFamily="18" charset="0"/>
              </a:rPr>
              <a:t>Αμφιγονική</a:t>
            </a:r>
            <a:r>
              <a:rPr lang="el-GR" altLang="en-US" dirty="0" smtClean="0">
                <a:solidFill>
                  <a:srgbClr val="0070C0"/>
                </a:solidFill>
                <a:cs typeface="Times New Roman" panose="02020603050405020304" pitchFamily="18" charset="0"/>
              </a:rPr>
              <a:t> Αναπαραγωγή 3</a:t>
            </a:r>
            <a:r>
              <a:rPr lang="en-US" altLang="en-US" dirty="0" smtClean="0">
                <a:solidFill>
                  <a:srgbClr val="0070C0"/>
                </a:solidFill>
                <a:cs typeface="Times New Roman" panose="02020603050405020304" pitchFamily="18" charset="0"/>
              </a:rPr>
              <a:t>/3</a:t>
            </a:r>
            <a:endParaRPr lang="en-US" dirty="0">
              <a:solidFill>
                <a:srgbClr val="0070C0"/>
              </a:solidFill>
            </a:endParaRPr>
          </a:p>
        </p:txBody>
      </p:sp>
      <p:sp>
        <p:nvSpPr>
          <p:cNvPr id="16" name="Θέση περιεχομένου 15"/>
          <p:cNvSpPr>
            <a:spLocks noGrp="1"/>
          </p:cNvSpPr>
          <p:nvPr>
            <p:ph idx="1"/>
          </p:nvPr>
        </p:nvSpPr>
        <p:spPr>
          <a:xfrm>
            <a:off x="605873" y="1913538"/>
            <a:ext cx="7886700" cy="4144362"/>
          </a:xfrm>
        </p:spPr>
        <p:txBody>
          <a:bodyPr>
            <a:normAutofit/>
          </a:bodyPr>
          <a:lstStyle/>
          <a:p>
            <a:pPr>
              <a:lnSpc>
                <a:spcPct val="100000"/>
              </a:lnSpc>
            </a:pPr>
            <a:r>
              <a:rPr lang="el-GR" altLang="en-US" sz="2600" dirty="0">
                <a:cs typeface="Times New Roman" panose="02020603050405020304" pitchFamily="18" charset="0"/>
              </a:rPr>
              <a:t>Η </a:t>
            </a:r>
            <a:r>
              <a:rPr lang="el-GR" altLang="en-US" sz="2600" b="1" dirty="0">
                <a:cs typeface="Times New Roman" panose="02020603050405020304" pitchFamily="18" charset="0"/>
              </a:rPr>
              <a:t>Μείωση </a:t>
            </a:r>
            <a:r>
              <a:rPr lang="el-GR" altLang="en-US" sz="2600" dirty="0">
                <a:cs typeface="Times New Roman" panose="02020603050405020304" pitchFamily="18" charset="0"/>
              </a:rPr>
              <a:t>διαχωρίζει την αγενή από την εγγενή αναπαραγωγή. </a:t>
            </a:r>
            <a:endParaRPr lang="el-GR" altLang="en-US" sz="2600" dirty="0" smtClean="0">
              <a:cs typeface="Times New Roman" panose="02020603050405020304" pitchFamily="18" charset="0"/>
            </a:endParaRPr>
          </a:p>
          <a:p>
            <a:pPr marL="182880" indent="0">
              <a:lnSpc>
                <a:spcPct val="100000"/>
              </a:lnSpc>
              <a:buNone/>
            </a:pPr>
            <a:r>
              <a:rPr lang="el-GR" altLang="en-US" sz="2600" dirty="0" smtClean="0">
                <a:cs typeface="Times New Roman" panose="02020603050405020304" pitchFamily="18" charset="0"/>
              </a:rPr>
              <a:t>Με </a:t>
            </a:r>
            <a:r>
              <a:rPr lang="el-GR" altLang="en-US" sz="2600" dirty="0">
                <a:cs typeface="Times New Roman" panose="02020603050405020304" pitchFamily="18" charset="0"/>
              </a:rPr>
              <a:t>τη μείωση έχουμε διαίρεση των χρωμοσωμάτων μια φορά και του κυττάρου δύο φορές παράγοντας τέσσερα θυγατρικά κύτταρα που φέρουν τον μισό αριθμό χρωμοσωμάτων από τον αρχικό (απλοειδής αριθμός</a:t>
            </a:r>
            <a:r>
              <a:rPr lang="el-GR" altLang="en-US" sz="2600" dirty="0" smtClean="0">
                <a:cs typeface="Times New Roman" panose="02020603050405020304" pitchFamily="18" charset="0"/>
              </a:rPr>
              <a:t>).</a:t>
            </a:r>
            <a:endParaRPr lang="el-GR" altLang="en-US" sz="2600" dirty="0">
              <a:cs typeface="Times New Roman" panose="02020603050405020304" pitchFamily="18" charset="0"/>
            </a:endParaRP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14</a:t>
            </a:fld>
            <a:endParaRPr lang="en-US"/>
          </a:p>
        </p:txBody>
      </p:sp>
    </p:spTree>
    <p:extLst>
      <p:ext uri="{BB962C8B-B14F-4D97-AF65-F5344CB8AC3E}">
        <p14:creationId xmlns:p14="http://schemas.microsoft.com/office/powerpoint/2010/main" val="38340804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solidFill>
                  <a:srgbClr val="0070C0"/>
                </a:solidFill>
                <a:cs typeface="Times New Roman" panose="02020603050405020304" pitchFamily="18" charset="0"/>
              </a:rPr>
              <a:t>Ερμαφροδιτισμός 1</a:t>
            </a:r>
            <a:r>
              <a:rPr lang="en-US" altLang="en-US" dirty="0" smtClean="0">
                <a:solidFill>
                  <a:srgbClr val="0070C0"/>
                </a:solidFill>
                <a:cs typeface="Times New Roman" panose="02020603050405020304" pitchFamily="18" charset="0"/>
              </a:rPr>
              <a:t>/2</a:t>
            </a:r>
            <a:endParaRPr lang="en-US" dirty="0">
              <a:solidFill>
                <a:srgbClr val="0070C0"/>
              </a:solidFill>
            </a:endParaRPr>
          </a:p>
        </p:txBody>
      </p:sp>
      <p:sp>
        <p:nvSpPr>
          <p:cNvPr id="16" name="Θέση περιεχομένου 15"/>
          <p:cNvSpPr>
            <a:spLocks noGrp="1"/>
          </p:cNvSpPr>
          <p:nvPr>
            <p:ph idx="1"/>
          </p:nvPr>
        </p:nvSpPr>
        <p:spPr>
          <a:xfrm>
            <a:off x="605631" y="1511074"/>
            <a:ext cx="7886700" cy="4144362"/>
          </a:xfrm>
        </p:spPr>
        <p:txBody>
          <a:bodyPr>
            <a:noAutofit/>
          </a:bodyPr>
          <a:lstStyle/>
          <a:p>
            <a:pPr marL="0" indent="0">
              <a:lnSpc>
                <a:spcPct val="100000"/>
              </a:lnSpc>
              <a:buNone/>
            </a:pPr>
            <a:r>
              <a:rPr lang="el-GR" altLang="en-US" sz="2600" dirty="0">
                <a:cs typeface="Times New Roman" panose="02020603050405020304" pitchFamily="18" charset="0"/>
              </a:rPr>
              <a:t>Το φαινόμενο κατά το οποίο θηλυκά και αρσενικά αναπαραγωγικά όργανα συνυπάρχουν στο ίδιο άτομο</a:t>
            </a:r>
          </a:p>
          <a:p>
            <a:pPr marL="0" indent="0">
              <a:lnSpc>
                <a:spcPct val="100000"/>
              </a:lnSpc>
              <a:buNone/>
            </a:pPr>
            <a:r>
              <a:rPr lang="el-GR" altLang="en-US" sz="2600" dirty="0">
                <a:cs typeface="Times New Roman" panose="02020603050405020304" pitchFamily="18" charset="0"/>
              </a:rPr>
              <a:t> Μερικές έννοιες:</a:t>
            </a:r>
          </a:p>
          <a:p>
            <a:pPr>
              <a:lnSpc>
                <a:spcPct val="100000"/>
              </a:lnSpc>
            </a:pPr>
            <a:r>
              <a:rPr lang="el-GR" altLang="en-US" sz="2600" b="1" dirty="0">
                <a:cs typeface="Times New Roman" panose="02020603050405020304" pitchFamily="18" charset="0"/>
              </a:rPr>
              <a:t>Ταυτόχρονος ερμαφροδιτισμός</a:t>
            </a:r>
            <a:r>
              <a:rPr lang="en-GB" altLang="en-US" sz="2600" b="1" dirty="0">
                <a:cs typeface="Times New Roman" panose="02020603050405020304" pitchFamily="18" charset="0"/>
              </a:rPr>
              <a:t> (</a:t>
            </a:r>
            <a:r>
              <a:rPr lang="el-GR" altLang="en-US" sz="2600" b="1" dirty="0">
                <a:cs typeface="Times New Roman" panose="02020603050405020304" pitchFamily="18" charset="0"/>
              </a:rPr>
              <a:t>ομογαμία): </a:t>
            </a:r>
            <a:r>
              <a:rPr lang="el-GR" altLang="en-US" sz="2600" dirty="0">
                <a:cs typeface="Times New Roman" panose="02020603050405020304" pitchFamily="18" charset="0"/>
              </a:rPr>
              <a:t>θηλυκά και αρσενικά αναπαραγωγικά όργανα υπάρχουν ταυτόχρονα στο ώριμο άτομο. Εμφανίζεται στο φύλο Μαλάκια, Ομοταξία Γαστερόποδα (Σαλιγκάρια), στο φύλο Γαιοσκώληκες και μια οικογένεια ψαριών (</a:t>
            </a:r>
            <a:r>
              <a:rPr lang="en-GB" altLang="en-US" sz="2600" dirty="0" err="1">
                <a:cs typeface="Times New Roman" panose="02020603050405020304" pitchFamily="18" charset="0"/>
              </a:rPr>
              <a:t>Serranidae</a:t>
            </a:r>
            <a:r>
              <a:rPr lang="en-GB" altLang="en-US" sz="2600" dirty="0" smtClean="0">
                <a:cs typeface="Times New Roman" panose="02020603050405020304" pitchFamily="18" charset="0"/>
              </a:rPr>
              <a:t>).</a:t>
            </a:r>
          </a:p>
          <a:p>
            <a:pPr marL="0" indent="0" algn="ctr">
              <a:lnSpc>
                <a:spcPct val="100000"/>
              </a:lnSpc>
              <a:buNone/>
            </a:pPr>
            <a:r>
              <a:rPr lang="el-GR" altLang="en-US" sz="2600" b="1" dirty="0" smtClean="0">
                <a:cs typeface="Times New Roman" panose="02020603050405020304" pitchFamily="18" charset="0"/>
              </a:rPr>
              <a:t>Ωστόσο</a:t>
            </a:r>
            <a:r>
              <a:rPr lang="el-GR" altLang="en-US" sz="2600" b="1" dirty="0">
                <a:cs typeface="Times New Roman" panose="02020603050405020304" pitchFamily="18" charset="0"/>
              </a:rPr>
              <a:t>, παρά την παρουσία </a:t>
            </a:r>
            <a:r>
              <a:rPr lang="el-GR" altLang="en-US" sz="2600" b="1" dirty="0" smtClean="0">
                <a:cs typeface="Times New Roman" panose="02020603050405020304" pitchFamily="18" charset="0"/>
              </a:rPr>
              <a:t>ερμαφροδιτισμού,</a:t>
            </a:r>
            <a:r>
              <a:rPr lang="en-US" altLang="en-US" sz="2600" b="1" dirty="0" smtClean="0">
                <a:cs typeface="Times New Roman" panose="02020603050405020304" pitchFamily="18" charset="0"/>
              </a:rPr>
              <a:t> </a:t>
            </a:r>
            <a:r>
              <a:rPr lang="el-GR" altLang="en-US" sz="2600" b="1" dirty="0" smtClean="0">
                <a:cs typeface="Times New Roman" panose="02020603050405020304" pitchFamily="18" charset="0"/>
              </a:rPr>
              <a:t>αυτή </a:t>
            </a:r>
            <a:r>
              <a:rPr lang="el-GR" altLang="en-US" sz="2600" b="1" dirty="0">
                <a:cs typeface="Times New Roman" panose="02020603050405020304" pitchFamily="18" charset="0"/>
              </a:rPr>
              <a:t>η διαδικασία αναπαραγωγής </a:t>
            </a:r>
            <a:r>
              <a:rPr lang="el-GR" altLang="en-US" sz="2600" b="1" dirty="0" smtClean="0">
                <a:cs typeface="Times New Roman" panose="02020603050405020304" pitchFamily="18" charset="0"/>
              </a:rPr>
              <a:t>αποφεύγεται</a:t>
            </a:r>
            <a:r>
              <a:rPr lang="en-US" altLang="en-US" sz="2600" b="1" dirty="0" smtClean="0">
                <a:cs typeface="Times New Roman" panose="02020603050405020304" pitchFamily="18" charset="0"/>
              </a:rPr>
              <a:t>.</a:t>
            </a:r>
            <a:r>
              <a:rPr lang="el-GR" altLang="en-US" sz="2600" b="1" dirty="0" smtClean="0">
                <a:cs typeface="Times New Roman" panose="02020603050405020304" pitchFamily="18" charset="0"/>
              </a:rPr>
              <a:t> </a:t>
            </a:r>
            <a:endParaRPr lang="en-GB" altLang="en-US" sz="2600" b="1" dirty="0">
              <a:cs typeface="Times New Roman" panose="02020603050405020304" pitchFamily="18" charset="0"/>
            </a:endParaRP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15</a:t>
            </a:fld>
            <a:endParaRPr lang="en-US"/>
          </a:p>
        </p:txBody>
      </p:sp>
    </p:spTree>
    <p:extLst>
      <p:ext uri="{BB962C8B-B14F-4D97-AF65-F5344CB8AC3E}">
        <p14:creationId xmlns:p14="http://schemas.microsoft.com/office/powerpoint/2010/main" val="18913186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solidFill>
                  <a:srgbClr val="0070C0"/>
                </a:solidFill>
                <a:cs typeface="Times New Roman" panose="02020603050405020304" pitchFamily="18" charset="0"/>
              </a:rPr>
              <a:t>Ερμαφροδιτισμός 2</a:t>
            </a:r>
            <a:r>
              <a:rPr lang="en-US" altLang="en-US" dirty="0" smtClean="0">
                <a:solidFill>
                  <a:srgbClr val="0070C0"/>
                </a:solidFill>
                <a:cs typeface="Times New Roman" panose="02020603050405020304" pitchFamily="18" charset="0"/>
              </a:rPr>
              <a:t>/2</a:t>
            </a:r>
            <a:endParaRPr lang="en-US" dirty="0">
              <a:solidFill>
                <a:srgbClr val="0070C0"/>
              </a:solidFill>
            </a:endParaRP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16</a:t>
            </a:fld>
            <a:endParaRPr lang="en-US"/>
          </a:p>
        </p:txBody>
      </p:sp>
      <p:pic>
        <p:nvPicPr>
          <p:cNvPr id="27" name="Θέση εικόνας 26"/>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l="-2037" t="-17631" r="-2037" b="-17631"/>
          <a:stretch/>
        </p:blipFill>
        <p:spPr>
          <a:xfrm>
            <a:off x="6018666" y="4083918"/>
            <a:ext cx="2379150" cy="1731565"/>
          </a:xfrm>
        </p:spPr>
      </p:pic>
      <p:sp>
        <p:nvSpPr>
          <p:cNvPr id="21" name="Θέση κειμένου 20"/>
          <p:cNvSpPr>
            <a:spLocks noGrp="1"/>
          </p:cNvSpPr>
          <p:nvPr>
            <p:ph type="body" sz="quarter" idx="25"/>
          </p:nvPr>
        </p:nvSpPr>
        <p:spPr>
          <a:xfrm>
            <a:off x="391884" y="3163725"/>
            <a:ext cx="5595924" cy="1650043"/>
          </a:xfrm>
        </p:spPr>
        <p:txBody>
          <a:bodyPr>
            <a:normAutofit fontScale="85000" lnSpcReduction="20000"/>
          </a:bodyPr>
          <a:lstStyle/>
          <a:p>
            <a:pPr>
              <a:lnSpc>
                <a:spcPct val="120000"/>
              </a:lnSpc>
            </a:pPr>
            <a:r>
              <a:rPr lang="el-GR" altLang="en-US" sz="2800" b="1" dirty="0" err="1" smtClean="0">
                <a:cs typeface="Times New Roman" panose="02020603050405020304" pitchFamily="18" charset="0"/>
              </a:rPr>
              <a:t>Πρωτανδρισμός</a:t>
            </a:r>
            <a:r>
              <a:rPr lang="el-GR" altLang="en-US" sz="2800" b="1" dirty="0" smtClean="0">
                <a:cs typeface="Times New Roman" panose="02020603050405020304" pitchFamily="18" charset="0"/>
              </a:rPr>
              <a:t> </a:t>
            </a:r>
            <a:r>
              <a:rPr lang="el-GR" altLang="en-US" sz="2800" b="1" dirty="0">
                <a:cs typeface="Times New Roman" panose="02020603050405020304" pitchFamily="18" charset="0"/>
              </a:rPr>
              <a:t>(</a:t>
            </a:r>
            <a:r>
              <a:rPr lang="en-GB" altLang="en-US" sz="2800" b="1" dirty="0" err="1">
                <a:cs typeface="Times New Roman" panose="02020603050405020304" pitchFamily="18" charset="0"/>
              </a:rPr>
              <a:t>protandry</a:t>
            </a:r>
            <a:r>
              <a:rPr lang="en-GB" altLang="en-US" sz="2800" b="1" dirty="0">
                <a:cs typeface="Times New Roman" panose="02020603050405020304" pitchFamily="18" charset="0"/>
              </a:rPr>
              <a:t>)</a:t>
            </a:r>
            <a:r>
              <a:rPr lang="el-GR" altLang="en-US" sz="2800" b="1" dirty="0">
                <a:cs typeface="Times New Roman" panose="02020603050405020304" pitchFamily="18" charset="0"/>
              </a:rPr>
              <a:t>: </a:t>
            </a:r>
            <a:r>
              <a:rPr lang="el-GR" altLang="en-US" sz="2800" dirty="0">
                <a:cs typeface="Times New Roman" panose="02020603050405020304" pitchFamily="18" charset="0"/>
              </a:rPr>
              <a:t>πρώτα εμφανίζονται τα αρσενικά αναπαραγωγικά </a:t>
            </a:r>
            <a:r>
              <a:rPr lang="el-GR" altLang="en-US" sz="2800" dirty="0" smtClean="0">
                <a:cs typeface="Times New Roman" panose="02020603050405020304" pitchFamily="18" charset="0"/>
              </a:rPr>
              <a:t>όργανα, (</a:t>
            </a:r>
            <a:r>
              <a:rPr lang="el-GR" altLang="en-US" sz="2800" dirty="0">
                <a:cs typeface="Times New Roman" panose="02020603050405020304" pitchFamily="18" charset="0"/>
              </a:rPr>
              <a:t>π.χ.</a:t>
            </a:r>
            <a:r>
              <a:rPr lang="en-GB" altLang="en-US" sz="2800" dirty="0">
                <a:cs typeface="Times New Roman" panose="02020603050405020304" pitchFamily="18" charset="0"/>
              </a:rPr>
              <a:t> </a:t>
            </a:r>
            <a:r>
              <a:rPr lang="el-GR" altLang="en-US" sz="2800" dirty="0">
                <a:cs typeface="Times New Roman" panose="02020603050405020304" pitchFamily="18" charset="0"/>
              </a:rPr>
              <a:t>στο ψάρι </a:t>
            </a:r>
            <a:r>
              <a:rPr lang="en-GB" altLang="en-US" sz="2800" dirty="0" err="1">
                <a:cs typeface="Times New Roman" panose="02020603050405020304" pitchFamily="18" charset="0"/>
              </a:rPr>
              <a:t>amphiprion</a:t>
            </a:r>
            <a:r>
              <a:rPr lang="en-GB" altLang="en-US" sz="2800" dirty="0">
                <a:cs typeface="Times New Roman" panose="02020603050405020304" pitchFamily="18" charset="0"/>
              </a:rPr>
              <a:t> </a:t>
            </a:r>
            <a:r>
              <a:rPr lang="en-GB" altLang="en-US" sz="2800" dirty="0" err="1">
                <a:cs typeface="Times New Roman" panose="02020603050405020304" pitchFamily="18" charset="0"/>
              </a:rPr>
              <a:t>ocellaris</a:t>
            </a:r>
            <a:r>
              <a:rPr lang="en-GB" altLang="en-US" sz="2800" dirty="0" smtClean="0">
                <a:cs typeface="Times New Roman" panose="02020603050405020304" pitchFamily="18" charset="0"/>
              </a:rPr>
              <a:t>)</a:t>
            </a:r>
            <a:r>
              <a:rPr lang="el-GR" altLang="en-US" sz="2800" dirty="0" smtClean="0">
                <a:cs typeface="Times New Roman" panose="02020603050405020304" pitchFamily="18" charset="0"/>
              </a:rPr>
              <a:t>.</a:t>
            </a:r>
            <a:endParaRPr lang="el-GR" altLang="en-US" sz="2800" dirty="0">
              <a:cs typeface="Times New Roman" panose="02020603050405020304" pitchFamily="18" charset="0"/>
            </a:endParaRPr>
          </a:p>
          <a:p>
            <a:endParaRPr lang="en-US" dirty="0"/>
          </a:p>
        </p:txBody>
      </p:sp>
      <p:sp>
        <p:nvSpPr>
          <p:cNvPr id="22" name="Θέση κειμένου 21"/>
          <p:cNvSpPr>
            <a:spLocks noGrp="1"/>
          </p:cNvSpPr>
          <p:nvPr>
            <p:ph type="body" sz="quarter" idx="26"/>
          </p:nvPr>
        </p:nvSpPr>
        <p:spPr>
          <a:xfrm>
            <a:off x="391884" y="4754939"/>
            <a:ext cx="5512708" cy="1630079"/>
          </a:xfrm>
        </p:spPr>
        <p:txBody>
          <a:bodyPr>
            <a:normAutofit fontScale="70000" lnSpcReduction="20000"/>
          </a:bodyPr>
          <a:lstStyle/>
          <a:p>
            <a:pPr>
              <a:lnSpc>
                <a:spcPct val="120000"/>
              </a:lnSpc>
            </a:pPr>
            <a:r>
              <a:rPr lang="el-GR" altLang="en-US" sz="3400" b="1" dirty="0" err="1" smtClean="0">
                <a:cs typeface="Times New Roman" panose="02020603050405020304" pitchFamily="18" charset="0"/>
              </a:rPr>
              <a:t>Πρωτογυνισμός</a:t>
            </a:r>
            <a:r>
              <a:rPr lang="el-GR" altLang="en-US" sz="3400" b="1" dirty="0" smtClean="0">
                <a:cs typeface="Times New Roman" panose="02020603050405020304" pitchFamily="18" charset="0"/>
              </a:rPr>
              <a:t> </a:t>
            </a:r>
            <a:r>
              <a:rPr lang="el-GR" altLang="en-US" sz="3400" b="1" dirty="0">
                <a:cs typeface="Times New Roman" panose="02020603050405020304" pitchFamily="18" charset="0"/>
              </a:rPr>
              <a:t>(</a:t>
            </a:r>
            <a:r>
              <a:rPr lang="en-GB" altLang="en-US" sz="3400" b="1" dirty="0" err="1">
                <a:cs typeface="Times New Roman" panose="02020603050405020304" pitchFamily="18" charset="0"/>
              </a:rPr>
              <a:t>protogyny</a:t>
            </a:r>
            <a:r>
              <a:rPr lang="en-GB" altLang="en-US" sz="3400" b="1" dirty="0">
                <a:cs typeface="Times New Roman" panose="02020603050405020304" pitchFamily="18" charset="0"/>
              </a:rPr>
              <a:t>): </a:t>
            </a:r>
            <a:r>
              <a:rPr lang="el-GR" altLang="en-US" sz="3400" dirty="0">
                <a:cs typeface="Times New Roman" panose="02020603050405020304" pitchFamily="18" charset="0"/>
              </a:rPr>
              <a:t>πρώτα εμφανίζονται τα θηλυκά αναπαραγωγικά </a:t>
            </a:r>
            <a:r>
              <a:rPr lang="el-GR" altLang="en-US" sz="3400" dirty="0" smtClean="0">
                <a:cs typeface="Times New Roman" panose="02020603050405020304" pitchFamily="18" charset="0"/>
              </a:rPr>
              <a:t>όργανα,(π.χ</a:t>
            </a:r>
            <a:r>
              <a:rPr lang="el-GR" altLang="en-US" sz="3400" dirty="0">
                <a:cs typeface="Times New Roman" panose="02020603050405020304" pitchFamily="18" charset="0"/>
              </a:rPr>
              <a:t>. στα ψάρια της οικογένειας </a:t>
            </a:r>
            <a:r>
              <a:rPr lang="en-GB" altLang="en-US" sz="3400" dirty="0" err="1">
                <a:cs typeface="Times New Roman" panose="02020603050405020304" pitchFamily="18" charset="0"/>
              </a:rPr>
              <a:t>Labridae</a:t>
            </a:r>
            <a:r>
              <a:rPr lang="en-GB" altLang="en-US" sz="3400" dirty="0" smtClean="0">
                <a:cs typeface="Times New Roman" panose="02020603050405020304" pitchFamily="18" charset="0"/>
              </a:rPr>
              <a:t>)</a:t>
            </a:r>
            <a:r>
              <a:rPr lang="el-GR" altLang="en-US" sz="3400" dirty="0" smtClean="0">
                <a:cs typeface="Times New Roman" panose="02020603050405020304" pitchFamily="18" charset="0"/>
              </a:rPr>
              <a:t>.    </a:t>
            </a:r>
            <a:endParaRPr lang="el-GR" altLang="en-US" sz="3400" dirty="0">
              <a:cs typeface="Times New Roman" panose="02020603050405020304" pitchFamily="18" charset="0"/>
            </a:endParaRPr>
          </a:p>
          <a:p>
            <a:pPr>
              <a:lnSpc>
                <a:spcPct val="120000"/>
              </a:lnSpc>
            </a:pPr>
            <a:endParaRPr lang="en-US" dirty="0"/>
          </a:p>
        </p:txBody>
      </p:sp>
      <p:pic>
        <p:nvPicPr>
          <p:cNvPr id="5" name="Picture Placeholder 4"/>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t="2458" b="2458"/>
          <a:stretch>
            <a:fillRect/>
          </a:stretch>
        </p:blipFill>
        <p:spPr>
          <a:xfrm>
            <a:off x="6125200" y="2476575"/>
            <a:ext cx="2150537" cy="1531166"/>
          </a:xfrm>
        </p:spPr>
      </p:pic>
      <p:sp>
        <p:nvSpPr>
          <p:cNvPr id="25" name="Θέση κειμένου 24"/>
          <p:cNvSpPr>
            <a:spLocks noGrp="1"/>
          </p:cNvSpPr>
          <p:nvPr>
            <p:ph type="body" sz="quarter" idx="27"/>
          </p:nvPr>
        </p:nvSpPr>
        <p:spPr>
          <a:xfrm>
            <a:off x="391886" y="1658161"/>
            <a:ext cx="5877871" cy="1915052"/>
          </a:xfrm>
        </p:spPr>
        <p:txBody>
          <a:bodyPr>
            <a:noAutofit/>
          </a:bodyPr>
          <a:lstStyle/>
          <a:p>
            <a:pPr>
              <a:lnSpc>
                <a:spcPct val="100000"/>
              </a:lnSpc>
            </a:pPr>
            <a:r>
              <a:rPr lang="el-GR" altLang="en-US" sz="2400" b="1" dirty="0">
                <a:cs typeface="Times New Roman" panose="02020603050405020304" pitchFamily="18" charset="0"/>
              </a:rPr>
              <a:t>Διαδοχικός ερμαφροδιτισμός (</a:t>
            </a:r>
            <a:r>
              <a:rPr lang="el-GR" altLang="en-US" sz="2400" b="1" dirty="0" err="1">
                <a:cs typeface="Times New Roman" panose="02020603050405020304" pitchFamily="18" charset="0"/>
              </a:rPr>
              <a:t>διχογαμία</a:t>
            </a:r>
            <a:r>
              <a:rPr lang="el-GR" altLang="en-US" sz="2400" b="1" dirty="0">
                <a:cs typeface="Times New Roman" panose="02020603050405020304" pitchFamily="18" charset="0"/>
              </a:rPr>
              <a:t>): </a:t>
            </a:r>
            <a:r>
              <a:rPr lang="el-GR" altLang="en-US" sz="2400" dirty="0">
                <a:cs typeface="Times New Roman" panose="02020603050405020304" pitchFamily="18" charset="0"/>
              </a:rPr>
              <a:t>Όταν υπάρχει μια γενετικά προγραμματισμένη αλλαγή φύλου κατά τη διάρκεια της ζωής του ατόμου</a:t>
            </a:r>
            <a:r>
              <a:rPr lang="el-GR" altLang="en-US" sz="2400" dirty="0" smtClean="0">
                <a:cs typeface="Times New Roman" panose="02020603050405020304" pitchFamily="18" charset="0"/>
              </a:rPr>
              <a:t>.</a:t>
            </a:r>
            <a:endParaRPr lang="en-US" sz="2400" dirty="0"/>
          </a:p>
        </p:txBody>
      </p:sp>
      <p:sp>
        <p:nvSpPr>
          <p:cNvPr id="10" name="TextBox 9"/>
          <p:cNvSpPr txBox="1"/>
          <p:nvPr/>
        </p:nvSpPr>
        <p:spPr>
          <a:xfrm>
            <a:off x="8043380" y="3654564"/>
            <a:ext cx="263214" cy="276999"/>
          </a:xfrm>
          <a:prstGeom prst="rect">
            <a:avLst/>
          </a:prstGeom>
          <a:noFill/>
        </p:spPr>
        <p:txBody>
          <a:bodyPr wrap="none" rtlCol="0">
            <a:spAutoFit/>
          </a:bodyPr>
          <a:lstStyle/>
          <a:p>
            <a:r>
              <a:rPr lang="el-GR" sz="1200" b="1" dirty="0" smtClean="0">
                <a:solidFill>
                  <a:schemeClr val="bg1"/>
                </a:solidFill>
              </a:rPr>
              <a:t>6</a:t>
            </a:r>
            <a:endParaRPr lang="el-GR" sz="1200" b="1" dirty="0">
              <a:solidFill>
                <a:schemeClr val="bg1"/>
              </a:solidFill>
            </a:endParaRPr>
          </a:p>
        </p:txBody>
      </p:sp>
      <p:sp>
        <p:nvSpPr>
          <p:cNvPr id="11" name="TextBox 10"/>
          <p:cNvSpPr txBox="1"/>
          <p:nvPr/>
        </p:nvSpPr>
        <p:spPr>
          <a:xfrm>
            <a:off x="8308371" y="5699537"/>
            <a:ext cx="263214" cy="276999"/>
          </a:xfrm>
          <a:prstGeom prst="rect">
            <a:avLst/>
          </a:prstGeom>
          <a:noFill/>
        </p:spPr>
        <p:txBody>
          <a:bodyPr wrap="none" rtlCol="0">
            <a:spAutoFit/>
          </a:bodyPr>
          <a:lstStyle/>
          <a:p>
            <a:r>
              <a:rPr lang="el-GR" sz="1200" b="1" dirty="0" smtClean="0">
                <a:solidFill>
                  <a:schemeClr val="bg1"/>
                </a:solidFill>
              </a:rPr>
              <a:t>7</a:t>
            </a:r>
            <a:endParaRPr lang="el-GR" sz="1200" b="1" dirty="0">
              <a:solidFill>
                <a:schemeClr val="bg1"/>
              </a:solidFill>
            </a:endParaRPr>
          </a:p>
        </p:txBody>
      </p:sp>
      <p:sp>
        <p:nvSpPr>
          <p:cNvPr id="12" name="TextBox 11"/>
          <p:cNvSpPr txBox="1"/>
          <p:nvPr/>
        </p:nvSpPr>
        <p:spPr>
          <a:xfrm>
            <a:off x="8023523" y="5257235"/>
            <a:ext cx="263214" cy="276999"/>
          </a:xfrm>
          <a:prstGeom prst="rect">
            <a:avLst/>
          </a:prstGeom>
          <a:noFill/>
        </p:spPr>
        <p:txBody>
          <a:bodyPr wrap="none" rtlCol="0">
            <a:spAutoFit/>
          </a:bodyPr>
          <a:lstStyle/>
          <a:p>
            <a:r>
              <a:rPr lang="el-GR" sz="1200" b="1" dirty="0" smtClean="0">
                <a:solidFill>
                  <a:schemeClr val="bg1"/>
                </a:solidFill>
              </a:rPr>
              <a:t>7</a:t>
            </a:r>
            <a:endParaRPr lang="el-GR" sz="1200" b="1" dirty="0">
              <a:solidFill>
                <a:schemeClr val="bg1"/>
              </a:solidFill>
            </a:endParaRPr>
          </a:p>
        </p:txBody>
      </p:sp>
    </p:spTree>
    <p:extLst>
      <p:ext uri="{BB962C8B-B14F-4D97-AF65-F5344CB8AC3E}">
        <p14:creationId xmlns:p14="http://schemas.microsoft.com/office/powerpoint/2010/main" val="10326320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solidFill>
                  <a:srgbClr val="0070C0"/>
                </a:solidFill>
                <a:cs typeface="Times New Roman" panose="02020603050405020304" pitchFamily="18" charset="0"/>
              </a:rPr>
              <a:t>Παρθενογένεση 1</a:t>
            </a:r>
            <a:r>
              <a:rPr lang="en-US" altLang="en-US" dirty="0" smtClean="0">
                <a:solidFill>
                  <a:srgbClr val="0070C0"/>
                </a:solidFill>
                <a:cs typeface="Times New Roman" panose="02020603050405020304" pitchFamily="18" charset="0"/>
              </a:rPr>
              <a:t>/4</a:t>
            </a:r>
            <a:endParaRPr lang="en-US" dirty="0">
              <a:solidFill>
                <a:srgbClr val="0070C0"/>
              </a:solidFill>
            </a:endParaRPr>
          </a:p>
        </p:txBody>
      </p:sp>
      <p:sp>
        <p:nvSpPr>
          <p:cNvPr id="16" name="Θέση περιεχομένου 15"/>
          <p:cNvSpPr>
            <a:spLocks noGrp="1"/>
          </p:cNvSpPr>
          <p:nvPr>
            <p:ph idx="1"/>
          </p:nvPr>
        </p:nvSpPr>
        <p:spPr>
          <a:xfrm>
            <a:off x="374904" y="1527403"/>
            <a:ext cx="8394191" cy="4194654"/>
          </a:xfrm>
        </p:spPr>
        <p:txBody>
          <a:bodyPr>
            <a:noAutofit/>
          </a:bodyPr>
          <a:lstStyle/>
          <a:p>
            <a:pPr>
              <a:lnSpc>
                <a:spcPct val="100000"/>
              </a:lnSpc>
            </a:pPr>
            <a:r>
              <a:rPr lang="el-GR" altLang="en-US" sz="2600" dirty="0">
                <a:cs typeface="Times New Roman" panose="02020603050405020304" pitchFamily="18" charset="0"/>
              </a:rPr>
              <a:t>Η ανάπτυξη εμβρύου από ένα </a:t>
            </a:r>
            <a:r>
              <a:rPr lang="el-GR" altLang="en-US" sz="2600" b="1" dirty="0">
                <a:cs typeface="Times New Roman" panose="02020603050405020304" pitchFamily="18" charset="0"/>
              </a:rPr>
              <a:t>μη γονιμοποιημένο ωάριο </a:t>
            </a:r>
            <a:r>
              <a:rPr lang="el-GR" altLang="en-US" sz="2600" dirty="0">
                <a:cs typeface="Times New Roman" panose="02020603050405020304" pitchFamily="18" charset="0"/>
              </a:rPr>
              <a:t>ή εμβρύου στο οποίο ο θηλυκός και ο αρσενικός πυρήνας δεν ενώνονται μετά τη γονιμοποίηση. Υπάρχουν πολλά πρότυπα </a:t>
            </a:r>
            <a:r>
              <a:rPr lang="el-GR" altLang="en-US" sz="2600" dirty="0" smtClean="0">
                <a:cs typeface="Times New Roman" panose="02020603050405020304" pitchFamily="18" charset="0"/>
              </a:rPr>
              <a:t>παρθενογένεσης.</a:t>
            </a:r>
          </a:p>
          <a:p>
            <a:pPr>
              <a:lnSpc>
                <a:spcPct val="100000"/>
              </a:lnSpc>
              <a:spcBef>
                <a:spcPts val="1800"/>
              </a:spcBef>
            </a:pPr>
            <a:r>
              <a:rPr lang="el-GR" altLang="en-US" sz="2600" dirty="0" smtClean="0">
                <a:cs typeface="Times New Roman" panose="02020603050405020304" pitchFamily="18" charset="0"/>
              </a:rPr>
              <a:t>Ανάλογα </a:t>
            </a:r>
            <a:r>
              <a:rPr lang="el-GR" altLang="en-US" sz="2600" dirty="0">
                <a:cs typeface="Times New Roman" panose="02020603050405020304" pitchFamily="18" charset="0"/>
              </a:rPr>
              <a:t>με το </a:t>
            </a:r>
            <a:r>
              <a:rPr lang="el-GR" altLang="en-US" sz="2600" b="1" dirty="0">
                <a:cs typeface="Times New Roman" panose="02020603050405020304" pitchFamily="18" charset="0"/>
              </a:rPr>
              <a:t>σύστημα καθορισμού </a:t>
            </a:r>
            <a:r>
              <a:rPr lang="el-GR" altLang="en-US" sz="2600" dirty="0">
                <a:cs typeface="Times New Roman" panose="02020603050405020304" pitchFamily="18" charset="0"/>
              </a:rPr>
              <a:t>του φύλου </a:t>
            </a:r>
            <a:r>
              <a:rPr lang="el-GR" altLang="en-US" sz="2600" dirty="0" smtClean="0">
                <a:cs typeface="Times New Roman" panose="02020603050405020304" pitchFamily="18" charset="0"/>
              </a:rPr>
              <a:t>              </a:t>
            </a:r>
            <a:r>
              <a:rPr lang="en-GB" altLang="en-US" sz="2600" b="1" dirty="0" smtClean="0">
                <a:cs typeface="Times New Roman" panose="02020603050405020304" pitchFamily="18" charset="0"/>
              </a:rPr>
              <a:t>XY</a:t>
            </a:r>
            <a:r>
              <a:rPr lang="el-GR" altLang="en-US" sz="2600" dirty="0" smtClean="0">
                <a:cs typeface="Times New Roman" panose="02020603050405020304" pitchFamily="18" charset="0"/>
              </a:rPr>
              <a:t> </a:t>
            </a:r>
            <a:r>
              <a:rPr lang="el-GR" altLang="en-US" sz="2600" dirty="0">
                <a:cs typeface="Times New Roman" panose="02020603050405020304" pitchFamily="18" charset="0"/>
              </a:rPr>
              <a:t>( </a:t>
            </a:r>
            <a:r>
              <a:rPr lang="el-GR" altLang="en-US" sz="2600" b="1" dirty="0">
                <a:cs typeface="Times New Roman" panose="02020603050405020304" pitchFamily="18" charset="0"/>
              </a:rPr>
              <a:t>ΧΥ</a:t>
            </a:r>
            <a:r>
              <a:rPr lang="el-GR" altLang="en-US" sz="2600" dirty="0">
                <a:cs typeface="Times New Roman" panose="02020603050405020304" pitchFamily="18" charset="0"/>
              </a:rPr>
              <a:t>: αρσενικά και </a:t>
            </a:r>
            <a:r>
              <a:rPr lang="el-GR" altLang="en-US" sz="2600" b="1" dirty="0">
                <a:cs typeface="Times New Roman" panose="02020603050405020304" pitchFamily="18" charset="0"/>
              </a:rPr>
              <a:t>ΧΧ</a:t>
            </a:r>
            <a:r>
              <a:rPr lang="el-GR" altLang="en-US" sz="2600" dirty="0">
                <a:cs typeface="Times New Roman" panose="02020603050405020304" pitchFamily="18" charset="0"/>
              </a:rPr>
              <a:t>: θηλυκά (</a:t>
            </a:r>
            <a:r>
              <a:rPr lang="el-GR" altLang="en-US" sz="2600" b="1" dirty="0">
                <a:cs typeface="Times New Roman" panose="02020603050405020304" pitchFamily="18" charset="0"/>
              </a:rPr>
              <a:t>άνθρωπος, Θηλαστικά, καρχαρίες, </a:t>
            </a:r>
            <a:r>
              <a:rPr lang="el-GR" altLang="en-US" sz="2600" b="1" dirty="0" err="1">
                <a:cs typeface="Times New Roman" panose="02020603050405020304" pitchFamily="18" charset="0"/>
              </a:rPr>
              <a:t>δροσόφιλα</a:t>
            </a:r>
            <a:r>
              <a:rPr lang="el-GR" altLang="en-US" sz="2600" dirty="0">
                <a:cs typeface="Times New Roman" panose="02020603050405020304" pitchFamily="18" charset="0"/>
              </a:rPr>
              <a:t>)) </a:t>
            </a:r>
            <a:endParaRPr lang="el-GR" altLang="en-US" sz="2600" dirty="0" smtClean="0">
              <a:cs typeface="Times New Roman" panose="02020603050405020304" pitchFamily="18" charset="0"/>
            </a:endParaRPr>
          </a:p>
          <a:p>
            <a:pPr marL="182880" indent="0">
              <a:lnSpc>
                <a:spcPct val="100000"/>
              </a:lnSpc>
              <a:buNone/>
            </a:pPr>
            <a:r>
              <a:rPr lang="el-GR" altLang="en-US" sz="2600" dirty="0" smtClean="0">
                <a:cs typeface="Times New Roman" panose="02020603050405020304" pitchFamily="18" charset="0"/>
              </a:rPr>
              <a:t>ή </a:t>
            </a:r>
            <a:r>
              <a:rPr lang="el-GR" altLang="en-US" sz="2600" b="1" dirty="0">
                <a:cs typeface="Times New Roman" panose="02020603050405020304" pitchFamily="18" charset="0"/>
              </a:rPr>
              <a:t>Ζ</a:t>
            </a:r>
            <a:r>
              <a:rPr lang="en-GB" altLang="en-US" sz="2600" b="1" dirty="0">
                <a:cs typeface="Times New Roman" panose="02020603050405020304" pitchFamily="18" charset="0"/>
              </a:rPr>
              <a:t>W</a:t>
            </a:r>
            <a:r>
              <a:rPr lang="el-GR" altLang="en-US" sz="2600" dirty="0">
                <a:cs typeface="Times New Roman" panose="02020603050405020304" pitchFamily="18" charset="0"/>
              </a:rPr>
              <a:t> (</a:t>
            </a:r>
            <a:r>
              <a:rPr lang="el-GR" altLang="en-US" sz="2600" b="1" dirty="0">
                <a:cs typeface="Times New Roman" panose="02020603050405020304" pitchFamily="18" charset="0"/>
              </a:rPr>
              <a:t>ΖΖ:</a:t>
            </a:r>
            <a:r>
              <a:rPr lang="el-GR" altLang="en-US" sz="2600" dirty="0">
                <a:cs typeface="Times New Roman" panose="02020603050405020304" pitchFamily="18" charset="0"/>
              </a:rPr>
              <a:t> αρσενικά και </a:t>
            </a:r>
            <a:r>
              <a:rPr lang="en-GB" altLang="en-US" sz="2600" b="1" dirty="0">
                <a:cs typeface="Times New Roman" panose="02020603050405020304" pitchFamily="18" charset="0"/>
              </a:rPr>
              <a:t>ZW</a:t>
            </a:r>
            <a:r>
              <a:rPr lang="en-GB" altLang="en-US" sz="2600" dirty="0">
                <a:cs typeface="Times New Roman" panose="02020603050405020304" pitchFamily="18" charset="0"/>
              </a:rPr>
              <a:t>: </a:t>
            </a:r>
            <a:r>
              <a:rPr lang="el-GR" altLang="en-US" sz="2600" dirty="0">
                <a:cs typeface="Times New Roman" panose="02020603050405020304" pitchFamily="18" charset="0"/>
              </a:rPr>
              <a:t>θηλυκά (</a:t>
            </a:r>
            <a:r>
              <a:rPr lang="el-GR" altLang="en-US" sz="2600" b="1" dirty="0">
                <a:cs typeface="Times New Roman" panose="02020603050405020304" pitchFamily="18" charset="0"/>
              </a:rPr>
              <a:t>Πτηνά, μερικά Έντομα, μερικά ψάρια και μερικά Ερπετά</a:t>
            </a:r>
            <a:r>
              <a:rPr lang="el-GR" altLang="en-US" sz="2600" dirty="0">
                <a:cs typeface="Times New Roman" panose="02020603050405020304" pitchFamily="18" charset="0"/>
              </a:rPr>
              <a:t>) το έμβρυο θα είναι </a:t>
            </a:r>
            <a:r>
              <a:rPr lang="el-GR" altLang="en-US" sz="2600" b="1" dirty="0">
                <a:cs typeface="Times New Roman" panose="02020603050405020304" pitchFamily="18" charset="0"/>
              </a:rPr>
              <a:t>πάντα θηλυκό (</a:t>
            </a:r>
            <a:r>
              <a:rPr lang="en-GB" altLang="en-US" sz="2600" b="1" dirty="0">
                <a:cs typeface="Times New Roman" panose="02020603050405020304" pitchFamily="18" charset="0"/>
              </a:rPr>
              <a:t>XY </a:t>
            </a:r>
            <a:r>
              <a:rPr lang="el-GR" altLang="en-US" sz="2600" b="1" dirty="0">
                <a:cs typeface="Times New Roman" panose="02020603050405020304" pitchFamily="18" charset="0"/>
              </a:rPr>
              <a:t>σύστημα) </a:t>
            </a:r>
            <a:r>
              <a:rPr lang="el-GR" altLang="en-US" sz="2600" dirty="0">
                <a:cs typeface="Times New Roman" panose="02020603050405020304" pitchFamily="18" charset="0"/>
              </a:rPr>
              <a:t>ή </a:t>
            </a:r>
            <a:r>
              <a:rPr lang="el-GR" altLang="en-US" sz="2600" b="1" dirty="0">
                <a:cs typeface="Times New Roman" panose="02020603050405020304" pitchFamily="18" charset="0"/>
              </a:rPr>
              <a:t>πάντα αρσενικό (</a:t>
            </a:r>
            <a:r>
              <a:rPr lang="en-GB" altLang="en-US" sz="2600" b="1" dirty="0">
                <a:cs typeface="Times New Roman" panose="02020603050405020304" pitchFamily="18" charset="0"/>
              </a:rPr>
              <a:t>ZW</a:t>
            </a:r>
            <a:r>
              <a:rPr lang="el-GR" altLang="en-US" sz="2600" b="1" dirty="0">
                <a:cs typeface="Times New Roman" panose="02020603050405020304" pitchFamily="18" charset="0"/>
              </a:rPr>
              <a:t> σύστημα</a:t>
            </a:r>
            <a:r>
              <a:rPr lang="el-GR" altLang="en-US" sz="2600" b="1" dirty="0" smtClean="0">
                <a:cs typeface="Times New Roman" panose="02020603050405020304" pitchFamily="18" charset="0"/>
              </a:rPr>
              <a:t>). </a:t>
            </a:r>
            <a:endParaRPr lang="el-GR" altLang="en-US" sz="2600" dirty="0">
              <a:solidFill>
                <a:schemeClr val="bg1"/>
              </a:solidFill>
              <a:cs typeface="Times New Roman" panose="02020603050405020304" pitchFamily="18" charset="0"/>
            </a:endParaRP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17</a:t>
            </a:fld>
            <a:endParaRPr lang="en-US"/>
          </a:p>
        </p:txBody>
      </p:sp>
    </p:spTree>
    <p:extLst>
      <p:ext uri="{BB962C8B-B14F-4D97-AF65-F5344CB8AC3E}">
        <p14:creationId xmlns:p14="http://schemas.microsoft.com/office/powerpoint/2010/main" val="1017493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solidFill>
                  <a:srgbClr val="0070C0"/>
                </a:solidFill>
                <a:cs typeface="Times New Roman" panose="02020603050405020304" pitchFamily="18" charset="0"/>
              </a:rPr>
              <a:t>Παρθενογένεση 2</a:t>
            </a:r>
            <a:r>
              <a:rPr lang="en-US" altLang="en-US" dirty="0" smtClean="0">
                <a:solidFill>
                  <a:srgbClr val="0070C0"/>
                </a:solidFill>
                <a:cs typeface="Times New Roman" panose="02020603050405020304" pitchFamily="18" charset="0"/>
              </a:rPr>
              <a:t>/4</a:t>
            </a:r>
            <a:endParaRPr lang="en-US" dirty="0">
              <a:solidFill>
                <a:srgbClr val="0070C0"/>
              </a:solidFill>
            </a:endParaRPr>
          </a:p>
        </p:txBody>
      </p:sp>
      <p:sp>
        <p:nvSpPr>
          <p:cNvPr id="16" name="Θέση περιεχομένου 15"/>
          <p:cNvSpPr>
            <a:spLocks noGrp="1"/>
          </p:cNvSpPr>
          <p:nvPr>
            <p:ph idx="1"/>
          </p:nvPr>
        </p:nvSpPr>
        <p:spPr>
          <a:xfrm>
            <a:off x="374904" y="2130762"/>
            <a:ext cx="8394191" cy="4194654"/>
          </a:xfrm>
        </p:spPr>
        <p:txBody>
          <a:bodyPr>
            <a:normAutofit/>
          </a:bodyPr>
          <a:lstStyle/>
          <a:p>
            <a:pPr>
              <a:lnSpc>
                <a:spcPct val="100000"/>
              </a:lnSpc>
            </a:pPr>
            <a:r>
              <a:rPr lang="el-GR" altLang="en-US" sz="2600" b="1" dirty="0" err="1" smtClean="0">
                <a:cs typeface="Times New Roman" panose="02020603050405020304" pitchFamily="18" charset="0"/>
              </a:rPr>
              <a:t>Αμειωτική</a:t>
            </a:r>
            <a:r>
              <a:rPr lang="el-GR" altLang="en-US" sz="2600" b="1" dirty="0" smtClean="0">
                <a:cs typeface="Times New Roman" panose="02020603050405020304" pitchFamily="18" charset="0"/>
              </a:rPr>
              <a:t> </a:t>
            </a:r>
            <a:r>
              <a:rPr lang="el-GR" altLang="en-US" sz="2600" b="1" dirty="0">
                <a:cs typeface="Times New Roman" panose="02020603050405020304" pitchFamily="18" charset="0"/>
              </a:rPr>
              <a:t>παρθενογένεση: Δεν επέρχεται μείωση </a:t>
            </a:r>
            <a:r>
              <a:rPr lang="el-GR" altLang="en-US" sz="2600" dirty="0">
                <a:cs typeface="Times New Roman" panose="02020603050405020304" pitchFamily="18" charset="0"/>
              </a:rPr>
              <a:t>και το ωάριο σχηματίζεται με </a:t>
            </a:r>
            <a:r>
              <a:rPr lang="el-GR" altLang="en-US" sz="2600" dirty="0" err="1">
                <a:cs typeface="Times New Roman" panose="02020603050405020304" pitchFamily="18" charset="0"/>
              </a:rPr>
              <a:t>μιτωτική</a:t>
            </a:r>
            <a:r>
              <a:rPr lang="el-GR" altLang="en-US" sz="2600" dirty="0">
                <a:cs typeface="Times New Roman" panose="02020603050405020304" pitchFamily="18" charset="0"/>
              </a:rPr>
              <a:t> κυτταρική διαίρεση. Οι απόγονοι καλούνται </a:t>
            </a:r>
            <a:r>
              <a:rPr lang="el-GR" altLang="en-US" sz="2600" b="1" dirty="0">
                <a:cs typeface="Times New Roman" panose="02020603050405020304" pitchFamily="18" charset="0"/>
              </a:rPr>
              <a:t>κλώνοι </a:t>
            </a:r>
            <a:r>
              <a:rPr lang="el-GR" altLang="en-US" sz="2600" dirty="0">
                <a:cs typeface="Times New Roman" panose="02020603050405020304" pitchFamily="18" charset="0"/>
              </a:rPr>
              <a:t>του αρχικού </a:t>
            </a:r>
            <a:r>
              <a:rPr lang="el-GR" altLang="en-US" sz="2600" dirty="0" smtClean="0">
                <a:cs typeface="Times New Roman" panose="02020603050405020304" pitchFamily="18" charset="0"/>
              </a:rPr>
              <a:t>οργανισμού.</a:t>
            </a:r>
            <a:endParaRPr lang="en-US" altLang="en-US" sz="2600" dirty="0">
              <a:cs typeface="Times New Roman" panose="02020603050405020304" pitchFamily="18" charset="0"/>
            </a:endParaRPr>
          </a:p>
          <a:p>
            <a:pPr>
              <a:lnSpc>
                <a:spcPct val="100000"/>
              </a:lnSpc>
            </a:pPr>
            <a:r>
              <a:rPr lang="el-GR" altLang="en-US" sz="2600" dirty="0" smtClean="0">
                <a:cs typeface="Times New Roman" panose="02020603050405020304" pitchFamily="18" charset="0"/>
              </a:rPr>
              <a:t>Εμφανίζεται </a:t>
            </a:r>
            <a:r>
              <a:rPr lang="el-GR" altLang="en-US" sz="2600" dirty="0">
                <a:cs typeface="Times New Roman" panose="02020603050405020304" pitchFamily="18" charset="0"/>
              </a:rPr>
              <a:t>στο φύλο </a:t>
            </a:r>
            <a:r>
              <a:rPr lang="el-GR" altLang="en-US" sz="2600" dirty="0" err="1">
                <a:cs typeface="Times New Roman" panose="02020603050405020304" pitchFamily="18" charset="0"/>
              </a:rPr>
              <a:t>Πλατυέλμινθες</a:t>
            </a:r>
            <a:r>
              <a:rPr lang="el-GR" altLang="en-US" sz="2600" dirty="0">
                <a:cs typeface="Times New Roman" panose="02020603050405020304" pitchFamily="18" charset="0"/>
              </a:rPr>
              <a:t>, στο φύλο Τροχοφόρα, στο </a:t>
            </a:r>
            <a:r>
              <a:rPr lang="el-GR" altLang="en-US" sz="2600" dirty="0" err="1">
                <a:cs typeface="Times New Roman" panose="02020603050405020304" pitchFamily="18" charset="0"/>
              </a:rPr>
              <a:t>υπόφυλο</a:t>
            </a:r>
            <a:r>
              <a:rPr lang="el-GR" altLang="en-US" sz="2600" dirty="0">
                <a:cs typeface="Times New Roman" panose="02020603050405020304" pitchFamily="18" charset="0"/>
              </a:rPr>
              <a:t> Καρκινοειδή και στην ομοταξία Έντομα. </a:t>
            </a: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18</a:t>
            </a:fld>
            <a:endParaRPr lang="en-US"/>
          </a:p>
        </p:txBody>
      </p:sp>
    </p:spTree>
    <p:extLst>
      <p:ext uri="{BB962C8B-B14F-4D97-AF65-F5344CB8AC3E}">
        <p14:creationId xmlns:p14="http://schemas.microsoft.com/office/powerpoint/2010/main" val="40397782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cs typeface="Times New Roman" panose="02020603050405020304" pitchFamily="18" charset="0"/>
              </a:rPr>
              <a:t>Παρθενογένεση 3</a:t>
            </a:r>
            <a:r>
              <a:rPr lang="en-US" altLang="en-US" dirty="0" smtClean="0">
                <a:cs typeface="Times New Roman" panose="02020603050405020304" pitchFamily="18" charset="0"/>
              </a:rPr>
              <a:t>/4</a:t>
            </a:r>
            <a:endParaRPr lang="en-US" dirty="0"/>
          </a:p>
        </p:txBody>
      </p:sp>
      <p:sp>
        <p:nvSpPr>
          <p:cNvPr id="16" name="Θέση περιεχομένου 15"/>
          <p:cNvSpPr>
            <a:spLocks noGrp="1"/>
          </p:cNvSpPr>
          <p:nvPr>
            <p:ph idx="1"/>
          </p:nvPr>
        </p:nvSpPr>
        <p:spPr>
          <a:xfrm>
            <a:off x="374904" y="1941080"/>
            <a:ext cx="8394191" cy="4194654"/>
          </a:xfrm>
        </p:spPr>
        <p:txBody>
          <a:bodyPr>
            <a:normAutofit fontScale="92500"/>
          </a:bodyPr>
          <a:lstStyle/>
          <a:p>
            <a:pPr marL="640080" indent="-457200">
              <a:lnSpc>
                <a:spcPct val="100000"/>
              </a:lnSpc>
              <a:spcBef>
                <a:spcPts val="1800"/>
              </a:spcBef>
            </a:pPr>
            <a:r>
              <a:rPr lang="el-GR" altLang="en-US" sz="2600" b="1" dirty="0">
                <a:cs typeface="Times New Roman" panose="02020603050405020304" pitchFamily="18" charset="0"/>
              </a:rPr>
              <a:t>Μειωτική παρθενογένεση: </a:t>
            </a:r>
            <a:r>
              <a:rPr lang="el-GR" altLang="en-US" sz="2600" dirty="0">
                <a:cs typeface="Times New Roman" panose="02020603050405020304" pitchFamily="18" charset="0"/>
              </a:rPr>
              <a:t>Ένα απλοειδές ωάριο σχηματίζεται με</a:t>
            </a:r>
            <a:r>
              <a:rPr lang="en-GB" altLang="en-US" sz="2600" dirty="0">
                <a:cs typeface="Times New Roman" panose="02020603050405020304" pitchFamily="18" charset="0"/>
              </a:rPr>
              <a:t> </a:t>
            </a:r>
            <a:r>
              <a:rPr lang="el-GR" altLang="en-US" sz="2600" dirty="0">
                <a:cs typeface="Times New Roman" panose="02020603050405020304" pitchFamily="18" charset="0"/>
              </a:rPr>
              <a:t>μειωτική διαίρεση και έχει τη δυνατότητα να </a:t>
            </a:r>
            <a:r>
              <a:rPr lang="el-GR" altLang="en-US" sz="2600" b="1" dirty="0">
                <a:cs typeface="Times New Roman" panose="02020603050405020304" pitchFamily="18" charset="0"/>
              </a:rPr>
              <a:t>ενεργοποιηθεί ή όχι </a:t>
            </a:r>
            <a:r>
              <a:rPr lang="el-GR" altLang="en-US" sz="2600" dirty="0">
                <a:cs typeface="Times New Roman" panose="02020603050405020304" pitchFamily="18" charset="0"/>
              </a:rPr>
              <a:t>μετά την επίδραση σπερματοζωαρίων. </a:t>
            </a:r>
            <a:endParaRPr lang="el-GR" altLang="en-US" sz="2600" dirty="0" smtClean="0">
              <a:cs typeface="Times New Roman" panose="02020603050405020304" pitchFamily="18" charset="0"/>
            </a:endParaRPr>
          </a:p>
          <a:p>
            <a:pPr marL="640080" indent="-457200">
              <a:lnSpc>
                <a:spcPct val="100000"/>
              </a:lnSpc>
              <a:spcBef>
                <a:spcPts val="1200"/>
              </a:spcBef>
            </a:pPr>
            <a:r>
              <a:rPr lang="el-GR" altLang="en-US" sz="2600" dirty="0" smtClean="0">
                <a:cs typeface="Times New Roman" panose="02020603050405020304" pitchFamily="18" charset="0"/>
              </a:rPr>
              <a:t>Σε </a:t>
            </a:r>
            <a:r>
              <a:rPr lang="el-GR" altLang="en-US" sz="2600" dirty="0">
                <a:cs typeface="Times New Roman" panose="02020603050405020304" pitchFamily="18" charset="0"/>
              </a:rPr>
              <a:t>κάποια είδη ψαριών, η </a:t>
            </a:r>
            <a:r>
              <a:rPr lang="el-GR" altLang="en-US" sz="2600" b="1" dirty="0">
                <a:cs typeface="Times New Roman" panose="02020603050405020304" pitchFamily="18" charset="0"/>
              </a:rPr>
              <a:t>παρθενογένεση αρχίζει με την ενεργοποίηση του ωαρίου από το </a:t>
            </a:r>
            <a:r>
              <a:rPr lang="el-GR" altLang="en-US" sz="2600" b="1" dirty="0" smtClean="0">
                <a:cs typeface="Times New Roman" panose="02020603050405020304" pitchFamily="18" charset="0"/>
              </a:rPr>
              <a:t>σπερματοζωάριο,</a:t>
            </a:r>
            <a:r>
              <a:rPr lang="el-GR" altLang="en-US" sz="2600" dirty="0" smtClean="0">
                <a:cs typeface="Times New Roman" panose="02020603050405020304" pitchFamily="18" charset="0"/>
              </a:rPr>
              <a:t> </a:t>
            </a:r>
            <a:r>
              <a:rPr lang="el-GR" altLang="en-US" sz="2600" dirty="0">
                <a:cs typeface="Times New Roman" panose="02020603050405020304" pitchFamily="18" charset="0"/>
              </a:rPr>
              <a:t>αλλά το αρσενικό </a:t>
            </a:r>
            <a:r>
              <a:rPr lang="el-GR" altLang="en-US" sz="2600" dirty="0" err="1">
                <a:cs typeface="Times New Roman" panose="02020603050405020304" pitchFamily="18" charset="0"/>
              </a:rPr>
              <a:t>γονιδίωμα</a:t>
            </a:r>
            <a:r>
              <a:rPr lang="el-GR" altLang="en-US" sz="2600" dirty="0">
                <a:cs typeface="Times New Roman" panose="02020603050405020304" pitchFamily="18" charset="0"/>
              </a:rPr>
              <a:t> απορρίπτεται προτού εισέλθει στο ωάριο.</a:t>
            </a:r>
            <a:r>
              <a:rPr lang="en-GB" altLang="en-US" sz="2600" dirty="0">
                <a:cs typeface="Times New Roman" panose="02020603050405020304" pitchFamily="18" charset="0"/>
              </a:rPr>
              <a:t> </a:t>
            </a:r>
            <a:r>
              <a:rPr lang="el-GR" altLang="en-US" sz="2600" dirty="0">
                <a:cs typeface="Times New Roman" panose="02020603050405020304" pitchFamily="18" charset="0"/>
              </a:rPr>
              <a:t>Αυτό καλείται </a:t>
            </a:r>
            <a:r>
              <a:rPr lang="el-GR" altLang="en-US" sz="2600" b="1" dirty="0" err="1">
                <a:cs typeface="Times New Roman" panose="02020603050405020304" pitchFamily="18" charset="0"/>
              </a:rPr>
              <a:t>γυνογένεση</a:t>
            </a:r>
            <a:r>
              <a:rPr lang="el-GR" altLang="en-US" sz="2600" b="1" dirty="0">
                <a:cs typeface="Times New Roman" panose="02020603050405020304" pitchFamily="18" charset="0"/>
              </a:rPr>
              <a:t> ή </a:t>
            </a:r>
            <a:r>
              <a:rPr lang="el-GR" altLang="en-US" sz="2600" b="1" dirty="0" err="1">
                <a:cs typeface="Times New Roman" panose="02020603050405020304" pitchFamily="18" charset="0"/>
              </a:rPr>
              <a:t>ψευδογαμία</a:t>
            </a:r>
            <a:r>
              <a:rPr lang="el-GR" altLang="en-US" sz="2600" b="1" dirty="0">
                <a:cs typeface="Times New Roman" panose="02020603050405020304" pitchFamily="18" charset="0"/>
              </a:rPr>
              <a:t> </a:t>
            </a:r>
            <a:r>
              <a:rPr lang="el-GR" altLang="en-US" sz="2600" dirty="0">
                <a:cs typeface="Times New Roman" panose="02020603050405020304" pitchFamily="18" charset="0"/>
              </a:rPr>
              <a:t>γιατί οδηγεί στην εμφάνιση θηλυκών ατόμων (εμφανίζεται σε </a:t>
            </a:r>
            <a:r>
              <a:rPr lang="el-GR" altLang="en-US" sz="2600" dirty="0" err="1">
                <a:cs typeface="Times New Roman" panose="02020603050405020304" pitchFamily="18" charset="0"/>
              </a:rPr>
              <a:t>Πλατυέμινθες</a:t>
            </a:r>
            <a:r>
              <a:rPr lang="el-GR" altLang="en-US" sz="2600" dirty="0">
                <a:cs typeface="Times New Roman" panose="02020603050405020304" pitchFamily="18" charset="0"/>
              </a:rPr>
              <a:t> και κάποια είδη Αμφιβίων (σαλαμάνδρες)).</a:t>
            </a:r>
          </a:p>
          <a:p>
            <a:endParaRPr lang="el-GR" altLang="en-US" sz="2600" dirty="0">
              <a:cs typeface="Times New Roman" panose="02020603050405020304" pitchFamily="18" charset="0"/>
            </a:endParaRP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19</a:t>
            </a:fld>
            <a:endParaRPr lang="en-US"/>
          </a:p>
        </p:txBody>
      </p:sp>
    </p:spTree>
    <p:extLst>
      <p:ext uri="{BB962C8B-B14F-4D97-AF65-F5344CB8AC3E}">
        <p14:creationId xmlns:p14="http://schemas.microsoft.com/office/powerpoint/2010/main" val="20359339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solidFill>
                  <a:srgbClr val="0070C0"/>
                </a:solidFill>
              </a:rPr>
              <a:t>Περιεχόμενα ενότητας</a:t>
            </a:r>
            <a:endParaRPr lang="el-GR" b="1" dirty="0">
              <a:solidFill>
                <a:srgbClr val="0070C0"/>
              </a:solidFill>
            </a:endParaRPr>
          </a:p>
        </p:txBody>
      </p:sp>
      <p:sp>
        <p:nvSpPr>
          <p:cNvPr id="3" name="Content Placeholder 2"/>
          <p:cNvSpPr>
            <a:spLocks noGrp="1"/>
          </p:cNvSpPr>
          <p:nvPr>
            <p:ph idx="1"/>
          </p:nvPr>
        </p:nvSpPr>
        <p:spPr/>
        <p:txBody>
          <a:bodyPr>
            <a:normAutofit fontScale="32500" lnSpcReduction="20000"/>
          </a:bodyPr>
          <a:lstStyle/>
          <a:p>
            <a:pPr marL="0" indent="0" algn="ctr">
              <a:buNone/>
            </a:pPr>
            <a:r>
              <a:rPr lang="el-GR" altLang="en-US" sz="7400" dirty="0" smtClean="0">
                <a:cs typeface="Times New Roman" panose="02020603050405020304" pitchFamily="18" charset="0"/>
              </a:rPr>
              <a:t>Θα </a:t>
            </a:r>
            <a:r>
              <a:rPr lang="el-GR" altLang="en-US" sz="7400" dirty="0">
                <a:cs typeface="Times New Roman" panose="02020603050405020304" pitchFamily="18" charset="0"/>
              </a:rPr>
              <a:t>αναπτυχθούν τα εξής θέματα:</a:t>
            </a:r>
            <a:endParaRPr lang="en-GB" altLang="en-US" sz="7400" dirty="0">
              <a:cs typeface="Times New Roman" panose="02020603050405020304" pitchFamily="18" charset="0"/>
            </a:endParaRPr>
          </a:p>
          <a:p>
            <a:pPr algn="ctr"/>
            <a:endParaRPr lang="el-GR" altLang="en-US" sz="7400" dirty="0">
              <a:cs typeface="Times New Roman" panose="02020603050405020304" pitchFamily="18" charset="0"/>
            </a:endParaRPr>
          </a:p>
          <a:p>
            <a:pPr>
              <a:lnSpc>
                <a:spcPct val="120000"/>
              </a:lnSpc>
            </a:pPr>
            <a:r>
              <a:rPr lang="el-GR" altLang="en-US" sz="7400" dirty="0">
                <a:cs typeface="Times New Roman" panose="02020603050405020304" pitchFamily="18" charset="0"/>
              </a:rPr>
              <a:t>Διαδικασία </a:t>
            </a:r>
            <a:r>
              <a:rPr lang="el-GR" altLang="en-US" sz="7400" dirty="0" smtClean="0">
                <a:cs typeface="Times New Roman" panose="02020603050405020304" pitchFamily="18" charset="0"/>
              </a:rPr>
              <a:t>αναπαραγωγής.</a:t>
            </a:r>
            <a:endParaRPr lang="en-GB" altLang="en-US" sz="7400" dirty="0">
              <a:cs typeface="Times New Roman" panose="02020603050405020304" pitchFamily="18" charset="0"/>
            </a:endParaRPr>
          </a:p>
          <a:p>
            <a:pPr>
              <a:lnSpc>
                <a:spcPct val="120000"/>
              </a:lnSpc>
            </a:pPr>
            <a:r>
              <a:rPr lang="el-GR" altLang="en-US" sz="7400" dirty="0" smtClean="0">
                <a:cs typeface="Times New Roman" panose="02020603050405020304" pitchFamily="18" charset="0"/>
              </a:rPr>
              <a:t>Διαδικασία </a:t>
            </a:r>
            <a:r>
              <a:rPr lang="el-GR" altLang="en-US" sz="7400" dirty="0">
                <a:cs typeface="Times New Roman" panose="02020603050405020304" pitchFamily="18" charset="0"/>
              </a:rPr>
              <a:t>ωρίμανσης γεννητικών </a:t>
            </a:r>
            <a:r>
              <a:rPr lang="el-GR" altLang="en-US" sz="7400" dirty="0" smtClean="0">
                <a:cs typeface="Times New Roman" panose="02020603050405020304" pitchFamily="18" charset="0"/>
              </a:rPr>
              <a:t>κυττάρων.</a:t>
            </a:r>
            <a:endParaRPr lang="el-GR" altLang="en-US" sz="7400" dirty="0">
              <a:cs typeface="Times New Roman" panose="02020603050405020304" pitchFamily="18" charset="0"/>
            </a:endParaRPr>
          </a:p>
          <a:p>
            <a:pPr>
              <a:lnSpc>
                <a:spcPct val="120000"/>
              </a:lnSpc>
            </a:pPr>
            <a:r>
              <a:rPr lang="el-GR" altLang="en-US" sz="7400" dirty="0" smtClean="0">
                <a:cs typeface="Times New Roman" panose="02020603050405020304" pitchFamily="18" charset="0"/>
              </a:rPr>
              <a:t>Συστήματα αναπαραγωγής.</a:t>
            </a:r>
            <a:endParaRPr lang="en-GB" altLang="en-US" sz="7400" dirty="0">
              <a:cs typeface="Times New Roman" panose="02020603050405020304" pitchFamily="18" charset="0"/>
            </a:endParaRPr>
          </a:p>
          <a:p>
            <a:pPr>
              <a:lnSpc>
                <a:spcPct val="120000"/>
              </a:lnSpc>
            </a:pPr>
            <a:r>
              <a:rPr lang="el-GR" altLang="en-US" sz="7400" dirty="0" smtClean="0">
                <a:cs typeface="Times New Roman" panose="02020603050405020304" pitchFamily="18" charset="0"/>
              </a:rPr>
              <a:t>Ενδοκρινολογία αναπαραγωγής.</a:t>
            </a:r>
            <a:endParaRPr lang="el-GR" altLang="en-US" sz="7400" dirty="0">
              <a:cs typeface="Times New Roman" panose="02020603050405020304" pitchFamily="18" charset="0"/>
            </a:endParaRPr>
          </a:p>
          <a:p>
            <a:pPr marL="0" indent="0" algn="ctr">
              <a:buNone/>
            </a:pPr>
            <a:endParaRPr lang="el-GR" altLang="en-US" dirty="0" smtClean="0">
              <a:cs typeface="Times New Roman" panose="02020603050405020304" pitchFamily="18" charset="0"/>
            </a:endParaRPr>
          </a:p>
          <a:p>
            <a:pPr marL="0" indent="0" algn="ctr">
              <a:buNone/>
            </a:pPr>
            <a:r>
              <a:rPr lang="el-GR" altLang="en-US" sz="6200" dirty="0" smtClean="0">
                <a:cs typeface="Times New Roman" panose="02020603050405020304" pitchFamily="18" charset="0"/>
              </a:rPr>
              <a:t> </a:t>
            </a:r>
            <a:r>
              <a:rPr lang="el-GR" altLang="en-US" sz="6200" dirty="0">
                <a:cs typeface="Times New Roman" panose="02020603050405020304" pitchFamily="18" charset="0"/>
              </a:rPr>
              <a:t>Σκαρλάτος Ντέντος</a:t>
            </a:r>
          </a:p>
          <a:p>
            <a:pPr marL="0" indent="0" algn="ctr">
              <a:buNone/>
            </a:pPr>
            <a:r>
              <a:rPr lang="en-GB" altLang="en-US" sz="6200" dirty="0">
                <a:cs typeface="Times New Roman" panose="02020603050405020304" pitchFamily="18" charset="0"/>
              </a:rPr>
              <a:t> sdedos@biol.uoa.gr</a:t>
            </a:r>
          </a:p>
          <a:p>
            <a:endParaRPr lang="el-GR" altLang="en-US" sz="3600" dirty="0">
              <a:solidFill>
                <a:schemeClr val="bg1"/>
              </a:solidFill>
              <a:cs typeface="Times New Roman" panose="02020603050405020304" pitchFamily="18" charset="0"/>
            </a:endParaRPr>
          </a:p>
          <a:p>
            <a:r>
              <a:rPr lang="el-GR" altLang="en-US" sz="3600" dirty="0">
                <a:cs typeface="Times New Roman" panose="02020603050405020304" pitchFamily="18" charset="0"/>
              </a:rPr>
              <a:t>Καμία από τις εικόνες ή σχήματα που παρουσιάζονται δεν παραβιάζει πνευματικά δικαιώματα </a:t>
            </a:r>
          </a:p>
          <a:p>
            <a:pPr marL="0"/>
            <a:endParaRPr lang="el-GR" dirty="0"/>
          </a:p>
        </p:txBody>
      </p:sp>
      <p:sp>
        <p:nvSpPr>
          <p:cNvPr id="7" name="Θέση υποσέλιδου 6"/>
          <p:cNvSpPr>
            <a:spLocks noGrp="1"/>
          </p:cNvSpPr>
          <p:nvPr>
            <p:ph type="ftr" sz="quarter" idx="10"/>
          </p:nvPr>
        </p:nvSpPr>
        <p:spPr/>
        <p:txBody>
          <a:bodyPr/>
          <a:lstStyle/>
          <a:p>
            <a:r>
              <a:rPr lang="el-GR" dirty="0" smtClean="0"/>
              <a:t>Ενότητα 4. Η Διαδικασία της Αναπαραγωγής</a:t>
            </a:r>
            <a:endParaRPr lang="en-US" dirty="0"/>
          </a:p>
        </p:txBody>
      </p:sp>
      <p:sp>
        <p:nvSpPr>
          <p:cNvPr id="8" name="Θέση αριθμού διαφάνειας 7"/>
          <p:cNvSpPr>
            <a:spLocks noGrp="1"/>
          </p:cNvSpPr>
          <p:nvPr>
            <p:ph type="sldNum" sz="quarter" idx="11"/>
          </p:nvPr>
        </p:nvSpPr>
        <p:spPr/>
        <p:txBody>
          <a:bodyPr/>
          <a:lstStyle/>
          <a:p>
            <a:fld id="{58A56277-EA16-4AF5-BFB5-E5ECBBB39490}" type="slidenum">
              <a:rPr lang="en-US" smtClean="0"/>
              <a:t>2</a:t>
            </a:fld>
            <a:endParaRPr lang="en-US" dirty="0"/>
          </a:p>
        </p:txBody>
      </p:sp>
    </p:spTree>
    <p:extLst>
      <p:ext uri="{BB962C8B-B14F-4D97-AF65-F5344CB8AC3E}">
        <p14:creationId xmlns:p14="http://schemas.microsoft.com/office/powerpoint/2010/main" val="10580223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cs typeface="Times New Roman" panose="02020603050405020304" pitchFamily="18" charset="0"/>
              </a:rPr>
              <a:t>Παρθενογένεση 4</a:t>
            </a:r>
            <a:r>
              <a:rPr lang="en-US" altLang="en-US" dirty="0" smtClean="0">
                <a:cs typeface="Times New Roman" panose="02020603050405020304" pitchFamily="18" charset="0"/>
              </a:rPr>
              <a:t>/4</a:t>
            </a:r>
            <a:endParaRPr lang="en-US" dirty="0"/>
          </a:p>
        </p:txBody>
      </p:sp>
      <p:sp>
        <p:nvSpPr>
          <p:cNvPr id="16" name="Θέση περιεχομένου 15"/>
          <p:cNvSpPr>
            <a:spLocks noGrp="1"/>
          </p:cNvSpPr>
          <p:nvPr>
            <p:ph idx="1"/>
          </p:nvPr>
        </p:nvSpPr>
        <p:spPr>
          <a:xfrm>
            <a:off x="351885" y="1911111"/>
            <a:ext cx="8394191" cy="4194654"/>
          </a:xfrm>
        </p:spPr>
        <p:txBody>
          <a:bodyPr>
            <a:normAutofit fontScale="92500"/>
          </a:bodyPr>
          <a:lstStyle/>
          <a:p>
            <a:pPr marL="640080" indent="-457200">
              <a:lnSpc>
                <a:spcPct val="110000"/>
              </a:lnSpc>
              <a:spcBef>
                <a:spcPts val="1800"/>
              </a:spcBef>
            </a:pPr>
            <a:r>
              <a:rPr lang="el-GR" altLang="en-US" sz="2600" dirty="0">
                <a:cs typeface="Times New Roman" panose="02020603050405020304" pitchFamily="18" charset="0"/>
              </a:rPr>
              <a:t>Σε άλλα είδη ζώων (</a:t>
            </a:r>
            <a:r>
              <a:rPr lang="el-GR" altLang="en-US" sz="2600" dirty="0" err="1">
                <a:cs typeface="Times New Roman" panose="02020603050405020304" pitchFamily="18" charset="0"/>
              </a:rPr>
              <a:t>Πλατυέλμινθες</a:t>
            </a:r>
            <a:r>
              <a:rPr lang="el-GR" altLang="en-US" sz="2600" dirty="0">
                <a:cs typeface="Times New Roman" panose="02020603050405020304" pitchFamily="18" charset="0"/>
              </a:rPr>
              <a:t>, Τροχοφόρα, </a:t>
            </a:r>
            <a:r>
              <a:rPr lang="el-GR" altLang="en-US" sz="2600" dirty="0" err="1">
                <a:cs typeface="Times New Roman" panose="02020603050405020304" pitchFamily="18" charset="0"/>
              </a:rPr>
              <a:t>Δακτυλιοσκώληκες</a:t>
            </a:r>
            <a:r>
              <a:rPr lang="el-GR" altLang="en-US" sz="2600" dirty="0">
                <a:cs typeface="Times New Roman" panose="02020603050405020304" pitchFamily="18" charset="0"/>
              </a:rPr>
              <a:t>, </a:t>
            </a:r>
            <a:r>
              <a:rPr lang="el-GR" altLang="en-US" sz="2600" dirty="0" err="1">
                <a:cs typeface="Times New Roman" panose="02020603050405020304" pitchFamily="18" charset="0"/>
              </a:rPr>
              <a:t>Ακάρεα</a:t>
            </a:r>
            <a:r>
              <a:rPr lang="el-GR" altLang="en-US" sz="2600" dirty="0">
                <a:cs typeface="Times New Roman" panose="02020603050405020304" pitchFamily="18" charset="0"/>
              </a:rPr>
              <a:t> και Έντομα) </a:t>
            </a:r>
            <a:r>
              <a:rPr lang="el-GR" altLang="en-US" sz="2600" b="1" dirty="0">
                <a:cs typeface="Times New Roman" panose="02020603050405020304" pitchFamily="18" charset="0"/>
              </a:rPr>
              <a:t>παρατηρείται αυθόρμητη έναρξη ανάπτυξης του απλοειδούς ωαρίου </a:t>
            </a:r>
            <a:r>
              <a:rPr lang="el-GR" altLang="en-US" sz="2600" dirty="0">
                <a:cs typeface="Times New Roman" panose="02020603050405020304" pitchFamily="18" charset="0"/>
              </a:rPr>
              <a:t>χωρίς να είναι απαραίτητη η ενεργοποίηση από το σπερματοζωάριο. Η </a:t>
            </a:r>
            <a:r>
              <a:rPr lang="el-GR" altLang="en-US" sz="2600" dirty="0" err="1">
                <a:cs typeface="Times New Roman" panose="02020603050405020304" pitchFamily="18" charset="0"/>
              </a:rPr>
              <a:t>διπλοειδής</a:t>
            </a:r>
            <a:r>
              <a:rPr lang="el-GR" altLang="en-US" sz="2600" dirty="0">
                <a:cs typeface="Times New Roman" panose="02020603050405020304" pitchFamily="18" charset="0"/>
              </a:rPr>
              <a:t> κατάσταση αποκαθίσταται με διπλασιασμό των χρωμοσωμάτων.</a:t>
            </a:r>
          </a:p>
          <a:p>
            <a:pPr marL="640080" indent="-457200">
              <a:lnSpc>
                <a:spcPct val="110000"/>
              </a:lnSpc>
              <a:spcBef>
                <a:spcPts val="1800"/>
              </a:spcBef>
            </a:pPr>
            <a:r>
              <a:rPr lang="el-GR" altLang="en-US" sz="2600" dirty="0" smtClean="0">
                <a:cs typeface="Times New Roman" panose="02020603050405020304" pitchFamily="18" charset="0"/>
              </a:rPr>
              <a:t>Στις </a:t>
            </a:r>
            <a:r>
              <a:rPr lang="el-GR" altLang="en-US" sz="2600" dirty="0">
                <a:cs typeface="Times New Roman" panose="02020603050405020304" pitchFamily="18" charset="0"/>
              </a:rPr>
              <a:t>μέλισσες ο τύπος φυλετικού καθορισμού γνωστός ως </a:t>
            </a:r>
            <a:r>
              <a:rPr lang="el-GR" altLang="en-US" sz="2600" b="1" dirty="0" err="1">
                <a:cs typeface="Times New Roman" panose="02020603050405020304" pitchFamily="18" charset="0"/>
              </a:rPr>
              <a:t>απλοδιπλοειδία</a:t>
            </a:r>
            <a:r>
              <a:rPr lang="el-GR" altLang="en-US" sz="2600" dirty="0">
                <a:cs typeface="Times New Roman" panose="02020603050405020304" pitchFamily="18" charset="0"/>
              </a:rPr>
              <a:t>  δίνει </a:t>
            </a:r>
            <a:r>
              <a:rPr lang="el-GR" altLang="en-US" sz="2600" b="1" dirty="0">
                <a:cs typeface="Times New Roman" panose="02020603050405020304" pitchFamily="18" charset="0"/>
              </a:rPr>
              <a:t>απλοειδή αρσενικά (αγονιμοποίητα ωάρια) </a:t>
            </a:r>
            <a:r>
              <a:rPr lang="el-GR" altLang="en-US" sz="2600" dirty="0">
                <a:cs typeface="Times New Roman" panose="02020603050405020304" pitchFamily="18" charset="0"/>
              </a:rPr>
              <a:t>και </a:t>
            </a:r>
            <a:r>
              <a:rPr lang="el-GR" altLang="en-US" sz="2600" b="1" dirty="0" err="1">
                <a:cs typeface="Times New Roman" panose="02020603050405020304" pitchFamily="18" charset="0"/>
              </a:rPr>
              <a:t>διπλοειδή</a:t>
            </a:r>
            <a:r>
              <a:rPr lang="el-GR" altLang="en-US" sz="2600" b="1" dirty="0">
                <a:cs typeface="Times New Roman" panose="02020603050405020304" pitchFamily="18" charset="0"/>
              </a:rPr>
              <a:t> θηλυκά (γονιμοποιημένα ωάρια). </a:t>
            </a:r>
          </a:p>
          <a:p>
            <a:endParaRPr lang="el-GR" altLang="en-US" sz="2600" dirty="0">
              <a:cs typeface="Times New Roman" panose="02020603050405020304" pitchFamily="18" charset="0"/>
            </a:endParaRP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20</a:t>
            </a:fld>
            <a:endParaRPr lang="en-US"/>
          </a:p>
        </p:txBody>
      </p:sp>
    </p:spTree>
    <p:extLst>
      <p:ext uri="{BB962C8B-B14F-4D97-AF65-F5344CB8AC3E}">
        <p14:creationId xmlns:p14="http://schemas.microsoft.com/office/powerpoint/2010/main" val="1904503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sz="4000" dirty="0" smtClean="0">
                <a:cs typeface="Times New Roman" panose="02020603050405020304" pitchFamily="18" charset="0"/>
              </a:rPr>
              <a:t>Εγγενής </a:t>
            </a:r>
            <a:r>
              <a:rPr lang="el-GR" altLang="en-US" sz="4000" dirty="0">
                <a:cs typeface="Times New Roman" panose="02020603050405020304" pitchFamily="18" charset="0"/>
              </a:rPr>
              <a:t>Αναπαραγωγή </a:t>
            </a:r>
            <a:r>
              <a:rPr lang="el-GR" altLang="en-US" sz="4000" dirty="0" smtClean="0">
                <a:cs typeface="Times New Roman" panose="02020603050405020304" pitchFamily="18" charset="0"/>
              </a:rPr>
              <a:t/>
            </a:r>
            <a:br>
              <a:rPr lang="el-GR" altLang="en-US" sz="4000" dirty="0" smtClean="0">
                <a:cs typeface="Times New Roman" panose="02020603050405020304" pitchFamily="18" charset="0"/>
              </a:rPr>
            </a:br>
            <a:r>
              <a:rPr lang="en-US" altLang="en-US" sz="4000" dirty="0" smtClean="0">
                <a:cs typeface="Times New Roman" panose="02020603050405020304" pitchFamily="18" charset="0"/>
              </a:rPr>
              <a:t>vs </a:t>
            </a:r>
            <a:r>
              <a:rPr lang="en-US" altLang="en-US" sz="4000" dirty="0">
                <a:cs typeface="Times New Roman" panose="02020603050405020304" pitchFamily="18" charset="0"/>
              </a:rPr>
              <a:t>A</a:t>
            </a:r>
            <a:r>
              <a:rPr lang="el-GR" altLang="en-US" sz="4000" dirty="0" err="1">
                <a:cs typeface="Times New Roman" panose="02020603050405020304" pitchFamily="18" charset="0"/>
              </a:rPr>
              <a:t>γενής</a:t>
            </a:r>
            <a:r>
              <a:rPr lang="el-GR" altLang="en-US" sz="4000" dirty="0">
                <a:cs typeface="Times New Roman" panose="02020603050405020304" pitchFamily="18" charset="0"/>
              </a:rPr>
              <a:t> </a:t>
            </a:r>
            <a:r>
              <a:rPr lang="el-GR" altLang="en-US" sz="4000" dirty="0" smtClean="0">
                <a:cs typeface="Times New Roman" panose="02020603050405020304" pitchFamily="18" charset="0"/>
              </a:rPr>
              <a:t>Αναπαραγωγή 1</a:t>
            </a:r>
            <a:r>
              <a:rPr lang="en-US" altLang="en-US" sz="4000" dirty="0" smtClean="0">
                <a:cs typeface="Times New Roman" panose="02020603050405020304" pitchFamily="18" charset="0"/>
              </a:rPr>
              <a:t>/2</a:t>
            </a:r>
            <a:endParaRPr lang="en-US" sz="4000" dirty="0"/>
          </a:p>
        </p:txBody>
      </p:sp>
      <p:sp>
        <p:nvSpPr>
          <p:cNvPr id="16" name="Θέση περιεχομένου 15"/>
          <p:cNvSpPr>
            <a:spLocks noGrp="1"/>
          </p:cNvSpPr>
          <p:nvPr>
            <p:ph idx="1"/>
          </p:nvPr>
        </p:nvSpPr>
        <p:spPr>
          <a:xfrm>
            <a:off x="370332" y="1849843"/>
            <a:ext cx="8403336" cy="4475573"/>
          </a:xfrm>
        </p:spPr>
        <p:txBody>
          <a:bodyPr>
            <a:normAutofit fontScale="92500" lnSpcReduction="20000"/>
          </a:bodyPr>
          <a:lstStyle/>
          <a:p>
            <a:pPr marL="640080" indent="-457200">
              <a:lnSpc>
                <a:spcPct val="110000"/>
              </a:lnSpc>
              <a:spcBef>
                <a:spcPts val="1800"/>
              </a:spcBef>
            </a:pPr>
            <a:r>
              <a:rPr lang="el-GR" altLang="en-US" sz="2800" b="1" dirty="0">
                <a:cs typeface="Times New Roman" panose="02020603050405020304" pitchFamily="18" charset="0"/>
              </a:rPr>
              <a:t>Μειονεκτήματα εγγενούς αναπαραγωγής: </a:t>
            </a:r>
            <a:r>
              <a:rPr lang="el-GR" altLang="en-US" sz="2800" dirty="0">
                <a:cs typeface="Times New Roman" panose="02020603050405020304" pitchFamily="18" charset="0"/>
              </a:rPr>
              <a:t>Είναι περίπλοκη, χρονοβόρα, απαιτεί μεγαλύτερη κατανάλωση ενέργειας, απαιτεί συντονισμό δραστηριοτήτων θηλυκού-αρσενικού. Κόστος η «σπατάλη» δημιουργίας αρσενικών οργανισμών και κόστος η διαδικασία της μείωσης.</a:t>
            </a:r>
          </a:p>
          <a:p>
            <a:pPr marL="640080" indent="-457200">
              <a:lnSpc>
                <a:spcPct val="110000"/>
              </a:lnSpc>
              <a:spcBef>
                <a:spcPts val="1800"/>
              </a:spcBef>
            </a:pPr>
            <a:r>
              <a:rPr lang="el-GR" altLang="en-US" sz="2800" b="1" dirty="0" smtClean="0">
                <a:cs typeface="Times New Roman" panose="02020603050405020304" pitchFamily="18" charset="0"/>
              </a:rPr>
              <a:t>Πλεονεκτήματα </a:t>
            </a:r>
            <a:r>
              <a:rPr lang="el-GR" altLang="en-US" sz="2800" b="1" dirty="0">
                <a:cs typeface="Times New Roman" panose="02020603050405020304" pitchFamily="18" charset="0"/>
              </a:rPr>
              <a:t>εγγενούς αναπαραγωγής: </a:t>
            </a:r>
            <a:r>
              <a:rPr lang="el-GR" altLang="en-US" sz="2800" dirty="0">
                <a:cs typeface="Times New Roman" panose="02020603050405020304" pitchFamily="18" charset="0"/>
              </a:rPr>
              <a:t>Η ανακατάταξη και ο </a:t>
            </a:r>
            <a:r>
              <a:rPr lang="el-GR" altLang="en-US" sz="2800" dirty="0" err="1">
                <a:cs typeface="Times New Roman" panose="02020603050405020304" pitchFamily="18" charset="0"/>
              </a:rPr>
              <a:t>ανασυνδυασμός</a:t>
            </a:r>
            <a:r>
              <a:rPr lang="el-GR" altLang="en-US" sz="2800" dirty="0">
                <a:cs typeface="Times New Roman" panose="02020603050405020304" pitchFamily="18" charset="0"/>
              </a:rPr>
              <a:t> του </a:t>
            </a:r>
            <a:r>
              <a:rPr lang="el-GR" altLang="en-US" sz="2800" dirty="0" err="1">
                <a:cs typeface="Times New Roman" panose="02020603050405020304" pitchFamily="18" charset="0"/>
              </a:rPr>
              <a:t>γονιδιώματος</a:t>
            </a:r>
            <a:r>
              <a:rPr lang="el-GR" altLang="en-US" sz="2800" dirty="0">
                <a:cs typeface="Times New Roman" panose="02020603050405020304" pitchFamily="18" charset="0"/>
              </a:rPr>
              <a:t> προωθεί τη δημιουργία </a:t>
            </a:r>
            <a:r>
              <a:rPr lang="el-GR" altLang="en-US" sz="2800" dirty="0" err="1">
                <a:cs typeface="Times New Roman" panose="02020603050405020304" pitchFamily="18" charset="0"/>
              </a:rPr>
              <a:t>φαινότυπων</a:t>
            </a:r>
            <a:r>
              <a:rPr lang="el-GR" altLang="en-US" sz="2800" dirty="0">
                <a:cs typeface="Times New Roman" panose="02020603050405020304" pitchFamily="18" charset="0"/>
              </a:rPr>
              <a:t> ανθεκτικών σε περιβαλλοντικές μεταβολές. Ευνοείται κατά την επιλογή των ειδών.</a:t>
            </a:r>
          </a:p>
          <a:p>
            <a:endParaRPr lang="el-GR" altLang="en-US" sz="2600" dirty="0">
              <a:cs typeface="Times New Roman" panose="02020603050405020304" pitchFamily="18" charset="0"/>
            </a:endParaRP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21</a:t>
            </a:fld>
            <a:endParaRPr lang="en-US"/>
          </a:p>
        </p:txBody>
      </p:sp>
    </p:spTree>
    <p:extLst>
      <p:ext uri="{BB962C8B-B14F-4D97-AF65-F5344CB8AC3E}">
        <p14:creationId xmlns:p14="http://schemas.microsoft.com/office/powerpoint/2010/main" val="30223548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sz="4000" dirty="0" smtClean="0">
                <a:cs typeface="Times New Roman" panose="02020603050405020304" pitchFamily="18" charset="0"/>
              </a:rPr>
              <a:t>Εγγενής </a:t>
            </a:r>
            <a:r>
              <a:rPr lang="el-GR" altLang="en-US" sz="4000" dirty="0">
                <a:cs typeface="Times New Roman" panose="02020603050405020304" pitchFamily="18" charset="0"/>
              </a:rPr>
              <a:t>Αναπαραγωγή </a:t>
            </a:r>
            <a:r>
              <a:rPr lang="el-GR" altLang="en-US" sz="4000" dirty="0" smtClean="0">
                <a:cs typeface="Times New Roman" panose="02020603050405020304" pitchFamily="18" charset="0"/>
              </a:rPr>
              <a:t/>
            </a:r>
            <a:br>
              <a:rPr lang="el-GR" altLang="en-US" sz="4000" dirty="0" smtClean="0">
                <a:cs typeface="Times New Roman" panose="02020603050405020304" pitchFamily="18" charset="0"/>
              </a:rPr>
            </a:br>
            <a:r>
              <a:rPr lang="en-US" altLang="en-US" sz="4000" dirty="0" smtClean="0">
                <a:cs typeface="Times New Roman" panose="02020603050405020304" pitchFamily="18" charset="0"/>
              </a:rPr>
              <a:t>vs </a:t>
            </a:r>
            <a:r>
              <a:rPr lang="en-US" altLang="en-US" sz="4000" dirty="0">
                <a:cs typeface="Times New Roman" panose="02020603050405020304" pitchFamily="18" charset="0"/>
              </a:rPr>
              <a:t>A</a:t>
            </a:r>
            <a:r>
              <a:rPr lang="el-GR" altLang="en-US" sz="4000" dirty="0" err="1">
                <a:cs typeface="Times New Roman" panose="02020603050405020304" pitchFamily="18" charset="0"/>
              </a:rPr>
              <a:t>γενής</a:t>
            </a:r>
            <a:r>
              <a:rPr lang="el-GR" altLang="en-US" sz="4000" dirty="0">
                <a:cs typeface="Times New Roman" panose="02020603050405020304" pitchFamily="18" charset="0"/>
              </a:rPr>
              <a:t> </a:t>
            </a:r>
            <a:r>
              <a:rPr lang="el-GR" altLang="en-US" sz="4000" dirty="0" smtClean="0">
                <a:cs typeface="Times New Roman" panose="02020603050405020304" pitchFamily="18" charset="0"/>
              </a:rPr>
              <a:t>Αναπαραγωγή 2</a:t>
            </a:r>
            <a:r>
              <a:rPr lang="en-US" altLang="en-US" sz="4000" dirty="0" smtClean="0">
                <a:cs typeface="Times New Roman" panose="02020603050405020304" pitchFamily="18" charset="0"/>
              </a:rPr>
              <a:t>/2</a:t>
            </a:r>
            <a:endParaRPr lang="en-US" sz="4000" dirty="0"/>
          </a:p>
        </p:txBody>
      </p:sp>
      <p:sp>
        <p:nvSpPr>
          <p:cNvPr id="16" name="Θέση περιεχομένου 15"/>
          <p:cNvSpPr>
            <a:spLocks noGrp="1"/>
          </p:cNvSpPr>
          <p:nvPr>
            <p:ph idx="1"/>
          </p:nvPr>
        </p:nvSpPr>
        <p:spPr>
          <a:xfrm>
            <a:off x="370332" y="1849843"/>
            <a:ext cx="8403336" cy="4475573"/>
          </a:xfrm>
        </p:spPr>
        <p:txBody>
          <a:bodyPr>
            <a:normAutofit/>
          </a:bodyPr>
          <a:lstStyle/>
          <a:p>
            <a:pPr marL="640080" indent="-457200">
              <a:lnSpc>
                <a:spcPct val="100000"/>
              </a:lnSpc>
              <a:spcBef>
                <a:spcPts val="1800"/>
              </a:spcBef>
            </a:pPr>
            <a:r>
              <a:rPr lang="el-GR" altLang="en-US" sz="2600" b="1" dirty="0">
                <a:cs typeface="Times New Roman" panose="02020603050405020304" pitchFamily="18" charset="0"/>
              </a:rPr>
              <a:t>Μειονεκτήματα αγενούς αναπαραγωγής: </a:t>
            </a:r>
            <a:r>
              <a:rPr lang="el-GR" altLang="en-US" sz="2600" dirty="0">
                <a:cs typeface="Times New Roman" panose="02020603050405020304" pitchFamily="18" charset="0"/>
              </a:rPr>
              <a:t>Χαμηλή ποικιλομορφία, απόκριση σε περιβαλλοντικές μεταβολές μόνο μέσω της παρουσίας επωφελών μεταλλάξεων, επιρρεπής στην εξαφάνιση λόγω περιβαλλοντικών </a:t>
            </a:r>
            <a:r>
              <a:rPr lang="el-GR" altLang="en-US" sz="2600" dirty="0" smtClean="0">
                <a:cs typeface="Times New Roman" panose="02020603050405020304" pitchFamily="18" charset="0"/>
              </a:rPr>
              <a:t>αλλαγών.   </a:t>
            </a:r>
            <a:endParaRPr lang="el-GR" altLang="en-US" sz="2600" dirty="0">
              <a:cs typeface="Times New Roman" panose="02020603050405020304" pitchFamily="18" charset="0"/>
            </a:endParaRPr>
          </a:p>
          <a:p>
            <a:pPr marL="640080" indent="-457200">
              <a:lnSpc>
                <a:spcPct val="100000"/>
              </a:lnSpc>
              <a:spcBef>
                <a:spcPts val="1800"/>
              </a:spcBef>
            </a:pPr>
            <a:r>
              <a:rPr lang="el-GR" altLang="en-US" sz="2600" b="1" dirty="0" smtClean="0">
                <a:cs typeface="Times New Roman" panose="02020603050405020304" pitchFamily="18" charset="0"/>
              </a:rPr>
              <a:t>Πλεονεκτήματα </a:t>
            </a:r>
            <a:r>
              <a:rPr lang="el-GR" altLang="en-US" sz="2600" b="1" dirty="0">
                <a:cs typeface="Times New Roman" panose="02020603050405020304" pitchFamily="18" charset="0"/>
              </a:rPr>
              <a:t>αγενούς αναπαραγωγής</a:t>
            </a:r>
            <a:r>
              <a:rPr lang="el-GR" altLang="en-US" sz="2600" dirty="0">
                <a:cs typeface="Times New Roman" panose="02020603050405020304" pitchFamily="18" charset="0"/>
              </a:rPr>
              <a:t>: Ταχύτερη αναπαραγωγή, διπλασιασμός του πληθυσμού ανά γενεά, πλέον επιτυχής για την εποίκηση νέου </a:t>
            </a:r>
            <a:r>
              <a:rPr lang="el-GR" altLang="en-US" sz="2600" dirty="0" smtClean="0">
                <a:cs typeface="Times New Roman" panose="02020603050405020304" pitchFamily="18" charset="0"/>
              </a:rPr>
              <a:t>περιβάλλοντος.  </a:t>
            </a:r>
            <a:endParaRPr lang="el-GR" altLang="en-US" sz="2600" dirty="0">
              <a:cs typeface="Times New Roman" panose="02020603050405020304" pitchFamily="18" charset="0"/>
            </a:endParaRPr>
          </a:p>
          <a:p>
            <a:endParaRPr lang="el-GR" altLang="en-US" sz="2600" dirty="0">
              <a:cs typeface="Times New Roman" panose="02020603050405020304" pitchFamily="18" charset="0"/>
            </a:endParaRP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22</a:t>
            </a:fld>
            <a:endParaRPr lang="en-US"/>
          </a:p>
        </p:txBody>
      </p:sp>
    </p:spTree>
    <p:extLst>
      <p:ext uri="{BB962C8B-B14F-4D97-AF65-F5344CB8AC3E}">
        <p14:creationId xmlns:p14="http://schemas.microsoft.com/office/powerpoint/2010/main" val="9987041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sz="4000" dirty="0" smtClean="0">
                <a:cs typeface="Times New Roman" panose="02020603050405020304" pitchFamily="18" charset="0"/>
              </a:rPr>
              <a:t>Διαδικασία ωρίμανσης </a:t>
            </a:r>
            <a:br>
              <a:rPr lang="el-GR" altLang="en-US" sz="4000" dirty="0" smtClean="0">
                <a:cs typeface="Times New Roman" panose="02020603050405020304" pitchFamily="18" charset="0"/>
              </a:rPr>
            </a:br>
            <a:r>
              <a:rPr lang="el-GR" altLang="en-US" sz="4000" dirty="0" smtClean="0">
                <a:cs typeface="Times New Roman" panose="02020603050405020304" pitchFamily="18" charset="0"/>
              </a:rPr>
              <a:t>γεννητικών κυττάρων 1</a:t>
            </a:r>
            <a:r>
              <a:rPr lang="en-US" altLang="en-US" sz="4000" dirty="0" smtClean="0">
                <a:cs typeface="Times New Roman" panose="02020603050405020304" pitchFamily="18" charset="0"/>
              </a:rPr>
              <a:t>/4</a:t>
            </a:r>
            <a:endParaRPr lang="en-US" sz="4000" dirty="0"/>
          </a:p>
        </p:txBody>
      </p:sp>
      <p:sp>
        <p:nvSpPr>
          <p:cNvPr id="16" name="Θέση περιεχομένου 15"/>
          <p:cNvSpPr>
            <a:spLocks noGrp="1"/>
          </p:cNvSpPr>
          <p:nvPr>
            <p:ph idx="1"/>
          </p:nvPr>
        </p:nvSpPr>
        <p:spPr>
          <a:xfrm>
            <a:off x="370332" y="1849843"/>
            <a:ext cx="8403336" cy="4475573"/>
          </a:xfrm>
        </p:spPr>
        <p:txBody>
          <a:bodyPr>
            <a:normAutofit/>
          </a:bodyPr>
          <a:lstStyle/>
          <a:p>
            <a:pPr marL="182880" indent="0">
              <a:lnSpc>
                <a:spcPct val="100000"/>
              </a:lnSpc>
              <a:spcBef>
                <a:spcPts val="1800"/>
              </a:spcBef>
              <a:buNone/>
            </a:pPr>
            <a:r>
              <a:rPr lang="el-GR" altLang="en-US" sz="2600" dirty="0">
                <a:cs typeface="Times New Roman" panose="02020603050405020304" pitchFamily="18" charset="0"/>
              </a:rPr>
              <a:t>Σε οργανισμούς που χρησιμοποιούν την εγγενή αναπαραγωγή διακρίνουμε δύο είδη κυττάρων: </a:t>
            </a:r>
            <a:endParaRPr lang="en-GB" altLang="en-US" sz="2600" dirty="0">
              <a:cs typeface="Times New Roman" panose="02020603050405020304" pitchFamily="18" charset="0"/>
            </a:endParaRPr>
          </a:p>
          <a:p>
            <a:pPr marL="182880" indent="0">
              <a:lnSpc>
                <a:spcPct val="100000"/>
              </a:lnSpc>
              <a:spcBef>
                <a:spcPts val="1800"/>
              </a:spcBef>
              <a:buNone/>
            </a:pPr>
            <a:r>
              <a:rPr lang="el-GR" altLang="en-US" sz="2600" dirty="0">
                <a:cs typeface="Times New Roman" panose="02020603050405020304" pitchFamily="18" charset="0"/>
              </a:rPr>
              <a:t>τα </a:t>
            </a:r>
            <a:r>
              <a:rPr lang="el-GR" altLang="en-US" sz="2600" b="1" dirty="0">
                <a:cs typeface="Times New Roman" panose="02020603050405020304" pitchFamily="18" charset="0"/>
              </a:rPr>
              <a:t>σωματικά κύτταρα </a:t>
            </a:r>
            <a:r>
              <a:rPr lang="el-GR" altLang="en-US" sz="2600" dirty="0">
                <a:cs typeface="Times New Roman" panose="02020603050405020304" pitchFamily="18" charset="0"/>
              </a:rPr>
              <a:t>και </a:t>
            </a:r>
            <a:endParaRPr lang="en-GB" altLang="en-US" sz="2600" dirty="0">
              <a:cs typeface="Times New Roman" panose="02020603050405020304" pitchFamily="18" charset="0"/>
            </a:endParaRPr>
          </a:p>
          <a:p>
            <a:pPr marL="182880" indent="0">
              <a:lnSpc>
                <a:spcPct val="100000"/>
              </a:lnSpc>
              <a:spcBef>
                <a:spcPts val="1800"/>
              </a:spcBef>
              <a:buNone/>
            </a:pPr>
            <a:r>
              <a:rPr lang="el-GR" altLang="en-US" sz="2600" dirty="0">
                <a:cs typeface="Times New Roman" panose="02020603050405020304" pitchFamily="18" charset="0"/>
              </a:rPr>
              <a:t>τα </a:t>
            </a:r>
            <a:r>
              <a:rPr lang="el-GR" altLang="en-US" sz="2600" b="1" dirty="0">
                <a:cs typeface="Times New Roman" panose="02020603050405020304" pitchFamily="18" charset="0"/>
              </a:rPr>
              <a:t>γεννητικά κύτταρα </a:t>
            </a:r>
            <a:r>
              <a:rPr lang="el-GR" altLang="en-US" sz="2600" dirty="0">
                <a:cs typeface="Times New Roman" panose="02020603050405020304" pitchFamily="18" charset="0"/>
              </a:rPr>
              <a:t>που σχηματίζουν τους </a:t>
            </a:r>
            <a:r>
              <a:rPr lang="el-GR" altLang="en-US" sz="2600" b="1" dirty="0">
                <a:cs typeface="Times New Roman" panose="02020603050405020304" pitchFamily="18" charset="0"/>
              </a:rPr>
              <a:t>γαμέτες.</a:t>
            </a:r>
          </a:p>
          <a:p>
            <a:pPr marL="182880" indent="0">
              <a:lnSpc>
                <a:spcPct val="100000"/>
              </a:lnSpc>
              <a:spcBef>
                <a:spcPts val="1800"/>
              </a:spcBef>
              <a:buNone/>
            </a:pPr>
            <a:r>
              <a:rPr lang="el-GR" altLang="en-US" sz="2600" dirty="0" smtClean="0">
                <a:cs typeface="Times New Roman" panose="02020603050405020304" pitchFamily="18" charset="0"/>
              </a:rPr>
              <a:t>Τα </a:t>
            </a:r>
            <a:r>
              <a:rPr lang="el-GR" altLang="en-US" sz="2600" dirty="0">
                <a:cs typeface="Times New Roman" panose="02020603050405020304" pitchFamily="18" charset="0"/>
              </a:rPr>
              <a:t>γεννητικά κύτταρα διαχωρίζονται από τα υπόλοιπα στην έναρξη της εμβρυικής ανάπτυξης και μεταναστεύουν από το </a:t>
            </a:r>
            <a:r>
              <a:rPr lang="el-GR" altLang="en-US" sz="2600" b="1" dirty="0" err="1">
                <a:cs typeface="Times New Roman" panose="02020603050405020304" pitchFamily="18" charset="0"/>
              </a:rPr>
              <a:t>ενδόδερμα</a:t>
            </a:r>
            <a:r>
              <a:rPr lang="el-GR" altLang="en-US" sz="2600" dirty="0">
                <a:cs typeface="Times New Roman" panose="02020603050405020304" pitchFamily="18" charset="0"/>
              </a:rPr>
              <a:t> στις </a:t>
            </a:r>
            <a:r>
              <a:rPr lang="el-GR" altLang="en-US" sz="2600" b="1" dirty="0" err="1">
                <a:cs typeface="Times New Roman" panose="02020603050405020304" pitchFamily="18" charset="0"/>
              </a:rPr>
              <a:t>γονάδες</a:t>
            </a:r>
            <a:r>
              <a:rPr lang="el-GR" altLang="en-US" sz="2600" b="1" dirty="0">
                <a:cs typeface="Times New Roman" panose="02020603050405020304" pitchFamily="18" charset="0"/>
              </a:rPr>
              <a:t>.</a:t>
            </a:r>
            <a:r>
              <a:rPr lang="el-GR" altLang="en-US" sz="2600" dirty="0">
                <a:cs typeface="Times New Roman" panose="02020603050405020304" pitchFamily="18" charset="0"/>
              </a:rPr>
              <a:t> Η </a:t>
            </a:r>
            <a:r>
              <a:rPr lang="el-GR" altLang="en-US" sz="2600" b="1" dirty="0">
                <a:cs typeface="Times New Roman" panose="02020603050405020304" pitchFamily="18" charset="0"/>
              </a:rPr>
              <a:t>διαφοροποίηση </a:t>
            </a:r>
            <a:r>
              <a:rPr lang="el-GR" altLang="en-US" sz="2600" dirty="0">
                <a:cs typeface="Times New Roman" panose="02020603050405020304" pitchFamily="18" charset="0"/>
              </a:rPr>
              <a:t>τους σε γεννητικά κύτταρα αρχίζει με το τέλος της </a:t>
            </a:r>
            <a:r>
              <a:rPr lang="el-GR" altLang="en-US" sz="2600" b="1" dirty="0" err="1">
                <a:cs typeface="Times New Roman" panose="02020603050405020304" pitchFamily="18" charset="0"/>
              </a:rPr>
              <a:t>γαστριδίωσης</a:t>
            </a:r>
            <a:r>
              <a:rPr lang="el-GR" altLang="en-US" sz="2600" dirty="0">
                <a:cs typeface="Times New Roman" panose="02020603050405020304" pitchFamily="18" charset="0"/>
              </a:rPr>
              <a:t>. </a:t>
            </a:r>
          </a:p>
          <a:p>
            <a:endParaRPr lang="el-GR" altLang="en-US" sz="2600" dirty="0">
              <a:cs typeface="Times New Roman" panose="02020603050405020304" pitchFamily="18" charset="0"/>
            </a:endParaRP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23</a:t>
            </a:fld>
            <a:endParaRPr lang="en-US"/>
          </a:p>
        </p:txBody>
      </p:sp>
    </p:spTree>
    <p:extLst>
      <p:ext uri="{BB962C8B-B14F-4D97-AF65-F5344CB8AC3E}">
        <p14:creationId xmlns:p14="http://schemas.microsoft.com/office/powerpoint/2010/main" val="39617670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sz="4000" dirty="0" smtClean="0">
                <a:cs typeface="Times New Roman" panose="02020603050405020304" pitchFamily="18" charset="0"/>
              </a:rPr>
              <a:t>Διαδικασία ωρίμανσης </a:t>
            </a:r>
            <a:br>
              <a:rPr lang="el-GR" altLang="en-US" sz="4000" dirty="0" smtClean="0">
                <a:cs typeface="Times New Roman" panose="02020603050405020304" pitchFamily="18" charset="0"/>
              </a:rPr>
            </a:br>
            <a:r>
              <a:rPr lang="el-GR" altLang="en-US" sz="4000" dirty="0" smtClean="0">
                <a:cs typeface="Times New Roman" panose="02020603050405020304" pitchFamily="18" charset="0"/>
              </a:rPr>
              <a:t>γεννητικών κυττάρων 2</a:t>
            </a:r>
            <a:r>
              <a:rPr lang="en-US" altLang="en-US" sz="4000" dirty="0" smtClean="0">
                <a:cs typeface="Times New Roman" panose="02020603050405020304" pitchFamily="18" charset="0"/>
              </a:rPr>
              <a:t>/4</a:t>
            </a:r>
            <a:endParaRPr lang="en-US" sz="4000" dirty="0"/>
          </a:p>
        </p:txBody>
      </p:sp>
      <p:sp>
        <p:nvSpPr>
          <p:cNvPr id="16" name="Θέση περιεχομένου 15"/>
          <p:cNvSpPr>
            <a:spLocks noGrp="1"/>
          </p:cNvSpPr>
          <p:nvPr>
            <p:ph idx="1"/>
          </p:nvPr>
        </p:nvSpPr>
        <p:spPr>
          <a:xfrm>
            <a:off x="370332" y="1849843"/>
            <a:ext cx="8403336" cy="4475573"/>
          </a:xfrm>
        </p:spPr>
        <p:txBody>
          <a:bodyPr>
            <a:normAutofit/>
          </a:bodyPr>
          <a:lstStyle/>
          <a:p>
            <a:pPr marL="640080" indent="-457200">
              <a:lnSpc>
                <a:spcPct val="100000"/>
              </a:lnSpc>
              <a:spcBef>
                <a:spcPts val="1800"/>
              </a:spcBef>
            </a:pPr>
            <a:r>
              <a:rPr lang="el-GR" altLang="en-US" sz="2600" dirty="0">
                <a:cs typeface="Times New Roman" panose="02020603050405020304" pitchFamily="18" charset="0"/>
              </a:rPr>
              <a:t>Η μετανάστευσή τους στις </a:t>
            </a:r>
            <a:r>
              <a:rPr lang="el-GR" altLang="en-US" sz="2600" dirty="0" err="1">
                <a:cs typeface="Times New Roman" panose="02020603050405020304" pitchFamily="18" charset="0"/>
              </a:rPr>
              <a:t>γονάδες</a:t>
            </a:r>
            <a:r>
              <a:rPr lang="el-GR" altLang="en-US" sz="2600" dirty="0">
                <a:cs typeface="Times New Roman" panose="02020603050405020304" pitchFamily="18" charset="0"/>
              </a:rPr>
              <a:t> είναι ιδιαίτερα περίπλοκη και ξεχωριστή για διαφορετικά είδη ζώων.</a:t>
            </a:r>
            <a:endParaRPr lang="en-GB" altLang="en-US" sz="2600" dirty="0">
              <a:cs typeface="Times New Roman" panose="02020603050405020304" pitchFamily="18" charset="0"/>
            </a:endParaRPr>
          </a:p>
          <a:p>
            <a:pPr marL="640080" indent="-457200">
              <a:lnSpc>
                <a:spcPct val="100000"/>
              </a:lnSpc>
              <a:spcBef>
                <a:spcPts val="1800"/>
              </a:spcBef>
            </a:pPr>
            <a:r>
              <a:rPr lang="el-GR" altLang="en-US" sz="2600" dirty="0">
                <a:cs typeface="Times New Roman" panose="02020603050405020304" pitchFamily="18" charset="0"/>
              </a:rPr>
              <a:t>Στα </a:t>
            </a:r>
            <a:r>
              <a:rPr lang="el-GR" altLang="en-US" sz="2600" b="1" dirty="0" err="1">
                <a:cs typeface="Times New Roman" panose="02020603050405020304" pitchFamily="18" charset="0"/>
              </a:rPr>
              <a:t>Σπονδυλόζωα</a:t>
            </a:r>
            <a:r>
              <a:rPr lang="el-GR" altLang="en-US" sz="2600" b="1" dirty="0">
                <a:cs typeface="Times New Roman" panose="02020603050405020304" pitchFamily="18" charset="0"/>
              </a:rPr>
              <a:t> </a:t>
            </a:r>
            <a:r>
              <a:rPr lang="el-GR" altLang="en-US" sz="2600" dirty="0">
                <a:cs typeface="Times New Roman" panose="02020603050405020304" pitchFamily="18" charset="0"/>
              </a:rPr>
              <a:t>μπορούμε να διακρίνουμε τη διατήρηση των γεννητικών κυττάρων τα οποία δημιουργούν την </a:t>
            </a:r>
            <a:r>
              <a:rPr lang="el-GR" altLang="en-US" sz="2600" b="1" dirty="0" err="1">
                <a:cs typeface="Times New Roman" panose="02020603050405020304" pitchFamily="18" charset="0"/>
              </a:rPr>
              <a:t>βλαστοκυτταρική</a:t>
            </a:r>
            <a:r>
              <a:rPr lang="el-GR" altLang="en-US" sz="2600" b="1" dirty="0">
                <a:cs typeface="Times New Roman" panose="02020603050405020304" pitchFamily="18" charset="0"/>
              </a:rPr>
              <a:t> σειρά (</a:t>
            </a:r>
            <a:r>
              <a:rPr lang="en-GB" altLang="en-US" sz="2600" b="1" dirty="0">
                <a:cs typeface="Times New Roman" panose="02020603050405020304" pitchFamily="18" charset="0"/>
              </a:rPr>
              <a:t>germ cell line) </a:t>
            </a:r>
            <a:r>
              <a:rPr lang="el-GR" altLang="en-US" sz="2600" dirty="0">
                <a:cs typeface="Times New Roman" panose="02020603050405020304" pitchFamily="18" charset="0"/>
              </a:rPr>
              <a:t>και το ίδιο συμβαίνει και σε κάποια </a:t>
            </a:r>
            <a:r>
              <a:rPr lang="el-GR" altLang="en-US" sz="2600" b="1" dirty="0">
                <a:cs typeface="Times New Roman" panose="02020603050405020304" pitchFamily="18" charset="0"/>
              </a:rPr>
              <a:t>Ασπόνδυλα </a:t>
            </a:r>
            <a:r>
              <a:rPr lang="el-GR" altLang="en-US" sz="2600" dirty="0">
                <a:cs typeface="Times New Roman" panose="02020603050405020304" pitchFamily="18" charset="0"/>
              </a:rPr>
              <a:t>(Νηματώδεις, Αρθρόποδα). Ωστόσο σε </a:t>
            </a:r>
            <a:r>
              <a:rPr lang="el-GR" altLang="en-US" sz="2600" b="1" dirty="0">
                <a:cs typeface="Times New Roman" panose="02020603050405020304" pitchFamily="18" charset="0"/>
              </a:rPr>
              <a:t>άλλα Ασπόνδυλα </a:t>
            </a:r>
            <a:r>
              <a:rPr lang="el-GR" altLang="en-US" sz="2600" dirty="0">
                <a:cs typeface="Times New Roman" panose="02020603050405020304" pitchFamily="18" charset="0"/>
              </a:rPr>
              <a:t>η </a:t>
            </a:r>
            <a:r>
              <a:rPr lang="el-GR" altLang="en-US" sz="2600" dirty="0" err="1">
                <a:cs typeface="Times New Roman" panose="02020603050405020304" pitchFamily="18" charset="0"/>
              </a:rPr>
              <a:t>βλαστοκυτταρική</a:t>
            </a:r>
            <a:r>
              <a:rPr lang="el-GR" altLang="en-US" sz="2600" dirty="0">
                <a:cs typeface="Times New Roman" panose="02020603050405020304" pitchFamily="18" charset="0"/>
              </a:rPr>
              <a:t> σειρά </a:t>
            </a:r>
            <a:r>
              <a:rPr lang="el-GR" altLang="en-US" sz="2600" b="1" dirty="0">
                <a:cs typeface="Times New Roman" panose="02020603050405020304" pitchFamily="18" charset="0"/>
              </a:rPr>
              <a:t>δεν είναι διακριτή </a:t>
            </a:r>
            <a:r>
              <a:rPr lang="el-GR" altLang="en-US" sz="2600" dirty="0">
                <a:cs typeface="Times New Roman" panose="02020603050405020304" pitchFamily="18" charset="0"/>
              </a:rPr>
              <a:t>και </a:t>
            </a:r>
            <a:r>
              <a:rPr lang="el-GR" altLang="en-US" sz="2600" b="1" dirty="0">
                <a:cs typeface="Times New Roman" panose="02020603050405020304" pitchFamily="18" charset="0"/>
              </a:rPr>
              <a:t>τα γεννητικά κύτταρα αναπτύσσονται απευθείας από σωματικά κύτταρα.  </a:t>
            </a:r>
          </a:p>
          <a:p>
            <a:endParaRPr lang="el-GR" altLang="en-US" sz="2600" dirty="0">
              <a:cs typeface="Times New Roman" panose="02020603050405020304" pitchFamily="18" charset="0"/>
            </a:endParaRP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24</a:t>
            </a:fld>
            <a:endParaRPr lang="en-US"/>
          </a:p>
        </p:txBody>
      </p:sp>
    </p:spTree>
    <p:extLst>
      <p:ext uri="{BB962C8B-B14F-4D97-AF65-F5344CB8AC3E}">
        <p14:creationId xmlns:p14="http://schemas.microsoft.com/office/powerpoint/2010/main" val="30616522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sz="4000" dirty="0" smtClean="0">
                <a:cs typeface="Times New Roman" panose="02020603050405020304" pitchFamily="18" charset="0"/>
              </a:rPr>
              <a:t>Διαδικασία ωρίμανσης </a:t>
            </a:r>
            <a:br>
              <a:rPr lang="el-GR" altLang="en-US" sz="4000" dirty="0" smtClean="0">
                <a:cs typeface="Times New Roman" panose="02020603050405020304" pitchFamily="18" charset="0"/>
              </a:rPr>
            </a:br>
            <a:r>
              <a:rPr lang="el-GR" altLang="en-US" sz="4000" dirty="0" smtClean="0">
                <a:cs typeface="Times New Roman" panose="02020603050405020304" pitchFamily="18" charset="0"/>
              </a:rPr>
              <a:t>γεννητικών κυττάρων 3</a:t>
            </a:r>
            <a:r>
              <a:rPr lang="en-US" altLang="en-US" sz="4000" dirty="0" smtClean="0">
                <a:cs typeface="Times New Roman" panose="02020603050405020304" pitchFamily="18" charset="0"/>
              </a:rPr>
              <a:t>/4</a:t>
            </a:r>
            <a:endParaRPr lang="en-US" sz="4000" dirty="0"/>
          </a:p>
        </p:txBody>
      </p:sp>
      <p:sp>
        <p:nvSpPr>
          <p:cNvPr id="16" name="Θέση περιεχομένου 15"/>
          <p:cNvSpPr>
            <a:spLocks noGrp="1"/>
          </p:cNvSpPr>
          <p:nvPr>
            <p:ph idx="1"/>
          </p:nvPr>
        </p:nvSpPr>
        <p:spPr>
          <a:xfrm>
            <a:off x="370332" y="1849843"/>
            <a:ext cx="8403336" cy="4475573"/>
          </a:xfrm>
        </p:spPr>
        <p:txBody>
          <a:bodyPr>
            <a:normAutofit/>
          </a:bodyPr>
          <a:lstStyle/>
          <a:p>
            <a:pPr marL="640080" indent="-457200">
              <a:lnSpc>
                <a:spcPct val="100000"/>
              </a:lnSpc>
              <a:spcBef>
                <a:spcPts val="1800"/>
              </a:spcBef>
            </a:pPr>
            <a:r>
              <a:rPr lang="el-GR" altLang="en-US" sz="2600" dirty="0">
                <a:cs typeface="Times New Roman" panose="02020603050405020304" pitchFamily="18" charset="0"/>
              </a:rPr>
              <a:t>Στα </a:t>
            </a:r>
            <a:r>
              <a:rPr lang="el-GR" altLang="en-US" sz="2600" dirty="0" err="1">
                <a:cs typeface="Times New Roman" panose="02020603050405020304" pitchFamily="18" charset="0"/>
              </a:rPr>
              <a:t>Σπονδυλόζωα</a:t>
            </a:r>
            <a:r>
              <a:rPr lang="el-GR" altLang="en-US" sz="2600" dirty="0">
                <a:cs typeface="Times New Roman" panose="02020603050405020304" pitchFamily="18" charset="0"/>
              </a:rPr>
              <a:t> ο ιστός από τον οποίο προέρχονται οι </a:t>
            </a:r>
            <a:r>
              <a:rPr lang="el-GR" altLang="en-US" sz="2600" dirty="0" err="1">
                <a:cs typeface="Times New Roman" panose="02020603050405020304" pitchFamily="18" charset="0"/>
              </a:rPr>
              <a:t>γονάδες</a:t>
            </a:r>
            <a:r>
              <a:rPr lang="el-GR" altLang="en-US" sz="2600" dirty="0">
                <a:cs typeface="Times New Roman" panose="02020603050405020304" pitchFamily="18" charset="0"/>
              </a:rPr>
              <a:t> διαμορφώνεται στα </a:t>
            </a:r>
            <a:r>
              <a:rPr lang="el-GR" altLang="en-US" sz="2600" b="1" dirty="0">
                <a:cs typeface="Times New Roman" panose="02020603050405020304" pitchFamily="18" charset="0"/>
              </a:rPr>
              <a:t>πρώιμα εμβρυικά στάδια </a:t>
            </a:r>
            <a:r>
              <a:rPr lang="el-GR" altLang="en-US" sz="2600" dirty="0">
                <a:cs typeface="Times New Roman" panose="02020603050405020304" pitchFamily="18" charset="0"/>
              </a:rPr>
              <a:t>σαν </a:t>
            </a:r>
            <a:r>
              <a:rPr lang="el-GR" altLang="en-US" sz="2600" b="1" dirty="0">
                <a:cs typeface="Times New Roman" panose="02020603050405020304" pitchFamily="18" charset="0"/>
              </a:rPr>
              <a:t>ζεύγος γεννητικών επαρμάτων</a:t>
            </a:r>
            <a:r>
              <a:rPr lang="en-GB" altLang="en-US" sz="2600" b="1" dirty="0">
                <a:cs typeface="Times New Roman" panose="02020603050405020304" pitchFamily="18" charset="0"/>
              </a:rPr>
              <a:t> (genital ridges)</a:t>
            </a:r>
            <a:r>
              <a:rPr lang="el-GR" altLang="en-US" sz="2600" dirty="0">
                <a:cs typeface="Times New Roman" panose="02020603050405020304" pitchFamily="18" charset="0"/>
              </a:rPr>
              <a:t>. Τα επάρματα αυτά εμφανίζονται στο πρόσθιο άκρο του </a:t>
            </a:r>
            <a:r>
              <a:rPr lang="el-GR" altLang="en-US" sz="2600" b="1" dirty="0" err="1">
                <a:cs typeface="Times New Roman" panose="02020603050405020304" pitchFamily="18" charset="0"/>
              </a:rPr>
              <a:t>μεσόνεφρου</a:t>
            </a:r>
            <a:r>
              <a:rPr lang="el-GR" altLang="en-US" sz="2600" b="1" dirty="0">
                <a:cs typeface="Times New Roman" panose="02020603050405020304" pitchFamily="18" charset="0"/>
              </a:rPr>
              <a:t>.</a:t>
            </a:r>
            <a:r>
              <a:rPr lang="el-GR" altLang="en-US" sz="2600" dirty="0">
                <a:cs typeface="Times New Roman" panose="02020603050405020304" pitchFamily="18" charset="0"/>
              </a:rPr>
              <a:t> </a:t>
            </a:r>
          </a:p>
          <a:p>
            <a:pPr marL="640080" indent="-457200">
              <a:lnSpc>
                <a:spcPct val="100000"/>
              </a:lnSpc>
              <a:spcBef>
                <a:spcPts val="1800"/>
              </a:spcBef>
            </a:pPr>
            <a:r>
              <a:rPr lang="el-GR" altLang="en-US" sz="2600" dirty="0">
                <a:cs typeface="Times New Roman" panose="02020603050405020304" pitchFamily="18" charset="0"/>
              </a:rPr>
              <a:t>Τα αρχέγονα γεννητικά κύτταρα δεν προέρχονται από τις </a:t>
            </a:r>
            <a:r>
              <a:rPr lang="el-GR" altLang="en-US" sz="2600" dirty="0" err="1">
                <a:cs typeface="Times New Roman" panose="02020603050405020304" pitchFamily="18" charset="0"/>
              </a:rPr>
              <a:t>γονάδες</a:t>
            </a:r>
            <a:r>
              <a:rPr lang="el-GR" altLang="en-US" sz="2600" dirty="0">
                <a:cs typeface="Times New Roman" panose="02020603050405020304" pitchFamily="18" charset="0"/>
              </a:rPr>
              <a:t> αλλά από το </a:t>
            </a:r>
            <a:r>
              <a:rPr lang="el-GR" altLang="en-US" sz="2600" dirty="0" err="1">
                <a:cs typeface="Times New Roman" panose="02020603050405020304" pitchFamily="18" charset="0"/>
              </a:rPr>
              <a:t>ενδόδερμα</a:t>
            </a:r>
            <a:r>
              <a:rPr lang="el-GR" altLang="en-US" sz="2600" dirty="0">
                <a:cs typeface="Times New Roman" panose="02020603050405020304" pitchFamily="18" charset="0"/>
              </a:rPr>
              <a:t> του λεκιθικού σάκου. Μετά τη «</a:t>
            </a:r>
            <a:r>
              <a:rPr lang="el-GR" altLang="en-US" sz="2600" b="1" dirty="0">
                <a:cs typeface="Times New Roman" panose="02020603050405020304" pitchFamily="18" charset="0"/>
              </a:rPr>
              <a:t>μετακίνησή</a:t>
            </a:r>
            <a:r>
              <a:rPr lang="el-GR" altLang="en-US" sz="2600" dirty="0">
                <a:cs typeface="Times New Roman" panose="02020603050405020304" pitchFamily="18" charset="0"/>
              </a:rPr>
              <a:t>» τους στο εντερικό </a:t>
            </a:r>
            <a:r>
              <a:rPr lang="el-GR" altLang="en-US" sz="2600" dirty="0" err="1">
                <a:cs typeface="Times New Roman" panose="02020603050405020304" pitchFamily="18" charset="0"/>
              </a:rPr>
              <a:t>ενδόδερμα</a:t>
            </a:r>
            <a:r>
              <a:rPr lang="el-GR" altLang="en-US" sz="2600" dirty="0">
                <a:cs typeface="Times New Roman" panose="02020603050405020304" pitchFamily="18" charset="0"/>
              </a:rPr>
              <a:t>, μεταναστεύουν στα γεννητικά επάρματα και αυξάνουν σε αριθμό με </a:t>
            </a:r>
            <a:r>
              <a:rPr lang="el-GR" altLang="en-US" sz="2600" dirty="0" err="1">
                <a:cs typeface="Times New Roman" panose="02020603050405020304" pitchFamily="18" charset="0"/>
              </a:rPr>
              <a:t>μιτωτικές</a:t>
            </a:r>
            <a:r>
              <a:rPr lang="el-GR" altLang="en-US" sz="2600" dirty="0">
                <a:cs typeface="Times New Roman" panose="02020603050405020304" pitchFamily="18" charset="0"/>
              </a:rPr>
              <a:t> διαιρέσεις.</a:t>
            </a:r>
          </a:p>
          <a:p>
            <a:endParaRPr lang="el-GR" altLang="en-US" sz="2600" dirty="0">
              <a:cs typeface="Times New Roman" panose="02020603050405020304" pitchFamily="18" charset="0"/>
            </a:endParaRP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25</a:t>
            </a:fld>
            <a:endParaRPr lang="en-US"/>
          </a:p>
        </p:txBody>
      </p:sp>
    </p:spTree>
    <p:extLst>
      <p:ext uri="{BB962C8B-B14F-4D97-AF65-F5344CB8AC3E}">
        <p14:creationId xmlns:p14="http://schemas.microsoft.com/office/powerpoint/2010/main" val="3420502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sz="4000" dirty="0" smtClean="0">
                <a:cs typeface="Times New Roman" panose="02020603050405020304" pitchFamily="18" charset="0"/>
              </a:rPr>
              <a:t>Διαδικασία ωρίμανσης </a:t>
            </a:r>
            <a:br>
              <a:rPr lang="el-GR" altLang="en-US" sz="4000" dirty="0" smtClean="0">
                <a:cs typeface="Times New Roman" panose="02020603050405020304" pitchFamily="18" charset="0"/>
              </a:rPr>
            </a:br>
            <a:r>
              <a:rPr lang="el-GR" altLang="en-US" sz="4000" dirty="0" smtClean="0">
                <a:cs typeface="Times New Roman" panose="02020603050405020304" pitchFamily="18" charset="0"/>
              </a:rPr>
              <a:t>γεννητικών κυττάρων 4</a:t>
            </a:r>
            <a:r>
              <a:rPr lang="en-US" altLang="en-US" sz="4000" dirty="0" smtClean="0">
                <a:cs typeface="Times New Roman" panose="02020603050405020304" pitchFamily="18" charset="0"/>
              </a:rPr>
              <a:t>/4</a:t>
            </a:r>
            <a:endParaRPr lang="en-US" sz="4000" dirty="0"/>
          </a:p>
        </p:txBody>
      </p:sp>
      <p:pic>
        <p:nvPicPr>
          <p:cNvPr id="2" name="Θέση περιεχομένου 1"/>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68672" y="1750100"/>
            <a:ext cx="8806656" cy="4210785"/>
          </a:xfrm>
        </p:spPr>
      </p:pic>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26</a:t>
            </a:fld>
            <a:endParaRPr lang="en-US"/>
          </a:p>
        </p:txBody>
      </p:sp>
      <p:sp>
        <p:nvSpPr>
          <p:cNvPr id="6" name="TextBox 5"/>
          <p:cNvSpPr txBox="1"/>
          <p:nvPr/>
        </p:nvSpPr>
        <p:spPr>
          <a:xfrm>
            <a:off x="7966231" y="5318583"/>
            <a:ext cx="263214" cy="276999"/>
          </a:xfrm>
          <a:prstGeom prst="rect">
            <a:avLst/>
          </a:prstGeom>
          <a:noFill/>
        </p:spPr>
        <p:txBody>
          <a:bodyPr wrap="none" rtlCol="0">
            <a:spAutoFit/>
          </a:bodyPr>
          <a:lstStyle/>
          <a:p>
            <a:r>
              <a:rPr lang="el-GR" sz="1200" b="1" dirty="0" smtClean="0"/>
              <a:t>8</a:t>
            </a:r>
            <a:endParaRPr lang="el-GR" sz="1200" b="1" dirty="0"/>
          </a:p>
        </p:txBody>
      </p:sp>
    </p:spTree>
    <p:extLst>
      <p:ext uri="{BB962C8B-B14F-4D97-AF65-F5344CB8AC3E}">
        <p14:creationId xmlns:p14="http://schemas.microsoft.com/office/powerpoint/2010/main" val="41498528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cs typeface="Times New Roman" panose="02020603050405020304" pitchFamily="18" charset="0"/>
              </a:rPr>
              <a:t>Φυλετικός καθορισμός 1</a:t>
            </a:r>
            <a:r>
              <a:rPr lang="en-US" altLang="en-US" dirty="0" smtClean="0">
                <a:cs typeface="Times New Roman" panose="02020603050405020304" pitchFamily="18" charset="0"/>
              </a:rPr>
              <a:t>/3</a:t>
            </a:r>
            <a:endParaRPr lang="en-US" dirty="0"/>
          </a:p>
        </p:txBody>
      </p:sp>
      <p:sp>
        <p:nvSpPr>
          <p:cNvPr id="5" name="Θέση περιεχομένου 4"/>
          <p:cNvSpPr>
            <a:spLocks noGrp="1"/>
          </p:cNvSpPr>
          <p:nvPr>
            <p:ph idx="1"/>
          </p:nvPr>
        </p:nvSpPr>
        <p:spPr>
          <a:xfrm>
            <a:off x="628650" y="1618457"/>
            <a:ext cx="7886700" cy="4779963"/>
          </a:xfrm>
        </p:spPr>
        <p:txBody>
          <a:bodyPr>
            <a:normAutofit fontScale="70000" lnSpcReduction="20000"/>
          </a:bodyPr>
          <a:lstStyle/>
          <a:p>
            <a:pPr marL="640080" indent="-457200">
              <a:lnSpc>
                <a:spcPct val="120000"/>
              </a:lnSpc>
              <a:spcBef>
                <a:spcPts val="1800"/>
              </a:spcBef>
            </a:pPr>
            <a:r>
              <a:rPr lang="el-GR" altLang="en-US" sz="3400" dirty="0">
                <a:cs typeface="Times New Roman" panose="02020603050405020304" pitchFamily="18" charset="0"/>
              </a:rPr>
              <a:t>Στην </a:t>
            </a:r>
            <a:r>
              <a:rPr lang="el-GR" altLang="en-US" sz="3400" b="1" dirty="0">
                <a:cs typeface="Times New Roman" panose="02020603050405020304" pitchFamily="18" charset="0"/>
              </a:rPr>
              <a:t>αρχή</a:t>
            </a:r>
            <a:r>
              <a:rPr lang="el-GR" altLang="en-US" sz="3400" dirty="0">
                <a:cs typeface="Times New Roman" panose="02020603050405020304" pitchFamily="18" charset="0"/>
              </a:rPr>
              <a:t> της διαφοροποίησής τους οι </a:t>
            </a:r>
            <a:r>
              <a:rPr lang="el-GR" altLang="en-US" sz="3400" b="1" dirty="0" err="1">
                <a:cs typeface="Times New Roman" panose="02020603050405020304" pitchFamily="18" charset="0"/>
              </a:rPr>
              <a:t>γονάδες</a:t>
            </a:r>
            <a:r>
              <a:rPr lang="el-GR" altLang="en-US" sz="3400" b="1" dirty="0">
                <a:cs typeface="Times New Roman" panose="02020603050405020304" pitchFamily="18" charset="0"/>
              </a:rPr>
              <a:t> είναι</a:t>
            </a:r>
            <a:r>
              <a:rPr lang="en-GB" altLang="en-US" sz="3400" b="1" dirty="0">
                <a:cs typeface="Times New Roman" panose="02020603050405020304" pitchFamily="18" charset="0"/>
              </a:rPr>
              <a:t> </a:t>
            </a:r>
            <a:r>
              <a:rPr lang="el-GR" altLang="en-US" sz="3400" b="1" dirty="0">
                <a:cs typeface="Times New Roman" panose="02020603050405020304" pitchFamily="18" charset="0"/>
              </a:rPr>
              <a:t>φυλετικά ουδέτερες</a:t>
            </a:r>
            <a:r>
              <a:rPr lang="el-GR" altLang="en-US" sz="3400" dirty="0">
                <a:cs typeface="Times New Roman" panose="02020603050405020304" pitchFamily="18" charset="0"/>
              </a:rPr>
              <a:t>. Η ανάπτυξή τους σε </a:t>
            </a:r>
            <a:r>
              <a:rPr lang="el-GR" altLang="en-US" sz="3400" dirty="0" err="1">
                <a:cs typeface="Times New Roman" panose="02020603050405020304" pitchFamily="18" charset="0"/>
              </a:rPr>
              <a:t>όρχεις</a:t>
            </a:r>
            <a:r>
              <a:rPr lang="el-GR" altLang="en-US" sz="3400" dirty="0">
                <a:cs typeface="Times New Roman" panose="02020603050405020304" pitchFamily="18" charset="0"/>
              </a:rPr>
              <a:t> ή ωοθήκες καθορίζεται από το </a:t>
            </a:r>
            <a:r>
              <a:rPr lang="el-GR" altLang="en-US" sz="3400" b="1" dirty="0">
                <a:cs typeface="Times New Roman" panose="02020603050405020304" pitchFamily="18" charset="0"/>
              </a:rPr>
              <a:t>γονίδιο </a:t>
            </a:r>
            <a:r>
              <a:rPr lang="en-GB" altLang="en-US" sz="3400" b="1" dirty="0">
                <a:cs typeface="Times New Roman" panose="02020603050405020304" pitchFamily="18" charset="0"/>
              </a:rPr>
              <a:t>SRY </a:t>
            </a:r>
            <a:r>
              <a:rPr lang="el-GR" altLang="en-US" sz="3400" dirty="0">
                <a:cs typeface="Times New Roman" panose="02020603050405020304" pitchFamily="18" charset="0"/>
              </a:rPr>
              <a:t>που ονομάζεται «</a:t>
            </a:r>
            <a:r>
              <a:rPr lang="el-GR" altLang="en-US" sz="3400" b="1" dirty="0">
                <a:cs typeface="Times New Roman" panose="02020603050405020304" pitchFamily="18" charset="0"/>
              </a:rPr>
              <a:t>Υ περιοχή φυλετικού καθορισμού</a:t>
            </a:r>
            <a:r>
              <a:rPr lang="el-GR" altLang="en-US" sz="3400" dirty="0">
                <a:cs typeface="Times New Roman" panose="02020603050405020304" pitchFamily="18" charset="0"/>
              </a:rPr>
              <a:t>» στο Υ χρωμόσωμα στα</a:t>
            </a:r>
            <a:r>
              <a:rPr lang="en-GB" altLang="en-US" sz="3400" dirty="0">
                <a:cs typeface="Times New Roman" panose="02020603050405020304" pitchFamily="18" charset="0"/>
              </a:rPr>
              <a:t> </a:t>
            </a:r>
            <a:r>
              <a:rPr lang="el-GR" altLang="en-US" sz="3400" b="1" dirty="0" err="1">
                <a:cs typeface="Times New Roman" panose="02020603050405020304" pitchFamily="18" charset="0"/>
              </a:rPr>
              <a:t>πλακουντοφόρα</a:t>
            </a:r>
            <a:r>
              <a:rPr lang="el-GR" altLang="en-US" sz="3400" b="1" dirty="0">
                <a:cs typeface="Times New Roman" panose="02020603050405020304" pitchFamily="18" charset="0"/>
              </a:rPr>
              <a:t> και μαρσιποφόρα Θηλαστικά</a:t>
            </a:r>
            <a:r>
              <a:rPr lang="en-GB" altLang="en-US" sz="3400" dirty="0">
                <a:cs typeface="Times New Roman" panose="02020603050405020304" pitchFamily="18" charset="0"/>
              </a:rPr>
              <a:t>.</a:t>
            </a:r>
          </a:p>
          <a:p>
            <a:pPr marL="640080" indent="-457200">
              <a:lnSpc>
                <a:spcPct val="120000"/>
              </a:lnSpc>
              <a:spcBef>
                <a:spcPts val="1800"/>
              </a:spcBef>
            </a:pPr>
            <a:r>
              <a:rPr lang="el-GR" altLang="en-US" sz="3400" dirty="0">
                <a:cs typeface="Times New Roman" panose="02020603050405020304" pitchFamily="18" charset="0"/>
              </a:rPr>
              <a:t>Το γονίδιο αυτό κωδικοποιεί την </a:t>
            </a:r>
            <a:r>
              <a:rPr lang="el-GR" altLang="en-US" sz="3400" b="1" dirty="0">
                <a:cs typeface="Times New Roman" panose="02020603050405020304" pitchFamily="18" charset="0"/>
              </a:rPr>
              <a:t>πρωτεΐνη </a:t>
            </a:r>
            <a:r>
              <a:rPr lang="en-GB" altLang="en-US" sz="3400" b="1" dirty="0">
                <a:cs typeface="Times New Roman" panose="02020603050405020304" pitchFamily="18" charset="0"/>
              </a:rPr>
              <a:t>SRY</a:t>
            </a:r>
            <a:r>
              <a:rPr lang="el-GR" altLang="en-US" sz="3400" dirty="0">
                <a:cs typeface="Times New Roman" panose="02020603050405020304" pitchFamily="18" charset="0"/>
              </a:rPr>
              <a:t>, ένα μεταγραφικό παράγοντα, που ανήκει στην οικογένεια των </a:t>
            </a:r>
            <a:r>
              <a:rPr lang="en-GB" altLang="en-US" sz="3400" b="1" dirty="0">
                <a:cs typeface="Times New Roman" panose="02020603050405020304" pitchFamily="18" charset="0"/>
              </a:rPr>
              <a:t>HMG</a:t>
            </a:r>
            <a:r>
              <a:rPr lang="el-GR" altLang="en-US" sz="3400" b="1" dirty="0">
                <a:cs typeface="Times New Roman" panose="02020603050405020304" pitchFamily="18" charset="0"/>
              </a:rPr>
              <a:t> (</a:t>
            </a:r>
            <a:r>
              <a:rPr lang="en-GB" altLang="en-US" sz="3400" b="1" dirty="0">
                <a:cs typeface="Times New Roman" panose="02020603050405020304" pitchFamily="18" charset="0"/>
              </a:rPr>
              <a:t>high mobility group)-box </a:t>
            </a:r>
            <a:r>
              <a:rPr lang="el-GR" altLang="en-US" sz="3400" dirty="0">
                <a:cs typeface="Times New Roman" panose="02020603050405020304" pitchFamily="18" charset="0"/>
              </a:rPr>
              <a:t>πρωτεϊνών που </a:t>
            </a:r>
            <a:r>
              <a:rPr lang="el-GR" altLang="en-US" sz="3400" b="1" dirty="0">
                <a:cs typeface="Times New Roman" panose="02020603050405020304" pitchFamily="18" charset="0"/>
              </a:rPr>
              <a:t>προσδένονται σε </a:t>
            </a:r>
            <a:r>
              <a:rPr lang="en-GB" altLang="en-US" sz="3400" b="1" dirty="0">
                <a:cs typeface="Times New Roman" panose="02020603050405020304" pitchFamily="18" charset="0"/>
              </a:rPr>
              <a:t>DNA </a:t>
            </a:r>
            <a:r>
              <a:rPr lang="el-GR" altLang="en-US" sz="3400" b="1" dirty="0">
                <a:cs typeface="Times New Roman" panose="02020603050405020304" pitchFamily="18" charset="0"/>
              </a:rPr>
              <a:t>αλληλουχίες</a:t>
            </a:r>
            <a:r>
              <a:rPr lang="el-GR" altLang="en-US" sz="3400" dirty="0">
                <a:cs typeface="Times New Roman" panose="02020603050405020304" pitchFamily="18" charset="0"/>
              </a:rPr>
              <a:t>,</a:t>
            </a:r>
            <a:r>
              <a:rPr lang="en-GB" altLang="en-US" sz="3400" dirty="0">
                <a:cs typeface="Times New Roman" panose="02020603050405020304" pitchFamily="18" charset="0"/>
              </a:rPr>
              <a:t> </a:t>
            </a:r>
            <a:r>
              <a:rPr lang="el-GR" altLang="en-US" sz="3400" dirty="0">
                <a:cs typeface="Times New Roman" panose="02020603050405020304" pitchFamily="18" charset="0"/>
              </a:rPr>
              <a:t>και καθορίζει την ανάπτυξη των </a:t>
            </a:r>
            <a:r>
              <a:rPr lang="el-GR" altLang="en-US" sz="3400" b="1" dirty="0" err="1">
                <a:cs typeface="Times New Roman" panose="02020603050405020304" pitchFamily="18" charset="0"/>
              </a:rPr>
              <a:t>γονάδων</a:t>
            </a:r>
            <a:r>
              <a:rPr lang="el-GR" altLang="en-US" sz="3400" b="1" dirty="0">
                <a:cs typeface="Times New Roman" panose="02020603050405020304" pitchFamily="18" charset="0"/>
              </a:rPr>
              <a:t> ως </a:t>
            </a:r>
            <a:r>
              <a:rPr lang="el-GR" altLang="en-US" sz="3400" b="1" dirty="0" err="1">
                <a:cs typeface="Times New Roman" panose="02020603050405020304" pitchFamily="18" charset="0"/>
              </a:rPr>
              <a:t>όρχεων</a:t>
            </a:r>
            <a:r>
              <a:rPr lang="el-GR" altLang="en-US" sz="3400" b="1" dirty="0">
                <a:cs typeface="Times New Roman" panose="02020603050405020304" pitchFamily="18" charset="0"/>
              </a:rPr>
              <a:t>. </a:t>
            </a:r>
          </a:p>
          <a:p>
            <a:endParaRPr lang="en-US" dirty="0"/>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27</a:t>
            </a:fld>
            <a:endParaRPr lang="en-US"/>
          </a:p>
        </p:txBody>
      </p:sp>
    </p:spTree>
    <p:extLst>
      <p:ext uri="{BB962C8B-B14F-4D97-AF65-F5344CB8AC3E}">
        <p14:creationId xmlns:p14="http://schemas.microsoft.com/office/powerpoint/2010/main" val="24184781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cs typeface="Times New Roman" panose="02020603050405020304" pitchFamily="18" charset="0"/>
              </a:rPr>
              <a:t>Φυλετικός καθορισμός 2</a:t>
            </a:r>
            <a:r>
              <a:rPr lang="en-US" altLang="en-US" dirty="0" smtClean="0">
                <a:cs typeface="Times New Roman" panose="02020603050405020304" pitchFamily="18" charset="0"/>
              </a:rPr>
              <a:t>/3</a:t>
            </a:r>
            <a:endParaRPr lang="en-US" dirty="0"/>
          </a:p>
        </p:txBody>
      </p:sp>
      <p:sp>
        <p:nvSpPr>
          <p:cNvPr id="5" name="Θέση περιεχομένου 4"/>
          <p:cNvSpPr>
            <a:spLocks noGrp="1"/>
          </p:cNvSpPr>
          <p:nvPr>
            <p:ph idx="1"/>
          </p:nvPr>
        </p:nvSpPr>
        <p:spPr>
          <a:xfrm>
            <a:off x="628650" y="1470025"/>
            <a:ext cx="7886700" cy="4351338"/>
          </a:xfrm>
        </p:spPr>
        <p:txBody>
          <a:bodyPr>
            <a:noAutofit/>
          </a:bodyPr>
          <a:lstStyle/>
          <a:p>
            <a:pPr marL="182880" indent="0">
              <a:lnSpc>
                <a:spcPct val="100000"/>
              </a:lnSpc>
              <a:spcBef>
                <a:spcPct val="0"/>
              </a:spcBef>
              <a:buNone/>
            </a:pPr>
            <a:r>
              <a:rPr lang="el-GR" altLang="en-US" sz="2600" dirty="0">
                <a:cs typeface="Times New Roman" panose="02020603050405020304" pitchFamily="18" charset="0"/>
              </a:rPr>
              <a:t>Η πρωτεΐνη </a:t>
            </a:r>
            <a:r>
              <a:rPr lang="en-GB" altLang="en-US" sz="2600" dirty="0">
                <a:cs typeface="Times New Roman" panose="02020603050405020304" pitchFamily="18" charset="0"/>
              </a:rPr>
              <a:t>SRY </a:t>
            </a:r>
            <a:r>
              <a:rPr lang="el-GR" altLang="en-US" sz="2600" dirty="0">
                <a:cs typeface="Times New Roman" panose="02020603050405020304" pitchFamily="18" charset="0"/>
              </a:rPr>
              <a:t>ενεργοποιεί την έκφραση του </a:t>
            </a:r>
          </a:p>
          <a:p>
            <a:pPr marL="182880" indent="0">
              <a:lnSpc>
                <a:spcPct val="100000"/>
              </a:lnSpc>
              <a:spcBef>
                <a:spcPct val="0"/>
              </a:spcBef>
              <a:buNone/>
            </a:pPr>
            <a:r>
              <a:rPr lang="el-GR" altLang="en-US" sz="2600" b="1" dirty="0">
                <a:cs typeface="Times New Roman" panose="02020603050405020304" pitchFamily="18" charset="0"/>
              </a:rPr>
              <a:t>μεταγραφικού παράγοντα </a:t>
            </a:r>
            <a:r>
              <a:rPr lang="en-GB" altLang="en-US" sz="2600" b="1" dirty="0">
                <a:cs typeface="Times New Roman" panose="02020603050405020304" pitchFamily="18" charset="0"/>
              </a:rPr>
              <a:t>SOX9</a:t>
            </a:r>
            <a:r>
              <a:rPr lang="el-GR" altLang="en-US" sz="2600" b="1" dirty="0">
                <a:cs typeface="Times New Roman" panose="02020603050405020304" pitchFamily="18" charset="0"/>
              </a:rPr>
              <a:t> </a:t>
            </a:r>
            <a:r>
              <a:rPr lang="el-GR" altLang="en-US" sz="2600" dirty="0">
                <a:cs typeface="Times New Roman" panose="02020603050405020304" pitchFamily="18" charset="0"/>
              </a:rPr>
              <a:t>ο οποίος με τη </a:t>
            </a:r>
          </a:p>
          <a:p>
            <a:pPr marL="182880" indent="0">
              <a:lnSpc>
                <a:spcPct val="100000"/>
              </a:lnSpc>
              <a:spcBef>
                <a:spcPct val="0"/>
              </a:spcBef>
              <a:buNone/>
            </a:pPr>
            <a:r>
              <a:rPr lang="el-GR" altLang="en-US" sz="2600" dirty="0">
                <a:cs typeface="Times New Roman" panose="02020603050405020304" pitchFamily="18" charset="0"/>
              </a:rPr>
              <a:t>σειρά του ενεργοποιεί την έκφραση της πρωτεΐνης </a:t>
            </a:r>
          </a:p>
          <a:p>
            <a:pPr marL="182880" indent="0">
              <a:lnSpc>
                <a:spcPct val="100000"/>
              </a:lnSpc>
              <a:spcBef>
                <a:spcPct val="0"/>
              </a:spcBef>
              <a:buNone/>
            </a:pPr>
            <a:r>
              <a:rPr lang="en-US" altLang="en-US" sz="2600" b="1" dirty="0">
                <a:cs typeface="Times New Roman" panose="02020603050405020304" pitchFamily="18" charset="0"/>
              </a:rPr>
              <a:t>f</a:t>
            </a:r>
            <a:r>
              <a:rPr lang="en-GB" altLang="en-US" sz="2600" b="1" dirty="0" err="1">
                <a:cs typeface="Times New Roman" panose="02020603050405020304" pitchFamily="18" charset="0"/>
              </a:rPr>
              <a:t>ibroblast</a:t>
            </a:r>
            <a:r>
              <a:rPr lang="en-GB" altLang="en-US" sz="2600" b="1" dirty="0">
                <a:cs typeface="Times New Roman" panose="02020603050405020304" pitchFamily="18" charset="0"/>
              </a:rPr>
              <a:t> growth factor 9 (fgf9) </a:t>
            </a:r>
            <a:r>
              <a:rPr lang="el-GR" altLang="en-US" sz="2600" dirty="0">
                <a:cs typeface="Times New Roman" panose="02020603050405020304" pitchFamily="18" charset="0"/>
              </a:rPr>
              <a:t>που είναι υπεύθυνη </a:t>
            </a:r>
          </a:p>
          <a:p>
            <a:pPr marL="182880" indent="0">
              <a:lnSpc>
                <a:spcPct val="100000"/>
              </a:lnSpc>
              <a:spcBef>
                <a:spcPct val="0"/>
              </a:spcBef>
              <a:buNone/>
            </a:pPr>
            <a:r>
              <a:rPr lang="el-GR" altLang="en-US" sz="2600" dirty="0">
                <a:cs typeface="Times New Roman" panose="02020603050405020304" pitchFamily="18" charset="0"/>
              </a:rPr>
              <a:t>για τη </a:t>
            </a:r>
            <a:r>
              <a:rPr lang="el-GR" altLang="en-US" sz="2600" b="1" dirty="0">
                <a:cs typeface="Times New Roman" panose="02020603050405020304" pitchFamily="18" charset="0"/>
              </a:rPr>
              <a:t>διαφοροποίηση των κυττάρων </a:t>
            </a:r>
            <a:r>
              <a:rPr lang="en-GB" altLang="en-US" sz="2600" b="1" dirty="0" err="1">
                <a:cs typeface="Times New Roman" panose="02020603050405020304" pitchFamily="18" charset="0"/>
              </a:rPr>
              <a:t>Sertoli</a:t>
            </a:r>
            <a:r>
              <a:rPr lang="el-GR" altLang="en-US" sz="2600" b="1" dirty="0">
                <a:cs typeface="Times New Roman" panose="02020603050405020304" pitchFamily="18" charset="0"/>
              </a:rPr>
              <a:t> </a:t>
            </a:r>
          </a:p>
          <a:p>
            <a:pPr marL="182880" indent="0">
              <a:lnSpc>
                <a:spcPct val="100000"/>
              </a:lnSpc>
              <a:spcBef>
                <a:spcPct val="0"/>
              </a:spcBef>
              <a:buNone/>
            </a:pPr>
            <a:r>
              <a:rPr lang="el-GR" altLang="en-US" sz="2600" dirty="0">
                <a:cs typeface="Times New Roman" panose="02020603050405020304" pitchFamily="18" charset="0"/>
              </a:rPr>
              <a:t>στους </a:t>
            </a:r>
            <a:r>
              <a:rPr lang="el-GR" altLang="en-US" sz="2600" b="1" dirty="0" err="1">
                <a:cs typeface="Times New Roman" panose="02020603050405020304" pitchFamily="18" charset="0"/>
              </a:rPr>
              <a:t>όρχεις</a:t>
            </a:r>
            <a:r>
              <a:rPr lang="el-GR" altLang="en-US" sz="2600" dirty="0">
                <a:cs typeface="Times New Roman" panose="02020603050405020304" pitchFamily="18" charset="0"/>
              </a:rPr>
              <a:t>. </a:t>
            </a:r>
            <a:r>
              <a:rPr lang="el-GR" altLang="en-US" sz="2600" dirty="0" smtClean="0">
                <a:cs typeface="Times New Roman" panose="02020603050405020304" pitchFamily="18" charset="0"/>
              </a:rPr>
              <a:t> Ως </a:t>
            </a:r>
            <a:r>
              <a:rPr lang="el-GR" altLang="en-US" sz="2600" dirty="0">
                <a:cs typeface="Times New Roman" panose="02020603050405020304" pitchFamily="18" charset="0"/>
              </a:rPr>
              <a:t>επακόλουθο έχουμε την παραγωγή </a:t>
            </a:r>
          </a:p>
          <a:p>
            <a:pPr marL="182880" indent="0">
              <a:lnSpc>
                <a:spcPct val="100000"/>
              </a:lnSpc>
              <a:spcBef>
                <a:spcPct val="0"/>
              </a:spcBef>
              <a:buNone/>
            </a:pPr>
            <a:r>
              <a:rPr lang="el-GR" altLang="en-US" sz="2600" dirty="0">
                <a:cs typeface="Times New Roman" panose="02020603050405020304" pitchFamily="18" charset="0"/>
              </a:rPr>
              <a:t>της </a:t>
            </a:r>
            <a:r>
              <a:rPr lang="el-GR" altLang="en-US" sz="2600" dirty="0" err="1">
                <a:cs typeface="Times New Roman" panose="02020603050405020304" pitchFamily="18" charset="0"/>
              </a:rPr>
              <a:t>στεροειδούς</a:t>
            </a:r>
            <a:r>
              <a:rPr lang="el-GR" altLang="en-US" sz="2600" dirty="0">
                <a:cs typeface="Times New Roman" panose="02020603050405020304" pitchFamily="18" charset="0"/>
              </a:rPr>
              <a:t> ορμόνης </a:t>
            </a:r>
            <a:r>
              <a:rPr lang="el-GR" altLang="en-US" sz="2600" b="1" dirty="0">
                <a:cs typeface="Times New Roman" panose="02020603050405020304" pitchFamily="18" charset="0"/>
              </a:rPr>
              <a:t>τεστοστερόνης</a:t>
            </a:r>
            <a:r>
              <a:rPr lang="el-GR" altLang="en-US" sz="2600" dirty="0">
                <a:cs typeface="Times New Roman" panose="02020603050405020304" pitchFamily="18" charset="0"/>
              </a:rPr>
              <a:t> και </a:t>
            </a:r>
          </a:p>
          <a:p>
            <a:pPr marL="182880" indent="0">
              <a:lnSpc>
                <a:spcPct val="100000"/>
              </a:lnSpc>
              <a:spcBef>
                <a:spcPct val="0"/>
              </a:spcBef>
              <a:buNone/>
            </a:pPr>
            <a:r>
              <a:rPr lang="el-GR" altLang="en-US" sz="2600" dirty="0">
                <a:cs typeface="Times New Roman" panose="02020603050405020304" pitchFamily="18" charset="0"/>
              </a:rPr>
              <a:t>του </a:t>
            </a:r>
            <a:r>
              <a:rPr lang="el-GR" altLang="en-US" sz="2600" dirty="0" err="1">
                <a:cs typeface="Times New Roman" panose="02020603050405020304" pitchFamily="18" charset="0"/>
              </a:rPr>
              <a:t>μεταβολίτη</a:t>
            </a:r>
            <a:r>
              <a:rPr lang="el-GR" altLang="en-US" sz="2600" dirty="0">
                <a:cs typeface="Times New Roman" panose="02020603050405020304" pitchFamily="18" charset="0"/>
              </a:rPr>
              <a:t> της </a:t>
            </a:r>
            <a:r>
              <a:rPr lang="el-GR" altLang="en-US" sz="2600" b="1" dirty="0" err="1">
                <a:cs typeface="Times New Roman" panose="02020603050405020304" pitchFamily="18" charset="0"/>
              </a:rPr>
              <a:t>διυδροτεστοστερόνη</a:t>
            </a:r>
            <a:r>
              <a:rPr lang="el-GR" altLang="en-US" sz="2600" b="1" dirty="0">
                <a:cs typeface="Times New Roman" panose="02020603050405020304" pitchFamily="18" charset="0"/>
              </a:rPr>
              <a:t> </a:t>
            </a:r>
            <a:r>
              <a:rPr lang="en-GB" altLang="en-US" sz="2600" b="1" dirty="0">
                <a:cs typeface="Times New Roman" panose="02020603050405020304" pitchFamily="18" charset="0"/>
              </a:rPr>
              <a:t>(DHT) </a:t>
            </a:r>
            <a:endParaRPr lang="el-GR" altLang="en-US" sz="2600" b="1" dirty="0">
              <a:cs typeface="Times New Roman" panose="02020603050405020304" pitchFamily="18" charset="0"/>
            </a:endParaRPr>
          </a:p>
          <a:p>
            <a:pPr marL="182880" indent="0">
              <a:lnSpc>
                <a:spcPct val="100000"/>
              </a:lnSpc>
              <a:spcBef>
                <a:spcPct val="0"/>
              </a:spcBef>
              <a:buNone/>
            </a:pPr>
            <a:r>
              <a:rPr lang="el-GR" altLang="en-US" sz="2600" dirty="0">
                <a:cs typeface="Times New Roman" panose="02020603050405020304" pitchFamily="18" charset="0"/>
              </a:rPr>
              <a:t>και την «</a:t>
            </a:r>
            <a:r>
              <a:rPr lang="el-GR" altLang="en-US" sz="2600" dirty="0" err="1">
                <a:cs typeface="Times New Roman" panose="02020603050405020304" pitchFamily="18" charset="0"/>
              </a:rPr>
              <a:t>αρρενοποίηση</a:t>
            </a:r>
            <a:r>
              <a:rPr lang="el-GR" altLang="en-US" sz="2600" dirty="0">
                <a:cs typeface="Times New Roman" panose="02020603050405020304" pitchFamily="18" charset="0"/>
              </a:rPr>
              <a:t>» του εμβρύου. </a:t>
            </a:r>
            <a:endParaRPr lang="el-GR" altLang="en-US" sz="2600" dirty="0" smtClean="0">
              <a:cs typeface="Times New Roman" panose="02020603050405020304" pitchFamily="18" charset="0"/>
            </a:endParaRPr>
          </a:p>
          <a:p>
            <a:pPr marL="182880" indent="0">
              <a:lnSpc>
                <a:spcPct val="100000"/>
              </a:lnSpc>
              <a:spcBef>
                <a:spcPct val="0"/>
              </a:spcBef>
              <a:buNone/>
            </a:pPr>
            <a:endParaRPr lang="el-GR" altLang="en-US" sz="2600" dirty="0">
              <a:cs typeface="Times New Roman" panose="02020603050405020304" pitchFamily="18" charset="0"/>
            </a:endParaRPr>
          </a:p>
          <a:p>
            <a:pPr marL="182880" indent="0">
              <a:lnSpc>
                <a:spcPct val="100000"/>
              </a:lnSpc>
              <a:spcBef>
                <a:spcPct val="0"/>
              </a:spcBef>
              <a:buNone/>
            </a:pPr>
            <a:r>
              <a:rPr lang="el-GR" altLang="en-US" sz="2600" dirty="0">
                <a:cs typeface="Times New Roman" panose="02020603050405020304" pitchFamily="18" charset="0"/>
              </a:rPr>
              <a:t>Τα </a:t>
            </a:r>
            <a:r>
              <a:rPr lang="el-GR" altLang="en-US" sz="2600" b="1" dirty="0">
                <a:cs typeface="Times New Roman" panose="02020603050405020304" pitchFamily="18" charset="0"/>
              </a:rPr>
              <a:t>οιστρογόνα</a:t>
            </a:r>
            <a:r>
              <a:rPr lang="el-GR" altLang="en-US" sz="2600" dirty="0">
                <a:cs typeface="Times New Roman" panose="02020603050405020304" pitchFamily="18" charset="0"/>
              </a:rPr>
              <a:t> όμως καθορίζουν την αρσενικού </a:t>
            </a:r>
            <a:r>
              <a:rPr lang="el-GR" altLang="en-US" sz="2600" dirty="0" smtClean="0">
                <a:cs typeface="Times New Roman" panose="02020603050405020304" pitchFamily="18" charset="0"/>
              </a:rPr>
              <a:t>τύπου συμπεριφορά </a:t>
            </a:r>
            <a:r>
              <a:rPr lang="el-GR" altLang="en-US" sz="2600" dirty="0">
                <a:cs typeface="Times New Roman" panose="02020603050405020304" pitchFamily="18" charset="0"/>
              </a:rPr>
              <a:t>του εγκεφάλου. </a:t>
            </a:r>
            <a:r>
              <a:rPr lang="en-GB" altLang="en-US" sz="2600" dirty="0">
                <a:cs typeface="Times New Roman" panose="02020603050405020304" pitchFamily="18" charset="0"/>
              </a:rPr>
              <a:t>	</a:t>
            </a:r>
            <a:r>
              <a:rPr lang="en-GB" altLang="en-US" sz="2400" dirty="0">
                <a:cs typeface="Times New Roman" panose="02020603050405020304" pitchFamily="18" charset="0"/>
              </a:rPr>
              <a:t>				</a:t>
            </a:r>
            <a:endParaRPr lang="en-US" sz="2400" dirty="0"/>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28</a:t>
            </a:fld>
            <a:endParaRPr lang="en-US"/>
          </a:p>
        </p:txBody>
      </p:sp>
    </p:spTree>
    <p:extLst>
      <p:ext uri="{BB962C8B-B14F-4D97-AF65-F5344CB8AC3E}">
        <p14:creationId xmlns:p14="http://schemas.microsoft.com/office/powerpoint/2010/main" val="15852854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cs typeface="Times New Roman" panose="02020603050405020304" pitchFamily="18" charset="0"/>
              </a:rPr>
              <a:t>Φυλετικός καθορισμός 3</a:t>
            </a:r>
            <a:r>
              <a:rPr lang="en-US" altLang="en-US" dirty="0" smtClean="0">
                <a:cs typeface="Times New Roman" panose="02020603050405020304" pitchFamily="18" charset="0"/>
              </a:rPr>
              <a:t>/3</a:t>
            </a:r>
            <a:endParaRPr lang="en-US" dirty="0"/>
          </a:p>
        </p:txBody>
      </p:sp>
      <p:sp>
        <p:nvSpPr>
          <p:cNvPr id="5" name="Θέση περιεχομένου 4"/>
          <p:cNvSpPr>
            <a:spLocks noGrp="1"/>
          </p:cNvSpPr>
          <p:nvPr>
            <p:ph sz="quarter" idx="12"/>
          </p:nvPr>
        </p:nvSpPr>
        <p:spPr>
          <a:xfrm>
            <a:off x="4128574" y="1690689"/>
            <a:ext cx="4724400" cy="4379913"/>
          </a:xfrm>
        </p:spPr>
        <p:txBody>
          <a:bodyPr>
            <a:normAutofit/>
          </a:bodyPr>
          <a:lstStyle/>
          <a:p>
            <a:pPr marL="182880" indent="0">
              <a:lnSpc>
                <a:spcPct val="100000"/>
              </a:lnSpc>
              <a:spcBef>
                <a:spcPct val="0"/>
              </a:spcBef>
              <a:buNone/>
            </a:pPr>
            <a:r>
              <a:rPr lang="en-GB" altLang="en-US" dirty="0">
                <a:cs typeface="Times New Roman" panose="02020603050405020304" pitchFamily="18" charset="0"/>
              </a:rPr>
              <a:t>				</a:t>
            </a:r>
            <a:endParaRPr lang="en-US" dirty="0"/>
          </a:p>
        </p:txBody>
      </p:sp>
      <p:sp>
        <p:nvSpPr>
          <p:cNvPr id="2" name="Θέση κειμένου 1"/>
          <p:cNvSpPr>
            <a:spLocks noGrp="1"/>
          </p:cNvSpPr>
          <p:nvPr>
            <p:ph type="body" sz="quarter" idx="13"/>
          </p:nvPr>
        </p:nvSpPr>
        <p:spPr>
          <a:xfrm>
            <a:off x="1133475" y="1690688"/>
            <a:ext cx="3101975" cy="4410075"/>
          </a:xfrm>
        </p:spPr>
        <p:txBody>
          <a:bodyPr/>
          <a:lstStyle/>
          <a:p>
            <a:pPr marL="182880" indent="0">
              <a:lnSpc>
                <a:spcPct val="100000"/>
              </a:lnSpc>
              <a:spcBef>
                <a:spcPts val="0"/>
              </a:spcBef>
              <a:buNone/>
            </a:pPr>
            <a:r>
              <a:rPr lang="el-GR" altLang="en-US" sz="2400" dirty="0">
                <a:cs typeface="Times New Roman" panose="02020603050405020304" pitchFamily="18" charset="0"/>
              </a:rPr>
              <a:t>Η πρωτεΐνη </a:t>
            </a:r>
            <a:r>
              <a:rPr lang="en-GB" altLang="en-US" sz="2400" dirty="0">
                <a:cs typeface="Times New Roman" panose="02020603050405020304" pitchFamily="18" charset="0"/>
              </a:rPr>
              <a:t>SRY</a:t>
            </a:r>
            <a:endParaRPr lang="el-GR" altLang="en-US" sz="2400" dirty="0">
              <a:cs typeface="Times New Roman" panose="02020603050405020304" pitchFamily="18" charset="0"/>
            </a:endParaRPr>
          </a:p>
          <a:p>
            <a:pPr marL="182880" indent="0">
              <a:lnSpc>
                <a:spcPct val="100000"/>
              </a:lnSpc>
              <a:spcBef>
                <a:spcPts val="0"/>
              </a:spcBef>
              <a:buNone/>
            </a:pPr>
            <a:r>
              <a:rPr lang="el-GR" altLang="en-US" sz="2400" dirty="0" err="1">
                <a:cs typeface="Times New Roman" panose="02020603050405020304" pitchFamily="18" charset="0"/>
              </a:rPr>
              <a:t>προσδεδεμένη</a:t>
            </a:r>
            <a:r>
              <a:rPr lang="el-GR" altLang="en-US" sz="2400" dirty="0">
                <a:cs typeface="Times New Roman" panose="02020603050405020304" pitchFamily="18" charset="0"/>
              </a:rPr>
              <a:t> </a:t>
            </a:r>
            <a:r>
              <a:rPr lang="el-GR" altLang="en-US" sz="2400" dirty="0" smtClean="0">
                <a:cs typeface="Times New Roman" panose="02020603050405020304" pitchFamily="18" charset="0"/>
              </a:rPr>
              <a:t>σε τμήμα </a:t>
            </a:r>
            <a:r>
              <a:rPr lang="en-GB" altLang="en-US" sz="2400" dirty="0" smtClean="0">
                <a:cs typeface="Times New Roman" panose="02020603050405020304" pitchFamily="18" charset="0"/>
              </a:rPr>
              <a:t>DNA</a:t>
            </a:r>
            <a:r>
              <a:rPr lang="el-GR" altLang="en-US" sz="2400" dirty="0" smtClean="0">
                <a:cs typeface="Times New Roman" panose="02020603050405020304" pitchFamily="18" charset="0"/>
              </a:rPr>
              <a:t>.</a:t>
            </a:r>
            <a:endParaRPr lang="en-US" sz="2400" dirty="0"/>
          </a:p>
        </p:txBody>
      </p:sp>
      <p:sp>
        <p:nvSpPr>
          <p:cNvPr id="3" name="Θέση υποσέλιδου 2"/>
          <p:cNvSpPr>
            <a:spLocks noGrp="1"/>
          </p:cNvSpPr>
          <p:nvPr>
            <p:ph type="ftr" sz="quarter" idx="14"/>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5"/>
          </p:nvPr>
        </p:nvSpPr>
        <p:spPr/>
        <p:txBody>
          <a:bodyPr/>
          <a:lstStyle/>
          <a:p>
            <a:fld id="{58A56277-EA16-4AF5-BFB5-E5ECBBB39490}" type="slidenum">
              <a:rPr lang="en-US" smtClean="0"/>
              <a:t>29</a:t>
            </a:fld>
            <a:endParaRPr lang="en-US"/>
          </a:p>
        </p:txBody>
      </p:sp>
      <p:pic>
        <p:nvPicPr>
          <p:cNvPr id="6" name="Εικόνα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624703" y="1871887"/>
            <a:ext cx="3732141" cy="4017517"/>
          </a:xfrm>
          <a:prstGeom prst="rect">
            <a:avLst/>
          </a:prstGeom>
        </p:spPr>
      </p:pic>
      <p:sp>
        <p:nvSpPr>
          <p:cNvPr id="8" name="TextBox 7"/>
          <p:cNvSpPr txBox="1"/>
          <p:nvPr/>
        </p:nvSpPr>
        <p:spPr>
          <a:xfrm>
            <a:off x="8043380" y="5564505"/>
            <a:ext cx="263214" cy="276999"/>
          </a:xfrm>
          <a:prstGeom prst="rect">
            <a:avLst/>
          </a:prstGeom>
          <a:noFill/>
        </p:spPr>
        <p:txBody>
          <a:bodyPr wrap="none" rtlCol="0">
            <a:spAutoFit/>
          </a:bodyPr>
          <a:lstStyle/>
          <a:p>
            <a:r>
              <a:rPr lang="el-GR" sz="1200" b="1" dirty="0" smtClean="0">
                <a:solidFill>
                  <a:schemeClr val="bg1"/>
                </a:solidFill>
              </a:rPr>
              <a:t>9</a:t>
            </a:r>
            <a:endParaRPr lang="el-GR" sz="1200" b="1" dirty="0">
              <a:solidFill>
                <a:schemeClr val="bg1"/>
              </a:solidFill>
            </a:endParaRPr>
          </a:p>
        </p:txBody>
      </p:sp>
    </p:spTree>
    <p:extLst>
      <p:ext uri="{BB962C8B-B14F-4D97-AF65-F5344CB8AC3E}">
        <p14:creationId xmlns:p14="http://schemas.microsoft.com/office/powerpoint/2010/main" val="22480971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altLang="en-US" sz="4000" dirty="0" smtClean="0">
                <a:solidFill>
                  <a:srgbClr val="0070C0"/>
                </a:solidFill>
                <a:cs typeface="Times New Roman" panose="02020603050405020304" pitchFamily="18" charset="0"/>
              </a:rPr>
              <a:t>Διαδικασία </a:t>
            </a:r>
            <a:r>
              <a:rPr lang="el-GR" altLang="en-US" sz="4000" dirty="0">
                <a:solidFill>
                  <a:srgbClr val="0070C0"/>
                </a:solidFill>
                <a:cs typeface="Times New Roman" panose="02020603050405020304" pitchFamily="18" charset="0"/>
              </a:rPr>
              <a:t>αναπαραγωγής: </a:t>
            </a:r>
            <a:r>
              <a:rPr lang="el-GR" altLang="en-US" sz="4000" dirty="0" smtClean="0">
                <a:solidFill>
                  <a:srgbClr val="0070C0"/>
                </a:solidFill>
                <a:cs typeface="Times New Roman" panose="02020603050405020304" pitchFamily="18" charset="0"/>
              </a:rPr>
              <a:t/>
            </a:r>
            <a:br>
              <a:rPr lang="el-GR" altLang="en-US" sz="4000" dirty="0" smtClean="0">
                <a:solidFill>
                  <a:srgbClr val="0070C0"/>
                </a:solidFill>
                <a:cs typeface="Times New Roman" panose="02020603050405020304" pitchFamily="18" charset="0"/>
              </a:rPr>
            </a:br>
            <a:r>
              <a:rPr lang="el-GR" altLang="en-US" sz="4000" dirty="0" smtClean="0">
                <a:solidFill>
                  <a:srgbClr val="0070C0"/>
                </a:solidFill>
                <a:cs typeface="Times New Roman" panose="02020603050405020304" pitchFamily="18" charset="0"/>
              </a:rPr>
              <a:t>Μερικοί </a:t>
            </a:r>
            <a:r>
              <a:rPr lang="el-GR" altLang="en-US" sz="4000" dirty="0">
                <a:solidFill>
                  <a:srgbClr val="0070C0"/>
                </a:solidFill>
                <a:cs typeface="Times New Roman" panose="02020603050405020304" pitchFamily="18" charset="0"/>
              </a:rPr>
              <a:t>βασικοί όροι</a:t>
            </a:r>
            <a:endParaRPr lang="en-US" sz="4000" dirty="0">
              <a:solidFill>
                <a:srgbClr val="0070C0"/>
              </a:solidFill>
            </a:endParaRPr>
          </a:p>
        </p:txBody>
      </p:sp>
      <p:sp>
        <p:nvSpPr>
          <p:cNvPr id="6" name="Θέση περιεχομένου 5"/>
          <p:cNvSpPr>
            <a:spLocks noGrp="1"/>
          </p:cNvSpPr>
          <p:nvPr>
            <p:ph idx="1"/>
          </p:nvPr>
        </p:nvSpPr>
        <p:spPr/>
        <p:txBody>
          <a:bodyPr>
            <a:normAutofit fontScale="92500" lnSpcReduction="10000"/>
          </a:bodyPr>
          <a:lstStyle/>
          <a:p>
            <a:pPr marL="0" indent="0">
              <a:buNone/>
            </a:pPr>
            <a:r>
              <a:rPr lang="el-GR" altLang="en-US" sz="2600" dirty="0">
                <a:cs typeface="Times New Roman" panose="02020603050405020304" pitchFamily="18" charset="0"/>
              </a:rPr>
              <a:t>Δύο είδη αναπαραγωγής: </a:t>
            </a:r>
            <a:endParaRPr lang="el-GR" altLang="en-US" sz="2600" dirty="0" smtClean="0">
              <a:cs typeface="Times New Roman" panose="02020603050405020304" pitchFamily="18" charset="0"/>
            </a:endParaRPr>
          </a:p>
          <a:p>
            <a:pPr marL="0" indent="0" algn="ctr">
              <a:buNone/>
            </a:pPr>
            <a:endParaRPr lang="el-GR" altLang="en-US" sz="2600" dirty="0">
              <a:cs typeface="Times New Roman" panose="02020603050405020304" pitchFamily="18" charset="0"/>
            </a:endParaRPr>
          </a:p>
          <a:p>
            <a:pPr marL="0" indent="0">
              <a:buNone/>
            </a:pPr>
            <a:r>
              <a:rPr lang="el-GR" altLang="en-US" sz="2600" b="1" dirty="0">
                <a:cs typeface="Times New Roman" panose="02020603050405020304" pitchFamily="18" charset="0"/>
              </a:rPr>
              <a:t>Αγενής αναπαραγωγή </a:t>
            </a:r>
          </a:p>
          <a:p>
            <a:pPr marL="0" indent="0" algn="ctr">
              <a:buNone/>
            </a:pPr>
            <a:r>
              <a:rPr lang="el-GR" altLang="en-US" sz="2600" dirty="0">
                <a:cs typeface="Times New Roman" panose="02020603050405020304" pitchFamily="18" charset="0"/>
              </a:rPr>
              <a:t>(ένας γονέας, απουσία αναπαραγωγικών οργάνων)</a:t>
            </a:r>
          </a:p>
          <a:p>
            <a:pPr marL="0" indent="0" algn="ctr">
              <a:buNone/>
            </a:pPr>
            <a:endParaRPr lang="el-GR" altLang="en-US" sz="2600" dirty="0">
              <a:cs typeface="Times New Roman" panose="02020603050405020304" pitchFamily="18" charset="0"/>
            </a:endParaRPr>
          </a:p>
          <a:p>
            <a:pPr marL="0" indent="0">
              <a:buNone/>
            </a:pPr>
            <a:r>
              <a:rPr lang="el-GR" altLang="en-US" sz="2600" b="1" dirty="0">
                <a:cs typeface="Times New Roman" panose="02020603050405020304" pitchFamily="18" charset="0"/>
              </a:rPr>
              <a:t>Εγγενής αναπαραγωγή</a:t>
            </a:r>
          </a:p>
          <a:p>
            <a:pPr marL="0" indent="0" algn="ctr">
              <a:buNone/>
            </a:pPr>
            <a:r>
              <a:rPr lang="el-GR" altLang="en-US" sz="2600" dirty="0">
                <a:cs typeface="Times New Roman" panose="02020603050405020304" pitchFamily="18" charset="0"/>
              </a:rPr>
              <a:t>(δύο γονείς, παρουσία αναπαραγωγικών οργάνων</a:t>
            </a:r>
            <a:r>
              <a:rPr lang="en-GB" altLang="en-US" sz="2600" dirty="0">
                <a:cs typeface="Times New Roman" panose="02020603050405020304" pitchFamily="18" charset="0"/>
              </a:rPr>
              <a:t>, </a:t>
            </a:r>
            <a:r>
              <a:rPr lang="el-GR" altLang="en-US" sz="2600" dirty="0">
                <a:cs typeface="Times New Roman" panose="02020603050405020304" pitchFamily="18" charset="0"/>
              </a:rPr>
              <a:t>προκύπτει ο ζυγώτης)</a:t>
            </a:r>
          </a:p>
          <a:p>
            <a:pPr marL="0" indent="0" algn="ctr">
              <a:buNone/>
            </a:pPr>
            <a:endParaRPr lang="el-GR" altLang="en-US" sz="2600" dirty="0">
              <a:cs typeface="Times New Roman" panose="02020603050405020304" pitchFamily="18" charset="0"/>
            </a:endParaRPr>
          </a:p>
          <a:p>
            <a:pPr marL="0" indent="0" algn="ctr">
              <a:buNone/>
            </a:pPr>
            <a:r>
              <a:rPr lang="el-GR" altLang="en-US" sz="2600" dirty="0">
                <a:cs typeface="Times New Roman" panose="02020603050405020304" pitchFamily="18" charset="0"/>
              </a:rPr>
              <a:t>Ας τις δούμε πιο αναλυτικά...</a:t>
            </a:r>
          </a:p>
          <a:p>
            <a:endParaRPr lang="en-US" dirty="0"/>
          </a:p>
        </p:txBody>
      </p:sp>
      <p:sp>
        <p:nvSpPr>
          <p:cNvPr id="4" name="Θέση υποσέλιδου 3"/>
          <p:cNvSpPr>
            <a:spLocks noGrp="1"/>
          </p:cNvSpPr>
          <p:nvPr>
            <p:ph type="ftr" sz="quarter" idx="10"/>
          </p:nvPr>
        </p:nvSpPr>
        <p:spPr/>
        <p:txBody>
          <a:bodyPr/>
          <a:lstStyle/>
          <a:p>
            <a:r>
              <a:rPr lang="el-GR" dirty="0" smtClean="0"/>
              <a:t>Ενότητα 4. Η Διαδικασία της Αναπαραγωγής</a:t>
            </a:r>
            <a:endParaRPr lang="en-US" dirty="0"/>
          </a:p>
        </p:txBody>
      </p:sp>
      <p:sp>
        <p:nvSpPr>
          <p:cNvPr id="5" name="Θέση αριθμού διαφάνειας 4"/>
          <p:cNvSpPr>
            <a:spLocks noGrp="1"/>
          </p:cNvSpPr>
          <p:nvPr>
            <p:ph type="sldNum" sz="quarter" idx="11"/>
          </p:nvPr>
        </p:nvSpPr>
        <p:spPr/>
        <p:txBody>
          <a:bodyPr/>
          <a:lstStyle/>
          <a:p>
            <a:fld id="{58A56277-EA16-4AF5-BFB5-E5ECBBB39490}" type="slidenum">
              <a:rPr lang="en-US" smtClean="0"/>
              <a:t>3</a:t>
            </a:fld>
            <a:endParaRPr lang="en-US" dirty="0"/>
          </a:p>
        </p:txBody>
      </p:sp>
    </p:spTree>
    <p:extLst>
      <p:ext uri="{BB962C8B-B14F-4D97-AF65-F5344CB8AC3E}">
        <p14:creationId xmlns:p14="http://schemas.microsoft.com/office/powerpoint/2010/main" val="32897276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sz="4000" dirty="0" smtClean="0">
                <a:cs typeface="Times New Roman" panose="02020603050405020304" pitchFamily="18" charset="0"/>
              </a:rPr>
              <a:t>Φυλετικός καθορισμός: </a:t>
            </a:r>
            <a:br>
              <a:rPr lang="el-GR" altLang="en-US" sz="4000" dirty="0" smtClean="0">
                <a:cs typeface="Times New Roman" panose="02020603050405020304" pitchFamily="18" charset="0"/>
              </a:rPr>
            </a:br>
            <a:r>
              <a:rPr lang="el-GR" altLang="en-US" sz="2400" dirty="0" smtClean="0">
                <a:cs typeface="Times New Roman" panose="02020603050405020304" pitchFamily="18" charset="0"/>
              </a:rPr>
              <a:t>Ας το αναλύσουμε</a:t>
            </a:r>
            <a:endParaRPr lang="en-US" sz="2400" dirty="0"/>
          </a:p>
        </p:txBody>
      </p:sp>
      <p:pic>
        <p:nvPicPr>
          <p:cNvPr id="8" name="Θέση περιεχομένου 7"/>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43997" y="1647391"/>
            <a:ext cx="8210451" cy="4561966"/>
          </a:xfrm>
        </p:spPr>
      </p:pic>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30</a:t>
            </a:fld>
            <a:endParaRPr lang="en-US"/>
          </a:p>
        </p:txBody>
      </p:sp>
      <p:sp>
        <p:nvSpPr>
          <p:cNvPr id="6" name="TextBox 5"/>
          <p:cNvSpPr txBox="1"/>
          <p:nvPr/>
        </p:nvSpPr>
        <p:spPr>
          <a:xfrm>
            <a:off x="8174607" y="5851888"/>
            <a:ext cx="341760" cy="276999"/>
          </a:xfrm>
          <a:prstGeom prst="rect">
            <a:avLst/>
          </a:prstGeom>
          <a:noFill/>
        </p:spPr>
        <p:txBody>
          <a:bodyPr wrap="none" rtlCol="0">
            <a:spAutoFit/>
          </a:bodyPr>
          <a:lstStyle/>
          <a:p>
            <a:r>
              <a:rPr lang="el-GR" sz="1200" b="1" dirty="0" smtClean="0"/>
              <a:t>10</a:t>
            </a:r>
            <a:endParaRPr lang="el-GR" sz="1200" b="1" dirty="0"/>
          </a:p>
        </p:txBody>
      </p:sp>
    </p:spTree>
    <p:extLst>
      <p:ext uri="{BB962C8B-B14F-4D97-AF65-F5344CB8AC3E}">
        <p14:creationId xmlns:p14="http://schemas.microsoft.com/office/powerpoint/2010/main" val="27347168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cs typeface="Times New Roman" panose="02020603050405020304" pitchFamily="18" charset="0"/>
              </a:rPr>
              <a:t>Σπερματογένεση 1</a:t>
            </a:r>
            <a:r>
              <a:rPr lang="en-US" altLang="en-US" dirty="0" smtClean="0">
                <a:cs typeface="Times New Roman" panose="02020603050405020304" pitchFamily="18" charset="0"/>
              </a:rPr>
              <a:t>/6</a:t>
            </a:r>
            <a:endParaRPr lang="en-US" dirty="0"/>
          </a:p>
        </p:txBody>
      </p:sp>
      <p:sp>
        <p:nvSpPr>
          <p:cNvPr id="2" name="Θέση περιεχομένου 1"/>
          <p:cNvSpPr>
            <a:spLocks noGrp="1"/>
          </p:cNvSpPr>
          <p:nvPr>
            <p:ph idx="1"/>
          </p:nvPr>
        </p:nvSpPr>
        <p:spPr>
          <a:xfrm>
            <a:off x="295421" y="1659928"/>
            <a:ext cx="8328073" cy="4351338"/>
          </a:xfrm>
        </p:spPr>
        <p:txBody>
          <a:bodyPr>
            <a:noAutofit/>
          </a:bodyPr>
          <a:lstStyle/>
          <a:p>
            <a:pPr marL="685800" indent="-457200">
              <a:lnSpc>
                <a:spcPct val="100000"/>
              </a:lnSpc>
              <a:spcBef>
                <a:spcPts val="600"/>
              </a:spcBef>
            </a:pPr>
            <a:r>
              <a:rPr lang="el-GR" altLang="en-US" sz="2600" dirty="0">
                <a:cs typeface="Times New Roman" panose="02020603050405020304" pitchFamily="18" charset="0"/>
              </a:rPr>
              <a:t>Στους </a:t>
            </a:r>
            <a:r>
              <a:rPr lang="el-GR" altLang="en-US" sz="2600" dirty="0" err="1">
                <a:cs typeface="Times New Roman" panose="02020603050405020304" pitchFamily="18" charset="0"/>
              </a:rPr>
              <a:t>όρχεις</a:t>
            </a:r>
            <a:r>
              <a:rPr lang="el-GR" altLang="en-US" sz="2600" dirty="0">
                <a:cs typeface="Times New Roman" panose="02020603050405020304" pitchFamily="18" charset="0"/>
              </a:rPr>
              <a:t> τα τοιχώματα των </a:t>
            </a:r>
            <a:r>
              <a:rPr lang="el-GR" altLang="en-US" sz="2600" b="1" dirty="0">
                <a:cs typeface="Times New Roman" panose="02020603050405020304" pitchFamily="18" charset="0"/>
              </a:rPr>
              <a:t>σπερματοφόρων </a:t>
            </a:r>
            <a:r>
              <a:rPr lang="el-GR" altLang="en-US" sz="2600" b="1" dirty="0" err="1">
                <a:cs typeface="Times New Roman" panose="02020603050405020304" pitchFamily="18" charset="0"/>
              </a:rPr>
              <a:t>σωληναρίων</a:t>
            </a:r>
            <a:r>
              <a:rPr lang="el-GR" altLang="en-US" sz="2600" b="1" dirty="0">
                <a:cs typeface="Times New Roman" panose="02020603050405020304" pitchFamily="18" charset="0"/>
              </a:rPr>
              <a:t> </a:t>
            </a:r>
            <a:r>
              <a:rPr lang="el-GR" altLang="en-US" sz="2600" dirty="0">
                <a:cs typeface="Times New Roman" panose="02020603050405020304" pitchFamily="18" charset="0"/>
              </a:rPr>
              <a:t>φέρουν </a:t>
            </a:r>
            <a:r>
              <a:rPr lang="el-GR" altLang="en-US" sz="2600" b="1" dirty="0">
                <a:cs typeface="Times New Roman" panose="02020603050405020304" pitchFamily="18" charset="0"/>
              </a:rPr>
              <a:t>γεννητικά κύτταρα </a:t>
            </a:r>
            <a:r>
              <a:rPr lang="el-GR" altLang="en-US" sz="2600" dirty="0">
                <a:cs typeface="Times New Roman" panose="02020603050405020304" pitchFamily="18" charset="0"/>
              </a:rPr>
              <a:t>σε διαδικασία </a:t>
            </a:r>
            <a:r>
              <a:rPr lang="el-GR" altLang="en-US" sz="2600" dirty="0" smtClean="0">
                <a:cs typeface="Times New Roman" panose="02020603050405020304" pitchFamily="18" charset="0"/>
              </a:rPr>
              <a:t>διαφοροποίησης. </a:t>
            </a:r>
            <a:endParaRPr lang="el-GR" altLang="en-US" sz="2600" dirty="0">
              <a:cs typeface="Times New Roman" panose="02020603050405020304" pitchFamily="18" charset="0"/>
            </a:endParaRPr>
          </a:p>
          <a:p>
            <a:pPr marL="685800" indent="-457200">
              <a:lnSpc>
                <a:spcPct val="100000"/>
              </a:lnSpc>
              <a:spcBef>
                <a:spcPts val="600"/>
              </a:spcBef>
            </a:pPr>
            <a:r>
              <a:rPr lang="el-GR" altLang="en-US" sz="2600" dirty="0">
                <a:cs typeface="Times New Roman" panose="02020603050405020304" pitchFamily="18" charset="0"/>
              </a:rPr>
              <a:t>Τα γεννητικά κύτταρα διαφοροποιούνται κοντά σε </a:t>
            </a:r>
            <a:r>
              <a:rPr lang="el-GR" altLang="en-US" sz="2600" b="1" dirty="0">
                <a:cs typeface="Times New Roman" panose="02020603050405020304" pitchFamily="18" charset="0"/>
              </a:rPr>
              <a:t>κύτταρα του </a:t>
            </a:r>
            <a:r>
              <a:rPr lang="en-US" altLang="en-US" sz="2600" b="1" dirty="0" err="1" smtClean="0">
                <a:cs typeface="Times New Roman" panose="02020603050405020304" pitchFamily="18" charset="0"/>
              </a:rPr>
              <a:t>Sertoli</a:t>
            </a:r>
            <a:r>
              <a:rPr lang="el-GR" altLang="en-US" sz="2600" b="1" dirty="0" smtClean="0">
                <a:cs typeface="Times New Roman" panose="02020603050405020304" pitchFamily="18" charset="0"/>
              </a:rPr>
              <a:t>.</a:t>
            </a:r>
            <a:endParaRPr lang="el-GR" altLang="en-US" sz="2600" b="1" dirty="0">
              <a:cs typeface="Times New Roman" panose="02020603050405020304" pitchFamily="18" charset="0"/>
            </a:endParaRPr>
          </a:p>
          <a:p>
            <a:pPr marL="685800" indent="-457200">
              <a:lnSpc>
                <a:spcPct val="100000"/>
              </a:lnSpc>
              <a:spcBef>
                <a:spcPts val="600"/>
              </a:spcBef>
            </a:pPr>
            <a:r>
              <a:rPr lang="el-GR" altLang="en-US" sz="2600" dirty="0">
                <a:cs typeface="Times New Roman" panose="02020603050405020304" pitchFamily="18" charset="0"/>
              </a:rPr>
              <a:t>Οι ανώτερες στοιβάδες περιέχουν </a:t>
            </a:r>
            <a:r>
              <a:rPr lang="el-GR" altLang="en-US" sz="2600" b="1" dirty="0" err="1">
                <a:cs typeface="Times New Roman" panose="02020603050405020304" pitchFamily="18" charset="0"/>
              </a:rPr>
              <a:t>σπερματογόνια</a:t>
            </a:r>
            <a:r>
              <a:rPr lang="el-GR" altLang="en-US" sz="2600" dirty="0">
                <a:cs typeface="Times New Roman" panose="02020603050405020304" pitchFamily="18" charset="0"/>
              </a:rPr>
              <a:t>, </a:t>
            </a:r>
            <a:r>
              <a:rPr lang="el-GR" altLang="en-US" sz="2600" dirty="0" err="1">
                <a:cs typeface="Times New Roman" panose="02020603050405020304" pitchFamily="18" charset="0"/>
              </a:rPr>
              <a:t>διπλοειδή</a:t>
            </a:r>
            <a:r>
              <a:rPr lang="el-GR" altLang="en-US" sz="2600" dirty="0">
                <a:cs typeface="Times New Roman" panose="02020603050405020304" pitchFamily="18" charset="0"/>
              </a:rPr>
              <a:t> κύτταρα που πολλαπλασιάζονται με </a:t>
            </a:r>
            <a:r>
              <a:rPr lang="el-GR" altLang="en-US" sz="2600" b="1" dirty="0" smtClean="0">
                <a:cs typeface="Times New Roman" panose="02020603050405020304" pitchFamily="18" charset="0"/>
              </a:rPr>
              <a:t>μίτωση. </a:t>
            </a:r>
            <a:endParaRPr lang="el-GR" altLang="en-US" sz="2600" b="1" dirty="0">
              <a:cs typeface="Times New Roman" panose="02020603050405020304" pitchFamily="18" charset="0"/>
            </a:endParaRPr>
          </a:p>
          <a:p>
            <a:pPr marL="685800" indent="-457200">
              <a:lnSpc>
                <a:spcPct val="100000"/>
              </a:lnSpc>
              <a:spcBef>
                <a:spcPts val="600"/>
              </a:spcBef>
            </a:pPr>
            <a:r>
              <a:rPr lang="el-GR" altLang="en-US" sz="2600" dirty="0">
                <a:cs typeface="Times New Roman" panose="02020603050405020304" pitchFamily="18" charset="0"/>
              </a:rPr>
              <a:t>Το </a:t>
            </a:r>
            <a:r>
              <a:rPr lang="el-GR" altLang="en-US" sz="2600" dirty="0" err="1">
                <a:cs typeface="Times New Roman" panose="02020603050405020304" pitchFamily="18" charset="0"/>
              </a:rPr>
              <a:t>σπερματογόνιο</a:t>
            </a:r>
            <a:r>
              <a:rPr lang="el-GR" altLang="en-US" sz="2600" dirty="0">
                <a:cs typeface="Times New Roman" panose="02020603050405020304" pitchFamily="18" charset="0"/>
              </a:rPr>
              <a:t> μετατρέπεται σε </a:t>
            </a:r>
            <a:r>
              <a:rPr lang="el-GR" altLang="en-US" sz="2600" b="1" dirty="0">
                <a:cs typeface="Times New Roman" panose="02020603050405020304" pitchFamily="18" charset="0"/>
              </a:rPr>
              <a:t>πρωτογενές σπερματοκύτταρο </a:t>
            </a:r>
            <a:r>
              <a:rPr lang="el-GR" altLang="en-US" sz="2600" dirty="0">
                <a:cs typeface="Times New Roman" panose="02020603050405020304" pitchFamily="18" charset="0"/>
              </a:rPr>
              <a:t>με αύξηση </a:t>
            </a:r>
            <a:r>
              <a:rPr lang="el-GR" altLang="en-US" sz="2600" dirty="0" smtClean="0">
                <a:cs typeface="Times New Roman" panose="02020603050405020304" pitchFamily="18" charset="0"/>
              </a:rPr>
              <a:t>μεγέθους.</a:t>
            </a:r>
            <a:endParaRPr lang="el-GR" altLang="en-US" sz="2600" dirty="0">
              <a:cs typeface="Times New Roman" panose="02020603050405020304" pitchFamily="18" charset="0"/>
            </a:endParaRPr>
          </a:p>
          <a:p>
            <a:pPr>
              <a:spcBef>
                <a:spcPts val="600"/>
              </a:spcBef>
            </a:pPr>
            <a:endParaRPr lang="en-US" sz="2600" dirty="0"/>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31</a:t>
            </a:fld>
            <a:endParaRPr lang="en-US"/>
          </a:p>
        </p:txBody>
      </p:sp>
    </p:spTree>
    <p:extLst>
      <p:ext uri="{BB962C8B-B14F-4D97-AF65-F5344CB8AC3E}">
        <p14:creationId xmlns:p14="http://schemas.microsoft.com/office/powerpoint/2010/main" val="27171047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cs typeface="Times New Roman" panose="02020603050405020304" pitchFamily="18" charset="0"/>
              </a:rPr>
              <a:t>Σπερματογένεση 2</a:t>
            </a:r>
            <a:r>
              <a:rPr lang="en-US" altLang="en-US" dirty="0" smtClean="0">
                <a:cs typeface="Times New Roman" panose="02020603050405020304" pitchFamily="18" charset="0"/>
              </a:rPr>
              <a:t>/6</a:t>
            </a:r>
            <a:endParaRPr lang="en-US" dirty="0"/>
          </a:p>
        </p:txBody>
      </p:sp>
      <p:sp>
        <p:nvSpPr>
          <p:cNvPr id="2" name="Θέση περιεχομένου 1"/>
          <p:cNvSpPr>
            <a:spLocks noGrp="1"/>
          </p:cNvSpPr>
          <p:nvPr>
            <p:ph idx="1"/>
          </p:nvPr>
        </p:nvSpPr>
        <p:spPr>
          <a:xfrm>
            <a:off x="281355" y="1659928"/>
            <a:ext cx="8637562" cy="4351338"/>
          </a:xfrm>
        </p:spPr>
        <p:txBody>
          <a:bodyPr>
            <a:noAutofit/>
          </a:bodyPr>
          <a:lstStyle/>
          <a:p>
            <a:pPr marL="640080" indent="-457200">
              <a:lnSpc>
                <a:spcPct val="100000"/>
              </a:lnSpc>
              <a:spcBef>
                <a:spcPts val="1200"/>
              </a:spcBef>
            </a:pPr>
            <a:r>
              <a:rPr lang="el-GR" altLang="en-US" sz="2600" dirty="0">
                <a:cs typeface="Times New Roman" panose="02020603050405020304" pitchFamily="18" charset="0"/>
              </a:rPr>
              <a:t>Κατόπιν μετατρέπεται σε </a:t>
            </a:r>
            <a:r>
              <a:rPr lang="el-GR" altLang="en-US" sz="2600" b="1" dirty="0">
                <a:cs typeface="Times New Roman" panose="02020603050405020304" pitchFamily="18" charset="0"/>
              </a:rPr>
              <a:t>δευτερογενές σπερματοκύτταρο </a:t>
            </a:r>
            <a:r>
              <a:rPr lang="el-GR" altLang="en-US" sz="2600" dirty="0">
                <a:cs typeface="Times New Roman" panose="02020603050405020304" pitchFamily="18" charset="0"/>
              </a:rPr>
              <a:t>μετά την </a:t>
            </a:r>
            <a:r>
              <a:rPr lang="el-GR" altLang="en-US" sz="2600" b="1" dirty="0">
                <a:cs typeface="Times New Roman" panose="02020603050405020304" pitchFamily="18" charset="0"/>
              </a:rPr>
              <a:t>πρώτη μειωτική διαίρεση.</a:t>
            </a:r>
          </a:p>
          <a:p>
            <a:pPr marL="640080" indent="-457200">
              <a:lnSpc>
                <a:spcPct val="100000"/>
              </a:lnSpc>
              <a:spcBef>
                <a:spcPts val="1200"/>
              </a:spcBef>
            </a:pPr>
            <a:r>
              <a:rPr lang="el-GR" altLang="en-US" sz="2600" dirty="0" smtClean="0">
                <a:cs typeface="Times New Roman" panose="02020603050405020304" pitchFamily="18" charset="0"/>
              </a:rPr>
              <a:t>Κατόπιν </a:t>
            </a:r>
            <a:r>
              <a:rPr lang="el-GR" altLang="en-US" sz="2600" dirty="0">
                <a:cs typeface="Times New Roman" panose="02020603050405020304" pitchFamily="18" charset="0"/>
              </a:rPr>
              <a:t>γίνεται η </a:t>
            </a:r>
            <a:r>
              <a:rPr lang="el-GR" altLang="en-US" sz="2600" b="1" dirty="0">
                <a:cs typeface="Times New Roman" panose="02020603050405020304" pitchFamily="18" charset="0"/>
              </a:rPr>
              <a:t>δεύτερη μειωτική </a:t>
            </a:r>
            <a:r>
              <a:rPr lang="el-GR" altLang="en-US" sz="2600" b="1" dirty="0" smtClean="0">
                <a:cs typeface="Times New Roman" panose="02020603050405020304" pitchFamily="18" charset="0"/>
              </a:rPr>
              <a:t>διαίρεση</a:t>
            </a:r>
            <a:r>
              <a:rPr lang="el-GR" altLang="en-US" sz="2600" dirty="0" smtClean="0">
                <a:cs typeface="Times New Roman" panose="02020603050405020304" pitchFamily="18" charset="0"/>
              </a:rPr>
              <a:t> </a:t>
            </a:r>
            <a:r>
              <a:rPr lang="el-GR" altLang="en-US" sz="2600" dirty="0">
                <a:cs typeface="Times New Roman" panose="02020603050405020304" pitchFamily="18" charset="0"/>
              </a:rPr>
              <a:t>και προκύπτουν </a:t>
            </a:r>
            <a:r>
              <a:rPr lang="el-GR" altLang="en-US" sz="2600" b="1" dirty="0">
                <a:cs typeface="Times New Roman" panose="02020603050405020304" pitchFamily="18" charset="0"/>
              </a:rPr>
              <a:t>4 </a:t>
            </a:r>
            <a:r>
              <a:rPr lang="el-GR" altLang="en-US" sz="2600" b="1" dirty="0" err="1" smtClean="0">
                <a:cs typeface="Times New Roman" panose="02020603050405020304" pitchFamily="18" charset="0"/>
              </a:rPr>
              <a:t>σπερματίδες</a:t>
            </a:r>
            <a:r>
              <a:rPr lang="el-GR" altLang="en-US" sz="2600" b="1" dirty="0" smtClean="0">
                <a:cs typeface="Times New Roman" panose="02020603050405020304" pitchFamily="18" charset="0"/>
              </a:rPr>
              <a:t> </a:t>
            </a:r>
            <a:r>
              <a:rPr lang="el-GR" altLang="en-US" sz="2600" dirty="0" smtClean="0">
                <a:cs typeface="Times New Roman" panose="02020603050405020304" pitchFamily="18" charset="0"/>
              </a:rPr>
              <a:t>με </a:t>
            </a:r>
            <a:r>
              <a:rPr lang="el-GR" altLang="en-US" sz="2600" b="1" dirty="0">
                <a:cs typeface="Times New Roman" panose="02020603050405020304" pitchFamily="18" charset="0"/>
              </a:rPr>
              <a:t>απλοειδή αριθμό </a:t>
            </a:r>
            <a:r>
              <a:rPr lang="el-GR" altLang="en-US" sz="2600" b="1" dirty="0" smtClean="0">
                <a:cs typeface="Times New Roman" panose="02020603050405020304" pitchFamily="18" charset="0"/>
              </a:rPr>
              <a:t>χρωμοσωμάτων.</a:t>
            </a:r>
          </a:p>
          <a:p>
            <a:pPr marL="640080" indent="-457200">
              <a:lnSpc>
                <a:spcPct val="100000"/>
              </a:lnSpc>
              <a:spcBef>
                <a:spcPts val="1200"/>
              </a:spcBef>
            </a:pPr>
            <a:r>
              <a:rPr lang="el-GR" altLang="en-US" sz="2600" dirty="0" smtClean="0">
                <a:cs typeface="Times New Roman" panose="02020603050405020304" pitchFamily="18" charset="0"/>
              </a:rPr>
              <a:t>Οι </a:t>
            </a:r>
            <a:r>
              <a:rPr lang="el-GR" altLang="en-US" sz="2600" dirty="0" err="1">
                <a:cs typeface="Times New Roman" panose="02020603050405020304" pitchFamily="18" charset="0"/>
              </a:rPr>
              <a:t>σπερματίδες</a:t>
            </a:r>
            <a:r>
              <a:rPr lang="el-GR" altLang="en-US" sz="2600" dirty="0">
                <a:cs typeface="Times New Roman" panose="02020603050405020304" pitchFamily="18" charset="0"/>
              </a:rPr>
              <a:t> </a:t>
            </a:r>
            <a:r>
              <a:rPr lang="el-GR" altLang="en-US" sz="2600" dirty="0" smtClean="0">
                <a:cs typeface="Times New Roman" panose="02020603050405020304" pitchFamily="18" charset="0"/>
              </a:rPr>
              <a:t>διαφοροποιούνται σε </a:t>
            </a:r>
            <a:r>
              <a:rPr lang="el-GR" altLang="en-US" sz="2600" b="1" dirty="0">
                <a:cs typeface="Times New Roman" panose="02020603050405020304" pitchFamily="18" charset="0"/>
              </a:rPr>
              <a:t>ώριμα σπερματοζωάρια </a:t>
            </a:r>
            <a:r>
              <a:rPr lang="el-GR" altLang="en-US" sz="2600" dirty="0">
                <a:cs typeface="Times New Roman" panose="02020603050405020304" pitchFamily="18" charset="0"/>
              </a:rPr>
              <a:t>με μείωση </a:t>
            </a:r>
            <a:r>
              <a:rPr lang="el-GR" altLang="en-US" sz="2600" dirty="0" smtClean="0">
                <a:cs typeface="Times New Roman" panose="02020603050405020304" pitchFamily="18" charset="0"/>
              </a:rPr>
              <a:t>του κυτταροπλάσματος</a:t>
            </a:r>
            <a:r>
              <a:rPr lang="el-GR" altLang="en-US" sz="2600" dirty="0">
                <a:cs typeface="Times New Roman" panose="02020603050405020304" pitchFamily="18" charset="0"/>
              </a:rPr>
              <a:t>, </a:t>
            </a:r>
            <a:r>
              <a:rPr lang="el-GR" altLang="en-US" sz="2600" b="1" dirty="0">
                <a:cs typeface="Times New Roman" panose="02020603050405020304" pitchFamily="18" charset="0"/>
              </a:rPr>
              <a:t>συμπύκνωση </a:t>
            </a:r>
            <a:r>
              <a:rPr lang="el-GR" altLang="en-US" sz="2600" b="1" dirty="0" smtClean="0">
                <a:cs typeface="Times New Roman" panose="02020603050405020304" pitchFamily="18" charset="0"/>
              </a:rPr>
              <a:t>του </a:t>
            </a:r>
            <a:r>
              <a:rPr lang="el-GR" altLang="en-US" sz="2600" b="1" dirty="0">
                <a:cs typeface="Times New Roman" panose="02020603050405020304" pitchFamily="18" charset="0"/>
              </a:rPr>
              <a:t>πυρήνα</a:t>
            </a:r>
            <a:r>
              <a:rPr lang="el-GR" altLang="en-US" sz="2600" dirty="0">
                <a:cs typeface="Times New Roman" panose="02020603050405020304" pitchFamily="18" charset="0"/>
              </a:rPr>
              <a:t> στην κεφαλή του </a:t>
            </a:r>
            <a:r>
              <a:rPr lang="el-GR" altLang="en-US" sz="2600" dirty="0" smtClean="0">
                <a:cs typeface="Times New Roman" panose="02020603050405020304" pitchFamily="18" charset="0"/>
              </a:rPr>
              <a:t>σπερματοζωαρίου</a:t>
            </a:r>
            <a:r>
              <a:rPr lang="el-GR" altLang="en-US" sz="2600" dirty="0">
                <a:cs typeface="Times New Roman" panose="02020603050405020304" pitchFamily="18" charset="0"/>
              </a:rPr>
              <a:t>, δημιουργία </a:t>
            </a:r>
            <a:r>
              <a:rPr lang="el-GR" altLang="en-US" sz="2600" b="1" dirty="0" smtClean="0">
                <a:cs typeface="Times New Roman" panose="02020603050405020304" pitchFamily="18" charset="0"/>
              </a:rPr>
              <a:t>μιτοχονδρίων</a:t>
            </a:r>
            <a:r>
              <a:rPr lang="el-GR" altLang="en-US" sz="2600" dirty="0">
                <a:cs typeface="Times New Roman" panose="02020603050405020304" pitchFamily="18" charset="0"/>
              </a:rPr>
              <a:t>, και </a:t>
            </a:r>
            <a:r>
              <a:rPr lang="el-GR" altLang="en-US" sz="2600" b="1" dirty="0" err="1">
                <a:cs typeface="Times New Roman" panose="02020603050405020304" pitchFamily="18" charset="0"/>
              </a:rPr>
              <a:t>μαστιγοειδούς</a:t>
            </a:r>
            <a:r>
              <a:rPr lang="el-GR" altLang="en-US" sz="2600" b="1" dirty="0">
                <a:cs typeface="Times New Roman" panose="02020603050405020304" pitchFamily="18" charset="0"/>
              </a:rPr>
              <a:t> </a:t>
            </a:r>
            <a:r>
              <a:rPr lang="el-GR" altLang="en-US" sz="2600" b="1" dirty="0" smtClean="0">
                <a:cs typeface="Times New Roman" panose="02020603050405020304" pitchFamily="18" charset="0"/>
              </a:rPr>
              <a:t>ουράς</a:t>
            </a:r>
            <a:r>
              <a:rPr lang="el-GR" altLang="en-US" sz="2600" dirty="0" smtClean="0">
                <a:cs typeface="Times New Roman" panose="02020603050405020304" pitchFamily="18" charset="0"/>
              </a:rPr>
              <a:t> </a:t>
            </a:r>
            <a:r>
              <a:rPr lang="el-GR" altLang="en-US" sz="2600" dirty="0">
                <a:cs typeface="Times New Roman" panose="02020603050405020304" pitchFamily="18" charset="0"/>
              </a:rPr>
              <a:t>(συνέχεια</a:t>
            </a:r>
            <a:r>
              <a:rPr lang="el-GR" altLang="en-US" sz="2600" dirty="0" smtClean="0">
                <a:cs typeface="Times New Roman" panose="02020603050405020304" pitchFamily="18" charset="0"/>
              </a:rPr>
              <a:t>...)</a:t>
            </a:r>
            <a:endParaRPr lang="el-GR" altLang="en-US" sz="2600" dirty="0">
              <a:cs typeface="Times New Roman" panose="02020603050405020304" pitchFamily="18" charset="0"/>
            </a:endParaRP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32</a:t>
            </a:fld>
            <a:endParaRPr lang="en-US"/>
          </a:p>
        </p:txBody>
      </p:sp>
    </p:spTree>
    <p:extLst>
      <p:ext uri="{BB962C8B-B14F-4D97-AF65-F5344CB8AC3E}">
        <p14:creationId xmlns:p14="http://schemas.microsoft.com/office/powerpoint/2010/main" val="1387672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cs typeface="Times New Roman" panose="02020603050405020304" pitchFamily="18" charset="0"/>
              </a:rPr>
              <a:t>Σπερματογένεση 3</a:t>
            </a:r>
            <a:r>
              <a:rPr lang="en-US" altLang="en-US" dirty="0" smtClean="0">
                <a:cs typeface="Times New Roman" panose="02020603050405020304" pitchFamily="18" charset="0"/>
              </a:rPr>
              <a:t>/6</a:t>
            </a:r>
            <a:endParaRPr lang="en-US" dirty="0"/>
          </a:p>
        </p:txBody>
      </p:sp>
      <p:pic>
        <p:nvPicPr>
          <p:cNvPr id="5" name="Θέση περιεχομένου 4"/>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643684" y="1537088"/>
            <a:ext cx="5811078" cy="4788328"/>
          </a:xfrm>
        </p:spPr>
      </p:pic>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33</a:t>
            </a:fld>
            <a:endParaRPr lang="en-US"/>
          </a:p>
        </p:txBody>
      </p:sp>
      <p:sp>
        <p:nvSpPr>
          <p:cNvPr id="6" name="TextBox 5"/>
          <p:cNvSpPr txBox="1"/>
          <p:nvPr/>
        </p:nvSpPr>
        <p:spPr>
          <a:xfrm>
            <a:off x="7113002" y="5862679"/>
            <a:ext cx="341760" cy="276999"/>
          </a:xfrm>
          <a:prstGeom prst="rect">
            <a:avLst/>
          </a:prstGeom>
          <a:noFill/>
        </p:spPr>
        <p:txBody>
          <a:bodyPr wrap="none" rtlCol="0">
            <a:spAutoFit/>
          </a:bodyPr>
          <a:lstStyle/>
          <a:p>
            <a:r>
              <a:rPr lang="el-GR" sz="1200" b="1" dirty="0" smtClean="0"/>
              <a:t>11</a:t>
            </a:r>
            <a:endParaRPr lang="el-GR" sz="1200" b="1" dirty="0"/>
          </a:p>
        </p:txBody>
      </p:sp>
    </p:spTree>
    <p:extLst>
      <p:ext uri="{BB962C8B-B14F-4D97-AF65-F5344CB8AC3E}">
        <p14:creationId xmlns:p14="http://schemas.microsoft.com/office/powerpoint/2010/main" val="34862128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cs typeface="Times New Roman" panose="02020603050405020304" pitchFamily="18" charset="0"/>
              </a:rPr>
              <a:t>Σπερματογένεση 4</a:t>
            </a:r>
            <a:r>
              <a:rPr lang="en-US" altLang="en-US" dirty="0" smtClean="0">
                <a:cs typeface="Times New Roman" panose="02020603050405020304" pitchFamily="18" charset="0"/>
              </a:rPr>
              <a:t>/6</a:t>
            </a:r>
            <a:endParaRPr lang="en-US" dirty="0"/>
          </a:p>
        </p:txBody>
      </p:sp>
      <p:sp>
        <p:nvSpPr>
          <p:cNvPr id="2" name="Θέση περιεχομένου 1"/>
          <p:cNvSpPr>
            <a:spLocks noGrp="1"/>
          </p:cNvSpPr>
          <p:nvPr>
            <p:ph idx="1"/>
          </p:nvPr>
        </p:nvSpPr>
        <p:spPr>
          <a:xfrm>
            <a:off x="628650" y="1751398"/>
            <a:ext cx="7886700" cy="4351338"/>
          </a:xfrm>
        </p:spPr>
        <p:txBody>
          <a:bodyPr>
            <a:normAutofit/>
          </a:bodyPr>
          <a:lstStyle/>
          <a:p>
            <a:pPr marL="640080" indent="-457200">
              <a:lnSpc>
                <a:spcPct val="100000"/>
              </a:lnSpc>
              <a:spcBef>
                <a:spcPts val="1200"/>
              </a:spcBef>
            </a:pPr>
            <a:r>
              <a:rPr lang="el-GR" altLang="en-US" sz="2600" dirty="0">
                <a:cs typeface="Times New Roman" panose="02020603050405020304" pitchFamily="18" charset="0"/>
              </a:rPr>
              <a:t>Η κεφαλή του σπερματοζωαρίου περιέχει τον </a:t>
            </a:r>
            <a:r>
              <a:rPr lang="el-GR" altLang="en-US" sz="2600" b="1" dirty="0">
                <a:cs typeface="Times New Roman" panose="02020603050405020304" pitchFamily="18" charset="0"/>
              </a:rPr>
              <a:t>πυρήνα με τα χρωμοσώματα </a:t>
            </a:r>
            <a:r>
              <a:rPr lang="el-GR" altLang="en-US" sz="2600" dirty="0">
                <a:cs typeface="Times New Roman" panose="02020603050405020304" pitchFamily="18" charset="0"/>
              </a:rPr>
              <a:t>και το </a:t>
            </a:r>
            <a:r>
              <a:rPr lang="el-GR" altLang="en-US" sz="2600" b="1" dirty="0" err="1">
                <a:cs typeface="Times New Roman" panose="02020603050405020304" pitchFamily="18" charset="0"/>
              </a:rPr>
              <a:t>ακρόσωμα</a:t>
            </a:r>
            <a:r>
              <a:rPr lang="el-GR" altLang="en-US" sz="2600" dirty="0">
                <a:cs typeface="Times New Roman" panose="02020603050405020304" pitchFamily="18" charset="0"/>
              </a:rPr>
              <a:t>, ένα κυτταρικό οργανίδιο που </a:t>
            </a:r>
            <a:r>
              <a:rPr lang="el-GR" altLang="en-US" sz="2600" b="1" dirty="0">
                <a:cs typeface="Times New Roman" panose="02020603050405020304" pitchFamily="18" charset="0"/>
              </a:rPr>
              <a:t>προέρχεται από το σωμάτιο </a:t>
            </a:r>
            <a:r>
              <a:rPr lang="en-GB" altLang="en-US" sz="2600" b="1" dirty="0">
                <a:cs typeface="Times New Roman" panose="02020603050405020304" pitchFamily="18" charset="0"/>
              </a:rPr>
              <a:t>Golgi</a:t>
            </a:r>
            <a:r>
              <a:rPr lang="el-GR" altLang="en-US" sz="2600" dirty="0">
                <a:cs typeface="Times New Roman" panose="02020603050405020304" pitchFamily="18" charset="0"/>
              </a:rPr>
              <a:t> και φέρει </a:t>
            </a:r>
            <a:r>
              <a:rPr lang="el-GR" altLang="en-US" sz="2600" b="1" dirty="0">
                <a:cs typeface="Times New Roman" panose="02020603050405020304" pitchFamily="18" charset="0"/>
              </a:rPr>
              <a:t>πεπτικά ένζυμα </a:t>
            </a:r>
            <a:r>
              <a:rPr lang="el-GR" altLang="en-US" sz="2600" b="1" dirty="0" smtClean="0">
                <a:cs typeface="Times New Roman" panose="02020603050405020304" pitchFamily="18" charset="0"/>
              </a:rPr>
              <a:t>(</a:t>
            </a:r>
            <a:r>
              <a:rPr lang="el-GR" altLang="en-US" sz="2600" b="1" dirty="0" err="1" smtClean="0">
                <a:cs typeface="Times New Roman" panose="02020603050405020304" pitchFamily="18" charset="0"/>
              </a:rPr>
              <a:t>υαλουρονιδάση</a:t>
            </a:r>
            <a:r>
              <a:rPr lang="el-GR" altLang="en-US" sz="2600" b="1" dirty="0">
                <a:cs typeface="Times New Roman" panose="02020603050405020304" pitchFamily="18" charset="0"/>
              </a:rPr>
              <a:t>, </a:t>
            </a:r>
            <a:r>
              <a:rPr lang="el-GR" altLang="en-US" sz="2600" b="1" dirty="0" err="1">
                <a:cs typeface="Times New Roman" panose="02020603050405020304" pitchFamily="18" charset="0"/>
              </a:rPr>
              <a:t>ακροσίνη</a:t>
            </a:r>
            <a:r>
              <a:rPr lang="el-GR" altLang="en-US" sz="2600" b="1" dirty="0">
                <a:cs typeface="Times New Roman" panose="02020603050405020304" pitchFamily="18" charset="0"/>
              </a:rPr>
              <a:t>) </a:t>
            </a:r>
            <a:r>
              <a:rPr lang="el-GR" altLang="en-US" sz="2600" dirty="0">
                <a:cs typeface="Times New Roman" panose="02020603050405020304" pitchFamily="18" charset="0"/>
              </a:rPr>
              <a:t>για τη διάσπαση της εξωτερικής μεμβράνης του ωαρίου.</a:t>
            </a:r>
          </a:p>
          <a:p>
            <a:pPr marL="640080" indent="-457200">
              <a:lnSpc>
                <a:spcPct val="100000"/>
              </a:lnSpc>
              <a:spcBef>
                <a:spcPts val="1200"/>
              </a:spcBef>
            </a:pPr>
            <a:r>
              <a:rPr lang="el-GR" altLang="en-US" sz="2600" dirty="0">
                <a:cs typeface="Times New Roman" panose="02020603050405020304" pitchFamily="18" charset="0"/>
              </a:rPr>
              <a:t>Το </a:t>
            </a:r>
            <a:r>
              <a:rPr lang="el-GR" altLang="en-US" sz="2600" dirty="0" err="1">
                <a:cs typeface="Times New Roman" panose="02020603050405020304" pitchFamily="18" charset="0"/>
              </a:rPr>
              <a:t>ακρόσωμα</a:t>
            </a:r>
            <a:r>
              <a:rPr lang="el-GR" altLang="en-US" sz="2600" dirty="0">
                <a:cs typeface="Times New Roman" panose="02020603050405020304" pitchFamily="18" charset="0"/>
              </a:rPr>
              <a:t> συναντάται σε </a:t>
            </a:r>
            <a:r>
              <a:rPr lang="el-GR" altLang="en-US" sz="2600" b="1" dirty="0">
                <a:cs typeface="Times New Roman" panose="02020603050405020304" pitchFamily="18" charset="0"/>
              </a:rPr>
              <a:t>όλα </a:t>
            </a:r>
            <a:r>
              <a:rPr lang="el-GR" altLang="en-US" sz="2600" b="1" dirty="0" smtClean="0">
                <a:cs typeface="Times New Roman" panose="02020603050405020304" pitchFamily="18" charset="0"/>
              </a:rPr>
              <a:t>τα </a:t>
            </a:r>
            <a:r>
              <a:rPr lang="el-GR" altLang="en-US" sz="2600" b="1" dirty="0" err="1">
                <a:cs typeface="Times New Roman" panose="02020603050405020304" pitchFamily="18" charset="0"/>
              </a:rPr>
              <a:t>Μετάζωα</a:t>
            </a:r>
            <a:r>
              <a:rPr lang="el-GR" altLang="en-US" sz="2600" b="1" dirty="0">
                <a:cs typeface="Times New Roman" panose="02020603050405020304" pitchFamily="18" charset="0"/>
              </a:rPr>
              <a:t> </a:t>
            </a:r>
            <a:r>
              <a:rPr lang="en-GB" altLang="en-US" sz="2600" dirty="0">
                <a:cs typeface="Times New Roman" panose="02020603050405020304" pitchFamily="18" charset="0"/>
              </a:rPr>
              <a:t>(</a:t>
            </a:r>
            <a:r>
              <a:rPr lang="el-GR" altLang="en-US" sz="2600" dirty="0">
                <a:cs typeface="Times New Roman" panose="02020603050405020304" pitchFamily="18" charset="0"/>
              </a:rPr>
              <a:t>με </a:t>
            </a:r>
            <a:r>
              <a:rPr lang="el-GR" altLang="en-US" sz="2600" dirty="0" smtClean="0">
                <a:cs typeface="Times New Roman" panose="02020603050405020304" pitchFamily="18" charset="0"/>
              </a:rPr>
              <a:t>εξαίρεση </a:t>
            </a:r>
            <a:r>
              <a:rPr lang="el-GR" altLang="en-US" sz="2600" dirty="0">
                <a:cs typeface="Times New Roman" panose="02020603050405020304" pitchFamily="18" charset="0"/>
              </a:rPr>
              <a:t>κάποιους </a:t>
            </a:r>
            <a:r>
              <a:rPr lang="el-GR" altLang="en-US" sz="2600" dirty="0" err="1" smtClean="0">
                <a:cs typeface="Times New Roman" panose="02020603050405020304" pitchFamily="18" charset="0"/>
              </a:rPr>
              <a:t>Τελεόστεους</a:t>
            </a:r>
            <a:r>
              <a:rPr lang="el-GR" altLang="en-US" sz="2600" dirty="0" smtClean="0">
                <a:cs typeface="Times New Roman" panose="02020603050405020304" pitchFamily="18" charset="0"/>
              </a:rPr>
              <a:t> </a:t>
            </a:r>
            <a:r>
              <a:rPr lang="el-GR" altLang="en-US" sz="2600" dirty="0">
                <a:cs typeface="Times New Roman" panose="02020603050405020304" pitchFamily="18" charset="0"/>
              </a:rPr>
              <a:t>Ιχθύες και κάποια </a:t>
            </a:r>
            <a:r>
              <a:rPr lang="el-GR" altLang="en-US" sz="2600" dirty="0" smtClean="0">
                <a:cs typeface="Times New Roman" panose="02020603050405020304" pitchFamily="18" charset="0"/>
              </a:rPr>
              <a:t>Ασπόνδυλα</a:t>
            </a:r>
            <a:r>
              <a:rPr lang="el-GR" altLang="en-US" sz="2600" dirty="0">
                <a:cs typeface="Times New Roman" panose="02020603050405020304" pitchFamily="18" charset="0"/>
              </a:rPr>
              <a:t>).</a:t>
            </a:r>
            <a:endParaRPr lang="en-US" sz="2600" dirty="0"/>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34</a:t>
            </a:fld>
            <a:endParaRPr lang="en-US"/>
          </a:p>
        </p:txBody>
      </p:sp>
    </p:spTree>
    <p:extLst>
      <p:ext uri="{BB962C8B-B14F-4D97-AF65-F5344CB8AC3E}">
        <p14:creationId xmlns:p14="http://schemas.microsoft.com/office/powerpoint/2010/main" val="39107727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cs typeface="Times New Roman" panose="02020603050405020304" pitchFamily="18" charset="0"/>
              </a:rPr>
              <a:t>Σπερματογένεση 5</a:t>
            </a:r>
            <a:r>
              <a:rPr lang="en-US" altLang="en-US" dirty="0" smtClean="0">
                <a:cs typeface="Times New Roman" panose="02020603050405020304" pitchFamily="18" charset="0"/>
              </a:rPr>
              <a:t>/6</a:t>
            </a:r>
            <a:endParaRPr lang="en-US" dirty="0"/>
          </a:p>
        </p:txBody>
      </p:sp>
      <p:sp>
        <p:nvSpPr>
          <p:cNvPr id="2" name="Θέση περιεχομένου 1"/>
          <p:cNvSpPr>
            <a:spLocks noGrp="1"/>
          </p:cNvSpPr>
          <p:nvPr>
            <p:ph idx="1"/>
          </p:nvPr>
        </p:nvSpPr>
        <p:spPr>
          <a:xfrm>
            <a:off x="628650" y="1751398"/>
            <a:ext cx="7886700" cy="4351338"/>
          </a:xfrm>
        </p:spPr>
        <p:txBody>
          <a:bodyPr>
            <a:normAutofit/>
          </a:bodyPr>
          <a:lstStyle/>
          <a:p>
            <a:pPr marL="640080" indent="-457200">
              <a:lnSpc>
                <a:spcPct val="100000"/>
              </a:lnSpc>
              <a:spcBef>
                <a:spcPts val="1800"/>
              </a:spcBef>
            </a:pPr>
            <a:r>
              <a:rPr lang="el-GR" altLang="en-US" sz="2600" dirty="0" smtClean="0">
                <a:cs typeface="Times New Roman" panose="02020603050405020304" pitchFamily="18" charset="0"/>
              </a:rPr>
              <a:t>Το </a:t>
            </a:r>
            <a:r>
              <a:rPr lang="el-GR" altLang="en-US" sz="2600" b="1" dirty="0" smtClean="0">
                <a:cs typeface="Times New Roman" panose="02020603050405020304" pitchFamily="18" charset="0"/>
              </a:rPr>
              <a:t>συνολικό μήκος του σπερματοζωαρίου διαφέρει</a:t>
            </a:r>
            <a:r>
              <a:rPr lang="el-GR" altLang="en-US" sz="2600" dirty="0" smtClean="0">
                <a:cs typeface="Times New Roman" panose="02020603050405020304" pitchFamily="18" charset="0"/>
              </a:rPr>
              <a:t>, και ενώ στον άνθρωπο είναι 50-70 μ</a:t>
            </a:r>
            <a:r>
              <a:rPr lang="en-GB" altLang="en-US" sz="2600" dirty="0" smtClean="0">
                <a:cs typeface="Times New Roman" panose="02020603050405020304" pitchFamily="18" charset="0"/>
              </a:rPr>
              <a:t>m,</a:t>
            </a:r>
            <a:r>
              <a:rPr lang="el-GR" altLang="en-US" sz="2600" dirty="0" smtClean="0">
                <a:cs typeface="Times New Roman" panose="02020603050405020304" pitchFamily="18" charset="0"/>
              </a:rPr>
              <a:t> σε μερικούς φρύνους ξεπερνά τα </a:t>
            </a:r>
            <a:r>
              <a:rPr lang="el-GR" altLang="en-US" sz="2600" b="1" dirty="0" smtClean="0">
                <a:cs typeface="Times New Roman" panose="02020603050405020304" pitchFamily="18" charset="0"/>
              </a:rPr>
              <a:t>2000</a:t>
            </a:r>
            <a:r>
              <a:rPr lang="en-GB" altLang="en-US" sz="2600" b="1" dirty="0" smtClean="0">
                <a:cs typeface="Times New Roman" panose="02020603050405020304" pitchFamily="18" charset="0"/>
              </a:rPr>
              <a:t> </a:t>
            </a:r>
            <a:r>
              <a:rPr lang="el-GR" altLang="en-US" sz="2600" b="1" dirty="0" smtClean="0">
                <a:cs typeface="Times New Roman" panose="02020603050405020304" pitchFamily="18" charset="0"/>
              </a:rPr>
              <a:t>μ</a:t>
            </a:r>
            <a:r>
              <a:rPr lang="en-GB" altLang="en-US" sz="2600" b="1" dirty="0" smtClean="0">
                <a:cs typeface="Times New Roman" panose="02020603050405020304" pitchFamily="18" charset="0"/>
              </a:rPr>
              <a:t>m</a:t>
            </a:r>
            <a:r>
              <a:rPr lang="el-GR" altLang="en-US" sz="2600" dirty="0" smtClean="0">
                <a:cs typeface="Times New Roman" panose="02020603050405020304" pitchFamily="18" charset="0"/>
              </a:rPr>
              <a:t>. </a:t>
            </a:r>
          </a:p>
          <a:p>
            <a:pPr marL="640080" indent="-457200">
              <a:lnSpc>
                <a:spcPct val="100000"/>
              </a:lnSpc>
              <a:spcBef>
                <a:spcPts val="1800"/>
              </a:spcBef>
            </a:pPr>
            <a:r>
              <a:rPr lang="el-GR" altLang="en-US" sz="2600" dirty="0" smtClean="0">
                <a:cs typeface="Times New Roman" panose="02020603050405020304" pitchFamily="18" charset="0"/>
              </a:rPr>
              <a:t>Σε όλους τους οργανισμούς που αναπαράγονται εγγενώς, </a:t>
            </a:r>
            <a:r>
              <a:rPr lang="el-GR" altLang="en-US" sz="2600" b="1" dirty="0" smtClean="0">
                <a:cs typeface="Times New Roman" panose="02020603050405020304" pitchFamily="18" charset="0"/>
              </a:rPr>
              <a:t>ο αριθμός των σπερματοζωαρίων είναι πολύ μεγαλύτερος του αριθμού των ωαρίων των θηλυκών.</a:t>
            </a:r>
            <a:endParaRPr lang="el-GR" altLang="en-US" sz="2600" b="1" dirty="0">
              <a:cs typeface="Times New Roman" panose="02020603050405020304" pitchFamily="18" charset="0"/>
            </a:endParaRP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35</a:t>
            </a:fld>
            <a:endParaRPr lang="en-US"/>
          </a:p>
        </p:txBody>
      </p:sp>
    </p:spTree>
    <p:extLst>
      <p:ext uri="{BB962C8B-B14F-4D97-AF65-F5344CB8AC3E}">
        <p14:creationId xmlns:p14="http://schemas.microsoft.com/office/powerpoint/2010/main" val="22624931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a:xfrm>
            <a:off x="-98248" y="422067"/>
            <a:ext cx="3930555" cy="1600200"/>
          </a:xfrm>
        </p:spPr>
        <p:txBody>
          <a:bodyPr>
            <a:noAutofit/>
          </a:bodyPr>
          <a:lstStyle/>
          <a:p>
            <a:r>
              <a:rPr lang="el-GR" altLang="en-US" sz="4000" dirty="0" smtClean="0">
                <a:cs typeface="Times New Roman" panose="02020603050405020304" pitchFamily="18" charset="0"/>
              </a:rPr>
              <a:t>Σπερματογένεση 6</a:t>
            </a:r>
            <a:r>
              <a:rPr lang="en-US" altLang="en-US" sz="4000" dirty="0" smtClean="0">
                <a:cs typeface="Times New Roman" panose="02020603050405020304" pitchFamily="18" charset="0"/>
              </a:rPr>
              <a:t>/6</a:t>
            </a:r>
            <a:endParaRPr lang="en-US" sz="4000" dirty="0"/>
          </a:p>
        </p:txBody>
      </p:sp>
      <p:pic>
        <p:nvPicPr>
          <p:cNvPr id="5" name="Θέση περιεχομένου 4"/>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174067" y="43342"/>
            <a:ext cx="4551436" cy="6325416"/>
          </a:xfrm>
        </p:spPr>
      </p:pic>
      <p:sp>
        <p:nvSpPr>
          <p:cNvPr id="8" name="Θέση κειμένου 7"/>
          <p:cNvSpPr>
            <a:spLocks noGrp="1"/>
          </p:cNvSpPr>
          <p:nvPr>
            <p:ph type="body" sz="half" idx="2"/>
          </p:nvPr>
        </p:nvSpPr>
        <p:spPr>
          <a:xfrm>
            <a:off x="348481" y="2057400"/>
            <a:ext cx="2949178" cy="3811588"/>
          </a:xfrm>
        </p:spPr>
        <p:txBody>
          <a:bodyPr/>
          <a:lstStyle/>
          <a:p>
            <a:endParaRPr lang="en-US" dirty="0"/>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36</a:t>
            </a:fld>
            <a:endParaRPr lang="en-US"/>
          </a:p>
        </p:txBody>
      </p:sp>
      <p:sp>
        <p:nvSpPr>
          <p:cNvPr id="7" name="TextBox 6"/>
          <p:cNvSpPr txBox="1"/>
          <p:nvPr/>
        </p:nvSpPr>
        <p:spPr>
          <a:xfrm>
            <a:off x="8173590" y="5950858"/>
            <a:ext cx="341760" cy="276999"/>
          </a:xfrm>
          <a:prstGeom prst="rect">
            <a:avLst/>
          </a:prstGeom>
          <a:noFill/>
        </p:spPr>
        <p:txBody>
          <a:bodyPr wrap="none" rtlCol="0">
            <a:spAutoFit/>
          </a:bodyPr>
          <a:lstStyle/>
          <a:p>
            <a:r>
              <a:rPr lang="el-GR" sz="1200" b="1" dirty="0" smtClean="0"/>
              <a:t>12</a:t>
            </a:r>
            <a:endParaRPr lang="el-GR" sz="1200" b="1" dirty="0"/>
          </a:p>
        </p:txBody>
      </p:sp>
    </p:spTree>
    <p:extLst>
      <p:ext uri="{BB962C8B-B14F-4D97-AF65-F5344CB8AC3E}">
        <p14:creationId xmlns:p14="http://schemas.microsoft.com/office/powerpoint/2010/main" val="13340621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cs typeface="Times New Roman" panose="02020603050405020304" pitchFamily="18" charset="0"/>
              </a:rPr>
              <a:t>Ωογένεση 1</a:t>
            </a:r>
            <a:r>
              <a:rPr lang="en-US" altLang="en-US" dirty="0" smtClean="0">
                <a:cs typeface="Times New Roman" panose="02020603050405020304" pitchFamily="18" charset="0"/>
              </a:rPr>
              <a:t>/7</a:t>
            </a:r>
            <a:endParaRPr lang="en-US" dirty="0"/>
          </a:p>
        </p:txBody>
      </p:sp>
      <p:sp>
        <p:nvSpPr>
          <p:cNvPr id="2" name="Θέση περιεχομένου 1"/>
          <p:cNvSpPr>
            <a:spLocks noGrp="1"/>
          </p:cNvSpPr>
          <p:nvPr>
            <p:ph idx="1"/>
          </p:nvPr>
        </p:nvSpPr>
        <p:spPr>
          <a:xfrm>
            <a:off x="628650" y="1751398"/>
            <a:ext cx="7886700" cy="4351338"/>
          </a:xfrm>
        </p:spPr>
        <p:txBody>
          <a:bodyPr>
            <a:noAutofit/>
          </a:bodyPr>
          <a:lstStyle/>
          <a:p>
            <a:pPr marL="640080" indent="-457200">
              <a:lnSpc>
                <a:spcPct val="100000"/>
              </a:lnSpc>
              <a:spcBef>
                <a:spcPts val="1200"/>
              </a:spcBef>
            </a:pPr>
            <a:r>
              <a:rPr lang="el-GR" altLang="en-US" sz="2600" dirty="0">
                <a:cs typeface="Times New Roman" panose="02020603050405020304" pitchFamily="18" charset="0"/>
              </a:rPr>
              <a:t>Τα πρώιμα γεννητικά κύτταρα στις ωοθήκες ονομάζονται </a:t>
            </a:r>
            <a:r>
              <a:rPr lang="el-GR" altLang="en-US" sz="2600" b="1" dirty="0" err="1">
                <a:cs typeface="Times New Roman" panose="02020603050405020304" pitchFamily="18" charset="0"/>
              </a:rPr>
              <a:t>ωογόνια</a:t>
            </a:r>
            <a:r>
              <a:rPr lang="el-GR" altLang="en-US" sz="2600" b="1" dirty="0">
                <a:cs typeface="Times New Roman" panose="02020603050405020304" pitchFamily="18" charset="0"/>
              </a:rPr>
              <a:t> </a:t>
            </a:r>
            <a:r>
              <a:rPr lang="el-GR" altLang="en-US" sz="2600" dirty="0">
                <a:cs typeface="Times New Roman" panose="02020603050405020304" pitchFamily="18" charset="0"/>
              </a:rPr>
              <a:t>και είναι </a:t>
            </a:r>
            <a:r>
              <a:rPr lang="el-GR" altLang="en-US" sz="2600" b="1" dirty="0" err="1">
                <a:cs typeface="Times New Roman" panose="02020603050405020304" pitchFamily="18" charset="0"/>
              </a:rPr>
              <a:t>διπλοειδή</a:t>
            </a:r>
            <a:r>
              <a:rPr lang="el-GR" altLang="en-US" sz="2600" dirty="0">
                <a:cs typeface="Times New Roman" panose="02020603050405020304" pitchFamily="18" charset="0"/>
              </a:rPr>
              <a:t> γιατί πολλαπλασιάζονται με μίτωση. </a:t>
            </a:r>
          </a:p>
          <a:p>
            <a:pPr marL="640080" indent="-457200">
              <a:lnSpc>
                <a:spcPct val="100000"/>
              </a:lnSpc>
              <a:spcBef>
                <a:spcPts val="1200"/>
              </a:spcBef>
            </a:pPr>
            <a:r>
              <a:rPr lang="el-GR" altLang="en-US" sz="2600" dirty="0">
                <a:cs typeface="Times New Roman" panose="02020603050405020304" pitchFamily="18" charset="0"/>
              </a:rPr>
              <a:t>Η παύση αύξησης των </a:t>
            </a:r>
            <a:r>
              <a:rPr lang="el-GR" altLang="en-US" sz="2600" dirty="0" err="1">
                <a:cs typeface="Times New Roman" panose="02020603050405020304" pitchFamily="18" charset="0"/>
              </a:rPr>
              <a:t>ωογονίων</a:t>
            </a:r>
            <a:r>
              <a:rPr lang="el-GR" altLang="en-US" sz="2600" dirty="0">
                <a:cs typeface="Times New Roman" panose="02020603050405020304" pitchFamily="18" charset="0"/>
              </a:rPr>
              <a:t> σε αριθμό οδηγεί σε </a:t>
            </a:r>
            <a:r>
              <a:rPr lang="el-GR" altLang="en-US" sz="2600" b="1" dirty="0">
                <a:cs typeface="Times New Roman" panose="02020603050405020304" pitchFamily="18" charset="0"/>
              </a:rPr>
              <a:t>αύξηση του μεγέθους </a:t>
            </a:r>
            <a:r>
              <a:rPr lang="el-GR" altLang="en-US" sz="2600" dirty="0">
                <a:cs typeface="Times New Roman" panose="02020603050405020304" pitchFamily="18" charset="0"/>
              </a:rPr>
              <a:t>τους και μετατροπή τους σε </a:t>
            </a:r>
            <a:r>
              <a:rPr lang="el-GR" altLang="en-US" sz="2600" b="1" dirty="0">
                <a:cs typeface="Times New Roman" panose="02020603050405020304" pitchFamily="18" charset="0"/>
              </a:rPr>
              <a:t>πρωτογενή ωοκύτταρα</a:t>
            </a:r>
            <a:r>
              <a:rPr lang="el-GR" altLang="en-US" sz="2600" dirty="0">
                <a:cs typeface="Times New Roman" panose="02020603050405020304" pitchFamily="18" charset="0"/>
              </a:rPr>
              <a:t>.</a:t>
            </a:r>
          </a:p>
          <a:p>
            <a:pPr marL="640080" indent="-457200">
              <a:lnSpc>
                <a:spcPct val="100000"/>
              </a:lnSpc>
              <a:spcBef>
                <a:spcPts val="1200"/>
              </a:spcBef>
            </a:pPr>
            <a:r>
              <a:rPr lang="el-GR" altLang="en-US" sz="2600" dirty="0">
                <a:cs typeface="Times New Roman" panose="02020603050405020304" pitchFamily="18" charset="0"/>
              </a:rPr>
              <a:t>Κατά την </a:t>
            </a:r>
            <a:r>
              <a:rPr lang="el-GR" altLang="en-US" sz="2600" b="1" dirty="0">
                <a:cs typeface="Times New Roman" panose="02020603050405020304" pitchFamily="18" charset="0"/>
              </a:rPr>
              <a:t>πρώτη μειωτική διαίρεση </a:t>
            </a:r>
            <a:r>
              <a:rPr lang="el-GR" altLang="en-US" sz="2600" dirty="0">
                <a:cs typeface="Times New Roman" panose="02020603050405020304" pitchFamily="18" charset="0"/>
              </a:rPr>
              <a:t>προκύπτει το </a:t>
            </a:r>
            <a:r>
              <a:rPr lang="el-GR" altLang="en-US" sz="2600" b="1" dirty="0">
                <a:cs typeface="Times New Roman" panose="02020603050405020304" pitchFamily="18" charset="0"/>
              </a:rPr>
              <a:t>δευτερογενές ωοκύτταρο </a:t>
            </a:r>
            <a:r>
              <a:rPr lang="el-GR" altLang="en-US" sz="2600" dirty="0">
                <a:cs typeface="Times New Roman" panose="02020603050405020304" pitchFamily="18" charset="0"/>
              </a:rPr>
              <a:t>που είναι μεγαλύτερο, και το </a:t>
            </a:r>
            <a:r>
              <a:rPr lang="el-GR" altLang="en-US" sz="2600" b="1" dirty="0">
                <a:cs typeface="Times New Roman" panose="02020603050405020304" pitchFamily="18" charset="0"/>
              </a:rPr>
              <a:t>πρώτο πολικό σωμάτιο </a:t>
            </a:r>
            <a:r>
              <a:rPr lang="el-GR" altLang="en-US" sz="2600" dirty="0">
                <a:cs typeface="Times New Roman" panose="02020603050405020304" pitchFamily="18" charset="0"/>
              </a:rPr>
              <a:t>που είναι μικρότερο, λόγω </a:t>
            </a:r>
            <a:r>
              <a:rPr lang="el-GR" altLang="en-US" sz="2600" b="1" dirty="0">
                <a:cs typeface="Times New Roman" panose="02020603050405020304" pitchFamily="18" charset="0"/>
              </a:rPr>
              <a:t>άνισης κατανομής του κυτταροπλάσματος</a:t>
            </a:r>
            <a:r>
              <a:rPr lang="el-GR" altLang="en-US" sz="2600" dirty="0">
                <a:cs typeface="Times New Roman" panose="02020603050405020304" pitchFamily="18" charset="0"/>
              </a:rPr>
              <a:t>. </a:t>
            </a:r>
            <a:endParaRPr lang="en-GB" altLang="en-US" sz="2600" dirty="0">
              <a:cs typeface="Times New Roman" panose="02020603050405020304" pitchFamily="18" charset="0"/>
            </a:endParaRP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37</a:t>
            </a:fld>
            <a:endParaRPr lang="en-US"/>
          </a:p>
        </p:txBody>
      </p:sp>
    </p:spTree>
    <p:extLst>
      <p:ext uri="{BB962C8B-B14F-4D97-AF65-F5344CB8AC3E}">
        <p14:creationId xmlns:p14="http://schemas.microsoft.com/office/powerpoint/2010/main" val="18328829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cs typeface="Times New Roman" panose="02020603050405020304" pitchFamily="18" charset="0"/>
              </a:rPr>
              <a:t>Ωογένεση 2</a:t>
            </a:r>
            <a:r>
              <a:rPr lang="en-US" altLang="en-US" dirty="0" smtClean="0">
                <a:cs typeface="Times New Roman" panose="02020603050405020304" pitchFamily="18" charset="0"/>
              </a:rPr>
              <a:t>/7</a:t>
            </a:r>
            <a:endParaRPr lang="en-US" dirty="0"/>
          </a:p>
        </p:txBody>
      </p:sp>
      <p:sp>
        <p:nvSpPr>
          <p:cNvPr id="2" name="Θέση περιεχομένου 1"/>
          <p:cNvSpPr>
            <a:spLocks noGrp="1"/>
          </p:cNvSpPr>
          <p:nvPr>
            <p:ph idx="1"/>
          </p:nvPr>
        </p:nvSpPr>
        <p:spPr>
          <a:xfrm>
            <a:off x="628650" y="1751398"/>
            <a:ext cx="7886700" cy="4351338"/>
          </a:xfrm>
        </p:spPr>
        <p:txBody>
          <a:bodyPr>
            <a:normAutofit/>
          </a:bodyPr>
          <a:lstStyle/>
          <a:p>
            <a:pPr marL="640080" indent="-457200">
              <a:lnSpc>
                <a:spcPct val="100000"/>
              </a:lnSpc>
              <a:spcBef>
                <a:spcPts val="1200"/>
              </a:spcBef>
            </a:pPr>
            <a:r>
              <a:rPr lang="el-GR" altLang="en-US" sz="2600" dirty="0">
                <a:cs typeface="Times New Roman" panose="02020603050405020304" pitchFamily="18" charset="0"/>
              </a:rPr>
              <a:t>Στη </a:t>
            </a:r>
            <a:r>
              <a:rPr lang="el-GR" altLang="en-US" sz="2600" b="1" dirty="0">
                <a:cs typeface="Times New Roman" panose="02020603050405020304" pitchFamily="18" charset="0"/>
              </a:rPr>
              <a:t>δεύτερη μειωτική διαίρεση </a:t>
            </a:r>
            <a:r>
              <a:rPr lang="el-GR" altLang="en-US" sz="2600" dirty="0">
                <a:cs typeface="Times New Roman" panose="02020603050405020304" pitchFamily="18" charset="0"/>
              </a:rPr>
              <a:t>παράγεται </a:t>
            </a:r>
            <a:r>
              <a:rPr lang="el-GR" altLang="en-US" sz="2600" dirty="0" smtClean="0">
                <a:cs typeface="Times New Roman" panose="02020603050405020304" pitchFamily="18" charset="0"/>
              </a:rPr>
              <a:t>το </a:t>
            </a:r>
            <a:r>
              <a:rPr lang="el-GR" altLang="en-US" sz="2600" b="1" dirty="0">
                <a:cs typeface="Times New Roman" panose="02020603050405020304" pitchFamily="18" charset="0"/>
              </a:rPr>
              <a:t>δευτερογενές ωοκύτταρο </a:t>
            </a:r>
            <a:r>
              <a:rPr lang="el-GR" altLang="en-US" sz="2600" dirty="0">
                <a:cs typeface="Times New Roman" panose="02020603050405020304" pitchFamily="18" charset="0"/>
              </a:rPr>
              <a:t>που </a:t>
            </a:r>
            <a:r>
              <a:rPr lang="el-GR" altLang="en-US" sz="2600" dirty="0" smtClean="0">
                <a:cs typeface="Times New Roman" panose="02020603050405020304" pitchFamily="18" charset="0"/>
              </a:rPr>
              <a:t>ονομάζεται </a:t>
            </a:r>
            <a:r>
              <a:rPr lang="el-GR" altLang="en-US" sz="2600" b="1" dirty="0" err="1">
                <a:cs typeface="Times New Roman" panose="02020603050405020304" pitchFamily="18" charset="0"/>
              </a:rPr>
              <a:t>ωοτίδιο</a:t>
            </a:r>
            <a:r>
              <a:rPr lang="el-GR" altLang="en-US" sz="2600" dirty="0">
                <a:cs typeface="Times New Roman" panose="02020603050405020304" pitchFamily="18" charset="0"/>
              </a:rPr>
              <a:t>, που έχει μεγαλύτερο </a:t>
            </a:r>
            <a:r>
              <a:rPr lang="el-GR" altLang="en-US" sz="2600" dirty="0" smtClean="0">
                <a:cs typeface="Times New Roman" panose="02020603050405020304" pitchFamily="18" charset="0"/>
              </a:rPr>
              <a:t>μέγεθος</a:t>
            </a:r>
            <a:r>
              <a:rPr lang="el-GR" altLang="en-US" sz="2600" dirty="0">
                <a:cs typeface="Times New Roman" panose="02020603050405020304" pitchFamily="18" charset="0"/>
              </a:rPr>
              <a:t>, και ένα μικρότερου μεγέθους </a:t>
            </a:r>
            <a:r>
              <a:rPr lang="el-GR" altLang="en-US" sz="2600" b="1" dirty="0" smtClean="0">
                <a:cs typeface="Times New Roman" panose="02020603050405020304" pitchFamily="18" charset="0"/>
              </a:rPr>
              <a:t>πολικό </a:t>
            </a:r>
            <a:r>
              <a:rPr lang="el-GR" altLang="en-US" sz="2600" b="1" dirty="0">
                <a:cs typeface="Times New Roman" panose="02020603050405020304" pitchFamily="18" charset="0"/>
              </a:rPr>
              <a:t>σωμάτιο</a:t>
            </a:r>
            <a:r>
              <a:rPr lang="el-GR" altLang="en-US" sz="2600" dirty="0">
                <a:cs typeface="Times New Roman" panose="02020603050405020304" pitchFamily="18" charset="0"/>
              </a:rPr>
              <a:t>. </a:t>
            </a:r>
            <a:endParaRPr lang="el-GR" altLang="en-US" sz="2600" dirty="0" smtClean="0">
              <a:cs typeface="Times New Roman" panose="02020603050405020304" pitchFamily="18" charset="0"/>
            </a:endParaRPr>
          </a:p>
          <a:p>
            <a:pPr marL="640080" indent="-457200">
              <a:lnSpc>
                <a:spcPct val="100000"/>
              </a:lnSpc>
              <a:spcBef>
                <a:spcPts val="1200"/>
              </a:spcBef>
            </a:pPr>
            <a:r>
              <a:rPr lang="el-GR" altLang="en-US" sz="2600" dirty="0" smtClean="0">
                <a:cs typeface="Times New Roman" panose="02020603050405020304" pitchFamily="18" charset="0"/>
              </a:rPr>
              <a:t>Το </a:t>
            </a:r>
            <a:r>
              <a:rPr lang="el-GR" altLang="en-US" sz="2600" b="1" dirty="0" err="1">
                <a:cs typeface="Times New Roman" panose="02020603050405020304" pitchFamily="18" charset="0"/>
              </a:rPr>
              <a:t>ωοτίδιο</a:t>
            </a:r>
            <a:r>
              <a:rPr lang="el-GR" altLang="en-US" sz="2600" b="1" dirty="0">
                <a:cs typeface="Times New Roman" panose="02020603050405020304" pitchFamily="18" charset="0"/>
              </a:rPr>
              <a:t> θα εξελιχθεί </a:t>
            </a:r>
            <a:r>
              <a:rPr lang="el-GR" altLang="en-US" sz="2600" b="1" dirty="0" smtClean="0">
                <a:cs typeface="Times New Roman" panose="02020603050405020304" pitchFamily="18" charset="0"/>
              </a:rPr>
              <a:t>σε </a:t>
            </a:r>
            <a:r>
              <a:rPr lang="el-GR" altLang="en-US" sz="2600" b="1" dirty="0">
                <a:cs typeface="Times New Roman" panose="02020603050405020304" pitchFamily="18" charset="0"/>
              </a:rPr>
              <a:t>ένα λειτουργικό ωάριο</a:t>
            </a:r>
            <a:r>
              <a:rPr lang="el-GR" altLang="en-US" sz="2600" dirty="0">
                <a:cs typeface="Times New Roman" panose="02020603050405020304" pitchFamily="18" charset="0"/>
              </a:rPr>
              <a:t>. Το πρώτο πολικό </a:t>
            </a:r>
            <a:r>
              <a:rPr lang="el-GR" altLang="en-US" sz="2600" dirty="0" smtClean="0">
                <a:cs typeface="Times New Roman" panose="02020603050405020304" pitchFamily="18" charset="0"/>
              </a:rPr>
              <a:t>σωμάτιο </a:t>
            </a:r>
            <a:r>
              <a:rPr lang="el-GR" altLang="en-US" sz="2600" dirty="0">
                <a:cs typeface="Times New Roman" panose="02020603050405020304" pitchFamily="18" charset="0"/>
              </a:rPr>
              <a:t>επίσης διαιρείται και έτσι </a:t>
            </a:r>
            <a:r>
              <a:rPr lang="el-GR" altLang="en-US" sz="2600" dirty="0" smtClean="0">
                <a:cs typeface="Times New Roman" panose="02020603050405020304" pitchFamily="18" charset="0"/>
              </a:rPr>
              <a:t>δημιουργούνται </a:t>
            </a:r>
            <a:r>
              <a:rPr lang="el-GR" altLang="en-US" sz="2600" b="1" dirty="0">
                <a:cs typeface="Times New Roman" panose="02020603050405020304" pitchFamily="18" charset="0"/>
              </a:rPr>
              <a:t>3 πολικά σωμάτια </a:t>
            </a:r>
            <a:r>
              <a:rPr lang="el-GR" altLang="en-US" sz="2600" dirty="0">
                <a:cs typeface="Times New Roman" panose="02020603050405020304" pitchFamily="18" charset="0"/>
              </a:rPr>
              <a:t>που </a:t>
            </a:r>
            <a:r>
              <a:rPr lang="el-GR" altLang="en-US" sz="2600" dirty="0" smtClean="0">
                <a:cs typeface="Times New Roman" panose="02020603050405020304" pitchFamily="18" charset="0"/>
              </a:rPr>
              <a:t>είναι ανενεργά </a:t>
            </a:r>
            <a:r>
              <a:rPr lang="el-GR" altLang="en-US" sz="2600" dirty="0">
                <a:cs typeface="Times New Roman" panose="02020603050405020304" pitchFamily="18" charset="0"/>
              </a:rPr>
              <a:t>και αποσυντίθενται και έτσι </a:t>
            </a:r>
            <a:r>
              <a:rPr lang="el-GR" altLang="en-US" sz="2600" dirty="0" smtClean="0">
                <a:cs typeface="Times New Roman" panose="02020603050405020304" pitchFamily="18" charset="0"/>
              </a:rPr>
              <a:t>έχουμε </a:t>
            </a:r>
            <a:r>
              <a:rPr lang="el-GR" altLang="en-US" sz="2600" dirty="0">
                <a:cs typeface="Times New Roman" panose="02020603050405020304" pitchFamily="18" charset="0"/>
              </a:rPr>
              <a:t>την </a:t>
            </a:r>
            <a:r>
              <a:rPr lang="el-GR" altLang="en-US" sz="2600" b="1" dirty="0">
                <a:cs typeface="Times New Roman" panose="02020603050405020304" pitchFamily="18" charset="0"/>
              </a:rPr>
              <a:t>διατήρηση 1 γαμέτη αντί </a:t>
            </a:r>
            <a:r>
              <a:rPr lang="el-GR" altLang="en-US" sz="2600" b="1" dirty="0" smtClean="0">
                <a:cs typeface="Times New Roman" panose="02020603050405020304" pitchFamily="18" charset="0"/>
              </a:rPr>
              <a:t>για </a:t>
            </a:r>
            <a:r>
              <a:rPr lang="el-GR" altLang="en-US" sz="2600" b="1" dirty="0">
                <a:cs typeface="Times New Roman" panose="02020603050405020304" pitchFamily="18" charset="0"/>
              </a:rPr>
              <a:t>4 όπως συμβαίνει στη </a:t>
            </a:r>
            <a:r>
              <a:rPr lang="el-GR" altLang="en-US" sz="2600" b="1" dirty="0" smtClean="0">
                <a:cs typeface="Times New Roman" panose="02020603050405020304" pitchFamily="18" charset="0"/>
              </a:rPr>
              <a:t>σπερματογένεση.</a:t>
            </a:r>
            <a:r>
              <a:rPr lang="el-GR" altLang="en-US" sz="2600" dirty="0" smtClean="0">
                <a:solidFill>
                  <a:srgbClr val="FFFFFF"/>
                </a:solidFill>
                <a:cs typeface="Times New Roman" panose="02020603050405020304" pitchFamily="18" charset="0"/>
              </a:rPr>
              <a:t>. </a:t>
            </a:r>
            <a:endParaRPr lang="en-US" altLang="en-US" sz="2600" dirty="0">
              <a:solidFill>
                <a:srgbClr val="FFFFFF"/>
              </a:solidFill>
              <a:cs typeface="Times New Roman" panose="02020603050405020304" pitchFamily="18" charset="0"/>
            </a:endParaRP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38</a:t>
            </a:fld>
            <a:endParaRPr lang="en-US"/>
          </a:p>
        </p:txBody>
      </p:sp>
    </p:spTree>
    <p:extLst>
      <p:ext uri="{BB962C8B-B14F-4D97-AF65-F5344CB8AC3E}">
        <p14:creationId xmlns:p14="http://schemas.microsoft.com/office/powerpoint/2010/main" val="3401198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sz="4400" dirty="0" smtClean="0">
                <a:cs typeface="Times New Roman" panose="02020603050405020304" pitchFamily="18" charset="0"/>
              </a:rPr>
              <a:t>Ωογένεση 3</a:t>
            </a:r>
            <a:r>
              <a:rPr lang="en-US" altLang="en-US" sz="4400" dirty="0" smtClean="0">
                <a:cs typeface="Times New Roman" panose="02020603050405020304" pitchFamily="18" charset="0"/>
              </a:rPr>
              <a:t>/7</a:t>
            </a:r>
            <a:endParaRPr lang="en-US" sz="4400" dirty="0"/>
          </a:p>
        </p:txBody>
      </p:sp>
      <p:pic>
        <p:nvPicPr>
          <p:cNvPr id="5" name="Θέση περιεχομένου 4"/>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57626" y="1540932"/>
            <a:ext cx="8228747" cy="4655151"/>
          </a:xfrm>
        </p:spPr>
      </p:pic>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39</a:t>
            </a:fld>
            <a:endParaRPr lang="en-US"/>
          </a:p>
        </p:txBody>
      </p:sp>
      <p:sp>
        <p:nvSpPr>
          <p:cNvPr id="7" name="TextBox 6"/>
          <p:cNvSpPr txBox="1"/>
          <p:nvPr/>
        </p:nvSpPr>
        <p:spPr>
          <a:xfrm>
            <a:off x="8173590" y="5845638"/>
            <a:ext cx="341760" cy="276999"/>
          </a:xfrm>
          <a:prstGeom prst="rect">
            <a:avLst/>
          </a:prstGeom>
          <a:noFill/>
        </p:spPr>
        <p:txBody>
          <a:bodyPr wrap="none" rtlCol="0">
            <a:spAutoFit/>
          </a:bodyPr>
          <a:lstStyle/>
          <a:p>
            <a:r>
              <a:rPr lang="el-GR" sz="1200" b="1" dirty="0" smtClean="0"/>
              <a:t>13</a:t>
            </a:r>
            <a:endParaRPr lang="el-GR" sz="1200" b="1" dirty="0"/>
          </a:p>
        </p:txBody>
      </p:sp>
    </p:spTree>
    <p:extLst>
      <p:ext uri="{BB962C8B-B14F-4D97-AF65-F5344CB8AC3E}">
        <p14:creationId xmlns:p14="http://schemas.microsoft.com/office/powerpoint/2010/main" val="18096346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l-GR" dirty="0" smtClean="0">
                <a:solidFill>
                  <a:srgbClr val="0070C0"/>
                </a:solidFill>
              </a:rPr>
              <a:t>Αγενής Αναπαραγωγή</a:t>
            </a:r>
            <a:endParaRPr lang="el-GR" dirty="0">
              <a:solidFill>
                <a:srgbClr val="0070C0"/>
              </a:solidFill>
            </a:endParaRPr>
          </a:p>
        </p:txBody>
      </p:sp>
      <p:sp>
        <p:nvSpPr>
          <p:cNvPr id="4" name="Footer Placeholder 3"/>
          <p:cNvSpPr>
            <a:spLocks noGrp="1"/>
          </p:cNvSpPr>
          <p:nvPr>
            <p:ph type="ftr" sz="quarter" idx="10"/>
          </p:nvPr>
        </p:nvSpPr>
        <p:spPr/>
        <p:txBody>
          <a:bodyPr/>
          <a:lstStyle/>
          <a:p>
            <a:r>
              <a:rPr lang="el-GR" dirty="0" smtClean="0"/>
              <a:t>Ενότητα 4. Η Διαδικασία της Αναπαραγωγής</a:t>
            </a:r>
            <a:endParaRPr lang="en-US" dirty="0"/>
          </a:p>
        </p:txBody>
      </p:sp>
      <p:sp>
        <p:nvSpPr>
          <p:cNvPr id="5" name="Slide Number Placeholder 4"/>
          <p:cNvSpPr>
            <a:spLocks noGrp="1"/>
          </p:cNvSpPr>
          <p:nvPr>
            <p:ph type="sldNum" sz="quarter" idx="11"/>
          </p:nvPr>
        </p:nvSpPr>
        <p:spPr/>
        <p:txBody>
          <a:bodyPr/>
          <a:lstStyle/>
          <a:p>
            <a:fld id="{58A56277-EA16-4AF5-BFB5-E5ECBBB39490}" type="slidenum">
              <a:rPr lang="en-US" smtClean="0"/>
              <a:t>4</a:t>
            </a:fld>
            <a:endParaRPr lang="en-US" dirty="0"/>
          </a:p>
        </p:txBody>
      </p:sp>
    </p:spTree>
    <p:extLst>
      <p:ext uri="{BB962C8B-B14F-4D97-AF65-F5344CB8AC3E}">
        <p14:creationId xmlns:p14="http://schemas.microsoft.com/office/powerpoint/2010/main" val="29616201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cs typeface="Times New Roman" panose="02020603050405020304" pitchFamily="18" charset="0"/>
              </a:rPr>
              <a:t>Ωογένεση 4</a:t>
            </a:r>
            <a:r>
              <a:rPr lang="en-US" altLang="en-US" dirty="0" smtClean="0">
                <a:cs typeface="Times New Roman" panose="02020603050405020304" pitchFamily="18" charset="0"/>
              </a:rPr>
              <a:t>/7</a:t>
            </a:r>
            <a:endParaRPr lang="en-US" dirty="0"/>
          </a:p>
        </p:txBody>
      </p:sp>
      <p:sp>
        <p:nvSpPr>
          <p:cNvPr id="2" name="Θέση περιεχομένου 1"/>
          <p:cNvSpPr>
            <a:spLocks noGrp="1"/>
          </p:cNvSpPr>
          <p:nvPr>
            <p:ph idx="1"/>
          </p:nvPr>
        </p:nvSpPr>
        <p:spPr>
          <a:xfrm>
            <a:off x="628650" y="1751398"/>
            <a:ext cx="7886700" cy="4351338"/>
          </a:xfrm>
        </p:spPr>
        <p:txBody>
          <a:bodyPr>
            <a:normAutofit fontScale="92500" lnSpcReduction="20000"/>
          </a:bodyPr>
          <a:lstStyle/>
          <a:p>
            <a:pPr marL="640080" indent="-457200">
              <a:lnSpc>
                <a:spcPct val="110000"/>
              </a:lnSpc>
              <a:spcBef>
                <a:spcPts val="1800"/>
              </a:spcBef>
            </a:pPr>
            <a:r>
              <a:rPr lang="el-GR" altLang="en-US" sz="2800" dirty="0">
                <a:cs typeface="Times New Roman" panose="02020603050405020304" pitchFamily="18" charset="0"/>
              </a:rPr>
              <a:t>Στα περισσότερα </a:t>
            </a:r>
            <a:r>
              <a:rPr lang="el-GR" altLang="en-US" sz="2800" dirty="0" err="1">
                <a:cs typeface="Times New Roman" panose="02020603050405020304" pitchFamily="18" charset="0"/>
              </a:rPr>
              <a:t>Σπονδυλόζωα</a:t>
            </a:r>
            <a:r>
              <a:rPr lang="el-GR" altLang="en-US" sz="2800" dirty="0">
                <a:cs typeface="Times New Roman" panose="02020603050405020304" pitchFamily="18" charset="0"/>
              </a:rPr>
              <a:t> και αρκετά Ασπόνδυλα, το </a:t>
            </a:r>
            <a:r>
              <a:rPr lang="el-GR" altLang="en-US" sz="2800" b="1" dirty="0">
                <a:cs typeface="Times New Roman" panose="02020603050405020304" pitchFamily="18" charset="0"/>
              </a:rPr>
              <a:t>ωάριο δεν ολοκληρώνει τις μειωτικές διαιρέσεις μέχρι να γίνει η γονιμοποίηση</a:t>
            </a:r>
            <a:r>
              <a:rPr lang="el-GR" altLang="en-US" sz="2800" dirty="0">
                <a:cs typeface="Times New Roman" panose="02020603050405020304" pitchFamily="18" charset="0"/>
              </a:rPr>
              <a:t>.  </a:t>
            </a:r>
          </a:p>
          <a:p>
            <a:pPr marL="640080" indent="-457200">
              <a:lnSpc>
                <a:spcPct val="110000"/>
              </a:lnSpc>
              <a:spcBef>
                <a:spcPts val="1800"/>
              </a:spcBef>
            </a:pPr>
            <a:r>
              <a:rPr lang="el-GR" altLang="en-US" sz="2800" dirty="0">
                <a:cs typeface="Times New Roman" panose="02020603050405020304" pitchFamily="18" charset="0"/>
              </a:rPr>
              <a:t>Κατά γενικό κανόνα, η διαδικασία της ανάπτυξης </a:t>
            </a:r>
            <a:r>
              <a:rPr lang="el-GR" altLang="en-US" sz="2800" b="1" dirty="0">
                <a:cs typeface="Times New Roman" panose="02020603050405020304" pitchFamily="18" charset="0"/>
              </a:rPr>
              <a:t>διακόπτεται κατά την πρόφαση Ι της πρώτης μειωτικής διαίρεσης</a:t>
            </a:r>
            <a:r>
              <a:rPr lang="el-GR" altLang="en-US" sz="2800" dirty="0">
                <a:cs typeface="Times New Roman" panose="02020603050405020304" pitchFamily="18" charset="0"/>
              </a:rPr>
              <a:t>. Η </a:t>
            </a:r>
            <a:r>
              <a:rPr lang="el-GR" altLang="en-US" sz="2800" b="1" dirty="0">
                <a:cs typeface="Times New Roman" panose="02020603050405020304" pitchFamily="18" charset="0"/>
              </a:rPr>
              <a:t>μείωση συνεχίζεται </a:t>
            </a:r>
            <a:r>
              <a:rPr lang="el-GR" altLang="en-US" sz="2800" dirty="0">
                <a:cs typeface="Times New Roman" panose="02020603050405020304" pitchFamily="18" charset="0"/>
              </a:rPr>
              <a:t>και συμπληρώνεται </a:t>
            </a:r>
            <a:r>
              <a:rPr lang="el-GR" altLang="en-US" sz="2800" b="1" dirty="0">
                <a:cs typeface="Times New Roman" panose="02020603050405020304" pitchFamily="18" charset="0"/>
              </a:rPr>
              <a:t>κατά την </a:t>
            </a:r>
            <a:r>
              <a:rPr lang="el-GR" altLang="en-US" sz="2800" b="1" dirty="0" err="1">
                <a:cs typeface="Times New Roman" panose="02020603050405020304" pitchFamily="18" charset="0"/>
              </a:rPr>
              <a:t>ωορηξία</a:t>
            </a:r>
            <a:r>
              <a:rPr lang="el-GR" altLang="en-US" sz="2800" b="1" dirty="0">
                <a:cs typeface="Times New Roman" panose="02020603050405020304" pitchFamily="18" charset="0"/>
              </a:rPr>
              <a:t> (Πτηνά, στα περισσότερα Θηλαστικά) ή αμέσως μετά τη γονιμοποίηση (Ασπόνδυλα, </a:t>
            </a:r>
            <a:r>
              <a:rPr lang="el-GR" altLang="en-US" sz="2800" b="1" dirty="0" err="1">
                <a:cs typeface="Times New Roman" panose="02020603050405020304" pitchFamily="18" charset="0"/>
              </a:rPr>
              <a:t>Τελεόστεοι</a:t>
            </a:r>
            <a:r>
              <a:rPr lang="el-GR" altLang="en-US" sz="2800" b="1" dirty="0">
                <a:cs typeface="Times New Roman" panose="02020603050405020304" pitchFamily="18" charset="0"/>
              </a:rPr>
              <a:t> Ιχθύες, Αμφίβια, Ερπετά). </a:t>
            </a:r>
          </a:p>
          <a:p>
            <a:pPr marL="640080" indent="-457200">
              <a:lnSpc>
                <a:spcPct val="100000"/>
              </a:lnSpc>
              <a:spcBef>
                <a:spcPts val="1200"/>
              </a:spcBef>
            </a:pPr>
            <a:endParaRPr lang="en-US" altLang="en-US" dirty="0">
              <a:solidFill>
                <a:srgbClr val="FFFFFF"/>
              </a:solidFill>
              <a:cs typeface="Times New Roman" panose="02020603050405020304" pitchFamily="18" charset="0"/>
            </a:endParaRP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40</a:t>
            </a:fld>
            <a:endParaRPr lang="en-US"/>
          </a:p>
        </p:txBody>
      </p:sp>
    </p:spTree>
    <p:extLst>
      <p:ext uri="{BB962C8B-B14F-4D97-AF65-F5344CB8AC3E}">
        <p14:creationId xmlns:p14="http://schemas.microsoft.com/office/powerpoint/2010/main" val="24477454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cs typeface="Times New Roman" panose="02020603050405020304" pitchFamily="18" charset="0"/>
              </a:rPr>
              <a:t>Ωογένεση 5</a:t>
            </a:r>
            <a:r>
              <a:rPr lang="en-US" altLang="en-US" dirty="0" smtClean="0">
                <a:cs typeface="Times New Roman" panose="02020603050405020304" pitchFamily="18" charset="0"/>
              </a:rPr>
              <a:t>/7</a:t>
            </a:r>
            <a:endParaRPr lang="en-US" dirty="0"/>
          </a:p>
        </p:txBody>
      </p:sp>
      <p:sp>
        <p:nvSpPr>
          <p:cNvPr id="2" name="Θέση περιεχομένου 1"/>
          <p:cNvSpPr>
            <a:spLocks noGrp="1"/>
          </p:cNvSpPr>
          <p:nvPr>
            <p:ph idx="1"/>
          </p:nvPr>
        </p:nvSpPr>
        <p:spPr>
          <a:xfrm>
            <a:off x="628650" y="1751398"/>
            <a:ext cx="7886700" cy="4351338"/>
          </a:xfrm>
        </p:spPr>
        <p:txBody>
          <a:bodyPr>
            <a:normAutofit fontScale="92500" lnSpcReduction="20000"/>
          </a:bodyPr>
          <a:lstStyle/>
          <a:p>
            <a:pPr>
              <a:lnSpc>
                <a:spcPct val="110000"/>
              </a:lnSpc>
              <a:spcBef>
                <a:spcPct val="0"/>
              </a:spcBef>
            </a:pPr>
            <a:r>
              <a:rPr lang="el-GR" altLang="en-US" sz="2800" dirty="0">
                <a:cs typeface="Times New Roman" panose="02020603050405020304" pitchFamily="18" charset="0"/>
              </a:rPr>
              <a:t>Αποτελείται από </a:t>
            </a:r>
            <a:r>
              <a:rPr lang="el-GR" altLang="en-US" sz="2800" b="1" dirty="0">
                <a:cs typeface="Times New Roman" panose="02020603050405020304" pitchFamily="18" charset="0"/>
              </a:rPr>
              <a:t>πρωτεΐνες, </a:t>
            </a:r>
            <a:r>
              <a:rPr lang="el-GR" altLang="en-US" sz="2800" b="1" dirty="0" smtClean="0">
                <a:cs typeface="Times New Roman" panose="02020603050405020304" pitchFamily="18" charset="0"/>
              </a:rPr>
              <a:t>υδατάνθρακες και </a:t>
            </a:r>
            <a:r>
              <a:rPr lang="el-GR" altLang="en-US" sz="2800" b="1" dirty="0">
                <a:cs typeface="Times New Roman" panose="02020603050405020304" pitchFamily="18" charset="0"/>
              </a:rPr>
              <a:t>λιπίδια. </a:t>
            </a:r>
            <a:r>
              <a:rPr lang="el-GR" altLang="en-US" sz="2800" dirty="0">
                <a:cs typeface="Times New Roman" panose="02020603050405020304" pitchFamily="18" charset="0"/>
              </a:rPr>
              <a:t>Αυτό οδηγεί σε χαρακτηριστική </a:t>
            </a:r>
            <a:r>
              <a:rPr lang="el-GR" altLang="en-US" sz="2800" dirty="0" smtClean="0">
                <a:cs typeface="Times New Roman" panose="02020603050405020304" pitchFamily="18" charset="0"/>
              </a:rPr>
              <a:t>αύξηση </a:t>
            </a:r>
            <a:r>
              <a:rPr lang="el-GR" altLang="en-US" sz="2800" dirty="0">
                <a:cs typeface="Times New Roman" panose="02020603050405020304" pitchFamily="18" charset="0"/>
              </a:rPr>
              <a:t>μεγέθους (1500 μ</a:t>
            </a:r>
            <a:r>
              <a:rPr lang="en-GB" altLang="en-US" sz="2800" dirty="0">
                <a:cs typeface="Times New Roman" panose="02020603050405020304" pitchFamily="18" charset="0"/>
              </a:rPr>
              <a:t>m</a:t>
            </a:r>
            <a:r>
              <a:rPr lang="el-GR" altLang="en-US" sz="2800" dirty="0">
                <a:cs typeface="Times New Roman" panose="02020603050405020304" pitchFamily="18" charset="0"/>
              </a:rPr>
              <a:t> διάμετρο </a:t>
            </a:r>
            <a:r>
              <a:rPr lang="el-GR" altLang="en-US" sz="2800" dirty="0" smtClean="0">
                <a:cs typeface="Times New Roman" panose="02020603050405020304" pitchFamily="18" charset="0"/>
              </a:rPr>
              <a:t>στους βατράχους</a:t>
            </a:r>
            <a:r>
              <a:rPr lang="el-GR" altLang="en-US" sz="2800" dirty="0">
                <a:cs typeface="Times New Roman" panose="02020603050405020304" pitchFamily="18" charset="0"/>
              </a:rPr>
              <a:t>) και μείωση του </a:t>
            </a:r>
            <a:r>
              <a:rPr lang="el-GR" altLang="en-US" sz="2800" dirty="0" smtClean="0">
                <a:cs typeface="Times New Roman" panose="02020603050405020304" pitchFamily="18" charset="0"/>
              </a:rPr>
              <a:t>μεταβολικού ρυθμού </a:t>
            </a:r>
            <a:r>
              <a:rPr lang="el-GR" altLang="en-US" sz="2800" dirty="0">
                <a:cs typeface="Times New Roman" panose="02020603050405020304" pitchFamily="18" charset="0"/>
              </a:rPr>
              <a:t>του ωαρίου.  </a:t>
            </a:r>
            <a:endParaRPr lang="el-GR" altLang="en-US" sz="2800" dirty="0" smtClean="0">
              <a:cs typeface="Times New Roman" panose="02020603050405020304" pitchFamily="18" charset="0"/>
            </a:endParaRPr>
          </a:p>
          <a:p>
            <a:pPr>
              <a:lnSpc>
                <a:spcPct val="110000"/>
              </a:lnSpc>
              <a:spcBef>
                <a:spcPct val="0"/>
              </a:spcBef>
            </a:pPr>
            <a:endParaRPr lang="el-GR" altLang="en-US" sz="2800" dirty="0">
              <a:cs typeface="Times New Roman" panose="02020603050405020304" pitchFamily="18" charset="0"/>
            </a:endParaRPr>
          </a:p>
          <a:p>
            <a:pPr>
              <a:lnSpc>
                <a:spcPct val="110000"/>
              </a:lnSpc>
              <a:spcBef>
                <a:spcPct val="0"/>
              </a:spcBef>
            </a:pPr>
            <a:r>
              <a:rPr lang="el-GR" altLang="en-US" sz="2800" dirty="0" smtClean="0">
                <a:cs typeface="Times New Roman" panose="02020603050405020304" pitchFamily="18" charset="0"/>
              </a:rPr>
              <a:t>Στον </a:t>
            </a:r>
            <a:r>
              <a:rPr lang="el-GR" altLang="en-US" sz="2800" dirty="0">
                <a:cs typeface="Times New Roman" panose="02020603050405020304" pitchFamily="18" charset="0"/>
              </a:rPr>
              <a:t>άνθρωπο, π.χ., τα ωάρια ξεκινούν την πρώτη μειωτική τους διαίρεση τη 13</a:t>
            </a:r>
            <a:r>
              <a:rPr lang="el-GR" altLang="en-US" sz="2800" baseline="30000" dirty="0">
                <a:cs typeface="Times New Roman" panose="02020603050405020304" pitchFamily="18" charset="0"/>
              </a:rPr>
              <a:t>η</a:t>
            </a:r>
            <a:r>
              <a:rPr lang="el-GR" altLang="en-US" sz="2800" dirty="0">
                <a:cs typeface="Times New Roman" panose="02020603050405020304" pitchFamily="18" charset="0"/>
              </a:rPr>
              <a:t> εβδομάδα της εμβρυικής ανάπτυξης και η ανάπτυξή τους σταματά στη πρόφαση Ι μέχρι την εφηβεία. Κατόπιν ένα πρωτογενές κύτταρο δίνει ένα λειτουργικό ωάριο στη διάρκεια της εμμήνου ρύσης. </a:t>
            </a:r>
            <a:endParaRPr lang="en-US" altLang="en-US" sz="2800" dirty="0">
              <a:cs typeface="Times New Roman" panose="02020603050405020304" pitchFamily="18" charset="0"/>
            </a:endParaRPr>
          </a:p>
          <a:p>
            <a:pPr marL="640080" indent="-457200">
              <a:lnSpc>
                <a:spcPct val="100000"/>
              </a:lnSpc>
              <a:spcBef>
                <a:spcPts val="1200"/>
              </a:spcBef>
            </a:pPr>
            <a:endParaRPr lang="en-US" altLang="en-US" dirty="0">
              <a:solidFill>
                <a:srgbClr val="FFFFFF"/>
              </a:solidFill>
              <a:cs typeface="Times New Roman" panose="02020603050405020304" pitchFamily="18" charset="0"/>
            </a:endParaRP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41</a:t>
            </a:fld>
            <a:endParaRPr lang="en-US"/>
          </a:p>
        </p:txBody>
      </p:sp>
    </p:spTree>
    <p:extLst>
      <p:ext uri="{BB962C8B-B14F-4D97-AF65-F5344CB8AC3E}">
        <p14:creationId xmlns:p14="http://schemas.microsoft.com/office/powerpoint/2010/main" val="37476392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cs typeface="Times New Roman" panose="02020603050405020304" pitchFamily="18" charset="0"/>
              </a:rPr>
              <a:t>Ωογένεση 6</a:t>
            </a:r>
            <a:r>
              <a:rPr lang="en-US" altLang="en-US" dirty="0" smtClean="0">
                <a:cs typeface="Times New Roman" panose="02020603050405020304" pitchFamily="18" charset="0"/>
              </a:rPr>
              <a:t>/7</a:t>
            </a:r>
            <a:endParaRPr lang="en-US" dirty="0"/>
          </a:p>
        </p:txBody>
      </p:sp>
      <p:sp>
        <p:nvSpPr>
          <p:cNvPr id="2" name="Θέση περιεχομένου 1"/>
          <p:cNvSpPr>
            <a:spLocks noGrp="1"/>
          </p:cNvSpPr>
          <p:nvPr>
            <p:ph idx="1"/>
          </p:nvPr>
        </p:nvSpPr>
        <p:spPr>
          <a:xfrm>
            <a:off x="628650" y="1751398"/>
            <a:ext cx="7886700" cy="4351338"/>
          </a:xfrm>
        </p:spPr>
        <p:txBody>
          <a:bodyPr>
            <a:normAutofit/>
          </a:bodyPr>
          <a:lstStyle/>
          <a:p>
            <a:pPr>
              <a:lnSpc>
                <a:spcPct val="100000"/>
              </a:lnSpc>
            </a:pPr>
            <a:r>
              <a:rPr lang="en-US" altLang="en-US" sz="2600" dirty="0">
                <a:cs typeface="Times New Roman" panose="02020603050405020304" pitchFamily="18" charset="0"/>
              </a:rPr>
              <a:t>Η</a:t>
            </a:r>
            <a:r>
              <a:rPr lang="el-GR" altLang="en-US" sz="2600" dirty="0">
                <a:cs typeface="Times New Roman" panose="02020603050405020304" pitchFamily="18" charset="0"/>
              </a:rPr>
              <a:t> απόθεση </a:t>
            </a:r>
            <a:r>
              <a:rPr lang="el-GR" altLang="en-US" sz="2600" b="1" dirty="0">
                <a:cs typeface="Times New Roman" panose="02020603050405020304" pitchFamily="18" charset="0"/>
              </a:rPr>
              <a:t>λεκίθου (</a:t>
            </a:r>
            <a:r>
              <a:rPr lang="en-GB" altLang="en-US" sz="2600" b="1" dirty="0">
                <a:cs typeface="Times New Roman" panose="02020603050405020304" pitchFamily="18" charset="0"/>
              </a:rPr>
              <a:t>yolk) </a:t>
            </a:r>
            <a:r>
              <a:rPr lang="el-GR" altLang="en-US" sz="2600" dirty="0">
                <a:cs typeface="Times New Roman" panose="02020603050405020304" pitchFamily="18" charset="0"/>
              </a:rPr>
              <a:t>χαρακτηρίζει τα ωάρια. Η λέκιθος συντίθεται στα ωάρια ή μεταφέρεται σε αυτά με </a:t>
            </a:r>
            <a:r>
              <a:rPr lang="el-GR" altLang="en-US" sz="2600" dirty="0" err="1">
                <a:cs typeface="Times New Roman" panose="02020603050405020304" pitchFamily="18" charset="0"/>
              </a:rPr>
              <a:t>πινοκυττάρωση</a:t>
            </a:r>
            <a:r>
              <a:rPr lang="el-GR" altLang="en-US" sz="2600" dirty="0">
                <a:cs typeface="Times New Roman" panose="02020603050405020304" pitchFamily="18" charset="0"/>
              </a:rPr>
              <a:t> από τα </a:t>
            </a:r>
            <a:r>
              <a:rPr lang="el-GR" altLang="en-US" sz="2600" b="1" dirty="0" err="1">
                <a:cs typeface="Times New Roman" panose="02020603050405020304" pitchFamily="18" charset="0"/>
              </a:rPr>
              <a:t>θυλακοκύτταρα</a:t>
            </a:r>
            <a:r>
              <a:rPr lang="el-GR" altLang="en-US" sz="2600" b="1" dirty="0">
                <a:cs typeface="Times New Roman" panose="02020603050405020304" pitchFamily="18" charset="0"/>
              </a:rPr>
              <a:t> στα ωάρια</a:t>
            </a:r>
            <a:r>
              <a:rPr lang="el-GR" altLang="en-US" sz="2600" dirty="0">
                <a:cs typeface="Times New Roman" panose="02020603050405020304" pitchFamily="18" charset="0"/>
              </a:rPr>
              <a:t>. </a:t>
            </a:r>
          </a:p>
          <a:p>
            <a:pPr marL="640080" indent="-457200">
              <a:lnSpc>
                <a:spcPct val="100000"/>
              </a:lnSpc>
              <a:spcBef>
                <a:spcPts val="1200"/>
              </a:spcBef>
            </a:pPr>
            <a:endParaRPr lang="en-US" altLang="en-US" sz="2600" dirty="0">
              <a:solidFill>
                <a:srgbClr val="FFFFFF"/>
              </a:solidFill>
              <a:cs typeface="Times New Roman" panose="02020603050405020304" pitchFamily="18" charset="0"/>
            </a:endParaRP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42</a:t>
            </a:fld>
            <a:endParaRPr lang="en-US"/>
          </a:p>
        </p:txBody>
      </p:sp>
    </p:spTree>
    <p:extLst>
      <p:ext uri="{BB962C8B-B14F-4D97-AF65-F5344CB8AC3E}">
        <p14:creationId xmlns:p14="http://schemas.microsoft.com/office/powerpoint/2010/main" val="23270147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sz="4400" dirty="0" smtClean="0">
                <a:cs typeface="Times New Roman" panose="02020603050405020304" pitchFamily="18" charset="0"/>
              </a:rPr>
              <a:t>Ωογένεση 7</a:t>
            </a:r>
            <a:r>
              <a:rPr lang="en-US" altLang="en-US" sz="4400" dirty="0" smtClean="0">
                <a:cs typeface="Times New Roman" panose="02020603050405020304" pitchFamily="18" charset="0"/>
              </a:rPr>
              <a:t>/7</a:t>
            </a:r>
            <a:endParaRPr lang="en-US" sz="4400" dirty="0"/>
          </a:p>
        </p:txBody>
      </p:sp>
      <p:pic>
        <p:nvPicPr>
          <p:cNvPr id="5" name="Θέση περιεχομένου 4"/>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57626" y="1557866"/>
            <a:ext cx="8228747" cy="4638217"/>
          </a:xfrm>
        </p:spPr>
      </p:pic>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43</a:t>
            </a:fld>
            <a:endParaRPr lang="en-US"/>
          </a:p>
        </p:txBody>
      </p:sp>
      <p:sp>
        <p:nvSpPr>
          <p:cNvPr id="7" name="TextBox 6"/>
          <p:cNvSpPr txBox="1"/>
          <p:nvPr/>
        </p:nvSpPr>
        <p:spPr>
          <a:xfrm>
            <a:off x="8173590" y="5845638"/>
            <a:ext cx="341760" cy="276999"/>
          </a:xfrm>
          <a:prstGeom prst="rect">
            <a:avLst/>
          </a:prstGeom>
          <a:noFill/>
        </p:spPr>
        <p:txBody>
          <a:bodyPr wrap="none" rtlCol="0">
            <a:spAutoFit/>
          </a:bodyPr>
          <a:lstStyle/>
          <a:p>
            <a:r>
              <a:rPr lang="el-GR" sz="1200" b="1" dirty="0" smtClean="0"/>
              <a:t>14</a:t>
            </a:r>
            <a:endParaRPr lang="el-GR" sz="1200" b="1" dirty="0"/>
          </a:p>
        </p:txBody>
      </p:sp>
    </p:spTree>
    <p:extLst>
      <p:ext uri="{BB962C8B-B14F-4D97-AF65-F5344CB8AC3E}">
        <p14:creationId xmlns:p14="http://schemas.microsoft.com/office/powerpoint/2010/main" val="6722841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cs typeface="Times New Roman" panose="02020603050405020304" pitchFamily="18" charset="0"/>
              </a:rPr>
              <a:t>Αναπαραγωγικά Πρότυπα 1</a:t>
            </a:r>
            <a:r>
              <a:rPr lang="en-US" altLang="en-US" dirty="0" smtClean="0">
                <a:cs typeface="Times New Roman" panose="02020603050405020304" pitchFamily="18" charset="0"/>
              </a:rPr>
              <a:t>/3</a:t>
            </a:r>
            <a:endParaRPr lang="en-US" dirty="0"/>
          </a:p>
        </p:txBody>
      </p:sp>
      <p:sp>
        <p:nvSpPr>
          <p:cNvPr id="2" name="Θέση περιεχομένου 1"/>
          <p:cNvSpPr>
            <a:spLocks noGrp="1"/>
          </p:cNvSpPr>
          <p:nvPr>
            <p:ph idx="1"/>
          </p:nvPr>
        </p:nvSpPr>
        <p:spPr>
          <a:xfrm>
            <a:off x="628650" y="1825625"/>
            <a:ext cx="7698921" cy="4215946"/>
          </a:xfrm>
        </p:spPr>
        <p:txBody>
          <a:bodyPr>
            <a:normAutofit fontScale="77500" lnSpcReduction="20000"/>
          </a:bodyPr>
          <a:lstStyle/>
          <a:p>
            <a:pPr marL="640080" indent="-457200">
              <a:lnSpc>
                <a:spcPct val="120000"/>
              </a:lnSpc>
              <a:spcBef>
                <a:spcPts val="1200"/>
              </a:spcBef>
            </a:pPr>
            <a:r>
              <a:rPr lang="el-GR" altLang="en-US" sz="3100" b="1" dirty="0">
                <a:cs typeface="Times New Roman" panose="02020603050405020304" pitchFamily="18" charset="0"/>
              </a:rPr>
              <a:t>Ωοτοκία </a:t>
            </a:r>
            <a:r>
              <a:rPr lang="en-GB" altLang="en-US" sz="3100" b="1" dirty="0">
                <a:cs typeface="Times New Roman" panose="02020603050405020304" pitchFamily="18" charset="0"/>
              </a:rPr>
              <a:t>(oviparity)</a:t>
            </a:r>
            <a:r>
              <a:rPr lang="el-GR" altLang="en-US" sz="3100" b="1" dirty="0">
                <a:cs typeface="Times New Roman" panose="02020603050405020304" pitchFamily="18" charset="0"/>
              </a:rPr>
              <a:t> </a:t>
            </a:r>
            <a:r>
              <a:rPr lang="el-GR" altLang="en-US" sz="3100" dirty="0">
                <a:cs typeface="Times New Roman" panose="02020603050405020304" pitchFamily="18" charset="0"/>
              </a:rPr>
              <a:t>ονομάζεται η γέννηση αυγών (σε Ασπόνδυλα και </a:t>
            </a:r>
            <a:r>
              <a:rPr lang="el-GR" altLang="en-US" sz="3100" dirty="0" err="1">
                <a:cs typeface="Times New Roman" panose="02020603050405020304" pitchFamily="18" charset="0"/>
              </a:rPr>
              <a:t>Σπονδυλόζωα</a:t>
            </a:r>
            <a:r>
              <a:rPr lang="el-GR" altLang="en-US" sz="3100" dirty="0">
                <a:cs typeface="Times New Roman" panose="02020603050405020304" pitchFamily="18" charset="0"/>
              </a:rPr>
              <a:t>) και τα οποία αφήνονται στο περιβάλλον για να αναπτυχθούν. Στην περίπτωση αυτή</a:t>
            </a:r>
            <a:r>
              <a:rPr lang="en-GB" altLang="en-US" sz="3100" dirty="0">
                <a:cs typeface="Times New Roman" panose="02020603050405020304" pitchFamily="18" charset="0"/>
              </a:rPr>
              <a:t>,</a:t>
            </a:r>
            <a:r>
              <a:rPr lang="el-GR" altLang="en-US" sz="3100" dirty="0">
                <a:cs typeface="Times New Roman" panose="02020603050405020304" pitchFamily="18" charset="0"/>
              </a:rPr>
              <a:t> η γονιμοποίηση των αυγών είναι </a:t>
            </a:r>
            <a:r>
              <a:rPr lang="el-GR" altLang="en-US" sz="3100" b="1" dirty="0">
                <a:cs typeface="Times New Roman" panose="02020603050405020304" pitchFamily="18" charset="0"/>
              </a:rPr>
              <a:t>εσωτερική</a:t>
            </a:r>
            <a:r>
              <a:rPr lang="el-GR" altLang="en-US" sz="3100" dirty="0">
                <a:cs typeface="Times New Roman" panose="02020603050405020304" pitchFamily="18" charset="0"/>
              </a:rPr>
              <a:t> (μέσα στο σώμα του θηλυκού) (στα είδη που </a:t>
            </a:r>
            <a:r>
              <a:rPr lang="el-GR" altLang="en-US" sz="3100" b="1" dirty="0" err="1">
                <a:cs typeface="Times New Roman" panose="02020603050405020304" pitchFamily="18" charset="0"/>
              </a:rPr>
              <a:t>ζούν</a:t>
            </a:r>
            <a:r>
              <a:rPr lang="el-GR" altLang="en-US" sz="3100" b="1" dirty="0">
                <a:cs typeface="Times New Roman" panose="02020603050405020304" pitchFamily="18" charset="0"/>
              </a:rPr>
              <a:t> στην ξηρά (Πτηνά, </a:t>
            </a:r>
            <a:r>
              <a:rPr lang="el-GR" altLang="en-US" sz="3100" b="1" dirty="0" err="1">
                <a:cs typeface="Times New Roman" panose="02020603050405020304" pitchFamily="18" charset="0"/>
              </a:rPr>
              <a:t>Μονοτρήματα</a:t>
            </a:r>
            <a:r>
              <a:rPr lang="en-GB" altLang="en-US" sz="3100" b="1" dirty="0">
                <a:cs typeface="Times New Roman" panose="02020603050405020304" pitchFamily="18" charset="0"/>
              </a:rPr>
              <a:t> (</a:t>
            </a:r>
            <a:r>
              <a:rPr lang="el-GR" altLang="en-US" sz="3100" b="1" dirty="0">
                <a:cs typeface="Times New Roman" panose="02020603050405020304" pitchFamily="18" charset="0"/>
              </a:rPr>
              <a:t>Θηλαστικά) Ερπετά, Έντομα</a:t>
            </a:r>
            <a:r>
              <a:rPr lang="el-GR" altLang="en-US" sz="3100" dirty="0">
                <a:cs typeface="Times New Roman" panose="02020603050405020304" pitchFamily="18" charset="0"/>
              </a:rPr>
              <a:t>)) ή </a:t>
            </a:r>
            <a:r>
              <a:rPr lang="el-GR" altLang="en-US" sz="3100" b="1" dirty="0">
                <a:cs typeface="Times New Roman" panose="02020603050405020304" pitchFamily="18" charset="0"/>
              </a:rPr>
              <a:t>εξωτερική</a:t>
            </a:r>
            <a:r>
              <a:rPr lang="el-GR" altLang="en-US" sz="3100" dirty="0">
                <a:cs typeface="Times New Roman" panose="02020603050405020304" pitchFamily="18" charset="0"/>
              </a:rPr>
              <a:t> (το αρσενικό γονιμοποιεί τα αυγά αφού τα εναποθέσει το θηλυκό) (στα είδη που εναποθέτουν τα αυγά τους στο νερό (</a:t>
            </a:r>
            <a:r>
              <a:rPr lang="el-GR" altLang="en-US" sz="3100" b="1" dirty="0">
                <a:cs typeface="Times New Roman" panose="02020603050405020304" pitchFamily="18" charset="0"/>
              </a:rPr>
              <a:t>Ιχθύες, Αμφίβια</a:t>
            </a:r>
            <a:r>
              <a:rPr lang="el-GR" altLang="en-US" sz="3100" dirty="0">
                <a:cs typeface="Times New Roman" panose="02020603050405020304" pitchFamily="18" charset="0"/>
              </a:rPr>
              <a:t>)</a:t>
            </a:r>
            <a:r>
              <a:rPr lang="en-GB" altLang="en-US" sz="3100" dirty="0">
                <a:cs typeface="Times New Roman" panose="02020603050405020304" pitchFamily="18" charset="0"/>
              </a:rPr>
              <a:t>)</a:t>
            </a:r>
            <a:r>
              <a:rPr lang="el-GR" altLang="en-US" sz="3100" dirty="0">
                <a:cs typeface="Times New Roman" panose="02020603050405020304" pitchFamily="18" charset="0"/>
              </a:rPr>
              <a:t>. </a:t>
            </a:r>
          </a:p>
          <a:p>
            <a:pPr marL="640080" indent="-457200">
              <a:lnSpc>
                <a:spcPct val="100000"/>
              </a:lnSpc>
              <a:spcBef>
                <a:spcPts val="1200"/>
              </a:spcBef>
            </a:pPr>
            <a:endParaRPr lang="en-US" altLang="en-US" dirty="0">
              <a:solidFill>
                <a:srgbClr val="FFFFFF"/>
              </a:solidFill>
              <a:cs typeface="Times New Roman" panose="02020603050405020304" pitchFamily="18" charset="0"/>
            </a:endParaRP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44</a:t>
            </a:fld>
            <a:endParaRPr lang="en-US"/>
          </a:p>
        </p:txBody>
      </p:sp>
    </p:spTree>
    <p:extLst>
      <p:ext uri="{BB962C8B-B14F-4D97-AF65-F5344CB8AC3E}">
        <p14:creationId xmlns:p14="http://schemas.microsoft.com/office/powerpoint/2010/main" val="37841320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cs typeface="Times New Roman" panose="02020603050405020304" pitchFamily="18" charset="0"/>
              </a:rPr>
              <a:t>Αναπαραγωγικά Πρότυπα 2</a:t>
            </a:r>
            <a:r>
              <a:rPr lang="en-US" altLang="en-US" dirty="0" smtClean="0">
                <a:cs typeface="Times New Roman" panose="02020603050405020304" pitchFamily="18" charset="0"/>
              </a:rPr>
              <a:t>/3</a:t>
            </a:r>
            <a:endParaRPr lang="en-US" dirty="0"/>
          </a:p>
        </p:txBody>
      </p:sp>
      <p:sp>
        <p:nvSpPr>
          <p:cNvPr id="2" name="Θέση περιεχομένου 1"/>
          <p:cNvSpPr>
            <a:spLocks noGrp="1"/>
          </p:cNvSpPr>
          <p:nvPr>
            <p:ph idx="1"/>
          </p:nvPr>
        </p:nvSpPr>
        <p:spPr>
          <a:xfrm>
            <a:off x="1133888" y="1825625"/>
            <a:ext cx="7381461" cy="4351338"/>
          </a:xfrm>
        </p:spPr>
        <p:txBody>
          <a:bodyPr>
            <a:normAutofit/>
          </a:bodyPr>
          <a:lstStyle/>
          <a:p>
            <a:pPr>
              <a:lnSpc>
                <a:spcPct val="100000"/>
              </a:lnSpc>
              <a:spcBef>
                <a:spcPct val="0"/>
              </a:spcBef>
            </a:pPr>
            <a:r>
              <a:rPr lang="el-GR" altLang="en-US" sz="2600" b="1" dirty="0" err="1">
                <a:cs typeface="Times New Roman" panose="02020603050405020304" pitchFamily="18" charset="0"/>
              </a:rPr>
              <a:t>Ωοζωοτοκία</a:t>
            </a:r>
            <a:r>
              <a:rPr lang="el-GR" altLang="en-US" sz="2600" b="1" dirty="0">
                <a:cs typeface="Times New Roman" panose="02020603050405020304" pitchFamily="18" charset="0"/>
              </a:rPr>
              <a:t> (</a:t>
            </a:r>
            <a:r>
              <a:rPr lang="en-GB" altLang="en-US" sz="2600" b="1" dirty="0" err="1">
                <a:cs typeface="Times New Roman" panose="02020603050405020304" pitchFamily="18" charset="0"/>
              </a:rPr>
              <a:t>ovoviviparity</a:t>
            </a:r>
            <a:r>
              <a:rPr lang="en-GB" altLang="en-US" sz="2600" b="1" dirty="0">
                <a:cs typeface="Times New Roman" panose="02020603050405020304" pitchFamily="18" charset="0"/>
              </a:rPr>
              <a:t>)</a:t>
            </a:r>
            <a:r>
              <a:rPr lang="el-GR" altLang="en-US" sz="2600" b="1" dirty="0">
                <a:cs typeface="Times New Roman" panose="02020603050405020304" pitchFamily="18" charset="0"/>
              </a:rPr>
              <a:t> </a:t>
            </a:r>
            <a:r>
              <a:rPr lang="el-GR" altLang="en-US" sz="2600" dirty="0">
                <a:cs typeface="Times New Roman" panose="02020603050405020304" pitchFamily="18" charset="0"/>
              </a:rPr>
              <a:t>ονομάζεται το φαινόμενο της </a:t>
            </a:r>
            <a:r>
              <a:rPr lang="el-GR" altLang="en-US" sz="2600" b="1" dirty="0">
                <a:cs typeface="Times New Roman" panose="02020603050405020304" pitchFamily="18" charset="0"/>
              </a:rPr>
              <a:t>συγκράτησης των αυγών </a:t>
            </a:r>
            <a:r>
              <a:rPr lang="el-GR" altLang="en-US" sz="2600" dirty="0">
                <a:cs typeface="Times New Roman" panose="02020603050405020304" pitchFamily="18" charset="0"/>
              </a:rPr>
              <a:t>στο σώμα του θηλυκού και τα </a:t>
            </a:r>
            <a:r>
              <a:rPr lang="el-GR" altLang="en-US" sz="2600" b="1" dirty="0">
                <a:cs typeface="Times New Roman" panose="02020603050405020304" pitchFamily="18" charset="0"/>
              </a:rPr>
              <a:t>έμβρυα διατρέφονται από τη λέκιθο </a:t>
            </a:r>
            <a:r>
              <a:rPr lang="el-GR" altLang="en-US" sz="2600" dirty="0">
                <a:cs typeface="Times New Roman" panose="02020603050405020304" pitchFamily="18" charset="0"/>
              </a:rPr>
              <a:t>που βρίσκεται αποθηκευμένη στα αυγά. Η </a:t>
            </a:r>
            <a:r>
              <a:rPr lang="el-GR" altLang="en-US" sz="2600" b="1" dirty="0">
                <a:cs typeface="Times New Roman" panose="02020603050405020304" pitchFamily="18" charset="0"/>
              </a:rPr>
              <a:t>γονιμοποίηση είναι εσωτερική </a:t>
            </a:r>
            <a:r>
              <a:rPr lang="el-GR" altLang="en-US" sz="2600" dirty="0">
                <a:cs typeface="Times New Roman" panose="02020603050405020304" pitchFamily="18" charset="0"/>
              </a:rPr>
              <a:t>αλλά </a:t>
            </a:r>
            <a:r>
              <a:rPr lang="el-GR" altLang="en-US" sz="2600" b="1" dirty="0">
                <a:cs typeface="Times New Roman" panose="02020603050405020304" pitchFamily="18" charset="0"/>
              </a:rPr>
              <a:t>στη διατροφή των εμβρύων δεν συμβάλει η μητέρα</a:t>
            </a:r>
            <a:r>
              <a:rPr lang="el-GR" altLang="en-US" sz="2600" dirty="0">
                <a:cs typeface="Times New Roman" panose="02020603050405020304" pitchFamily="18" charset="0"/>
              </a:rPr>
              <a:t>. Επικρατεί σε όλους τους μη ωοτόκους Ιχθύες, και τα μη ωοτόκα Αμφίβια και Ερπετά. Επίσης απαντάται στους </a:t>
            </a:r>
            <a:r>
              <a:rPr lang="el-GR" altLang="en-US" sz="2600" dirty="0" err="1">
                <a:cs typeface="Times New Roman" panose="02020603050405020304" pitchFamily="18" charset="0"/>
              </a:rPr>
              <a:t>Δακτυλιοσκώληκες</a:t>
            </a:r>
            <a:r>
              <a:rPr lang="el-GR" altLang="en-US" sz="2600" dirty="0">
                <a:cs typeface="Times New Roman" panose="02020603050405020304" pitchFamily="18" charset="0"/>
              </a:rPr>
              <a:t>, Αρθρόποδα και Γαστερόποδα Μαλάκια.  </a:t>
            </a:r>
          </a:p>
          <a:p>
            <a:pPr marL="640080" indent="-457200">
              <a:lnSpc>
                <a:spcPct val="100000"/>
              </a:lnSpc>
              <a:spcBef>
                <a:spcPts val="1200"/>
              </a:spcBef>
            </a:pPr>
            <a:endParaRPr lang="en-US" altLang="en-US" dirty="0">
              <a:solidFill>
                <a:srgbClr val="FFFFFF"/>
              </a:solidFill>
              <a:cs typeface="Times New Roman" panose="02020603050405020304" pitchFamily="18" charset="0"/>
            </a:endParaRP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45</a:t>
            </a:fld>
            <a:endParaRPr lang="en-US"/>
          </a:p>
        </p:txBody>
      </p:sp>
    </p:spTree>
    <p:extLst>
      <p:ext uri="{BB962C8B-B14F-4D97-AF65-F5344CB8AC3E}">
        <p14:creationId xmlns:p14="http://schemas.microsoft.com/office/powerpoint/2010/main" val="30205799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cs typeface="Times New Roman" panose="02020603050405020304" pitchFamily="18" charset="0"/>
              </a:rPr>
              <a:t>Αναπαραγωγικά Πρότυπα </a:t>
            </a:r>
            <a:r>
              <a:rPr lang="el-GR" altLang="en-US" dirty="0" smtClean="0">
                <a:cs typeface="Times New Roman" panose="02020603050405020304" pitchFamily="18" charset="0"/>
              </a:rPr>
              <a:t>3</a:t>
            </a:r>
            <a:r>
              <a:rPr lang="en-US" altLang="en-US" dirty="0" smtClean="0">
                <a:cs typeface="Times New Roman" panose="02020603050405020304" pitchFamily="18" charset="0"/>
              </a:rPr>
              <a:t>/3</a:t>
            </a:r>
            <a:endParaRPr lang="en-US" dirty="0"/>
          </a:p>
        </p:txBody>
      </p:sp>
      <p:sp>
        <p:nvSpPr>
          <p:cNvPr id="2" name="Θέση περιεχομένου 1"/>
          <p:cNvSpPr>
            <a:spLocks noGrp="1"/>
          </p:cNvSpPr>
          <p:nvPr>
            <p:ph idx="1"/>
          </p:nvPr>
        </p:nvSpPr>
        <p:spPr/>
        <p:txBody>
          <a:bodyPr>
            <a:normAutofit/>
          </a:bodyPr>
          <a:lstStyle/>
          <a:p>
            <a:pPr marL="640080" indent="-457200">
              <a:lnSpc>
                <a:spcPct val="100000"/>
              </a:lnSpc>
              <a:spcBef>
                <a:spcPts val="1200"/>
              </a:spcBef>
            </a:pPr>
            <a:r>
              <a:rPr lang="el-GR" altLang="en-US" sz="2600" b="1" dirty="0">
                <a:cs typeface="Times New Roman" panose="02020603050405020304" pitchFamily="18" charset="0"/>
              </a:rPr>
              <a:t>Ζωοτοκία</a:t>
            </a:r>
            <a:r>
              <a:rPr lang="en-GB" altLang="en-US" sz="2600" b="1" dirty="0">
                <a:cs typeface="Times New Roman" panose="02020603050405020304" pitchFamily="18" charset="0"/>
              </a:rPr>
              <a:t> (</a:t>
            </a:r>
            <a:r>
              <a:rPr lang="en-GB" altLang="en-US" sz="2600" b="1" dirty="0" err="1">
                <a:cs typeface="Times New Roman" panose="02020603050405020304" pitchFamily="18" charset="0"/>
              </a:rPr>
              <a:t>vivipary</a:t>
            </a:r>
            <a:r>
              <a:rPr lang="en-GB" altLang="en-US" sz="2600" b="1" dirty="0">
                <a:cs typeface="Times New Roman" panose="02020603050405020304" pitchFamily="18" charset="0"/>
              </a:rPr>
              <a:t>)</a:t>
            </a:r>
            <a:r>
              <a:rPr lang="el-GR" altLang="en-US" sz="2600" b="1" dirty="0">
                <a:cs typeface="Times New Roman" panose="02020603050405020304" pitchFamily="18" charset="0"/>
              </a:rPr>
              <a:t> </a:t>
            </a:r>
            <a:r>
              <a:rPr lang="el-GR" altLang="en-US" sz="2600" dirty="0">
                <a:cs typeface="Times New Roman" panose="02020603050405020304" pitchFamily="18" charset="0"/>
              </a:rPr>
              <a:t>ονομάζεται η ανάπτυξη των γονιμοποιημένων ωαρίων στους ωαγωγούς ή στη μήτρα με διατροφή των εμβρύων από τη μητέρα</a:t>
            </a:r>
            <a:r>
              <a:rPr lang="en-GB" altLang="en-US" sz="2600" dirty="0">
                <a:cs typeface="Times New Roman" panose="02020603050405020304" pitchFamily="18" charset="0"/>
              </a:rPr>
              <a:t>. </a:t>
            </a:r>
            <a:r>
              <a:rPr lang="el-GR" altLang="en-US" sz="2600" dirty="0">
                <a:cs typeface="Times New Roman" panose="02020603050405020304" pitchFamily="18" charset="0"/>
              </a:rPr>
              <a:t>Η γονιμοποίηση είναι εσωτερική. Απαντάται στα </a:t>
            </a:r>
            <a:r>
              <a:rPr lang="el-GR" altLang="en-US" sz="2600" b="1" dirty="0">
                <a:cs typeface="Times New Roman" panose="02020603050405020304" pitchFamily="18" charset="0"/>
              </a:rPr>
              <a:t>Θηλαστικά</a:t>
            </a:r>
            <a:r>
              <a:rPr lang="el-GR" altLang="en-US" sz="2600" dirty="0">
                <a:cs typeface="Times New Roman" panose="02020603050405020304" pitchFamily="18" charset="0"/>
              </a:rPr>
              <a:t> και τους </a:t>
            </a:r>
            <a:r>
              <a:rPr lang="el-GR" altLang="en-US" sz="2600" b="1" dirty="0" err="1">
                <a:cs typeface="Times New Roman" panose="02020603050405020304" pitchFamily="18" charset="0"/>
              </a:rPr>
              <a:t>Ελασμοβράγχιους</a:t>
            </a:r>
            <a:r>
              <a:rPr lang="el-GR" altLang="en-US" sz="2600" b="1" dirty="0">
                <a:cs typeface="Times New Roman" panose="02020603050405020304" pitchFamily="18" charset="0"/>
              </a:rPr>
              <a:t> </a:t>
            </a:r>
            <a:r>
              <a:rPr lang="el-GR" altLang="en-US" sz="2600" b="1" dirty="0" err="1">
                <a:cs typeface="Times New Roman" panose="02020603050405020304" pitchFamily="18" charset="0"/>
              </a:rPr>
              <a:t>Χονδιχθύες</a:t>
            </a:r>
            <a:r>
              <a:rPr lang="el-GR" altLang="en-US" sz="2600" b="1" dirty="0">
                <a:cs typeface="Times New Roman" panose="02020603050405020304" pitchFamily="18" charset="0"/>
              </a:rPr>
              <a:t> </a:t>
            </a:r>
            <a:r>
              <a:rPr lang="el-GR" altLang="en-US" sz="2600" dirty="0">
                <a:cs typeface="Times New Roman" panose="02020603050405020304" pitchFamily="18" charset="0"/>
              </a:rPr>
              <a:t>(</a:t>
            </a:r>
            <a:r>
              <a:rPr lang="en-GB" altLang="en-US" sz="2600" dirty="0" err="1">
                <a:cs typeface="Times New Roman" panose="02020603050405020304" pitchFamily="18" charset="0"/>
              </a:rPr>
              <a:t>aplacental</a:t>
            </a:r>
            <a:r>
              <a:rPr lang="en-GB" altLang="en-US" sz="2600" dirty="0">
                <a:cs typeface="Times New Roman" panose="02020603050405020304" pitchFamily="18" charset="0"/>
              </a:rPr>
              <a:t> </a:t>
            </a:r>
            <a:r>
              <a:rPr lang="en-GB" altLang="en-US" sz="2600" dirty="0" err="1">
                <a:cs typeface="Times New Roman" panose="02020603050405020304" pitchFamily="18" charset="0"/>
              </a:rPr>
              <a:t>viviparity</a:t>
            </a:r>
            <a:r>
              <a:rPr lang="en-GB" altLang="en-US" sz="2600" dirty="0">
                <a:cs typeface="Times New Roman" panose="02020603050405020304" pitchFamily="18" charset="0"/>
              </a:rPr>
              <a:t>).</a:t>
            </a: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46</a:t>
            </a:fld>
            <a:endParaRPr lang="en-US"/>
          </a:p>
        </p:txBody>
      </p:sp>
    </p:spTree>
    <p:extLst>
      <p:ext uri="{BB962C8B-B14F-4D97-AF65-F5344CB8AC3E}">
        <p14:creationId xmlns:p14="http://schemas.microsoft.com/office/powerpoint/2010/main" val="11947835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l-GR" dirty="0" smtClean="0"/>
              <a:t>Συστήματα Αναπαραγωγής</a:t>
            </a:r>
            <a:endParaRPr lang="el-GR" dirty="0"/>
          </a:p>
        </p:txBody>
      </p:sp>
      <p:sp>
        <p:nvSpPr>
          <p:cNvPr id="2" name="Subtitle 1"/>
          <p:cNvSpPr>
            <a:spLocks noGrp="1"/>
          </p:cNvSpPr>
          <p:nvPr>
            <p:ph type="subTitle" idx="1"/>
          </p:nvPr>
        </p:nvSpPr>
        <p:spPr/>
        <p:txBody>
          <a:bodyPr/>
          <a:lstStyle/>
          <a:p>
            <a:endParaRPr lang="en-US"/>
          </a:p>
        </p:txBody>
      </p:sp>
      <p:sp>
        <p:nvSpPr>
          <p:cNvPr id="4" name="Footer Placeholder 3"/>
          <p:cNvSpPr>
            <a:spLocks noGrp="1"/>
          </p:cNvSpPr>
          <p:nvPr>
            <p:ph type="ftr" sz="quarter" idx="10"/>
          </p:nvPr>
        </p:nvSpPr>
        <p:spPr/>
        <p:txBody>
          <a:bodyPr/>
          <a:lstStyle/>
          <a:p>
            <a:r>
              <a:rPr lang="el-GR" smtClean="0"/>
              <a:t>Ενότητα 4. Η Διαδικασία της Αναπαραγωγής</a:t>
            </a:r>
            <a:endParaRPr lang="en-US"/>
          </a:p>
        </p:txBody>
      </p:sp>
      <p:sp>
        <p:nvSpPr>
          <p:cNvPr id="5" name="Slide Number Placeholder 4"/>
          <p:cNvSpPr>
            <a:spLocks noGrp="1"/>
          </p:cNvSpPr>
          <p:nvPr>
            <p:ph type="sldNum" sz="quarter" idx="11"/>
          </p:nvPr>
        </p:nvSpPr>
        <p:spPr/>
        <p:txBody>
          <a:bodyPr/>
          <a:lstStyle/>
          <a:p>
            <a:fld id="{58A56277-EA16-4AF5-BFB5-E5ECBBB39490}" type="slidenum">
              <a:rPr lang="en-US" smtClean="0"/>
              <a:t>47</a:t>
            </a:fld>
            <a:endParaRPr lang="en-US"/>
          </a:p>
        </p:txBody>
      </p:sp>
    </p:spTree>
    <p:extLst>
      <p:ext uri="{BB962C8B-B14F-4D97-AF65-F5344CB8AC3E}">
        <p14:creationId xmlns:p14="http://schemas.microsoft.com/office/powerpoint/2010/main" val="4088951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cs typeface="Times New Roman" panose="02020603050405020304" pitchFamily="18" charset="0"/>
              </a:rPr>
              <a:t>Συστήματα Αναπαραγωγής 1</a:t>
            </a:r>
            <a:r>
              <a:rPr lang="en-US" altLang="en-US" dirty="0" smtClean="0">
                <a:cs typeface="Times New Roman" panose="02020603050405020304" pitchFamily="18" charset="0"/>
              </a:rPr>
              <a:t>/2</a:t>
            </a:r>
            <a:endParaRPr lang="en-US" dirty="0"/>
          </a:p>
        </p:txBody>
      </p:sp>
      <p:sp>
        <p:nvSpPr>
          <p:cNvPr id="2" name="Θέση περιεχομένου 1"/>
          <p:cNvSpPr>
            <a:spLocks noGrp="1"/>
          </p:cNvSpPr>
          <p:nvPr>
            <p:ph idx="1"/>
          </p:nvPr>
        </p:nvSpPr>
        <p:spPr/>
        <p:txBody>
          <a:bodyPr>
            <a:normAutofit/>
          </a:bodyPr>
          <a:lstStyle/>
          <a:p>
            <a:pPr marL="182880" indent="0">
              <a:lnSpc>
                <a:spcPct val="100000"/>
              </a:lnSpc>
              <a:spcBef>
                <a:spcPts val="1800"/>
              </a:spcBef>
              <a:buNone/>
            </a:pPr>
            <a:r>
              <a:rPr lang="el-GR" altLang="en-US" sz="2600" dirty="0">
                <a:cs typeface="Times New Roman" panose="02020603050405020304" pitchFamily="18" charset="0"/>
              </a:rPr>
              <a:t>Τα βασικά στοιχεία του αναπαραγωγικού συστήματος </a:t>
            </a:r>
            <a:r>
              <a:rPr lang="el-GR" altLang="en-US" sz="2600" b="1" dirty="0">
                <a:cs typeface="Times New Roman" panose="02020603050405020304" pitchFamily="18" charset="0"/>
              </a:rPr>
              <a:t>είναι κοινά </a:t>
            </a:r>
            <a:r>
              <a:rPr lang="el-GR" altLang="en-US" sz="2600" dirty="0">
                <a:cs typeface="Times New Roman" panose="02020603050405020304" pitchFamily="18" charset="0"/>
              </a:rPr>
              <a:t>στους οργανισμούς που αναπαράγονται </a:t>
            </a:r>
            <a:r>
              <a:rPr lang="el-GR" altLang="en-US" sz="2600" b="1" dirty="0">
                <a:cs typeface="Times New Roman" panose="02020603050405020304" pitchFamily="18" charset="0"/>
              </a:rPr>
              <a:t>εγγενώς</a:t>
            </a:r>
            <a:r>
              <a:rPr lang="el-GR" altLang="en-US" sz="2600" dirty="0">
                <a:cs typeface="Times New Roman" panose="02020603050405020304" pitchFamily="18" charset="0"/>
              </a:rPr>
              <a:t>. Οι </a:t>
            </a:r>
            <a:r>
              <a:rPr lang="el-GR" altLang="en-US" sz="2600" b="1" dirty="0">
                <a:cs typeface="Times New Roman" panose="02020603050405020304" pitchFamily="18" charset="0"/>
              </a:rPr>
              <a:t>παραλλαγές</a:t>
            </a:r>
            <a:r>
              <a:rPr lang="el-GR" altLang="en-US" sz="2600" dirty="0">
                <a:cs typeface="Times New Roman" panose="02020603050405020304" pitchFamily="18" charset="0"/>
              </a:rPr>
              <a:t> υπάρχουν στις </a:t>
            </a:r>
            <a:r>
              <a:rPr lang="el-GR" altLang="en-US" sz="2600" b="1" dirty="0">
                <a:cs typeface="Times New Roman" panose="02020603050405020304" pitchFamily="18" charset="0"/>
              </a:rPr>
              <a:t>αναπαραγωγικές συνήθειες </a:t>
            </a:r>
            <a:r>
              <a:rPr lang="el-GR" altLang="en-US" sz="2600" dirty="0">
                <a:cs typeface="Times New Roman" panose="02020603050405020304" pitchFamily="18" charset="0"/>
              </a:rPr>
              <a:t>και στις </a:t>
            </a:r>
            <a:r>
              <a:rPr lang="el-GR" altLang="en-US" sz="2600" b="1" dirty="0">
                <a:cs typeface="Times New Roman" panose="02020603050405020304" pitchFamily="18" charset="0"/>
              </a:rPr>
              <a:t>μεθόδους γονιμοποίησης</a:t>
            </a:r>
            <a:r>
              <a:rPr lang="el-GR" altLang="en-US" sz="2600" dirty="0">
                <a:cs typeface="Times New Roman" panose="02020603050405020304" pitchFamily="18" charset="0"/>
              </a:rPr>
              <a:t>. </a:t>
            </a:r>
          </a:p>
          <a:p>
            <a:pPr marL="182880" indent="0">
              <a:lnSpc>
                <a:spcPct val="100000"/>
              </a:lnSpc>
              <a:spcBef>
                <a:spcPts val="1800"/>
              </a:spcBef>
              <a:buNone/>
            </a:pPr>
            <a:r>
              <a:rPr lang="el-GR" altLang="en-US" sz="2600" dirty="0">
                <a:cs typeface="Times New Roman" panose="02020603050405020304" pitchFamily="18" charset="0"/>
              </a:rPr>
              <a:t>Τα συστήματα αναπαραγωγής αποτελούνται:</a:t>
            </a:r>
          </a:p>
          <a:p>
            <a:pPr marL="182880" indent="0">
              <a:lnSpc>
                <a:spcPct val="100000"/>
              </a:lnSpc>
              <a:spcBef>
                <a:spcPts val="1800"/>
              </a:spcBef>
              <a:buNone/>
            </a:pPr>
            <a:r>
              <a:rPr lang="el-GR" altLang="en-US" sz="2600" dirty="0">
                <a:cs typeface="Times New Roman" panose="02020603050405020304" pitchFamily="18" charset="0"/>
              </a:rPr>
              <a:t>1) Από τα </a:t>
            </a:r>
            <a:r>
              <a:rPr lang="el-GR" altLang="en-US" sz="2600" b="1" dirty="0">
                <a:cs typeface="Times New Roman" panose="02020603050405020304" pitchFamily="18" charset="0"/>
              </a:rPr>
              <a:t>πρωτεύοντα όργανα</a:t>
            </a:r>
            <a:r>
              <a:rPr lang="el-GR" altLang="en-US" sz="2600" dirty="0">
                <a:cs typeface="Times New Roman" panose="02020603050405020304" pitchFamily="18" charset="0"/>
              </a:rPr>
              <a:t>: </a:t>
            </a:r>
            <a:r>
              <a:rPr lang="el-GR" altLang="en-US" sz="2600" b="1" dirty="0" err="1">
                <a:cs typeface="Times New Roman" panose="02020603050405020304" pitchFamily="18" charset="0"/>
              </a:rPr>
              <a:t>γονάδες</a:t>
            </a:r>
            <a:r>
              <a:rPr lang="el-GR" altLang="en-US" sz="2600" b="1" dirty="0">
                <a:cs typeface="Times New Roman" panose="02020603050405020304" pitchFamily="18" charset="0"/>
              </a:rPr>
              <a:t> </a:t>
            </a:r>
            <a:r>
              <a:rPr lang="el-GR" altLang="en-US" sz="2600" dirty="0">
                <a:cs typeface="Times New Roman" panose="02020603050405020304" pitchFamily="18" charset="0"/>
              </a:rPr>
              <a:t>που παράγουν ωάρια, σπερματοζωάρια και γενετήσιες </a:t>
            </a:r>
            <a:r>
              <a:rPr lang="el-GR" altLang="en-US" sz="2600" dirty="0" smtClean="0">
                <a:cs typeface="Times New Roman" panose="02020603050405020304" pitchFamily="18" charset="0"/>
              </a:rPr>
              <a:t>ορμόνες.</a:t>
            </a:r>
            <a:endParaRPr lang="en-GB" altLang="en-US" sz="2600" dirty="0">
              <a:cs typeface="Times New Roman" panose="02020603050405020304" pitchFamily="18" charset="0"/>
            </a:endParaRP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48</a:t>
            </a:fld>
            <a:endParaRPr lang="en-US"/>
          </a:p>
        </p:txBody>
      </p:sp>
    </p:spTree>
    <p:extLst>
      <p:ext uri="{BB962C8B-B14F-4D97-AF65-F5344CB8AC3E}">
        <p14:creationId xmlns:p14="http://schemas.microsoft.com/office/powerpoint/2010/main" val="3340442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cs typeface="Times New Roman" panose="02020603050405020304" pitchFamily="18" charset="0"/>
              </a:rPr>
              <a:t>Συστήματα Αναπαραγωγής 1</a:t>
            </a:r>
            <a:r>
              <a:rPr lang="en-US" altLang="en-US" dirty="0" smtClean="0">
                <a:cs typeface="Times New Roman" panose="02020603050405020304" pitchFamily="18" charset="0"/>
              </a:rPr>
              <a:t>/2</a:t>
            </a:r>
            <a:endParaRPr lang="en-US" dirty="0"/>
          </a:p>
        </p:txBody>
      </p:sp>
      <p:sp>
        <p:nvSpPr>
          <p:cNvPr id="2" name="Θέση περιεχομένου 1"/>
          <p:cNvSpPr>
            <a:spLocks noGrp="1"/>
          </p:cNvSpPr>
          <p:nvPr>
            <p:ph idx="1"/>
          </p:nvPr>
        </p:nvSpPr>
        <p:spPr/>
        <p:txBody>
          <a:bodyPr>
            <a:normAutofit/>
          </a:bodyPr>
          <a:lstStyle/>
          <a:p>
            <a:pPr marL="182880" indent="0">
              <a:lnSpc>
                <a:spcPct val="100000"/>
              </a:lnSpc>
              <a:spcBef>
                <a:spcPts val="1800"/>
              </a:spcBef>
              <a:buNone/>
            </a:pPr>
            <a:r>
              <a:rPr lang="el-GR" altLang="en-US" sz="2600" dirty="0">
                <a:cs typeface="Times New Roman" panose="02020603050405020304" pitchFamily="18" charset="0"/>
              </a:rPr>
              <a:t>Τα βασικά στοιχεία του αναπαραγωγικού συστήματος </a:t>
            </a:r>
            <a:r>
              <a:rPr lang="el-GR" altLang="en-US" sz="2600" b="1" dirty="0">
                <a:cs typeface="Times New Roman" panose="02020603050405020304" pitchFamily="18" charset="0"/>
              </a:rPr>
              <a:t>είναι κοινά </a:t>
            </a:r>
            <a:r>
              <a:rPr lang="el-GR" altLang="en-US" sz="2600" dirty="0">
                <a:cs typeface="Times New Roman" panose="02020603050405020304" pitchFamily="18" charset="0"/>
              </a:rPr>
              <a:t>στους οργανισμούς που αναπαράγονται </a:t>
            </a:r>
            <a:r>
              <a:rPr lang="el-GR" altLang="en-US" sz="2600" b="1" dirty="0">
                <a:cs typeface="Times New Roman" panose="02020603050405020304" pitchFamily="18" charset="0"/>
              </a:rPr>
              <a:t>εγγενώς</a:t>
            </a:r>
            <a:r>
              <a:rPr lang="el-GR" altLang="en-US" sz="2600" dirty="0">
                <a:cs typeface="Times New Roman" panose="02020603050405020304" pitchFamily="18" charset="0"/>
              </a:rPr>
              <a:t>. Οι </a:t>
            </a:r>
            <a:r>
              <a:rPr lang="el-GR" altLang="en-US" sz="2600" b="1" dirty="0">
                <a:cs typeface="Times New Roman" panose="02020603050405020304" pitchFamily="18" charset="0"/>
              </a:rPr>
              <a:t>παραλλαγές</a:t>
            </a:r>
            <a:r>
              <a:rPr lang="el-GR" altLang="en-US" sz="2600" dirty="0">
                <a:cs typeface="Times New Roman" panose="02020603050405020304" pitchFamily="18" charset="0"/>
              </a:rPr>
              <a:t> υπάρχουν στις </a:t>
            </a:r>
            <a:r>
              <a:rPr lang="el-GR" altLang="en-US" sz="2600" b="1" dirty="0">
                <a:cs typeface="Times New Roman" panose="02020603050405020304" pitchFamily="18" charset="0"/>
              </a:rPr>
              <a:t>αναπαραγωγικές συνήθειες </a:t>
            </a:r>
            <a:r>
              <a:rPr lang="el-GR" altLang="en-US" sz="2600" dirty="0">
                <a:cs typeface="Times New Roman" panose="02020603050405020304" pitchFamily="18" charset="0"/>
              </a:rPr>
              <a:t>και στις </a:t>
            </a:r>
            <a:r>
              <a:rPr lang="el-GR" altLang="en-US" sz="2600" b="1" dirty="0">
                <a:cs typeface="Times New Roman" panose="02020603050405020304" pitchFamily="18" charset="0"/>
              </a:rPr>
              <a:t>μεθόδους γονιμοποίησης</a:t>
            </a:r>
            <a:r>
              <a:rPr lang="el-GR" altLang="en-US" sz="2600" dirty="0">
                <a:cs typeface="Times New Roman" panose="02020603050405020304" pitchFamily="18" charset="0"/>
              </a:rPr>
              <a:t>. </a:t>
            </a:r>
          </a:p>
          <a:p>
            <a:pPr marL="182880" indent="0">
              <a:lnSpc>
                <a:spcPct val="100000"/>
              </a:lnSpc>
              <a:spcBef>
                <a:spcPts val="1800"/>
              </a:spcBef>
              <a:buNone/>
            </a:pPr>
            <a:r>
              <a:rPr lang="el-GR" altLang="en-US" sz="2600" dirty="0">
                <a:cs typeface="Times New Roman" panose="02020603050405020304" pitchFamily="18" charset="0"/>
              </a:rPr>
              <a:t>Τα συστήματα αναπαραγωγής αποτελούνται:</a:t>
            </a:r>
          </a:p>
          <a:p>
            <a:pPr marL="182880" indent="0">
              <a:lnSpc>
                <a:spcPct val="100000"/>
              </a:lnSpc>
              <a:spcBef>
                <a:spcPts val="1800"/>
              </a:spcBef>
              <a:buNone/>
            </a:pPr>
            <a:r>
              <a:rPr lang="el-GR" altLang="en-US" sz="2600" dirty="0">
                <a:cs typeface="Times New Roman" panose="02020603050405020304" pitchFamily="18" charset="0"/>
              </a:rPr>
              <a:t>1) Από τα </a:t>
            </a:r>
            <a:r>
              <a:rPr lang="el-GR" altLang="en-US" sz="2600" b="1" dirty="0">
                <a:cs typeface="Times New Roman" panose="02020603050405020304" pitchFamily="18" charset="0"/>
              </a:rPr>
              <a:t>πρωτεύοντα όργανα</a:t>
            </a:r>
            <a:r>
              <a:rPr lang="el-GR" altLang="en-US" sz="2600" dirty="0">
                <a:cs typeface="Times New Roman" panose="02020603050405020304" pitchFamily="18" charset="0"/>
              </a:rPr>
              <a:t>: </a:t>
            </a:r>
            <a:r>
              <a:rPr lang="el-GR" altLang="en-US" sz="2600" b="1" dirty="0" err="1">
                <a:cs typeface="Times New Roman" panose="02020603050405020304" pitchFamily="18" charset="0"/>
              </a:rPr>
              <a:t>γονάδες</a:t>
            </a:r>
            <a:r>
              <a:rPr lang="el-GR" altLang="en-US" sz="2600" b="1" dirty="0">
                <a:cs typeface="Times New Roman" panose="02020603050405020304" pitchFamily="18" charset="0"/>
              </a:rPr>
              <a:t> </a:t>
            </a:r>
            <a:r>
              <a:rPr lang="el-GR" altLang="en-US" sz="2600" dirty="0">
                <a:cs typeface="Times New Roman" panose="02020603050405020304" pitchFamily="18" charset="0"/>
              </a:rPr>
              <a:t>που παράγουν ωάρια, σπερματοζωάρια και γενετήσιες </a:t>
            </a:r>
            <a:r>
              <a:rPr lang="el-GR" altLang="en-US" sz="2600" dirty="0" smtClean="0">
                <a:cs typeface="Times New Roman" panose="02020603050405020304" pitchFamily="18" charset="0"/>
              </a:rPr>
              <a:t>ορμόνες.</a:t>
            </a:r>
            <a:endParaRPr lang="en-GB" altLang="en-US" sz="2600" dirty="0">
              <a:cs typeface="Times New Roman" panose="02020603050405020304" pitchFamily="18" charset="0"/>
            </a:endParaRP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49</a:t>
            </a:fld>
            <a:endParaRPr lang="en-US"/>
          </a:p>
        </p:txBody>
      </p:sp>
    </p:spTree>
    <p:extLst>
      <p:ext uri="{BB962C8B-B14F-4D97-AF65-F5344CB8AC3E}">
        <p14:creationId xmlns:p14="http://schemas.microsoft.com/office/powerpoint/2010/main" val="3340442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05872" y="425835"/>
            <a:ext cx="8119027" cy="1325563"/>
          </a:xfrm>
        </p:spPr>
        <p:txBody>
          <a:bodyPr>
            <a:noAutofit/>
          </a:bodyPr>
          <a:lstStyle/>
          <a:p>
            <a:r>
              <a:rPr lang="el-GR" altLang="en-US" dirty="0" smtClean="0">
                <a:solidFill>
                  <a:srgbClr val="0070C0"/>
                </a:solidFill>
                <a:cs typeface="Times New Roman" panose="02020603050405020304" pitchFamily="18" charset="0"/>
              </a:rPr>
              <a:t>Χαρακτηριστικά</a:t>
            </a:r>
            <a:endParaRPr lang="en-US" dirty="0">
              <a:solidFill>
                <a:srgbClr val="0070C0"/>
              </a:solidFill>
            </a:endParaRPr>
          </a:p>
        </p:txBody>
      </p:sp>
      <p:sp>
        <p:nvSpPr>
          <p:cNvPr id="6" name="Θέση περιεχομένου 5"/>
          <p:cNvSpPr>
            <a:spLocks noGrp="1"/>
          </p:cNvSpPr>
          <p:nvPr>
            <p:ph idx="1"/>
          </p:nvPr>
        </p:nvSpPr>
        <p:spPr>
          <a:xfrm>
            <a:off x="605872" y="1514651"/>
            <a:ext cx="8343900" cy="4739504"/>
          </a:xfrm>
        </p:spPr>
        <p:txBody>
          <a:bodyPr>
            <a:noAutofit/>
          </a:bodyPr>
          <a:lstStyle/>
          <a:p>
            <a:pPr marL="182880" indent="0">
              <a:lnSpc>
                <a:spcPct val="100000"/>
              </a:lnSpc>
              <a:spcBef>
                <a:spcPts val="600"/>
              </a:spcBef>
              <a:buNone/>
            </a:pPr>
            <a:r>
              <a:rPr lang="el-GR" altLang="en-US" sz="2400" b="1" dirty="0">
                <a:cs typeface="Times New Roman" panose="02020603050405020304" pitchFamily="18" charset="0"/>
              </a:rPr>
              <a:t>Δεν περιλαμβάνει: </a:t>
            </a:r>
          </a:p>
          <a:p>
            <a:pPr marL="182880" indent="0">
              <a:lnSpc>
                <a:spcPct val="100000"/>
              </a:lnSpc>
              <a:spcBef>
                <a:spcPts val="600"/>
              </a:spcBef>
              <a:buNone/>
            </a:pPr>
            <a:r>
              <a:rPr lang="el-GR" altLang="en-US" sz="2400" dirty="0">
                <a:cs typeface="Times New Roman" panose="02020603050405020304" pitchFamily="18" charset="0"/>
              </a:rPr>
              <a:t>1) Μειωτική διαίρεση των </a:t>
            </a:r>
            <a:r>
              <a:rPr lang="el-GR" altLang="en-US" sz="2400" dirty="0" smtClean="0">
                <a:cs typeface="Times New Roman" panose="02020603050405020304" pitchFamily="18" charset="0"/>
              </a:rPr>
              <a:t>κυττάρων. </a:t>
            </a:r>
            <a:endParaRPr lang="el-GR" altLang="en-US" sz="2400" dirty="0">
              <a:cs typeface="Times New Roman" panose="02020603050405020304" pitchFamily="18" charset="0"/>
            </a:endParaRPr>
          </a:p>
          <a:p>
            <a:pPr marL="182880" indent="0">
              <a:lnSpc>
                <a:spcPct val="100000"/>
              </a:lnSpc>
              <a:spcBef>
                <a:spcPts val="600"/>
              </a:spcBef>
              <a:buNone/>
            </a:pPr>
            <a:r>
              <a:rPr lang="el-GR" altLang="en-US" sz="2400" dirty="0">
                <a:cs typeface="Times New Roman" panose="02020603050405020304" pitchFamily="18" charset="0"/>
              </a:rPr>
              <a:t>2) μείωση της σειράς </a:t>
            </a:r>
            <a:r>
              <a:rPr lang="el-GR" altLang="en-US" sz="2400" dirty="0" smtClean="0">
                <a:cs typeface="Times New Roman" panose="02020603050405020304" pitchFamily="18" charset="0"/>
              </a:rPr>
              <a:t>χρωμοσωμάτων.</a:t>
            </a:r>
            <a:endParaRPr lang="el-GR" altLang="en-US" sz="2400" dirty="0">
              <a:cs typeface="Times New Roman" panose="02020603050405020304" pitchFamily="18" charset="0"/>
            </a:endParaRPr>
          </a:p>
          <a:p>
            <a:pPr marL="182880" indent="0">
              <a:lnSpc>
                <a:spcPct val="100000"/>
              </a:lnSpc>
              <a:spcBef>
                <a:spcPts val="600"/>
              </a:spcBef>
              <a:buNone/>
            </a:pPr>
            <a:r>
              <a:rPr lang="el-GR" altLang="en-US" sz="2400" dirty="0">
                <a:cs typeface="Times New Roman" panose="02020603050405020304" pitchFamily="18" charset="0"/>
              </a:rPr>
              <a:t>3) </a:t>
            </a:r>
            <a:r>
              <a:rPr lang="el-GR" altLang="en-US" sz="2400" dirty="0" smtClean="0">
                <a:cs typeface="Times New Roman" panose="02020603050405020304" pitchFamily="18" charset="0"/>
              </a:rPr>
              <a:t>Γονιμοποίηση.</a:t>
            </a:r>
          </a:p>
          <a:p>
            <a:pPr marL="640080" indent="-457200">
              <a:lnSpc>
                <a:spcPct val="100000"/>
              </a:lnSpc>
              <a:spcBef>
                <a:spcPts val="600"/>
              </a:spcBef>
            </a:pPr>
            <a:r>
              <a:rPr lang="el-GR" altLang="en-US" sz="2400" dirty="0" smtClean="0">
                <a:cs typeface="Times New Roman" panose="02020603050405020304" pitchFamily="18" charset="0"/>
              </a:rPr>
              <a:t>Μπορεί </a:t>
            </a:r>
            <a:r>
              <a:rPr lang="el-GR" altLang="en-US" sz="2400" dirty="0">
                <a:cs typeface="Times New Roman" panose="02020603050405020304" pitchFamily="18" charset="0"/>
              </a:rPr>
              <a:t>να αναφερθεί και ως </a:t>
            </a:r>
            <a:r>
              <a:rPr lang="el-GR" altLang="en-US" sz="2400" b="1" dirty="0">
                <a:cs typeface="Times New Roman" panose="02020603050405020304" pitchFamily="18" charset="0"/>
              </a:rPr>
              <a:t>Αγομογένεση</a:t>
            </a:r>
            <a:r>
              <a:rPr lang="el-GR" altLang="en-US" sz="2400" dirty="0">
                <a:cs typeface="Times New Roman" panose="02020603050405020304" pitchFamily="18" charset="0"/>
              </a:rPr>
              <a:t> που είναι η αναπαραγωγή χωρίς σύζευξη </a:t>
            </a:r>
            <a:r>
              <a:rPr lang="el-GR" altLang="en-US" sz="2400" dirty="0" smtClean="0">
                <a:cs typeface="Times New Roman" panose="02020603050405020304" pitchFamily="18" charset="0"/>
              </a:rPr>
              <a:t>γαμετών.</a:t>
            </a:r>
            <a:endParaRPr lang="el-GR" altLang="en-US" sz="2400" dirty="0">
              <a:cs typeface="Times New Roman" panose="02020603050405020304" pitchFamily="18" charset="0"/>
            </a:endParaRPr>
          </a:p>
          <a:p>
            <a:pPr marL="640080" indent="-457200">
              <a:lnSpc>
                <a:spcPct val="100000"/>
              </a:lnSpc>
              <a:spcBef>
                <a:spcPts val="600"/>
              </a:spcBef>
            </a:pPr>
            <a:r>
              <a:rPr lang="el-GR" altLang="en-US" sz="2400" dirty="0" smtClean="0">
                <a:cs typeface="Times New Roman" panose="02020603050405020304" pitchFamily="18" charset="0"/>
              </a:rPr>
              <a:t>Παρατηρείται </a:t>
            </a:r>
            <a:r>
              <a:rPr lang="el-GR" altLang="en-US" sz="2400" dirty="0">
                <a:cs typeface="Times New Roman" panose="02020603050405020304" pitchFamily="18" charset="0"/>
              </a:rPr>
              <a:t>σε μονοκύτταρους οργανισμούς όπως τα Αρχαία, τα Βακτήρια και τα Πρωτόζωα (</a:t>
            </a:r>
            <a:r>
              <a:rPr lang="el-GR" altLang="en-US" sz="2400" dirty="0" err="1">
                <a:cs typeface="Times New Roman" panose="02020603050405020304" pitchFamily="18" charset="0"/>
              </a:rPr>
              <a:t>ευκαρυωτικοί</a:t>
            </a:r>
            <a:r>
              <a:rPr lang="el-GR" altLang="en-US" sz="2400" dirty="0">
                <a:cs typeface="Times New Roman" panose="02020603050405020304" pitchFamily="18" charset="0"/>
              </a:rPr>
              <a:t> οργανισμοί) καθώς επίσης και σε</a:t>
            </a:r>
            <a:r>
              <a:rPr lang="en-GB" altLang="en-US" sz="2400" dirty="0">
                <a:cs typeface="Times New Roman" panose="02020603050405020304" pitchFamily="18" charset="0"/>
              </a:rPr>
              <a:t> </a:t>
            </a:r>
            <a:r>
              <a:rPr lang="el-GR" altLang="en-US" sz="2400" dirty="0">
                <a:cs typeface="Times New Roman" panose="02020603050405020304" pitchFamily="18" charset="0"/>
              </a:rPr>
              <a:t>αρκετά ασπόνδυλα φύλα όπως </a:t>
            </a:r>
            <a:r>
              <a:rPr lang="el-GR" altLang="en-US" sz="2400" dirty="0" err="1">
                <a:cs typeface="Times New Roman" panose="02020603050405020304" pitchFamily="18" charset="0"/>
              </a:rPr>
              <a:t>Κνιδόζωα</a:t>
            </a:r>
            <a:r>
              <a:rPr lang="el-GR" altLang="en-US" sz="2400" dirty="0">
                <a:cs typeface="Times New Roman" panose="02020603050405020304" pitchFamily="18" charset="0"/>
              </a:rPr>
              <a:t>, </a:t>
            </a:r>
            <a:r>
              <a:rPr lang="en-US" altLang="en-US" sz="2400" dirty="0" smtClean="0">
                <a:cs typeface="Times New Roman" panose="02020603050405020304" pitchFamily="18" charset="0"/>
              </a:rPr>
              <a:t>B</a:t>
            </a:r>
            <a:r>
              <a:rPr lang="el-GR" altLang="en-US" sz="2400" dirty="0" err="1" smtClean="0">
                <a:cs typeface="Times New Roman" panose="02020603050405020304" pitchFamily="18" charset="0"/>
              </a:rPr>
              <a:t>ρυόζωα</a:t>
            </a:r>
            <a:r>
              <a:rPr lang="el-GR" altLang="en-US" sz="2400" dirty="0">
                <a:cs typeface="Times New Roman" panose="02020603050405020304" pitchFamily="18" charset="0"/>
              </a:rPr>
              <a:t>, </a:t>
            </a:r>
            <a:r>
              <a:rPr lang="el-GR" altLang="en-US" sz="2400" dirty="0" err="1">
                <a:cs typeface="Times New Roman" panose="02020603050405020304" pitchFamily="18" charset="0"/>
              </a:rPr>
              <a:t>Δακτυλιοσκώληκες</a:t>
            </a:r>
            <a:r>
              <a:rPr lang="el-GR" altLang="en-US" sz="2400" dirty="0">
                <a:cs typeface="Times New Roman" panose="02020603050405020304" pitchFamily="18" charset="0"/>
              </a:rPr>
              <a:t>, Εχινόδερμα κ.α.</a:t>
            </a:r>
            <a:endParaRPr lang="en-GB" altLang="en-US" sz="2400" dirty="0">
              <a:cs typeface="Times New Roman" panose="02020603050405020304" pitchFamily="18" charset="0"/>
            </a:endParaRPr>
          </a:p>
          <a:p>
            <a:pPr marL="182880" indent="0">
              <a:lnSpc>
                <a:spcPct val="100000"/>
              </a:lnSpc>
              <a:spcBef>
                <a:spcPts val="600"/>
              </a:spcBef>
            </a:pPr>
            <a:endParaRPr lang="en-US" sz="2600" dirty="0"/>
          </a:p>
        </p:txBody>
      </p:sp>
      <p:sp>
        <p:nvSpPr>
          <p:cNvPr id="4" name="Θέση υποσέλιδου 3"/>
          <p:cNvSpPr>
            <a:spLocks noGrp="1"/>
          </p:cNvSpPr>
          <p:nvPr>
            <p:ph type="ftr" sz="quarter" idx="10"/>
          </p:nvPr>
        </p:nvSpPr>
        <p:spPr/>
        <p:txBody>
          <a:bodyPr/>
          <a:lstStyle/>
          <a:p>
            <a:r>
              <a:rPr lang="el-GR" smtClean="0"/>
              <a:t>Ενότητα 4. Η Διαδικασία της Αναπαραγωγής</a:t>
            </a:r>
            <a:endParaRPr lang="en-US"/>
          </a:p>
        </p:txBody>
      </p:sp>
      <p:sp>
        <p:nvSpPr>
          <p:cNvPr id="5" name="Θέση αριθμού διαφάνειας 4"/>
          <p:cNvSpPr>
            <a:spLocks noGrp="1"/>
          </p:cNvSpPr>
          <p:nvPr>
            <p:ph type="sldNum" sz="quarter" idx="11"/>
          </p:nvPr>
        </p:nvSpPr>
        <p:spPr/>
        <p:txBody>
          <a:bodyPr/>
          <a:lstStyle/>
          <a:p>
            <a:fld id="{58A56277-EA16-4AF5-BFB5-E5ECBBB39490}" type="slidenum">
              <a:rPr lang="en-US" smtClean="0"/>
              <a:t>5</a:t>
            </a:fld>
            <a:endParaRPr lang="en-US"/>
          </a:p>
        </p:txBody>
      </p:sp>
    </p:spTree>
    <p:extLst>
      <p:ext uri="{BB962C8B-B14F-4D97-AF65-F5344CB8AC3E}">
        <p14:creationId xmlns:p14="http://schemas.microsoft.com/office/powerpoint/2010/main" val="20588802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cs typeface="Times New Roman" panose="02020603050405020304" pitchFamily="18" charset="0"/>
              </a:rPr>
              <a:t>Συστήματα Αναπαραγωγής 2</a:t>
            </a:r>
            <a:r>
              <a:rPr lang="en-US" altLang="en-US" dirty="0" smtClean="0">
                <a:cs typeface="Times New Roman" panose="02020603050405020304" pitchFamily="18" charset="0"/>
              </a:rPr>
              <a:t>/2</a:t>
            </a:r>
            <a:endParaRPr lang="en-US" dirty="0"/>
          </a:p>
        </p:txBody>
      </p:sp>
      <p:sp>
        <p:nvSpPr>
          <p:cNvPr id="2" name="Θέση περιεχομένου 1"/>
          <p:cNvSpPr>
            <a:spLocks noGrp="1"/>
          </p:cNvSpPr>
          <p:nvPr>
            <p:ph idx="1"/>
          </p:nvPr>
        </p:nvSpPr>
        <p:spPr>
          <a:xfrm>
            <a:off x="628649" y="1645920"/>
            <a:ext cx="8025493" cy="4959668"/>
          </a:xfrm>
        </p:spPr>
        <p:txBody>
          <a:bodyPr>
            <a:normAutofit fontScale="70000" lnSpcReduction="20000"/>
          </a:bodyPr>
          <a:lstStyle/>
          <a:p>
            <a:pPr>
              <a:lnSpc>
                <a:spcPct val="120000"/>
              </a:lnSpc>
              <a:spcBef>
                <a:spcPct val="0"/>
              </a:spcBef>
              <a:buNone/>
            </a:pPr>
            <a:r>
              <a:rPr lang="el-GR" altLang="en-US" dirty="0">
                <a:cs typeface="Times New Roman" panose="02020603050405020304" pitchFamily="18" charset="0"/>
              </a:rPr>
              <a:t>2) </a:t>
            </a:r>
            <a:r>
              <a:rPr lang="el-GR" altLang="en-US" sz="3400" dirty="0">
                <a:cs typeface="Times New Roman" panose="02020603050405020304" pitchFamily="18" charset="0"/>
              </a:rPr>
              <a:t>Από τα </a:t>
            </a:r>
            <a:r>
              <a:rPr lang="el-GR" altLang="en-US" sz="3400" b="1" dirty="0">
                <a:cs typeface="Times New Roman" panose="02020603050405020304" pitchFamily="18" charset="0"/>
              </a:rPr>
              <a:t>δευτερεύοντα όργανα</a:t>
            </a:r>
            <a:r>
              <a:rPr lang="el-GR" altLang="en-US" sz="3400" dirty="0">
                <a:cs typeface="Times New Roman" panose="02020603050405020304" pitchFamily="18" charset="0"/>
              </a:rPr>
              <a:t>: όργανα και ιστοί που βοηθούν τις </a:t>
            </a:r>
            <a:r>
              <a:rPr lang="el-GR" altLang="en-US" sz="3400" dirty="0" err="1">
                <a:cs typeface="Times New Roman" panose="02020603050405020304" pitchFamily="18" charset="0"/>
              </a:rPr>
              <a:t>γονάδες</a:t>
            </a:r>
            <a:r>
              <a:rPr lang="el-GR" altLang="en-US" sz="3400" dirty="0">
                <a:cs typeface="Times New Roman" panose="02020603050405020304" pitchFamily="18" charset="0"/>
              </a:rPr>
              <a:t> στο σχηματισμό και τη διοχέτευση των γαμετών και την υποστήριξη του εμβρύου. </a:t>
            </a:r>
            <a:endParaRPr lang="el-GR" altLang="en-US" sz="3400" dirty="0" smtClean="0">
              <a:cs typeface="Times New Roman" panose="02020603050405020304" pitchFamily="18" charset="0"/>
            </a:endParaRPr>
          </a:p>
          <a:p>
            <a:pPr algn="ctr">
              <a:lnSpc>
                <a:spcPct val="120000"/>
              </a:lnSpc>
              <a:spcBef>
                <a:spcPct val="0"/>
              </a:spcBef>
              <a:buNone/>
            </a:pPr>
            <a:r>
              <a:rPr lang="el-GR" altLang="en-US" sz="3400" i="1" dirty="0" smtClean="0">
                <a:cs typeface="Times New Roman" panose="02020603050405020304" pitchFamily="18" charset="0"/>
              </a:rPr>
              <a:t>Περιλαμβάνουν</a:t>
            </a:r>
            <a:r>
              <a:rPr lang="el-GR" altLang="en-US" sz="3400" i="1" dirty="0" smtClean="0">
                <a:cs typeface="Times New Roman" panose="02020603050405020304" pitchFamily="18" charset="0"/>
              </a:rPr>
              <a:t>:</a:t>
            </a:r>
          </a:p>
          <a:p>
            <a:pPr>
              <a:lnSpc>
                <a:spcPct val="120000"/>
              </a:lnSpc>
              <a:spcBef>
                <a:spcPct val="0"/>
              </a:spcBef>
              <a:buNone/>
            </a:pPr>
            <a:r>
              <a:rPr lang="el-GR" altLang="en-US" sz="3400" dirty="0" smtClean="0">
                <a:cs typeface="Times New Roman" panose="02020603050405020304" pitchFamily="18" charset="0"/>
              </a:rPr>
              <a:t>α) </a:t>
            </a:r>
            <a:r>
              <a:rPr lang="el-GR" altLang="en-US" sz="3400" dirty="0">
                <a:cs typeface="Times New Roman" panose="02020603050405020304" pitchFamily="18" charset="0"/>
              </a:rPr>
              <a:t>τους </a:t>
            </a:r>
            <a:r>
              <a:rPr lang="el-GR" altLang="en-US" sz="3400" b="1" dirty="0">
                <a:cs typeface="Times New Roman" panose="02020603050405020304" pitchFamily="18" charset="0"/>
              </a:rPr>
              <a:t>γεννητικούς αγωγούς </a:t>
            </a:r>
            <a:r>
              <a:rPr lang="el-GR" altLang="en-US" sz="3400" dirty="0">
                <a:cs typeface="Times New Roman" panose="02020603050405020304" pitchFamily="18" charset="0"/>
              </a:rPr>
              <a:t>(σπερματαγωγούς και ωαγωγούς), </a:t>
            </a:r>
            <a:endParaRPr lang="el-GR" altLang="en-US" sz="3400" dirty="0" smtClean="0">
              <a:cs typeface="Times New Roman" panose="02020603050405020304" pitchFamily="18" charset="0"/>
            </a:endParaRPr>
          </a:p>
          <a:p>
            <a:pPr>
              <a:lnSpc>
                <a:spcPct val="120000"/>
              </a:lnSpc>
              <a:spcBef>
                <a:spcPct val="0"/>
              </a:spcBef>
              <a:buNone/>
            </a:pPr>
            <a:r>
              <a:rPr lang="el-GR" altLang="en-US" sz="3400" dirty="0" smtClean="0">
                <a:cs typeface="Times New Roman" panose="02020603050405020304" pitchFamily="18" charset="0"/>
              </a:rPr>
              <a:t>β) </a:t>
            </a:r>
            <a:r>
              <a:rPr lang="el-GR" altLang="en-US" sz="3400" b="1" dirty="0">
                <a:cs typeface="Times New Roman" panose="02020603050405020304" pitchFamily="18" charset="0"/>
              </a:rPr>
              <a:t>βοηθητικά όργανα </a:t>
            </a:r>
            <a:r>
              <a:rPr lang="el-GR" altLang="en-US" sz="3400" dirty="0">
                <a:cs typeface="Times New Roman" panose="02020603050405020304" pitchFamily="18" charset="0"/>
              </a:rPr>
              <a:t>για τη μεταφορά σπερματοζωαρίων στο θηλυκό, </a:t>
            </a:r>
            <a:endParaRPr lang="el-GR" altLang="en-US" sz="3400" dirty="0" smtClean="0">
              <a:cs typeface="Times New Roman" panose="02020603050405020304" pitchFamily="18" charset="0"/>
            </a:endParaRPr>
          </a:p>
          <a:p>
            <a:pPr>
              <a:lnSpc>
                <a:spcPct val="120000"/>
              </a:lnSpc>
              <a:spcBef>
                <a:spcPct val="0"/>
              </a:spcBef>
              <a:buNone/>
            </a:pPr>
            <a:r>
              <a:rPr lang="el-GR" altLang="en-US" sz="3400" dirty="0" smtClean="0">
                <a:cs typeface="Times New Roman" panose="02020603050405020304" pitchFamily="18" charset="0"/>
              </a:rPr>
              <a:t>γ) </a:t>
            </a:r>
            <a:r>
              <a:rPr lang="el-GR" altLang="en-US" sz="3400" b="1" dirty="0">
                <a:cs typeface="Times New Roman" panose="02020603050405020304" pitchFamily="18" charset="0"/>
              </a:rPr>
              <a:t>αποθηκευτικά όργανα </a:t>
            </a:r>
            <a:r>
              <a:rPr lang="el-GR" altLang="en-US" sz="3400" dirty="0">
                <a:cs typeface="Times New Roman" panose="02020603050405020304" pitchFamily="18" charset="0"/>
              </a:rPr>
              <a:t>για τα σπερματοζωάρια ή τη λέκιθο, </a:t>
            </a:r>
            <a:endParaRPr lang="el-GR" altLang="en-US" sz="3400" dirty="0" smtClean="0">
              <a:cs typeface="Times New Roman" panose="02020603050405020304" pitchFamily="18" charset="0"/>
            </a:endParaRPr>
          </a:p>
          <a:p>
            <a:pPr>
              <a:lnSpc>
                <a:spcPct val="120000"/>
              </a:lnSpc>
              <a:spcBef>
                <a:spcPct val="0"/>
              </a:spcBef>
              <a:buNone/>
            </a:pPr>
            <a:r>
              <a:rPr lang="el-GR" altLang="en-US" sz="3400" dirty="0" smtClean="0">
                <a:cs typeface="Times New Roman" panose="02020603050405020304" pitchFamily="18" charset="0"/>
              </a:rPr>
              <a:t>δ) </a:t>
            </a:r>
            <a:r>
              <a:rPr lang="el-GR" altLang="en-US" sz="3400" b="1" dirty="0">
                <a:cs typeface="Times New Roman" panose="02020603050405020304" pitchFamily="18" charset="0"/>
              </a:rPr>
              <a:t>συστήματα συσκευασίας για τα αυγά </a:t>
            </a:r>
            <a:r>
              <a:rPr lang="el-GR" altLang="en-US" sz="3400" dirty="0">
                <a:cs typeface="Times New Roman" panose="02020603050405020304" pitchFamily="18" charset="0"/>
              </a:rPr>
              <a:t>και </a:t>
            </a:r>
            <a:endParaRPr lang="el-GR" altLang="en-US" sz="3400" dirty="0" smtClean="0">
              <a:cs typeface="Times New Roman" panose="02020603050405020304" pitchFamily="18" charset="0"/>
            </a:endParaRPr>
          </a:p>
          <a:p>
            <a:pPr>
              <a:lnSpc>
                <a:spcPct val="120000"/>
              </a:lnSpc>
              <a:spcBef>
                <a:spcPct val="0"/>
              </a:spcBef>
              <a:buNone/>
            </a:pPr>
            <a:r>
              <a:rPr lang="el-GR" altLang="en-US" sz="3400" dirty="0" smtClean="0">
                <a:cs typeface="Times New Roman" panose="02020603050405020304" pitchFamily="18" charset="0"/>
              </a:rPr>
              <a:t>ε) </a:t>
            </a:r>
            <a:r>
              <a:rPr lang="el-GR" altLang="en-US" sz="3400" b="1" dirty="0">
                <a:cs typeface="Times New Roman" panose="02020603050405020304" pitchFamily="18" charset="0"/>
              </a:rPr>
              <a:t>διατροφικά όργανα </a:t>
            </a:r>
            <a:r>
              <a:rPr lang="el-GR" altLang="en-US" sz="3400" dirty="0">
                <a:cs typeface="Times New Roman" panose="02020603050405020304" pitchFamily="18" charset="0"/>
              </a:rPr>
              <a:t>όπως οι λεκιθικοί αδένες και ο πλακούντας.   </a:t>
            </a: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50</a:t>
            </a:fld>
            <a:endParaRPr lang="en-US"/>
          </a:p>
        </p:txBody>
      </p:sp>
    </p:spTree>
    <p:extLst>
      <p:ext uri="{BB962C8B-B14F-4D97-AF65-F5344CB8AC3E}">
        <p14:creationId xmlns:p14="http://schemas.microsoft.com/office/powerpoint/2010/main" val="11599403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sz="4000" dirty="0" smtClean="0">
                <a:cs typeface="Times New Roman" panose="02020603050405020304" pitchFamily="18" charset="0"/>
              </a:rPr>
              <a:t>Συστήματα Αναπαραγωγής </a:t>
            </a:r>
            <a:r>
              <a:rPr lang="el-GR" altLang="en-US" sz="4000" dirty="0" err="1" smtClean="0">
                <a:cs typeface="Times New Roman" panose="02020603050405020304" pitchFamily="18" charset="0"/>
              </a:rPr>
              <a:t>Ασπονδύλων</a:t>
            </a:r>
            <a:r>
              <a:rPr lang="el-GR" altLang="en-US" sz="4000" dirty="0" smtClean="0">
                <a:cs typeface="Times New Roman" panose="02020603050405020304" pitchFamily="18" charset="0"/>
              </a:rPr>
              <a:t> 1</a:t>
            </a:r>
            <a:r>
              <a:rPr lang="en-US" altLang="en-US" sz="4000" dirty="0" smtClean="0">
                <a:cs typeface="Times New Roman" panose="02020603050405020304" pitchFamily="18" charset="0"/>
              </a:rPr>
              <a:t>/3</a:t>
            </a:r>
            <a:endParaRPr lang="en-US" sz="4000" dirty="0"/>
          </a:p>
        </p:txBody>
      </p:sp>
      <p:sp>
        <p:nvSpPr>
          <p:cNvPr id="2" name="Θέση περιεχομένου 1"/>
          <p:cNvSpPr>
            <a:spLocks noGrp="1"/>
          </p:cNvSpPr>
          <p:nvPr>
            <p:ph idx="1"/>
          </p:nvPr>
        </p:nvSpPr>
        <p:spPr>
          <a:xfrm>
            <a:off x="605873" y="1983545"/>
            <a:ext cx="7886700" cy="4341871"/>
          </a:xfrm>
        </p:spPr>
        <p:txBody>
          <a:bodyPr>
            <a:normAutofit/>
          </a:bodyPr>
          <a:lstStyle/>
          <a:p>
            <a:pPr marL="640080" indent="-457200">
              <a:lnSpc>
                <a:spcPct val="100000"/>
              </a:lnSpc>
              <a:spcBef>
                <a:spcPts val="1800"/>
              </a:spcBef>
            </a:pPr>
            <a:r>
              <a:rPr lang="el-GR" altLang="en-US" sz="2600" dirty="0">
                <a:cs typeface="Times New Roman" panose="02020603050405020304" pitchFamily="18" charset="0"/>
              </a:rPr>
              <a:t>Τα </a:t>
            </a:r>
            <a:r>
              <a:rPr lang="el-GR" altLang="en-US" sz="2600" b="1" dirty="0">
                <a:cs typeface="Times New Roman" panose="02020603050405020304" pitchFamily="18" charset="0"/>
              </a:rPr>
              <a:t>Ασπόνδυλα στα οποία γίνεται μεταφορά γαμετών </a:t>
            </a:r>
            <a:r>
              <a:rPr lang="el-GR" altLang="en-US" sz="2600" dirty="0">
                <a:cs typeface="Times New Roman" panose="02020603050405020304" pitchFamily="18" charset="0"/>
              </a:rPr>
              <a:t>από το αρσενικό στο θηλυκό έχουν </a:t>
            </a:r>
            <a:r>
              <a:rPr lang="el-GR" altLang="en-US" sz="2600" b="1" dirty="0">
                <a:cs typeface="Times New Roman" panose="02020603050405020304" pitchFamily="18" charset="0"/>
              </a:rPr>
              <a:t>πολύπλοκα αναπαραγωγικά συστήματα</a:t>
            </a:r>
            <a:r>
              <a:rPr lang="el-GR" altLang="en-US" sz="2600" dirty="0">
                <a:cs typeface="Times New Roman" panose="02020603050405020304" pitchFamily="18" charset="0"/>
              </a:rPr>
              <a:t>. </a:t>
            </a:r>
          </a:p>
          <a:p>
            <a:pPr marL="640080" indent="0">
              <a:lnSpc>
                <a:spcPct val="100000"/>
              </a:lnSpc>
              <a:spcBef>
                <a:spcPts val="1800"/>
              </a:spcBef>
              <a:buNone/>
            </a:pPr>
            <a:r>
              <a:rPr lang="el-GR" altLang="en-US" sz="2600" dirty="0">
                <a:cs typeface="Times New Roman" panose="02020603050405020304" pitchFamily="18" charset="0"/>
              </a:rPr>
              <a:t>Παράδειγμα τα Έντομα: </a:t>
            </a:r>
            <a:r>
              <a:rPr lang="el-GR" altLang="en-US" sz="2600" dirty="0" err="1">
                <a:cs typeface="Times New Roman" panose="02020603050405020304" pitchFamily="18" charset="0"/>
              </a:rPr>
              <a:t>γονοχωριστικοί</a:t>
            </a:r>
            <a:r>
              <a:rPr lang="el-GR" altLang="en-US" sz="2600" dirty="0">
                <a:cs typeface="Times New Roman" panose="02020603050405020304" pitchFamily="18" charset="0"/>
              </a:rPr>
              <a:t> οργανισμοί, χαρακτηρίζονται από εσωτερική γονιμοποίηση με </a:t>
            </a:r>
            <a:r>
              <a:rPr lang="el-GR" altLang="en-US" sz="2600" b="1" dirty="0">
                <a:cs typeface="Times New Roman" panose="02020603050405020304" pitchFamily="18" charset="0"/>
              </a:rPr>
              <a:t>σύζευξη ή σπερματέγχυση</a:t>
            </a:r>
            <a:r>
              <a:rPr lang="el-GR" altLang="en-US" sz="2600" dirty="0">
                <a:cs typeface="Times New Roman" panose="02020603050405020304" pitchFamily="18" charset="0"/>
              </a:rPr>
              <a:t>. </a:t>
            </a:r>
          </a:p>
          <a:p>
            <a:pPr>
              <a:lnSpc>
                <a:spcPct val="100000"/>
              </a:lnSpc>
              <a:spcBef>
                <a:spcPct val="0"/>
              </a:spcBef>
              <a:buNone/>
            </a:pPr>
            <a:endParaRPr lang="el-GR" altLang="en-US" dirty="0">
              <a:cs typeface="Times New Roman" panose="02020603050405020304" pitchFamily="18" charset="0"/>
            </a:endParaRP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51</a:t>
            </a:fld>
            <a:endParaRPr lang="en-US"/>
          </a:p>
        </p:txBody>
      </p:sp>
    </p:spTree>
    <p:extLst>
      <p:ext uri="{BB962C8B-B14F-4D97-AF65-F5344CB8AC3E}">
        <p14:creationId xmlns:p14="http://schemas.microsoft.com/office/powerpoint/2010/main" val="2589856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sz="4000" dirty="0" smtClean="0">
                <a:cs typeface="Times New Roman" panose="02020603050405020304" pitchFamily="18" charset="0"/>
              </a:rPr>
              <a:t>Συστήματα Αναπαραγωγής </a:t>
            </a:r>
            <a:r>
              <a:rPr lang="el-GR" altLang="en-US" sz="4000" dirty="0" err="1" smtClean="0">
                <a:cs typeface="Times New Roman" panose="02020603050405020304" pitchFamily="18" charset="0"/>
              </a:rPr>
              <a:t>Ασπονδύλων</a:t>
            </a:r>
            <a:r>
              <a:rPr lang="el-GR" altLang="en-US" sz="4000" dirty="0" smtClean="0">
                <a:cs typeface="Times New Roman" panose="02020603050405020304" pitchFamily="18" charset="0"/>
              </a:rPr>
              <a:t> 2</a:t>
            </a:r>
            <a:r>
              <a:rPr lang="en-US" altLang="en-US" sz="4000" dirty="0" smtClean="0">
                <a:cs typeface="Times New Roman" panose="02020603050405020304" pitchFamily="18" charset="0"/>
              </a:rPr>
              <a:t>/3</a:t>
            </a:r>
            <a:endParaRPr lang="en-US" sz="4000" dirty="0"/>
          </a:p>
        </p:txBody>
      </p:sp>
      <p:sp>
        <p:nvSpPr>
          <p:cNvPr id="7" name="Θέση περιεχομένου 6"/>
          <p:cNvSpPr>
            <a:spLocks noGrp="1"/>
          </p:cNvSpPr>
          <p:nvPr>
            <p:ph idx="1"/>
          </p:nvPr>
        </p:nvSpPr>
        <p:spPr>
          <a:xfrm>
            <a:off x="605873" y="2138289"/>
            <a:ext cx="7909478" cy="4040588"/>
          </a:xfrm>
        </p:spPr>
        <p:txBody>
          <a:bodyPr/>
          <a:lstStyle/>
          <a:p>
            <a:pPr>
              <a:lnSpc>
                <a:spcPct val="100000"/>
              </a:lnSpc>
            </a:pPr>
            <a:r>
              <a:rPr lang="el-GR" altLang="en-US" sz="2600" dirty="0">
                <a:cs typeface="Times New Roman" panose="02020603050405020304" pitchFamily="18" charset="0"/>
              </a:rPr>
              <a:t>Αντίθετα τα Ασπόνδυλα που απελευθερώνουν τους γαμέτες τους στο υδάτινο περιβάλλον για εξωτερική γονιμοποίηση έχουν απλούστερες κατασκευές. Παράδειγμα </a:t>
            </a:r>
            <a:r>
              <a:rPr lang="el-GR" altLang="en-US" sz="2600" b="1" dirty="0">
                <a:cs typeface="Times New Roman" panose="02020603050405020304" pitchFamily="18" charset="0"/>
              </a:rPr>
              <a:t>οι </a:t>
            </a:r>
            <a:r>
              <a:rPr lang="el-GR" altLang="en-US" sz="2600" b="1" dirty="0" err="1">
                <a:cs typeface="Times New Roman" panose="02020603050405020304" pitchFamily="18" charset="0"/>
              </a:rPr>
              <a:t>Πολύχαιτοι</a:t>
            </a:r>
            <a:r>
              <a:rPr lang="el-GR" altLang="en-US" sz="2600" b="1" dirty="0">
                <a:cs typeface="Times New Roman" panose="02020603050405020304" pitchFamily="18" charset="0"/>
              </a:rPr>
              <a:t> </a:t>
            </a:r>
            <a:r>
              <a:rPr lang="el-GR" altLang="en-US" sz="2600" b="1" dirty="0" err="1">
                <a:cs typeface="Times New Roman" panose="02020603050405020304" pitchFamily="18" charset="0"/>
              </a:rPr>
              <a:t>Δακτυλιοσκώληκες</a:t>
            </a:r>
            <a:r>
              <a:rPr lang="el-GR" altLang="en-US" sz="2600" b="1" dirty="0">
                <a:cs typeface="Times New Roman" panose="02020603050405020304" pitchFamily="18" charset="0"/>
              </a:rPr>
              <a:t> δεν έχουν μόνιμα όργανα αναπαραγωγής</a:t>
            </a:r>
            <a:r>
              <a:rPr lang="el-GR" altLang="en-US" sz="2600" dirty="0">
                <a:cs typeface="Times New Roman" panose="02020603050405020304" pitchFamily="18" charset="0"/>
              </a:rPr>
              <a:t> και οι ώριμοι γαμέτες αποβάλλονται μέσω του </a:t>
            </a:r>
            <a:r>
              <a:rPr lang="el-GR" altLang="en-US" sz="2600" dirty="0" err="1">
                <a:cs typeface="Times New Roman" panose="02020603050405020304" pitchFamily="18" charset="0"/>
              </a:rPr>
              <a:t>κοιλωματικού</a:t>
            </a:r>
            <a:r>
              <a:rPr lang="el-GR" altLang="en-US" sz="2600" dirty="0">
                <a:cs typeface="Times New Roman" panose="02020603050405020304" pitchFamily="18" charset="0"/>
              </a:rPr>
              <a:t> ή του </a:t>
            </a:r>
            <a:r>
              <a:rPr lang="el-GR" altLang="en-US" sz="2600" dirty="0" err="1">
                <a:cs typeface="Times New Roman" panose="02020603050405020304" pitchFamily="18" charset="0"/>
              </a:rPr>
              <a:t>νεφριδιακού</a:t>
            </a:r>
            <a:r>
              <a:rPr lang="el-GR" altLang="en-US" sz="2600" dirty="0">
                <a:cs typeface="Times New Roman" panose="02020603050405020304" pitchFamily="18" charset="0"/>
              </a:rPr>
              <a:t> αγωγού. </a:t>
            </a:r>
          </a:p>
          <a:p>
            <a:endParaRPr lang="en-US" dirty="0"/>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52</a:t>
            </a:fld>
            <a:endParaRPr lang="en-US"/>
          </a:p>
        </p:txBody>
      </p:sp>
    </p:spTree>
    <p:extLst>
      <p:ext uri="{BB962C8B-B14F-4D97-AF65-F5344CB8AC3E}">
        <p14:creationId xmlns:p14="http://schemas.microsoft.com/office/powerpoint/2010/main" val="9853359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sz="4000" dirty="0" smtClean="0">
                <a:cs typeface="Times New Roman" panose="02020603050405020304" pitchFamily="18" charset="0"/>
              </a:rPr>
              <a:t>Συστήματα Αναπαραγωγής </a:t>
            </a:r>
            <a:r>
              <a:rPr lang="el-GR" altLang="en-US" sz="4000" dirty="0" err="1" smtClean="0">
                <a:cs typeface="Times New Roman" panose="02020603050405020304" pitchFamily="18" charset="0"/>
              </a:rPr>
              <a:t>Ασπονδύλων</a:t>
            </a:r>
            <a:r>
              <a:rPr lang="el-GR" altLang="en-US" sz="4000" dirty="0" smtClean="0">
                <a:cs typeface="Times New Roman" panose="02020603050405020304" pitchFamily="18" charset="0"/>
              </a:rPr>
              <a:t> 3</a:t>
            </a:r>
            <a:r>
              <a:rPr lang="en-US" altLang="en-US" sz="4000" dirty="0" smtClean="0">
                <a:cs typeface="Times New Roman" panose="02020603050405020304" pitchFamily="18" charset="0"/>
              </a:rPr>
              <a:t>/3</a:t>
            </a:r>
            <a:endParaRPr lang="en-US" sz="4000" dirty="0"/>
          </a:p>
        </p:txBody>
      </p:sp>
      <p:pic>
        <p:nvPicPr>
          <p:cNvPr id="2" name="Θέση περιεχομένου 1"/>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998382" y="1627321"/>
            <a:ext cx="7175208" cy="4698867"/>
          </a:xfrm>
        </p:spPr>
      </p:pic>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53</a:t>
            </a:fld>
            <a:endParaRPr lang="en-US"/>
          </a:p>
        </p:txBody>
      </p:sp>
      <p:sp>
        <p:nvSpPr>
          <p:cNvPr id="6" name="TextBox 5"/>
          <p:cNvSpPr txBox="1"/>
          <p:nvPr/>
        </p:nvSpPr>
        <p:spPr>
          <a:xfrm>
            <a:off x="7756078" y="6049189"/>
            <a:ext cx="341760" cy="276999"/>
          </a:xfrm>
          <a:prstGeom prst="rect">
            <a:avLst/>
          </a:prstGeom>
          <a:noFill/>
        </p:spPr>
        <p:txBody>
          <a:bodyPr wrap="none" rtlCol="0">
            <a:spAutoFit/>
          </a:bodyPr>
          <a:lstStyle/>
          <a:p>
            <a:r>
              <a:rPr lang="el-GR" sz="1200" b="1" dirty="0" smtClean="0"/>
              <a:t>15</a:t>
            </a:r>
            <a:endParaRPr lang="el-GR" sz="1200" b="1" dirty="0"/>
          </a:p>
        </p:txBody>
      </p:sp>
    </p:spTree>
    <p:extLst>
      <p:ext uri="{BB962C8B-B14F-4D97-AF65-F5344CB8AC3E}">
        <p14:creationId xmlns:p14="http://schemas.microsoft.com/office/powerpoint/2010/main" val="1837106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sz="4000" dirty="0" smtClean="0">
                <a:cs typeface="Times New Roman" panose="02020603050405020304" pitchFamily="18" charset="0"/>
              </a:rPr>
              <a:t>Συστήματα Αναπαραγωγής </a:t>
            </a:r>
            <a:r>
              <a:rPr lang="el-GR" altLang="en-US" sz="4000" dirty="0" err="1" smtClean="0">
                <a:cs typeface="Times New Roman" panose="02020603050405020304" pitchFamily="18" charset="0"/>
              </a:rPr>
              <a:t>Σπονδυλοζώων</a:t>
            </a:r>
            <a:r>
              <a:rPr lang="el-GR" altLang="en-US" sz="4000" dirty="0" smtClean="0">
                <a:cs typeface="Times New Roman" panose="02020603050405020304" pitchFamily="18" charset="0"/>
              </a:rPr>
              <a:t>, </a:t>
            </a:r>
            <a:r>
              <a:rPr lang="el-GR" altLang="en-US" sz="4000" dirty="0" smtClean="0">
                <a:cs typeface="Times New Roman" panose="02020603050405020304" pitchFamily="18" charset="0"/>
              </a:rPr>
              <a:t>Αρσενικά 1</a:t>
            </a:r>
            <a:r>
              <a:rPr lang="en-US" altLang="en-US" sz="4000" dirty="0" smtClean="0">
                <a:cs typeface="Times New Roman" panose="02020603050405020304" pitchFamily="18" charset="0"/>
              </a:rPr>
              <a:t>/3</a:t>
            </a:r>
            <a:endParaRPr lang="en-US" sz="4000" dirty="0"/>
          </a:p>
        </p:txBody>
      </p:sp>
      <p:sp>
        <p:nvSpPr>
          <p:cNvPr id="5" name="Θέση περιεχομένου 4"/>
          <p:cNvSpPr>
            <a:spLocks noGrp="1"/>
          </p:cNvSpPr>
          <p:nvPr>
            <p:ph idx="1"/>
          </p:nvPr>
        </p:nvSpPr>
        <p:spPr>
          <a:xfrm>
            <a:off x="605873" y="1899851"/>
            <a:ext cx="7994845" cy="4425565"/>
          </a:xfrm>
        </p:spPr>
        <p:txBody>
          <a:bodyPr>
            <a:normAutofit/>
          </a:bodyPr>
          <a:lstStyle/>
          <a:p>
            <a:pPr>
              <a:lnSpc>
                <a:spcPct val="100000"/>
              </a:lnSpc>
            </a:pPr>
            <a:r>
              <a:rPr lang="el-GR" altLang="en-US" sz="2600" dirty="0">
                <a:cs typeface="Times New Roman" panose="02020603050405020304" pitchFamily="18" charset="0"/>
              </a:rPr>
              <a:t>Το </a:t>
            </a:r>
            <a:r>
              <a:rPr lang="el-GR" altLang="en-US" sz="2600" b="1" dirty="0">
                <a:cs typeface="Times New Roman" panose="02020603050405020304" pitchFamily="18" charset="0"/>
              </a:rPr>
              <a:t>αναπαραγωγικό και απεκκριτικό σύστημα </a:t>
            </a:r>
            <a:r>
              <a:rPr lang="el-GR" altLang="en-US" sz="2600" dirty="0">
                <a:cs typeface="Times New Roman" panose="02020603050405020304" pitchFamily="18" charset="0"/>
              </a:rPr>
              <a:t>ονομάζονται από κοινού </a:t>
            </a:r>
            <a:r>
              <a:rPr lang="el-GR" altLang="en-US" sz="2600" b="1" dirty="0">
                <a:cs typeface="Times New Roman" panose="02020603050405020304" pitchFamily="18" charset="0"/>
              </a:rPr>
              <a:t>ουρογεννητικό σύστημα </a:t>
            </a:r>
            <a:r>
              <a:rPr lang="el-GR" altLang="en-US" sz="2600" dirty="0">
                <a:cs typeface="Times New Roman" panose="02020603050405020304" pitchFamily="18" charset="0"/>
              </a:rPr>
              <a:t>λόγω της ανατομικής σύνδεσης. </a:t>
            </a:r>
            <a:endParaRPr lang="el-GR" altLang="en-US" sz="2600" dirty="0" smtClean="0">
              <a:cs typeface="Times New Roman" panose="02020603050405020304" pitchFamily="18" charset="0"/>
            </a:endParaRPr>
          </a:p>
          <a:p>
            <a:pPr>
              <a:lnSpc>
                <a:spcPct val="100000"/>
              </a:lnSpc>
            </a:pPr>
            <a:r>
              <a:rPr lang="el-GR" altLang="en-US" sz="2600" dirty="0" err="1" smtClean="0">
                <a:cs typeface="Times New Roman" panose="02020603050405020304" pitchFamily="18" charset="0"/>
              </a:rPr>
              <a:t>Στ</a:t>
            </a:r>
            <a:r>
              <a:rPr lang="en-GB" altLang="en-US" sz="2600" dirty="0">
                <a:cs typeface="Times New Roman" panose="02020603050405020304" pitchFamily="18" charset="0"/>
              </a:rPr>
              <a:t>o</a:t>
            </a:r>
            <a:r>
              <a:rPr lang="el-GR" altLang="en-US" sz="2600" dirty="0" err="1">
                <a:cs typeface="Times New Roman" panose="02020603050405020304" pitchFamily="18" charset="0"/>
              </a:rPr>
              <a:t>υς</a:t>
            </a:r>
            <a:r>
              <a:rPr lang="el-GR" altLang="en-US" sz="2600" dirty="0">
                <a:cs typeface="Times New Roman" panose="02020603050405020304" pitchFamily="18" charset="0"/>
              </a:rPr>
              <a:t> </a:t>
            </a:r>
            <a:r>
              <a:rPr lang="el-GR" altLang="en-US" sz="2600" b="1" dirty="0">
                <a:cs typeface="Times New Roman" panose="02020603050405020304" pitchFamily="18" charset="0"/>
              </a:rPr>
              <a:t>αρσενικούς Ιχθύες </a:t>
            </a:r>
            <a:r>
              <a:rPr lang="el-GR" altLang="en-US" sz="2600" dirty="0">
                <a:cs typeface="Times New Roman" panose="02020603050405020304" pitchFamily="18" charset="0"/>
              </a:rPr>
              <a:t>και </a:t>
            </a:r>
            <a:r>
              <a:rPr lang="el-GR" altLang="en-US" sz="2600" b="1" dirty="0">
                <a:cs typeface="Times New Roman" panose="02020603050405020304" pitchFamily="18" charset="0"/>
              </a:rPr>
              <a:t>Αμφίβια</a:t>
            </a:r>
            <a:r>
              <a:rPr lang="el-GR" altLang="en-US" sz="2600" dirty="0">
                <a:cs typeface="Times New Roman" panose="02020603050405020304" pitchFamily="18" charset="0"/>
              </a:rPr>
              <a:t> ο </a:t>
            </a:r>
            <a:r>
              <a:rPr lang="el-GR" altLang="en-US" sz="2600" b="1" dirty="0">
                <a:cs typeface="Times New Roman" panose="02020603050405020304" pitchFamily="18" charset="0"/>
              </a:rPr>
              <a:t>αγωγός των νεφρών </a:t>
            </a:r>
            <a:r>
              <a:rPr lang="el-GR" altLang="en-US" sz="2600" dirty="0">
                <a:cs typeface="Times New Roman" panose="02020603050405020304" pitchFamily="18" charset="0"/>
              </a:rPr>
              <a:t>(</a:t>
            </a:r>
            <a:r>
              <a:rPr lang="el-GR" altLang="en-US" sz="2600" dirty="0" err="1">
                <a:cs typeface="Times New Roman" panose="02020603050405020304" pitchFamily="18" charset="0"/>
              </a:rPr>
              <a:t>μεσονεφρικός</a:t>
            </a:r>
            <a:r>
              <a:rPr lang="el-GR" altLang="en-US" sz="2600" dirty="0">
                <a:cs typeface="Times New Roman" panose="02020603050405020304" pitchFamily="18" charset="0"/>
              </a:rPr>
              <a:t> αγωγός) λειτουργεί και ως </a:t>
            </a:r>
            <a:r>
              <a:rPr lang="el-GR" altLang="en-US" sz="2600" b="1" dirty="0">
                <a:cs typeface="Times New Roman" panose="02020603050405020304" pitchFamily="18" charset="0"/>
              </a:rPr>
              <a:t>σπερματαγωγός</a:t>
            </a:r>
            <a:r>
              <a:rPr lang="el-GR" altLang="en-US" sz="2600" dirty="0">
                <a:cs typeface="Times New Roman" panose="02020603050405020304" pitchFamily="18" charset="0"/>
              </a:rPr>
              <a:t>. </a:t>
            </a:r>
            <a:endParaRPr lang="el-GR" altLang="en-US" sz="2600" dirty="0" smtClean="0">
              <a:cs typeface="Times New Roman" panose="02020603050405020304" pitchFamily="18" charset="0"/>
            </a:endParaRPr>
          </a:p>
          <a:p>
            <a:pPr>
              <a:lnSpc>
                <a:spcPct val="100000"/>
              </a:lnSpc>
            </a:pPr>
            <a:r>
              <a:rPr lang="el-GR" altLang="en-US" sz="2600" dirty="0" smtClean="0">
                <a:cs typeface="Times New Roman" panose="02020603050405020304" pitchFamily="18" charset="0"/>
              </a:rPr>
              <a:t>Στα </a:t>
            </a:r>
            <a:r>
              <a:rPr lang="el-GR" altLang="en-US" sz="2600" b="1" dirty="0">
                <a:cs typeface="Times New Roman" panose="02020603050405020304" pitchFamily="18" charset="0"/>
              </a:rPr>
              <a:t>αρσενικά Ερπετά, Πτηνά και Θηλαστικά </a:t>
            </a:r>
            <a:r>
              <a:rPr lang="el-GR" altLang="en-US" sz="2600" dirty="0">
                <a:cs typeface="Times New Roman" panose="02020603050405020304" pitchFamily="18" charset="0"/>
              </a:rPr>
              <a:t>ο αγωγός των νεφρών ανεξαρτητοποιείται και ο </a:t>
            </a:r>
            <a:r>
              <a:rPr lang="el-GR" altLang="en-US" sz="2600" b="1" dirty="0" err="1">
                <a:cs typeface="Times New Roman" panose="02020603050405020304" pitchFamily="18" charset="0"/>
              </a:rPr>
              <a:t>μεσονεφρικός</a:t>
            </a:r>
            <a:r>
              <a:rPr lang="el-GR" altLang="en-US" sz="2600" b="1" dirty="0">
                <a:cs typeface="Times New Roman" panose="02020603050405020304" pitchFamily="18" charset="0"/>
              </a:rPr>
              <a:t> αγωγός γίνεται σπερματαγωγός</a:t>
            </a:r>
            <a:r>
              <a:rPr lang="el-GR" altLang="en-US" sz="2600" dirty="0">
                <a:cs typeface="Times New Roman" panose="02020603050405020304" pitchFamily="18" charset="0"/>
              </a:rPr>
              <a:t>. </a:t>
            </a:r>
            <a:endParaRPr lang="el-GR" altLang="en-US" sz="2600" dirty="0" smtClean="0">
              <a:cs typeface="Times New Roman" panose="02020603050405020304" pitchFamily="18" charset="0"/>
            </a:endParaRPr>
          </a:p>
          <a:p>
            <a:endParaRPr lang="en-US" dirty="0"/>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54</a:t>
            </a:fld>
            <a:endParaRPr lang="en-US"/>
          </a:p>
        </p:txBody>
      </p:sp>
    </p:spTree>
    <p:extLst>
      <p:ext uri="{BB962C8B-B14F-4D97-AF65-F5344CB8AC3E}">
        <p14:creationId xmlns:p14="http://schemas.microsoft.com/office/powerpoint/2010/main" val="12104955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sz="4000" dirty="0">
                <a:cs typeface="Times New Roman" panose="02020603050405020304" pitchFamily="18" charset="0"/>
              </a:rPr>
              <a:t>Συστήματα Αναπαραγωγής </a:t>
            </a:r>
            <a:r>
              <a:rPr lang="el-GR" altLang="en-US" sz="4000" dirty="0" err="1" smtClean="0">
                <a:cs typeface="Times New Roman" panose="02020603050405020304" pitchFamily="18" charset="0"/>
              </a:rPr>
              <a:t>Σπονδυλοζώων</a:t>
            </a:r>
            <a:r>
              <a:rPr lang="el-GR" altLang="en-US" sz="4000" dirty="0" smtClean="0">
                <a:cs typeface="Times New Roman" panose="02020603050405020304" pitchFamily="18" charset="0"/>
              </a:rPr>
              <a:t>, </a:t>
            </a:r>
            <a:r>
              <a:rPr lang="el-GR" altLang="en-US" sz="4000" dirty="0">
                <a:cs typeface="Times New Roman" panose="02020603050405020304" pitchFamily="18" charset="0"/>
              </a:rPr>
              <a:t>Αρσενικά </a:t>
            </a:r>
            <a:r>
              <a:rPr lang="el-GR" altLang="en-US" sz="4000" dirty="0" smtClean="0">
                <a:cs typeface="Times New Roman" panose="02020603050405020304" pitchFamily="18" charset="0"/>
              </a:rPr>
              <a:t>2</a:t>
            </a:r>
            <a:r>
              <a:rPr lang="en-US" altLang="en-US" sz="4000" dirty="0" smtClean="0">
                <a:cs typeface="Times New Roman" panose="02020603050405020304" pitchFamily="18" charset="0"/>
              </a:rPr>
              <a:t>/3</a:t>
            </a:r>
            <a:endParaRPr lang="en-US" sz="4000" dirty="0"/>
          </a:p>
        </p:txBody>
      </p:sp>
      <p:sp>
        <p:nvSpPr>
          <p:cNvPr id="5" name="Θέση περιεχομένου 4"/>
          <p:cNvSpPr>
            <a:spLocks noGrp="1"/>
          </p:cNvSpPr>
          <p:nvPr>
            <p:ph idx="1"/>
          </p:nvPr>
        </p:nvSpPr>
        <p:spPr/>
        <p:txBody>
          <a:bodyPr>
            <a:normAutofit fontScale="92500" lnSpcReduction="20000"/>
          </a:bodyPr>
          <a:lstStyle/>
          <a:p>
            <a:pPr marL="640080" indent="-457200">
              <a:lnSpc>
                <a:spcPct val="110000"/>
              </a:lnSpc>
              <a:spcBef>
                <a:spcPts val="1800"/>
              </a:spcBef>
            </a:pPr>
            <a:r>
              <a:rPr lang="el-GR" altLang="en-US" sz="2800" dirty="0">
                <a:cs typeface="Times New Roman" panose="02020603050405020304" pitchFamily="18" charset="0"/>
              </a:rPr>
              <a:t>Σε όλους αυτούς τους οργανισμούς (</a:t>
            </a:r>
            <a:r>
              <a:rPr lang="el-GR" altLang="en-US" sz="2800" b="1" dirty="0">
                <a:cs typeface="Times New Roman" panose="02020603050405020304" pitchFamily="18" charset="0"/>
              </a:rPr>
              <a:t>εκτός από τα Θηλαστικά</a:t>
            </a:r>
            <a:r>
              <a:rPr lang="el-GR" altLang="en-US" sz="2800" dirty="0">
                <a:cs typeface="Times New Roman" panose="02020603050405020304" pitchFamily="18" charset="0"/>
              </a:rPr>
              <a:t>) οι αγωγοί καταλήγουν στην </a:t>
            </a:r>
            <a:r>
              <a:rPr lang="el-GR" altLang="en-US" sz="2800" b="1" dirty="0">
                <a:cs typeface="Times New Roman" panose="02020603050405020304" pitchFamily="18" charset="0"/>
              </a:rPr>
              <a:t>αμάρα</a:t>
            </a:r>
            <a:r>
              <a:rPr lang="el-GR" altLang="en-US" sz="2800" dirty="0">
                <a:cs typeface="Times New Roman" panose="02020603050405020304" pitchFamily="18" charset="0"/>
              </a:rPr>
              <a:t>.  Οργανισμοί που διαθέτουν </a:t>
            </a:r>
            <a:r>
              <a:rPr lang="el-GR" altLang="en-US" sz="2800" b="1" dirty="0">
                <a:cs typeface="Times New Roman" panose="02020603050405020304" pitchFamily="18" charset="0"/>
              </a:rPr>
              <a:t>πλακούντα δεν </a:t>
            </a:r>
            <a:r>
              <a:rPr lang="el-GR" altLang="en-US" sz="2800" dirty="0">
                <a:cs typeface="Times New Roman" panose="02020603050405020304" pitchFamily="18" charset="0"/>
              </a:rPr>
              <a:t>διαθέτουν αμάρα.</a:t>
            </a:r>
          </a:p>
          <a:p>
            <a:pPr marL="640080" indent="-457200">
              <a:lnSpc>
                <a:spcPct val="110000"/>
              </a:lnSpc>
              <a:spcBef>
                <a:spcPts val="1800"/>
              </a:spcBef>
            </a:pPr>
            <a:r>
              <a:rPr lang="el-GR" altLang="en-US" sz="2800" dirty="0" smtClean="0">
                <a:cs typeface="Times New Roman" panose="02020603050405020304" pitchFamily="18" charset="0"/>
              </a:rPr>
              <a:t>Στους </a:t>
            </a:r>
            <a:r>
              <a:rPr lang="el-GR" altLang="en-US" sz="2800" dirty="0" err="1">
                <a:cs typeface="Times New Roman" panose="02020603050405020304" pitchFamily="18" charset="0"/>
              </a:rPr>
              <a:t>όρχεις</a:t>
            </a:r>
            <a:r>
              <a:rPr lang="el-GR" altLang="en-US" sz="2800" dirty="0">
                <a:cs typeface="Times New Roman" panose="02020603050405020304" pitchFamily="18" charset="0"/>
              </a:rPr>
              <a:t> έχουμε τα </a:t>
            </a:r>
            <a:r>
              <a:rPr lang="el-GR" altLang="en-US" sz="2800" b="1" dirty="0">
                <a:cs typeface="Times New Roman" panose="02020603050405020304" pitchFamily="18" charset="0"/>
              </a:rPr>
              <a:t>σπερματικά </a:t>
            </a:r>
            <a:r>
              <a:rPr lang="el-GR" altLang="en-US" sz="2800" b="1" dirty="0" smtClean="0">
                <a:cs typeface="Times New Roman" panose="02020603050405020304" pitchFamily="18" charset="0"/>
              </a:rPr>
              <a:t>σωληνάρια</a:t>
            </a:r>
            <a:r>
              <a:rPr lang="el-GR" altLang="en-US" sz="2800" dirty="0" smtClean="0">
                <a:cs typeface="Times New Roman" panose="02020603050405020304" pitchFamily="18" charset="0"/>
              </a:rPr>
              <a:t> </a:t>
            </a:r>
            <a:r>
              <a:rPr lang="el-GR" altLang="en-US" sz="2800" dirty="0">
                <a:cs typeface="Times New Roman" panose="02020603050405020304" pitchFamily="18" charset="0"/>
              </a:rPr>
              <a:t>όπου αναπτύσσονται </a:t>
            </a:r>
            <a:r>
              <a:rPr lang="el-GR" altLang="en-US" sz="2800" dirty="0" smtClean="0">
                <a:cs typeface="Times New Roman" panose="02020603050405020304" pitchFamily="18" charset="0"/>
              </a:rPr>
              <a:t>τα </a:t>
            </a:r>
            <a:r>
              <a:rPr lang="el-GR" altLang="en-US" sz="2800" dirty="0">
                <a:cs typeface="Times New Roman" panose="02020603050405020304" pitchFamily="18" charset="0"/>
              </a:rPr>
              <a:t>σπερματοκύτταρα που περιβάλλονται </a:t>
            </a:r>
            <a:r>
              <a:rPr lang="el-GR" altLang="en-US" sz="2800" dirty="0" smtClean="0">
                <a:cs typeface="Times New Roman" panose="02020603050405020304" pitchFamily="18" charset="0"/>
              </a:rPr>
              <a:t>από </a:t>
            </a:r>
            <a:r>
              <a:rPr lang="el-GR" altLang="en-US" sz="2800" dirty="0">
                <a:cs typeface="Times New Roman" panose="02020603050405020304" pitchFamily="18" charset="0"/>
              </a:rPr>
              <a:t>τα κύτταρα του </a:t>
            </a:r>
            <a:r>
              <a:rPr lang="en-GB" altLang="en-US" sz="2800" b="1" dirty="0" err="1">
                <a:cs typeface="Times New Roman" panose="02020603050405020304" pitchFamily="18" charset="0"/>
              </a:rPr>
              <a:t>Sertoli</a:t>
            </a:r>
            <a:r>
              <a:rPr lang="en-GB" altLang="en-US" sz="2800" b="1" dirty="0">
                <a:cs typeface="Times New Roman" panose="02020603050405020304" pitchFamily="18" charset="0"/>
              </a:rPr>
              <a:t> (FSH) </a:t>
            </a:r>
            <a:r>
              <a:rPr lang="el-GR" altLang="en-US" sz="2800" dirty="0" smtClean="0">
                <a:cs typeface="Times New Roman" panose="02020603050405020304" pitchFamily="18" charset="0"/>
              </a:rPr>
              <a:t>τα </a:t>
            </a:r>
            <a:r>
              <a:rPr lang="el-GR" altLang="en-US" sz="2800" dirty="0">
                <a:cs typeface="Times New Roman" panose="02020603050405020304" pitchFamily="18" charset="0"/>
              </a:rPr>
              <a:t>οποία τρέφουν τα σπερματοκύτταρα</a:t>
            </a:r>
            <a:r>
              <a:rPr lang="el-GR" altLang="en-US" sz="2800" dirty="0" smtClean="0">
                <a:cs typeface="Times New Roman" panose="02020603050405020304" pitchFamily="18" charset="0"/>
              </a:rPr>
              <a:t>.</a:t>
            </a:r>
          </a:p>
          <a:p>
            <a:pPr marL="640080" indent="-457200">
              <a:lnSpc>
                <a:spcPct val="110000"/>
              </a:lnSpc>
              <a:spcBef>
                <a:spcPts val="1800"/>
              </a:spcBef>
            </a:pPr>
            <a:r>
              <a:rPr lang="el-GR" altLang="en-US" sz="2800" dirty="0" smtClean="0">
                <a:cs typeface="Times New Roman" panose="02020603050405020304" pitchFamily="18" charset="0"/>
              </a:rPr>
              <a:t>Ανάμεσα </a:t>
            </a:r>
            <a:r>
              <a:rPr lang="el-GR" altLang="en-US" sz="2800" dirty="0">
                <a:cs typeface="Times New Roman" panose="02020603050405020304" pitchFamily="18" charset="0"/>
              </a:rPr>
              <a:t>στα σωληνάρια υπάρχουν </a:t>
            </a:r>
            <a:r>
              <a:rPr lang="el-GR" altLang="en-US" sz="2800" dirty="0" smtClean="0">
                <a:cs typeface="Times New Roman" panose="02020603050405020304" pitchFamily="18" charset="0"/>
              </a:rPr>
              <a:t>τα </a:t>
            </a:r>
            <a:r>
              <a:rPr lang="el-GR" altLang="en-US" sz="2800" b="1" dirty="0">
                <a:cs typeface="Times New Roman" panose="02020603050405020304" pitchFamily="18" charset="0"/>
              </a:rPr>
              <a:t>κύτταρα του </a:t>
            </a:r>
            <a:r>
              <a:rPr lang="en-GB" altLang="en-US" sz="2800" b="1" dirty="0" err="1">
                <a:cs typeface="Times New Roman" panose="02020603050405020304" pitchFamily="18" charset="0"/>
              </a:rPr>
              <a:t>Leydig</a:t>
            </a:r>
            <a:r>
              <a:rPr lang="en-GB" altLang="en-US" sz="2800" b="1" dirty="0">
                <a:cs typeface="Times New Roman" panose="02020603050405020304" pitchFamily="18" charset="0"/>
              </a:rPr>
              <a:t> (LH, FSH) </a:t>
            </a:r>
            <a:r>
              <a:rPr lang="el-GR" altLang="en-US" sz="2800" dirty="0" smtClean="0">
                <a:cs typeface="Times New Roman" panose="02020603050405020304" pitchFamily="18" charset="0"/>
              </a:rPr>
              <a:t>που </a:t>
            </a:r>
            <a:r>
              <a:rPr lang="el-GR" altLang="en-US" sz="2800" dirty="0">
                <a:cs typeface="Times New Roman" panose="02020603050405020304" pitchFamily="18" charset="0"/>
              </a:rPr>
              <a:t>παράγουν </a:t>
            </a:r>
            <a:r>
              <a:rPr lang="el-GR" altLang="en-US" sz="2800" b="1" dirty="0">
                <a:cs typeface="Times New Roman" panose="02020603050405020304" pitchFamily="18" charset="0"/>
              </a:rPr>
              <a:t>τεστοστερόνη.</a:t>
            </a:r>
            <a:r>
              <a:rPr lang="el-GR" altLang="en-US" sz="2800" dirty="0">
                <a:cs typeface="Times New Roman" panose="02020603050405020304" pitchFamily="18" charset="0"/>
              </a:rPr>
              <a:t> </a:t>
            </a:r>
            <a:r>
              <a:rPr lang="en-GB" altLang="en-US" sz="2800" dirty="0">
                <a:cs typeface="Times New Roman" panose="02020603050405020304" pitchFamily="18" charset="0"/>
              </a:rPr>
              <a:t> </a:t>
            </a:r>
            <a:r>
              <a:rPr lang="el-GR" altLang="en-US" sz="2800" dirty="0">
                <a:cs typeface="Times New Roman" panose="02020603050405020304" pitchFamily="18" charset="0"/>
              </a:rPr>
              <a:t> </a:t>
            </a:r>
          </a:p>
          <a:p>
            <a:endParaRPr lang="en-US" dirty="0"/>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55</a:t>
            </a:fld>
            <a:endParaRPr lang="en-US"/>
          </a:p>
        </p:txBody>
      </p:sp>
    </p:spTree>
    <p:extLst>
      <p:ext uri="{BB962C8B-B14F-4D97-AF65-F5344CB8AC3E}">
        <p14:creationId xmlns:p14="http://schemas.microsoft.com/office/powerpoint/2010/main" val="9288650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sz="4000" dirty="0">
                <a:cs typeface="Times New Roman" panose="02020603050405020304" pitchFamily="18" charset="0"/>
              </a:rPr>
              <a:t>Συστήματα Αναπαραγωγής </a:t>
            </a:r>
            <a:r>
              <a:rPr lang="el-GR" altLang="en-US" sz="4000" dirty="0" err="1" smtClean="0">
                <a:cs typeface="Times New Roman" panose="02020603050405020304" pitchFamily="18" charset="0"/>
              </a:rPr>
              <a:t>Σπονδυλοζώων</a:t>
            </a:r>
            <a:r>
              <a:rPr lang="el-GR" altLang="en-US" sz="4000" dirty="0" smtClean="0">
                <a:cs typeface="Times New Roman" panose="02020603050405020304" pitchFamily="18" charset="0"/>
              </a:rPr>
              <a:t>, </a:t>
            </a:r>
            <a:r>
              <a:rPr lang="el-GR" altLang="en-US" sz="4000" dirty="0">
                <a:cs typeface="Times New Roman" panose="02020603050405020304" pitchFamily="18" charset="0"/>
              </a:rPr>
              <a:t>Αρσενικά </a:t>
            </a:r>
            <a:r>
              <a:rPr lang="el-GR" altLang="en-US" sz="4000" dirty="0" smtClean="0">
                <a:cs typeface="Times New Roman" panose="02020603050405020304" pitchFamily="18" charset="0"/>
              </a:rPr>
              <a:t>3</a:t>
            </a:r>
            <a:r>
              <a:rPr lang="en-US" altLang="en-US" sz="4000" dirty="0" smtClean="0">
                <a:cs typeface="Times New Roman" panose="02020603050405020304" pitchFamily="18" charset="0"/>
              </a:rPr>
              <a:t>/3</a:t>
            </a:r>
            <a:endParaRPr lang="en-US" sz="4000" dirty="0"/>
          </a:p>
        </p:txBody>
      </p:sp>
      <p:pic>
        <p:nvPicPr>
          <p:cNvPr id="6" name="Θέση περιεχομένου 5"/>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271343" y="1892763"/>
            <a:ext cx="4555760" cy="4030096"/>
          </a:xfrm>
        </p:spPr>
      </p:pic>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56</a:t>
            </a:fld>
            <a:endParaRPr lang="en-US"/>
          </a:p>
        </p:txBody>
      </p:sp>
      <p:sp>
        <p:nvSpPr>
          <p:cNvPr id="7" name="TextBox 6"/>
          <p:cNvSpPr txBox="1"/>
          <p:nvPr/>
        </p:nvSpPr>
        <p:spPr>
          <a:xfrm>
            <a:off x="6485343" y="1955517"/>
            <a:ext cx="341760" cy="276999"/>
          </a:xfrm>
          <a:prstGeom prst="rect">
            <a:avLst/>
          </a:prstGeom>
          <a:noFill/>
        </p:spPr>
        <p:txBody>
          <a:bodyPr wrap="none" rtlCol="0">
            <a:spAutoFit/>
          </a:bodyPr>
          <a:lstStyle/>
          <a:p>
            <a:r>
              <a:rPr lang="el-GR" sz="1200" b="1" dirty="0" smtClean="0"/>
              <a:t>16</a:t>
            </a:r>
            <a:endParaRPr lang="el-GR" sz="1200" b="1" dirty="0"/>
          </a:p>
        </p:txBody>
      </p:sp>
    </p:spTree>
    <p:extLst>
      <p:ext uri="{BB962C8B-B14F-4D97-AF65-F5344CB8AC3E}">
        <p14:creationId xmlns:p14="http://schemas.microsoft.com/office/powerpoint/2010/main" val="20700971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sz="4000" dirty="0" smtClean="0">
                <a:cs typeface="Times New Roman" panose="02020603050405020304" pitchFamily="18" charset="0"/>
              </a:rPr>
              <a:t>Ανατομικά Χαρακτηριστικά </a:t>
            </a:r>
            <a:br>
              <a:rPr lang="el-GR" altLang="en-US" sz="4000" dirty="0" smtClean="0">
                <a:cs typeface="Times New Roman" panose="02020603050405020304" pitchFamily="18" charset="0"/>
              </a:rPr>
            </a:br>
            <a:r>
              <a:rPr lang="el-GR" altLang="en-US" sz="4000" dirty="0" smtClean="0">
                <a:cs typeface="Times New Roman" panose="02020603050405020304" pitchFamily="18" charset="0"/>
              </a:rPr>
              <a:t>Αρσενικών</a:t>
            </a:r>
            <a:endParaRPr lang="en-US" sz="4000" dirty="0"/>
          </a:p>
        </p:txBody>
      </p:sp>
      <p:pic>
        <p:nvPicPr>
          <p:cNvPr id="8" name="Θέση περιεχομένου 7"/>
          <p:cNvPicPr>
            <a:picLocks noGrp="1" noChangeAspect="1"/>
          </p:cNvPicPr>
          <p:nvPr>
            <p:ph sz="half" idx="1"/>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690689"/>
            <a:ext cx="4639163" cy="4486274"/>
          </a:xfrm>
          <a:ln>
            <a:solidFill>
              <a:schemeClr val="accent1"/>
            </a:solidFill>
          </a:ln>
        </p:spPr>
      </p:pic>
      <p:pic>
        <p:nvPicPr>
          <p:cNvPr id="9" name="Θέση περιεχομένου 8"/>
          <p:cNvPicPr>
            <a:picLocks noGrp="1" noChangeAspect="1"/>
          </p:cNvPicPr>
          <p:nvPr>
            <p:ph sz="half" idx="2"/>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639163" y="1690687"/>
            <a:ext cx="4504837" cy="4486275"/>
          </a:xfrm>
          <a:ln>
            <a:solidFill>
              <a:schemeClr val="accent1"/>
            </a:solidFill>
          </a:ln>
        </p:spPr>
      </p:pic>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57</a:t>
            </a:fld>
            <a:endParaRPr lang="en-US"/>
          </a:p>
        </p:txBody>
      </p:sp>
      <p:sp>
        <p:nvSpPr>
          <p:cNvPr id="7" name="TextBox 6"/>
          <p:cNvSpPr txBox="1"/>
          <p:nvPr/>
        </p:nvSpPr>
        <p:spPr>
          <a:xfrm>
            <a:off x="4207221" y="5835690"/>
            <a:ext cx="341760" cy="276999"/>
          </a:xfrm>
          <a:prstGeom prst="rect">
            <a:avLst/>
          </a:prstGeom>
          <a:noFill/>
        </p:spPr>
        <p:txBody>
          <a:bodyPr wrap="none" rtlCol="0">
            <a:spAutoFit/>
          </a:bodyPr>
          <a:lstStyle/>
          <a:p>
            <a:r>
              <a:rPr lang="el-GR" sz="1200" b="1" dirty="0" smtClean="0"/>
              <a:t>17</a:t>
            </a:r>
            <a:endParaRPr lang="el-GR" sz="1200" b="1" dirty="0"/>
          </a:p>
        </p:txBody>
      </p:sp>
      <p:sp>
        <p:nvSpPr>
          <p:cNvPr id="10" name="TextBox 9"/>
          <p:cNvSpPr txBox="1"/>
          <p:nvPr/>
        </p:nvSpPr>
        <p:spPr>
          <a:xfrm>
            <a:off x="8465135" y="5835690"/>
            <a:ext cx="341760" cy="276999"/>
          </a:xfrm>
          <a:prstGeom prst="rect">
            <a:avLst/>
          </a:prstGeom>
          <a:noFill/>
        </p:spPr>
        <p:txBody>
          <a:bodyPr wrap="none" rtlCol="0">
            <a:spAutoFit/>
          </a:bodyPr>
          <a:lstStyle/>
          <a:p>
            <a:r>
              <a:rPr lang="el-GR" sz="1200" b="1" dirty="0" smtClean="0"/>
              <a:t>18</a:t>
            </a:r>
            <a:endParaRPr lang="el-GR" sz="1200" b="1" dirty="0"/>
          </a:p>
        </p:txBody>
      </p:sp>
    </p:spTree>
    <p:extLst>
      <p:ext uri="{BB962C8B-B14F-4D97-AF65-F5344CB8AC3E}">
        <p14:creationId xmlns:p14="http://schemas.microsoft.com/office/powerpoint/2010/main" val="25480152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sz="4000" dirty="0">
                <a:cs typeface="Times New Roman" panose="02020603050405020304" pitchFamily="18" charset="0"/>
              </a:rPr>
              <a:t>Συστήματα Αναπαραγωγής </a:t>
            </a:r>
            <a:r>
              <a:rPr lang="el-GR" altLang="en-US" sz="4000" dirty="0" err="1" smtClean="0">
                <a:cs typeface="Times New Roman" panose="02020603050405020304" pitchFamily="18" charset="0"/>
              </a:rPr>
              <a:t>Σπονδυλοζώων</a:t>
            </a:r>
            <a:r>
              <a:rPr lang="el-GR" altLang="en-US" sz="4000" dirty="0" smtClean="0">
                <a:cs typeface="Times New Roman" panose="02020603050405020304" pitchFamily="18" charset="0"/>
              </a:rPr>
              <a:t>, </a:t>
            </a:r>
            <a:r>
              <a:rPr lang="el-GR" altLang="en-US" sz="4000" dirty="0" smtClean="0">
                <a:cs typeface="Times New Roman" panose="02020603050405020304" pitchFamily="18" charset="0"/>
              </a:rPr>
              <a:t>Θηλυκά 1</a:t>
            </a:r>
            <a:r>
              <a:rPr lang="en-US" altLang="en-US" sz="4000" dirty="0" smtClean="0">
                <a:cs typeface="Times New Roman" panose="02020603050405020304" pitchFamily="18" charset="0"/>
              </a:rPr>
              <a:t>/2</a:t>
            </a:r>
            <a:endParaRPr lang="en-US" sz="4000" dirty="0"/>
          </a:p>
        </p:txBody>
      </p:sp>
      <p:pic>
        <p:nvPicPr>
          <p:cNvPr id="24" name="Content Placeholder 23"/>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28650" y="1803342"/>
            <a:ext cx="7886700" cy="3830682"/>
          </a:xfrm>
        </p:spPr>
      </p:pic>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58</a:t>
            </a:fld>
            <a:endParaRPr lang="en-US"/>
          </a:p>
        </p:txBody>
      </p:sp>
      <p:sp>
        <p:nvSpPr>
          <p:cNvPr id="8" name="TextBox 7"/>
          <p:cNvSpPr txBox="1"/>
          <p:nvPr/>
        </p:nvSpPr>
        <p:spPr>
          <a:xfrm>
            <a:off x="8196609" y="5357025"/>
            <a:ext cx="341760" cy="276999"/>
          </a:xfrm>
          <a:prstGeom prst="rect">
            <a:avLst/>
          </a:prstGeom>
          <a:noFill/>
        </p:spPr>
        <p:txBody>
          <a:bodyPr wrap="none" rtlCol="0">
            <a:spAutoFit/>
          </a:bodyPr>
          <a:lstStyle/>
          <a:p>
            <a:r>
              <a:rPr lang="el-GR" sz="1200" b="1" dirty="0" smtClean="0"/>
              <a:t>19</a:t>
            </a:r>
            <a:endParaRPr lang="el-GR" sz="1200" b="1" dirty="0"/>
          </a:p>
        </p:txBody>
      </p:sp>
      <p:sp>
        <p:nvSpPr>
          <p:cNvPr id="23" name="TextBox 22"/>
          <p:cNvSpPr txBox="1"/>
          <p:nvPr/>
        </p:nvSpPr>
        <p:spPr>
          <a:xfrm>
            <a:off x="605631" y="5634024"/>
            <a:ext cx="7886700" cy="646331"/>
          </a:xfrm>
          <a:prstGeom prst="rect">
            <a:avLst/>
          </a:prstGeom>
          <a:noFill/>
        </p:spPr>
        <p:txBody>
          <a:bodyPr wrap="square" rtlCol="0">
            <a:spAutoFit/>
          </a:bodyPr>
          <a:lstStyle/>
          <a:p>
            <a:r>
              <a:rPr lang="el-GR" altLang="en-US" dirty="0">
                <a:cs typeface="Times New Roman" panose="02020603050405020304" pitchFamily="18" charset="0"/>
              </a:rPr>
              <a:t>Οι </a:t>
            </a:r>
            <a:r>
              <a:rPr lang="el-GR" altLang="en-US" b="1" dirty="0">
                <a:cs typeface="Times New Roman" panose="02020603050405020304" pitchFamily="18" charset="0"/>
              </a:rPr>
              <a:t>ωοθήκες</a:t>
            </a:r>
            <a:r>
              <a:rPr lang="el-GR" altLang="en-US" dirty="0">
                <a:cs typeface="Times New Roman" panose="02020603050405020304" pitchFamily="18" charset="0"/>
              </a:rPr>
              <a:t> παράγουν </a:t>
            </a:r>
            <a:r>
              <a:rPr lang="el-GR" altLang="en-US" b="1" dirty="0">
                <a:cs typeface="Times New Roman" panose="02020603050405020304" pitchFamily="18" charset="0"/>
              </a:rPr>
              <a:t>ωάρια</a:t>
            </a:r>
            <a:r>
              <a:rPr lang="el-GR" altLang="en-US" dirty="0">
                <a:cs typeface="Times New Roman" panose="02020603050405020304" pitchFamily="18" charset="0"/>
              </a:rPr>
              <a:t> αλλά και </a:t>
            </a:r>
            <a:r>
              <a:rPr lang="el-GR" altLang="en-US" b="1" dirty="0">
                <a:cs typeface="Times New Roman" panose="02020603050405020304" pitchFamily="18" charset="0"/>
              </a:rPr>
              <a:t>θηλυκές γενετήσιες ορμόνες </a:t>
            </a:r>
            <a:r>
              <a:rPr lang="el-GR" altLang="en-US" dirty="0">
                <a:cs typeface="Times New Roman" panose="02020603050405020304" pitchFamily="18" charset="0"/>
              </a:rPr>
              <a:t>(</a:t>
            </a:r>
            <a:r>
              <a:rPr lang="el-GR" altLang="en-US" b="1" dirty="0">
                <a:cs typeface="Times New Roman" panose="02020603050405020304" pitchFamily="18" charset="0"/>
              </a:rPr>
              <a:t>οιστρογόνα και προγεστερόνη</a:t>
            </a:r>
            <a:r>
              <a:rPr lang="el-GR" altLang="en-US" dirty="0">
                <a:cs typeface="Times New Roman" panose="02020603050405020304" pitchFamily="18" charset="0"/>
              </a:rPr>
              <a:t>).</a:t>
            </a:r>
            <a:endParaRPr lang="en-US" dirty="0"/>
          </a:p>
        </p:txBody>
      </p:sp>
    </p:spTree>
    <p:extLst>
      <p:ext uri="{BB962C8B-B14F-4D97-AF65-F5344CB8AC3E}">
        <p14:creationId xmlns:p14="http://schemas.microsoft.com/office/powerpoint/2010/main" val="11792808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sz="4000" dirty="0">
                <a:cs typeface="Times New Roman" panose="02020603050405020304" pitchFamily="18" charset="0"/>
              </a:rPr>
              <a:t>Συστήματα Αναπαραγωγής </a:t>
            </a:r>
            <a:r>
              <a:rPr lang="el-GR" altLang="en-US" sz="4000" dirty="0" err="1" smtClean="0">
                <a:cs typeface="Times New Roman" panose="02020603050405020304" pitchFamily="18" charset="0"/>
              </a:rPr>
              <a:t>Σπονδυλοζώων</a:t>
            </a:r>
            <a:r>
              <a:rPr lang="el-GR" altLang="en-US" sz="4000" dirty="0" smtClean="0">
                <a:cs typeface="Times New Roman" panose="02020603050405020304" pitchFamily="18" charset="0"/>
              </a:rPr>
              <a:t>, </a:t>
            </a:r>
            <a:r>
              <a:rPr lang="el-GR" altLang="en-US" sz="4000" dirty="0" smtClean="0">
                <a:cs typeface="Times New Roman" panose="02020603050405020304" pitchFamily="18" charset="0"/>
              </a:rPr>
              <a:t>Θηλυκά 2</a:t>
            </a:r>
            <a:r>
              <a:rPr lang="en-US" altLang="en-US" sz="4000" dirty="0" smtClean="0">
                <a:cs typeface="Times New Roman" panose="02020603050405020304" pitchFamily="18" charset="0"/>
              </a:rPr>
              <a:t>/2</a:t>
            </a:r>
            <a:endParaRPr lang="en-US" sz="4000" dirty="0"/>
          </a:p>
        </p:txBody>
      </p:sp>
      <p:sp>
        <p:nvSpPr>
          <p:cNvPr id="5" name="Θέση περιεχομένου 4"/>
          <p:cNvSpPr>
            <a:spLocks noGrp="1"/>
          </p:cNvSpPr>
          <p:nvPr>
            <p:ph idx="1"/>
          </p:nvPr>
        </p:nvSpPr>
        <p:spPr/>
        <p:txBody>
          <a:bodyPr>
            <a:normAutofit/>
          </a:bodyPr>
          <a:lstStyle/>
          <a:p>
            <a:pPr marL="640080" indent="-457200">
              <a:lnSpc>
                <a:spcPct val="100000"/>
              </a:lnSpc>
              <a:spcBef>
                <a:spcPts val="1800"/>
              </a:spcBef>
            </a:pPr>
            <a:r>
              <a:rPr lang="el-GR" altLang="en-US" sz="2600" dirty="0">
                <a:cs typeface="Times New Roman" panose="02020603050405020304" pitchFamily="18" charset="0"/>
              </a:rPr>
              <a:t>Το ωάριο απελευθερώνεται στον </a:t>
            </a:r>
            <a:r>
              <a:rPr lang="el-GR" altLang="en-US" sz="2600" b="1" dirty="0" err="1">
                <a:cs typeface="Times New Roman" panose="02020603050405020304" pitchFamily="18" charset="0"/>
              </a:rPr>
              <a:t>ωοαγωγό</a:t>
            </a:r>
            <a:r>
              <a:rPr lang="el-GR" altLang="en-US" sz="2600" dirty="0">
                <a:cs typeface="Times New Roman" panose="02020603050405020304" pitchFamily="18" charset="0"/>
              </a:rPr>
              <a:t> που είναι </a:t>
            </a:r>
            <a:r>
              <a:rPr lang="el-GR" altLang="en-US" sz="2600" b="1" dirty="0">
                <a:cs typeface="Times New Roman" panose="02020603050405020304" pitchFamily="18" charset="0"/>
              </a:rPr>
              <a:t>αδιαφοροποίητος</a:t>
            </a:r>
            <a:r>
              <a:rPr lang="el-GR" altLang="en-US" sz="2600" dirty="0">
                <a:cs typeface="Times New Roman" panose="02020603050405020304" pitchFamily="18" charset="0"/>
              </a:rPr>
              <a:t> στο τελικό άκρο του στους Ιχθύες και τα </a:t>
            </a:r>
            <a:r>
              <a:rPr lang="el-GR" altLang="en-US" sz="2600" dirty="0" smtClean="0">
                <a:cs typeface="Times New Roman" panose="02020603050405020304" pitchFamily="18" charset="0"/>
              </a:rPr>
              <a:t>Αμφίβια</a:t>
            </a:r>
            <a:r>
              <a:rPr lang="en-US" altLang="en-US" sz="2600" dirty="0" smtClean="0">
                <a:cs typeface="Times New Roman" panose="02020603050405020304" pitchFamily="18" charset="0"/>
              </a:rPr>
              <a:t>,</a:t>
            </a:r>
            <a:r>
              <a:rPr lang="el-GR" altLang="en-US" sz="2600" dirty="0" smtClean="0">
                <a:cs typeface="Times New Roman" panose="02020603050405020304" pitchFamily="18" charset="0"/>
              </a:rPr>
              <a:t> </a:t>
            </a:r>
            <a:r>
              <a:rPr lang="el-GR" altLang="en-US" sz="2600" b="1" dirty="0" smtClean="0">
                <a:cs typeface="Times New Roman" panose="02020603050405020304" pitchFamily="18" charset="0"/>
              </a:rPr>
              <a:t>αλλά</a:t>
            </a:r>
            <a:r>
              <a:rPr lang="el-GR" altLang="en-US" sz="2600" dirty="0" smtClean="0">
                <a:cs typeface="Times New Roman" panose="02020603050405020304" pitchFamily="18" charset="0"/>
              </a:rPr>
              <a:t> </a:t>
            </a:r>
            <a:r>
              <a:rPr lang="el-GR" altLang="en-US" sz="2600" dirty="0">
                <a:cs typeface="Times New Roman" panose="02020603050405020304" pitchFamily="18" charset="0"/>
              </a:rPr>
              <a:t>στους </a:t>
            </a:r>
            <a:r>
              <a:rPr lang="el-GR" altLang="en-US" sz="2600" dirty="0" err="1">
                <a:cs typeface="Times New Roman" panose="02020603050405020304" pitchFamily="18" charset="0"/>
              </a:rPr>
              <a:t>Χονδριχθύες</a:t>
            </a:r>
            <a:r>
              <a:rPr lang="el-GR" altLang="en-US" sz="2600" dirty="0">
                <a:cs typeface="Times New Roman" panose="02020603050405020304" pitchFamily="18" charset="0"/>
              </a:rPr>
              <a:t>, τα Ερπετά και τα Πτηνά, που παράγουν μεγάλα αυγά, υπάρχουν διαφοροποιήσεις για την παραγωγή της </a:t>
            </a:r>
            <a:r>
              <a:rPr lang="el-GR" altLang="en-US" sz="2600" b="1" dirty="0" err="1">
                <a:cs typeface="Times New Roman" panose="02020603050405020304" pitchFamily="18" charset="0"/>
              </a:rPr>
              <a:t>αλβουμίνης</a:t>
            </a:r>
            <a:r>
              <a:rPr lang="el-GR" altLang="en-US" sz="2600" dirty="0">
                <a:cs typeface="Times New Roman" panose="02020603050405020304" pitchFamily="18" charset="0"/>
              </a:rPr>
              <a:t> και του </a:t>
            </a:r>
            <a:r>
              <a:rPr lang="el-GR" altLang="en-US" sz="2600" b="1" dirty="0">
                <a:cs typeface="Times New Roman" panose="02020603050405020304" pitchFamily="18" charset="0"/>
              </a:rPr>
              <a:t>κελύφους</a:t>
            </a:r>
            <a:r>
              <a:rPr lang="el-GR" altLang="en-US" sz="2600" dirty="0" smtClean="0">
                <a:cs typeface="Times New Roman" panose="02020603050405020304" pitchFamily="18" charset="0"/>
              </a:rPr>
              <a:t>.</a:t>
            </a:r>
          </a:p>
          <a:p>
            <a:pPr marL="640080" indent="-457200">
              <a:lnSpc>
                <a:spcPct val="100000"/>
              </a:lnSpc>
              <a:spcBef>
                <a:spcPts val="1800"/>
              </a:spcBef>
            </a:pPr>
            <a:r>
              <a:rPr lang="el-GR" altLang="en-US" sz="2600" dirty="0" smtClean="0">
                <a:cs typeface="Times New Roman" panose="02020603050405020304" pitchFamily="18" charset="0"/>
              </a:rPr>
              <a:t>Στα </a:t>
            </a:r>
            <a:r>
              <a:rPr lang="el-GR" altLang="en-US" sz="2600" dirty="0" err="1">
                <a:cs typeface="Times New Roman" panose="02020603050405020304" pitchFamily="18" charset="0"/>
              </a:rPr>
              <a:t>αμνιωτά</a:t>
            </a:r>
            <a:r>
              <a:rPr lang="el-GR" altLang="en-US" sz="2600" dirty="0">
                <a:cs typeface="Times New Roman" panose="02020603050405020304" pitchFamily="18" charset="0"/>
              </a:rPr>
              <a:t> (</a:t>
            </a:r>
            <a:r>
              <a:rPr lang="el-GR" altLang="en-US" sz="2600" b="1" dirty="0">
                <a:cs typeface="Times New Roman" panose="02020603050405020304" pitchFamily="18" charset="0"/>
              </a:rPr>
              <a:t>Ερπετά, Πτηνά, Θηλαστικά</a:t>
            </a:r>
            <a:r>
              <a:rPr lang="el-GR" altLang="en-US" sz="2600" dirty="0">
                <a:cs typeface="Times New Roman" panose="02020603050405020304" pitchFamily="18" charset="0"/>
              </a:rPr>
              <a:t>) ο </a:t>
            </a:r>
            <a:r>
              <a:rPr lang="el-GR" altLang="en-US" sz="2600" dirty="0" err="1">
                <a:cs typeface="Times New Roman" panose="02020603050405020304" pitchFamily="18" charset="0"/>
              </a:rPr>
              <a:t>ωοαγωγός</a:t>
            </a:r>
            <a:r>
              <a:rPr lang="el-GR" altLang="en-US" sz="2600" dirty="0">
                <a:cs typeface="Times New Roman" panose="02020603050405020304" pitchFamily="18" charset="0"/>
              </a:rPr>
              <a:t> </a:t>
            </a:r>
            <a:r>
              <a:rPr lang="el-GR" altLang="en-US" sz="2600" dirty="0" smtClean="0">
                <a:cs typeface="Times New Roman" panose="02020603050405020304" pitchFamily="18" charset="0"/>
              </a:rPr>
              <a:t>επεκτείνεται </a:t>
            </a:r>
            <a:r>
              <a:rPr lang="el-GR" altLang="en-US" sz="2600" dirty="0">
                <a:cs typeface="Times New Roman" panose="02020603050405020304" pitchFamily="18" charset="0"/>
              </a:rPr>
              <a:t>στη </a:t>
            </a:r>
            <a:r>
              <a:rPr lang="el-GR" altLang="en-US" sz="2600" b="1" dirty="0">
                <a:cs typeface="Times New Roman" panose="02020603050405020304" pitchFamily="18" charset="0"/>
              </a:rPr>
              <a:t>μήτρα.</a:t>
            </a:r>
            <a:r>
              <a:rPr lang="el-GR" altLang="en-US" sz="2600" dirty="0">
                <a:cs typeface="Times New Roman" panose="02020603050405020304" pitchFamily="18" charset="0"/>
              </a:rPr>
              <a:t> </a:t>
            </a:r>
            <a:r>
              <a:rPr lang="el-GR" altLang="en-US" sz="2600" dirty="0" smtClean="0">
                <a:cs typeface="Times New Roman" panose="02020603050405020304" pitchFamily="18" charset="0"/>
              </a:rPr>
              <a:t>Σε </a:t>
            </a:r>
            <a:r>
              <a:rPr lang="el-GR" altLang="en-US" sz="2600" dirty="0">
                <a:cs typeface="Times New Roman" panose="02020603050405020304" pitchFamily="18" charset="0"/>
              </a:rPr>
              <a:t>πολλά είδη με 2 ωοθήκες μόνο η </a:t>
            </a:r>
            <a:r>
              <a:rPr lang="el-GR" altLang="en-US" sz="2600" b="1" dirty="0">
                <a:cs typeface="Times New Roman" panose="02020603050405020304" pitchFamily="18" charset="0"/>
              </a:rPr>
              <a:t>μια</a:t>
            </a:r>
            <a:r>
              <a:rPr lang="el-GR" altLang="en-US" sz="2600" dirty="0">
                <a:cs typeface="Times New Roman" panose="02020603050405020304" pitchFamily="18" charset="0"/>
              </a:rPr>
              <a:t> είναι λειτουργική</a:t>
            </a:r>
            <a:r>
              <a:rPr lang="el-GR" altLang="en-US" sz="2600" dirty="0" smtClean="0">
                <a:cs typeface="Times New Roman" panose="02020603050405020304" pitchFamily="18" charset="0"/>
              </a:rPr>
              <a:t>.</a:t>
            </a:r>
            <a:r>
              <a:rPr lang="el-GR" altLang="en-US" sz="2600" dirty="0" smtClean="0">
                <a:solidFill>
                  <a:schemeClr val="bg1"/>
                </a:solidFill>
                <a:cs typeface="Times New Roman" panose="02020603050405020304" pitchFamily="18" charset="0"/>
              </a:rPr>
              <a:t> </a:t>
            </a:r>
            <a:endParaRPr lang="el-GR" altLang="en-US" sz="2600" dirty="0">
              <a:solidFill>
                <a:schemeClr val="bg1"/>
              </a:solidFill>
              <a:cs typeface="Times New Roman" panose="02020603050405020304" pitchFamily="18" charset="0"/>
            </a:endParaRP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59</a:t>
            </a:fld>
            <a:endParaRPr lang="en-US"/>
          </a:p>
        </p:txBody>
      </p:sp>
    </p:spTree>
    <p:extLst>
      <p:ext uri="{BB962C8B-B14F-4D97-AF65-F5344CB8AC3E}">
        <p14:creationId xmlns:p14="http://schemas.microsoft.com/office/powerpoint/2010/main" val="26482821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28650" y="365125"/>
            <a:ext cx="7886700" cy="1325563"/>
          </a:xfrm>
        </p:spPr>
        <p:txBody>
          <a:bodyPr>
            <a:normAutofit/>
          </a:bodyPr>
          <a:lstStyle/>
          <a:p>
            <a:r>
              <a:rPr lang="el-GR" altLang="en-US" dirty="0" smtClean="0">
                <a:solidFill>
                  <a:srgbClr val="0070C0"/>
                </a:solidFill>
                <a:cs typeface="Times New Roman" panose="02020603050405020304" pitchFamily="18" charset="0"/>
              </a:rPr>
              <a:t>Μορφές </a:t>
            </a:r>
            <a:r>
              <a:rPr lang="el-GR" altLang="en-US" dirty="0" smtClean="0">
                <a:solidFill>
                  <a:srgbClr val="0070C0"/>
                </a:solidFill>
                <a:cs typeface="Times New Roman" panose="02020603050405020304" pitchFamily="18" charset="0"/>
              </a:rPr>
              <a:t>1</a:t>
            </a:r>
            <a:r>
              <a:rPr lang="en-US" altLang="en-US" dirty="0" smtClean="0">
                <a:solidFill>
                  <a:srgbClr val="0070C0"/>
                </a:solidFill>
                <a:cs typeface="Times New Roman" panose="02020603050405020304" pitchFamily="18" charset="0"/>
              </a:rPr>
              <a:t>/</a:t>
            </a:r>
            <a:r>
              <a:rPr lang="el-GR" altLang="en-US" dirty="0" smtClean="0">
                <a:solidFill>
                  <a:srgbClr val="0070C0"/>
                </a:solidFill>
                <a:cs typeface="Times New Roman" panose="02020603050405020304" pitchFamily="18" charset="0"/>
              </a:rPr>
              <a:t>3</a:t>
            </a:r>
            <a:endParaRPr lang="en-US" dirty="0">
              <a:solidFill>
                <a:srgbClr val="0070C0"/>
              </a:solidFill>
            </a:endParaRPr>
          </a:p>
        </p:txBody>
      </p:sp>
      <p:sp>
        <p:nvSpPr>
          <p:cNvPr id="6" name="Θέση περιεχομένου 5"/>
          <p:cNvSpPr>
            <a:spLocks noGrp="1"/>
          </p:cNvSpPr>
          <p:nvPr>
            <p:ph idx="1"/>
          </p:nvPr>
        </p:nvSpPr>
        <p:spPr>
          <a:xfrm>
            <a:off x="338667" y="1840813"/>
            <a:ext cx="8470110" cy="4273384"/>
          </a:xfrm>
        </p:spPr>
        <p:txBody>
          <a:bodyPr>
            <a:noAutofit/>
          </a:bodyPr>
          <a:lstStyle/>
          <a:p>
            <a:pPr marL="182880" indent="0">
              <a:lnSpc>
                <a:spcPct val="100000"/>
              </a:lnSpc>
              <a:spcBef>
                <a:spcPts val="1800"/>
              </a:spcBef>
              <a:buNone/>
            </a:pPr>
            <a:r>
              <a:rPr lang="el-GR" altLang="en-US" sz="2400" b="1" dirty="0" smtClean="0">
                <a:cs typeface="Times New Roman" panose="02020603050405020304" pitchFamily="18" charset="0"/>
              </a:rPr>
              <a:t>1</a:t>
            </a:r>
            <a:r>
              <a:rPr lang="el-GR" altLang="en-US" sz="2600" b="1" dirty="0" smtClean="0">
                <a:cs typeface="Times New Roman" panose="02020603050405020304" pitchFamily="18" charset="0"/>
              </a:rPr>
              <a:t>. </a:t>
            </a:r>
            <a:r>
              <a:rPr lang="el-GR" altLang="en-US" sz="2400" b="1" dirty="0" smtClean="0">
                <a:cs typeface="Times New Roman" panose="02020603050405020304" pitchFamily="18" charset="0"/>
              </a:rPr>
              <a:t>Διχοτόμηση </a:t>
            </a:r>
            <a:r>
              <a:rPr lang="el-GR" altLang="en-US" sz="2400" b="1" dirty="0">
                <a:cs typeface="Times New Roman" panose="02020603050405020304" pitchFamily="18" charset="0"/>
              </a:rPr>
              <a:t>(</a:t>
            </a:r>
            <a:r>
              <a:rPr lang="en-GB" altLang="en-US" sz="2400" b="1" dirty="0">
                <a:cs typeface="Times New Roman" panose="02020603050405020304" pitchFamily="18" charset="0"/>
              </a:rPr>
              <a:t>binary fission): </a:t>
            </a:r>
            <a:r>
              <a:rPr lang="el-GR" altLang="en-US" sz="2400" dirty="0">
                <a:cs typeface="Times New Roman" panose="02020603050405020304" pitchFamily="18" charset="0"/>
              </a:rPr>
              <a:t>χαρακτηρίζει τα Αρχαία, τα Βακτήρια</a:t>
            </a:r>
            <a:r>
              <a:rPr lang="en-GB" altLang="en-US" sz="2400" dirty="0">
                <a:cs typeface="Times New Roman" panose="02020603050405020304" pitchFamily="18" charset="0"/>
              </a:rPr>
              <a:t> </a:t>
            </a:r>
            <a:r>
              <a:rPr lang="el-GR" altLang="en-US" sz="2400" dirty="0" smtClean="0">
                <a:cs typeface="Times New Roman" panose="02020603050405020304" pitchFamily="18" charset="0"/>
              </a:rPr>
              <a:t> και</a:t>
            </a:r>
            <a:r>
              <a:rPr lang="en-GB" altLang="en-US" sz="2400" dirty="0" smtClean="0">
                <a:cs typeface="Times New Roman" panose="02020603050405020304" pitchFamily="18" charset="0"/>
              </a:rPr>
              <a:t> </a:t>
            </a:r>
            <a:r>
              <a:rPr lang="el-GR" altLang="en-US" sz="2400" dirty="0">
                <a:cs typeface="Times New Roman" panose="02020603050405020304" pitchFamily="18" charset="0"/>
              </a:rPr>
              <a:t>τα Πρωτόζωα. </a:t>
            </a:r>
            <a:r>
              <a:rPr lang="el-GR" altLang="en-US" sz="2400" dirty="0" smtClean="0">
                <a:cs typeface="Times New Roman" panose="02020603050405020304" pitchFamily="18" charset="0"/>
              </a:rPr>
              <a:t>Στη </a:t>
            </a:r>
            <a:r>
              <a:rPr lang="el-GR" altLang="en-US" sz="2400" dirty="0">
                <a:cs typeface="Times New Roman" panose="02020603050405020304" pitchFamily="18" charset="0"/>
              </a:rPr>
              <a:t>διχοτόμηση το κύτταρο διαιρείται με μίτωση </a:t>
            </a:r>
            <a:r>
              <a:rPr lang="el-GR" altLang="en-US" sz="2400" dirty="0" smtClean="0">
                <a:cs typeface="Times New Roman" panose="02020603050405020304" pitchFamily="18" charset="0"/>
              </a:rPr>
              <a:t>σε δύο </a:t>
            </a:r>
            <a:r>
              <a:rPr lang="el-GR" altLang="en-US" sz="2400" dirty="0">
                <a:cs typeface="Times New Roman" panose="02020603050405020304" pitchFamily="18" charset="0"/>
              </a:rPr>
              <a:t>ίσα τμήματα. </a:t>
            </a:r>
            <a:endParaRPr lang="el-GR" altLang="en-US" sz="2400" dirty="0" smtClean="0">
              <a:cs typeface="Times New Roman" panose="02020603050405020304" pitchFamily="18" charset="0"/>
            </a:endParaRPr>
          </a:p>
          <a:p>
            <a:pPr marL="182880" indent="0">
              <a:lnSpc>
                <a:spcPct val="100000"/>
              </a:lnSpc>
              <a:spcBef>
                <a:spcPts val="1800"/>
              </a:spcBef>
              <a:buNone/>
            </a:pPr>
            <a:r>
              <a:rPr lang="el-GR" altLang="en-US" sz="2400" dirty="0" smtClean="0">
                <a:cs typeface="Times New Roman" panose="02020603050405020304" pitchFamily="18" charset="0"/>
              </a:rPr>
              <a:t>Στα </a:t>
            </a:r>
            <a:r>
              <a:rPr lang="el-GR" altLang="en-US" sz="2400" b="1" dirty="0">
                <a:cs typeface="Times New Roman" panose="02020603050405020304" pitchFamily="18" charset="0"/>
              </a:rPr>
              <a:t>Μαστιγοφόρα Πρωτόζωα </a:t>
            </a:r>
            <a:r>
              <a:rPr lang="el-GR" altLang="en-US" sz="2400" dirty="0">
                <a:cs typeface="Times New Roman" panose="02020603050405020304" pitchFamily="18" charset="0"/>
              </a:rPr>
              <a:t>έχουμε </a:t>
            </a:r>
            <a:r>
              <a:rPr lang="el-GR" altLang="en-US" sz="2400" b="1" dirty="0" smtClean="0">
                <a:cs typeface="Times New Roman" panose="02020603050405020304" pitchFamily="18" charset="0"/>
              </a:rPr>
              <a:t>διχοτόμηση επιμήκη</a:t>
            </a:r>
            <a:r>
              <a:rPr lang="el-GR" altLang="en-US" sz="2400" dirty="0" smtClean="0">
                <a:cs typeface="Times New Roman" panose="02020603050405020304" pitchFamily="18" charset="0"/>
              </a:rPr>
              <a:t>.</a:t>
            </a:r>
          </a:p>
          <a:p>
            <a:pPr marL="182880" indent="0">
              <a:lnSpc>
                <a:spcPct val="100000"/>
              </a:lnSpc>
              <a:spcBef>
                <a:spcPts val="1800"/>
              </a:spcBef>
              <a:buNone/>
            </a:pPr>
            <a:r>
              <a:rPr lang="el-GR" altLang="en-US" sz="2400" dirty="0" smtClean="0">
                <a:cs typeface="Times New Roman" panose="02020603050405020304" pitchFamily="18" charset="0"/>
              </a:rPr>
              <a:t>Στα </a:t>
            </a:r>
            <a:r>
              <a:rPr lang="el-GR" altLang="en-US" sz="2400" b="1" dirty="0">
                <a:cs typeface="Times New Roman" panose="02020603050405020304" pitchFamily="18" charset="0"/>
              </a:rPr>
              <a:t>Βλεφαριδοφόρα Πρωτόζωα </a:t>
            </a:r>
            <a:r>
              <a:rPr lang="el-GR" altLang="en-US" sz="2400" dirty="0">
                <a:cs typeface="Times New Roman" panose="02020603050405020304" pitchFamily="18" charset="0"/>
              </a:rPr>
              <a:t>η </a:t>
            </a:r>
            <a:r>
              <a:rPr lang="el-GR" altLang="en-US" sz="2400" b="1" dirty="0">
                <a:cs typeface="Times New Roman" panose="02020603050405020304" pitchFamily="18" charset="0"/>
              </a:rPr>
              <a:t>διχοτόμηση είναι </a:t>
            </a:r>
            <a:r>
              <a:rPr lang="el-GR" altLang="en-US" sz="2400" b="1" dirty="0" smtClean="0">
                <a:cs typeface="Times New Roman" panose="02020603050405020304" pitchFamily="18" charset="0"/>
              </a:rPr>
              <a:t>εγκάρσια</a:t>
            </a:r>
            <a:r>
              <a:rPr lang="el-GR" altLang="en-US" sz="2400" dirty="0" smtClean="0">
                <a:cs typeface="Times New Roman" panose="02020603050405020304" pitchFamily="18" charset="0"/>
              </a:rPr>
              <a:t>.</a:t>
            </a:r>
          </a:p>
          <a:p>
            <a:pPr marL="182880" indent="0">
              <a:lnSpc>
                <a:spcPct val="100000"/>
              </a:lnSpc>
              <a:spcBef>
                <a:spcPts val="1800"/>
              </a:spcBef>
              <a:buNone/>
            </a:pPr>
            <a:r>
              <a:rPr lang="el-GR" altLang="en-US" sz="2400" dirty="0" smtClean="0">
                <a:cs typeface="Times New Roman" panose="02020603050405020304" pitchFamily="18" charset="0"/>
              </a:rPr>
              <a:t>Έχουμε </a:t>
            </a:r>
            <a:r>
              <a:rPr lang="el-GR" altLang="en-US" sz="2400" dirty="0">
                <a:cs typeface="Times New Roman" panose="02020603050405020304" pitchFamily="18" charset="0"/>
              </a:rPr>
              <a:t>όμως και την </a:t>
            </a:r>
            <a:r>
              <a:rPr lang="el-GR" altLang="en-US" sz="2400" b="1" dirty="0">
                <a:cs typeface="Times New Roman" panose="02020603050405020304" pitchFamily="18" charset="0"/>
              </a:rPr>
              <a:t>πολλαπλή διαίρεση ή </a:t>
            </a:r>
            <a:r>
              <a:rPr lang="el-GR" altLang="en-US" sz="2400" b="1" dirty="0" err="1">
                <a:cs typeface="Times New Roman" panose="02020603050405020304" pitchFamily="18" charset="0"/>
              </a:rPr>
              <a:t>σχιξογονία</a:t>
            </a:r>
            <a:r>
              <a:rPr lang="el-GR" altLang="en-US" sz="2400" b="1" dirty="0">
                <a:cs typeface="Times New Roman" panose="02020603050405020304" pitchFamily="18" charset="0"/>
              </a:rPr>
              <a:t> </a:t>
            </a:r>
            <a:r>
              <a:rPr lang="el-GR" altLang="en-US" sz="2400" dirty="0">
                <a:cs typeface="Times New Roman" panose="02020603050405020304" pitchFamily="18" charset="0"/>
              </a:rPr>
              <a:t>(</a:t>
            </a:r>
            <a:r>
              <a:rPr lang="en-GB" altLang="en-US" sz="2400" dirty="0" err="1">
                <a:cs typeface="Times New Roman" panose="02020603050405020304" pitchFamily="18" charset="0"/>
              </a:rPr>
              <a:t>schizogony</a:t>
            </a:r>
            <a:r>
              <a:rPr lang="en-GB" altLang="en-US" sz="2400" dirty="0">
                <a:cs typeface="Times New Roman" panose="02020603050405020304" pitchFamily="18" charset="0"/>
              </a:rPr>
              <a:t>)</a:t>
            </a:r>
            <a:r>
              <a:rPr lang="el-GR" altLang="en-US" sz="2400" dirty="0">
                <a:cs typeface="Times New Roman" panose="02020603050405020304" pitchFamily="18" charset="0"/>
              </a:rPr>
              <a:t> </a:t>
            </a:r>
            <a:r>
              <a:rPr lang="el-GR" altLang="en-US" sz="2400" dirty="0" smtClean="0">
                <a:cs typeface="Times New Roman" panose="02020603050405020304" pitchFamily="18" charset="0"/>
              </a:rPr>
              <a:t>με τη δημιουργία</a:t>
            </a:r>
            <a:r>
              <a:rPr lang="en-GB" altLang="en-US" sz="2400" dirty="0" smtClean="0">
                <a:cs typeface="Times New Roman" panose="02020603050405020304" pitchFamily="18" charset="0"/>
              </a:rPr>
              <a:t> </a:t>
            </a:r>
            <a:r>
              <a:rPr lang="el-GR" altLang="en-US" sz="2400" dirty="0">
                <a:cs typeface="Times New Roman" panose="02020603050405020304" pitchFamily="18" charset="0"/>
              </a:rPr>
              <a:t>μεγάλου αριθμού θυγατρικών κυττάρων μέσω διαιρέσεων</a:t>
            </a:r>
            <a:r>
              <a:rPr lang="en-GB" altLang="en-US" sz="2400" dirty="0">
                <a:cs typeface="Times New Roman" panose="02020603050405020304" pitchFamily="18" charset="0"/>
              </a:rPr>
              <a:t> </a:t>
            </a:r>
            <a:r>
              <a:rPr lang="el-GR" altLang="en-US" sz="2400" dirty="0" smtClean="0">
                <a:cs typeface="Times New Roman" panose="02020603050405020304" pitchFamily="18" charset="0"/>
              </a:rPr>
              <a:t>του πυρήνα</a:t>
            </a:r>
            <a:r>
              <a:rPr lang="en-GB" altLang="en-US" sz="2400" dirty="0">
                <a:cs typeface="Times New Roman" panose="02020603050405020304" pitchFamily="18" charset="0"/>
              </a:rPr>
              <a:t>.</a:t>
            </a:r>
            <a:endParaRPr lang="el-GR" altLang="en-US" sz="2400" dirty="0">
              <a:cs typeface="Times New Roman" panose="02020603050405020304" pitchFamily="18" charset="0"/>
            </a:endParaRPr>
          </a:p>
          <a:p>
            <a:pPr marL="182880" indent="0">
              <a:lnSpc>
                <a:spcPct val="100000"/>
              </a:lnSpc>
              <a:spcBef>
                <a:spcPts val="1800"/>
              </a:spcBef>
              <a:buNone/>
            </a:pPr>
            <a:r>
              <a:rPr lang="en-US" altLang="en-US" sz="2400" dirty="0">
                <a:cs typeface="Times New Roman" panose="02020603050405020304" pitchFamily="18" charset="0"/>
              </a:rPr>
              <a:t>Ε</a:t>
            </a:r>
            <a:r>
              <a:rPr lang="el-GR" altLang="en-US" sz="2400" dirty="0" err="1">
                <a:cs typeface="Times New Roman" panose="02020603050405020304" pitchFamily="18" charset="0"/>
              </a:rPr>
              <a:t>νώ</a:t>
            </a:r>
            <a:r>
              <a:rPr lang="el-GR" altLang="en-US" sz="2400" dirty="0">
                <a:cs typeface="Times New Roman" panose="02020603050405020304" pitchFamily="18" charset="0"/>
              </a:rPr>
              <a:t> η </a:t>
            </a:r>
            <a:r>
              <a:rPr lang="el-GR" altLang="en-US" sz="2400" b="1" dirty="0">
                <a:cs typeface="Times New Roman" panose="02020603050405020304" pitchFamily="18" charset="0"/>
              </a:rPr>
              <a:t>σπορογονία</a:t>
            </a:r>
            <a:r>
              <a:rPr lang="el-GR" altLang="en-US" sz="2400" dirty="0">
                <a:cs typeface="Times New Roman" panose="02020603050405020304" pitchFamily="18" charset="0"/>
              </a:rPr>
              <a:t> είναι συχνή σε παρασιτικά Πρωτόζωα</a:t>
            </a:r>
            <a:r>
              <a:rPr lang="en-GB" altLang="en-US" sz="2400" dirty="0" smtClean="0">
                <a:cs typeface="Times New Roman" panose="02020603050405020304" pitchFamily="18" charset="0"/>
              </a:rPr>
              <a:t>.</a:t>
            </a:r>
            <a:endParaRPr lang="en-US" sz="2400" dirty="0"/>
          </a:p>
        </p:txBody>
      </p:sp>
      <p:sp>
        <p:nvSpPr>
          <p:cNvPr id="4" name="Θέση υποσέλιδου 3"/>
          <p:cNvSpPr>
            <a:spLocks noGrp="1"/>
          </p:cNvSpPr>
          <p:nvPr>
            <p:ph type="ftr" sz="quarter" idx="10"/>
          </p:nvPr>
        </p:nvSpPr>
        <p:spPr/>
        <p:txBody>
          <a:bodyPr/>
          <a:lstStyle/>
          <a:p>
            <a:r>
              <a:rPr lang="el-GR" smtClean="0"/>
              <a:t>Ενότητα 4. Η Διαδικασία της Αναπαραγωγής</a:t>
            </a:r>
            <a:endParaRPr lang="en-US"/>
          </a:p>
        </p:txBody>
      </p:sp>
      <p:sp>
        <p:nvSpPr>
          <p:cNvPr id="5" name="Θέση αριθμού διαφάνειας 4"/>
          <p:cNvSpPr>
            <a:spLocks noGrp="1"/>
          </p:cNvSpPr>
          <p:nvPr>
            <p:ph type="sldNum" sz="quarter" idx="11"/>
          </p:nvPr>
        </p:nvSpPr>
        <p:spPr/>
        <p:txBody>
          <a:bodyPr/>
          <a:lstStyle/>
          <a:p>
            <a:fld id="{58A56277-EA16-4AF5-BFB5-E5ECBBB39490}" type="slidenum">
              <a:rPr lang="en-US" smtClean="0"/>
              <a:t>6</a:t>
            </a:fld>
            <a:endParaRPr lang="en-US"/>
          </a:p>
        </p:txBody>
      </p:sp>
    </p:spTree>
    <p:extLst>
      <p:ext uri="{BB962C8B-B14F-4D97-AF65-F5344CB8AC3E}">
        <p14:creationId xmlns:p14="http://schemas.microsoft.com/office/powerpoint/2010/main" val="1874894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sz="4000" dirty="0" smtClean="0">
                <a:cs typeface="Times New Roman" panose="02020603050405020304" pitchFamily="18" charset="0"/>
              </a:rPr>
              <a:t>Ανατομικά Χαρακτηριστικά </a:t>
            </a:r>
            <a:br>
              <a:rPr lang="el-GR" altLang="en-US" sz="4000" dirty="0" smtClean="0">
                <a:cs typeface="Times New Roman" panose="02020603050405020304" pitchFamily="18" charset="0"/>
              </a:rPr>
            </a:br>
            <a:r>
              <a:rPr lang="el-GR" altLang="en-US" sz="4000" dirty="0" smtClean="0">
                <a:cs typeface="Times New Roman" panose="02020603050405020304" pitchFamily="18" charset="0"/>
              </a:rPr>
              <a:t>Θηλυκών</a:t>
            </a:r>
            <a:endParaRPr lang="en-US" sz="4000" dirty="0"/>
          </a:p>
        </p:txBody>
      </p:sp>
      <p:pic>
        <p:nvPicPr>
          <p:cNvPr id="5" name="Θέση περιεχομένου 4"/>
          <p:cNvPicPr>
            <a:picLocks noGrp="1" noChangeAspect="1"/>
          </p:cNvPicPr>
          <p:nvPr>
            <p:ph sz="half" idx="1"/>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637592"/>
            <a:ext cx="4737468" cy="4516975"/>
          </a:xfrm>
          <a:ln>
            <a:solidFill>
              <a:schemeClr val="accent1"/>
            </a:solidFill>
          </a:ln>
        </p:spPr>
      </p:pic>
      <p:pic>
        <p:nvPicPr>
          <p:cNvPr id="7" name="Θέση περιεχομένου 6"/>
          <p:cNvPicPr>
            <a:picLocks noGrp="1" noChangeAspect="1"/>
          </p:cNvPicPr>
          <p:nvPr>
            <p:ph sz="half" idx="2"/>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37468" y="1615196"/>
            <a:ext cx="4406532" cy="4561768"/>
          </a:xfrm>
          <a:ln>
            <a:solidFill>
              <a:schemeClr val="accent1"/>
            </a:solidFill>
          </a:ln>
        </p:spPr>
      </p:pic>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60</a:t>
            </a:fld>
            <a:endParaRPr lang="en-US"/>
          </a:p>
        </p:txBody>
      </p:sp>
      <p:sp>
        <p:nvSpPr>
          <p:cNvPr id="8" name="TextBox 7"/>
          <p:cNvSpPr txBox="1"/>
          <p:nvPr/>
        </p:nvSpPr>
        <p:spPr>
          <a:xfrm>
            <a:off x="4276577" y="5824879"/>
            <a:ext cx="341760" cy="276999"/>
          </a:xfrm>
          <a:prstGeom prst="rect">
            <a:avLst/>
          </a:prstGeom>
          <a:noFill/>
        </p:spPr>
        <p:txBody>
          <a:bodyPr wrap="none" rtlCol="0">
            <a:spAutoFit/>
          </a:bodyPr>
          <a:lstStyle/>
          <a:p>
            <a:r>
              <a:rPr lang="en-US" sz="1200" b="1" dirty="0" smtClean="0"/>
              <a:t>20</a:t>
            </a:r>
            <a:endParaRPr lang="el-GR" sz="1200" b="1" dirty="0"/>
          </a:p>
        </p:txBody>
      </p:sp>
      <p:sp>
        <p:nvSpPr>
          <p:cNvPr id="9" name="TextBox 8"/>
          <p:cNvSpPr txBox="1"/>
          <p:nvPr/>
        </p:nvSpPr>
        <p:spPr>
          <a:xfrm>
            <a:off x="8698742" y="5886316"/>
            <a:ext cx="341760" cy="276999"/>
          </a:xfrm>
          <a:prstGeom prst="rect">
            <a:avLst/>
          </a:prstGeom>
          <a:noFill/>
        </p:spPr>
        <p:txBody>
          <a:bodyPr wrap="none" rtlCol="0">
            <a:spAutoFit/>
          </a:bodyPr>
          <a:lstStyle/>
          <a:p>
            <a:r>
              <a:rPr lang="en-US" sz="1200" b="1" dirty="0" smtClean="0"/>
              <a:t>21</a:t>
            </a:r>
            <a:endParaRPr lang="el-GR" sz="1200" b="1" dirty="0"/>
          </a:p>
        </p:txBody>
      </p:sp>
    </p:spTree>
    <p:extLst>
      <p:ext uri="{BB962C8B-B14F-4D97-AF65-F5344CB8AC3E}">
        <p14:creationId xmlns:p14="http://schemas.microsoft.com/office/powerpoint/2010/main" val="12637063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l-GR" dirty="0" smtClean="0"/>
              <a:t>Ενδοκρινολογία Αναπαραγωγής</a:t>
            </a:r>
            <a:endParaRPr lang="el-GR" dirty="0"/>
          </a:p>
        </p:txBody>
      </p:sp>
      <p:sp>
        <p:nvSpPr>
          <p:cNvPr id="5" name="Footer Placeholder 4"/>
          <p:cNvSpPr>
            <a:spLocks noGrp="1"/>
          </p:cNvSpPr>
          <p:nvPr>
            <p:ph type="ftr" sz="quarter" idx="10"/>
          </p:nvPr>
        </p:nvSpPr>
        <p:spPr/>
        <p:txBody>
          <a:bodyPr/>
          <a:lstStyle/>
          <a:p>
            <a:r>
              <a:rPr lang="el-GR" smtClean="0"/>
              <a:t>Ενότητα 4. Η Διαδικασία της Αναπαραγωγής</a:t>
            </a:r>
            <a:endParaRPr lang="en-US"/>
          </a:p>
        </p:txBody>
      </p:sp>
      <p:sp>
        <p:nvSpPr>
          <p:cNvPr id="6" name="Slide Number Placeholder 5"/>
          <p:cNvSpPr>
            <a:spLocks noGrp="1"/>
          </p:cNvSpPr>
          <p:nvPr>
            <p:ph type="sldNum" sz="quarter" idx="11"/>
          </p:nvPr>
        </p:nvSpPr>
        <p:spPr/>
        <p:txBody>
          <a:bodyPr/>
          <a:lstStyle/>
          <a:p>
            <a:fld id="{58A56277-EA16-4AF5-BFB5-E5ECBBB39490}" type="slidenum">
              <a:rPr lang="en-US" smtClean="0"/>
              <a:t>61</a:t>
            </a:fld>
            <a:endParaRPr lang="en-US"/>
          </a:p>
        </p:txBody>
      </p:sp>
    </p:spTree>
    <p:extLst>
      <p:ext uri="{BB962C8B-B14F-4D97-AF65-F5344CB8AC3E}">
        <p14:creationId xmlns:p14="http://schemas.microsoft.com/office/powerpoint/2010/main" val="42864965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sz="4000" dirty="0" smtClean="0">
                <a:cs typeface="Times New Roman" panose="02020603050405020304" pitchFamily="18" charset="0"/>
              </a:rPr>
              <a:t>Οίστρος και Έμμηνος Κύκλος 1</a:t>
            </a:r>
            <a:r>
              <a:rPr lang="en-US" altLang="en-US" sz="4000" dirty="0" smtClean="0">
                <a:cs typeface="Times New Roman" panose="02020603050405020304" pitchFamily="18" charset="0"/>
              </a:rPr>
              <a:t>/2</a:t>
            </a:r>
            <a:endParaRPr lang="en-US" sz="4000" dirty="0"/>
          </a:p>
        </p:txBody>
      </p:sp>
      <p:sp>
        <p:nvSpPr>
          <p:cNvPr id="5" name="Θέση περιεχομένου 4"/>
          <p:cNvSpPr>
            <a:spLocks noGrp="1"/>
          </p:cNvSpPr>
          <p:nvPr>
            <p:ph idx="1"/>
          </p:nvPr>
        </p:nvSpPr>
        <p:spPr/>
        <p:txBody>
          <a:bodyPr>
            <a:normAutofit/>
          </a:bodyPr>
          <a:lstStyle/>
          <a:p>
            <a:pPr marL="640080" indent="-457200">
              <a:lnSpc>
                <a:spcPct val="100000"/>
              </a:lnSpc>
              <a:spcBef>
                <a:spcPts val="1800"/>
              </a:spcBef>
            </a:pPr>
            <a:r>
              <a:rPr lang="el-GR" altLang="en-US" sz="2600" dirty="0">
                <a:cs typeface="Times New Roman" panose="02020603050405020304" pitchFamily="18" charset="0"/>
              </a:rPr>
              <a:t>Η διαδικασία της αναπαραγωγής στα διάφορα είδη ζώων είναι ορμονικά ελεγχόμενη και αυτό γιατί πρέπει να συμβεί στις κατάλληλες περιβαλλοντικές και φυσιολογικές </a:t>
            </a:r>
            <a:r>
              <a:rPr lang="en-GB" altLang="en-US" sz="2600" dirty="0">
                <a:cs typeface="Times New Roman" panose="02020603050405020304" pitchFamily="18" charset="0"/>
              </a:rPr>
              <a:t>(</a:t>
            </a:r>
            <a:r>
              <a:rPr lang="el-GR" altLang="en-US" sz="2600" dirty="0">
                <a:cs typeface="Times New Roman" panose="02020603050405020304" pitchFamily="18" charset="0"/>
              </a:rPr>
              <a:t>π.χ. </a:t>
            </a:r>
            <a:r>
              <a:rPr lang="el-GR" altLang="en-US" sz="2600" b="1" dirty="0">
                <a:cs typeface="Times New Roman" panose="02020603050405020304" pitchFamily="18" charset="0"/>
              </a:rPr>
              <a:t>έκκριση </a:t>
            </a:r>
            <a:r>
              <a:rPr lang="el-GR" altLang="en-US" sz="2600" b="1" dirty="0" err="1">
                <a:cs typeface="Times New Roman" panose="02020603050405020304" pitchFamily="18" charset="0"/>
              </a:rPr>
              <a:t>μελατονίνης</a:t>
            </a:r>
            <a:r>
              <a:rPr lang="el-GR" altLang="en-US" sz="2600" dirty="0">
                <a:cs typeface="Times New Roman" panose="02020603050405020304" pitchFamily="18" charset="0"/>
              </a:rPr>
              <a:t>) συνθήκες για να αυξηθούν οι πιθανότητες επιβίωση των νεογέννητων ατόμων.</a:t>
            </a:r>
          </a:p>
          <a:p>
            <a:pPr marL="640080" indent="-457200">
              <a:lnSpc>
                <a:spcPct val="100000"/>
              </a:lnSpc>
              <a:spcBef>
                <a:spcPts val="1800"/>
              </a:spcBef>
            </a:pPr>
            <a:r>
              <a:rPr lang="el-GR" altLang="en-US" sz="2600" dirty="0" smtClean="0">
                <a:cs typeface="Times New Roman" panose="02020603050405020304" pitchFamily="18" charset="0"/>
              </a:rPr>
              <a:t>Ιδιαίτερο </a:t>
            </a:r>
            <a:r>
              <a:rPr lang="el-GR" altLang="en-US" sz="2600" dirty="0">
                <a:cs typeface="Times New Roman" panose="02020603050405020304" pitchFamily="18" charset="0"/>
              </a:rPr>
              <a:t>ενδιαφέρον παρουσιάζουν τα </a:t>
            </a:r>
            <a:r>
              <a:rPr lang="el-GR" altLang="en-US" sz="2600" b="1" dirty="0">
                <a:cs typeface="Times New Roman" panose="02020603050405020304" pitchFamily="18" charset="0"/>
              </a:rPr>
              <a:t>Θηλαστικά</a:t>
            </a:r>
            <a:r>
              <a:rPr lang="el-GR" altLang="en-US" sz="2600" dirty="0">
                <a:cs typeface="Times New Roman" panose="02020603050405020304" pitchFamily="18" charset="0"/>
              </a:rPr>
              <a:t> όπου διακρίνουμε </a:t>
            </a:r>
            <a:r>
              <a:rPr lang="el-GR" altLang="en-US" sz="2600" b="1" dirty="0">
                <a:cs typeface="Times New Roman" panose="02020603050405020304" pitchFamily="18" charset="0"/>
              </a:rPr>
              <a:t>δύο πρότυπα αναπαραγωγής</a:t>
            </a:r>
            <a:r>
              <a:rPr lang="el-GR" altLang="en-US" sz="2600" dirty="0">
                <a:cs typeface="Times New Roman" panose="02020603050405020304" pitchFamily="18" charset="0"/>
              </a:rPr>
              <a:t>: Τον </a:t>
            </a:r>
            <a:r>
              <a:rPr lang="el-GR" altLang="en-US" sz="2600" b="1" dirty="0">
                <a:cs typeface="Times New Roman" panose="02020603050405020304" pitchFamily="18" charset="0"/>
              </a:rPr>
              <a:t>οίστρο (στα περισσότερα Θηλαστικά)</a:t>
            </a:r>
            <a:r>
              <a:rPr lang="el-GR" altLang="en-US" sz="2600" dirty="0">
                <a:cs typeface="Times New Roman" panose="02020603050405020304" pitchFamily="18" charset="0"/>
              </a:rPr>
              <a:t> και τον </a:t>
            </a:r>
            <a:r>
              <a:rPr lang="el-GR" altLang="en-US" sz="2600" b="1" dirty="0">
                <a:cs typeface="Times New Roman" panose="02020603050405020304" pitchFamily="18" charset="0"/>
              </a:rPr>
              <a:t>έμμηνο κύκλο στα Ανθρωποειδή Πρωτεύοντα</a:t>
            </a:r>
            <a:r>
              <a:rPr lang="el-GR" altLang="en-US" sz="2600" dirty="0">
                <a:cs typeface="Times New Roman" panose="02020603050405020304" pitchFamily="18" charset="0"/>
              </a:rPr>
              <a:t>.</a:t>
            </a: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62</a:t>
            </a:fld>
            <a:endParaRPr lang="en-US"/>
          </a:p>
        </p:txBody>
      </p:sp>
    </p:spTree>
    <p:extLst>
      <p:ext uri="{BB962C8B-B14F-4D97-AF65-F5344CB8AC3E}">
        <p14:creationId xmlns:p14="http://schemas.microsoft.com/office/powerpoint/2010/main" val="33919398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sz="4000" dirty="0" smtClean="0">
                <a:cs typeface="Times New Roman" panose="02020603050405020304" pitchFamily="18" charset="0"/>
              </a:rPr>
              <a:t>Οίστρος και Έμμηνος Κύκλος 2</a:t>
            </a:r>
            <a:r>
              <a:rPr lang="en-US" altLang="en-US" sz="4000" dirty="0" smtClean="0">
                <a:cs typeface="Times New Roman" panose="02020603050405020304" pitchFamily="18" charset="0"/>
              </a:rPr>
              <a:t>/2</a:t>
            </a:r>
            <a:endParaRPr lang="en-US" sz="4000" dirty="0"/>
          </a:p>
        </p:txBody>
      </p:sp>
      <p:sp>
        <p:nvSpPr>
          <p:cNvPr id="5" name="Θέση περιεχομένου 4"/>
          <p:cNvSpPr>
            <a:spLocks noGrp="1"/>
          </p:cNvSpPr>
          <p:nvPr>
            <p:ph idx="1"/>
          </p:nvPr>
        </p:nvSpPr>
        <p:spPr>
          <a:xfrm>
            <a:off x="628650" y="1743643"/>
            <a:ext cx="7886700" cy="4351338"/>
          </a:xfrm>
        </p:spPr>
        <p:txBody>
          <a:bodyPr>
            <a:noAutofit/>
          </a:bodyPr>
          <a:lstStyle/>
          <a:p>
            <a:pPr>
              <a:lnSpc>
                <a:spcPct val="100000"/>
              </a:lnSpc>
              <a:spcBef>
                <a:spcPct val="0"/>
              </a:spcBef>
              <a:buNone/>
            </a:pPr>
            <a:r>
              <a:rPr lang="el-GR" altLang="en-US" sz="2600" dirty="0">
                <a:cs typeface="Times New Roman" panose="02020603050405020304" pitchFamily="18" charset="0"/>
              </a:rPr>
              <a:t>Τα δύο αυτά πρότυπα διαφέρουν σε 2 σημεία: </a:t>
            </a:r>
            <a:endParaRPr lang="el-GR" altLang="en-US" sz="2600" dirty="0" smtClean="0">
              <a:cs typeface="Times New Roman" panose="02020603050405020304" pitchFamily="18" charset="0"/>
            </a:endParaRPr>
          </a:p>
          <a:p>
            <a:pPr>
              <a:lnSpc>
                <a:spcPct val="100000"/>
              </a:lnSpc>
              <a:spcBef>
                <a:spcPts val="1800"/>
              </a:spcBef>
              <a:buNone/>
            </a:pPr>
            <a:r>
              <a:rPr lang="el-GR" altLang="en-US" sz="2600" dirty="0" smtClean="0">
                <a:cs typeface="Times New Roman" panose="02020603050405020304" pitchFamily="18" charset="0"/>
              </a:rPr>
              <a:t>1</a:t>
            </a:r>
            <a:r>
              <a:rPr lang="el-GR" altLang="en-US" sz="2600" dirty="0">
                <a:cs typeface="Times New Roman" panose="02020603050405020304" pitchFamily="18" charset="0"/>
              </a:rPr>
              <a:t>) Στον οίστρο τα θηλυκά είναι «</a:t>
            </a:r>
            <a:r>
              <a:rPr lang="el-GR" altLang="en-US" sz="2600" b="1" dirty="0">
                <a:cs typeface="Times New Roman" panose="02020603050405020304" pitchFamily="18" charset="0"/>
              </a:rPr>
              <a:t>δεκτικά</a:t>
            </a:r>
            <a:r>
              <a:rPr lang="el-GR" altLang="en-US" sz="2600" dirty="0">
                <a:cs typeface="Times New Roman" panose="02020603050405020304" pitchFamily="18" charset="0"/>
              </a:rPr>
              <a:t>» στα αρσενικά </a:t>
            </a:r>
            <a:r>
              <a:rPr lang="el-GR" altLang="en-US" sz="2600" b="1" dirty="0">
                <a:cs typeface="Times New Roman" panose="02020603050405020304" pitchFamily="18" charset="0"/>
              </a:rPr>
              <a:t>μόνο στα διαστήματα του οίστρου (</a:t>
            </a:r>
            <a:r>
              <a:rPr lang="el-GR" altLang="en-US" sz="2600" b="1" dirty="0" err="1">
                <a:cs typeface="Times New Roman" panose="02020603050405020304" pitchFamily="18" charset="0"/>
              </a:rPr>
              <a:t>οιστρικά</a:t>
            </a:r>
            <a:r>
              <a:rPr lang="el-GR" altLang="en-US" sz="2600" b="1" dirty="0">
                <a:cs typeface="Times New Roman" panose="02020603050405020304" pitchFamily="18" charset="0"/>
              </a:rPr>
              <a:t> διαστήματα), </a:t>
            </a:r>
            <a:r>
              <a:rPr lang="el-GR" altLang="en-US" sz="2600" dirty="0">
                <a:cs typeface="Times New Roman" panose="02020603050405020304" pitchFamily="18" charset="0"/>
              </a:rPr>
              <a:t>ενώ στον έμμηνο κύκλο είναι δεκτικά σε </a:t>
            </a:r>
            <a:r>
              <a:rPr lang="el-GR" altLang="en-US" sz="2600" b="1" dirty="0">
                <a:cs typeface="Times New Roman" panose="02020603050405020304" pitchFamily="18" charset="0"/>
              </a:rPr>
              <a:t>όλη τη διάρκεια του κύκλου</a:t>
            </a:r>
            <a:r>
              <a:rPr lang="el-GR" altLang="en-US" sz="2600" dirty="0">
                <a:cs typeface="Times New Roman" panose="02020603050405020304" pitchFamily="18" charset="0"/>
              </a:rPr>
              <a:t>.</a:t>
            </a:r>
          </a:p>
          <a:p>
            <a:pPr marL="182880">
              <a:lnSpc>
                <a:spcPct val="100000"/>
              </a:lnSpc>
              <a:spcBef>
                <a:spcPts val="1800"/>
              </a:spcBef>
              <a:buNone/>
            </a:pPr>
            <a:r>
              <a:rPr lang="el-GR" altLang="en-US" sz="2600" dirty="0">
                <a:cs typeface="Times New Roman" panose="02020603050405020304" pitchFamily="18" charset="0"/>
              </a:rPr>
              <a:t>2) Στον </a:t>
            </a:r>
            <a:r>
              <a:rPr lang="el-GR" altLang="en-US" sz="2600" b="1" dirty="0">
                <a:cs typeface="Times New Roman" panose="02020603050405020304" pitchFamily="18" charset="0"/>
              </a:rPr>
              <a:t>οίστρο δεν έχουμε καταστροφή και εκκένωση του </a:t>
            </a:r>
            <a:r>
              <a:rPr lang="el-GR" altLang="en-US" sz="2600" b="1" dirty="0" err="1">
                <a:cs typeface="Times New Roman" panose="02020603050405020304" pitchFamily="18" charset="0"/>
              </a:rPr>
              <a:t>ενδομητρίου</a:t>
            </a:r>
            <a:r>
              <a:rPr lang="el-GR" altLang="en-US" sz="2600" b="1" dirty="0">
                <a:cs typeface="Times New Roman" panose="02020603050405020304" pitchFamily="18" charset="0"/>
              </a:rPr>
              <a:t> </a:t>
            </a:r>
            <a:r>
              <a:rPr lang="el-GR" altLang="en-US" sz="2600" dirty="0">
                <a:cs typeface="Times New Roman" panose="02020603050405020304" pitchFamily="18" charset="0"/>
              </a:rPr>
              <a:t>με τη μορφή της εμμήνου ρύσης, αλλά </a:t>
            </a:r>
            <a:r>
              <a:rPr lang="el-GR" altLang="en-US" sz="2600" dirty="0" err="1">
                <a:cs typeface="Times New Roman" panose="02020603050405020304" pitchFamily="18" charset="0"/>
              </a:rPr>
              <a:t>επαναπορρόφηση</a:t>
            </a:r>
            <a:r>
              <a:rPr lang="el-GR" altLang="en-US" sz="2600" dirty="0">
                <a:cs typeface="Times New Roman" panose="02020603050405020304" pitchFamily="18" charset="0"/>
              </a:rPr>
              <a:t> του </a:t>
            </a:r>
            <a:r>
              <a:rPr lang="el-GR" altLang="en-US" sz="2600" dirty="0" err="1">
                <a:cs typeface="Times New Roman" panose="02020603050405020304" pitchFamily="18" charset="0"/>
              </a:rPr>
              <a:t>ενδομητρίου</a:t>
            </a:r>
            <a:r>
              <a:rPr lang="el-GR" altLang="en-US" sz="2600" dirty="0">
                <a:cs typeface="Times New Roman" panose="02020603050405020304" pitchFamily="18" charset="0"/>
              </a:rPr>
              <a:t>. Στον </a:t>
            </a:r>
            <a:r>
              <a:rPr lang="el-GR" altLang="en-US" sz="2600" b="1" dirty="0">
                <a:cs typeface="Times New Roman" panose="02020603050405020304" pitchFamily="18" charset="0"/>
              </a:rPr>
              <a:t>έμμηνο κύκλο έχουμε εκκένωση του </a:t>
            </a:r>
            <a:r>
              <a:rPr lang="el-GR" altLang="en-US" sz="2600" b="1" dirty="0" err="1">
                <a:cs typeface="Times New Roman" panose="02020603050405020304" pitchFamily="18" charset="0"/>
              </a:rPr>
              <a:t>ενδομητρίου</a:t>
            </a:r>
            <a:r>
              <a:rPr lang="el-GR" altLang="en-US" sz="2600" b="1" dirty="0">
                <a:cs typeface="Times New Roman" panose="02020603050405020304" pitchFamily="18" charset="0"/>
              </a:rPr>
              <a:t> </a:t>
            </a:r>
            <a:r>
              <a:rPr lang="el-GR" altLang="en-US" sz="2600" dirty="0">
                <a:cs typeface="Times New Roman" panose="02020603050405020304" pitchFamily="18" charset="0"/>
              </a:rPr>
              <a:t>με τη μορφή της εμμήνου ρύσης.  </a:t>
            </a: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63</a:t>
            </a:fld>
            <a:endParaRPr lang="en-US"/>
          </a:p>
        </p:txBody>
      </p:sp>
    </p:spTree>
    <p:extLst>
      <p:ext uri="{BB962C8B-B14F-4D97-AF65-F5344CB8AC3E}">
        <p14:creationId xmlns:p14="http://schemas.microsoft.com/office/powerpoint/2010/main" val="300144267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sz="4000" dirty="0" smtClean="0">
                <a:cs typeface="Times New Roman" panose="02020603050405020304" pitchFamily="18" charset="0"/>
              </a:rPr>
              <a:t>‘</a:t>
            </a:r>
            <a:r>
              <a:rPr lang="el-GR" altLang="en-US" sz="4000" dirty="0" err="1" smtClean="0">
                <a:cs typeface="Times New Roman" panose="02020603050405020304" pitchFamily="18" charset="0"/>
              </a:rPr>
              <a:t>Ελεγχος</a:t>
            </a:r>
            <a:r>
              <a:rPr lang="el-GR" altLang="en-US" sz="4000" dirty="0" smtClean="0">
                <a:cs typeface="Times New Roman" panose="02020603050405020304" pitchFamily="18" charset="0"/>
              </a:rPr>
              <a:t> </a:t>
            </a:r>
            <a:r>
              <a:rPr lang="el-GR" altLang="en-US" sz="4000" dirty="0" err="1" smtClean="0">
                <a:cs typeface="Times New Roman" panose="02020603050405020304" pitchFamily="18" charset="0"/>
              </a:rPr>
              <a:t>Γοναδικών</a:t>
            </a:r>
            <a:r>
              <a:rPr lang="el-GR" altLang="en-US" sz="4000" dirty="0" smtClean="0">
                <a:cs typeface="Times New Roman" panose="02020603050405020304" pitchFamily="18" charset="0"/>
              </a:rPr>
              <a:t> </a:t>
            </a:r>
            <a:br>
              <a:rPr lang="el-GR" altLang="en-US" sz="4000" dirty="0" smtClean="0">
                <a:cs typeface="Times New Roman" panose="02020603050405020304" pitchFamily="18" charset="0"/>
              </a:rPr>
            </a:br>
            <a:r>
              <a:rPr lang="el-GR" altLang="en-US" sz="4000" dirty="0" err="1" smtClean="0">
                <a:cs typeface="Times New Roman" panose="02020603050405020304" pitchFamily="18" charset="0"/>
              </a:rPr>
              <a:t>Στεροειδών</a:t>
            </a:r>
            <a:r>
              <a:rPr lang="el-GR" altLang="en-US" sz="4000" dirty="0" smtClean="0">
                <a:cs typeface="Times New Roman" panose="02020603050405020304" pitchFamily="18" charset="0"/>
              </a:rPr>
              <a:t> Ορμονών 1</a:t>
            </a:r>
            <a:r>
              <a:rPr lang="en-US" altLang="en-US" sz="4000" dirty="0" smtClean="0">
                <a:cs typeface="Times New Roman" panose="02020603050405020304" pitchFamily="18" charset="0"/>
              </a:rPr>
              <a:t>/4</a:t>
            </a:r>
            <a:endParaRPr lang="en-US" sz="4000" dirty="0"/>
          </a:p>
        </p:txBody>
      </p:sp>
      <p:sp>
        <p:nvSpPr>
          <p:cNvPr id="5" name="Θέση περιεχομένου 4"/>
          <p:cNvSpPr>
            <a:spLocks noGrp="1"/>
          </p:cNvSpPr>
          <p:nvPr>
            <p:ph idx="1"/>
          </p:nvPr>
        </p:nvSpPr>
        <p:spPr>
          <a:xfrm>
            <a:off x="605873" y="1974078"/>
            <a:ext cx="7886700" cy="4351338"/>
          </a:xfrm>
        </p:spPr>
        <p:txBody>
          <a:bodyPr>
            <a:noAutofit/>
          </a:bodyPr>
          <a:lstStyle/>
          <a:p>
            <a:pPr marL="640080" indent="-457200">
              <a:lnSpc>
                <a:spcPct val="100000"/>
              </a:lnSpc>
              <a:spcBef>
                <a:spcPts val="1200"/>
              </a:spcBef>
            </a:pPr>
            <a:r>
              <a:rPr lang="el-GR" altLang="en-US" sz="2600" dirty="0">
                <a:cs typeface="Times New Roman" panose="02020603050405020304" pitchFamily="18" charset="0"/>
              </a:rPr>
              <a:t>Από τις ωοθήκες παράγονται τα </a:t>
            </a:r>
            <a:r>
              <a:rPr lang="el-GR" altLang="en-US" sz="2600" b="1" dirty="0">
                <a:cs typeface="Times New Roman" panose="02020603050405020304" pitchFamily="18" charset="0"/>
              </a:rPr>
              <a:t>οιστρογόνα και η προγεστερόνη </a:t>
            </a:r>
            <a:r>
              <a:rPr lang="el-GR" altLang="en-US" sz="2600" dirty="0">
                <a:cs typeface="Times New Roman" panose="02020603050405020304" pitchFamily="18" charset="0"/>
              </a:rPr>
              <a:t>από κύτταρα του </a:t>
            </a:r>
            <a:r>
              <a:rPr lang="el-GR" altLang="en-US" sz="2600" b="1" dirty="0">
                <a:cs typeface="Times New Roman" panose="02020603050405020304" pitchFamily="18" charset="0"/>
              </a:rPr>
              <a:t>ωχρού σωματίου (</a:t>
            </a:r>
            <a:r>
              <a:rPr lang="en-GB" altLang="en-US" sz="2600" b="1" dirty="0">
                <a:cs typeface="Times New Roman" panose="02020603050405020304" pitchFamily="18" charset="0"/>
              </a:rPr>
              <a:t>corpus luteum) </a:t>
            </a:r>
            <a:r>
              <a:rPr lang="el-GR" altLang="en-US" sz="2600" dirty="0">
                <a:cs typeface="Times New Roman" panose="02020603050405020304" pitchFamily="18" charset="0"/>
              </a:rPr>
              <a:t>που προετοιμάζουν, </a:t>
            </a:r>
            <a:r>
              <a:rPr lang="el-GR" altLang="en-US" sz="2600" b="1" dirty="0">
                <a:cs typeface="Times New Roman" panose="02020603050405020304" pitchFamily="18" charset="0"/>
              </a:rPr>
              <a:t>μεταξύ άλλων δράσεων</a:t>
            </a:r>
            <a:r>
              <a:rPr lang="el-GR" altLang="en-US" sz="2600" dirty="0">
                <a:cs typeface="Times New Roman" panose="02020603050405020304" pitchFamily="18" charset="0"/>
              </a:rPr>
              <a:t>, τη μήτρα να δεχθεί το αναπτυσσόμενο έμβρυο.</a:t>
            </a: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64</a:t>
            </a:fld>
            <a:endParaRPr lang="en-US"/>
          </a:p>
        </p:txBody>
      </p:sp>
    </p:spTree>
    <p:extLst>
      <p:ext uri="{BB962C8B-B14F-4D97-AF65-F5344CB8AC3E}">
        <p14:creationId xmlns:p14="http://schemas.microsoft.com/office/powerpoint/2010/main" val="13220146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sz="4000" dirty="0" smtClean="0">
                <a:cs typeface="Times New Roman" panose="02020603050405020304" pitchFamily="18" charset="0"/>
              </a:rPr>
              <a:t>‘</a:t>
            </a:r>
            <a:r>
              <a:rPr lang="el-GR" altLang="en-US" sz="4000" dirty="0" err="1" smtClean="0">
                <a:cs typeface="Times New Roman" panose="02020603050405020304" pitchFamily="18" charset="0"/>
              </a:rPr>
              <a:t>Ελεγχος</a:t>
            </a:r>
            <a:r>
              <a:rPr lang="el-GR" altLang="en-US" sz="4000" dirty="0" smtClean="0">
                <a:cs typeface="Times New Roman" panose="02020603050405020304" pitchFamily="18" charset="0"/>
              </a:rPr>
              <a:t> </a:t>
            </a:r>
            <a:r>
              <a:rPr lang="el-GR" altLang="en-US" sz="4000" dirty="0" err="1" smtClean="0">
                <a:cs typeface="Times New Roman" panose="02020603050405020304" pitchFamily="18" charset="0"/>
              </a:rPr>
              <a:t>Γοναδικών</a:t>
            </a:r>
            <a:r>
              <a:rPr lang="el-GR" altLang="en-US" sz="4000" dirty="0" smtClean="0">
                <a:cs typeface="Times New Roman" panose="02020603050405020304" pitchFamily="18" charset="0"/>
              </a:rPr>
              <a:t> </a:t>
            </a:r>
            <a:br>
              <a:rPr lang="el-GR" altLang="en-US" sz="4000" dirty="0" smtClean="0">
                <a:cs typeface="Times New Roman" panose="02020603050405020304" pitchFamily="18" charset="0"/>
              </a:rPr>
            </a:br>
            <a:r>
              <a:rPr lang="el-GR" altLang="en-US" sz="4000" dirty="0" err="1" smtClean="0">
                <a:cs typeface="Times New Roman" panose="02020603050405020304" pitchFamily="18" charset="0"/>
              </a:rPr>
              <a:t>Στεροειδών</a:t>
            </a:r>
            <a:r>
              <a:rPr lang="el-GR" altLang="en-US" sz="4000" dirty="0" smtClean="0">
                <a:cs typeface="Times New Roman" panose="02020603050405020304" pitchFamily="18" charset="0"/>
              </a:rPr>
              <a:t> Ορμονών 2</a:t>
            </a:r>
            <a:r>
              <a:rPr lang="en-US" altLang="en-US" sz="4000" dirty="0" smtClean="0">
                <a:cs typeface="Times New Roman" panose="02020603050405020304" pitchFamily="18" charset="0"/>
              </a:rPr>
              <a:t>/4</a:t>
            </a:r>
            <a:endParaRPr lang="en-US" sz="4000" dirty="0"/>
          </a:p>
        </p:txBody>
      </p:sp>
      <p:sp>
        <p:nvSpPr>
          <p:cNvPr id="5" name="Θέση περιεχομένου 4"/>
          <p:cNvSpPr>
            <a:spLocks noGrp="1"/>
          </p:cNvSpPr>
          <p:nvPr>
            <p:ph idx="1"/>
          </p:nvPr>
        </p:nvSpPr>
        <p:spPr>
          <a:xfrm>
            <a:off x="605873" y="1974078"/>
            <a:ext cx="7886700" cy="4351338"/>
          </a:xfrm>
        </p:spPr>
        <p:txBody>
          <a:bodyPr>
            <a:noAutofit/>
          </a:bodyPr>
          <a:lstStyle/>
          <a:p>
            <a:pPr marL="525780" indent="-342900">
              <a:lnSpc>
                <a:spcPct val="100000"/>
              </a:lnSpc>
              <a:spcBef>
                <a:spcPts val="1800"/>
              </a:spcBef>
            </a:pPr>
            <a:r>
              <a:rPr lang="el-GR" altLang="en-US" sz="2600" dirty="0">
                <a:cs typeface="Times New Roman" panose="02020603050405020304" pitchFamily="18" charset="0"/>
              </a:rPr>
              <a:t>Η έκκριση των ορμονών αυτών ρυθμίζεται από τις </a:t>
            </a:r>
            <a:r>
              <a:rPr lang="el-GR" altLang="en-US" sz="2600" b="1" dirty="0" err="1">
                <a:cs typeface="Times New Roman" panose="02020603050405020304" pitchFamily="18" charset="0"/>
              </a:rPr>
              <a:t>γοναδοτροπίνες</a:t>
            </a:r>
            <a:r>
              <a:rPr lang="el-GR" altLang="en-US" sz="2600" b="1" dirty="0">
                <a:cs typeface="Times New Roman" panose="02020603050405020304" pitchFamily="18" charset="0"/>
              </a:rPr>
              <a:t> της υπόφυσης: την </a:t>
            </a:r>
            <a:r>
              <a:rPr lang="el-GR" altLang="en-US" sz="2600" b="1" dirty="0" err="1">
                <a:cs typeface="Times New Roman" panose="02020603050405020304" pitchFamily="18" charset="0"/>
              </a:rPr>
              <a:t>θυλακιοτρόπο</a:t>
            </a:r>
            <a:r>
              <a:rPr lang="el-GR" altLang="en-US" sz="2600" b="1" dirty="0">
                <a:cs typeface="Times New Roman" panose="02020603050405020304" pitchFamily="18" charset="0"/>
              </a:rPr>
              <a:t> (</a:t>
            </a:r>
            <a:r>
              <a:rPr lang="en-GB" altLang="en-US" sz="2600" b="1" dirty="0">
                <a:cs typeface="Times New Roman" panose="02020603050405020304" pitchFamily="18" charset="0"/>
              </a:rPr>
              <a:t>FSH)</a:t>
            </a:r>
            <a:r>
              <a:rPr lang="el-GR" altLang="en-US" sz="2600" b="1" dirty="0">
                <a:cs typeface="Times New Roman" panose="02020603050405020304" pitchFamily="18" charset="0"/>
              </a:rPr>
              <a:t> και την </a:t>
            </a:r>
            <a:r>
              <a:rPr lang="el-GR" altLang="en-US" sz="2600" b="1" dirty="0" err="1">
                <a:cs typeface="Times New Roman" panose="02020603050405020304" pitchFamily="18" charset="0"/>
              </a:rPr>
              <a:t>ωχρινοποιητική</a:t>
            </a:r>
            <a:r>
              <a:rPr lang="el-GR" altLang="en-US" sz="2600" b="1" dirty="0">
                <a:cs typeface="Times New Roman" panose="02020603050405020304" pitchFamily="18" charset="0"/>
              </a:rPr>
              <a:t> ορμόνη </a:t>
            </a:r>
            <a:r>
              <a:rPr lang="en-GB" altLang="en-US" sz="2600" b="1" dirty="0">
                <a:cs typeface="Times New Roman" panose="02020603050405020304" pitchFamily="18" charset="0"/>
              </a:rPr>
              <a:t>(LH), </a:t>
            </a:r>
            <a:r>
              <a:rPr lang="el-GR" altLang="en-US" sz="2600" dirty="0">
                <a:cs typeface="Times New Roman" panose="02020603050405020304" pitchFamily="18" charset="0"/>
              </a:rPr>
              <a:t>η έκκριση των οποίων ρυθμίζεται από τον εκκριτικό παράγοντα των </a:t>
            </a:r>
            <a:r>
              <a:rPr lang="el-GR" altLang="en-US" sz="2600" b="1" dirty="0" err="1">
                <a:cs typeface="Times New Roman" panose="02020603050405020304" pitchFamily="18" charset="0"/>
              </a:rPr>
              <a:t>γοναδοτροπινών</a:t>
            </a:r>
            <a:r>
              <a:rPr lang="el-GR" altLang="en-US" sz="2600" b="1" dirty="0">
                <a:cs typeface="Times New Roman" panose="02020603050405020304" pitchFamily="18" charset="0"/>
              </a:rPr>
              <a:t> (</a:t>
            </a:r>
            <a:r>
              <a:rPr lang="en-GB" altLang="en-US" sz="2600" b="1" dirty="0" err="1">
                <a:cs typeface="Times New Roman" panose="02020603050405020304" pitchFamily="18" charset="0"/>
              </a:rPr>
              <a:t>GnRH</a:t>
            </a:r>
            <a:r>
              <a:rPr lang="en-GB" altLang="en-US" sz="2600" b="1" dirty="0">
                <a:cs typeface="Times New Roman" panose="02020603050405020304" pitchFamily="18" charset="0"/>
              </a:rPr>
              <a:t>) (</a:t>
            </a:r>
            <a:r>
              <a:rPr lang="el-GR" altLang="en-US" sz="2600" b="1" dirty="0" err="1">
                <a:cs typeface="Times New Roman" panose="02020603050405020304" pitchFamily="18" charset="0"/>
              </a:rPr>
              <a:t>δεκαπεπτίδιο</a:t>
            </a:r>
            <a:r>
              <a:rPr lang="el-GR" altLang="en-US" sz="2600" b="1" dirty="0">
                <a:cs typeface="Times New Roman" panose="02020603050405020304" pitchFamily="18" charset="0"/>
              </a:rPr>
              <a:t>)</a:t>
            </a:r>
            <a:r>
              <a:rPr lang="en-GB" altLang="en-US" sz="2600" b="1" dirty="0">
                <a:cs typeface="Times New Roman" panose="02020603050405020304" pitchFamily="18" charset="0"/>
              </a:rPr>
              <a:t> </a:t>
            </a:r>
            <a:r>
              <a:rPr lang="el-GR" altLang="en-US" sz="2600" dirty="0">
                <a:cs typeface="Times New Roman" panose="02020603050405020304" pitchFamily="18" charset="0"/>
              </a:rPr>
              <a:t>που παράγεται στα </a:t>
            </a:r>
            <a:r>
              <a:rPr lang="el-GR" altLang="en-US" sz="2600" dirty="0" err="1">
                <a:cs typeface="Times New Roman" panose="02020603050405020304" pitchFamily="18" charset="0"/>
              </a:rPr>
              <a:t>νευροεκκριτικά</a:t>
            </a:r>
            <a:r>
              <a:rPr lang="el-GR" altLang="en-US" sz="2600" dirty="0">
                <a:cs typeface="Times New Roman" panose="02020603050405020304" pitchFamily="18" charset="0"/>
              </a:rPr>
              <a:t> κύτταρα του </a:t>
            </a:r>
            <a:r>
              <a:rPr lang="el-GR" altLang="en-US" sz="2600" b="1" dirty="0">
                <a:cs typeface="Times New Roman" panose="02020603050405020304" pitchFamily="18" charset="0"/>
              </a:rPr>
              <a:t>υποθαλάμου</a:t>
            </a:r>
            <a:r>
              <a:rPr lang="el-GR" altLang="en-US" sz="2600" dirty="0">
                <a:cs typeface="Times New Roman" panose="02020603050405020304" pitchFamily="18" charset="0"/>
              </a:rPr>
              <a:t>. </a:t>
            </a:r>
            <a:endParaRPr lang="el-GR" altLang="en-US" sz="2600" dirty="0" smtClean="0">
              <a:cs typeface="Times New Roman" panose="02020603050405020304" pitchFamily="18" charset="0"/>
            </a:endParaRPr>
          </a:p>
          <a:p>
            <a:pPr marL="525780" indent="-342900">
              <a:lnSpc>
                <a:spcPct val="100000"/>
              </a:lnSpc>
              <a:spcBef>
                <a:spcPts val="1800"/>
              </a:spcBef>
            </a:pPr>
            <a:r>
              <a:rPr lang="el-GR" altLang="en-US" sz="2600" dirty="0" err="1" smtClean="0">
                <a:cs typeface="Times New Roman" panose="02020603050405020304" pitchFamily="18" charset="0"/>
              </a:rPr>
              <a:t>Παρεμβάλονται</a:t>
            </a:r>
            <a:r>
              <a:rPr lang="el-GR" altLang="en-US" sz="2600" dirty="0" smtClean="0">
                <a:cs typeface="Times New Roman" panose="02020603050405020304" pitchFamily="18" charset="0"/>
              </a:rPr>
              <a:t> </a:t>
            </a:r>
            <a:r>
              <a:rPr lang="el-GR" altLang="en-US" sz="2600" dirty="0">
                <a:cs typeface="Times New Roman" panose="02020603050405020304" pitchFamily="18" charset="0"/>
              </a:rPr>
              <a:t>πολλαπλοί </a:t>
            </a:r>
            <a:r>
              <a:rPr lang="el-GR" altLang="en-US" sz="2600" b="1" dirty="0">
                <a:cs typeface="Times New Roman" panose="02020603050405020304" pitchFamily="18" charset="0"/>
              </a:rPr>
              <a:t>μηχανισμοί θετικής και αρνητικής ανάδρασης</a:t>
            </a:r>
            <a:r>
              <a:rPr lang="el-GR" altLang="en-US" sz="2600" dirty="0">
                <a:cs typeface="Times New Roman" panose="02020603050405020304" pitchFamily="18" charset="0"/>
              </a:rPr>
              <a:t>.</a:t>
            </a: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65</a:t>
            </a:fld>
            <a:endParaRPr lang="en-US"/>
          </a:p>
        </p:txBody>
      </p:sp>
    </p:spTree>
    <p:extLst>
      <p:ext uri="{BB962C8B-B14F-4D97-AF65-F5344CB8AC3E}">
        <p14:creationId xmlns:p14="http://schemas.microsoft.com/office/powerpoint/2010/main" val="42522019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sz="4000" dirty="0" smtClean="0">
                <a:cs typeface="Times New Roman" panose="02020603050405020304" pitchFamily="18" charset="0"/>
              </a:rPr>
              <a:t>‘</a:t>
            </a:r>
            <a:r>
              <a:rPr lang="el-GR" altLang="en-US" sz="4000" dirty="0" err="1" smtClean="0">
                <a:cs typeface="Times New Roman" panose="02020603050405020304" pitchFamily="18" charset="0"/>
              </a:rPr>
              <a:t>Ελεγχος</a:t>
            </a:r>
            <a:r>
              <a:rPr lang="el-GR" altLang="en-US" sz="4000" dirty="0" smtClean="0">
                <a:cs typeface="Times New Roman" panose="02020603050405020304" pitchFamily="18" charset="0"/>
              </a:rPr>
              <a:t> </a:t>
            </a:r>
            <a:r>
              <a:rPr lang="el-GR" altLang="en-US" sz="4000" dirty="0" err="1" smtClean="0">
                <a:cs typeface="Times New Roman" panose="02020603050405020304" pitchFamily="18" charset="0"/>
              </a:rPr>
              <a:t>Γοναδικών</a:t>
            </a:r>
            <a:r>
              <a:rPr lang="el-GR" altLang="en-US" sz="4000" dirty="0" smtClean="0">
                <a:cs typeface="Times New Roman" panose="02020603050405020304" pitchFamily="18" charset="0"/>
              </a:rPr>
              <a:t> </a:t>
            </a:r>
            <a:br>
              <a:rPr lang="el-GR" altLang="en-US" sz="4000" dirty="0" smtClean="0">
                <a:cs typeface="Times New Roman" panose="02020603050405020304" pitchFamily="18" charset="0"/>
              </a:rPr>
            </a:br>
            <a:r>
              <a:rPr lang="el-GR" altLang="en-US" sz="4000" dirty="0" err="1" smtClean="0">
                <a:cs typeface="Times New Roman" panose="02020603050405020304" pitchFamily="18" charset="0"/>
              </a:rPr>
              <a:t>Στεροειδών</a:t>
            </a:r>
            <a:r>
              <a:rPr lang="el-GR" altLang="en-US" sz="4000" dirty="0" smtClean="0">
                <a:cs typeface="Times New Roman" panose="02020603050405020304" pitchFamily="18" charset="0"/>
              </a:rPr>
              <a:t> Ορμονών </a:t>
            </a:r>
            <a:r>
              <a:rPr lang="en-US" altLang="en-US" sz="4000" dirty="0" smtClean="0">
                <a:cs typeface="Times New Roman" panose="02020603050405020304" pitchFamily="18" charset="0"/>
              </a:rPr>
              <a:t>3/4</a:t>
            </a:r>
            <a:endParaRPr lang="en-US" sz="4000" dirty="0"/>
          </a:p>
        </p:txBody>
      </p:sp>
      <p:sp>
        <p:nvSpPr>
          <p:cNvPr id="5" name="Θέση περιεχομένου 4"/>
          <p:cNvSpPr>
            <a:spLocks noGrp="1"/>
          </p:cNvSpPr>
          <p:nvPr>
            <p:ph idx="1"/>
          </p:nvPr>
        </p:nvSpPr>
        <p:spPr>
          <a:xfrm>
            <a:off x="605873" y="1974078"/>
            <a:ext cx="7886700" cy="4351338"/>
          </a:xfrm>
        </p:spPr>
        <p:txBody>
          <a:bodyPr>
            <a:noAutofit/>
          </a:bodyPr>
          <a:lstStyle/>
          <a:p>
            <a:pPr marL="525780" indent="-342900">
              <a:lnSpc>
                <a:spcPct val="100000"/>
              </a:lnSpc>
              <a:spcBef>
                <a:spcPts val="1800"/>
              </a:spcBef>
            </a:pPr>
            <a:r>
              <a:rPr lang="el-GR" altLang="en-US" sz="2600" dirty="0">
                <a:cs typeface="Times New Roman" panose="02020603050405020304" pitchFamily="18" charset="0"/>
              </a:rPr>
              <a:t>Στη διάρκεια του έμμηνου κύκλου διακρίνονται </a:t>
            </a:r>
            <a:r>
              <a:rPr lang="el-GR" altLang="en-US" sz="2600" b="1" dirty="0">
                <a:cs typeface="Times New Roman" panose="02020603050405020304" pitchFamily="18" charset="0"/>
              </a:rPr>
              <a:t>2 φάσεις στις ωοθήκες </a:t>
            </a:r>
            <a:r>
              <a:rPr lang="el-GR" altLang="en-US" sz="2600" dirty="0">
                <a:cs typeface="Times New Roman" panose="02020603050405020304" pitchFamily="18" charset="0"/>
              </a:rPr>
              <a:t>η </a:t>
            </a:r>
            <a:r>
              <a:rPr lang="el-GR" altLang="en-US" sz="2600" b="1" dirty="0" err="1">
                <a:cs typeface="Times New Roman" panose="02020603050405020304" pitchFamily="18" charset="0"/>
              </a:rPr>
              <a:t>θυλακική</a:t>
            </a:r>
            <a:r>
              <a:rPr lang="el-GR" altLang="en-US" sz="2600" dirty="0">
                <a:cs typeface="Times New Roman" panose="02020603050405020304" pitchFamily="18" charset="0"/>
              </a:rPr>
              <a:t> και η </a:t>
            </a:r>
            <a:r>
              <a:rPr lang="el-GR" altLang="en-US" sz="2600" b="1" dirty="0" err="1">
                <a:cs typeface="Times New Roman" panose="02020603050405020304" pitchFamily="18" charset="0"/>
              </a:rPr>
              <a:t>ωχρική</a:t>
            </a:r>
            <a:r>
              <a:rPr lang="el-GR" altLang="en-US" sz="2600" b="1" dirty="0">
                <a:cs typeface="Times New Roman" panose="02020603050405020304" pitchFamily="18" charset="0"/>
              </a:rPr>
              <a:t> </a:t>
            </a:r>
            <a:r>
              <a:rPr lang="el-GR" altLang="en-US" sz="2600" dirty="0">
                <a:cs typeface="Times New Roman" panose="02020603050405020304" pitchFamily="18" charset="0"/>
              </a:rPr>
              <a:t>και </a:t>
            </a:r>
            <a:r>
              <a:rPr lang="el-GR" altLang="en-US" sz="2600" b="1" dirty="0">
                <a:cs typeface="Times New Roman" panose="02020603050405020304" pitchFamily="18" charset="0"/>
              </a:rPr>
              <a:t>3 φάσεις στη μήτρα</a:t>
            </a:r>
            <a:r>
              <a:rPr lang="el-GR" altLang="en-US" sz="2600" dirty="0">
                <a:cs typeface="Times New Roman" panose="02020603050405020304" pitchFamily="18" charset="0"/>
              </a:rPr>
              <a:t> η </a:t>
            </a:r>
            <a:r>
              <a:rPr lang="el-GR" altLang="en-US" sz="2600" b="1" dirty="0">
                <a:cs typeface="Times New Roman" panose="02020603050405020304" pitchFamily="18" charset="0"/>
              </a:rPr>
              <a:t>έμμηνος, </a:t>
            </a:r>
            <a:r>
              <a:rPr lang="el-GR" altLang="en-US" sz="2600" dirty="0">
                <a:cs typeface="Times New Roman" panose="02020603050405020304" pitchFamily="18" charset="0"/>
              </a:rPr>
              <a:t>η </a:t>
            </a:r>
            <a:r>
              <a:rPr lang="el-GR" altLang="en-US" sz="2600" b="1" dirty="0">
                <a:cs typeface="Times New Roman" panose="02020603050405020304" pitchFamily="18" charset="0"/>
              </a:rPr>
              <a:t>παραγωγική</a:t>
            </a:r>
            <a:r>
              <a:rPr lang="el-GR" altLang="en-US" sz="2600" dirty="0">
                <a:cs typeface="Times New Roman" panose="02020603050405020304" pitchFamily="18" charset="0"/>
              </a:rPr>
              <a:t> και η </a:t>
            </a:r>
            <a:r>
              <a:rPr lang="el-GR" altLang="en-US" sz="2600" b="1" dirty="0">
                <a:cs typeface="Times New Roman" panose="02020603050405020304" pitchFamily="18" charset="0"/>
              </a:rPr>
              <a:t>εκκριτική. </a:t>
            </a:r>
            <a:r>
              <a:rPr lang="el-GR" altLang="en-US" sz="2600" dirty="0">
                <a:cs typeface="Times New Roman" panose="02020603050405020304" pitchFamily="18" charset="0"/>
              </a:rPr>
              <a:t>Η διαδικασία, όπως φαίνεται στο σχήμα, είναι ιδιαίτερα περίπλοκη και υπόκειται σε </a:t>
            </a:r>
            <a:r>
              <a:rPr lang="el-GR" altLang="en-US" sz="2600" b="1" dirty="0">
                <a:cs typeface="Times New Roman" panose="02020603050405020304" pitchFamily="18" charset="0"/>
              </a:rPr>
              <a:t>μηχανισμούς θετικής και αρνητικής ανάδρασης </a:t>
            </a:r>
            <a:r>
              <a:rPr lang="el-GR" altLang="en-US" sz="2600" dirty="0">
                <a:cs typeface="Times New Roman" panose="02020603050405020304" pitchFamily="18" charset="0"/>
              </a:rPr>
              <a:t>με τη συμβολή της </a:t>
            </a:r>
            <a:r>
              <a:rPr lang="en-GB" altLang="en-US" sz="2600" b="1" dirty="0">
                <a:cs typeface="Times New Roman" panose="02020603050405020304" pitchFamily="18" charset="0"/>
              </a:rPr>
              <a:t>FSH, LH </a:t>
            </a:r>
            <a:r>
              <a:rPr lang="el-GR" altLang="en-US" sz="2600" dirty="0">
                <a:cs typeface="Times New Roman" panose="02020603050405020304" pitchFamily="18" charset="0"/>
              </a:rPr>
              <a:t>και των </a:t>
            </a:r>
            <a:r>
              <a:rPr lang="el-GR" altLang="en-US" sz="2600" b="1" dirty="0">
                <a:cs typeface="Times New Roman" panose="02020603050405020304" pitchFamily="18" charset="0"/>
              </a:rPr>
              <a:t>ορμονών που εκκρίνονται </a:t>
            </a:r>
            <a:r>
              <a:rPr lang="el-GR" altLang="en-US" sz="2600" dirty="0">
                <a:cs typeface="Times New Roman" panose="02020603050405020304" pitchFamily="18" charset="0"/>
              </a:rPr>
              <a:t>από το </a:t>
            </a:r>
            <a:r>
              <a:rPr lang="el-GR" altLang="en-US" sz="2600" b="1" dirty="0">
                <a:cs typeface="Times New Roman" panose="02020603050405020304" pitchFamily="18" charset="0"/>
              </a:rPr>
              <a:t>ωχρό σωμάτιο</a:t>
            </a:r>
            <a:r>
              <a:rPr lang="el-GR" altLang="en-US" sz="2600" dirty="0">
                <a:cs typeface="Times New Roman" panose="02020603050405020304" pitchFamily="18" charset="0"/>
              </a:rPr>
              <a:t>.</a:t>
            </a:r>
          </a:p>
          <a:p>
            <a:pPr marL="525780" indent="-342900">
              <a:lnSpc>
                <a:spcPct val="100000"/>
              </a:lnSpc>
              <a:spcBef>
                <a:spcPts val="1800"/>
              </a:spcBef>
            </a:pPr>
            <a:endParaRPr lang="el-GR" altLang="en-US" sz="2600" dirty="0">
              <a:cs typeface="Times New Roman" panose="02020603050405020304" pitchFamily="18" charset="0"/>
            </a:endParaRP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66</a:t>
            </a:fld>
            <a:endParaRPr lang="en-US"/>
          </a:p>
        </p:txBody>
      </p:sp>
    </p:spTree>
    <p:extLst>
      <p:ext uri="{BB962C8B-B14F-4D97-AF65-F5344CB8AC3E}">
        <p14:creationId xmlns:p14="http://schemas.microsoft.com/office/powerpoint/2010/main" val="38861029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a:xfrm>
            <a:off x="100012" y="457200"/>
            <a:ext cx="4227470" cy="1600200"/>
          </a:xfrm>
        </p:spPr>
        <p:txBody>
          <a:bodyPr>
            <a:noAutofit/>
          </a:bodyPr>
          <a:lstStyle/>
          <a:p>
            <a:r>
              <a:rPr lang="el-GR" altLang="en-US" sz="4000" dirty="0" smtClean="0">
                <a:cs typeface="Times New Roman" panose="02020603050405020304" pitchFamily="18" charset="0"/>
              </a:rPr>
              <a:t>‘</a:t>
            </a:r>
            <a:r>
              <a:rPr lang="el-GR" altLang="en-US" dirty="0" err="1" smtClean="0">
                <a:cs typeface="Times New Roman" panose="02020603050405020304" pitchFamily="18" charset="0"/>
              </a:rPr>
              <a:t>Ελεγχος</a:t>
            </a:r>
            <a:r>
              <a:rPr lang="el-GR" altLang="en-US" dirty="0" smtClean="0">
                <a:cs typeface="Times New Roman" panose="02020603050405020304" pitchFamily="18" charset="0"/>
              </a:rPr>
              <a:t> </a:t>
            </a:r>
            <a:r>
              <a:rPr lang="el-GR" altLang="en-US" dirty="0" err="1" smtClean="0">
                <a:cs typeface="Times New Roman" panose="02020603050405020304" pitchFamily="18" charset="0"/>
              </a:rPr>
              <a:t>Γοναδικών</a:t>
            </a:r>
            <a:r>
              <a:rPr lang="el-GR" altLang="en-US" dirty="0" smtClean="0">
                <a:cs typeface="Times New Roman" panose="02020603050405020304" pitchFamily="18" charset="0"/>
              </a:rPr>
              <a:t> </a:t>
            </a:r>
            <a:br>
              <a:rPr lang="el-GR" altLang="en-US" dirty="0" smtClean="0">
                <a:cs typeface="Times New Roman" panose="02020603050405020304" pitchFamily="18" charset="0"/>
              </a:rPr>
            </a:br>
            <a:r>
              <a:rPr lang="el-GR" altLang="en-US" dirty="0" err="1" smtClean="0">
                <a:cs typeface="Times New Roman" panose="02020603050405020304" pitchFamily="18" charset="0"/>
              </a:rPr>
              <a:t>Στεροειδών</a:t>
            </a:r>
            <a:r>
              <a:rPr lang="el-GR" altLang="en-US" dirty="0" smtClean="0">
                <a:cs typeface="Times New Roman" panose="02020603050405020304" pitchFamily="18" charset="0"/>
              </a:rPr>
              <a:t> Ορμονών </a:t>
            </a:r>
            <a:r>
              <a:rPr lang="en-US" altLang="en-US" dirty="0" smtClean="0">
                <a:cs typeface="Times New Roman" panose="02020603050405020304" pitchFamily="18" charset="0"/>
              </a:rPr>
              <a:t>4/4</a:t>
            </a:r>
            <a:endParaRPr lang="en-US" dirty="0"/>
          </a:p>
        </p:txBody>
      </p:sp>
      <p:pic>
        <p:nvPicPr>
          <p:cNvPr id="6" name="Content Placeholder 5"/>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08848" y="122713"/>
            <a:ext cx="5035152" cy="6202703"/>
          </a:xfrm>
        </p:spPr>
      </p:pic>
      <p:sp>
        <p:nvSpPr>
          <p:cNvPr id="7" name="Text Placeholder 6"/>
          <p:cNvSpPr>
            <a:spLocks noGrp="1"/>
          </p:cNvSpPr>
          <p:nvPr>
            <p:ph type="body" sz="half" idx="2"/>
          </p:nvPr>
        </p:nvSpPr>
        <p:spPr/>
        <p:txBody>
          <a:bodyPr/>
          <a:lstStyle/>
          <a:p>
            <a:endParaRPr lang="el-G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67</a:t>
            </a:fld>
            <a:endParaRPr lang="en-US"/>
          </a:p>
        </p:txBody>
      </p:sp>
      <p:sp>
        <p:nvSpPr>
          <p:cNvPr id="9" name="TextBox 8"/>
          <p:cNvSpPr txBox="1"/>
          <p:nvPr/>
        </p:nvSpPr>
        <p:spPr>
          <a:xfrm>
            <a:off x="8668578" y="180201"/>
            <a:ext cx="341760" cy="276999"/>
          </a:xfrm>
          <a:prstGeom prst="rect">
            <a:avLst/>
          </a:prstGeom>
          <a:noFill/>
        </p:spPr>
        <p:txBody>
          <a:bodyPr wrap="none" rtlCol="0">
            <a:spAutoFit/>
          </a:bodyPr>
          <a:lstStyle/>
          <a:p>
            <a:r>
              <a:rPr lang="el-GR" sz="1200" b="1" dirty="0" smtClean="0"/>
              <a:t>22</a:t>
            </a:r>
            <a:endParaRPr lang="el-GR" sz="1200" b="1" dirty="0"/>
          </a:p>
        </p:txBody>
      </p:sp>
    </p:spTree>
    <p:extLst>
      <p:ext uri="{BB962C8B-B14F-4D97-AF65-F5344CB8AC3E}">
        <p14:creationId xmlns:p14="http://schemas.microsoft.com/office/powerpoint/2010/main" val="29700674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cs typeface="Times New Roman" panose="02020603050405020304" pitchFamily="18" charset="0"/>
              </a:rPr>
              <a:t>Πρότυπα Αναπαραγωγής 1</a:t>
            </a:r>
            <a:r>
              <a:rPr lang="en-US" altLang="en-US" dirty="0" smtClean="0">
                <a:cs typeface="Times New Roman" panose="02020603050405020304" pitchFamily="18" charset="0"/>
              </a:rPr>
              <a:t>/2</a:t>
            </a:r>
            <a:endParaRPr lang="en-US" dirty="0"/>
          </a:p>
        </p:txBody>
      </p:sp>
      <p:sp>
        <p:nvSpPr>
          <p:cNvPr id="7" name="Content Placeholder 6"/>
          <p:cNvSpPr>
            <a:spLocks noGrp="1"/>
          </p:cNvSpPr>
          <p:nvPr>
            <p:ph idx="1"/>
          </p:nvPr>
        </p:nvSpPr>
        <p:spPr/>
        <p:txBody>
          <a:bodyPr/>
          <a:lstStyle/>
          <a:p>
            <a:pPr marL="685800" indent="-457200">
              <a:lnSpc>
                <a:spcPct val="100000"/>
              </a:lnSpc>
            </a:pPr>
            <a:r>
              <a:rPr lang="el-GR" altLang="en-US" sz="2600" dirty="0">
                <a:cs typeface="Times New Roman" panose="02020603050405020304" pitchFamily="18" charset="0"/>
              </a:rPr>
              <a:t>Όπως φαίνεται στον πίνακα, για </a:t>
            </a:r>
            <a:r>
              <a:rPr lang="el-GR" altLang="en-US" sz="2600" b="1" dirty="0">
                <a:cs typeface="Times New Roman" panose="02020603050405020304" pitchFamily="18" charset="0"/>
              </a:rPr>
              <a:t>διάφορα Θηλαστικά </a:t>
            </a:r>
            <a:r>
              <a:rPr lang="el-GR" altLang="en-US" sz="2600" dirty="0">
                <a:cs typeface="Times New Roman" panose="02020603050405020304" pitchFamily="18" charset="0"/>
              </a:rPr>
              <a:t>τα οποία εμφανίζουν </a:t>
            </a:r>
            <a:r>
              <a:rPr lang="el-GR" altLang="en-US" sz="2600" b="1" dirty="0">
                <a:cs typeface="Times New Roman" panose="02020603050405020304" pitchFamily="18" charset="0"/>
              </a:rPr>
              <a:t>οίστρο και όχι έμμηνο κύκλο </a:t>
            </a:r>
            <a:r>
              <a:rPr lang="el-GR" altLang="en-US" sz="2600" dirty="0">
                <a:cs typeface="Times New Roman" panose="02020603050405020304" pitchFamily="18" charset="0"/>
              </a:rPr>
              <a:t>υπάρχουν διάφορα πρότυπα ανάπτυξης του εμβρύου που μπορεί να συνδυάζονται ή όχι με την παρουσία </a:t>
            </a:r>
            <a:r>
              <a:rPr lang="el-GR" altLang="en-US" sz="2600" b="1" dirty="0">
                <a:cs typeface="Times New Roman" panose="02020603050405020304" pitchFamily="18" charset="0"/>
              </a:rPr>
              <a:t>αναστολής ανάπτυξης του </a:t>
            </a:r>
            <a:r>
              <a:rPr lang="el-GR" altLang="en-US" sz="2600" b="1" dirty="0" err="1">
                <a:cs typeface="Times New Roman" panose="02020603050405020304" pitchFamily="18" charset="0"/>
              </a:rPr>
              <a:t>ζυγώτη</a:t>
            </a:r>
            <a:r>
              <a:rPr lang="el-GR" altLang="en-US" sz="2600" b="1" dirty="0">
                <a:cs typeface="Times New Roman" panose="02020603050405020304" pitchFamily="18" charset="0"/>
              </a:rPr>
              <a:t> (εμβρυική </a:t>
            </a:r>
            <a:r>
              <a:rPr lang="el-GR" altLang="en-US" sz="2600" b="1" dirty="0" err="1">
                <a:cs typeface="Times New Roman" panose="02020603050405020304" pitchFamily="18" charset="0"/>
              </a:rPr>
              <a:t>διάπαυση</a:t>
            </a:r>
            <a:r>
              <a:rPr lang="el-GR" altLang="en-US" sz="2600" b="1" dirty="0">
                <a:cs typeface="Times New Roman" panose="02020603050405020304" pitchFamily="18" charset="0"/>
              </a:rPr>
              <a:t>) </a:t>
            </a:r>
            <a:r>
              <a:rPr lang="el-GR" altLang="en-US" sz="2600" dirty="0">
                <a:cs typeface="Times New Roman" panose="02020603050405020304" pitchFamily="18" charset="0"/>
              </a:rPr>
              <a:t>ή εγκατάστασής του στη μήτρα, σε συνδυασμό με </a:t>
            </a:r>
            <a:r>
              <a:rPr lang="el-GR" altLang="en-US" sz="2600" dirty="0" smtClean="0">
                <a:cs typeface="Times New Roman" panose="02020603050405020304" pitchFamily="18" charset="0"/>
              </a:rPr>
              <a:t>κατάλληλες </a:t>
            </a:r>
            <a:r>
              <a:rPr lang="el-GR" altLang="en-US" sz="2600" dirty="0">
                <a:cs typeface="Times New Roman" panose="02020603050405020304" pitchFamily="18" charset="0"/>
              </a:rPr>
              <a:t>περιβαλλοντικές συνθήκες</a:t>
            </a:r>
            <a:r>
              <a:rPr lang="el-GR" altLang="en-US" dirty="0">
                <a:cs typeface="Times New Roman" panose="02020603050405020304" pitchFamily="18" charset="0"/>
              </a:rPr>
              <a:t>.   </a:t>
            </a:r>
          </a:p>
          <a:p>
            <a:endParaRPr lang="el-GR" dirty="0"/>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68</a:t>
            </a:fld>
            <a:endParaRPr lang="en-US"/>
          </a:p>
        </p:txBody>
      </p:sp>
    </p:spTree>
    <p:extLst>
      <p:ext uri="{BB962C8B-B14F-4D97-AF65-F5344CB8AC3E}">
        <p14:creationId xmlns:p14="http://schemas.microsoft.com/office/powerpoint/2010/main" val="5970443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cs typeface="Times New Roman" panose="02020603050405020304" pitchFamily="18" charset="0"/>
              </a:rPr>
              <a:t>Πρότυπα Αναπαραγωγής 2</a:t>
            </a:r>
            <a:r>
              <a:rPr lang="en-US" altLang="en-US" dirty="0" smtClean="0">
                <a:cs typeface="Times New Roman" panose="02020603050405020304" pitchFamily="18" charset="0"/>
              </a:rPr>
              <a:t>/2</a:t>
            </a:r>
            <a:endParaRPr lang="en-US" dirty="0"/>
          </a:p>
        </p:txBody>
      </p:sp>
      <p:pic>
        <p:nvPicPr>
          <p:cNvPr id="2" name="Content Placeholder 1"/>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897" y="1751398"/>
            <a:ext cx="9181897" cy="4184181"/>
          </a:xfrm>
        </p:spPr>
      </p:pic>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69</a:t>
            </a:fld>
            <a:endParaRPr lang="en-US"/>
          </a:p>
        </p:txBody>
      </p:sp>
      <p:sp>
        <p:nvSpPr>
          <p:cNvPr id="8" name="TextBox 7"/>
          <p:cNvSpPr txBox="1"/>
          <p:nvPr/>
        </p:nvSpPr>
        <p:spPr>
          <a:xfrm>
            <a:off x="8802240" y="5393712"/>
            <a:ext cx="341760" cy="276999"/>
          </a:xfrm>
          <a:prstGeom prst="rect">
            <a:avLst/>
          </a:prstGeom>
          <a:noFill/>
        </p:spPr>
        <p:txBody>
          <a:bodyPr wrap="none" rtlCol="0">
            <a:spAutoFit/>
          </a:bodyPr>
          <a:lstStyle/>
          <a:p>
            <a:r>
              <a:rPr lang="el-GR" sz="1200" b="1" dirty="0" smtClean="0"/>
              <a:t>2</a:t>
            </a:r>
            <a:r>
              <a:rPr lang="en-US" sz="1200" b="1" dirty="0" smtClean="0"/>
              <a:t>3</a:t>
            </a:r>
            <a:endParaRPr lang="el-GR" sz="1200" b="1" dirty="0"/>
          </a:p>
        </p:txBody>
      </p:sp>
    </p:spTree>
    <p:extLst>
      <p:ext uri="{BB962C8B-B14F-4D97-AF65-F5344CB8AC3E}">
        <p14:creationId xmlns:p14="http://schemas.microsoft.com/office/powerpoint/2010/main" val="34059540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altLang="en-US" dirty="0">
                <a:solidFill>
                  <a:srgbClr val="0070C0"/>
                </a:solidFill>
                <a:cs typeface="Times New Roman" panose="02020603050405020304" pitchFamily="18" charset="0"/>
              </a:rPr>
              <a:t>Μορφές </a:t>
            </a:r>
            <a:r>
              <a:rPr lang="el-GR" altLang="en-US" dirty="0" smtClean="0">
                <a:solidFill>
                  <a:srgbClr val="0070C0"/>
                </a:solidFill>
                <a:cs typeface="Times New Roman" panose="02020603050405020304" pitchFamily="18" charset="0"/>
              </a:rPr>
              <a:t>2</a:t>
            </a:r>
            <a:r>
              <a:rPr lang="en-US" altLang="en-US" dirty="0" smtClean="0">
                <a:solidFill>
                  <a:srgbClr val="0070C0"/>
                </a:solidFill>
                <a:cs typeface="Times New Roman" panose="02020603050405020304" pitchFamily="18" charset="0"/>
              </a:rPr>
              <a:t>/</a:t>
            </a:r>
            <a:r>
              <a:rPr lang="el-GR" altLang="en-US" dirty="0" smtClean="0">
                <a:solidFill>
                  <a:srgbClr val="0070C0"/>
                </a:solidFill>
                <a:cs typeface="Times New Roman" panose="02020603050405020304" pitchFamily="18" charset="0"/>
              </a:rPr>
              <a:t>3</a:t>
            </a:r>
            <a:endParaRPr lang="en-US" dirty="0">
              <a:solidFill>
                <a:srgbClr val="0070C0"/>
              </a:solidFill>
            </a:endParaRPr>
          </a:p>
        </p:txBody>
      </p:sp>
      <p:sp>
        <p:nvSpPr>
          <p:cNvPr id="6" name="Θέση περιεχομένου 5"/>
          <p:cNvSpPr>
            <a:spLocks noGrp="1"/>
          </p:cNvSpPr>
          <p:nvPr>
            <p:ph idx="1"/>
          </p:nvPr>
        </p:nvSpPr>
        <p:spPr>
          <a:xfrm>
            <a:off x="605873" y="1839096"/>
            <a:ext cx="7909477" cy="4401945"/>
          </a:xfrm>
        </p:spPr>
        <p:txBody>
          <a:bodyPr>
            <a:normAutofit/>
          </a:bodyPr>
          <a:lstStyle/>
          <a:p>
            <a:pPr marL="182880" indent="0">
              <a:lnSpc>
                <a:spcPct val="100000"/>
              </a:lnSpc>
              <a:spcBef>
                <a:spcPts val="1800"/>
              </a:spcBef>
              <a:buNone/>
            </a:pPr>
            <a:r>
              <a:rPr lang="el-GR" altLang="en-US" sz="2400" b="1" dirty="0" smtClean="0">
                <a:cs typeface="Times New Roman" panose="02020603050405020304" pitchFamily="18" charset="0"/>
              </a:rPr>
              <a:t>2</a:t>
            </a:r>
            <a:r>
              <a:rPr lang="el-GR" altLang="en-US" sz="2600" b="1" dirty="0">
                <a:cs typeface="Times New Roman" panose="02020603050405020304" pitchFamily="18" charset="0"/>
              </a:rPr>
              <a:t>) Εκβλάστηση</a:t>
            </a:r>
            <a:r>
              <a:rPr lang="en-GB" altLang="en-US" sz="2600" b="1" dirty="0">
                <a:cs typeface="Times New Roman" panose="02020603050405020304" pitchFamily="18" charset="0"/>
              </a:rPr>
              <a:t> </a:t>
            </a:r>
            <a:r>
              <a:rPr lang="el-GR" altLang="en-US" sz="2600" b="1" dirty="0">
                <a:cs typeface="Times New Roman" panose="02020603050405020304" pitchFamily="18" charset="0"/>
              </a:rPr>
              <a:t>(</a:t>
            </a:r>
            <a:r>
              <a:rPr lang="en-GB" altLang="en-US" sz="2600" b="1" dirty="0">
                <a:cs typeface="Times New Roman" panose="02020603050405020304" pitchFamily="18" charset="0"/>
              </a:rPr>
              <a:t>budding): </a:t>
            </a:r>
            <a:r>
              <a:rPr lang="el-GR" altLang="en-US" sz="2600" dirty="0">
                <a:cs typeface="Times New Roman" panose="02020603050405020304" pitchFamily="18" charset="0"/>
              </a:rPr>
              <a:t>Είναι η άνιση διαίρεση ενός οργανισμού με </a:t>
            </a:r>
            <a:r>
              <a:rPr lang="el-GR" altLang="en-US" sz="2600" dirty="0" smtClean="0">
                <a:cs typeface="Times New Roman" panose="02020603050405020304" pitchFamily="18" charset="0"/>
              </a:rPr>
              <a:t>το νέο </a:t>
            </a:r>
            <a:r>
              <a:rPr lang="el-GR" altLang="en-US" sz="2600" dirty="0">
                <a:cs typeface="Times New Roman" panose="02020603050405020304" pitchFamily="18" charset="0"/>
              </a:rPr>
              <a:t>οργανισμό να προκύπτει με τη μορφή βλαστήματος (ή φύτρου) </a:t>
            </a:r>
            <a:r>
              <a:rPr lang="el-GR" altLang="en-US" sz="2600" dirty="0" smtClean="0">
                <a:cs typeface="Times New Roman" panose="02020603050405020304" pitchFamily="18" charset="0"/>
              </a:rPr>
              <a:t>από τον </a:t>
            </a:r>
            <a:r>
              <a:rPr lang="el-GR" altLang="en-US" sz="2600" dirty="0">
                <a:cs typeface="Times New Roman" panose="02020603050405020304" pitchFamily="18" charset="0"/>
              </a:rPr>
              <a:t>αρχικό οργανισμό. Διαφέρει στους μονοκύτταρους </a:t>
            </a:r>
            <a:r>
              <a:rPr lang="el-GR" altLang="en-US" sz="2600" dirty="0" smtClean="0">
                <a:cs typeface="Times New Roman" panose="02020603050405020304" pitchFamily="18" charset="0"/>
              </a:rPr>
              <a:t>οργανισμούς από τη </a:t>
            </a:r>
            <a:r>
              <a:rPr lang="el-GR" altLang="en-US" sz="2600" dirty="0">
                <a:cs typeface="Times New Roman" panose="02020603050405020304" pitchFamily="18" charset="0"/>
              </a:rPr>
              <a:t>διχοτόμηση γιατί δίνει άνισου μεγέθους άτομα. </a:t>
            </a:r>
            <a:endParaRPr lang="el-GR" altLang="en-US" sz="2600" dirty="0" smtClean="0">
              <a:cs typeface="Times New Roman" panose="02020603050405020304" pitchFamily="18" charset="0"/>
            </a:endParaRPr>
          </a:p>
          <a:p>
            <a:pPr marL="182880" indent="0">
              <a:lnSpc>
                <a:spcPct val="100000"/>
              </a:lnSpc>
              <a:spcBef>
                <a:spcPts val="1800"/>
              </a:spcBef>
              <a:buNone/>
            </a:pPr>
            <a:r>
              <a:rPr lang="el-GR" altLang="en-US" sz="2600" dirty="0" smtClean="0">
                <a:cs typeface="Times New Roman" panose="02020603050405020304" pitchFamily="18" charset="0"/>
              </a:rPr>
              <a:t>Συχνή </a:t>
            </a:r>
            <a:r>
              <a:rPr lang="el-GR" altLang="en-US" sz="2600" dirty="0">
                <a:cs typeface="Times New Roman" panose="02020603050405020304" pitchFamily="18" charset="0"/>
              </a:rPr>
              <a:t>στα </a:t>
            </a:r>
            <a:r>
              <a:rPr lang="el-GR" altLang="en-US" sz="2600" dirty="0" err="1" smtClean="0">
                <a:cs typeface="Times New Roman" panose="02020603050405020304" pitchFamily="18" charset="0"/>
              </a:rPr>
              <a:t>Κνιδόζωα</a:t>
            </a:r>
            <a:r>
              <a:rPr lang="el-GR" altLang="en-US" sz="2600" dirty="0" smtClean="0">
                <a:cs typeface="Times New Roman" panose="02020603050405020304" pitchFamily="18" charset="0"/>
              </a:rPr>
              <a:t> </a:t>
            </a:r>
            <a:r>
              <a:rPr lang="en-GB" altLang="en-US" sz="2600" dirty="0" smtClean="0">
                <a:cs typeface="Times New Roman" panose="02020603050405020304" pitchFamily="18" charset="0"/>
              </a:rPr>
              <a:t>(Hydra</a:t>
            </a:r>
            <a:r>
              <a:rPr lang="en-GB" altLang="en-US" sz="2600" dirty="0" smtClean="0">
                <a:cs typeface="Times New Roman" panose="02020603050405020304" pitchFamily="18" charset="0"/>
              </a:rPr>
              <a:t>). </a:t>
            </a:r>
            <a:r>
              <a:rPr lang="el-GR" altLang="en-US" sz="2600" dirty="0" smtClean="0">
                <a:cs typeface="Times New Roman" panose="02020603050405020304" pitchFamily="18" charset="0"/>
              </a:rPr>
              <a:t>    </a:t>
            </a:r>
            <a:endParaRPr lang="el-GR" altLang="en-US" sz="2600" dirty="0">
              <a:cs typeface="Times New Roman" panose="02020603050405020304" pitchFamily="18" charset="0"/>
            </a:endParaRPr>
          </a:p>
          <a:p>
            <a:pPr marL="0" indent="0">
              <a:buNone/>
            </a:pPr>
            <a:endParaRPr lang="en-GB" altLang="en-US" sz="2400" dirty="0">
              <a:cs typeface="Times New Roman" panose="02020603050405020304" pitchFamily="18" charset="0"/>
            </a:endParaRPr>
          </a:p>
          <a:p>
            <a:endParaRPr lang="en-US" sz="2600" dirty="0"/>
          </a:p>
        </p:txBody>
      </p:sp>
      <p:sp>
        <p:nvSpPr>
          <p:cNvPr id="4" name="Θέση υποσέλιδου 3"/>
          <p:cNvSpPr>
            <a:spLocks noGrp="1"/>
          </p:cNvSpPr>
          <p:nvPr>
            <p:ph type="ftr" sz="quarter" idx="10"/>
          </p:nvPr>
        </p:nvSpPr>
        <p:spPr/>
        <p:txBody>
          <a:bodyPr/>
          <a:lstStyle/>
          <a:p>
            <a:r>
              <a:rPr lang="el-GR" smtClean="0"/>
              <a:t>Ενότητα 4. Η Διαδικασία της Αναπαραγωγής</a:t>
            </a:r>
            <a:endParaRPr lang="en-US"/>
          </a:p>
        </p:txBody>
      </p:sp>
      <p:sp>
        <p:nvSpPr>
          <p:cNvPr id="5" name="Θέση αριθμού διαφάνειας 4"/>
          <p:cNvSpPr>
            <a:spLocks noGrp="1"/>
          </p:cNvSpPr>
          <p:nvPr>
            <p:ph type="sldNum" sz="quarter" idx="11"/>
          </p:nvPr>
        </p:nvSpPr>
        <p:spPr/>
        <p:txBody>
          <a:bodyPr/>
          <a:lstStyle/>
          <a:p>
            <a:fld id="{58A56277-EA16-4AF5-BFB5-E5ECBBB39490}" type="slidenum">
              <a:rPr lang="en-US" smtClean="0"/>
              <a:t>7</a:t>
            </a:fld>
            <a:endParaRPr lang="en-US"/>
          </a:p>
        </p:txBody>
      </p:sp>
    </p:spTree>
    <p:extLst>
      <p:ext uri="{BB962C8B-B14F-4D97-AF65-F5344CB8AC3E}">
        <p14:creationId xmlns:p14="http://schemas.microsoft.com/office/powerpoint/2010/main" val="26957781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cs typeface="Times New Roman" panose="02020603050405020304" pitchFamily="18" charset="0"/>
              </a:rPr>
              <a:t>Ορμόνες – Κύηση - Τοκετός 1</a:t>
            </a:r>
            <a:r>
              <a:rPr lang="en-US" altLang="en-US" dirty="0" smtClean="0">
                <a:cs typeface="Times New Roman" panose="02020603050405020304" pitchFamily="18" charset="0"/>
              </a:rPr>
              <a:t>/3</a:t>
            </a:r>
            <a:endParaRPr lang="en-US" dirty="0"/>
          </a:p>
        </p:txBody>
      </p:sp>
      <p:sp>
        <p:nvSpPr>
          <p:cNvPr id="7" name="Content Placeholder 6"/>
          <p:cNvSpPr>
            <a:spLocks noGrp="1"/>
          </p:cNvSpPr>
          <p:nvPr>
            <p:ph idx="1"/>
          </p:nvPr>
        </p:nvSpPr>
        <p:spPr/>
        <p:txBody>
          <a:bodyPr/>
          <a:lstStyle/>
          <a:p>
            <a:pPr marL="640080" indent="-457200">
              <a:lnSpc>
                <a:spcPct val="100000"/>
              </a:lnSpc>
              <a:spcBef>
                <a:spcPts val="1800"/>
              </a:spcBef>
            </a:pPr>
            <a:r>
              <a:rPr lang="el-GR" altLang="en-US" sz="2600" dirty="0">
                <a:cs typeface="Times New Roman" panose="02020603050405020304" pitchFamily="18" charset="0"/>
              </a:rPr>
              <a:t>Μετά τη γονιμοποίηση και τις επακόλουθες </a:t>
            </a:r>
            <a:r>
              <a:rPr lang="el-GR" altLang="en-US" sz="2600" dirty="0" err="1">
                <a:cs typeface="Times New Roman" panose="02020603050405020304" pitchFamily="18" charset="0"/>
              </a:rPr>
              <a:t>μιτωτικές</a:t>
            </a:r>
            <a:r>
              <a:rPr lang="el-GR" altLang="en-US" sz="2600" dirty="0">
                <a:cs typeface="Times New Roman" panose="02020603050405020304" pitchFamily="18" charset="0"/>
              </a:rPr>
              <a:t> διαιρέσεις ο </a:t>
            </a:r>
            <a:r>
              <a:rPr lang="el-GR" altLang="en-US" sz="2600" b="1" dirty="0" err="1">
                <a:cs typeface="Times New Roman" panose="02020603050405020304" pitchFamily="18" charset="0"/>
              </a:rPr>
              <a:t>ζυγώτης</a:t>
            </a:r>
            <a:r>
              <a:rPr lang="el-GR" altLang="en-US" sz="2600" b="1" dirty="0">
                <a:cs typeface="Times New Roman" panose="02020603050405020304" pitchFamily="18" charset="0"/>
              </a:rPr>
              <a:t> (</a:t>
            </a:r>
            <a:r>
              <a:rPr lang="el-GR" altLang="en-US" sz="2600" b="1" dirty="0" err="1">
                <a:cs typeface="Times New Roman" panose="02020603050405020304" pitchFamily="18" charset="0"/>
              </a:rPr>
              <a:t>βλαστοκύστη</a:t>
            </a:r>
            <a:r>
              <a:rPr lang="el-GR" altLang="en-US" sz="2600" b="1" dirty="0">
                <a:cs typeface="Times New Roman" panose="02020603050405020304" pitchFamily="18" charset="0"/>
              </a:rPr>
              <a:t>) </a:t>
            </a:r>
            <a:r>
              <a:rPr lang="el-GR" altLang="en-US" sz="2600" dirty="0">
                <a:cs typeface="Times New Roman" panose="02020603050405020304" pitchFamily="18" charset="0"/>
              </a:rPr>
              <a:t>εγκαθίσταται στο </a:t>
            </a:r>
            <a:r>
              <a:rPr lang="el-GR" altLang="en-US" sz="2600" b="1" dirty="0">
                <a:cs typeface="Times New Roman" panose="02020603050405020304" pitchFamily="18" charset="0"/>
              </a:rPr>
              <a:t>ενδομήτριο (</a:t>
            </a:r>
            <a:r>
              <a:rPr lang="el-GR" altLang="en-US" sz="2600" b="1" dirty="0" err="1">
                <a:cs typeface="Times New Roman" panose="02020603050405020304" pitchFamily="18" charset="0"/>
              </a:rPr>
              <a:t>τροφοβλάστης</a:t>
            </a:r>
            <a:r>
              <a:rPr lang="el-GR" altLang="en-US" sz="2600" b="1" dirty="0">
                <a:cs typeface="Times New Roman" panose="02020603050405020304" pitchFamily="18" charset="0"/>
              </a:rPr>
              <a:t>). </a:t>
            </a:r>
            <a:r>
              <a:rPr lang="el-GR" altLang="en-US" sz="2600" dirty="0">
                <a:cs typeface="Times New Roman" panose="02020603050405020304" pitchFamily="18" charset="0"/>
              </a:rPr>
              <a:t>Φέρει τρείς στοιβάδες το </a:t>
            </a:r>
            <a:r>
              <a:rPr lang="el-GR" altLang="en-US" sz="2600" b="1" dirty="0">
                <a:cs typeface="Times New Roman" panose="02020603050405020304" pitchFamily="18" charset="0"/>
              </a:rPr>
              <a:t>χόριο</a:t>
            </a:r>
            <a:r>
              <a:rPr lang="en-GB" altLang="en-US" sz="2600" dirty="0">
                <a:cs typeface="Times New Roman" panose="02020603050405020304" pitchFamily="18" charset="0"/>
              </a:rPr>
              <a:t> (</a:t>
            </a:r>
            <a:r>
              <a:rPr lang="el-GR" altLang="en-US" sz="2600" dirty="0">
                <a:cs typeface="Times New Roman" panose="02020603050405020304" pitchFamily="18" charset="0"/>
              </a:rPr>
              <a:t>που </a:t>
            </a:r>
            <a:r>
              <a:rPr lang="el-GR" altLang="en-US" sz="2600" b="1" dirty="0">
                <a:cs typeface="Times New Roman" panose="02020603050405020304" pitchFamily="18" charset="0"/>
              </a:rPr>
              <a:t>διαφοροποιείται και δίνει τον πλακούντα</a:t>
            </a:r>
            <a:r>
              <a:rPr lang="el-GR" altLang="en-US" sz="2600" dirty="0">
                <a:cs typeface="Times New Roman" panose="02020603050405020304" pitchFamily="18" charset="0"/>
              </a:rPr>
              <a:t>)</a:t>
            </a:r>
            <a:r>
              <a:rPr lang="en-GB" altLang="en-US" sz="2600" dirty="0">
                <a:cs typeface="Times New Roman" panose="02020603050405020304" pitchFamily="18" charset="0"/>
              </a:rPr>
              <a:t>,</a:t>
            </a:r>
            <a:r>
              <a:rPr lang="el-GR" altLang="en-US" sz="2600" dirty="0">
                <a:cs typeface="Times New Roman" panose="02020603050405020304" pitchFamily="18" charset="0"/>
              </a:rPr>
              <a:t> το </a:t>
            </a:r>
            <a:r>
              <a:rPr lang="el-GR" altLang="en-US" sz="2600" b="1" dirty="0" err="1">
                <a:cs typeface="Times New Roman" panose="02020603050405020304" pitchFamily="18" charset="0"/>
              </a:rPr>
              <a:t>άμνιο</a:t>
            </a:r>
            <a:r>
              <a:rPr lang="el-GR" altLang="en-US" sz="2600" b="1" dirty="0">
                <a:cs typeface="Times New Roman" panose="02020603050405020304" pitchFamily="18" charset="0"/>
              </a:rPr>
              <a:t> </a:t>
            </a:r>
            <a:r>
              <a:rPr lang="el-GR" altLang="en-US" sz="2600" dirty="0">
                <a:cs typeface="Times New Roman" panose="02020603050405020304" pitchFamily="18" charset="0"/>
              </a:rPr>
              <a:t>και το </a:t>
            </a:r>
            <a:r>
              <a:rPr lang="el-GR" altLang="en-US" sz="2600" b="1" dirty="0">
                <a:cs typeface="Times New Roman" panose="02020603050405020304" pitchFamily="18" charset="0"/>
              </a:rPr>
              <a:t>κυρίως έμβρυο</a:t>
            </a:r>
            <a:r>
              <a:rPr lang="el-GR" altLang="en-US" sz="2600" dirty="0">
                <a:cs typeface="Times New Roman" panose="02020603050405020304" pitchFamily="18" charset="0"/>
              </a:rPr>
              <a:t>. </a:t>
            </a:r>
          </a:p>
          <a:p>
            <a:pPr marL="640080" indent="-457200">
              <a:lnSpc>
                <a:spcPct val="100000"/>
              </a:lnSpc>
              <a:spcBef>
                <a:spcPts val="1800"/>
              </a:spcBef>
            </a:pPr>
            <a:r>
              <a:rPr lang="el-GR" altLang="en-US" sz="2600" dirty="0">
                <a:cs typeface="Times New Roman" panose="02020603050405020304" pitchFamily="18" charset="0"/>
              </a:rPr>
              <a:t>Από το χόριο παράγεται η </a:t>
            </a:r>
            <a:r>
              <a:rPr lang="el-GR" altLang="en-US" sz="2600" b="1" dirty="0">
                <a:cs typeface="Times New Roman" panose="02020603050405020304" pitchFamily="18" charset="0"/>
              </a:rPr>
              <a:t>ανθρώπινη </a:t>
            </a:r>
            <a:r>
              <a:rPr lang="el-GR" altLang="en-US" sz="2600" b="1" dirty="0" err="1">
                <a:cs typeface="Times New Roman" panose="02020603050405020304" pitchFamily="18" charset="0"/>
              </a:rPr>
              <a:t>χοριακή</a:t>
            </a:r>
            <a:r>
              <a:rPr lang="el-GR" altLang="en-US" sz="2600" b="1" dirty="0">
                <a:cs typeface="Times New Roman" panose="02020603050405020304" pitchFamily="18" charset="0"/>
              </a:rPr>
              <a:t> </a:t>
            </a:r>
            <a:r>
              <a:rPr lang="el-GR" altLang="en-US" sz="2600" b="1" dirty="0" err="1">
                <a:cs typeface="Times New Roman" panose="02020603050405020304" pitchFamily="18" charset="0"/>
              </a:rPr>
              <a:t>γοναδοτροπίνη</a:t>
            </a:r>
            <a:r>
              <a:rPr lang="el-GR" altLang="en-US" sz="2600" b="1" dirty="0">
                <a:cs typeface="Times New Roman" panose="02020603050405020304" pitchFamily="18" charset="0"/>
              </a:rPr>
              <a:t> (</a:t>
            </a:r>
            <a:r>
              <a:rPr lang="en-GB" altLang="en-US" sz="2600" b="1" dirty="0" err="1">
                <a:cs typeface="Times New Roman" panose="02020603050405020304" pitchFamily="18" charset="0"/>
              </a:rPr>
              <a:t>hCG</a:t>
            </a:r>
            <a:r>
              <a:rPr lang="en-GB" altLang="en-US" sz="2600" b="1" dirty="0">
                <a:cs typeface="Times New Roman" panose="02020603050405020304" pitchFamily="18" charset="0"/>
              </a:rPr>
              <a:t>)</a:t>
            </a:r>
            <a:r>
              <a:rPr lang="el-GR" altLang="en-US" sz="2600" b="1" dirty="0">
                <a:cs typeface="Times New Roman" panose="02020603050405020304" pitchFamily="18" charset="0"/>
              </a:rPr>
              <a:t>.</a:t>
            </a:r>
            <a:r>
              <a:rPr lang="en-GB" altLang="en-US" sz="2600" b="1" dirty="0">
                <a:cs typeface="Times New Roman" panose="02020603050405020304" pitchFamily="18" charset="0"/>
              </a:rPr>
              <a:t> </a:t>
            </a:r>
          </a:p>
          <a:p>
            <a:endParaRPr lang="el-GR" dirty="0"/>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70</a:t>
            </a:fld>
            <a:endParaRPr lang="en-US"/>
          </a:p>
        </p:txBody>
      </p:sp>
    </p:spTree>
    <p:extLst>
      <p:ext uri="{BB962C8B-B14F-4D97-AF65-F5344CB8AC3E}">
        <p14:creationId xmlns:p14="http://schemas.microsoft.com/office/powerpoint/2010/main" val="242829664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cs typeface="Times New Roman" panose="02020603050405020304" pitchFamily="18" charset="0"/>
              </a:rPr>
              <a:t>Ορμόνες – Κύηση - Τοκετός 2</a:t>
            </a:r>
            <a:r>
              <a:rPr lang="en-US" altLang="en-US" dirty="0" smtClean="0">
                <a:cs typeface="Times New Roman" panose="02020603050405020304" pitchFamily="18" charset="0"/>
              </a:rPr>
              <a:t>/3</a:t>
            </a:r>
            <a:endParaRPr lang="en-US" dirty="0"/>
          </a:p>
        </p:txBody>
      </p:sp>
      <p:sp>
        <p:nvSpPr>
          <p:cNvPr id="7" name="Content Placeholder 6"/>
          <p:cNvSpPr>
            <a:spLocks noGrp="1"/>
          </p:cNvSpPr>
          <p:nvPr>
            <p:ph idx="1"/>
          </p:nvPr>
        </p:nvSpPr>
        <p:spPr/>
        <p:txBody>
          <a:bodyPr/>
          <a:lstStyle/>
          <a:p>
            <a:pPr marL="640080" indent="-457200">
              <a:lnSpc>
                <a:spcPct val="100000"/>
              </a:lnSpc>
              <a:spcBef>
                <a:spcPts val="1800"/>
              </a:spcBef>
            </a:pPr>
            <a:r>
              <a:rPr lang="el-GR" altLang="en-US" sz="2600" dirty="0">
                <a:cs typeface="Times New Roman" panose="02020603050405020304" pitchFamily="18" charset="0"/>
              </a:rPr>
              <a:t>Η ορμόνη αυτή βρίσκεται μόνο στα </a:t>
            </a:r>
            <a:r>
              <a:rPr lang="el-GR" altLang="en-US" sz="2600" b="1" dirty="0">
                <a:cs typeface="Times New Roman" panose="02020603050405020304" pitchFamily="18" charset="0"/>
              </a:rPr>
              <a:t>Ανθρωποειδή Πρωτεύοντα </a:t>
            </a:r>
            <a:r>
              <a:rPr lang="el-GR" altLang="en-US" sz="2600" dirty="0">
                <a:cs typeface="Times New Roman" panose="02020603050405020304" pitchFamily="18" charset="0"/>
              </a:rPr>
              <a:t>και στα </a:t>
            </a:r>
            <a:r>
              <a:rPr lang="el-GR" altLang="en-US" sz="2600" b="1" dirty="0" err="1">
                <a:cs typeface="Times New Roman" panose="02020603050405020304" pitchFamily="18" charset="0"/>
              </a:rPr>
              <a:t>Περισσοδάκτυλα</a:t>
            </a:r>
            <a:r>
              <a:rPr lang="el-GR" altLang="en-US" sz="2600" b="1" dirty="0">
                <a:cs typeface="Times New Roman" panose="02020603050405020304" pitchFamily="18" charset="0"/>
              </a:rPr>
              <a:t> (άλογα) </a:t>
            </a:r>
            <a:r>
              <a:rPr lang="el-GR" altLang="en-US" sz="2600" dirty="0">
                <a:cs typeface="Times New Roman" panose="02020603050405020304" pitchFamily="18" charset="0"/>
              </a:rPr>
              <a:t>και εκφράζεται από γονίδιο που προέρχεται από το </a:t>
            </a:r>
            <a:r>
              <a:rPr lang="el-GR" altLang="en-US" sz="2600" b="1" dirty="0">
                <a:cs typeface="Times New Roman" panose="02020603050405020304" pitchFamily="18" charset="0"/>
              </a:rPr>
              <a:t>γονίδιο της </a:t>
            </a:r>
            <a:r>
              <a:rPr lang="en-GB" altLang="en-US" sz="2600" b="1" dirty="0">
                <a:cs typeface="Times New Roman" panose="02020603050405020304" pitchFamily="18" charset="0"/>
              </a:rPr>
              <a:t>LH, </a:t>
            </a:r>
            <a:r>
              <a:rPr lang="el-GR" altLang="en-US" sz="2600" dirty="0">
                <a:cs typeface="Times New Roman" panose="02020603050405020304" pitchFamily="18" charset="0"/>
              </a:rPr>
              <a:t>ενώ στα άλλα </a:t>
            </a:r>
            <a:r>
              <a:rPr lang="el-GR" altLang="en-US" sz="2600" b="1" dirty="0">
                <a:cs typeface="Times New Roman" panose="02020603050405020304" pitchFamily="18" charset="0"/>
              </a:rPr>
              <a:t>Θηλαστικά </a:t>
            </a:r>
            <a:r>
              <a:rPr lang="el-GR" altLang="en-US" sz="2600" dirty="0" smtClean="0">
                <a:cs typeface="Times New Roman" panose="02020603050405020304" pitchFamily="18" charset="0"/>
              </a:rPr>
              <a:t>το </a:t>
            </a:r>
            <a:r>
              <a:rPr lang="el-GR" altLang="en-US" sz="2600" dirty="0">
                <a:cs typeface="Times New Roman" panose="02020603050405020304" pitchFamily="18" charset="0"/>
              </a:rPr>
              <a:t>ρόλο της </a:t>
            </a:r>
            <a:r>
              <a:rPr lang="en-GB" altLang="en-US" sz="2600" dirty="0" err="1">
                <a:cs typeface="Times New Roman" panose="02020603050405020304" pitchFamily="18" charset="0"/>
              </a:rPr>
              <a:t>hCG</a:t>
            </a:r>
            <a:r>
              <a:rPr lang="el-GR" altLang="en-US" sz="2600" dirty="0">
                <a:cs typeface="Times New Roman" panose="02020603050405020304" pitchFamily="18" charset="0"/>
              </a:rPr>
              <a:t> παίζουν πρωτεΐνες που </a:t>
            </a:r>
            <a:r>
              <a:rPr lang="el-GR" altLang="en-US" sz="2600" dirty="0" smtClean="0">
                <a:cs typeface="Times New Roman" panose="02020603050405020304" pitchFamily="18" charset="0"/>
              </a:rPr>
              <a:t>λέγονται  </a:t>
            </a:r>
            <a:r>
              <a:rPr lang="el-GR" altLang="en-US" sz="2600" b="1" dirty="0" err="1">
                <a:cs typeface="Times New Roman" panose="02020603050405020304" pitchFamily="18" charset="0"/>
              </a:rPr>
              <a:t>τροφοβλαστικές</a:t>
            </a:r>
            <a:r>
              <a:rPr lang="el-GR" altLang="en-US" sz="2600" b="1" dirty="0">
                <a:cs typeface="Times New Roman" panose="02020603050405020304" pitchFamily="18" charset="0"/>
              </a:rPr>
              <a:t> πρωτεΐνες</a:t>
            </a:r>
            <a:r>
              <a:rPr lang="en-GB" altLang="en-US" sz="2600" b="1" dirty="0">
                <a:cs typeface="Times New Roman" panose="02020603050405020304" pitchFamily="18" charset="0"/>
              </a:rPr>
              <a:t> </a:t>
            </a:r>
            <a:r>
              <a:rPr lang="en-GB" altLang="en-US" sz="2600" dirty="0" smtClean="0">
                <a:cs typeface="Times New Roman" panose="02020603050405020304" pitchFamily="18" charset="0"/>
              </a:rPr>
              <a:t>(</a:t>
            </a:r>
            <a:r>
              <a:rPr lang="en-GB" altLang="en-US" sz="2600" dirty="0">
                <a:cs typeface="Times New Roman" panose="02020603050405020304" pitchFamily="18" charset="0"/>
              </a:rPr>
              <a:t>TP-1)</a:t>
            </a:r>
            <a:r>
              <a:rPr lang="el-GR" altLang="en-US" sz="2600" dirty="0">
                <a:cs typeface="Times New Roman" panose="02020603050405020304" pitchFamily="18" charset="0"/>
              </a:rPr>
              <a:t> και ανήκουν στην οικογένεια των </a:t>
            </a:r>
            <a:r>
              <a:rPr lang="el-GR" altLang="en-US" sz="2600" b="1" dirty="0" err="1" smtClean="0">
                <a:cs typeface="Times New Roman" panose="02020603050405020304" pitchFamily="18" charset="0"/>
              </a:rPr>
              <a:t>ιντερφερονών</a:t>
            </a:r>
            <a:r>
              <a:rPr lang="el-GR" altLang="en-US" sz="2600" b="1" dirty="0" smtClean="0">
                <a:cs typeface="Times New Roman" panose="02020603050405020304" pitchFamily="18" charset="0"/>
              </a:rPr>
              <a:t> </a:t>
            </a:r>
            <a:r>
              <a:rPr lang="en-GB" altLang="en-US" sz="2600" b="1" dirty="0">
                <a:cs typeface="Times New Roman" panose="02020603050405020304" pitchFamily="18" charset="0"/>
              </a:rPr>
              <a:t>(IFN).</a:t>
            </a:r>
          </a:p>
          <a:p>
            <a:endParaRPr lang="el-GR" dirty="0"/>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71</a:t>
            </a:fld>
            <a:endParaRPr lang="en-US"/>
          </a:p>
        </p:txBody>
      </p:sp>
    </p:spTree>
    <p:extLst>
      <p:ext uri="{BB962C8B-B14F-4D97-AF65-F5344CB8AC3E}">
        <p14:creationId xmlns:p14="http://schemas.microsoft.com/office/powerpoint/2010/main" val="390025313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cs typeface="Times New Roman" panose="02020603050405020304" pitchFamily="18" charset="0"/>
              </a:rPr>
              <a:t>Ορμόνες – Κύηση - Τοκετός 3</a:t>
            </a:r>
            <a:r>
              <a:rPr lang="en-US" altLang="en-US" dirty="0" smtClean="0">
                <a:cs typeface="Times New Roman" panose="02020603050405020304" pitchFamily="18" charset="0"/>
              </a:rPr>
              <a:t>/3</a:t>
            </a:r>
            <a:endParaRPr lang="en-US" dirty="0"/>
          </a:p>
        </p:txBody>
      </p:sp>
      <p:pic>
        <p:nvPicPr>
          <p:cNvPr id="5" name="Content Placeholder 4"/>
          <p:cNvPicPr>
            <a:picLocks noGrp="1" noChangeAspect="1"/>
          </p:cNvPicPr>
          <p:nvPr>
            <p:ph sz="quarter" idx="12"/>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440655" y="1534708"/>
            <a:ext cx="4703345" cy="4270301"/>
          </a:xfrm>
        </p:spPr>
      </p:pic>
      <p:sp>
        <p:nvSpPr>
          <p:cNvPr id="2" name="Text Placeholder 1"/>
          <p:cNvSpPr>
            <a:spLocks noGrp="1"/>
          </p:cNvSpPr>
          <p:nvPr>
            <p:ph type="body" sz="quarter" idx="13"/>
          </p:nvPr>
        </p:nvSpPr>
        <p:spPr>
          <a:xfrm>
            <a:off x="0" y="1926050"/>
            <a:ext cx="4440655" cy="3878960"/>
          </a:xfrm>
        </p:spPr>
        <p:txBody>
          <a:bodyPr>
            <a:normAutofit/>
          </a:bodyPr>
          <a:lstStyle/>
          <a:p>
            <a:pPr>
              <a:lnSpc>
                <a:spcPct val="100000"/>
              </a:lnSpc>
            </a:pPr>
            <a:r>
              <a:rPr lang="en-GB" altLang="en-US" sz="2600" dirty="0">
                <a:cs typeface="Times New Roman" panose="02020603050405020304" pitchFamily="18" charset="0"/>
              </a:rPr>
              <a:t>H </a:t>
            </a:r>
            <a:r>
              <a:rPr lang="en-GB" altLang="en-US" sz="2600" b="1" dirty="0" err="1">
                <a:cs typeface="Times New Roman" panose="02020603050405020304" pitchFamily="18" charset="0"/>
              </a:rPr>
              <a:t>hCG</a:t>
            </a:r>
            <a:r>
              <a:rPr lang="en-GB" altLang="en-US" sz="2600" b="1" dirty="0">
                <a:cs typeface="Times New Roman" panose="02020603050405020304" pitchFamily="18" charset="0"/>
              </a:rPr>
              <a:t> </a:t>
            </a:r>
            <a:r>
              <a:rPr lang="el-GR" altLang="en-US" sz="2600" b="1" dirty="0">
                <a:cs typeface="Times New Roman" panose="02020603050405020304" pitchFamily="18" charset="0"/>
              </a:rPr>
              <a:t>διεγείρει την έκκριση οιστρογόνων / προγεστερόνης</a:t>
            </a:r>
            <a:r>
              <a:rPr lang="el-GR" altLang="en-US" sz="2600" dirty="0">
                <a:cs typeface="Times New Roman" panose="02020603050405020304" pitchFamily="18" charset="0"/>
              </a:rPr>
              <a:t> από το ωχρό σωμάτιο και όταν αυτό εκφυλιστεί συνεχίζεται η έκκριση οιστρογόνων/προγεστερόνης από τον </a:t>
            </a:r>
            <a:r>
              <a:rPr lang="el-GR" altLang="en-US" sz="2600" b="1" dirty="0">
                <a:cs typeface="Times New Roman" panose="02020603050405020304" pitchFamily="18" charset="0"/>
              </a:rPr>
              <a:t>πλακούντα.     </a:t>
            </a:r>
          </a:p>
          <a:p>
            <a:endParaRPr lang="el-GR" dirty="0"/>
          </a:p>
        </p:txBody>
      </p:sp>
      <p:sp>
        <p:nvSpPr>
          <p:cNvPr id="3" name="Θέση υποσέλιδου 2"/>
          <p:cNvSpPr>
            <a:spLocks noGrp="1"/>
          </p:cNvSpPr>
          <p:nvPr>
            <p:ph type="ftr" sz="quarter" idx="14"/>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5"/>
          </p:nvPr>
        </p:nvSpPr>
        <p:spPr/>
        <p:txBody>
          <a:bodyPr/>
          <a:lstStyle/>
          <a:p>
            <a:fld id="{58A56277-EA16-4AF5-BFB5-E5ECBBB39490}" type="slidenum">
              <a:rPr lang="en-US" smtClean="0"/>
              <a:t>72</a:t>
            </a:fld>
            <a:endParaRPr lang="en-US"/>
          </a:p>
        </p:txBody>
      </p:sp>
      <p:sp>
        <p:nvSpPr>
          <p:cNvPr id="8" name="TextBox 7"/>
          <p:cNvSpPr txBox="1"/>
          <p:nvPr/>
        </p:nvSpPr>
        <p:spPr>
          <a:xfrm>
            <a:off x="8802240" y="5528010"/>
            <a:ext cx="341760" cy="276999"/>
          </a:xfrm>
          <a:prstGeom prst="rect">
            <a:avLst/>
          </a:prstGeom>
          <a:noFill/>
        </p:spPr>
        <p:txBody>
          <a:bodyPr wrap="none" rtlCol="0">
            <a:spAutoFit/>
          </a:bodyPr>
          <a:lstStyle/>
          <a:p>
            <a:r>
              <a:rPr lang="en-US" sz="1200" b="1" dirty="0" smtClean="0"/>
              <a:t>24</a:t>
            </a:r>
            <a:endParaRPr lang="el-GR" sz="1200" b="1" dirty="0"/>
          </a:p>
        </p:txBody>
      </p:sp>
    </p:spTree>
    <p:extLst>
      <p:ext uri="{BB962C8B-B14F-4D97-AF65-F5344CB8AC3E}">
        <p14:creationId xmlns:p14="http://schemas.microsoft.com/office/powerpoint/2010/main" val="27432668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cs typeface="Times New Roman" panose="02020603050405020304" pitchFamily="18" charset="0"/>
              </a:rPr>
              <a:t>Ορμόνες και Κύηση 1</a:t>
            </a:r>
            <a:r>
              <a:rPr lang="en-US" altLang="en-US" dirty="0" smtClean="0">
                <a:cs typeface="Times New Roman" panose="02020603050405020304" pitchFamily="18" charset="0"/>
              </a:rPr>
              <a:t>/3</a:t>
            </a:r>
            <a:endParaRPr lang="en-US" dirty="0"/>
          </a:p>
        </p:txBody>
      </p:sp>
      <p:sp>
        <p:nvSpPr>
          <p:cNvPr id="7" name="Content Placeholder 6"/>
          <p:cNvSpPr>
            <a:spLocks noGrp="1"/>
          </p:cNvSpPr>
          <p:nvPr>
            <p:ph idx="1"/>
          </p:nvPr>
        </p:nvSpPr>
        <p:spPr/>
        <p:txBody>
          <a:bodyPr/>
          <a:lstStyle/>
          <a:p>
            <a:pPr marL="640080" indent="-457200">
              <a:lnSpc>
                <a:spcPct val="100000"/>
              </a:lnSpc>
              <a:spcBef>
                <a:spcPts val="1800"/>
              </a:spcBef>
            </a:pPr>
            <a:r>
              <a:rPr lang="el-GR" altLang="en-US" sz="2600" dirty="0">
                <a:cs typeface="Times New Roman" panose="02020603050405020304" pitchFamily="18" charset="0"/>
              </a:rPr>
              <a:t>Η </a:t>
            </a:r>
            <a:r>
              <a:rPr lang="el-GR" altLang="en-US" sz="2600" b="1" dirty="0" err="1">
                <a:cs typeface="Times New Roman" panose="02020603050405020304" pitchFamily="18" charset="0"/>
              </a:rPr>
              <a:t>προλακτίνη</a:t>
            </a:r>
            <a:r>
              <a:rPr lang="el-GR" altLang="en-US" sz="2600" b="1" dirty="0">
                <a:cs typeface="Times New Roman" panose="02020603050405020304" pitchFamily="18" charset="0"/>
              </a:rPr>
              <a:t> </a:t>
            </a:r>
            <a:r>
              <a:rPr lang="el-GR" altLang="en-US" sz="2600" dirty="0">
                <a:cs typeface="Times New Roman" panose="02020603050405020304" pitchFamily="18" charset="0"/>
              </a:rPr>
              <a:t>εκκρίνεται από την </a:t>
            </a:r>
            <a:r>
              <a:rPr lang="el-GR" altLang="en-US" sz="2600" b="1" dirty="0">
                <a:cs typeface="Times New Roman" panose="02020603050405020304" pitchFamily="18" charset="0"/>
              </a:rPr>
              <a:t>πρόσθια υπόφυση </a:t>
            </a:r>
            <a:r>
              <a:rPr lang="el-GR" altLang="en-US" sz="2600" dirty="0">
                <a:cs typeface="Times New Roman" panose="02020603050405020304" pitchFamily="18" charset="0"/>
              </a:rPr>
              <a:t>και διεγείρει τα </a:t>
            </a:r>
            <a:r>
              <a:rPr lang="el-GR" altLang="en-US" sz="2600" b="1" dirty="0" err="1">
                <a:cs typeface="Times New Roman" panose="02020603050405020304" pitchFamily="18" charset="0"/>
              </a:rPr>
              <a:t>μυοεπιθηλιακά</a:t>
            </a:r>
            <a:r>
              <a:rPr lang="el-GR" altLang="en-US" sz="2600" b="1" dirty="0">
                <a:cs typeface="Times New Roman" panose="02020603050405020304" pitchFamily="18" charset="0"/>
              </a:rPr>
              <a:t> κύτταρα των μαστικών αδένων </a:t>
            </a:r>
            <a:r>
              <a:rPr lang="el-GR" altLang="en-US" sz="2600" dirty="0">
                <a:cs typeface="Times New Roman" panose="02020603050405020304" pitchFamily="18" charset="0"/>
              </a:rPr>
              <a:t>για την παραγωγή γάλακτος. </a:t>
            </a:r>
            <a:endParaRPr lang="el-GR" altLang="en-US" sz="2600" dirty="0" smtClean="0">
              <a:cs typeface="Times New Roman" panose="02020603050405020304" pitchFamily="18" charset="0"/>
            </a:endParaRPr>
          </a:p>
          <a:p>
            <a:pPr marL="640080" indent="-457200">
              <a:lnSpc>
                <a:spcPct val="100000"/>
              </a:lnSpc>
              <a:spcBef>
                <a:spcPts val="1800"/>
              </a:spcBef>
            </a:pPr>
            <a:r>
              <a:rPr lang="el-GR" altLang="en-US" sz="2600" dirty="0" smtClean="0">
                <a:cs typeface="Times New Roman" panose="02020603050405020304" pitchFamily="18" charset="0"/>
              </a:rPr>
              <a:t>Η </a:t>
            </a:r>
            <a:r>
              <a:rPr lang="el-GR" altLang="en-US" sz="2600" dirty="0" err="1">
                <a:cs typeface="Times New Roman" panose="02020603050405020304" pitchFamily="18" charset="0"/>
              </a:rPr>
              <a:t>προλακτίνη</a:t>
            </a:r>
            <a:r>
              <a:rPr lang="el-GR" altLang="en-US" sz="2600" dirty="0">
                <a:cs typeface="Times New Roman" panose="02020603050405020304" pitchFamily="18" charset="0"/>
              </a:rPr>
              <a:t> εκκρίνεται κατά την κύηση επειδή τα </a:t>
            </a:r>
            <a:r>
              <a:rPr lang="el-GR" altLang="en-US" sz="2600" b="1" dirty="0">
                <a:cs typeface="Times New Roman" panose="02020603050405020304" pitchFamily="18" charset="0"/>
              </a:rPr>
              <a:t>οιστρογόνα/προγεστερόνη </a:t>
            </a:r>
            <a:r>
              <a:rPr lang="el-GR" altLang="en-US" sz="2600" b="1" dirty="0" err="1">
                <a:cs typeface="Times New Roman" panose="02020603050405020304" pitchFamily="18" charset="0"/>
              </a:rPr>
              <a:t>καταστέλουν</a:t>
            </a:r>
            <a:r>
              <a:rPr lang="el-GR" altLang="en-US" sz="2600" b="1" dirty="0">
                <a:cs typeface="Times New Roman" panose="02020603050405020304" pitchFamily="18" charset="0"/>
              </a:rPr>
              <a:t> το ανασταλτικό σήμα έκκρισης της </a:t>
            </a:r>
            <a:r>
              <a:rPr lang="el-GR" altLang="en-US" sz="2600" b="1" dirty="0" err="1">
                <a:cs typeface="Times New Roman" panose="02020603050405020304" pitchFamily="18" charset="0"/>
              </a:rPr>
              <a:t>προλακτίνης</a:t>
            </a:r>
            <a:r>
              <a:rPr lang="el-GR" altLang="en-US" sz="2600" b="1" dirty="0">
                <a:cs typeface="Times New Roman" panose="02020603050405020304" pitchFamily="18" charset="0"/>
              </a:rPr>
              <a:t>.</a:t>
            </a:r>
          </a:p>
          <a:p>
            <a:endParaRPr lang="el-GR" dirty="0"/>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73</a:t>
            </a:fld>
            <a:endParaRPr lang="en-US"/>
          </a:p>
        </p:txBody>
      </p:sp>
    </p:spTree>
    <p:extLst>
      <p:ext uri="{BB962C8B-B14F-4D97-AF65-F5344CB8AC3E}">
        <p14:creationId xmlns:p14="http://schemas.microsoft.com/office/powerpoint/2010/main" val="195941619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cs typeface="Times New Roman" panose="02020603050405020304" pitchFamily="18" charset="0"/>
              </a:rPr>
              <a:t>Ορμόνες και Κύηση 2</a:t>
            </a:r>
            <a:r>
              <a:rPr lang="en-US" altLang="en-US" dirty="0" smtClean="0">
                <a:cs typeface="Times New Roman" panose="02020603050405020304" pitchFamily="18" charset="0"/>
              </a:rPr>
              <a:t>/3</a:t>
            </a:r>
            <a:endParaRPr lang="en-US" dirty="0"/>
          </a:p>
        </p:txBody>
      </p:sp>
      <p:sp>
        <p:nvSpPr>
          <p:cNvPr id="7" name="Content Placeholder 6"/>
          <p:cNvSpPr>
            <a:spLocks noGrp="1"/>
          </p:cNvSpPr>
          <p:nvPr>
            <p:ph idx="1"/>
          </p:nvPr>
        </p:nvSpPr>
        <p:spPr/>
        <p:txBody>
          <a:bodyPr/>
          <a:lstStyle/>
          <a:p>
            <a:pPr marL="640080" indent="-457200">
              <a:lnSpc>
                <a:spcPct val="100000"/>
              </a:lnSpc>
              <a:spcBef>
                <a:spcPts val="1800"/>
              </a:spcBef>
            </a:pPr>
            <a:r>
              <a:rPr lang="el-GR" altLang="en-US" sz="2600" dirty="0">
                <a:cs typeface="Times New Roman" panose="02020603050405020304" pitchFamily="18" charset="0"/>
              </a:rPr>
              <a:t>Η </a:t>
            </a:r>
            <a:r>
              <a:rPr lang="el-GR" altLang="en-US" sz="2600" b="1" dirty="0">
                <a:cs typeface="Times New Roman" panose="02020603050405020304" pitchFamily="18" charset="0"/>
              </a:rPr>
              <a:t>ανθρώπινη </a:t>
            </a:r>
            <a:r>
              <a:rPr lang="el-GR" altLang="en-US" sz="2600" b="1" dirty="0" err="1">
                <a:cs typeface="Times New Roman" panose="02020603050405020304" pitchFamily="18" charset="0"/>
              </a:rPr>
              <a:t>πλακουντική</a:t>
            </a:r>
            <a:r>
              <a:rPr lang="el-GR" altLang="en-US" sz="2600" b="1" dirty="0">
                <a:cs typeface="Times New Roman" panose="02020603050405020304" pitchFamily="18" charset="0"/>
              </a:rPr>
              <a:t> γαλακτογόνος ορμόνη </a:t>
            </a:r>
            <a:r>
              <a:rPr lang="en-GB" altLang="en-US" sz="2600" dirty="0">
                <a:cs typeface="Times New Roman" panose="02020603050405020304" pitchFamily="18" charset="0"/>
              </a:rPr>
              <a:t>(</a:t>
            </a:r>
            <a:r>
              <a:rPr lang="en-GB" altLang="en-US" sz="2600" dirty="0" err="1">
                <a:cs typeface="Times New Roman" panose="02020603050405020304" pitchFamily="18" charset="0"/>
              </a:rPr>
              <a:t>hPL</a:t>
            </a:r>
            <a:r>
              <a:rPr lang="en-GB" altLang="en-US" sz="2600" dirty="0">
                <a:cs typeface="Times New Roman" panose="02020603050405020304" pitchFamily="18" charset="0"/>
              </a:rPr>
              <a:t>)</a:t>
            </a:r>
            <a:r>
              <a:rPr lang="el-GR" altLang="en-US" sz="2600" dirty="0">
                <a:cs typeface="Times New Roman" panose="02020603050405020304" pitchFamily="18" charset="0"/>
              </a:rPr>
              <a:t> συμβάλει στην προσαρμογή του μεταβολισμού της μητέρας (</a:t>
            </a:r>
            <a:r>
              <a:rPr lang="el-GR" altLang="en-US" sz="2600" b="1" dirty="0" err="1">
                <a:cs typeface="Times New Roman" panose="02020603050405020304" pitchFamily="18" charset="0"/>
              </a:rPr>
              <a:t>αντι-ινσουλινική</a:t>
            </a:r>
            <a:r>
              <a:rPr lang="el-GR" altLang="en-US" sz="2600" b="1" dirty="0">
                <a:cs typeface="Times New Roman" panose="02020603050405020304" pitchFamily="18" charset="0"/>
              </a:rPr>
              <a:t> δράση</a:t>
            </a:r>
            <a:r>
              <a:rPr lang="el-GR" altLang="en-US" sz="2600" dirty="0">
                <a:cs typeface="Times New Roman" panose="02020603050405020304" pitchFamily="18" charset="0"/>
              </a:rPr>
              <a:t>)</a:t>
            </a:r>
            <a:r>
              <a:rPr lang="en-GB" altLang="en-US" sz="2600" dirty="0">
                <a:cs typeface="Times New Roman" panose="02020603050405020304" pitchFamily="18" charset="0"/>
              </a:rPr>
              <a:t> </a:t>
            </a:r>
            <a:r>
              <a:rPr lang="el-GR" altLang="en-US" sz="2600" dirty="0">
                <a:cs typeface="Times New Roman" panose="02020603050405020304" pitchFamily="18" charset="0"/>
              </a:rPr>
              <a:t>ενώ η </a:t>
            </a:r>
            <a:r>
              <a:rPr lang="el-GR" altLang="en-US" sz="2600" b="1" dirty="0">
                <a:cs typeface="Times New Roman" panose="02020603050405020304" pitchFamily="18" charset="0"/>
              </a:rPr>
              <a:t>ανθρώπινη </a:t>
            </a:r>
            <a:r>
              <a:rPr lang="el-GR" altLang="en-US" sz="2600" b="1" dirty="0" err="1">
                <a:cs typeface="Times New Roman" panose="02020603050405020304" pitchFamily="18" charset="0"/>
              </a:rPr>
              <a:t>πλακουντική</a:t>
            </a:r>
            <a:r>
              <a:rPr lang="el-GR" altLang="en-US" sz="2600" b="1" dirty="0">
                <a:cs typeface="Times New Roman" panose="02020603050405020304" pitchFamily="18" charset="0"/>
              </a:rPr>
              <a:t> αυξητική ορμόνη </a:t>
            </a:r>
            <a:r>
              <a:rPr lang="el-GR" altLang="en-US" sz="2600" dirty="0">
                <a:cs typeface="Times New Roman" panose="02020603050405020304" pitchFamily="18" charset="0"/>
              </a:rPr>
              <a:t>(</a:t>
            </a:r>
            <a:r>
              <a:rPr lang="en-GB" altLang="en-US" sz="2600" dirty="0" err="1">
                <a:cs typeface="Times New Roman" panose="02020603050405020304" pitchFamily="18" charset="0"/>
              </a:rPr>
              <a:t>hPGH</a:t>
            </a:r>
            <a:r>
              <a:rPr lang="en-GB" altLang="en-US" sz="2600" dirty="0">
                <a:cs typeface="Times New Roman" panose="02020603050405020304" pitchFamily="18" charset="0"/>
              </a:rPr>
              <a:t>)</a:t>
            </a:r>
            <a:r>
              <a:rPr lang="el-GR" altLang="en-US" sz="2600" dirty="0">
                <a:cs typeface="Times New Roman" panose="02020603050405020304" pitchFamily="18" charset="0"/>
              </a:rPr>
              <a:t> αντικαθιστά τη </a:t>
            </a:r>
            <a:r>
              <a:rPr lang="el-GR" altLang="en-US" sz="2600" b="1" dirty="0" err="1">
                <a:cs typeface="Times New Roman" panose="02020603050405020304" pitchFamily="18" charset="0"/>
              </a:rPr>
              <a:t>σωματοτροπίνη</a:t>
            </a:r>
            <a:r>
              <a:rPr lang="en-GB" altLang="en-US" sz="2600" b="1" dirty="0">
                <a:cs typeface="Times New Roman" panose="02020603050405020304" pitchFamily="18" charset="0"/>
              </a:rPr>
              <a:t> </a:t>
            </a:r>
            <a:r>
              <a:rPr lang="en-GB" altLang="en-US" sz="2600" dirty="0">
                <a:cs typeface="Times New Roman" panose="02020603050405020304" pitchFamily="18" charset="0"/>
              </a:rPr>
              <a:t>(GH)</a:t>
            </a:r>
            <a:r>
              <a:rPr lang="el-GR" altLang="en-US" sz="2600" dirty="0">
                <a:cs typeface="Times New Roman" panose="02020603050405020304" pitchFamily="18" charset="0"/>
              </a:rPr>
              <a:t> στη διάρκεια της κύησης.  </a:t>
            </a:r>
          </a:p>
          <a:p>
            <a:pPr marL="640080" indent="-457200">
              <a:lnSpc>
                <a:spcPct val="100000"/>
              </a:lnSpc>
              <a:spcBef>
                <a:spcPts val="1800"/>
              </a:spcBef>
            </a:pPr>
            <a:r>
              <a:rPr lang="el-GR" altLang="en-US" sz="2600" dirty="0">
                <a:cs typeface="Times New Roman" panose="02020603050405020304" pitchFamily="18" charset="0"/>
              </a:rPr>
              <a:t>Η </a:t>
            </a:r>
            <a:r>
              <a:rPr lang="el-GR" altLang="en-US" sz="2600" b="1" dirty="0" err="1">
                <a:cs typeface="Times New Roman" panose="02020603050405020304" pitchFamily="18" charset="0"/>
              </a:rPr>
              <a:t>ρελαξίνη</a:t>
            </a:r>
            <a:r>
              <a:rPr lang="el-GR" altLang="en-US" sz="2600" dirty="0">
                <a:cs typeface="Times New Roman" panose="02020603050405020304" pitchFamily="18" charset="0"/>
              </a:rPr>
              <a:t> εκκρίνεται από τον πλακούντα και </a:t>
            </a:r>
            <a:r>
              <a:rPr lang="el-GR" altLang="en-US" sz="2600" b="1" dirty="0">
                <a:cs typeface="Times New Roman" panose="02020603050405020304" pitchFamily="18" charset="0"/>
              </a:rPr>
              <a:t>επιτρέπει τη διαστολή της λεκάνης</a:t>
            </a:r>
            <a:r>
              <a:rPr lang="el-GR" altLang="en-US" sz="2600" dirty="0">
                <a:cs typeface="Times New Roman" panose="02020603050405020304" pitchFamily="18" charset="0"/>
              </a:rPr>
              <a:t> και την προετοιμασία για τον τοκετό. </a:t>
            </a:r>
          </a:p>
          <a:p>
            <a:endParaRPr lang="el-GR" dirty="0"/>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74</a:t>
            </a:fld>
            <a:endParaRPr lang="en-US"/>
          </a:p>
        </p:txBody>
      </p:sp>
    </p:spTree>
    <p:extLst>
      <p:ext uri="{BB962C8B-B14F-4D97-AF65-F5344CB8AC3E}">
        <p14:creationId xmlns:p14="http://schemas.microsoft.com/office/powerpoint/2010/main" val="40848123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smtClean="0">
                <a:cs typeface="Times New Roman" panose="02020603050405020304" pitchFamily="18" charset="0"/>
              </a:rPr>
              <a:t>Ορμόνες και Κύηση </a:t>
            </a:r>
            <a:r>
              <a:rPr lang="en-US" altLang="en-US" dirty="0" smtClean="0">
                <a:cs typeface="Times New Roman" panose="02020603050405020304" pitchFamily="18" charset="0"/>
              </a:rPr>
              <a:t>3/3</a:t>
            </a:r>
            <a:endParaRPr lang="en-US" dirty="0"/>
          </a:p>
        </p:txBody>
      </p:sp>
      <p:pic>
        <p:nvPicPr>
          <p:cNvPr id="2" name="Content Placeholder 1"/>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89551" y="1392071"/>
            <a:ext cx="7364898" cy="4795617"/>
          </a:xfrm>
        </p:spPr>
      </p:pic>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75</a:t>
            </a:fld>
            <a:endParaRPr lang="en-US"/>
          </a:p>
        </p:txBody>
      </p:sp>
      <p:sp>
        <p:nvSpPr>
          <p:cNvPr id="8" name="TextBox 7"/>
          <p:cNvSpPr txBox="1"/>
          <p:nvPr/>
        </p:nvSpPr>
        <p:spPr>
          <a:xfrm>
            <a:off x="7926958" y="1552188"/>
            <a:ext cx="341760" cy="276999"/>
          </a:xfrm>
          <a:prstGeom prst="rect">
            <a:avLst/>
          </a:prstGeom>
          <a:noFill/>
        </p:spPr>
        <p:txBody>
          <a:bodyPr wrap="none" rtlCol="0">
            <a:spAutoFit/>
          </a:bodyPr>
          <a:lstStyle/>
          <a:p>
            <a:r>
              <a:rPr lang="el-GR" sz="1200" b="1" dirty="0" smtClean="0"/>
              <a:t>2</a:t>
            </a:r>
            <a:r>
              <a:rPr lang="en-US" sz="1200" b="1" dirty="0" smtClean="0"/>
              <a:t>5</a:t>
            </a:r>
            <a:endParaRPr lang="el-GR" sz="1200" b="1" dirty="0"/>
          </a:p>
        </p:txBody>
      </p:sp>
    </p:spTree>
    <p:extLst>
      <p:ext uri="{BB962C8B-B14F-4D97-AF65-F5344CB8AC3E}">
        <p14:creationId xmlns:p14="http://schemas.microsoft.com/office/powerpoint/2010/main" val="65434757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l-GR" dirty="0" smtClean="0"/>
              <a:t>Μηχανισμοί Ανάπτυξης</a:t>
            </a:r>
            <a:endParaRPr lang="el-GR" dirty="0"/>
          </a:p>
        </p:txBody>
      </p:sp>
      <p:sp>
        <p:nvSpPr>
          <p:cNvPr id="3" name="Footer Placeholder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t>76</a:t>
            </a:fld>
            <a:endParaRPr lang="en-US"/>
          </a:p>
        </p:txBody>
      </p:sp>
    </p:spTree>
    <p:extLst>
      <p:ext uri="{BB962C8B-B14F-4D97-AF65-F5344CB8AC3E}">
        <p14:creationId xmlns:p14="http://schemas.microsoft.com/office/powerpoint/2010/main" val="323422991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err="1" smtClean="0">
                <a:cs typeface="Times New Roman" panose="02020603050405020304" pitchFamily="18" charset="0"/>
              </a:rPr>
              <a:t>Άμνιο</a:t>
            </a:r>
            <a:r>
              <a:rPr lang="el-GR" altLang="en-US" dirty="0" smtClean="0">
                <a:cs typeface="Times New Roman" panose="02020603050405020304" pitchFamily="18" charset="0"/>
              </a:rPr>
              <a:t> 1</a:t>
            </a:r>
            <a:r>
              <a:rPr lang="en-US" altLang="en-US" dirty="0" smtClean="0">
                <a:cs typeface="Times New Roman" panose="02020603050405020304" pitchFamily="18" charset="0"/>
              </a:rPr>
              <a:t>/3</a:t>
            </a:r>
            <a:endParaRPr lang="en-US" dirty="0"/>
          </a:p>
        </p:txBody>
      </p:sp>
      <p:sp>
        <p:nvSpPr>
          <p:cNvPr id="7" name="Content Placeholder 6"/>
          <p:cNvSpPr>
            <a:spLocks noGrp="1"/>
          </p:cNvSpPr>
          <p:nvPr>
            <p:ph idx="1"/>
          </p:nvPr>
        </p:nvSpPr>
        <p:spPr/>
        <p:txBody>
          <a:bodyPr/>
          <a:lstStyle/>
          <a:p>
            <a:pPr marL="640080" indent="-457200">
              <a:lnSpc>
                <a:spcPct val="100000"/>
              </a:lnSpc>
              <a:spcBef>
                <a:spcPts val="1800"/>
              </a:spcBef>
            </a:pPr>
            <a:r>
              <a:rPr lang="el-GR" altLang="en-US" sz="2600" dirty="0">
                <a:cs typeface="Times New Roman" panose="02020603050405020304" pitchFamily="18" charset="0"/>
              </a:rPr>
              <a:t>Τα </a:t>
            </a:r>
            <a:r>
              <a:rPr lang="el-GR" altLang="en-US" sz="2600" b="1" dirty="0">
                <a:cs typeface="Times New Roman" panose="02020603050405020304" pitchFamily="18" charset="0"/>
              </a:rPr>
              <a:t>Ερπετά, Πτηνά και Θηλαστικά </a:t>
            </a:r>
            <a:r>
              <a:rPr lang="el-GR" altLang="en-US" sz="2600" dirty="0">
                <a:cs typeface="Times New Roman" panose="02020603050405020304" pitchFamily="18" charset="0"/>
              </a:rPr>
              <a:t>αποτελούν μια </a:t>
            </a:r>
            <a:r>
              <a:rPr lang="el-GR" altLang="en-US" sz="2600" dirty="0" err="1">
                <a:cs typeface="Times New Roman" panose="02020603050405020304" pitchFamily="18" charset="0"/>
              </a:rPr>
              <a:t>μονοφυλετική</a:t>
            </a:r>
            <a:r>
              <a:rPr lang="el-GR" altLang="en-US" sz="2600" dirty="0">
                <a:cs typeface="Times New Roman" panose="02020603050405020304" pitchFamily="18" charset="0"/>
              </a:rPr>
              <a:t> ομάδα </a:t>
            </a:r>
            <a:r>
              <a:rPr lang="el-GR" altLang="en-US" sz="2600" dirty="0" err="1">
                <a:cs typeface="Times New Roman" panose="02020603050405020304" pitchFamily="18" charset="0"/>
              </a:rPr>
              <a:t>Σπονδυλοζώων</a:t>
            </a:r>
            <a:r>
              <a:rPr lang="el-GR" altLang="en-US" sz="2600" dirty="0">
                <a:cs typeface="Times New Roman" panose="02020603050405020304" pitchFamily="18" charset="0"/>
              </a:rPr>
              <a:t>, τα </a:t>
            </a:r>
            <a:r>
              <a:rPr lang="el-GR" altLang="en-US" sz="2600" b="1" dirty="0" err="1">
                <a:cs typeface="Times New Roman" panose="02020603050405020304" pitchFamily="18" charset="0"/>
              </a:rPr>
              <a:t>Αμνιωτά</a:t>
            </a:r>
            <a:r>
              <a:rPr lang="el-GR" altLang="en-US" sz="2600" dirty="0">
                <a:cs typeface="Times New Roman" panose="02020603050405020304" pitchFamily="18" charset="0"/>
              </a:rPr>
              <a:t>, γιατί το έμβρυό τους μεγαλώνει μέσα σε ένα εμβρυικό σάκο, το </a:t>
            </a:r>
            <a:r>
              <a:rPr lang="el-GR" altLang="en-US" sz="2600" b="1" dirty="0" err="1">
                <a:cs typeface="Times New Roman" panose="02020603050405020304" pitchFamily="18" charset="0"/>
              </a:rPr>
              <a:t>άμνιο</a:t>
            </a:r>
            <a:r>
              <a:rPr lang="el-GR" altLang="en-US" sz="2600" b="1" dirty="0">
                <a:cs typeface="Times New Roman" panose="02020603050405020304" pitchFamily="18" charset="0"/>
              </a:rPr>
              <a:t>. </a:t>
            </a:r>
            <a:endParaRPr lang="el-GR" altLang="en-US" sz="2600" b="1" dirty="0" smtClean="0">
              <a:cs typeface="Times New Roman" panose="02020603050405020304" pitchFamily="18" charset="0"/>
            </a:endParaRPr>
          </a:p>
          <a:p>
            <a:pPr marL="640080" indent="-457200">
              <a:lnSpc>
                <a:spcPct val="100000"/>
              </a:lnSpc>
              <a:spcBef>
                <a:spcPts val="1800"/>
              </a:spcBef>
            </a:pPr>
            <a:r>
              <a:rPr lang="el-GR" altLang="en-US" sz="2600" dirty="0" smtClean="0">
                <a:cs typeface="Times New Roman" panose="02020603050405020304" pitchFamily="18" charset="0"/>
              </a:rPr>
              <a:t>Το </a:t>
            </a:r>
            <a:r>
              <a:rPr lang="el-GR" altLang="en-US" sz="2600" b="1" dirty="0" err="1">
                <a:cs typeface="Times New Roman" panose="02020603050405020304" pitchFamily="18" charset="0"/>
              </a:rPr>
              <a:t>άμνιο</a:t>
            </a:r>
            <a:r>
              <a:rPr lang="el-GR" altLang="en-US" sz="2600" b="1" dirty="0">
                <a:cs typeface="Times New Roman" panose="02020603050405020304" pitchFamily="18" charset="0"/>
              </a:rPr>
              <a:t> </a:t>
            </a:r>
            <a:r>
              <a:rPr lang="el-GR" altLang="en-US" sz="2600" dirty="0">
                <a:cs typeface="Times New Roman" panose="02020603050405020304" pitchFamily="18" charset="0"/>
              </a:rPr>
              <a:t>είναι μια από τις </a:t>
            </a:r>
            <a:r>
              <a:rPr lang="el-GR" altLang="en-US" sz="2600" b="1" dirty="0">
                <a:cs typeface="Times New Roman" panose="02020603050405020304" pitchFamily="18" charset="0"/>
              </a:rPr>
              <a:t>4 </a:t>
            </a:r>
            <a:r>
              <a:rPr lang="el-GR" altLang="en-US" sz="2600" b="1" dirty="0" err="1">
                <a:cs typeface="Times New Roman" panose="02020603050405020304" pitchFamily="18" charset="0"/>
              </a:rPr>
              <a:t>εξωεμβρυικές</a:t>
            </a:r>
            <a:r>
              <a:rPr lang="el-GR" altLang="en-US" sz="2600" b="1" dirty="0">
                <a:cs typeface="Times New Roman" panose="02020603050405020304" pitchFamily="18" charset="0"/>
              </a:rPr>
              <a:t> μεμβράνες </a:t>
            </a:r>
            <a:r>
              <a:rPr lang="el-GR" altLang="en-US" sz="2600" dirty="0">
                <a:cs typeface="Times New Roman" panose="02020603050405020304" pitchFamily="18" charset="0"/>
              </a:rPr>
              <a:t>που έχουν </a:t>
            </a:r>
            <a:r>
              <a:rPr lang="el-GR" altLang="en-US" sz="2600" b="1" dirty="0">
                <a:cs typeface="Times New Roman" panose="02020603050405020304" pitchFamily="18" charset="0"/>
              </a:rPr>
              <a:t>υποστηρικτική λειτουργία </a:t>
            </a:r>
            <a:r>
              <a:rPr lang="el-GR" altLang="en-US" sz="2600" dirty="0">
                <a:cs typeface="Times New Roman" panose="02020603050405020304" pitchFamily="18" charset="0"/>
              </a:rPr>
              <a:t>στο αμνιακό αυγό. Το </a:t>
            </a:r>
            <a:r>
              <a:rPr lang="el-GR" altLang="en-US" sz="2600" b="1" dirty="0" err="1">
                <a:cs typeface="Times New Roman" panose="02020603050405020304" pitchFamily="18" charset="0"/>
              </a:rPr>
              <a:t>άμνιο</a:t>
            </a:r>
            <a:r>
              <a:rPr lang="el-GR" altLang="en-US" sz="2600" b="1" dirty="0">
                <a:cs typeface="Times New Roman" panose="02020603050405020304" pitchFamily="18" charset="0"/>
              </a:rPr>
              <a:t> παρέχει ένα υδάτινο περιβάλλον</a:t>
            </a:r>
            <a:r>
              <a:rPr lang="el-GR" altLang="en-US" sz="2600" dirty="0">
                <a:cs typeface="Times New Roman" panose="02020603050405020304" pitchFamily="18" charset="0"/>
              </a:rPr>
              <a:t> στο οποίο το έμβρυο </a:t>
            </a:r>
            <a:r>
              <a:rPr lang="el-GR" altLang="en-US" sz="2600" b="1" dirty="0">
                <a:cs typeface="Times New Roman" panose="02020603050405020304" pitchFamily="18" charset="0"/>
              </a:rPr>
              <a:t>επιπλέει και προστατεύεται μηχανικά. </a:t>
            </a:r>
          </a:p>
          <a:p>
            <a:endParaRPr lang="el-GR" dirty="0"/>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77</a:t>
            </a:fld>
            <a:endParaRPr lang="en-US"/>
          </a:p>
        </p:txBody>
      </p:sp>
    </p:spTree>
    <p:extLst>
      <p:ext uri="{BB962C8B-B14F-4D97-AF65-F5344CB8AC3E}">
        <p14:creationId xmlns:p14="http://schemas.microsoft.com/office/powerpoint/2010/main" val="167888878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err="1" smtClean="0">
                <a:cs typeface="Times New Roman" panose="02020603050405020304" pitchFamily="18" charset="0"/>
              </a:rPr>
              <a:t>Άμνιο</a:t>
            </a:r>
            <a:r>
              <a:rPr lang="el-GR" altLang="en-US" dirty="0" smtClean="0">
                <a:cs typeface="Times New Roman" panose="02020603050405020304" pitchFamily="18" charset="0"/>
              </a:rPr>
              <a:t> 2</a:t>
            </a:r>
            <a:r>
              <a:rPr lang="en-US" altLang="en-US" dirty="0" smtClean="0">
                <a:cs typeface="Times New Roman" panose="02020603050405020304" pitchFamily="18" charset="0"/>
              </a:rPr>
              <a:t>/3</a:t>
            </a:r>
            <a:endParaRPr lang="en-US" dirty="0"/>
          </a:p>
        </p:txBody>
      </p:sp>
      <p:sp>
        <p:nvSpPr>
          <p:cNvPr id="7" name="Content Placeholder 6"/>
          <p:cNvSpPr>
            <a:spLocks noGrp="1"/>
          </p:cNvSpPr>
          <p:nvPr>
            <p:ph idx="1"/>
          </p:nvPr>
        </p:nvSpPr>
        <p:spPr/>
        <p:txBody>
          <a:bodyPr>
            <a:normAutofit/>
          </a:bodyPr>
          <a:lstStyle/>
          <a:p>
            <a:pPr marL="640080" indent="-457200">
              <a:lnSpc>
                <a:spcPct val="100000"/>
              </a:lnSpc>
              <a:spcBef>
                <a:spcPts val="1800"/>
              </a:spcBef>
            </a:pPr>
            <a:r>
              <a:rPr lang="el-GR" altLang="en-US" sz="2600" dirty="0">
                <a:cs typeface="Times New Roman" panose="02020603050405020304" pitchFamily="18" charset="0"/>
              </a:rPr>
              <a:t>Η εξέλιξη της </a:t>
            </a:r>
            <a:r>
              <a:rPr lang="el-GR" altLang="en-US" sz="2600" b="1" dirty="0">
                <a:cs typeface="Times New Roman" panose="02020603050405020304" pitchFamily="18" charset="0"/>
              </a:rPr>
              <a:t>1</a:t>
            </a:r>
            <a:r>
              <a:rPr lang="el-GR" altLang="en-US" sz="2600" b="1" baseline="30000" dirty="0">
                <a:cs typeface="Times New Roman" panose="02020603050405020304" pitchFamily="18" charset="0"/>
              </a:rPr>
              <a:t>ης</a:t>
            </a:r>
            <a:r>
              <a:rPr lang="el-GR" altLang="en-US" sz="2600" b="1" dirty="0">
                <a:cs typeface="Times New Roman" panose="02020603050405020304" pitchFamily="18" charset="0"/>
              </a:rPr>
              <a:t> </a:t>
            </a:r>
            <a:r>
              <a:rPr lang="el-GR" altLang="en-US" sz="2600" b="1" dirty="0" err="1">
                <a:cs typeface="Times New Roman" panose="02020603050405020304" pitchFamily="18" charset="0"/>
              </a:rPr>
              <a:t>εξωεμβρυικής</a:t>
            </a:r>
            <a:r>
              <a:rPr lang="el-GR" altLang="en-US" sz="2600" b="1" dirty="0">
                <a:cs typeface="Times New Roman" panose="02020603050405020304" pitchFamily="18" charset="0"/>
              </a:rPr>
              <a:t> μεμβράνης</a:t>
            </a:r>
            <a:r>
              <a:rPr lang="el-GR" altLang="en-US" sz="2600" dirty="0">
                <a:cs typeface="Times New Roman" panose="02020603050405020304" pitchFamily="18" charset="0"/>
              </a:rPr>
              <a:t>, του </a:t>
            </a:r>
            <a:r>
              <a:rPr lang="el-GR" altLang="en-US" sz="2600" b="1" dirty="0">
                <a:cs typeface="Times New Roman" panose="02020603050405020304" pitchFamily="18" charset="0"/>
              </a:rPr>
              <a:t>λεκιθικού σάκου </a:t>
            </a:r>
            <a:r>
              <a:rPr lang="el-GR" altLang="en-US" sz="2600" dirty="0">
                <a:cs typeface="Times New Roman" panose="02020603050405020304" pitchFamily="18" charset="0"/>
              </a:rPr>
              <a:t>προηγείται της εμφάνισης των </a:t>
            </a:r>
            <a:r>
              <a:rPr lang="el-GR" altLang="en-US" sz="2600" dirty="0" err="1">
                <a:cs typeface="Times New Roman" panose="02020603050405020304" pitchFamily="18" charset="0"/>
              </a:rPr>
              <a:t>αμνιωτών</a:t>
            </a:r>
            <a:r>
              <a:rPr lang="el-GR" altLang="en-US" sz="2600" dirty="0">
                <a:cs typeface="Times New Roman" panose="02020603050405020304" pitchFamily="18" charset="0"/>
              </a:rPr>
              <a:t> ζώων. Ο </a:t>
            </a:r>
            <a:r>
              <a:rPr lang="el-GR" altLang="en-US" sz="2600" b="1" dirty="0">
                <a:cs typeface="Times New Roman" panose="02020603050405020304" pitchFamily="18" charset="0"/>
              </a:rPr>
              <a:t>λεκιθικός σάκος </a:t>
            </a:r>
            <a:r>
              <a:rPr lang="el-GR" altLang="en-US" sz="2600" dirty="0">
                <a:cs typeface="Times New Roman" panose="02020603050405020304" pitchFamily="18" charset="0"/>
              </a:rPr>
              <a:t>με την λέκιθο που περιέχει είναι </a:t>
            </a:r>
            <a:r>
              <a:rPr lang="el-GR" altLang="en-US" sz="2600" b="1" dirty="0">
                <a:cs typeface="Times New Roman" panose="02020603050405020304" pitchFamily="18" charset="0"/>
              </a:rPr>
              <a:t>γνώρισμα των Ιχθύων </a:t>
            </a:r>
            <a:r>
              <a:rPr lang="el-GR" altLang="en-US" sz="2600" dirty="0">
                <a:cs typeface="Times New Roman" panose="02020603050405020304" pitchFamily="18" charset="0"/>
              </a:rPr>
              <a:t>και προσφέρει τα θρεπτικά συστατικά στα πρώτα στάδια ανάπτυξης των ζώων αυτών.</a:t>
            </a:r>
          </a:p>
          <a:p>
            <a:pPr marL="640080" indent="-457200">
              <a:lnSpc>
                <a:spcPct val="100000"/>
              </a:lnSpc>
              <a:spcBef>
                <a:spcPts val="1800"/>
              </a:spcBef>
            </a:pPr>
            <a:r>
              <a:rPr lang="el-GR" altLang="en-US" sz="2600" dirty="0">
                <a:cs typeface="Times New Roman" panose="02020603050405020304" pitchFamily="18" charset="0"/>
              </a:rPr>
              <a:t>Εκτός από το λεκιθικό σάκο, το αμνιακό </a:t>
            </a:r>
            <a:r>
              <a:rPr lang="el-GR" altLang="en-US" sz="2600" dirty="0" smtClean="0">
                <a:cs typeface="Times New Roman" panose="02020603050405020304" pitchFamily="18" charset="0"/>
              </a:rPr>
              <a:t>αυγό φέρει</a:t>
            </a:r>
            <a:r>
              <a:rPr lang="el-GR" altLang="en-US" sz="2600" dirty="0">
                <a:cs typeface="Times New Roman" panose="02020603050405020304" pitchFamily="18" charset="0"/>
              </a:rPr>
              <a:t>: Το </a:t>
            </a:r>
            <a:r>
              <a:rPr lang="el-GR" altLang="en-US" sz="2600" b="1" dirty="0" err="1">
                <a:cs typeface="Times New Roman" panose="02020603050405020304" pitchFamily="18" charset="0"/>
              </a:rPr>
              <a:t>άμνιο</a:t>
            </a:r>
            <a:r>
              <a:rPr lang="el-GR" altLang="en-US" sz="2600" b="1" dirty="0">
                <a:cs typeface="Times New Roman" panose="02020603050405020304" pitchFamily="18" charset="0"/>
              </a:rPr>
              <a:t>,</a:t>
            </a:r>
            <a:r>
              <a:rPr lang="el-GR" altLang="en-US" sz="2600" dirty="0">
                <a:cs typeface="Times New Roman" panose="02020603050405020304" pitchFamily="18" charset="0"/>
              </a:rPr>
              <a:t> την </a:t>
            </a:r>
            <a:r>
              <a:rPr lang="el-GR" altLang="en-US" sz="2600" b="1" dirty="0" err="1">
                <a:cs typeface="Times New Roman" panose="02020603050405020304" pitchFamily="18" charset="0"/>
              </a:rPr>
              <a:t>αλλαντοΐδα</a:t>
            </a:r>
            <a:r>
              <a:rPr lang="el-GR" altLang="en-US" sz="2600" dirty="0">
                <a:cs typeface="Times New Roman" panose="02020603050405020304" pitchFamily="18" charset="0"/>
              </a:rPr>
              <a:t>, ένα σάκο </a:t>
            </a:r>
            <a:r>
              <a:rPr lang="el-GR" altLang="en-US" sz="2600" dirty="0" smtClean="0">
                <a:cs typeface="Times New Roman" panose="02020603050405020304" pitchFamily="18" charset="0"/>
              </a:rPr>
              <a:t>που </a:t>
            </a:r>
            <a:r>
              <a:rPr lang="el-GR" altLang="en-US" sz="2600" dirty="0">
                <a:cs typeface="Times New Roman" panose="02020603050405020304" pitchFamily="18" charset="0"/>
              </a:rPr>
              <a:t>χρησιμεύει ως αποθήκη μεταβολικών </a:t>
            </a:r>
            <a:r>
              <a:rPr lang="el-GR" altLang="en-US" sz="2600" dirty="0" err="1" smtClean="0">
                <a:cs typeface="Times New Roman" panose="02020603050405020304" pitchFamily="18" charset="0"/>
              </a:rPr>
              <a:t>απορριμάτων</a:t>
            </a:r>
            <a:r>
              <a:rPr lang="el-GR" altLang="en-US" sz="2600" dirty="0" smtClean="0">
                <a:cs typeface="Times New Roman" panose="02020603050405020304" pitchFamily="18" charset="0"/>
              </a:rPr>
              <a:t> </a:t>
            </a:r>
            <a:r>
              <a:rPr lang="el-GR" altLang="en-US" sz="2600" dirty="0">
                <a:cs typeface="Times New Roman" panose="02020603050405020304" pitchFamily="18" charset="0"/>
              </a:rPr>
              <a:t>και ως αναπνευστική </a:t>
            </a:r>
            <a:r>
              <a:rPr lang="el-GR" altLang="en-US" sz="2600" dirty="0" smtClean="0">
                <a:cs typeface="Times New Roman" panose="02020603050405020304" pitchFamily="18" charset="0"/>
              </a:rPr>
              <a:t>επιφάνεια, και </a:t>
            </a:r>
            <a:r>
              <a:rPr lang="el-GR" altLang="en-US" sz="2600" dirty="0">
                <a:cs typeface="Times New Roman" panose="02020603050405020304" pitchFamily="18" charset="0"/>
              </a:rPr>
              <a:t>το </a:t>
            </a:r>
            <a:r>
              <a:rPr lang="el-GR" altLang="en-US" sz="2600" b="1" dirty="0">
                <a:cs typeface="Times New Roman" panose="02020603050405020304" pitchFamily="18" charset="0"/>
              </a:rPr>
              <a:t>χόριο</a:t>
            </a:r>
            <a:r>
              <a:rPr lang="el-GR" altLang="en-US" sz="2600" dirty="0">
                <a:cs typeface="Times New Roman" panose="02020603050405020304" pitchFamily="18" charset="0"/>
              </a:rPr>
              <a:t>.</a:t>
            </a:r>
            <a:endParaRPr lang="el-GR" sz="2600" dirty="0"/>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78</a:t>
            </a:fld>
            <a:endParaRPr lang="en-US"/>
          </a:p>
        </p:txBody>
      </p:sp>
    </p:spTree>
    <p:extLst>
      <p:ext uri="{BB962C8B-B14F-4D97-AF65-F5344CB8AC3E}">
        <p14:creationId xmlns:p14="http://schemas.microsoft.com/office/powerpoint/2010/main" val="396163297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dirty="0" err="1" smtClean="0">
                <a:cs typeface="Times New Roman" panose="02020603050405020304" pitchFamily="18" charset="0"/>
              </a:rPr>
              <a:t>Άμνιο</a:t>
            </a:r>
            <a:r>
              <a:rPr lang="el-GR" altLang="en-US" dirty="0" smtClean="0">
                <a:cs typeface="Times New Roman" panose="02020603050405020304" pitchFamily="18" charset="0"/>
              </a:rPr>
              <a:t> 3</a:t>
            </a:r>
            <a:r>
              <a:rPr lang="en-US" altLang="en-US" dirty="0" smtClean="0">
                <a:cs typeface="Times New Roman" panose="02020603050405020304" pitchFamily="18" charset="0"/>
              </a:rPr>
              <a:t>/3</a:t>
            </a:r>
            <a:endParaRPr lang="en-US" dirty="0"/>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79</a:t>
            </a:fld>
            <a:endParaRPr lang="en-US"/>
          </a:p>
        </p:txBody>
      </p:sp>
      <p:pic>
        <p:nvPicPr>
          <p:cNvPr id="5" name="Picture Placeholder 4"/>
          <p:cNvPicPr>
            <a:picLocks noGrp="1" noChangeAspect="1"/>
          </p:cNvPicPr>
          <p:nvPr>
            <p:ph type="pic" sz="quarter" idx="12"/>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39844" t="10770" r="-39844" b="10770"/>
          <a:stretch/>
        </p:blipFill>
        <p:spPr>
          <a:xfrm>
            <a:off x="605631" y="1478129"/>
            <a:ext cx="7886700" cy="2531896"/>
          </a:xfrm>
        </p:spPr>
      </p:pic>
      <p:sp>
        <p:nvSpPr>
          <p:cNvPr id="7" name="Content Placeholder 6"/>
          <p:cNvSpPr>
            <a:spLocks noGrp="1"/>
          </p:cNvSpPr>
          <p:nvPr>
            <p:ph type="body" sz="quarter" idx="13"/>
          </p:nvPr>
        </p:nvSpPr>
        <p:spPr/>
        <p:txBody>
          <a:bodyPr>
            <a:normAutofit fontScale="92500"/>
          </a:bodyPr>
          <a:lstStyle/>
          <a:p>
            <a:pPr marL="182880" indent="0">
              <a:lnSpc>
                <a:spcPct val="100000"/>
              </a:lnSpc>
              <a:spcBef>
                <a:spcPts val="1800"/>
              </a:spcBef>
              <a:buNone/>
            </a:pPr>
            <a:r>
              <a:rPr lang="el-GR" altLang="en-US" sz="2600" dirty="0">
                <a:cs typeface="Times New Roman" panose="02020603050405020304" pitchFamily="18" charset="0"/>
              </a:rPr>
              <a:t>Το </a:t>
            </a:r>
            <a:r>
              <a:rPr lang="el-GR" altLang="en-US" sz="2600" b="1" dirty="0">
                <a:cs typeface="Times New Roman" panose="02020603050405020304" pitchFamily="18" charset="0"/>
              </a:rPr>
              <a:t>χόριο </a:t>
            </a:r>
            <a:r>
              <a:rPr lang="el-GR" altLang="en-US" sz="2600" dirty="0">
                <a:cs typeface="Times New Roman" panose="02020603050405020304" pitchFamily="18" charset="0"/>
              </a:rPr>
              <a:t>βρίσκεται </a:t>
            </a:r>
            <a:r>
              <a:rPr lang="el-GR" altLang="en-US" sz="2600" b="1" dirty="0">
                <a:cs typeface="Times New Roman" panose="02020603050405020304" pitchFamily="18" charset="0"/>
              </a:rPr>
              <a:t>κάτω </a:t>
            </a:r>
            <a:r>
              <a:rPr lang="el-GR" altLang="en-US" sz="2600" b="1" dirty="0" smtClean="0">
                <a:cs typeface="Times New Roman" panose="02020603050405020304" pitchFamily="18" charset="0"/>
              </a:rPr>
              <a:t>ακριβώς από </a:t>
            </a:r>
            <a:r>
              <a:rPr lang="el-GR" altLang="en-US" sz="2600" b="1" dirty="0">
                <a:cs typeface="Times New Roman" panose="02020603050405020304" pitchFamily="18" charset="0"/>
              </a:rPr>
              <a:t>το κέλυφος </a:t>
            </a:r>
            <a:r>
              <a:rPr lang="el-GR" altLang="en-US" sz="2600" dirty="0">
                <a:cs typeface="Times New Roman" panose="02020603050405020304" pitchFamily="18" charset="0"/>
              </a:rPr>
              <a:t>και περιβάλλει όλο το </a:t>
            </a:r>
            <a:r>
              <a:rPr lang="el-GR" altLang="en-US" sz="2600" dirty="0" smtClean="0">
                <a:cs typeface="Times New Roman" panose="02020603050405020304" pitchFamily="18" charset="0"/>
              </a:rPr>
              <a:t>εμβρυικό </a:t>
            </a:r>
            <a:r>
              <a:rPr lang="el-GR" altLang="en-US" sz="2600" dirty="0">
                <a:cs typeface="Times New Roman" panose="02020603050405020304" pitchFamily="18" charset="0"/>
              </a:rPr>
              <a:t>σύστημα. Με την ανάπτυξη του </a:t>
            </a:r>
            <a:r>
              <a:rPr lang="el-GR" altLang="en-US" sz="2600" dirty="0" smtClean="0">
                <a:cs typeface="Times New Roman" panose="02020603050405020304" pitchFamily="18" charset="0"/>
              </a:rPr>
              <a:t>εμβρύου</a:t>
            </a:r>
            <a:r>
              <a:rPr lang="el-GR" altLang="en-US" sz="2600" dirty="0">
                <a:cs typeface="Times New Roman" panose="02020603050405020304" pitchFamily="18" charset="0"/>
              </a:rPr>
              <a:t>, η </a:t>
            </a:r>
            <a:r>
              <a:rPr lang="el-GR" altLang="en-US" sz="2600" dirty="0" err="1">
                <a:cs typeface="Times New Roman" panose="02020603050405020304" pitchFamily="18" charset="0"/>
              </a:rPr>
              <a:t>αλλαντοΐδα</a:t>
            </a:r>
            <a:r>
              <a:rPr lang="el-GR" altLang="en-US" sz="2600" dirty="0">
                <a:cs typeface="Times New Roman" panose="02020603050405020304" pitchFamily="18" charset="0"/>
              </a:rPr>
              <a:t> και το χόριο ενώνονται </a:t>
            </a:r>
            <a:r>
              <a:rPr lang="el-GR" altLang="en-US" sz="2600" dirty="0" smtClean="0">
                <a:cs typeface="Times New Roman" panose="02020603050405020304" pitchFamily="18" charset="0"/>
              </a:rPr>
              <a:t>σε </a:t>
            </a:r>
            <a:r>
              <a:rPr lang="el-GR" altLang="en-US" sz="2600" dirty="0">
                <a:cs typeface="Times New Roman" panose="02020603050405020304" pitchFamily="18" charset="0"/>
              </a:rPr>
              <a:t>μια μεμβράνη, την </a:t>
            </a:r>
            <a:r>
              <a:rPr lang="el-GR" altLang="en-US" sz="2600" b="1" dirty="0" err="1">
                <a:cs typeface="Times New Roman" panose="02020603050405020304" pitchFamily="18" charset="0"/>
              </a:rPr>
              <a:t>χοριοαλλαντοϊκή</a:t>
            </a:r>
            <a:r>
              <a:rPr lang="el-GR" altLang="en-US" sz="2600" b="1" dirty="0">
                <a:cs typeface="Times New Roman" panose="02020603050405020304" pitchFamily="18" charset="0"/>
              </a:rPr>
              <a:t> </a:t>
            </a:r>
            <a:r>
              <a:rPr lang="el-GR" altLang="en-US" sz="2600" b="1" dirty="0" smtClean="0">
                <a:cs typeface="Times New Roman" panose="02020603050405020304" pitchFamily="18" charset="0"/>
              </a:rPr>
              <a:t>μεμβράνη </a:t>
            </a:r>
            <a:r>
              <a:rPr lang="el-GR" altLang="en-US" sz="2600" dirty="0" smtClean="0">
                <a:cs typeface="Times New Roman" panose="02020603050405020304" pitchFamily="18" charset="0"/>
              </a:rPr>
              <a:t>που </a:t>
            </a:r>
            <a:r>
              <a:rPr lang="el-GR" altLang="en-US" sz="2600" dirty="0">
                <a:cs typeface="Times New Roman" panose="02020603050405020304" pitchFamily="18" charset="0"/>
              </a:rPr>
              <a:t>λειτουργεί ως χώρος ανταλλαγής αερίων.  </a:t>
            </a:r>
          </a:p>
        </p:txBody>
      </p:sp>
      <p:sp>
        <p:nvSpPr>
          <p:cNvPr id="8" name="TextBox 7"/>
          <p:cNvSpPr txBox="1"/>
          <p:nvPr/>
        </p:nvSpPr>
        <p:spPr>
          <a:xfrm>
            <a:off x="6296853" y="3733798"/>
            <a:ext cx="341760" cy="276999"/>
          </a:xfrm>
          <a:prstGeom prst="rect">
            <a:avLst/>
          </a:prstGeom>
          <a:noFill/>
        </p:spPr>
        <p:txBody>
          <a:bodyPr wrap="none" rtlCol="0">
            <a:spAutoFit/>
          </a:bodyPr>
          <a:lstStyle/>
          <a:p>
            <a:r>
              <a:rPr lang="el-GR" sz="1200" b="1" dirty="0" smtClean="0"/>
              <a:t>2</a:t>
            </a:r>
            <a:r>
              <a:rPr lang="en-US" sz="1200" b="1" dirty="0" smtClean="0"/>
              <a:t>6</a:t>
            </a:r>
            <a:endParaRPr lang="el-GR" sz="1200" b="1" dirty="0"/>
          </a:p>
        </p:txBody>
      </p:sp>
    </p:spTree>
    <p:extLst>
      <p:ext uri="{BB962C8B-B14F-4D97-AF65-F5344CB8AC3E}">
        <p14:creationId xmlns:p14="http://schemas.microsoft.com/office/powerpoint/2010/main" val="33503182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altLang="en-US" dirty="0">
                <a:solidFill>
                  <a:srgbClr val="0070C0"/>
                </a:solidFill>
                <a:cs typeface="Times New Roman" panose="02020603050405020304" pitchFamily="18" charset="0"/>
              </a:rPr>
              <a:t>Μορφές </a:t>
            </a:r>
            <a:r>
              <a:rPr lang="el-GR" altLang="en-US" dirty="0" smtClean="0">
                <a:solidFill>
                  <a:srgbClr val="0070C0"/>
                </a:solidFill>
                <a:cs typeface="Times New Roman" panose="02020603050405020304" pitchFamily="18" charset="0"/>
              </a:rPr>
              <a:t>3/3</a:t>
            </a:r>
            <a:endParaRPr lang="en-US" dirty="0">
              <a:solidFill>
                <a:srgbClr val="0070C0"/>
              </a:solidFill>
            </a:endParaRPr>
          </a:p>
        </p:txBody>
      </p:sp>
      <p:sp>
        <p:nvSpPr>
          <p:cNvPr id="6" name="Θέση περιεχομένου 5"/>
          <p:cNvSpPr>
            <a:spLocks noGrp="1"/>
          </p:cNvSpPr>
          <p:nvPr>
            <p:ph idx="1"/>
          </p:nvPr>
        </p:nvSpPr>
        <p:spPr>
          <a:xfrm>
            <a:off x="694773" y="1837434"/>
            <a:ext cx="7909477" cy="4401945"/>
          </a:xfrm>
        </p:spPr>
        <p:txBody>
          <a:bodyPr>
            <a:normAutofit/>
          </a:bodyPr>
          <a:lstStyle/>
          <a:p>
            <a:pPr marL="182880" indent="0">
              <a:lnSpc>
                <a:spcPct val="100000"/>
              </a:lnSpc>
              <a:spcBef>
                <a:spcPts val="1200"/>
              </a:spcBef>
              <a:buNone/>
            </a:pPr>
            <a:r>
              <a:rPr lang="en-GB" altLang="en-US" sz="2600" b="1" dirty="0">
                <a:cs typeface="Times New Roman" panose="02020603050405020304" pitchFamily="18" charset="0"/>
              </a:rPr>
              <a:t>3</a:t>
            </a:r>
            <a:r>
              <a:rPr lang="el-GR" altLang="en-US" sz="2600" b="1" dirty="0">
                <a:cs typeface="Times New Roman" panose="02020603050405020304" pitchFamily="18" charset="0"/>
              </a:rPr>
              <a:t>) </a:t>
            </a:r>
            <a:r>
              <a:rPr lang="el-GR" altLang="en-US" sz="2600" b="1" dirty="0" err="1">
                <a:cs typeface="Times New Roman" panose="02020603050405020304" pitchFamily="18" charset="0"/>
              </a:rPr>
              <a:t>Σπορίωση</a:t>
            </a:r>
            <a:r>
              <a:rPr lang="el-GR" altLang="en-US" sz="2600" b="1" dirty="0">
                <a:cs typeface="Times New Roman" panose="02020603050405020304" pitchFamily="18" charset="0"/>
              </a:rPr>
              <a:t> </a:t>
            </a:r>
            <a:r>
              <a:rPr lang="el-GR" altLang="en-US" sz="2600" b="1" dirty="0" smtClean="0">
                <a:cs typeface="Times New Roman" panose="02020603050405020304" pitchFamily="18" charset="0"/>
              </a:rPr>
              <a:t>(</a:t>
            </a:r>
            <a:r>
              <a:rPr lang="en-GB" altLang="en-US" sz="2600" b="1" dirty="0">
                <a:cs typeface="Times New Roman" panose="02020603050405020304" pitchFamily="18" charset="0"/>
              </a:rPr>
              <a:t>gemmulation): </a:t>
            </a:r>
            <a:r>
              <a:rPr lang="el-GR" altLang="en-US" sz="2600" dirty="0">
                <a:cs typeface="Times New Roman" panose="02020603050405020304" pitchFamily="18" charset="0"/>
              </a:rPr>
              <a:t>δημιουργία ενός νέου ατόμου μετά από τη συγκέντρωση κυττάρων τα οποία περιβάλλονται από μια ανθεκτική κάψα, το </a:t>
            </a:r>
            <a:r>
              <a:rPr lang="el-GR" altLang="en-US" sz="2600" dirty="0" err="1">
                <a:cs typeface="Times New Roman" panose="02020603050405020304" pitchFamily="18" charset="0"/>
              </a:rPr>
              <a:t>αποβλάστημα</a:t>
            </a:r>
            <a:r>
              <a:rPr lang="el-GR" altLang="en-US" sz="2600" dirty="0">
                <a:cs typeface="Times New Roman" panose="02020603050405020304" pitchFamily="18" charset="0"/>
              </a:rPr>
              <a:t>. </a:t>
            </a:r>
          </a:p>
          <a:p>
            <a:pPr marL="182880" indent="0">
              <a:lnSpc>
                <a:spcPct val="100000"/>
              </a:lnSpc>
              <a:spcBef>
                <a:spcPts val="1200"/>
              </a:spcBef>
              <a:buNone/>
            </a:pPr>
            <a:r>
              <a:rPr lang="el-GR" altLang="en-US" sz="2600" dirty="0">
                <a:cs typeface="Times New Roman" panose="02020603050405020304" pitchFamily="18" charset="0"/>
              </a:rPr>
              <a:t>Συναντάται στο φύλο </a:t>
            </a:r>
            <a:r>
              <a:rPr lang="el-GR" altLang="en-US" sz="2600" dirty="0" err="1">
                <a:cs typeface="Times New Roman" panose="02020603050405020304" pitchFamily="18" charset="0"/>
              </a:rPr>
              <a:t>Ποροφόρα</a:t>
            </a:r>
            <a:r>
              <a:rPr lang="el-GR" altLang="en-US" sz="2600" dirty="0">
                <a:cs typeface="Times New Roman" panose="02020603050405020304" pitchFamily="18" charset="0"/>
              </a:rPr>
              <a:t> (Σπόγγοι).</a:t>
            </a:r>
          </a:p>
          <a:p>
            <a:pPr marL="182880" indent="0">
              <a:lnSpc>
                <a:spcPct val="100000"/>
              </a:lnSpc>
              <a:spcBef>
                <a:spcPts val="1800"/>
              </a:spcBef>
              <a:buNone/>
            </a:pPr>
            <a:r>
              <a:rPr lang="en-GB" altLang="en-US" sz="2600" b="1" dirty="0" smtClean="0">
                <a:cs typeface="Times New Roman" panose="02020603050405020304" pitchFamily="18" charset="0"/>
              </a:rPr>
              <a:t>4</a:t>
            </a:r>
            <a:r>
              <a:rPr lang="en-GB" altLang="en-US" sz="2600" b="1" dirty="0">
                <a:cs typeface="Times New Roman" panose="02020603050405020304" pitchFamily="18" charset="0"/>
              </a:rPr>
              <a:t>) </a:t>
            </a:r>
            <a:r>
              <a:rPr lang="el-GR" altLang="en-US" sz="2600" b="1" dirty="0">
                <a:cs typeface="Times New Roman" panose="02020603050405020304" pitchFamily="18" charset="0"/>
              </a:rPr>
              <a:t>Κατάτμηση (</a:t>
            </a:r>
            <a:r>
              <a:rPr lang="en-GB" altLang="en-US" sz="2600" b="1" dirty="0">
                <a:cs typeface="Times New Roman" panose="02020603050405020304" pitchFamily="18" charset="0"/>
              </a:rPr>
              <a:t>fragmentation): </a:t>
            </a:r>
            <a:r>
              <a:rPr lang="el-GR" altLang="en-US" sz="2600" dirty="0">
                <a:cs typeface="Times New Roman" panose="02020603050405020304" pitchFamily="18" charset="0"/>
              </a:rPr>
              <a:t>διάσπαση ενός πολυκύτταρου οργανισμού σε δύο ή περισσότερα τμήματα τα οποία έχουν τη δυνατότητα να αναπτυχθούν σε πλήρη άτομα.  </a:t>
            </a:r>
            <a:endParaRPr lang="en-GB" altLang="en-US" sz="2600" dirty="0">
              <a:cs typeface="Times New Roman" panose="02020603050405020304" pitchFamily="18" charset="0"/>
            </a:endParaRPr>
          </a:p>
          <a:p>
            <a:pPr marL="0" indent="0">
              <a:buNone/>
            </a:pPr>
            <a:endParaRPr lang="en-GB" altLang="en-US" sz="2400" dirty="0">
              <a:cs typeface="Times New Roman" panose="02020603050405020304" pitchFamily="18" charset="0"/>
            </a:endParaRPr>
          </a:p>
          <a:p>
            <a:endParaRPr lang="en-US" sz="2600" dirty="0"/>
          </a:p>
        </p:txBody>
      </p:sp>
      <p:sp>
        <p:nvSpPr>
          <p:cNvPr id="4" name="Θέση υποσέλιδου 3"/>
          <p:cNvSpPr>
            <a:spLocks noGrp="1"/>
          </p:cNvSpPr>
          <p:nvPr>
            <p:ph type="ftr" sz="quarter" idx="10"/>
          </p:nvPr>
        </p:nvSpPr>
        <p:spPr/>
        <p:txBody>
          <a:bodyPr/>
          <a:lstStyle/>
          <a:p>
            <a:r>
              <a:rPr lang="el-GR" smtClean="0"/>
              <a:t>Ενότητα 4. Η Διαδικασία της Αναπαραγωγής</a:t>
            </a:r>
            <a:endParaRPr lang="en-US"/>
          </a:p>
        </p:txBody>
      </p:sp>
      <p:sp>
        <p:nvSpPr>
          <p:cNvPr id="5" name="Θέση αριθμού διαφάνειας 4"/>
          <p:cNvSpPr>
            <a:spLocks noGrp="1"/>
          </p:cNvSpPr>
          <p:nvPr>
            <p:ph type="sldNum" sz="quarter" idx="11"/>
          </p:nvPr>
        </p:nvSpPr>
        <p:spPr/>
        <p:txBody>
          <a:bodyPr/>
          <a:lstStyle/>
          <a:p>
            <a:fld id="{58A56277-EA16-4AF5-BFB5-E5ECBBB39490}" type="slidenum">
              <a:rPr lang="en-US" smtClean="0"/>
              <a:t>8</a:t>
            </a:fld>
            <a:endParaRPr lang="en-US"/>
          </a:p>
        </p:txBody>
      </p:sp>
    </p:spTree>
    <p:extLst>
      <p:ext uri="{BB962C8B-B14F-4D97-AF65-F5344CB8AC3E}">
        <p14:creationId xmlns:p14="http://schemas.microsoft.com/office/powerpoint/2010/main" val="150189453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sz="4000" dirty="0" smtClean="0">
                <a:cs typeface="Times New Roman" panose="02020603050405020304" pitchFamily="18" charset="0"/>
              </a:rPr>
              <a:t>Πλακούντας – Πρώιμη Ανάπτυξη Θηλαστικών 1</a:t>
            </a:r>
            <a:r>
              <a:rPr lang="en-US" altLang="en-US" sz="4000" dirty="0" smtClean="0">
                <a:cs typeface="Times New Roman" panose="02020603050405020304" pitchFamily="18" charset="0"/>
              </a:rPr>
              <a:t>/3</a:t>
            </a:r>
            <a:endParaRPr lang="en-US" sz="4000" dirty="0"/>
          </a:p>
        </p:txBody>
      </p:sp>
      <p:sp>
        <p:nvSpPr>
          <p:cNvPr id="7" name="Content Placeholder 6"/>
          <p:cNvSpPr>
            <a:spLocks noGrp="1"/>
          </p:cNvSpPr>
          <p:nvPr>
            <p:ph idx="1"/>
          </p:nvPr>
        </p:nvSpPr>
        <p:spPr>
          <a:xfrm>
            <a:off x="465222" y="1738164"/>
            <a:ext cx="8197515" cy="4389920"/>
          </a:xfrm>
        </p:spPr>
        <p:txBody>
          <a:bodyPr>
            <a:noAutofit/>
          </a:bodyPr>
          <a:lstStyle/>
          <a:p>
            <a:pPr marL="640080" indent="-457200">
              <a:lnSpc>
                <a:spcPct val="100000"/>
              </a:lnSpc>
              <a:spcBef>
                <a:spcPts val="1800"/>
              </a:spcBef>
            </a:pPr>
            <a:r>
              <a:rPr lang="el-GR" altLang="en-US" sz="2400" dirty="0">
                <a:cs typeface="Times New Roman" panose="02020603050405020304" pitchFamily="18" charset="0"/>
              </a:rPr>
              <a:t>Ο </a:t>
            </a:r>
            <a:r>
              <a:rPr lang="el-GR" altLang="en-US" sz="2400" b="1" dirty="0">
                <a:cs typeface="Times New Roman" panose="02020603050405020304" pitchFamily="18" charset="0"/>
              </a:rPr>
              <a:t>πλακούντας</a:t>
            </a:r>
            <a:r>
              <a:rPr lang="el-GR" altLang="en-US" sz="2400" dirty="0">
                <a:cs typeface="Times New Roman" panose="02020603050405020304" pitchFamily="18" charset="0"/>
              </a:rPr>
              <a:t> είναι μια </a:t>
            </a:r>
            <a:r>
              <a:rPr lang="el-GR" altLang="en-US" sz="2400" b="1" dirty="0">
                <a:cs typeface="Times New Roman" panose="02020603050405020304" pitchFamily="18" charset="0"/>
              </a:rPr>
              <a:t>εμβρυϊκή δομή των </a:t>
            </a:r>
            <a:r>
              <a:rPr lang="el-GR" altLang="en-US" sz="2400" b="1" dirty="0" err="1">
                <a:cs typeface="Times New Roman" panose="02020603050405020304" pitchFamily="18" charset="0"/>
              </a:rPr>
              <a:t>πλακουντοφόρων</a:t>
            </a:r>
            <a:r>
              <a:rPr lang="el-GR" altLang="en-US" sz="2400" dirty="0">
                <a:cs typeface="Times New Roman" panose="02020603050405020304" pitchFamily="18" charset="0"/>
              </a:rPr>
              <a:t> </a:t>
            </a:r>
            <a:r>
              <a:rPr lang="el-GR" altLang="en-US" sz="2400" b="1" dirty="0">
                <a:cs typeface="Times New Roman" panose="02020603050405020304" pitchFamily="18" charset="0"/>
              </a:rPr>
              <a:t>Θηλαστικών </a:t>
            </a:r>
            <a:r>
              <a:rPr lang="el-GR" altLang="en-US" sz="2400" dirty="0">
                <a:cs typeface="Times New Roman" panose="02020603050405020304" pitchFamily="18" charset="0"/>
              </a:rPr>
              <a:t>(εξαιρούνται τα </a:t>
            </a:r>
            <a:r>
              <a:rPr lang="el-GR" altLang="en-US" sz="2400" b="1" dirty="0">
                <a:cs typeface="Times New Roman" panose="02020603050405020304" pitchFamily="18" charset="0"/>
              </a:rPr>
              <a:t>Μαρσιποφόρα</a:t>
            </a:r>
            <a:r>
              <a:rPr lang="el-GR" altLang="en-US" sz="2400" dirty="0">
                <a:cs typeface="Times New Roman" panose="02020603050405020304" pitchFamily="18" charset="0"/>
              </a:rPr>
              <a:t> και </a:t>
            </a:r>
            <a:r>
              <a:rPr lang="el-GR" altLang="en-US" sz="2400" b="1" dirty="0" err="1">
                <a:cs typeface="Times New Roman" panose="02020603050405020304" pitchFamily="18" charset="0"/>
              </a:rPr>
              <a:t>Μονοτρήματα</a:t>
            </a:r>
            <a:r>
              <a:rPr lang="el-GR" altLang="en-US" sz="2400" b="1" dirty="0">
                <a:cs typeface="Times New Roman" panose="02020603050405020304" pitchFamily="18" charset="0"/>
              </a:rPr>
              <a:t> </a:t>
            </a:r>
            <a:r>
              <a:rPr lang="el-GR" altLang="en-US" sz="2400" dirty="0">
                <a:cs typeface="Times New Roman" panose="02020603050405020304" pitchFamily="18" charset="0"/>
              </a:rPr>
              <a:t>(γεννούν αυγά)). Στον άνθρωπο η </a:t>
            </a:r>
            <a:r>
              <a:rPr lang="el-GR" altLang="en-US" sz="2400" b="1" dirty="0" err="1">
                <a:cs typeface="Times New Roman" panose="02020603050405020304" pitchFamily="18" charset="0"/>
              </a:rPr>
              <a:t>βλαστοκύστη</a:t>
            </a:r>
            <a:r>
              <a:rPr lang="el-GR" altLang="en-US" sz="2400" b="1" dirty="0">
                <a:cs typeface="Times New Roman" panose="02020603050405020304" pitchFamily="18" charset="0"/>
              </a:rPr>
              <a:t> (6 ημερών, περίπου 100 κύτταρα) εγκαθίσταται στη μήτρα </a:t>
            </a:r>
            <a:r>
              <a:rPr lang="el-GR" altLang="en-US" sz="2400" dirty="0">
                <a:cs typeface="Times New Roman" panose="02020603050405020304" pitchFamily="18" charset="0"/>
              </a:rPr>
              <a:t>(μέχρι την ημέρα 12) και μετά δημιουργείται ο </a:t>
            </a:r>
            <a:r>
              <a:rPr lang="el-GR" altLang="en-US" sz="2400" b="1" dirty="0">
                <a:cs typeface="Times New Roman" panose="02020603050405020304" pitchFamily="18" charset="0"/>
              </a:rPr>
              <a:t>πλακούντας</a:t>
            </a:r>
            <a:r>
              <a:rPr lang="el-GR" altLang="en-US" sz="2400" dirty="0">
                <a:cs typeface="Times New Roman" panose="02020603050405020304" pitchFamily="18" charset="0"/>
              </a:rPr>
              <a:t>. </a:t>
            </a:r>
            <a:endParaRPr lang="el-GR" altLang="en-US" sz="2400" dirty="0" smtClean="0">
              <a:cs typeface="Times New Roman" panose="02020603050405020304" pitchFamily="18" charset="0"/>
            </a:endParaRPr>
          </a:p>
          <a:p>
            <a:pPr marL="640080" indent="-457200">
              <a:lnSpc>
                <a:spcPct val="100000"/>
              </a:lnSpc>
              <a:spcBef>
                <a:spcPts val="1800"/>
              </a:spcBef>
            </a:pPr>
            <a:r>
              <a:rPr lang="el-GR" altLang="en-US" sz="2400" dirty="0" smtClean="0">
                <a:cs typeface="Times New Roman" panose="02020603050405020304" pitchFamily="18" charset="0"/>
              </a:rPr>
              <a:t>Στις </a:t>
            </a:r>
            <a:r>
              <a:rPr lang="el-GR" altLang="en-US" sz="2400" dirty="0">
                <a:cs typeface="Times New Roman" panose="02020603050405020304" pitchFamily="18" charset="0"/>
              </a:rPr>
              <a:t>πρώτες 4 </a:t>
            </a:r>
            <a:r>
              <a:rPr lang="el-GR" altLang="en-US" sz="2400" dirty="0" smtClean="0">
                <a:cs typeface="Times New Roman" panose="02020603050405020304" pitchFamily="18" charset="0"/>
              </a:rPr>
              <a:t>εβδομάδες </a:t>
            </a:r>
            <a:r>
              <a:rPr lang="el-GR" altLang="en-US" sz="2400" dirty="0">
                <a:cs typeface="Times New Roman" panose="02020603050405020304" pitchFamily="18" charset="0"/>
              </a:rPr>
              <a:t>δημιουργούνται </a:t>
            </a:r>
            <a:r>
              <a:rPr lang="el-GR" altLang="en-US" sz="2400" b="1" dirty="0">
                <a:cs typeface="Times New Roman" panose="02020603050405020304" pitchFamily="18" charset="0"/>
              </a:rPr>
              <a:t>τα όργανα</a:t>
            </a:r>
            <a:r>
              <a:rPr lang="el-GR" altLang="en-US" sz="2400" dirty="0">
                <a:cs typeface="Times New Roman" panose="02020603050405020304" pitchFamily="18" charset="0"/>
              </a:rPr>
              <a:t>. Ο πλακούντας τρέφει το έμβρυο </a:t>
            </a:r>
            <a:r>
              <a:rPr lang="el-GR" altLang="en-US" sz="2400" dirty="0" smtClean="0">
                <a:cs typeface="Times New Roman" panose="02020603050405020304" pitchFamily="18" charset="0"/>
              </a:rPr>
              <a:t>που </a:t>
            </a:r>
            <a:r>
              <a:rPr lang="el-GR" altLang="en-US" sz="2400" b="1" dirty="0" smtClean="0">
                <a:cs typeface="Times New Roman" panose="02020603050405020304" pitchFamily="18" charset="0"/>
              </a:rPr>
              <a:t>περιβάλλεται </a:t>
            </a:r>
            <a:r>
              <a:rPr lang="el-GR" altLang="en-US" sz="2400" b="1" dirty="0">
                <a:cs typeface="Times New Roman" panose="02020603050405020304" pitchFamily="18" charset="0"/>
              </a:rPr>
              <a:t>από το </a:t>
            </a:r>
            <a:r>
              <a:rPr lang="el-GR" altLang="en-US" sz="2400" b="1" dirty="0" err="1">
                <a:cs typeface="Times New Roman" panose="02020603050405020304" pitchFamily="18" charset="0"/>
              </a:rPr>
              <a:t>άμνιο</a:t>
            </a:r>
            <a:r>
              <a:rPr lang="el-GR" altLang="en-US" sz="2400" dirty="0">
                <a:cs typeface="Times New Roman" panose="02020603050405020304" pitchFamily="18" charset="0"/>
              </a:rPr>
              <a:t>. Οι 2 </a:t>
            </a:r>
            <a:r>
              <a:rPr lang="el-GR" altLang="en-US" sz="2400" dirty="0" smtClean="0">
                <a:cs typeface="Times New Roman" panose="02020603050405020304" pitchFamily="18" charset="0"/>
              </a:rPr>
              <a:t>πρώτες </a:t>
            </a:r>
            <a:r>
              <a:rPr lang="el-GR" altLang="en-US" sz="2400" dirty="0">
                <a:cs typeface="Times New Roman" panose="02020603050405020304" pitchFamily="18" charset="0"/>
              </a:rPr>
              <a:t>εβδομάδες είναι η </a:t>
            </a:r>
            <a:r>
              <a:rPr lang="el-GR" altLang="en-US" sz="2400" b="1" dirty="0" smtClean="0">
                <a:cs typeface="Times New Roman" panose="02020603050405020304" pitchFamily="18" charset="0"/>
              </a:rPr>
              <a:t>βλαστική περίοδος</a:t>
            </a:r>
            <a:r>
              <a:rPr lang="el-GR" altLang="en-US" sz="2400" b="1" dirty="0">
                <a:cs typeface="Times New Roman" panose="02020603050405020304" pitchFamily="18" charset="0"/>
              </a:rPr>
              <a:t>,</a:t>
            </a:r>
            <a:r>
              <a:rPr lang="el-GR" altLang="en-US" sz="2400" dirty="0">
                <a:cs typeface="Times New Roman" panose="02020603050405020304" pitchFamily="18" charset="0"/>
              </a:rPr>
              <a:t> μετά έχουμε την </a:t>
            </a:r>
            <a:r>
              <a:rPr lang="el-GR" altLang="en-US" sz="2400" b="1" dirty="0" smtClean="0">
                <a:cs typeface="Times New Roman" panose="02020603050405020304" pitchFamily="18" charset="0"/>
              </a:rPr>
              <a:t>εμβρυική περίοδο </a:t>
            </a:r>
            <a:r>
              <a:rPr lang="el-GR" altLang="en-US" sz="2400" b="1" dirty="0">
                <a:cs typeface="Times New Roman" panose="02020603050405020304" pitchFamily="18" charset="0"/>
              </a:rPr>
              <a:t>μέχρι την 8</a:t>
            </a:r>
            <a:r>
              <a:rPr lang="el-GR" altLang="en-US" sz="2400" b="1" baseline="30000" dirty="0">
                <a:cs typeface="Times New Roman" panose="02020603050405020304" pitchFamily="18" charset="0"/>
              </a:rPr>
              <a:t>η</a:t>
            </a:r>
            <a:r>
              <a:rPr lang="el-GR" altLang="en-US" sz="2400" b="1" dirty="0">
                <a:cs typeface="Times New Roman" panose="02020603050405020304" pitchFamily="18" charset="0"/>
              </a:rPr>
              <a:t> εβδομάδα </a:t>
            </a:r>
            <a:r>
              <a:rPr lang="el-GR" altLang="en-US" sz="2400" dirty="0" smtClean="0">
                <a:cs typeface="Times New Roman" panose="02020603050405020304" pitchFamily="18" charset="0"/>
              </a:rPr>
              <a:t>και κατόπιν </a:t>
            </a:r>
            <a:r>
              <a:rPr lang="el-GR" altLang="en-US" sz="2400" dirty="0">
                <a:cs typeface="Times New Roman" panose="02020603050405020304" pitchFamily="18" charset="0"/>
              </a:rPr>
              <a:t>την </a:t>
            </a:r>
            <a:r>
              <a:rPr lang="el-GR" altLang="en-US" sz="2400" b="1" dirty="0" err="1">
                <a:cs typeface="Times New Roman" panose="02020603050405020304" pitchFamily="18" charset="0"/>
              </a:rPr>
              <a:t>εγκυηματική</a:t>
            </a:r>
            <a:r>
              <a:rPr lang="el-GR" altLang="en-US" sz="2400" b="1" dirty="0">
                <a:cs typeface="Times New Roman" panose="02020603050405020304" pitchFamily="18" charset="0"/>
              </a:rPr>
              <a:t> περίοδο</a:t>
            </a:r>
            <a:r>
              <a:rPr lang="el-GR" altLang="en-US" sz="2400" dirty="0">
                <a:cs typeface="Times New Roman" panose="02020603050405020304" pitchFamily="18" charset="0"/>
              </a:rPr>
              <a:t>.  </a:t>
            </a:r>
            <a:endParaRPr lang="en-GB" altLang="en-US" sz="2400" dirty="0">
              <a:cs typeface="Times New Roman" panose="02020603050405020304" pitchFamily="18" charset="0"/>
            </a:endParaRPr>
          </a:p>
        </p:txBody>
      </p:sp>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80</a:t>
            </a:fld>
            <a:endParaRPr lang="en-US"/>
          </a:p>
        </p:txBody>
      </p:sp>
    </p:spTree>
    <p:extLst>
      <p:ext uri="{BB962C8B-B14F-4D97-AF65-F5344CB8AC3E}">
        <p14:creationId xmlns:p14="http://schemas.microsoft.com/office/powerpoint/2010/main" val="188248606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sz="4000" dirty="0" smtClean="0">
                <a:cs typeface="Times New Roman" panose="02020603050405020304" pitchFamily="18" charset="0"/>
              </a:rPr>
              <a:t>Πλακούντας – Πρώιμη Ανάπτυξη Θηλαστικών 2</a:t>
            </a:r>
            <a:r>
              <a:rPr lang="en-US" altLang="en-US" sz="4000" dirty="0" smtClean="0">
                <a:cs typeface="Times New Roman" panose="02020603050405020304" pitchFamily="18" charset="0"/>
              </a:rPr>
              <a:t>/3</a:t>
            </a:r>
            <a:endParaRPr lang="en-US" sz="4000" dirty="0"/>
          </a:p>
        </p:txBody>
      </p:sp>
      <p:pic>
        <p:nvPicPr>
          <p:cNvPr id="6" name="Content Placeholder 5"/>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29339" y="1813891"/>
            <a:ext cx="6296859" cy="4136532"/>
          </a:xfrm>
        </p:spPr>
      </p:pic>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81</a:t>
            </a:fld>
            <a:endParaRPr lang="en-US"/>
          </a:p>
        </p:txBody>
      </p:sp>
      <p:sp>
        <p:nvSpPr>
          <p:cNvPr id="11" name="TextBox 10"/>
          <p:cNvSpPr txBox="1"/>
          <p:nvPr/>
        </p:nvSpPr>
        <p:spPr>
          <a:xfrm>
            <a:off x="7531909" y="5673424"/>
            <a:ext cx="341760" cy="276999"/>
          </a:xfrm>
          <a:prstGeom prst="rect">
            <a:avLst/>
          </a:prstGeom>
          <a:noFill/>
        </p:spPr>
        <p:txBody>
          <a:bodyPr wrap="none" rtlCol="0">
            <a:spAutoFit/>
          </a:bodyPr>
          <a:lstStyle/>
          <a:p>
            <a:r>
              <a:rPr lang="el-GR" sz="1200" b="1" dirty="0" smtClean="0"/>
              <a:t>2</a:t>
            </a:r>
            <a:r>
              <a:rPr lang="en-US" sz="1200" b="1" dirty="0" smtClean="0"/>
              <a:t>7</a:t>
            </a:r>
            <a:endParaRPr lang="el-GR" sz="1200" b="1" dirty="0"/>
          </a:p>
        </p:txBody>
      </p:sp>
    </p:spTree>
    <p:extLst>
      <p:ext uri="{BB962C8B-B14F-4D97-AF65-F5344CB8AC3E}">
        <p14:creationId xmlns:p14="http://schemas.microsoft.com/office/powerpoint/2010/main" val="95293338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p:cNvSpPr>
            <a:spLocks noGrp="1"/>
          </p:cNvSpPr>
          <p:nvPr>
            <p:ph type="title"/>
          </p:nvPr>
        </p:nvSpPr>
        <p:spPr/>
        <p:txBody>
          <a:bodyPr>
            <a:noAutofit/>
          </a:bodyPr>
          <a:lstStyle/>
          <a:p>
            <a:r>
              <a:rPr lang="el-GR" altLang="en-US" sz="4000" dirty="0" smtClean="0">
                <a:cs typeface="Times New Roman" panose="02020603050405020304" pitchFamily="18" charset="0"/>
              </a:rPr>
              <a:t>Πλακούντας – Πρώιμη Ανάπτυξη Θηλαστικών </a:t>
            </a:r>
            <a:r>
              <a:rPr lang="en-US" altLang="en-US" sz="4000" dirty="0" smtClean="0">
                <a:cs typeface="Times New Roman" panose="02020603050405020304" pitchFamily="18" charset="0"/>
              </a:rPr>
              <a:t>3/3</a:t>
            </a:r>
            <a:endParaRPr lang="en-US" sz="4000" dirty="0"/>
          </a:p>
        </p:txBody>
      </p:sp>
      <p:pic>
        <p:nvPicPr>
          <p:cNvPr id="5" name="Content Placeholder 4"/>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6488" y="1751398"/>
            <a:ext cx="8911024" cy="4376686"/>
          </a:xfrm>
        </p:spPr>
      </p:pic>
      <p:sp>
        <p:nvSpPr>
          <p:cNvPr id="3" name="Θέση υποσέλιδου 2"/>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82</a:t>
            </a:fld>
            <a:endParaRPr lang="en-US"/>
          </a:p>
        </p:txBody>
      </p:sp>
      <p:sp>
        <p:nvSpPr>
          <p:cNvPr id="8" name="TextBox 7"/>
          <p:cNvSpPr txBox="1"/>
          <p:nvPr/>
        </p:nvSpPr>
        <p:spPr>
          <a:xfrm>
            <a:off x="8685752" y="5811638"/>
            <a:ext cx="341760" cy="276999"/>
          </a:xfrm>
          <a:prstGeom prst="rect">
            <a:avLst/>
          </a:prstGeom>
          <a:noFill/>
        </p:spPr>
        <p:txBody>
          <a:bodyPr wrap="none" rtlCol="0">
            <a:spAutoFit/>
          </a:bodyPr>
          <a:lstStyle/>
          <a:p>
            <a:r>
              <a:rPr lang="el-GR" sz="1200" b="1" dirty="0" smtClean="0"/>
              <a:t>2</a:t>
            </a:r>
            <a:r>
              <a:rPr lang="en-US" sz="1200" b="1" dirty="0" smtClean="0"/>
              <a:t>8</a:t>
            </a:r>
            <a:endParaRPr lang="el-GR" sz="1200" b="1" dirty="0"/>
          </a:p>
        </p:txBody>
      </p:sp>
    </p:spTree>
    <p:extLst>
      <p:ext uri="{BB962C8B-B14F-4D97-AF65-F5344CB8AC3E}">
        <p14:creationId xmlns:p14="http://schemas.microsoft.com/office/powerpoint/2010/main" val="114276896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Τίτλος 1"/>
          <p:cNvSpPr>
            <a:spLocks noGrp="1"/>
          </p:cNvSpPr>
          <p:nvPr>
            <p:ph type="title"/>
          </p:nvPr>
        </p:nvSpPr>
        <p:spPr>
          <a:xfrm>
            <a:off x="623888" y="1709738"/>
            <a:ext cx="7886700" cy="2852737"/>
          </a:xfrm>
        </p:spPr>
        <p:txBody>
          <a:bodyPr/>
          <a:lstStyle/>
          <a:p>
            <a:r>
              <a:rPr lang="el-GR" altLang="en-US" smtClean="0"/>
              <a:t>Τέλος Ενότητας</a:t>
            </a:r>
            <a:endParaRPr lang="en-US" altLang="en-US" dirty="0" smtClean="0"/>
          </a:p>
        </p:txBody>
      </p:sp>
      <p:sp useBgFill="1">
        <p:nvSpPr>
          <p:cNvPr id="108547" name="Text Placeholder 8"/>
          <p:cNvSpPr>
            <a:spLocks noGrp="1"/>
          </p:cNvSpPr>
          <p:nvPr>
            <p:ph type="body" idx="1"/>
          </p:nvPr>
        </p:nvSpPr>
        <p:spPr>
          <a:xfrm>
            <a:off x="623888" y="4589463"/>
            <a:ext cx="7886700" cy="1500187"/>
          </a:xfrm>
        </p:spPr>
        <p:txBody>
          <a:bodyPr/>
          <a:lstStyle/>
          <a:p>
            <a:endParaRPr lang="en-US" altLang="en-US" smtClean="0"/>
          </a:p>
        </p:txBody>
      </p:sp>
      <p:sp>
        <p:nvSpPr>
          <p:cNvPr id="5" name="Θέση υποσέλιδου 4"/>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4. Η Διαδικασία της Αναπαραγωγής</a:t>
            </a:r>
            <a:endParaRPr lang="el-GR" altLang="en-US">
              <a:solidFill>
                <a:srgbClr val="898989"/>
              </a:solidFill>
              <a:latin typeface="Calibri" panose="020F0502020204030204" pitchFamily="34" charset="0"/>
            </a:endParaRPr>
          </a:p>
        </p:txBody>
      </p:sp>
      <p:sp>
        <p:nvSpPr>
          <p:cNvPr id="6" name="Θέση αριθμού διαφάνειας 5"/>
          <p:cNvSpPr>
            <a:spLocks noGrp="1"/>
          </p:cNvSpPr>
          <p:nvPr>
            <p:ph type="sldNum" sz="quarter" idx="11"/>
          </p:nvPr>
        </p:nvSpPr>
        <p:spPr/>
        <p:txBody>
          <a:bodyPr/>
          <a:lstStyle/>
          <a:p>
            <a:pPr>
              <a:defRPr/>
            </a:pPr>
            <a:fld id="{64A719F3-E856-40BE-92DC-719FDAAC4FFC}" type="slidenum">
              <a:rPr lang="el-GR" smtClean="0"/>
              <a:pPr>
                <a:defRPr/>
              </a:pPr>
              <a:t>83</a:t>
            </a:fld>
            <a:endParaRPr lang="el-GR" dirty="0"/>
          </a:p>
        </p:txBody>
      </p:sp>
    </p:spTree>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6"/>
          <p:cNvSpPr>
            <a:spLocks noGrp="1"/>
          </p:cNvSpPr>
          <p:nvPr>
            <p:ph type="title"/>
          </p:nvPr>
        </p:nvSpPr>
        <p:spPr>
          <a:xfrm>
            <a:off x="606425" y="425450"/>
            <a:ext cx="7886700" cy="1325563"/>
          </a:xfrm>
        </p:spPr>
        <p:txBody>
          <a:bodyPr/>
          <a:lstStyle/>
          <a:p>
            <a:r>
              <a:rPr lang="el-GR" altLang="en-US" smtClean="0"/>
              <a:t>Χρηματοδότηση</a:t>
            </a:r>
            <a:endParaRPr lang="en-US" altLang="en-US" smtClean="0"/>
          </a:p>
        </p:txBody>
      </p:sp>
      <p:sp useBgFill="1">
        <p:nvSpPr>
          <p:cNvPr id="110595" name="Content Placeholder 7"/>
          <p:cNvSpPr>
            <a:spLocks noGrp="1"/>
          </p:cNvSpPr>
          <p:nvPr>
            <p:ph idx="1"/>
          </p:nvPr>
        </p:nvSpPr>
        <p:spPr/>
        <p:txBody>
          <a:bodyPr/>
          <a:lstStyle/>
          <a:p>
            <a:r>
              <a:rPr lang="el-GR" altLang="en-US" sz="2000" smtClean="0"/>
              <a:t>Το παρόν εκπαιδευτικό υλικό έχει αναπτυχθεί στ</a:t>
            </a:r>
            <a:r>
              <a:rPr lang="en-US" altLang="en-US" sz="2000" smtClean="0"/>
              <a:t>o</a:t>
            </a:r>
            <a:r>
              <a:rPr lang="el-GR" altLang="en-US" sz="2000" smtClean="0"/>
              <a:t> πλαίσι</a:t>
            </a:r>
            <a:r>
              <a:rPr lang="en-US" altLang="en-US" sz="2000" smtClean="0"/>
              <a:t>o</a:t>
            </a:r>
            <a:r>
              <a:rPr lang="el-GR" altLang="en-US" sz="2000" smtClean="0"/>
              <a:t> του εκπαιδευτικού έργου του διδάσκοντα.</a:t>
            </a:r>
            <a:endParaRPr lang="en-US" altLang="en-US" sz="2000" smtClean="0"/>
          </a:p>
          <a:p>
            <a:r>
              <a:rPr lang="el-GR" altLang="en-US" sz="2000" smtClean="0"/>
              <a:t>Το έργο «</a:t>
            </a:r>
            <a:r>
              <a:rPr lang="el-GR" altLang="en-US" sz="2000" b="1" smtClean="0"/>
              <a:t>Ανοικτά Ακαδημαϊκά Μαθήματα στο Πανεπιστήμιο Αθηνών</a:t>
            </a:r>
            <a:r>
              <a:rPr lang="el-GR" altLang="en-US" sz="2000" smtClean="0"/>
              <a:t>» έχει χρηματοδοτήσει μόνο την αναδιαμόρφωση του εκπαιδευτικού υλικού. </a:t>
            </a:r>
            <a:endParaRPr lang="en-US" altLang="en-US" sz="2000" smtClean="0"/>
          </a:p>
          <a:p>
            <a:r>
              <a:rPr lang="el-GR" altLang="en-US" sz="200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a:p>
            <a:endParaRPr lang="en-US" altLang="en-US" smtClean="0"/>
          </a:p>
        </p:txBody>
      </p:sp>
      <p:sp>
        <p:nvSpPr>
          <p:cNvPr id="5" name="Footer Placeholder 4"/>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4. Η Διαδικασία της Αναπαραγωγής</a:t>
            </a:r>
            <a:endParaRPr lang="el-GR" altLang="en-US">
              <a:solidFill>
                <a:srgbClr val="898989"/>
              </a:solidFill>
              <a:latin typeface="Calibri" panose="020F0502020204030204" pitchFamily="34" charset="0"/>
            </a:endParaRPr>
          </a:p>
        </p:txBody>
      </p:sp>
      <p:sp>
        <p:nvSpPr>
          <p:cNvPr id="6" name="Slide Number Placeholder 5"/>
          <p:cNvSpPr>
            <a:spLocks noGrp="1"/>
          </p:cNvSpPr>
          <p:nvPr>
            <p:ph type="sldNum" sz="quarter" idx="11"/>
          </p:nvPr>
        </p:nvSpPr>
        <p:spPr/>
        <p:txBody>
          <a:bodyPr/>
          <a:lstStyle/>
          <a:p>
            <a:pPr>
              <a:defRPr/>
            </a:pPr>
            <a:fld id="{821D613D-5AE9-4DE2-82F0-D8FA94D40AB4}" type="slidenum">
              <a:rPr lang="el-GR" smtClean="0"/>
              <a:pPr>
                <a:defRPr/>
              </a:pPr>
              <a:t>84</a:t>
            </a:fld>
            <a:endParaRPr lang="el-GR" dirty="0"/>
          </a:p>
        </p:txBody>
      </p:sp>
      <p:pic>
        <p:nvPicPr>
          <p:cNvPr id="110598" name="Picture 8" descr="Λογότυπο Επιχειρησιακού Προγράμματος Εκπαίδευση και Δια βίου Μάθηση"/>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5"/>
          <p:cNvSpPr>
            <a:spLocks noGrp="1"/>
          </p:cNvSpPr>
          <p:nvPr>
            <p:ph type="title"/>
          </p:nvPr>
        </p:nvSpPr>
        <p:spPr>
          <a:xfrm>
            <a:off x="623888" y="1709738"/>
            <a:ext cx="7886700" cy="2852737"/>
          </a:xfrm>
        </p:spPr>
        <p:txBody>
          <a:bodyPr/>
          <a:lstStyle/>
          <a:p>
            <a:r>
              <a:rPr lang="el-GR" altLang="en-US" smtClean="0"/>
              <a:t>Σημειώματα</a:t>
            </a:r>
            <a:endParaRPr lang="en-US" altLang="en-US" smtClean="0"/>
          </a:p>
        </p:txBody>
      </p:sp>
      <p:sp useBgFill="1">
        <p:nvSpPr>
          <p:cNvPr id="111619" name="Text Placeholder 6"/>
          <p:cNvSpPr>
            <a:spLocks noGrp="1"/>
          </p:cNvSpPr>
          <p:nvPr>
            <p:ph type="body" idx="1"/>
          </p:nvPr>
        </p:nvSpPr>
        <p:spPr>
          <a:xfrm>
            <a:off x="623888" y="4589463"/>
            <a:ext cx="7886700" cy="1500187"/>
          </a:xfrm>
        </p:spPr>
        <p:txBody>
          <a:bodyPr/>
          <a:lstStyle/>
          <a:p>
            <a:endParaRPr lang="en-US" altLang="en-US"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4. Η Διαδικασία της Αναπαραγωγής</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2679779B-FB1A-47CA-8ED7-356B2A32E240}" type="slidenum">
              <a:rPr lang="el-GR" smtClean="0"/>
              <a:pPr>
                <a:defRPr/>
              </a:pPr>
              <a:t>85</a:t>
            </a:fld>
            <a:endParaRPr lang="el-GR"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5"/>
          <p:cNvSpPr>
            <a:spLocks noGrp="1"/>
          </p:cNvSpPr>
          <p:nvPr>
            <p:ph type="title"/>
          </p:nvPr>
        </p:nvSpPr>
        <p:spPr>
          <a:xfrm>
            <a:off x="0" y="365125"/>
            <a:ext cx="9144000" cy="1325563"/>
          </a:xfrm>
        </p:spPr>
        <p:txBody>
          <a:bodyPr/>
          <a:lstStyle/>
          <a:p>
            <a:r>
              <a:rPr lang="el-GR" altLang="en-US" sz="4000" smtClean="0"/>
              <a:t>Σημείωμα Ιστορικού Εκδόσεων</a:t>
            </a:r>
            <a:r>
              <a:rPr lang="en-US" altLang="en-US" sz="4000" smtClean="0"/>
              <a:t> </a:t>
            </a:r>
            <a:r>
              <a:rPr lang="el-GR" altLang="en-US" sz="4000" smtClean="0"/>
              <a:t>Έργου</a:t>
            </a:r>
            <a:endParaRPr lang="en-US" altLang="en-US" sz="4000" smtClean="0"/>
          </a:p>
        </p:txBody>
      </p:sp>
      <p:sp useBgFill="1">
        <p:nvSpPr>
          <p:cNvPr id="112643"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000" smtClean="0"/>
              <a:t>Το παρόν έργο αποτελεί την έκδοση 1.0. </a:t>
            </a:r>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4. Η Διαδικασία της Αναπαραγωγής</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5911F546-0C8F-4432-ACA8-6C0ADB8BBB42}" type="slidenum">
              <a:rPr lang="el-GR" smtClean="0"/>
              <a:pPr>
                <a:defRPr/>
              </a:pPr>
              <a:t>86</a:t>
            </a:fld>
            <a:endParaRPr lang="el-GR"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5"/>
          <p:cNvSpPr>
            <a:spLocks noGrp="1"/>
          </p:cNvSpPr>
          <p:nvPr>
            <p:ph type="title"/>
          </p:nvPr>
        </p:nvSpPr>
        <p:spPr>
          <a:xfrm>
            <a:off x="0" y="365125"/>
            <a:ext cx="9144000" cy="1325563"/>
          </a:xfrm>
        </p:spPr>
        <p:txBody>
          <a:bodyPr/>
          <a:lstStyle/>
          <a:p>
            <a:r>
              <a:rPr lang="el-GR" altLang="en-US" sz="4000" smtClean="0"/>
              <a:t>Σημείωμα Αναφοράς</a:t>
            </a:r>
            <a:endParaRPr lang="en-US" altLang="en-US" sz="4000" smtClean="0"/>
          </a:p>
        </p:txBody>
      </p:sp>
      <p:sp useBgFill="1">
        <p:nvSpPr>
          <p:cNvPr id="113667"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000" dirty="0" err="1" smtClean="0"/>
              <a:t>Copyright</a:t>
            </a:r>
            <a:r>
              <a:rPr lang="el-GR" altLang="en-US" sz="2000" dirty="0" smtClean="0"/>
              <a:t> </a:t>
            </a:r>
            <a:r>
              <a:rPr lang="el-GR" altLang="en-US" sz="2000" dirty="0" err="1" smtClean="0"/>
              <a:t>Εθνικόν</a:t>
            </a:r>
            <a:r>
              <a:rPr lang="el-GR" altLang="en-US" sz="2000" dirty="0" smtClean="0"/>
              <a:t> και </a:t>
            </a:r>
            <a:r>
              <a:rPr lang="el-GR" altLang="en-US" sz="2000" dirty="0" err="1" smtClean="0"/>
              <a:t>Καποδιστριακόν</a:t>
            </a:r>
            <a:r>
              <a:rPr lang="el-GR" altLang="en-US" sz="2000" dirty="0" smtClean="0"/>
              <a:t> </a:t>
            </a:r>
            <a:r>
              <a:rPr lang="el-GR" altLang="en-US" sz="2000" dirty="0" err="1" smtClean="0"/>
              <a:t>Πανεπιστήμιον</a:t>
            </a:r>
            <a:r>
              <a:rPr lang="el-GR" altLang="en-US" sz="2000" dirty="0" smtClean="0"/>
              <a:t> Αθηνών</a:t>
            </a:r>
            <a:r>
              <a:rPr lang="en-US" altLang="en-US" sz="2000" dirty="0" smtClean="0"/>
              <a:t>, </a:t>
            </a:r>
            <a:r>
              <a:rPr lang="el-GR" altLang="en-US" sz="2000" dirty="0" smtClean="0"/>
              <a:t>Σκαρλάτος </a:t>
            </a:r>
            <a:r>
              <a:rPr lang="el-GR" altLang="en-US" sz="2000" dirty="0" err="1" smtClean="0"/>
              <a:t>Ντέντος</a:t>
            </a:r>
            <a:r>
              <a:rPr lang="el-GR" altLang="en-US" sz="2000" dirty="0" smtClean="0"/>
              <a:t>, </a:t>
            </a:r>
            <a:r>
              <a:rPr lang="el-GR" altLang="en-US" sz="2000" dirty="0" smtClean="0"/>
              <a:t>Επίκουρος Καθηγητής. «Ζωολογία Ι.</a:t>
            </a:r>
            <a:r>
              <a:rPr lang="el-GR" altLang="en-US" sz="2000" dirty="0" smtClean="0">
                <a:solidFill>
                  <a:srgbClr val="FF0000"/>
                </a:solidFill>
              </a:rPr>
              <a:t> </a:t>
            </a:r>
            <a:r>
              <a:rPr lang="el-GR" altLang="en-US" sz="2000" dirty="0" smtClean="0"/>
              <a:t>Ενότητα </a:t>
            </a:r>
            <a:r>
              <a:rPr lang="en-US" altLang="en-US" sz="2000" dirty="0" smtClean="0"/>
              <a:t>4</a:t>
            </a:r>
            <a:r>
              <a:rPr lang="el-GR" altLang="en-US" sz="2000" dirty="0" smtClean="0"/>
              <a:t>.</a:t>
            </a:r>
            <a:r>
              <a:rPr lang="en-US" altLang="en-US" sz="2000" dirty="0" smtClean="0"/>
              <a:t> H </a:t>
            </a:r>
            <a:r>
              <a:rPr lang="el-GR" altLang="en-US" sz="2000" dirty="0" smtClean="0"/>
              <a:t>Διαδικασία της Αναπαραγωγής». Έκδοση: 1.0. Αθήνα 2014. Διαθέσιμο από τη δικτυακή διεύθυνση: </a:t>
            </a:r>
            <a:r>
              <a:rPr lang="en-GB" altLang="en-US" sz="2000" dirty="0" smtClean="0"/>
              <a:t>http://opencourses.uoa.gr/courses/BIOL3/</a:t>
            </a:r>
            <a:r>
              <a:rPr lang="el-GR" altLang="en-US" sz="2000" dirty="0" smtClean="0"/>
              <a:t>.</a:t>
            </a:r>
          </a:p>
          <a:p>
            <a:pPr marL="0" indent="0"/>
            <a:endParaRPr lang="el-GR" altLang="en-US" dirty="0" smtClean="0"/>
          </a:p>
          <a:p>
            <a:pPr marL="0" indent="0"/>
            <a:endParaRPr lang="en-US" altLang="en-US" dirty="0"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4. Η Διαδικασία της Αναπαραγωγής</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681EBA9A-717F-4E81-A601-969B4396BD57}" type="slidenum">
              <a:rPr lang="el-GR" smtClean="0"/>
              <a:pPr>
                <a:defRPr/>
              </a:pPr>
              <a:t>87</a:t>
            </a:fld>
            <a:endParaRPr lang="el-GR"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5"/>
          <p:cNvSpPr>
            <a:spLocks noGrp="1"/>
          </p:cNvSpPr>
          <p:nvPr>
            <p:ph type="title"/>
          </p:nvPr>
        </p:nvSpPr>
        <p:spPr/>
        <p:txBody>
          <a:bodyPr/>
          <a:lstStyle/>
          <a:p>
            <a:r>
              <a:rPr lang="el-GR" altLang="en-US" smtClean="0"/>
              <a:t>Σημείωμα Αδειοδότησης</a:t>
            </a:r>
            <a:endParaRPr lang="en-US" altLang="en-US"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4. Η Διαδικασία της Αναπαραγωγής</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BB4AC124-1D3B-4BA9-831F-35B6CDCD4A06}" type="slidenum">
              <a:rPr lang="el-GR" smtClean="0"/>
              <a:pPr>
                <a:defRPr/>
              </a:pPr>
              <a:t>88</a:t>
            </a:fld>
            <a:endParaRPr lang="el-GR" dirty="0"/>
          </a:p>
        </p:txBody>
      </p:sp>
      <p:sp>
        <p:nvSpPr>
          <p:cNvPr id="114693" name="Content Placeholder 2"/>
          <p:cNvSpPr txBox="1">
            <a:spLocks/>
          </p:cNvSpPr>
          <p:nvPr/>
        </p:nvSpPr>
        <p:spPr bwMode="auto">
          <a:xfrm>
            <a:off x="107950" y="1371600"/>
            <a:ext cx="89281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685800" indent="-22860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 typeface="Arial" panose="020B0604020202020204" pitchFamily="34" charset="0"/>
              <a:buNone/>
            </a:pPr>
            <a:r>
              <a:rPr lang="el-GR" altLang="en-US" sz="200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eaLnBrk="1" hangingPunct="1">
              <a:buFont typeface="Arial" panose="020B0604020202020204" pitchFamily="34" charset="0"/>
              <a:buNone/>
            </a:pPr>
            <a:endParaRPr lang="el-GR" altLang="en-US" sz="2000"/>
          </a:p>
        </p:txBody>
      </p:sp>
      <p:pic>
        <p:nvPicPr>
          <p:cNvPr id="114694" name="Picture 22" descr="Λογότυπο για Άδειες χρήσης Creative Commons BY-NC-ND">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2867025"/>
            <a:ext cx="1420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5" name="TextBox 8"/>
          <p:cNvSpPr txBox="1">
            <a:spLocks noChangeArrowheads="1"/>
          </p:cNvSpPr>
          <p:nvPr/>
        </p:nvSpPr>
        <p:spPr bwMode="auto">
          <a:xfrm>
            <a:off x="139700" y="3025775"/>
            <a:ext cx="90360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r>
              <a:rPr lang="el-GR" altLang="en-US" sz="1800"/>
              <a:t>[1] http://creativecommons.org/licenses/by-nc-sa/4.0/ </a:t>
            </a:r>
            <a:endParaRPr lang="en-US" altLang="en-US" sz="1800"/>
          </a:p>
          <a:p>
            <a:pPr>
              <a:lnSpc>
                <a:spcPct val="100000"/>
              </a:lnSpc>
              <a:spcBef>
                <a:spcPts val="1200"/>
              </a:spcBef>
              <a:buFontTx/>
              <a:buNone/>
            </a:pPr>
            <a:r>
              <a:rPr lang="el-GR" altLang="en-US" sz="1800"/>
              <a:t>Ως </a:t>
            </a:r>
            <a:r>
              <a:rPr lang="el-GR" altLang="en-US" sz="1800" b="1"/>
              <a:t>Μη Εμπορική</a:t>
            </a:r>
            <a:r>
              <a:rPr lang="el-GR" altLang="en-US" sz="1800"/>
              <a:t> ορίζεται η χρήση:</a:t>
            </a:r>
          </a:p>
          <a:p>
            <a:pPr>
              <a:lnSpc>
                <a:spcPct val="100000"/>
              </a:lnSpc>
              <a:spcBef>
                <a:spcPct val="0"/>
              </a:spcBef>
            </a:pPr>
            <a:r>
              <a:rPr lang="el-GR" altLang="en-US" sz="1800"/>
              <a:t>που δεν περιλαμβάνει άμεσο ή έμμεσο οικονομικό όφελος από την χρήση του έργου, για το διανομέα του έργου και αδειοδόχο</a:t>
            </a:r>
          </a:p>
          <a:p>
            <a:pPr>
              <a:lnSpc>
                <a:spcPct val="100000"/>
              </a:lnSpc>
              <a:spcBef>
                <a:spcPct val="0"/>
              </a:spcBef>
            </a:pPr>
            <a:r>
              <a:rPr lang="el-GR" altLang="en-US" sz="1800"/>
              <a:t>που</a:t>
            </a:r>
            <a:r>
              <a:rPr lang="en-GB" altLang="en-US" sz="1800"/>
              <a:t> </a:t>
            </a:r>
            <a:r>
              <a:rPr lang="el-GR" altLang="en-US" sz="1800"/>
              <a:t>δεν περιλαμβάνει οικονομική συναλλαγή ως προϋπόθεση για τη χρήση ή πρόσβαση στο έργο</a:t>
            </a:r>
          </a:p>
          <a:p>
            <a:pPr>
              <a:lnSpc>
                <a:spcPct val="100000"/>
              </a:lnSpc>
              <a:spcBef>
                <a:spcPct val="0"/>
              </a:spcBef>
            </a:pPr>
            <a:r>
              <a:rPr lang="el-GR" altLang="en-US" sz="1800"/>
              <a:t>που</a:t>
            </a:r>
            <a:r>
              <a:rPr lang="en-GB" altLang="en-US" sz="1800"/>
              <a:t> </a:t>
            </a:r>
            <a:r>
              <a:rPr lang="el-GR" altLang="en-US" sz="1800"/>
              <a:t>δεν προσπορίζει στο διανομέα του έργου και</a:t>
            </a:r>
            <a:r>
              <a:rPr lang="en-GB" altLang="en-US" sz="1800"/>
              <a:t> </a:t>
            </a:r>
            <a:r>
              <a:rPr lang="el-GR" altLang="en-US" sz="1800"/>
              <a:t>αδειοδόχο</a:t>
            </a:r>
            <a:r>
              <a:rPr lang="en-GB" altLang="en-US" sz="1800"/>
              <a:t> </a:t>
            </a:r>
            <a:r>
              <a:rPr lang="el-GR" altLang="en-US" sz="1800"/>
              <a:t>έμμεσο οικονομικό όφελος (π.χ. διαφημίσεις) από την προβολή του έργου σε διαδικτυακό τόπο</a:t>
            </a:r>
            <a:endParaRPr lang="en-US" altLang="en-US" sz="1800"/>
          </a:p>
          <a:p>
            <a:pPr>
              <a:lnSpc>
                <a:spcPct val="100000"/>
              </a:lnSpc>
              <a:spcBef>
                <a:spcPct val="0"/>
              </a:spcBef>
              <a:buFontTx/>
              <a:buNone/>
            </a:pPr>
            <a:r>
              <a:rPr lang="el-GR" altLang="en-US" sz="1800"/>
              <a:t>Ο δικαιούχος μπορεί να παρέχει στον αδειοδόχο ξεχωριστή άδεια να χρησιμοποιεί το έργο για εμπορική χρήση, εφόσον αυτό του ζητηθεί.</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b="1" dirty="0"/>
              <a:t>Διατήρηση </a:t>
            </a:r>
            <a:r>
              <a:rPr lang="el-GR" b="1" dirty="0" smtClean="0"/>
              <a:t>Σημειωμάτων</a:t>
            </a:r>
            <a:endParaRPr lang="el-GR" b="1"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
        <p:nvSpPr>
          <p:cNvPr id="7" name="Θέση υποσέλιδου 6"/>
          <p:cNvSpPr>
            <a:spLocks noGrp="1"/>
          </p:cNvSpPr>
          <p:nvPr>
            <p:ph type="ftr" sz="quarter" idx="10"/>
          </p:nvPr>
        </p:nvSpPr>
        <p:spPr/>
        <p:txBody>
          <a:bodyPr/>
          <a:lstStyle/>
          <a:p>
            <a:r>
              <a:rPr lang="el-GR" smtClean="0"/>
              <a:t>Ενότητα 4. Η Διαδικασία της Αναπαραγωγής</a:t>
            </a:r>
            <a:endParaRPr lang="en-US" dirty="0"/>
          </a:p>
        </p:txBody>
      </p:sp>
      <p:sp>
        <p:nvSpPr>
          <p:cNvPr id="8" name="Θέση αριθμού διαφάνειας 7"/>
          <p:cNvSpPr>
            <a:spLocks noGrp="1"/>
          </p:cNvSpPr>
          <p:nvPr>
            <p:ph type="sldNum" sz="quarter" idx="11"/>
          </p:nvPr>
        </p:nvSpPr>
        <p:spPr>
          <a:prstGeom prst="rect">
            <a:avLst/>
          </a:prstGeom>
        </p:spPr>
        <p:txBody>
          <a:bodyPr/>
          <a:lstStyle/>
          <a:p>
            <a:fld id="{58A56277-EA16-4AF5-BFB5-E5ECBBB39490}" type="slidenum">
              <a:rPr lang="en-US" smtClean="0"/>
              <a:t>89</a:t>
            </a:fld>
            <a:endParaRPr lang="en-US"/>
          </a:p>
        </p:txBody>
      </p:sp>
    </p:spTree>
    <p:extLst>
      <p:ext uri="{BB962C8B-B14F-4D97-AF65-F5344CB8AC3E}">
        <p14:creationId xmlns:p14="http://schemas.microsoft.com/office/powerpoint/2010/main" val="34016948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altLang="en-US" dirty="0" smtClean="0">
                <a:solidFill>
                  <a:srgbClr val="0070C0"/>
                </a:solidFill>
                <a:cs typeface="Times New Roman" panose="02020603050405020304" pitchFamily="18" charset="0"/>
              </a:rPr>
              <a:t>Εξάπλωση 1</a:t>
            </a:r>
            <a:r>
              <a:rPr lang="en-US" altLang="en-US" dirty="0" smtClean="0">
                <a:solidFill>
                  <a:srgbClr val="0070C0"/>
                </a:solidFill>
                <a:cs typeface="Times New Roman" panose="02020603050405020304" pitchFamily="18" charset="0"/>
              </a:rPr>
              <a:t>/2</a:t>
            </a:r>
            <a:r>
              <a:rPr lang="el-GR" altLang="en-US" dirty="0" smtClean="0">
                <a:solidFill>
                  <a:srgbClr val="0070C0"/>
                </a:solidFill>
                <a:cs typeface="Times New Roman" panose="02020603050405020304" pitchFamily="18" charset="0"/>
              </a:rPr>
              <a:t> </a:t>
            </a:r>
            <a:endParaRPr lang="en-US" dirty="0">
              <a:solidFill>
                <a:srgbClr val="0070C0"/>
              </a:solidFill>
            </a:endParaRPr>
          </a:p>
        </p:txBody>
      </p:sp>
      <p:sp>
        <p:nvSpPr>
          <p:cNvPr id="4" name="Θέση υποσέλιδου 3"/>
          <p:cNvSpPr>
            <a:spLocks noGrp="1"/>
          </p:cNvSpPr>
          <p:nvPr>
            <p:ph type="ftr" sz="quarter" idx="10"/>
          </p:nvPr>
        </p:nvSpPr>
        <p:spPr/>
        <p:txBody>
          <a:bodyPr/>
          <a:lstStyle/>
          <a:p>
            <a:r>
              <a:rPr lang="el-GR" smtClean="0"/>
              <a:t>Ενότητα 4. Η Διαδικασία της Αναπαραγωγής</a:t>
            </a:r>
            <a:endParaRPr lang="en-US"/>
          </a:p>
        </p:txBody>
      </p:sp>
      <p:sp>
        <p:nvSpPr>
          <p:cNvPr id="5" name="Θέση αριθμού διαφάνειας 4"/>
          <p:cNvSpPr>
            <a:spLocks noGrp="1"/>
          </p:cNvSpPr>
          <p:nvPr>
            <p:ph type="sldNum" sz="quarter" idx="11"/>
          </p:nvPr>
        </p:nvSpPr>
        <p:spPr/>
        <p:txBody>
          <a:bodyPr/>
          <a:lstStyle/>
          <a:p>
            <a:fld id="{58A56277-EA16-4AF5-BFB5-E5ECBBB39490}" type="slidenum">
              <a:rPr lang="en-US" smtClean="0"/>
              <a:t>9</a:t>
            </a:fld>
            <a:endParaRPr lang="en-US"/>
          </a:p>
        </p:txBody>
      </p:sp>
      <p:pic>
        <p:nvPicPr>
          <p:cNvPr id="11" name="Picture Placeholder 10"/>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l="4213" r="4213"/>
          <a:stretch>
            <a:fillRect/>
          </a:stretch>
        </p:blipFill>
        <p:spPr>
          <a:xfrm>
            <a:off x="6999778" y="3715509"/>
            <a:ext cx="1214536" cy="883949"/>
          </a:xfrm>
        </p:spPr>
      </p:pic>
      <p:sp>
        <p:nvSpPr>
          <p:cNvPr id="38" name="Θέση κειμένου 37"/>
          <p:cNvSpPr>
            <a:spLocks noGrp="1"/>
          </p:cNvSpPr>
          <p:nvPr>
            <p:ph type="body" sz="quarter" idx="25"/>
          </p:nvPr>
        </p:nvSpPr>
        <p:spPr>
          <a:xfrm>
            <a:off x="419896" y="4069222"/>
            <a:ext cx="6574376" cy="474553"/>
          </a:xfrm>
        </p:spPr>
        <p:txBody>
          <a:bodyPr>
            <a:normAutofit/>
          </a:bodyPr>
          <a:lstStyle/>
          <a:p>
            <a:pPr marL="0" indent="0">
              <a:buNone/>
            </a:pPr>
            <a:r>
              <a:rPr lang="el-GR" altLang="en-US" sz="2400" dirty="0">
                <a:cs typeface="Times New Roman" panose="02020603050405020304" pitchFamily="18" charset="0"/>
              </a:rPr>
              <a:t>3) </a:t>
            </a:r>
            <a:r>
              <a:rPr lang="el-GR" altLang="en-US" sz="2400" b="1" dirty="0" err="1">
                <a:cs typeface="Times New Roman" panose="02020603050405020304" pitchFamily="18" charset="0"/>
              </a:rPr>
              <a:t>Δακτυλιοσκώληκες</a:t>
            </a:r>
            <a:r>
              <a:rPr lang="en-GB" altLang="en-US" sz="2400" dirty="0">
                <a:cs typeface="Times New Roman" panose="02020603050405020304" pitchFamily="18" charset="0"/>
              </a:rPr>
              <a:t> </a:t>
            </a:r>
            <a:r>
              <a:rPr lang="el-GR" altLang="en-US" sz="2400" dirty="0">
                <a:cs typeface="Times New Roman" panose="02020603050405020304" pitchFamily="18" charset="0"/>
              </a:rPr>
              <a:t>(διχοτόμηση</a:t>
            </a:r>
            <a:r>
              <a:rPr lang="el-GR" altLang="en-US" sz="2400" dirty="0" smtClean="0">
                <a:cs typeface="Times New Roman" panose="02020603050405020304" pitchFamily="18" charset="0"/>
              </a:rPr>
              <a:t>).</a:t>
            </a:r>
            <a:endParaRPr lang="el-GR" altLang="en-US" sz="2400" dirty="0">
              <a:cs typeface="Times New Roman" panose="02020603050405020304" pitchFamily="18" charset="0"/>
            </a:endParaRPr>
          </a:p>
          <a:p>
            <a:endParaRPr lang="en-US" dirty="0"/>
          </a:p>
        </p:txBody>
      </p:sp>
      <p:sp>
        <p:nvSpPr>
          <p:cNvPr id="39" name="Θέση κειμένου 38"/>
          <p:cNvSpPr>
            <a:spLocks noGrp="1"/>
          </p:cNvSpPr>
          <p:nvPr>
            <p:ph type="body" sz="quarter" idx="26"/>
          </p:nvPr>
        </p:nvSpPr>
        <p:spPr>
          <a:xfrm>
            <a:off x="419896" y="4807113"/>
            <a:ext cx="6577803" cy="474553"/>
          </a:xfrm>
        </p:spPr>
        <p:txBody>
          <a:bodyPr>
            <a:noAutofit/>
          </a:bodyPr>
          <a:lstStyle/>
          <a:p>
            <a:pPr marL="0" indent="0">
              <a:buNone/>
            </a:pPr>
            <a:r>
              <a:rPr lang="el-GR" altLang="en-US" sz="2400" dirty="0">
                <a:cs typeface="Times New Roman" panose="02020603050405020304" pitchFamily="18" charset="0"/>
              </a:rPr>
              <a:t>4) </a:t>
            </a:r>
            <a:r>
              <a:rPr lang="el-GR" altLang="en-US" sz="2400" b="1" dirty="0">
                <a:cs typeface="Times New Roman" panose="02020603050405020304" pitchFamily="18" charset="0"/>
              </a:rPr>
              <a:t>Εχινόδερμα</a:t>
            </a:r>
            <a:r>
              <a:rPr lang="en-GB" altLang="en-US" sz="2400" dirty="0">
                <a:cs typeface="Times New Roman" panose="02020603050405020304" pitchFamily="18" charset="0"/>
              </a:rPr>
              <a:t> </a:t>
            </a:r>
            <a:r>
              <a:rPr lang="el-GR" altLang="en-US" sz="2400" dirty="0">
                <a:cs typeface="Times New Roman" panose="02020603050405020304" pitchFamily="18" charset="0"/>
              </a:rPr>
              <a:t>(διχοτόμηση) (αστερίες</a:t>
            </a:r>
            <a:r>
              <a:rPr lang="el-GR" altLang="en-US" sz="2400" dirty="0" smtClean="0">
                <a:cs typeface="Times New Roman" panose="02020603050405020304" pitchFamily="18" charset="0"/>
              </a:rPr>
              <a:t>).</a:t>
            </a:r>
            <a:endParaRPr lang="en-US" sz="2400" dirty="0"/>
          </a:p>
        </p:txBody>
      </p:sp>
      <p:sp>
        <p:nvSpPr>
          <p:cNvPr id="40" name="Θέση κειμένου 39"/>
          <p:cNvSpPr>
            <a:spLocks noGrp="1"/>
          </p:cNvSpPr>
          <p:nvPr>
            <p:ph type="body" sz="quarter" idx="27"/>
          </p:nvPr>
        </p:nvSpPr>
        <p:spPr>
          <a:xfrm>
            <a:off x="416470" y="5551857"/>
            <a:ext cx="6577802" cy="503368"/>
          </a:xfrm>
        </p:spPr>
        <p:txBody>
          <a:bodyPr>
            <a:normAutofit/>
          </a:bodyPr>
          <a:lstStyle/>
          <a:p>
            <a:pPr marL="0" indent="0">
              <a:buNone/>
            </a:pPr>
            <a:r>
              <a:rPr lang="el-GR" altLang="en-US" sz="2400" dirty="0">
                <a:cs typeface="Times New Roman" panose="02020603050405020304" pitchFamily="18" charset="0"/>
              </a:rPr>
              <a:t>5) </a:t>
            </a:r>
            <a:r>
              <a:rPr lang="el-GR" altLang="en-US" sz="2400" b="1" dirty="0" err="1">
                <a:cs typeface="Times New Roman" panose="02020603050405020304" pitchFamily="18" charset="0"/>
              </a:rPr>
              <a:t>Ημιχορδωτά</a:t>
            </a:r>
            <a:r>
              <a:rPr lang="en-GB" altLang="en-US" sz="2400" dirty="0">
                <a:cs typeface="Times New Roman" panose="02020603050405020304" pitchFamily="18" charset="0"/>
              </a:rPr>
              <a:t> (</a:t>
            </a:r>
            <a:r>
              <a:rPr lang="el-GR" altLang="en-US" sz="2400" dirty="0" err="1">
                <a:cs typeface="Times New Roman" panose="02020603050405020304" pitchFamily="18" charset="0"/>
              </a:rPr>
              <a:t>κατάτμιση</a:t>
            </a:r>
            <a:r>
              <a:rPr lang="el-GR" altLang="en-US" sz="2400" dirty="0">
                <a:cs typeface="Times New Roman" panose="02020603050405020304" pitchFamily="18" charset="0"/>
              </a:rPr>
              <a:t>, </a:t>
            </a:r>
            <a:r>
              <a:rPr lang="el-GR" altLang="en-US" sz="2400" dirty="0" err="1">
                <a:cs typeface="Times New Roman" panose="02020603050405020304" pitchFamily="18" charset="0"/>
              </a:rPr>
              <a:t>σπορίωση</a:t>
            </a:r>
            <a:r>
              <a:rPr lang="el-GR" altLang="en-US" sz="2400" dirty="0" smtClean="0">
                <a:cs typeface="Times New Roman" panose="02020603050405020304" pitchFamily="18" charset="0"/>
              </a:rPr>
              <a:t>).</a:t>
            </a:r>
            <a:endParaRPr lang="el-GR" altLang="en-US" sz="2400" dirty="0">
              <a:cs typeface="Times New Roman" panose="02020603050405020304" pitchFamily="18" charset="0"/>
            </a:endParaRPr>
          </a:p>
          <a:p>
            <a:pPr marL="0" indent="0">
              <a:buNone/>
            </a:pPr>
            <a:endParaRPr lang="en-US" dirty="0"/>
          </a:p>
        </p:txBody>
      </p:sp>
      <p:pic>
        <p:nvPicPr>
          <p:cNvPr id="7" name="Picture Placeholder 6"/>
          <p:cNvPicPr>
            <a:picLocks noGrp="1" noChangeAspect="1"/>
          </p:cNvPicPr>
          <p:nvPr>
            <p:ph type="pic" sz="quarter" idx="23"/>
          </p:nvPr>
        </p:nvPicPr>
        <p:blipFill>
          <a:blip r:embed="rId4" cstate="print">
            <a:extLst>
              <a:ext uri="{28A0092B-C50C-407E-A947-70E740481C1C}">
                <a14:useLocalDpi xmlns:a14="http://schemas.microsoft.com/office/drawing/2010/main" val="0"/>
              </a:ext>
            </a:extLst>
          </a:blip>
          <a:srcRect t="14841" b="14841"/>
          <a:stretch>
            <a:fillRect/>
          </a:stretch>
        </p:blipFill>
        <p:spPr>
          <a:xfrm>
            <a:off x="6994271" y="1919675"/>
            <a:ext cx="1226225" cy="895510"/>
          </a:xfrm>
        </p:spPr>
      </p:pic>
      <p:sp>
        <p:nvSpPr>
          <p:cNvPr id="41" name="Θέση κειμένου 40"/>
          <p:cNvSpPr>
            <a:spLocks noGrp="1"/>
          </p:cNvSpPr>
          <p:nvPr>
            <p:ph type="body" sz="quarter" idx="28"/>
          </p:nvPr>
        </p:nvSpPr>
        <p:spPr>
          <a:xfrm>
            <a:off x="416470" y="1799821"/>
            <a:ext cx="6258490" cy="1283202"/>
          </a:xfrm>
        </p:spPr>
        <p:txBody>
          <a:bodyPr>
            <a:normAutofit fontScale="62500" lnSpcReduction="20000"/>
          </a:bodyPr>
          <a:lstStyle/>
          <a:p>
            <a:pPr marL="0" indent="0">
              <a:buNone/>
            </a:pPr>
            <a:r>
              <a:rPr lang="el-GR" altLang="en-US" sz="3800" dirty="0">
                <a:cs typeface="Times New Roman" panose="02020603050405020304" pitchFamily="18" charset="0"/>
              </a:rPr>
              <a:t>Παρατηρείται σε αρκετά ασπόνδυλα φύλα, όπως: </a:t>
            </a:r>
            <a:endParaRPr lang="el-GR" altLang="en-US" sz="3800" dirty="0" smtClean="0">
              <a:cs typeface="Times New Roman" panose="02020603050405020304" pitchFamily="18" charset="0"/>
            </a:endParaRPr>
          </a:p>
          <a:p>
            <a:pPr marL="0" indent="0">
              <a:buNone/>
            </a:pPr>
            <a:r>
              <a:rPr lang="el-GR" altLang="en-US" sz="3800" dirty="0" smtClean="0">
                <a:cs typeface="Times New Roman" panose="02020603050405020304" pitchFamily="18" charset="0"/>
              </a:rPr>
              <a:t>1</a:t>
            </a:r>
            <a:r>
              <a:rPr lang="el-GR" altLang="en-US" sz="3800" dirty="0">
                <a:cs typeface="Times New Roman" panose="02020603050405020304" pitchFamily="18" charset="0"/>
              </a:rPr>
              <a:t>) </a:t>
            </a:r>
            <a:r>
              <a:rPr lang="el-GR" altLang="en-US" sz="3800" b="1" dirty="0" err="1">
                <a:cs typeface="Times New Roman" panose="02020603050405020304" pitchFamily="18" charset="0"/>
              </a:rPr>
              <a:t>Κνιδόζωα</a:t>
            </a:r>
            <a:r>
              <a:rPr lang="el-GR" altLang="en-US" sz="3800" dirty="0">
                <a:cs typeface="Times New Roman" panose="02020603050405020304" pitchFamily="18" charset="0"/>
              </a:rPr>
              <a:t> </a:t>
            </a:r>
            <a:r>
              <a:rPr lang="en-GB" altLang="en-US" sz="3800" dirty="0">
                <a:cs typeface="Times New Roman" panose="02020603050405020304" pitchFamily="18" charset="0"/>
              </a:rPr>
              <a:t>(</a:t>
            </a:r>
            <a:r>
              <a:rPr lang="el-GR" altLang="en-US" sz="3800" dirty="0" err="1">
                <a:cs typeface="Times New Roman" panose="02020603050405020304" pitchFamily="18" charset="0"/>
              </a:rPr>
              <a:t>κατάτμιση</a:t>
            </a:r>
            <a:r>
              <a:rPr lang="el-GR" altLang="en-US" sz="3800" dirty="0">
                <a:cs typeface="Times New Roman" panose="02020603050405020304" pitchFamily="18" charset="0"/>
              </a:rPr>
              <a:t>, </a:t>
            </a:r>
            <a:r>
              <a:rPr lang="el-GR" altLang="en-US" sz="3800" dirty="0" err="1">
                <a:cs typeface="Times New Roman" panose="02020603050405020304" pitchFamily="18" charset="0"/>
              </a:rPr>
              <a:t>σπορίωση</a:t>
            </a:r>
            <a:r>
              <a:rPr lang="el-GR" altLang="en-US" sz="3800" dirty="0">
                <a:cs typeface="Times New Roman" panose="02020603050405020304" pitchFamily="18" charset="0"/>
              </a:rPr>
              <a:t>) (θαλάσσιες ανεμώνες</a:t>
            </a:r>
            <a:r>
              <a:rPr lang="el-GR" altLang="en-US" sz="3800" dirty="0" smtClean="0">
                <a:cs typeface="Times New Roman" panose="02020603050405020304" pitchFamily="18" charset="0"/>
              </a:rPr>
              <a:t>).</a:t>
            </a:r>
            <a:endParaRPr lang="el-GR" altLang="en-US" sz="3800" dirty="0">
              <a:cs typeface="Times New Roman" panose="02020603050405020304" pitchFamily="18" charset="0"/>
            </a:endParaRPr>
          </a:p>
          <a:p>
            <a:endParaRPr lang="el-GR" dirty="0" smtClean="0"/>
          </a:p>
          <a:p>
            <a:endParaRPr lang="en-US" dirty="0"/>
          </a:p>
        </p:txBody>
      </p:sp>
      <p:sp>
        <p:nvSpPr>
          <p:cNvPr id="43" name="Θέση κειμένου 37"/>
          <p:cNvSpPr txBox="1">
            <a:spLocks/>
          </p:cNvSpPr>
          <p:nvPr/>
        </p:nvSpPr>
        <p:spPr>
          <a:xfrm>
            <a:off x="419896" y="3353986"/>
            <a:ext cx="6574376" cy="4745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altLang="en-US" sz="2400" dirty="0">
                <a:cs typeface="Times New Roman" panose="02020603050405020304" pitchFamily="18" charset="0"/>
              </a:rPr>
              <a:t>2) </a:t>
            </a:r>
            <a:r>
              <a:rPr lang="el-GR" altLang="en-US" sz="2400" b="1" dirty="0">
                <a:cs typeface="Times New Roman" panose="02020603050405020304" pitchFamily="18" charset="0"/>
              </a:rPr>
              <a:t>Βρυόζωα</a:t>
            </a:r>
            <a:r>
              <a:rPr lang="el-GR" altLang="en-US" sz="2400" dirty="0">
                <a:cs typeface="Times New Roman" panose="02020603050405020304" pitchFamily="18" charset="0"/>
              </a:rPr>
              <a:t> (</a:t>
            </a:r>
            <a:r>
              <a:rPr lang="el-GR" altLang="en-US" sz="2400" dirty="0" err="1">
                <a:cs typeface="Times New Roman" panose="02020603050405020304" pitchFamily="18" charset="0"/>
              </a:rPr>
              <a:t>Εξώπρωκτα</a:t>
            </a:r>
            <a:r>
              <a:rPr lang="el-GR" altLang="en-US" sz="2400" dirty="0">
                <a:cs typeface="Times New Roman" panose="02020603050405020304" pitchFamily="18" charset="0"/>
              </a:rPr>
              <a:t>)</a:t>
            </a:r>
            <a:r>
              <a:rPr lang="en-GB" altLang="en-US" sz="2400" dirty="0">
                <a:cs typeface="Times New Roman" panose="02020603050405020304" pitchFamily="18" charset="0"/>
              </a:rPr>
              <a:t> (</a:t>
            </a:r>
            <a:r>
              <a:rPr lang="el-GR" altLang="en-US" sz="2400" dirty="0" err="1">
                <a:cs typeface="Times New Roman" panose="02020603050405020304" pitchFamily="18" charset="0"/>
              </a:rPr>
              <a:t>σπορίωση</a:t>
            </a:r>
            <a:r>
              <a:rPr lang="el-GR" altLang="en-US" sz="2400" dirty="0" smtClean="0">
                <a:cs typeface="Times New Roman" panose="02020603050405020304" pitchFamily="18" charset="0"/>
              </a:rPr>
              <a:t>)</a:t>
            </a:r>
            <a:r>
              <a:rPr lang="en-US" altLang="en-US" sz="2400" dirty="0" smtClean="0">
                <a:cs typeface="Times New Roman" panose="02020603050405020304" pitchFamily="18" charset="0"/>
              </a:rPr>
              <a:t>.</a:t>
            </a:r>
            <a:endParaRPr lang="el-GR" altLang="en-US" sz="2400" dirty="0">
              <a:cs typeface="Times New Roman" panose="02020603050405020304" pitchFamily="18" charset="0"/>
            </a:endParaRPr>
          </a:p>
          <a:p>
            <a:pPr marL="0" indent="0">
              <a:buNone/>
            </a:pPr>
            <a:endParaRPr lang="en-US" dirty="0"/>
          </a:p>
        </p:txBody>
      </p:sp>
      <p:pic>
        <p:nvPicPr>
          <p:cNvPr id="9" name="Picture Placeholder 8"/>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t="14389" b="14389"/>
          <a:stretch>
            <a:fillRect/>
          </a:stretch>
        </p:blipFill>
        <p:spPr>
          <a:xfrm>
            <a:off x="7010658" y="2841283"/>
            <a:ext cx="1192777" cy="849248"/>
          </a:xfrm>
        </p:spPr>
      </p:pic>
      <p:pic>
        <p:nvPicPr>
          <p:cNvPr id="13" name="Picture Placeholder 12"/>
          <p:cNvPicPr>
            <a:picLocks noGrp="1" noChangeAspect="1"/>
          </p:cNvPicPr>
          <p:nvPr>
            <p:ph type="pic" sz="quarter" idx="19"/>
          </p:nvPr>
        </p:nvPicPr>
        <p:blipFill>
          <a:blip r:embed="rId6" cstate="print">
            <a:extLst>
              <a:ext uri="{28A0092B-C50C-407E-A947-70E740481C1C}">
                <a14:useLocalDpi xmlns:a14="http://schemas.microsoft.com/office/drawing/2010/main" val="0"/>
              </a:ext>
            </a:extLst>
          </a:blip>
          <a:srcRect l="2298" r="2298"/>
          <a:stretch>
            <a:fillRect/>
          </a:stretch>
        </p:blipFill>
        <p:spPr>
          <a:xfrm>
            <a:off x="7001114" y="4623779"/>
            <a:ext cx="1202321" cy="842408"/>
          </a:xfrm>
        </p:spPr>
      </p:pic>
      <p:sp>
        <p:nvSpPr>
          <p:cNvPr id="3" name="TextBox 2"/>
          <p:cNvSpPr txBox="1"/>
          <p:nvPr/>
        </p:nvSpPr>
        <p:spPr>
          <a:xfrm>
            <a:off x="7989828" y="2533725"/>
            <a:ext cx="263214" cy="276999"/>
          </a:xfrm>
          <a:prstGeom prst="rect">
            <a:avLst/>
          </a:prstGeom>
          <a:noFill/>
        </p:spPr>
        <p:txBody>
          <a:bodyPr wrap="none" rtlCol="0">
            <a:spAutoFit/>
          </a:bodyPr>
          <a:lstStyle/>
          <a:p>
            <a:r>
              <a:rPr lang="el-GR" sz="1200" b="1" dirty="0" smtClean="0">
                <a:solidFill>
                  <a:schemeClr val="bg1"/>
                </a:solidFill>
              </a:rPr>
              <a:t>1</a:t>
            </a:r>
            <a:endParaRPr lang="el-GR" sz="1200" b="1" dirty="0">
              <a:solidFill>
                <a:schemeClr val="bg1"/>
              </a:solidFill>
            </a:endParaRPr>
          </a:p>
        </p:txBody>
      </p:sp>
      <p:sp>
        <p:nvSpPr>
          <p:cNvPr id="16" name="TextBox 15"/>
          <p:cNvSpPr txBox="1"/>
          <p:nvPr/>
        </p:nvSpPr>
        <p:spPr>
          <a:xfrm>
            <a:off x="8016529" y="3474718"/>
            <a:ext cx="263214" cy="276999"/>
          </a:xfrm>
          <a:prstGeom prst="rect">
            <a:avLst/>
          </a:prstGeom>
          <a:noFill/>
        </p:spPr>
        <p:txBody>
          <a:bodyPr wrap="none" rtlCol="0">
            <a:spAutoFit/>
          </a:bodyPr>
          <a:lstStyle/>
          <a:p>
            <a:r>
              <a:rPr lang="el-GR" sz="1200" b="1" dirty="0" smtClean="0">
                <a:solidFill>
                  <a:schemeClr val="bg1"/>
                </a:solidFill>
              </a:rPr>
              <a:t>2</a:t>
            </a:r>
            <a:endParaRPr lang="el-GR" sz="1200" b="1" dirty="0">
              <a:solidFill>
                <a:schemeClr val="bg1"/>
              </a:solidFill>
            </a:endParaRPr>
          </a:p>
        </p:txBody>
      </p:sp>
      <p:pic>
        <p:nvPicPr>
          <p:cNvPr id="15" name="Picture Placeholder 14"/>
          <p:cNvPicPr>
            <a:picLocks noGrp="1" noChangeAspect="1"/>
          </p:cNvPicPr>
          <p:nvPr>
            <p:ph type="pic" sz="quarter" idx="24"/>
          </p:nvPr>
        </p:nvPicPr>
        <p:blipFill>
          <a:blip r:embed="rId7" cstate="print">
            <a:extLst>
              <a:ext uri="{28A0092B-C50C-407E-A947-70E740481C1C}">
                <a14:useLocalDpi xmlns:a14="http://schemas.microsoft.com/office/drawing/2010/main" val="0"/>
              </a:ext>
            </a:extLst>
          </a:blip>
          <a:srcRect t="18163" b="18163"/>
          <a:stretch>
            <a:fillRect/>
          </a:stretch>
        </p:blipFill>
        <p:spPr>
          <a:xfrm>
            <a:off x="6980066" y="5470829"/>
            <a:ext cx="1244415" cy="833303"/>
          </a:xfrm>
        </p:spPr>
      </p:pic>
      <p:sp>
        <p:nvSpPr>
          <p:cNvPr id="17" name="TextBox 16"/>
          <p:cNvSpPr txBox="1"/>
          <p:nvPr/>
        </p:nvSpPr>
        <p:spPr>
          <a:xfrm>
            <a:off x="7991025" y="4406735"/>
            <a:ext cx="262017" cy="276999"/>
          </a:xfrm>
          <a:prstGeom prst="rect">
            <a:avLst/>
          </a:prstGeom>
          <a:noFill/>
        </p:spPr>
        <p:txBody>
          <a:bodyPr wrap="square" rtlCol="0">
            <a:spAutoFit/>
          </a:bodyPr>
          <a:lstStyle/>
          <a:p>
            <a:r>
              <a:rPr lang="el-GR" sz="1200" b="1" dirty="0" smtClean="0">
                <a:solidFill>
                  <a:schemeClr val="bg1"/>
                </a:solidFill>
              </a:rPr>
              <a:t>3</a:t>
            </a:r>
            <a:endParaRPr lang="el-GR" sz="1200" b="1" dirty="0">
              <a:solidFill>
                <a:schemeClr val="bg1"/>
              </a:solidFill>
            </a:endParaRPr>
          </a:p>
        </p:txBody>
      </p:sp>
      <p:sp>
        <p:nvSpPr>
          <p:cNvPr id="18" name="TextBox 17"/>
          <p:cNvSpPr txBox="1"/>
          <p:nvPr/>
        </p:nvSpPr>
        <p:spPr>
          <a:xfrm>
            <a:off x="7991026" y="5186673"/>
            <a:ext cx="263214" cy="276999"/>
          </a:xfrm>
          <a:prstGeom prst="rect">
            <a:avLst/>
          </a:prstGeom>
          <a:noFill/>
        </p:spPr>
        <p:txBody>
          <a:bodyPr wrap="none" rtlCol="0">
            <a:spAutoFit/>
          </a:bodyPr>
          <a:lstStyle/>
          <a:p>
            <a:r>
              <a:rPr lang="el-GR" sz="1200" b="1" dirty="0" smtClean="0">
                <a:solidFill>
                  <a:schemeClr val="bg1"/>
                </a:solidFill>
              </a:rPr>
              <a:t>4</a:t>
            </a:r>
            <a:endParaRPr lang="el-GR" sz="1200" b="1" dirty="0">
              <a:solidFill>
                <a:schemeClr val="bg1"/>
              </a:solidFill>
            </a:endParaRPr>
          </a:p>
        </p:txBody>
      </p:sp>
      <p:sp>
        <p:nvSpPr>
          <p:cNvPr id="19" name="TextBox 18"/>
          <p:cNvSpPr txBox="1"/>
          <p:nvPr/>
        </p:nvSpPr>
        <p:spPr>
          <a:xfrm>
            <a:off x="7977026" y="6057028"/>
            <a:ext cx="263214" cy="276999"/>
          </a:xfrm>
          <a:prstGeom prst="rect">
            <a:avLst/>
          </a:prstGeom>
          <a:noFill/>
        </p:spPr>
        <p:txBody>
          <a:bodyPr wrap="none" rtlCol="0">
            <a:spAutoFit/>
          </a:bodyPr>
          <a:lstStyle/>
          <a:p>
            <a:r>
              <a:rPr lang="el-GR" sz="1200" b="1" dirty="0" smtClean="0"/>
              <a:t>5</a:t>
            </a:r>
            <a:endParaRPr lang="el-GR" sz="1200" b="1" dirty="0"/>
          </a:p>
        </p:txBody>
      </p:sp>
    </p:spTree>
    <p:extLst>
      <p:ext uri="{BB962C8B-B14F-4D97-AF65-F5344CB8AC3E}">
        <p14:creationId xmlns:p14="http://schemas.microsoft.com/office/powerpoint/2010/main" val="134978730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506" y="350837"/>
            <a:ext cx="8362950" cy="1325563"/>
          </a:xfrm>
        </p:spPr>
        <p:txBody>
          <a:bodyPr>
            <a:noAutofit/>
          </a:bodyPr>
          <a:lstStyle/>
          <a:p>
            <a:pPr algn="ctr"/>
            <a:r>
              <a:rPr lang="el-GR" sz="4000" b="1" dirty="0"/>
              <a:t>Σημείωμα Χρήσης Έργων </a:t>
            </a:r>
            <a:r>
              <a:rPr lang="el-GR" sz="4000" b="1" dirty="0" smtClean="0"/>
              <a:t>Τρίτων</a:t>
            </a:r>
            <a:r>
              <a:rPr lang="en-US" sz="4000" b="1" dirty="0" smtClean="0"/>
              <a:t> </a:t>
            </a:r>
            <a:r>
              <a:rPr lang="en-US" sz="4000" b="1" dirty="0" smtClean="0"/>
              <a:t>1/</a:t>
            </a:r>
            <a:r>
              <a:rPr lang="el-GR" sz="4000" b="1" dirty="0" smtClean="0"/>
              <a:t>5</a:t>
            </a:r>
            <a:endParaRPr lang="el-GR" sz="4000" b="1" dirty="0"/>
          </a:p>
        </p:txBody>
      </p:sp>
      <p:sp>
        <p:nvSpPr>
          <p:cNvPr id="3" name="Content Placeholder 2"/>
          <p:cNvSpPr>
            <a:spLocks noGrp="1"/>
          </p:cNvSpPr>
          <p:nvPr>
            <p:ph idx="1"/>
          </p:nvPr>
        </p:nvSpPr>
        <p:spPr>
          <a:xfrm>
            <a:off x="628650" y="1676400"/>
            <a:ext cx="7886700" cy="4351338"/>
          </a:xfrm>
        </p:spPr>
        <p:txBody>
          <a:bodyPr>
            <a:noAutofit/>
          </a:bodyPr>
          <a:lstStyle/>
          <a:p>
            <a:pPr marL="0" indent="0">
              <a:buNone/>
            </a:pPr>
            <a:r>
              <a:rPr lang="el-GR" sz="1600" dirty="0" smtClean="0"/>
              <a:t>Το </a:t>
            </a:r>
            <a:r>
              <a:rPr lang="el-GR" sz="1600" dirty="0"/>
              <a:t>Έργο αυτό κάνει χρήση των ακόλουθων έργων:</a:t>
            </a:r>
          </a:p>
          <a:p>
            <a:pPr marL="0" indent="0">
              <a:buNone/>
            </a:pPr>
            <a:r>
              <a:rPr lang="el-GR" sz="1600" b="1" dirty="0" smtClean="0"/>
              <a:t>Εικόνες</a:t>
            </a:r>
          </a:p>
          <a:p>
            <a:pPr marL="0" indent="0">
              <a:buNone/>
            </a:pPr>
            <a:r>
              <a:rPr lang="el-GR" sz="1600" b="1" dirty="0"/>
              <a:t>Εικόνα 1. </a:t>
            </a:r>
            <a:r>
              <a:rPr lang="en-US" sz="1600" dirty="0"/>
              <a:t>Copyright © 2004 - 2014, K. &amp; N. </a:t>
            </a:r>
            <a:r>
              <a:rPr lang="en-US" sz="1600" dirty="0" err="1"/>
              <a:t>Sanamyan</a:t>
            </a:r>
            <a:r>
              <a:rPr lang="en-US" sz="1600" dirty="0"/>
              <a:t>, D. </a:t>
            </a:r>
            <a:r>
              <a:rPr lang="en-US" sz="1600" dirty="0" err="1"/>
              <a:t>Schories</a:t>
            </a:r>
            <a:r>
              <a:rPr lang="en-US" sz="1600" dirty="0"/>
              <a:t>. </a:t>
            </a:r>
            <a:r>
              <a:rPr lang="el-GR" sz="1600" dirty="0"/>
              <a:t>Σύνδεσμος: </a:t>
            </a:r>
            <a:r>
              <a:rPr lang="en-US" sz="1600" dirty="0"/>
              <a:t>http://actiniaria.com.</a:t>
            </a:r>
          </a:p>
          <a:p>
            <a:pPr marL="0" indent="0">
              <a:buNone/>
            </a:pPr>
            <a:r>
              <a:rPr lang="el-GR" sz="1600" b="1" dirty="0" smtClean="0"/>
              <a:t>Εικόνα </a:t>
            </a:r>
            <a:r>
              <a:rPr lang="el-GR" sz="1600" b="1" dirty="0"/>
              <a:t>2. </a:t>
            </a:r>
            <a:r>
              <a:rPr lang="el-GR" sz="1600" dirty="0"/>
              <a:t>© 2012 </a:t>
            </a:r>
            <a:r>
              <a:rPr lang="en-US" sz="1600" dirty="0" err="1"/>
              <a:t>Biologia</a:t>
            </a:r>
            <a:r>
              <a:rPr lang="en-US" sz="1600" dirty="0"/>
              <a:t> marina del </a:t>
            </a:r>
            <a:r>
              <a:rPr lang="en-US" sz="1600" dirty="0" err="1"/>
              <a:t>Mediterraneo</a:t>
            </a:r>
            <a:r>
              <a:rPr lang="en-US" sz="1600" dirty="0"/>
              <a:t> by Mario </a:t>
            </a:r>
            <a:r>
              <a:rPr lang="en-US" sz="1600" dirty="0" err="1"/>
              <a:t>Munaretto</a:t>
            </a:r>
            <a:r>
              <a:rPr lang="en-US" sz="1600" dirty="0"/>
              <a:t>. </a:t>
            </a:r>
            <a:r>
              <a:rPr lang="el-GR" sz="1600" dirty="0"/>
              <a:t>Σύνδεσμος: </a:t>
            </a:r>
            <a:r>
              <a:rPr lang="en-US" sz="1600" dirty="0"/>
              <a:t>http://www.biologiamarina.org/porella/. </a:t>
            </a:r>
            <a:r>
              <a:rPr lang="el-GR" sz="1600" dirty="0"/>
              <a:t>Πηγή: </a:t>
            </a:r>
            <a:r>
              <a:rPr lang="en-US" sz="1600" dirty="0"/>
              <a:t>http://www.biologiamarina.org/.</a:t>
            </a:r>
          </a:p>
          <a:p>
            <a:pPr marL="0" indent="0">
              <a:buNone/>
            </a:pPr>
            <a:r>
              <a:rPr lang="el-GR" sz="1600" b="1" dirty="0" smtClean="0"/>
              <a:t>Εικόνα </a:t>
            </a:r>
            <a:r>
              <a:rPr lang="el-GR" sz="1600" b="1" dirty="0"/>
              <a:t>3. </a:t>
            </a:r>
            <a:r>
              <a:rPr lang="en-US" sz="1600" dirty="0"/>
              <a:t>Wikimedia Commons. </a:t>
            </a:r>
            <a:r>
              <a:rPr lang="el-GR" sz="1600" dirty="0"/>
              <a:t>Σύνδεσμος: </a:t>
            </a:r>
            <a:r>
              <a:rPr lang="en-US" sz="1600" dirty="0"/>
              <a:t>http://commons.wikimedia.org/wiki/File:Nerr0328.jpg. </a:t>
            </a:r>
            <a:r>
              <a:rPr lang="el-GR" sz="1600" dirty="0"/>
              <a:t>Πηγή: </a:t>
            </a:r>
            <a:r>
              <a:rPr lang="en-US" sz="1600" dirty="0"/>
              <a:t>http://commons.wikimedia.org.</a:t>
            </a:r>
          </a:p>
          <a:p>
            <a:pPr marL="0" indent="0">
              <a:buNone/>
            </a:pPr>
            <a:r>
              <a:rPr lang="el-GR" sz="1600" b="1" dirty="0" smtClean="0"/>
              <a:t>Εικόνα </a:t>
            </a:r>
            <a:r>
              <a:rPr lang="el-GR" sz="1600" b="1" dirty="0"/>
              <a:t>4</a:t>
            </a:r>
            <a:r>
              <a:rPr lang="el-GR" sz="1600" dirty="0"/>
              <a:t>. © 2015 </a:t>
            </a:r>
            <a:r>
              <a:rPr lang="en-US" sz="1600" dirty="0" err="1"/>
              <a:t>Pixabay</a:t>
            </a:r>
            <a:r>
              <a:rPr lang="en-US" sz="1600" dirty="0"/>
              <a:t>. </a:t>
            </a:r>
            <a:r>
              <a:rPr lang="el-GR" sz="1600" dirty="0"/>
              <a:t>Σύνδεσμος: </a:t>
            </a:r>
            <a:r>
              <a:rPr lang="en-US" sz="1600" dirty="0"/>
              <a:t>http://pixabay.com/el/%CE%B1%CF%83%CF%84%CE%B5%CF%81%CE%AF%CE%B5%CF%82-%CF%85%CF%80%CE%BF%CE%B2%CF%81%CF%8D%CF%87%CE%B9%CE%B1-%CE%B1%CF%83%CF%84%CE%AD%CF%81%CE%B9-%CE%B8%CE%AC%CE%BB%CE%B1%CF%83%CF%83%CE%B1-525237/. </a:t>
            </a:r>
            <a:r>
              <a:rPr lang="el-GR" sz="1600" dirty="0"/>
              <a:t>Πηγή: </a:t>
            </a:r>
            <a:r>
              <a:rPr lang="en-US" sz="1600" dirty="0" smtClean="0"/>
              <a:t>Pixabay.com</a:t>
            </a:r>
            <a:endParaRPr lang="en-US" sz="1600" dirty="0"/>
          </a:p>
        </p:txBody>
      </p:sp>
      <p:sp>
        <p:nvSpPr>
          <p:cNvPr id="6" name="Θέση υποσέλιδου 5"/>
          <p:cNvSpPr>
            <a:spLocks noGrp="1"/>
          </p:cNvSpPr>
          <p:nvPr>
            <p:ph type="ftr" sz="quarter" idx="10"/>
          </p:nvPr>
        </p:nvSpPr>
        <p:spPr/>
        <p:txBody>
          <a:bodyPr/>
          <a:lstStyle/>
          <a:p>
            <a:r>
              <a:rPr lang="el-GR" smtClean="0"/>
              <a:t>Ενότητα 4. Η Διαδικασία της Αναπαραγωγής</a:t>
            </a:r>
            <a:endParaRPr lang="en-US"/>
          </a:p>
        </p:txBody>
      </p:sp>
      <p:sp>
        <p:nvSpPr>
          <p:cNvPr id="7" name="Θέση αριθμού διαφάνειας 6"/>
          <p:cNvSpPr>
            <a:spLocks noGrp="1"/>
          </p:cNvSpPr>
          <p:nvPr>
            <p:ph type="sldNum" sz="quarter" idx="11"/>
          </p:nvPr>
        </p:nvSpPr>
        <p:spPr>
          <a:prstGeom prst="rect">
            <a:avLst/>
          </a:prstGeom>
        </p:spPr>
        <p:txBody>
          <a:bodyPr/>
          <a:lstStyle/>
          <a:p>
            <a:fld id="{58A56277-EA16-4AF5-BFB5-E5ECBBB39490}" type="slidenum">
              <a:rPr lang="en-US" smtClean="0"/>
              <a:t>90</a:t>
            </a:fld>
            <a:endParaRPr lang="en-US"/>
          </a:p>
        </p:txBody>
      </p:sp>
    </p:spTree>
    <p:extLst>
      <p:ext uri="{BB962C8B-B14F-4D97-AF65-F5344CB8AC3E}">
        <p14:creationId xmlns:p14="http://schemas.microsoft.com/office/powerpoint/2010/main" val="262307829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91" y="350837"/>
            <a:ext cx="8244417" cy="1325563"/>
          </a:xfrm>
        </p:spPr>
        <p:txBody>
          <a:bodyPr>
            <a:noAutofit/>
          </a:bodyPr>
          <a:lstStyle/>
          <a:p>
            <a:pPr algn="ctr"/>
            <a:r>
              <a:rPr lang="el-GR" sz="4000" b="1" dirty="0"/>
              <a:t>Σημείωμα Χρήσης Έργων </a:t>
            </a:r>
            <a:r>
              <a:rPr lang="el-GR" sz="4000" b="1" dirty="0" smtClean="0"/>
              <a:t>Τρίτων</a:t>
            </a:r>
            <a:r>
              <a:rPr lang="en-US" sz="4000" b="1" dirty="0" smtClean="0"/>
              <a:t> </a:t>
            </a:r>
            <a:r>
              <a:rPr lang="el-GR" sz="4000" b="1" dirty="0" smtClean="0"/>
              <a:t>2</a:t>
            </a:r>
            <a:r>
              <a:rPr lang="en-US" sz="4000" b="1" dirty="0" smtClean="0"/>
              <a:t>/</a:t>
            </a:r>
            <a:r>
              <a:rPr lang="el-GR" sz="4000" b="1" dirty="0" smtClean="0"/>
              <a:t>5</a:t>
            </a:r>
            <a:endParaRPr lang="el-GR" sz="4000" b="1" dirty="0"/>
          </a:p>
        </p:txBody>
      </p:sp>
      <p:sp>
        <p:nvSpPr>
          <p:cNvPr id="3" name="Content Placeholder 2"/>
          <p:cNvSpPr>
            <a:spLocks noGrp="1"/>
          </p:cNvSpPr>
          <p:nvPr>
            <p:ph idx="1"/>
          </p:nvPr>
        </p:nvSpPr>
        <p:spPr>
          <a:xfrm>
            <a:off x="628650" y="1676400"/>
            <a:ext cx="7886700" cy="4351338"/>
          </a:xfrm>
        </p:spPr>
        <p:txBody>
          <a:bodyPr>
            <a:noAutofit/>
          </a:bodyPr>
          <a:lstStyle/>
          <a:p>
            <a:pPr marL="0" indent="0">
              <a:buNone/>
            </a:pPr>
            <a:r>
              <a:rPr lang="el-GR" sz="1600" b="1" dirty="0" smtClean="0"/>
              <a:t>Εικόνα </a:t>
            </a:r>
            <a:r>
              <a:rPr lang="el-GR" sz="1600" b="1" dirty="0"/>
              <a:t>5. </a:t>
            </a:r>
            <a:r>
              <a:rPr lang="en-US" sz="1600" dirty="0"/>
              <a:t>Tree of Life Web Project. 1995. </a:t>
            </a:r>
            <a:r>
              <a:rPr lang="en-US" sz="1600" dirty="0" err="1"/>
              <a:t>Hemichordata</a:t>
            </a:r>
            <a:r>
              <a:rPr lang="en-US" sz="1600" dirty="0"/>
              <a:t>. Acorn worms and </a:t>
            </a:r>
            <a:r>
              <a:rPr lang="en-US" sz="1600" dirty="0" err="1"/>
              <a:t>pterobranchs</a:t>
            </a:r>
            <a:r>
              <a:rPr lang="en-US" sz="1600" dirty="0"/>
              <a:t>. Version 01 January 1995. </a:t>
            </a:r>
            <a:r>
              <a:rPr lang="el-GR" sz="1600" dirty="0"/>
              <a:t>Σύνδεση: </a:t>
            </a:r>
            <a:r>
              <a:rPr lang="en-US" sz="1600" dirty="0"/>
              <a:t>http://tolweb.org/Hemichordata/2498/1995.01.01 in The Tree of Life Web Project. </a:t>
            </a:r>
          </a:p>
          <a:p>
            <a:pPr marL="0" indent="0">
              <a:buNone/>
            </a:pPr>
            <a:r>
              <a:rPr lang="el-GR" sz="1600" b="1" dirty="0" smtClean="0"/>
              <a:t>Εικόνα </a:t>
            </a:r>
            <a:r>
              <a:rPr lang="el-GR" sz="1600" b="1" dirty="0"/>
              <a:t>6. </a:t>
            </a:r>
            <a:r>
              <a:rPr lang="en-US" sz="1600" dirty="0"/>
              <a:t>Wikipedia The Free Encyclopedia. </a:t>
            </a:r>
            <a:r>
              <a:rPr lang="el-GR" sz="1600" dirty="0"/>
              <a:t>Σύνδεσμος: </a:t>
            </a:r>
            <a:r>
              <a:rPr lang="en-US" sz="1600" dirty="0"/>
              <a:t>http://en.wikipedia.org/wiki/Symbiosis. </a:t>
            </a:r>
            <a:r>
              <a:rPr lang="el-GR" sz="1600" dirty="0"/>
              <a:t>Πηγή: </a:t>
            </a:r>
            <a:r>
              <a:rPr lang="en-US" sz="1600" dirty="0"/>
              <a:t>http://en.wikipedia.org.</a:t>
            </a:r>
          </a:p>
          <a:p>
            <a:pPr marL="0" indent="0">
              <a:buNone/>
            </a:pPr>
            <a:r>
              <a:rPr lang="el-GR" sz="1600" b="1" dirty="0" smtClean="0"/>
              <a:t>Εικόνα </a:t>
            </a:r>
            <a:r>
              <a:rPr lang="el-GR" sz="1600" b="1" dirty="0"/>
              <a:t>7. </a:t>
            </a:r>
            <a:r>
              <a:rPr lang="en-US" sz="1600" dirty="0"/>
              <a:t>Wikipedia The Free Encyclopedia. </a:t>
            </a:r>
            <a:r>
              <a:rPr lang="el-GR" sz="1600" dirty="0"/>
              <a:t>Σύνδεσμος: </a:t>
            </a:r>
            <a:r>
              <a:rPr lang="en-US" sz="1600" dirty="0"/>
              <a:t>http://en.wikipedia.org/wiki/Wrasse. </a:t>
            </a:r>
            <a:r>
              <a:rPr lang="el-GR" sz="1600" dirty="0"/>
              <a:t>Πηγή: </a:t>
            </a:r>
            <a:r>
              <a:rPr lang="en-US" sz="1600" dirty="0"/>
              <a:t>http://en.wikipedia.org</a:t>
            </a:r>
          </a:p>
          <a:p>
            <a:pPr marL="0" indent="0">
              <a:buNone/>
            </a:pPr>
            <a:r>
              <a:rPr lang="el-GR" sz="1600" b="1" dirty="0" smtClean="0"/>
              <a:t>Εικόνα </a:t>
            </a:r>
            <a:r>
              <a:rPr lang="el-GR" sz="1600" b="1" dirty="0"/>
              <a:t>8. </a:t>
            </a:r>
            <a:r>
              <a:rPr lang="el-GR" sz="1600" dirty="0"/>
              <a:t>©2015 </a:t>
            </a:r>
            <a:r>
              <a:rPr lang="en-US" sz="1600" dirty="0"/>
              <a:t>Cram.com. </a:t>
            </a:r>
            <a:r>
              <a:rPr lang="el-GR" sz="1600" dirty="0"/>
              <a:t>Σύνδεσμος: </a:t>
            </a:r>
            <a:r>
              <a:rPr lang="en-US" sz="1600" dirty="0"/>
              <a:t>http://www.cram.com/flashcards/g2-and-g4-embryology-anatomy-1550-ccom-2014-1448333. </a:t>
            </a:r>
            <a:r>
              <a:rPr lang="el-GR" sz="1600" dirty="0"/>
              <a:t>Πηγή: </a:t>
            </a:r>
            <a:r>
              <a:rPr lang="en-US" sz="1600" dirty="0"/>
              <a:t>http://www.cram.com.</a:t>
            </a:r>
          </a:p>
          <a:p>
            <a:pPr marL="0" indent="0">
              <a:buNone/>
            </a:pPr>
            <a:r>
              <a:rPr lang="el-GR" sz="1600" b="1" dirty="0" smtClean="0"/>
              <a:t>Εικόνα </a:t>
            </a:r>
            <a:r>
              <a:rPr lang="el-GR" sz="1600" b="1" dirty="0"/>
              <a:t>9. </a:t>
            </a:r>
            <a:r>
              <a:rPr lang="en-US" sz="1600" dirty="0"/>
              <a:t>Wikipedia The Free Encyclopedia. </a:t>
            </a:r>
            <a:r>
              <a:rPr lang="el-GR" sz="1600" dirty="0"/>
              <a:t>Σύνδεσμος: </a:t>
            </a:r>
            <a:r>
              <a:rPr lang="en-US" sz="1600" dirty="0"/>
              <a:t>http://en.wikipedia.org/wiki/SOX2. </a:t>
            </a:r>
            <a:r>
              <a:rPr lang="el-GR" sz="1600" dirty="0"/>
              <a:t>Πηγή: </a:t>
            </a:r>
            <a:r>
              <a:rPr lang="en-US" sz="1600" dirty="0"/>
              <a:t>http://en.wikipedia.org.</a:t>
            </a:r>
          </a:p>
          <a:p>
            <a:pPr marL="0" indent="0">
              <a:buNone/>
            </a:pPr>
            <a:r>
              <a:rPr lang="el-GR" sz="1600" b="1" dirty="0" smtClean="0"/>
              <a:t>Εικόνα </a:t>
            </a:r>
            <a:r>
              <a:rPr lang="el-GR" sz="1600" b="1" dirty="0"/>
              <a:t>10. </a:t>
            </a:r>
            <a:r>
              <a:rPr lang="en-US" sz="1600" dirty="0"/>
              <a:t>Copyrighted.</a:t>
            </a:r>
          </a:p>
          <a:p>
            <a:pPr marL="0" indent="0">
              <a:buNone/>
            </a:pPr>
            <a:endParaRPr lang="en-US" sz="1600" dirty="0"/>
          </a:p>
        </p:txBody>
      </p:sp>
      <p:sp>
        <p:nvSpPr>
          <p:cNvPr id="6" name="Θέση υποσέλιδου 5"/>
          <p:cNvSpPr>
            <a:spLocks noGrp="1"/>
          </p:cNvSpPr>
          <p:nvPr>
            <p:ph type="ftr" sz="quarter" idx="10"/>
          </p:nvPr>
        </p:nvSpPr>
        <p:spPr/>
        <p:txBody>
          <a:bodyPr/>
          <a:lstStyle/>
          <a:p>
            <a:r>
              <a:rPr lang="el-GR" smtClean="0"/>
              <a:t>Ενότητα 4. Η Διαδικασία της Αναπαραγωγής</a:t>
            </a:r>
            <a:endParaRPr lang="en-US"/>
          </a:p>
        </p:txBody>
      </p:sp>
      <p:sp>
        <p:nvSpPr>
          <p:cNvPr id="7" name="Θέση αριθμού διαφάνειας 6"/>
          <p:cNvSpPr>
            <a:spLocks noGrp="1"/>
          </p:cNvSpPr>
          <p:nvPr>
            <p:ph type="sldNum" sz="quarter" idx="11"/>
          </p:nvPr>
        </p:nvSpPr>
        <p:spPr>
          <a:prstGeom prst="rect">
            <a:avLst/>
          </a:prstGeom>
        </p:spPr>
        <p:txBody>
          <a:bodyPr/>
          <a:lstStyle/>
          <a:p>
            <a:fld id="{58A56277-EA16-4AF5-BFB5-E5ECBBB39490}" type="slidenum">
              <a:rPr lang="en-US" smtClean="0"/>
              <a:t>91</a:t>
            </a:fld>
            <a:endParaRPr lang="en-US"/>
          </a:p>
        </p:txBody>
      </p:sp>
    </p:spTree>
    <p:extLst>
      <p:ext uri="{BB962C8B-B14F-4D97-AF65-F5344CB8AC3E}">
        <p14:creationId xmlns:p14="http://schemas.microsoft.com/office/powerpoint/2010/main" val="242988862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506" y="365125"/>
            <a:ext cx="8362950" cy="1325563"/>
          </a:xfrm>
        </p:spPr>
        <p:txBody>
          <a:bodyPr>
            <a:noAutofit/>
          </a:bodyPr>
          <a:lstStyle/>
          <a:p>
            <a:pPr algn="ctr"/>
            <a:r>
              <a:rPr lang="el-GR" sz="4000" b="1" dirty="0"/>
              <a:t>Σημείωμα Χρήσης Έργων </a:t>
            </a:r>
            <a:r>
              <a:rPr lang="el-GR" sz="4000" b="1" dirty="0" smtClean="0"/>
              <a:t>Τρίτων</a:t>
            </a:r>
            <a:r>
              <a:rPr lang="en-US" sz="4000" b="1" dirty="0" smtClean="0"/>
              <a:t> </a:t>
            </a:r>
            <a:r>
              <a:rPr lang="el-GR" sz="4000" b="1" dirty="0" smtClean="0"/>
              <a:t>3</a:t>
            </a:r>
            <a:r>
              <a:rPr lang="en-US" sz="4000" b="1" dirty="0" smtClean="0"/>
              <a:t>/</a:t>
            </a:r>
            <a:r>
              <a:rPr lang="el-GR" sz="4000" b="1" dirty="0" smtClean="0"/>
              <a:t>5</a:t>
            </a:r>
            <a:endParaRPr lang="el-GR" sz="4000" b="1" dirty="0"/>
          </a:p>
        </p:txBody>
      </p:sp>
      <p:sp>
        <p:nvSpPr>
          <p:cNvPr id="3" name="Content Placeholder 2"/>
          <p:cNvSpPr>
            <a:spLocks noGrp="1"/>
          </p:cNvSpPr>
          <p:nvPr>
            <p:ph idx="1"/>
          </p:nvPr>
        </p:nvSpPr>
        <p:spPr>
          <a:xfrm>
            <a:off x="605631" y="1504422"/>
            <a:ext cx="7886700" cy="4635500"/>
          </a:xfrm>
        </p:spPr>
        <p:txBody>
          <a:bodyPr>
            <a:noAutofit/>
          </a:bodyPr>
          <a:lstStyle/>
          <a:p>
            <a:pPr marL="0" indent="0">
              <a:buNone/>
            </a:pPr>
            <a:r>
              <a:rPr lang="el-GR" sz="1600" b="1" dirty="0" smtClean="0"/>
              <a:t>Εικόνα </a:t>
            </a:r>
            <a:r>
              <a:rPr lang="el-GR" sz="1600" b="1" dirty="0" smtClean="0"/>
              <a:t>11</a:t>
            </a:r>
            <a:r>
              <a:rPr lang="el-GR" sz="1600" dirty="0" smtClean="0"/>
              <a:t>: </a:t>
            </a:r>
            <a:r>
              <a:rPr lang="en-US" sz="1600" dirty="0" smtClean="0"/>
              <a:t>Copyright </a:t>
            </a:r>
            <a:r>
              <a:rPr lang="en-US" sz="1600" dirty="0"/>
              <a:t>2010 E</a:t>
            </a:r>
            <a:r>
              <a:rPr lang="el-GR" sz="1600" dirty="0"/>
              <a:t>κδόσεις </a:t>
            </a:r>
            <a:r>
              <a:rPr lang="en-US" sz="1600" dirty="0"/>
              <a:t>Utopia E.</a:t>
            </a:r>
            <a:r>
              <a:rPr lang="el-GR" sz="1600" dirty="0" smtClean="0"/>
              <a:t>Π.Ε. Ζωολογία</a:t>
            </a:r>
            <a:r>
              <a:rPr lang="el-GR" sz="1600" dirty="0"/>
              <a:t>: Ολοκληρωμένες </a:t>
            </a:r>
            <a:r>
              <a:rPr lang="el-GR" sz="1600" dirty="0" smtClean="0"/>
              <a:t>Αρχές</a:t>
            </a:r>
            <a:r>
              <a:rPr lang="en-US" sz="1600" dirty="0" smtClean="0"/>
              <a:t>,</a:t>
            </a:r>
            <a:r>
              <a:rPr lang="el-GR" sz="1600" dirty="0" smtClean="0"/>
              <a:t> </a:t>
            </a:r>
            <a:r>
              <a:rPr lang="en-US" sz="1600" dirty="0" smtClean="0"/>
              <a:t>Hickman</a:t>
            </a:r>
            <a:r>
              <a:rPr lang="en-US" sz="1600" dirty="0"/>
              <a:t>, Roberts, Keen, Larson, </a:t>
            </a:r>
            <a:r>
              <a:rPr lang="en-US" sz="1600" dirty="0" err="1"/>
              <a:t>L’Anson</a:t>
            </a:r>
            <a:r>
              <a:rPr lang="en-US" sz="1600" dirty="0"/>
              <a:t>, </a:t>
            </a:r>
            <a:r>
              <a:rPr lang="en-US" sz="1600" dirty="0" err="1"/>
              <a:t>Eisenhour</a:t>
            </a:r>
            <a:r>
              <a:rPr lang="el-GR" sz="1600" dirty="0"/>
              <a:t>, </a:t>
            </a:r>
            <a:r>
              <a:rPr lang="en-US" sz="1600" dirty="0"/>
              <a:t>ISBN: </a:t>
            </a:r>
            <a:r>
              <a:rPr lang="en-US" sz="1600" dirty="0" smtClean="0"/>
              <a:t>978-960-99280-3-8</a:t>
            </a:r>
            <a:r>
              <a:rPr lang="el-GR" sz="1600" dirty="0" smtClean="0"/>
              <a:t>.</a:t>
            </a:r>
            <a:r>
              <a:rPr lang="en-US" sz="1600" dirty="0" smtClean="0"/>
              <a:t> </a:t>
            </a:r>
            <a:endParaRPr lang="el-GR" sz="1600" dirty="0" smtClean="0"/>
          </a:p>
          <a:p>
            <a:pPr marL="0" indent="0">
              <a:buNone/>
            </a:pPr>
            <a:r>
              <a:rPr lang="el-GR" sz="1600" b="1" dirty="0"/>
              <a:t>Εικόνα </a:t>
            </a:r>
            <a:r>
              <a:rPr lang="el-GR" sz="1600" b="1" dirty="0" smtClean="0"/>
              <a:t>12</a:t>
            </a:r>
            <a:r>
              <a:rPr lang="el-GR" sz="1600" dirty="0" smtClean="0"/>
              <a:t>: </a:t>
            </a:r>
            <a:r>
              <a:rPr lang="en-US" sz="1600" dirty="0"/>
              <a:t>Copyright 2010 E</a:t>
            </a:r>
            <a:r>
              <a:rPr lang="el-GR" sz="1600" dirty="0" err="1"/>
              <a:t>κδόσεις</a:t>
            </a:r>
            <a:r>
              <a:rPr lang="el-GR" sz="1600" dirty="0"/>
              <a:t> </a:t>
            </a:r>
            <a:r>
              <a:rPr lang="en-US" sz="1600" dirty="0"/>
              <a:t>Utopia E.</a:t>
            </a:r>
            <a:r>
              <a:rPr lang="el-GR" sz="1600" dirty="0"/>
              <a:t>Π.Ε. Ζωολογία: Ολοκληρωμένες Αρχές, </a:t>
            </a:r>
            <a:r>
              <a:rPr lang="en-US" sz="1600" dirty="0"/>
              <a:t>Hickman, Roberts, Keen, Larson, </a:t>
            </a:r>
            <a:r>
              <a:rPr lang="en-US" sz="1600" dirty="0" err="1"/>
              <a:t>L’Anson</a:t>
            </a:r>
            <a:r>
              <a:rPr lang="en-US" sz="1600" dirty="0"/>
              <a:t>, </a:t>
            </a:r>
            <a:r>
              <a:rPr lang="en-US" sz="1600" dirty="0" err="1"/>
              <a:t>Eisenhour</a:t>
            </a:r>
            <a:r>
              <a:rPr lang="en-US" sz="1600" dirty="0"/>
              <a:t>, ISBN: 978-960-99280-3-8. </a:t>
            </a:r>
          </a:p>
          <a:p>
            <a:pPr marL="0" indent="0">
              <a:buNone/>
            </a:pPr>
            <a:r>
              <a:rPr lang="el-GR" sz="1600" b="1" dirty="0" smtClean="0"/>
              <a:t>Εικόνα 13: </a:t>
            </a:r>
            <a:r>
              <a:rPr lang="en-US" sz="1600" dirty="0"/>
              <a:t>Copyright 2010 E</a:t>
            </a:r>
            <a:r>
              <a:rPr lang="el-GR" sz="1600" dirty="0" err="1"/>
              <a:t>κδόσεις</a:t>
            </a:r>
            <a:r>
              <a:rPr lang="el-GR" sz="1600" dirty="0"/>
              <a:t> </a:t>
            </a:r>
            <a:r>
              <a:rPr lang="en-US" sz="1600" dirty="0"/>
              <a:t>Utopia E.</a:t>
            </a:r>
            <a:r>
              <a:rPr lang="el-GR" sz="1600" dirty="0"/>
              <a:t>Π.Ε. Ζωολογία: Ολοκληρωμένες Αρχές, </a:t>
            </a:r>
            <a:r>
              <a:rPr lang="en-US" sz="1600" dirty="0"/>
              <a:t>Hickman, Roberts, Keen, Larson, </a:t>
            </a:r>
            <a:r>
              <a:rPr lang="en-US" sz="1600" dirty="0" err="1"/>
              <a:t>L’Anson</a:t>
            </a:r>
            <a:r>
              <a:rPr lang="en-US" sz="1600" dirty="0"/>
              <a:t>, </a:t>
            </a:r>
            <a:r>
              <a:rPr lang="en-US" sz="1600" dirty="0" err="1"/>
              <a:t>Eisenhour</a:t>
            </a:r>
            <a:r>
              <a:rPr lang="en-US" sz="1600" dirty="0"/>
              <a:t>, ISBN: 978-960-99280-3-8. </a:t>
            </a:r>
          </a:p>
          <a:p>
            <a:pPr marL="0" indent="0">
              <a:buNone/>
            </a:pPr>
            <a:r>
              <a:rPr lang="el-GR" sz="1600" b="1" dirty="0" smtClean="0"/>
              <a:t>Εικόνα 14: </a:t>
            </a:r>
            <a:r>
              <a:rPr lang="en-US" sz="1600" dirty="0"/>
              <a:t>Copyright 2010 E</a:t>
            </a:r>
            <a:r>
              <a:rPr lang="el-GR" sz="1600" dirty="0" err="1"/>
              <a:t>κδόσεις</a:t>
            </a:r>
            <a:r>
              <a:rPr lang="el-GR" sz="1600" dirty="0"/>
              <a:t> </a:t>
            </a:r>
            <a:r>
              <a:rPr lang="en-US" sz="1600" dirty="0"/>
              <a:t>Utopia E.</a:t>
            </a:r>
            <a:r>
              <a:rPr lang="el-GR" sz="1600" dirty="0"/>
              <a:t>Π.Ε. Ζωολογία: Ολοκληρωμένες Αρχές, </a:t>
            </a:r>
            <a:r>
              <a:rPr lang="en-US" sz="1600" dirty="0"/>
              <a:t>Hickman, Roberts, Keen, Larson, </a:t>
            </a:r>
            <a:r>
              <a:rPr lang="en-US" sz="1600" dirty="0" err="1"/>
              <a:t>L’Anson</a:t>
            </a:r>
            <a:r>
              <a:rPr lang="en-US" sz="1600" dirty="0"/>
              <a:t>, </a:t>
            </a:r>
            <a:r>
              <a:rPr lang="en-US" sz="1600" dirty="0" err="1"/>
              <a:t>Eisenhour</a:t>
            </a:r>
            <a:r>
              <a:rPr lang="en-US" sz="1600" dirty="0"/>
              <a:t>, ISBN: 978-960-99280-3-8. </a:t>
            </a:r>
          </a:p>
          <a:p>
            <a:pPr marL="0" indent="0">
              <a:buNone/>
            </a:pPr>
            <a:r>
              <a:rPr lang="el-GR" sz="1600" b="1" dirty="0" smtClean="0"/>
              <a:t>Εικόνα 15: </a:t>
            </a:r>
            <a:r>
              <a:rPr lang="en-US" sz="1600" dirty="0"/>
              <a:t>Copyright 2010 E</a:t>
            </a:r>
            <a:r>
              <a:rPr lang="el-GR" sz="1600" dirty="0" err="1"/>
              <a:t>κδόσεις</a:t>
            </a:r>
            <a:r>
              <a:rPr lang="el-GR" sz="1600" dirty="0"/>
              <a:t> </a:t>
            </a:r>
            <a:r>
              <a:rPr lang="en-US" sz="1600" dirty="0"/>
              <a:t>Utopia E.</a:t>
            </a:r>
            <a:r>
              <a:rPr lang="el-GR" sz="1600" dirty="0"/>
              <a:t>Π.Ε. Ζωολογία: Ολοκληρωμένες Αρχές, </a:t>
            </a:r>
            <a:r>
              <a:rPr lang="en-US" sz="1600" dirty="0"/>
              <a:t>Hickman, Roberts, Keen, Larson, </a:t>
            </a:r>
            <a:r>
              <a:rPr lang="en-US" sz="1600" dirty="0" err="1"/>
              <a:t>L’Anson</a:t>
            </a:r>
            <a:r>
              <a:rPr lang="en-US" sz="1600" dirty="0"/>
              <a:t>, </a:t>
            </a:r>
            <a:r>
              <a:rPr lang="en-US" sz="1600" dirty="0" err="1"/>
              <a:t>Eisenhour</a:t>
            </a:r>
            <a:r>
              <a:rPr lang="en-US" sz="1600" dirty="0"/>
              <a:t>, ISBN: 978-960-99280-3-8. </a:t>
            </a:r>
          </a:p>
          <a:p>
            <a:pPr marL="0" indent="0">
              <a:buNone/>
            </a:pPr>
            <a:r>
              <a:rPr lang="el-GR" sz="1600" b="1" dirty="0" smtClean="0"/>
              <a:t>Εικόνα 16: </a:t>
            </a:r>
            <a:r>
              <a:rPr lang="en-US" sz="1600" dirty="0" smtClean="0"/>
              <a:t>Copyright </a:t>
            </a:r>
            <a:r>
              <a:rPr lang="en-US" sz="1600" dirty="0"/>
              <a:t>© 2013 superagatoide.altevista.org. </a:t>
            </a:r>
            <a:r>
              <a:rPr lang="el-GR" sz="1600" dirty="0" smtClean="0"/>
              <a:t>Σύνδεσμος: </a:t>
            </a:r>
            <a:r>
              <a:rPr lang="en-US" sz="1600" dirty="0"/>
              <a:t>http://superagatoide.altervista.org/maschile.html. </a:t>
            </a:r>
            <a:r>
              <a:rPr lang="el-GR" sz="1600" dirty="0"/>
              <a:t>Π</a:t>
            </a:r>
            <a:r>
              <a:rPr lang="el-GR" sz="1600" dirty="0" smtClean="0"/>
              <a:t>ηγή: </a:t>
            </a:r>
            <a:r>
              <a:rPr lang="en-US" sz="1600" dirty="0"/>
              <a:t>http://</a:t>
            </a:r>
            <a:r>
              <a:rPr lang="en-US" sz="1600" dirty="0" smtClean="0"/>
              <a:t>superagatoide.altervista.org</a:t>
            </a:r>
            <a:r>
              <a:rPr lang="el-GR" sz="1600" dirty="0" smtClean="0"/>
              <a:t>.</a:t>
            </a:r>
            <a:endParaRPr lang="en-US" sz="1600" dirty="0"/>
          </a:p>
          <a:p>
            <a:pPr marL="0" indent="0">
              <a:buNone/>
            </a:pPr>
            <a:r>
              <a:rPr lang="el-GR" sz="1600" b="1" dirty="0" smtClean="0"/>
              <a:t>Εικόνα 17: </a:t>
            </a:r>
            <a:r>
              <a:rPr lang="en-US" sz="1600" dirty="0"/>
              <a:t>Copyright 2010 E</a:t>
            </a:r>
            <a:r>
              <a:rPr lang="el-GR" sz="1600" dirty="0" err="1"/>
              <a:t>κδόσεις</a:t>
            </a:r>
            <a:r>
              <a:rPr lang="el-GR" sz="1600" dirty="0"/>
              <a:t> </a:t>
            </a:r>
            <a:r>
              <a:rPr lang="en-US" sz="1600" dirty="0"/>
              <a:t>Utopia E.</a:t>
            </a:r>
            <a:r>
              <a:rPr lang="el-GR" sz="1600" dirty="0"/>
              <a:t>Π.Ε. Ζωολογία: Ολοκληρωμένες Αρχές, </a:t>
            </a:r>
            <a:r>
              <a:rPr lang="en-US" sz="1600" dirty="0"/>
              <a:t>Hickman, Roberts, Keen, Larson, </a:t>
            </a:r>
            <a:r>
              <a:rPr lang="en-US" sz="1600" dirty="0" err="1"/>
              <a:t>L’Anson</a:t>
            </a:r>
            <a:r>
              <a:rPr lang="en-US" sz="1600" dirty="0"/>
              <a:t>, </a:t>
            </a:r>
            <a:r>
              <a:rPr lang="en-US" sz="1600" dirty="0" err="1"/>
              <a:t>Eisenhour</a:t>
            </a:r>
            <a:r>
              <a:rPr lang="en-US" sz="1600" dirty="0"/>
              <a:t>, ISBN: 978-960-99280-3-8. </a:t>
            </a:r>
          </a:p>
          <a:p>
            <a:pPr marL="0" indent="0">
              <a:buNone/>
            </a:pPr>
            <a:endParaRPr lang="el-GR" sz="1600" dirty="0"/>
          </a:p>
          <a:p>
            <a:pPr marL="0" indent="0">
              <a:buNone/>
            </a:pPr>
            <a:endParaRPr lang="el-GR" sz="1600" dirty="0"/>
          </a:p>
        </p:txBody>
      </p:sp>
      <p:sp>
        <p:nvSpPr>
          <p:cNvPr id="6" name="Θέση υποσέλιδου 5"/>
          <p:cNvSpPr>
            <a:spLocks noGrp="1"/>
          </p:cNvSpPr>
          <p:nvPr>
            <p:ph type="ftr" sz="quarter" idx="10"/>
          </p:nvPr>
        </p:nvSpPr>
        <p:spPr/>
        <p:txBody>
          <a:bodyPr/>
          <a:lstStyle/>
          <a:p>
            <a:r>
              <a:rPr lang="el-GR" smtClean="0"/>
              <a:t>Ενότητα 4. Η Διαδικασία της Αναπαραγωγής</a:t>
            </a:r>
            <a:endParaRPr lang="en-US"/>
          </a:p>
        </p:txBody>
      </p:sp>
      <p:sp>
        <p:nvSpPr>
          <p:cNvPr id="7" name="Θέση αριθμού διαφάνειας 6"/>
          <p:cNvSpPr>
            <a:spLocks noGrp="1"/>
          </p:cNvSpPr>
          <p:nvPr>
            <p:ph type="sldNum" sz="quarter" idx="11"/>
          </p:nvPr>
        </p:nvSpPr>
        <p:spPr>
          <a:prstGeom prst="rect">
            <a:avLst/>
          </a:prstGeom>
        </p:spPr>
        <p:txBody>
          <a:bodyPr/>
          <a:lstStyle/>
          <a:p>
            <a:fld id="{58A56277-EA16-4AF5-BFB5-E5ECBBB39490}" type="slidenum">
              <a:rPr lang="en-US" smtClean="0"/>
              <a:t>92</a:t>
            </a:fld>
            <a:endParaRPr lang="en-US"/>
          </a:p>
        </p:txBody>
      </p:sp>
    </p:spTree>
    <p:extLst>
      <p:ext uri="{BB962C8B-B14F-4D97-AF65-F5344CB8AC3E}">
        <p14:creationId xmlns:p14="http://schemas.microsoft.com/office/powerpoint/2010/main" val="417987263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391" y="350837"/>
            <a:ext cx="8295217" cy="1325563"/>
          </a:xfrm>
        </p:spPr>
        <p:txBody>
          <a:bodyPr>
            <a:noAutofit/>
          </a:bodyPr>
          <a:lstStyle/>
          <a:p>
            <a:pPr algn="ctr"/>
            <a:r>
              <a:rPr lang="el-GR" sz="4000" b="1" dirty="0"/>
              <a:t>Σημείωμα Χρήσης Έργων </a:t>
            </a:r>
            <a:r>
              <a:rPr lang="el-GR" sz="4000" b="1" dirty="0" smtClean="0"/>
              <a:t>Τρίτων</a:t>
            </a:r>
            <a:r>
              <a:rPr lang="en-US" sz="4000" b="1" dirty="0" smtClean="0"/>
              <a:t> </a:t>
            </a:r>
            <a:r>
              <a:rPr lang="el-GR" sz="4000" b="1" dirty="0" smtClean="0"/>
              <a:t>4</a:t>
            </a:r>
            <a:r>
              <a:rPr lang="en-US" sz="4000" b="1" dirty="0" smtClean="0"/>
              <a:t>/</a:t>
            </a:r>
            <a:r>
              <a:rPr lang="el-GR" sz="4000" b="1" dirty="0" smtClean="0"/>
              <a:t>5</a:t>
            </a:r>
            <a:endParaRPr lang="el-GR" sz="4000" b="1" dirty="0"/>
          </a:p>
        </p:txBody>
      </p:sp>
      <p:sp>
        <p:nvSpPr>
          <p:cNvPr id="3" name="Content Placeholder 2"/>
          <p:cNvSpPr>
            <a:spLocks noGrp="1"/>
          </p:cNvSpPr>
          <p:nvPr>
            <p:ph idx="1"/>
          </p:nvPr>
        </p:nvSpPr>
        <p:spPr/>
        <p:txBody>
          <a:bodyPr>
            <a:noAutofit/>
          </a:bodyPr>
          <a:lstStyle/>
          <a:p>
            <a:pPr marL="0" indent="0">
              <a:buNone/>
            </a:pPr>
            <a:r>
              <a:rPr lang="el-GR" sz="1600" b="1" dirty="0" smtClean="0"/>
              <a:t>Εικόνα </a:t>
            </a:r>
            <a:r>
              <a:rPr lang="el-GR" sz="1600" b="1" dirty="0"/>
              <a:t>18: </a:t>
            </a:r>
            <a:r>
              <a:rPr lang="en-US" sz="1600" dirty="0" smtClean="0"/>
              <a:t>Copyrighted.</a:t>
            </a:r>
            <a:endParaRPr lang="el-GR" sz="1600" dirty="0"/>
          </a:p>
          <a:p>
            <a:pPr marL="0" indent="0">
              <a:buNone/>
            </a:pPr>
            <a:r>
              <a:rPr lang="el-GR" sz="1600" b="1" dirty="0"/>
              <a:t>Εικόνα 19: </a:t>
            </a:r>
            <a:r>
              <a:rPr lang="en-US" sz="1600" dirty="0"/>
              <a:t>© 2015 Macmillan Publishers Limited. All Rights Reserved. </a:t>
            </a:r>
            <a:r>
              <a:rPr lang="el-GR" sz="1600" dirty="0"/>
              <a:t>Σύνδεσμος: </a:t>
            </a:r>
            <a:r>
              <a:rPr lang="en-US" sz="1600" dirty="0"/>
              <a:t>http://www.nature.com/nrn/journal/v3/n6/fig_tab/nrn846_F1.html. </a:t>
            </a:r>
            <a:r>
              <a:rPr lang="el-GR" sz="1600" dirty="0"/>
              <a:t>Πηγή: </a:t>
            </a:r>
            <a:r>
              <a:rPr lang="en-US" sz="1600" dirty="0"/>
              <a:t>http://www.nature.com. </a:t>
            </a:r>
          </a:p>
          <a:p>
            <a:pPr marL="0" indent="0">
              <a:buNone/>
            </a:pPr>
            <a:r>
              <a:rPr lang="en-US" sz="1600" dirty="0" smtClean="0"/>
              <a:t>Copyright </a:t>
            </a:r>
            <a:r>
              <a:rPr lang="en-US" sz="1600" dirty="0"/>
              <a:t>2014 © Complete Hormone Solutions: </a:t>
            </a:r>
            <a:r>
              <a:rPr lang="el-GR" sz="1600" dirty="0"/>
              <a:t>Σύνδεσμος: </a:t>
            </a:r>
            <a:r>
              <a:rPr lang="en-US" sz="1600" dirty="0"/>
              <a:t>http://completehormonesolutions.com/the-bioidentical-hormone-debate-are-bioidentical-bioidentical-hormones-estradiol-estriol-and-progesterone-safer-or-more-efficacious-than-commonly-used-synthetic-versions-in-hormone-replacement-th-2/. </a:t>
            </a:r>
            <a:r>
              <a:rPr lang="el-GR" sz="1600" dirty="0"/>
              <a:t>Πηγή: </a:t>
            </a:r>
            <a:r>
              <a:rPr lang="en-US" sz="1600" dirty="0"/>
              <a:t>http://completehormonesolutions.com</a:t>
            </a:r>
          </a:p>
          <a:p>
            <a:pPr marL="0" indent="0">
              <a:buNone/>
            </a:pPr>
            <a:r>
              <a:rPr lang="el-GR" sz="1600" b="1" dirty="0" smtClean="0"/>
              <a:t>Εικόνα </a:t>
            </a:r>
            <a:r>
              <a:rPr lang="el-GR" sz="1600" b="1" dirty="0"/>
              <a:t>20: </a:t>
            </a:r>
            <a:r>
              <a:rPr lang="en-US" sz="1600" dirty="0"/>
              <a:t>Copyright 2010 E</a:t>
            </a:r>
            <a:r>
              <a:rPr lang="el-GR" sz="1600" dirty="0" err="1"/>
              <a:t>κδόσεις</a:t>
            </a:r>
            <a:r>
              <a:rPr lang="el-GR" sz="1600" dirty="0"/>
              <a:t> </a:t>
            </a:r>
            <a:r>
              <a:rPr lang="en-US" sz="1600" dirty="0"/>
              <a:t>Utopia E.</a:t>
            </a:r>
            <a:r>
              <a:rPr lang="el-GR" sz="1600" dirty="0"/>
              <a:t>Π.Ε. Ζωολογία: Ολοκληρωμένες Αρχές, </a:t>
            </a:r>
            <a:r>
              <a:rPr lang="en-US" sz="1600" dirty="0"/>
              <a:t>Hickman, Roberts, Keen, Larson, </a:t>
            </a:r>
            <a:r>
              <a:rPr lang="en-US" sz="1600" dirty="0" err="1"/>
              <a:t>L’Anson</a:t>
            </a:r>
            <a:r>
              <a:rPr lang="en-US" sz="1600" dirty="0"/>
              <a:t>, </a:t>
            </a:r>
            <a:r>
              <a:rPr lang="en-US" sz="1600" dirty="0" err="1"/>
              <a:t>Eisenhour</a:t>
            </a:r>
            <a:r>
              <a:rPr lang="en-US" sz="1600" dirty="0"/>
              <a:t>, ISBN: 978-960-99280-3-8. </a:t>
            </a:r>
          </a:p>
          <a:p>
            <a:pPr marL="0" indent="0">
              <a:buNone/>
            </a:pPr>
            <a:r>
              <a:rPr lang="el-GR" sz="1600" b="1" dirty="0" smtClean="0"/>
              <a:t>Εικόνα 21: </a:t>
            </a:r>
            <a:r>
              <a:rPr lang="en-US" sz="1600" dirty="0" smtClean="0"/>
              <a:t>Copyrighted.</a:t>
            </a:r>
          </a:p>
          <a:p>
            <a:pPr marL="0" indent="0">
              <a:buNone/>
            </a:pPr>
            <a:r>
              <a:rPr lang="el-GR" sz="1600" b="1" dirty="0" smtClean="0"/>
              <a:t>Εικόνα 22</a:t>
            </a:r>
            <a:r>
              <a:rPr lang="el-GR" sz="1600" dirty="0" smtClean="0"/>
              <a:t>: </a:t>
            </a:r>
            <a:r>
              <a:rPr lang="en-US" sz="1600" dirty="0" smtClean="0"/>
              <a:t>Copyright 2010 E</a:t>
            </a:r>
            <a:r>
              <a:rPr lang="el-GR" sz="1600" dirty="0" err="1" smtClean="0"/>
              <a:t>κδόσεις</a:t>
            </a:r>
            <a:r>
              <a:rPr lang="el-GR" sz="1600" dirty="0" smtClean="0"/>
              <a:t> </a:t>
            </a:r>
            <a:r>
              <a:rPr lang="en-US" sz="1600" dirty="0" smtClean="0"/>
              <a:t>Utopia E.</a:t>
            </a:r>
            <a:r>
              <a:rPr lang="el-GR" sz="1600" dirty="0" smtClean="0"/>
              <a:t>Π.Ε. Ζωολογία: Ολοκληρωμένες Αρχές, </a:t>
            </a:r>
            <a:r>
              <a:rPr lang="en-US" sz="1600" dirty="0" smtClean="0"/>
              <a:t>Hickman, Roberts, Keen, Larson, </a:t>
            </a:r>
            <a:r>
              <a:rPr lang="en-US" sz="1600" dirty="0" err="1" smtClean="0"/>
              <a:t>L’Anson</a:t>
            </a:r>
            <a:r>
              <a:rPr lang="en-US" sz="1600" dirty="0" smtClean="0"/>
              <a:t>, </a:t>
            </a:r>
            <a:r>
              <a:rPr lang="en-US" sz="1600" dirty="0" err="1" smtClean="0"/>
              <a:t>Eisenhour</a:t>
            </a:r>
            <a:r>
              <a:rPr lang="en-US" sz="1600" dirty="0" smtClean="0"/>
              <a:t>, ISBN: 978-960-99280-3-8. </a:t>
            </a:r>
            <a:endParaRPr lang="en-US" sz="1600" dirty="0"/>
          </a:p>
        </p:txBody>
      </p:sp>
      <p:sp>
        <p:nvSpPr>
          <p:cNvPr id="6" name="Θέση υποσέλιδου 5"/>
          <p:cNvSpPr>
            <a:spLocks noGrp="1"/>
          </p:cNvSpPr>
          <p:nvPr>
            <p:ph type="ftr" sz="quarter" idx="10"/>
          </p:nvPr>
        </p:nvSpPr>
        <p:spPr/>
        <p:txBody>
          <a:bodyPr/>
          <a:lstStyle/>
          <a:p>
            <a:r>
              <a:rPr lang="el-GR" smtClean="0"/>
              <a:t>Ενότητα 4. Η Διαδικασία της Αναπαραγωγής</a:t>
            </a:r>
            <a:endParaRPr lang="en-US"/>
          </a:p>
        </p:txBody>
      </p:sp>
      <p:sp>
        <p:nvSpPr>
          <p:cNvPr id="7" name="Θέση αριθμού διαφάνειας 6"/>
          <p:cNvSpPr>
            <a:spLocks noGrp="1"/>
          </p:cNvSpPr>
          <p:nvPr>
            <p:ph type="sldNum" sz="quarter" idx="11"/>
          </p:nvPr>
        </p:nvSpPr>
        <p:spPr>
          <a:prstGeom prst="rect">
            <a:avLst/>
          </a:prstGeom>
        </p:spPr>
        <p:txBody>
          <a:bodyPr/>
          <a:lstStyle/>
          <a:p>
            <a:fld id="{58A56277-EA16-4AF5-BFB5-E5ECBBB39490}" type="slidenum">
              <a:rPr lang="en-US" smtClean="0"/>
              <a:t>93</a:t>
            </a:fld>
            <a:endParaRPr lang="en-US"/>
          </a:p>
        </p:txBody>
      </p:sp>
    </p:spTree>
    <p:extLst>
      <p:ext uri="{BB962C8B-B14F-4D97-AF65-F5344CB8AC3E}">
        <p14:creationId xmlns:p14="http://schemas.microsoft.com/office/powerpoint/2010/main" val="130096544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991" y="425449"/>
            <a:ext cx="8346017" cy="1325563"/>
          </a:xfrm>
        </p:spPr>
        <p:txBody>
          <a:bodyPr>
            <a:noAutofit/>
          </a:bodyPr>
          <a:lstStyle/>
          <a:p>
            <a:pPr algn="ctr"/>
            <a:r>
              <a:rPr lang="el-GR" sz="4000" b="1" dirty="0"/>
              <a:t>Σημείωμα Χρήσης Έργων </a:t>
            </a:r>
            <a:r>
              <a:rPr lang="el-GR" sz="4000" b="1" dirty="0" smtClean="0"/>
              <a:t>Τρίτων</a:t>
            </a:r>
            <a:r>
              <a:rPr lang="en-US" sz="4000" b="1" dirty="0" smtClean="0"/>
              <a:t> </a:t>
            </a:r>
            <a:r>
              <a:rPr lang="el-GR" sz="4000" b="1" dirty="0" smtClean="0"/>
              <a:t>5</a:t>
            </a:r>
            <a:r>
              <a:rPr lang="en-US" sz="4000" b="1" dirty="0" smtClean="0"/>
              <a:t>/</a:t>
            </a:r>
            <a:r>
              <a:rPr lang="el-GR" sz="4000" b="1" dirty="0" smtClean="0"/>
              <a:t>5</a:t>
            </a:r>
            <a:endParaRPr lang="el-GR" sz="4000" b="1" dirty="0"/>
          </a:p>
        </p:txBody>
      </p:sp>
      <p:sp>
        <p:nvSpPr>
          <p:cNvPr id="3" name="Content Placeholder 2"/>
          <p:cNvSpPr>
            <a:spLocks noGrp="1"/>
          </p:cNvSpPr>
          <p:nvPr>
            <p:ph idx="1"/>
          </p:nvPr>
        </p:nvSpPr>
        <p:spPr/>
        <p:txBody>
          <a:bodyPr>
            <a:noAutofit/>
          </a:bodyPr>
          <a:lstStyle/>
          <a:p>
            <a:pPr marL="0" indent="0">
              <a:buNone/>
            </a:pPr>
            <a:r>
              <a:rPr lang="el-GR" sz="1600" b="1" dirty="0" smtClean="0"/>
              <a:t>Εικόνα </a:t>
            </a:r>
            <a:r>
              <a:rPr lang="el-GR" sz="1600" b="1" dirty="0"/>
              <a:t>23: </a:t>
            </a:r>
            <a:r>
              <a:rPr lang="en-US" sz="1600" dirty="0"/>
              <a:t>Copyrighted.</a:t>
            </a:r>
          </a:p>
          <a:p>
            <a:pPr marL="0" indent="0">
              <a:buNone/>
            </a:pPr>
            <a:r>
              <a:rPr lang="el-GR" sz="1600" b="1" dirty="0"/>
              <a:t>Εικόνα 24: </a:t>
            </a:r>
            <a:r>
              <a:rPr lang="en-US" sz="1600" dirty="0"/>
              <a:t>Copyright 2010 E</a:t>
            </a:r>
            <a:r>
              <a:rPr lang="el-GR" sz="1600" dirty="0" err="1"/>
              <a:t>κδόσεις</a:t>
            </a:r>
            <a:r>
              <a:rPr lang="el-GR" sz="1600" dirty="0"/>
              <a:t> </a:t>
            </a:r>
            <a:r>
              <a:rPr lang="en-US" sz="1600" dirty="0"/>
              <a:t>Utopia E.</a:t>
            </a:r>
            <a:r>
              <a:rPr lang="el-GR" sz="1600" dirty="0"/>
              <a:t>Π.Ε. Ζωολογία: Ολοκληρωμένες Αρχές, </a:t>
            </a:r>
            <a:r>
              <a:rPr lang="en-US" sz="1600" dirty="0"/>
              <a:t>Hickman, Roberts, Keen, Larson, </a:t>
            </a:r>
            <a:r>
              <a:rPr lang="en-US" sz="1600" dirty="0" err="1"/>
              <a:t>L’Anson</a:t>
            </a:r>
            <a:r>
              <a:rPr lang="en-US" sz="1600" dirty="0"/>
              <a:t>, </a:t>
            </a:r>
            <a:r>
              <a:rPr lang="en-US" sz="1600" dirty="0" err="1"/>
              <a:t>Eisenhour</a:t>
            </a:r>
            <a:r>
              <a:rPr lang="en-US" sz="1600" dirty="0"/>
              <a:t>, ISBN: 978-960-99280-3-8. </a:t>
            </a:r>
          </a:p>
          <a:p>
            <a:pPr marL="0" indent="0">
              <a:buNone/>
            </a:pPr>
            <a:r>
              <a:rPr lang="el-GR" sz="1600" b="1" dirty="0"/>
              <a:t>Εικόνα 25: </a:t>
            </a:r>
            <a:r>
              <a:rPr lang="en-US" sz="1600" dirty="0"/>
              <a:t>Copyright 2010 E</a:t>
            </a:r>
            <a:r>
              <a:rPr lang="el-GR" sz="1600" dirty="0" err="1"/>
              <a:t>κδόσεις</a:t>
            </a:r>
            <a:r>
              <a:rPr lang="el-GR" sz="1600" dirty="0"/>
              <a:t> </a:t>
            </a:r>
            <a:r>
              <a:rPr lang="en-US" sz="1600" dirty="0"/>
              <a:t>Utopia E.</a:t>
            </a:r>
            <a:r>
              <a:rPr lang="el-GR" sz="1600" dirty="0"/>
              <a:t>Π.Ε. Ζωολογία: Ολοκληρωμένες Αρχές, </a:t>
            </a:r>
            <a:r>
              <a:rPr lang="en-US" sz="1600" dirty="0"/>
              <a:t>Hickman, Roberts, Keen, Larson, </a:t>
            </a:r>
            <a:r>
              <a:rPr lang="en-US" sz="1600" dirty="0" err="1"/>
              <a:t>L’Anson</a:t>
            </a:r>
            <a:r>
              <a:rPr lang="en-US" sz="1600" dirty="0"/>
              <a:t>, </a:t>
            </a:r>
            <a:r>
              <a:rPr lang="en-US" sz="1600" dirty="0" err="1"/>
              <a:t>Eisenhour</a:t>
            </a:r>
            <a:r>
              <a:rPr lang="en-US" sz="1600" dirty="0"/>
              <a:t>, ISBN: 978-960-99280-3-8. </a:t>
            </a:r>
          </a:p>
          <a:p>
            <a:pPr marL="0" indent="0">
              <a:buNone/>
            </a:pPr>
            <a:r>
              <a:rPr lang="el-GR" sz="1600" b="1" dirty="0" smtClean="0"/>
              <a:t>Εικόνα </a:t>
            </a:r>
            <a:r>
              <a:rPr lang="el-GR" sz="1600" b="1" dirty="0"/>
              <a:t>26: </a:t>
            </a:r>
            <a:r>
              <a:rPr lang="en-US" sz="1600" dirty="0"/>
              <a:t>Copyright 2010 E</a:t>
            </a:r>
            <a:r>
              <a:rPr lang="el-GR" sz="1600" dirty="0" err="1"/>
              <a:t>κδόσεις</a:t>
            </a:r>
            <a:r>
              <a:rPr lang="el-GR" sz="1600" dirty="0"/>
              <a:t> </a:t>
            </a:r>
            <a:r>
              <a:rPr lang="en-US" sz="1600" dirty="0"/>
              <a:t>Utopia E.</a:t>
            </a:r>
            <a:r>
              <a:rPr lang="el-GR" sz="1600" dirty="0"/>
              <a:t>Π.Ε. Ζωολογία: Ολοκληρωμένες Αρχές, </a:t>
            </a:r>
            <a:r>
              <a:rPr lang="en-US" sz="1600" dirty="0"/>
              <a:t>Hickman, Roberts, Keen, Larson, </a:t>
            </a:r>
            <a:r>
              <a:rPr lang="en-US" sz="1600" dirty="0" err="1"/>
              <a:t>L’Anson</a:t>
            </a:r>
            <a:r>
              <a:rPr lang="en-US" sz="1600" dirty="0"/>
              <a:t>, </a:t>
            </a:r>
            <a:r>
              <a:rPr lang="en-US" sz="1600" dirty="0" err="1"/>
              <a:t>Eisenhour</a:t>
            </a:r>
            <a:r>
              <a:rPr lang="en-US" sz="1600" dirty="0"/>
              <a:t>, ISBN: 978-960-99280-3-8. </a:t>
            </a:r>
          </a:p>
          <a:p>
            <a:pPr marL="0" indent="0">
              <a:buNone/>
            </a:pPr>
            <a:r>
              <a:rPr lang="el-GR" sz="1600" b="1" dirty="0" smtClean="0"/>
              <a:t>Εικόνα </a:t>
            </a:r>
            <a:r>
              <a:rPr lang="el-GR" sz="1600" b="1" dirty="0"/>
              <a:t>27: </a:t>
            </a:r>
            <a:r>
              <a:rPr lang="en-US" sz="1600" dirty="0"/>
              <a:t>Copyright 2010 E</a:t>
            </a:r>
            <a:r>
              <a:rPr lang="el-GR" sz="1600" dirty="0" err="1"/>
              <a:t>κδόσεις</a:t>
            </a:r>
            <a:r>
              <a:rPr lang="el-GR" sz="1600" dirty="0"/>
              <a:t> </a:t>
            </a:r>
            <a:r>
              <a:rPr lang="en-US" sz="1600" dirty="0"/>
              <a:t>Utopia E.</a:t>
            </a:r>
            <a:r>
              <a:rPr lang="el-GR" sz="1600" dirty="0"/>
              <a:t>Π.Ε. Ζωολογία: Ολοκληρωμένες Αρχές, </a:t>
            </a:r>
            <a:r>
              <a:rPr lang="en-US" sz="1600" dirty="0"/>
              <a:t>Hickman, Roberts, Keen, Larson, </a:t>
            </a:r>
            <a:r>
              <a:rPr lang="en-US" sz="1600" dirty="0" err="1"/>
              <a:t>L’Anson</a:t>
            </a:r>
            <a:r>
              <a:rPr lang="en-US" sz="1600" dirty="0"/>
              <a:t>, </a:t>
            </a:r>
            <a:r>
              <a:rPr lang="en-US" sz="1600" dirty="0" err="1"/>
              <a:t>Eisenhour</a:t>
            </a:r>
            <a:r>
              <a:rPr lang="en-US" sz="1600" dirty="0"/>
              <a:t>, ISBN: 978-960-99280-3-8. </a:t>
            </a:r>
          </a:p>
          <a:p>
            <a:pPr marL="0" indent="0">
              <a:buNone/>
            </a:pPr>
            <a:r>
              <a:rPr lang="el-GR" sz="1600" b="1" dirty="0" smtClean="0"/>
              <a:t>Εικόνα </a:t>
            </a:r>
            <a:r>
              <a:rPr lang="el-GR" sz="1600" b="1" dirty="0"/>
              <a:t>28: </a:t>
            </a:r>
            <a:r>
              <a:rPr lang="en-US" sz="1600" dirty="0"/>
              <a:t>Copyright 2010 E</a:t>
            </a:r>
            <a:r>
              <a:rPr lang="el-GR" sz="1600" dirty="0" err="1"/>
              <a:t>κδόσεις</a:t>
            </a:r>
            <a:r>
              <a:rPr lang="el-GR" sz="1600" dirty="0"/>
              <a:t> </a:t>
            </a:r>
            <a:r>
              <a:rPr lang="en-US" sz="1600" dirty="0"/>
              <a:t>Utopia E.</a:t>
            </a:r>
            <a:r>
              <a:rPr lang="el-GR" sz="1600" dirty="0"/>
              <a:t>Π.Ε. Ζωολογία: Ολοκληρωμένες Αρχές, </a:t>
            </a:r>
            <a:r>
              <a:rPr lang="en-US" sz="1600" dirty="0"/>
              <a:t>Hickman, Roberts, Keen, Larson, </a:t>
            </a:r>
            <a:r>
              <a:rPr lang="en-US" sz="1600" dirty="0" err="1" smtClean="0"/>
              <a:t>L’Anson</a:t>
            </a:r>
            <a:r>
              <a:rPr lang="en-US" sz="1600" dirty="0"/>
              <a:t>, </a:t>
            </a:r>
            <a:r>
              <a:rPr lang="en-US" sz="1600" dirty="0" err="1"/>
              <a:t>Eisenhour</a:t>
            </a:r>
            <a:r>
              <a:rPr lang="en-US" sz="1600" dirty="0"/>
              <a:t>, ISBN: 978-960-99280-3-8. </a:t>
            </a:r>
            <a:endParaRPr lang="el-GR" sz="1600" dirty="0" smtClean="0"/>
          </a:p>
        </p:txBody>
      </p:sp>
      <p:sp>
        <p:nvSpPr>
          <p:cNvPr id="6" name="Θέση υποσέλιδου 5"/>
          <p:cNvSpPr>
            <a:spLocks noGrp="1"/>
          </p:cNvSpPr>
          <p:nvPr>
            <p:ph type="ftr" sz="quarter" idx="10"/>
          </p:nvPr>
        </p:nvSpPr>
        <p:spPr/>
        <p:txBody>
          <a:bodyPr/>
          <a:lstStyle/>
          <a:p>
            <a:r>
              <a:rPr lang="el-GR" smtClean="0"/>
              <a:t>Ενότητα 4. Η Διαδικασία της Αναπαραγωγής</a:t>
            </a:r>
            <a:endParaRPr lang="en-US"/>
          </a:p>
        </p:txBody>
      </p:sp>
      <p:sp>
        <p:nvSpPr>
          <p:cNvPr id="7" name="Θέση αριθμού διαφάνειας 6"/>
          <p:cNvSpPr>
            <a:spLocks noGrp="1"/>
          </p:cNvSpPr>
          <p:nvPr>
            <p:ph type="sldNum" sz="quarter" idx="11"/>
          </p:nvPr>
        </p:nvSpPr>
        <p:spPr>
          <a:prstGeom prst="rect">
            <a:avLst/>
          </a:prstGeom>
        </p:spPr>
        <p:txBody>
          <a:bodyPr/>
          <a:lstStyle/>
          <a:p>
            <a:fld id="{58A56277-EA16-4AF5-BFB5-E5ECBBB39490}" type="slidenum">
              <a:rPr lang="en-US" smtClean="0"/>
              <a:t>94</a:t>
            </a:fld>
            <a:endParaRPr lang="en-US"/>
          </a:p>
        </p:txBody>
      </p:sp>
    </p:spTree>
    <p:extLst>
      <p:ext uri="{BB962C8B-B14F-4D97-AF65-F5344CB8AC3E}">
        <p14:creationId xmlns:p14="http://schemas.microsoft.com/office/powerpoint/2010/main" val="43030994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dos">
  <a:themeElements>
    <a:clrScheme name="Ζεστό μπλε">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dos" id="{80D682B8-192D-4A51-8858-5502AC9D9C18}" vid="{197BB562-3680-4639-9DF5-90BFC253EE87}"/>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dedos</Template>
  <TotalTime>2102</TotalTime>
  <Words>5594</Words>
  <Application>Microsoft Office PowerPoint</Application>
  <PresentationFormat>On-screen Show (4:3)</PresentationFormat>
  <Paragraphs>567</Paragraphs>
  <Slides>94</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94</vt:i4>
      </vt:variant>
    </vt:vector>
  </HeadingPairs>
  <TitlesOfParts>
    <vt:vector size="102" baseType="lpstr">
      <vt:lpstr>Arial</vt:lpstr>
      <vt:lpstr>Calibri</vt:lpstr>
      <vt:lpstr>ＭＳ Ｐゴシック</vt:lpstr>
      <vt:lpstr>ＭＳ Ｐゴシック</vt:lpstr>
      <vt:lpstr>Tahoma</vt:lpstr>
      <vt:lpstr>Times New Roman</vt:lpstr>
      <vt:lpstr>Wingdings</vt:lpstr>
      <vt:lpstr>dedos</vt:lpstr>
      <vt:lpstr>Ζωολογία Ι</vt:lpstr>
      <vt:lpstr>Περιεχόμενα ενότητας</vt:lpstr>
      <vt:lpstr>Διαδικασία αναπαραγωγής:  Μερικοί βασικοί όροι</vt:lpstr>
      <vt:lpstr>Αγενής Αναπαραγωγή</vt:lpstr>
      <vt:lpstr>Χαρακτηριστικά</vt:lpstr>
      <vt:lpstr>Μορφές 1/3</vt:lpstr>
      <vt:lpstr>Μορφές 2/3</vt:lpstr>
      <vt:lpstr>Μορφές 3/3</vt:lpstr>
      <vt:lpstr>Εξάπλωση 1/2 </vt:lpstr>
      <vt:lpstr>Εξάπλωση 2/2 </vt:lpstr>
      <vt:lpstr>Εγγενής Αναπαραγωγή</vt:lpstr>
      <vt:lpstr>Αμφιγονική Αναπαραγωγή 1/3 </vt:lpstr>
      <vt:lpstr>Αμφιγονική Αναπαραγωγή 2/3 </vt:lpstr>
      <vt:lpstr>Αμφιγονική Αναπαραγωγή 3/3</vt:lpstr>
      <vt:lpstr>Ερμαφροδιτισμός 1/2</vt:lpstr>
      <vt:lpstr>Ερμαφροδιτισμός 2/2</vt:lpstr>
      <vt:lpstr>Παρθενογένεση 1/4</vt:lpstr>
      <vt:lpstr>Παρθενογένεση 2/4</vt:lpstr>
      <vt:lpstr>Παρθενογένεση 3/4</vt:lpstr>
      <vt:lpstr>Παρθενογένεση 4/4</vt:lpstr>
      <vt:lpstr>Εγγενής Αναπαραγωγή  vs Aγενής Αναπαραγωγή 1/2</vt:lpstr>
      <vt:lpstr>Εγγενής Αναπαραγωγή  vs Aγενής Αναπαραγωγή 2/2</vt:lpstr>
      <vt:lpstr>Διαδικασία ωρίμανσης  γεννητικών κυττάρων 1/4</vt:lpstr>
      <vt:lpstr>Διαδικασία ωρίμανσης  γεννητικών κυττάρων 2/4</vt:lpstr>
      <vt:lpstr>Διαδικασία ωρίμανσης  γεννητικών κυττάρων 3/4</vt:lpstr>
      <vt:lpstr>Διαδικασία ωρίμανσης  γεννητικών κυττάρων 4/4</vt:lpstr>
      <vt:lpstr>Φυλετικός καθορισμός 1/3</vt:lpstr>
      <vt:lpstr>Φυλετικός καθορισμός 2/3</vt:lpstr>
      <vt:lpstr>Φυλετικός καθορισμός 3/3</vt:lpstr>
      <vt:lpstr>Φυλετικός καθορισμός:  Ας το αναλύσουμε</vt:lpstr>
      <vt:lpstr>Σπερματογένεση 1/6</vt:lpstr>
      <vt:lpstr>Σπερματογένεση 2/6</vt:lpstr>
      <vt:lpstr>Σπερματογένεση 3/6</vt:lpstr>
      <vt:lpstr>Σπερματογένεση 4/6</vt:lpstr>
      <vt:lpstr>Σπερματογένεση 5/6</vt:lpstr>
      <vt:lpstr>Σπερματογένεση 6/6</vt:lpstr>
      <vt:lpstr>Ωογένεση 1/7</vt:lpstr>
      <vt:lpstr>Ωογένεση 2/7</vt:lpstr>
      <vt:lpstr>Ωογένεση 3/7</vt:lpstr>
      <vt:lpstr>Ωογένεση 4/7</vt:lpstr>
      <vt:lpstr>Ωογένεση 5/7</vt:lpstr>
      <vt:lpstr>Ωογένεση 6/7</vt:lpstr>
      <vt:lpstr>Ωογένεση 7/7</vt:lpstr>
      <vt:lpstr>Αναπαραγωγικά Πρότυπα 1/3</vt:lpstr>
      <vt:lpstr>Αναπαραγωγικά Πρότυπα 2/3</vt:lpstr>
      <vt:lpstr>Αναπαραγωγικά Πρότυπα 3/3</vt:lpstr>
      <vt:lpstr>Συστήματα Αναπαραγωγής</vt:lpstr>
      <vt:lpstr>Συστήματα Αναπαραγωγής 1/2</vt:lpstr>
      <vt:lpstr>Συστήματα Αναπαραγωγής 1/2</vt:lpstr>
      <vt:lpstr>Συστήματα Αναπαραγωγής 2/2</vt:lpstr>
      <vt:lpstr>Συστήματα Αναπαραγωγής Ασπονδύλων 1/3</vt:lpstr>
      <vt:lpstr>Συστήματα Αναπαραγωγής Ασπονδύλων 2/3</vt:lpstr>
      <vt:lpstr>Συστήματα Αναπαραγωγής Ασπονδύλων 3/3</vt:lpstr>
      <vt:lpstr>Συστήματα Αναπαραγωγής Σπονδυλοζώων, Αρσενικά 1/3</vt:lpstr>
      <vt:lpstr>Συστήματα Αναπαραγωγής Σπονδυλοζώων, Αρσενικά 2/3</vt:lpstr>
      <vt:lpstr>Συστήματα Αναπαραγωγής Σπονδυλοζώων, Αρσενικά 3/3</vt:lpstr>
      <vt:lpstr>Ανατομικά Χαρακτηριστικά  Αρσενικών</vt:lpstr>
      <vt:lpstr>Συστήματα Αναπαραγωγής Σπονδυλοζώων, Θηλυκά 1/2</vt:lpstr>
      <vt:lpstr>Συστήματα Αναπαραγωγής Σπονδυλοζώων, Θηλυκά 2/2</vt:lpstr>
      <vt:lpstr>Ανατομικά Χαρακτηριστικά  Θηλυκών</vt:lpstr>
      <vt:lpstr>Ενδοκρινολογία Αναπαραγωγής</vt:lpstr>
      <vt:lpstr>Οίστρος και Έμμηνος Κύκλος 1/2</vt:lpstr>
      <vt:lpstr>Οίστρος και Έμμηνος Κύκλος 2/2</vt:lpstr>
      <vt:lpstr>‘Ελεγχος Γοναδικών  Στεροειδών Ορμονών 1/4</vt:lpstr>
      <vt:lpstr>‘Ελεγχος Γοναδικών  Στεροειδών Ορμονών 2/4</vt:lpstr>
      <vt:lpstr>‘Ελεγχος Γοναδικών  Στεροειδών Ορμονών 3/4</vt:lpstr>
      <vt:lpstr>‘Ελεγχος Γοναδικών  Στεροειδών Ορμονών 4/4</vt:lpstr>
      <vt:lpstr>Πρότυπα Αναπαραγωγής 1/2</vt:lpstr>
      <vt:lpstr>Πρότυπα Αναπαραγωγής 2/2</vt:lpstr>
      <vt:lpstr>Ορμόνες – Κύηση - Τοκετός 1/3</vt:lpstr>
      <vt:lpstr>Ορμόνες – Κύηση - Τοκετός 2/3</vt:lpstr>
      <vt:lpstr>Ορμόνες – Κύηση - Τοκετός 3/3</vt:lpstr>
      <vt:lpstr>Ορμόνες και Κύηση 1/3</vt:lpstr>
      <vt:lpstr>Ορμόνες και Κύηση 2/3</vt:lpstr>
      <vt:lpstr>Ορμόνες και Κύηση 3/3</vt:lpstr>
      <vt:lpstr>Μηχανισμοί Ανάπτυξης</vt:lpstr>
      <vt:lpstr>Άμνιο 1/3</vt:lpstr>
      <vt:lpstr>Άμνιο 2/3</vt:lpstr>
      <vt:lpstr>Άμνιο 3/3</vt:lpstr>
      <vt:lpstr>Πλακούντας – Πρώιμη Ανάπτυξη Θηλαστικών 1/3</vt:lpstr>
      <vt:lpstr>Πλακούντας – Πρώιμη Ανάπτυξη Θηλαστικών 2/3</vt:lpstr>
      <vt:lpstr>Πλακούντας – Πρώιμη Ανάπτυξη Θηλαστικών 3/3</vt:lpstr>
      <vt:lpstr>Τέλος 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1/5</vt:lpstr>
      <vt:lpstr>Σημείωμα Χρήσης Έργων Τρίτων 2/5</vt:lpstr>
      <vt:lpstr>Σημείωμα Χρήσης Έργων Τρίτων 3/5</vt:lpstr>
      <vt:lpstr>Σημείωμα Χρήσης Έργων Τρίτων 4/5</vt:lpstr>
      <vt:lpstr>Σημείωμα Χρήσης Έργων Τρίτων 5/5</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Μαθήματος</dc:title>
  <dc:creator>Grammateia</dc:creator>
  <cp:lastModifiedBy>Vassiliki Siafaka</cp:lastModifiedBy>
  <cp:revision>202</cp:revision>
  <dcterms:created xsi:type="dcterms:W3CDTF">2014-09-18T10:38:42Z</dcterms:created>
  <dcterms:modified xsi:type="dcterms:W3CDTF">2015-10-18T02:43:52Z</dcterms:modified>
</cp:coreProperties>
</file>