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6" r:id="rId3"/>
    <p:sldId id="300" r:id="rId4"/>
    <p:sldId id="301" r:id="rId5"/>
    <p:sldId id="302" r:id="rId6"/>
    <p:sldId id="303" r:id="rId7"/>
    <p:sldId id="304" r:id="rId8"/>
    <p:sldId id="305" r:id="rId9"/>
    <p:sldId id="306" r:id="rId10"/>
    <p:sldId id="307" r:id="rId11"/>
    <p:sldId id="308" r:id="rId12"/>
    <p:sldId id="309" r:id="rId13"/>
    <p:sldId id="310" r:id="rId14"/>
    <p:sldId id="312" r:id="rId15"/>
    <p:sldId id="311"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280" r:id="rId32"/>
    <p:sldId id="290" r:id="rId33"/>
    <p:sldId id="295" r:id="rId34"/>
    <p:sldId id="299" r:id="rId35"/>
    <p:sldId id="292" r:id="rId36"/>
    <p:sldId id="291" r:id="rId37"/>
    <p:sldId id="294" r:id="rId38"/>
    <p:sldId id="293" r:id="rId3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6"/>
            <p14:sldId id="300"/>
            <p14:sldId id="301"/>
            <p14:sldId id="302"/>
            <p14:sldId id="303"/>
            <p14:sldId id="304"/>
            <p14:sldId id="305"/>
            <p14:sldId id="306"/>
            <p14:sldId id="307"/>
            <p14:sldId id="308"/>
            <p14:sldId id="309"/>
            <p14:sldId id="310"/>
            <p14:sldId id="312"/>
            <p14:sldId id="311"/>
            <p14:sldId id="313"/>
            <p14:sldId id="314"/>
            <p14:sldId id="315"/>
            <p14:sldId id="316"/>
            <p14:sldId id="317"/>
            <p14:sldId id="318"/>
            <p14:sldId id="319"/>
            <p14:sldId id="320"/>
            <p14:sldId id="321"/>
            <p14:sldId id="322"/>
            <p14:sldId id="323"/>
            <p14:sldId id="324"/>
            <p14:sldId id="325"/>
            <p14:sldId id="326"/>
            <p14:sldId id="327"/>
            <p14:sldId id="280"/>
            <p14:sldId id="29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4" autoAdjust="0"/>
    <p:restoredTop sz="99309" autoAdjust="0"/>
  </p:normalViewPr>
  <p:slideViewPr>
    <p:cSldViewPr>
      <p:cViewPr varScale="1">
        <p:scale>
          <a:sx n="74" d="100"/>
          <a:sy n="74" d="100"/>
        </p:scale>
        <p:origin x="133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30/11/2015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εξέλιξη της έρευνας και η πρόσφατη στροφή</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εξέλιξη της έρευνας και η πρόσφατη στροφή</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εξέλιξη της έρευνας και η πρόσφατη στροφή</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εξέλιξη της έρευνας και η πρόσφατη στροφή</a:t>
            </a: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εξέλιξη της έρευνας και η πρόσφατη στροφή</a:t>
            </a: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εξέλιξη της έρευνας και η πρόσφατη στροφή</a:t>
            </a: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εξέλιξη της έρευνας και η πρόσφατη στροφή</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a:t>Ποιοτική μεθοδολογία έρευνας στη Διδακτική των Μαθηματικών</a:t>
            </a: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smtClean="0">
                <a:solidFill>
                  <a:srgbClr val="5075BC"/>
                </a:solidFill>
                <a:latin typeface="+mj-lt"/>
                <a:ea typeface="+mj-ea"/>
                <a:cs typeface="+mj-cs"/>
              </a:rPr>
              <a:t>2</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Η εξέλιξη της έρευνας και η πρόσφατη </a:t>
            </a:r>
            <a:r>
              <a:rPr lang="el-GR" sz="2800" dirty="0" smtClean="0"/>
              <a:t>στροφή</a:t>
            </a:r>
            <a:endParaRPr lang="en-US" sz="2800" dirty="0" smtClean="0"/>
          </a:p>
          <a:p>
            <a:endParaRPr lang="en-US" sz="2800" dirty="0"/>
          </a:p>
          <a:p>
            <a:r>
              <a:rPr lang="el-GR" sz="2800" dirty="0" err="1"/>
              <a:t>Πόταρη</a:t>
            </a:r>
            <a:r>
              <a:rPr lang="el-GR" sz="2800" dirty="0"/>
              <a:t> Δέσποινα, </a:t>
            </a:r>
            <a:r>
              <a:rPr lang="el-GR" sz="2800" dirty="0" err="1"/>
              <a:t>Σακονίδης</a:t>
            </a:r>
            <a:r>
              <a:rPr lang="el-GR" sz="2800"/>
              <a:t> Χαράλαμπος</a:t>
            </a:r>
          </a:p>
          <a:p>
            <a:r>
              <a:rPr lang="el-GR" sz="2800" smtClean="0"/>
              <a:t>Σχολή </a:t>
            </a:r>
            <a:r>
              <a:rPr lang="el-GR" sz="2800" dirty="0" smtClean="0"/>
              <a:t>Θετικών επιστημών</a:t>
            </a:r>
          </a:p>
          <a:p>
            <a:r>
              <a:rPr lang="el-GR" sz="2800" dirty="0" smtClean="0"/>
              <a:t>Τμήμα Μαθηματικών</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Φαινομενολογία – </a:t>
            </a:r>
            <a:r>
              <a:rPr lang="el-GR" dirty="0" err="1"/>
              <a:t>Εθνομεθοδολογία</a:t>
            </a:r>
            <a:r>
              <a:rPr lang="el-GR" dirty="0"/>
              <a:t> – Συμβολική αλληλεπίδραση</a:t>
            </a:r>
            <a:r>
              <a:rPr lang="en-US" dirty="0"/>
              <a:t> </a:t>
            </a:r>
            <a:r>
              <a:rPr lang="en-US" dirty="0" smtClean="0"/>
              <a:t>(3)</a:t>
            </a:r>
            <a:endParaRPr lang="el-GR" dirty="0"/>
          </a:p>
        </p:txBody>
      </p:sp>
      <p:sp>
        <p:nvSpPr>
          <p:cNvPr id="3" name="Θέση περιεχομένου 2"/>
          <p:cNvSpPr>
            <a:spLocks noGrp="1"/>
          </p:cNvSpPr>
          <p:nvPr>
            <p:ph idx="1"/>
          </p:nvPr>
        </p:nvSpPr>
        <p:spPr/>
        <p:txBody>
          <a:bodyPr>
            <a:normAutofit/>
          </a:bodyPr>
          <a:lstStyle/>
          <a:p>
            <a:pPr>
              <a:lnSpc>
                <a:spcPct val="80000"/>
              </a:lnSpc>
            </a:pPr>
            <a:r>
              <a:rPr lang="el-GR" altLang="el-GR" sz="2800" dirty="0" err="1"/>
              <a:t>Εθνομεθοδολογία</a:t>
            </a:r>
            <a:r>
              <a:rPr lang="el-GR" altLang="el-GR" sz="2800" dirty="0"/>
              <a:t> </a:t>
            </a:r>
          </a:p>
          <a:p>
            <a:pPr lvl="1">
              <a:lnSpc>
                <a:spcPct val="80000"/>
              </a:lnSpc>
            </a:pPr>
            <a:r>
              <a:rPr lang="el-GR" altLang="el-GR" sz="2400" dirty="0"/>
              <a:t>πως οι άνθρωποι αποκτούν αίσθηση του καθημερινού τους κόσμου (γλώσσα, καταστάσεις της ζωής)</a:t>
            </a:r>
          </a:p>
          <a:p>
            <a:pPr lvl="1">
              <a:lnSpc>
                <a:spcPct val="80000"/>
              </a:lnSpc>
            </a:pPr>
            <a:r>
              <a:rPr lang="el-GR" altLang="el-GR" sz="2400" dirty="0"/>
              <a:t>ποιοι είναι οι μηχανισμοί μέσω των οποίων οι συμμετέχοντες επιτυγχάνουν και διατηρούν την αλληλεπίδραση σε μία κοινωνική </a:t>
            </a:r>
            <a:r>
              <a:rPr lang="el-GR" altLang="el-GR" sz="2400" dirty="0" smtClean="0"/>
              <a:t>συναναστροφή</a:t>
            </a:r>
          </a:p>
          <a:p>
            <a:pPr lvl="1">
              <a:lnSpc>
                <a:spcPct val="80000"/>
              </a:lnSpc>
              <a:buNone/>
            </a:pPr>
            <a:r>
              <a:rPr lang="el-GR" altLang="el-GR" sz="2400" dirty="0" smtClean="0"/>
              <a:t>Θέματα </a:t>
            </a:r>
            <a:r>
              <a:rPr lang="el-GR" altLang="el-GR" sz="2400" dirty="0"/>
              <a:t>ερευνητικά κάτω από αυτή την προσέγγιση δίνουν έμφαση στη γλώσσα (συζήτηση – νοήματα που υπονοούνται), στην κατάσταση (διαπραγμάτευση σε κοινωνικό πλαίσιο)</a:t>
            </a:r>
          </a:p>
          <a:p>
            <a:endParaRPr lang="el-GR" dirty="0"/>
          </a:p>
        </p:txBody>
      </p:sp>
    </p:spTree>
    <p:extLst>
      <p:ext uri="{BB962C8B-B14F-4D97-AF65-F5344CB8AC3E}">
        <p14:creationId xmlns:p14="http://schemas.microsoft.com/office/powerpoint/2010/main" val="3736672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Φαινομενολογία – </a:t>
            </a:r>
            <a:r>
              <a:rPr lang="el-GR" dirty="0" err="1"/>
              <a:t>Εθνομεθοδολογία</a:t>
            </a:r>
            <a:r>
              <a:rPr lang="el-GR" dirty="0"/>
              <a:t> – Συμβολική αλληλεπίδραση</a:t>
            </a:r>
            <a:r>
              <a:rPr lang="en-US" dirty="0"/>
              <a:t> </a:t>
            </a:r>
            <a:r>
              <a:rPr lang="en-US" dirty="0" smtClean="0"/>
              <a:t>(4)</a:t>
            </a:r>
            <a:endParaRPr lang="el-GR" dirty="0"/>
          </a:p>
        </p:txBody>
      </p:sp>
      <p:sp>
        <p:nvSpPr>
          <p:cNvPr id="3" name="Θέση περιεχομένου 2"/>
          <p:cNvSpPr>
            <a:spLocks noGrp="1"/>
          </p:cNvSpPr>
          <p:nvPr>
            <p:ph idx="1"/>
          </p:nvPr>
        </p:nvSpPr>
        <p:spPr/>
        <p:txBody>
          <a:bodyPr>
            <a:normAutofit/>
          </a:bodyPr>
          <a:lstStyle/>
          <a:p>
            <a:pPr>
              <a:lnSpc>
                <a:spcPct val="80000"/>
              </a:lnSpc>
            </a:pPr>
            <a:r>
              <a:rPr lang="el-GR" altLang="el-GR" sz="2800" dirty="0"/>
              <a:t>Συμβολική αλληλεπίδραση</a:t>
            </a:r>
          </a:p>
          <a:p>
            <a:pPr lvl="1">
              <a:lnSpc>
                <a:spcPct val="80000"/>
              </a:lnSpc>
            </a:pPr>
            <a:r>
              <a:rPr lang="el-GR" altLang="el-GR" sz="2400" dirty="0"/>
              <a:t>Τα ανθρώπινα όντα δρουν απέναντι στα πράγματα με βάση τα νοήματα που έχουν γι’ αυτά</a:t>
            </a:r>
          </a:p>
          <a:p>
            <a:pPr lvl="1">
              <a:lnSpc>
                <a:spcPct val="80000"/>
              </a:lnSpc>
            </a:pPr>
            <a:r>
              <a:rPr lang="el-GR" altLang="el-GR" sz="2400" dirty="0"/>
              <a:t>Οι άνθρωποι κατοικούν στο φυσικό και στον κοινωνικό κόσμο και αποδίδουν νόημα στα αντικείμενα μέσω συμβόλων</a:t>
            </a:r>
          </a:p>
          <a:p>
            <a:pPr lvl="1">
              <a:lnSpc>
                <a:spcPct val="80000"/>
              </a:lnSpc>
            </a:pPr>
            <a:r>
              <a:rPr lang="el-GR" altLang="el-GR" sz="2400" dirty="0"/>
              <a:t>Έμφαση στο κόσμο των υποκειμενικών νοημάτων και στα σύμβολα που παράγονται και αναπαρίστανται. </a:t>
            </a:r>
          </a:p>
          <a:p>
            <a:pPr lvl="1">
              <a:lnSpc>
                <a:spcPct val="80000"/>
              </a:lnSpc>
            </a:pPr>
            <a:r>
              <a:rPr lang="el-GR" altLang="el-GR" sz="2400" dirty="0"/>
              <a:t>Έμφασή όχι στο άτομο ή στο κοινωνικό πλαίσιο που επηρεάζει το άτομο αλλά στην αλληλεπίδραση ως μονάδα ανάλυσης- η θεώρηση αυτή βλέπει πιο ενεργό μέλος της κοινωνίας το άτομο.</a:t>
            </a:r>
          </a:p>
          <a:p>
            <a:endParaRPr lang="el-GR" dirty="0"/>
          </a:p>
        </p:txBody>
      </p:sp>
    </p:spTree>
    <p:extLst>
      <p:ext uri="{BB962C8B-B14F-4D97-AF65-F5344CB8AC3E}">
        <p14:creationId xmlns:p14="http://schemas.microsoft.com/office/powerpoint/2010/main" val="3812568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Επιστημολογία και </a:t>
            </a:r>
            <a:r>
              <a:rPr lang="el-GR" dirty="0" smtClean="0"/>
              <a:t>Διδακτική </a:t>
            </a:r>
            <a:r>
              <a:rPr lang="el-GR" dirty="0"/>
              <a:t>των </a:t>
            </a:r>
            <a:r>
              <a:rPr lang="el-GR" dirty="0" smtClean="0"/>
              <a:t>Μαθηματικών</a:t>
            </a:r>
            <a:r>
              <a:rPr lang="en-US" dirty="0" smtClean="0"/>
              <a:t> (1)</a:t>
            </a:r>
            <a:endParaRPr lang="el-GR" dirty="0"/>
          </a:p>
        </p:txBody>
      </p:sp>
      <p:sp>
        <p:nvSpPr>
          <p:cNvPr id="3" name="Θέση περιεχομένου 2"/>
          <p:cNvSpPr>
            <a:spLocks noGrp="1"/>
          </p:cNvSpPr>
          <p:nvPr>
            <p:ph idx="1"/>
          </p:nvPr>
        </p:nvSpPr>
        <p:spPr>
          <a:xfrm>
            <a:off x="464156" y="1556792"/>
            <a:ext cx="8229600" cy="4968552"/>
          </a:xfrm>
        </p:spPr>
        <p:txBody>
          <a:bodyPr>
            <a:normAutofit fontScale="77500" lnSpcReduction="20000"/>
          </a:bodyPr>
          <a:lstStyle/>
          <a:p>
            <a:r>
              <a:rPr lang="el-GR" dirty="0"/>
              <a:t>Η αύξηση της μαθηματικής γνώσης: οι μηχανισμοί, οι συνθήκες και τα πλαίσια των προηγουμένων ανακαλύψεων</a:t>
            </a:r>
          </a:p>
          <a:p>
            <a:r>
              <a:rPr lang="el-GR" dirty="0"/>
              <a:t>Οι αιτίες μη παραγωγής</a:t>
            </a:r>
          </a:p>
          <a:p>
            <a:r>
              <a:rPr lang="el-GR" dirty="0"/>
              <a:t>Επιχειρήματα που με τα σημερινά δεδομένα δεν </a:t>
            </a:r>
            <a:r>
              <a:rPr lang="el-GR" dirty="0" err="1"/>
              <a:t>ευσταθούν</a:t>
            </a:r>
            <a:endParaRPr lang="el-GR" dirty="0"/>
          </a:p>
          <a:p>
            <a:r>
              <a:rPr lang="el-GR" dirty="0"/>
              <a:t>Μαθηματική ανακάλυψη στους μαθηματικούς και στους μαθητές</a:t>
            </a:r>
          </a:p>
          <a:p>
            <a:r>
              <a:rPr lang="el-GR" dirty="0"/>
              <a:t>Τι είναι λάθος;</a:t>
            </a:r>
          </a:p>
          <a:p>
            <a:r>
              <a:rPr lang="el-GR" dirty="0"/>
              <a:t>Υποκειμενικότητα – αντικειμενικότητα</a:t>
            </a:r>
          </a:p>
          <a:p>
            <a:r>
              <a:rPr lang="el-GR" dirty="0"/>
              <a:t>Γνωστική ανάπτυξη – κοινωνικό περιβάλλον</a:t>
            </a:r>
          </a:p>
          <a:p>
            <a:r>
              <a:rPr lang="el-GR" dirty="0"/>
              <a:t>Γλώσσα και </a:t>
            </a:r>
            <a:r>
              <a:rPr lang="el-GR" dirty="0" smtClean="0"/>
              <a:t>γνώση</a:t>
            </a:r>
            <a:endParaRPr lang="el-GR" dirty="0"/>
          </a:p>
        </p:txBody>
      </p:sp>
    </p:spTree>
    <p:extLst>
      <p:ext uri="{BB962C8B-B14F-4D97-AF65-F5344CB8AC3E}">
        <p14:creationId xmlns:p14="http://schemas.microsoft.com/office/powerpoint/2010/main" val="3879052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Επιστημολογία και </a:t>
            </a:r>
            <a:r>
              <a:rPr lang="el-GR" dirty="0" smtClean="0"/>
              <a:t>Διδακτική </a:t>
            </a:r>
            <a:r>
              <a:rPr lang="el-GR" dirty="0"/>
              <a:t>των </a:t>
            </a:r>
            <a:r>
              <a:rPr lang="el-GR" dirty="0" smtClean="0"/>
              <a:t>Μαθηματικών</a:t>
            </a:r>
            <a:r>
              <a:rPr lang="en-US" dirty="0" smtClean="0"/>
              <a:t> (2)</a:t>
            </a:r>
            <a:endParaRPr lang="el-GR" dirty="0"/>
          </a:p>
        </p:txBody>
      </p:sp>
      <p:sp>
        <p:nvSpPr>
          <p:cNvPr id="3" name="Θέση περιεχομένου 2"/>
          <p:cNvSpPr>
            <a:spLocks noGrp="1"/>
          </p:cNvSpPr>
          <p:nvPr>
            <p:ph idx="1"/>
          </p:nvPr>
        </p:nvSpPr>
        <p:spPr/>
        <p:txBody>
          <a:bodyPr>
            <a:normAutofit fontScale="85000" lnSpcReduction="10000"/>
          </a:bodyPr>
          <a:lstStyle/>
          <a:p>
            <a:pPr>
              <a:lnSpc>
                <a:spcPct val="90000"/>
              </a:lnSpc>
            </a:pPr>
            <a:r>
              <a:rPr lang="el-GR" altLang="el-GR" dirty="0"/>
              <a:t>Τι εργαλεία δανειζόμαστε από τους άλλους χώρους; </a:t>
            </a:r>
            <a:r>
              <a:rPr lang="el-GR" altLang="el-GR" dirty="0" smtClean="0"/>
              <a:t>(π.χ. </a:t>
            </a:r>
            <a:r>
              <a:rPr lang="el-GR" altLang="el-GR" dirty="0"/>
              <a:t>ψυχολογία, κοινωνιολογία )</a:t>
            </a:r>
          </a:p>
          <a:p>
            <a:pPr>
              <a:lnSpc>
                <a:spcPct val="90000"/>
              </a:lnSpc>
            </a:pPr>
            <a:r>
              <a:rPr lang="el-GR" altLang="el-GR" dirty="0"/>
              <a:t>Ποιος είναι ο ρόλος του γνωστικού αντικειμένου στη διδασκαλία, στη μάθηση και στην έρευνα αυτών;</a:t>
            </a:r>
          </a:p>
          <a:p>
            <a:pPr>
              <a:lnSpc>
                <a:spcPct val="90000"/>
              </a:lnSpc>
            </a:pPr>
            <a:r>
              <a:rPr lang="el-GR" altLang="el-GR" dirty="0"/>
              <a:t>Η ανάγκη να επικοινωνούμε με ερευνητές από άλλους χώρους</a:t>
            </a:r>
          </a:p>
          <a:p>
            <a:pPr>
              <a:lnSpc>
                <a:spcPct val="90000"/>
              </a:lnSpc>
            </a:pPr>
            <a:r>
              <a:rPr lang="el-GR" altLang="el-GR" dirty="0"/>
              <a:t>Ποιες είναι οι ερωτήσεις που η έρευνα αναμένεται να απαντήσει;</a:t>
            </a:r>
          </a:p>
          <a:p>
            <a:pPr>
              <a:lnSpc>
                <a:spcPct val="90000"/>
              </a:lnSpc>
            </a:pPr>
            <a:r>
              <a:rPr lang="el-GR" altLang="el-GR" dirty="0"/>
              <a:t>Ποια είναι τα θέματα που θέλουμε να εξετάσουμε;</a:t>
            </a:r>
          </a:p>
          <a:p>
            <a:pPr>
              <a:lnSpc>
                <a:spcPct val="90000"/>
              </a:lnSpc>
            </a:pPr>
            <a:r>
              <a:rPr lang="el-GR" altLang="el-GR" dirty="0"/>
              <a:t>Τι αναγνωρίζεται ως αποδεκτή έρευνα στο χώρο της Διδακτικής των Μαθηματικών; (Παραδείγματα)</a:t>
            </a:r>
          </a:p>
          <a:p>
            <a:endParaRPr lang="el-GR" dirty="0"/>
          </a:p>
        </p:txBody>
      </p:sp>
    </p:spTree>
    <p:extLst>
      <p:ext uri="{BB962C8B-B14F-4D97-AF65-F5344CB8AC3E}">
        <p14:creationId xmlns:p14="http://schemas.microsoft.com/office/powerpoint/2010/main" val="1885761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Ερευνητικά αποτελέσματα και μέθοδοι </a:t>
            </a:r>
            <a:r>
              <a:rPr lang="el-GR" dirty="0" smtClean="0"/>
              <a:t>έρευνας</a:t>
            </a:r>
            <a:r>
              <a:rPr lang="en-US" dirty="0" smtClean="0"/>
              <a:t> (1)</a:t>
            </a:r>
            <a:endParaRPr lang="el-GR" dirty="0"/>
          </a:p>
        </p:txBody>
      </p:sp>
      <p:sp>
        <p:nvSpPr>
          <p:cNvPr id="3" name="Θέση περιεχομένου 2"/>
          <p:cNvSpPr>
            <a:spLocks noGrp="1"/>
          </p:cNvSpPr>
          <p:nvPr>
            <p:ph idx="1"/>
          </p:nvPr>
        </p:nvSpPr>
        <p:spPr>
          <a:xfrm>
            <a:off x="464156" y="1556792"/>
            <a:ext cx="8229600" cy="4752528"/>
          </a:xfrm>
        </p:spPr>
        <p:txBody>
          <a:bodyPr>
            <a:normAutofit fontScale="77500" lnSpcReduction="20000"/>
          </a:bodyPr>
          <a:lstStyle/>
          <a:p>
            <a:r>
              <a:rPr lang="el-GR" dirty="0"/>
              <a:t>Πότε είναι προτιμότερο να ψάξουμε την αντικειμενικότητα και να προσεγγίσουμε τα δεδομένα μας με στατιστικές </a:t>
            </a:r>
            <a:r>
              <a:rPr lang="el-GR" dirty="0" smtClean="0"/>
              <a:t>μεθόδους.</a:t>
            </a:r>
            <a:endParaRPr lang="en-US" dirty="0" smtClean="0"/>
          </a:p>
          <a:p>
            <a:r>
              <a:rPr lang="el-GR" dirty="0" smtClean="0"/>
              <a:t>Πότε </a:t>
            </a:r>
            <a:r>
              <a:rPr lang="el-GR" dirty="0"/>
              <a:t>είναι η προσωπική γνώση του ερευνητή για το κοινωνικό περιβάλλον χρήσιμη;</a:t>
            </a:r>
          </a:p>
          <a:p>
            <a:r>
              <a:rPr lang="el-GR" dirty="0"/>
              <a:t>Πότε θέλουμε να αποκτήσουμε μια γενική εικόνα και πότε μια εις βάθος συνέντευξη μπορεί να προσφέρει την επιθυμητή </a:t>
            </a:r>
            <a:r>
              <a:rPr lang="el-GR" dirty="0" smtClean="0"/>
              <a:t>πληροφορία.</a:t>
            </a:r>
            <a:endParaRPr lang="en-US" dirty="0" smtClean="0"/>
          </a:p>
          <a:p>
            <a:r>
              <a:rPr lang="el-GR" dirty="0" smtClean="0"/>
              <a:t>Πότε </a:t>
            </a:r>
            <a:r>
              <a:rPr lang="el-GR" dirty="0"/>
              <a:t>ένα αντιπροσωπευτικό δείγμα και πότε ένα συγκεκριμένο άτομο είναι η πιο σημαντική μονάδα </a:t>
            </a:r>
            <a:r>
              <a:rPr lang="el-GR" dirty="0" smtClean="0"/>
              <a:t>ανάλυσης;</a:t>
            </a:r>
            <a:endParaRPr lang="en-US" dirty="0" smtClean="0"/>
          </a:p>
          <a:p>
            <a:r>
              <a:rPr lang="el-GR" dirty="0" smtClean="0"/>
              <a:t>Ψάχνουμε </a:t>
            </a:r>
            <a:r>
              <a:rPr lang="el-GR" dirty="0"/>
              <a:t>την εμβάθυνση μιας περίπτωση ή θέλουμε να γενικεύσουμε</a:t>
            </a:r>
            <a:r>
              <a:rPr lang="el-GR" dirty="0" smtClean="0"/>
              <a:t>;</a:t>
            </a:r>
            <a:endParaRPr lang="el-GR" dirty="0"/>
          </a:p>
        </p:txBody>
      </p:sp>
    </p:spTree>
    <p:extLst>
      <p:ext uri="{BB962C8B-B14F-4D97-AF65-F5344CB8AC3E}">
        <p14:creationId xmlns:p14="http://schemas.microsoft.com/office/powerpoint/2010/main" val="4268053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Ερευνητικά αποτελέσματα και μέθοδοι </a:t>
            </a:r>
            <a:r>
              <a:rPr lang="el-GR" dirty="0" smtClean="0"/>
              <a:t>έρευνας</a:t>
            </a:r>
            <a:r>
              <a:rPr lang="en-US" dirty="0" smtClean="0"/>
              <a:t> (2)</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Πότε χρησιμοποιούμε μια ήδη υπάρχουσα θεωρία στην δουλειά μας και πότε ελπίζουμε να κατασκευάσουμε μια </a:t>
            </a:r>
            <a:r>
              <a:rPr lang="el-GR" dirty="0" smtClean="0"/>
              <a:t>καινούρια;</a:t>
            </a:r>
            <a:endParaRPr lang="en-US" dirty="0" smtClean="0"/>
          </a:p>
          <a:p>
            <a:r>
              <a:rPr lang="el-GR" dirty="0" smtClean="0"/>
              <a:t>Πότε </a:t>
            </a:r>
            <a:r>
              <a:rPr lang="el-GR" dirty="0"/>
              <a:t>μπορούμε να προκαθορίσουμε την κωδικοποίηση των δεδομένων μας για την ανάλυση και πότε προτιμάμε να επιτρέψουμε την ανάδυση μιας ταξινόμησης από τα </a:t>
            </a:r>
            <a:r>
              <a:rPr lang="el-GR" dirty="0" smtClean="0"/>
              <a:t>δεδομένα</a:t>
            </a:r>
            <a:r>
              <a:rPr lang="en-US" dirty="0" smtClean="0"/>
              <a:t>.</a:t>
            </a:r>
            <a:endParaRPr lang="el-GR" dirty="0"/>
          </a:p>
          <a:p>
            <a:r>
              <a:rPr lang="el-GR" dirty="0"/>
              <a:t>Πότε και πως λαμβάνουμε υπόψη μας την εξάρτηση της μελέτης μας από έννοιες όπως «κατανόηση» και «συναισθήματα» στις οποίες δεν έχουμε άμεση πρόσβαση παρά μόνο μέσα από τη γλώσσα και τη συμπεριφορά;</a:t>
            </a:r>
          </a:p>
          <a:p>
            <a:pPr marL="0" indent="0">
              <a:buNone/>
            </a:pPr>
            <a:endParaRPr lang="el-GR" dirty="0"/>
          </a:p>
        </p:txBody>
      </p:sp>
    </p:spTree>
    <p:extLst>
      <p:ext uri="{BB962C8B-B14F-4D97-AF65-F5344CB8AC3E}">
        <p14:creationId xmlns:p14="http://schemas.microsoft.com/office/powerpoint/2010/main" val="612113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 ρόλος της Θεωρίας στη Διδακτική των Μαθηματικών και στην Έρευνα</a:t>
            </a:r>
          </a:p>
        </p:txBody>
      </p:sp>
      <p:sp>
        <p:nvSpPr>
          <p:cNvPr id="3" name="Θέση περιεχομένου 2"/>
          <p:cNvSpPr>
            <a:spLocks noGrp="1"/>
          </p:cNvSpPr>
          <p:nvPr>
            <p:ph idx="1"/>
          </p:nvPr>
        </p:nvSpPr>
        <p:spPr/>
        <p:txBody>
          <a:bodyPr>
            <a:normAutofit lnSpcReduction="10000"/>
          </a:bodyPr>
          <a:lstStyle/>
          <a:p>
            <a:r>
              <a:rPr lang="el-GR" dirty="0"/>
              <a:t>Προβλεπτική θεωρία (</a:t>
            </a:r>
            <a:r>
              <a:rPr lang="el-GR" dirty="0" err="1"/>
              <a:t>foreground</a:t>
            </a:r>
            <a:r>
              <a:rPr lang="el-GR" dirty="0"/>
              <a:t> </a:t>
            </a:r>
            <a:r>
              <a:rPr lang="el-GR" dirty="0" err="1"/>
              <a:t>theory</a:t>
            </a:r>
            <a:r>
              <a:rPr lang="el-GR" dirty="0"/>
              <a:t>)</a:t>
            </a:r>
          </a:p>
          <a:p>
            <a:pPr lvl="1"/>
            <a:r>
              <a:rPr lang="el-GR" dirty="0"/>
              <a:t>Στόχος της έρευνας είναι να εντοπίσει θεωρίες αναφορικά με το τι συμβαίνει μέσα ή εκτός των εκπαιδευτικών ιδρυμάτων</a:t>
            </a:r>
          </a:p>
          <a:p>
            <a:r>
              <a:rPr lang="el-GR" dirty="0"/>
              <a:t>Θεωρία που δρα στο υπόβαθρο (</a:t>
            </a:r>
            <a:r>
              <a:rPr lang="el-GR" dirty="0" err="1"/>
              <a:t>background</a:t>
            </a:r>
            <a:r>
              <a:rPr lang="el-GR" dirty="0"/>
              <a:t> </a:t>
            </a:r>
            <a:r>
              <a:rPr lang="el-GR" dirty="0" err="1"/>
              <a:t>theory</a:t>
            </a:r>
            <a:r>
              <a:rPr lang="el-GR" dirty="0"/>
              <a:t>)</a:t>
            </a:r>
          </a:p>
          <a:p>
            <a:pPr lvl="1"/>
            <a:r>
              <a:rPr lang="el-GR" dirty="0"/>
              <a:t>Κάθε ενέργεια διδασκαλίας ή έρευνας βασίζεται σε μια θεωρία της Διδακτικής των Μαθηματικών- Προβλεπτική θεωρία (</a:t>
            </a:r>
            <a:r>
              <a:rPr lang="el-GR" dirty="0" err="1"/>
              <a:t>foreground</a:t>
            </a:r>
            <a:r>
              <a:rPr lang="el-GR" dirty="0"/>
              <a:t> </a:t>
            </a:r>
            <a:r>
              <a:rPr lang="el-GR" dirty="0" err="1"/>
              <a:t>theory</a:t>
            </a:r>
            <a:r>
              <a:rPr lang="el-GR" dirty="0"/>
              <a:t>)</a:t>
            </a:r>
          </a:p>
          <a:p>
            <a:endParaRPr lang="el-GR" dirty="0"/>
          </a:p>
        </p:txBody>
      </p:sp>
    </p:spTree>
    <p:extLst>
      <p:ext uri="{BB962C8B-B14F-4D97-AF65-F5344CB8AC3E}">
        <p14:creationId xmlns:p14="http://schemas.microsoft.com/office/powerpoint/2010/main" val="759948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Πως λειτουργεί η Θεωρία στην έρευνα στη Διδακτική των Μαθηματικών</a:t>
            </a:r>
          </a:p>
        </p:txBody>
      </p:sp>
      <p:sp>
        <p:nvSpPr>
          <p:cNvPr id="3" name="Θέση περιεχομένου 2"/>
          <p:cNvSpPr>
            <a:spLocks noGrp="1"/>
          </p:cNvSpPr>
          <p:nvPr>
            <p:ph idx="1"/>
          </p:nvPr>
        </p:nvSpPr>
        <p:spPr/>
        <p:txBody>
          <a:bodyPr/>
          <a:lstStyle/>
          <a:p>
            <a:r>
              <a:rPr lang="el-GR" altLang="el-GR" dirty="0"/>
              <a:t>Περιγραφική λειτουργία (μια γλώσσα να πλαισιώσει τον τρόπο που βλέπουμε τα πράγματα)</a:t>
            </a:r>
          </a:p>
          <a:p>
            <a:r>
              <a:rPr lang="el-GR" altLang="el-GR" dirty="0"/>
              <a:t>Επεξηγηματική λειτουργία  (πως και γιατί κάτι συμβαίνει)</a:t>
            </a:r>
          </a:p>
          <a:p>
            <a:r>
              <a:rPr lang="el-GR" altLang="el-GR" dirty="0"/>
              <a:t>Λειτουργία πρόβλεψης και πληροφόρησης (τι θα συμβεί σε άλλες περιπτώσεις, τι μας λέει για την πρακτική)</a:t>
            </a:r>
          </a:p>
          <a:p>
            <a:endParaRPr lang="el-GR" dirty="0"/>
          </a:p>
        </p:txBody>
      </p:sp>
    </p:spTree>
    <p:extLst>
      <p:ext uri="{BB962C8B-B14F-4D97-AF65-F5344CB8AC3E}">
        <p14:creationId xmlns:p14="http://schemas.microsoft.com/office/powerpoint/2010/main" val="1557750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Θεωρία και ερευνητικά δεδομένα</a:t>
            </a:r>
            <a:endParaRPr lang="el-GR" dirty="0"/>
          </a:p>
        </p:txBody>
      </p:sp>
      <p:sp>
        <p:nvSpPr>
          <p:cNvPr id="3" name="Θέση περιεχομένου 2"/>
          <p:cNvSpPr>
            <a:spLocks noGrp="1"/>
          </p:cNvSpPr>
          <p:nvPr>
            <p:ph idx="1"/>
          </p:nvPr>
        </p:nvSpPr>
        <p:spPr/>
        <p:txBody>
          <a:bodyPr/>
          <a:lstStyle/>
          <a:p>
            <a:r>
              <a:rPr lang="el-GR" altLang="el-GR" dirty="0"/>
              <a:t>Μορφές δεδομένων</a:t>
            </a:r>
          </a:p>
          <a:p>
            <a:pPr lvl="1"/>
            <a:r>
              <a:rPr lang="el-GR" altLang="el-GR" dirty="0"/>
              <a:t>Περιγραφές πειραμάτων (επιστημονικό παράδειγμα)</a:t>
            </a:r>
          </a:p>
          <a:p>
            <a:pPr lvl="1"/>
            <a:r>
              <a:rPr lang="el-GR" altLang="el-GR" dirty="0"/>
              <a:t>Περιγραφές </a:t>
            </a:r>
            <a:r>
              <a:rPr lang="en-US" altLang="el-GR" dirty="0"/>
              <a:t>surveys</a:t>
            </a:r>
            <a:r>
              <a:rPr lang="el-GR" altLang="el-GR" dirty="0"/>
              <a:t> (κοινωνιολογικό παράδειγμα)</a:t>
            </a:r>
          </a:p>
          <a:p>
            <a:pPr lvl="1"/>
            <a:r>
              <a:rPr lang="el-GR" altLang="el-GR" dirty="0"/>
              <a:t>Περιγραφές γεγονότων και εμπειριών (εθνογραφικό παράδειγμα)</a:t>
            </a:r>
          </a:p>
          <a:p>
            <a:pPr lvl="1"/>
            <a:r>
              <a:rPr lang="el-GR" altLang="el-GR" dirty="0"/>
              <a:t>Περιγραφές αξιοσημείωτων περιστατικών  (παράδειγμα επισήμανσης)</a:t>
            </a:r>
          </a:p>
          <a:p>
            <a:endParaRPr lang="el-GR" dirty="0"/>
          </a:p>
        </p:txBody>
      </p:sp>
    </p:spTree>
    <p:extLst>
      <p:ext uri="{BB962C8B-B14F-4D97-AF65-F5344CB8AC3E}">
        <p14:creationId xmlns:p14="http://schemas.microsoft.com/office/powerpoint/2010/main" val="853139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 τι ασχολείται η Διδακτική των Μαθηματικών</a:t>
            </a:r>
          </a:p>
        </p:txBody>
      </p:sp>
      <p:sp>
        <p:nvSpPr>
          <p:cNvPr id="3" name="Θέση περιεχομένου 2"/>
          <p:cNvSpPr>
            <a:spLocks noGrp="1"/>
          </p:cNvSpPr>
          <p:nvPr>
            <p:ph idx="1"/>
          </p:nvPr>
        </p:nvSpPr>
        <p:spPr/>
        <p:txBody>
          <a:bodyPr>
            <a:normAutofit fontScale="85000" lnSpcReduction="10000"/>
          </a:bodyPr>
          <a:lstStyle/>
          <a:p>
            <a:r>
              <a:rPr lang="el-GR" dirty="0"/>
              <a:t>Είναι το επιστημονικό πεδίο έρευνας και ανάπτυξης που έχει ως στόχο να προσδιορίσει, χαρακτηρίσει και κατανοήσει φαινόμενα και διαδικασίες που σχετίζονται πραγματικά ή δύναται να συσχετισθούν με τη διδασκαλία και τη μάθηση των μαθηματικών σε κάθε επίπεδο εκπαίδευσης</a:t>
            </a:r>
          </a:p>
          <a:p>
            <a:r>
              <a:rPr lang="el-GR" dirty="0"/>
              <a:t>Οι ερευνητικές δραστηριότητες μπορούν να εκτείνονται από θεωρητική ή εμπειρική βασική έρευνα μέσα από εφαρμοσμένη έρευνα και ανάπτυξη σε συστηματική και </a:t>
            </a:r>
            <a:r>
              <a:rPr lang="el-GR" dirty="0" err="1"/>
              <a:t>αναστοχαστική</a:t>
            </a:r>
            <a:r>
              <a:rPr lang="el-GR" dirty="0"/>
              <a:t> (</a:t>
            </a:r>
            <a:r>
              <a:rPr lang="el-GR" dirty="0" err="1"/>
              <a:t>reflective</a:t>
            </a:r>
            <a:r>
              <a:rPr lang="el-GR" dirty="0"/>
              <a:t>) πρακτική.</a:t>
            </a:r>
          </a:p>
        </p:txBody>
      </p:sp>
    </p:spTree>
    <p:extLst>
      <p:ext uri="{BB962C8B-B14F-4D97-AF65-F5344CB8AC3E}">
        <p14:creationId xmlns:p14="http://schemas.microsoft.com/office/powerpoint/2010/main" val="1262179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r>
              <a:rPr lang="el-GR" altLang="el-GR" dirty="0"/>
              <a:t>Διδακτική </a:t>
            </a:r>
            <a:r>
              <a:rPr lang="el-GR" altLang="el-GR" dirty="0" smtClean="0"/>
              <a:t>Μαθηματικών</a:t>
            </a:r>
            <a:endParaRPr lang="el-GR" dirty="0"/>
          </a:p>
        </p:txBody>
      </p:sp>
      <p:sp>
        <p:nvSpPr>
          <p:cNvPr id="5" name="Υπότιτλος 4"/>
          <p:cNvSpPr>
            <a:spLocks noGrp="1"/>
          </p:cNvSpPr>
          <p:nvPr>
            <p:ph type="subTitle" idx="1"/>
          </p:nvPr>
        </p:nvSpPr>
        <p:spPr/>
        <p:txBody>
          <a:bodyPr/>
          <a:lstStyle/>
          <a:p>
            <a:r>
              <a:rPr lang="el-GR" altLang="el-GR" dirty="0"/>
              <a:t>Έρευνα</a:t>
            </a:r>
            <a:endParaRPr lang="el-GR" dirty="0"/>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400" dirty="0"/>
              <a:t>Η εξέλιξη της Διδακτικής των Μαθηματικών σε επιστημονικό αυτόνομο </a:t>
            </a:r>
            <a:r>
              <a:rPr lang="el-GR" sz="3400" dirty="0" smtClean="0"/>
              <a:t>χώρο</a:t>
            </a:r>
            <a:r>
              <a:rPr lang="en-US" sz="3400" dirty="0" smtClean="0"/>
              <a:t> (1)</a:t>
            </a:r>
            <a:endParaRPr lang="el-GR" sz="3400" dirty="0"/>
          </a:p>
        </p:txBody>
      </p:sp>
      <p:sp>
        <p:nvSpPr>
          <p:cNvPr id="3" name="Θέση περιεχομένου 2"/>
          <p:cNvSpPr>
            <a:spLocks noGrp="1"/>
          </p:cNvSpPr>
          <p:nvPr>
            <p:ph idx="1"/>
          </p:nvPr>
        </p:nvSpPr>
        <p:spPr>
          <a:xfrm>
            <a:off x="464156" y="1556792"/>
            <a:ext cx="8229600" cy="5040560"/>
          </a:xfrm>
        </p:spPr>
        <p:txBody>
          <a:bodyPr>
            <a:normAutofit lnSpcReduction="10000"/>
          </a:bodyPr>
          <a:lstStyle/>
          <a:p>
            <a:pPr>
              <a:lnSpc>
                <a:spcPct val="80000"/>
              </a:lnSpc>
            </a:pPr>
            <a:r>
              <a:rPr lang="el-GR" altLang="el-GR" sz="2400" i="1" dirty="0"/>
              <a:t>Αρχικοί επηρεασμοί</a:t>
            </a:r>
            <a:endParaRPr lang="el-GR" altLang="el-GR" sz="2400" dirty="0"/>
          </a:p>
          <a:p>
            <a:pPr>
              <a:lnSpc>
                <a:spcPct val="80000"/>
              </a:lnSpc>
            </a:pPr>
            <a:r>
              <a:rPr lang="el-GR" altLang="el-GR" sz="2400" dirty="0"/>
              <a:t>Μαθηματικά</a:t>
            </a:r>
          </a:p>
          <a:p>
            <a:pPr lvl="1">
              <a:lnSpc>
                <a:spcPct val="80000"/>
              </a:lnSpc>
            </a:pPr>
            <a:r>
              <a:rPr lang="el-GR" altLang="el-GR" sz="2000" dirty="0"/>
              <a:t>Μαθηματική σκέψη</a:t>
            </a:r>
          </a:p>
          <a:p>
            <a:pPr lvl="1">
              <a:lnSpc>
                <a:spcPct val="80000"/>
              </a:lnSpc>
            </a:pPr>
            <a:r>
              <a:rPr lang="el-GR" altLang="el-GR" sz="2000" dirty="0"/>
              <a:t>Περιεχόμενο</a:t>
            </a:r>
          </a:p>
          <a:p>
            <a:pPr lvl="1">
              <a:lnSpc>
                <a:spcPct val="80000"/>
              </a:lnSpc>
            </a:pPr>
            <a:r>
              <a:rPr lang="el-GR" altLang="el-GR" sz="2000" dirty="0"/>
              <a:t>Ιστορικές – φιλοσοφικές μελέτες</a:t>
            </a:r>
          </a:p>
          <a:p>
            <a:pPr>
              <a:lnSpc>
                <a:spcPct val="80000"/>
              </a:lnSpc>
            </a:pPr>
            <a:r>
              <a:rPr lang="el-GR" altLang="el-GR" sz="2400" dirty="0"/>
              <a:t>Ψυχολογία </a:t>
            </a:r>
          </a:p>
          <a:p>
            <a:pPr lvl="1">
              <a:lnSpc>
                <a:spcPct val="80000"/>
              </a:lnSpc>
            </a:pPr>
            <a:r>
              <a:rPr lang="el-GR" altLang="el-GR" sz="2000" dirty="0"/>
              <a:t>Μέτρηση νοητικής ικανότητας</a:t>
            </a:r>
          </a:p>
          <a:p>
            <a:pPr lvl="1">
              <a:lnSpc>
                <a:spcPct val="80000"/>
              </a:lnSpc>
            </a:pPr>
            <a:r>
              <a:rPr lang="el-GR" altLang="el-GR" sz="2000" dirty="0"/>
              <a:t>Νοητική ανάπτυξη (κλινική μέθοδος, </a:t>
            </a:r>
            <a:r>
              <a:rPr lang="el-GR" altLang="el-GR" sz="2000" dirty="0" err="1"/>
              <a:t>Piaget</a:t>
            </a:r>
            <a:r>
              <a:rPr lang="el-GR" altLang="el-GR" sz="2000" dirty="0"/>
              <a:t>, </a:t>
            </a:r>
            <a:r>
              <a:rPr lang="el-GR" altLang="el-GR" sz="2000" dirty="0" err="1"/>
              <a:t>Vygotsky</a:t>
            </a:r>
            <a:r>
              <a:rPr lang="el-GR" altLang="el-GR" sz="2000" dirty="0"/>
              <a:t>)</a:t>
            </a:r>
          </a:p>
          <a:p>
            <a:pPr lvl="1">
              <a:lnSpc>
                <a:spcPct val="80000"/>
              </a:lnSpc>
            </a:pPr>
            <a:r>
              <a:rPr lang="el-GR" altLang="el-GR" sz="2000" dirty="0"/>
              <a:t>Αγνόηση κοινωνικών και πολιτιστικών επιδράσεων (γραμμικές σχέσεις)</a:t>
            </a:r>
          </a:p>
          <a:p>
            <a:pPr lvl="1">
              <a:lnSpc>
                <a:spcPct val="80000"/>
              </a:lnSpc>
            </a:pPr>
            <a:r>
              <a:rPr lang="el-GR" altLang="el-GR" sz="2000" dirty="0"/>
              <a:t>Μελέτες στη διδασκαλία και μάθηση (αποτελέσματα διδακτικών παρεμβάσεων – ομάδες ελέγχου)</a:t>
            </a:r>
          </a:p>
          <a:p>
            <a:pPr lvl="1">
              <a:lnSpc>
                <a:spcPct val="80000"/>
              </a:lnSpc>
            </a:pPr>
            <a:r>
              <a:rPr lang="el-GR" altLang="el-GR" sz="2000" dirty="0"/>
              <a:t>Ψυχολογία των σχολικών αντικειμένων (</a:t>
            </a:r>
            <a:r>
              <a:rPr lang="el-GR" altLang="el-GR" sz="2000" dirty="0" err="1"/>
              <a:t>π.χ</a:t>
            </a:r>
            <a:r>
              <a:rPr lang="el-GR" altLang="el-GR" sz="2000" dirty="0"/>
              <a:t> αριθμητική)</a:t>
            </a:r>
            <a:endParaRPr lang="en-US" altLang="el-GR" sz="2000" dirty="0"/>
          </a:p>
          <a:p>
            <a:pPr lvl="1">
              <a:lnSpc>
                <a:spcPct val="80000"/>
              </a:lnSpc>
            </a:pPr>
            <a:r>
              <a:rPr lang="en-US" altLang="el-GR" sz="2000" dirty="0"/>
              <a:t>H </a:t>
            </a:r>
            <a:r>
              <a:rPr lang="el-GR" altLang="el-GR" sz="2000" dirty="0"/>
              <a:t>έννοια της μεταφοράς της </a:t>
            </a:r>
            <a:r>
              <a:rPr lang="el-GR" altLang="el-GR" sz="2000" dirty="0" smtClean="0"/>
              <a:t>γνώσης</a:t>
            </a:r>
            <a:endParaRPr lang="el-GR" altLang="el-GR" sz="2000" dirty="0"/>
          </a:p>
        </p:txBody>
      </p:sp>
    </p:spTree>
    <p:extLst>
      <p:ext uri="{BB962C8B-B14F-4D97-AF65-F5344CB8AC3E}">
        <p14:creationId xmlns:p14="http://schemas.microsoft.com/office/powerpoint/2010/main" val="3348597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400" dirty="0"/>
              <a:t>Η εξέλιξη της Διδακτικής των Μαθηματικών σε επιστημονικό αυτόνομο </a:t>
            </a:r>
            <a:r>
              <a:rPr lang="el-GR" sz="3400" dirty="0" smtClean="0"/>
              <a:t>χώρο</a:t>
            </a:r>
            <a:r>
              <a:rPr lang="en-US" sz="3400" dirty="0" smtClean="0"/>
              <a:t> (2)</a:t>
            </a:r>
            <a:endParaRPr lang="el-GR" sz="3400" dirty="0"/>
          </a:p>
        </p:txBody>
      </p:sp>
      <p:sp>
        <p:nvSpPr>
          <p:cNvPr id="3" name="Θέση περιεχομένου 2"/>
          <p:cNvSpPr>
            <a:spLocks noGrp="1"/>
          </p:cNvSpPr>
          <p:nvPr>
            <p:ph idx="1"/>
          </p:nvPr>
        </p:nvSpPr>
        <p:spPr>
          <a:xfrm>
            <a:off x="464156" y="1556792"/>
            <a:ext cx="8229600" cy="4752528"/>
          </a:xfrm>
        </p:spPr>
        <p:txBody>
          <a:bodyPr>
            <a:normAutofit/>
          </a:bodyPr>
          <a:lstStyle/>
          <a:p>
            <a:pPr>
              <a:lnSpc>
                <a:spcPct val="80000"/>
              </a:lnSpc>
            </a:pPr>
            <a:r>
              <a:rPr lang="el-GR" altLang="el-GR" sz="2000" dirty="0"/>
              <a:t>Διάφορες τάσεις που επικράτησαν μέχρι το 1968-1970</a:t>
            </a:r>
          </a:p>
          <a:p>
            <a:pPr lvl="1">
              <a:lnSpc>
                <a:spcPct val="80000"/>
              </a:lnSpc>
            </a:pPr>
            <a:r>
              <a:rPr lang="el-GR" altLang="el-GR" sz="1800" dirty="0"/>
              <a:t>Η κίνηση των τεστ (μέτρηση της επίδοσης)</a:t>
            </a:r>
          </a:p>
          <a:p>
            <a:pPr lvl="1">
              <a:lnSpc>
                <a:spcPct val="80000"/>
              </a:lnSpc>
            </a:pPr>
            <a:r>
              <a:rPr lang="el-GR" altLang="el-GR" sz="1800" dirty="0"/>
              <a:t>Η κίνηση του «κοινωνικά χρήσιμου» </a:t>
            </a:r>
            <a:r>
              <a:rPr lang="el-GR" altLang="el-GR" sz="1800" dirty="0" smtClean="0"/>
              <a:t>(π.χ. </a:t>
            </a:r>
            <a:r>
              <a:rPr lang="el-GR" altLang="el-GR" sz="1800" dirty="0"/>
              <a:t>τι θέλουν οι εταιρίες) </a:t>
            </a:r>
          </a:p>
          <a:p>
            <a:pPr lvl="1">
              <a:lnSpc>
                <a:spcPct val="80000"/>
              </a:lnSpc>
            </a:pPr>
            <a:r>
              <a:rPr lang="el-GR" altLang="el-GR" sz="1800" dirty="0"/>
              <a:t>Η κίνηση των «μοντέρνων μαθηματικών</a:t>
            </a:r>
            <a:r>
              <a:rPr lang="el-GR" altLang="el-GR" sz="1800" dirty="0" smtClean="0"/>
              <a:t>»</a:t>
            </a:r>
            <a:endParaRPr lang="el-GR" altLang="el-GR" sz="2000" dirty="0"/>
          </a:p>
          <a:p>
            <a:pPr>
              <a:lnSpc>
                <a:spcPct val="80000"/>
              </a:lnSpc>
            </a:pPr>
            <a:r>
              <a:rPr lang="el-GR" altLang="el-GR" sz="2000" dirty="0"/>
              <a:t>1969-1970  Εμφάνιση τριών ερευνητικών περιοδικών</a:t>
            </a:r>
          </a:p>
          <a:p>
            <a:pPr>
              <a:lnSpc>
                <a:spcPct val="80000"/>
              </a:lnSpc>
            </a:pPr>
            <a:r>
              <a:rPr lang="el-GR" altLang="el-GR" sz="2000" dirty="0"/>
              <a:t>Ίδρυση PME – ICME</a:t>
            </a:r>
          </a:p>
          <a:p>
            <a:pPr>
              <a:lnSpc>
                <a:spcPct val="80000"/>
              </a:lnSpc>
            </a:pPr>
            <a:r>
              <a:rPr lang="el-GR" altLang="el-GR" sz="2000" dirty="0"/>
              <a:t>1980- 1988 Κοινωνικές και πολιτιστικές διαστάσεις (</a:t>
            </a:r>
            <a:r>
              <a:rPr lang="el-GR" altLang="el-GR" sz="2000" dirty="0" err="1"/>
              <a:t>εθνομαθηματικά</a:t>
            </a:r>
            <a:r>
              <a:rPr lang="el-GR" altLang="el-GR" sz="2000" dirty="0"/>
              <a:t>, ρόλος του πλαισίου)</a:t>
            </a:r>
          </a:p>
          <a:p>
            <a:pPr>
              <a:lnSpc>
                <a:spcPct val="80000"/>
              </a:lnSpc>
            </a:pPr>
            <a:r>
              <a:rPr lang="el-GR" altLang="el-GR" sz="2000" dirty="0"/>
              <a:t>Η τάση που επικρατεί σήμερα είναι η έρευνα να γίνεται στη σχολική τάξη. </a:t>
            </a:r>
          </a:p>
          <a:p>
            <a:pPr>
              <a:lnSpc>
                <a:spcPct val="80000"/>
              </a:lnSpc>
            </a:pPr>
            <a:r>
              <a:rPr lang="el-GR" altLang="el-GR" sz="2000" dirty="0"/>
              <a:t>Ανάγκη σύνδεσης έρευνας και πράξης</a:t>
            </a:r>
          </a:p>
          <a:p>
            <a:pPr>
              <a:lnSpc>
                <a:spcPct val="80000"/>
              </a:lnSpc>
            </a:pPr>
            <a:r>
              <a:rPr lang="el-GR" altLang="el-GR" sz="2000" dirty="0"/>
              <a:t>(</a:t>
            </a:r>
            <a:r>
              <a:rPr lang="en-US" altLang="el-GR" sz="2000" dirty="0" err="1"/>
              <a:t>Kilpatric</a:t>
            </a:r>
            <a:r>
              <a:rPr lang="el-GR" altLang="el-GR" sz="2000" dirty="0"/>
              <a:t>, </a:t>
            </a:r>
            <a:r>
              <a:rPr lang="en-US" altLang="el-GR" sz="2000" dirty="0"/>
              <a:t>J</a:t>
            </a:r>
            <a:r>
              <a:rPr lang="el-GR" altLang="el-GR" sz="2000" dirty="0"/>
              <a:t>. (1992). </a:t>
            </a:r>
            <a:r>
              <a:rPr lang="en-US" altLang="el-GR" sz="2000" dirty="0"/>
              <a:t>A History of Research in Mathematics Education)</a:t>
            </a:r>
            <a:endParaRPr lang="el-GR" altLang="el-GR" sz="2000" dirty="0"/>
          </a:p>
        </p:txBody>
      </p:sp>
    </p:spTree>
    <p:extLst>
      <p:ext uri="{BB962C8B-B14F-4D97-AF65-F5344CB8AC3E}">
        <p14:creationId xmlns:p14="http://schemas.microsoft.com/office/powerpoint/2010/main" val="4020346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εξέλιξη της Διδακτικής των Μαθηματικών τα τελευταία χρόνια</a:t>
            </a:r>
          </a:p>
        </p:txBody>
      </p:sp>
      <p:sp>
        <p:nvSpPr>
          <p:cNvPr id="3" name="Θέση περιεχομένου 2"/>
          <p:cNvSpPr>
            <a:spLocks noGrp="1"/>
          </p:cNvSpPr>
          <p:nvPr>
            <p:ph idx="1"/>
          </p:nvPr>
        </p:nvSpPr>
        <p:spPr/>
        <p:txBody>
          <a:bodyPr>
            <a:normAutofit fontScale="85000" lnSpcReduction="10000"/>
          </a:bodyPr>
          <a:lstStyle/>
          <a:p>
            <a:pPr>
              <a:lnSpc>
                <a:spcPct val="90000"/>
              </a:lnSpc>
            </a:pPr>
            <a:r>
              <a:rPr lang="el-GR" altLang="el-GR" dirty="0" smtClean="0"/>
              <a:t>Αλλαγές </a:t>
            </a:r>
            <a:r>
              <a:rPr lang="el-GR" altLang="el-GR" dirty="0"/>
              <a:t>στο είδος των ερευνητικών ερωτημάτων ( πιο πολύπλοκες ερωτήσεις)</a:t>
            </a:r>
          </a:p>
          <a:p>
            <a:pPr>
              <a:lnSpc>
                <a:spcPct val="90000"/>
              </a:lnSpc>
            </a:pPr>
            <a:r>
              <a:rPr lang="el-GR" altLang="el-GR" dirty="0" smtClean="0"/>
              <a:t>Περισσότερη </a:t>
            </a:r>
            <a:r>
              <a:rPr lang="el-GR" altLang="el-GR" dirty="0"/>
              <a:t>έμφαση στη διαφορετικότητα των μαθητών και στο πως εξελίσσονται</a:t>
            </a:r>
          </a:p>
          <a:p>
            <a:pPr>
              <a:lnSpc>
                <a:spcPct val="90000"/>
              </a:lnSpc>
            </a:pPr>
            <a:r>
              <a:rPr lang="el-GR" altLang="el-GR" dirty="0" smtClean="0"/>
              <a:t>Αλλαγές </a:t>
            </a:r>
            <a:r>
              <a:rPr lang="el-GR" altLang="el-GR" dirty="0"/>
              <a:t>στις ερευνητικές μεθόδους (περισσότερες μελέτες περίπτωσης, εθνογραφικές μελέτες…)</a:t>
            </a:r>
          </a:p>
          <a:p>
            <a:pPr>
              <a:lnSpc>
                <a:spcPct val="90000"/>
              </a:lnSpc>
            </a:pPr>
            <a:r>
              <a:rPr lang="el-GR" altLang="el-GR" dirty="0" smtClean="0"/>
              <a:t>Μετακίνηση </a:t>
            </a:r>
            <a:r>
              <a:rPr lang="el-GR" altLang="el-GR" dirty="0"/>
              <a:t>από το άτομο στην ομάδα και στην τάξη</a:t>
            </a:r>
          </a:p>
          <a:p>
            <a:pPr>
              <a:lnSpc>
                <a:spcPct val="90000"/>
              </a:lnSpc>
            </a:pPr>
            <a:r>
              <a:rPr lang="el-GR" altLang="el-GR" dirty="0" smtClean="0"/>
              <a:t>Τροποποίηση </a:t>
            </a:r>
            <a:r>
              <a:rPr lang="el-GR" altLang="el-GR" dirty="0"/>
              <a:t>του τι σημαίνει «γνωρίζω μαθηματικά» μεγαλύτερη έμφαση στην ανάπτυξη επιχειρημάτων και </a:t>
            </a:r>
            <a:r>
              <a:rPr lang="el-GR" altLang="el-GR" dirty="0" smtClean="0"/>
              <a:t>αιτιολογήσεων</a:t>
            </a:r>
            <a:endParaRPr lang="el-GR" altLang="el-GR" dirty="0"/>
          </a:p>
        </p:txBody>
      </p:sp>
    </p:spTree>
    <p:extLst>
      <p:ext uri="{BB962C8B-B14F-4D97-AF65-F5344CB8AC3E}">
        <p14:creationId xmlns:p14="http://schemas.microsoft.com/office/powerpoint/2010/main" val="3015441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εξέλιξη της έννοιας «μάθηση»</a:t>
            </a:r>
          </a:p>
        </p:txBody>
      </p:sp>
      <p:sp>
        <p:nvSpPr>
          <p:cNvPr id="3" name="Θέση περιεχομένου 2"/>
          <p:cNvSpPr>
            <a:spLocks noGrp="1"/>
          </p:cNvSpPr>
          <p:nvPr>
            <p:ph idx="1"/>
          </p:nvPr>
        </p:nvSpPr>
        <p:spPr/>
        <p:txBody>
          <a:bodyPr/>
          <a:lstStyle/>
          <a:p>
            <a:r>
              <a:rPr lang="el-GR" altLang="el-GR" dirty="0"/>
              <a:t>Η μάθηση δεν είναι γραμμική (όχι μια ιεράρχηση συμπεριφορών</a:t>
            </a:r>
            <a:r>
              <a:rPr lang="el-GR" altLang="el-GR" dirty="0" smtClean="0"/>
              <a:t>).</a:t>
            </a:r>
            <a:endParaRPr lang="el-GR" altLang="el-GR" dirty="0"/>
          </a:p>
          <a:p>
            <a:r>
              <a:rPr lang="el-GR" altLang="el-GR" dirty="0"/>
              <a:t>Η μάθηση είναι τρόπος ζωής (η επιβίωση σε κάποιες καταστάσεις</a:t>
            </a:r>
            <a:r>
              <a:rPr lang="el-GR" altLang="el-GR" dirty="0" smtClean="0"/>
              <a:t>).</a:t>
            </a:r>
            <a:endParaRPr lang="el-GR" altLang="el-GR" dirty="0"/>
          </a:p>
          <a:p>
            <a:r>
              <a:rPr lang="el-GR" altLang="el-GR" dirty="0"/>
              <a:t>Η μάθηση είναι προσαρμογή και δεν προκαλείται από τον «εξωτερικό» </a:t>
            </a:r>
            <a:r>
              <a:rPr lang="el-GR" altLang="el-GR" dirty="0" smtClean="0"/>
              <a:t>κόσμο.</a:t>
            </a:r>
            <a:endParaRPr lang="el-GR" altLang="el-GR" dirty="0"/>
          </a:p>
          <a:p>
            <a:r>
              <a:rPr lang="el-GR" altLang="el-GR" dirty="0"/>
              <a:t>Τα άτομα δεν είναι «άδεια δοχεία» για να γεμίσουν με </a:t>
            </a:r>
            <a:r>
              <a:rPr lang="el-GR" altLang="el-GR" dirty="0" smtClean="0"/>
              <a:t>γνώση.</a:t>
            </a:r>
            <a:endParaRPr lang="el-GR" altLang="el-GR" dirty="0"/>
          </a:p>
        </p:txBody>
      </p:sp>
    </p:spTree>
    <p:extLst>
      <p:ext uri="{BB962C8B-B14F-4D97-AF65-F5344CB8AC3E}">
        <p14:creationId xmlns:p14="http://schemas.microsoft.com/office/powerpoint/2010/main" val="2025608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dirty="0"/>
              <a:t>Η εξέλιξη της έννοιας «κατανόηση»</a:t>
            </a:r>
          </a:p>
        </p:txBody>
      </p:sp>
      <p:sp>
        <p:nvSpPr>
          <p:cNvPr id="3" name="Θέση περιεχομένου 2"/>
          <p:cNvSpPr>
            <a:spLocks noGrp="1"/>
          </p:cNvSpPr>
          <p:nvPr>
            <p:ph idx="1"/>
          </p:nvPr>
        </p:nvSpPr>
        <p:spPr/>
        <p:txBody>
          <a:bodyPr>
            <a:normAutofit fontScale="62500" lnSpcReduction="20000"/>
          </a:bodyPr>
          <a:lstStyle/>
          <a:p>
            <a:r>
              <a:rPr lang="el-GR" dirty="0"/>
              <a:t>Αρχικά τα χαρακτηριστικά της μαθηματικής κατανόησης ήταν η ορθότητα, η συνοχή και η </a:t>
            </a:r>
            <a:r>
              <a:rPr lang="el-GR" dirty="0" err="1"/>
              <a:t>συνδετικότητα</a:t>
            </a:r>
            <a:endParaRPr lang="el-GR" dirty="0"/>
          </a:p>
          <a:p>
            <a:r>
              <a:rPr lang="el-GR" dirty="0"/>
              <a:t>Κατανόηση είναι περισσότερο ένα συνδεδεμένη με την κατάσταση, είναι ένα κοινωνικό είδος (μπορεί να το εκφράσει, να το εξηγήσει, μπορεί να το συνδέσει με άλλα θέματα)</a:t>
            </a:r>
          </a:p>
          <a:p>
            <a:r>
              <a:rPr lang="el-GR" dirty="0"/>
              <a:t>Κατανόηση είναι μια συνεχής δραστηριότητα, όχι ένα αποτέλεσμα, μια επίτευξη</a:t>
            </a:r>
          </a:p>
          <a:p>
            <a:r>
              <a:rPr lang="el-GR" dirty="0"/>
              <a:t>Η </a:t>
            </a:r>
            <a:r>
              <a:rPr lang="el-GR" dirty="0" err="1"/>
              <a:t>σχετικιστικότητα</a:t>
            </a:r>
            <a:r>
              <a:rPr lang="el-GR" dirty="0"/>
              <a:t> του τι είναι ορθό</a:t>
            </a:r>
          </a:p>
          <a:p>
            <a:r>
              <a:rPr lang="el-GR" dirty="0" smtClean="0"/>
              <a:t>Το </a:t>
            </a:r>
            <a:r>
              <a:rPr lang="el-GR" dirty="0"/>
              <a:t>παιδί κατανοεί όταν το ίδιο πιστεύει ότι κατανοεί (διαπραγμάτευση νοήματος)</a:t>
            </a:r>
          </a:p>
          <a:p>
            <a:r>
              <a:rPr lang="el-GR" dirty="0" smtClean="0"/>
              <a:t>Μετακίνηση </a:t>
            </a:r>
            <a:r>
              <a:rPr lang="el-GR" dirty="0"/>
              <a:t>από το βαθμό επίδοσης στις διαδικασίες και στρατηγικές που χρησιμοποιούν οι μαθητές</a:t>
            </a:r>
          </a:p>
          <a:p>
            <a:r>
              <a:rPr lang="el-GR" dirty="0"/>
              <a:t>Η διαδικαστική και εννοιολογική γνώση αποτελούν απαραίτητες όψεις της μαθηματικής </a:t>
            </a:r>
            <a:r>
              <a:rPr lang="el-GR" dirty="0" smtClean="0"/>
              <a:t>κατανόησης</a:t>
            </a:r>
            <a:endParaRPr lang="el-GR" dirty="0"/>
          </a:p>
        </p:txBody>
      </p:sp>
    </p:spTree>
    <p:extLst>
      <p:ext uri="{BB962C8B-B14F-4D97-AF65-F5344CB8AC3E}">
        <p14:creationId xmlns:p14="http://schemas.microsoft.com/office/powerpoint/2010/main" val="2465184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Απόψεις για το τι είναι «μάθηση»</a:t>
            </a:r>
          </a:p>
        </p:txBody>
      </p:sp>
      <p:sp>
        <p:nvSpPr>
          <p:cNvPr id="3" name="Θέση περιεχομένου 2"/>
          <p:cNvSpPr>
            <a:spLocks noGrp="1"/>
          </p:cNvSpPr>
          <p:nvPr>
            <p:ph idx="1"/>
          </p:nvPr>
        </p:nvSpPr>
        <p:spPr/>
        <p:txBody>
          <a:bodyPr>
            <a:normAutofit fontScale="62500" lnSpcReduction="20000"/>
          </a:bodyPr>
          <a:lstStyle/>
          <a:p>
            <a:r>
              <a:rPr lang="el-GR" dirty="0"/>
              <a:t>«Η μάθηση είναι μια διαδικασία στην οποία οι μαθητές ενεργά οικοδομούν μαθηματική γνώση καθώς προσπαθούν να αποκτήσουν αίσθηση του κόσμου τους»</a:t>
            </a:r>
          </a:p>
          <a:p>
            <a:r>
              <a:rPr lang="el-GR" dirty="0"/>
              <a:t>«Η άποψη ότι η μάθηση είναι μια ενεργή κατασκευή σημαίνει ότι οι μαθητές κατασκευάζουν και τροποποιούν τους μαθηματικούς τρόπους που μαθαίνουν»</a:t>
            </a:r>
          </a:p>
          <a:p>
            <a:r>
              <a:rPr lang="el-GR" dirty="0"/>
              <a:t>«Η δραστηριότητα κατασκευής της μαθηματικής γνώσης στο σχολείο υπόκειται στην επεξήγηση και αιτιολόγηση καθώς οι μαθητές συμμετέχουν στις διανοητικές πρακτικής της κοινωνίας της τάξης»</a:t>
            </a:r>
          </a:p>
          <a:p>
            <a:r>
              <a:rPr lang="el-GR" dirty="0"/>
              <a:t>«Η μάθηση εξαρτάται από την συγκεκριμένη κατάσταση (πλαίσιο) στην οποία λαμβάνει χώρα και δεν είναι μεταφέρσιμη σε άλλες καταστάσεις»</a:t>
            </a:r>
          </a:p>
          <a:p>
            <a:r>
              <a:rPr lang="el-GR" dirty="0" smtClean="0"/>
              <a:t>«Κοινωνικές </a:t>
            </a:r>
            <a:r>
              <a:rPr lang="el-GR" dirty="0"/>
              <a:t>αλληλεπιδράσεις αποτελούν ένα όχημα μέσα από το οποίο οι φυσικές διαδικασίες στη γνωστική ανάπτυξη κατευθύνονται από κοινωνικές και ιστορικές </a:t>
            </a:r>
            <a:r>
              <a:rPr lang="el-GR" dirty="0" smtClean="0"/>
              <a:t>επιδράσεις»</a:t>
            </a:r>
            <a:endParaRPr lang="el-GR" dirty="0"/>
          </a:p>
        </p:txBody>
      </p:sp>
    </p:spTree>
    <p:extLst>
      <p:ext uri="{BB962C8B-B14F-4D97-AF65-F5344CB8AC3E}">
        <p14:creationId xmlns:p14="http://schemas.microsoft.com/office/powerpoint/2010/main" val="1939300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στην έμφαση στην έρευνα </a:t>
            </a:r>
          </a:p>
        </p:txBody>
      </p:sp>
      <p:sp>
        <p:nvSpPr>
          <p:cNvPr id="3" name="Θέση περιεχομένου 2"/>
          <p:cNvSpPr>
            <a:spLocks noGrp="1"/>
          </p:cNvSpPr>
          <p:nvPr>
            <p:ph idx="1"/>
          </p:nvPr>
        </p:nvSpPr>
        <p:spPr/>
        <p:txBody>
          <a:bodyPr/>
          <a:lstStyle/>
          <a:p>
            <a:r>
              <a:rPr lang="el-GR" dirty="0"/>
              <a:t>Αποτελέσματα της μάθησης – Διαδικασίες της μάθησης</a:t>
            </a:r>
          </a:p>
          <a:p>
            <a:r>
              <a:rPr lang="el-GR" dirty="0"/>
              <a:t>Εστίαση στο μαθητή – Εστίαση στον εκπαιδευτικό</a:t>
            </a:r>
          </a:p>
          <a:p>
            <a:r>
              <a:rPr lang="el-GR" dirty="0"/>
              <a:t>Εστίαση στο άτομο – Εστίαση στη σχολική </a:t>
            </a:r>
            <a:r>
              <a:rPr lang="el-GR" dirty="0" smtClean="0"/>
              <a:t>τάξη</a:t>
            </a:r>
            <a:endParaRPr lang="el-GR" dirty="0"/>
          </a:p>
        </p:txBody>
      </p:sp>
    </p:spTree>
    <p:extLst>
      <p:ext uri="{BB962C8B-B14F-4D97-AF65-F5344CB8AC3E}">
        <p14:creationId xmlns:p14="http://schemas.microsoft.com/office/powerpoint/2010/main" val="2267840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εξέλιξη της μεθοδολογίας έρευνας στη Διδακτική των Μαθηματικών</a:t>
            </a:r>
          </a:p>
        </p:txBody>
      </p:sp>
      <p:sp>
        <p:nvSpPr>
          <p:cNvPr id="3" name="Θέση περιεχομένου 2"/>
          <p:cNvSpPr>
            <a:spLocks noGrp="1"/>
          </p:cNvSpPr>
          <p:nvPr>
            <p:ph idx="1"/>
          </p:nvPr>
        </p:nvSpPr>
        <p:spPr/>
        <p:txBody>
          <a:bodyPr>
            <a:normAutofit fontScale="92500" lnSpcReduction="10000"/>
          </a:bodyPr>
          <a:lstStyle/>
          <a:p>
            <a:r>
              <a:rPr lang="el-GR" dirty="0"/>
              <a:t>Εμπειρική – αναλυτική μεθοδολογία (θετικιστικό μοντέλο)</a:t>
            </a:r>
          </a:p>
          <a:p>
            <a:r>
              <a:rPr lang="el-GR" dirty="0"/>
              <a:t>Έρευνα ως ερμηνευτική κατανόηση του πολιτισμού</a:t>
            </a:r>
          </a:p>
          <a:p>
            <a:pPr lvl="1"/>
            <a:r>
              <a:rPr lang="el-GR" dirty="0"/>
              <a:t>Σημασίες που έχει η μάθηση και η διδασκαλία γι’ αυτούς που ασχολούνται με τη δραστηριότητα</a:t>
            </a:r>
          </a:p>
          <a:p>
            <a:r>
              <a:rPr lang="el-GR" dirty="0"/>
              <a:t>Έρευνα – Δράση</a:t>
            </a:r>
          </a:p>
          <a:p>
            <a:pPr lvl="1"/>
            <a:r>
              <a:rPr lang="el-GR" dirty="0"/>
              <a:t>Στόχος η καλυτέρευση της πρακτικής μέσα από την ενασχόληση </a:t>
            </a:r>
          </a:p>
        </p:txBody>
      </p:sp>
    </p:spTree>
    <p:extLst>
      <p:ext uri="{BB962C8B-B14F-4D97-AF65-F5344CB8AC3E}">
        <p14:creationId xmlns:p14="http://schemas.microsoft.com/office/powerpoint/2010/main" val="1376340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400" dirty="0"/>
              <a:t>Παραδείγματα ερευνητικών «διαπιστώσεων» στη Διδακτική Μαθηματικών</a:t>
            </a:r>
          </a:p>
        </p:txBody>
      </p:sp>
      <p:sp>
        <p:nvSpPr>
          <p:cNvPr id="3" name="Θέση περιεχομένου 2"/>
          <p:cNvSpPr>
            <a:spLocks noGrp="1"/>
          </p:cNvSpPr>
          <p:nvPr>
            <p:ph idx="1"/>
          </p:nvPr>
        </p:nvSpPr>
        <p:spPr/>
        <p:txBody>
          <a:bodyPr>
            <a:normAutofit fontScale="55000" lnSpcReduction="20000"/>
          </a:bodyPr>
          <a:lstStyle/>
          <a:p>
            <a:r>
              <a:rPr lang="el-GR" dirty="0"/>
              <a:t>Η πολυπλοκότητα της μάθησης των μαθηματικών</a:t>
            </a:r>
          </a:p>
          <a:p>
            <a:r>
              <a:rPr lang="el-GR" dirty="0"/>
              <a:t>( επιστημολογικά χαρακτηριστικά των μαθηματικών, πεποιθήσεις μαθητών, κοινωνικές – πολιτιστικές καταστάσεις-πλαίσια, εργαλεία αξιολόγησης, γλώσσα-σύμβολα)</a:t>
            </a:r>
          </a:p>
          <a:p>
            <a:r>
              <a:rPr lang="el-GR" dirty="0"/>
              <a:t>Η συγκεκριμένη φύση, περιεχόμενο, εύρος μιας μαθηματικής έννοιας καθορίζεται από ένα σύνολο συγκεκριμένων αναφορών στις οποίες η έννοια έχει αντιμετωπισθεί από το μαθητή (ο ρόλος των διαφορετικών αναπαραστάσεων)</a:t>
            </a:r>
          </a:p>
          <a:p>
            <a:r>
              <a:rPr lang="el-GR" dirty="0"/>
              <a:t>Εμπόδια που προκαλούνται από τη διαφορά διαδικασίας- αντικειμένου. Η σύνδεση τους είναι δύσκολη </a:t>
            </a:r>
            <a:r>
              <a:rPr lang="el-GR" dirty="0" smtClean="0"/>
              <a:t>(π.χ. </a:t>
            </a:r>
            <a:r>
              <a:rPr lang="el-GR" dirty="0"/>
              <a:t>η επίλυση μιας εξίσωσης)</a:t>
            </a:r>
          </a:p>
          <a:p>
            <a:r>
              <a:rPr lang="el-GR" dirty="0"/>
              <a:t>Οι αντιλήψεις των μαθητών για την απόδειξη παραμένουν κύρια στο εμπειρικό ή διαισθητικό επίπεδο</a:t>
            </a:r>
          </a:p>
          <a:p>
            <a:r>
              <a:rPr lang="el-GR" dirty="0"/>
              <a:t>Οι δυνατότητες και οι περιορισμοί της πληροφορικής στη μαθηματική εκπαίδευση</a:t>
            </a:r>
          </a:p>
          <a:p>
            <a:r>
              <a:rPr lang="el-GR" dirty="0" err="1"/>
              <a:t>Niss</a:t>
            </a:r>
            <a:r>
              <a:rPr lang="el-GR" dirty="0"/>
              <a:t>, M. (1999). </a:t>
            </a:r>
            <a:r>
              <a:rPr lang="el-GR" dirty="0" err="1"/>
              <a:t>Aspects</a:t>
            </a:r>
            <a:r>
              <a:rPr lang="el-GR" dirty="0"/>
              <a:t> of the </a:t>
            </a:r>
            <a:r>
              <a:rPr lang="el-GR" dirty="0" err="1"/>
              <a:t>Nature</a:t>
            </a:r>
            <a:r>
              <a:rPr lang="el-GR" dirty="0"/>
              <a:t> and </a:t>
            </a:r>
            <a:r>
              <a:rPr lang="el-GR" dirty="0" err="1"/>
              <a:t>State</a:t>
            </a:r>
            <a:r>
              <a:rPr lang="el-GR" dirty="0"/>
              <a:t> of Research in </a:t>
            </a:r>
            <a:r>
              <a:rPr lang="el-GR" dirty="0" err="1"/>
              <a:t>Mathematics</a:t>
            </a:r>
            <a:r>
              <a:rPr lang="el-GR" dirty="0"/>
              <a:t> </a:t>
            </a:r>
            <a:r>
              <a:rPr lang="el-GR" dirty="0" err="1"/>
              <a:t>Education</a:t>
            </a:r>
            <a:r>
              <a:rPr lang="el-GR" dirty="0"/>
              <a:t>, Educational </a:t>
            </a:r>
            <a:r>
              <a:rPr lang="el-GR" dirty="0" err="1"/>
              <a:t>Studies</a:t>
            </a:r>
            <a:r>
              <a:rPr lang="el-GR" dirty="0"/>
              <a:t> in </a:t>
            </a:r>
            <a:r>
              <a:rPr lang="el-GR" dirty="0" err="1"/>
              <a:t>Mathematics</a:t>
            </a:r>
            <a:r>
              <a:rPr lang="el-GR" dirty="0"/>
              <a:t>, 40, 1-24</a:t>
            </a:r>
            <a:r>
              <a:rPr lang="el-GR" dirty="0" smtClean="0"/>
              <a:t>.</a:t>
            </a:r>
            <a:endParaRPr lang="el-GR" dirty="0"/>
          </a:p>
        </p:txBody>
      </p:sp>
    </p:spTree>
    <p:extLst>
      <p:ext uri="{BB962C8B-B14F-4D97-AF65-F5344CB8AC3E}">
        <p14:creationId xmlns:p14="http://schemas.microsoft.com/office/powerpoint/2010/main" val="34185664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Δραστηριότητα </a:t>
            </a:r>
            <a:r>
              <a:rPr lang="el-GR" dirty="0" smtClean="0"/>
              <a:t>1</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smtClean="0"/>
              <a:t>Μελετήστε </a:t>
            </a:r>
            <a:r>
              <a:rPr lang="el-GR" dirty="0"/>
              <a:t>την περίληψη του άρθρου που έχετε μπροστά σας και εντοπίστε τα παρακάτω:</a:t>
            </a:r>
          </a:p>
          <a:p>
            <a:r>
              <a:rPr lang="el-GR" dirty="0"/>
              <a:t>Το θεωρητικό πλαίσιο</a:t>
            </a:r>
          </a:p>
          <a:p>
            <a:r>
              <a:rPr lang="el-GR" dirty="0"/>
              <a:t>Το ερευνητικό πρόβλημα (ερευνητικές ερωτήσεις)</a:t>
            </a:r>
          </a:p>
          <a:p>
            <a:r>
              <a:rPr lang="el-GR" dirty="0"/>
              <a:t>Τη μεθοδολογία (μέθοδος συλλογής δεδομένων, μεθοδολογία ανάλυσης)</a:t>
            </a:r>
          </a:p>
          <a:p>
            <a:r>
              <a:rPr lang="el-GR" dirty="0"/>
              <a:t>Τα ερευνητικά αποτελέσματα</a:t>
            </a:r>
          </a:p>
          <a:p>
            <a:r>
              <a:rPr lang="el-GR" dirty="0"/>
              <a:t>Τις διδακτικές </a:t>
            </a:r>
            <a:r>
              <a:rPr lang="el-GR" dirty="0" smtClean="0"/>
              <a:t>προεκτάσεις</a:t>
            </a:r>
            <a:endParaRPr lang="el-GR" dirty="0"/>
          </a:p>
        </p:txBody>
      </p:sp>
    </p:spTree>
    <p:extLst>
      <p:ext uri="{BB962C8B-B14F-4D97-AF65-F5344CB8AC3E}">
        <p14:creationId xmlns:p14="http://schemas.microsoft.com/office/powerpoint/2010/main" val="3530180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είναι </a:t>
            </a:r>
            <a:r>
              <a:rPr lang="el-GR" dirty="0" smtClean="0"/>
              <a:t>έρευνα</a:t>
            </a:r>
            <a:r>
              <a:rPr lang="en-US" dirty="0" smtClean="0"/>
              <a:t> (1)</a:t>
            </a:r>
            <a:endParaRPr lang="el-GR" dirty="0"/>
          </a:p>
        </p:txBody>
      </p:sp>
      <p:sp>
        <p:nvSpPr>
          <p:cNvPr id="3" name="Θέση περιεχομένου 2"/>
          <p:cNvSpPr>
            <a:spLocks noGrp="1"/>
          </p:cNvSpPr>
          <p:nvPr>
            <p:ph idx="1"/>
          </p:nvPr>
        </p:nvSpPr>
        <p:spPr/>
        <p:txBody>
          <a:bodyPr/>
          <a:lstStyle/>
          <a:p>
            <a:r>
              <a:rPr lang="el-GR" altLang="el-GR" dirty="0" smtClean="0"/>
              <a:t>Εμπειρία</a:t>
            </a:r>
            <a:r>
              <a:rPr lang="en-US" altLang="el-GR" dirty="0" smtClean="0"/>
              <a:t> </a:t>
            </a:r>
            <a:r>
              <a:rPr lang="el-GR" altLang="el-GR" dirty="0" smtClean="0"/>
              <a:t>(προσωπική </a:t>
            </a:r>
            <a:r>
              <a:rPr lang="el-GR" altLang="el-GR" dirty="0"/>
              <a:t>– άλλων – ειδικών)</a:t>
            </a:r>
          </a:p>
          <a:p>
            <a:r>
              <a:rPr lang="el-GR" altLang="el-GR" dirty="0" smtClean="0"/>
              <a:t>Συλλογισμός</a:t>
            </a:r>
            <a:r>
              <a:rPr lang="en-US" altLang="el-GR" dirty="0" smtClean="0"/>
              <a:t> </a:t>
            </a:r>
            <a:r>
              <a:rPr lang="el-GR" altLang="el-GR" dirty="0" smtClean="0"/>
              <a:t>(παραγωγική </a:t>
            </a:r>
            <a:r>
              <a:rPr lang="el-GR" altLang="el-GR" dirty="0"/>
              <a:t>(λογική) – επαγωγική διαδικασία)</a:t>
            </a:r>
          </a:p>
          <a:p>
            <a:pPr lvl="1"/>
            <a:r>
              <a:rPr lang="el-GR" altLang="el-GR" dirty="0"/>
              <a:t>Η διατύπωση υποθέσεων</a:t>
            </a:r>
          </a:p>
          <a:p>
            <a:pPr lvl="1"/>
            <a:r>
              <a:rPr lang="el-GR" altLang="el-GR" dirty="0"/>
              <a:t>Η λογική ανάπτυξη των υποθέσεων</a:t>
            </a:r>
          </a:p>
          <a:p>
            <a:pPr lvl="1"/>
            <a:r>
              <a:rPr lang="el-GR" altLang="el-GR" dirty="0"/>
              <a:t>Η διασαφήνιση και ερμηνεία των επιστημονικών ευρημάτων και η σύνθεση τους σε ένα εννοιολογικό </a:t>
            </a:r>
            <a:r>
              <a:rPr lang="el-GR" altLang="el-GR" dirty="0" smtClean="0"/>
              <a:t>πλαίσιο</a:t>
            </a:r>
            <a:endParaRPr lang="el-GR" altLang="el-GR" dirty="0"/>
          </a:p>
        </p:txBody>
      </p:sp>
    </p:spTree>
    <p:extLst>
      <p:ext uri="{BB962C8B-B14F-4D97-AF65-F5344CB8AC3E}">
        <p14:creationId xmlns:p14="http://schemas.microsoft.com/office/powerpoint/2010/main" val="3958039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Δραστηριότητα </a:t>
            </a:r>
            <a:r>
              <a:rPr lang="el-GR" dirty="0" smtClean="0"/>
              <a:t>2</a:t>
            </a:r>
            <a:endParaRPr lang="el-GR" dirty="0"/>
          </a:p>
        </p:txBody>
      </p:sp>
      <p:sp>
        <p:nvSpPr>
          <p:cNvPr id="3" name="Θέση περιεχομένου 2"/>
          <p:cNvSpPr>
            <a:spLocks noGrp="1"/>
          </p:cNvSpPr>
          <p:nvPr>
            <p:ph idx="1"/>
          </p:nvPr>
        </p:nvSpPr>
        <p:spPr/>
        <p:txBody>
          <a:bodyPr/>
          <a:lstStyle/>
          <a:p>
            <a:r>
              <a:rPr lang="el-GR" dirty="0" smtClean="0"/>
              <a:t>Ψάξτε </a:t>
            </a:r>
            <a:r>
              <a:rPr lang="el-GR" dirty="0"/>
              <a:t>σε περιοδικά της Διδακτικής των Μαθηματικών να εντοπίσετε 2 άρθρα που να αναφέρονται σε διαφορετικά Θεωρητικά παραδείγματα.</a:t>
            </a:r>
          </a:p>
          <a:p>
            <a:endParaRPr lang="el-GR" dirty="0"/>
          </a:p>
        </p:txBody>
      </p:sp>
    </p:spTree>
    <p:extLst>
      <p:ext uri="{BB962C8B-B14F-4D97-AF65-F5344CB8AC3E}">
        <p14:creationId xmlns:p14="http://schemas.microsoft.com/office/powerpoint/2010/main" val="1118338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l-GR" dirty="0" err="1" smtClean="0"/>
              <a:t>Υποενότητας</a:t>
            </a:r>
            <a:endParaRPr lang="el-GR" dirty="0"/>
          </a:p>
        </p:txBody>
      </p:sp>
      <p:sp>
        <p:nvSpPr>
          <p:cNvPr id="8" name="Υπότιτλος 7"/>
          <p:cNvSpPr>
            <a:spLocks noGrp="1"/>
          </p:cNvSpPr>
          <p:nvPr>
            <p:ph type="subTitle" idx="1"/>
          </p:nvPr>
        </p:nvSpPr>
        <p:spPr/>
        <p:txBody>
          <a:bodyPr/>
          <a:lstStyle/>
          <a:p>
            <a:r>
              <a:rPr lang="el-GR" altLang="el-GR" dirty="0"/>
              <a:t>Διδακτική </a:t>
            </a:r>
            <a:r>
              <a:rPr lang="el-GR" altLang="el-GR" dirty="0" smtClean="0"/>
              <a:t>Μαθηματικών – Έρευνα</a:t>
            </a:r>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err="1"/>
              <a:t>Πόταρη</a:t>
            </a:r>
            <a:r>
              <a:rPr lang="el-GR" sz="2000" dirty="0"/>
              <a:t> Δέσποινα, </a:t>
            </a:r>
            <a:r>
              <a:rPr lang="el-GR" sz="2000" dirty="0" err="1"/>
              <a:t>Σακονίδης</a:t>
            </a:r>
            <a:r>
              <a:rPr lang="el-GR" sz="2000" dirty="0"/>
              <a:t> Χαράλαμπος. «Ποιοτική μεθοδολογία έρευνας στη Διδακτική των Μαθηματικών, </a:t>
            </a:r>
            <a:r>
              <a:rPr lang="el-GR" sz="2000" dirty="0" smtClean="0"/>
              <a:t>Η εξέλιξη της έρευνας και η πρόσφατη στροφή». Έκδοση: 1.0. Αθήνα 2015. Διαθέσιμο από τη δικτυακή διεύθυνση: </a:t>
            </a:r>
            <a:r>
              <a:rPr lang="en-US" sz="2000" dirty="0" smtClean="0"/>
              <a:t>http://opencourses.uoa.gr/courses/MATH17/</a:t>
            </a:r>
            <a:r>
              <a:rPr lang="el-GR" sz="2000" dirty="0" smtClean="0"/>
              <a:t>.</a:t>
            </a: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είναι </a:t>
            </a:r>
            <a:r>
              <a:rPr lang="el-GR" dirty="0" smtClean="0"/>
              <a:t>έρευνα</a:t>
            </a:r>
            <a:r>
              <a:rPr lang="en-US" dirty="0" smtClean="0"/>
              <a:t> (2)</a:t>
            </a:r>
            <a:endParaRPr lang="el-GR" dirty="0"/>
          </a:p>
        </p:txBody>
      </p:sp>
      <p:sp>
        <p:nvSpPr>
          <p:cNvPr id="3" name="Θέση περιεχομένου 2"/>
          <p:cNvSpPr>
            <a:spLocks noGrp="1"/>
          </p:cNvSpPr>
          <p:nvPr>
            <p:ph idx="1"/>
          </p:nvPr>
        </p:nvSpPr>
        <p:spPr/>
        <p:txBody>
          <a:bodyPr>
            <a:normAutofit lnSpcReduction="10000"/>
          </a:bodyPr>
          <a:lstStyle/>
          <a:p>
            <a:pPr>
              <a:lnSpc>
                <a:spcPct val="80000"/>
              </a:lnSpc>
            </a:pPr>
            <a:r>
              <a:rPr lang="el-GR" altLang="el-GR" sz="2800" dirty="0" smtClean="0"/>
              <a:t>Έρευνα  </a:t>
            </a:r>
            <a:endParaRPr lang="el-GR" altLang="el-GR" sz="2800" dirty="0"/>
          </a:p>
          <a:p>
            <a:pPr lvl="1">
              <a:lnSpc>
                <a:spcPct val="80000"/>
              </a:lnSpc>
            </a:pPr>
            <a:r>
              <a:rPr lang="el-GR" altLang="el-GR" sz="2400" dirty="0"/>
              <a:t>Συστηματική, ελεγχόμενη και κριτική διερεύνηση των υποθέσεων σχετικά με τις σχέσεις ανάμεσα στα φυσικά φαινόμενα</a:t>
            </a:r>
          </a:p>
          <a:p>
            <a:pPr lvl="1">
              <a:lnSpc>
                <a:spcPct val="80000"/>
              </a:lnSpc>
            </a:pPr>
            <a:r>
              <a:rPr lang="el-GR" altLang="el-GR" sz="2400" dirty="0"/>
              <a:t>Είναι εμπειρική</a:t>
            </a:r>
          </a:p>
          <a:p>
            <a:pPr lvl="1">
              <a:lnSpc>
                <a:spcPct val="80000"/>
              </a:lnSpc>
            </a:pPr>
            <a:r>
              <a:rPr lang="el-GR" altLang="el-GR" sz="2400" dirty="0"/>
              <a:t>Διορθώνεται (από τους άλλους ερευνητές)</a:t>
            </a:r>
          </a:p>
          <a:p>
            <a:pPr>
              <a:lnSpc>
                <a:spcPct val="80000"/>
              </a:lnSpc>
            </a:pPr>
            <a:r>
              <a:rPr lang="el-GR" altLang="el-GR" sz="2800" dirty="0"/>
              <a:t>Έρευνα στην εκπαίδευση (η περιγραφή και η ερμηνεία της ανθρώπινης συμπεριφοράς)</a:t>
            </a:r>
          </a:p>
          <a:p>
            <a:pPr lvl="1">
              <a:lnSpc>
                <a:spcPct val="80000"/>
              </a:lnSpc>
            </a:pPr>
            <a:r>
              <a:rPr lang="el-GR" altLang="el-GR" sz="2400" dirty="0"/>
              <a:t>Η παραδοσιακή άποψη (σαν τις φυσικές επιστήμες)</a:t>
            </a:r>
          </a:p>
          <a:p>
            <a:pPr lvl="1">
              <a:lnSpc>
                <a:spcPct val="80000"/>
              </a:lnSpc>
            </a:pPr>
            <a:r>
              <a:rPr lang="el-GR" altLang="el-GR" sz="2400" dirty="0"/>
              <a:t>Η ριζοσπαστική άποψη (η διαφοροποίηση των ανθρώπων από τα φυσικά φαινόμενα)</a:t>
            </a:r>
            <a:endParaRPr lang="en-US" altLang="el-GR" sz="2400" dirty="0"/>
          </a:p>
          <a:p>
            <a:pPr lvl="1">
              <a:lnSpc>
                <a:spcPct val="80000"/>
              </a:lnSpc>
              <a:buNone/>
            </a:pPr>
            <a:r>
              <a:rPr lang="el-GR" altLang="el-GR" sz="2400" dirty="0"/>
              <a:t>(</a:t>
            </a:r>
            <a:r>
              <a:rPr lang="en-US" altLang="el-GR" sz="2400" dirty="0"/>
              <a:t>Cohen and </a:t>
            </a:r>
            <a:r>
              <a:rPr lang="en-US" altLang="el-GR" sz="2400" dirty="0" err="1"/>
              <a:t>Manion</a:t>
            </a:r>
            <a:r>
              <a:rPr lang="el-GR" altLang="el-GR" sz="2400" dirty="0"/>
              <a:t>, 1994)</a:t>
            </a:r>
          </a:p>
        </p:txBody>
      </p:sp>
    </p:spTree>
    <p:extLst>
      <p:ext uri="{BB962C8B-B14F-4D97-AF65-F5344CB8AC3E}">
        <p14:creationId xmlns:p14="http://schemas.microsoft.com/office/powerpoint/2010/main" val="7884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είναι επιστημολογία </a:t>
            </a:r>
          </a:p>
        </p:txBody>
      </p:sp>
      <p:sp>
        <p:nvSpPr>
          <p:cNvPr id="3" name="Θέση περιεχομένου 2"/>
          <p:cNvSpPr>
            <a:spLocks noGrp="1"/>
          </p:cNvSpPr>
          <p:nvPr>
            <p:ph idx="1"/>
          </p:nvPr>
        </p:nvSpPr>
        <p:spPr/>
        <p:txBody>
          <a:bodyPr/>
          <a:lstStyle/>
          <a:p>
            <a:pPr>
              <a:lnSpc>
                <a:spcPct val="90000"/>
              </a:lnSpc>
            </a:pPr>
            <a:r>
              <a:rPr lang="el-GR" altLang="el-GR" dirty="0"/>
              <a:t>Ποια είναι η αρχή της επιστημονικής γνώσης; (εμπειρική- ορθολογική)</a:t>
            </a:r>
          </a:p>
          <a:p>
            <a:pPr>
              <a:lnSpc>
                <a:spcPct val="90000"/>
              </a:lnSpc>
            </a:pPr>
            <a:r>
              <a:rPr lang="el-GR" altLang="el-GR" dirty="0"/>
              <a:t>Ποια είναι τα κριτήρια εγκυρότητας; (πρόβλεψη πραγματικών γεγονότων, λογική συνοχή)</a:t>
            </a:r>
          </a:p>
          <a:p>
            <a:pPr>
              <a:lnSpc>
                <a:spcPct val="90000"/>
              </a:lnSpc>
            </a:pPr>
            <a:r>
              <a:rPr lang="el-GR" altLang="el-GR" dirty="0"/>
              <a:t>Ποιος είναι ο χαρακτήρας της διαδικασίας ανάπτυξης της επιστημονικής γνώσης (συνέχεια και συγκέντρωση- επιστημονικές επαναστάσεις)</a:t>
            </a:r>
          </a:p>
          <a:p>
            <a:endParaRPr lang="el-GR" dirty="0"/>
          </a:p>
        </p:txBody>
      </p:sp>
    </p:spTree>
    <p:extLst>
      <p:ext uri="{BB962C8B-B14F-4D97-AF65-F5344CB8AC3E}">
        <p14:creationId xmlns:p14="http://schemas.microsoft.com/office/powerpoint/2010/main" val="1394065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Αντιλήψεις της κοινωνικής </a:t>
            </a:r>
            <a:r>
              <a:rPr lang="el-GR" dirty="0" smtClean="0"/>
              <a:t>πραγματικότητας</a:t>
            </a:r>
            <a:r>
              <a:rPr lang="en-US" dirty="0" smtClean="0"/>
              <a:t> (1)</a:t>
            </a:r>
            <a:endParaRPr lang="el-GR" dirty="0"/>
          </a:p>
        </p:txBody>
      </p:sp>
      <p:sp>
        <p:nvSpPr>
          <p:cNvPr id="3" name="Θέση περιεχομένου 2"/>
          <p:cNvSpPr>
            <a:spLocks noGrp="1"/>
          </p:cNvSpPr>
          <p:nvPr>
            <p:ph idx="1"/>
          </p:nvPr>
        </p:nvSpPr>
        <p:spPr/>
        <p:txBody>
          <a:bodyPr/>
          <a:lstStyle/>
          <a:p>
            <a:pPr>
              <a:lnSpc>
                <a:spcPct val="90000"/>
              </a:lnSpc>
            </a:pPr>
            <a:r>
              <a:rPr lang="el-GR" altLang="el-GR" dirty="0"/>
              <a:t>Αντικειμενική – Υποκειμενική</a:t>
            </a:r>
          </a:p>
          <a:p>
            <a:pPr>
              <a:lnSpc>
                <a:spcPct val="90000"/>
              </a:lnSpc>
            </a:pPr>
            <a:r>
              <a:rPr lang="el-GR" altLang="el-GR" dirty="0" smtClean="0"/>
              <a:t>Θετικιστικό </a:t>
            </a:r>
            <a:r>
              <a:rPr lang="el-GR" altLang="el-GR" dirty="0"/>
              <a:t>παράδειγμα </a:t>
            </a:r>
          </a:p>
          <a:p>
            <a:pPr lvl="1">
              <a:lnSpc>
                <a:spcPct val="90000"/>
              </a:lnSpc>
            </a:pPr>
            <a:r>
              <a:rPr lang="el-GR" altLang="el-GR" dirty="0"/>
              <a:t>Η σημασία μιας πρότασης δίνεται από τη μέθοδο επαλήθευσης</a:t>
            </a:r>
          </a:p>
          <a:p>
            <a:pPr lvl="1">
              <a:lnSpc>
                <a:spcPct val="90000"/>
              </a:lnSpc>
            </a:pPr>
            <a:r>
              <a:rPr lang="el-GR" altLang="el-GR" dirty="0"/>
              <a:t>Αποτυχαίνει όταν το κοινωνικό πλαίσιο δεν έχει την τάξη και την κανονικότητα του φυσικού κόσμου (</a:t>
            </a:r>
            <a:r>
              <a:rPr lang="el-GR" altLang="el-GR" dirty="0" err="1"/>
              <a:t>π.χ</a:t>
            </a:r>
            <a:r>
              <a:rPr lang="el-GR" altLang="el-GR" dirty="0"/>
              <a:t> η σχολική τάξη)</a:t>
            </a:r>
          </a:p>
          <a:p>
            <a:pPr lvl="1">
              <a:lnSpc>
                <a:spcPct val="90000"/>
              </a:lnSpc>
            </a:pPr>
            <a:r>
              <a:rPr lang="el-GR" altLang="el-GR" dirty="0"/>
              <a:t>Εμπειρία – ταξινόμηση – ποσοτικοποίηση – ανακάλυψη σχέσεων – προσέγγιση της αλήθειας</a:t>
            </a:r>
          </a:p>
          <a:p>
            <a:endParaRPr lang="el-GR" dirty="0"/>
          </a:p>
        </p:txBody>
      </p:sp>
    </p:spTree>
    <p:extLst>
      <p:ext uri="{BB962C8B-B14F-4D97-AF65-F5344CB8AC3E}">
        <p14:creationId xmlns:p14="http://schemas.microsoft.com/office/powerpoint/2010/main" val="1551839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Αντιλήψεις της κοινωνικής πραγματικότητας</a:t>
            </a:r>
            <a:r>
              <a:rPr lang="en-US" dirty="0"/>
              <a:t> </a:t>
            </a:r>
            <a:r>
              <a:rPr lang="en-US" dirty="0" smtClean="0"/>
              <a:t>(2)</a:t>
            </a:r>
            <a:endParaRPr lang="el-GR" dirty="0"/>
          </a:p>
        </p:txBody>
      </p:sp>
      <p:sp>
        <p:nvSpPr>
          <p:cNvPr id="3" name="Θέση περιεχομένου 2"/>
          <p:cNvSpPr>
            <a:spLocks noGrp="1"/>
          </p:cNvSpPr>
          <p:nvPr>
            <p:ph idx="1"/>
          </p:nvPr>
        </p:nvSpPr>
        <p:spPr/>
        <p:txBody>
          <a:bodyPr/>
          <a:lstStyle/>
          <a:p>
            <a:r>
              <a:rPr lang="el-GR" altLang="el-GR" dirty="0" err="1"/>
              <a:t>Αντιθετικιστικό</a:t>
            </a:r>
            <a:r>
              <a:rPr lang="el-GR" altLang="el-GR" dirty="0"/>
              <a:t> παράδειγμα</a:t>
            </a:r>
          </a:p>
          <a:p>
            <a:pPr lvl="1"/>
            <a:r>
              <a:rPr lang="el-GR" altLang="el-GR" dirty="0"/>
              <a:t>Ο κοινωνικός κόσμος κατανοείται από τη μεριά των ατόμων που είναι μέρος μιας συνεχούς δράσης που διερευνάται</a:t>
            </a:r>
          </a:p>
          <a:p>
            <a:pPr lvl="1"/>
            <a:r>
              <a:rPr lang="el-GR" altLang="el-GR" dirty="0"/>
              <a:t>Ο ερευνητής κατανοεί από «μέσα» το πλαίσιο αναφοράς των ατόμων</a:t>
            </a:r>
          </a:p>
          <a:p>
            <a:endParaRPr lang="el-GR" dirty="0"/>
          </a:p>
        </p:txBody>
      </p:sp>
    </p:spTree>
    <p:extLst>
      <p:ext uri="{BB962C8B-B14F-4D97-AF65-F5344CB8AC3E}">
        <p14:creationId xmlns:p14="http://schemas.microsoft.com/office/powerpoint/2010/main" val="1182570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Φαινομενολογία – </a:t>
            </a:r>
            <a:r>
              <a:rPr lang="el-GR" dirty="0" err="1"/>
              <a:t>Εθνομεθοδολογία</a:t>
            </a:r>
            <a:r>
              <a:rPr lang="el-GR" dirty="0"/>
              <a:t> – Συμβολική </a:t>
            </a:r>
            <a:r>
              <a:rPr lang="el-GR" dirty="0" smtClean="0"/>
              <a:t>αλληλεπίδραση</a:t>
            </a:r>
            <a:r>
              <a:rPr lang="en-US" dirty="0" smtClean="0"/>
              <a:t> (1)</a:t>
            </a:r>
            <a:endParaRPr lang="el-GR" dirty="0"/>
          </a:p>
        </p:txBody>
      </p:sp>
      <p:sp>
        <p:nvSpPr>
          <p:cNvPr id="3" name="Θέση περιεχομένου 2"/>
          <p:cNvSpPr>
            <a:spLocks noGrp="1"/>
          </p:cNvSpPr>
          <p:nvPr>
            <p:ph idx="1"/>
          </p:nvPr>
        </p:nvSpPr>
        <p:spPr/>
        <p:txBody>
          <a:bodyPr/>
          <a:lstStyle/>
          <a:p>
            <a:pPr>
              <a:lnSpc>
                <a:spcPct val="90000"/>
              </a:lnSpc>
            </a:pPr>
            <a:r>
              <a:rPr lang="el-GR" altLang="el-GR" sz="2800" dirty="0"/>
              <a:t>Φαινομενολογία (η συμπεριφορά καθορίζεται από φαινόμενα της εμπειρίας παρά από την εξωτερική, αντικειμενική πραγματικότητα που περιγράφει κανείς)</a:t>
            </a:r>
          </a:p>
          <a:p>
            <a:pPr lvl="1">
              <a:lnSpc>
                <a:spcPct val="90000"/>
              </a:lnSpc>
            </a:pPr>
            <a:r>
              <a:rPr lang="el-GR" altLang="el-GR" sz="2400" dirty="0"/>
              <a:t>Πίστη στη σπουδαιότητα της υποκειμενικής </a:t>
            </a:r>
            <a:r>
              <a:rPr lang="el-GR" altLang="el-GR" sz="2400" dirty="0" err="1"/>
              <a:t>συνειδητότητας</a:t>
            </a:r>
            <a:endParaRPr lang="el-GR" altLang="el-GR" sz="2400" dirty="0"/>
          </a:p>
          <a:p>
            <a:pPr lvl="1">
              <a:lnSpc>
                <a:spcPct val="90000"/>
              </a:lnSpc>
            </a:pPr>
            <a:r>
              <a:rPr lang="el-GR" altLang="el-GR" sz="2400" dirty="0"/>
              <a:t>Κατανόηση της </a:t>
            </a:r>
            <a:r>
              <a:rPr lang="el-GR" altLang="el-GR" sz="2400" dirty="0" err="1"/>
              <a:t>συνειδητότητας</a:t>
            </a:r>
            <a:r>
              <a:rPr lang="el-GR" altLang="el-GR" sz="2400" dirty="0"/>
              <a:t> ως ενεργητικής και ως πηγή νοήματος στη ζωή</a:t>
            </a:r>
          </a:p>
          <a:p>
            <a:pPr lvl="1">
              <a:lnSpc>
                <a:spcPct val="90000"/>
              </a:lnSpc>
            </a:pPr>
            <a:r>
              <a:rPr lang="el-GR" altLang="el-GR" sz="2400" dirty="0"/>
              <a:t>Ισχυρισμός ότι υπάρχουν ορισμένες ουσιώδεις δομές στη </a:t>
            </a:r>
            <a:r>
              <a:rPr lang="el-GR" altLang="el-GR" sz="2400" dirty="0" err="1"/>
              <a:t>συνειδητότητα</a:t>
            </a:r>
            <a:r>
              <a:rPr lang="el-GR" altLang="el-GR" sz="2400" dirty="0"/>
              <a:t> των οποίων μπορούμε να έχουμε άμεση γνώση μέσω ενός ορισμένου είδους στοχασμού</a:t>
            </a:r>
          </a:p>
          <a:p>
            <a:endParaRPr lang="el-GR" dirty="0"/>
          </a:p>
        </p:txBody>
      </p:sp>
    </p:spTree>
    <p:extLst>
      <p:ext uri="{BB962C8B-B14F-4D97-AF65-F5344CB8AC3E}">
        <p14:creationId xmlns:p14="http://schemas.microsoft.com/office/powerpoint/2010/main" val="2551586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Φαινομενολογία – </a:t>
            </a:r>
            <a:r>
              <a:rPr lang="el-GR" dirty="0" err="1"/>
              <a:t>Εθνομεθοδολογία</a:t>
            </a:r>
            <a:r>
              <a:rPr lang="el-GR" dirty="0"/>
              <a:t> – Συμβολική αλληλεπίδραση</a:t>
            </a:r>
            <a:r>
              <a:rPr lang="en-US" dirty="0"/>
              <a:t> </a:t>
            </a:r>
            <a:r>
              <a:rPr lang="en-US" dirty="0" smtClean="0"/>
              <a:t>(2)</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altLang="el-GR" dirty="0"/>
              <a:t>Ιδρυτής ο </a:t>
            </a:r>
            <a:r>
              <a:rPr lang="en-US" altLang="el-GR" dirty="0"/>
              <a:t>Husserl</a:t>
            </a:r>
            <a:r>
              <a:rPr lang="el-GR" altLang="el-GR" dirty="0"/>
              <a:t> </a:t>
            </a:r>
            <a:r>
              <a:rPr lang="el-GR" altLang="el-GR" dirty="0" smtClean="0"/>
              <a:t>«Πίσω </a:t>
            </a:r>
            <a:r>
              <a:rPr lang="el-GR" altLang="el-GR" dirty="0"/>
              <a:t>στα πράγματα</a:t>
            </a:r>
            <a:r>
              <a:rPr lang="el-GR" altLang="el-GR" dirty="0" smtClean="0"/>
              <a:t>»</a:t>
            </a:r>
            <a:r>
              <a:rPr lang="en-US" altLang="el-GR" dirty="0" smtClean="0"/>
              <a:t> </a:t>
            </a:r>
            <a:r>
              <a:rPr lang="el-GR" altLang="el-GR" dirty="0" smtClean="0"/>
              <a:t>- </a:t>
            </a:r>
            <a:r>
              <a:rPr lang="el-GR" altLang="el-GR" dirty="0"/>
              <a:t>να δούμε πώς τα πράγματα εμφανίζονται απευθείας σε εμάς και όχι μέσα από τα μέσα μαζικής επικοινωνίας ή τις συμβολικές και πολιτισμικές δομές.</a:t>
            </a:r>
          </a:p>
          <a:p>
            <a:r>
              <a:rPr lang="el-GR" altLang="el-GR" dirty="0"/>
              <a:t>Να δούμε πίσω από τις λεπτομέρειες της καθημερινής ζωής στην ουσία που τις χαρακτηρίζει</a:t>
            </a:r>
          </a:p>
          <a:p>
            <a:r>
              <a:rPr lang="el-GR" altLang="el-GR" dirty="0"/>
              <a:t>Η ιδέα του να δώσουμε νόημα μέσα από τη διαδικασία </a:t>
            </a:r>
            <a:r>
              <a:rPr lang="el-GR" altLang="el-GR" dirty="0" err="1"/>
              <a:t>αναστοχασμού</a:t>
            </a:r>
            <a:endParaRPr lang="el-GR" altLang="el-GR" dirty="0"/>
          </a:p>
          <a:p>
            <a:endParaRPr lang="el-GR" dirty="0"/>
          </a:p>
        </p:txBody>
      </p:sp>
    </p:spTree>
    <p:extLst>
      <p:ext uri="{BB962C8B-B14F-4D97-AF65-F5344CB8AC3E}">
        <p14:creationId xmlns:p14="http://schemas.microsoft.com/office/powerpoint/2010/main" val="42994402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1658</TotalTime>
  <Words>2241</Words>
  <Application>Microsoft Office PowerPoint</Application>
  <PresentationFormat>Προβολή στην οθόνη (4:3)</PresentationFormat>
  <Paragraphs>219</Paragraphs>
  <Slides>38</Slides>
  <Notes>10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38</vt:i4>
      </vt:variant>
    </vt:vector>
  </HeadingPairs>
  <TitlesOfParts>
    <vt:vector size="42" baseType="lpstr">
      <vt:lpstr>Arial</vt:lpstr>
      <vt:lpstr>Calibri</vt:lpstr>
      <vt:lpstr>Wingdings</vt:lpstr>
      <vt:lpstr>Θέμα του Office</vt:lpstr>
      <vt:lpstr>Ποιοτική μεθοδολογία έρευνας στη Διδακτική των Μαθηματικών</vt:lpstr>
      <vt:lpstr>Διδακτική Μαθηματικών</vt:lpstr>
      <vt:lpstr>Τι είναι έρευνα (1)</vt:lpstr>
      <vt:lpstr>Τι είναι έρευνα (2)</vt:lpstr>
      <vt:lpstr>Τι είναι επιστημολογία </vt:lpstr>
      <vt:lpstr>Αντιλήψεις της κοινωνικής πραγματικότητας (1)</vt:lpstr>
      <vt:lpstr>Αντιλήψεις της κοινωνικής πραγματικότητας (2)</vt:lpstr>
      <vt:lpstr>Φαινομενολογία – Εθνομεθοδολογία – Συμβολική αλληλεπίδραση (1)</vt:lpstr>
      <vt:lpstr>Φαινομενολογία – Εθνομεθοδολογία – Συμβολική αλληλεπίδραση (2)</vt:lpstr>
      <vt:lpstr>Φαινομενολογία – Εθνομεθοδολογία – Συμβολική αλληλεπίδραση (3)</vt:lpstr>
      <vt:lpstr>Φαινομενολογία – Εθνομεθοδολογία – Συμβολική αλληλεπίδραση (4)</vt:lpstr>
      <vt:lpstr>Επιστημολογία και Διδακτική των Μαθηματικών (1)</vt:lpstr>
      <vt:lpstr>Επιστημολογία και Διδακτική των Μαθηματικών (2)</vt:lpstr>
      <vt:lpstr>Ερευνητικά αποτελέσματα και μέθοδοι έρευνας (1)</vt:lpstr>
      <vt:lpstr>Ερευνητικά αποτελέσματα και μέθοδοι έρευνας (2)</vt:lpstr>
      <vt:lpstr>Ο ρόλος της Θεωρίας στη Διδακτική των Μαθηματικών και στην Έρευνα</vt:lpstr>
      <vt:lpstr>Πως λειτουργεί η Θεωρία στην έρευνα στη Διδακτική των Μαθηματικών</vt:lpstr>
      <vt:lpstr>Θεωρία και ερευνητικά δεδομένα</vt:lpstr>
      <vt:lpstr>Με τι ασχολείται η Διδακτική των Μαθηματικών</vt:lpstr>
      <vt:lpstr>Η εξέλιξη της Διδακτικής των Μαθηματικών σε επιστημονικό αυτόνομο χώρο (1)</vt:lpstr>
      <vt:lpstr>Η εξέλιξη της Διδακτικής των Μαθηματικών σε επιστημονικό αυτόνομο χώρο (2)</vt:lpstr>
      <vt:lpstr>Η εξέλιξη της Διδακτικής των Μαθηματικών τα τελευταία χρόνια</vt:lpstr>
      <vt:lpstr>Η εξέλιξη της έννοιας «μάθηση»</vt:lpstr>
      <vt:lpstr>Η εξέλιξη της έννοιας «κατανόηση»</vt:lpstr>
      <vt:lpstr>Απόψεις για το τι είναι «μάθηση»</vt:lpstr>
      <vt:lpstr>Αλλαγές στην έμφαση στην έρευνα </vt:lpstr>
      <vt:lpstr>Η εξέλιξη της μεθοδολογίας έρευνας στη Διδακτική των Μαθηματικών</vt:lpstr>
      <vt:lpstr>Παραδείγματα ερευνητικών «διαπιστώσεων» στη Διδακτική Μαθηματικών</vt:lpstr>
      <vt:lpstr>Δραστηριότητα 1</vt:lpstr>
      <vt:lpstr>Δραστηριότητα 2</vt:lpstr>
      <vt:lpstr>Τέλος Υποενότητας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slim</cp:lastModifiedBy>
  <cp:revision>198</cp:revision>
  <dcterms:created xsi:type="dcterms:W3CDTF">2012-09-06T09:03:05Z</dcterms:created>
  <dcterms:modified xsi:type="dcterms:W3CDTF">2015-11-30T14:46:05Z</dcterms:modified>
</cp:coreProperties>
</file>