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notesSlides/notesSlide112.xml" ContentType="application/vnd.openxmlformats-officedocument.presentationml.notesSlide+xml"/>
  <Override PartName="/ppt/notesSlides/notesSlide1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5"/>
  </p:notesMasterIdLst>
  <p:sldIdLst>
    <p:sldId id="256" r:id="rId2"/>
    <p:sldId id="266" r:id="rId3"/>
    <p:sldId id="265" r:id="rId4"/>
    <p:sldId id="274" r:id="rId5"/>
    <p:sldId id="296" r:id="rId6"/>
    <p:sldId id="297" r:id="rId7"/>
    <p:sldId id="298" r:id="rId8"/>
    <p:sldId id="299" r:id="rId9"/>
    <p:sldId id="300" r:id="rId10"/>
    <p:sldId id="301" r:id="rId11"/>
    <p:sldId id="302" r:id="rId12"/>
    <p:sldId id="303" r:id="rId13"/>
    <p:sldId id="304" r:id="rId14"/>
    <p:sldId id="305" r:id="rId15"/>
    <p:sldId id="306" r:id="rId16"/>
    <p:sldId id="307" r:id="rId17"/>
    <p:sldId id="308" r:id="rId18"/>
    <p:sldId id="309" r:id="rId19"/>
    <p:sldId id="310" r:id="rId20"/>
    <p:sldId id="311" r:id="rId21"/>
    <p:sldId id="312" r:id="rId22"/>
    <p:sldId id="313" r:id="rId23"/>
    <p:sldId id="314" r:id="rId24"/>
    <p:sldId id="315" r:id="rId25"/>
    <p:sldId id="316" r:id="rId26"/>
    <p:sldId id="317" r:id="rId27"/>
    <p:sldId id="318" r:id="rId28"/>
    <p:sldId id="319" r:id="rId29"/>
    <p:sldId id="320" r:id="rId30"/>
    <p:sldId id="321" r:id="rId31"/>
    <p:sldId id="322" r:id="rId32"/>
    <p:sldId id="323" r:id="rId33"/>
    <p:sldId id="324" r:id="rId34"/>
    <p:sldId id="325" r:id="rId35"/>
    <p:sldId id="326" r:id="rId36"/>
    <p:sldId id="327" r:id="rId37"/>
    <p:sldId id="328" r:id="rId38"/>
    <p:sldId id="329" r:id="rId39"/>
    <p:sldId id="330" r:id="rId40"/>
    <p:sldId id="331" r:id="rId41"/>
    <p:sldId id="332" r:id="rId42"/>
    <p:sldId id="333" r:id="rId43"/>
    <p:sldId id="334" r:id="rId44"/>
    <p:sldId id="335" r:id="rId45"/>
    <p:sldId id="336" r:id="rId46"/>
    <p:sldId id="337" r:id="rId47"/>
    <p:sldId id="338" r:id="rId48"/>
    <p:sldId id="339" r:id="rId49"/>
    <p:sldId id="340" r:id="rId50"/>
    <p:sldId id="341" r:id="rId51"/>
    <p:sldId id="342" r:id="rId52"/>
    <p:sldId id="343" r:id="rId53"/>
    <p:sldId id="344" r:id="rId54"/>
    <p:sldId id="345" r:id="rId55"/>
    <p:sldId id="346" r:id="rId56"/>
    <p:sldId id="347" r:id="rId57"/>
    <p:sldId id="348" r:id="rId58"/>
    <p:sldId id="349" r:id="rId59"/>
    <p:sldId id="350" r:id="rId60"/>
    <p:sldId id="351" r:id="rId61"/>
    <p:sldId id="352" r:id="rId62"/>
    <p:sldId id="353" r:id="rId63"/>
    <p:sldId id="354" r:id="rId64"/>
    <p:sldId id="355" r:id="rId65"/>
    <p:sldId id="356" r:id="rId66"/>
    <p:sldId id="357" r:id="rId67"/>
    <p:sldId id="358" r:id="rId68"/>
    <p:sldId id="359" r:id="rId69"/>
    <p:sldId id="360" r:id="rId70"/>
    <p:sldId id="361" r:id="rId71"/>
    <p:sldId id="362" r:id="rId72"/>
    <p:sldId id="363" r:id="rId73"/>
    <p:sldId id="364" r:id="rId74"/>
    <p:sldId id="365" r:id="rId75"/>
    <p:sldId id="366" r:id="rId76"/>
    <p:sldId id="367" r:id="rId77"/>
    <p:sldId id="368" r:id="rId78"/>
    <p:sldId id="369" r:id="rId79"/>
    <p:sldId id="370" r:id="rId80"/>
    <p:sldId id="371" r:id="rId81"/>
    <p:sldId id="372" r:id="rId82"/>
    <p:sldId id="373" r:id="rId83"/>
    <p:sldId id="374" r:id="rId84"/>
    <p:sldId id="375" r:id="rId85"/>
    <p:sldId id="376" r:id="rId86"/>
    <p:sldId id="377" r:id="rId87"/>
    <p:sldId id="378" r:id="rId88"/>
    <p:sldId id="379" r:id="rId89"/>
    <p:sldId id="380" r:id="rId90"/>
    <p:sldId id="381" r:id="rId91"/>
    <p:sldId id="382" r:id="rId92"/>
    <p:sldId id="383" r:id="rId93"/>
    <p:sldId id="384" r:id="rId94"/>
    <p:sldId id="385" r:id="rId95"/>
    <p:sldId id="386" r:id="rId96"/>
    <p:sldId id="387" r:id="rId97"/>
    <p:sldId id="388" r:id="rId98"/>
    <p:sldId id="389" r:id="rId99"/>
    <p:sldId id="390" r:id="rId100"/>
    <p:sldId id="391" r:id="rId101"/>
    <p:sldId id="392" r:id="rId102"/>
    <p:sldId id="393" r:id="rId103"/>
    <p:sldId id="394" r:id="rId104"/>
    <p:sldId id="395" r:id="rId105"/>
    <p:sldId id="396" r:id="rId106"/>
    <p:sldId id="397" r:id="rId107"/>
    <p:sldId id="398" r:id="rId108"/>
    <p:sldId id="280" r:id="rId109"/>
    <p:sldId id="290" r:id="rId110"/>
    <p:sldId id="295" r:id="rId111"/>
    <p:sldId id="292" r:id="rId112"/>
    <p:sldId id="291" r:id="rId113"/>
    <p:sldId id="294" r:id="rId114"/>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512F115-2FCC-49EE-8759-A71F26F5819E}">
          <p14:sldIdLst>
            <p14:sldId id="256"/>
            <p14:sldId id="266"/>
            <p14:sldId id="265"/>
            <p14:sldId id="274"/>
            <p14:sldId id="296"/>
            <p14:sldId id="297"/>
            <p14:sldId id="298"/>
            <p14:sldId id="299"/>
          </p14:sldIdLst>
        </p14:section>
        <p14:section name="Untitled Section" id="{0F1CB131-A6BD-43D0-B8D4-1F27CEF7A05E}">
          <p14:sldIdLst>
            <p14:sldId id="300"/>
            <p14:sldId id="301"/>
            <p14:sldId id="302"/>
            <p14:sldId id="303"/>
            <p14:sldId id="304"/>
            <p14:sldId id="305"/>
            <p14:sldId id="306"/>
            <p14:sldId id="307"/>
            <p14:sldId id="308"/>
            <p14:sldId id="309"/>
            <p14:sldId id="310"/>
            <p14:sldId id="311"/>
            <p14:sldId id="312"/>
            <p14:sldId id="313"/>
            <p14:sldId id="314"/>
            <p14:sldId id="315"/>
            <p14:sldId id="316"/>
            <p14:sldId id="317"/>
            <p14:sldId id="318"/>
            <p14:sldId id="319"/>
            <p14:sldId id="320"/>
            <p14:sldId id="321"/>
            <p14:sldId id="322"/>
            <p14:sldId id="323"/>
            <p14:sldId id="324"/>
            <p14:sldId id="325"/>
            <p14:sldId id="326"/>
            <p14:sldId id="327"/>
            <p14:sldId id="328"/>
            <p14:sldId id="329"/>
            <p14:sldId id="330"/>
            <p14:sldId id="331"/>
            <p14:sldId id="332"/>
            <p14:sldId id="333"/>
            <p14:sldId id="334"/>
            <p14:sldId id="335"/>
            <p14:sldId id="336"/>
            <p14:sldId id="337"/>
            <p14:sldId id="338"/>
            <p14:sldId id="339"/>
            <p14:sldId id="340"/>
            <p14:sldId id="341"/>
            <p14:sldId id="342"/>
            <p14:sldId id="343"/>
            <p14:sldId id="344"/>
            <p14:sldId id="345"/>
            <p14:sldId id="346"/>
            <p14:sldId id="347"/>
            <p14:sldId id="348"/>
            <p14:sldId id="349"/>
            <p14:sldId id="350"/>
            <p14:sldId id="351"/>
            <p14:sldId id="352"/>
            <p14:sldId id="353"/>
            <p14:sldId id="354"/>
            <p14:sldId id="355"/>
            <p14:sldId id="356"/>
            <p14:sldId id="357"/>
            <p14:sldId id="358"/>
            <p14:sldId id="359"/>
            <p14:sldId id="360"/>
            <p14:sldId id="361"/>
            <p14:sldId id="362"/>
            <p14:sldId id="363"/>
            <p14:sldId id="364"/>
            <p14:sldId id="365"/>
            <p14:sldId id="366"/>
            <p14:sldId id="367"/>
            <p14:sldId id="368"/>
            <p14:sldId id="369"/>
            <p14:sldId id="370"/>
            <p14:sldId id="371"/>
            <p14:sldId id="372"/>
            <p14:sldId id="373"/>
            <p14:sldId id="374"/>
            <p14:sldId id="375"/>
            <p14:sldId id="376"/>
            <p14:sldId id="377"/>
            <p14:sldId id="378"/>
            <p14:sldId id="379"/>
            <p14:sldId id="380"/>
            <p14:sldId id="381"/>
            <p14:sldId id="382"/>
            <p14:sldId id="383"/>
            <p14:sldId id="384"/>
            <p14:sldId id="385"/>
            <p14:sldId id="386"/>
            <p14:sldId id="387"/>
            <p14:sldId id="388"/>
            <p14:sldId id="389"/>
            <p14:sldId id="390"/>
            <p14:sldId id="391"/>
            <p14:sldId id="392"/>
            <p14:sldId id="393"/>
            <p14:sldId id="394"/>
            <p14:sldId id="395"/>
            <p14:sldId id="396"/>
            <p14:sldId id="397"/>
            <p14:sldId id="398"/>
            <p14:sldId id="280"/>
            <p14:sldId id="290"/>
            <p14:sldId id="295"/>
            <p14:sldId id="292"/>
            <p14:sldId id="291"/>
            <p14:sldId id="294"/>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er" initials="u"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75BC"/>
    <a:srgbClr val="4F81BD"/>
    <a:srgbClr val="50AB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377" autoAdjust="0"/>
    <p:restoredTop sz="99309" autoAdjust="0"/>
  </p:normalViewPr>
  <p:slideViewPr>
    <p:cSldViewPr>
      <p:cViewPr varScale="1">
        <p:scale>
          <a:sx n="116" d="100"/>
          <a:sy n="116" d="100"/>
        </p:scale>
        <p:origin x="1650" y="10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presProps" Target="presProps.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slide" Target="slides/slide101.xml"/><Relationship Id="rId110" Type="http://schemas.openxmlformats.org/officeDocument/2006/relationships/slide" Target="slides/slide109.xml"/><Relationship Id="rId115" Type="http://schemas.openxmlformats.org/officeDocument/2006/relationships/notesMaster" Target="notesMasters/notesMaster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slide" Target="slides/slide112.xml"/><Relationship Id="rId118"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commentAuthors" Target="commentAuthor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7A379C-B41D-45E1-80CB-01FC82FDADA9}" type="datetimeFigureOut">
              <a:rPr lang="el-GR" smtClean="0"/>
              <a:pPr/>
              <a:t>22/11/2015</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A60D4E-153C-481E-9C52-31B1E4926C1F}" type="slidenum">
              <a:rPr lang="el-GR" smtClean="0"/>
              <a:pPr/>
              <a:t>‹#›</a:t>
            </a:fld>
            <a:endParaRPr lang="el-GR"/>
          </a:p>
        </p:txBody>
      </p:sp>
    </p:spTree>
    <p:extLst>
      <p:ext uri="{BB962C8B-B14F-4D97-AF65-F5344CB8AC3E}">
        <p14:creationId xmlns:p14="http://schemas.microsoft.com/office/powerpoint/2010/main" val="3955354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solidFill>
                <a:srgbClr val="FF0000"/>
              </a:solidFill>
            </a:endParaRP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a:t>
            </a:fld>
            <a:endParaRPr lang="el-GR"/>
          </a:p>
        </p:txBody>
      </p:sp>
    </p:spTree>
    <p:extLst>
      <p:ext uri="{BB962C8B-B14F-4D97-AF65-F5344CB8AC3E}">
        <p14:creationId xmlns:p14="http://schemas.microsoft.com/office/powerpoint/2010/main" val="39928127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10</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100</a:t>
            </a:fld>
            <a:endParaRPr lang="el-GR"/>
          </a:p>
        </p:txBody>
      </p:sp>
    </p:spTree>
    <p:extLst>
      <p:ext uri="{BB962C8B-B14F-4D97-AF65-F5344CB8AC3E}">
        <p14:creationId xmlns:p14="http://schemas.microsoft.com/office/powerpoint/2010/main" val="74322042"/>
      </p:ext>
    </p:extLst>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101</a:t>
            </a:fld>
            <a:endParaRPr lang="el-GR"/>
          </a:p>
        </p:txBody>
      </p:sp>
    </p:spTree>
    <p:extLst>
      <p:ext uri="{BB962C8B-B14F-4D97-AF65-F5344CB8AC3E}">
        <p14:creationId xmlns:p14="http://schemas.microsoft.com/office/powerpoint/2010/main" val="1878704767"/>
      </p:ext>
    </p:extLst>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102</a:t>
            </a:fld>
            <a:endParaRPr lang="el-GR"/>
          </a:p>
        </p:txBody>
      </p:sp>
    </p:spTree>
    <p:extLst>
      <p:ext uri="{BB962C8B-B14F-4D97-AF65-F5344CB8AC3E}">
        <p14:creationId xmlns:p14="http://schemas.microsoft.com/office/powerpoint/2010/main" val="3710324777"/>
      </p:ext>
    </p:extLst>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103</a:t>
            </a:fld>
            <a:endParaRPr lang="el-GR"/>
          </a:p>
        </p:txBody>
      </p:sp>
    </p:spTree>
    <p:extLst>
      <p:ext uri="{BB962C8B-B14F-4D97-AF65-F5344CB8AC3E}">
        <p14:creationId xmlns:p14="http://schemas.microsoft.com/office/powerpoint/2010/main" val="3924980823"/>
      </p:ext>
    </p:extLst>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104</a:t>
            </a:fld>
            <a:endParaRPr lang="el-GR"/>
          </a:p>
        </p:txBody>
      </p:sp>
    </p:spTree>
    <p:extLst>
      <p:ext uri="{BB962C8B-B14F-4D97-AF65-F5344CB8AC3E}">
        <p14:creationId xmlns:p14="http://schemas.microsoft.com/office/powerpoint/2010/main" val="1315808090"/>
      </p:ext>
    </p:extLst>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105</a:t>
            </a:fld>
            <a:endParaRPr lang="el-GR"/>
          </a:p>
        </p:txBody>
      </p:sp>
    </p:spTree>
    <p:extLst>
      <p:ext uri="{BB962C8B-B14F-4D97-AF65-F5344CB8AC3E}">
        <p14:creationId xmlns:p14="http://schemas.microsoft.com/office/powerpoint/2010/main" val="3655634314"/>
      </p:ext>
    </p:extLst>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106</a:t>
            </a:fld>
            <a:endParaRPr lang="el-GR"/>
          </a:p>
        </p:txBody>
      </p:sp>
    </p:spTree>
    <p:extLst>
      <p:ext uri="{BB962C8B-B14F-4D97-AF65-F5344CB8AC3E}">
        <p14:creationId xmlns:p14="http://schemas.microsoft.com/office/powerpoint/2010/main" val="1116811939"/>
      </p:ext>
    </p:extLst>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107</a:t>
            </a:fld>
            <a:endParaRPr lang="el-GR"/>
          </a:p>
        </p:txBody>
      </p:sp>
    </p:spTree>
    <p:extLst>
      <p:ext uri="{BB962C8B-B14F-4D97-AF65-F5344CB8AC3E}">
        <p14:creationId xmlns:p14="http://schemas.microsoft.com/office/powerpoint/2010/main" val="3270738036"/>
      </p:ext>
    </p:extLst>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108</a:t>
            </a:fld>
            <a:endParaRPr lang="el-GR"/>
          </a:p>
        </p:txBody>
      </p:sp>
    </p:spTree>
    <p:extLst>
      <p:ext uri="{BB962C8B-B14F-4D97-AF65-F5344CB8AC3E}">
        <p14:creationId xmlns:p14="http://schemas.microsoft.com/office/powerpoint/2010/main" val="301794002"/>
      </p:ext>
    </p:extLst>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109</a:t>
            </a:fld>
            <a:endParaRPr lang="el-GR"/>
          </a:p>
        </p:txBody>
      </p:sp>
    </p:spTree>
    <p:extLst>
      <p:ext uri="{BB962C8B-B14F-4D97-AF65-F5344CB8AC3E}">
        <p14:creationId xmlns:p14="http://schemas.microsoft.com/office/powerpoint/2010/main" val="244598466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11</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pPr/>
              <a:t>110</a:t>
            </a:fld>
            <a:endParaRPr lang="el-GR"/>
          </a:p>
        </p:txBody>
      </p:sp>
    </p:spTree>
    <p:extLst>
      <p:ext uri="{BB962C8B-B14F-4D97-AF65-F5344CB8AC3E}">
        <p14:creationId xmlns:p14="http://schemas.microsoft.com/office/powerpoint/2010/main" val="2749721137"/>
      </p:ext>
    </p:extLst>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pPr/>
              <a:t>111</a:t>
            </a:fld>
            <a:endParaRPr lang="el-GR"/>
          </a:p>
        </p:txBody>
      </p:sp>
    </p:spTree>
    <p:extLst>
      <p:ext uri="{BB962C8B-B14F-4D97-AF65-F5344CB8AC3E}">
        <p14:creationId xmlns:p14="http://schemas.microsoft.com/office/powerpoint/2010/main" val="1537509716"/>
      </p:ext>
    </p:extLst>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pPr/>
              <a:t>112</a:t>
            </a:fld>
            <a:endParaRPr lang="el-GR"/>
          </a:p>
        </p:txBody>
      </p:sp>
    </p:spTree>
    <p:extLst>
      <p:ext uri="{BB962C8B-B14F-4D97-AF65-F5344CB8AC3E}">
        <p14:creationId xmlns:p14="http://schemas.microsoft.com/office/powerpoint/2010/main" val="3310165918"/>
      </p:ext>
    </p:extLst>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pPr/>
              <a:t>113</a:t>
            </a:fld>
            <a:endParaRPr lang="el-GR"/>
          </a:p>
        </p:txBody>
      </p:sp>
    </p:spTree>
    <p:extLst>
      <p:ext uri="{BB962C8B-B14F-4D97-AF65-F5344CB8AC3E}">
        <p14:creationId xmlns:p14="http://schemas.microsoft.com/office/powerpoint/2010/main" val="407537072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12</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13</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14</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15</a:t>
            </a:fld>
            <a:endParaRPr lang="el-GR"/>
          </a:p>
        </p:txBody>
      </p:sp>
    </p:spTree>
    <p:extLst>
      <p:ext uri="{BB962C8B-B14F-4D97-AF65-F5344CB8AC3E}">
        <p14:creationId xmlns:p14="http://schemas.microsoft.com/office/powerpoint/2010/main" val="358655588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16</a:t>
            </a:fld>
            <a:endParaRPr lang="el-GR"/>
          </a:p>
        </p:txBody>
      </p:sp>
    </p:spTree>
    <p:extLst>
      <p:ext uri="{BB962C8B-B14F-4D97-AF65-F5344CB8AC3E}">
        <p14:creationId xmlns:p14="http://schemas.microsoft.com/office/powerpoint/2010/main" val="411339002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17</a:t>
            </a:fld>
            <a:endParaRPr lang="el-GR"/>
          </a:p>
        </p:txBody>
      </p:sp>
    </p:spTree>
    <p:extLst>
      <p:ext uri="{BB962C8B-B14F-4D97-AF65-F5344CB8AC3E}">
        <p14:creationId xmlns:p14="http://schemas.microsoft.com/office/powerpoint/2010/main" val="343072866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18</a:t>
            </a:fld>
            <a:endParaRPr lang="el-GR"/>
          </a:p>
        </p:txBody>
      </p:sp>
    </p:spTree>
    <p:extLst>
      <p:ext uri="{BB962C8B-B14F-4D97-AF65-F5344CB8AC3E}">
        <p14:creationId xmlns:p14="http://schemas.microsoft.com/office/powerpoint/2010/main" val="106297558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19</a:t>
            </a:fld>
            <a:endParaRPr lang="el-GR"/>
          </a:p>
        </p:txBody>
      </p:sp>
    </p:spTree>
    <p:extLst>
      <p:ext uri="{BB962C8B-B14F-4D97-AF65-F5344CB8AC3E}">
        <p14:creationId xmlns:p14="http://schemas.microsoft.com/office/powerpoint/2010/main" val="18239472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a:t>
            </a:fld>
            <a:endParaRPr lang="el-GR"/>
          </a:p>
        </p:txBody>
      </p:sp>
    </p:spTree>
    <p:extLst>
      <p:ext uri="{BB962C8B-B14F-4D97-AF65-F5344CB8AC3E}">
        <p14:creationId xmlns:p14="http://schemas.microsoft.com/office/powerpoint/2010/main" val="362996820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20</a:t>
            </a:fld>
            <a:endParaRPr lang="el-GR"/>
          </a:p>
        </p:txBody>
      </p:sp>
    </p:spTree>
    <p:extLst>
      <p:ext uri="{BB962C8B-B14F-4D97-AF65-F5344CB8AC3E}">
        <p14:creationId xmlns:p14="http://schemas.microsoft.com/office/powerpoint/2010/main" val="113442604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21</a:t>
            </a:fld>
            <a:endParaRPr lang="el-GR"/>
          </a:p>
        </p:txBody>
      </p:sp>
    </p:spTree>
    <p:extLst>
      <p:ext uri="{BB962C8B-B14F-4D97-AF65-F5344CB8AC3E}">
        <p14:creationId xmlns:p14="http://schemas.microsoft.com/office/powerpoint/2010/main" val="302635233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22</a:t>
            </a:fld>
            <a:endParaRPr lang="el-GR"/>
          </a:p>
        </p:txBody>
      </p:sp>
    </p:spTree>
    <p:extLst>
      <p:ext uri="{BB962C8B-B14F-4D97-AF65-F5344CB8AC3E}">
        <p14:creationId xmlns:p14="http://schemas.microsoft.com/office/powerpoint/2010/main" val="111502027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23</a:t>
            </a:fld>
            <a:endParaRPr lang="el-GR"/>
          </a:p>
        </p:txBody>
      </p:sp>
    </p:spTree>
    <p:extLst>
      <p:ext uri="{BB962C8B-B14F-4D97-AF65-F5344CB8AC3E}">
        <p14:creationId xmlns:p14="http://schemas.microsoft.com/office/powerpoint/2010/main" val="88421862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24</a:t>
            </a:fld>
            <a:endParaRPr lang="el-GR"/>
          </a:p>
        </p:txBody>
      </p:sp>
    </p:spTree>
    <p:extLst>
      <p:ext uri="{BB962C8B-B14F-4D97-AF65-F5344CB8AC3E}">
        <p14:creationId xmlns:p14="http://schemas.microsoft.com/office/powerpoint/2010/main" val="138512447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25</a:t>
            </a:fld>
            <a:endParaRPr lang="el-GR"/>
          </a:p>
        </p:txBody>
      </p:sp>
    </p:spTree>
    <p:extLst>
      <p:ext uri="{BB962C8B-B14F-4D97-AF65-F5344CB8AC3E}">
        <p14:creationId xmlns:p14="http://schemas.microsoft.com/office/powerpoint/2010/main" val="312941939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26</a:t>
            </a:fld>
            <a:endParaRPr lang="el-GR"/>
          </a:p>
        </p:txBody>
      </p:sp>
    </p:spTree>
    <p:extLst>
      <p:ext uri="{BB962C8B-B14F-4D97-AF65-F5344CB8AC3E}">
        <p14:creationId xmlns:p14="http://schemas.microsoft.com/office/powerpoint/2010/main" val="423818114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27</a:t>
            </a:fld>
            <a:endParaRPr lang="el-GR"/>
          </a:p>
        </p:txBody>
      </p:sp>
    </p:spTree>
    <p:extLst>
      <p:ext uri="{BB962C8B-B14F-4D97-AF65-F5344CB8AC3E}">
        <p14:creationId xmlns:p14="http://schemas.microsoft.com/office/powerpoint/2010/main" val="262766537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28</a:t>
            </a:fld>
            <a:endParaRPr lang="el-GR"/>
          </a:p>
        </p:txBody>
      </p:sp>
    </p:spTree>
    <p:extLst>
      <p:ext uri="{BB962C8B-B14F-4D97-AF65-F5344CB8AC3E}">
        <p14:creationId xmlns:p14="http://schemas.microsoft.com/office/powerpoint/2010/main" val="393792913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29</a:t>
            </a:fld>
            <a:endParaRPr lang="el-GR"/>
          </a:p>
        </p:txBody>
      </p:sp>
    </p:spTree>
    <p:extLst>
      <p:ext uri="{BB962C8B-B14F-4D97-AF65-F5344CB8AC3E}">
        <p14:creationId xmlns:p14="http://schemas.microsoft.com/office/powerpoint/2010/main" val="9084945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3</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30</a:t>
            </a:fld>
            <a:endParaRPr lang="el-GR"/>
          </a:p>
        </p:txBody>
      </p:sp>
    </p:spTree>
    <p:extLst>
      <p:ext uri="{BB962C8B-B14F-4D97-AF65-F5344CB8AC3E}">
        <p14:creationId xmlns:p14="http://schemas.microsoft.com/office/powerpoint/2010/main" val="319197107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31</a:t>
            </a:fld>
            <a:endParaRPr lang="el-GR"/>
          </a:p>
        </p:txBody>
      </p:sp>
    </p:spTree>
    <p:extLst>
      <p:ext uri="{BB962C8B-B14F-4D97-AF65-F5344CB8AC3E}">
        <p14:creationId xmlns:p14="http://schemas.microsoft.com/office/powerpoint/2010/main" val="42959458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32</a:t>
            </a:fld>
            <a:endParaRPr lang="el-GR"/>
          </a:p>
        </p:txBody>
      </p:sp>
    </p:spTree>
    <p:extLst>
      <p:ext uri="{BB962C8B-B14F-4D97-AF65-F5344CB8AC3E}">
        <p14:creationId xmlns:p14="http://schemas.microsoft.com/office/powerpoint/2010/main" val="67339501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33</a:t>
            </a:fld>
            <a:endParaRPr lang="el-GR"/>
          </a:p>
        </p:txBody>
      </p:sp>
    </p:spTree>
    <p:extLst>
      <p:ext uri="{BB962C8B-B14F-4D97-AF65-F5344CB8AC3E}">
        <p14:creationId xmlns:p14="http://schemas.microsoft.com/office/powerpoint/2010/main" val="373293839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34</a:t>
            </a:fld>
            <a:endParaRPr lang="el-GR"/>
          </a:p>
        </p:txBody>
      </p:sp>
    </p:spTree>
    <p:extLst>
      <p:ext uri="{BB962C8B-B14F-4D97-AF65-F5344CB8AC3E}">
        <p14:creationId xmlns:p14="http://schemas.microsoft.com/office/powerpoint/2010/main" val="428663373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35</a:t>
            </a:fld>
            <a:endParaRPr lang="el-GR"/>
          </a:p>
        </p:txBody>
      </p:sp>
    </p:spTree>
    <p:extLst>
      <p:ext uri="{BB962C8B-B14F-4D97-AF65-F5344CB8AC3E}">
        <p14:creationId xmlns:p14="http://schemas.microsoft.com/office/powerpoint/2010/main" val="151063680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36</a:t>
            </a:fld>
            <a:endParaRPr lang="el-GR"/>
          </a:p>
        </p:txBody>
      </p:sp>
    </p:spTree>
    <p:extLst>
      <p:ext uri="{BB962C8B-B14F-4D97-AF65-F5344CB8AC3E}">
        <p14:creationId xmlns:p14="http://schemas.microsoft.com/office/powerpoint/2010/main" val="317531781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37</a:t>
            </a:fld>
            <a:endParaRPr lang="el-GR"/>
          </a:p>
        </p:txBody>
      </p:sp>
    </p:spTree>
    <p:extLst>
      <p:ext uri="{BB962C8B-B14F-4D97-AF65-F5344CB8AC3E}">
        <p14:creationId xmlns:p14="http://schemas.microsoft.com/office/powerpoint/2010/main" val="4083179554"/>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38</a:t>
            </a:fld>
            <a:endParaRPr lang="el-GR"/>
          </a:p>
        </p:txBody>
      </p:sp>
    </p:spTree>
    <p:extLst>
      <p:ext uri="{BB962C8B-B14F-4D97-AF65-F5344CB8AC3E}">
        <p14:creationId xmlns:p14="http://schemas.microsoft.com/office/powerpoint/2010/main" val="258536573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39</a:t>
            </a:fld>
            <a:endParaRPr lang="el-GR"/>
          </a:p>
        </p:txBody>
      </p:sp>
    </p:spTree>
    <p:extLst>
      <p:ext uri="{BB962C8B-B14F-4D97-AF65-F5344CB8AC3E}">
        <p14:creationId xmlns:p14="http://schemas.microsoft.com/office/powerpoint/2010/main" val="29068054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4</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40</a:t>
            </a:fld>
            <a:endParaRPr lang="el-GR"/>
          </a:p>
        </p:txBody>
      </p:sp>
    </p:spTree>
    <p:extLst>
      <p:ext uri="{BB962C8B-B14F-4D97-AF65-F5344CB8AC3E}">
        <p14:creationId xmlns:p14="http://schemas.microsoft.com/office/powerpoint/2010/main" val="2966946508"/>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41</a:t>
            </a:fld>
            <a:endParaRPr lang="el-GR"/>
          </a:p>
        </p:txBody>
      </p:sp>
    </p:spTree>
    <p:extLst>
      <p:ext uri="{BB962C8B-B14F-4D97-AF65-F5344CB8AC3E}">
        <p14:creationId xmlns:p14="http://schemas.microsoft.com/office/powerpoint/2010/main" val="49788392"/>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42</a:t>
            </a:fld>
            <a:endParaRPr lang="el-GR"/>
          </a:p>
        </p:txBody>
      </p:sp>
    </p:spTree>
    <p:extLst>
      <p:ext uri="{BB962C8B-B14F-4D97-AF65-F5344CB8AC3E}">
        <p14:creationId xmlns:p14="http://schemas.microsoft.com/office/powerpoint/2010/main" val="3661190737"/>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43</a:t>
            </a:fld>
            <a:endParaRPr lang="el-GR"/>
          </a:p>
        </p:txBody>
      </p:sp>
    </p:spTree>
    <p:extLst>
      <p:ext uri="{BB962C8B-B14F-4D97-AF65-F5344CB8AC3E}">
        <p14:creationId xmlns:p14="http://schemas.microsoft.com/office/powerpoint/2010/main" val="2008259804"/>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44</a:t>
            </a:fld>
            <a:endParaRPr lang="el-GR"/>
          </a:p>
        </p:txBody>
      </p:sp>
    </p:spTree>
    <p:extLst>
      <p:ext uri="{BB962C8B-B14F-4D97-AF65-F5344CB8AC3E}">
        <p14:creationId xmlns:p14="http://schemas.microsoft.com/office/powerpoint/2010/main" val="268767508"/>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45</a:t>
            </a:fld>
            <a:endParaRPr lang="el-GR"/>
          </a:p>
        </p:txBody>
      </p:sp>
    </p:spTree>
    <p:extLst>
      <p:ext uri="{BB962C8B-B14F-4D97-AF65-F5344CB8AC3E}">
        <p14:creationId xmlns:p14="http://schemas.microsoft.com/office/powerpoint/2010/main" val="4201039557"/>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46</a:t>
            </a:fld>
            <a:endParaRPr lang="el-GR"/>
          </a:p>
        </p:txBody>
      </p:sp>
    </p:spTree>
    <p:extLst>
      <p:ext uri="{BB962C8B-B14F-4D97-AF65-F5344CB8AC3E}">
        <p14:creationId xmlns:p14="http://schemas.microsoft.com/office/powerpoint/2010/main" val="532004911"/>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47</a:t>
            </a:fld>
            <a:endParaRPr lang="el-GR"/>
          </a:p>
        </p:txBody>
      </p:sp>
    </p:spTree>
    <p:extLst>
      <p:ext uri="{BB962C8B-B14F-4D97-AF65-F5344CB8AC3E}">
        <p14:creationId xmlns:p14="http://schemas.microsoft.com/office/powerpoint/2010/main" val="4004728512"/>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48</a:t>
            </a:fld>
            <a:endParaRPr lang="el-GR"/>
          </a:p>
        </p:txBody>
      </p:sp>
    </p:spTree>
    <p:extLst>
      <p:ext uri="{BB962C8B-B14F-4D97-AF65-F5344CB8AC3E}">
        <p14:creationId xmlns:p14="http://schemas.microsoft.com/office/powerpoint/2010/main" val="4293608236"/>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49</a:t>
            </a:fld>
            <a:endParaRPr lang="el-GR"/>
          </a:p>
        </p:txBody>
      </p:sp>
    </p:spTree>
    <p:extLst>
      <p:ext uri="{BB962C8B-B14F-4D97-AF65-F5344CB8AC3E}">
        <p14:creationId xmlns:p14="http://schemas.microsoft.com/office/powerpoint/2010/main" val="18160832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5</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50</a:t>
            </a:fld>
            <a:endParaRPr lang="el-GR"/>
          </a:p>
        </p:txBody>
      </p:sp>
    </p:spTree>
    <p:extLst>
      <p:ext uri="{BB962C8B-B14F-4D97-AF65-F5344CB8AC3E}">
        <p14:creationId xmlns:p14="http://schemas.microsoft.com/office/powerpoint/2010/main" val="2172459540"/>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51</a:t>
            </a:fld>
            <a:endParaRPr lang="el-GR"/>
          </a:p>
        </p:txBody>
      </p:sp>
    </p:spTree>
    <p:extLst>
      <p:ext uri="{BB962C8B-B14F-4D97-AF65-F5344CB8AC3E}">
        <p14:creationId xmlns:p14="http://schemas.microsoft.com/office/powerpoint/2010/main" val="3974921457"/>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52</a:t>
            </a:fld>
            <a:endParaRPr lang="el-GR"/>
          </a:p>
        </p:txBody>
      </p:sp>
    </p:spTree>
    <p:extLst>
      <p:ext uri="{BB962C8B-B14F-4D97-AF65-F5344CB8AC3E}">
        <p14:creationId xmlns:p14="http://schemas.microsoft.com/office/powerpoint/2010/main" val="1862359243"/>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53</a:t>
            </a:fld>
            <a:endParaRPr lang="el-GR"/>
          </a:p>
        </p:txBody>
      </p:sp>
    </p:spTree>
    <p:extLst>
      <p:ext uri="{BB962C8B-B14F-4D97-AF65-F5344CB8AC3E}">
        <p14:creationId xmlns:p14="http://schemas.microsoft.com/office/powerpoint/2010/main" val="4119334117"/>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54</a:t>
            </a:fld>
            <a:endParaRPr lang="el-GR"/>
          </a:p>
        </p:txBody>
      </p:sp>
    </p:spTree>
    <p:extLst>
      <p:ext uri="{BB962C8B-B14F-4D97-AF65-F5344CB8AC3E}">
        <p14:creationId xmlns:p14="http://schemas.microsoft.com/office/powerpoint/2010/main" val="4153654949"/>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55</a:t>
            </a:fld>
            <a:endParaRPr lang="el-GR"/>
          </a:p>
        </p:txBody>
      </p:sp>
    </p:spTree>
    <p:extLst>
      <p:ext uri="{BB962C8B-B14F-4D97-AF65-F5344CB8AC3E}">
        <p14:creationId xmlns:p14="http://schemas.microsoft.com/office/powerpoint/2010/main" val="66815978"/>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56</a:t>
            </a:fld>
            <a:endParaRPr lang="el-GR"/>
          </a:p>
        </p:txBody>
      </p:sp>
    </p:spTree>
    <p:extLst>
      <p:ext uri="{BB962C8B-B14F-4D97-AF65-F5344CB8AC3E}">
        <p14:creationId xmlns:p14="http://schemas.microsoft.com/office/powerpoint/2010/main" val="3375987991"/>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57</a:t>
            </a:fld>
            <a:endParaRPr lang="el-GR"/>
          </a:p>
        </p:txBody>
      </p:sp>
    </p:spTree>
    <p:extLst>
      <p:ext uri="{BB962C8B-B14F-4D97-AF65-F5344CB8AC3E}">
        <p14:creationId xmlns:p14="http://schemas.microsoft.com/office/powerpoint/2010/main" val="1488704135"/>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58</a:t>
            </a:fld>
            <a:endParaRPr lang="el-GR"/>
          </a:p>
        </p:txBody>
      </p:sp>
    </p:spTree>
    <p:extLst>
      <p:ext uri="{BB962C8B-B14F-4D97-AF65-F5344CB8AC3E}">
        <p14:creationId xmlns:p14="http://schemas.microsoft.com/office/powerpoint/2010/main" val="3612057402"/>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59</a:t>
            </a:fld>
            <a:endParaRPr lang="el-GR"/>
          </a:p>
        </p:txBody>
      </p:sp>
    </p:spTree>
    <p:extLst>
      <p:ext uri="{BB962C8B-B14F-4D97-AF65-F5344CB8AC3E}">
        <p14:creationId xmlns:p14="http://schemas.microsoft.com/office/powerpoint/2010/main" val="39210510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6</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60</a:t>
            </a:fld>
            <a:endParaRPr lang="el-GR"/>
          </a:p>
        </p:txBody>
      </p:sp>
    </p:spTree>
    <p:extLst>
      <p:ext uri="{BB962C8B-B14F-4D97-AF65-F5344CB8AC3E}">
        <p14:creationId xmlns:p14="http://schemas.microsoft.com/office/powerpoint/2010/main" val="1652186399"/>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61</a:t>
            </a:fld>
            <a:endParaRPr lang="el-GR"/>
          </a:p>
        </p:txBody>
      </p:sp>
    </p:spTree>
    <p:extLst>
      <p:ext uri="{BB962C8B-B14F-4D97-AF65-F5344CB8AC3E}">
        <p14:creationId xmlns:p14="http://schemas.microsoft.com/office/powerpoint/2010/main" val="2495508903"/>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62</a:t>
            </a:fld>
            <a:endParaRPr lang="el-GR"/>
          </a:p>
        </p:txBody>
      </p:sp>
    </p:spTree>
    <p:extLst>
      <p:ext uri="{BB962C8B-B14F-4D97-AF65-F5344CB8AC3E}">
        <p14:creationId xmlns:p14="http://schemas.microsoft.com/office/powerpoint/2010/main" val="3495915521"/>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63</a:t>
            </a:fld>
            <a:endParaRPr lang="el-GR"/>
          </a:p>
        </p:txBody>
      </p:sp>
    </p:spTree>
    <p:extLst>
      <p:ext uri="{BB962C8B-B14F-4D97-AF65-F5344CB8AC3E}">
        <p14:creationId xmlns:p14="http://schemas.microsoft.com/office/powerpoint/2010/main" val="2855549732"/>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64</a:t>
            </a:fld>
            <a:endParaRPr lang="el-GR"/>
          </a:p>
        </p:txBody>
      </p:sp>
    </p:spTree>
    <p:extLst>
      <p:ext uri="{BB962C8B-B14F-4D97-AF65-F5344CB8AC3E}">
        <p14:creationId xmlns:p14="http://schemas.microsoft.com/office/powerpoint/2010/main" val="1917768356"/>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65</a:t>
            </a:fld>
            <a:endParaRPr lang="el-GR"/>
          </a:p>
        </p:txBody>
      </p:sp>
    </p:spTree>
    <p:extLst>
      <p:ext uri="{BB962C8B-B14F-4D97-AF65-F5344CB8AC3E}">
        <p14:creationId xmlns:p14="http://schemas.microsoft.com/office/powerpoint/2010/main" val="3002917113"/>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66</a:t>
            </a:fld>
            <a:endParaRPr lang="el-GR"/>
          </a:p>
        </p:txBody>
      </p:sp>
    </p:spTree>
    <p:extLst>
      <p:ext uri="{BB962C8B-B14F-4D97-AF65-F5344CB8AC3E}">
        <p14:creationId xmlns:p14="http://schemas.microsoft.com/office/powerpoint/2010/main" val="1046354338"/>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67</a:t>
            </a:fld>
            <a:endParaRPr lang="el-GR"/>
          </a:p>
        </p:txBody>
      </p:sp>
    </p:spTree>
    <p:extLst>
      <p:ext uri="{BB962C8B-B14F-4D97-AF65-F5344CB8AC3E}">
        <p14:creationId xmlns:p14="http://schemas.microsoft.com/office/powerpoint/2010/main" val="1722741306"/>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68</a:t>
            </a:fld>
            <a:endParaRPr lang="el-GR"/>
          </a:p>
        </p:txBody>
      </p:sp>
    </p:spTree>
    <p:extLst>
      <p:ext uri="{BB962C8B-B14F-4D97-AF65-F5344CB8AC3E}">
        <p14:creationId xmlns:p14="http://schemas.microsoft.com/office/powerpoint/2010/main" val="1167268934"/>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69</a:t>
            </a:fld>
            <a:endParaRPr lang="el-GR"/>
          </a:p>
        </p:txBody>
      </p:sp>
    </p:spTree>
    <p:extLst>
      <p:ext uri="{BB962C8B-B14F-4D97-AF65-F5344CB8AC3E}">
        <p14:creationId xmlns:p14="http://schemas.microsoft.com/office/powerpoint/2010/main" val="9469253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7</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70</a:t>
            </a:fld>
            <a:endParaRPr lang="el-GR"/>
          </a:p>
        </p:txBody>
      </p:sp>
    </p:spTree>
    <p:extLst>
      <p:ext uri="{BB962C8B-B14F-4D97-AF65-F5344CB8AC3E}">
        <p14:creationId xmlns:p14="http://schemas.microsoft.com/office/powerpoint/2010/main" val="2037370719"/>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71</a:t>
            </a:fld>
            <a:endParaRPr lang="el-GR"/>
          </a:p>
        </p:txBody>
      </p:sp>
    </p:spTree>
    <p:extLst>
      <p:ext uri="{BB962C8B-B14F-4D97-AF65-F5344CB8AC3E}">
        <p14:creationId xmlns:p14="http://schemas.microsoft.com/office/powerpoint/2010/main" val="2596224804"/>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72</a:t>
            </a:fld>
            <a:endParaRPr lang="el-GR"/>
          </a:p>
        </p:txBody>
      </p:sp>
    </p:spTree>
    <p:extLst>
      <p:ext uri="{BB962C8B-B14F-4D97-AF65-F5344CB8AC3E}">
        <p14:creationId xmlns:p14="http://schemas.microsoft.com/office/powerpoint/2010/main" val="501341399"/>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73</a:t>
            </a:fld>
            <a:endParaRPr lang="el-GR"/>
          </a:p>
        </p:txBody>
      </p:sp>
    </p:spTree>
    <p:extLst>
      <p:ext uri="{BB962C8B-B14F-4D97-AF65-F5344CB8AC3E}">
        <p14:creationId xmlns:p14="http://schemas.microsoft.com/office/powerpoint/2010/main" val="861193589"/>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74</a:t>
            </a:fld>
            <a:endParaRPr lang="el-GR"/>
          </a:p>
        </p:txBody>
      </p:sp>
    </p:spTree>
    <p:extLst>
      <p:ext uri="{BB962C8B-B14F-4D97-AF65-F5344CB8AC3E}">
        <p14:creationId xmlns:p14="http://schemas.microsoft.com/office/powerpoint/2010/main" val="2790658069"/>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75</a:t>
            </a:fld>
            <a:endParaRPr lang="el-GR"/>
          </a:p>
        </p:txBody>
      </p:sp>
    </p:spTree>
    <p:extLst>
      <p:ext uri="{BB962C8B-B14F-4D97-AF65-F5344CB8AC3E}">
        <p14:creationId xmlns:p14="http://schemas.microsoft.com/office/powerpoint/2010/main" val="394252384"/>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76</a:t>
            </a:fld>
            <a:endParaRPr lang="el-GR"/>
          </a:p>
        </p:txBody>
      </p:sp>
    </p:spTree>
    <p:extLst>
      <p:ext uri="{BB962C8B-B14F-4D97-AF65-F5344CB8AC3E}">
        <p14:creationId xmlns:p14="http://schemas.microsoft.com/office/powerpoint/2010/main" val="614688506"/>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77</a:t>
            </a:fld>
            <a:endParaRPr lang="el-GR"/>
          </a:p>
        </p:txBody>
      </p:sp>
    </p:spTree>
    <p:extLst>
      <p:ext uri="{BB962C8B-B14F-4D97-AF65-F5344CB8AC3E}">
        <p14:creationId xmlns:p14="http://schemas.microsoft.com/office/powerpoint/2010/main" val="698514510"/>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78</a:t>
            </a:fld>
            <a:endParaRPr lang="el-GR"/>
          </a:p>
        </p:txBody>
      </p:sp>
    </p:spTree>
    <p:extLst>
      <p:ext uri="{BB962C8B-B14F-4D97-AF65-F5344CB8AC3E}">
        <p14:creationId xmlns:p14="http://schemas.microsoft.com/office/powerpoint/2010/main" val="1515338901"/>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79</a:t>
            </a:fld>
            <a:endParaRPr lang="el-GR"/>
          </a:p>
        </p:txBody>
      </p:sp>
    </p:spTree>
    <p:extLst>
      <p:ext uri="{BB962C8B-B14F-4D97-AF65-F5344CB8AC3E}">
        <p14:creationId xmlns:p14="http://schemas.microsoft.com/office/powerpoint/2010/main" val="21554221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8</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80</a:t>
            </a:fld>
            <a:endParaRPr lang="el-GR"/>
          </a:p>
        </p:txBody>
      </p:sp>
    </p:spTree>
    <p:extLst>
      <p:ext uri="{BB962C8B-B14F-4D97-AF65-F5344CB8AC3E}">
        <p14:creationId xmlns:p14="http://schemas.microsoft.com/office/powerpoint/2010/main" val="912128340"/>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81</a:t>
            </a:fld>
            <a:endParaRPr lang="el-GR"/>
          </a:p>
        </p:txBody>
      </p:sp>
    </p:spTree>
    <p:extLst>
      <p:ext uri="{BB962C8B-B14F-4D97-AF65-F5344CB8AC3E}">
        <p14:creationId xmlns:p14="http://schemas.microsoft.com/office/powerpoint/2010/main" val="3714413235"/>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82</a:t>
            </a:fld>
            <a:endParaRPr lang="el-GR"/>
          </a:p>
        </p:txBody>
      </p:sp>
    </p:spTree>
    <p:extLst>
      <p:ext uri="{BB962C8B-B14F-4D97-AF65-F5344CB8AC3E}">
        <p14:creationId xmlns:p14="http://schemas.microsoft.com/office/powerpoint/2010/main" val="3685463547"/>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83</a:t>
            </a:fld>
            <a:endParaRPr lang="el-GR"/>
          </a:p>
        </p:txBody>
      </p:sp>
    </p:spTree>
    <p:extLst>
      <p:ext uri="{BB962C8B-B14F-4D97-AF65-F5344CB8AC3E}">
        <p14:creationId xmlns:p14="http://schemas.microsoft.com/office/powerpoint/2010/main" val="1247796000"/>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84</a:t>
            </a:fld>
            <a:endParaRPr lang="el-GR"/>
          </a:p>
        </p:txBody>
      </p:sp>
    </p:spTree>
    <p:extLst>
      <p:ext uri="{BB962C8B-B14F-4D97-AF65-F5344CB8AC3E}">
        <p14:creationId xmlns:p14="http://schemas.microsoft.com/office/powerpoint/2010/main" val="365789863"/>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85</a:t>
            </a:fld>
            <a:endParaRPr lang="el-GR"/>
          </a:p>
        </p:txBody>
      </p:sp>
    </p:spTree>
    <p:extLst>
      <p:ext uri="{BB962C8B-B14F-4D97-AF65-F5344CB8AC3E}">
        <p14:creationId xmlns:p14="http://schemas.microsoft.com/office/powerpoint/2010/main" val="4158735937"/>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86</a:t>
            </a:fld>
            <a:endParaRPr lang="el-GR"/>
          </a:p>
        </p:txBody>
      </p:sp>
    </p:spTree>
    <p:extLst>
      <p:ext uri="{BB962C8B-B14F-4D97-AF65-F5344CB8AC3E}">
        <p14:creationId xmlns:p14="http://schemas.microsoft.com/office/powerpoint/2010/main" val="855181079"/>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87</a:t>
            </a:fld>
            <a:endParaRPr lang="el-GR"/>
          </a:p>
        </p:txBody>
      </p:sp>
    </p:spTree>
    <p:extLst>
      <p:ext uri="{BB962C8B-B14F-4D97-AF65-F5344CB8AC3E}">
        <p14:creationId xmlns:p14="http://schemas.microsoft.com/office/powerpoint/2010/main" val="138331843"/>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88</a:t>
            </a:fld>
            <a:endParaRPr lang="el-GR"/>
          </a:p>
        </p:txBody>
      </p:sp>
    </p:spTree>
    <p:extLst>
      <p:ext uri="{BB962C8B-B14F-4D97-AF65-F5344CB8AC3E}">
        <p14:creationId xmlns:p14="http://schemas.microsoft.com/office/powerpoint/2010/main" val="1509570409"/>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89</a:t>
            </a:fld>
            <a:endParaRPr lang="el-GR"/>
          </a:p>
        </p:txBody>
      </p:sp>
    </p:spTree>
    <p:extLst>
      <p:ext uri="{BB962C8B-B14F-4D97-AF65-F5344CB8AC3E}">
        <p14:creationId xmlns:p14="http://schemas.microsoft.com/office/powerpoint/2010/main" val="15017433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9</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90</a:t>
            </a:fld>
            <a:endParaRPr lang="el-GR"/>
          </a:p>
        </p:txBody>
      </p:sp>
    </p:spTree>
    <p:extLst>
      <p:ext uri="{BB962C8B-B14F-4D97-AF65-F5344CB8AC3E}">
        <p14:creationId xmlns:p14="http://schemas.microsoft.com/office/powerpoint/2010/main" val="3331915554"/>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91</a:t>
            </a:fld>
            <a:endParaRPr lang="el-GR"/>
          </a:p>
        </p:txBody>
      </p:sp>
    </p:spTree>
    <p:extLst>
      <p:ext uri="{BB962C8B-B14F-4D97-AF65-F5344CB8AC3E}">
        <p14:creationId xmlns:p14="http://schemas.microsoft.com/office/powerpoint/2010/main" val="1230908849"/>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92</a:t>
            </a:fld>
            <a:endParaRPr lang="el-GR"/>
          </a:p>
        </p:txBody>
      </p:sp>
    </p:spTree>
    <p:extLst>
      <p:ext uri="{BB962C8B-B14F-4D97-AF65-F5344CB8AC3E}">
        <p14:creationId xmlns:p14="http://schemas.microsoft.com/office/powerpoint/2010/main" val="2120037576"/>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93</a:t>
            </a:fld>
            <a:endParaRPr lang="el-GR"/>
          </a:p>
        </p:txBody>
      </p:sp>
    </p:spTree>
    <p:extLst>
      <p:ext uri="{BB962C8B-B14F-4D97-AF65-F5344CB8AC3E}">
        <p14:creationId xmlns:p14="http://schemas.microsoft.com/office/powerpoint/2010/main" val="1898754159"/>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94</a:t>
            </a:fld>
            <a:endParaRPr lang="el-GR"/>
          </a:p>
        </p:txBody>
      </p:sp>
    </p:spTree>
    <p:extLst>
      <p:ext uri="{BB962C8B-B14F-4D97-AF65-F5344CB8AC3E}">
        <p14:creationId xmlns:p14="http://schemas.microsoft.com/office/powerpoint/2010/main" val="926102881"/>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95</a:t>
            </a:fld>
            <a:endParaRPr lang="el-GR"/>
          </a:p>
        </p:txBody>
      </p:sp>
    </p:spTree>
    <p:extLst>
      <p:ext uri="{BB962C8B-B14F-4D97-AF65-F5344CB8AC3E}">
        <p14:creationId xmlns:p14="http://schemas.microsoft.com/office/powerpoint/2010/main" val="4274708281"/>
      </p:ext>
    </p:extLst>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96</a:t>
            </a:fld>
            <a:endParaRPr lang="el-GR"/>
          </a:p>
        </p:txBody>
      </p:sp>
    </p:spTree>
    <p:extLst>
      <p:ext uri="{BB962C8B-B14F-4D97-AF65-F5344CB8AC3E}">
        <p14:creationId xmlns:p14="http://schemas.microsoft.com/office/powerpoint/2010/main" val="2015197046"/>
      </p:ext>
    </p:extLst>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97</a:t>
            </a:fld>
            <a:endParaRPr lang="el-GR"/>
          </a:p>
        </p:txBody>
      </p:sp>
    </p:spTree>
    <p:extLst>
      <p:ext uri="{BB962C8B-B14F-4D97-AF65-F5344CB8AC3E}">
        <p14:creationId xmlns:p14="http://schemas.microsoft.com/office/powerpoint/2010/main" val="1570748354"/>
      </p:ext>
    </p:extLst>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98</a:t>
            </a:fld>
            <a:endParaRPr lang="el-GR"/>
          </a:p>
        </p:txBody>
      </p:sp>
    </p:spTree>
    <p:extLst>
      <p:ext uri="{BB962C8B-B14F-4D97-AF65-F5344CB8AC3E}">
        <p14:creationId xmlns:p14="http://schemas.microsoft.com/office/powerpoint/2010/main" val="3491894069"/>
      </p:ext>
    </p:extLst>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99</a:t>
            </a:fld>
            <a:endParaRPr lang="el-GR"/>
          </a:p>
        </p:txBody>
      </p:sp>
    </p:spTree>
    <p:extLst>
      <p:ext uri="{BB962C8B-B14F-4D97-AF65-F5344CB8AC3E}">
        <p14:creationId xmlns:p14="http://schemas.microsoft.com/office/powerpoint/2010/main" val="23981763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dirty="0"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Στυλ κύριου υπότιτλου</a:t>
            </a:r>
            <a:endParaRPr lang="el-GR" dirty="0"/>
          </a:p>
        </p:txBody>
      </p:sp>
    </p:spTree>
    <p:extLst>
      <p:ext uri="{BB962C8B-B14F-4D97-AF65-F5344CB8AC3E}">
        <p14:creationId xmlns:p14="http://schemas.microsoft.com/office/powerpoint/2010/main" val="42452477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6" name="Picture 5"/>
          <p:cNvPicPr>
            <a:picLocks noChangeAspect="1"/>
          </p:cNvPicPr>
          <p:nvPr userDrawn="1"/>
        </p:nvPicPr>
        <p:blipFill>
          <a:blip r:embed="rId2" cstate="print"/>
          <a:stretch>
            <a:fillRect/>
          </a:stretch>
        </p:blipFill>
        <p:spPr>
          <a:xfrm>
            <a:off x="58723" y="6255465"/>
            <a:ext cx="431834" cy="570020"/>
          </a:xfrm>
          <a:prstGeom prst="rect">
            <a:avLst/>
          </a:prstGeom>
        </p:spPr>
      </p:pic>
    </p:spTree>
    <p:extLst>
      <p:ext uri="{BB962C8B-B14F-4D97-AF65-F5344CB8AC3E}">
        <p14:creationId xmlns:p14="http://schemas.microsoft.com/office/powerpoint/2010/main" val="245861566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423861268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Δραστηριότητες και Παραδείγματα στη διδασκαλία των μαθηματικών</a:t>
            </a:r>
          </a:p>
        </p:txBody>
      </p:sp>
      <p:pic>
        <p:nvPicPr>
          <p:cNvPr id="6" name="Picture 5"/>
          <p:cNvPicPr>
            <a:picLocks noChangeAspect="1"/>
          </p:cNvPicPr>
          <p:nvPr userDrawn="1"/>
        </p:nvPicPr>
        <p:blipFill>
          <a:blip r:embed="rId2" cstate="print"/>
          <a:stretch>
            <a:fillRect/>
          </a:stretch>
        </p:blipFill>
        <p:spPr>
          <a:xfrm>
            <a:off x="58723" y="6255465"/>
            <a:ext cx="431834" cy="570020"/>
          </a:xfrm>
          <a:prstGeom prst="rect">
            <a:avLst/>
          </a:prstGeom>
        </p:spPr>
      </p:pic>
    </p:spTree>
    <p:extLst>
      <p:ext uri="{BB962C8B-B14F-4D97-AF65-F5344CB8AC3E}">
        <p14:creationId xmlns:p14="http://schemas.microsoft.com/office/powerpoint/2010/main" val="363751880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Στυλ υποδείγματος κειμένου</a:t>
            </a:r>
          </a:p>
        </p:txBody>
      </p:sp>
    </p:spTree>
    <p:extLst>
      <p:ext uri="{BB962C8B-B14F-4D97-AF65-F5344CB8AC3E}">
        <p14:creationId xmlns:p14="http://schemas.microsoft.com/office/powerpoint/2010/main" val="121208612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7" name="Picture 6"/>
          <p:cNvPicPr>
            <a:picLocks noChangeAspect="1"/>
          </p:cNvPicPr>
          <p:nvPr userDrawn="1"/>
        </p:nvPicPr>
        <p:blipFill>
          <a:blip r:embed="rId2" cstate="print"/>
          <a:stretch>
            <a:fillRect/>
          </a:stretch>
        </p:blipFill>
        <p:spPr>
          <a:xfrm>
            <a:off x="58723" y="6255465"/>
            <a:ext cx="431834" cy="570020"/>
          </a:xfrm>
          <a:prstGeom prst="rect">
            <a:avLst/>
          </a:prstGeom>
        </p:spPr>
      </p:pic>
    </p:spTree>
    <p:extLst>
      <p:ext uri="{BB962C8B-B14F-4D97-AF65-F5344CB8AC3E}">
        <p14:creationId xmlns:p14="http://schemas.microsoft.com/office/powerpoint/2010/main" val="328325092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8"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9" name="Picture 8"/>
          <p:cNvPicPr>
            <a:picLocks noChangeAspect="1"/>
          </p:cNvPicPr>
          <p:nvPr userDrawn="1"/>
        </p:nvPicPr>
        <p:blipFill>
          <a:blip r:embed="rId2" cstate="print"/>
          <a:stretch>
            <a:fillRect/>
          </a:stretch>
        </p:blipFill>
        <p:spPr>
          <a:xfrm>
            <a:off x="58723" y="6255465"/>
            <a:ext cx="431834" cy="570020"/>
          </a:xfrm>
          <a:prstGeom prst="rect">
            <a:avLst/>
          </a:prstGeom>
        </p:spPr>
      </p:pic>
    </p:spTree>
    <p:extLst>
      <p:ext uri="{BB962C8B-B14F-4D97-AF65-F5344CB8AC3E}">
        <p14:creationId xmlns:p14="http://schemas.microsoft.com/office/powerpoint/2010/main" val="107611275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4"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5" name="Picture 4"/>
          <p:cNvPicPr>
            <a:picLocks noChangeAspect="1"/>
          </p:cNvPicPr>
          <p:nvPr userDrawn="1"/>
        </p:nvPicPr>
        <p:blipFill>
          <a:blip r:embed="rId2" cstate="print"/>
          <a:stretch>
            <a:fillRect/>
          </a:stretch>
        </p:blipFill>
        <p:spPr>
          <a:xfrm>
            <a:off x="58723" y="6255465"/>
            <a:ext cx="431834" cy="570020"/>
          </a:xfrm>
          <a:prstGeom prst="rect">
            <a:avLst/>
          </a:prstGeom>
        </p:spPr>
      </p:pic>
    </p:spTree>
    <p:extLst>
      <p:ext uri="{BB962C8B-B14F-4D97-AF65-F5344CB8AC3E}">
        <p14:creationId xmlns:p14="http://schemas.microsoft.com/office/powerpoint/2010/main" val="131579460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extLst>
      <p:ext uri="{BB962C8B-B14F-4D97-AF65-F5344CB8AC3E}">
        <p14:creationId xmlns:p14="http://schemas.microsoft.com/office/powerpoint/2010/main" val="200962021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7"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8" name="Picture 7"/>
          <p:cNvPicPr>
            <a:picLocks noChangeAspect="1"/>
          </p:cNvPicPr>
          <p:nvPr userDrawn="1"/>
        </p:nvPicPr>
        <p:blipFill>
          <a:blip r:embed="rId2" cstate="print"/>
          <a:stretch>
            <a:fillRect/>
          </a:stretch>
        </p:blipFill>
        <p:spPr>
          <a:xfrm>
            <a:off x="58723" y="6255465"/>
            <a:ext cx="431834" cy="570020"/>
          </a:xfrm>
          <a:prstGeom prst="rect">
            <a:avLst/>
          </a:prstGeom>
        </p:spPr>
      </p:pic>
    </p:spTree>
    <p:extLst>
      <p:ext uri="{BB962C8B-B14F-4D97-AF65-F5344CB8AC3E}">
        <p14:creationId xmlns:p14="http://schemas.microsoft.com/office/powerpoint/2010/main" val="342317152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Εικόνα με λεζάντα">
    <p:spTree>
      <p:nvGrpSpPr>
        <p:cNvPr id="1" name=""/>
        <p:cNvGrpSpPr/>
        <p:nvPr/>
      </p:nvGrpSpPr>
      <p:grpSpPr>
        <a:xfrm>
          <a:off x="0" y="0"/>
          <a:ext cx="0" cy="0"/>
          <a:chOff x="0" y="0"/>
          <a:chExt cx="0" cy="0"/>
        </a:xfrm>
      </p:grpSpPr>
      <p:sp>
        <p:nvSpPr>
          <p:cNvPr id="3" name="Θέση εικόνας 2"/>
          <p:cNvSpPr>
            <a:spLocks noGrp="1"/>
          </p:cNvSpPr>
          <p:nvPr>
            <p:ph type="pic" idx="1"/>
          </p:nvPr>
        </p:nvSpPr>
        <p:spPr>
          <a:xfrm>
            <a:off x="1792288" y="1556792"/>
            <a:ext cx="5486400" cy="3456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7" name="Picture 6"/>
          <p:cNvPicPr>
            <a:picLocks noChangeAspect="1"/>
          </p:cNvPicPr>
          <p:nvPr userDrawn="1"/>
        </p:nvPicPr>
        <p:blipFill>
          <a:blip r:embed="rId2" cstate="print"/>
          <a:stretch>
            <a:fillRect/>
          </a:stretch>
        </p:blipFill>
        <p:spPr>
          <a:xfrm>
            <a:off x="58723" y="6255465"/>
            <a:ext cx="431834" cy="570020"/>
          </a:xfrm>
          <a:prstGeom prst="rect">
            <a:avLst/>
          </a:prstGeom>
        </p:spPr>
      </p:pic>
    </p:spTree>
    <p:extLst>
      <p:ext uri="{BB962C8B-B14F-4D97-AF65-F5344CB8AC3E}">
        <p14:creationId xmlns:p14="http://schemas.microsoft.com/office/powerpoint/2010/main" val="410507760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983809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61" r:id="rId9"/>
    <p:sldLayoutId id="2147483658" r:id="rId10"/>
    <p:sldLayoutId id="2147483659" r:id="rId11"/>
  </p:sldLayoutIdLst>
  <p:timing>
    <p:tnLst>
      <p:par>
        <p:cTn id="1" dur="indefinite" restart="never" nodeType="tmRoot"/>
      </p:par>
    </p:tnLst>
  </p:timing>
  <p:hf hdr="0" ftr="0" dt="0"/>
  <p:txStyles>
    <p:titleStyle>
      <a:lvl1pPr algn="ctr" defTabSz="914400" rtl="0" eaLnBrk="1" latinLnBrk="0" hangingPunct="1">
        <a:spcBef>
          <a:spcPct val="0"/>
        </a:spcBef>
        <a:buNone/>
        <a:defRPr sz="4400" b="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02.xml"/><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03.xml"/><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04.xml"/><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1.xml"/></Relationships>
</file>

<file path=ppt/slides/_rels/slide109.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10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3.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3" Type="http://schemas.openxmlformats.org/officeDocument/2006/relationships/hyperlink" Target="%5b1%5d%20http:/creativecommons.org/licenses/by-nc-sa/4.0/" TargetMode="External"/><Relationship Id="rId2" Type="http://schemas.openxmlformats.org/officeDocument/2006/relationships/notesSlide" Target="../notesSlides/notesSlide112.xml"/><Relationship Id="rId1" Type="http://schemas.openxmlformats.org/officeDocument/2006/relationships/slideLayout" Target="../slideLayouts/slideLayout2.xml"/><Relationship Id="rId4" Type="http://schemas.openxmlformats.org/officeDocument/2006/relationships/image" Target="../media/image17.png"/></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86.xml"/><Relationship Id="rId1" Type="http://schemas.openxmlformats.org/officeDocument/2006/relationships/slideLayout" Target="../slideLayouts/slideLayout2.xml"/><Relationship Id="rId5" Type="http://schemas.openxmlformats.org/officeDocument/2006/relationships/image" Target="../media/image9.jpeg"/><Relationship Id="rId4" Type="http://schemas.openxmlformats.org/officeDocument/2006/relationships/image" Target="../media/image8.jpeg"/></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89.xml"/><Relationship Id="rId1" Type="http://schemas.openxmlformats.org/officeDocument/2006/relationships/slideLayout" Target="../slideLayouts/slideLayout2.xml"/><Relationship Id="rId5" Type="http://schemas.openxmlformats.org/officeDocument/2006/relationships/image" Target="../media/image12.jpeg"/><Relationship Id="rId4" Type="http://schemas.openxmlformats.org/officeDocument/2006/relationships/image" Target="../media/image11.jpe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Λογότυπο Εθνικόν και Καποδιστριακόν Πανεπιστήμιον Αθηνών"/>
          <p:cNvPicPr>
            <a:picLocks noChangeAspect="1"/>
          </p:cNvPicPr>
          <p:nvPr/>
        </p:nvPicPr>
        <p:blipFill>
          <a:blip r:embed="rId3" cstate="print"/>
          <a:stretch>
            <a:fillRect/>
          </a:stretch>
        </p:blipFill>
        <p:spPr>
          <a:xfrm>
            <a:off x="179512" y="404664"/>
            <a:ext cx="4147938" cy="817388"/>
          </a:xfrm>
          <a:prstGeom prst="rect">
            <a:avLst/>
          </a:prstGeom>
        </p:spPr>
      </p:pic>
      <p:sp>
        <p:nvSpPr>
          <p:cNvPr id="2" name="Τίτλος 1"/>
          <p:cNvSpPr>
            <a:spLocks noGrp="1"/>
          </p:cNvSpPr>
          <p:nvPr>
            <p:ph type="ctrTitle"/>
          </p:nvPr>
        </p:nvSpPr>
        <p:spPr>
          <a:xfrm>
            <a:off x="685800" y="2006575"/>
            <a:ext cx="7772400" cy="1470025"/>
          </a:xfrm>
        </p:spPr>
        <p:txBody>
          <a:bodyPr>
            <a:normAutofit fontScale="90000"/>
          </a:bodyPr>
          <a:lstStyle/>
          <a:p>
            <a:r>
              <a:rPr lang="el-GR" dirty="0"/>
              <a:t>Έρευνα στη Διδακτική των Μαθηματικών και Διδακτική Πράξη</a:t>
            </a:r>
          </a:p>
        </p:txBody>
      </p:sp>
      <p:sp>
        <p:nvSpPr>
          <p:cNvPr id="3" name="Υπότιτλος 2"/>
          <p:cNvSpPr>
            <a:spLocks noGrp="1"/>
          </p:cNvSpPr>
          <p:nvPr>
            <p:ph type="subTitle" idx="1"/>
          </p:nvPr>
        </p:nvSpPr>
        <p:spPr>
          <a:xfrm>
            <a:off x="683568" y="3384823"/>
            <a:ext cx="7776864" cy="1752600"/>
          </a:xfrm>
        </p:spPr>
        <p:txBody>
          <a:bodyPr>
            <a:noAutofit/>
          </a:bodyPr>
          <a:lstStyle/>
          <a:p>
            <a:r>
              <a:rPr lang="el-GR" sz="2800" dirty="0">
                <a:solidFill>
                  <a:srgbClr val="5075BC"/>
                </a:solidFill>
                <a:latin typeface="+mj-lt"/>
                <a:ea typeface="+mj-ea"/>
                <a:cs typeface="+mj-cs"/>
              </a:rPr>
              <a:t>Ενότητα </a:t>
            </a:r>
            <a:r>
              <a:rPr lang="el-GR" sz="2800" dirty="0" smtClean="0">
                <a:solidFill>
                  <a:srgbClr val="5075BC"/>
                </a:solidFill>
                <a:latin typeface="+mj-lt"/>
                <a:ea typeface="+mj-ea"/>
                <a:cs typeface="+mj-cs"/>
              </a:rPr>
              <a:t>1:</a:t>
            </a:r>
            <a:r>
              <a:rPr lang="en-US" sz="2800" dirty="0" smtClean="0">
                <a:solidFill>
                  <a:srgbClr val="5075BC"/>
                </a:solidFill>
                <a:latin typeface="+mj-lt"/>
                <a:ea typeface="+mj-ea"/>
                <a:cs typeface="+mj-cs"/>
              </a:rPr>
              <a:t> </a:t>
            </a:r>
            <a:r>
              <a:rPr lang="el-GR" altLang="el-GR" sz="2800" dirty="0"/>
              <a:t>Δραστηριότητες και Παραδείγματα στη διδασκαλία των </a:t>
            </a:r>
            <a:r>
              <a:rPr lang="el-GR" altLang="el-GR" sz="2800" dirty="0" smtClean="0"/>
              <a:t>μαθηματικών</a:t>
            </a:r>
            <a:endParaRPr lang="en-US" altLang="el-GR" sz="2800" dirty="0" smtClean="0"/>
          </a:p>
          <a:p>
            <a:endParaRPr lang="en-US" sz="2800" dirty="0" smtClean="0"/>
          </a:p>
          <a:p>
            <a:r>
              <a:rPr lang="el-GR" altLang="el-GR" sz="2800" dirty="0" smtClean="0"/>
              <a:t>Δέσποινα </a:t>
            </a:r>
            <a:r>
              <a:rPr lang="el-GR" altLang="el-GR" sz="2800" dirty="0" err="1" smtClean="0"/>
              <a:t>Πόταρη</a:t>
            </a:r>
            <a:endParaRPr lang="el-GR" altLang="el-GR" sz="2800" dirty="0" smtClean="0"/>
          </a:p>
          <a:p>
            <a:r>
              <a:rPr lang="el-GR" sz="2800" dirty="0" smtClean="0"/>
              <a:t>Σχολή Θετικών επιστημών</a:t>
            </a:r>
          </a:p>
          <a:p>
            <a:r>
              <a:rPr lang="el-GR" sz="2800" dirty="0" smtClean="0"/>
              <a:t>Τμήμα Μαθηματικό</a:t>
            </a:r>
            <a:endParaRPr lang="en-US" sz="2800" dirty="0" smtClean="0"/>
          </a:p>
          <a:p>
            <a:endParaRPr lang="en-US" sz="2800" dirty="0" smtClean="0"/>
          </a:p>
          <a:p>
            <a:endParaRPr lang="el-GR" sz="2800" dirty="0" smtClean="0"/>
          </a:p>
        </p:txBody>
      </p:sp>
    </p:spTree>
    <p:extLst>
      <p:ext uri="{BB962C8B-B14F-4D97-AF65-F5344CB8AC3E}">
        <p14:creationId xmlns:p14="http://schemas.microsoft.com/office/powerpoint/2010/main" val="34281954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Ανάλυση με το τρίγωνο από την πλευρά των μαθητών</a:t>
            </a:r>
            <a:endParaRPr lang="el-GR" dirty="0"/>
          </a:p>
        </p:txBody>
      </p:sp>
      <p:sp>
        <p:nvSpPr>
          <p:cNvPr id="3" name="Θέση περιεχομένου 2"/>
          <p:cNvSpPr>
            <a:spLocks noGrp="1"/>
          </p:cNvSpPr>
          <p:nvPr>
            <p:ph idx="1"/>
          </p:nvPr>
        </p:nvSpPr>
        <p:spPr/>
        <p:txBody>
          <a:bodyPr>
            <a:normAutofit fontScale="77500" lnSpcReduction="20000"/>
          </a:bodyPr>
          <a:lstStyle/>
          <a:p>
            <a:r>
              <a:rPr lang="el-GR" altLang="el-GR" sz="2800" b="1" dirty="0"/>
              <a:t>Αντικείμενο</a:t>
            </a:r>
            <a:r>
              <a:rPr lang="el-GR" altLang="el-GR" sz="2800" dirty="0"/>
              <a:t>: Να επιβιώσουν στην τάξη. Πραγματοποιείται μέσα από δράσεις όπως ελάχιστη ενασχόληση με το πρόβλημα, δικαιολόγηση</a:t>
            </a:r>
          </a:p>
          <a:p>
            <a:r>
              <a:rPr lang="el-GR" altLang="el-GR" sz="2800" b="1" dirty="0"/>
              <a:t>Εργαλεία</a:t>
            </a:r>
            <a:r>
              <a:rPr lang="el-GR" altLang="el-GR" sz="2800" dirty="0"/>
              <a:t>: Πρόβλημα, λεξικό</a:t>
            </a:r>
          </a:p>
          <a:p>
            <a:r>
              <a:rPr lang="el-GR" altLang="el-GR" sz="2800" dirty="0"/>
              <a:t>Κοινότητα: μαθητές σε τάξη χαμηλής επίδοσης, σχολική κοινότητα, φίλοι, σπίτι και οικογένεια, ευρύτερες κοινωνικές ομάδες και κουλτούρες</a:t>
            </a:r>
          </a:p>
          <a:p>
            <a:r>
              <a:rPr lang="el-GR" altLang="el-GR" sz="2800" b="1" dirty="0"/>
              <a:t>Κανόνες</a:t>
            </a:r>
            <a:r>
              <a:rPr lang="el-GR" altLang="el-GR" sz="2800" dirty="0"/>
              <a:t>: Η δουλειά στο σπίτι, εξετάσεις, δομές στο σχολείο, πιέσεις συνομηλίκων</a:t>
            </a:r>
          </a:p>
          <a:p>
            <a:r>
              <a:rPr lang="el-GR" altLang="el-GR" sz="2800" b="1" dirty="0"/>
              <a:t>Μοίρασμα εργασίας</a:t>
            </a:r>
            <a:r>
              <a:rPr lang="el-GR" altLang="el-GR" sz="2800" dirty="0"/>
              <a:t>: Ο καθηγητής έχει θέσει μια εργασία που πρέπει να κάνουν οι μαθητές. Η ισχύς στην εξουσία προέρχεται από τον καθηγητή που μπορεί να αξιολογήσει ενώ στην πραγματικότητα αφορά τους μαθητές που επιλέγουν να μην κάνουν την εργασία</a:t>
            </a:r>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Χαρακτηρισμοί των αντιπαραδειγμάτων</a:t>
            </a:r>
            <a:endParaRPr lang="el-GR" dirty="0"/>
          </a:p>
        </p:txBody>
      </p:sp>
      <p:sp>
        <p:nvSpPr>
          <p:cNvPr id="3" name="Θέση περιεχομένου 2"/>
          <p:cNvSpPr>
            <a:spLocks noGrp="1"/>
          </p:cNvSpPr>
          <p:nvPr>
            <p:ph idx="1"/>
          </p:nvPr>
        </p:nvSpPr>
        <p:spPr/>
        <p:txBody>
          <a:bodyPr>
            <a:normAutofit fontScale="92500" lnSpcReduction="20000"/>
          </a:bodyPr>
          <a:lstStyle/>
          <a:p>
            <a:r>
              <a:rPr lang="el-GR" altLang="el-GR" dirty="0"/>
              <a:t>Σε σχέση με την επεξηγηματική τους φύση</a:t>
            </a:r>
          </a:p>
          <a:p>
            <a:pPr lvl="1"/>
            <a:r>
              <a:rPr lang="el-GR" altLang="el-GR" dirty="0"/>
              <a:t>Ειδικά</a:t>
            </a:r>
          </a:p>
          <a:p>
            <a:pPr lvl="1"/>
            <a:r>
              <a:rPr lang="el-GR" altLang="el-GR" dirty="0" err="1"/>
              <a:t>Ημι</a:t>
            </a:r>
            <a:r>
              <a:rPr lang="el-GR" altLang="el-GR" dirty="0"/>
              <a:t>-γενικά</a:t>
            </a:r>
          </a:p>
          <a:p>
            <a:pPr lvl="1"/>
            <a:r>
              <a:rPr lang="el-GR" altLang="el-GR" dirty="0"/>
              <a:t>Γενικά</a:t>
            </a:r>
          </a:p>
          <a:p>
            <a:pPr lvl="1"/>
            <a:r>
              <a:rPr lang="el-GR" altLang="el-GR" dirty="0"/>
              <a:t>Διαφανή</a:t>
            </a:r>
          </a:p>
          <a:p>
            <a:r>
              <a:rPr lang="el-GR" altLang="el-GR" dirty="0"/>
              <a:t>Σε σχέση με το αποτέλεσμα που φέρνουν στη μάθηση </a:t>
            </a:r>
          </a:p>
          <a:p>
            <a:pPr lvl="1"/>
            <a:r>
              <a:rPr lang="el-GR" altLang="el-GR" dirty="0"/>
              <a:t> (</a:t>
            </a:r>
            <a:r>
              <a:rPr lang="en-US" altLang="el-GR" dirty="0"/>
              <a:t>Pivotal) – </a:t>
            </a:r>
            <a:r>
              <a:rPr lang="el-GR" altLang="el-GR" dirty="0"/>
              <a:t>δημιουργεί γνωστική σύγκρουση</a:t>
            </a:r>
          </a:p>
          <a:p>
            <a:pPr lvl="1"/>
            <a:r>
              <a:rPr lang="el-GR" altLang="el-GR" dirty="0"/>
              <a:t>Γεφύρωσης (επιλύει τη σύγκρουση)</a:t>
            </a:r>
          </a:p>
        </p:txBody>
      </p:sp>
    </p:spTree>
    <p:extLst>
      <p:ext uri="{BB962C8B-B14F-4D97-AF65-F5344CB8AC3E}">
        <p14:creationId xmlns:p14="http://schemas.microsoft.com/office/powerpoint/2010/main" val="3001393924"/>
      </p:ext>
    </p:extLst>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dirty="0"/>
              <a:t>Ισχυρισμοί</a:t>
            </a:r>
            <a:endParaRPr lang="el-GR" dirty="0"/>
          </a:p>
        </p:txBody>
      </p:sp>
      <p:sp>
        <p:nvSpPr>
          <p:cNvPr id="3" name="Θέση περιεχομένου 2"/>
          <p:cNvSpPr>
            <a:spLocks noGrp="1"/>
          </p:cNvSpPr>
          <p:nvPr>
            <p:ph idx="1"/>
          </p:nvPr>
        </p:nvSpPr>
        <p:spPr/>
        <p:txBody>
          <a:bodyPr>
            <a:normAutofit/>
          </a:bodyPr>
          <a:lstStyle/>
          <a:p>
            <a:r>
              <a:rPr lang="el-GR" altLang="el-GR" dirty="0"/>
              <a:t>Δύο ορθογώνια που έχουν ίσες διαγώνιες είναι ίσα</a:t>
            </a:r>
          </a:p>
          <a:p>
            <a:r>
              <a:rPr lang="el-GR" altLang="el-GR" dirty="0"/>
              <a:t>Δύο τρίγωνα με δύο πλευρές και μια γωνία αντίστοιχα ίσες είναι ίσα</a:t>
            </a:r>
          </a:p>
          <a:p>
            <a:endParaRPr lang="el-GR" altLang="el-GR" dirty="0"/>
          </a:p>
          <a:p>
            <a:r>
              <a:rPr lang="el-GR" altLang="el-GR" dirty="0"/>
              <a:t>Τι είδους αντιπαραδείγματα μπορούν να υπάρχουν;</a:t>
            </a:r>
          </a:p>
        </p:txBody>
      </p:sp>
    </p:spTree>
    <p:extLst>
      <p:ext uri="{BB962C8B-B14F-4D97-AF65-F5344CB8AC3E}">
        <p14:creationId xmlns:p14="http://schemas.microsoft.com/office/powerpoint/2010/main" val="1978484929"/>
      </p:ext>
    </p:extLst>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Προσχεδιασμένα και αυθόρμητα </a:t>
            </a:r>
            <a:r>
              <a:rPr lang="el-GR" dirty="0" smtClean="0"/>
              <a:t>παραδείγματα</a:t>
            </a:r>
            <a:endParaRPr lang="el-GR" dirty="0"/>
          </a:p>
        </p:txBody>
      </p:sp>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11536" y="1628800"/>
            <a:ext cx="6120928" cy="43067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40200062"/>
      </p:ext>
    </p:extLst>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Λειτουργία παραδειγμάτων στην </a:t>
            </a:r>
            <a:r>
              <a:rPr lang="el-GR" altLang="el-GR" dirty="0" smtClean="0"/>
              <a:t>τάξη</a:t>
            </a:r>
            <a:r>
              <a:rPr lang="en-US" altLang="el-GR" dirty="0" smtClean="0"/>
              <a:t> (1/3)</a:t>
            </a:r>
            <a:endParaRPr lang="el-GR" dirty="0"/>
          </a:p>
        </p:txBody>
      </p:sp>
      <p:sp>
        <p:nvSpPr>
          <p:cNvPr id="3" name="Θέση περιεχομένου 2"/>
          <p:cNvSpPr>
            <a:spLocks noGrp="1"/>
          </p:cNvSpPr>
          <p:nvPr>
            <p:ph idx="1"/>
          </p:nvPr>
        </p:nvSpPr>
        <p:spPr/>
        <p:txBody>
          <a:bodyPr>
            <a:normAutofit fontScale="70000" lnSpcReduction="20000"/>
          </a:bodyPr>
          <a:lstStyle/>
          <a:p>
            <a:pPr algn="just">
              <a:buFont typeface="Arial" panose="020B0604020202020204" pitchFamily="34" charset="0"/>
              <a:buAutoNum type="arabicPeriod"/>
            </a:pPr>
            <a:r>
              <a:rPr lang="el-GR" altLang="el-GR" i="1" dirty="0"/>
              <a:t>Ακολουθία παραδειγμάτων που ξεκινούν με μία απλή ή οικεία για τους μαθητές περίπτωση</a:t>
            </a:r>
            <a:r>
              <a:rPr lang="el-GR" altLang="el-GR" dirty="0"/>
              <a:t>. </a:t>
            </a:r>
            <a:endParaRPr lang="el-GR" altLang="el-GR" i="1" dirty="0"/>
          </a:p>
          <a:p>
            <a:pPr algn="just">
              <a:buFontTx/>
              <a:buNone/>
            </a:pPr>
            <a:r>
              <a:rPr lang="el-GR" altLang="el-GR" dirty="0"/>
              <a:t>π.χ. Ο καθηγητής, ξεκινά τη διδασκαλία για την Τετραγωνική Ρίζα με απλές περιπτώσεις, όπως τις τετραγωνικές ρίζες των 9, 16,25,... ώστε οι μαθητές να μπορούν αργότερα να βρίσκουν την τετραγωνική ρίζα αμέσως, χωρίς να έχουν την ανάγκη να χρησιμοποιήσουν το κομπιουτεράκι τους.</a:t>
            </a:r>
          </a:p>
          <a:p>
            <a:pPr algn="just">
              <a:buFontTx/>
              <a:buNone/>
            </a:pPr>
            <a:endParaRPr lang="el-GR" altLang="el-GR" dirty="0"/>
          </a:p>
          <a:p>
            <a:pPr algn="just">
              <a:buFontTx/>
              <a:buNone/>
            </a:pPr>
            <a:r>
              <a:rPr lang="el-GR" altLang="el-GR" i="1" dirty="0"/>
              <a:t>2. Παραδείγματα πάνω στα λάθη που κάνουν οι μαθητές.</a:t>
            </a:r>
            <a:r>
              <a:rPr lang="en-US" altLang="el-GR" i="1" dirty="0"/>
              <a:t> </a:t>
            </a:r>
            <a:endParaRPr lang="el-GR" altLang="el-GR" i="1" dirty="0"/>
          </a:p>
          <a:p>
            <a:pPr algn="just">
              <a:buFontTx/>
              <a:buNone/>
            </a:pPr>
            <a:r>
              <a:rPr lang="el-GR" altLang="el-GR" dirty="0"/>
              <a:t>π.χ. Οι μαθητές, όταν όλοι οι παράγοντες ενός κλάσματος  σε αριθμητή και παρονομαστή απλοποιούνται, γράφουν ότι το κλάσμα ισούται με μηδέν και όχι με ένα, που είναι το σωστό.  Ο καθηγητής 3, διαλέγει το παρακάτω παράδειγμα:</a:t>
            </a:r>
          </a:p>
        </p:txBody>
      </p:sp>
      <p:pic>
        <p:nvPicPr>
          <p:cNvPr id="4"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33999" y="5517232"/>
            <a:ext cx="1717751" cy="5655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56014955"/>
      </p:ext>
    </p:extLst>
  </p:cSld>
  <p:clrMapOvr>
    <a:masterClrMapping/>
  </p:clrMapOvr>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Λειτουργία παραδειγμάτων στην </a:t>
            </a:r>
            <a:r>
              <a:rPr lang="el-GR" altLang="el-GR" dirty="0" smtClean="0"/>
              <a:t>τάξη</a:t>
            </a:r>
            <a:r>
              <a:rPr lang="en-US" altLang="el-GR" dirty="0" smtClean="0"/>
              <a:t> (2/3)</a:t>
            </a:r>
            <a:endParaRPr lang="el-GR" dirty="0"/>
          </a:p>
        </p:txBody>
      </p:sp>
      <p:sp>
        <p:nvSpPr>
          <p:cNvPr id="3" name="Θέση περιεχομένου 2"/>
          <p:cNvSpPr>
            <a:spLocks noGrp="1"/>
          </p:cNvSpPr>
          <p:nvPr>
            <p:ph idx="1"/>
          </p:nvPr>
        </p:nvSpPr>
        <p:spPr/>
        <p:txBody>
          <a:bodyPr>
            <a:normAutofit fontScale="55000" lnSpcReduction="20000"/>
          </a:bodyPr>
          <a:lstStyle/>
          <a:p>
            <a:pPr marL="274320" indent="-274320" algn="just">
              <a:spcBef>
                <a:spcPts val="580"/>
              </a:spcBef>
              <a:buNone/>
              <a:defRPr/>
            </a:pPr>
            <a:r>
              <a:rPr lang="el-GR" i="1" dirty="0"/>
              <a:t>Ακολουθία παραδειγμάτων με τα οποία δίνεται προσοχή σε σχετικά χαρακτηριστικά</a:t>
            </a:r>
            <a:endParaRPr lang="en-US" i="1" dirty="0"/>
          </a:p>
          <a:p>
            <a:pPr marL="274320" indent="-274320" algn="just">
              <a:spcBef>
                <a:spcPts val="580"/>
              </a:spcBef>
              <a:buNone/>
              <a:defRPr/>
            </a:pPr>
            <a:r>
              <a:rPr lang="el-GR" dirty="0"/>
              <a:t>π.χ. Ο καθηγητής με σκοπό να διδάξει το Πυθαγόρειο Θεώρημα έδωσε παραδείγματα ορθογωνίων τριγώνων με 2 γνωστές πλευρές και ζητούσε από τους μαθητές να υπολογίσουν την </a:t>
            </a:r>
            <a:r>
              <a:rPr lang="el-GR" dirty="0" err="1"/>
              <a:t>υποτείνουσα</a:t>
            </a:r>
            <a:r>
              <a:rPr lang="el-GR" dirty="0"/>
              <a:t>. Έτσι, έδωσε πρώτα το ζεύγος (3,4), έπειτα το (6,8) και τέλος κάποιο που δεν προκύπτει από αυτά για να «σπάσει το μοτίβο» που θα μπορούσε πιθανώς να δημιουργηθεί.</a:t>
            </a:r>
            <a:endParaRPr lang="en-US" dirty="0"/>
          </a:p>
          <a:p>
            <a:pPr marL="274320" indent="-274320" algn="just">
              <a:spcBef>
                <a:spcPts val="580"/>
              </a:spcBef>
              <a:buNone/>
              <a:defRPr/>
            </a:pPr>
            <a:endParaRPr lang="el-GR" i="1" dirty="0"/>
          </a:p>
          <a:p>
            <a:pPr marL="274320" indent="-274320" algn="just">
              <a:spcBef>
                <a:spcPts val="580"/>
              </a:spcBef>
              <a:buNone/>
              <a:defRPr/>
            </a:pPr>
            <a:r>
              <a:rPr lang="el-GR" i="1" dirty="0"/>
              <a:t>4. Ακολουθία παραδειγμάτων που εκμαιεύουν το γενικό από το ειδικό - το τελευταίο συνίσταται από τυχαίες επιλογές</a:t>
            </a:r>
          </a:p>
          <a:p>
            <a:pPr marL="274320" indent="-274320" algn="just">
              <a:spcBef>
                <a:spcPts val="580"/>
              </a:spcBef>
              <a:buNone/>
              <a:defRPr/>
            </a:pPr>
            <a:r>
              <a:rPr lang="el-GR" dirty="0"/>
              <a:t>π.χ. Ο καθηγητής  δίνει τον ορισμό των ρητών αριθμών </a:t>
            </a:r>
          </a:p>
          <a:p>
            <a:pPr marL="274320" indent="-274320" algn="just">
              <a:spcBef>
                <a:spcPts val="580"/>
              </a:spcBef>
              <a:buNone/>
              <a:defRPr/>
            </a:pPr>
            <a:endParaRPr lang="el-GR" dirty="0"/>
          </a:p>
          <a:p>
            <a:pPr marL="274320" indent="-274320" algn="just">
              <a:spcBef>
                <a:spcPts val="580"/>
              </a:spcBef>
              <a:buNone/>
              <a:defRPr/>
            </a:pPr>
            <a:endParaRPr lang="el-GR" dirty="0"/>
          </a:p>
          <a:p>
            <a:pPr marL="274320" indent="-274320" algn="just">
              <a:spcBef>
                <a:spcPts val="580"/>
              </a:spcBef>
              <a:buNone/>
              <a:defRPr/>
            </a:pPr>
            <a:r>
              <a:rPr lang="el-GR" dirty="0"/>
              <a:t>και ζητά από τους μαθητές να προτείνουν </a:t>
            </a:r>
            <a:r>
              <a:rPr lang="el-GR" dirty="0" err="1"/>
              <a:t>διαφορους</a:t>
            </a:r>
            <a:r>
              <a:rPr lang="el-GR" dirty="0"/>
              <a:t> τυχαίους αριθμούς ανάμεσα στο μηδέν και το 1, κατ’ </a:t>
            </a:r>
            <a:r>
              <a:rPr lang="el-GR" dirty="0" err="1"/>
              <a:t>αρχας</a:t>
            </a:r>
            <a:r>
              <a:rPr lang="el-GR" dirty="0"/>
              <a:t> δεκαδικούς και έπειτα κλάσματα των οποίων ο αριθμητής να μη διαιρείται ακριβώς από τον παρονομαστή.</a:t>
            </a:r>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57400" y="4293096"/>
            <a:ext cx="5029200" cy="293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38220753"/>
      </p:ext>
    </p:extLst>
  </p:cSld>
  <p:clrMapOvr>
    <a:masterClrMapping/>
  </p:clrMapOvr>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Λειτουργία παραδειγμάτων στην </a:t>
            </a:r>
            <a:r>
              <a:rPr lang="el-GR" altLang="el-GR" dirty="0" smtClean="0"/>
              <a:t>τάξη</a:t>
            </a:r>
            <a:r>
              <a:rPr lang="en-US" altLang="el-GR" dirty="0" smtClean="0"/>
              <a:t> (3/3)</a:t>
            </a:r>
            <a:endParaRPr lang="el-GR" dirty="0"/>
          </a:p>
        </p:txBody>
      </p:sp>
      <p:sp>
        <p:nvSpPr>
          <p:cNvPr id="3" name="Θέση περιεχομένου 2"/>
          <p:cNvSpPr>
            <a:spLocks noGrp="1"/>
          </p:cNvSpPr>
          <p:nvPr>
            <p:ph idx="1"/>
          </p:nvPr>
        </p:nvSpPr>
        <p:spPr/>
        <p:txBody>
          <a:bodyPr>
            <a:normAutofit fontScale="77500" lnSpcReduction="20000"/>
          </a:bodyPr>
          <a:lstStyle/>
          <a:p>
            <a:pPr algn="just">
              <a:buFontTx/>
              <a:buNone/>
            </a:pPr>
            <a:r>
              <a:rPr lang="el-GR" altLang="el-GR" i="1" dirty="0"/>
              <a:t>Παραδείγματα που περιλαμβάνουν μη συνηθισμένες περιπτώσεις</a:t>
            </a:r>
            <a:endParaRPr lang="en-US" altLang="el-GR" i="1" dirty="0"/>
          </a:p>
          <a:p>
            <a:pPr algn="just">
              <a:buFontTx/>
              <a:buNone/>
            </a:pPr>
            <a:r>
              <a:rPr lang="el-GR" altLang="el-GR" dirty="0"/>
              <a:t>π.χ. Οι αριθμοί  0  και  1  είναι οι μοναδικοί αριθμοί που παραμένουν αμετάβλητοι όταν υψωθούν σε δυνάμεις. Έτσι, έχουμε  </a:t>
            </a:r>
            <a:r>
              <a:rPr lang="en-US" altLang="el-GR" dirty="0"/>
              <a:t>0</a:t>
            </a:r>
            <a:r>
              <a:rPr lang="en-US" altLang="el-GR" baseline="30000" dirty="0"/>
              <a:t>2</a:t>
            </a:r>
            <a:r>
              <a:rPr lang="en-US" altLang="el-GR" dirty="0"/>
              <a:t>= 0 =&gt; √</a:t>
            </a:r>
            <a:r>
              <a:rPr lang="el-GR" altLang="el-GR" dirty="0"/>
              <a:t>0</a:t>
            </a:r>
            <a:r>
              <a:rPr lang="en-US" altLang="el-GR" dirty="0"/>
              <a:t>= 0 ,  1</a:t>
            </a:r>
            <a:r>
              <a:rPr lang="en-US" altLang="el-GR" baseline="30000" dirty="0"/>
              <a:t>2</a:t>
            </a:r>
            <a:r>
              <a:rPr lang="en-US" altLang="el-GR" dirty="0"/>
              <a:t> = 1 =&gt; √</a:t>
            </a:r>
            <a:r>
              <a:rPr lang="el-GR" altLang="el-GR" dirty="0"/>
              <a:t>1</a:t>
            </a:r>
            <a:r>
              <a:rPr lang="en-US" altLang="el-GR" dirty="0"/>
              <a:t>= 1. </a:t>
            </a:r>
            <a:endParaRPr lang="el-GR" altLang="el-GR" dirty="0"/>
          </a:p>
          <a:p>
            <a:pPr algn="just">
              <a:buFontTx/>
              <a:buNone/>
            </a:pPr>
            <a:r>
              <a:rPr lang="el-GR" altLang="el-GR" dirty="0"/>
              <a:t>π.χ. Η χρήση μη </a:t>
            </a:r>
            <a:r>
              <a:rPr lang="el-GR" altLang="el-GR" dirty="0" err="1"/>
              <a:t>πρωτοτυπικών</a:t>
            </a:r>
            <a:r>
              <a:rPr lang="el-GR" altLang="el-GR" dirty="0"/>
              <a:t> μορφών σχημάτων</a:t>
            </a:r>
          </a:p>
          <a:p>
            <a:pPr algn="just">
              <a:buFontTx/>
              <a:buNone/>
            </a:pPr>
            <a:endParaRPr lang="el-GR" altLang="el-GR" dirty="0"/>
          </a:p>
          <a:p>
            <a:pPr algn="just">
              <a:buFontTx/>
              <a:buNone/>
            </a:pPr>
            <a:r>
              <a:rPr lang="el-GR" altLang="el-GR" i="1" dirty="0"/>
              <a:t>6. Παραδείγματα στα οποία ο καθηγητής κρατά τη μη-απαραίτητη (τεχνική) εργασία στο ελάχιστό</a:t>
            </a:r>
          </a:p>
          <a:p>
            <a:pPr algn="just">
              <a:buFontTx/>
              <a:buNone/>
            </a:pPr>
            <a:r>
              <a:rPr lang="el-GR" altLang="el-GR" dirty="0"/>
              <a:t>π.χ. Ένα πρόβλημα που έδωσε ο καθηγητής στους μαθητές με σκοπό να παρουσιάσει τη γενική μεθοδολογία επίλυσης και δεν ολοκλήρωσε όλες τις πράξεις.</a:t>
            </a:r>
          </a:p>
          <a:p>
            <a:pPr algn="just">
              <a:buFontTx/>
              <a:buNone/>
            </a:pPr>
            <a:endParaRPr lang="el-GR" altLang="el-GR" dirty="0"/>
          </a:p>
        </p:txBody>
      </p:sp>
    </p:spTree>
    <p:extLst>
      <p:ext uri="{BB962C8B-B14F-4D97-AF65-F5344CB8AC3E}">
        <p14:creationId xmlns:p14="http://schemas.microsoft.com/office/powerpoint/2010/main" val="2808796538"/>
      </p:ext>
    </p:extLst>
  </p:cSld>
  <p:clrMapOvr>
    <a:masterClrMapping/>
  </p:clrMapOvr>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dirty="0"/>
              <a:t>Εργασία</a:t>
            </a:r>
            <a:r>
              <a:rPr lang="en-US" altLang="el-GR" dirty="0"/>
              <a:t> 1</a:t>
            </a:r>
            <a:endParaRPr lang="el-GR" dirty="0"/>
          </a:p>
        </p:txBody>
      </p:sp>
      <p:sp>
        <p:nvSpPr>
          <p:cNvPr id="3" name="Θέση περιεχομένου 2"/>
          <p:cNvSpPr>
            <a:spLocks noGrp="1"/>
          </p:cNvSpPr>
          <p:nvPr>
            <p:ph idx="1"/>
          </p:nvPr>
        </p:nvSpPr>
        <p:spPr/>
        <p:txBody>
          <a:bodyPr>
            <a:normAutofit fontScale="92500" lnSpcReduction="10000"/>
          </a:bodyPr>
          <a:lstStyle/>
          <a:p>
            <a:r>
              <a:rPr lang="el-GR" altLang="el-GR" dirty="0"/>
              <a:t>Διαβάστε ένα από τα άρθρα πάνω στα παραδείγματα – </a:t>
            </a:r>
            <a:r>
              <a:rPr lang="el-GR" altLang="el-GR" dirty="0" err="1"/>
              <a:t>αντιπαράδειγματα</a:t>
            </a:r>
            <a:r>
              <a:rPr lang="el-GR" altLang="el-GR" dirty="0"/>
              <a:t> που χρησιμοποιούνται στην τάξη. </a:t>
            </a:r>
          </a:p>
          <a:p>
            <a:r>
              <a:rPr lang="el-GR" altLang="el-GR" dirty="0"/>
              <a:t>Επιλέξτε μια διδασκαλία (δική σας ή άλλου) και εντοπίστε παραδείγματα – μη παραδείγματα - αντιπαραδείγματα που δόθηκαν από τον εκπαιδευτικό ή από τους μαθητές . Αναλύστε τα με βάση κάποια από τα σημεία του άρθρου που μελετήσατε.</a:t>
            </a:r>
          </a:p>
          <a:p>
            <a:r>
              <a:rPr lang="el-GR" altLang="el-GR" dirty="0"/>
              <a:t>Φτιάξτε μια σύντομη παρουσίαση</a:t>
            </a:r>
          </a:p>
        </p:txBody>
      </p:sp>
    </p:spTree>
    <p:extLst>
      <p:ext uri="{BB962C8B-B14F-4D97-AF65-F5344CB8AC3E}">
        <p14:creationId xmlns:p14="http://schemas.microsoft.com/office/powerpoint/2010/main" val="3463275387"/>
      </p:ext>
    </p:extLst>
  </p:cSld>
  <p:clrMapOvr>
    <a:masterClrMapping/>
  </p:clrMapOvr>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dirty="0"/>
              <a:t>Εργασία 2</a:t>
            </a:r>
            <a:endParaRPr lang="el-GR" dirty="0"/>
          </a:p>
        </p:txBody>
      </p:sp>
      <p:sp>
        <p:nvSpPr>
          <p:cNvPr id="3" name="Θέση περιεχομένου 2"/>
          <p:cNvSpPr>
            <a:spLocks noGrp="1"/>
          </p:cNvSpPr>
          <p:nvPr>
            <p:ph idx="1"/>
          </p:nvPr>
        </p:nvSpPr>
        <p:spPr/>
        <p:txBody>
          <a:bodyPr>
            <a:normAutofit fontScale="85000" lnSpcReduction="20000"/>
          </a:bodyPr>
          <a:lstStyle/>
          <a:p>
            <a:r>
              <a:rPr lang="el-GR" altLang="el-GR" dirty="0"/>
              <a:t>Πηγαίνετε στην ιστοσελίδα του </a:t>
            </a:r>
            <a:r>
              <a:rPr lang="en-US" altLang="el-GR" dirty="0" err="1"/>
              <a:t>Mascil</a:t>
            </a:r>
            <a:r>
              <a:rPr lang="en-US" altLang="el-GR" dirty="0"/>
              <a:t> </a:t>
            </a:r>
            <a:r>
              <a:rPr lang="el-GR" altLang="el-GR" dirty="0"/>
              <a:t>και επιλέξτε μια δραστηριότητα.</a:t>
            </a:r>
          </a:p>
          <a:p>
            <a:r>
              <a:rPr lang="el-GR" altLang="el-GR" dirty="0"/>
              <a:t>Διαβάστε ένα από τα άρθρα που σας δίνονται για το </a:t>
            </a:r>
            <a:r>
              <a:rPr lang="en-US" altLang="el-GR" dirty="0"/>
              <a:t>Inquiry- based learning</a:t>
            </a:r>
            <a:r>
              <a:rPr lang="el-GR" altLang="el-GR" dirty="0"/>
              <a:t> (διερευνητική μάθηση) και για το χώρο εργασίας</a:t>
            </a:r>
          </a:p>
          <a:p>
            <a:r>
              <a:rPr lang="el-GR" altLang="el-GR" dirty="0"/>
              <a:t> Αναλύστε κατά πόσο η δραστηριότητα αυτή μπορεί να υποστηρίξει διερευνητική μάθηση ή/και  σύνδεση με το χώρο εργασίας. Τι μαθηματικές προκλήσεις μπορούν να αναπτυχθούν στην τάξη;</a:t>
            </a:r>
          </a:p>
          <a:p>
            <a:r>
              <a:rPr lang="el-GR" altLang="el-GR" dirty="0"/>
              <a:t>Τι αλλαγές θα κάνατε και γιατί στη δραστηριότητα;</a:t>
            </a:r>
          </a:p>
          <a:p>
            <a:r>
              <a:rPr lang="el-GR" altLang="el-GR" dirty="0"/>
              <a:t> Φτιάξτε μια σύντομη παρουσίαση</a:t>
            </a:r>
            <a:endParaRPr lang="en-US" altLang="el-GR" dirty="0"/>
          </a:p>
        </p:txBody>
      </p:sp>
    </p:spTree>
    <p:extLst>
      <p:ext uri="{BB962C8B-B14F-4D97-AF65-F5344CB8AC3E}">
        <p14:creationId xmlns:p14="http://schemas.microsoft.com/office/powerpoint/2010/main" val="2831460355"/>
      </p:ext>
    </p:extLst>
  </p:cSld>
  <p:clrMapOvr>
    <a:masterClrMapping/>
  </p:clrMapOvr>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ctrTitle"/>
          </p:nvPr>
        </p:nvSpPr>
        <p:spPr/>
        <p:txBody>
          <a:bodyPr/>
          <a:lstStyle/>
          <a:p>
            <a:r>
              <a:rPr lang="el-GR" dirty="0" smtClean="0"/>
              <a:t>Τέλος Ενότητας</a:t>
            </a:r>
            <a:endParaRPr lang="el-GR" dirty="0"/>
          </a:p>
        </p:txBody>
      </p:sp>
    </p:spTree>
    <p:extLst>
      <p:ext uri="{BB962C8B-B14F-4D97-AF65-F5344CB8AC3E}">
        <p14:creationId xmlns:p14="http://schemas.microsoft.com/office/powerpoint/2010/main" val="21280202"/>
      </p:ext>
    </p:extLst>
  </p:cSld>
  <p:clrMapOvr>
    <a:masterClrMapping/>
  </p:clrMapOvr>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Χρηματοδότηση</a:t>
            </a:r>
            <a:endParaRPr lang="el-GR" dirty="0"/>
          </a:p>
        </p:txBody>
      </p:sp>
      <p:sp>
        <p:nvSpPr>
          <p:cNvPr id="3" name="Content Placeholder 2"/>
          <p:cNvSpPr>
            <a:spLocks noGrp="1"/>
          </p:cNvSpPr>
          <p:nvPr>
            <p:ph idx="1"/>
          </p:nvPr>
        </p:nvSpPr>
        <p:spPr>
          <a:xfrm>
            <a:off x="457200" y="1340768"/>
            <a:ext cx="8229600" cy="4525963"/>
          </a:xfrm>
        </p:spPr>
        <p:txBody>
          <a:bodyPr>
            <a:normAutofit/>
          </a:bodyPr>
          <a:lstStyle/>
          <a:p>
            <a:r>
              <a:rPr lang="el-GR" sz="2000" dirty="0" smtClean="0"/>
              <a:t>Το παρόν εκπαιδευτικό υλικό έχει αναπτυχθεί </a:t>
            </a:r>
            <a:r>
              <a:rPr lang="el-GR" sz="2000" dirty="0" err="1" smtClean="0"/>
              <a:t>στ</a:t>
            </a:r>
            <a:r>
              <a:rPr lang="en-US" sz="2000" dirty="0" smtClean="0"/>
              <a:t>o</a:t>
            </a:r>
            <a:r>
              <a:rPr lang="el-GR" sz="2000" dirty="0" smtClean="0"/>
              <a:t> </a:t>
            </a:r>
            <a:r>
              <a:rPr lang="el-GR" sz="2000" dirty="0" err="1" smtClean="0"/>
              <a:t>πλαίσι</a:t>
            </a:r>
            <a:r>
              <a:rPr lang="en-US" sz="2000" dirty="0" smtClean="0"/>
              <a:t>o</a:t>
            </a:r>
            <a:r>
              <a:rPr lang="el-GR" sz="2000" dirty="0" smtClean="0"/>
              <a:t> του εκπαιδευτικού έργου του διδάσκοντα.</a:t>
            </a:r>
            <a:endParaRPr lang="en-US" sz="2000" dirty="0" smtClean="0"/>
          </a:p>
          <a:p>
            <a:r>
              <a:rPr lang="el-GR" sz="2000" dirty="0" smtClean="0"/>
              <a:t>Το έργο «</a:t>
            </a:r>
            <a:r>
              <a:rPr lang="el-GR" sz="2000" b="1" dirty="0" smtClean="0"/>
              <a:t>Ανοικτά Ακαδημαϊκά Μαθήματα στο Πανεπιστήμιο Αθηνών</a:t>
            </a:r>
            <a:r>
              <a:rPr lang="el-GR" sz="2000" dirty="0" smtClean="0"/>
              <a:t>» έχει χρηματοδοτήσει μόνο την αναδιαμόρφωση του εκπαιδευτικού υλικού. </a:t>
            </a:r>
            <a:endParaRPr lang="en-US" sz="2000" dirty="0" smtClean="0"/>
          </a:p>
          <a:p>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Picture 6" descr="Λογότυπο Επιχειρησιακού Προγράμματος Εκπαίδευση και Δια βίου Μάθηση"/>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19672" y="4653136"/>
            <a:ext cx="5501640" cy="1386840"/>
          </a:xfrm>
          <a:prstGeom prst="rect">
            <a:avLst/>
          </a:prstGeom>
        </p:spPr>
      </p:pic>
    </p:spTree>
    <p:extLst>
      <p:ext uri="{BB962C8B-B14F-4D97-AF65-F5344CB8AC3E}">
        <p14:creationId xmlns:p14="http://schemas.microsoft.com/office/powerpoint/2010/main" val="380645845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altLang="el-GR" dirty="0"/>
              <a:t>Συγκρούσεις και εντάσεις</a:t>
            </a:r>
            <a:endParaRPr lang="el-GR" dirty="0"/>
          </a:p>
        </p:txBody>
      </p:sp>
      <p:sp>
        <p:nvSpPr>
          <p:cNvPr id="5" name="Θέση περιεχομένου 4"/>
          <p:cNvSpPr>
            <a:spLocks noGrp="1"/>
          </p:cNvSpPr>
          <p:nvPr>
            <p:ph idx="1"/>
          </p:nvPr>
        </p:nvSpPr>
        <p:spPr/>
        <p:txBody>
          <a:bodyPr>
            <a:noAutofit/>
          </a:bodyPr>
          <a:lstStyle/>
          <a:p>
            <a:r>
              <a:rPr lang="el-GR" altLang="el-GR" sz="2400" dirty="0"/>
              <a:t>Εργαλεία – Κοινότητα (το λεξικό δεν είναι κάτι συνηθισμένο στην κοινότητα των μαθητών)</a:t>
            </a:r>
          </a:p>
          <a:p>
            <a:r>
              <a:rPr lang="el-GR" altLang="el-GR" sz="2400" dirty="0"/>
              <a:t>Κανόνες – εργαλεία – Μοίρασμα εργασίας (οι μαθητές πρέπει να κάνουν τη δουλειά στο σπίτι και να αντιμετωπίσουν το πρόβλημα αλλά αυτό αποτυχαίνει)</a:t>
            </a:r>
          </a:p>
        </p:txBody>
      </p:sp>
    </p:spTree>
    <p:extLst>
      <p:ext uri="{BB962C8B-B14F-4D97-AF65-F5344CB8AC3E}">
        <p14:creationId xmlns:p14="http://schemas.microsoft.com/office/powerpoint/2010/main" val="499955028"/>
      </p:ext>
    </p:extLst>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l-GR" sz="4400" dirty="0" smtClean="0"/>
              <a:t>Σημειώματα</a:t>
            </a:r>
            <a:endParaRPr lang="el-GR" sz="4400" dirty="0"/>
          </a:p>
        </p:txBody>
      </p:sp>
    </p:spTree>
    <p:extLst>
      <p:ext uri="{BB962C8B-B14F-4D97-AF65-F5344CB8AC3E}">
        <p14:creationId xmlns:p14="http://schemas.microsoft.com/office/powerpoint/2010/main" val="2248574790"/>
      </p:ext>
    </p:extLst>
  </p:cSld>
  <p:clrMapOvr>
    <a:masterClrMapping/>
  </p:clrMapOvr>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Σημείωμα </a:t>
            </a:r>
            <a:r>
              <a:rPr lang="el-GR" dirty="0" smtClean="0"/>
              <a:t>Αναφοράς</a:t>
            </a:r>
            <a:endParaRPr lang="el-GR" dirty="0"/>
          </a:p>
        </p:txBody>
      </p:sp>
      <p:sp>
        <p:nvSpPr>
          <p:cNvPr id="3" name="Content Placeholder 2"/>
          <p:cNvSpPr>
            <a:spLocks noGrp="1"/>
          </p:cNvSpPr>
          <p:nvPr>
            <p:ph idx="1"/>
          </p:nvPr>
        </p:nvSpPr>
        <p:spPr/>
        <p:txBody>
          <a:bodyPr>
            <a:normAutofit/>
          </a:bodyPr>
          <a:lstStyle/>
          <a:p>
            <a:pPr marL="0" indent="0">
              <a:buNone/>
            </a:pPr>
            <a:r>
              <a:rPr lang="el-GR" sz="2000" dirty="0" err="1" smtClean="0"/>
              <a:t>Copyright</a:t>
            </a:r>
            <a:r>
              <a:rPr lang="el-GR" sz="2000" dirty="0" smtClean="0"/>
              <a:t> </a:t>
            </a:r>
            <a:r>
              <a:rPr lang="el-GR" sz="2000" dirty="0" err="1" smtClean="0"/>
              <a:t>Εθνικόν</a:t>
            </a:r>
            <a:r>
              <a:rPr lang="el-GR" sz="2000" dirty="0" smtClean="0"/>
              <a:t> και </a:t>
            </a:r>
            <a:r>
              <a:rPr lang="el-GR" sz="2000" dirty="0" err="1" smtClean="0"/>
              <a:t>Καποδιστριακόν</a:t>
            </a:r>
            <a:r>
              <a:rPr lang="el-GR" sz="2000" dirty="0" smtClean="0"/>
              <a:t> </a:t>
            </a:r>
            <a:r>
              <a:rPr lang="el-GR" sz="2000" dirty="0" err="1" smtClean="0"/>
              <a:t>Πανεπιστήμιον</a:t>
            </a:r>
            <a:r>
              <a:rPr lang="el-GR" sz="2000" dirty="0" smtClean="0"/>
              <a:t> Αθηνών</a:t>
            </a:r>
            <a:r>
              <a:rPr lang="en-US" sz="2000" dirty="0" smtClean="0"/>
              <a:t>, </a:t>
            </a:r>
            <a:r>
              <a:rPr lang="el-GR" altLang="el-GR" sz="2000" dirty="0" smtClean="0"/>
              <a:t>Δέσποινα </a:t>
            </a:r>
            <a:r>
              <a:rPr lang="el-GR" altLang="el-GR" sz="2000" dirty="0" err="1" smtClean="0"/>
              <a:t>Πόταρη</a:t>
            </a:r>
            <a:r>
              <a:rPr lang="el-GR" sz="2000" dirty="0" smtClean="0"/>
              <a:t> 2014. </a:t>
            </a:r>
            <a:r>
              <a:rPr lang="el-GR" altLang="el-GR" sz="2000" dirty="0" smtClean="0"/>
              <a:t>Δέσποινα </a:t>
            </a:r>
            <a:r>
              <a:rPr lang="el-GR" altLang="el-GR" sz="2000" dirty="0" err="1" smtClean="0"/>
              <a:t>Πόταρη</a:t>
            </a:r>
            <a:r>
              <a:rPr lang="el-GR" sz="2000" dirty="0" smtClean="0"/>
              <a:t>. «Έρευνα στη Διδακτική των Μαθηματικών και Διδακτική Πράξη</a:t>
            </a:r>
            <a:r>
              <a:rPr lang="en-US" sz="2000" dirty="0" smtClean="0"/>
              <a:t>.</a:t>
            </a:r>
            <a:r>
              <a:rPr lang="en-US" sz="2000" dirty="0"/>
              <a:t> </a:t>
            </a:r>
            <a:r>
              <a:rPr lang="el-GR" sz="2000" dirty="0" smtClean="0"/>
              <a:t>Δραστηριότητες </a:t>
            </a:r>
            <a:r>
              <a:rPr lang="el-GR" sz="2000" dirty="0"/>
              <a:t>και Παραδείγματα στη διδασκαλία των </a:t>
            </a:r>
            <a:r>
              <a:rPr lang="el-GR" sz="2000" dirty="0" smtClean="0"/>
              <a:t>μαθηματικών». Έκδοση: 1.0. Αθήνα 2014. Διαθέσιμο από τη δικτυακή διεύθυνση: http://opencourses.uoa.gr</a:t>
            </a:r>
            <a:r>
              <a:rPr lang="en-US" sz="2000" dirty="0" smtClean="0"/>
              <a:t>/courses/</a:t>
            </a:r>
            <a:r>
              <a:rPr lang="en-US" sz="2000" dirty="0"/>
              <a:t>MATH237</a:t>
            </a:r>
            <a:r>
              <a:rPr lang="en-US" sz="2000" dirty="0" smtClean="0"/>
              <a:t>/</a:t>
            </a:r>
            <a:r>
              <a:rPr lang="el-GR" sz="2000" dirty="0" smtClean="0"/>
              <a:t>.</a:t>
            </a:r>
          </a:p>
          <a:p>
            <a:endParaRPr lang="el-GR" sz="2000" dirty="0"/>
          </a:p>
        </p:txBody>
      </p:sp>
    </p:spTree>
    <p:extLst>
      <p:ext uri="{BB962C8B-B14F-4D97-AF65-F5344CB8AC3E}">
        <p14:creationId xmlns:p14="http://schemas.microsoft.com/office/powerpoint/2010/main" val="1208253019"/>
      </p:ext>
    </p:extLst>
  </p:cSld>
  <p:clrMapOvr>
    <a:masterClrMapping/>
  </p:clrMapOvr>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2272"/>
            <a:ext cx="8229600" cy="1143000"/>
          </a:xfrm>
        </p:spPr>
        <p:txBody>
          <a:bodyPr>
            <a:normAutofit/>
          </a:bodyPr>
          <a:lstStyle/>
          <a:p>
            <a:r>
              <a:rPr lang="el-GR" dirty="0"/>
              <a:t>Σημείωμα </a:t>
            </a:r>
            <a:r>
              <a:rPr lang="el-GR" dirty="0" smtClean="0"/>
              <a:t>Αδειοδότησης</a:t>
            </a:r>
            <a:endParaRPr lang="el-GR" dirty="0"/>
          </a:p>
        </p:txBody>
      </p:sp>
      <p:sp>
        <p:nvSpPr>
          <p:cNvPr id="3" name="Content Placeholder 2"/>
          <p:cNvSpPr>
            <a:spLocks noGrp="1"/>
          </p:cNvSpPr>
          <p:nvPr>
            <p:ph idx="1"/>
          </p:nvPr>
        </p:nvSpPr>
        <p:spPr>
          <a:xfrm>
            <a:off x="107504" y="764704"/>
            <a:ext cx="8928992" cy="1440159"/>
          </a:xfrm>
        </p:spPr>
        <p:txBody>
          <a:bodyPr>
            <a:noAutofit/>
          </a:bodyPr>
          <a:lstStyle/>
          <a:p>
            <a:pPr marL="0" indent="0">
              <a:buNone/>
            </a:pPr>
            <a:r>
              <a:rPr lang="el-GR" sz="2000" dirty="0" smtClean="0"/>
              <a:t>Το </a:t>
            </a:r>
            <a:r>
              <a:rPr lang="el-GR" sz="2000" dirty="0"/>
              <a:t>παρόν υλικό διατίθεται με τους όρους της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a:t>
            </a:r>
            <a:r>
              <a:rPr lang="el-GR" sz="2000" dirty="0" err="1"/>
              <a:t>κ.λ.π</a:t>
            </a:r>
            <a:r>
              <a:rPr lang="el-GR" sz="2000" dirty="0"/>
              <a:t>.,  τα οποία εμπεριέχονται σε αυτό και τα οποία αναφέρονται μαζί με τους όρους χρήσης τους στο «Σημείωμα Χρήσης Έργων Τρίτων</a:t>
            </a:r>
            <a:r>
              <a:rPr lang="el-GR" sz="2000" dirty="0" smtClean="0"/>
              <a:t>».                     </a:t>
            </a:r>
          </a:p>
          <a:p>
            <a:pPr marL="0" indent="0">
              <a:buNone/>
            </a:pPr>
            <a:endParaRPr lang="el-GR" sz="2000" dirty="0"/>
          </a:p>
        </p:txBody>
      </p:sp>
      <p:pic>
        <p:nvPicPr>
          <p:cNvPr id="2056" name="Picture 22" descr="Λογότυπο για Άδειες χρήσης Creative Commons BY-NC-ND">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47670" y="2420888"/>
            <a:ext cx="1648660" cy="57606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107504" y="2924944"/>
            <a:ext cx="9036496" cy="3456384"/>
          </a:xfrm>
          <a:prstGeom prst="rect">
            <a:avLst/>
          </a:prstGeom>
        </p:spPr>
        <p:txBody>
          <a:bodyPr vert="horz" wrap="square" lIns="91440" tIns="45720" rIns="91440" bIns="45720" rtlCol="0" anchor="ctr">
            <a:normAutofit/>
          </a:bodyPr>
          <a:lstStyle/>
          <a:p>
            <a:r>
              <a:rPr lang="el-GR" dirty="0"/>
              <a:t>[1] http://creativecommons.org/licenses/by-nc-sa/4.0/ </a:t>
            </a:r>
            <a:endParaRPr lang="en-US" smtClean="0"/>
          </a:p>
          <a:p>
            <a:endParaRPr lang="el-GR" dirty="0"/>
          </a:p>
          <a:p>
            <a:r>
              <a:rPr lang="el-GR" dirty="0"/>
              <a:t>Ως </a:t>
            </a:r>
            <a:r>
              <a:rPr lang="el-GR" b="1" dirty="0"/>
              <a:t>Μη Εμπορική</a:t>
            </a:r>
            <a:r>
              <a:rPr lang="el-GR" dirty="0"/>
              <a:t> ορίζεται η χρήση:</a:t>
            </a:r>
          </a:p>
          <a:p>
            <a:pPr marL="342900" lvl="0" indent="-342900">
              <a:buFont typeface="Arial" panose="020B0604020202020204" pitchFamily="34" charset="0"/>
              <a:buChar char="•"/>
            </a:pPr>
            <a:r>
              <a:rPr lang="el-GR" dirty="0"/>
              <a:t>που δεν περιλαμβάνει άμεσο ή έμμεσο οικονομικό όφελος από την χρήση του έργου, για το διανομέα του έργου και </a:t>
            </a:r>
            <a:r>
              <a:rPr lang="el-GR" dirty="0" err="1"/>
              <a:t>αδειοδόχο</a:t>
            </a:r>
            <a:endParaRPr lang="el-GR" dirty="0"/>
          </a:p>
          <a:p>
            <a:pPr marL="342900" lvl="0" indent="-342900">
              <a:buFont typeface="Arial" panose="020B0604020202020204" pitchFamily="34" charset="0"/>
              <a:buChar char="•"/>
            </a:pPr>
            <a:r>
              <a:rPr lang="el-GR" dirty="0"/>
              <a:t>που</a:t>
            </a:r>
            <a:r>
              <a:rPr lang="en-GB" dirty="0"/>
              <a:t> </a:t>
            </a:r>
            <a:r>
              <a:rPr lang="el-GR" dirty="0"/>
              <a:t>δεν περιλαμβάνει οικονομική συναλλαγή ως προϋπόθεση για τη χρήση ή πρόσβαση στο έργο</a:t>
            </a:r>
          </a:p>
          <a:p>
            <a:pPr marL="342900" lvl="0" indent="-342900">
              <a:buFont typeface="Arial" panose="020B0604020202020204" pitchFamily="34" charset="0"/>
              <a:buChar char="•"/>
            </a:pPr>
            <a:r>
              <a:rPr lang="el-GR" dirty="0"/>
              <a:t>που</a:t>
            </a:r>
            <a:r>
              <a:rPr lang="en-GB" dirty="0"/>
              <a:t> </a:t>
            </a:r>
            <a:r>
              <a:rPr lang="el-GR" dirty="0"/>
              <a:t>δεν προσπορίζει στο διανομέα του έργου και</a:t>
            </a:r>
            <a:r>
              <a:rPr lang="en-GB" dirty="0"/>
              <a:t> </a:t>
            </a:r>
            <a:r>
              <a:rPr lang="el-GR" dirty="0" err="1"/>
              <a:t>αδειοδόχο</a:t>
            </a:r>
            <a:r>
              <a:rPr lang="en-GB" dirty="0"/>
              <a:t> </a:t>
            </a:r>
            <a:r>
              <a:rPr lang="el-GR" dirty="0"/>
              <a:t>έμμεσο οικονομικό όφελος (π.χ. διαφημίσεις) από την προβολή του έργου σε διαδικτυακό </a:t>
            </a:r>
            <a:r>
              <a:rPr lang="el-GR" dirty="0" smtClean="0"/>
              <a:t>τόπο</a:t>
            </a:r>
            <a:endParaRPr lang="en-US" dirty="0" smtClean="0"/>
          </a:p>
          <a:p>
            <a:pPr marL="342900" lvl="0" indent="-342900">
              <a:buFont typeface="Arial" panose="020B0604020202020204" pitchFamily="34" charset="0"/>
              <a:buChar char="•"/>
            </a:pPr>
            <a:endParaRPr lang="el-GR" dirty="0"/>
          </a:p>
          <a:p>
            <a:r>
              <a:rPr lang="el-GR" dirty="0" smtClean="0"/>
              <a:t>Ο </a:t>
            </a:r>
            <a:r>
              <a:rPr lang="el-GR" dirty="0"/>
              <a:t>δικαιούχος μπορεί να παρέχει στον </a:t>
            </a:r>
            <a:r>
              <a:rPr lang="el-GR" dirty="0" err="1"/>
              <a:t>αδειοδόχο</a:t>
            </a:r>
            <a:r>
              <a:rPr lang="el-GR" dirty="0"/>
              <a:t> ξεχωριστή άδεια να χρησιμοποιεί το έργο για εμπορική χρήση, εφόσον αυτό του ζητηθεί</a:t>
            </a:r>
            <a:r>
              <a:rPr lang="el-GR" dirty="0" smtClean="0"/>
              <a:t>.</a:t>
            </a:r>
            <a:endParaRPr lang="el-GR" dirty="0"/>
          </a:p>
        </p:txBody>
      </p:sp>
    </p:spTree>
    <p:extLst>
      <p:ext uri="{BB962C8B-B14F-4D97-AF65-F5344CB8AC3E}">
        <p14:creationId xmlns:p14="http://schemas.microsoft.com/office/powerpoint/2010/main" val="2623648333"/>
      </p:ext>
    </p:extLst>
  </p:cSld>
  <p:clrMapOvr>
    <a:masterClrMapping/>
  </p:clrMapOvr>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Διατήρηση </a:t>
            </a:r>
            <a:r>
              <a:rPr lang="el-GR" dirty="0" smtClean="0"/>
              <a:t>Σημειωμάτων</a:t>
            </a:r>
            <a:endParaRPr lang="el-GR" dirty="0"/>
          </a:p>
        </p:txBody>
      </p:sp>
      <p:sp>
        <p:nvSpPr>
          <p:cNvPr id="3" name="Content Placeholder 2"/>
          <p:cNvSpPr>
            <a:spLocks noGrp="1"/>
          </p:cNvSpPr>
          <p:nvPr>
            <p:ph idx="1"/>
          </p:nvPr>
        </p:nvSpPr>
        <p:spPr/>
        <p:txBody>
          <a:bodyPr>
            <a:normAutofit/>
          </a:bodyPr>
          <a:lstStyle/>
          <a:p>
            <a:pPr marL="0" indent="0">
              <a:buNone/>
            </a:pPr>
            <a:r>
              <a:rPr lang="el-GR" sz="2400" dirty="0" smtClean="0"/>
              <a:t>Οποιαδήποτε </a:t>
            </a:r>
            <a:r>
              <a:rPr lang="el-GR" sz="2400" dirty="0"/>
              <a:t>αναπαραγωγή ή διασκευή του υλικού θα πρέπει να συμπεριλαμβάνει:</a:t>
            </a:r>
          </a:p>
          <a:p>
            <a:pPr lvl="1">
              <a:buFont typeface="Wingdings" panose="05000000000000000000" pitchFamily="2" charset="2"/>
              <a:buChar char="§"/>
            </a:pPr>
            <a:r>
              <a:rPr lang="el-GR" sz="2000" dirty="0" err="1"/>
              <a:t>τ</a:t>
            </a:r>
            <a:r>
              <a:rPr lang="en-US" sz="2000" dirty="0" smtClean="0"/>
              <a:t>ο </a:t>
            </a:r>
            <a:r>
              <a:rPr lang="en-US" sz="2000" dirty="0" err="1"/>
              <a:t>Σημείωμ</a:t>
            </a:r>
            <a:r>
              <a:rPr lang="en-US" sz="2000" dirty="0"/>
              <a:t>α Αναφοράς</a:t>
            </a:r>
            <a:endParaRPr lang="el-GR" sz="2000" dirty="0"/>
          </a:p>
          <a:p>
            <a:pPr lvl="1">
              <a:buFont typeface="Wingdings" panose="05000000000000000000" pitchFamily="2" charset="2"/>
              <a:buChar char="§"/>
            </a:pPr>
            <a:r>
              <a:rPr lang="el-GR" sz="2000" dirty="0" err="1"/>
              <a:t>τ</a:t>
            </a:r>
            <a:r>
              <a:rPr lang="en-US" sz="2000" dirty="0" smtClean="0"/>
              <a:t>ο </a:t>
            </a:r>
            <a:r>
              <a:rPr lang="en-US" sz="2000" dirty="0" err="1"/>
              <a:t>Σημείωμ</a:t>
            </a:r>
            <a:r>
              <a:rPr lang="en-US" sz="2000" dirty="0"/>
              <a:t>α Αδειοδότησης</a:t>
            </a:r>
            <a:endParaRPr lang="el-GR" sz="2000" dirty="0"/>
          </a:p>
          <a:p>
            <a:pPr lvl="1">
              <a:buFont typeface="Wingdings" panose="05000000000000000000" pitchFamily="2" charset="2"/>
              <a:buChar char="§"/>
            </a:pPr>
            <a:r>
              <a:rPr lang="el-GR" sz="2000" dirty="0" err="1"/>
              <a:t>τ</a:t>
            </a:r>
            <a:r>
              <a:rPr lang="en-US" sz="2000" dirty="0" smtClean="0"/>
              <a:t>η </a:t>
            </a:r>
            <a:r>
              <a:rPr lang="en-US" sz="2000" dirty="0" err="1"/>
              <a:t>δήλωση</a:t>
            </a:r>
            <a:r>
              <a:rPr lang="en-US" sz="2000" dirty="0"/>
              <a:t> </a:t>
            </a:r>
            <a:r>
              <a:rPr lang="el-GR" sz="2000" dirty="0" err="1"/>
              <a:t>Δ</a:t>
            </a:r>
            <a:r>
              <a:rPr lang="en-US" sz="2000" dirty="0" smtClean="0"/>
              <a:t>ια</a:t>
            </a:r>
            <a:r>
              <a:rPr lang="en-US" sz="2000" dirty="0" err="1" smtClean="0"/>
              <a:t>τήρησης</a:t>
            </a:r>
            <a:r>
              <a:rPr lang="en-US" sz="2000" dirty="0" smtClean="0"/>
              <a:t> </a:t>
            </a:r>
            <a:r>
              <a:rPr lang="en-US" sz="2000" dirty="0"/>
              <a:t>Σημειωμάτων</a:t>
            </a:r>
            <a:endParaRPr lang="el-GR" sz="2000" dirty="0"/>
          </a:p>
          <a:p>
            <a:pPr lvl="1">
              <a:buFont typeface="Wingdings" panose="05000000000000000000" pitchFamily="2" charset="2"/>
              <a:buChar char="§"/>
            </a:pPr>
            <a:r>
              <a:rPr lang="el-GR" sz="2000" dirty="0"/>
              <a:t>τ</a:t>
            </a:r>
            <a:r>
              <a:rPr lang="el-GR" sz="2000" dirty="0" smtClean="0"/>
              <a:t>ο Σημείωμα Χρήσης Έργων Τρίτων </a:t>
            </a:r>
            <a:r>
              <a:rPr lang="el-GR" sz="2000" dirty="0"/>
              <a:t>(εφόσον υπάρχει)</a:t>
            </a:r>
          </a:p>
          <a:p>
            <a:pPr marL="0" indent="0">
              <a:buNone/>
            </a:pPr>
            <a:r>
              <a:rPr lang="el-GR" sz="2400" dirty="0"/>
              <a:t>μαζί με τους συνοδευόμενους </a:t>
            </a:r>
            <a:r>
              <a:rPr lang="el-GR" sz="2400" dirty="0" err="1"/>
              <a:t>υπερσυνδέσμους</a:t>
            </a:r>
            <a:r>
              <a:rPr lang="el-GR" sz="2400" dirty="0"/>
              <a:t>.</a:t>
            </a:r>
          </a:p>
          <a:p>
            <a:endParaRPr lang="el-GR" sz="2000" dirty="0"/>
          </a:p>
        </p:txBody>
      </p:sp>
    </p:spTree>
    <p:extLst>
      <p:ext uri="{BB962C8B-B14F-4D97-AF65-F5344CB8AC3E}">
        <p14:creationId xmlns:p14="http://schemas.microsoft.com/office/powerpoint/2010/main" val="42475196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Τι μας λέει η συγκεκριμένη ανάλυση της διδασκαλίας;</a:t>
            </a:r>
            <a:endParaRPr lang="el-GR" dirty="0"/>
          </a:p>
        </p:txBody>
      </p:sp>
      <p:sp>
        <p:nvSpPr>
          <p:cNvPr id="3" name="Θέση περιεχομένου 2"/>
          <p:cNvSpPr>
            <a:spLocks noGrp="1"/>
          </p:cNvSpPr>
          <p:nvPr>
            <p:ph idx="1"/>
          </p:nvPr>
        </p:nvSpPr>
        <p:spPr/>
        <p:txBody>
          <a:bodyPr>
            <a:normAutofit/>
          </a:bodyPr>
          <a:lstStyle/>
          <a:p>
            <a:r>
              <a:rPr lang="el-GR" altLang="el-GR" sz="2800" dirty="0"/>
              <a:t>Ανάγκη συνδυασμού μαθηματικής πρόκλησης με την ευαισθησία στους μαθητές τόσο στο γνωστικό, συναισθηματικό και κοινωνικό επίπεδο.</a:t>
            </a:r>
          </a:p>
          <a:p>
            <a:r>
              <a:rPr lang="el-GR" altLang="el-GR" sz="2800" dirty="0"/>
              <a:t>Τι σημαίνει αυτό στο σχεδιασμό προβλημάτων;</a:t>
            </a:r>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altLang="el-GR" dirty="0"/>
              <a:t>Αξιοποιώντας τη γνώση των μαθητών στη διδασκαλία</a:t>
            </a:r>
            <a:endParaRPr lang="el-GR" dirty="0"/>
          </a:p>
        </p:txBody>
      </p:sp>
      <p:sp>
        <p:nvSpPr>
          <p:cNvPr id="5" name="Θέση περιεχομένου 4"/>
          <p:cNvSpPr>
            <a:spLocks noGrp="1"/>
          </p:cNvSpPr>
          <p:nvPr>
            <p:ph idx="1"/>
          </p:nvPr>
        </p:nvSpPr>
        <p:spPr/>
        <p:txBody>
          <a:bodyPr>
            <a:noAutofit/>
          </a:bodyPr>
          <a:lstStyle/>
          <a:p>
            <a:r>
              <a:rPr lang="en-US" altLang="el-GR" sz="2400" dirty="0" err="1"/>
              <a:t>Doerr</a:t>
            </a:r>
            <a:r>
              <a:rPr lang="en-US" altLang="el-GR" sz="2400" dirty="0"/>
              <a:t> H.(2006).Examining the tasks of teaching when using students’ mathematical thinking. Educational Studies in Mathematics, 62, 3-24.</a:t>
            </a:r>
          </a:p>
          <a:p>
            <a:r>
              <a:rPr lang="en-US" altLang="el-GR" sz="2400" dirty="0"/>
              <a:t> (</a:t>
            </a:r>
            <a:r>
              <a:rPr lang="el-GR" altLang="el-GR" sz="2400" dirty="0"/>
              <a:t>Η έρευνα δείχνει ότι αν ο εκπαιδευτικός γνωρίζει πώς σκέφτονται οι μαθητές αυτό επηρεάζει τη διδασκαλία του.</a:t>
            </a:r>
          </a:p>
          <a:p>
            <a:r>
              <a:rPr lang="el-GR" altLang="el-GR" sz="2400" dirty="0"/>
              <a:t>Περιορισμένη η έρευνα σε θέματα που αφορούν στη δευτεροβάθμια εκπαίδευση</a:t>
            </a:r>
          </a:p>
        </p:txBody>
      </p:sp>
    </p:spTree>
    <p:extLst>
      <p:ext uri="{BB962C8B-B14F-4D97-AF65-F5344CB8AC3E}">
        <p14:creationId xmlns:p14="http://schemas.microsoft.com/office/powerpoint/2010/main" val="49995502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Ένα παράδειγμα από την εκθετική συνάρτηση</a:t>
            </a:r>
            <a:endParaRPr lang="el-GR" dirty="0"/>
          </a:p>
        </p:txBody>
      </p:sp>
      <p:sp>
        <p:nvSpPr>
          <p:cNvPr id="3" name="Θέση περιεχομένου 2"/>
          <p:cNvSpPr>
            <a:spLocks noGrp="1"/>
          </p:cNvSpPr>
          <p:nvPr>
            <p:ph idx="1"/>
          </p:nvPr>
        </p:nvSpPr>
        <p:spPr/>
        <p:txBody>
          <a:bodyPr>
            <a:normAutofit/>
          </a:bodyPr>
          <a:lstStyle/>
          <a:p>
            <a:r>
              <a:rPr lang="el-GR" altLang="el-GR" dirty="0"/>
              <a:t>Οι ερευνητικοί στόχοι</a:t>
            </a:r>
          </a:p>
          <a:p>
            <a:pPr lvl="1"/>
            <a:r>
              <a:rPr lang="el-GR" altLang="el-GR" dirty="0"/>
              <a:t>Πώς οι εκπαιδευτικοί ερμηνεύουν τους διαφορετικούς τρόπους σκέψης που εκφράζουν οι μαθητές όταν αντιμετωπίζουν ένα πρόβλημα εκθετικής συνάρτησης</a:t>
            </a:r>
          </a:p>
          <a:p>
            <a:pPr lvl="1"/>
            <a:r>
              <a:rPr lang="el-GR" altLang="el-GR" dirty="0"/>
              <a:t>Πως αυτές οι ερμηνείες επηρεάζουν την διδασκαλία</a:t>
            </a:r>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sz="2800" dirty="0"/>
              <a:t>Θεωρήσεις αναφορικά με τη γνώση των εκπαιδευτικών που απαιτείται για τη διδασκαλία</a:t>
            </a:r>
            <a:endParaRPr lang="el-GR" sz="2800" dirty="0"/>
          </a:p>
        </p:txBody>
      </p:sp>
      <p:sp>
        <p:nvSpPr>
          <p:cNvPr id="3" name="Θέση περιεχομένου 2"/>
          <p:cNvSpPr>
            <a:spLocks noGrp="1"/>
          </p:cNvSpPr>
          <p:nvPr>
            <p:ph idx="1"/>
          </p:nvPr>
        </p:nvSpPr>
        <p:spPr/>
        <p:txBody>
          <a:bodyPr>
            <a:normAutofit lnSpcReduction="10000"/>
          </a:bodyPr>
          <a:lstStyle/>
          <a:p>
            <a:r>
              <a:rPr lang="el-GR" altLang="el-GR" dirty="0"/>
              <a:t>Η γνώση αυτή είναι ασθενώς δομημένη</a:t>
            </a:r>
          </a:p>
          <a:p>
            <a:r>
              <a:rPr lang="el-GR" altLang="el-GR" dirty="0"/>
              <a:t>Εξαρτάται και στηρίζεται στις ιδιαιτερότητες και τους περιορισμούς που θέτει η πρακτική της διδασκαλίας</a:t>
            </a:r>
          </a:p>
          <a:p>
            <a:r>
              <a:rPr lang="el-GR" altLang="el-GR" dirty="0"/>
              <a:t>Το να γνωρίζω πώς να διδάσκω σημαίνει να γνωρίζω πώς να βλέπω και πώς να ερμηνεύω το πολύπλοκο πεδίο της σχολικής πρακτικής</a:t>
            </a:r>
          </a:p>
          <a:p>
            <a:r>
              <a:rPr lang="el-GR" altLang="el-GR" dirty="0"/>
              <a:t>Μία όψη αυτής της γνώσης είναι η ερμηνεία των ενεργειών των μαθητών</a:t>
            </a:r>
          </a:p>
        </p:txBody>
      </p:sp>
    </p:spTree>
    <p:extLst>
      <p:ext uri="{BB962C8B-B14F-4D97-AF65-F5344CB8AC3E}">
        <p14:creationId xmlns:p14="http://schemas.microsoft.com/office/powerpoint/2010/main" val="281489626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Οπτικές αντιμετώπισης των ενεργειών των μαθητών</a:t>
            </a:r>
            <a:endParaRPr lang="el-GR" dirty="0"/>
          </a:p>
        </p:txBody>
      </p:sp>
      <p:sp>
        <p:nvSpPr>
          <p:cNvPr id="3" name="Θέση περιεχομένου 2"/>
          <p:cNvSpPr>
            <a:spLocks noGrp="1"/>
          </p:cNvSpPr>
          <p:nvPr>
            <p:ph idx="1"/>
          </p:nvPr>
        </p:nvSpPr>
        <p:spPr/>
        <p:txBody>
          <a:bodyPr>
            <a:normAutofit fontScale="92500" lnSpcReduction="10000"/>
          </a:bodyPr>
          <a:lstStyle/>
          <a:p>
            <a:r>
              <a:rPr lang="el-GR" altLang="el-GR" dirty="0"/>
              <a:t>Αξιολογική (σωστή – λάθος)</a:t>
            </a:r>
          </a:p>
          <a:p>
            <a:r>
              <a:rPr lang="el-GR" altLang="el-GR" dirty="0"/>
              <a:t>Ερμηνευτική (αξιολόγηση της κατανόησης, αναζήτηση επεξηγήσεων που δίνουν, διαπραγμάτευση του νοήματος)</a:t>
            </a:r>
          </a:p>
          <a:p>
            <a:r>
              <a:rPr lang="el-GR" altLang="el-GR" dirty="0"/>
              <a:t>Η τελευταία οπτική σημαντική αλλά δύσκολη καθώς ο εκπαιδευτικός χρειάζεται να γνωρίζει τους πολλαπλούς τρόπους που ο μαθητής μπορεί να σκεφτεί (αντιλήψεις, παρανοήσεις, κατάλληλες αναπαραστάσεις, συνδέσεις, παιδαγωγικές στρατηγικές)</a:t>
            </a:r>
          </a:p>
        </p:txBody>
      </p:sp>
    </p:spTree>
    <p:extLst>
      <p:ext uri="{BB962C8B-B14F-4D97-AF65-F5344CB8AC3E}">
        <p14:creationId xmlns:p14="http://schemas.microsoft.com/office/powerpoint/2010/main" val="378675809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dirty="0"/>
              <a:t>Έργα </a:t>
            </a:r>
            <a:r>
              <a:rPr lang="el-GR" altLang="el-GR" dirty="0" err="1"/>
              <a:t>μοντελοποίησης</a:t>
            </a:r>
            <a:endParaRPr lang="el-GR" dirty="0"/>
          </a:p>
        </p:txBody>
      </p:sp>
      <p:sp>
        <p:nvSpPr>
          <p:cNvPr id="3" name="Θέση περιεχομένου 2"/>
          <p:cNvSpPr>
            <a:spLocks noGrp="1"/>
          </p:cNvSpPr>
          <p:nvPr>
            <p:ph idx="1"/>
          </p:nvPr>
        </p:nvSpPr>
        <p:spPr/>
        <p:txBody>
          <a:bodyPr>
            <a:normAutofit/>
          </a:bodyPr>
          <a:lstStyle/>
          <a:p>
            <a:r>
              <a:rPr lang="en-US" altLang="el-GR" dirty="0" err="1"/>
              <a:t>Lesh</a:t>
            </a:r>
            <a:r>
              <a:rPr lang="en-US" altLang="el-GR" dirty="0"/>
              <a:t> R. Hoover, M. Hole, B. Kelly, A. and Post T. Principles for Developing Thought- Revealing Activities for Students and Teachers</a:t>
            </a:r>
          </a:p>
          <a:p>
            <a:pPr>
              <a:buFontTx/>
              <a:buNone/>
            </a:pPr>
            <a:endParaRPr lang="el-GR" altLang="el-GR" dirty="0"/>
          </a:p>
        </p:txBody>
      </p:sp>
    </p:spTree>
    <p:extLst>
      <p:ext uri="{BB962C8B-B14F-4D97-AF65-F5344CB8AC3E}">
        <p14:creationId xmlns:p14="http://schemas.microsoft.com/office/powerpoint/2010/main" val="202338698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Χαρακτηριστικά των έργων </a:t>
            </a:r>
            <a:r>
              <a:rPr lang="el-GR" altLang="el-GR" dirty="0" smtClean="0"/>
              <a:t>αυτών</a:t>
            </a:r>
            <a:r>
              <a:rPr lang="en-US" altLang="el-GR" dirty="0" smtClean="0"/>
              <a:t> (1/2)</a:t>
            </a:r>
            <a:endParaRPr lang="el-GR" dirty="0"/>
          </a:p>
        </p:txBody>
      </p:sp>
      <p:sp>
        <p:nvSpPr>
          <p:cNvPr id="3" name="Θέση περιεχομένου 2"/>
          <p:cNvSpPr>
            <a:spLocks noGrp="1"/>
          </p:cNvSpPr>
          <p:nvPr>
            <p:ph idx="1"/>
          </p:nvPr>
        </p:nvSpPr>
        <p:spPr/>
        <p:txBody>
          <a:bodyPr>
            <a:normAutofit/>
          </a:bodyPr>
          <a:lstStyle/>
          <a:p>
            <a:r>
              <a:rPr lang="el-GR" altLang="el-GR" dirty="0"/>
              <a:t>Η λύσεις αυτών των προβλημάτων θα πρέπει να εμπεριέχουν σημαντικές μαθηματικές ιδέες (αρχή ένας μικρός αριθμός μεγάλων ιδεών και όχι μικρά και αποσπασματικά μαθηματικά θέματα)</a:t>
            </a:r>
          </a:p>
          <a:p>
            <a:r>
              <a:rPr lang="el-GR" altLang="el-GR" dirty="0"/>
              <a:t>Τα χαρακτηριστικά τους να εμπεριέχουν στοιχεία από ικανότητες που χρειάζονται στην πραγματική ζωή και όχι μόνο στο σχολείο</a:t>
            </a:r>
          </a:p>
          <a:p>
            <a:pPr>
              <a:buFontTx/>
              <a:buNone/>
            </a:pPr>
            <a:endParaRPr lang="el-GR" altLang="el-GR" dirty="0"/>
          </a:p>
        </p:txBody>
      </p:sp>
    </p:spTree>
    <p:extLst>
      <p:ext uri="{BB962C8B-B14F-4D97-AF65-F5344CB8AC3E}">
        <p14:creationId xmlns:p14="http://schemas.microsoft.com/office/powerpoint/2010/main" val="90856090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Χαρακτηριστικά των έργων </a:t>
            </a:r>
            <a:r>
              <a:rPr lang="el-GR" altLang="el-GR" dirty="0" smtClean="0"/>
              <a:t>αυτών</a:t>
            </a:r>
            <a:r>
              <a:rPr lang="en-US" altLang="el-GR" dirty="0" smtClean="0"/>
              <a:t> (2/2)</a:t>
            </a:r>
            <a:endParaRPr lang="el-GR" dirty="0"/>
          </a:p>
        </p:txBody>
      </p:sp>
      <p:sp>
        <p:nvSpPr>
          <p:cNvPr id="3" name="Θέση περιεχομένου 2"/>
          <p:cNvSpPr>
            <a:spLocks noGrp="1"/>
          </p:cNvSpPr>
          <p:nvPr>
            <p:ph idx="1"/>
          </p:nvPr>
        </p:nvSpPr>
        <p:spPr/>
        <p:txBody>
          <a:bodyPr>
            <a:normAutofit fontScale="92500"/>
          </a:bodyPr>
          <a:lstStyle/>
          <a:p>
            <a:r>
              <a:rPr lang="el-GR" altLang="el-GR" dirty="0"/>
              <a:t>Τα έργα αυτά θα πρέπει να βοηθήσουν τους μαθητές να αναπτύξουν ποικίλες μαθηματικές ή επιστημονικές ικανότητες  πέρα από αυτές που συνήθως απαιτούνται για τις εξετάσεις</a:t>
            </a:r>
          </a:p>
          <a:p>
            <a:r>
              <a:rPr lang="el-GR" altLang="el-GR" dirty="0"/>
              <a:t>Τα έργα αυτά πρέπει να επιτρέπουν στους εκπαιδευτικούς να συλλέξουν πλούσιες πληροφορίες για τις εννοιολογικές ικανότητες και αδυναμίες των μαθητών τους ώστε να είναι πιο αποτελεσματική η διδασκαλία</a:t>
            </a:r>
          </a:p>
        </p:txBody>
      </p:sp>
    </p:spTree>
    <p:extLst>
      <p:ext uri="{BB962C8B-B14F-4D97-AF65-F5344CB8AC3E}">
        <p14:creationId xmlns:p14="http://schemas.microsoft.com/office/powerpoint/2010/main" val="250275111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ctrTitle"/>
          </p:nvPr>
        </p:nvSpPr>
        <p:spPr/>
        <p:txBody>
          <a:bodyPr>
            <a:normAutofit fontScale="90000"/>
          </a:bodyPr>
          <a:lstStyle/>
          <a:p>
            <a:r>
              <a:rPr lang="el-GR" dirty="0"/>
              <a:t>Έρευνα στη Διδακτική των Μαθηματικών και Διδακτική Πράξη</a:t>
            </a:r>
          </a:p>
        </p:txBody>
      </p:sp>
      <p:sp>
        <p:nvSpPr>
          <p:cNvPr id="5" name="Υπότιτλος 4"/>
          <p:cNvSpPr>
            <a:spLocks noGrp="1"/>
          </p:cNvSpPr>
          <p:nvPr>
            <p:ph type="subTitle" idx="1"/>
          </p:nvPr>
        </p:nvSpPr>
        <p:spPr/>
        <p:txBody>
          <a:bodyPr/>
          <a:lstStyle/>
          <a:p>
            <a:r>
              <a:rPr lang="el-GR" altLang="el-GR" dirty="0" smtClean="0"/>
              <a:t>Δέσποινα </a:t>
            </a:r>
            <a:r>
              <a:rPr lang="el-GR" altLang="el-GR" dirty="0" err="1" smtClean="0"/>
              <a:t>Πόταρη</a:t>
            </a:r>
            <a:endParaRPr lang="el-GR" altLang="el-GR" dirty="0" smtClean="0"/>
          </a:p>
        </p:txBody>
      </p:sp>
    </p:spTree>
    <p:extLst>
      <p:ext uri="{BB962C8B-B14F-4D97-AF65-F5344CB8AC3E}">
        <p14:creationId xmlns:p14="http://schemas.microsoft.com/office/powerpoint/2010/main" val="4466627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altLang="el-GR" sz="2800" dirty="0"/>
              <a:t>Διαφορές ανάμεσα στην παραδοσιακή αντίληψη εφαρμοσμένων προβλημάτων και δραστηριοτήτων </a:t>
            </a:r>
            <a:r>
              <a:rPr lang="el-GR" altLang="el-GR" sz="2800" dirty="0" err="1"/>
              <a:t>μοντελοποίησης</a:t>
            </a:r>
            <a:r>
              <a:rPr lang="el-GR" altLang="el-GR" sz="2800" dirty="0"/>
              <a:t> </a:t>
            </a:r>
            <a:r>
              <a:rPr lang="en-US" altLang="el-GR" sz="2800" dirty="0" smtClean="0"/>
              <a:t>(1/2)</a:t>
            </a:r>
            <a:endParaRPr lang="el-GR" sz="2800" dirty="0"/>
          </a:p>
        </p:txBody>
      </p:sp>
      <p:sp>
        <p:nvSpPr>
          <p:cNvPr id="3" name="Θέση περιεχομένου 2"/>
          <p:cNvSpPr>
            <a:spLocks noGrp="1"/>
          </p:cNvSpPr>
          <p:nvPr>
            <p:ph idx="1"/>
          </p:nvPr>
        </p:nvSpPr>
        <p:spPr/>
        <p:txBody>
          <a:bodyPr>
            <a:normAutofit/>
          </a:bodyPr>
          <a:lstStyle/>
          <a:p>
            <a:r>
              <a:rPr lang="el-GR" altLang="el-GR" dirty="0"/>
              <a:t>Παραδοσιακή οπτική</a:t>
            </a:r>
          </a:p>
          <a:p>
            <a:pPr lvl="1"/>
            <a:r>
              <a:rPr lang="el-GR" altLang="el-GR" dirty="0"/>
              <a:t>Εκμάθηση των απαιτούμενων ιδεών και δεξιοτήτων</a:t>
            </a:r>
          </a:p>
          <a:p>
            <a:pPr lvl="1"/>
            <a:r>
              <a:rPr lang="el-GR" altLang="el-GR" dirty="0"/>
              <a:t>Εκμάθηση γενικών διαδικασιών και </a:t>
            </a:r>
            <a:r>
              <a:rPr lang="el-GR" altLang="el-GR" dirty="0" err="1"/>
              <a:t>ευρετικών</a:t>
            </a:r>
            <a:r>
              <a:rPr lang="el-GR" altLang="el-GR" dirty="0"/>
              <a:t> επίλυσης προβλήματος</a:t>
            </a:r>
          </a:p>
          <a:p>
            <a:pPr lvl="1"/>
            <a:r>
              <a:rPr lang="el-GR" altLang="el-GR" dirty="0"/>
              <a:t>Εκμάθηση πώς να χρησιμοποιούνται τα παραπάνω όταν πληροφορίες πραγματικής ζωής απαιτούνται</a:t>
            </a:r>
          </a:p>
        </p:txBody>
      </p:sp>
    </p:spTree>
    <p:extLst>
      <p:ext uri="{BB962C8B-B14F-4D97-AF65-F5344CB8AC3E}">
        <p14:creationId xmlns:p14="http://schemas.microsoft.com/office/powerpoint/2010/main" val="335693636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altLang="el-GR" sz="2800" dirty="0"/>
              <a:t>Διαφορές ανάμεσα στην παραδοσιακή αντίληψη εφαρμοσμένων προβλημάτων και δραστηριοτήτων </a:t>
            </a:r>
            <a:r>
              <a:rPr lang="el-GR" altLang="el-GR" sz="2800" dirty="0" err="1"/>
              <a:t>μοντελοποίησης</a:t>
            </a:r>
            <a:r>
              <a:rPr lang="el-GR" altLang="el-GR" sz="2800" dirty="0"/>
              <a:t> </a:t>
            </a:r>
            <a:r>
              <a:rPr lang="en-US" altLang="el-GR" sz="2800" dirty="0" smtClean="0"/>
              <a:t>(2/2)</a:t>
            </a:r>
            <a:endParaRPr lang="el-GR" sz="2800" dirty="0"/>
          </a:p>
        </p:txBody>
      </p:sp>
      <p:sp>
        <p:nvSpPr>
          <p:cNvPr id="3" name="Θέση περιεχομένου 2"/>
          <p:cNvSpPr>
            <a:spLocks noGrp="1"/>
          </p:cNvSpPr>
          <p:nvPr>
            <p:ph idx="1"/>
          </p:nvPr>
        </p:nvSpPr>
        <p:spPr/>
        <p:txBody>
          <a:bodyPr>
            <a:normAutofit/>
          </a:bodyPr>
          <a:lstStyle/>
          <a:p>
            <a:r>
              <a:rPr lang="el-GR" altLang="el-GR" dirty="0"/>
              <a:t>Εναλλακτική οπτική</a:t>
            </a:r>
          </a:p>
          <a:p>
            <a:pPr lvl="1"/>
            <a:r>
              <a:rPr lang="el-GR" altLang="el-GR" dirty="0"/>
              <a:t>Πολλαπλοί κύκλοι </a:t>
            </a:r>
            <a:r>
              <a:rPr lang="el-GR" altLang="el-GR" dirty="0" err="1"/>
              <a:t>μοντελοποίησης</a:t>
            </a:r>
            <a:r>
              <a:rPr lang="el-GR" altLang="el-GR" dirty="0"/>
              <a:t> χρειάζονται</a:t>
            </a:r>
          </a:p>
          <a:p>
            <a:pPr lvl="1"/>
            <a:r>
              <a:rPr lang="el-GR" altLang="el-GR" dirty="0"/>
              <a:t>Οι διαδικασίες επίλυσης απαιτούν πολλά περισσότερα από μια επεξεργασία πληροφοριών . Απαιτούν μετασχηματισμό του μοντέλου μέσα από την ερμηνεία, εφαρμογή, τροποποίηση, επέκταση ή αλλαγή</a:t>
            </a:r>
          </a:p>
          <a:p>
            <a:pPr lvl="1"/>
            <a:r>
              <a:rPr lang="el-GR" altLang="el-GR" dirty="0"/>
              <a:t>Οι εμπειρίες επίλυσης προβλήματος είναι σημαντικές στην κατασκευή του μοντέλου.</a:t>
            </a:r>
          </a:p>
        </p:txBody>
      </p:sp>
    </p:spTree>
    <p:extLst>
      <p:ext uri="{BB962C8B-B14F-4D97-AF65-F5344CB8AC3E}">
        <p14:creationId xmlns:p14="http://schemas.microsoft.com/office/powerpoint/2010/main" val="240654951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dirty="0"/>
              <a:t>Κύκλοι </a:t>
            </a:r>
            <a:r>
              <a:rPr lang="el-GR" altLang="el-GR" dirty="0" err="1"/>
              <a:t>μοντελοποίησης</a:t>
            </a:r>
            <a:endParaRPr lang="el-GR" dirty="0"/>
          </a:p>
        </p:txBody>
      </p:sp>
      <p:sp>
        <p:nvSpPr>
          <p:cNvPr id="7" name="2 - Θέση περιεχομένου"/>
          <p:cNvSpPr>
            <a:spLocks noGrp="1"/>
          </p:cNvSpPr>
          <p:nvPr>
            <p:ph idx="1"/>
          </p:nvPr>
        </p:nvSpPr>
        <p:spPr>
          <a:xfrm>
            <a:off x="457200" y="1600200"/>
            <a:ext cx="8229600" cy="4525963"/>
          </a:xfrm>
        </p:spPr>
        <p:txBody>
          <a:bodyPr>
            <a:normAutofit lnSpcReduction="10000"/>
          </a:bodyPr>
          <a:lstStyle/>
          <a:p>
            <a:pPr lvl="2">
              <a:buFontTx/>
              <a:buNone/>
            </a:pPr>
            <a:r>
              <a:rPr lang="el-GR" altLang="el-GR" dirty="0" smtClean="0"/>
              <a:t>          		Πραγματικός κόσμος</a:t>
            </a:r>
          </a:p>
          <a:p>
            <a:pPr lvl="2">
              <a:buFontTx/>
              <a:buNone/>
            </a:pPr>
            <a:r>
              <a:rPr lang="el-GR" altLang="el-GR" dirty="0" smtClean="0"/>
              <a:t>Επαλήθευση			</a:t>
            </a:r>
          </a:p>
          <a:p>
            <a:pPr lvl="2">
              <a:buFontTx/>
              <a:buNone/>
            </a:pPr>
            <a:r>
              <a:rPr lang="el-GR" altLang="el-GR" dirty="0" smtClean="0"/>
              <a:t>					περιγραφή</a:t>
            </a:r>
          </a:p>
          <a:p>
            <a:pPr lvl="2">
              <a:buFontTx/>
              <a:buNone/>
            </a:pPr>
            <a:endParaRPr lang="el-GR" altLang="el-GR" dirty="0" smtClean="0"/>
          </a:p>
          <a:p>
            <a:pPr lvl="2">
              <a:buFontTx/>
              <a:buNone/>
            </a:pPr>
            <a:endParaRPr lang="el-GR" altLang="el-GR" dirty="0" smtClean="0"/>
          </a:p>
          <a:p>
            <a:pPr lvl="2">
              <a:buFontTx/>
              <a:buNone/>
            </a:pPr>
            <a:r>
              <a:rPr lang="el-GR" altLang="el-GR" dirty="0" smtClean="0"/>
              <a:t>πρόβλεψη       </a:t>
            </a:r>
          </a:p>
          <a:p>
            <a:pPr lvl="2">
              <a:buFontTx/>
              <a:buNone/>
            </a:pPr>
            <a:r>
              <a:rPr lang="el-GR" altLang="el-GR" dirty="0" smtClean="0"/>
              <a:t>			Μοντέλο</a:t>
            </a:r>
          </a:p>
          <a:p>
            <a:pPr lvl="2">
              <a:buFontTx/>
              <a:buNone/>
            </a:pPr>
            <a:r>
              <a:rPr lang="el-GR" altLang="el-GR" dirty="0" smtClean="0"/>
              <a:t>			</a:t>
            </a:r>
          </a:p>
          <a:p>
            <a:pPr lvl="2">
              <a:buFontTx/>
              <a:buNone/>
            </a:pPr>
            <a:r>
              <a:rPr lang="el-GR" altLang="el-GR" dirty="0" smtClean="0"/>
              <a:t>				επεξεργασία</a:t>
            </a:r>
          </a:p>
        </p:txBody>
      </p:sp>
      <p:cxnSp>
        <p:nvCxnSpPr>
          <p:cNvPr id="8" name="4 - Ευθύγραμμο βέλος σύνδεσης"/>
          <p:cNvCxnSpPr/>
          <p:nvPr/>
        </p:nvCxnSpPr>
        <p:spPr>
          <a:xfrm rot="16200000" flipH="1">
            <a:off x="5393532" y="2107406"/>
            <a:ext cx="500062" cy="4286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6 - Ευθύγραμμο βέλος σύνδεσης"/>
          <p:cNvCxnSpPr/>
          <p:nvPr/>
        </p:nvCxnSpPr>
        <p:spPr>
          <a:xfrm rot="10800000" flipV="1">
            <a:off x="4643438" y="3143250"/>
            <a:ext cx="1428750" cy="10001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8 - Ευθύγραμμο βέλος σύνδεσης"/>
          <p:cNvCxnSpPr/>
          <p:nvPr/>
        </p:nvCxnSpPr>
        <p:spPr>
          <a:xfrm>
            <a:off x="4429124" y="4956175"/>
            <a:ext cx="428625" cy="3571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11" name="10 - Ευθύγραμμο βέλος σύνδεσης"/>
          <p:cNvCxnSpPr/>
          <p:nvPr/>
        </p:nvCxnSpPr>
        <p:spPr>
          <a:xfrm flipV="1">
            <a:off x="2714625" y="1928813"/>
            <a:ext cx="428625" cy="142875"/>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12" name="12 - Ευθύγραμμο βέλος σύνδεσης"/>
          <p:cNvCxnSpPr/>
          <p:nvPr/>
        </p:nvCxnSpPr>
        <p:spPr>
          <a:xfrm rot="5400000" flipH="1" flipV="1">
            <a:off x="2357438" y="2428875"/>
            <a:ext cx="1428750" cy="8572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14 - Ευθύγραμμο βέλος σύνδεσης"/>
          <p:cNvCxnSpPr/>
          <p:nvPr/>
        </p:nvCxnSpPr>
        <p:spPr>
          <a:xfrm rot="10800000">
            <a:off x="2569228" y="4420394"/>
            <a:ext cx="571500" cy="2857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1820438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Παραδείγματα προβλημάτων </a:t>
            </a:r>
            <a:r>
              <a:rPr lang="el-GR" altLang="el-GR" dirty="0" err="1"/>
              <a:t>μοντελοποίησης</a:t>
            </a:r>
            <a:endParaRPr lang="el-GR" dirty="0"/>
          </a:p>
        </p:txBody>
      </p:sp>
      <p:sp>
        <p:nvSpPr>
          <p:cNvPr id="3" name="Θέση περιεχομένου 2"/>
          <p:cNvSpPr>
            <a:spLocks noGrp="1"/>
          </p:cNvSpPr>
          <p:nvPr>
            <p:ph idx="1"/>
          </p:nvPr>
        </p:nvSpPr>
        <p:spPr/>
        <p:txBody>
          <a:bodyPr>
            <a:normAutofit/>
          </a:bodyPr>
          <a:lstStyle/>
          <a:p>
            <a:r>
              <a:rPr lang="el-GR" altLang="el-GR" dirty="0"/>
              <a:t>Ο καθορισμός της απόσταση από το Σικάγο στο Τόκυο σε διαφορετικές αναπαραστάσεις (</a:t>
            </a:r>
            <a:r>
              <a:rPr lang="el-GR" altLang="el-GR" dirty="0" err="1"/>
              <a:t>π.χ</a:t>
            </a:r>
            <a:r>
              <a:rPr lang="el-GR" altLang="el-GR" dirty="0"/>
              <a:t> στην υδρόγειο σφαίρα καθώς και σε διαφορετικής μορφής χάρτες )</a:t>
            </a:r>
          </a:p>
          <a:p>
            <a:r>
              <a:rPr lang="el-GR" altLang="el-GR" dirty="0"/>
              <a:t>Η 	μελέτη της ανάγκης αύξησης των χρημάτων που έχουν οι έφηβοι (το χαρτζιλίκι) (άρθρα από εφημερίδες, κατάλογοι με τιμές </a:t>
            </a:r>
            <a:r>
              <a:rPr lang="el-GR" altLang="el-GR" dirty="0" err="1"/>
              <a:t>προιόντων</a:t>
            </a:r>
            <a:r>
              <a:rPr lang="el-GR" altLang="el-GR" dirty="0"/>
              <a:t> σήμερα και πριν 10 χρόνια)</a:t>
            </a:r>
          </a:p>
        </p:txBody>
      </p:sp>
    </p:spTree>
    <p:extLst>
      <p:ext uri="{BB962C8B-B14F-4D97-AF65-F5344CB8AC3E}">
        <p14:creationId xmlns:p14="http://schemas.microsoft.com/office/powerpoint/2010/main" val="33691692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Αρχές ανάπτυξης προβλημάτων </a:t>
            </a:r>
            <a:r>
              <a:rPr lang="el-GR" altLang="el-GR" dirty="0" err="1" smtClean="0"/>
              <a:t>μοντελοποίησης</a:t>
            </a:r>
            <a:r>
              <a:rPr lang="en-US" altLang="el-GR" dirty="0" smtClean="0"/>
              <a:t> (1/2)</a:t>
            </a:r>
            <a:endParaRPr lang="el-GR" dirty="0"/>
          </a:p>
        </p:txBody>
      </p:sp>
      <p:sp>
        <p:nvSpPr>
          <p:cNvPr id="3" name="Θέση περιεχομένου 2"/>
          <p:cNvSpPr>
            <a:spLocks noGrp="1"/>
          </p:cNvSpPr>
          <p:nvPr>
            <p:ph idx="1"/>
          </p:nvPr>
        </p:nvSpPr>
        <p:spPr/>
        <p:txBody>
          <a:bodyPr>
            <a:normAutofit/>
          </a:bodyPr>
          <a:lstStyle/>
          <a:p>
            <a:r>
              <a:rPr lang="el-GR" altLang="el-GR" sz="2400" dirty="0"/>
              <a:t>Η δυνατότητα κατασκευής ενός μοντέλου και όχι μόνο μιας απάντησης (χρειάζεται μέσα σ’ αυτό να δούμε τι είναι μαθηματικά σημαντικό)</a:t>
            </a:r>
          </a:p>
          <a:p>
            <a:pPr lvl="1"/>
            <a:r>
              <a:rPr lang="el-GR" altLang="el-GR" sz="2400" dirty="0"/>
              <a:t>Μοντέλα χρειάζονται για να κάνουμε προβλέψεις πραγματικών γεγονότων, προσομοιώσεις γεγονότων που δεν μπορούμε να έχουμε πρόσβαση</a:t>
            </a:r>
          </a:p>
          <a:p>
            <a:pPr lvl="1"/>
            <a:r>
              <a:rPr lang="el-GR" altLang="el-GR" sz="2400" dirty="0"/>
              <a:t>Μοντέλα χρειάζονται να περιγράψουμε κανονικότητες, διαδικασίες λήψης αποφάσεων, να ελέγξουμε διαφορετικά συμπεράσματα.</a:t>
            </a:r>
          </a:p>
        </p:txBody>
      </p:sp>
    </p:spTree>
    <p:extLst>
      <p:ext uri="{BB962C8B-B14F-4D97-AF65-F5344CB8AC3E}">
        <p14:creationId xmlns:p14="http://schemas.microsoft.com/office/powerpoint/2010/main" val="363176439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Αρχές ανάπτυξης προβλημάτων </a:t>
            </a:r>
            <a:r>
              <a:rPr lang="el-GR" altLang="el-GR" dirty="0" err="1" smtClean="0"/>
              <a:t>μοντελοποίησης</a:t>
            </a:r>
            <a:r>
              <a:rPr lang="en-US" altLang="el-GR" dirty="0" smtClean="0"/>
              <a:t> (2/2)</a:t>
            </a:r>
            <a:endParaRPr lang="el-GR" dirty="0"/>
          </a:p>
        </p:txBody>
      </p:sp>
      <p:sp>
        <p:nvSpPr>
          <p:cNvPr id="3" name="Θέση περιεχομένου 2"/>
          <p:cNvSpPr>
            <a:spLocks noGrp="1"/>
          </p:cNvSpPr>
          <p:nvPr>
            <p:ph idx="1"/>
          </p:nvPr>
        </p:nvSpPr>
        <p:spPr/>
        <p:txBody>
          <a:bodyPr>
            <a:normAutofit fontScale="92500" lnSpcReduction="20000"/>
          </a:bodyPr>
          <a:lstStyle/>
          <a:p>
            <a:r>
              <a:rPr lang="el-GR" altLang="el-GR" dirty="0"/>
              <a:t>Η κατάσταση να είναι πραγματική. Τι σημαίνει κάτι τέτοιο; Μπορούμε να μετασχηματίσουμε τυπικά παραδείγματα;</a:t>
            </a:r>
          </a:p>
          <a:p>
            <a:r>
              <a:rPr lang="el-GR" altLang="el-GR" dirty="0"/>
              <a:t>Το πρόβλημα δίνει στους μαθητές τη δυνατότητα να καταγράψουν τις μεθόδους τους και να εκφράσουν τους συλλογισμούς τους.</a:t>
            </a:r>
          </a:p>
          <a:p>
            <a:r>
              <a:rPr lang="el-GR" altLang="el-GR" dirty="0"/>
              <a:t>Μπορεί το μοντέλο να γενικευθεί και να χρησιμοποιηθεί από άλλους;</a:t>
            </a:r>
          </a:p>
          <a:p>
            <a:r>
              <a:rPr lang="el-GR" altLang="el-GR" dirty="0"/>
              <a:t>Μπορεί το μοντέλο να χρησιμοποιηθεί ως μια </a:t>
            </a:r>
            <a:r>
              <a:rPr lang="el-GR" altLang="el-GR" dirty="0" err="1"/>
              <a:t>πρωτοτυπική</a:t>
            </a:r>
            <a:r>
              <a:rPr lang="el-GR" altLang="el-GR" dirty="0"/>
              <a:t> κατάσταση για άλλα προβλήματα;</a:t>
            </a:r>
          </a:p>
        </p:txBody>
      </p:sp>
    </p:spTree>
    <p:extLst>
      <p:ext uri="{BB962C8B-B14F-4D97-AF65-F5344CB8AC3E}">
        <p14:creationId xmlns:p14="http://schemas.microsoft.com/office/powerpoint/2010/main" val="337273846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Το πρόβλημα που χρησιμοποιήθηκε στην αρχική έρευνα</a:t>
            </a:r>
            <a:endParaRPr lang="el-GR" dirty="0"/>
          </a:p>
        </p:txBody>
      </p:sp>
      <p:sp>
        <p:nvSpPr>
          <p:cNvPr id="3" name="Θέση περιεχομένου 2"/>
          <p:cNvSpPr>
            <a:spLocks noGrp="1"/>
          </p:cNvSpPr>
          <p:nvPr>
            <p:ph idx="1"/>
          </p:nvPr>
        </p:nvSpPr>
        <p:spPr/>
        <p:txBody>
          <a:bodyPr>
            <a:normAutofit/>
          </a:bodyPr>
          <a:lstStyle/>
          <a:p>
            <a:r>
              <a:rPr lang="el-GR" altLang="el-GR" dirty="0"/>
              <a:t>Ο διπλασιασμός ενός κέρματος (</a:t>
            </a:r>
            <a:r>
              <a:rPr lang="el-GR" altLang="el-GR" dirty="0" err="1"/>
              <a:t>π.χ</a:t>
            </a:r>
            <a:r>
              <a:rPr lang="el-GR" altLang="el-GR" dirty="0"/>
              <a:t> 1 λεπτό) σε κάθε καινούργιο τετράγωνο μιας σκακιέρας</a:t>
            </a:r>
          </a:p>
          <a:p>
            <a:r>
              <a:rPr lang="el-GR" altLang="el-GR" dirty="0"/>
              <a:t>Πληροί το παραπάνω πρόβλημα τις προηγούμενες αρχές; </a:t>
            </a:r>
          </a:p>
        </p:txBody>
      </p:sp>
    </p:spTree>
    <p:extLst>
      <p:ext uri="{BB962C8B-B14F-4D97-AF65-F5344CB8AC3E}">
        <p14:creationId xmlns:p14="http://schemas.microsoft.com/office/powerpoint/2010/main" val="337378682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dirty="0"/>
              <a:t>Η ερευνητική διαδικασία</a:t>
            </a:r>
            <a:endParaRPr lang="el-GR" dirty="0"/>
          </a:p>
        </p:txBody>
      </p:sp>
      <p:sp>
        <p:nvSpPr>
          <p:cNvPr id="3" name="Θέση περιεχομένου 2"/>
          <p:cNvSpPr>
            <a:spLocks noGrp="1"/>
          </p:cNvSpPr>
          <p:nvPr>
            <p:ph idx="1"/>
          </p:nvPr>
        </p:nvSpPr>
        <p:spPr/>
        <p:txBody>
          <a:bodyPr>
            <a:normAutofit/>
          </a:bodyPr>
          <a:lstStyle/>
          <a:p>
            <a:r>
              <a:rPr lang="el-GR" altLang="el-GR" dirty="0"/>
              <a:t>Βιντεοσκόπηση του μαθήματος</a:t>
            </a:r>
          </a:p>
          <a:p>
            <a:r>
              <a:rPr lang="el-GR" altLang="el-GR" dirty="0"/>
              <a:t>Σημειώσεις πεδίου</a:t>
            </a:r>
          </a:p>
          <a:p>
            <a:r>
              <a:rPr lang="el-GR" altLang="el-GR" dirty="0"/>
              <a:t>Τρεις συνεντεύξεις με τον καθηγητή</a:t>
            </a:r>
          </a:p>
          <a:p>
            <a:r>
              <a:rPr lang="el-GR" altLang="el-GR" dirty="0"/>
              <a:t>Μαθητές ηλικίας 16-18 ετών.</a:t>
            </a:r>
          </a:p>
        </p:txBody>
      </p:sp>
    </p:spTree>
    <p:extLst>
      <p:ext uri="{BB962C8B-B14F-4D97-AF65-F5344CB8AC3E}">
        <p14:creationId xmlns:p14="http://schemas.microsoft.com/office/powerpoint/2010/main" val="298424059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dirty="0"/>
              <a:t>Η ανάλυση του μαθήματος</a:t>
            </a:r>
            <a:endParaRPr lang="el-GR" dirty="0"/>
          </a:p>
        </p:txBody>
      </p:sp>
      <p:sp>
        <p:nvSpPr>
          <p:cNvPr id="3" name="Θέση περιεχομένου 2"/>
          <p:cNvSpPr>
            <a:spLocks noGrp="1"/>
          </p:cNvSpPr>
          <p:nvPr>
            <p:ph idx="1"/>
          </p:nvPr>
        </p:nvSpPr>
        <p:spPr/>
        <p:txBody>
          <a:bodyPr>
            <a:normAutofit fontScale="92500" lnSpcReduction="10000"/>
          </a:bodyPr>
          <a:lstStyle/>
          <a:p>
            <a:r>
              <a:rPr lang="el-GR" altLang="el-GR" dirty="0"/>
              <a:t>Η καθηγήτρια ανέμενε ότι οι μαθητές θα είχαν δυσκολία να αντιστοιχίσουν το πλήθος των χρημάτων με το αντίστοιχο τετράγωνο (να βρουν την αλγεβρική σχέση)</a:t>
            </a:r>
          </a:p>
          <a:p>
            <a:r>
              <a:rPr lang="el-GR" altLang="el-GR" dirty="0"/>
              <a:t>Τους βάζει να δουλέψουν σε ομάδες δίνοντας τους χρόνο</a:t>
            </a:r>
          </a:p>
          <a:p>
            <a:r>
              <a:rPr lang="el-GR" altLang="el-GR" dirty="0"/>
              <a:t>Όταν εμφανίστηκαν στην τάξη δύο διαφορετικές λύσεις ζήτησε από τους μαθητές να γράψουν στον πίνακα τις λύσεις τους και να εξηγήσουν πως τις βρήκαν.</a:t>
            </a:r>
          </a:p>
        </p:txBody>
      </p:sp>
    </p:spTree>
    <p:extLst>
      <p:ext uri="{BB962C8B-B14F-4D97-AF65-F5344CB8AC3E}">
        <p14:creationId xmlns:p14="http://schemas.microsoft.com/office/powerpoint/2010/main" val="31750652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Κριτικά χαρακτηριστικά της πρακτικής της </a:t>
            </a:r>
            <a:r>
              <a:rPr lang="el-GR" altLang="el-GR" dirty="0" smtClean="0"/>
              <a:t>εκπαιδευτικού</a:t>
            </a:r>
            <a:r>
              <a:rPr lang="en-US" altLang="el-GR" dirty="0" smtClean="0"/>
              <a:t> (1/4)</a:t>
            </a:r>
            <a:endParaRPr lang="el-GR" dirty="0"/>
          </a:p>
        </p:txBody>
      </p:sp>
      <p:sp>
        <p:nvSpPr>
          <p:cNvPr id="3" name="Θέση περιεχομένου 2"/>
          <p:cNvSpPr>
            <a:spLocks noGrp="1"/>
          </p:cNvSpPr>
          <p:nvPr>
            <p:ph idx="1"/>
          </p:nvPr>
        </p:nvSpPr>
        <p:spPr/>
        <p:txBody>
          <a:bodyPr>
            <a:normAutofit fontScale="92500" lnSpcReduction="10000"/>
          </a:bodyPr>
          <a:lstStyle/>
          <a:p>
            <a:r>
              <a:rPr lang="el-GR" altLang="el-GR" dirty="0"/>
              <a:t>Η καθηγήτρια έκανε σαφές ότι οι μαθητές έπρεπε να σκεφτούν και δεν ήταν απλώς μια εύκολη και σύντομη απάντηση που έπρεπε οι μαθητές να δώσουν.</a:t>
            </a:r>
          </a:p>
          <a:p>
            <a:r>
              <a:rPr lang="el-GR" altLang="el-GR" dirty="0"/>
              <a:t>Προσπαθούσε επίσης να μην τους πει τι να κάνουν ή να τους καθοδηγήσει</a:t>
            </a:r>
          </a:p>
          <a:p>
            <a:r>
              <a:rPr lang="el-GR" altLang="el-GR" dirty="0"/>
              <a:t>Η καθηγήτρια προσπαθούσε να βοηθήσει τους μαθητές να εστιάσουν στο βασικό μαθηματικό στόχο της δραστηριότητας «να βρουν την αλγεβρική σχέση)</a:t>
            </a:r>
          </a:p>
        </p:txBody>
      </p:sp>
    </p:spTree>
    <p:extLst>
      <p:ext uri="{BB962C8B-B14F-4D97-AF65-F5344CB8AC3E}">
        <p14:creationId xmlns:p14="http://schemas.microsoft.com/office/powerpoint/2010/main" val="30572251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n-US" altLang="el-GR" dirty="0"/>
              <a:t>T</a:t>
            </a:r>
            <a:r>
              <a:rPr lang="el-GR" altLang="el-GR" dirty="0"/>
              <a:t>ι είναι δραστηριότητα σύμφωνα με τη θεωρία της δραστηριότητας;</a:t>
            </a:r>
            <a:endParaRPr lang="el-GR" dirty="0"/>
          </a:p>
        </p:txBody>
      </p:sp>
      <p:sp>
        <p:nvSpPr>
          <p:cNvPr id="5" name="Θέση περιεχομένου 4"/>
          <p:cNvSpPr>
            <a:spLocks noGrp="1"/>
          </p:cNvSpPr>
          <p:nvPr>
            <p:ph idx="1"/>
          </p:nvPr>
        </p:nvSpPr>
        <p:spPr/>
        <p:txBody>
          <a:bodyPr>
            <a:noAutofit/>
          </a:bodyPr>
          <a:lstStyle/>
          <a:p>
            <a:r>
              <a:rPr lang="en-US" altLang="el-GR" sz="2400" dirty="0" err="1"/>
              <a:t>Jaworski</a:t>
            </a:r>
            <a:r>
              <a:rPr lang="en-US" altLang="el-GR" sz="2400" dirty="0"/>
              <a:t> and </a:t>
            </a:r>
            <a:r>
              <a:rPr lang="en-US" altLang="el-GR" sz="2400" dirty="0" err="1"/>
              <a:t>Potari</a:t>
            </a:r>
            <a:r>
              <a:rPr lang="en-US" altLang="el-GR" sz="2400" dirty="0"/>
              <a:t> (to appear). Bridging the macro-micro divide: Using an activity theory model to capture socio-cultural complexity in mathematics teaching and its development. Educational Studies in Mathematics</a:t>
            </a:r>
          </a:p>
          <a:p>
            <a:r>
              <a:rPr lang="el-GR" altLang="el-GR" sz="2400" dirty="0"/>
              <a:t>Μια έννοια που έχει διαφορετικές σημασίες</a:t>
            </a:r>
          </a:p>
          <a:p>
            <a:pPr lvl="1"/>
            <a:r>
              <a:rPr lang="el-GR" altLang="el-GR" sz="2400" dirty="0"/>
              <a:t>Η δραστηριότητα έχει ένα αντικείμενο και ένα κίνητρο (</a:t>
            </a:r>
            <a:r>
              <a:rPr lang="el-GR" altLang="el-GR" sz="2400" dirty="0" err="1"/>
              <a:t>π.χ</a:t>
            </a:r>
            <a:r>
              <a:rPr lang="el-GR" altLang="el-GR" sz="2400" dirty="0"/>
              <a:t> η διδασκαλία, η μαθηματική δραστηριότητα)</a:t>
            </a:r>
          </a:p>
          <a:p>
            <a:pPr lvl="1"/>
            <a:r>
              <a:rPr lang="el-GR" altLang="el-GR" sz="2400" dirty="0"/>
              <a:t>Η δραστηριότητα είναι συλλογική και συστημική</a:t>
            </a:r>
          </a:p>
          <a:p>
            <a:pPr lvl="1"/>
            <a:r>
              <a:rPr lang="el-GR" altLang="el-GR" sz="2400" dirty="0"/>
              <a:t>Χαρακτηρίζεται από συνεχή μετασχηματισμό και αλλαγή</a:t>
            </a:r>
          </a:p>
        </p:txBody>
      </p:sp>
    </p:spTree>
    <p:extLst>
      <p:ext uri="{BB962C8B-B14F-4D97-AF65-F5344CB8AC3E}">
        <p14:creationId xmlns:p14="http://schemas.microsoft.com/office/powerpoint/2010/main" val="49995502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Κριτικά χαρακτηριστικά της πρακτικής της </a:t>
            </a:r>
            <a:r>
              <a:rPr lang="el-GR" altLang="el-GR" dirty="0" smtClean="0"/>
              <a:t>εκπαιδευτικού</a:t>
            </a:r>
            <a:r>
              <a:rPr lang="en-US" altLang="el-GR" dirty="0" smtClean="0"/>
              <a:t> (2/4)</a:t>
            </a:r>
            <a:endParaRPr lang="el-GR" dirty="0"/>
          </a:p>
        </p:txBody>
      </p:sp>
      <p:sp>
        <p:nvSpPr>
          <p:cNvPr id="3" name="Θέση περιεχομένου 2"/>
          <p:cNvSpPr>
            <a:spLocks noGrp="1"/>
          </p:cNvSpPr>
          <p:nvPr>
            <p:ph idx="1"/>
          </p:nvPr>
        </p:nvSpPr>
        <p:spPr/>
        <p:txBody>
          <a:bodyPr>
            <a:normAutofit/>
          </a:bodyPr>
          <a:lstStyle/>
          <a:p>
            <a:r>
              <a:rPr lang="el-GR" altLang="el-GR" dirty="0"/>
              <a:t>Η καθηγήτρια άκουγε τις διαφορετικές λύσεις (σωστές ή λάθος) και προσπαθούσε να κατευθύνει τους μαθητές ερμηνεύοντας αυτές τις λύσεις και συμβουλεύοντας τους να σκεφτούν διάφορα σημεία των δικών τους λύσεων (</a:t>
            </a:r>
            <a:r>
              <a:rPr lang="el-GR" altLang="el-GR" dirty="0" err="1"/>
              <a:t>π.χ</a:t>
            </a:r>
            <a:r>
              <a:rPr lang="el-GR" altLang="el-GR" dirty="0"/>
              <a:t> όταν κάποιοι μαθητές κατέληξαν στην </a:t>
            </a:r>
            <a:r>
              <a:rPr lang="en-US" altLang="el-GR" dirty="0"/>
              <a:t>y=8x </a:t>
            </a:r>
            <a:r>
              <a:rPr lang="el-GR" altLang="el-GR" dirty="0"/>
              <a:t>ενώ ήξεραν ότι η σχέση δεν ήταν γραμμική, όταν κάποιοι άλλοι μαθητές είπαν για τέλεια τετράγωνα)</a:t>
            </a:r>
          </a:p>
        </p:txBody>
      </p:sp>
    </p:spTree>
    <p:extLst>
      <p:ext uri="{BB962C8B-B14F-4D97-AF65-F5344CB8AC3E}">
        <p14:creationId xmlns:p14="http://schemas.microsoft.com/office/powerpoint/2010/main" val="2146154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Κριτικά χαρακτηριστικά της πρακτικής της </a:t>
            </a:r>
            <a:r>
              <a:rPr lang="el-GR" altLang="el-GR" dirty="0" smtClean="0"/>
              <a:t>εκπαιδευτικού</a:t>
            </a:r>
            <a:r>
              <a:rPr lang="en-US" altLang="el-GR" dirty="0" smtClean="0"/>
              <a:t> (3/4)</a:t>
            </a:r>
            <a:endParaRPr lang="el-GR" dirty="0"/>
          </a:p>
        </p:txBody>
      </p:sp>
      <p:sp>
        <p:nvSpPr>
          <p:cNvPr id="3" name="Θέση περιεχομένου 2"/>
          <p:cNvSpPr>
            <a:spLocks noGrp="1"/>
          </p:cNvSpPr>
          <p:nvPr>
            <p:ph idx="1"/>
          </p:nvPr>
        </p:nvSpPr>
        <p:spPr/>
        <p:txBody>
          <a:bodyPr>
            <a:normAutofit/>
          </a:bodyPr>
          <a:lstStyle/>
          <a:p>
            <a:r>
              <a:rPr lang="el-GR" altLang="el-GR" dirty="0"/>
              <a:t>Η εκπαιδευτικός ζητούσε από τους μαθητές να εξηγήσουν τι έκαναν. Αυτό ήταν πολύ αποτελεσματικό σε κάποιες περιπτώσεις (</a:t>
            </a:r>
            <a:r>
              <a:rPr lang="el-GR" altLang="el-GR" dirty="0" err="1"/>
              <a:t>π.χ</a:t>
            </a:r>
            <a:r>
              <a:rPr lang="el-GR" altLang="el-GR" dirty="0"/>
              <a:t> η μελέτη της κλίσης φάνηκε ότι δεν ήταν σταθερή και ο μαθητής μετακινήθηκε από γραμμική σε δευτέρου βαθμού σχέση)</a:t>
            </a:r>
          </a:p>
        </p:txBody>
      </p:sp>
    </p:spTree>
    <p:extLst>
      <p:ext uri="{BB962C8B-B14F-4D97-AF65-F5344CB8AC3E}">
        <p14:creationId xmlns:p14="http://schemas.microsoft.com/office/powerpoint/2010/main" val="295402816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Κριτικά χαρακτηριστικά της πρακτικής της </a:t>
            </a:r>
            <a:r>
              <a:rPr lang="el-GR" altLang="el-GR" dirty="0" smtClean="0"/>
              <a:t>εκπαιδευτικού</a:t>
            </a:r>
            <a:r>
              <a:rPr lang="en-US" altLang="el-GR" dirty="0" smtClean="0"/>
              <a:t> (4/4)</a:t>
            </a:r>
            <a:endParaRPr lang="el-GR" dirty="0"/>
          </a:p>
        </p:txBody>
      </p:sp>
      <p:sp>
        <p:nvSpPr>
          <p:cNvPr id="3" name="Θέση περιεχομένου 2"/>
          <p:cNvSpPr>
            <a:spLocks noGrp="1"/>
          </p:cNvSpPr>
          <p:nvPr>
            <p:ph idx="1"/>
          </p:nvPr>
        </p:nvSpPr>
        <p:spPr/>
        <p:txBody>
          <a:bodyPr>
            <a:normAutofit fontScale="92500"/>
          </a:bodyPr>
          <a:lstStyle/>
          <a:p>
            <a:r>
              <a:rPr lang="el-GR" altLang="el-GR" dirty="0"/>
              <a:t>Η εκπαιδευτικός ζητά από τους μαθητές να επικοινωνήσουν και να συγκρίνουν τις λύσεις τους. </a:t>
            </a:r>
          </a:p>
          <a:p>
            <a:r>
              <a:rPr lang="el-GR" altLang="el-GR" dirty="0"/>
              <a:t>Η εκπαιδευτικός αντιλήφθηκε τη σύνδεση του συγκεκριμένου προβλήματος με το τι θα έκαναν μελλοντικά (</a:t>
            </a:r>
            <a:r>
              <a:rPr lang="el-GR" altLang="el-GR" dirty="0" err="1"/>
              <a:t>π.χ</a:t>
            </a:r>
            <a:r>
              <a:rPr lang="el-GR" altLang="el-GR" dirty="0"/>
              <a:t> κλίσεις διαφορετικών καμπύλων)</a:t>
            </a:r>
          </a:p>
          <a:p>
            <a:r>
              <a:rPr lang="el-GR" altLang="el-GR" dirty="0"/>
              <a:t>Η ενθάρρυνση ήταν στην κατεύθυνση οι μαθητές να εξελίξουν τους δικούς τους δρόμους και όχι κάποιους προκαθορισμένους.</a:t>
            </a:r>
          </a:p>
        </p:txBody>
      </p:sp>
    </p:spTree>
    <p:extLst>
      <p:ext uri="{BB962C8B-B14F-4D97-AF65-F5344CB8AC3E}">
        <p14:creationId xmlns:p14="http://schemas.microsoft.com/office/powerpoint/2010/main" val="191265939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sz="2800" dirty="0"/>
              <a:t>Άλλη οπτική της χρήσης προβλημάτων που απαιτούν προχωρημένη μαθηματική σκέψη στη σχολική τάξη</a:t>
            </a:r>
            <a:endParaRPr lang="el-GR" sz="2800" dirty="0"/>
          </a:p>
        </p:txBody>
      </p:sp>
      <p:sp>
        <p:nvSpPr>
          <p:cNvPr id="3" name="Θέση περιεχομένου 2"/>
          <p:cNvSpPr>
            <a:spLocks noGrp="1"/>
          </p:cNvSpPr>
          <p:nvPr>
            <p:ph idx="1"/>
          </p:nvPr>
        </p:nvSpPr>
        <p:spPr/>
        <p:txBody>
          <a:bodyPr>
            <a:normAutofit/>
          </a:bodyPr>
          <a:lstStyle/>
          <a:p>
            <a:r>
              <a:rPr lang="en-US" altLang="el-GR" dirty="0" err="1"/>
              <a:t>Henningsen</a:t>
            </a:r>
            <a:r>
              <a:rPr lang="en-US" altLang="el-GR" dirty="0"/>
              <a:t>, M. and Stein, M. K. (1997). Mathematical Tasks and Student Cognition: Classroom-Based Factors that support and Inhibit High-Level Mathematical Thinking and Reasoning, Journal for Research in Mathematics Education, 28(5), 524-549.</a:t>
            </a:r>
            <a:endParaRPr lang="el-GR" altLang="el-GR" dirty="0"/>
          </a:p>
        </p:txBody>
      </p:sp>
    </p:spTree>
    <p:extLst>
      <p:ext uri="{BB962C8B-B14F-4D97-AF65-F5344CB8AC3E}">
        <p14:creationId xmlns:p14="http://schemas.microsoft.com/office/powerpoint/2010/main" val="211428797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Πώς χειριζόμαστε μια δραστηριότητα «υψηλής» μαθηματικής δυσκολίας;</a:t>
            </a:r>
            <a:endParaRPr lang="el-GR" dirty="0"/>
          </a:p>
        </p:txBody>
      </p:sp>
      <p:sp>
        <p:nvSpPr>
          <p:cNvPr id="3" name="Θέση περιεχομένου 2"/>
          <p:cNvSpPr>
            <a:spLocks noGrp="1"/>
          </p:cNvSpPr>
          <p:nvPr>
            <p:ph idx="1"/>
          </p:nvPr>
        </p:nvSpPr>
        <p:spPr/>
        <p:txBody>
          <a:bodyPr>
            <a:normAutofit/>
          </a:bodyPr>
          <a:lstStyle/>
          <a:p>
            <a:r>
              <a:rPr lang="el-GR" altLang="el-GR" dirty="0"/>
              <a:t>Η έννοια της «σκαλωσιάς» όπου ο μαθητής να στηρίζεται και να μπορεί να ολοκληρώσει τη δραστηριότητα</a:t>
            </a:r>
          </a:p>
          <a:p>
            <a:r>
              <a:rPr lang="el-GR" altLang="el-GR" dirty="0"/>
              <a:t>Ο εκπαιδευτικός να </a:t>
            </a:r>
            <a:r>
              <a:rPr lang="el-GR" altLang="el-GR" dirty="0" err="1"/>
              <a:t>μοντελοποιεί</a:t>
            </a:r>
            <a:r>
              <a:rPr lang="el-GR" altLang="el-GR" dirty="0"/>
              <a:t> τις διαδικασίες σκέψης και τις στρατηγικές των μαθητών έτσι ώστε να θέτουν οι ίδιοι οι μαθητές ερωτήσεις και να ελέγχουν τη διαδικασία επίλυσης.</a:t>
            </a:r>
          </a:p>
        </p:txBody>
      </p:sp>
    </p:spTree>
    <p:extLst>
      <p:ext uri="{BB962C8B-B14F-4D97-AF65-F5344CB8AC3E}">
        <p14:creationId xmlns:p14="http://schemas.microsoft.com/office/powerpoint/2010/main" val="182362765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Ένα πλαίσιο ανάλυσης της μαθηματικής δραστηριότητας</a:t>
            </a:r>
            <a:endParaRPr lang="el-GR" dirty="0"/>
          </a:p>
        </p:txBody>
      </p:sp>
      <p:sp>
        <p:nvSpPr>
          <p:cNvPr id="3" name="Θέση περιεχομένου 2"/>
          <p:cNvSpPr>
            <a:spLocks noGrp="1"/>
          </p:cNvSpPr>
          <p:nvPr>
            <p:ph idx="1"/>
          </p:nvPr>
        </p:nvSpPr>
        <p:spPr/>
        <p:txBody>
          <a:bodyPr>
            <a:normAutofit lnSpcReduction="10000"/>
          </a:bodyPr>
          <a:lstStyle/>
          <a:p>
            <a:pPr>
              <a:lnSpc>
                <a:spcPct val="90000"/>
              </a:lnSpc>
            </a:pPr>
            <a:r>
              <a:rPr lang="el-GR" altLang="el-GR" dirty="0"/>
              <a:t>Η μαθηματική δραστηριότητα ως μια δραστηριότητα στην τάξη</a:t>
            </a:r>
          </a:p>
          <a:p>
            <a:pPr lvl="1">
              <a:lnSpc>
                <a:spcPct val="90000"/>
              </a:lnSpc>
            </a:pPr>
            <a:r>
              <a:rPr lang="el-GR" altLang="el-GR" dirty="0"/>
              <a:t>Μαθηματική δραστηριότητα όπως αναπαριστάνεται στο αναλυτικό πρόγραμμα και στα διδακτικά εγχειρίδια</a:t>
            </a:r>
          </a:p>
          <a:p>
            <a:pPr lvl="1">
              <a:lnSpc>
                <a:spcPct val="90000"/>
              </a:lnSpc>
            </a:pPr>
            <a:r>
              <a:rPr lang="el-GR" altLang="el-GR" dirty="0"/>
              <a:t>Η Μαθηματική δραστηριότητα όπως τίθεται από τον εκπαιδευτικό στην τάξη</a:t>
            </a:r>
          </a:p>
          <a:p>
            <a:pPr lvl="1">
              <a:lnSpc>
                <a:spcPct val="90000"/>
              </a:lnSpc>
            </a:pPr>
            <a:r>
              <a:rPr lang="el-GR" altLang="el-GR" dirty="0"/>
              <a:t>Η μαθηματική δραστηριότητα όπως υλοποιείται από τους μαθητές</a:t>
            </a:r>
          </a:p>
          <a:p>
            <a:pPr lvl="1">
              <a:lnSpc>
                <a:spcPct val="90000"/>
              </a:lnSpc>
            </a:pPr>
            <a:r>
              <a:rPr lang="el-GR" altLang="el-GR" dirty="0"/>
              <a:t>Ποια είναι τα αποτελέσματα</a:t>
            </a:r>
          </a:p>
        </p:txBody>
      </p:sp>
    </p:spTree>
    <p:extLst>
      <p:ext uri="{BB962C8B-B14F-4D97-AF65-F5344CB8AC3E}">
        <p14:creationId xmlns:p14="http://schemas.microsoft.com/office/powerpoint/2010/main" val="41254998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Παράγοντες που επηρεάζουν το πώς τίθεται η δραστηριότητα</a:t>
            </a:r>
            <a:endParaRPr lang="el-GR" dirty="0"/>
          </a:p>
        </p:txBody>
      </p:sp>
      <p:sp>
        <p:nvSpPr>
          <p:cNvPr id="3" name="Θέση περιεχομένου 2"/>
          <p:cNvSpPr>
            <a:spLocks noGrp="1"/>
          </p:cNvSpPr>
          <p:nvPr>
            <p:ph idx="1"/>
          </p:nvPr>
        </p:nvSpPr>
        <p:spPr/>
        <p:txBody>
          <a:bodyPr>
            <a:normAutofit/>
          </a:bodyPr>
          <a:lstStyle/>
          <a:p>
            <a:r>
              <a:rPr lang="el-GR" altLang="el-GR" dirty="0"/>
              <a:t>Οι στόχοι του εκπαιδευτικού</a:t>
            </a:r>
          </a:p>
          <a:p>
            <a:r>
              <a:rPr lang="el-GR" altLang="el-GR" dirty="0"/>
              <a:t>Η γνώση του εκπαιδευτικού για το αντικείμενο</a:t>
            </a:r>
          </a:p>
          <a:p>
            <a:r>
              <a:rPr lang="el-GR" altLang="el-GR" dirty="0"/>
              <a:t>Η γνώση του εκπαιδευτικού για τους μαθητές</a:t>
            </a:r>
          </a:p>
        </p:txBody>
      </p:sp>
    </p:spTree>
    <p:extLst>
      <p:ext uri="{BB962C8B-B14F-4D97-AF65-F5344CB8AC3E}">
        <p14:creationId xmlns:p14="http://schemas.microsoft.com/office/powerpoint/2010/main" val="217322375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Παράγοντες που επηρεάζουν το πώς υλοποιείται η δραστηριότητα</a:t>
            </a:r>
            <a:endParaRPr lang="el-GR" dirty="0"/>
          </a:p>
        </p:txBody>
      </p:sp>
      <p:sp>
        <p:nvSpPr>
          <p:cNvPr id="3" name="Θέση περιεχομένου 2"/>
          <p:cNvSpPr>
            <a:spLocks noGrp="1"/>
          </p:cNvSpPr>
          <p:nvPr>
            <p:ph idx="1"/>
          </p:nvPr>
        </p:nvSpPr>
        <p:spPr/>
        <p:txBody>
          <a:bodyPr>
            <a:normAutofit/>
          </a:bodyPr>
          <a:lstStyle/>
          <a:p>
            <a:r>
              <a:rPr lang="el-GR" altLang="el-GR" dirty="0"/>
              <a:t>Οι νόρμες της τάξης</a:t>
            </a:r>
          </a:p>
          <a:p>
            <a:r>
              <a:rPr lang="el-GR" altLang="el-GR" dirty="0"/>
              <a:t>Οι συνθήκες της δραστηριότητας</a:t>
            </a:r>
          </a:p>
          <a:p>
            <a:r>
              <a:rPr lang="el-GR" altLang="el-GR" dirty="0"/>
              <a:t>Ο χειρισμός του εκπαιδευτικού</a:t>
            </a:r>
          </a:p>
          <a:p>
            <a:r>
              <a:rPr lang="el-GR" altLang="el-GR" dirty="0"/>
              <a:t>Οι μαθηματική σκέψη (ιδέες, στρατηγικές, συλλογισμοί) των μαθητών</a:t>
            </a:r>
          </a:p>
        </p:txBody>
      </p:sp>
    </p:spTree>
    <p:extLst>
      <p:ext uri="{BB962C8B-B14F-4D97-AF65-F5344CB8AC3E}">
        <p14:creationId xmlns:p14="http://schemas.microsoft.com/office/powerpoint/2010/main" val="161207730"/>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Τα χαρακτηριστικά της δραστηριότητας</a:t>
            </a:r>
            <a:endParaRPr lang="el-GR" dirty="0"/>
          </a:p>
        </p:txBody>
      </p:sp>
      <p:sp>
        <p:nvSpPr>
          <p:cNvPr id="3" name="Θέση περιεχομένου 2"/>
          <p:cNvSpPr>
            <a:spLocks noGrp="1"/>
          </p:cNvSpPr>
          <p:nvPr>
            <p:ph idx="1"/>
          </p:nvPr>
        </p:nvSpPr>
        <p:spPr/>
        <p:txBody>
          <a:bodyPr>
            <a:normAutofit/>
          </a:bodyPr>
          <a:lstStyle/>
          <a:p>
            <a:r>
              <a:rPr lang="el-GR" altLang="el-GR" dirty="0"/>
              <a:t>Προκαλούν τους μαθητές να χρησιμοποιήσουν </a:t>
            </a:r>
          </a:p>
          <a:p>
            <a:pPr lvl="1"/>
            <a:r>
              <a:rPr lang="el-GR" altLang="el-GR" dirty="0"/>
              <a:t>περισσότερες από μια στρατηγικές επίλυσης;</a:t>
            </a:r>
          </a:p>
          <a:p>
            <a:pPr lvl="1"/>
            <a:r>
              <a:rPr lang="el-GR" altLang="el-GR" dirty="0"/>
              <a:t>Πολλαπλές αναπαραστάσεις;</a:t>
            </a:r>
          </a:p>
          <a:p>
            <a:pPr lvl="1"/>
            <a:r>
              <a:rPr lang="el-GR" altLang="el-GR" dirty="0"/>
              <a:t>Επεξήγηση και αιτιολόγηση;</a:t>
            </a:r>
          </a:p>
        </p:txBody>
      </p:sp>
    </p:spTree>
    <p:extLst>
      <p:ext uri="{BB962C8B-B14F-4D97-AF65-F5344CB8AC3E}">
        <p14:creationId xmlns:p14="http://schemas.microsoft.com/office/powerpoint/2010/main" val="385617487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Οι γνωστικές απαιτήσεις της δραστηριότητας</a:t>
            </a:r>
            <a:endParaRPr lang="el-GR" dirty="0"/>
          </a:p>
        </p:txBody>
      </p:sp>
      <p:sp>
        <p:nvSpPr>
          <p:cNvPr id="3" name="Θέση περιεχομένου 2"/>
          <p:cNvSpPr>
            <a:spLocks noGrp="1"/>
          </p:cNvSpPr>
          <p:nvPr>
            <p:ph idx="1"/>
          </p:nvPr>
        </p:nvSpPr>
        <p:spPr/>
        <p:txBody>
          <a:bodyPr>
            <a:normAutofit fontScale="92500"/>
          </a:bodyPr>
          <a:lstStyle/>
          <a:p>
            <a:pPr>
              <a:lnSpc>
                <a:spcPct val="90000"/>
              </a:lnSpc>
            </a:pPr>
            <a:r>
              <a:rPr lang="el-GR" altLang="el-GR" dirty="0"/>
              <a:t>Απομνημόνευση – χρήση διαδικασιών και αλγορίθμων (με ή χωρίς να δίνεται έμφαση στις έννοιες, στην κατανόηση και στη σημασία)</a:t>
            </a:r>
          </a:p>
          <a:p>
            <a:pPr>
              <a:lnSpc>
                <a:spcPct val="90000"/>
              </a:lnSpc>
            </a:pPr>
            <a:r>
              <a:rPr lang="el-GR" altLang="el-GR" dirty="0"/>
              <a:t>Πολύπλοκες στρατηγικές σκέψης και συλλογισμού τυπικές στο να κάνω μαθηματικά ( διερεύνηση σχέσεων - εικασίες – αιτιολογήσεις – ερμηνείες)</a:t>
            </a:r>
          </a:p>
          <a:p>
            <a:pPr>
              <a:lnSpc>
                <a:spcPct val="90000"/>
              </a:lnSpc>
            </a:pPr>
            <a:r>
              <a:rPr lang="el-GR" altLang="el-GR" dirty="0"/>
              <a:t>Υπάρχουν περιπτώσεις που μια δραστηριότητα με υψηλές γνωστικές απαιτήσεις μπορεί να γίνει τετριμμένη</a:t>
            </a:r>
          </a:p>
        </p:txBody>
      </p:sp>
    </p:spTree>
    <p:extLst>
      <p:ext uri="{BB962C8B-B14F-4D97-AF65-F5344CB8AC3E}">
        <p14:creationId xmlns:p14="http://schemas.microsoft.com/office/powerpoint/2010/main" val="105199805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ltLang="el-GR" dirty="0"/>
              <a:t>Επίπεδα της δραστηριότητας</a:t>
            </a:r>
            <a:endParaRPr lang="el-GR" dirty="0"/>
          </a:p>
        </p:txBody>
      </p:sp>
      <p:sp>
        <p:nvSpPr>
          <p:cNvPr id="3" name="Θέση περιεχομένου 2"/>
          <p:cNvSpPr>
            <a:spLocks noGrp="1"/>
          </p:cNvSpPr>
          <p:nvPr>
            <p:ph idx="1"/>
          </p:nvPr>
        </p:nvSpPr>
        <p:spPr/>
        <p:txBody>
          <a:bodyPr>
            <a:normAutofit/>
          </a:bodyPr>
          <a:lstStyle/>
          <a:p>
            <a:r>
              <a:rPr lang="el-GR" altLang="el-GR" sz="2800" dirty="0"/>
              <a:t>Δραστηριότητα		Κίνητρο</a:t>
            </a:r>
          </a:p>
          <a:p>
            <a:r>
              <a:rPr lang="el-GR" altLang="el-GR" sz="2800" dirty="0"/>
              <a:t>Ενέργειες  	</a:t>
            </a:r>
            <a:r>
              <a:rPr lang="en-US" altLang="el-GR" sz="2800" dirty="0" smtClean="0"/>
              <a:t>	</a:t>
            </a:r>
            <a:r>
              <a:rPr lang="el-GR" altLang="el-GR" sz="2800" dirty="0" smtClean="0"/>
              <a:t>Στόχοι</a:t>
            </a:r>
            <a:endParaRPr lang="el-GR" altLang="el-GR" sz="2800" dirty="0"/>
          </a:p>
          <a:p>
            <a:r>
              <a:rPr lang="el-GR" altLang="el-GR" sz="2800" dirty="0"/>
              <a:t>Λειτουργίες 		</a:t>
            </a:r>
            <a:r>
              <a:rPr lang="el-GR" altLang="el-GR" sz="2800" dirty="0" smtClean="0"/>
              <a:t>Συνθήκες</a:t>
            </a:r>
            <a:endParaRPr lang="el-GR" altLang="el-GR" sz="2800" dirty="0"/>
          </a:p>
        </p:txBody>
      </p:sp>
      <p:cxnSp>
        <p:nvCxnSpPr>
          <p:cNvPr id="4" name="4 - Ευθύγραμμο βέλος σύνδεσης"/>
          <p:cNvCxnSpPr/>
          <p:nvPr/>
        </p:nvCxnSpPr>
        <p:spPr>
          <a:xfrm>
            <a:off x="3347864" y="1844824"/>
            <a:ext cx="714375" cy="15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5" name="5 - Ευθύγραμμο βέλος σύνδεσης"/>
          <p:cNvCxnSpPr/>
          <p:nvPr/>
        </p:nvCxnSpPr>
        <p:spPr>
          <a:xfrm>
            <a:off x="3347863" y="2446308"/>
            <a:ext cx="714375" cy="15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6" name="7 - Ευθύγραμμο βέλος σύνδεσης"/>
          <p:cNvCxnSpPr/>
          <p:nvPr/>
        </p:nvCxnSpPr>
        <p:spPr>
          <a:xfrm>
            <a:off x="3347862" y="3047792"/>
            <a:ext cx="714375" cy="1587"/>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Πότε η δραστηριότητα παραμένει σε υψηλό γνωστικό επίπεδο;</a:t>
            </a:r>
            <a:endParaRPr lang="el-GR" dirty="0"/>
          </a:p>
        </p:txBody>
      </p:sp>
      <p:sp>
        <p:nvSpPr>
          <p:cNvPr id="3" name="Θέση περιεχομένου 2"/>
          <p:cNvSpPr>
            <a:spLocks noGrp="1"/>
          </p:cNvSpPr>
          <p:nvPr>
            <p:ph idx="1"/>
          </p:nvPr>
        </p:nvSpPr>
        <p:spPr/>
        <p:txBody>
          <a:bodyPr>
            <a:normAutofit lnSpcReduction="10000"/>
          </a:bodyPr>
          <a:lstStyle/>
          <a:p>
            <a:pPr>
              <a:lnSpc>
                <a:spcPct val="90000"/>
              </a:lnSpc>
            </a:pPr>
            <a:r>
              <a:rPr lang="el-GR" altLang="el-GR" dirty="0"/>
              <a:t>Όταν στηρίζεται στην προηγούμενη γνώση των μαθητών</a:t>
            </a:r>
          </a:p>
          <a:p>
            <a:pPr>
              <a:lnSpc>
                <a:spcPct val="90000"/>
              </a:lnSpc>
            </a:pPr>
            <a:r>
              <a:rPr lang="el-GR" altLang="el-GR" dirty="0"/>
              <a:t>Όταν στηρίζεται στη «σκαλωσιά»</a:t>
            </a:r>
          </a:p>
          <a:p>
            <a:pPr>
              <a:lnSpc>
                <a:spcPct val="90000"/>
              </a:lnSpc>
            </a:pPr>
            <a:r>
              <a:rPr lang="el-GR" altLang="el-GR" dirty="0"/>
              <a:t>Όταν οι μαθητές αφιερώνουν χρόνο</a:t>
            </a:r>
          </a:p>
          <a:p>
            <a:pPr>
              <a:lnSpc>
                <a:spcPct val="90000"/>
              </a:lnSpc>
            </a:pPr>
            <a:r>
              <a:rPr lang="el-GR" altLang="el-GR" dirty="0"/>
              <a:t>Όταν </a:t>
            </a:r>
            <a:r>
              <a:rPr lang="el-GR" altLang="el-GR" dirty="0" err="1"/>
              <a:t>μοντελοποιούνται</a:t>
            </a:r>
            <a:r>
              <a:rPr lang="el-GR" altLang="el-GR" dirty="0"/>
              <a:t> οι στρατηγικές</a:t>
            </a:r>
          </a:p>
          <a:p>
            <a:pPr>
              <a:lnSpc>
                <a:spcPct val="90000"/>
              </a:lnSpc>
            </a:pPr>
            <a:r>
              <a:rPr lang="el-GR" altLang="el-GR" dirty="0"/>
              <a:t>Όταν ο εκπαιδευτικός «πιέζει» για επεξήγηση και νόημα</a:t>
            </a:r>
          </a:p>
          <a:p>
            <a:pPr>
              <a:lnSpc>
                <a:spcPct val="90000"/>
              </a:lnSpc>
            </a:pPr>
            <a:r>
              <a:rPr lang="el-GR" altLang="el-GR" dirty="0"/>
              <a:t>Όταν ο εκπαιδευτικός κάνει εννοιολογικές συνδέσεις</a:t>
            </a:r>
          </a:p>
        </p:txBody>
      </p:sp>
    </p:spTree>
    <p:extLst>
      <p:ext uri="{BB962C8B-B14F-4D97-AF65-F5344CB8AC3E}">
        <p14:creationId xmlns:p14="http://schemas.microsoft.com/office/powerpoint/2010/main" val="4235703671"/>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Πότε η δραστηριότητα δεν συνδέεται με έννοιες, κατανόηση, νόημα;</a:t>
            </a:r>
            <a:endParaRPr lang="el-GR" dirty="0"/>
          </a:p>
        </p:txBody>
      </p:sp>
      <p:sp>
        <p:nvSpPr>
          <p:cNvPr id="3" name="Θέση περιεχομένου 2"/>
          <p:cNvSpPr>
            <a:spLocks noGrp="1"/>
          </p:cNvSpPr>
          <p:nvPr>
            <p:ph idx="1"/>
          </p:nvPr>
        </p:nvSpPr>
        <p:spPr/>
        <p:txBody>
          <a:bodyPr>
            <a:normAutofit/>
          </a:bodyPr>
          <a:lstStyle/>
          <a:p>
            <a:r>
              <a:rPr lang="el-GR" altLang="el-GR" dirty="0"/>
              <a:t>Η αφαίρεση των στοιχείων που προκαλούν τους μαθητές να σκεφτούν</a:t>
            </a:r>
          </a:p>
          <a:p>
            <a:r>
              <a:rPr lang="el-GR" altLang="el-GR" dirty="0"/>
              <a:t>Μετακίνηση από την κατανόηση στην ορθότητα και στο αποτέλεσμα</a:t>
            </a:r>
          </a:p>
          <a:p>
            <a:r>
              <a:rPr lang="el-GR" altLang="el-GR" dirty="0"/>
              <a:t>Μη κατάλληλος χρόνος</a:t>
            </a:r>
          </a:p>
        </p:txBody>
      </p:sp>
    </p:spTree>
    <p:extLst>
      <p:ext uri="{BB962C8B-B14F-4D97-AF65-F5344CB8AC3E}">
        <p14:creationId xmlns:p14="http://schemas.microsoft.com/office/powerpoint/2010/main" val="1368008790"/>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Πότε η δραστηριότητα μειώνεται σε μη συστηματική διερεύνηση;</a:t>
            </a:r>
            <a:endParaRPr lang="el-GR" dirty="0"/>
          </a:p>
        </p:txBody>
      </p:sp>
      <p:sp>
        <p:nvSpPr>
          <p:cNvPr id="3" name="Θέση περιεχομένου 2"/>
          <p:cNvSpPr>
            <a:spLocks noGrp="1"/>
          </p:cNvSpPr>
          <p:nvPr>
            <p:ph idx="1"/>
          </p:nvPr>
        </p:nvSpPr>
        <p:spPr/>
        <p:txBody>
          <a:bodyPr>
            <a:normAutofit/>
          </a:bodyPr>
          <a:lstStyle/>
          <a:p>
            <a:r>
              <a:rPr lang="el-GR" altLang="el-GR" dirty="0"/>
              <a:t>Ακατάλληλη δραστηριότητα (όχι κίνητρα, έλλειψη προηγούμενης γνώσης, όχι γνώση της σχέσης των μαθητών με τη δραστηριότητα)</a:t>
            </a:r>
          </a:p>
          <a:p>
            <a:r>
              <a:rPr lang="el-GR" altLang="el-GR" dirty="0"/>
              <a:t>Μη κατάλληλος χρόνος (</a:t>
            </a:r>
            <a:r>
              <a:rPr lang="el-GR" altLang="el-GR" dirty="0" err="1"/>
              <a:t>π.χ</a:t>
            </a:r>
            <a:r>
              <a:rPr lang="el-GR" altLang="el-GR" dirty="0"/>
              <a:t> μεγάλος χρόνος χωρίς βοήθεια</a:t>
            </a:r>
          </a:p>
          <a:p>
            <a:r>
              <a:rPr lang="el-GR" altLang="el-GR" dirty="0"/>
              <a:t>Το κύριο σημείο (πρόκληση) της δραστηριότητας αφαιρείται.</a:t>
            </a:r>
          </a:p>
        </p:txBody>
      </p:sp>
    </p:spTree>
    <p:extLst>
      <p:ext uri="{BB962C8B-B14F-4D97-AF65-F5344CB8AC3E}">
        <p14:creationId xmlns:p14="http://schemas.microsoft.com/office/powerpoint/2010/main" val="3061608750"/>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Πότε η δραστηριότητα γίνεται μαθηματικά τετριμμένη;</a:t>
            </a:r>
            <a:endParaRPr lang="el-GR" dirty="0"/>
          </a:p>
        </p:txBody>
      </p:sp>
      <p:sp>
        <p:nvSpPr>
          <p:cNvPr id="3" name="Θέση περιεχομένου 2"/>
          <p:cNvSpPr>
            <a:spLocks noGrp="1"/>
          </p:cNvSpPr>
          <p:nvPr>
            <p:ph idx="1"/>
          </p:nvPr>
        </p:nvSpPr>
        <p:spPr/>
        <p:txBody>
          <a:bodyPr>
            <a:normAutofit/>
          </a:bodyPr>
          <a:lstStyle/>
          <a:p>
            <a:r>
              <a:rPr lang="el-GR" altLang="el-GR" dirty="0"/>
              <a:t>Μη </a:t>
            </a:r>
            <a:r>
              <a:rPr lang="el-GR" altLang="el-GR" dirty="0" err="1"/>
              <a:t>καταλληλότητα</a:t>
            </a:r>
            <a:r>
              <a:rPr lang="el-GR" altLang="el-GR" dirty="0"/>
              <a:t> της δραστηριότητας</a:t>
            </a:r>
          </a:p>
          <a:p>
            <a:r>
              <a:rPr lang="el-GR" altLang="el-GR" dirty="0"/>
              <a:t>Προβλήματα διαχείρισης της τάξης</a:t>
            </a:r>
          </a:p>
          <a:p>
            <a:r>
              <a:rPr lang="el-GR" altLang="el-GR" dirty="0"/>
              <a:t>Ακατάλληλος χρόνος</a:t>
            </a:r>
          </a:p>
        </p:txBody>
      </p:sp>
    </p:spTree>
    <p:extLst>
      <p:ext uri="{BB962C8B-B14F-4D97-AF65-F5344CB8AC3E}">
        <p14:creationId xmlns:p14="http://schemas.microsoft.com/office/powerpoint/2010/main" val="1656042207"/>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altLang="el-GR" sz="3200" dirty="0"/>
              <a:t>Παραδείγματα δραστηριοτήτων που οδήγησαν σε διαφορετική </a:t>
            </a:r>
            <a:r>
              <a:rPr lang="el-GR" altLang="el-GR" sz="3200" dirty="0" smtClean="0"/>
              <a:t>αντιμετώπιση</a:t>
            </a:r>
            <a:r>
              <a:rPr lang="en-US" altLang="el-GR" sz="3200" dirty="0" smtClean="0"/>
              <a:t> (1/2)</a:t>
            </a:r>
            <a:endParaRPr lang="el-GR" sz="3200" dirty="0"/>
          </a:p>
        </p:txBody>
      </p:sp>
      <p:sp>
        <p:nvSpPr>
          <p:cNvPr id="3" name="Θέση περιεχομένου 2"/>
          <p:cNvSpPr>
            <a:spLocks noGrp="1"/>
          </p:cNvSpPr>
          <p:nvPr>
            <p:ph idx="1"/>
          </p:nvPr>
        </p:nvSpPr>
        <p:spPr/>
        <p:txBody>
          <a:bodyPr>
            <a:normAutofit/>
          </a:bodyPr>
          <a:lstStyle/>
          <a:p>
            <a:pPr>
              <a:lnSpc>
                <a:spcPct val="90000"/>
              </a:lnSpc>
            </a:pPr>
            <a:r>
              <a:rPr lang="el-GR" altLang="el-GR" dirty="0"/>
              <a:t>Να σχεδιάσεις τον αριθμό 0,725 σε ένα ορθογώνιο (8</a:t>
            </a:r>
            <a:r>
              <a:rPr lang="en-US" altLang="el-GR" dirty="0"/>
              <a:t>x10)</a:t>
            </a:r>
            <a:r>
              <a:rPr lang="el-GR" altLang="el-GR" dirty="0"/>
              <a:t> και να βρεις το κλάσμα και το ποσοστό</a:t>
            </a:r>
          </a:p>
          <a:p>
            <a:pPr>
              <a:lnSpc>
                <a:spcPct val="90000"/>
              </a:lnSpc>
            </a:pPr>
            <a:r>
              <a:rPr lang="el-GR" altLang="el-GR" dirty="0"/>
              <a:t>Να σχεδιάσεις τα 3/8 ενός 8</a:t>
            </a:r>
            <a:r>
              <a:rPr lang="en-US" altLang="el-GR" dirty="0"/>
              <a:t>x12 </a:t>
            </a:r>
            <a:r>
              <a:rPr lang="el-GR" altLang="el-GR" dirty="0"/>
              <a:t>ορθογωνίου και να βρεις το ποσοστό και το δεκαδικό μέρος</a:t>
            </a:r>
          </a:p>
          <a:p>
            <a:pPr>
              <a:lnSpc>
                <a:spcPct val="90000"/>
              </a:lnSpc>
            </a:pPr>
            <a:r>
              <a:rPr lang="el-GR" altLang="el-GR" dirty="0"/>
              <a:t>Να σχεδιάσεις σε ένα 4</a:t>
            </a:r>
            <a:r>
              <a:rPr lang="en-US" altLang="el-GR" dirty="0"/>
              <a:t>x10 </a:t>
            </a:r>
            <a:r>
              <a:rPr lang="el-GR" altLang="el-GR" dirty="0"/>
              <a:t>ορθογώνιο 6 μικρά τετράγωνα και να βρεις το κλάσμα, το δεκαδικό μέρος και το ποσοστό.</a:t>
            </a:r>
          </a:p>
        </p:txBody>
      </p:sp>
    </p:spTree>
    <p:extLst>
      <p:ext uri="{BB962C8B-B14F-4D97-AF65-F5344CB8AC3E}">
        <p14:creationId xmlns:p14="http://schemas.microsoft.com/office/powerpoint/2010/main" val="2089111423"/>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sz="3600" dirty="0"/>
              <a:t>Παραδείγματα δραστηριοτήτων που οδήγησαν σε διαφορετική αντιμετώπιση</a:t>
            </a:r>
            <a:r>
              <a:rPr lang="en-US" altLang="el-GR" sz="3600" dirty="0"/>
              <a:t> </a:t>
            </a:r>
            <a:r>
              <a:rPr lang="en-US" altLang="el-GR" sz="3600" dirty="0" smtClean="0"/>
              <a:t>(2/2</a:t>
            </a:r>
            <a:r>
              <a:rPr lang="en-US" altLang="el-GR" sz="3600" dirty="0"/>
              <a:t>)</a:t>
            </a:r>
            <a:endParaRPr lang="el-GR" dirty="0"/>
          </a:p>
        </p:txBody>
      </p:sp>
      <p:sp>
        <p:nvSpPr>
          <p:cNvPr id="3" name="Θέση περιεχομένου 2"/>
          <p:cNvSpPr>
            <a:spLocks noGrp="1"/>
          </p:cNvSpPr>
          <p:nvPr>
            <p:ph idx="1"/>
          </p:nvPr>
        </p:nvSpPr>
        <p:spPr/>
        <p:txBody>
          <a:bodyPr>
            <a:normAutofit fontScale="85000" lnSpcReduction="10000"/>
          </a:bodyPr>
          <a:lstStyle/>
          <a:p>
            <a:pPr>
              <a:lnSpc>
                <a:spcPct val="90000"/>
              </a:lnSpc>
            </a:pPr>
            <a:r>
              <a:rPr lang="el-GR" altLang="el-GR" dirty="0"/>
              <a:t>Οι μαθητές είχαν προηγούμενες εμπειρίες με αλλαγές γραφής των ρητών σε διάφορες αναπαραστάσεις</a:t>
            </a:r>
          </a:p>
          <a:p>
            <a:pPr>
              <a:lnSpc>
                <a:spcPct val="90000"/>
              </a:lnSpc>
            </a:pPr>
            <a:r>
              <a:rPr lang="el-GR" altLang="el-GR" dirty="0"/>
              <a:t>Ο εκπαιδευτικός τους είπε να σκεφτούν διάφορες απλές μετατροπές (</a:t>
            </a:r>
            <a:r>
              <a:rPr lang="el-GR" altLang="el-GR" dirty="0" err="1"/>
              <a:t>π.χ</a:t>
            </a:r>
            <a:r>
              <a:rPr lang="el-GR" altLang="el-GR" dirty="0"/>
              <a:t> το ¼ = 2/8 = 25% και έτσι το 1/8 = 12.5% έτσι 3/8 = 37,5% δηλαδή 0.375)</a:t>
            </a:r>
          </a:p>
          <a:p>
            <a:pPr>
              <a:lnSpc>
                <a:spcPct val="90000"/>
              </a:lnSpc>
            </a:pPr>
            <a:r>
              <a:rPr lang="el-GR" altLang="el-GR" dirty="0"/>
              <a:t>Ο εκπαιδευτικός τους είπε να μετατρέψουν το κλάσμα 6/40 σε ποσοστό χωρίς να χρησιμοποιήσουν το κομπιουτεράκι</a:t>
            </a:r>
          </a:p>
          <a:p>
            <a:pPr>
              <a:lnSpc>
                <a:spcPct val="90000"/>
              </a:lnSpc>
            </a:pPr>
            <a:r>
              <a:rPr lang="el-GR" altLang="el-GR" dirty="0"/>
              <a:t>Ο εκπαιδευτικός υποστήριζε την ανάπτυξη της μαθηματικής σκέψης στην περίπτωση που αναγνώριζε δυσκολίες</a:t>
            </a:r>
          </a:p>
        </p:txBody>
      </p:sp>
    </p:spTree>
    <p:extLst>
      <p:ext uri="{BB962C8B-B14F-4D97-AF65-F5344CB8AC3E}">
        <p14:creationId xmlns:p14="http://schemas.microsoft.com/office/powerpoint/2010/main" val="927382864"/>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Φτιάχνοντας εννοιολογικές δραστηριότητες</a:t>
            </a:r>
            <a:endParaRPr lang="el-GR" dirty="0"/>
          </a:p>
        </p:txBody>
      </p:sp>
      <p:sp>
        <p:nvSpPr>
          <p:cNvPr id="3" name="Θέση περιεχομένου 2"/>
          <p:cNvSpPr>
            <a:spLocks noGrp="1"/>
          </p:cNvSpPr>
          <p:nvPr>
            <p:ph idx="1"/>
          </p:nvPr>
        </p:nvSpPr>
        <p:spPr/>
        <p:txBody>
          <a:bodyPr>
            <a:normAutofit/>
          </a:bodyPr>
          <a:lstStyle/>
          <a:p>
            <a:r>
              <a:rPr lang="en-US" altLang="el-GR" dirty="0" err="1"/>
              <a:t>Zaslavsky</a:t>
            </a:r>
            <a:r>
              <a:rPr lang="en-US" altLang="el-GR" dirty="0"/>
              <a:t> (1995) Open- Ended Tasks as a Trigger for Mathematics Professional Development, </a:t>
            </a:r>
            <a:r>
              <a:rPr lang="en-US" altLang="el-GR" i="1" dirty="0"/>
              <a:t>For the Learning of Mathematics</a:t>
            </a:r>
            <a:r>
              <a:rPr lang="en-US" altLang="el-GR" dirty="0"/>
              <a:t>, 15(3), 15-20.</a:t>
            </a:r>
          </a:p>
          <a:p>
            <a:r>
              <a:rPr lang="en-US" altLang="el-GR" dirty="0" err="1"/>
              <a:t>Zaslavsky</a:t>
            </a:r>
            <a:r>
              <a:rPr lang="en-US" altLang="el-GR" dirty="0"/>
              <a:t> (2005) Seizing the opportunity to create uncertainty in Learning Mathematics. Educational Studies in Mathematics, 60, 297-321.</a:t>
            </a:r>
          </a:p>
        </p:txBody>
      </p:sp>
    </p:spTree>
    <p:extLst>
      <p:ext uri="{BB962C8B-B14F-4D97-AF65-F5344CB8AC3E}">
        <p14:creationId xmlns:p14="http://schemas.microsoft.com/office/powerpoint/2010/main" val="4025971583"/>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altLang="el-GR" sz="3600" dirty="0"/>
              <a:t>Πώς θα μετατρέπαμε διαδικαστικές  δραστηριότητες σε εννοιολογικές; </a:t>
            </a:r>
            <a:r>
              <a:rPr lang="en-US" altLang="el-GR" sz="3600" dirty="0" smtClean="0"/>
              <a:t>(1/2)</a:t>
            </a:r>
            <a:endParaRPr lang="el-GR" sz="3600" dirty="0"/>
          </a:p>
        </p:txBody>
      </p:sp>
      <p:sp>
        <p:nvSpPr>
          <p:cNvPr id="3" name="Θέση περιεχομένου 2"/>
          <p:cNvSpPr>
            <a:spLocks noGrp="1"/>
          </p:cNvSpPr>
          <p:nvPr>
            <p:ph idx="1"/>
          </p:nvPr>
        </p:nvSpPr>
        <p:spPr/>
        <p:txBody>
          <a:bodyPr>
            <a:normAutofit/>
          </a:bodyPr>
          <a:lstStyle/>
          <a:p>
            <a:r>
              <a:rPr lang="el-GR" altLang="el-GR" dirty="0"/>
              <a:t>Πόσα κοινά σημεία έχει μια παραβολή με μια ευθεία;</a:t>
            </a:r>
          </a:p>
          <a:p>
            <a:r>
              <a:rPr lang="el-GR" altLang="el-GR" dirty="0"/>
              <a:t>Βρες την εξίσωση μιας ευθείας που έχει δύο σημεία τομής με μια παραβολή.</a:t>
            </a:r>
          </a:p>
          <a:p>
            <a:r>
              <a:rPr lang="el-GR" altLang="el-GR" dirty="0"/>
              <a:t>Σκεφτείτε το δεύτερο πρόβλημα. Τι πιθανές λύσεις βλέπετε</a:t>
            </a:r>
            <a:r>
              <a:rPr lang="en-US" altLang="el-GR" dirty="0"/>
              <a:t>;</a:t>
            </a:r>
            <a:endParaRPr lang="el-GR" altLang="el-GR" dirty="0"/>
          </a:p>
        </p:txBody>
      </p:sp>
    </p:spTree>
    <p:extLst>
      <p:ext uri="{BB962C8B-B14F-4D97-AF65-F5344CB8AC3E}">
        <p14:creationId xmlns:p14="http://schemas.microsoft.com/office/powerpoint/2010/main" val="1438094993"/>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sz="3600" dirty="0"/>
              <a:t>Πώς θα μετατρέπαμε διαδικαστικές  δραστηριότητες σε εννοιολογικές; </a:t>
            </a:r>
            <a:r>
              <a:rPr lang="en-US" altLang="el-GR" sz="3600" dirty="0" smtClean="0"/>
              <a:t>(2/2</a:t>
            </a:r>
            <a:r>
              <a:rPr lang="en-US" altLang="el-GR" sz="3600" dirty="0"/>
              <a:t>)</a:t>
            </a:r>
            <a:endParaRPr lang="el-GR" dirty="0"/>
          </a:p>
        </p:txBody>
      </p:sp>
      <p:sp>
        <p:nvSpPr>
          <p:cNvPr id="3" name="Θέση περιεχομένου 2"/>
          <p:cNvSpPr>
            <a:spLocks noGrp="1"/>
          </p:cNvSpPr>
          <p:nvPr>
            <p:ph idx="1"/>
          </p:nvPr>
        </p:nvSpPr>
        <p:spPr/>
        <p:txBody>
          <a:bodyPr>
            <a:normAutofit/>
          </a:bodyPr>
          <a:lstStyle/>
          <a:p>
            <a:r>
              <a:rPr lang="el-GR" altLang="el-GR" sz="2800" dirty="0"/>
              <a:t>Πώς θα μετατρέπατε άλλα τυπικά παραδείγματα σε ανοικτά;</a:t>
            </a:r>
          </a:p>
          <a:p>
            <a:pPr lvl="1"/>
            <a:r>
              <a:rPr lang="el-GR" altLang="el-GR" sz="2400" dirty="0"/>
              <a:t>Βρες την αντίστροφη της συνάρτησης </a:t>
            </a:r>
            <a:r>
              <a:rPr lang="en-US" altLang="el-GR" sz="2400" dirty="0"/>
              <a:t>f(x)=2x+1</a:t>
            </a:r>
          </a:p>
          <a:p>
            <a:pPr lvl="1"/>
            <a:endParaRPr lang="en-US" altLang="el-GR" sz="2400" dirty="0"/>
          </a:p>
          <a:p>
            <a:pPr lvl="1"/>
            <a:r>
              <a:rPr lang="en-US" altLang="el-GR" sz="2400" dirty="0"/>
              <a:t>T</a:t>
            </a:r>
            <a:r>
              <a:rPr lang="el-GR" altLang="el-GR" sz="2400" dirty="0"/>
              <a:t>ι αλλαγές θα κάνατε;</a:t>
            </a:r>
            <a:endParaRPr lang="en-US" altLang="el-GR" sz="2400" dirty="0"/>
          </a:p>
        </p:txBody>
      </p:sp>
    </p:spTree>
    <p:extLst>
      <p:ext uri="{BB962C8B-B14F-4D97-AF65-F5344CB8AC3E}">
        <p14:creationId xmlns:p14="http://schemas.microsoft.com/office/powerpoint/2010/main" val="1331225177"/>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Δραστηριότητες που φέρνουν αβεβαιότητα</a:t>
            </a:r>
            <a:endParaRPr lang="el-GR" dirty="0"/>
          </a:p>
        </p:txBody>
      </p:sp>
      <p:sp>
        <p:nvSpPr>
          <p:cNvPr id="3" name="Θέση περιεχομένου 2"/>
          <p:cNvSpPr>
            <a:spLocks noGrp="1"/>
          </p:cNvSpPr>
          <p:nvPr>
            <p:ph idx="1"/>
          </p:nvPr>
        </p:nvSpPr>
        <p:spPr/>
        <p:txBody>
          <a:bodyPr>
            <a:normAutofit lnSpcReduction="10000"/>
          </a:bodyPr>
          <a:lstStyle/>
          <a:p>
            <a:pPr>
              <a:lnSpc>
                <a:spcPct val="90000"/>
              </a:lnSpc>
            </a:pPr>
            <a:r>
              <a:rPr lang="el-GR" altLang="el-GR" dirty="0"/>
              <a:t>Αβεβαιότητα μέσα από δύο αντικρουόμενους ισχυρισμούς</a:t>
            </a:r>
          </a:p>
          <a:p>
            <a:pPr>
              <a:lnSpc>
                <a:spcPct val="90000"/>
              </a:lnSpc>
            </a:pPr>
            <a:r>
              <a:rPr lang="el-GR" altLang="el-GR" dirty="0"/>
              <a:t>Το -8 στην 1/3 μας κάνει -2</a:t>
            </a:r>
          </a:p>
          <a:p>
            <a:pPr>
              <a:lnSpc>
                <a:spcPct val="90000"/>
              </a:lnSpc>
            </a:pPr>
            <a:r>
              <a:rPr lang="el-GR" altLang="el-GR" dirty="0"/>
              <a:t>Το -8 στην 1/3 μας κάνει 2</a:t>
            </a:r>
          </a:p>
          <a:p>
            <a:pPr>
              <a:lnSpc>
                <a:spcPct val="90000"/>
              </a:lnSpc>
            </a:pPr>
            <a:r>
              <a:rPr lang="el-GR" altLang="el-GR" dirty="0"/>
              <a:t>Το -8 στην 1/3 δεν ορίζεται</a:t>
            </a:r>
          </a:p>
          <a:p>
            <a:pPr>
              <a:lnSpc>
                <a:spcPct val="90000"/>
              </a:lnSpc>
              <a:buFontTx/>
              <a:buNone/>
            </a:pPr>
            <a:r>
              <a:rPr lang="el-GR" altLang="el-GR" dirty="0"/>
              <a:t>Διάφορες προσεγγίσεις που ορίζεται η συγκεκριμένη δύναμη η οποία μας οδηγεί στην αποδοχή κάποιας από τις τρεις προτάσεις</a:t>
            </a:r>
          </a:p>
        </p:txBody>
      </p:sp>
    </p:spTree>
    <p:extLst>
      <p:ext uri="{BB962C8B-B14F-4D97-AF65-F5344CB8AC3E}">
        <p14:creationId xmlns:p14="http://schemas.microsoft.com/office/powerpoint/2010/main" val="175214656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a:bodyPr>
          <a:lstStyle/>
          <a:p>
            <a:r>
              <a:rPr lang="el-GR" altLang="el-GR" dirty="0"/>
              <a:t>Διδακτικό επεισόδιο </a:t>
            </a:r>
            <a:endParaRPr lang="el-GR" dirty="0"/>
          </a:p>
        </p:txBody>
      </p:sp>
      <p:sp>
        <p:nvSpPr>
          <p:cNvPr id="5" name="Θέση περιεχομένου 4"/>
          <p:cNvSpPr>
            <a:spLocks noGrp="1"/>
          </p:cNvSpPr>
          <p:nvPr>
            <p:ph idx="1"/>
          </p:nvPr>
        </p:nvSpPr>
        <p:spPr/>
        <p:txBody>
          <a:bodyPr>
            <a:noAutofit/>
          </a:bodyPr>
          <a:lstStyle/>
          <a:p>
            <a:r>
              <a:rPr lang="el-GR" altLang="el-GR" sz="2400" dirty="0"/>
              <a:t>Ο καθηγητής έχει ζητήσει από τους μαθητές  (χαμηλής επίδοσης) να βρουν από ένα λεξικό τη σημασία στατιστικών όρων </a:t>
            </a:r>
          </a:p>
          <a:p>
            <a:r>
              <a:rPr lang="el-GR" altLang="el-GR" sz="2400" dirty="0"/>
              <a:t>Οι μαθητές έχουν έρθει στο μάθημα χωρίς να έχουν κάνει τη δουλειά τους</a:t>
            </a:r>
          </a:p>
          <a:p>
            <a:r>
              <a:rPr lang="el-GR" altLang="el-GR" sz="2400" dirty="0"/>
              <a:t>Ο καθηγητής τους επιπλήττει, τους βάζει τιμωρία. Ένταση δημιουργείται στην τάξη</a:t>
            </a:r>
          </a:p>
          <a:p>
            <a:r>
              <a:rPr lang="el-GR" altLang="el-GR" sz="2400" dirty="0"/>
              <a:t>Δίνει λεξικά στους μαθητές. Οι μαθητές δυσκολεύονται να τα χρησιμοποιήσουν</a:t>
            </a:r>
          </a:p>
          <a:p>
            <a:r>
              <a:rPr lang="el-GR" altLang="el-GR" sz="2400" dirty="0"/>
              <a:t>Για ποιο λόγο απέτυχε η επιλογή του καθηγητή; Ποια είναι η γνώση που χρειαζόταν; </a:t>
            </a:r>
          </a:p>
        </p:txBody>
      </p:sp>
    </p:spTree>
    <p:extLst>
      <p:ext uri="{BB962C8B-B14F-4D97-AF65-F5344CB8AC3E}">
        <p14:creationId xmlns:p14="http://schemas.microsoft.com/office/powerpoint/2010/main" val="499955028"/>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dirty="0"/>
              <a:t>Άλλο παράδειγμα αβεβαιότητας</a:t>
            </a:r>
            <a:endParaRPr lang="el-GR" dirty="0"/>
          </a:p>
        </p:txBody>
      </p:sp>
      <p:sp>
        <p:nvSpPr>
          <p:cNvPr id="3" name="Θέση περιεχομένου 2"/>
          <p:cNvSpPr>
            <a:spLocks noGrp="1"/>
          </p:cNvSpPr>
          <p:nvPr>
            <p:ph idx="1"/>
          </p:nvPr>
        </p:nvSpPr>
        <p:spPr/>
        <p:txBody>
          <a:bodyPr>
            <a:normAutofit/>
          </a:bodyPr>
          <a:lstStyle/>
          <a:p>
            <a:r>
              <a:rPr lang="el-GR" altLang="el-GR" dirty="0"/>
              <a:t>Η κλίση της ευθείας </a:t>
            </a:r>
            <a:r>
              <a:rPr lang="en-US" altLang="el-GR" dirty="0"/>
              <a:t>y=x </a:t>
            </a:r>
            <a:r>
              <a:rPr lang="el-GR" altLang="el-GR" dirty="0"/>
              <a:t>σε καρτεσιανό σύστημα όπου ο άξονας των </a:t>
            </a:r>
            <a:r>
              <a:rPr lang="en-US" altLang="el-GR" dirty="0"/>
              <a:t>x</a:t>
            </a:r>
            <a:r>
              <a:rPr lang="el-GR" altLang="el-GR" dirty="0"/>
              <a:t> και ο άξονας των </a:t>
            </a:r>
            <a:r>
              <a:rPr lang="en-US" altLang="el-GR" dirty="0"/>
              <a:t>y</a:t>
            </a:r>
            <a:r>
              <a:rPr lang="el-GR" altLang="el-GR" dirty="0"/>
              <a:t> δεν έχουν την ίδια κλίμακα.</a:t>
            </a:r>
          </a:p>
        </p:txBody>
      </p:sp>
    </p:spTree>
    <p:extLst>
      <p:ext uri="{BB962C8B-B14F-4D97-AF65-F5344CB8AC3E}">
        <p14:creationId xmlns:p14="http://schemas.microsoft.com/office/powerpoint/2010/main" val="2618342787"/>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Αβεβαιότητα που προέρχεται από μη γνωστό τρόπο επίλυσης</a:t>
            </a:r>
            <a:endParaRPr lang="el-GR" dirty="0"/>
          </a:p>
        </p:txBody>
      </p:sp>
      <p:sp>
        <p:nvSpPr>
          <p:cNvPr id="3" name="Θέση περιεχομένου 2"/>
          <p:cNvSpPr>
            <a:spLocks noGrp="1"/>
          </p:cNvSpPr>
          <p:nvPr>
            <p:ph idx="1"/>
          </p:nvPr>
        </p:nvSpPr>
        <p:spPr/>
        <p:txBody>
          <a:bodyPr>
            <a:normAutofit/>
          </a:bodyPr>
          <a:lstStyle/>
          <a:p>
            <a:r>
              <a:rPr lang="el-GR" altLang="el-GR" dirty="0"/>
              <a:t>Προβλήματα ύπαρξης</a:t>
            </a:r>
          </a:p>
          <a:p>
            <a:pPr lvl="1"/>
            <a:r>
              <a:rPr lang="el-GR" altLang="el-GR" dirty="0"/>
              <a:t>Σε ένα τρίγωνο ΑΒΓ υπάρχει ένα σημείο Δ στο εσωτερικό του ώστε τα τρίγωνα ΑΒΔ, ΑΓΔ και ΒΓΔ να έχουν το ίδιο εμβαδόν;</a:t>
            </a:r>
          </a:p>
          <a:p>
            <a:pPr lvl="1"/>
            <a:r>
              <a:rPr lang="el-GR" altLang="el-GR" dirty="0"/>
              <a:t>Η απάντηση σου εξαρτάται από το είδος του τριγώνου; Αν ναι με ποιο τρόπο;</a:t>
            </a:r>
          </a:p>
          <a:p>
            <a:pPr lvl="1"/>
            <a:r>
              <a:rPr lang="el-GR" altLang="el-GR" dirty="0"/>
              <a:t>ΑΝ υπάρχει ένα τέτοιο σημείο, υπάρχουν  και άλλα που ικανοποιούν την παραπάνω συνθήκη;</a:t>
            </a:r>
          </a:p>
        </p:txBody>
      </p:sp>
    </p:spTree>
    <p:extLst>
      <p:ext uri="{BB962C8B-B14F-4D97-AF65-F5344CB8AC3E}">
        <p14:creationId xmlns:p14="http://schemas.microsoft.com/office/powerpoint/2010/main" val="2048953297"/>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Αβεβαιότητα σχετικά με την εγκυρότητα ενός αποτελέσματος</a:t>
            </a:r>
            <a:endParaRPr lang="el-GR" dirty="0"/>
          </a:p>
        </p:txBody>
      </p:sp>
      <p:sp>
        <p:nvSpPr>
          <p:cNvPr id="3" name="Θέση περιεχομένου 2"/>
          <p:cNvSpPr>
            <a:spLocks noGrp="1"/>
          </p:cNvSpPr>
          <p:nvPr>
            <p:ph idx="1"/>
          </p:nvPr>
        </p:nvSpPr>
        <p:spPr/>
        <p:txBody>
          <a:bodyPr>
            <a:normAutofit/>
          </a:bodyPr>
          <a:lstStyle/>
          <a:p>
            <a:r>
              <a:rPr lang="el-GR" altLang="el-GR" dirty="0"/>
              <a:t>Για παράδειγμα πολλά προβλήματα στη συνδυαστική.</a:t>
            </a:r>
          </a:p>
        </p:txBody>
      </p:sp>
    </p:spTree>
    <p:extLst>
      <p:ext uri="{BB962C8B-B14F-4D97-AF65-F5344CB8AC3E}">
        <p14:creationId xmlns:p14="http://schemas.microsoft.com/office/powerpoint/2010/main" val="1556618427"/>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Ποια είναι η σημασία τέτοιων δραστηριοτήτων;</a:t>
            </a:r>
            <a:endParaRPr lang="el-GR" dirty="0"/>
          </a:p>
        </p:txBody>
      </p:sp>
      <p:sp>
        <p:nvSpPr>
          <p:cNvPr id="3" name="Θέση περιεχομένου 2"/>
          <p:cNvSpPr>
            <a:spLocks noGrp="1"/>
          </p:cNvSpPr>
          <p:nvPr>
            <p:ph idx="1"/>
          </p:nvPr>
        </p:nvSpPr>
        <p:spPr/>
        <p:txBody>
          <a:bodyPr>
            <a:normAutofit/>
          </a:bodyPr>
          <a:lstStyle/>
          <a:p>
            <a:r>
              <a:rPr lang="el-GR" altLang="el-GR" dirty="0"/>
              <a:t>Αντιμετωπίζουν οι μαθητές μια ποικίλη μαθηματική εμπειρία</a:t>
            </a:r>
          </a:p>
          <a:p>
            <a:pPr lvl="1"/>
            <a:r>
              <a:rPr lang="el-GR" altLang="el-GR" dirty="0"/>
              <a:t>Τι είναι έγκυρο</a:t>
            </a:r>
          </a:p>
          <a:p>
            <a:pPr lvl="1"/>
            <a:r>
              <a:rPr lang="el-GR" altLang="el-GR" dirty="0"/>
              <a:t>Πολλαπλές μεθόδους απόδειξης</a:t>
            </a:r>
          </a:p>
          <a:p>
            <a:pPr lvl="1"/>
            <a:r>
              <a:rPr lang="el-GR" altLang="el-GR" dirty="0"/>
              <a:t>Ύπαρξη και μοναδικότητα</a:t>
            </a:r>
          </a:p>
          <a:p>
            <a:pPr lvl="1"/>
            <a:r>
              <a:rPr lang="el-GR" altLang="el-GR" dirty="0"/>
              <a:t>Παραδείγματα και αντιπαραδείγματα</a:t>
            </a:r>
          </a:p>
          <a:p>
            <a:pPr lvl="1"/>
            <a:r>
              <a:rPr lang="el-GR" altLang="el-GR" dirty="0"/>
              <a:t>συνδέσεις</a:t>
            </a:r>
          </a:p>
        </p:txBody>
      </p:sp>
    </p:spTree>
    <p:extLst>
      <p:ext uri="{BB962C8B-B14F-4D97-AF65-F5344CB8AC3E}">
        <p14:creationId xmlns:p14="http://schemas.microsoft.com/office/powerpoint/2010/main" val="183702503"/>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Πώς φτιάχνω δραστηριότητες αβεβαιότητας;</a:t>
            </a:r>
            <a:endParaRPr lang="el-GR" dirty="0"/>
          </a:p>
        </p:txBody>
      </p:sp>
      <p:sp>
        <p:nvSpPr>
          <p:cNvPr id="3" name="Θέση περιεχομένου 2"/>
          <p:cNvSpPr>
            <a:spLocks noGrp="1"/>
          </p:cNvSpPr>
          <p:nvPr>
            <p:ph idx="1"/>
          </p:nvPr>
        </p:nvSpPr>
        <p:spPr/>
        <p:txBody>
          <a:bodyPr>
            <a:normAutofit/>
          </a:bodyPr>
          <a:lstStyle/>
          <a:p>
            <a:pPr>
              <a:lnSpc>
                <a:spcPct val="90000"/>
              </a:lnSpc>
            </a:pPr>
            <a:r>
              <a:rPr lang="el-GR" altLang="el-GR" dirty="0"/>
              <a:t>Κοινά προβλήματα στο σχολικό βιβλίο τα οποία τα τροποποιώ λίγο</a:t>
            </a:r>
          </a:p>
          <a:p>
            <a:pPr>
              <a:lnSpc>
                <a:spcPct val="90000"/>
              </a:lnSpc>
            </a:pPr>
            <a:r>
              <a:rPr lang="el-GR" altLang="el-GR" dirty="0"/>
              <a:t>Δυσκολίες που έχουν οι μαθητές</a:t>
            </a:r>
          </a:p>
          <a:p>
            <a:pPr>
              <a:lnSpc>
                <a:spcPct val="90000"/>
              </a:lnSpc>
            </a:pPr>
            <a:r>
              <a:rPr lang="el-GR" altLang="el-GR" dirty="0"/>
              <a:t>Αυθεντικά περιστατικά στην τάξη που προκάλεσαν συζήτηση και σύγκρουση</a:t>
            </a:r>
          </a:p>
          <a:p>
            <a:pPr>
              <a:lnSpc>
                <a:spcPct val="90000"/>
              </a:lnSpc>
            </a:pPr>
            <a:r>
              <a:rPr lang="el-GR" altLang="el-GR" dirty="0"/>
              <a:t>Μαθηματικά θέματα στο αναλυτικό πρόγραμμα που μπορούν να προκαλέσουν τη βάση για αμφισβήτηση υποθέσεων και πεποιθήσεων</a:t>
            </a:r>
          </a:p>
        </p:txBody>
      </p:sp>
    </p:spTree>
    <p:extLst>
      <p:ext uri="{BB962C8B-B14F-4D97-AF65-F5344CB8AC3E}">
        <p14:creationId xmlns:p14="http://schemas.microsoft.com/office/powerpoint/2010/main" val="320101419"/>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dirty="0"/>
              <a:t>Μορφές </a:t>
            </a:r>
            <a:r>
              <a:rPr lang="el-GR" altLang="el-GR" dirty="0" smtClean="0"/>
              <a:t>δραστηριότητας</a:t>
            </a:r>
            <a:r>
              <a:rPr lang="en-US" altLang="el-GR" dirty="0" smtClean="0"/>
              <a:t> (1/3)</a:t>
            </a:r>
            <a:endParaRPr lang="el-GR" dirty="0"/>
          </a:p>
        </p:txBody>
      </p:sp>
      <p:sp>
        <p:nvSpPr>
          <p:cNvPr id="3" name="Θέση περιεχομένου 2"/>
          <p:cNvSpPr>
            <a:spLocks noGrp="1"/>
          </p:cNvSpPr>
          <p:nvPr>
            <p:ph idx="1"/>
          </p:nvPr>
        </p:nvSpPr>
        <p:spPr/>
        <p:txBody>
          <a:bodyPr>
            <a:normAutofit fontScale="70000" lnSpcReduction="20000"/>
          </a:bodyPr>
          <a:lstStyle/>
          <a:p>
            <a:pPr>
              <a:lnSpc>
                <a:spcPct val="80000"/>
              </a:lnSpc>
              <a:buFontTx/>
              <a:buNone/>
            </a:pPr>
            <a:r>
              <a:rPr lang="el-GR" altLang="el-GR" dirty="0"/>
              <a:t>«Ένας υπολογιστής μολύνθηκε από κάποιο ιό, ο οποίος είχε την ιδιότητα να καταστρέφει τα ηλεκτρονικά αρχεία με τον εξής τρόπο: Κάθε μολυσμένο αρχείο μόλυνε, με τη σειρά του, τρία άλλα αρχεία με τον εξής τρόπο: Κάθε μολυσμένο αρχείο μόλυνε, με τη σειρά του, τρία άλλα αρχεία μέσα σε μία ώρα λειτουργίας του υπολογιστή. Προσπάθησε να βρεις πόσα αρχεία έχουν μολυνθεί σε πέντε ώρες (</a:t>
            </a:r>
            <a:r>
              <a:rPr lang="el-GR" altLang="el-GR" dirty="0" err="1"/>
              <a:t>Α΄Γυμνασίου</a:t>
            </a:r>
            <a:r>
              <a:rPr lang="el-GR" altLang="el-GR" dirty="0"/>
              <a:t>, δυνάμεις ρητών με εκθέτη φυσικό)»</a:t>
            </a:r>
            <a:endParaRPr lang="el-GR" altLang="el-GR" i="1" dirty="0"/>
          </a:p>
          <a:p>
            <a:pPr>
              <a:lnSpc>
                <a:spcPct val="80000"/>
              </a:lnSpc>
              <a:buFontTx/>
              <a:buNone/>
            </a:pPr>
            <a:endParaRPr lang="el-GR" altLang="el-GR" dirty="0"/>
          </a:p>
          <a:p>
            <a:pPr>
              <a:lnSpc>
                <a:spcPct val="80000"/>
              </a:lnSpc>
              <a:buFontTx/>
              <a:buNone/>
            </a:pPr>
            <a:r>
              <a:rPr lang="el-GR" altLang="el-GR" dirty="0"/>
              <a:t>	</a:t>
            </a:r>
            <a:r>
              <a:rPr lang="el-GR" altLang="el-GR" i="1" dirty="0"/>
              <a:t>Βρείτε όλους τους δυνατούς τρόπους που μπορεί να αναλυθεί ο αριθμός 35 σε αθροίσματα. </a:t>
            </a:r>
          </a:p>
          <a:p>
            <a:pPr>
              <a:lnSpc>
                <a:spcPct val="80000"/>
              </a:lnSpc>
              <a:buFontTx/>
              <a:buNone/>
            </a:pPr>
            <a:endParaRPr lang="el-GR" altLang="el-GR" i="1" dirty="0"/>
          </a:p>
          <a:p>
            <a:pPr>
              <a:lnSpc>
                <a:spcPct val="80000"/>
              </a:lnSpc>
              <a:buFontTx/>
              <a:buNone/>
            </a:pPr>
            <a:r>
              <a:rPr lang="el-GR" altLang="el-GR" i="1" dirty="0"/>
              <a:t>	Ο αρχαίος φιλόσοφος Ζήνωνας, που έζησε στη Μεγάλη Ελλάδα το 490-430 </a:t>
            </a:r>
            <a:r>
              <a:rPr lang="el-GR" altLang="el-GR" i="1" dirty="0" err="1"/>
              <a:t>π.χ</a:t>
            </a:r>
            <a:r>
              <a:rPr lang="el-GR" altLang="el-GR" i="1" dirty="0"/>
              <a:t> διατύπωσε, μεταξύ άλλων και το παρακάτω παράδοξο του Αχιλλέα με τη χελώνα: «Ο Αχιλλέας βαδίζει 10 φορές πιο γρήγορα από τη χελώνα. Δε θα μπορέσει ποτέ να τη φτάσει, αν η χελώνα προηγείται ένα στάδιο (192 μέτρα περίπου) απ’ αυτόν» Ερεύνησε κα προσπάθησε να επιβεβαιώσεις ή να απορρίψεις το </a:t>
            </a:r>
            <a:r>
              <a:rPr lang="el-GR" altLang="el-GR" i="1" dirty="0" err="1"/>
              <a:t>λόγι</a:t>
            </a:r>
            <a:r>
              <a:rPr lang="el-GR" altLang="el-GR" i="1" dirty="0"/>
              <a:t> για τον οποίο ο Ζήνωνας ισχυρίζεται κάτι τέτοιο.</a:t>
            </a:r>
          </a:p>
          <a:p>
            <a:pPr>
              <a:lnSpc>
                <a:spcPct val="80000"/>
              </a:lnSpc>
            </a:pPr>
            <a:endParaRPr lang="el-GR" altLang="el-GR" i="1" dirty="0"/>
          </a:p>
        </p:txBody>
      </p:sp>
    </p:spTree>
    <p:extLst>
      <p:ext uri="{BB962C8B-B14F-4D97-AF65-F5344CB8AC3E}">
        <p14:creationId xmlns:p14="http://schemas.microsoft.com/office/powerpoint/2010/main" val="1667077116"/>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dirty="0"/>
              <a:t>Μορφές </a:t>
            </a:r>
            <a:r>
              <a:rPr lang="el-GR" altLang="el-GR" dirty="0" smtClean="0"/>
              <a:t>δραστηριότητας</a:t>
            </a:r>
            <a:r>
              <a:rPr lang="en-US" altLang="el-GR" dirty="0" smtClean="0"/>
              <a:t> (2/3)</a:t>
            </a:r>
            <a:endParaRPr lang="el-GR" dirty="0"/>
          </a:p>
        </p:txBody>
      </p:sp>
      <p:sp>
        <p:nvSpPr>
          <p:cNvPr id="3" name="Θέση περιεχομένου 2"/>
          <p:cNvSpPr>
            <a:spLocks noGrp="1"/>
          </p:cNvSpPr>
          <p:nvPr>
            <p:ph idx="1"/>
          </p:nvPr>
        </p:nvSpPr>
        <p:spPr/>
        <p:txBody>
          <a:bodyPr>
            <a:normAutofit fontScale="92500"/>
          </a:bodyPr>
          <a:lstStyle/>
          <a:p>
            <a:r>
              <a:rPr lang="el-GR" altLang="el-GR" dirty="0"/>
              <a:t>Βρείτε πληροφορίες για διαφορετικούς τρόπους απόδειξης του πυθαγορείου θεωρήματος</a:t>
            </a:r>
          </a:p>
          <a:p>
            <a:r>
              <a:rPr lang="el-GR" altLang="el-GR" dirty="0"/>
              <a:t>Μελετήστε διάφορες συσκευασίες κουτιών γάλακτος που περιέχουν 1 λίτρο. Ποια έχει το ελάχιστο κόστος κατασκευής;</a:t>
            </a:r>
          </a:p>
          <a:p>
            <a:r>
              <a:rPr lang="el-GR" altLang="el-GR" dirty="0"/>
              <a:t>Το πρόβλημα των δυνατών διαδρομών ενός ταξί σε μια πόλη από μια θέση Α σε μια θέση Β όταν η πόλη έχει μόνο παράλληλους και κάθετους δρόμους</a:t>
            </a:r>
          </a:p>
        </p:txBody>
      </p:sp>
    </p:spTree>
    <p:extLst>
      <p:ext uri="{BB962C8B-B14F-4D97-AF65-F5344CB8AC3E}">
        <p14:creationId xmlns:p14="http://schemas.microsoft.com/office/powerpoint/2010/main" val="74022206"/>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dirty="0"/>
              <a:t>Μορφές </a:t>
            </a:r>
            <a:r>
              <a:rPr lang="el-GR" altLang="el-GR" dirty="0" smtClean="0"/>
              <a:t>δραστηριότητας</a:t>
            </a:r>
            <a:r>
              <a:rPr lang="en-US" altLang="el-GR" dirty="0" smtClean="0"/>
              <a:t> (3/3)</a:t>
            </a:r>
            <a:endParaRPr lang="el-GR" dirty="0"/>
          </a:p>
        </p:txBody>
      </p:sp>
      <p:sp>
        <p:nvSpPr>
          <p:cNvPr id="3" name="Θέση περιεχομένου 2"/>
          <p:cNvSpPr>
            <a:spLocks noGrp="1"/>
          </p:cNvSpPr>
          <p:nvPr>
            <p:ph idx="1"/>
          </p:nvPr>
        </p:nvSpPr>
        <p:spPr/>
        <p:txBody>
          <a:bodyPr>
            <a:normAutofit/>
          </a:bodyPr>
          <a:lstStyle/>
          <a:p>
            <a:r>
              <a:rPr lang="el-GR" altLang="el-GR" dirty="0"/>
              <a:t>Χρησιμοποιείστε έναν υψομετρικό χάρτη και μελετήστε τη δυσκολία μιας διαδρομής από κάποιο σημείο Α σε κάποιο σημείο Β. </a:t>
            </a:r>
          </a:p>
          <a:p>
            <a:r>
              <a:rPr lang="el-GR" altLang="el-GR" dirty="0"/>
              <a:t>Κάνετε μια ιστορική αναδρομή για τον αριθμό π.</a:t>
            </a:r>
          </a:p>
        </p:txBody>
      </p:sp>
    </p:spTree>
    <p:extLst>
      <p:ext uri="{BB962C8B-B14F-4D97-AF65-F5344CB8AC3E}">
        <p14:creationId xmlns:p14="http://schemas.microsoft.com/office/powerpoint/2010/main" val="2833470094"/>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Ποιες μαθηματικές ικανότητες θέλουμε να αναπτυχθούν;</a:t>
            </a:r>
            <a:endParaRPr lang="el-GR" dirty="0"/>
          </a:p>
        </p:txBody>
      </p:sp>
      <p:sp>
        <p:nvSpPr>
          <p:cNvPr id="3" name="Θέση περιεχομένου 2"/>
          <p:cNvSpPr>
            <a:spLocks noGrp="1"/>
          </p:cNvSpPr>
          <p:nvPr>
            <p:ph idx="1"/>
          </p:nvPr>
        </p:nvSpPr>
        <p:spPr/>
        <p:txBody>
          <a:bodyPr>
            <a:normAutofit fontScale="85000" lnSpcReduction="10000"/>
          </a:bodyPr>
          <a:lstStyle/>
          <a:p>
            <a:pPr>
              <a:lnSpc>
                <a:spcPct val="90000"/>
              </a:lnSpc>
            </a:pPr>
            <a:r>
              <a:rPr lang="el-GR" altLang="el-GR" dirty="0"/>
              <a:t>Κατανόηση εννοιών, διαδικασιών και σχέσεων</a:t>
            </a:r>
          </a:p>
          <a:p>
            <a:pPr>
              <a:lnSpc>
                <a:spcPct val="90000"/>
              </a:lnSpc>
            </a:pPr>
            <a:r>
              <a:rPr lang="el-GR" altLang="el-GR" dirty="0"/>
              <a:t>Ικανότητα να κάνει κάποιος διαδικασίες- τεχνικές με ευελιξία, ακρίβεια, </a:t>
            </a:r>
            <a:r>
              <a:rPr lang="el-GR" altLang="el-GR" dirty="0" err="1"/>
              <a:t>καταλληλότητα</a:t>
            </a:r>
            <a:endParaRPr lang="el-GR" altLang="el-GR" dirty="0"/>
          </a:p>
          <a:p>
            <a:pPr>
              <a:lnSpc>
                <a:spcPct val="90000"/>
              </a:lnSpc>
            </a:pPr>
            <a:r>
              <a:rPr lang="el-GR" altLang="el-GR" dirty="0"/>
              <a:t>Ανάπτυξη στρατηγικών – ικανότητα να σχηματίζεις, αναπαριστάς και λύνεις μαθηματικά προβλήματα</a:t>
            </a:r>
          </a:p>
          <a:p>
            <a:pPr>
              <a:lnSpc>
                <a:spcPct val="90000"/>
              </a:lnSpc>
            </a:pPr>
            <a:r>
              <a:rPr lang="el-GR" altLang="el-GR" dirty="0"/>
              <a:t>Ικανότητα να αναπτύσσει κάποιος λογικούς συλλογισμούς, επεξηγήσεις και αιτιολογήσεις.</a:t>
            </a:r>
          </a:p>
          <a:p>
            <a:pPr>
              <a:lnSpc>
                <a:spcPct val="90000"/>
              </a:lnSpc>
            </a:pPr>
            <a:r>
              <a:rPr lang="el-GR" altLang="el-GR" dirty="0"/>
              <a:t>Ικανότητα να συνδέει αναπαραστάσεις</a:t>
            </a:r>
          </a:p>
          <a:p>
            <a:pPr>
              <a:lnSpc>
                <a:spcPct val="90000"/>
              </a:lnSpc>
            </a:pPr>
            <a:r>
              <a:rPr lang="el-GR" altLang="el-GR" dirty="0"/>
              <a:t>Θετική στάση για τα μαθηματικά -Ικανότητα να αναγνωρίζεις τα μαθηματικά ως χρήσιμο σε διάφορες ανθρώπινες καταστάσεις.</a:t>
            </a:r>
          </a:p>
        </p:txBody>
      </p:sp>
    </p:spTree>
    <p:extLst>
      <p:ext uri="{BB962C8B-B14F-4D97-AF65-F5344CB8AC3E}">
        <p14:creationId xmlns:p14="http://schemas.microsoft.com/office/powerpoint/2010/main" val="2205006344"/>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Η μαθηματική δραστηριότητα στη Γεωμετρία της </a:t>
            </a:r>
            <a:r>
              <a:rPr lang="el-GR" altLang="el-GR" dirty="0" err="1"/>
              <a:t>Α΄Γυμνασίου</a:t>
            </a:r>
            <a:endParaRPr lang="el-GR" dirty="0"/>
          </a:p>
        </p:txBody>
      </p:sp>
      <p:sp>
        <p:nvSpPr>
          <p:cNvPr id="3" name="Θέση περιεχομένου 2"/>
          <p:cNvSpPr>
            <a:spLocks noGrp="1"/>
          </p:cNvSpPr>
          <p:nvPr>
            <p:ph idx="1"/>
          </p:nvPr>
        </p:nvSpPr>
        <p:spPr/>
        <p:txBody>
          <a:bodyPr>
            <a:normAutofit/>
          </a:bodyPr>
          <a:lstStyle/>
          <a:p>
            <a:r>
              <a:rPr lang="el-GR" altLang="el-GR" dirty="0"/>
              <a:t>Μια έρευνα στο πλαίσιο εκπόνησης της μεταπτυχιακής εργασίας της Παρασκευής </a:t>
            </a:r>
            <a:r>
              <a:rPr lang="el-GR" altLang="el-GR" dirty="0" err="1"/>
              <a:t>Γκαράνη</a:t>
            </a:r>
            <a:endParaRPr lang="el-GR" altLang="el-GR" dirty="0"/>
          </a:p>
          <a:p>
            <a:pPr lvl="1"/>
            <a:r>
              <a:rPr lang="el-GR" altLang="el-GR" dirty="0"/>
              <a:t>Στόχος η μελέτη του μετασχηματισμού της δραστηριότητας στη σχολική τάξη και  η αναζήτηση σχέσεων  ανάμεσα στο μετασχηματισμό και στη μαθηματική δραστηριότητα των μαθητών</a:t>
            </a:r>
          </a:p>
        </p:txBody>
      </p:sp>
    </p:spTree>
    <p:extLst>
      <p:ext uri="{BB962C8B-B14F-4D97-AF65-F5344CB8AC3E}">
        <p14:creationId xmlns:p14="http://schemas.microsoft.com/office/powerpoint/2010/main" val="268127139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Παράδειγμα από ένα απόσπασμα της </a:t>
            </a:r>
            <a:r>
              <a:rPr lang="el-GR" altLang="el-GR" dirty="0" smtClean="0"/>
              <a:t>διδασκαλίας</a:t>
            </a:r>
            <a:r>
              <a:rPr lang="en-US" altLang="el-GR" dirty="0" smtClean="0"/>
              <a:t> (1/2)</a:t>
            </a:r>
            <a:endParaRPr lang="el-GR" dirty="0"/>
          </a:p>
        </p:txBody>
      </p:sp>
      <p:sp>
        <p:nvSpPr>
          <p:cNvPr id="3" name="Θέση περιεχομένου 2"/>
          <p:cNvSpPr>
            <a:spLocks noGrp="1"/>
          </p:cNvSpPr>
          <p:nvPr>
            <p:ph idx="1"/>
          </p:nvPr>
        </p:nvSpPr>
        <p:spPr/>
        <p:txBody>
          <a:bodyPr>
            <a:normAutofit lnSpcReduction="10000"/>
          </a:bodyPr>
          <a:lstStyle/>
          <a:p>
            <a:r>
              <a:rPr lang="el-GR" altLang="el-GR" dirty="0"/>
              <a:t>Δραστηριότητα και Κίνητρο</a:t>
            </a:r>
          </a:p>
          <a:p>
            <a:pPr lvl="1"/>
            <a:r>
              <a:rPr lang="el-GR" altLang="el-GR" dirty="0"/>
              <a:t>Η δημιουργία ενός περιβάλλοντος μάθησης που να υποστηρίζει εννοιολογική κατανόηση</a:t>
            </a:r>
          </a:p>
          <a:p>
            <a:r>
              <a:rPr lang="el-GR" altLang="el-GR" dirty="0"/>
              <a:t>Ενέργειες και Στόχοι</a:t>
            </a:r>
          </a:p>
          <a:p>
            <a:pPr lvl="1"/>
            <a:r>
              <a:rPr lang="el-GR" altLang="el-GR" dirty="0"/>
              <a:t>Ο σχεδιασμός προβλημάτων- καταστάσεων (</a:t>
            </a:r>
            <a:r>
              <a:rPr lang="en-US" altLang="el-GR" dirty="0"/>
              <a:t>tasks) </a:t>
            </a:r>
            <a:r>
              <a:rPr lang="el-GR" altLang="el-GR" dirty="0"/>
              <a:t>σε συγκεκριμένες περιοχές των μαθηματικών (</a:t>
            </a:r>
            <a:r>
              <a:rPr lang="el-GR" altLang="el-GR" dirty="0" err="1"/>
              <a:t>π.χ</a:t>
            </a:r>
            <a:r>
              <a:rPr lang="el-GR" altLang="el-GR" dirty="0"/>
              <a:t> στην στατιστική) και η χρήση τους με τους μαθητές. Στόχος η εμπλοκή των μαθητών ώστε να κατανοήσουν τις σχετικές έννοιες</a:t>
            </a:r>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dirty="0"/>
              <a:t>Μεθοδολογία</a:t>
            </a:r>
            <a:endParaRPr lang="el-GR" dirty="0"/>
          </a:p>
        </p:txBody>
      </p:sp>
      <p:sp>
        <p:nvSpPr>
          <p:cNvPr id="3" name="Θέση περιεχομένου 2"/>
          <p:cNvSpPr>
            <a:spLocks noGrp="1"/>
          </p:cNvSpPr>
          <p:nvPr>
            <p:ph idx="1"/>
          </p:nvPr>
        </p:nvSpPr>
        <p:spPr/>
        <p:txBody>
          <a:bodyPr>
            <a:normAutofit lnSpcReduction="10000"/>
          </a:bodyPr>
          <a:lstStyle/>
          <a:p>
            <a:pPr lvl="1"/>
            <a:r>
              <a:rPr lang="el-GR" altLang="el-GR" dirty="0"/>
              <a:t>Συμμετέχουν τρεις εκπαιδευτικοί που έχουν μεταπτυχιακές σπουδές στη Διδακτική των Μαθηματικών και θεωρούν σημαντική την εισαγωγή «δραστηριοτήτων» στα σχολικά βιβλία του Γυμνασίου)</a:t>
            </a:r>
          </a:p>
          <a:p>
            <a:pPr lvl="1"/>
            <a:r>
              <a:rPr lang="el-GR" altLang="el-GR" dirty="0"/>
              <a:t>Παρακολούθηση τριών ωρών διδασκαλίας στη Γεωμετρία της Α΄ Γυμνασίου στην τάξη κάθε εκπαιδευτικού (βιντεοσκόπηση – μαγνητοφώνηση)</a:t>
            </a:r>
          </a:p>
          <a:p>
            <a:pPr lvl="1"/>
            <a:r>
              <a:rPr lang="el-GR" altLang="el-GR" dirty="0"/>
              <a:t>Συνεντεύξεις με τους εκπαιδευτικούς </a:t>
            </a:r>
          </a:p>
          <a:p>
            <a:endParaRPr lang="el-GR" altLang="el-GR" dirty="0"/>
          </a:p>
        </p:txBody>
      </p:sp>
    </p:spTree>
    <p:extLst>
      <p:ext uri="{BB962C8B-B14F-4D97-AF65-F5344CB8AC3E}">
        <p14:creationId xmlns:p14="http://schemas.microsoft.com/office/powerpoint/2010/main" val="2526849957"/>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Παράλληλες ευθείες που τέμνονται από μια άλλη </a:t>
            </a:r>
            <a:r>
              <a:rPr lang="el-GR" altLang="el-GR" dirty="0" smtClean="0"/>
              <a:t>ευθεία</a:t>
            </a:r>
            <a:r>
              <a:rPr lang="en-US" altLang="el-GR" dirty="0" smtClean="0"/>
              <a:t> (1/2)</a:t>
            </a:r>
            <a:endParaRPr lang="el-GR" dirty="0"/>
          </a:p>
        </p:txBody>
      </p:sp>
      <p:sp>
        <p:nvSpPr>
          <p:cNvPr id="3" name="Θέση περιεχομένου 2"/>
          <p:cNvSpPr>
            <a:spLocks noGrp="1"/>
          </p:cNvSpPr>
          <p:nvPr>
            <p:ph idx="1"/>
          </p:nvPr>
        </p:nvSpPr>
        <p:spPr/>
        <p:txBody>
          <a:bodyPr>
            <a:normAutofit fontScale="62500" lnSpcReduction="20000"/>
          </a:bodyPr>
          <a:lstStyle/>
          <a:p>
            <a:pPr>
              <a:buFontTx/>
              <a:buNone/>
            </a:pPr>
            <a:r>
              <a:rPr lang="el-GR" altLang="el-GR" dirty="0"/>
              <a:t>Στην διπλανή εικόνα βλέπουμε ένα δημόσιο</a:t>
            </a:r>
          </a:p>
          <a:p>
            <a:pPr>
              <a:buFontTx/>
              <a:buNone/>
            </a:pPr>
            <a:r>
              <a:rPr lang="el-GR" altLang="el-GR" dirty="0"/>
              <a:t>δρόμο να διασχίζει δυο αγροκτήματα.</a:t>
            </a:r>
          </a:p>
          <a:p>
            <a:pPr>
              <a:buFontTx/>
              <a:buNone/>
            </a:pPr>
            <a:r>
              <a:rPr lang="el-GR" altLang="el-GR" dirty="0"/>
              <a:t>Οι παράλληλες ευθείες ε</a:t>
            </a:r>
            <a:r>
              <a:rPr lang="el-GR" altLang="el-GR" baseline="-25000" dirty="0"/>
              <a:t>1</a:t>
            </a:r>
            <a:r>
              <a:rPr lang="el-GR" altLang="el-GR" dirty="0"/>
              <a:t> και ε</a:t>
            </a:r>
            <a:r>
              <a:rPr lang="el-GR" altLang="el-GR" baseline="-25000" dirty="0"/>
              <a:t>2</a:t>
            </a:r>
            <a:r>
              <a:rPr lang="el-GR" altLang="el-GR" dirty="0"/>
              <a:t> ορίζουν τα </a:t>
            </a:r>
          </a:p>
          <a:p>
            <a:pPr>
              <a:buFontTx/>
              <a:buNone/>
            </a:pPr>
            <a:r>
              <a:rPr lang="el-GR" altLang="el-GR" dirty="0"/>
              <a:t>όρια του δρόμου αυτού και χωρίζουν τη γη </a:t>
            </a:r>
          </a:p>
          <a:p>
            <a:pPr>
              <a:buFontTx/>
              <a:buNone/>
            </a:pPr>
            <a:r>
              <a:rPr lang="el-GR" altLang="el-GR" dirty="0"/>
              <a:t>σε τρεις ζώνες. </a:t>
            </a:r>
          </a:p>
          <a:p>
            <a:pPr>
              <a:buFontTx/>
              <a:buNone/>
            </a:pPr>
            <a:r>
              <a:rPr lang="el-GR" altLang="el-GR" dirty="0"/>
              <a:t>Δώσε μια συγκεκριμένη κοινή ονομασία για </a:t>
            </a:r>
          </a:p>
          <a:p>
            <a:pPr>
              <a:buFontTx/>
              <a:buNone/>
            </a:pPr>
            <a:r>
              <a:rPr lang="el-GR" altLang="el-GR" dirty="0"/>
              <a:t>όλα τα σημεία που βρίσκονται στην </a:t>
            </a:r>
          </a:p>
          <a:p>
            <a:pPr>
              <a:buFontTx/>
              <a:buNone/>
            </a:pPr>
            <a:r>
              <a:rPr lang="el-GR" altLang="el-GR" dirty="0"/>
              <a:t>άσφαλτο του δρόμου, δηλαδή στη ζώνη </a:t>
            </a:r>
          </a:p>
          <a:p>
            <a:pPr>
              <a:buFontTx/>
              <a:buNone/>
            </a:pPr>
            <a:r>
              <a:rPr lang="el-GR" altLang="el-GR" dirty="0"/>
              <a:t>ανάμεσα στις ευθείες ε</a:t>
            </a:r>
            <a:r>
              <a:rPr lang="el-GR" altLang="el-GR" baseline="-25000" dirty="0"/>
              <a:t>1</a:t>
            </a:r>
            <a:r>
              <a:rPr lang="el-GR" altLang="el-GR" dirty="0"/>
              <a:t> και ε</a:t>
            </a:r>
            <a:r>
              <a:rPr lang="el-GR" altLang="el-GR" baseline="-25000" dirty="0"/>
              <a:t>2</a:t>
            </a:r>
            <a:r>
              <a:rPr lang="el-GR" altLang="el-GR" dirty="0"/>
              <a:t>, καθώς και </a:t>
            </a:r>
          </a:p>
          <a:p>
            <a:pPr>
              <a:buFontTx/>
              <a:buNone/>
            </a:pPr>
            <a:r>
              <a:rPr lang="el-GR" altLang="el-GR" dirty="0"/>
              <a:t>μια άλλη κοινή ονομασία για όλα τα σημεία </a:t>
            </a:r>
          </a:p>
          <a:p>
            <a:pPr>
              <a:buFontTx/>
              <a:buNone/>
            </a:pPr>
            <a:r>
              <a:rPr lang="el-GR" altLang="el-GR" dirty="0"/>
              <a:t>που βρίσκονται έξω απ’ αυτή, δηλαδή στα χωράφια</a:t>
            </a:r>
            <a:r>
              <a:rPr lang="el-GR" altLang="el-GR" sz="2800" dirty="0"/>
              <a:t>. </a:t>
            </a:r>
          </a:p>
          <a:p>
            <a:endParaRPr lang="el-GR" altLang="el-GR" dirty="0"/>
          </a:p>
        </p:txBody>
      </p:sp>
      <p:pic>
        <p:nvPicPr>
          <p:cNvPr id="4" name="Picture 2"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06619" y="1556792"/>
            <a:ext cx="3087137" cy="20859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82043015"/>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Παράλληλες ευθείες που τέμνονται από μια άλλη </a:t>
            </a:r>
            <a:r>
              <a:rPr lang="el-GR" altLang="el-GR" dirty="0" smtClean="0"/>
              <a:t>ευθεία</a:t>
            </a:r>
            <a:r>
              <a:rPr lang="en-US" altLang="el-GR" dirty="0" smtClean="0"/>
              <a:t> (2/2)</a:t>
            </a:r>
            <a:endParaRPr lang="el-GR" dirty="0"/>
          </a:p>
        </p:txBody>
      </p:sp>
      <p:sp>
        <p:nvSpPr>
          <p:cNvPr id="3" name="Θέση περιεχομένου 2"/>
          <p:cNvSpPr>
            <a:spLocks noGrp="1"/>
          </p:cNvSpPr>
          <p:nvPr>
            <p:ph idx="1"/>
          </p:nvPr>
        </p:nvSpPr>
        <p:spPr/>
        <p:txBody>
          <a:bodyPr>
            <a:normAutofit fontScale="92500" lnSpcReduction="10000"/>
          </a:bodyPr>
          <a:lstStyle/>
          <a:p>
            <a:pPr eaLnBrk="0" hangingPunct="0">
              <a:spcBef>
                <a:spcPct val="20000"/>
              </a:spcBef>
              <a:defRPr/>
            </a:pPr>
            <a:r>
              <a:rPr lang="el-GR" dirty="0"/>
              <a:t>Στην ίδια εικόνα υπάρχει ένας χωματόδρομος που χωρίζει τα δυο αγροκτήματα και ορίζει </a:t>
            </a:r>
          </a:p>
          <a:p>
            <a:pPr eaLnBrk="0" hangingPunct="0">
              <a:spcBef>
                <a:spcPct val="20000"/>
              </a:spcBef>
              <a:defRPr/>
            </a:pPr>
            <a:r>
              <a:rPr lang="el-GR" dirty="0"/>
              <a:t>μια ευθεία δ που είναι το σύνορο μεταξύ τους.</a:t>
            </a:r>
          </a:p>
          <a:p>
            <a:pPr eaLnBrk="0" hangingPunct="0">
              <a:spcBef>
                <a:spcPct val="20000"/>
              </a:spcBef>
              <a:defRPr/>
            </a:pPr>
            <a:r>
              <a:rPr lang="el-GR" dirty="0"/>
              <a:t>Πώς μπορείς να δώσεις μια κοινή ονομασία σε όλα τα σημεία που ανήκουν στο ίδιο και </a:t>
            </a:r>
          </a:p>
          <a:p>
            <a:pPr eaLnBrk="0" hangingPunct="0">
              <a:spcBef>
                <a:spcPct val="20000"/>
              </a:spcBef>
              <a:defRPr/>
            </a:pPr>
            <a:r>
              <a:rPr lang="el-GR" dirty="0"/>
              <a:t>μόνο αγρόκτημα;</a:t>
            </a:r>
          </a:p>
          <a:p>
            <a:pPr eaLnBrk="0" hangingPunct="0">
              <a:spcBef>
                <a:spcPct val="20000"/>
              </a:spcBef>
              <a:defRPr/>
            </a:pPr>
            <a:r>
              <a:rPr lang="el-GR" dirty="0"/>
              <a:t>(Η δραστηριότητα επεκτείνεται στη σύγκριση των γωνιών που σχηματίζονται στα σημεία τομής)</a:t>
            </a:r>
          </a:p>
        </p:txBody>
      </p:sp>
    </p:spTree>
    <p:extLst>
      <p:ext uri="{BB962C8B-B14F-4D97-AF65-F5344CB8AC3E}">
        <p14:creationId xmlns:p14="http://schemas.microsoft.com/office/powerpoint/2010/main" val="4186099317"/>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Πιθανή μαθηματική εμπλοκή των μαθητών</a:t>
            </a:r>
            <a:endParaRPr lang="el-GR" dirty="0"/>
          </a:p>
        </p:txBody>
      </p:sp>
      <p:sp>
        <p:nvSpPr>
          <p:cNvPr id="3" name="Θέση περιεχομένου 2"/>
          <p:cNvSpPr>
            <a:spLocks noGrp="1"/>
          </p:cNvSpPr>
          <p:nvPr>
            <p:ph idx="1"/>
          </p:nvPr>
        </p:nvSpPr>
        <p:spPr/>
        <p:txBody>
          <a:bodyPr>
            <a:normAutofit lnSpcReduction="10000"/>
          </a:bodyPr>
          <a:lstStyle/>
          <a:p>
            <a:r>
              <a:rPr lang="el-GR" altLang="el-GR" sz="2400" dirty="0"/>
              <a:t>Εννοιολογική κατανόηση</a:t>
            </a:r>
          </a:p>
          <a:p>
            <a:pPr lvl="2"/>
            <a:r>
              <a:rPr lang="el-GR" altLang="el-GR" dirty="0"/>
              <a:t>ανάπτυξη της χωρικής ικανότητας των μαθητών με </a:t>
            </a:r>
          </a:p>
          <a:p>
            <a:pPr lvl="3"/>
            <a:r>
              <a:rPr lang="el-GR" altLang="el-GR" sz="2400" dirty="0"/>
              <a:t>αναγνώριση θέσεων στο επίπεδο </a:t>
            </a:r>
          </a:p>
          <a:p>
            <a:pPr lvl="3"/>
            <a:r>
              <a:rPr lang="el-GR" altLang="el-GR" sz="2400" dirty="0"/>
              <a:t>απόδοση κοινής ονομασίας ανάλογα με τη θέση</a:t>
            </a:r>
          </a:p>
          <a:p>
            <a:pPr lvl="2"/>
            <a:r>
              <a:rPr lang="el-GR" altLang="el-GR" dirty="0"/>
              <a:t>εύρεση σχέσεων μεταξύ γωνιών</a:t>
            </a:r>
          </a:p>
          <a:p>
            <a:r>
              <a:rPr lang="el-GR" altLang="el-GR" sz="2400" dirty="0"/>
              <a:t>Αναπαραστάσεις – χρήση μαθηματικών εκφράσεων</a:t>
            </a:r>
          </a:p>
          <a:p>
            <a:r>
              <a:rPr lang="el-GR" altLang="el-GR" sz="2400" dirty="0"/>
              <a:t>Αιτιολόγηση (μέσα από μέτρηση με μοιρογνωμόνιο και σύγκριση)</a:t>
            </a:r>
          </a:p>
          <a:p>
            <a:r>
              <a:rPr lang="el-GR" altLang="el-GR" sz="2400" dirty="0"/>
              <a:t>Θετική στάση – σύνδεση με πραγματικό πλαίσιο (μη αυθεντικό και καθοδηγούμενο</a:t>
            </a:r>
            <a:r>
              <a:rPr lang="el-GR" altLang="el-GR" sz="2400" dirty="0" smtClean="0"/>
              <a:t>)</a:t>
            </a:r>
            <a:endParaRPr lang="el-GR" altLang="el-GR" sz="2400" dirty="0"/>
          </a:p>
        </p:txBody>
      </p:sp>
    </p:spTree>
    <p:extLst>
      <p:ext uri="{BB962C8B-B14F-4D97-AF65-F5344CB8AC3E}">
        <p14:creationId xmlns:p14="http://schemas.microsoft.com/office/powerpoint/2010/main" val="3202490348"/>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Μετασχηματισμός της «δραστηριότητας»</a:t>
            </a:r>
            <a:endParaRPr lang="el-GR" dirty="0"/>
          </a:p>
        </p:txBody>
      </p:sp>
      <p:sp>
        <p:nvSpPr>
          <p:cNvPr id="3" name="Θέση περιεχομένου 2"/>
          <p:cNvSpPr>
            <a:spLocks noGrp="1"/>
          </p:cNvSpPr>
          <p:nvPr>
            <p:ph idx="1"/>
          </p:nvPr>
        </p:nvSpPr>
        <p:spPr/>
        <p:txBody>
          <a:bodyPr>
            <a:normAutofit fontScale="92500" lnSpcReduction="20000"/>
          </a:bodyPr>
          <a:lstStyle/>
          <a:p>
            <a:r>
              <a:rPr lang="el-GR" altLang="el-GR" dirty="0"/>
              <a:t>Αλλαγή του τρόπου αναπαράστασης του προβλήματος (στον πίνακα δύο παράλληλες ευθείες που συμβολίζουν δύο διαφορετικούς δρόμους και αναφορά στο εσωτερικό και εξωτερικό της ζώνης – γεωμετρικό πλαίσιο- αναγνώριση των θέσεων των γωνιών)</a:t>
            </a:r>
          </a:p>
          <a:p>
            <a:r>
              <a:rPr lang="el-GR" altLang="el-GR" dirty="0"/>
              <a:t>Αλλαγή των προτεινόμενων εργαλείων σύγκρισης των γωνιών (οπτική σύγκριση – απόδειξη)</a:t>
            </a:r>
          </a:p>
          <a:p>
            <a:r>
              <a:rPr lang="el-GR" altLang="el-GR" dirty="0"/>
              <a:t>Μετασχηματισμός της δραστηριότητας γίνεται ανεξάρτητα από τη δράση των μαθητών</a:t>
            </a:r>
          </a:p>
        </p:txBody>
      </p:sp>
    </p:spTree>
    <p:extLst>
      <p:ext uri="{BB962C8B-B14F-4D97-AF65-F5344CB8AC3E}">
        <p14:creationId xmlns:p14="http://schemas.microsoft.com/office/powerpoint/2010/main" val="2757988113"/>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dirty="0"/>
              <a:t>Αλλαγή εργαλείων </a:t>
            </a:r>
            <a:r>
              <a:rPr lang="el-GR" altLang="el-GR" dirty="0" smtClean="0"/>
              <a:t>σύγκρισης</a:t>
            </a:r>
            <a:r>
              <a:rPr lang="en-US" altLang="el-GR" dirty="0" smtClean="0"/>
              <a:t> (1/2)</a:t>
            </a:r>
            <a:endParaRPr lang="el-GR" dirty="0"/>
          </a:p>
        </p:txBody>
      </p:sp>
      <p:sp>
        <p:nvSpPr>
          <p:cNvPr id="3" name="Θέση περιεχομένου 2"/>
          <p:cNvSpPr>
            <a:spLocks noGrp="1"/>
          </p:cNvSpPr>
          <p:nvPr>
            <p:ph idx="1"/>
          </p:nvPr>
        </p:nvSpPr>
        <p:spPr/>
        <p:txBody>
          <a:bodyPr>
            <a:normAutofit/>
          </a:bodyPr>
          <a:lstStyle/>
          <a:p>
            <a:r>
              <a:rPr lang="el-GR" altLang="el-GR" sz="2400" i="1" dirty="0"/>
              <a:t>(έχουν γίνει συγκρίσεις των γωνιών οπτικά και ο εκπαιδευτικός ζητάει από τους μαθητές να αιτιολογήσουν αναπτύσσοντας λογικούς συλλογισμούς)</a:t>
            </a:r>
          </a:p>
          <a:p>
            <a:r>
              <a:rPr lang="el-GR" altLang="el-GR" sz="2400" b="1" dirty="0" err="1"/>
              <a:t>Καθ</a:t>
            </a:r>
            <a:r>
              <a:rPr lang="el-GR" altLang="el-GR" sz="2400" b="1" dirty="0"/>
              <a:t>:</a:t>
            </a:r>
            <a:r>
              <a:rPr lang="el-GR" altLang="el-GR" sz="2400" dirty="0"/>
              <a:t>  Τώρα,… αυτή γιατί είναι ίση μ’ αυτή; </a:t>
            </a:r>
            <a:r>
              <a:rPr lang="en-US" altLang="el-GR" sz="2400" dirty="0"/>
              <a:t/>
            </a:r>
            <a:br>
              <a:rPr lang="en-US" altLang="el-GR" sz="2400" dirty="0"/>
            </a:br>
            <a:r>
              <a:rPr lang="el-GR" altLang="el-GR" sz="2400" dirty="0" smtClean="0"/>
              <a:t>[</a:t>
            </a:r>
            <a:r>
              <a:rPr lang="el-GR" altLang="el-GR" sz="2400" dirty="0"/>
              <a:t>δείχνοντας τις γωνίες φ αριστερά της τέμνουσας] </a:t>
            </a:r>
            <a:r>
              <a:rPr lang="en-US" altLang="el-GR" sz="2400" dirty="0" smtClean="0"/>
              <a:t/>
            </a:r>
            <a:br>
              <a:rPr lang="en-US" altLang="el-GR" sz="2400" dirty="0" smtClean="0"/>
            </a:br>
            <a:r>
              <a:rPr lang="el-GR" altLang="el-GR" sz="2400" dirty="0" smtClean="0"/>
              <a:t>Αυτό </a:t>
            </a:r>
            <a:r>
              <a:rPr lang="el-GR" altLang="el-GR" sz="2400" dirty="0"/>
              <a:t>είναι το θέμα. Εμείς τι είπαμε;…</a:t>
            </a:r>
          </a:p>
          <a:p>
            <a:r>
              <a:rPr lang="el-GR" altLang="el-GR" sz="2400" b="1" dirty="0"/>
              <a:t>Μ</a:t>
            </a:r>
            <a:r>
              <a:rPr lang="el-GR" altLang="el-GR" sz="2400" b="1" baseline="-25000" dirty="0"/>
              <a:t>11</a:t>
            </a:r>
            <a:r>
              <a:rPr lang="el-GR" altLang="el-GR" sz="2400" dirty="0"/>
              <a:t>:Επειδή οι πάνω φ και ω  </a:t>
            </a:r>
            <a:r>
              <a:rPr lang="en-US" altLang="el-GR" sz="2400" dirty="0" smtClean="0"/>
              <a:t/>
            </a:r>
            <a:br>
              <a:rPr lang="en-US" altLang="el-GR" sz="2400" dirty="0" smtClean="0"/>
            </a:br>
            <a:r>
              <a:rPr lang="el-GR" altLang="el-GR" sz="2400" dirty="0" smtClean="0"/>
              <a:t>είναι </a:t>
            </a:r>
            <a:r>
              <a:rPr lang="el-GR" altLang="el-GR" sz="2400" dirty="0"/>
              <a:t>παραπληρωματικές και εφεξής. </a:t>
            </a:r>
            <a:r>
              <a:rPr lang="en-US" altLang="el-GR" sz="2400" dirty="0" smtClean="0"/>
              <a:t/>
            </a:r>
            <a:br>
              <a:rPr lang="en-US" altLang="el-GR" sz="2400" dirty="0" smtClean="0"/>
            </a:br>
            <a:r>
              <a:rPr lang="el-GR" altLang="el-GR" sz="2400" dirty="0" smtClean="0"/>
              <a:t>Και </a:t>
            </a:r>
            <a:r>
              <a:rPr lang="el-GR" altLang="el-GR" sz="2400" dirty="0"/>
              <a:t>το ίδιο ισχύει και για τις από κάτω</a:t>
            </a:r>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12160" y="3356992"/>
            <a:ext cx="2576885" cy="25768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36565121"/>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dirty="0"/>
              <a:t>Αλλαγή εργαλείων </a:t>
            </a:r>
            <a:r>
              <a:rPr lang="el-GR" altLang="el-GR" dirty="0" smtClean="0"/>
              <a:t>σύγκρισης</a:t>
            </a:r>
            <a:r>
              <a:rPr lang="en-US" altLang="el-GR" dirty="0" smtClean="0"/>
              <a:t> (2/2)</a:t>
            </a:r>
            <a:endParaRPr lang="el-GR" dirty="0"/>
          </a:p>
        </p:txBody>
      </p:sp>
      <p:sp>
        <p:nvSpPr>
          <p:cNvPr id="3" name="Θέση περιεχομένου 2"/>
          <p:cNvSpPr>
            <a:spLocks noGrp="1"/>
          </p:cNvSpPr>
          <p:nvPr>
            <p:ph idx="1"/>
          </p:nvPr>
        </p:nvSpPr>
        <p:spPr/>
        <p:txBody>
          <a:bodyPr>
            <a:normAutofit fontScale="92500" lnSpcReduction="20000"/>
          </a:bodyPr>
          <a:lstStyle/>
          <a:p>
            <a:pPr eaLnBrk="0" hangingPunct="0">
              <a:spcBef>
                <a:spcPct val="20000"/>
              </a:spcBef>
              <a:defRPr/>
            </a:pPr>
            <a:r>
              <a:rPr lang="el-GR" b="1" dirty="0" err="1"/>
              <a:t>Καθ</a:t>
            </a:r>
            <a:r>
              <a:rPr lang="el-GR" dirty="0"/>
              <a:t>: Εμείς όμως λέμε… γιατί αυτή και αυτή είναι ίσες;  Αυτή με αυτή είναι 180.Αυτή μ’ αυτή 180 [αναφερόμενος στις φ και ω αριστερά της τέμνουσας στην κάθε παράλληλη]. Αυτές γιατί να είναι ίσες; Γιατί είπες ότι αυτή μ’ αυτή είναι 180. Αλλά αυτή με τούτη τι είναι…; [τις εντός και επί τα αυτά] Τι είπαμε στην αρχή; Ότι αν έχουμε δυο παράλληλες που τέμνονται από μια τρίτη ευθεία αυτές οι δυο είναι 180. Δεν είναι ούτε λιγότερο ούτε περισσότερο.  Άρα αυτές οι δυο, οι ω και η φ τι είναι;</a:t>
            </a:r>
          </a:p>
        </p:txBody>
      </p:sp>
    </p:spTree>
    <p:extLst>
      <p:ext uri="{BB962C8B-B14F-4D97-AF65-F5344CB8AC3E}">
        <p14:creationId xmlns:p14="http://schemas.microsoft.com/office/powerpoint/2010/main" val="2928409773"/>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Μαθηματική δραστηριότητα των μαθητών</a:t>
            </a:r>
            <a:endParaRPr lang="el-GR" dirty="0"/>
          </a:p>
        </p:txBody>
      </p:sp>
      <p:sp>
        <p:nvSpPr>
          <p:cNvPr id="3" name="Θέση περιεχομένου 2"/>
          <p:cNvSpPr>
            <a:spLocks noGrp="1"/>
          </p:cNvSpPr>
          <p:nvPr>
            <p:ph idx="1"/>
          </p:nvPr>
        </p:nvSpPr>
        <p:spPr/>
        <p:txBody>
          <a:bodyPr>
            <a:normAutofit/>
          </a:bodyPr>
          <a:lstStyle/>
          <a:p>
            <a:r>
              <a:rPr lang="el-GR" altLang="el-GR" dirty="0"/>
              <a:t>Αναγνώριση είδους και ισότητας γωνιών (έννοιες - σχέσεις)</a:t>
            </a:r>
          </a:p>
          <a:p>
            <a:r>
              <a:rPr lang="el-GR" altLang="el-GR" dirty="0"/>
              <a:t>Πρόκληση για αιτιολόγηση – μια πρώτη ενασχόληση με την αποδεικτική διαδικασία. </a:t>
            </a:r>
          </a:p>
          <a:p>
            <a:r>
              <a:rPr lang="el-GR" altLang="el-GR" dirty="0"/>
              <a:t>Η μαθηματική δραστηριότητα της αιτιολόγησης σταματά λόγω μη επαρκούς χρόνου εκχώρησης στους μαθητές.</a:t>
            </a:r>
          </a:p>
        </p:txBody>
      </p:sp>
    </p:spTree>
    <p:extLst>
      <p:ext uri="{BB962C8B-B14F-4D97-AF65-F5344CB8AC3E}">
        <p14:creationId xmlns:p14="http://schemas.microsoft.com/office/powerpoint/2010/main" val="3913496913"/>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Η εξέλιξη της δραστηριότητας ανεξάρτητα από τους </a:t>
            </a:r>
            <a:r>
              <a:rPr lang="el-GR" altLang="el-GR" dirty="0" smtClean="0"/>
              <a:t>μαθητές</a:t>
            </a:r>
            <a:r>
              <a:rPr lang="en-US" altLang="el-GR" dirty="0" smtClean="0"/>
              <a:t> (1/2)</a:t>
            </a:r>
            <a:endParaRPr lang="el-GR" dirty="0"/>
          </a:p>
        </p:txBody>
      </p:sp>
      <p:sp>
        <p:nvSpPr>
          <p:cNvPr id="3" name="Θέση περιεχομένου 2"/>
          <p:cNvSpPr>
            <a:spLocks noGrp="1"/>
          </p:cNvSpPr>
          <p:nvPr>
            <p:ph idx="1"/>
          </p:nvPr>
        </p:nvSpPr>
        <p:spPr/>
        <p:txBody>
          <a:bodyPr>
            <a:normAutofit/>
          </a:bodyPr>
          <a:lstStyle/>
          <a:p>
            <a:r>
              <a:rPr lang="el-GR" altLang="el-GR" sz="2400" b="1" dirty="0" err="1"/>
              <a:t>Καθ</a:t>
            </a:r>
            <a:r>
              <a:rPr lang="el-GR" altLang="el-GR" sz="2400" b="1" dirty="0"/>
              <a:t>:</a:t>
            </a:r>
            <a:r>
              <a:rPr lang="el-GR" altLang="el-GR" sz="2400" dirty="0"/>
              <a:t> …Άρα ως σημαντικές κρατάμε τις «εντός-	εναλλάξ» που είναι πάντα ίσες. Και οι 	«εντός-εκτός και επί τα αυτά» που είναι 	επίσης πάντα ίσες. </a:t>
            </a:r>
          </a:p>
          <a:p>
            <a:r>
              <a:rPr lang="el-GR" altLang="el-GR" sz="2400" b="1" dirty="0"/>
              <a:t>Μ</a:t>
            </a:r>
            <a:r>
              <a:rPr lang="el-GR" altLang="el-GR" sz="2400" b="1" baseline="-25000" dirty="0"/>
              <a:t>10</a:t>
            </a:r>
            <a:r>
              <a:rPr lang="el-GR" altLang="el-GR" sz="2400" dirty="0"/>
              <a:t>: Θέλω να ρωτήσω…αυτές οι δυο οι γωνίες </a:t>
            </a:r>
            <a:r>
              <a:rPr lang="el-GR" altLang="el-GR" sz="2400" dirty="0" smtClean="0"/>
              <a:t>τι</a:t>
            </a:r>
            <a:r>
              <a:rPr lang="en-US" altLang="el-GR" sz="2400" dirty="0" smtClean="0"/>
              <a:t/>
            </a:r>
            <a:br>
              <a:rPr lang="en-US" altLang="el-GR" sz="2400" dirty="0" smtClean="0"/>
            </a:br>
            <a:r>
              <a:rPr lang="el-GR" altLang="el-GR" sz="2400" dirty="0" smtClean="0"/>
              <a:t> </a:t>
            </a:r>
            <a:r>
              <a:rPr lang="el-GR" altLang="el-GR" sz="2400" dirty="0"/>
              <a:t>	είναι μεταξύ τους;</a:t>
            </a:r>
          </a:p>
          <a:p>
            <a:r>
              <a:rPr lang="el-GR" altLang="el-GR" sz="2400" b="1" dirty="0" err="1"/>
              <a:t>Καθ</a:t>
            </a:r>
            <a:r>
              <a:rPr lang="el-GR" altLang="el-GR" sz="2400" b="1" dirty="0"/>
              <a:t>:</a:t>
            </a:r>
            <a:r>
              <a:rPr lang="el-GR" altLang="el-GR" sz="2400" dirty="0"/>
              <a:t> Αυτές εδώ; ….Αυτές τώρα εντάξει….. </a:t>
            </a:r>
            <a:r>
              <a:rPr lang="en-US" altLang="el-GR" sz="2400" dirty="0" smtClean="0"/>
              <a:t/>
            </a:r>
            <a:br>
              <a:rPr lang="en-US" altLang="el-GR" sz="2400" dirty="0" smtClean="0"/>
            </a:br>
            <a:r>
              <a:rPr lang="el-GR" altLang="el-GR" sz="2400" dirty="0" smtClean="0"/>
              <a:t>αυτές οι </a:t>
            </a:r>
            <a:r>
              <a:rPr lang="el-GR" altLang="el-GR" sz="2400" dirty="0"/>
              <a:t>δυο γωνίες είναι </a:t>
            </a:r>
            <a:r>
              <a:rPr lang="en-US" altLang="el-GR" sz="2400" dirty="0" smtClean="0"/>
              <a:t/>
            </a:r>
            <a:br>
              <a:rPr lang="en-US" altLang="el-GR" sz="2400" dirty="0" smtClean="0"/>
            </a:br>
            <a:r>
              <a:rPr lang="el-GR" altLang="el-GR" sz="2400" dirty="0" smtClean="0"/>
              <a:t>δυο </a:t>
            </a:r>
            <a:r>
              <a:rPr lang="el-GR" altLang="el-GR" sz="2400" dirty="0"/>
              <a:t>παραπληρωματικές </a:t>
            </a:r>
            <a:r>
              <a:rPr lang="en-US" altLang="el-GR" sz="2400" dirty="0" smtClean="0"/>
              <a:t/>
            </a:r>
            <a:br>
              <a:rPr lang="en-US" altLang="el-GR" sz="2400" dirty="0" smtClean="0"/>
            </a:br>
            <a:r>
              <a:rPr lang="el-GR" altLang="el-GR" sz="2400" dirty="0" smtClean="0"/>
              <a:t>γωνίες </a:t>
            </a:r>
            <a:r>
              <a:rPr lang="el-GR" altLang="el-GR" sz="2400" dirty="0"/>
              <a:t>,180.. </a:t>
            </a:r>
            <a:r>
              <a:rPr lang="en-US" altLang="el-GR" sz="2400" dirty="0" smtClean="0"/>
              <a:t/>
            </a:r>
            <a:br>
              <a:rPr lang="en-US" altLang="el-GR" sz="2400" dirty="0" smtClean="0"/>
            </a:br>
            <a:r>
              <a:rPr lang="el-GR" altLang="el-GR" sz="2400" dirty="0" smtClean="0"/>
              <a:t>οι </a:t>
            </a:r>
            <a:r>
              <a:rPr lang="el-GR" altLang="el-GR" sz="2400" dirty="0"/>
              <a:t>οποίες δεν μας νοιάζει </a:t>
            </a:r>
            <a:r>
              <a:rPr lang="el-GR" altLang="el-GR" sz="2400" dirty="0" smtClean="0"/>
              <a:t>ιδιαίτερα</a:t>
            </a:r>
            <a:r>
              <a:rPr lang="el-GR" altLang="el-GR" sz="2400" dirty="0"/>
              <a:t>..</a:t>
            </a:r>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80112" y="3819773"/>
            <a:ext cx="3024187" cy="2247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7539327"/>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Η εξέλιξη της δραστηριότητας ανεξάρτητα από τους </a:t>
            </a:r>
            <a:r>
              <a:rPr lang="el-GR" altLang="el-GR" dirty="0" smtClean="0"/>
              <a:t>μαθητές</a:t>
            </a:r>
            <a:r>
              <a:rPr lang="en-US" altLang="el-GR" dirty="0" smtClean="0"/>
              <a:t> (2/2)</a:t>
            </a:r>
            <a:endParaRPr lang="el-GR" dirty="0"/>
          </a:p>
        </p:txBody>
      </p:sp>
      <p:sp>
        <p:nvSpPr>
          <p:cNvPr id="3" name="Θέση περιεχομένου 2"/>
          <p:cNvSpPr>
            <a:spLocks noGrp="1"/>
          </p:cNvSpPr>
          <p:nvPr>
            <p:ph idx="1"/>
          </p:nvPr>
        </p:nvSpPr>
        <p:spPr/>
        <p:txBody>
          <a:bodyPr>
            <a:normAutofit/>
          </a:bodyPr>
          <a:lstStyle/>
          <a:p>
            <a:pPr>
              <a:spcAft>
                <a:spcPts val="600"/>
              </a:spcAft>
              <a:defRPr/>
            </a:pPr>
            <a:r>
              <a:rPr lang="el-GR" b="1" dirty="0"/>
              <a:t>Μ</a:t>
            </a:r>
            <a:r>
              <a:rPr lang="el-GR" b="1" baseline="-25000" dirty="0"/>
              <a:t>10</a:t>
            </a:r>
            <a:r>
              <a:rPr lang="el-GR" dirty="0"/>
              <a:t>:Είναι «εντός-εναλλάξ»</a:t>
            </a:r>
          </a:p>
          <a:p>
            <a:pPr>
              <a:spcAft>
                <a:spcPts val="600"/>
              </a:spcAft>
              <a:defRPr/>
            </a:pPr>
            <a:r>
              <a:rPr lang="el-GR" sz="2800" b="1" dirty="0" err="1" smtClean="0"/>
              <a:t>Καθ</a:t>
            </a:r>
            <a:r>
              <a:rPr lang="el-GR" sz="2800" dirty="0"/>
              <a:t>: Εντάξει είναι «εντός» και «εναλλάξ», αλλά σας είπα δεν μας   	</a:t>
            </a:r>
            <a:r>
              <a:rPr lang="el-GR" sz="2800" dirty="0" err="1"/>
              <a:t>πολυενδιαφέρει</a:t>
            </a:r>
            <a:r>
              <a:rPr lang="el-GR" sz="2800" dirty="0"/>
              <a:t>. Σας είπα ότι κυρίως μας ενδιαφέρουν οι «</a:t>
            </a:r>
            <a:r>
              <a:rPr lang="el-GR" sz="2800" dirty="0" smtClean="0"/>
              <a:t>εντός-εκτός </a:t>
            </a:r>
            <a:r>
              <a:rPr lang="el-GR" sz="2800" dirty="0"/>
              <a:t>και επί τα αυτά» και οι «εντός-εναλλάξ». Ωραία; </a:t>
            </a:r>
          </a:p>
        </p:txBody>
      </p:sp>
    </p:spTree>
    <p:extLst>
      <p:ext uri="{BB962C8B-B14F-4D97-AF65-F5344CB8AC3E}">
        <p14:creationId xmlns:p14="http://schemas.microsoft.com/office/powerpoint/2010/main" val="415383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altLang="el-GR" dirty="0"/>
              <a:t>Παράδειγμα από ένα απόσπασμα της </a:t>
            </a:r>
            <a:r>
              <a:rPr lang="el-GR" altLang="el-GR" dirty="0" smtClean="0"/>
              <a:t>διδασκαλίας</a:t>
            </a:r>
            <a:r>
              <a:rPr lang="en-US" altLang="el-GR" dirty="0" smtClean="0"/>
              <a:t> (2/2)</a:t>
            </a:r>
            <a:endParaRPr lang="el-GR" dirty="0"/>
          </a:p>
        </p:txBody>
      </p:sp>
      <p:sp>
        <p:nvSpPr>
          <p:cNvPr id="5" name="Θέση περιεχομένου 4"/>
          <p:cNvSpPr>
            <a:spLocks noGrp="1"/>
          </p:cNvSpPr>
          <p:nvPr>
            <p:ph idx="1"/>
          </p:nvPr>
        </p:nvSpPr>
        <p:spPr/>
        <p:txBody>
          <a:bodyPr>
            <a:noAutofit/>
          </a:bodyPr>
          <a:lstStyle/>
          <a:p>
            <a:r>
              <a:rPr lang="el-GR" altLang="el-GR" dirty="0"/>
              <a:t>Λειτουργίες και συνθήκες</a:t>
            </a:r>
          </a:p>
          <a:p>
            <a:pPr lvl="1"/>
            <a:r>
              <a:rPr lang="el-GR" altLang="el-GR" dirty="0"/>
              <a:t>Χρήση εργαλείων (λεξικά, δουλειά στο σπίτι, κάρτες). Οι συνθήκες είναι διαφορετικά επίπεδα υποστήριξης και πρόκλησης σε αλληλεπιδραστικά περιβάλλοντα. Ο εκπαιδευτικός αναμένει ανεξάρτητη δουλειά.</a:t>
            </a:r>
          </a:p>
          <a:p>
            <a:endParaRPr lang="el-GR" dirty="0" smtClean="0"/>
          </a:p>
        </p:txBody>
      </p:sp>
    </p:spTree>
    <p:extLst>
      <p:ext uri="{BB962C8B-B14F-4D97-AF65-F5344CB8AC3E}">
        <p14:creationId xmlns:p14="http://schemas.microsoft.com/office/powerpoint/2010/main" val="499955028"/>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Μαθηματική δραστηριότητα των μαθητών</a:t>
            </a:r>
            <a:endParaRPr lang="el-GR" dirty="0"/>
          </a:p>
        </p:txBody>
      </p:sp>
      <p:sp>
        <p:nvSpPr>
          <p:cNvPr id="3" name="Θέση περιεχομένου 2"/>
          <p:cNvSpPr>
            <a:spLocks noGrp="1"/>
          </p:cNvSpPr>
          <p:nvPr>
            <p:ph idx="1"/>
          </p:nvPr>
        </p:nvSpPr>
        <p:spPr/>
        <p:txBody>
          <a:bodyPr>
            <a:normAutofit lnSpcReduction="10000"/>
          </a:bodyPr>
          <a:lstStyle/>
          <a:p>
            <a:r>
              <a:rPr lang="el-GR" altLang="el-GR" dirty="0"/>
              <a:t>Οι μαθητές συνδέουν τη λεκτική έκφραση «εντός- εναλλάξ» με τη χωρική αναπαράσταση κάποιων γωνιών που είναι εντός εναλλάξ (με τη χωρική έννοια) αλλά όχι ίσες</a:t>
            </a:r>
          </a:p>
          <a:p>
            <a:r>
              <a:rPr lang="el-GR" altLang="el-GR" dirty="0"/>
              <a:t>Ευκαιρία για εννοιολογική εμβάθυνση του ρόλου της μεταφοράς γωνιών μέσω παραλλήλων ευθειών που δεν αξιοποιήθηκε στη διδασκαλία</a:t>
            </a:r>
          </a:p>
        </p:txBody>
      </p:sp>
    </p:spTree>
    <p:extLst>
      <p:ext uri="{BB962C8B-B14F-4D97-AF65-F5344CB8AC3E}">
        <p14:creationId xmlns:p14="http://schemas.microsoft.com/office/powerpoint/2010/main" val="1040499444"/>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Τι προκύπτει από την ανάλυση των παραπάνω παραδειγμάτων;</a:t>
            </a:r>
            <a:endParaRPr lang="el-GR" dirty="0"/>
          </a:p>
        </p:txBody>
      </p:sp>
      <p:sp>
        <p:nvSpPr>
          <p:cNvPr id="3" name="Θέση περιεχομένου 2"/>
          <p:cNvSpPr>
            <a:spLocks noGrp="1"/>
          </p:cNvSpPr>
          <p:nvPr>
            <p:ph idx="1"/>
          </p:nvPr>
        </p:nvSpPr>
        <p:spPr/>
        <p:txBody>
          <a:bodyPr>
            <a:normAutofit fontScale="77500" lnSpcReduction="20000"/>
          </a:bodyPr>
          <a:lstStyle/>
          <a:p>
            <a:r>
              <a:rPr lang="el-GR" altLang="el-GR" dirty="0"/>
              <a:t>Η «δραστηριότητα» μετασχηματίζεται από τις επιλογές και τις αποφάσεις του εκπαιδευτικού που φαίνεται να </a:t>
            </a:r>
            <a:r>
              <a:rPr lang="el-GR" altLang="el-GR" dirty="0" err="1"/>
              <a:t>οριοθετούνται</a:t>
            </a:r>
            <a:r>
              <a:rPr lang="el-GR" altLang="el-GR" dirty="0"/>
              <a:t> από το τι ο ίδιος θεωρεί σημαντικό ως μαθηματική δραστηριότητα</a:t>
            </a:r>
          </a:p>
          <a:p>
            <a:r>
              <a:rPr lang="el-GR" altLang="el-GR" dirty="0"/>
              <a:t>Ο παραπάνω ισχυρισμός θέλει περαιτέρω υποστήριξη μέσα από τις ερμηνείες που ο ίδιος ο εκπαιδευτικός δίνει για τις επιλογές του</a:t>
            </a:r>
          </a:p>
          <a:p>
            <a:r>
              <a:rPr lang="el-GR" altLang="el-GR" dirty="0"/>
              <a:t>Ενώ υπάρχουν περιπτώσεις όπου οι μαθητές εμπλέκονται σε ουσιαστική μαθηματική δραστηριότητα, φαίνεται ότι σε κάποιες περιπτώσεις περιορίζεται λόγω του τρόπου διαχείρισης από τον καθηγητή</a:t>
            </a:r>
          </a:p>
          <a:p>
            <a:r>
              <a:rPr lang="el-GR" altLang="el-GR" dirty="0"/>
              <a:t>Υπάρχουν επίσης «χαμένες ευκαιρίες» εμπλοκής των μαθητών σε «πλούσια» μαθηματική </a:t>
            </a:r>
            <a:r>
              <a:rPr lang="el-GR" altLang="el-GR" dirty="0" smtClean="0"/>
              <a:t>δραστηριότητα</a:t>
            </a:r>
            <a:endParaRPr lang="el-GR" altLang="el-GR" dirty="0"/>
          </a:p>
        </p:txBody>
      </p:sp>
    </p:spTree>
    <p:extLst>
      <p:ext uri="{BB962C8B-B14F-4D97-AF65-F5344CB8AC3E}">
        <p14:creationId xmlns:p14="http://schemas.microsoft.com/office/powerpoint/2010/main" val="3035367714"/>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dirty="0"/>
              <a:t>Ερωτήματα προς διερεύνηση</a:t>
            </a:r>
            <a:endParaRPr lang="el-GR" dirty="0"/>
          </a:p>
        </p:txBody>
      </p:sp>
      <p:sp>
        <p:nvSpPr>
          <p:cNvPr id="3" name="Θέση περιεχομένου 2"/>
          <p:cNvSpPr>
            <a:spLocks noGrp="1"/>
          </p:cNvSpPr>
          <p:nvPr>
            <p:ph idx="1"/>
          </p:nvPr>
        </p:nvSpPr>
        <p:spPr/>
        <p:txBody>
          <a:bodyPr>
            <a:normAutofit fontScale="92500" lnSpcReduction="10000"/>
          </a:bodyPr>
          <a:lstStyle/>
          <a:p>
            <a:r>
              <a:rPr lang="el-GR" altLang="el-GR" dirty="0"/>
              <a:t>Μπορούμε να εντοπίσουμε τρόπους διαχείρισης της «δραστηριότητας» στην τάξη οι οποίοι να υποστηρίζουν  πλούσια μαθηματική δραστηριότητα των μαθητών;</a:t>
            </a:r>
          </a:p>
          <a:p>
            <a:r>
              <a:rPr lang="el-GR" altLang="el-GR" dirty="0"/>
              <a:t>Ποια μοντέλα ανάλυσης μπορούν να συνδέσουν τη δραστηριότητα όπως υπάρχει στο σχολικό βιβλίο, τον τρόπο που ερμηνεύεται και υλοποιείται από τον εκπαιδευτικό και το είδος της μαθηματικής δραστηριότητας στην οποία τελικά εμπλέκεται ο ίδιος ο μαθητής; </a:t>
            </a:r>
          </a:p>
        </p:txBody>
      </p:sp>
    </p:spTree>
    <p:extLst>
      <p:ext uri="{BB962C8B-B14F-4D97-AF65-F5344CB8AC3E}">
        <p14:creationId xmlns:p14="http://schemas.microsoft.com/office/powerpoint/2010/main" val="3953159644"/>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dirty="0"/>
              <a:t>Πηγές μαθηματικής πρόκλησης</a:t>
            </a:r>
            <a:endParaRPr lang="el-GR" dirty="0"/>
          </a:p>
        </p:txBody>
      </p:sp>
      <p:sp>
        <p:nvSpPr>
          <p:cNvPr id="3" name="Θέση περιεχομένου 2"/>
          <p:cNvSpPr>
            <a:spLocks noGrp="1"/>
          </p:cNvSpPr>
          <p:nvPr>
            <p:ph idx="1"/>
          </p:nvPr>
        </p:nvSpPr>
        <p:spPr/>
        <p:txBody>
          <a:bodyPr>
            <a:normAutofit/>
          </a:bodyPr>
          <a:lstStyle/>
          <a:p>
            <a:r>
              <a:rPr lang="el-GR" altLang="el-GR" dirty="0"/>
              <a:t>Ένα μαθηματικό πρόβλημα – δραστηριότητα</a:t>
            </a:r>
          </a:p>
          <a:p>
            <a:r>
              <a:rPr lang="el-GR" altLang="el-GR" dirty="0"/>
              <a:t>Οι ερωτήσεις και τα παραδείγματα που θέτει ο καθηγητής</a:t>
            </a:r>
          </a:p>
          <a:p>
            <a:r>
              <a:rPr lang="el-GR" altLang="el-GR" dirty="0"/>
              <a:t>Οι απαντήσεις και οι ερωτήσεις των μαθητών</a:t>
            </a:r>
          </a:p>
        </p:txBody>
      </p:sp>
    </p:spTree>
    <p:extLst>
      <p:ext uri="{BB962C8B-B14F-4D97-AF65-F5344CB8AC3E}">
        <p14:creationId xmlns:p14="http://schemas.microsoft.com/office/powerpoint/2010/main" val="1352641486"/>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Τι είναι μαθηματική δραστηριότητα;</a:t>
            </a:r>
          </a:p>
        </p:txBody>
      </p:sp>
      <p:sp>
        <p:nvSpPr>
          <p:cNvPr id="3" name="Θέση περιεχομένου 2"/>
          <p:cNvSpPr>
            <a:spLocks noGrp="1"/>
          </p:cNvSpPr>
          <p:nvPr>
            <p:ph idx="1"/>
          </p:nvPr>
        </p:nvSpPr>
        <p:spPr/>
        <p:txBody>
          <a:bodyPr>
            <a:normAutofit/>
          </a:bodyPr>
          <a:lstStyle/>
          <a:p>
            <a:r>
              <a:rPr lang="el-GR" altLang="el-GR" dirty="0"/>
              <a:t>Αρχικά αντιμετωπίζεται ως εύρεση των διαστάσεων της μαθηματικής γνώσης</a:t>
            </a:r>
          </a:p>
          <a:p>
            <a:pPr lvl="1"/>
            <a:r>
              <a:rPr lang="el-GR" altLang="el-GR" dirty="0"/>
              <a:t>Διαδικαστική  - Εννοιολογική</a:t>
            </a:r>
          </a:p>
          <a:p>
            <a:pPr lvl="1"/>
            <a:r>
              <a:rPr lang="el-GR" altLang="el-GR" dirty="0" err="1"/>
              <a:t>Εργαλειακή</a:t>
            </a:r>
            <a:r>
              <a:rPr lang="el-GR" altLang="el-GR" dirty="0"/>
              <a:t> – Σχεσιακή</a:t>
            </a:r>
          </a:p>
          <a:p>
            <a:endParaRPr lang="el-GR" altLang="el-GR" dirty="0"/>
          </a:p>
          <a:p>
            <a:pPr>
              <a:buNone/>
            </a:pPr>
            <a:r>
              <a:rPr lang="el-GR" altLang="el-GR" dirty="0"/>
              <a:t>Μετακίνηση από μια αντίληψη διχοτομική σε μια αντίληψη συνύπαρξης</a:t>
            </a:r>
          </a:p>
          <a:p>
            <a:pPr lvl="1"/>
            <a:endParaRPr lang="el-GR" altLang="el-GR" dirty="0"/>
          </a:p>
        </p:txBody>
      </p:sp>
    </p:spTree>
    <p:extLst>
      <p:ext uri="{BB962C8B-B14F-4D97-AF65-F5344CB8AC3E}">
        <p14:creationId xmlns:p14="http://schemas.microsoft.com/office/powerpoint/2010/main" val="2277597660"/>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Μια στροφή στη φύση της μαθηματικής δραστηριότητας</a:t>
            </a:r>
          </a:p>
        </p:txBody>
      </p:sp>
      <p:sp>
        <p:nvSpPr>
          <p:cNvPr id="3" name="Θέση περιεχομένου 2"/>
          <p:cNvSpPr>
            <a:spLocks noGrp="1"/>
          </p:cNvSpPr>
          <p:nvPr>
            <p:ph idx="1"/>
          </p:nvPr>
        </p:nvSpPr>
        <p:spPr/>
        <p:txBody>
          <a:bodyPr>
            <a:normAutofit/>
          </a:bodyPr>
          <a:lstStyle/>
          <a:p>
            <a:r>
              <a:rPr lang="el-GR" altLang="el-GR" dirty="0"/>
              <a:t>Η μαθηματική δραστηριότητα επεκτείνεται πέρα από τις μορφές της γνώσης στην ίδια τη μαθηματική πρακτική.</a:t>
            </a:r>
          </a:p>
        </p:txBody>
      </p:sp>
    </p:spTree>
    <p:extLst>
      <p:ext uri="{BB962C8B-B14F-4D97-AF65-F5344CB8AC3E}">
        <p14:creationId xmlns:p14="http://schemas.microsoft.com/office/powerpoint/2010/main" val="122293000"/>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dirty="0"/>
              <a:t>Δημιουργία συνδέσεων</a:t>
            </a:r>
            <a:endParaRPr lang="el-GR" dirty="0"/>
          </a:p>
        </p:txBody>
      </p:sp>
      <p:sp>
        <p:nvSpPr>
          <p:cNvPr id="3" name="Θέση περιεχομένου 2"/>
          <p:cNvSpPr>
            <a:spLocks noGrp="1"/>
          </p:cNvSpPr>
          <p:nvPr>
            <p:ph idx="1"/>
          </p:nvPr>
        </p:nvSpPr>
        <p:spPr/>
        <p:txBody>
          <a:bodyPr>
            <a:normAutofit/>
          </a:bodyPr>
          <a:lstStyle/>
          <a:p>
            <a:r>
              <a:rPr lang="el-GR" altLang="el-GR" dirty="0"/>
              <a:t>Συνδέσεις ανάμεσα σε οπτικές και συμβολικές μορφές συναρτησιακών σχέσεων</a:t>
            </a:r>
          </a:p>
          <a:p>
            <a:r>
              <a:rPr lang="el-GR" altLang="el-GR" dirty="0"/>
              <a:t>Οι μαθηματικές σημασίες προέρχονται από αυτές τις συνδέσεις</a:t>
            </a:r>
          </a:p>
          <a:p>
            <a:r>
              <a:rPr lang="el-GR" altLang="el-GR" dirty="0"/>
              <a:t>Οι ίδιοι οι μαθηματικοί  ερευνητές κάνουν συνδέσεις</a:t>
            </a:r>
          </a:p>
        </p:txBody>
      </p:sp>
    </p:spTree>
    <p:extLst>
      <p:ext uri="{BB962C8B-B14F-4D97-AF65-F5344CB8AC3E}">
        <p14:creationId xmlns:p14="http://schemas.microsoft.com/office/powerpoint/2010/main" val="3905771723"/>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dirty="0"/>
              <a:t>«Δυναμικοί Συλλογισμοί</a:t>
            </a:r>
            <a:r>
              <a:rPr lang="el-GR" altLang="el-GR" dirty="0" smtClean="0"/>
              <a:t>»</a:t>
            </a:r>
            <a:r>
              <a:rPr lang="en-US" altLang="el-GR" dirty="0" smtClean="0"/>
              <a:t> (1/2)</a:t>
            </a:r>
            <a:endParaRPr lang="el-GR" dirty="0"/>
          </a:p>
        </p:txBody>
      </p:sp>
      <p:sp>
        <p:nvSpPr>
          <p:cNvPr id="3" name="Θέση περιεχομένου 2"/>
          <p:cNvSpPr>
            <a:spLocks noGrp="1"/>
          </p:cNvSpPr>
          <p:nvPr>
            <p:ph idx="1"/>
          </p:nvPr>
        </p:nvSpPr>
        <p:spPr/>
        <p:txBody>
          <a:bodyPr>
            <a:normAutofit fontScale="92500"/>
          </a:bodyPr>
          <a:lstStyle/>
          <a:p>
            <a:r>
              <a:rPr lang="el-GR" altLang="el-GR" dirty="0"/>
              <a:t>Ένα πρόβλημα αντιμετωπίζεται ως μια δυναμική διαδικασία και όχι ως μια στατική κατάσταση</a:t>
            </a:r>
          </a:p>
          <a:p>
            <a:r>
              <a:rPr lang="el-GR" altLang="el-GR" dirty="0"/>
              <a:t>Το πρόβλημα είναι να κατασκευάσουμε ένα ισοσκελές τρίγωνο αν ξέρουμε τη μια πλευρά του και τις προσκείμενες γωνίες της.</a:t>
            </a:r>
          </a:p>
          <a:p>
            <a:r>
              <a:rPr lang="el-GR" altLang="el-GR" dirty="0"/>
              <a:t>«Ξέρω ότι αν δύο άνθρωποι περπατούν από τις άκρες αυτής της πλευράς με ίσες γωνίες όταν συναντηθούν θα έχουν κάνει την ίδια απόσταση» (μαθήτρια 14 χρονών)</a:t>
            </a:r>
          </a:p>
        </p:txBody>
      </p:sp>
    </p:spTree>
    <p:extLst>
      <p:ext uri="{BB962C8B-B14F-4D97-AF65-F5344CB8AC3E}">
        <p14:creationId xmlns:p14="http://schemas.microsoft.com/office/powerpoint/2010/main" val="1374106222"/>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dirty="0"/>
              <a:t>«Δυναμικοί Συλλογισμοί</a:t>
            </a:r>
            <a:r>
              <a:rPr lang="el-GR" altLang="el-GR" dirty="0" smtClean="0"/>
              <a:t>»</a:t>
            </a:r>
            <a:r>
              <a:rPr lang="en-US" altLang="el-GR" dirty="0" smtClean="0"/>
              <a:t> (2/2)</a:t>
            </a:r>
            <a:endParaRPr lang="el-GR" dirty="0"/>
          </a:p>
        </p:txBody>
      </p:sp>
      <p:sp>
        <p:nvSpPr>
          <p:cNvPr id="3" name="Θέση περιεχομένου 2"/>
          <p:cNvSpPr>
            <a:spLocks noGrp="1"/>
          </p:cNvSpPr>
          <p:nvPr>
            <p:ph idx="1"/>
          </p:nvPr>
        </p:nvSpPr>
        <p:spPr/>
        <p:txBody>
          <a:bodyPr>
            <a:normAutofit/>
          </a:bodyPr>
          <a:lstStyle/>
          <a:p>
            <a:r>
              <a:rPr lang="el-GR" altLang="el-GR" dirty="0"/>
              <a:t>Ο συλλογισμός της δεν είναι επαγωγικός, δεν είναι παραγωγικός είναι μετασχηματιστικός.</a:t>
            </a:r>
          </a:p>
          <a:p>
            <a:r>
              <a:rPr lang="el-GR" altLang="el-GR" dirty="0"/>
              <a:t>Η μαθήτρια σκέφτηκε δύο ιδέες, η μια ήταν η ισότητα των γωνιών και η άλλη των πλευρών αλλά συνδετικά.</a:t>
            </a:r>
          </a:p>
          <a:p>
            <a:r>
              <a:rPr lang="el-GR" altLang="el-GR" dirty="0"/>
              <a:t>Αποκτά κάποιος μια αίσθηση πώς το σύστημα δουλεύει</a:t>
            </a:r>
          </a:p>
        </p:txBody>
      </p:sp>
    </p:spTree>
    <p:extLst>
      <p:ext uri="{BB962C8B-B14F-4D97-AF65-F5344CB8AC3E}">
        <p14:creationId xmlns:p14="http://schemas.microsoft.com/office/powerpoint/2010/main" val="219651930"/>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dirty="0"/>
              <a:t>Μαθηματικές διαδικασίες</a:t>
            </a:r>
            <a:endParaRPr lang="el-GR" dirty="0"/>
          </a:p>
        </p:txBody>
      </p:sp>
      <p:sp>
        <p:nvSpPr>
          <p:cNvPr id="3" name="Θέση περιεχομένου 2"/>
          <p:cNvSpPr>
            <a:spLocks noGrp="1"/>
          </p:cNvSpPr>
          <p:nvPr>
            <p:ph idx="1"/>
          </p:nvPr>
        </p:nvSpPr>
        <p:spPr/>
        <p:txBody>
          <a:bodyPr>
            <a:normAutofit fontScale="92500" lnSpcReduction="10000"/>
          </a:bodyPr>
          <a:lstStyle/>
          <a:p>
            <a:r>
              <a:rPr lang="el-GR" altLang="el-GR" dirty="0"/>
              <a:t>Όταν ο μαθητής επεξεργάζεται και αναλύει δεδομένα αποκτά «συνήθειες» όπως</a:t>
            </a:r>
          </a:p>
          <a:p>
            <a:pPr lvl="1"/>
            <a:r>
              <a:rPr lang="el-GR" altLang="el-GR" dirty="0"/>
              <a:t>Θέτει ερωτήσεις</a:t>
            </a:r>
          </a:p>
          <a:p>
            <a:pPr lvl="1"/>
            <a:r>
              <a:rPr lang="el-GR" altLang="el-GR" dirty="0"/>
              <a:t>Αναπαριστά</a:t>
            </a:r>
          </a:p>
          <a:p>
            <a:pPr lvl="1"/>
            <a:r>
              <a:rPr lang="el-GR" altLang="el-GR" dirty="0"/>
              <a:t>Καταλήγει σε συμπεράσματα</a:t>
            </a:r>
          </a:p>
          <a:p>
            <a:pPr lvl="1"/>
            <a:r>
              <a:rPr lang="el-GR" altLang="el-GR" dirty="0"/>
              <a:t>Επικοινωνεί τα αποτελέσματα</a:t>
            </a:r>
          </a:p>
          <a:p>
            <a:r>
              <a:rPr lang="el-GR" altLang="el-GR" dirty="0"/>
              <a:t>Βασική ενέργεια «να κοιτά ο μαθητής ολικά μια γραφική παράσταση ώστε να διακρίνει μοτίβα και γενικεύσεις»</a:t>
            </a:r>
          </a:p>
          <a:p>
            <a:endParaRPr lang="el-GR" altLang="el-GR" dirty="0"/>
          </a:p>
        </p:txBody>
      </p:sp>
    </p:spTree>
    <p:extLst>
      <p:ext uri="{BB962C8B-B14F-4D97-AF65-F5344CB8AC3E}">
        <p14:creationId xmlns:p14="http://schemas.microsoft.com/office/powerpoint/2010/main" val="39298505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Συνδέοντας τη </a:t>
            </a:r>
            <a:r>
              <a:rPr lang="el-GR" altLang="el-GR" dirty="0" err="1"/>
              <a:t>μικροκλίμακα</a:t>
            </a:r>
            <a:r>
              <a:rPr lang="el-GR" altLang="el-GR" dirty="0"/>
              <a:t> με τη </a:t>
            </a:r>
            <a:r>
              <a:rPr lang="el-GR" altLang="el-GR" dirty="0" err="1"/>
              <a:t>μακροκλίμακα</a:t>
            </a:r>
            <a:r>
              <a:rPr lang="el-GR" altLang="el-GR" dirty="0"/>
              <a:t> της τάξης</a:t>
            </a:r>
            <a:endParaRPr lang="el-GR" dirty="0"/>
          </a:p>
        </p:txBody>
      </p:sp>
      <p:pic>
        <p:nvPicPr>
          <p:cNvPr id="5" name="Picture 4"/>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1907704" y="1628800"/>
            <a:ext cx="5962650" cy="4019550"/>
          </a:xfrm>
          <a:noFill/>
        </p:spPr>
      </p:pic>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Μετακίνηση από τις μαθηματικές πρακτικές σε μορφές γνώσης</a:t>
            </a:r>
          </a:p>
        </p:txBody>
      </p:sp>
      <p:sp>
        <p:nvSpPr>
          <p:cNvPr id="3" name="Θέση περιεχομένου 2"/>
          <p:cNvSpPr>
            <a:spLocks noGrp="1"/>
          </p:cNvSpPr>
          <p:nvPr>
            <p:ph idx="1"/>
          </p:nvPr>
        </p:nvSpPr>
        <p:spPr/>
        <p:txBody>
          <a:bodyPr>
            <a:normAutofit/>
          </a:bodyPr>
          <a:lstStyle/>
          <a:p>
            <a:r>
              <a:rPr lang="el-GR" altLang="el-GR" dirty="0"/>
              <a:t>Τυπική – οπτική γνώση</a:t>
            </a:r>
          </a:p>
          <a:p>
            <a:r>
              <a:rPr lang="el-GR" altLang="el-GR" dirty="0"/>
              <a:t>Γνώση του «τι» του «γιατί» του «πώς»</a:t>
            </a:r>
          </a:p>
          <a:p>
            <a:r>
              <a:rPr lang="el-GR" altLang="el-GR" dirty="0"/>
              <a:t>Συλλογισμός – επικοινωνία</a:t>
            </a:r>
          </a:p>
          <a:p>
            <a:r>
              <a:rPr lang="el-GR" altLang="el-GR" dirty="0"/>
              <a:t>Η γνώση αναπτύσσεται παράλληλα με πεποιθήσεις, στάσεις, συνήθειες</a:t>
            </a:r>
          </a:p>
        </p:txBody>
      </p:sp>
    </p:spTree>
    <p:extLst>
      <p:ext uri="{BB962C8B-B14F-4D97-AF65-F5344CB8AC3E}">
        <p14:creationId xmlns:p14="http://schemas.microsoft.com/office/powerpoint/2010/main" val="1606087789"/>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sz="3200" dirty="0"/>
              <a:t>Πως προκαλούνται τα ποιοτικά αυτά χαρακτηριστικά της μαθηματικής γνώσης</a:t>
            </a:r>
            <a:r>
              <a:rPr lang="el-GR" sz="3200" dirty="0" smtClean="0"/>
              <a:t>;</a:t>
            </a:r>
            <a:r>
              <a:rPr lang="en-US" sz="3200" dirty="0" smtClean="0"/>
              <a:t> (1/2)</a:t>
            </a:r>
            <a:endParaRPr lang="el-GR" sz="3200" dirty="0"/>
          </a:p>
        </p:txBody>
      </p:sp>
      <p:sp>
        <p:nvSpPr>
          <p:cNvPr id="3" name="Θέση περιεχομένου 2"/>
          <p:cNvSpPr>
            <a:spLocks noGrp="1"/>
          </p:cNvSpPr>
          <p:nvPr>
            <p:ph idx="1"/>
          </p:nvPr>
        </p:nvSpPr>
        <p:spPr/>
        <p:txBody>
          <a:bodyPr>
            <a:normAutofit fontScale="92500"/>
          </a:bodyPr>
          <a:lstStyle/>
          <a:p>
            <a:r>
              <a:rPr lang="el-GR" altLang="el-GR" dirty="0"/>
              <a:t>Μέσα από τη</a:t>
            </a:r>
            <a:r>
              <a:rPr lang="en-US" altLang="el-GR" dirty="0"/>
              <a:t> </a:t>
            </a:r>
            <a:r>
              <a:rPr lang="el-GR" altLang="el-GR" dirty="0"/>
              <a:t>χρήση κατάλληλων προβλημάτων</a:t>
            </a:r>
          </a:p>
          <a:p>
            <a:pPr lvl="1"/>
            <a:r>
              <a:rPr lang="el-GR" altLang="el-GR" dirty="0"/>
              <a:t>«ανοικτά» προβλήματα –διερευνήσεις</a:t>
            </a:r>
          </a:p>
          <a:p>
            <a:pPr lvl="1"/>
            <a:r>
              <a:rPr lang="el-GR" altLang="el-GR" dirty="0"/>
              <a:t>Θέση προβλημάτων από τους ίδιους τους μαθητές</a:t>
            </a:r>
          </a:p>
          <a:p>
            <a:pPr lvl="1"/>
            <a:r>
              <a:rPr lang="el-GR" altLang="el-GR" dirty="0"/>
              <a:t>Πραγματικές καταστάσεις – </a:t>
            </a:r>
            <a:r>
              <a:rPr lang="el-GR" altLang="el-GR" dirty="0" err="1"/>
              <a:t>Μαθηματικοποίηση</a:t>
            </a:r>
            <a:endParaRPr lang="el-GR" altLang="el-GR" dirty="0"/>
          </a:p>
          <a:p>
            <a:r>
              <a:rPr lang="el-GR" altLang="el-GR" dirty="0"/>
              <a:t>Μέσα από  κατάλληλη επικοινωνία στην τάξη</a:t>
            </a:r>
          </a:p>
          <a:p>
            <a:pPr lvl="1"/>
            <a:r>
              <a:rPr lang="el-GR" altLang="el-GR" dirty="0"/>
              <a:t>Ενθάρρυνση επιχειρηματολογίας – αιτιολόγησης</a:t>
            </a:r>
          </a:p>
          <a:p>
            <a:pPr lvl="1"/>
            <a:r>
              <a:rPr lang="el-GR" altLang="el-GR" dirty="0"/>
              <a:t>Διαπραγμάτευση του μαθηματικού νοήματος</a:t>
            </a:r>
          </a:p>
        </p:txBody>
      </p:sp>
    </p:spTree>
    <p:extLst>
      <p:ext uri="{BB962C8B-B14F-4D97-AF65-F5344CB8AC3E}">
        <p14:creationId xmlns:p14="http://schemas.microsoft.com/office/powerpoint/2010/main" val="2044817329"/>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sz="3600" dirty="0"/>
              <a:t>Πως προκαλούνται τα ποιοτικά αυτά χαρακτηριστικά της μαθηματικής γνώσης;</a:t>
            </a:r>
            <a:r>
              <a:rPr lang="en-US" sz="3600" dirty="0"/>
              <a:t> </a:t>
            </a:r>
            <a:r>
              <a:rPr lang="en-US" sz="3600" dirty="0" smtClean="0"/>
              <a:t>(2/2</a:t>
            </a:r>
            <a:r>
              <a:rPr lang="en-US" sz="3600" dirty="0"/>
              <a:t>)</a:t>
            </a:r>
            <a:endParaRPr lang="el-GR" dirty="0"/>
          </a:p>
        </p:txBody>
      </p:sp>
      <p:sp>
        <p:nvSpPr>
          <p:cNvPr id="3" name="Θέση περιεχομένου 2"/>
          <p:cNvSpPr>
            <a:spLocks noGrp="1"/>
          </p:cNvSpPr>
          <p:nvPr>
            <p:ph idx="1"/>
          </p:nvPr>
        </p:nvSpPr>
        <p:spPr/>
        <p:txBody>
          <a:bodyPr>
            <a:normAutofit/>
          </a:bodyPr>
          <a:lstStyle/>
          <a:p>
            <a:r>
              <a:rPr lang="el-GR" altLang="el-GR" dirty="0"/>
              <a:t>Μέσα από την εστίαση στον ίδιο το μαθητή</a:t>
            </a:r>
          </a:p>
          <a:p>
            <a:pPr lvl="1"/>
            <a:r>
              <a:rPr lang="el-GR" altLang="el-GR" dirty="0"/>
              <a:t>Γνωστικές διαστάσεις – Σκέψεις</a:t>
            </a:r>
          </a:p>
          <a:p>
            <a:pPr lvl="1"/>
            <a:r>
              <a:rPr lang="el-GR" altLang="el-GR" dirty="0"/>
              <a:t>Συναισθηματικές</a:t>
            </a:r>
          </a:p>
          <a:p>
            <a:pPr lvl="1"/>
            <a:endParaRPr lang="el-GR" altLang="el-GR" dirty="0"/>
          </a:p>
          <a:p>
            <a:r>
              <a:rPr lang="el-GR" altLang="el-GR" dirty="0"/>
              <a:t>Ο συνδυασμός των παραπάνω μπορούν να δημιουργήσουν μια μαθηματική πρόκληση στην τάξη που να έχει νόημα για τον ίδιο το μαθητή</a:t>
            </a:r>
          </a:p>
        </p:txBody>
      </p:sp>
    </p:spTree>
    <p:extLst>
      <p:ext uri="{BB962C8B-B14F-4D97-AF65-F5344CB8AC3E}">
        <p14:creationId xmlns:p14="http://schemas.microsoft.com/office/powerpoint/2010/main" val="3219122999"/>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Πλαίσιο ανάλυσης της διδασκαλίας </a:t>
            </a:r>
            <a:endParaRPr lang="el-GR" dirty="0"/>
          </a:p>
        </p:txBody>
      </p:sp>
      <p:sp>
        <p:nvSpPr>
          <p:cNvPr id="5" name="2 - Θέση περιεχομένου"/>
          <p:cNvSpPr>
            <a:spLocks noGrp="1"/>
          </p:cNvSpPr>
          <p:nvPr>
            <p:ph idx="1"/>
          </p:nvPr>
        </p:nvSpPr>
        <p:spPr>
          <a:xfrm>
            <a:off x="457200" y="1600200"/>
            <a:ext cx="8229600" cy="4525963"/>
          </a:xfrm>
        </p:spPr>
        <p:txBody>
          <a:bodyPr/>
          <a:lstStyle/>
          <a:p>
            <a:pPr eaLnBrk="1" hangingPunct="1"/>
            <a:r>
              <a:rPr lang="el-GR" altLang="el-GR" dirty="0" smtClean="0"/>
              <a:t>  		Διαχείριση της μάθησης</a:t>
            </a:r>
          </a:p>
          <a:p>
            <a:pPr eaLnBrk="1" hangingPunct="1"/>
            <a:endParaRPr lang="el-GR" altLang="el-GR" dirty="0" smtClean="0"/>
          </a:p>
          <a:p>
            <a:pPr eaLnBrk="1" hangingPunct="1"/>
            <a:endParaRPr lang="el-GR" altLang="el-GR" dirty="0" smtClean="0"/>
          </a:p>
          <a:p>
            <a:pPr eaLnBrk="1" hangingPunct="1"/>
            <a:endParaRPr lang="el-GR" altLang="el-GR" dirty="0" smtClean="0"/>
          </a:p>
          <a:p>
            <a:pPr eaLnBrk="1" hangingPunct="1"/>
            <a:r>
              <a:rPr lang="el-GR" altLang="el-GR" dirty="0" smtClean="0"/>
              <a:t>Ευαισθησία				Μαθηματική</a:t>
            </a:r>
          </a:p>
          <a:p>
            <a:pPr eaLnBrk="1" hangingPunct="1"/>
            <a:r>
              <a:rPr lang="el-GR" altLang="el-GR" dirty="0" smtClean="0"/>
              <a:t>στους μαθητές			πρόκληση</a:t>
            </a:r>
          </a:p>
        </p:txBody>
      </p:sp>
      <p:cxnSp>
        <p:nvCxnSpPr>
          <p:cNvPr id="6" name="4 - Ευθύγραμμο βέλος σύνδεσης"/>
          <p:cNvCxnSpPr/>
          <p:nvPr/>
        </p:nvCxnSpPr>
        <p:spPr>
          <a:xfrm rot="10800000" flipV="1">
            <a:off x="1785938" y="2214563"/>
            <a:ext cx="2071687" cy="1643062"/>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7" name="6 - Ευθύγραμμο βέλος σύνδεσης"/>
          <p:cNvCxnSpPr/>
          <p:nvPr/>
        </p:nvCxnSpPr>
        <p:spPr>
          <a:xfrm>
            <a:off x="4572000" y="2286000"/>
            <a:ext cx="1643063" cy="15001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8" name="8 - Ευθύγραμμο βέλος σύνδεσης"/>
          <p:cNvCxnSpPr/>
          <p:nvPr/>
        </p:nvCxnSpPr>
        <p:spPr>
          <a:xfrm>
            <a:off x="3286125" y="4429125"/>
            <a:ext cx="2643188" cy="15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90031723"/>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dirty="0"/>
              <a:t>Παράδειγμα </a:t>
            </a:r>
            <a:endParaRPr lang="el-GR" dirty="0"/>
          </a:p>
        </p:txBody>
      </p:sp>
      <p:sp>
        <p:nvSpPr>
          <p:cNvPr id="3" name="Θέση περιεχομένου 2"/>
          <p:cNvSpPr>
            <a:spLocks noGrp="1"/>
          </p:cNvSpPr>
          <p:nvPr>
            <p:ph idx="1"/>
          </p:nvPr>
        </p:nvSpPr>
        <p:spPr/>
        <p:txBody>
          <a:bodyPr>
            <a:normAutofit/>
          </a:bodyPr>
          <a:lstStyle/>
          <a:p>
            <a:r>
              <a:rPr lang="el-GR" altLang="el-GR" dirty="0"/>
              <a:t>Πλαίσιο: Η μελέτη της διδασκαλίας της Ανάλυσης στην τάξη. Τάξη: </a:t>
            </a:r>
            <a:r>
              <a:rPr lang="en-US" altLang="el-GR" dirty="0"/>
              <a:t>B</a:t>
            </a:r>
            <a:r>
              <a:rPr lang="el-GR" altLang="el-GR" dirty="0"/>
              <a:t>΄ Λυκείου</a:t>
            </a:r>
            <a:r>
              <a:rPr lang="en-US" altLang="el-GR" dirty="0"/>
              <a:t>, </a:t>
            </a:r>
            <a:r>
              <a:rPr lang="el-GR" altLang="el-GR" dirty="0"/>
              <a:t>Θετική Κατεύθυνση, Κύπρος</a:t>
            </a:r>
          </a:p>
        </p:txBody>
      </p:sp>
    </p:spTree>
    <p:extLst>
      <p:ext uri="{BB962C8B-B14F-4D97-AF65-F5344CB8AC3E}">
        <p14:creationId xmlns:p14="http://schemas.microsoft.com/office/powerpoint/2010/main" val="2944819900"/>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Εισαγωγή της έννοιας της συνέχειας</a:t>
            </a:r>
          </a:p>
        </p:txBody>
      </p:sp>
      <p:sp>
        <p:nvSpPr>
          <p:cNvPr id="3" name="Θέση περιεχομένου 2"/>
          <p:cNvSpPr>
            <a:spLocks noGrp="1"/>
          </p:cNvSpPr>
          <p:nvPr>
            <p:ph idx="1"/>
          </p:nvPr>
        </p:nvSpPr>
        <p:spPr/>
        <p:txBody>
          <a:bodyPr>
            <a:normAutofit fontScale="70000" lnSpcReduction="20000"/>
          </a:bodyPr>
          <a:lstStyle/>
          <a:p>
            <a:pPr marL="365760" indent="-256032">
              <a:buClr>
                <a:schemeClr val="accent3"/>
              </a:buClr>
              <a:buFont typeface="Georgia"/>
              <a:buChar char="•"/>
              <a:defRPr/>
            </a:pPr>
            <a:r>
              <a:rPr lang="el-GR" dirty="0"/>
              <a:t>Η καθηγήτρια εισάγει στην έννοια της συνέχειας μέσα από μια διαισθητική προσέγγιση . Δίνει στους μαθητές φύλλο εργασίας με διάφορες δραστηριότητες.</a:t>
            </a:r>
          </a:p>
          <a:p>
            <a:pPr marL="365760" indent="-256032">
              <a:buClr>
                <a:schemeClr val="accent3"/>
              </a:buClr>
              <a:buFont typeface="Georgia"/>
              <a:buChar char="•"/>
              <a:defRPr/>
            </a:pPr>
            <a:r>
              <a:rPr lang="el-GR" dirty="0"/>
              <a:t>Δραστηριότητα 1: Να σχεδιάσουν οι μαθητές τη γραφική παράσταση μια συνάρτησης που συνδέει το ύψος ενός αεροπλάνου που μετακινείται από μια πόλη Α σε μια πόλη Β με το χρόνο.</a:t>
            </a:r>
          </a:p>
          <a:p>
            <a:pPr marL="365760" indent="-256032">
              <a:buClr>
                <a:schemeClr val="accent3"/>
              </a:buClr>
              <a:buFont typeface="Georgia"/>
              <a:buChar char="•"/>
              <a:defRPr/>
            </a:pPr>
            <a:r>
              <a:rPr lang="el-GR" dirty="0"/>
              <a:t>Δραστηριότητα 2: Να σχεδιάσουν τη γραφική παράσταση της συνάρτησης που συνδέει το κόστος ταχυδρόμησης ενός δέματος με το βάρος.</a:t>
            </a:r>
          </a:p>
          <a:p>
            <a:pPr marL="365760" indent="-256032">
              <a:buClr>
                <a:schemeClr val="accent3"/>
              </a:buClr>
              <a:buFont typeface="Georgia"/>
              <a:buChar char="•"/>
              <a:defRPr/>
            </a:pPr>
            <a:r>
              <a:rPr lang="el-GR" dirty="0"/>
              <a:t>Να συγκρίνουν τις δύο γραφικές παραστάσεις</a:t>
            </a:r>
          </a:p>
          <a:p>
            <a:pPr marL="365760" indent="-256032">
              <a:buClr>
                <a:schemeClr val="accent3"/>
              </a:buClr>
              <a:buFont typeface="Georgia"/>
              <a:buChar char="•"/>
              <a:defRPr/>
            </a:pPr>
            <a:r>
              <a:rPr lang="el-GR" dirty="0"/>
              <a:t>Εισαγωγή του όρου «συνέχεια», αναζήτηση του ορισμού από ένα κοινό λεξικό και της χρήσης του στην καθημερινή ζωή</a:t>
            </a:r>
          </a:p>
          <a:p>
            <a:pPr marL="365760" indent="-256032">
              <a:buClr>
                <a:schemeClr val="accent3"/>
              </a:buClr>
              <a:buFont typeface="Georgia"/>
              <a:buChar char="•"/>
              <a:defRPr/>
            </a:pPr>
            <a:endParaRPr lang="el-GR" dirty="0"/>
          </a:p>
        </p:txBody>
      </p:sp>
    </p:spTree>
    <p:extLst>
      <p:ext uri="{BB962C8B-B14F-4D97-AF65-F5344CB8AC3E}">
        <p14:creationId xmlns:p14="http://schemas.microsoft.com/office/powerpoint/2010/main" val="1928170691"/>
      </p:ext>
    </p:ext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dirty="0"/>
              <a:t>Δραστηριότητα </a:t>
            </a:r>
            <a:r>
              <a:rPr lang="el-GR" altLang="el-GR" dirty="0" smtClean="0"/>
              <a:t>3</a:t>
            </a:r>
            <a:r>
              <a:rPr lang="en-US" altLang="el-GR" dirty="0" smtClean="0"/>
              <a:t> (1/4)</a:t>
            </a:r>
            <a:endParaRPr lang="el-GR" dirty="0"/>
          </a:p>
        </p:txBody>
      </p:sp>
      <p:sp>
        <p:nvSpPr>
          <p:cNvPr id="3" name="Θέση περιεχομένου 2"/>
          <p:cNvSpPr>
            <a:spLocks noGrp="1"/>
          </p:cNvSpPr>
          <p:nvPr>
            <p:ph idx="1"/>
          </p:nvPr>
        </p:nvSpPr>
        <p:spPr/>
        <p:txBody>
          <a:bodyPr>
            <a:normAutofit/>
          </a:bodyPr>
          <a:lstStyle/>
          <a:p>
            <a:pPr>
              <a:buNone/>
            </a:pPr>
            <a:r>
              <a:rPr lang="el-GR" altLang="el-GR" dirty="0"/>
              <a:t>Η καθηγήτρια ζητά από τους μαθητές να συγκρίνουν τα παρακάτω διαγράμματα</a:t>
            </a:r>
          </a:p>
          <a:p>
            <a:pPr>
              <a:buNone/>
            </a:pPr>
            <a:r>
              <a:rPr lang="el-GR" altLang="el-GR" dirty="0"/>
              <a:t>    (α)			(β)			(</a:t>
            </a:r>
            <a:r>
              <a:rPr lang="en-US" altLang="el-GR" dirty="0"/>
              <a:t>c) </a:t>
            </a:r>
            <a:endParaRPr lang="el-GR" altLang="el-GR" dirty="0"/>
          </a:p>
          <a:p>
            <a:pPr>
              <a:buNone/>
            </a:pPr>
            <a:r>
              <a:rPr lang="el-GR" altLang="el-GR" dirty="0"/>
              <a:t>		 </a:t>
            </a:r>
          </a:p>
          <a:p>
            <a:pPr>
              <a:buNone/>
            </a:pPr>
            <a:endParaRPr lang="el-GR" altLang="el-GR" dirty="0"/>
          </a:p>
        </p:txBody>
      </p:sp>
      <p:pic>
        <p:nvPicPr>
          <p:cNvPr id="4" name="4 - Εικόνα"/>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1199" y="3242250"/>
            <a:ext cx="2357437" cy="278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5 - Εικόνα"/>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91345" y="3385125"/>
            <a:ext cx="2500312" cy="2643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7 - Εικόνα"/>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49965" y="3291302"/>
            <a:ext cx="2259748" cy="27914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19891277"/>
      </p:ext>
    </p:ext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dirty="0"/>
              <a:t>Δραστηριότητα </a:t>
            </a:r>
            <a:r>
              <a:rPr lang="el-GR" altLang="el-GR" dirty="0" smtClean="0"/>
              <a:t>3</a:t>
            </a:r>
            <a:r>
              <a:rPr lang="en-US" altLang="el-GR" dirty="0" smtClean="0"/>
              <a:t> (2/4)</a:t>
            </a:r>
            <a:endParaRPr lang="el-GR" dirty="0"/>
          </a:p>
        </p:txBody>
      </p:sp>
      <p:sp>
        <p:nvSpPr>
          <p:cNvPr id="3" name="Θέση περιεχομένου 2"/>
          <p:cNvSpPr>
            <a:spLocks noGrp="1"/>
          </p:cNvSpPr>
          <p:nvPr>
            <p:ph idx="1"/>
          </p:nvPr>
        </p:nvSpPr>
        <p:spPr/>
        <p:txBody>
          <a:bodyPr>
            <a:normAutofit lnSpcReduction="10000"/>
          </a:bodyPr>
          <a:lstStyle/>
          <a:p>
            <a:r>
              <a:rPr lang="en-US" altLang="el-GR" dirty="0"/>
              <a:t>H </a:t>
            </a:r>
            <a:r>
              <a:rPr lang="el-GR" altLang="el-GR" dirty="0"/>
              <a:t>συζήτηση επικεντρώνεται στις γραφικές παραστάσεις β και </a:t>
            </a:r>
            <a:r>
              <a:rPr lang="en-US" altLang="el-GR" dirty="0"/>
              <a:t>c</a:t>
            </a:r>
            <a:r>
              <a:rPr lang="el-GR" altLang="el-GR" dirty="0"/>
              <a:t>.</a:t>
            </a:r>
          </a:p>
          <a:p>
            <a:pPr lvl="1"/>
            <a:r>
              <a:rPr lang="el-GR" altLang="el-GR" sz="2400" dirty="0" err="1"/>
              <a:t>Εκπ</a:t>
            </a:r>
            <a:r>
              <a:rPr lang="el-GR" altLang="el-GR" sz="2400" dirty="0"/>
              <a:t>.: Τι είναι το 3/2 για χ = 1;</a:t>
            </a:r>
          </a:p>
          <a:p>
            <a:pPr lvl="1">
              <a:buNone/>
            </a:pPr>
            <a:r>
              <a:rPr lang="el-GR" altLang="el-GR" sz="2400" dirty="0"/>
              <a:t>Η συζήτηση επικεντρώνεται στο όριο των συναρτήσεων στο β και </a:t>
            </a:r>
            <a:r>
              <a:rPr lang="en-US" altLang="el-GR" sz="2400" dirty="0"/>
              <a:t>c </a:t>
            </a:r>
            <a:r>
              <a:rPr lang="el-GR" altLang="el-GR" sz="2400" dirty="0"/>
              <a:t>όταν το χ      1.</a:t>
            </a:r>
          </a:p>
          <a:p>
            <a:pPr lvl="1"/>
            <a:r>
              <a:rPr lang="el-GR" altLang="el-GR" sz="2400" dirty="0"/>
              <a:t>Μ1: Το όριο είναι το 3/2.</a:t>
            </a:r>
          </a:p>
          <a:p>
            <a:pPr lvl="1"/>
            <a:r>
              <a:rPr lang="el-GR" altLang="el-GR" sz="2400" dirty="0"/>
              <a:t>Μ2 Γιατί να μην είναι το 2;</a:t>
            </a:r>
          </a:p>
          <a:p>
            <a:pPr lvl="1"/>
            <a:r>
              <a:rPr lang="el-GR" altLang="el-GR" sz="2400" dirty="0" err="1"/>
              <a:t>Εκπ</a:t>
            </a:r>
            <a:r>
              <a:rPr lang="el-GR" altLang="el-GR" sz="2400" dirty="0"/>
              <a:t>: Για το όριο δεν ενδιαφερόμαστε για την τιμή της συνάρτησης στο σημείο αλλά για τις τιμές της συνάρτησης κοντά στο σημείο.</a:t>
            </a:r>
          </a:p>
        </p:txBody>
      </p:sp>
    </p:spTree>
    <p:extLst>
      <p:ext uri="{BB962C8B-B14F-4D97-AF65-F5344CB8AC3E}">
        <p14:creationId xmlns:p14="http://schemas.microsoft.com/office/powerpoint/2010/main" val="914260846"/>
      </p:ext>
    </p:extLst>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dirty="0"/>
              <a:t>Δραστηριότητα </a:t>
            </a:r>
            <a:r>
              <a:rPr lang="el-GR" altLang="el-GR" dirty="0" smtClean="0"/>
              <a:t>3</a:t>
            </a:r>
            <a:r>
              <a:rPr lang="en-US" altLang="el-GR" dirty="0" smtClean="0"/>
              <a:t> (3/4)</a:t>
            </a:r>
            <a:endParaRPr lang="el-GR" dirty="0"/>
          </a:p>
        </p:txBody>
      </p:sp>
      <p:sp>
        <p:nvSpPr>
          <p:cNvPr id="3" name="Θέση περιεχομένου 2"/>
          <p:cNvSpPr>
            <a:spLocks noGrp="1"/>
          </p:cNvSpPr>
          <p:nvPr>
            <p:ph idx="1"/>
          </p:nvPr>
        </p:nvSpPr>
        <p:spPr/>
        <p:txBody>
          <a:bodyPr>
            <a:normAutofit/>
          </a:bodyPr>
          <a:lstStyle/>
          <a:p>
            <a:r>
              <a:rPr lang="el-GR" altLang="el-GR" dirty="0"/>
              <a:t>Οι περισσότεροι μαθητές πιστεύουν ότι η συνάρτηση με γραφική παράσταση </a:t>
            </a:r>
            <a:r>
              <a:rPr lang="en-US" altLang="el-GR" dirty="0"/>
              <a:t>c </a:t>
            </a:r>
            <a:r>
              <a:rPr lang="el-GR" altLang="el-GR" dirty="0"/>
              <a:t>δεν είναι συνεχής. Ένας μαθητής διαφωνεί</a:t>
            </a:r>
          </a:p>
          <a:p>
            <a:r>
              <a:rPr lang="el-GR" altLang="el-GR" dirty="0"/>
              <a:t>Η καθηγήτρια σχεδιάζει μια γραφική παράσταση που ορίζεται σε δύο διαστήματα φανερά διαφορετικά μεταξύ τους.</a:t>
            </a:r>
          </a:p>
          <a:p>
            <a:r>
              <a:rPr lang="el-GR" altLang="el-GR" dirty="0"/>
              <a:t>Οι μαθητές αναγνωρίζουν τότε τη συνάρτηση ως συνεχή.</a:t>
            </a:r>
          </a:p>
        </p:txBody>
      </p:sp>
    </p:spTree>
    <p:extLst>
      <p:ext uri="{BB962C8B-B14F-4D97-AF65-F5344CB8AC3E}">
        <p14:creationId xmlns:p14="http://schemas.microsoft.com/office/powerpoint/2010/main" val="939681812"/>
      </p:ext>
    </p:extLst>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dirty="0"/>
              <a:t>Δραστηριότητα </a:t>
            </a:r>
            <a:r>
              <a:rPr lang="el-GR" altLang="el-GR" dirty="0" smtClean="0"/>
              <a:t>3</a:t>
            </a:r>
            <a:r>
              <a:rPr lang="en-US" altLang="el-GR" dirty="0" smtClean="0"/>
              <a:t> (4/4)</a:t>
            </a:r>
            <a:endParaRPr lang="el-GR" dirty="0"/>
          </a:p>
        </p:txBody>
      </p:sp>
      <p:sp>
        <p:nvSpPr>
          <p:cNvPr id="3" name="Θέση περιεχομένου 2"/>
          <p:cNvSpPr>
            <a:spLocks noGrp="1"/>
          </p:cNvSpPr>
          <p:nvPr>
            <p:ph idx="1"/>
          </p:nvPr>
        </p:nvSpPr>
        <p:spPr/>
        <p:txBody>
          <a:bodyPr>
            <a:normAutofit/>
          </a:bodyPr>
          <a:lstStyle/>
          <a:p>
            <a:r>
              <a:rPr lang="el-GR" altLang="el-GR" dirty="0"/>
              <a:t>Στους μαθητές ζητήθηκε να παρατηρήσουν τις τρεις γραφικές παραστάσεις και συσχετίζοντας το όριο της συνάρτησης στο σημείο </a:t>
            </a:r>
            <a:r>
              <a:rPr lang="el-GR" altLang="el-GR" dirty="0" smtClean="0"/>
              <a:t>χ</a:t>
            </a:r>
            <a:r>
              <a:rPr lang="en-US" altLang="el-GR" sz="1400" dirty="0" smtClean="0"/>
              <a:t>o</a:t>
            </a:r>
            <a:r>
              <a:rPr lang="el-GR" altLang="el-GR" dirty="0" smtClean="0"/>
              <a:t> </a:t>
            </a:r>
            <a:r>
              <a:rPr lang="el-GR" altLang="el-GR" dirty="0"/>
              <a:t>και στην τιμή της να διατυπώσουν τον ορισμό της συνέχειας μιας συνάρτησης σε ένα σημείο.</a:t>
            </a:r>
            <a:br>
              <a:rPr lang="el-GR" altLang="el-GR" dirty="0"/>
            </a:br>
            <a:endParaRPr lang="el-GR" altLang="el-GR" dirty="0"/>
          </a:p>
        </p:txBody>
      </p:sp>
      <p:grpSp>
        <p:nvGrpSpPr>
          <p:cNvPr id="4" name="Group 2"/>
          <p:cNvGrpSpPr>
            <a:grpSpLocks noGrp="1"/>
          </p:cNvGrpSpPr>
          <p:nvPr/>
        </p:nvGrpSpPr>
        <p:grpSpPr bwMode="auto">
          <a:xfrm>
            <a:off x="1333424" y="4499485"/>
            <a:ext cx="6491064" cy="1689051"/>
            <a:chOff x="1327" y="11434"/>
            <a:chExt cx="9271" cy="1551"/>
          </a:xfrm>
        </p:grpSpPr>
        <p:pic>
          <p:nvPicPr>
            <p:cNvPr id="5"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327" y="11434"/>
              <a:ext cx="2801" cy="15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503" y="11522"/>
              <a:ext cx="2757" cy="14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5"/>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865" y="11463"/>
              <a:ext cx="2733" cy="14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23101595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altLang="el-GR" dirty="0"/>
              <a:t>Ανάλυση με το τρίγωνο από την πλευρά του καθηγητή</a:t>
            </a:r>
            <a:endParaRPr lang="el-GR" dirty="0"/>
          </a:p>
        </p:txBody>
      </p:sp>
      <p:sp>
        <p:nvSpPr>
          <p:cNvPr id="5" name="Θέση περιεχομένου 4"/>
          <p:cNvSpPr>
            <a:spLocks noGrp="1"/>
          </p:cNvSpPr>
          <p:nvPr>
            <p:ph idx="1"/>
          </p:nvPr>
        </p:nvSpPr>
        <p:spPr/>
        <p:txBody>
          <a:bodyPr>
            <a:noAutofit/>
          </a:bodyPr>
          <a:lstStyle/>
          <a:p>
            <a:r>
              <a:rPr lang="el-GR" altLang="el-GR" sz="2200" b="1" dirty="0"/>
              <a:t>Υποκείμενο</a:t>
            </a:r>
            <a:r>
              <a:rPr lang="el-GR" altLang="el-GR" sz="2200" dirty="0"/>
              <a:t>: Καθηγητής</a:t>
            </a:r>
          </a:p>
          <a:p>
            <a:r>
              <a:rPr lang="el-GR" altLang="el-GR" sz="2200" b="1" dirty="0"/>
              <a:t>Αντικείμενο</a:t>
            </a:r>
            <a:r>
              <a:rPr lang="el-GR" altLang="el-GR" sz="2200" dirty="0"/>
              <a:t>: Να κατανοήσουν βασικούς στατιστικούς όρους και σχετικές έννοιες και πραγματοποιείται μέσα από Δράσεις (έργα)</a:t>
            </a:r>
          </a:p>
          <a:p>
            <a:r>
              <a:rPr lang="el-GR" altLang="el-GR" sz="2200" b="1" dirty="0"/>
              <a:t>Εργαλεία</a:t>
            </a:r>
            <a:r>
              <a:rPr lang="el-GR" altLang="el-GR" sz="2200" dirty="0"/>
              <a:t>: Δουλειά στο σπίτι, λεξικό, πρόβλημα</a:t>
            </a:r>
          </a:p>
          <a:p>
            <a:r>
              <a:rPr lang="el-GR" altLang="el-GR" sz="2200" b="1" dirty="0"/>
              <a:t>Κοινότητα</a:t>
            </a:r>
            <a:r>
              <a:rPr lang="el-GR" altLang="el-GR" sz="2200" dirty="0"/>
              <a:t>: τάξη, σχολείο, εκπαιδευτική κοινότητα, ευρύτερη κοινότητα</a:t>
            </a:r>
          </a:p>
          <a:p>
            <a:r>
              <a:rPr lang="el-GR" altLang="el-GR" sz="2200" b="1" dirty="0"/>
              <a:t>Κανόνες</a:t>
            </a:r>
            <a:r>
              <a:rPr lang="el-GR" altLang="el-GR" sz="2200" dirty="0"/>
              <a:t>: Αναλυτικό πρόγραμμα, εξετάσεις, δουλειά στο σπίτι, τάξεις διαφορετικών ικανοτήτων, δομές εξουσίας</a:t>
            </a:r>
          </a:p>
          <a:p>
            <a:r>
              <a:rPr lang="el-GR" altLang="el-GR" sz="2200" b="1" dirty="0"/>
              <a:t>Μοίρασμα εργασίας</a:t>
            </a:r>
            <a:r>
              <a:rPr lang="el-GR" altLang="el-GR" sz="2200" dirty="0"/>
              <a:t>: Ο καθηγητής έχει την εξουσία να θέτει δουλειά στου σπίτι. Οι μαθητές αναμένεται να την κάνουν και να την φέρουν στην τάξη</a:t>
            </a:r>
          </a:p>
        </p:txBody>
      </p:sp>
    </p:spTree>
    <p:extLst>
      <p:ext uri="{BB962C8B-B14F-4D97-AF65-F5344CB8AC3E}">
        <p14:creationId xmlns:p14="http://schemas.microsoft.com/office/powerpoint/2010/main" val="499955028"/>
      </p:ext>
    </p:extLst>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sz="3200" dirty="0"/>
              <a:t>Ποια είναι τα χαρακτηριστικά της μαθηματικής πρόκλησης στη δεύτερη διδασκαλία</a:t>
            </a:r>
            <a:r>
              <a:rPr lang="el-GR" altLang="el-GR" sz="3200" dirty="0" smtClean="0"/>
              <a:t>;</a:t>
            </a:r>
            <a:r>
              <a:rPr lang="en-US" altLang="el-GR" sz="3200" dirty="0" smtClean="0"/>
              <a:t> (1/2)</a:t>
            </a:r>
            <a:endParaRPr lang="el-GR" sz="3200" dirty="0"/>
          </a:p>
        </p:txBody>
      </p:sp>
      <p:sp>
        <p:nvSpPr>
          <p:cNvPr id="3" name="Θέση περιεχομένου 2"/>
          <p:cNvSpPr>
            <a:spLocks noGrp="1"/>
          </p:cNvSpPr>
          <p:nvPr>
            <p:ph idx="1"/>
          </p:nvPr>
        </p:nvSpPr>
        <p:spPr/>
        <p:txBody>
          <a:bodyPr>
            <a:normAutofit/>
          </a:bodyPr>
          <a:lstStyle/>
          <a:p>
            <a:r>
              <a:rPr lang="el-GR" altLang="el-GR" sz="2400" dirty="0"/>
              <a:t>Οι μαθητές εισάγονται στον τυπικό ορισμό μιας μαθηματικής έννοιας</a:t>
            </a:r>
          </a:p>
          <a:p>
            <a:pPr lvl="1"/>
            <a:r>
              <a:rPr lang="el-GR" altLang="el-GR" sz="2400" dirty="0"/>
              <a:t>Μέσα από πραγματικά προβλήματα</a:t>
            </a:r>
          </a:p>
          <a:p>
            <a:pPr lvl="1"/>
            <a:r>
              <a:rPr lang="el-GR" altLang="el-GR" sz="2400" dirty="0"/>
              <a:t>Μέσα από γλωσσική ανάλυση της έννοιας</a:t>
            </a:r>
          </a:p>
          <a:p>
            <a:pPr lvl="1"/>
            <a:r>
              <a:rPr lang="el-GR" altLang="el-GR" sz="2400" dirty="0"/>
              <a:t>Μέσα από ποικιλία διαφορετικών εικόνων</a:t>
            </a:r>
          </a:p>
          <a:p>
            <a:pPr lvl="1"/>
            <a:r>
              <a:rPr lang="el-GR" altLang="el-GR" sz="2400" dirty="0"/>
              <a:t>Μέσα από εικασίες που κάνουν οι ίδιοι</a:t>
            </a:r>
          </a:p>
          <a:p>
            <a:pPr lvl="1"/>
            <a:r>
              <a:rPr lang="el-GR" altLang="el-GR" sz="2400" dirty="0"/>
              <a:t>Μέσα από συνδέσεις που κάνουν</a:t>
            </a:r>
          </a:p>
          <a:p>
            <a:r>
              <a:rPr lang="el-GR" altLang="el-GR" sz="2400" dirty="0"/>
              <a:t>Ο τυπικός ορισμός στηρίζεται σε μια διαισθητική βάση που κτίζουν οι μαθητές γύρω από την έννοια </a:t>
            </a:r>
          </a:p>
        </p:txBody>
      </p:sp>
    </p:spTree>
    <p:extLst>
      <p:ext uri="{BB962C8B-B14F-4D97-AF65-F5344CB8AC3E}">
        <p14:creationId xmlns:p14="http://schemas.microsoft.com/office/powerpoint/2010/main" val="2592281742"/>
      </p:ext>
    </p:extLst>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sz="3200" dirty="0"/>
              <a:t>Ποια είναι τα χαρακτηριστικά της μαθηματικής πρόκλησης στη δεύτερη διδασκαλία</a:t>
            </a:r>
            <a:r>
              <a:rPr lang="el-GR" altLang="el-GR" sz="3200" dirty="0" smtClean="0"/>
              <a:t>;</a:t>
            </a:r>
            <a:r>
              <a:rPr lang="en-US" altLang="el-GR" sz="3200" dirty="0" smtClean="0"/>
              <a:t> (2/2)</a:t>
            </a:r>
            <a:endParaRPr lang="el-GR" sz="3200" dirty="0"/>
          </a:p>
        </p:txBody>
      </p:sp>
      <p:sp>
        <p:nvSpPr>
          <p:cNvPr id="3" name="Θέση περιεχομένου 2"/>
          <p:cNvSpPr>
            <a:spLocks noGrp="1"/>
          </p:cNvSpPr>
          <p:nvPr>
            <p:ph idx="1"/>
          </p:nvPr>
        </p:nvSpPr>
        <p:spPr/>
        <p:txBody>
          <a:bodyPr>
            <a:normAutofit lnSpcReduction="10000"/>
          </a:bodyPr>
          <a:lstStyle/>
          <a:p>
            <a:r>
              <a:rPr lang="el-GR" altLang="el-GR" dirty="0"/>
              <a:t>Στηρίζεται σ’ αυτό που οι μαθητές κάνουν και το επεκτείνει</a:t>
            </a:r>
          </a:p>
          <a:p>
            <a:r>
              <a:rPr lang="el-GR" altLang="el-GR" dirty="0"/>
              <a:t>Περιορίζει το μαθηματικό φορμαλισμό</a:t>
            </a:r>
          </a:p>
          <a:p>
            <a:r>
              <a:rPr lang="el-GR" altLang="el-GR" dirty="0"/>
              <a:t>Στοχεύει στο ξεπέρασμα των εννοιολογικών εμπόδιων που έχουν οι μαθητές </a:t>
            </a:r>
          </a:p>
          <a:p>
            <a:r>
              <a:rPr lang="el-GR" altLang="el-GR" dirty="0"/>
              <a:t>Δημιουργεί κίνητρα για τους μαθητές</a:t>
            </a:r>
          </a:p>
          <a:p>
            <a:r>
              <a:rPr lang="el-GR" altLang="el-GR" dirty="0"/>
              <a:t>Μαθηματική πρόκληση        Ευαισθησία στους μαθητές</a:t>
            </a:r>
          </a:p>
        </p:txBody>
      </p:sp>
      <p:cxnSp>
        <p:nvCxnSpPr>
          <p:cNvPr id="4" name="Straight Arrow Connector 6"/>
          <p:cNvCxnSpPr/>
          <p:nvPr/>
        </p:nvCxnSpPr>
        <p:spPr>
          <a:xfrm>
            <a:off x="4932040" y="5085184"/>
            <a:ext cx="504825" cy="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0268458"/>
      </p:ext>
    </p:extLst>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altLang="el-GR" sz="3600" dirty="0"/>
              <a:t>Τι χρειάζεται ο εκπαιδευτικός για να κάνει τη μαθηματική πρόκληση δική τους; </a:t>
            </a:r>
            <a:r>
              <a:rPr lang="en-US" altLang="el-GR" sz="3600" dirty="0" smtClean="0"/>
              <a:t>(1/2)</a:t>
            </a:r>
            <a:endParaRPr lang="el-GR" sz="3600" dirty="0"/>
          </a:p>
        </p:txBody>
      </p:sp>
      <p:sp>
        <p:nvSpPr>
          <p:cNvPr id="3" name="Θέση περιεχομένου 2"/>
          <p:cNvSpPr>
            <a:spLocks noGrp="1"/>
          </p:cNvSpPr>
          <p:nvPr>
            <p:ph idx="1"/>
          </p:nvPr>
        </p:nvSpPr>
        <p:spPr/>
        <p:txBody>
          <a:bodyPr>
            <a:normAutofit/>
          </a:bodyPr>
          <a:lstStyle/>
          <a:p>
            <a:r>
              <a:rPr lang="el-GR" altLang="el-GR" dirty="0"/>
              <a:t>Εξειδικευμένη γνώση του περιεχομένου που είναι απαραίτητη για τη διδασκαλία</a:t>
            </a:r>
          </a:p>
          <a:p>
            <a:r>
              <a:rPr lang="el-GR" altLang="el-GR" dirty="0"/>
              <a:t>Γνώση αναφορικά με τη μαθηματική σκέψη των μαθητών</a:t>
            </a:r>
          </a:p>
          <a:p>
            <a:r>
              <a:rPr lang="el-GR" altLang="el-GR" dirty="0"/>
              <a:t>Παιδαγωγικά εργαλεία βάσει των οποίων μπορεί να κάνει ένα τέτοιο δέσιμο</a:t>
            </a:r>
          </a:p>
          <a:p>
            <a:r>
              <a:rPr lang="el-GR" altLang="el-GR" dirty="0"/>
              <a:t>Μια επίγνωση των επιλογών του πριν, κατά τη διάρκεια και μετά από το μάθημα</a:t>
            </a:r>
          </a:p>
        </p:txBody>
      </p:sp>
    </p:spTree>
    <p:extLst>
      <p:ext uri="{BB962C8B-B14F-4D97-AF65-F5344CB8AC3E}">
        <p14:creationId xmlns:p14="http://schemas.microsoft.com/office/powerpoint/2010/main" val="3629494889"/>
      </p:ext>
    </p:extLst>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altLang="el-GR" sz="3600" dirty="0"/>
              <a:t>Τι χρειάζεται ο εκπαιδευτικός για να κάνει τη μαθηματική πρόκληση δική τους; </a:t>
            </a:r>
            <a:r>
              <a:rPr lang="en-US" altLang="el-GR" sz="3600" dirty="0" smtClean="0"/>
              <a:t>(2/2)</a:t>
            </a:r>
            <a:endParaRPr lang="el-GR" sz="3600" dirty="0"/>
          </a:p>
        </p:txBody>
      </p:sp>
      <p:sp>
        <p:nvSpPr>
          <p:cNvPr id="3" name="Θέση περιεχομένου 2"/>
          <p:cNvSpPr>
            <a:spLocks noGrp="1"/>
          </p:cNvSpPr>
          <p:nvPr>
            <p:ph idx="1"/>
          </p:nvPr>
        </p:nvSpPr>
        <p:spPr/>
        <p:txBody>
          <a:bodyPr>
            <a:normAutofit/>
          </a:bodyPr>
          <a:lstStyle/>
          <a:p>
            <a:r>
              <a:rPr lang="el-GR" altLang="el-GR" dirty="0"/>
              <a:t>Υπάρχουν άπειρα παραδείγματα από τη σχολική τάξη που η μαθηματική πρόκληση</a:t>
            </a:r>
          </a:p>
          <a:p>
            <a:pPr lvl="1"/>
            <a:r>
              <a:rPr lang="el-GR" altLang="el-GR" dirty="0"/>
              <a:t>Είναι πρόκληση μόνο για τον καθηγητή</a:t>
            </a:r>
          </a:p>
          <a:p>
            <a:pPr lvl="1"/>
            <a:r>
              <a:rPr lang="el-GR" altLang="el-GR" dirty="0"/>
              <a:t>Φθίνει μέχρι να εξαφανιστεί</a:t>
            </a:r>
          </a:p>
          <a:p>
            <a:pPr lvl="1"/>
            <a:r>
              <a:rPr lang="el-GR" altLang="el-GR" dirty="0"/>
              <a:t>Οι μαθητές δεν εμπλέκονται ουσιαστικά στη μαθηματική δραστηριότητα</a:t>
            </a:r>
          </a:p>
        </p:txBody>
      </p:sp>
    </p:spTree>
    <p:extLst>
      <p:ext uri="{BB962C8B-B14F-4D97-AF65-F5344CB8AC3E}">
        <p14:creationId xmlns:p14="http://schemas.microsoft.com/office/powerpoint/2010/main" val="1946530502"/>
      </p:ext>
    </p:extLst>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Παραδείγματα </a:t>
            </a:r>
            <a:r>
              <a:rPr lang="el-GR" altLang="el-GR" dirty="0" smtClean="0"/>
              <a:t>– Αντιπαραδείγματα</a:t>
            </a:r>
            <a:r>
              <a:rPr lang="en-US" altLang="el-GR" dirty="0" smtClean="0"/>
              <a:t> (1/2)</a:t>
            </a:r>
            <a:endParaRPr lang="el-GR" dirty="0"/>
          </a:p>
        </p:txBody>
      </p:sp>
      <p:sp>
        <p:nvSpPr>
          <p:cNvPr id="3" name="Θέση περιεχομένου 2"/>
          <p:cNvSpPr>
            <a:spLocks noGrp="1"/>
          </p:cNvSpPr>
          <p:nvPr>
            <p:ph idx="1"/>
          </p:nvPr>
        </p:nvSpPr>
        <p:spPr/>
        <p:txBody>
          <a:bodyPr>
            <a:normAutofit fontScale="70000" lnSpcReduction="20000"/>
          </a:bodyPr>
          <a:lstStyle/>
          <a:p>
            <a:r>
              <a:rPr lang="de-DE" altLang="el-GR" dirty="0"/>
              <a:t>Bills, L. Dreyfus, T. Mason, J. </a:t>
            </a:r>
            <a:r>
              <a:rPr lang="de-DE" altLang="el-GR" dirty="0" err="1"/>
              <a:t>Tsamir</a:t>
            </a:r>
            <a:r>
              <a:rPr lang="de-DE" altLang="el-GR" dirty="0"/>
              <a:t>, P. Watson, A. &amp; </a:t>
            </a:r>
            <a:r>
              <a:rPr lang="de-DE" altLang="el-GR" dirty="0" err="1"/>
              <a:t>Zaslavsky</a:t>
            </a:r>
            <a:r>
              <a:rPr lang="de-DE" altLang="el-GR" dirty="0"/>
              <a:t>, O. (2006). </a:t>
            </a:r>
            <a:r>
              <a:rPr lang="en-GB" altLang="el-GR" dirty="0"/>
              <a:t>Exemplification in mathematics education. In  J. </a:t>
            </a:r>
            <a:r>
              <a:rPr lang="en-GB" altLang="el-GR" dirty="0" err="1"/>
              <a:t>Novotná</a:t>
            </a:r>
            <a:r>
              <a:rPr lang="en-GB" altLang="el-GR" dirty="0"/>
              <a:t>, H. </a:t>
            </a:r>
            <a:r>
              <a:rPr lang="en-GB" altLang="el-GR" dirty="0" err="1"/>
              <a:t>Moraová</a:t>
            </a:r>
            <a:r>
              <a:rPr lang="en-GB" altLang="el-GR" dirty="0"/>
              <a:t>, M. </a:t>
            </a:r>
            <a:r>
              <a:rPr lang="en-GB" altLang="el-GR" dirty="0" err="1"/>
              <a:t>Krátká</a:t>
            </a:r>
            <a:r>
              <a:rPr lang="en-GB" altLang="el-GR" dirty="0"/>
              <a:t>, &amp; N. </a:t>
            </a:r>
            <a:r>
              <a:rPr lang="en-GB" altLang="el-GR" dirty="0" err="1"/>
              <a:t>Stehliková</a:t>
            </a:r>
            <a:r>
              <a:rPr lang="en-GB" altLang="el-GR" dirty="0"/>
              <a:t> (</a:t>
            </a:r>
            <a:r>
              <a:rPr lang="en-GB" altLang="el-GR" dirty="0" err="1"/>
              <a:t>Eds</a:t>
            </a:r>
            <a:r>
              <a:rPr lang="en-GB" altLang="el-GR" dirty="0"/>
              <a:t>), </a:t>
            </a:r>
            <a:r>
              <a:rPr lang="en-GB" altLang="el-GR" i="1" dirty="0"/>
              <a:t>Proceedings  of  the  30th  Conference  of  the  International  Group  for  the  Psychology  of Mathematics Education, </a:t>
            </a:r>
            <a:r>
              <a:rPr lang="en-GB" altLang="el-GR" dirty="0"/>
              <a:t>Vol. 1 (pp.</a:t>
            </a:r>
            <a:r>
              <a:rPr lang="en-GB" altLang="el-GR" i="1" dirty="0"/>
              <a:t> </a:t>
            </a:r>
            <a:r>
              <a:rPr lang="en-GB" altLang="el-GR" dirty="0"/>
              <a:t>126-154). Prague: University of Prague.</a:t>
            </a:r>
            <a:endParaRPr lang="el-GR" altLang="el-GR" dirty="0"/>
          </a:p>
          <a:p>
            <a:r>
              <a:rPr lang="en-GB" altLang="el-GR" dirty="0" err="1"/>
              <a:t>Balacheff</a:t>
            </a:r>
            <a:r>
              <a:rPr lang="en-GB" altLang="el-GR" dirty="0"/>
              <a:t>, N. (1991). Treatment of refutations: Aspects of the complexity of a constructivist approach to mathematics learning. In E. von </a:t>
            </a:r>
            <a:r>
              <a:rPr lang="en-GB" altLang="el-GR" dirty="0" err="1"/>
              <a:t>Glaserfeld</a:t>
            </a:r>
            <a:r>
              <a:rPr lang="en-GB" altLang="el-GR" dirty="0"/>
              <a:t> (Ed.),  </a:t>
            </a:r>
            <a:r>
              <a:rPr lang="en-GB" altLang="el-GR" i="1" dirty="0"/>
              <a:t>Radical constructivism in mathematics education</a:t>
            </a:r>
            <a:r>
              <a:rPr lang="en-GB" altLang="el-GR" dirty="0"/>
              <a:t> (pp. 89–110). </a:t>
            </a:r>
            <a:r>
              <a:rPr lang="de-DE" altLang="el-GR" dirty="0" err="1"/>
              <a:t>Hingham</a:t>
            </a:r>
            <a:r>
              <a:rPr lang="de-DE" altLang="el-GR" dirty="0"/>
              <a:t>: Kluwer.</a:t>
            </a:r>
            <a:endParaRPr lang="el-GR" altLang="el-GR" dirty="0"/>
          </a:p>
          <a:p>
            <a:r>
              <a:rPr lang="en-GB" altLang="el-GR" dirty="0" err="1"/>
              <a:t>Zodik</a:t>
            </a:r>
            <a:r>
              <a:rPr lang="en-GB" altLang="el-GR" dirty="0"/>
              <a:t>, I. &amp; </a:t>
            </a:r>
            <a:r>
              <a:rPr lang="en-GB" altLang="el-GR" dirty="0" err="1"/>
              <a:t>Zaslavsky</a:t>
            </a:r>
            <a:r>
              <a:rPr lang="en-GB" altLang="el-GR" dirty="0"/>
              <a:t>, O. (2008). Characteristics of Teachers' Choice of Examples in and for the Mathematics Classroom. </a:t>
            </a:r>
            <a:r>
              <a:rPr lang="en-GB" altLang="el-GR" i="1" dirty="0"/>
              <a:t>Educational Studies in Mathematics, </a:t>
            </a:r>
            <a:r>
              <a:rPr lang="en-GB" altLang="el-GR" dirty="0"/>
              <a:t>69</a:t>
            </a:r>
            <a:r>
              <a:rPr lang="en-GB" altLang="el-GR" i="1" dirty="0"/>
              <a:t>, </a:t>
            </a:r>
            <a:r>
              <a:rPr lang="en-GB" altLang="el-GR" dirty="0"/>
              <a:t>165-182</a:t>
            </a:r>
            <a:r>
              <a:rPr lang="en-GB" altLang="el-GR" dirty="0" smtClean="0"/>
              <a:t>.</a:t>
            </a:r>
            <a:endParaRPr lang="el-GR" altLang="el-GR" dirty="0"/>
          </a:p>
        </p:txBody>
      </p:sp>
    </p:spTree>
    <p:extLst>
      <p:ext uri="{BB962C8B-B14F-4D97-AF65-F5344CB8AC3E}">
        <p14:creationId xmlns:p14="http://schemas.microsoft.com/office/powerpoint/2010/main" val="1774407592"/>
      </p:ext>
    </p:extLst>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Παραδείγματα </a:t>
            </a:r>
            <a:r>
              <a:rPr lang="el-GR" altLang="el-GR" dirty="0" smtClean="0"/>
              <a:t>– Αντιπαραδείγματα</a:t>
            </a:r>
            <a:r>
              <a:rPr lang="en-US" altLang="el-GR" dirty="0" smtClean="0"/>
              <a:t> (2/2)</a:t>
            </a:r>
            <a:endParaRPr lang="el-GR" dirty="0"/>
          </a:p>
        </p:txBody>
      </p:sp>
      <p:sp>
        <p:nvSpPr>
          <p:cNvPr id="3" name="Θέση περιεχομένου 2"/>
          <p:cNvSpPr>
            <a:spLocks noGrp="1"/>
          </p:cNvSpPr>
          <p:nvPr>
            <p:ph idx="1"/>
          </p:nvPr>
        </p:nvSpPr>
        <p:spPr/>
        <p:txBody>
          <a:bodyPr>
            <a:normAutofit/>
          </a:bodyPr>
          <a:lstStyle/>
          <a:p>
            <a:r>
              <a:rPr lang="el-GR" altLang="el-GR" dirty="0"/>
              <a:t>Έχουν βασικό ρόλο στη διδασκαλία</a:t>
            </a:r>
          </a:p>
          <a:p>
            <a:r>
              <a:rPr lang="el-GR" altLang="el-GR" dirty="0"/>
              <a:t>Η κατασκευή ενός αντιπαραδείγματος είναι δύσκολη διαδικασία και συνδέεται με τη γνώση του εκπαιδευτικού και με το χώρο των παραδειγμάτων</a:t>
            </a:r>
          </a:p>
          <a:p>
            <a:r>
              <a:rPr lang="el-GR" altLang="el-GR" dirty="0"/>
              <a:t>Οι μαθητές δυσκολεύονται να τα δουν ως μια αποδεικτική διαδικασία</a:t>
            </a:r>
          </a:p>
        </p:txBody>
      </p:sp>
    </p:spTree>
    <p:extLst>
      <p:ext uri="{BB962C8B-B14F-4D97-AF65-F5344CB8AC3E}">
        <p14:creationId xmlns:p14="http://schemas.microsoft.com/office/powerpoint/2010/main" val="1118943279"/>
      </p:ext>
    </p:extLst>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dirty="0"/>
              <a:t>Μορφές παραδειγμάτων</a:t>
            </a:r>
            <a:endParaRPr lang="el-GR" dirty="0"/>
          </a:p>
        </p:txBody>
      </p:sp>
      <p:sp>
        <p:nvSpPr>
          <p:cNvPr id="3" name="Θέση περιεχομένου 2"/>
          <p:cNvSpPr>
            <a:spLocks noGrp="1"/>
          </p:cNvSpPr>
          <p:nvPr>
            <p:ph idx="1"/>
          </p:nvPr>
        </p:nvSpPr>
        <p:spPr/>
        <p:txBody>
          <a:bodyPr>
            <a:normAutofit lnSpcReduction="10000"/>
          </a:bodyPr>
          <a:lstStyle/>
          <a:p>
            <a:r>
              <a:rPr lang="el-GR" altLang="el-GR" dirty="0"/>
              <a:t>Παραδείγματα</a:t>
            </a:r>
          </a:p>
          <a:p>
            <a:r>
              <a:rPr lang="el-GR" altLang="el-GR" dirty="0"/>
              <a:t>Μη παραδείγματα</a:t>
            </a:r>
          </a:p>
          <a:p>
            <a:r>
              <a:rPr lang="el-GR" altLang="el-GR" dirty="0"/>
              <a:t>Γενεσιουργά παραδείγματα</a:t>
            </a:r>
          </a:p>
          <a:p>
            <a:r>
              <a:rPr lang="el-GR" altLang="el-GR" dirty="0"/>
              <a:t>Αντιπαραδείγματα</a:t>
            </a:r>
          </a:p>
          <a:p>
            <a:endParaRPr lang="el-GR" altLang="el-GR" dirty="0"/>
          </a:p>
          <a:p>
            <a:r>
              <a:rPr lang="el-GR" altLang="el-GR" dirty="0"/>
              <a:t>Τα δύο πρώτα συνδέονται με τον προσδιορισμό της έννοιας</a:t>
            </a:r>
          </a:p>
          <a:p>
            <a:r>
              <a:rPr lang="el-GR" altLang="el-GR" dirty="0"/>
              <a:t>Τα υπόλοιπα με την απόδειξη</a:t>
            </a:r>
          </a:p>
        </p:txBody>
      </p:sp>
    </p:spTree>
    <p:extLst>
      <p:ext uri="{BB962C8B-B14F-4D97-AF65-F5344CB8AC3E}">
        <p14:creationId xmlns:p14="http://schemas.microsoft.com/office/powerpoint/2010/main" val="2208200926"/>
      </p:ext>
    </p:extLst>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Τα χαρακτηριστικά των </a:t>
            </a:r>
            <a:r>
              <a:rPr lang="el-GR" altLang="el-GR" dirty="0" smtClean="0"/>
              <a:t>αντιπαραδειγμάτων</a:t>
            </a:r>
            <a:r>
              <a:rPr lang="en-US" altLang="el-GR" dirty="0" smtClean="0"/>
              <a:t> (1/3)</a:t>
            </a:r>
            <a:endParaRPr lang="el-GR" dirty="0"/>
          </a:p>
        </p:txBody>
      </p:sp>
      <p:sp>
        <p:nvSpPr>
          <p:cNvPr id="3" name="Θέση περιεχομένου 2"/>
          <p:cNvSpPr>
            <a:spLocks noGrp="1"/>
          </p:cNvSpPr>
          <p:nvPr>
            <p:ph idx="1"/>
          </p:nvPr>
        </p:nvSpPr>
        <p:spPr/>
        <p:txBody>
          <a:bodyPr>
            <a:normAutofit lnSpcReduction="10000"/>
          </a:bodyPr>
          <a:lstStyle/>
          <a:p>
            <a:r>
              <a:rPr lang="el-GR" altLang="el-GR" sz="2400" dirty="0"/>
              <a:t>Τα αντιπαραδείγματα χρειάζονται έναν εσφαλμένο ισχυρισμό για να απορρίψεις που αφορούν έννοια, διαδικασία, ή ακόμα και μέρος μιας απόδειξης </a:t>
            </a:r>
          </a:p>
          <a:p>
            <a:r>
              <a:rPr lang="el-GR" altLang="el-GR" sz="2400" dirty="0"/>
              <a:t>Τα αντιπαραδείγματα έπαιξαν σημαντικό ρόλο στην ανάπτυξη των μαθηματικών</a:t>
            </a:r>
          </a:p>
          <a:p>
            <a:pPr lvl="1"/>
            <a:r>
              <a:rPr lang="el-GR" altLang="el-GR" sz="2400" dirty="0"/>
              <a:t>Περιορισμός των συνθηκών του θεωρήματος ώστε να ισχύει</a:t>
            </a:r>
          </a:p>
          <a:p>
            <a:pPr lvl="1"/>
            <a:r>
              <a:rPr lang="el-GR" altLang="el-GR" sz="2400" dirty="0"/>
              <a:t>Τροποποίηση του ορισμού της έννοιας που αναφέρεσαι ώστε να ισχύει ο ισχυρισμός</a:t>
            </a:r>
          </a:p>
          <a:p>
            <a:pPr lvl="1"/>
            <a:r>
              <a:rPr lang="el-GR" altLang="el-GR" sz="2400" dirty="0"/>
              <a:t>Ανάλυση της απόδειξης και εντοπισμός της τάξης των πολυέδρων για τα οποία η απόδειξη ισχύει</a:t>
            </a:r>
          </a:p>
        </p:txBody>
      </p:sp>
    </p:spTree>
    <p:extLst>
      <p:ext uri="{BB962C8B-B14F-4D97-AF65-F5344CB8AC3E}">
        <p14:creationId xmlns:p14="http://schemas.microsoft.com/office/powerpoint/2010/main" val="2891692551"/>
      </p:ext>
    </p:extLst>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Τα χαρακτηριστικά των </a:t>
            </a:r>
            <a:r>
              <a:rPr lang="el-GR" altLang="el-GR" dirty="0" smtClean="0"/>
              <a:t>αντιπαραδειγμάτων</a:t>
            </a:r>
            <a:r>
              <a:rPr lang="en-US" altLang="el-GR" dirty="0" smtClean="0"/>
              <a:t> (2/3)</a:t>
            </a:r>
            <a:endParaRPr lang="el-GR" dirty="0"/>
          </a:p>
        </p:txBody>
      </p:sp>
      <p:sp>
        <p:nvSpPr>
          <p:cNvPr id="3" name="Θέση περιεχομένου 2"/>
          <p:cNvSpPr>
            <a:spLocks noGrp="1"/>
          </p:cNvSpPr>
          <p:nvPr>
            <p:ph idx="1"/>
          </p:nvPr>
        </p:nvSpPr>
        <p:spPr/>
        <p:txBody>
          <a:bodyPr>
            <a:normAutofit/>
          </a:bodyPr>
          <a:lstStyle/>
          <a:p>
            <a:r>
              <a:rPr lang="el-GR" altLang="el-GR" dirty="0"/>
              <a:t>Υπάρχουν συγκεκριμένες πεποιθήσεις σχετικά με τα αντιπαραδείγματα ως αποδεικτική διαδικασία</a:t>
            </a:r>
          </a:p>
          <a:p>
            <a:r>
              <a:rPr lang="el-GR" altLang="el-GR" dirty="0"/>
              <a:t>Οι πεποιθήσεις αυτές είναι ανάλογες με τα επιστημολογικά εμπόδια που παρουσιάστηκαν ιστορικά</a:t>
            </a:r>
          </a:p>
        </p:txBody>
      </p:sp>
    </p:spTree>
    <p:extLst>
      <p:ext uri="{BB962C8B-B14F-4D97-AF65-F5344CB8AC3E}">
        <p14:creationId xmlns:p14="http://schemas.microsoft.com/office/powerpoint/2010/main" val="3065603993"/>
      </p:ext>
    </p:extLst>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Τα χαρακτηριστικά των </a:t>
            </a:r>
            <a:r>
              <a:rPr lang="el-GR" altLang="el-GR" dirty="0" smtClean="0"/>
              <a:t>αντιπαραδειγμάτων</a:t>
            </a:r>
            <a:r>
              <a:rPr lang="en-US" altLang="el-GR" dirty="0" smtClean="0"/>
              <a:t> (3/3)</a:t>
            </a:r>
            <a:endParaRPr lang="el-GR" dirty="0"/>
          </a:p>
        </p:txBody>
      </p:sp>
      <p:sp>
        <p:nvSpPr>
          <p:cNvPr id="3" name="Θέση περιεχομένου 2"/>
          <p:cNvSpPr>
            <a:spLocks noGrp="1"/>
          </p:cNvSpPr>
          <p:nvPr>
            <p:ph idx="1"/>
          </p:nvPr>
        </p:nvSpPr>
        <p:spPr/>
        <p:txBody>
          <a:bodyPr>
            <a:normAutofit/>
          </a:bodyPr>
          <a:lstStyle/>
          <a:p>
            <a:r>
              <a:rPr lang="el-GR" altLang="el-GR" dirty="0"/>
              <a:t>Οι εν ενεργεία καθηγητές μπορούσαν να δώσουν καλύτερα αντιπαραδείγματα από αυτά των μελλοντικών εκπαιδευτικών</a:t>
            </a:r>
          </a:p>
          <a:p>
            <a:r>
              <a:rPr lang="el-GR" altLang="el-GR" dirty="0"/>
              <a:t>Από τα παραδείγματα των εκπαιδευτικών</a:t>
            </a:r>
          </a:p>
          <a:p>
            <a:pPr lvl="1"/>
            <a:r>
              <a:rPr lang="el-GR" altLang="el-GR" dirty="0"/>
              <a:t>Απορρίπτει τον ισχυρισμό;</a:t>
            </a:r>
          </a:p>
          <a:p>
            <a:pPr lvl="1"/>
            <a:r>
              <a:rPr lang="el-GR" altLang="el-GR" dirty="0"/>
              <a:t>Υπάρχει;</a:t>
            </a:r>
          </a:p>
          <a:p>
            <a:pPr lvl="1"/>
            <a:r>
              <a:rPr lang="el-GR" altLang="el-GR" dirty="0"/>
              <a:t>Ποιο είναι το είδος της γνώσης των εκπαιδευτικών που χρειάζεται;</a:t>
            </a:r>
          </a:p>
        </p:txBody>
      </p:sp>
    </p:spTree>
    <p:extLst>
      <p:ext uri="{BB962C8B-B14F-4D97-AF65-F5344CB8AC3E}">
        <p14:creationId xmlns:p14="http://schemas.microsoft.com/office/powerpoint/2010/main" val="1936585132"/>
      </p:ext>
    </p:extLst>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1643</TotalTime>
  <Words>5928</Words>
  <Application>Microsoft Office PowerPoint</Application>
  <PresentationFormat>Προβολή στην οθόνη (4:3)</PresentationFormat>
  <Paragraphs>743</Paragraphs>
  <Slides>113</Slides>
  <Notes>113</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113</vt:i4>
      </vt:variant>
    </vt:vector>
  </HeadingPairs>
  <TitlesOfParts>
    <vt:vector size="119" baseType="lpstr">
      <vt:lpstr>ＭＳ Ｐゴシック</vt:lpstr>
      <vt:lpstr>Arial</vt:lpstr>
      <vt:lpstr>Calibri</vt:lpstr>
      <vt:lpstr>Georgia</vt:lpstr>
      <vt:lpstr>Wingdings</vt:lpstr>
      <vt:lpstr>Θέμα του Office</vt:lpstr>
      <vt:lpstr>Έρευνα στη Διδακτική των Μαθηματικών και Διδακτική Πράξη</vt:lpstr>
      <vt:lpstr>Έρευνα στη Διδακτική των Μαθηματικών και Διδακτική Πράξη</vt:lpstr>
      <vt:lpstr>Tι είναι δραστηριότητα σύμφωνα με τη θεωρία της δραστηριότητας;</vt:lpstr>
      <vt:lpstr>Επίπεδα της δραστηριότητας</vt:lpstr>
      <vt:lpstr>Διδακτικό επεισόδιο </vt:lpstr>
      <vt:lpstr>Παράδειγμα από ένα απόσπασμα της διδασκαλίας (1/2)</vt:lpstr>
      <vt:lpstr>Παράδειγμα από ένα απόσπασμα της διδασκαλίας (2/2)</vt:lpstr>
      <vt:lpstr>Συνδέοντας τη μικροκλίμακα με τη μακροκλίμακα της τάξης</vt:lpstr>
      <vt:lpstr>Ανάλυση με το τρίγωνο από την πλευρά του καθηγητή</vt:lpstr>
      <vt:lpstr>Ανάλυση με το τρίγωνο από την πλευρά των μαθητών</vt:lpstr>
      <vt:lpstr>Συγκρούσεις και εντάσεις</vt:lpstr>
      <vt:lpstr>Τι μας λέει η συγκεκριμένη ανάλυση της διδασκαλίας;</vt:lpstr>
      <vt:lpstr>Αξιοποιώντας τη γνώση των μαθητών στη διδασκαλία</vt:lpstr>
      <vt:lpstr>Ένα παράδειγμα από την εκθετική συνάρτηση</vt:lpstr>
      <vt:lpstr>Θεωρήσεις αναφορικά με τη γνώση των εκπαιδευτικών που απαιτείται για τη διδασκαλία</vt:lpstr>
      <vt:lpstr>Οπτικές αντιμετώπισης των ενεργειών των μαθητών</vt:lpstr>
      <vt:lpstr>Έργα μοντελοποίησης</vt:lpstr>
      <vt:lpstr>Χαρακτηριστικά των έργων αυτών (1/2)</vt:lpstr>
      <vt:lpstr>Χαρακτηριστικά των έργων αυτών (2/2)</vt:lpstr>
      <vt:lpstr>Διαφορές ανάμεσα στην παραδοσιακή αντίληψη εφαρμοσμένων προβλημάτων και δραστηριοτήτων μοντελοποίησης (1/2)</vt:lpstr>
      <vt:lpstr>Διαφορές ανάμεσα στην παραδοσιακή αντίληψη εφαρμοσμένων προβλημάτων και δραστηριοτήτων μοντελοποίησης (2/2)</vt:lpstr>
      <vt:lpstr>Κύκλοι μοντελοποίησης</vt:lpstr>
      <vt:lpstr>Παραδείγματα προβλημάτων μοντελοποίησης</vt:lpstr>
      <vt:lpstr>Αρχές ανάπτυξης προβλημάτων μοντελοποίησης (1/2)</vt:lpstr>
      <vt:lpstr>Αρχές ανάπτυξης προβλημάτων μοντελοποίησης (2/2)</vt:lpstr>
      <vt:lpstr>Το πρόβλημα που χρησιμοποιήθηκε στην αρχική έρευνα</vt:lpstr>
      <vt:lpstr>Η ερευνητική διαδικασία</vt:lpstr>
      <vt:lpstr>Η ανάλυση του μαθήματος</vt:lpstr>
      <vt:lpstr>Κριτικά χαρακτηριστικά της πρακτικής της εκπαιδευτικού (1/4)</vt:lpstr>
      <vt:lpstr>Κριτικά χαρακτηριστικά της πρακτικής της εκπαιδευτικού (2/4)</vt:lpstr>
      <vt:lpstr>Κριτικά χαρακτηριστικά της πρακτικής της εκπαιδευτικού (3/4)</vt:lpstr>
      <vt:lpstr>Κριτικά χαρακτηριστικά της πρακτικής της εκπαιδευτικού (4/4)</vt:lpstr>
      <vt:lpstr>Άλλη οπτική της χρήσης προβλημάτων που απαιτούν προχωρημένη μαθηματική σκέψη στη σχολική τάξη</vt:lpstr>
      <vt:lpstr>Πώς χειριζόμαστε μια δραστηριότητα «υψηλής» μαθηματικής δυσκολίας;</vt:lpstr>
      <vt:lpstr>Ένα πλαίσιο ανάλυσης της μαθηματικής δραστηριότητας</vt:lpstr>
      <vt:lpstr>Παράγοντες που επηρεάζουν το πώς τίθεται η δραστηριότητα</vt:lpstr>
      <vt:lpstr>Παράγοντες που επηρεάζουν το πώς υλοποιείται η δραστηριότητα</vt:lpstr>
      <vt:lpstr>Τα χαρακτηριστικά της δραστηριότητας</vt:lpstr>
      <vt:lpstr>Οι γνωστικές απαιτήσεις της δραστηριότητας</vt:lpstr>
      <vt:lpstr>Πότε η δραστηριότητα παραμένει σε υψηλό γνωστικό επίπεδο;</vt:lpstr>
      <vt:lpstr>Πότε η δραστηριότητα δεν συνδέεται με έννοιες, κατανόηση, νόημα;</vt:lpstr>
      <vt:lpstr>Πότε η δραστηριότητα μειώνεται σε μη συστηματική διερεύνηση;</vt:lpstr>
      <vt:lpstr>Πότε η δραστηριότητα γίνεται μαθηματικά τετριμμένη;</vt:lpstr>
      <vt:lpstr>Παραδείγματα δραστηριοτήτων που οδήγησαν σε διαφορετική αντιμετώπιση (1/2)</vt:lpstr>
      <vt:lpstr>Παραδείγματα δραστηριοτήτων που οδήγησαν σε διαφορετική αντιμετώπιση (2/2)</vt:lpstr>
      <vt:lpstr>Φτιάχνοντας εννοιολογικές δραστηριότητες</vt:lpstr>
      <vt:lpstr>Πώς θα μετατρέπαμε διαδικαστικές  δραστηριότητες σε εννοιολογικές; (1/2)</vt:lpstr>
      <vt:lpstr>Πώς θα μετατρέπαμε διαδικαστικές  δραστηριότητες σε εννοιολογικές; (2/2)</vt:lpstr>
      <vt:lpstr>Δραστηριότητες που φέρνουν αβεβαιότητα</vt:lpstr>
      <vt:lpstr>Άλλο παράδειγμα αβεβαιότητας</vt:lpstr>
      <vt:lpstr>Αβεβαιότητα που προέρχεται από μη γνωστό τρόπο επίλυσης</vt:lpstr>
      <vt:lpstr>Αβεβαιότητα σχετικά με την εγκυρότητα ενός αποτελέσματος</vt:lpstr>
      <vt:lpstr>Ποια είναι η σημασία τέτοιων δραστηριοτήτων;</vt:lpstr>
      <vt:lpstr>Πώς φτιάχνω δραστηριότητες αβεβαιότητας;</vt:lpstr>
      <vt:lpstr>Μορφές δραστηριότητας (1/3)</vt:lpstr>
      <vt:lpstr>Μορφές δραστηριότητας (2/3)</vt:lpstr>
      <vt:lpstr>Μορφές δραστηριότητας (3/3)</vt:lpstr>
      <vt:lpstr>Ποιες μαθηματικές ικανότητες θέλουμε να αναπτυχθούν;</vt:lpstr>
      <vt:lpstr>Η μαθηματική δραστηριότητα στη Γεωμετρία της Α΄Γυμνασίου</vt:lpstr>
      <vt:lpstr>Μεθοδολογία</vt:lpstr>
      <vt:lpstr>Παράλληλες ευθείες που τέμνονται από μια άλλη ευθεία (1/2)</vt:lpstr>
      <vt:lpstr>Παράλληλες ευθείες που τέμνονται από μια άλλη ευθεία (2/2)</vt:lpstr>
      <vt:lpstr>Πιθανή μαθηματική εμπλοκή των μαθητών</vt:lpstr>
      <vt:lpstr>Μετασχηματισμός της «δραστηριότητας»</vt:lpstr>
      <vt:lpstr>Αλλαγή εργαλείων σύγκρισης (1/2)</vt:lpstr>
      <vt:lpstr>Αλλαγή εργαλείων σύγκρισης (2/2)</vt:lpstr>
      <vt:lpstr>Μαθηματική δραστηριότητα των μαθητών</vt:lpstr>
      <vt:lpstr>Η εξέλιξη της δραστηριότητας ανεξάρτητα από τους μαθητές (1/2)</vt:lpstr>
      <vt:lpstr>Η εξέλιξη της δραστηριότητας ανεξάρτητα από τους μαθητές (2/2)</vt:lpstr>
      <vt:lpstr>Μαθηματική δραστηριότητα των μαθητών</vt:lpstr>
      <vt:lpstr>Τι προκύπτει από την ανάλυση των παραπάνω παραδειγμάτων;</vt:lpstr>
      <vt:lpstr>Ερωτήματα προς διερεύνηση</vt:lpstr>
      <vt:lpstr>Πηγές μαθηματικής πρόκλησης</vt:lpstr>
      <vt:lpstr>Τι είναι μαθηματική δραστηριότητα;</vt:lpstr>
      <vt:lpstr>Μια στροφή στη φύση της μαθηματικής δραστηριότητας</vt:lpstr>
      <vt:lpstr>Δημιουργία συνδέσεων</vt:lpstr>
      <vt:lpstr>«Δυναμικοί Συλλογισμοί» (1/2)</vt:lpstr>
      <vt:lpstr>«Δυναμικοί Συλλογισμοί» (2/2)</vt:lpstr>
      <vt:lpstr>Μαθηματικές διαδικασίες</vt:lpstr>
      <vt:lpstr>Μετακίνηση από τις μαθηματικές πρακτικές σε μορφές γνώσης</vt:lpstr>
      <vt:lpstr>Πως προκαλούνται τα ποιοτικά αυτά χαρακτηριστικά της μαθηματικής γνώσης; (1/2)</vt:lpstr>
      <vt:lpstr>Πως προκαλούνται τα ποιοτικά αυτά χαρακτηριστικά της μαθηματικής γνώσης; (2/2)</vt:lpstr>
      <vt:lpstr>Πλαίσιο ανάλυσης της διδασκαλίας </vt:lpstr>
      <vt:lpstr>Παράδειγμα </vt:lpstr>
      <vt:lpstr>Εισαγωγή της έννοιας της συνέχειας</vt:lpstr>
      <vt:lpstr>Δραστηριότητα 3 (1/4)</vt:lpstr>
      <vt:lpstr>Δραστηριότητα 3 (2/4)</vt:lpstr>
      <vt:lpstr>Δραστηριότητα 3 (3/4)</vt:lpstr>
      <vt:lpstr>Δραστηριότητα 3 (4/4)</vt:lpstr>
      <vt:lpstr>Ποια είναι τα χαρακτηριστικά της μαθηματικής πρόκλησης στη δεύτερη διδασκαλία; (1/2)</vt:lpstr>
      <vt:lpstr>Ποια είναι τα χαρακτηριστικά της μαθηματικής πρόκλησης στη δεύτερη διδασκαλία; (2/2)</vt:lpstr>
      <vt:lpstr>Τι χρειάζεται ο εκπαιδευτικός για να κάνει τη μαθηματική πρόκληση δική τους; (1/2)</vt:lpstr>
      <vt:lpstr>Τι χρειάζεται ο εκπαιδευτικός για να κάνει τη μαθηματική πρόκληση δική τους; (2/2)</vt:lpstr>
      <vt:lpstr>Παραδείγματα – Αντιπαραδείγματα (1/2)</vt:lpstr>
      <vt:lpstr>Παραδείγματα – Αντιπαραδείγματα (2/2)</vt:lpstr>
      <vt:lpstr>Μορφές παραδειγμάτων</vt:lpstr>
      <vt:lpstr>Τα χαρακτηριστικά των αντιπαραδειγμάτων (1/3)</vt:lpstr>
      <vt:lpstr>Τα χαρακτηριστικά των αντιπαραδειγμάτων (2/3)</vt:lpstr>
      <vt:lpstr>Τα χαρακτηριστικά των αντιπαραδειγμάτων (3/3)</vt:lpstr>
      <vt:lpstr>Χαρακτηρισμοί των αντιπαραδειγμάτων</vt:lpstr>
      <vt:lpstr>Ισχυρισμοί</vt:lpstr>
      <vt:lpstr>Προσχεδιασμένα και αυθόρμητα παραδείγματα</vt:lpstr>
      <vt:lpstr>Λειτουργία παραδειγμάτων στην τάξη (1/3)</vt:lpstr>
      <vt:lpstr>Λειτουργία παραδειγμάτων στην τάξη (2/3)</vt:lpstr>
      <vt:lpstr>Λειτουργία παραδειγμάτων στην τάξη (3/3)</vt:lpstr>
      <vt:lpstr>Εργασία 1</vt:lpstr>
      <vt:lpstr>Εργασία 2</vt:lpstr>
      <vt:lpstr>Τέλος Ενότητας</vt:lpstr>
      <vt:lpstr>Χρηματοδότηση</vt:lpstr>
      <vt:lpstr>Σημειώματα</vt:lpstr>
      <vt:lpstr>Σημείωμα Αναφοράς</vt:lpstr>
      <vt:lpstr>Σημείωμα Αδειοδότησης</vt:lpstr>
      <vt:lpstr>Διατήρηση Σημειωμάτων</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Stevy</dc:creator>
  <cp:lastModifiedBy>Aggeliki Zoupa</cp:lastModifiedBy>
  <cp:revision>191</cp:revision>
  <dcterms:created xsi:type="dcterms:W3CDTF">2012-09-06T09:03:05Z</dcterms:created>
  <dcterms:modified xsi:type="dcterms:W3CDTF">2015-11-22T20:09:26Z</dcterms:modified>
</cp:coreProperties>
</file>