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2.xml" ContentType="application/vnd.openxmlformats-officedocument.presentationml.notesSlide+xml"/>
  <Override PartName="/ppt/tags/tag10.xml" ContentType="application/vnd.openxmlformats-officedocument.presentationml.tags+xml"/>
  <Override PartName="/ppt/notesSlides/notesSlide3.xml" ContentType="application/vnd.openxmlformats-officedocument.presentationml.notesSlide+xml"/>
  <Override PartName="/ppt/tags/tag11.xml" ContentType="application/vnd.openxmlformats-officedocument.presentationml.tags+xml"/>
  <Override PartName="/ppt/notesSlides/notesSlide4.xml" ContentType="application/vnd.openxmlformats-officedocument.presentationml.notesSlide+xml"/>
  <Override PartName="/ppt/tags/tag12.xml" ContentType="application/vnd.openxmlformats-officedocument.presentationml.tags+xml"/>
  <Override PartName="/ppt/notesSlides/notesSlide5.xml" ContentType="application/vnd.openxmlformats-officedocument.presentationml.notesSlide+xml"/>
  <Override PartName="/ppt/tags/tag13.xml" ContentType="application/vnd.openxmlformats-officedocument.presentationml.tags+xml"/>
  <Override PartName="/ppt/notesSlides/notesSlide6.xml" ContentType="application/vnd.openxmlformats-officedocument.presentationml.notesSlide+xml"/>
  <Override PartName="/ppt/tags/tag14.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2"/>
  </p:sldMasterIdLst>
  <p:notesMasterIdLst>
    <p:notesMasterId r:id="rId39"/>
  </p:notesMasterIdLst>
  <p:sldIdLst>
    <p:sldId id="405" r:id="rId3"/>
    <p:sldId id="425" r:id="rId4"/>
    <p:sldId id="427" r:id="rId5"/>
    <p:sldId id="455" r:id="rId6"/>
    <p:sldId id="428" r:id="rId7"/>
    <p:sldId id="429" r:id="rId8"/>
    <p:sldId id="430" r:id="rId9"/>
    <p:sldId id="431" r:id="rId10"/>
    <p:sldId id="432" r:id="rId11"/>
    <p:sldId id="433" r:id="rId12"/>
    <p:sldId id="434" r:id="rId13"/>
    <p:sldId id="458" r:id="rId14"/>
    <p:sldId id="438" r:id="rId15"/>
    <p:sldId id="439" r:id="rId16"/>
    <p:sldId id="440" r:id="rId17"/>
    <p:sldId id="442" r:id="rId18"/>
    <p:sldId id="443" r:id="rId19"/>
    <p:sldId id="459" r:id="rId20"/>
    <p:sldId id="460" r:id="rId21"/>
    <p:sldId id="446" r:id="rId22"/>
    <p:sldId id="447" r:id="rId23"/>
    <p:sldId id="448" r:id="rId24"/>
    <p:sldId id="449" r:id="rId25"/>
    <p:sldId id="456" r:id="rId26"/>
    <p:sldId id="461" r:id="rId27"/>
    <p:sldId id="462" r:id="rId28"/>
    <p:sldId id="463" r:id="rId29"/>
    <p:sldId id="464" r:id="rId30"/>
    <p:sldId id="465" r:id="rId31"/>
    <p:sldId id="290" r:id="rId32"/>
    <p:sldId id="295" r:id="rId33"/>
    <p:sldId id="299" r:id="rId34"/>
    <p:sldId id="406" r:id="rId35"/>
    <p:sldId id="291" r:id="rId36"/>
    <p:sldId id="407" r:id="rId37"/>
    <p:sldId id="293" r:id="rId38"/>
  </p:sldIdLst>
  <p:sldSz cx="9144000" cy="6858000" type="screen4x3"/>
  <p:notesSz cx="6858000" cy="9144000"/>
  <p:custDataLst>
    <p:tags r:id="rId40"/>
  </p:custDataLst>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512F115-2FCC-49EE-8759-A71F26F5819E}">
          <p14:sldIdLst>
            <p14:sldId id="405"/>
            <p14:sldId id="425"/>
            <p14:sldId id="427"/>
            <p14:sldId id="455"/>
            <p14:sldId id="428"/>
            <p14:sldId id="429"/>
            <p14:sldId id="430"/>
            <p14:sldId id="431"/>
            <p14:sldId id="432"/>
            <p14:sldId id="433"/>
            <p14:sldId id="434"/>
            <p14:sldId id="458"/>
            <p14:sldId id="438"/>
            <p14:sldId id="439"/>
            <p14:sldId id="440"/>
            <p14:sldId id="442"/>
            <p14:sldId id="443"/>
            <p14:sldId id="459"/>
            <p14:sldId id="460"/>
            <p14:sldId id="446"/>
            <p14:sldId id="447"/>
            <p14:sldId id="448"/>
            <p14:sldId id="449"/>
            <p14:sldId id="456"/>
            <p14:sldId id="461"/>
            <p14:sldId id="462"/>
            <p14:sldId id="463"/>
            <p14:sldId id="464"/>
            <p14:sldId id="465"/>
            <p14:sldId id="290"/>
            <p14:sldId id="295"/>
            <p14:sldId id="299"/>
            <p14:sldId id="406"/>
            <p14:sldId id="291"/>
            <p14:sldId id="407"/>
          </p14:sldIdLst>
        </p14:section>
        <p14:section name="Untitled Section" id="{0F1CB131-A6BD-43D0-B8D4-1F27CEF7A05E}">
          <p14:sldIdLst>
            <p14:sldId id="293"/>
          </p14:sldIdLst>
        </p14:section>
      </p14:sectionLst>
    </p:ex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user" initials="u"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75BC"/>
    <a:srgbClr val="4F81BD"/>
    <a:srgbClr val="50AB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719" autoAdjust="0"/>
    <p:restoredTop sz="99309" autoAdjust="0"/>
  </p:normalViewPr>
  <p:slideViewPr>
    <p:cSldViewPr>
      <p:cViewPr>
        <p:scale>
          <a:sx n="66" d="100"/>
          <a:sy n="66" d="100"/>
        </p:scale>
        <p:origin x="-72" y="-15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tags" Target="tags/tag1.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17A379C-B41D-45E1-80CB-01FC82FDADA9}" type="datetimeFigureOut">
              <a:rPr lang="el-GR" smtClean="0"/>
              <a:t>17/1/2017</a:t>
            </a:fld>
            <a:endParaRPr lang="el-GR"/>
          </a:p>
        </p:txBody>
      </p:sp>
      <p:sp>
        <p:nvSpPr>
          <p:cNvPr id="4" name="Θέση εικόνας διαφάνειας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υποσέλιδου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BA60D4E-153C-481E-9C52-31B1E4926C1F}" type="slidenum">
              <a:rPr lang="el-GR" smtClean="0"/>
              <a:t>‹#›</a:t>
            </a:fld>
            <a:endParaRPr lang="el-GR"/>
          </a:p>
        </p:txBody>
      </p:sp>
    </p:spTree>
    <p:extLst>
      <p:ext uri="{BB962C8B-B14F-4D97-AF65-F5344CB8AC3E}">
        <p14:creationId xmlns:p14="http://schemas.microsoft.com/office/powerpoint/2010/main" val="39553540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spcBef>
                <a:spcPct val="0"/>
              </a:spcBef>
              <a:buFontTx/>
              <a:buChar char="•"/>
            </a:pPr>
            <a:endParaRPr lang="en-US" altLang="en-US" dirty="0" smtClean="0">
              <a:solidFill>
                <a:srgbClr val="FF0000"/>
              </a:solidFill>
            </a:endParaRPr>
          </a:p>
        </p:txBody>
      </p:sp>
      <p:sp>
        <p:nvSpPr>
          <p:cNvPr id="11268"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100EA80-8CC4-4187-A2BA-9FA8D171ECDD}" type="slidenum">
              <a:rPr lang="el-GR" altLang="en-US"/>
              <a:pPr fontAlgn="base">
                <a:spcBef>
                  <a:spcPct val="0"/>
                </a:spcBef>
                <a:spcAft>
                  <a:spcPct val="0"/>
                </a:spcAft>
              </a:pPr>
              <a:t>1</a:t>
            </a:fld>
            <a:endParaRPr lang="el-GR" altLang="en-US" dirty="0"/>
          </a:p>
        </p:txBody>
      </p:sp>
    </p:spTree>
    <p:extLst>
      <p:ext uri="{BB962C8B-B14F-4D97-AF65-F5344CB8AC3E}">
        <p14:creationId xmlns:p14="http://schemas.microsoft.com/office/powerpoint/2010/main" val="27014277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71450" indent="-171450">
              <a:buFont typeface="Arial" pitchFamily="34" charset="0"/>
              <a:buChar char="•"/>
            </a:pP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30</a:t>
            </a:fld>
            <a:endParaRPr lang="el-GR"/>
          </a:p>
        </p:txBody>
      </p:sp>
    </p:spTree>
    <p:extLst>
      <p:ext uri="{BB962C8B-B14F-4D97-AF65-F5344CB8AC3E}">
        <p14:creationId xmlns:p14="http://schemas.microsoft.com/office/powerpoint/2010/main" val="24459846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31</a:t>
            </a:fld>
            <a:endParaRPr lang="el-GR"/>
          </a:p>
        </p:txBody>
      </p:sp>
    </p:spTree>
    <p:extLst>
      <p:ext uri="{BB962C8B-B14F-4D97-AF65-F5344CB8AC3E}">
        <p14:creationId xmlns:p14="http://schemas.microsoft.com/office/powerpoint/2010/main" val="27497211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32</a:t>
            </a:fld>
            <a:endParaRPr lang="el-GR"/>
          </a:p>
        </p:txBody>
      </p:sp>
    </p:spTree>
    <p:extLst>
      <p:ext uri="{BB962C8B-B14F-4D97-AF65-F5344CB8AC3E}">
        <p14:creationId xmlns:p14="http://schemas.microsoft.com/office/powerpoint/2010/main" val="4051807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33</a:t>
            </a:fld>
            <a:endParaRPr lang="el-GR"/>
          </a:p>
        </p:txBody>
      </p:sp>
    </p:spTree>
    <p:extLst>
      <p:ext uri="{BB962C8B-B14F-4D97-AF65-F5344CB8AC3E}">
        <p14:creationId xmlns:p14="http://schemas.microsoft.com/office/powerpoint/2010/main" val="15375097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34</a:t>
            </a:fld>
            <a:endParaRPr lang="el-GR"/>
          </a:p>
        </p:txBody>
      </p:sp>
    </p:spTree>
    <p:extLst>
      <p:ext uri="{BB962C8B-B14F-4D97-AF65-F5344CB8AC3E}">
        <p14:creationId xmlns:p14="http://schemas.microsoft.com/office/powerpoint/2010/main" val="33101659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37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86550092-985A-4DAB-B8BD-652609C8C1CA}" type="slidenum">
              <a:rPr lang="el-GR" altLang="en-US"/>
              <a:pPr fontAlgn="base">
                <a:spcBef>
                  <a:spcPct val="0"/>
                </a:spcBef>
                <a:spcAft>
                  <a:spcPct val="0"/>
                </a:spcAft>
              </a:pPr>
              <a:t>35</a:t>
            </a:fld>
            <a:endParaRPr lang="el-GR" altLang="en-US"/>
          </a:p>
        </p:txBody>
      </p:sp>
    </p:spTree>
    <p:extLst>
      <p:ext uri="{BB962C8B-B14F-4D97-AF65-F5344CB8AC3E}">
        <p14:creationId xmlns:p14="http://schemas.microsoft.com/office/powerpoint/2010/main" val="36057643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36</a:t>
            </a:fld>
            <a:endParaRPr lang="el-GR"/>
          </a:p>
        </p:txBody>
      </p:sp>
    </p:spTree>
    <p:extLst>
      <p:ext uri="{BB962C8B-B14F-4D97-AF65-F5344CB8AC3E}">
        <p14:creationId xmlns:p14="http://schemas.microsoft.com/office/powerpoint/2010/main" val="21451231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lvl1pPr>
              <a:defRPr>
                <a:solidFill>
                  <a:schemeClr val="accent1"/>
                </a:solidFill>
              </a:defRPr>
            </a:lvl1pPr>
          </a:lstStyle>
          <a:p>
            <a:r>
              <a:rPr lang="el-GR" dirty="0" smtClean="0"/>
              <a:t>Στυλ κύριου τίτλου</a:t>
            </a:r>
            <a:endParaRPr lang="el-GR" dirty="0"/>
          </a:p>
        </p:txBody>
      </p:sp>
      <p:sp>
        <p:nvSpPr>
          <p:cNvPr id="3" name="Υπότιτλος 2"/>
          <p:cNvSpPr>
            <a:spLocks noGrp="1"/>
          </p:cNvSpPr>
          <p:nvPr>
            <p:ph type="subTitle" idx="1"/>
          </p:nvPr>
        </p:nvSpPr>
        <p:spPr>
          <a:xfrm>
            <a:off x="683568" y="3886200"/>
            <a:ext cx="7776864"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dirty="0" smtClean="0"/>
              <a:t>Στυλ κύριου υπότιτλου</a:t>
            </a:r>
            <a:endParaRPr lang="el-GR" dirty="0"/>
          </a:p>
        </p:txBody>
      </p:sp>
    </p:spTree>
    <p:extLst>
      <p:ext uri="{BB962C8B-B14F-4D97-AF65-F5344CB8AC3E}">
        <p14:creationId xmlns:p14="http://schemas.microsoft.com/office/powerpoint/2010/main" val="42452477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chemeClr val="accent1"/>
                </a:solidFill>
              </a:defRPr>
            </a:lvl1pPr>
          </a:lstStyle>
          <a:p>
            <a:r>
              <a:rPr lang="el-GR" dirty="0" smtClean="0"/>
              <a:t>Στυλ κύριου τίτλου</a:t>
            </a:r>
            <a:endParaRPr lang="el-GR" dirty="0"/>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5"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Ζωγραφική και Εικονογραφημένο Βιβλίο</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723" y="6255465"/>
            <a:ext cx="431834" cy="570020"/>
          </a:xfrm>
          <a:prstGeom prst="rect">
            <a:avLst/>
          </a:prstGeom>
        </p:spPr>
      </p:pic>
    </p:spTree>
    <p:extLst>
      <p:ext uri="{BB962C8B-B14F-4D97-AF65-F5344CB8AC3E}">
        <p14:creationId xmlns:p14="http://schemas.microsoft.com/office/powerpoint/2010/main" val="245861566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lvl1pPr>
              <a:defRPr b="0">
                <a:solidFill>
                  <a:srgbClr val="5075BC"/>
                </a:solidFill>
              </a:defRPr>
            </a:lvl1pPr>
          </a:lstStyle>
          <a:p>
            <a:r>
              <a:rPr lang="el-GR" dirty="0" smtClean="0"/>
              <a:t>Στυλ κύριου τίτλου</a:t>
            </a:r>
            <a:endParaRPr lang="el-GR" dirty="0"/>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Tree>
    <p:extLst>
      <p:ext uri="{BB962C8B-B14F-4D97-AF65-F5344CB8AC3E}">
        <p14:creationId xmlns:p14="http://schemas.microsoft.com/office/powerpoint/2010/main" val="423861268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rgbClr val="5075BC"/>
                </a:solidFill>
              </a:defRPr>
            </a:lvl1pPr>
          </a:lstStyle>
          <a:p>
            <a:r>
              <a:rPr lang="el-GR" dirty="0" smtClean="0"/>
              <a:t>Στυλ κύριου τίτλου</a:t>
            </a:r>
            <a:endParaRPr lang="el-GR" dirty="0"/>
          </a:p>
        </p:txBody>
      </p:sp>
      <p:sp>
        <p:nvSpPr>
          <p:cNvPr id="3" name="Θέση περιεχομένου 2"/>
          <p:cNvSpPr>
            <a:spLocks noGrp="1"/>
          </p:cNvSpPr>
          <p:nvPr>
            <p:ph idx="1"/>
          </p:nvPr>
        </p:nvSpPr>
        <p:spPr>
          <a:xfrm>
            <a:off x="464156" y="1556792"/>
            <a:ext cx="8229600" cy="4525963"/>
          </a:xfrm>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el-GR" dirty="0" smtClean="0"/>
              <a:t>Στυλ υποδείγματος κειμένου</a:t>
            </a:r>
          </a:p>
          <a:p>
            <a:pPr lvl="1"/>
            <a:r>
              <a:rPr lang="el-GR" dirty="0" smtClean="0"/>
              <a:t>Δεύτερου επιπέδου</a:t>
            </a:r>
          </a:p>
          <a:p>
            <a:pPr lvl="2"/>
            <a:r>
              <a:rPr lang="el-GR" dirty="0" smtClean="0"/>
              <a:t>Τρίτου επιπέδου</a:t>
            </a:r>
          </a:p>
          <a:p>
            <a:pPr lvl="3"/>
            <a:r>
              <a:rPr lang="el-GR" dirty="0" smtClean="0"/>
              <a:t>Τέταρτου επιπέδου</a:t>
            </a:r>
          </a:p>
          <a:p>
            <a:pPr lvl="4"/>
            <a:r>
              <a:rPr lang="el-GR" dirty="0" smtClean="0"/>
              <a:t>Πέμπτου επιπέδου</a:t>
            </a:r>
            <a:endParaRPr lang="el-GR" dirty="0"/>
          </a:p>
        </p:txBody>
      </p:sp>
      <p:sp>
        <p:nvSpPr>
          <p:cNvPr id="4" name="Θέση αριθμού διαφάνειας 5" descr="[DECORATIVE]"/>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5" name="2 - Θέση υποσέλιδου" descr="[DECORATIVE]"/>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Ζωγραφική και Εικονογραφημένο Βιβλίο</a:t>
            </a:r>
          </a:p>
        </p:txBody>
      </p:sp>
      <p:pic>
        <p:nvPicPr>
          <p:cNvPr id="6" name="Picture 5" descr="[DECORATIVE]"/>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723" y="6255465"/>
            <a:ext cx="431834" cy="570020"/>
          </a:xfrm>
          <a:prstGeom prst="rect">
            <a:avLst/>
          </a:prstGeom>
        </p:spPr>
      </p:pic>
    </p:spTree>
    <p:extLst>
      <p:ext uri="{BB962C8B-B14F-4D97-AF65-F5344CB8AC3E}">
        <p14:creationId xmlns:p14="http://schemas.microsoft.com/office/powerpoint/2010/main" val="363751880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0" cap="none" baseline="0">
                <a:solidFill>
                  <a:srgbClr val="5075BC"/>
                </a:solidFill>
              </a:defRPr>
            </a:lvl1pPr>
          </a:lstStyle>
          <a:p>
            <a:r>
              <a:rPr lang="el-GR" dirty="0" smtClean="0"/>
              <a:t>Στυλ κύριου τίτλου</a:t>
            </a:r>
            <a:endParaRPr lang="el-GR" dirty="0"/>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dirty="0" smtClean="0"/>
              <a:t>Στυλ υποδείγματος κειμένου</a:t>
            </a:r>
          </a:p>
        </p:txBody>
      </p:sp>
    </p:spTree>
    <p:extLst>
      <p:ext uri="{BB962C8B-B14F-4D97-AF65-F5344CB8AC3E}">
        <p14:creationId xmlns:p14="http://schemas.microsoft.com/office/powerpoint/2010/main" val="121208612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rgbClr val="5075BC"/>
                </a:solidFill>
              </a:defRPr>
            </a:lvl1pPr>
          </a:lstStyle>
          <a:p>
            <a:r>
              <a:rPr lang="el-GR" dirty="0" smtClean="0"/>
              <a:t>Στυλ κύριου τίτλου</a:t>
            </a:r>
            <a:endParaRPr lang="el-GR" dirty="0"/>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αριθμού διαφάνειας 5" descr="[DECORATIVE]"/>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6" name="2 - Θέση υποσέλιδου" descr="[DECORATIVE]"/>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Ζωγραφική και Εικονογραφημένο Βιβλίο</a:t>
            </a:r>
          </a:p>
        </p:txBody>
      </p:sp>
      <p:pic>
        <p:nvPicPr>
          <p:cNvPr id="7" name="Picture 6" descr="[DECORATIVE]"/>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723" y="6255465"/>
            <a:ext cx="431834" cy="570020"/>
          </a:xfrm>
          <a:prstGeom prst="rect">
            <a:avLst/>
          </a:prstGeom>
        </p:spPr>
      </p:pic>
    </p:spTree>
    <p:extLst>
      <p:ext uri="{BB962C8B-B14F-4D97-AF65-F5344CB8AC3E}">
        <p14:creationId xmlns:p14="http://schemas.microsoft.com/office/powerpoint/2010/main" val="328325092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solidFill>
                  <a:srgbClr val="5075BC"/>
                </a:solidFill>
              </a:defRPr>
            </a:lvl1pPr>
          </a:lstStyle>
          <a:p>
            <a:r>
              <a:rPr lang="el-GR" dirty="0" smtClean="0"/>
              <a:t>Στυλ κύριου τίτλου</a:t>
            </a:r>
            <a:endParaRPr lang="el-GR" dirty="0"/>
          </a:p>
        </p:txBody>
      </p:sp>
      <p:sp>
        <p:nvSpPr>
          <p:cNvPr id="3" name="Θέση κειμένου 2"/>
          <p:cNvSpPr>
            <a:spLocks noGrp="1"/>
          </p:cNvSpPr>
          <p:nvPr>
            <p:ph type="body" idx="1"/>
          </p:nvPr>
        </p:nvSpPr>
        <p:spPr>
          <a:xfrm>
            <a:off x="457200" y="1574254"/>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214016"/>
            <a:ext cx="4040188" cy="38792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74254"/>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214016"/>
            <a:ext cx="4041775" cy="38792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8"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Ζωγραφική και Εικονογραφημένο Βιβλίο</a:t>
            </a:r>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723" y="6255465"/>
            <a:ext cx="431834" cy="570020"/>
          </a:xfrm>
          <a:prstGeom prst="rect">
            <a:avLst/>
          </a:prstGeom>
        </p:spPr>
      </p:pic>
    </p:spTree>
    <p:extLst>
      <p:ext uri="{BB962C8B-B14F-4D97-AF65-F5344CB8AC3E}">
        <p14:creationId xmlns:p14="http://schemas.microsoft.com/office/powerpoint/2010/main" val="107611275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chemeClr val="accent1"/>
                </a:solidFill>
              </a:defRPr>
            </a:lvl1pPr>
          </a:lstStyle>
          <a:p>
            <a:r>
              <a:rPr lang="el-GR" dirty="0" smtClean="0"/>
              <a:t>Στυλ κύριου τίτλου</a:t>
            </a:r>
            <a:endParaRPr lang="el-GR" dirty="0"/>
          </a:p>
        </p:txBody>
      </p:sp>
      <p:sp>
        <p:nvSpPr>
          <p:cNvPr id="3"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4"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Ζωγραφική και Εικονογραφημένο Βιβλίο</a:t>
            </a:r>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723" y="6255465"/>
            <a:ext cx="431834" cy="570020"/>
          </a:xfrm>
          <a:prstGeom prst="rect">
            <a:avLst/>
          </a:prstGeom>
        </p:spPr>
      </p:pic>
    </p:spTree>
    <p:extLst>
      <p:ext uri="{BB962C8B-B14F-4D97-AF65-F5344CB8AC3E}">
        <p14:creationId xmlns:p14="http://schemas.microsoft.com/office/powerpoint/2010/main" val="131579460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962021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Περιεχόμενο με λεζάντα">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3575050" y="1556792"/>
            <a:ext cx="5111750" cy="46085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556792"/>
            <a:ext cx="3008313" cy="4608512"/>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6" name="Τίτλος 1"/>
          <p:cNvSpPr>
            <a:spLocks noGrp="1"/>
          </p:cNvSpPr>
          <p:nvPr>
            <p:ph type="title"/>
          </p:nvPr>
        </p:nvSpPr>
        <p:spPr>
          <a:xfrm>
            <a:off x="457200" y="273600"/>
            <a:ext cx="8229600" cy="1144800"/>
          </a:xfrm>
        </p:spPr>
        <p:txBody>
          <a:bodyPr vert="horz" lIns="91440" tIns="45720" rIns="91440" bIns="45720" rtlCol="0" anchor="ctr">
            <a:normAutofit/>
          </a:bodyPr>
          <a:lstStyle>
            <a:lvl1pPr>
              <a:defRPr lang="el-GR" b="0">
                <a:solidFill>
                  <a:schemeClr val="accent1"/>
                </a:solidFill>
              </a:defRPr>
            </a:lvl1pPr>
          </a:lstStyle>
          <a:p>
            <a:pPr lvl="0"/>
            <a:r>
              <a:rPr lang="el-GR" dirty="0" smtClean="0"/>
              <a:t>Στυλ κύριου τίτλου</a:t>
            </a:r>
            <a:endParaRPr lang="el-GR" dirty="0"/>
          </a:p>
        </p:txBody>
      </p:sp>
      <p:sp>
        <p:nvSpPr>
          <p:cNvPr id="5"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7"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Ζωγραφική και Εικονογραφημένο Βιβλίο</a:t>
            </a: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723" y="6255465"/>
            <a:ext cx="431834" cy="570020"/>
          </a:xfrm>
          <a:prstGeom prst="rect">
            <a:avLst/>
          </a:prstGeom>
        </p:spPr>
      </p:pic>
    </p:spTree>
    <p:extLst>
      <p:ext uri="{BB962C8B-B14F-4D97-AF65-F5344CB8AC3E}">
        <p14:creationId xmlns:p14="http://schemas.microsoft.com/office/powerpoint/2010/main" val="342317152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Εικόνα με λεζάντα">
    <p:spTree>
      <p:nvGrpSpPr>
        <p:cNvPr id="1" name=""/>
        <p:cNvGrpSpPr/>
        <p:nvPr/>
      </p:nvGrpSpPr>
      <p:grpSpPr>
        <a:xfrm>
          <a:off x="0" y="0"/>
          <a:ext cx="0" cy="0"/>
          <a:chOff x="0" y="0"/>
          <a:chExt cx="0" cy="0"/>
        </a:xfrm>
      </p:grpSpPr>
      <p:sp>
        <p:nvSpPr>
          <p:cNvPr id="3" name="Θέση εικόνας 2"/>
          <p:cNvSpPr>
            <a:spLocks noGrp="1"/>
          </p:cNvSpPr>
          <p:nvPr>
            <p:ph type="pic" idx="1"/>
          </p:nvPr>
        </p:nvSpPr>
        <p:spPr>
          <a:xfrm>
            <a:off x="1792288" y="1556792"/>
            <a:ext cx="5486400" cy="345638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1792288" y="5157192"/>
            <a:ext cx="5486400" cy="1015008"/>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9" name="Τίτλος 1"/>
          <p:cNvSpPr>
            <a:spLocks noGrp="1"/>
          </p:cNvSpPr>
          <p:nvPr>
            <p:ph type="title"/>
          </p:nvPr>
        </p:nvSpPr>
        <p:spPr>
          <a:xfrm>
            <a:off x="457200" y="273600"/>
            <a:ext cx="8229600" cy="1144800"/>
          </a:xfrm>
        </p:spPr>
        <p:txBody>
          <a:bodyPr vert="horz" lIns="91440" tIns="45720" rIns="91440" bIns="45720" rtlCol="0" anchor="ctr">
            <a:normAutofit/>
          </a:bodyPr>
          <a:lstStyle>
            <a:lvl1pPr>
              <a:defRPr lang="el-GR" b="0">
                <a:solidFill>
                  <a:schemeClr val="accent1"/>
                </a:solidFill>
              </a:defRPr>
            </a:lvl1pPr>
          </a:lstStyle>
          <a:p>
            <a:pPr lvl="0"/>
            <a:r>
              <a:rPr lang="el-GR" dirty="0" smtClean="0"/>
              <a:t>Στυλ κύριου τίτλου</a:t>
            </a:r>
            <a:endParaRPr lang="el-GR" dirty="0"/>
          </a:p>
        </p:txBody>
      </p:sp>
      <p:sp>
        <p:nvSpPr>
          <p:cNvPr id="5" name="Θέση αριθμού διαφάνειας 5" descr="[DECORATIVE]"/>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6" name="2 - Θέση υποσέλιδου" descr="[DECORATIVE]"/>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Ζωγραφική και Εικονογραφημένο Βιβλίο</a:t>
            </a:r>
          </a:p>
        </p:txBody>
      </p:sp>
      <p:pic>
        <p:nvPicPr>
          <p:cNvPr id="7" name="Picture 6" descr="[DECORATIVE]"/>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723" y="6255465"/>
            <a:ext cx="431834" cy="570020"/>
          </a:xfrm>
          <a:prstGeom prst="rect">
            <a:avLst/>
          </a:prstGeom>
        </p:spPr>
      </p:pic>
    </p:spTree>
    <p:extLst>
      <p:ext uri="{BB962C8B-B14F-4D97-AF65-F5344CB8AC3E}">
        <p14:creationId xmlns:p14="http://schemas.microsoft.com/office/powerpoint/2010/main" val="410507760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dirty="0" smtClean="0"/>
              <a:t>Στυλ κύριου τίτλου</a:t>
            </a:r>
            <a:endParaRPr lang="el-GR" dirty="0"/>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Tree>
    <p:extLst>
      <p:ext uri="{BB962C8B-B14F-4D97-AF65-F5344CB8AC3E}">
        <p14:creationId xmlns:p14="http://schemas.microsoft.com/office/powerpoint/2010/main" val="9838095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61" r:id="rId9"/>
    <p:sldLayoutId id="2147483658" r:id="rId10"/>
    <p:sldLayoutId id="2147483659" r:id="rId11"/>
  </p:sldLayoutIdLst>
  <p:timing>
    <p:tnLst>
      <p:par>
        <p:cTn id="1" dur="indefinite" restart="never" nodeType="tmRoot"/>
      </p:par>
    </p:tnLst>
  </p:timing>
  <p:hf hdr="0" ftr="0" dt="0"/>
  <p:txStyles>
    <p:titleStyle>
      <a:lvl1pPr algn="ctr" defTabSz="914400" rtl="0" eaLnBrk="1" latinLnBrk="0" hangingPunct="1">
        <a:spcBef>
          <a:spcPct val="0"/>
        </a:spcBef>
        <a:buNone/>
        <a:defRPr sz="4400" b="0" kern="1200">
          <a:solidFill>
            <a:schemeClr val="accent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9.xml"/><Relationship Id="rId1" Type="http://schemas.openxmlformats.org/officeDocument/2006/relationships/tags" Target="../tags/tag5.xml"/><Relationship Id="rId4" Type="http://schemas.openxmlformats.org/officeDocument/2006/relationships/hyperlink" Target="https://www.youtube.com/watch?v=E7icLTpufx8"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hyperlink" Target="http://ebooks.edu.gr/modules/ebook/show.php/DSGYM-C115/297/2077,7300/images/IMG11_8.jpg" TargetMode="External"/><Relationship Id="rId2" Type="http://schemas.openxmlformats.org/officeDocument/2006/relationships/hyperlink" Target="https://www.youtube.com/watch?v=YwQTF1mlfW8" TargetMode="Externa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hyperlink" Target="https://commons.wikimedia.org/wiki/File:Vassily_Kandinsky,_1926_-_Several_Circles,_Gugg_0910_25.jpg" TargetMode="External"/><Relationship Id="rId2" Type="http://schemas.openxmlformats.org/officeDocument/2006/relationships/hyperlink" Target="https://www.youtube.com/watch?v=DAE-jG1L1SM" TargetMode="Externa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hyperlink" Target="https://commons.wikimedia.org/wiki/File:Vassily_Kandinsky,_1913_-_Color_Study,_Squares_with_Concentric_Circles.jpg" TargetMode="External"/><Relationship Id="rId2" Type="http://schemas.openxmlformats.org/officeDocument/2006/relationships/hyperlink" Target="https://youtu.be/JauH0MSvdWQ" TargetMode="Externa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4.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www.youtube.com/watch?v=1Sv1hl0YBD8" TargetMode="Externa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youtu.be/sEvoa04YVAY" TargetMode="Externa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4.xml"/><Relationship Id="rId1" Type="http://schemas.openxmlformats.org/officeDocument/2006/relationships/tags" Target="../tags/tag6.xml"/><Relationship Id="rId4" Type="http://schemas.openxmlformats.org/officeDocument/2006/relationships/image" Target="../media/image26.jpeg"/></Relationships>
</file>

<file path=ppt/slides/_rels/slide28.xml.rels><?xml version="1.0" encoding="UTF-8" standalone="yes"?>
<Relationships xmlns="http://schemas.openxmlformats.org/package/2006/relationships"><Relationship Id="rId3" Type="http://schemas.openxmlformats.org/officeDocument/2006/relationships/hyperlink" Target="https://youtu.be/JauH0MSvdWQ" TargetMode="External"/><Relationship Id="rId2" Type="http://schemas.openxmlformats.org/officeDocument/2006/relationships/slideLayout" Target="../slideLayouts/slideLayout4.xml"/><Relationship Id="rId1" Type="http://schemas.openxmlformats.org/officeDocument/2006/relationships/tags" Target="../tags/tag7.xml"/><Relationship Id="rId5" Type="http://schemas.openxmlformats.org/officeDocument/2006/relationships/image" Target="../media/image28.jpeg"/><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4.xml"/><Relationship Id="rId1" Type="http://schemas.openxmlformats.org/officeDocument/2006/relationships/tags" Target="../tags/tag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30.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10.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hyperlink" Target="http://opencourses.uoa.gr/courses/ECD5/" TargetMode="Externa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13.xml"/><Relationship Id="rId5" Type="http://schemas.openxmlformats.org/officeDocument/2006/relationships/image" Target="../media/image31.png"/><Relationship Id="rId4" Type="http://schemas.openxmlformats.org/officeDocument/2006/relationships/hyperlink" Target="%5b1%5d%20http:/creativecommons.org/licenses/by-nc-sa/4.0/" TargetMode="Externa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36.xml.rels><?xml version="1.0" encoding="UTF-8" standalone="yes"?>
<Relationships xmlns="http://schemas.openxmlformats.org/package/2006/relationships"><Relationship Id="rId3" Type="http://schemas.openxmlformats.org/officeDocument/2006/relationships/hyperlink" Target="http://www.randomhouse.com/teachers/work/219129/the-noisy-paint-box-the-colors-and-sounds-of-kandinskys-abstract-art/"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s://commons.wikimedia.org/wiki/File:Vassily_Kandinsky,_1913_-_Color_Study,_Squares_with_Concentric_Circles.jpg" TargetMode="External"/><Relationship Id="rId5" Type="http://schemas.openxmlformats.org/officeDocument/2006/relationships/hyperlink" Target="https://en.wikipedia.org/wiki/File:Vassily_Kandinsky,_1926_-_Several_Circles,_Gugg_0910_25.jpg" TargetMode="External"/><Relationship Id="rId4" Type="http://schemas.openxmlformats.org/officeDocument/2006/relationships/hyperlink" Target="https://commons.wikimedia.org/wiki/File:Vassily_Kandinsky,_1923_-_Circles_in_a_Circle.jpg"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4.xml"/><Relationship Id="rId1" Type="http://schemas.openxmlformats.org/officeDocument/2006/relationships/tags" Target="../tags/tag4.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6" descr="Λογότυπο Εθνικόν και Καποδιστριακόν Πανεπιστήμιον Αθηνών"/>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79388" y="404813"/>
            <a:ext cx="4148137" cy="81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Τίτλος 1"/>
          <p:cNvSpPr>
            <a:spLocks noGrp="1"/>
          </p:cNvSpPr>
          <p:nvPr>
            <p:ph type="ctrTitle"/>
          </p:nvPr>
        </p:nvSpPr>
        <p:spPr>
          <a:xfrm>
            <a:off x="685800" y="2006600"/>
            <a:ext cx="7772400" cy="1470025"/>
          </a:xfrm>
        </p:spPr>
        <p:txBody>
          <a:bodyPr/>
          <a:lstStyle/>
          <a:p>
            <a:r>
              <a:rPr lang="el-GR" altLang="en-US" sz="4000" dirty="0" smtClean="0"/>
              <a:t>Το Εικονογραφημένο Βιβλίο στην Προσχολική Εκπαίδευση</a:t>
            </a:r>
            <a:endParaRPr lang="el-GR" altLang="en-US" sz="4000" dirty="0" smtClean="0">
              <a:solidFill>
                <a:srgbClr val="5075BC"/>
              </a:solidFill>
            </a:endParaRPr>
          </a:p>
        </p:txBody>
      </p:sp>
      <p:sp>
        <p:nvSpPr>
          <p:cNvPr id="3" name="Υπότιτλος 2"/>
          <p:cNvSpPr>
            <a:spLocks noGrp="1"/>
          </p:cNvSpPr>
          <p:nvPr>
            <p:ph type="subTitle" idx="1"/>
          </p:nvPr>
        </p:nvSpPr>
        <p:spPr>
          <a:xfrm>
            <a:off x="684213" y="3384550"/>
            <a:ext cx="7775575" cy="1752600"/>
          </a:xfrm>
        </p:spPr>
        <p:txBody>
          <a:bodyPr rtlCol="0">
            <a:noAutofit/>
          </a:bodyPr>
          <a:lstStyle/>
          <a:p>
            <a:pPr fontAlgn="auto">
              <a:spcAft>
                <a:spcPts val="0"/>
              </a:spcAft>
              <a:defRPr/>
            </a:pPr>
            <a:r>
              <a:rPr lang="el-GR" sz="2800" dirty="0" smtClean="0">
                <a:solidFill>
                  <a:srgbClr val="5075BC"/>
                </a:solidFill>
                <a:latin typeface="+mj-lt"/>
                <a:ea typeface="+mj-ea"/>
                <a:cs typeface="+mj-cs"/>
              </a:rPr>
              <a:t>Ενότητα </a:t>
            </a:r>
            <a:r>
              <a:rPr lang="en-GB" sz="2800" dirty="0" smtClean="0">
                <a:solidFill>
                  <a:srgbClr val="5075BC"/>
                </a:solidFill>
                <a:latin typeface="+mj-lt"/>
                <a:ea typeface="+mj-ea"/>
                <a:cs typeface="+mj-cs"/>
              </a:rPr>
              <a:t>4.</a:t>
            </a:r>
            <a:r>
              <a:rPr lang="el-GR" sz="2800" dirty="0" smtClean="0">
                <a:solidFill>
                  <a:srgbClr val="5075BC"/>
                </a:solidFill>
                <a:latin typeface="+mj-lt"/>
                <a:ea typeface="+mj-ea"/>
                <a:cs typeface="+mj-cs"/>
              </a:rPr>
              <a:t>1:</a:t>
            </a:r>
            <a:r>
              <a:rPr lang="en-US" sz="2800" dirty="0" smtClean="0">
                <a:solidFill>
                  <a:srgbClr val="5075BC"/>
                </a:solidFill>
                <a:latin typeface="+mj-lt"/>
                <a:ea typeface="+mj-ea"/>
                <a:cs typeface="+mj-cs"/>
              </a:rPr>
              <a:t> </a:t>
            </a:r>
            <a:r>
              <a:rPr lang="el-GR" sz="2800" dirty="0" smtClean="0"/>
              <a:t>Ζωγραφική και Εικονογραφημένο Βιβλίο</a:t>
            </a:r>
          </a:p>
          <a:p>
            <a:pPr fontAlgn="auto">
              <a:spcAft>
                <a:spcPts val="0"/>
              </a:spcAft>
              <a:defRPr/>
            </a:pPr>
            <a:endParaRPr lang="el-GR" sz="2400" dirty="0">
              <a:solidFill>
                <a:srgbClr val="5075BC"/>
              </a:solidFill>
            </a:endParaRPr>
          </a:p>
          <a:p>
            <a:pPr fontAlgn="auto">
              <a:spcAft>
                <a:spcPts val="0"/>
              </a:spcAft>
              <a:defRPr/>
            </a:pPr>
            <a:r>
              <a:rPr lang="el-GR" sz="2800" dirty="0" smtClean="0"/>
              <a:t>Αγγελική Γιαννικοπούλου</a:t>
            </a:r>
          </a:p>
          <a:p>
            <a:pPr fontAlgn="auto">
              <a:spcAft>
                <a:spcPts val="0"/>
              </a:spcAft>
              <a:defRPr/>
            </a:pPr>
            <a:r>
              <a:rPr lang="el-GR" sz="2800" dirty="0" smtClean="0"/>
              <a:t>Τμήμα </a:t>
            </a:r>
            <a:r>
              <a:rPr lang="el-GR" sz="2800" dirty="0"/>
              <a:t>Εκπαίδευσης και Αγωγής στην Προσχολική Ηλικία (ΤΕΑΠΗ)</a:t>
            </a:r>
            <a:endParaRPr lang="en-US" sz="2800" dirty="0" smtClean="0"/>
          </a:p>
          <a:p>
            <a:pPr fontAlgn="auto">
              <a:spcAft>
                <a:spcPts val="0"/>
              </a:spcAft>
              <a:defRPr/>
            </a:pPr>
            <a:endParaRPr lang="el-GR" sz="2800" dirty="0" smtClean="0"/>
          </a:p>
        </p:txBody>
      </p:sp>
    </p:spTree>
    <p:custDataLst>
      <p:tags r:id="rId1"/>
    </p:custDataLst>
    <p:extLst>
      <p:ext uri="{BB962C8B-B14F-4D97-AF65-F5344CB8AC3E}">
        <p14:creationId xmlns:p14="http://schemas.microsoft.com/office/powerpoint/2010/main" val="70517917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Autofit/>
          </a:bodyPr>
          <a:lstStyle/>
          <a:p>
            <a:r>
              <a:rPr lang="el-GR" sz="4000" dirty="0"/>
              <a:t>Ακούγοντας του πίνακες του </a:t>
            </a:r>
            <a:r>
              <a:rPr lang="en-US" sz="4000" dirty="0" smtClean="0"/>
              <a:t>Kandinsky</a:t>
            </a:r>
            <a:r>
              <a:rPr lang="el-GR" sz="4000" dirty="0" smtClean="0"/>
              <a:t> (</a:t>
            </a:r>
            <a:r>
              <a:rPr lang="en-US" sz="4000" dirty="0" smtClean="0"/>
              <a:t>1/</a:t>
            </a:r>
            <a:r>
              <a:rPr lang="el-GR" sz="4000" dirty="0" smtClean="0"/>
              <a:t>3)</a:t>
            </a:r>
            <a:endParaRPr lang="en-US" sz="4000" dirty="0"/>
          </a:p>
        </p:txBody>
      </p:sp>
      <p:sp>
        <p:nvSpPr>
          <p:cNvPr id="3" name="Θέση περιεχομένου 2"/>
          <p:cNvSpPr>
            <a:spLocks noGrp="1"/>
          </p:cNvSpPr>
          <p:nvPr>
            <p:ph sz="half" idx="1"/>
          </p:nvPr>
        </p:nvSpPr>
        <p:spPr>
          <a:xfrm>
            <a:off x="457200" y="1600200"/>
            <a:ext cx="5050904" cy="4525963"/>
          </a:xfrm>
        </p:spPr>
        <p:txBody>
          <a:bodyPr>
            <a:noAutofit/>
          </a:bodyPr>
          <a:lstStyle/>
          <a:p>
            <a:pPr marL="0" indent="0">
              <a:buNone/>
            </a:pPr>
            <a:r>
              <a:rPr lang="el-GR" sz="2600" dirty="0"/>
              <a:t>Εξηγήσαμε στα παιδιά </a:t>
            </a:r>
            <a:r>
              <a:rPr lang="el-GR" sz="2600" dirty="0" smtClean="0"/>
              <a:t>ότι </a:t>
            </a:r>
            <a:r>
              <a:rPr lang="el-GR" sz="2600" dirty="0"/>
              <a:t>ο </a:t>
            </a:r>
            <a:r>
              <a:rPr lang="en-US" sz="2600" dirty="0" smtClean="0"/>
              <a:t>Kandinsky</a:t>
            </a:r>
            <a:r>
              <a:rPr lang="el-GR" sz="2600" dirty="0" smtClean="0"/>
              <a:t> </a:t>
            </a:r>
            <a:r>
              <a:rPr lang="el-GR" sz="2600" dirty="0"/>
              <a:t>όταν άκουγε ήχους, φανταζόταν χρώματα και όταν ζωγράφιζε </a:t>
            </a:r>
            <a:r>
              <a:rPr lang="el-GR" sz="2600" dirty="0" smtClean="0"/>
              <a:t>χρώματα</a:t>
            </a:r>
            <a:r>
              <a:rPr lang="el-GR" sz="2600" dirty="0"/>
              <a:t>, άκουγε </a:t>
            </a:r>
            <a:r>
              <a:rPr lang="el-GR" sz="2600" dirty="0" smtClean="0"/>
              <a:t>ήχους</a:t>
            </a:r>
            <a:r>
              <a:rPr lang="en-US" sz="2600" dirty="0" smtClean="0"/>
              <a:t> (</a:t>
            </a:r>
            <a:r>
              <a:rPr lang="el-GR" sz="2600" dirty="0" smtClean="0"/>
              <a:t>συναισθησία</a:t>
            </a:r>
            <a:r>
              <a:rPr lang="en-US" sz="2600" dirty="0" smtClean="0"/>
              <a:t>)</a:t>
            </a:r>
            <a:r>
              <a:rPr lang="el-GR" sz="2600" dirty="0" smtClean="0"/>
              <a:t>. </a:t>
            </a:r>
            <a:r>
              <a:rPr lang="el-GR" sz="2600" dirty="0"/>
              <a:t>Βάζοντας διάφορα χρώματα στα έργα του, πίστευε πως έφτιαχνε όχι μόνο έναν πίνακα με πολλά </a:t>
            </a:r>
            <a:r>
              <a:rPr lang="el-GR" sz="2600" dirty="0" smtClean="0"/>
              <a:t>χρώματα, </a:t>
            </a:r>
            <a:r>
              <a:rPr lang="el-GR" sz="2600" dirty="0"/>
              <a:t>αλλά </a:t>
            </a:r>
            <a:r>
              <a:rPr lang="el-GR" sz="2600" dirty="0" smtClean="0"/>
              <a:t>και ένα </a:t>
            </a:r>
            <a:r>
              <a:rPr lang="el-GR" sz="2600" dirty="0"/>
              <a:t>μουσικό κομμάτι. </a:t>
            </a:r>
            <a:r>
              <a:rPr lang="el-GR" sz="2600" dirty="0" smtClean="0"/>
              <a:t>Για εκείνον </a:t>
            </a:r>
            <a:r>
              <a:rPr lang="el-GR" sz="2600" dirty="0"/>
              <a:t>η ζωγραφική ήταν σαν μουσική.</a:t>
            </a:r>
          </a:p>
          <a:p>
            <a:pPr marL="0" indent="0">
              <a:buNone/>
            </a:pPr>
            <a:endParaRPr lang="en-US" sz="2600" dirty="0"/>
          </a:p>
        </p:txBody>
      </p:sp>
      <p:pic>
        <p:nvPicPr>
          <p:cNvPr id="6" name="Picture 4" descr="20160413_101223 - Αντιγραφή"/>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5652120" y="1869295"/>
            <a:ext cx="2942705" cy="3719945"/>
          </a:xfrm>
          <a:prstGeom prst="rect">
            <a:avLst/>
          </a:prstGeom>
          <a:noFill/>
        </p:spPr>
      </p:pic>
    </p:spTree>
    <p:extLst>
      <p:ext uri="{BB962C8B-B14F-4D97-AF65-F5344CB8AC3E}">
        <p14:creationId xmlns:p14="http://schemas.microsoft.com/office/powerpoint/2010/main" val="64135364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Autofit/>
          </a:bodyPr>
          <a:lstStyle/>
          <a:p>
            <a:r>
              <a:rPr lang="el-GR" sz="4000" dirty="0"/>
              <a:t>Ακούγοντας του πίνακες του </a:t>
            </a:r>
            <a:r>
              <a:rPr lang="en-US" sz="4000" dirty="0"/>
              <a:t>Kandinsky</a:t>
            </a:r>
            <a:r>
              <a:rPr lang="el-GR" sz="4000" dirty="0"/>
              <a:t> </a:t>
            </a:r>
            <a:r>
              <a:rPr lang="el-GR" sz="4000" dirty="0" smtClean="0"/>
              <a:t>(2</a:t>
            </a:r>
            <a:r>
              <a:rPr lang="en-US" sz="4000" dirty="0" smtClean="0"/>
              <a:t>/</a:t>
            </a:r>
            <a:r>
              <a:rPr lang="el-GR" sz="4000" dirty="0"/>
              <a:t>3)</a:t>
            </a:r>
            <a:endParaRPr lang="en-US" sz="4000" dirty="0"/>
          </a:p>
        </p:txBody>
      </p:sp>
      <p:sp>
        <p:nvSpPr>
          <p:cNvPr id="3" name="Θέση περιεχομένου 2"/>
          <p:cNvSpPr>
            <a:spLocks noGrp="1"/>
          </p:cNvSpPr>
          <p:nvPr>
            <p:ph sz="half" idx="1"/>
          </p:nvPr>
        </p:nvSpPr>
        <p:spPr>
          <a:xfrm>
            <a:off x="457200" y="1600200"/>
            <a:ext cx="4762872" cy="4525963"/>
          </a:xfrm>
        </p:spPr>
        <p:txBody>
          <a:bodyPr>
            <a:noAutofit/>
          </a:bodyPr>
          <a:lstStyle/>
          <a:p>
            <a:pPr marL="0" indent="0">
              <a:buNone/>
            </a:pPr>
            <a:r>
              <a:rPr lang="el-GR" sz="2400" dirty="0" smtClean="0"/>
              <a:t>Έπειτα δείξαμε στα παιδιά ζεύγη πινάκων </a:t>
            </a:r>
            <a:r>
              <a:rPr lang="el-GR" sz="2400" dirty="0"/>
              <a:t>του </a:t>
            </a:r>
            <a:r>
              <a:rPr lang="en-US" sz="2400" dirty="0" smtClean="0"/>
              <a:t>Kandinsky</a:t>
            </a:r>
            <a:r>
              <a:rPr lang="el-GR" sz="2400" dirty="0" smtClean="0"/>
              <a:t> και ταυτόχρονα ακουγόταν ένα </a:t>
            </a:r>
            <a:r>
              <a:rPr lang="el-GR" sz="2400" dirty="0"/>
              <a:t>μουσικό </a:t>
            </a:r>
            <a:r>
              <a:rPr lang="el-GR" sz="2400" dirty="0" smtClean="0"/>
              <a:t>κομμάτι. Καθώς τους κοιτούσαν και άκουγαν τη μουσική, τους ζητούσαμε </a:t>
            </a:r>
            <a:r>
              <a:rPr lang="el-GR" sz="2400" dirty="0"/>
              <a:t>να μας </a:t>
            </a:r>
            <a:r>
              <a:rPr lang="el-GR" sz="2400" dirty="0" smtClean="0"/>
              <a:t>πουν, </a:t>
            </a:r>
            <a:r>
              <a:rPr lang="el-GR" sz="2400" dirty="0"/>
              <a:t>με ποιον πίνακα ταιριάζει κατά τη γνώμη τους η συγκεκριμένη μουσική και γιατί. Επαναλάβαμε αυτή τη δραστηριότητα τρεις φορές με τρία διαφορετικά ζεύγη πινάκων και διαφορετική </a:t>
            </a:r>
            <a:r>
              <a:rPr lang="el-GR" sz="2400" dirty="0" smtClean="0"/>
              <a:t>μουσική στο καθένα.</a:t>
            </a:r>
            <a:endParaRPr lang="el-GR" sz="2400" dirty="0"/>
          </a:p>
          <a:p>
            <a:pPr marL="0" indent="0">
              <a:buNone/>
            </a:pPr>
            <a:endParaRPr lang="en-US" sz="2400" dirty="0"/>
          </a:p>
        </p:txBody>
      </p:sp>
      <p:pic>
        <p:nvPicPr>
          <p:cNvPr id="6" name="Θέση περιεχομένου 6" descr="Η νηπιαγωγός δείχνει πίνακες του Καντίνσκι"/>
          <p:cNvPicPr>
            <a:picLocks noGrp="1" noChangeAspect="1"/>
          </p:cNvPicPr>
          <p:nvPr>
            <p:ph sz="half" idx="2"/>
          </p:nvPr>
        </p:nvPicPr>
        <p:blipFill rotWithShape="1">
          <a:blip r:embed="rId2" cstate="screen">
            <a:extLst>
              <a:ext uri="{28A0092B-C50C-407E-A947-70E740481C1C}">
                <a14:useLocalDpi xmlns:a14="http://schemas.microsoft.com/office/drawing/2010/main"/>
              </a:ext>
            </a:extLst>
          </a:blip>
          <a:srcRect/>
          <a:stretch/>
        </p:blipFill>
        <p:spPr>
          <a:xfrm>
            <a:off x="5580112" y="1772816"/>
            <a:ext cx="3134292" cy="2952328"/>
          </a:xfrm>
          <a:prstGeom prst="rect">
            <a:avLst/>
          </a:prstGeom>
        </p:spPr>
      </p:pic>
    </p:spTree>
    <p:extLst>
      <p:ext uri="{BB962C8B-B14F-4D97-AF65-F5344CB8AC3E}">
        <p14:creationId xmlns:p14="http://schemas.microsoft.com/office/powerpoint/2010/main" val="222003147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fontScale="90000"/>
          </a:bodyPr>
          <a:lstStyle/>
          <a:p>
            <a:r>
              <a:rPr lang="el-GR" dirty="0"/>
              <a:t>Ακούγοντας του πίνακες του </a:t>
            </a:r>
            <a:r>
              <a:rPr lang="en-US" dirty="0"/>
              <a:t>Kandinsky</a:t>
            </a:r>
            <a:r>
              <a:rPr lang="el-GR" dirty="0"/>
              <a:t> </a:t>
            </a:r>
            <a:r>
              <a:rPr lang="el-GR" dirty="0" smtClean="0"/>
              <a:t>(3</a:t>
            </a:r>
            <a:r>
              <a:rPr lang="en-US" dirty="0" smtClean="0"/>
              <a:t>/</a:t>
            </a:r>
            <a:r>
              <a:rPr lang="el-GR" dirty="0"/>
              <a:t>3)</a:t>
            </a:r>
          </a:p>
        </p:txBody>
      </p:sp>
      <p:pic>
        <p:nvPicPr>
          <p:cNvPr id="7" name="Εικόνα 3" descr="πίνακες του Καντίνσκι"/>
          <p:cNvPicPr>
            <a:picLocks noGrp="1" noChangeAspect="1"/>
          </p:cNvPicPr>
          <p:nvPr>
            <p:ph type="pic" idx="1"/>
          </p:nvPr>
        </p:nvPicPr>
        <p:blipFill>
          <a:blip r:embed="rId3" cstate="screen">
            <a:extLst>
              <a:ext uri="{28A0092B-C50C-407E-A947-70E740481C1C}">
                <a14:useLocalDpi xmlns:a14="http://schemas.microsoft.com/office/drawing/2010/main"/>
              </a:ext>
            </a:extLst>
          </a:blip>
          <a:srcRect/>
          <a:stretch>
            <a:fillRect/>
          </a:stretch>
        </p:blipFill>
        <p:spPr bwMode="auto">
          <a:prstGeom prst="rect">
            <a:avLst/>
          </a:prstGeom>
          <a:noFill/>
          <a:ln w="9525">
            <a:noFill/>
            <a:miter lim="800000"/>
            <a:headEnd/>
            <a:tailEnd/>
          </a:ln>
        </p:spPr>
      </p:pic>
      <p:sp>
        <p:nvSpPr>
          <p:cNvPr id="9" name="Text Placeholder 8"/>
          <p:cNvSpPr>
            <a:spLocks noGrp="1"/>
          </p:cNvSpPr>
          <p:nvPr>
            <p:ph type="body" sz="half" idx="2"/>
            <p:custDataLst>
              <p:tags r:id="rId1"/>
            </p:custDataLst>
          </p:nvPr>
        </p:nvSpPr>
        <p:spPr/>
        <p:txBody>
          <a:bodyPr/>
          <a:lstStyle/>
          <a:p>
            <a:pPr algn="ctr"/>
            <a:r>
              <a:rPr lang="en-US" dirty="0">
                <a:hlinkClick r:id="rId4"/>
              </a:rPr>
              <a:t>Solo </a:t>
            </a:r>
            <a:r>
              <a:rPr lang="en-US" dirty="0" err="1">
                <a:hlinkClick r:id="rId4"/>
              </a:rPr>
              <a:t>Trompeta</a:t>
            </a:r>
            <a:endParaRPr lang="el-GR" dirty="0"/>
          </a:p>
        </p:txBody>
      </p:sp>
    </p:spTree>
    <p:extLst>
      <p:ext uri="{BB962C8B-B14F-4D97-AF65-F5344CB8AC3E}">
        <p14:creationId xmlns:p14="http://schemas.microsoft.com/office/powerpoint/2010/main" val="31978520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Ακούγοντας τους δικούς μας πίνακες</a:t>
            </a:r>
          </a:p>
        </p:txBody>
      </p:sp>
      <p:sp>
        <p:nvSpPr>
          <p:cNvPr id="5" name="Θέση περιεχομένου 2"/>
          <p:cNvSpPr>
            <a:spLocks noGrp="1"/>
          </p:cNvSpPr>
          <p:nvPr>
            <p:ph sz="half" idx="1"/>
          </p:nvPr>
        </p:nvSpPr>
        <p:spPr/>
        <p:txBody>
          <a:bodyPr>
            <a:normAutofit/>
          </a:bodyPr>
          <a:lstStyle/>
          <a:p>
            <a:pPr marL="0" indent="0">
              <a:buNone/>
            </a:pPr>
            <a:r>
              <a:rPr lang="el-GR" dirty="0" smtClean="0"/>
              <a:t>Τα παιδιά επηρεασμένα από την προηγούμενη δραστηριότητα προσπάθησαν να </a:t>
            </a:r>
            <a:r>
              <a:rPr lang="el-GR" dirty="0"/>
              <a:t>ακούσουν τη μουσική </a:t>
            </a:r>
            <a:r>
              <a:rPr lang="el-GR" dirty="0" smtClean="0"/>
              <a:t>των εικόνων που είχαν δημιουργήσει προηγουμένως.</a:t>
            </a:r>
            <a:endParaRPr lang="en-US" dirty="0"/>
          </a:p>
        </p:txBody>
      </p:sp>
      <p:pic>
        <p:nvPicPr>
          <p:cNvPr id="8" name="Picture 4" descr="20160413_093430"/>
          <p:cNvPicPr>
            <a:picLocks noGrp="1" noChangeAspect="1" noChangeArrowheads="1"/>
          </p:cNvPicPr>
          <p:nvPr>
            <p:ph sz="half" idx="2"/>
          </p:nvPr>
        </p:nvPicPr>
        <p:blipFill rotWithShape="1">
          <a:blip r:embed="rId2" cstate="screen">
            <a:extLst>
              <a:ext uri="{28A0092B-C50C-407E-A947-70E740481C1C}">
                <a14:useLocalDpi xmlns:a14="http://schemas.microsoft.com/office/drawing/2010/main"/>
              </a:ext>
            </a:extLst>
          </a:blip>
          <a:stretch/>
        </p:blipFill>
        <p:spPr bwMode="auto">
          <a:xfrm>
            <a:off x="4572000" y="1772816"/>
            <a:ext cx="4038600" cy="2271002"/>
          </a:xfrm>
          <a:prstGeom prst="rect">
            <a:avLst/>
          </a:prstGeom>
          <a:noFill/>
        </p:spPr>
      </p:pic>
    </p:spTree>
    <p:extLst>
      <p:ext uri="{BB962C8B-B14F-4D97-AF65-F5344CB8AC3E}">
        <p14:creationId xmlns:p14="http://schemas.microsoft.com/office/powerpoint/2010/main" val="120155244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dirty="0"/>
              <a:t>Ζωγραφίζοντας την μουσική</a:t>
            </a:r>
            <a:endParaRPr lang="en-US" dirty="0"/>
          </a:p>
        </p:txBody>
      </p:sp>
      <p:sp>
        <p:nvSpPr>
          <p:cNvPr id="3" name="Θέση περιεχομένου 2"/>
          <p:cNvSpPr>
            <a:spLocks noGrp="1"/>
          </p:cNvSpPr>
          <p:nvPr>
            <p:ph sz="half" idx="1"/>
          </p:nvPr>
        </p:nvSpPr>
        <p:spPr/>
        <p:txBody>
          <a:bodyPr>
            <a:normAutofit/>
          </a:bodyPr>
          <a:lstStyle/>
          <a:p>
            <a:pPr marL="0" indent="0">
              <a:buNone/>
            </a:pPr>
            <a:r>
              <a:rPr lang="el-GR" dirty="0" smtClean="0"/>
              <a:t>Δώσαμε στα παιδιά από ένα χαρτί στο οποίο είχαμε εκτυπώσει </a:t>
            </a:r>
            <a:r>
              <a:rPr lang="el-GR" dirty="0"/>
              <a:t>μία </a:t>
            </a:r>
            <a:r>
              <a:rPr lang="el-GR" dirty="0" smtClean="0"/>
              <a:t>παρτιτούρα. Παράλληλα ακουγόταν μουσική. Προτρέψαμε τα παιδιά να ζωγραφίσουν, με όποιο χρώμα θεωρούσαν ότι ταίριαζε με την μουσική που άκουγαν.</a:t>
            </a:r>
            <a:endParaRPr lang="en-US" dirty="0"/>
          </a:p>
        </p:txBody>
      </p:sp>
      <p:pic>
        <p:nvPicPr>
          <p:cNvPr id="6146" name="Picture 2" descr="παιδικές ζωγραφιές"/>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bwMode="auto">
          <a:xfrm>
            <a:off x="4788024" y="1988840"/>
            <a:ext cx="4038600" cy="302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753296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Autofit/>
          </a:bodyPr>
          <a:lstStyle/>
          <a:p>
            <a:r>
              <a:rPr lang="el-GR" sz="4000" dirty="0"/>
              <a:t>Παρατηρώντας πίνακες του </a:t>
            </a:r>
            <a:r>
              <a:rPr lang="en-US" sz="4000" dirty="0"/>
              <a:t>Kandinsky</a:t>
            </a:r>
          </a:p>
        </p:txBody>
      </p:sp>
      <p:sp>
        <p:nvSpPr>
          <p:cNvPr id="3" name="Θέση περιεχομένου 2"/>
          <p:cNvSpPr>
            <a:spLocks noGrp="1"/>
          </p:cNvSpPr>
          <p:nvPr>
            <p:ph sz="half" idx="1"/>
          </p:nvPr>
        </p:nvSpPr>
        <p:spPr/>
        <p:txBody>
          <a:bodyPr>
            <a:normAutofit/>
          </a:bodyPr>
          <a:lstStyle/>
          <a:p>
            <a:pPr marL="0" indent="0">
              <a:buNone/>
            </a:pPr>
            <a:r>
              <a:rPr lang="el-GR" dirty="0" smtClean="0"/>
              <a:t>Είδαμε και συζητήσαμε με τα παιδιά πολλούς πίνακες του </a:t>
            </a:r>
            <a:r>
              <a:rPr lang="en-US" dirty="0" smtClean="0"/>
              <a:t>Kandinsky</a:t>
            </a:r>
            <a:r>
              <a:rPr lang="el-GR" dirty="0" smtClean="0"/>
              <a:t> δίνοντας έμφαση στους τίτλους των έργων του, τα χρώματα και τα σχήματα που χρησιμοποιούσε. </a:t>
            </a:r>
            <a:endParaRPr lang="en-US" dirty="0"/>
          </a:p>
        </p:txBody>
      </p:sp>
      <p:pic>
        <p:nvPicPr>
          <p:cNvPr id="6" name="Εικόνα 7" descr="Η νηπιαγωγός δείχνει πίνακες του Καντίνσκι"/>
          <p:cNvPicPr>
            <a:picLocks noGrp="1" noChangeAspect="1"/>
          </p:cNvPicPr>
          <p:nvPr>
            <p:ph sz="half" idx="2"/>
          </p:nvPr>
        </p:nvPicPr>
        <p:blipFill rotWithShape="1">
          <a:blip r:embed="rId2" cstate="screen">
            <a:extLst>
              <a:ext uri="{28A0092B-C50C-407E-A947-70E740481C1C}">
                <a14:useLocalDpi xmlns:a14="http://schemas.microsoft.com/office/drawing/2010/main"/>
              </a:ext>
            </a:extLst>
          </a:blip>
          <a:srcRect/>
          <a:stretch/>
        </p:blipFill>
        <p:spPr>
          <a:xfrm>
            <a:off x="4860032" y="1628800"/>
            <a:ext cx="3590758" cy="3359187"/>
          </a:xfrm>
          <a:prstGeom prst="rect">
            <a:avLst/>
          </a:prstGeom>
        </p:spPr>
      </p:pic>
    </p:spTree>
    <p:extLst>
      <p:ext uri="{BB962C8B-B14F-4D97-AF65-F5344CB8AC3E}">
        <p14:creationId xmlns:p14="http://schemas.microsoft.com/office/powerpoint/2010/main" val="57734158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Autofit/>
          </a:bodyPr>
          <a:lstStyle/>
          <a:p>
            <a:r>
              <a:rPr lang="el-GR" sz="4000" dirty="0"/>
              <a:t>Αναζητώντας τους πίνακες του </a:t>
            </a:r>
            <a:r>
              <a:rPr lang="en-US" sz="4000" dirty="0"/>
              <a:t>Kandinsky</a:t>
            </a:r>
          </a:p>
        </p:txBody>
      </p:sp>
      <p:sp>
        <p:nvSpPr>
          <p:cNvPr id="3" name="Θέση περιεχομένου 2"/>
          <p:cNvSpPr>
            <a:spLocks noGrp="1"/>
          </p:cNvSpPr>
          <p:nvPr>
            <p:ph sz="half" idx="1"/>
          </p:nvPr>
        </p:nvSpPr>
        <p:spPr>
          <a:xfrm>
            <a:off x="457200" y="1600200"/>
            <a:ext cx="4402832" cy="4525963"/>
          </a:xfrm>
        </p:spPr>
        <p:txBody>
          <a:bodyPr>
            <a:noAutofit/>
          </a:bodyPr>
          <a:lstStyle/>
          <a:p>
            <a:pPr marL="0" indent="0">
              <a:buNone/>
            </a:pPr>
            <a:r>
              <a:rPr lang="el-GR" sz="2600" dirty="0"/>
              <a:t>Τοποθετήσαμε γύρω από τον υπολογιστή, τους πίνακες του </a:t>
            </a:r>
            <a:r>
              <a:rPr lang="en-US" sz="2600" dirty="0" smtClean="0"/>
              <a:t>Kandinsky</a:t>
            </a:r>
            <a:r>
              <a:rPr lang="el-GR" sz="2600" dirty="0" smtClean="0"/>
              <a:t>, που </a:t>
            </a:r>
            <a:r>
              <a:rPr lang="el-GR" sz="2600" dirty="0"/>
              <a:t>εμφανίζονταν </a:t>
            </a:r>
            <a:r>
              <a:rPr lang="el-GR" sz="2600" dirty="0" smtClean="0"/>
              <a:t>σταδιακά στα </a:t>
            </a:r>
            <a:r>
              <a:rPr lang="en-US" sz="2600" dirty="0"/>
              <a:t>video </a:t>
            </a:r>
            <a:r>
              <a:rPr lang="el-GR" sz="2600" dirty="0"/>
              <a:t>αλλά και μερικούς ακόμα, για να τους βλέπουν τα παιδιά. </a:t>
            </a:r>
            <a:endParaRPr lang="el-GR" sz="2600" dirty="0" smtClean="0"/>
          </a:p>
          <a:p>
            <a:pPr marL="0" indent="0">
              <a:buNone/>
            </a:pPr>
            <a:r>
              <a:rPr lang="el-GR" sz="2600" dirty="0" smtClean="0"/>
              <a:t>Ενώ έπαιζε το </a:t>
            </a:r>
            <a:r>
              <a:rPr lang="en-US" sz="2600" dirty="0" smtClean="0"/>
              <a:t>video</a:t>
            </a:r>
            <a:r>
              <a:rPr lang="el-GR" sz="2600" dirty="0" smtClean="0"/>
              <a:t>, </a:t>
            </a:r>
            <a:r>
              <a:rPr lang="el-GR" sz="2600" dirty="0"/>
              <a:t>ζητούσαμε </a:t>
            </a:r>
            <a:r>
              <a:rPr lang="el-GR" sz="2600" dirty="0" smtClean="0"/>
              <a:t>από τα παιδιά βλέποντας </a:t>
            </a:r>
            <a:r>
              <a:rPr lang="el-GR" sz="2600" dirty="0"/>
              <a:t>τα </a:t>
            </a:r>
            <a:r>
              <a:rPr lang="en-US" sz="2600" dirty="0"/>
              <a:t>video </a:t>
            </a:r>
            <a:r>
              <a:rPr lang="el-GR" sz="2600" dirty="0"/>
              <a:t>και τους </a:t>
            </a:r>
            <a:r>
              <a:rPr lang="el-GR" sz="2600" dirty="0" smtClean="0"/>
              <a:t>πίνακες, </a:t>
            </a:r>
            <a:r>
              <a:rPr lang="el-GR" sz="2600" dirty="0"/>
              <a:t>να </a:t>
            </a:r>
            <a:r>
              <a:rPr lang="el-GR" sz="2600" dirty="0" smtClean="0"/>
              <a:t>αναγνωρίσουν ποιος πίνακας εμφανίζεται. </a:t>
            </a:r>
            <a:endParaRPr lang="en-US" sz="2600" dirty="0"/>
          </a:p>
        </p:txBody>
      </p:sp>
      <p:pic>
        <p:nvPicPr>
          <p:cNvPr id="7" name="Εικόνα 23" descr="Η νηπιαγωγός δείχνει πίνακες του Καντίνσκι"/>
          <p:cNvPicPr>
            <a:picLocks noGrp="1" noChangeAspect="1"/>
          </p:cNvPicPr>
          <p:nvPr>
            <p:ph sz="half" idx="2"/>
          </p:nvPr>
        </p:nvPicPr>
        <p:blipFill rotWithShape="1">
          <a:blip r:embed="rId2" cstate="screen">
            <a:extLst>
              <a:ext uri="{28A0092B-C50C-407E-A947-70E740481C1C}">
                <a14:useLocalDpi xmlns:a14="http://schemas.microsoft.com/office/drawing/2010/main"/>
              </a:ext>
            </a:extLst>
          </a:blip>
          <a:srcRect/>
          <a:stretch/>
        </p:blipFill>
        <p:spPr>
          <a:xfrm>
            <a:off x="5076056" y="1772816"/>
            <a:ext cx="3567777" cy="2808312"/>
          </a:xfrm>
          <a:prstGeom prst="rect">
            <a:avLst/>
          </a:prstGeom>
        </p:spPr>
      </p:pic>
    </p:spTree>
    <p:extLst>
      <p:ext uri="{BB962C8B-B14F-4D97-AF65-F5344CB8AC3E}">
        <p14:creationId xmlns:p14="http://schemas.microsoft.com/office/powerpoint/2010/main" val="121278412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Autofit/>
          </a:bodyPr>
          <a:lstStyle/>
          <a:p>
            <a:r>
              <a:rPr lang="el-GR" dirty="0"/>
              <a:t>Προβολή </a:t>
            </a:r>
            <a:r>
              <a:rPr lang="en-US" dirty="0"/>
              <a:t>video </a:t>
            </a:r>
            <a:r>
              <a:rPr lang="el-GR" dirty="0" smtClean="0"/>
              <a:t>(</a:t>
            </a:r>
            <a:r>
              <a:rPr lang="en-US" dirty="0" smtClean="0"/>
              <a:t>1/</a:t>
            </a:r>
            <a:r>
              <a:rPr lang="el-GR" dirty="0" smtClean="0"/>
              <a:t>3)</a:t>
            </a:r>
            <a:endParaRPr lang="en-US" dirty="0"/>
          </a:p>
        </p:txBody>
      </p:sp>
      <p:sp>
        <p:nvSpPr>
          <p:cNvPr id="3" name="Θέση περιεχομένου 2"/>
          <p:cNvSpPr>
            <a:spLocks noGrp="1"/>
          </p:cNvSpPr>
          <p:nvPr>
            <p:ph sz="half" idx="1"/>
          </p:nvPr>
        </p:nvSpPr>
        <p:spPr>
          <a:xfrm>
            <a:off x="457200" y="1600200"/>
            <a:ext cx="2962672" cy="4525963"/>
          </a:xfrm>
        </p:spPr>
        <p:txBody>
          <a:bodyPr>
            <a:normAutofit/>
          </a:bodyPr>
          <a:lstStyle/>
          <a:p>
            <a:pPr marL="0" indent="0">
              <a:buNone/>
            </a:pPr>
            <a:r>
              <a:rPr lang="el-GR" dirty="0" smtClean="0">
                <a:hlinkClick r:id="rId2"/>
              </a:rPr>
              <a:t>1</a:t>
            </a:r>
            <a:r>
              <a:rPr lang="en-US" dirty="0" smtClean="0">
                <a:hlinkClick r:id="rId2"/>
              </a:rPr>
              <a:t>o</a:t>
            </a:r>
            <a:r>
              <a:rPr lang="el-GR" dirty="0" smtClean="0">
                <a:hlinkClick r:id="rId2"/>
              </a:rPr>
              <a:t> </a:t>
            </a:r>
            <a:r>
              <a:rPr lang="en-US" dirty="0" smtClean="0">
                <a:hlinkClick r:id="rId2"/>
              </a:rPr>
              <a:t>video</a:t>
            </a:r>
            <a:r>
              <a:rPr lang="en-US" dirty="0"/>
              <a:t> </a:t>
            </a:r>
            <a:r>
              <a:rPr lang="el-GR" dirty="0"/>
              <a:t>τ</a:t>
            </a:r>
            <a:r>
              <a:rPr lang="el-GR" dirty="0" smtClean="0"/>
              <a:t>ο </a:t>
            </a:r>
            <a:r>
              <a:rPr lang="el-GR" dirty="0" smtClean="0"/>
              <a:t>οποίο αφορά τον </a:t>
            </a:r>
            <a:r>
              <a:rPr lang="el-GR" dirty="0" smtClean="0"/>
              <a:t>πίνακα </a:t>
            </a:r>
            <a:r>
              <a:rPr lang="el-GR" b="1" dirty="0" smtClean="0">
                <a:hlinkClick r:id="rId3"/>
              </a:rPr>
              <a:t>Κίτρινο-Κόκκινο-Μπλε</a:t>
            </a:r>
            <a:r>
              <a:rPr lang="el-GR" b="1" dirty="0"/>
              <a:t> </a:t>
            </a:r>
            <a:r>
              <a:rPr lang="el-GR" dirty="0" smtClean="0"/>
              <a:t>(1925) του</a:t>
            </a:r>
            <a:r>
              <a:rPr lang="el-GR" b="1" dirty="0" smtClean="0"/>
              <a:t> </a:t>
            </a:r>
            <a:r>
              <a:rPr lang="en-US" dirty="0" smtClean="0"/>
              <a:t>Kandinsky</a:t>
            </a:r>
            <a:r>
              <a:rPr lang="el-GR" dirty="0" smtClean="0"/>
              <a:t>.</a:t>
            </a:r>
            <a:endParaRPr lang="el-GR" dirty="0"/>
          </a:p>
        </p:txBody>
      </p:sp>
      <p:pic>
        <p:nvPicPr>
          <p:cNvPr id="1026" name="Picture 2" descr="πίνακας Κίτρινο-Κόκκινο-Μπλε στο βίντεο"/>
          <p:cNvPicPr>
            <a:picLocks noGrp="1" noChangeAspect="1" noChangeArrowheads="1"/>
          </p:cNvPicPr>
          <p:nvPr>
            <p:ph sz="half" idx="2"/>
          </p:nvPr>
        </p:nvPicPr>
        <p:blipFill>
          <a:blip r:embed="rId4" cstate="screen">
            <a:extLst>
              <a:ext uri="{28A0092B-C50C-407E-A947-70E740481C1C}">
                <a14:useLocalDpi xmlns:a14="http://schemas.microsoft.com/office/drawing/2010/main"/>
              </a:ext>
            </a:extLst>
          </a:blip>
          <a:srcRect/>
          <a:stretch>
            <a:fillRect/>
          </a:stretch>
        </p:blipFill>
        <p:spPr bwMode="auto">
          <a:xfrm>
            <a:off x="3491880" y="1772816"/>
            <a:ext cx="5120872" cy="3168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8734515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Προβολή </a:t>
            </a:r>
            <a:r>
              <a:rPr lang="en-US" dirty="0"/>
              <a:t>video </a:t>
            </a:r>
            <a:r>
              <a:rPr lang="el-GR" dirty="0" smtClean="0"/>
              <a:t>(2</a:t>
            </a:r>
            <a:r>
              <a:rPr lang="en-US" dirty="0" smtClean="0"/>
              <a:t>/</a:t>
            </a:r>
            <a:r>
              <a:rPr lang="el-GR" dirty="0"/>
              <a:t>3)</a:t>
            </a:r>
          </a:p>
        </p:txBody>
      </p:sp>
      <p:sp>
        <p:nvSpPr>
          <p:cNvPr id="3" name="Content Placeholder 2"/>
          <p:cNvSpPr>
            <a:spLocks noGrp="1"/>
          </p:cNvSpPr>
          <p:nvPr>
            <p:ph sz="half" idx="1"/>
          </p:nvPr>
        </p:nvSpPr>
        <p:spPr>
          <a:xfrm>
            <a:off x="457200" y="1600200"/>
            <a:ext cx="3466728" cy="4525963"/>
          </a:xfrm>
        </p:spPr>
        <p:txBody>
          <a:bodyPr/>
          <a:lstStyle/>
          <a:p>
            <a:pPr marL="0" indent="0">
              <a:buNone/>
            </a:pPr>
            <a:r>
              <a:rPr lang="el-GR" dirty="0" smtClean="0">
                <a:hlinkClick r:id="rId2"/>
              </a:rPr>
              <a:t>2</a:t>
            </a:r>
            <a:r>
              <a:rPr lang="en-US" dirty="0" smtClean="0">
                <a:hlinkClick r:id="rId2"/>
              </a:rPr>
              <a:t>o</a:t>
            </a:r>
            <a:r>
              <a:rPr lang="el-GR" dirty="0" smtClean="0">
                <a:hlinkClick r:id="rId2"/>
              </a:rPr>
              <a:t> </a:t>
            </a:r>
            <a:r>
              <a:rPr lang="en-US" dirty="0" smtClean="0">
                <a:hlinkClick r:id="rId2"/>
              </a:rPr>
              <a:t>video </a:t>
            </a:r>
            <a:r>
              <a:rPr lang="el-GR" dirty="0" smtClean="0"/>
              <a:t>το οποίο αφορά τον πίνακα </a:t>
            </a:r>
            <a:r>
              <a:rPr lang="en-US" b="1" dirty="0">
                <a:hlinkClick r:id="rId3"/>
              </a:rPr>
              <a:t>Several Circles </a:t>
            </a:r>
            <a:r>
              <a:rPr lang="el-GR" dirty="0" smtClean="0"/>
              <a:t>(1926) του</a:t>
            </a:r>
            <a:r>
              <a:rPr lang="el-GR" b="1" dirty="0" smtClean="0"/>
              <a:t> </a:t>
            </a:r>
            <a:r>
              <a:rPr lang="en-US" dirty="0" smtClean="0"/>
              <a:t>Kandinsky</a:t>
            </a:r>
            <a:r>
              <a:rPr lang="el-GR" dirty="0" smtClean="0"/>
              <a:t>.</a:t>
            </a:r>
          </a:p>
          <a:p>
            <a:endParaRPr lang="el-GR" dirty="0"/>
          </a:p>
        </p:txBody>
      </p:sp>
      <p:pic>
        <p:nvPicPr>
          <p:cNvPr id="2050" name="Picture 2" descr="πίνακας στο βίντεο"/>
          <p:cNvPicPr>
            <a:picLocks noGrp="1" noChangeAspect="1" noChangeArrowheads="1"/>
          </p:cNvPicPr>
          <p:nvPr>
            <p:ph sz="half" idx="2"/>
          </p:nvPr>
        </p:nvPicPr>
        <p:blipFill>
          <a:blip r:embed="rId4" cstate="screen">
            <a:extLst>
              <a:ext uri="{28A0092B-C50C-407E-A947-70E740481C1C}">
                <a14:useLocalDpi xmlns:a14="http://schemas.microsoft.com/office/drawing/2010/main"/>
              </a:ext>
            </a:extLst>
          </a:blip>
          <a:srcRect/>
          <a:stretch>
            <a:fillRect/>
          </a:stretch>
        </p:blipFill>
        <p:spPr bwMode="auto">
          <a:xfrm>
            <a:off x="4042481" y="1700808"/>
            <a:ext cx="4568119" cy="2808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243905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Προβολή </a:t>
            </a:r>
            <a:r>
              <a:rPr lang="en-US" dirty="0"/>
              <a:t>video </a:t>
            </a:r>
            <a:r>
              <a:rPr lang="el-GR" dirty="0" smtClean="0"/>
              <a:t>(3</a:t>
            </a:r>
            <a:r>
              <a:rPr lang="en-US" dirty="0" smtClean="0"/>
              <a:t>/</a:t>
            </a:r>
            <a:r>
              <a:rPr lang="el-GR" dirty="0"/>
              <a:t>3)</a:t>
            </a:r>
          </a:p>
        </p:txBody>
      </p:sp>
      <p:sp>
        <p:nvSpPr>
          <p:cNvPr id="3" name="Content Placeholder 2"/>
          <p:cNvSpPr>
            <a:spLocks noGrp="1"/>
          </p:cNvSpPr>
          <p:nvPr>
            <p:ph sz="half" idx="1"/>
          </p:nvPr>
        </p:nvSpPr>
        <p:spPr>
          <a:xfrm>
            <a:off x="457200" y="1600200"/>
            <a:ext cx="3466728" cy="4525963"/>
          </a:xfrm>
        </p:spPr>
        <p:txBody>
          <a:bodyPr/>
          <a:lstStyle/>
          <a:p>
            <a:pPr marL="0" indent="0">
              <a:buNone/>
            </a:pPr>
            <a:r>
              <a:rPr lang="el-GR" dirty="0" smtClean="0">
                <a:hlinkClick r:id="rId2"/>
              </a:rPr>
              <a:t>3</a:t>
            </a:r>
            <a:r>
              <a:rPr lang="en-US" dirty="0" smtClean="0">
                <a:hlinkClick r:id="rId2"/>
              </a:rPr>
              <a:t>o</a:t>
            </a:r>
            <a:r>
              <a:rPr lang="el-GR" dirty="0" smtClean="0">
                <a:hlinkClick r:id="rId2"/>
              </a:rPr>
              <a:t> </a:t>
            </a:r>
            <a:r>
              <a:rPr lang="en-US" dirty="0">
                <a:hlinkClick r:id="rId2"/>
              </a:rPr>
              <a:t>video </a:t>
            </a:r>
            <a:r>
              <a:rPr lang="el-GR" dirty="0"/>
              <a:t>το οποίο αφορά τον πίνακα </a:t>
            </a:r>
            <a:r>
              <a:rPr lang="en-US" b="1" dirty="0">
                <a:hlinkClick r:id="rId3"/>
              </a:rPr>
              <a:t>Color Study. Squares </a:t>
            </a:r>
            <a:r>
              <a:rPr lang="en-US" b="1" dirty="0" smtClean="0">
                <a:hlinkClick r:id="rId3"/>
              </a:rPr>
              <a:t>with </a:t>
            </a:r>
            <a:r>
              <a:rPr lang="en-US" b="1" dirty="0">
                <a:hlinkClick r:id="rId3"/>
              </a:rPr>
              <a:t>Concentric Circles </a:t>
            </a:r>
            <a:r>
              <a:rPr lang="el-GR" dirty="0"/>
              <a:t>(</a:t>
            </a:r>
            <a:r>
              <a:rPr lang="el-GR" dirty="0" smtClean="0"/>
              <a:t>1913</a:t>
            </a:r>
            <a:r>
              <a:rPr lang="el-GR" dirty="0"/>
              <a:t>) του</a:t>
            </a:r>
            <a:r>
              <a:rPr lang="el-GR" b="1" dirty="0"/>
              <a:t> </a:t>
            </a:r>
            <a:r>
              <a:rPr lang="en-US" dirty="0"/>
              <a:t>Kandinsky</a:t>
            </a:r>
            <a:r>
              <a:rPr lang="el-GR" dirty="0"/>
              <a:t>.</a:t>
            </a:r>
          </a:p>
          <a:p>
            <a:endParaRPr lang="el-GR" dirty="0"/>
          </a:p>
        </p:txBody>
      </p:sp>
      <p:pic>
        <p:nvPicPr>
          <p:cNvPr id="3074" name="Picture 2" descr="πίνακας στο βίντεο"/>
          <p:cNvPicPr>
            <a:picLocks noGrp="1" noChangeAspect="1" noChangeArrowheads="1"/>
          </p:cNvPicPr>
          <p:nvPr>
            <p:ph sz="half" idx="2"/>
          </p:nvPr>
        </p:nvPicPr>
        <p:blipFill>
          <a:blip r:embed="rId4" cstate="screen">
            <a:extLst>
              <a:ext uri="{28A0092B-C50C-407E-A947-70E740481C1C}">
                <a14:useLocalDpi xmlns:a14="http://schemas.microsoft.com/office/drawing/2010/main"/>
              </a:ext>
            </a:extLst>
          </a:blip>
          <a:srcRect/>
          <a:stretch>
            <a:fillRect/>
          </a:stretch>
        </p:blipFill>
        <p:spPr bwMode="auto">
          <a:xfrm>
            <a:off x="3975739" y="1772816"/>
            <a:ext cx="4634861" cy="2592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968843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normAutofit/>
          </a:bodyPr>
          <a:lstStyle/>
          <a:p>
            <a:r>
              <a:rPr lang="el-GR" altLang="en-US" dirty="0"/>
              <a:t>Διδακτική Πρακτική</a:t>
            </a:r>
            <a:endParaRPr lang="en-GB" dirty="0"/>
          </a:p>
        </p:txBody>
      </p:sp>
      <p:sp>
        <p:nvSpPr>
          <p:cNvPr id="7" name="Θέση περιεχομένου 6"/>
          <p:cNvSpPr>
            <a:spLocks noGrp="1"/>
          </p:cNvSpPr>
          <p:nvPr>
            <p:ph sz="half" idx="1"/>
          </p:nvPr>
        </p:nvSpPr>
        <p:spPr/>
        <p:txBody>
          <a:bodyPr>
            <a:noAutofit/>
          </a:bodyPr>
          <a:lstStyle/>
          <a:p>
            <a:pPr marL="0" indent="0">
              <a:buNone/>
            </a:pPr>
            <a:r>
              <a:rPr lang="el-GR" sz="2400" b="1" dirty="0" smtClean="0"/>
              <a:t>Διδακτική πρακτική</a:t>
            </a:r>
            <a:r>
              <a:rPr lang="en-GB" sz="2400" dirty="0" smtClean="0"/>
              <a:t>:</a:t>
            </a:r>
            <a:r>
              <a:rPr lang="en-US" sz="2400" dirty="0" smtClean="0"/>
              <a:t> </a:t>
            </a:r>
            <a:r>
              <a:rPr lang="el-GR" sz="2400" dirty="0"/>
              <a:t/>
            </a:r>
            <a:br>
              <a:rPr lang="el-GR" sz="2400" dirty="0"/>
            </a:br>
            <a:r>
              <a:rPr lang="el-GR" sz="2400" dirty="0"/>
              <a:t>Μαγδαληνή </a:t>
            </a:r>
            <a:r>
              <a:rPr lang="el-GR" sz="2400" dirty="0" err="1" smtClean="0"/>
              <a:t>Ζαγουράκη</a:t>
            </a:r>
            <a:r>
              <a:rPr lang="en-US" sz="2400" dirty="0" smtClean="0"/>
              <a:t>,</a:t>
            </a:r>
            <a:br>
              <a:rPr lang="en-US" sz="2400" dirty="0" smtClean="0"/>
            </a:br>
            <a:r>
              <a:rPr lang="el-GR" sz="2400" dirty="0" smtClean="0"/>
              <a:t>Μαρία </a:t>
            </a:r>
            <a:r>
              <a:rPr lang="el-GR" sz="2400" dirty="0" err="1" smtClean="0"/>
              <a:t>Ξανθοπούλου</a:t>
            </a:r>
            <a:r>
              <a:rPr lang="el-GR" sz="2400" dirty="0" smtClean="0"/>
              <a:t>.</a:t>
            </a:r>
            <a:endParaRPr lang="el-GR" sz="2400" dirty="0"/>
          </a:p>
          <a:p>
            <a:pPr marL="0" indent="0">
              <a:spcBef>
                <a:spcPts val="1200"/>
              </a:spcBef>
              <a:buNone/>
            </a:pPr>
            <a:r>
              <a:rPr lang="el-GR" altLang="en-US" sz="2400" b="1" dirty="0" smtClean="0"/>
              <a:t>Βιβλίο</a:t>
            </a:r>
            <a:r>
              <a:rPr lang="el-GR" altLang="en-US" sz="2400" dirty="0" smtClean="0"/>
              <a:t>:</a:t>
            </a:r>
            <a:r>
              <a:rPr lang="en-GB" altLang="en-US" sz="2400" dirty="0" smtClean="0"/>
              <a:t> </a:t>
            </a:r>
            <a:r>
              <a:rPr lang="en-US" altLang="en-US" sz="2400" dirty="0" smtClean="0"/>
              <a:t>Barb </a:t>
            </a:r>
            <a:r>
              <a:rPr lang="en-US" altLang="en-US" sz="2400" dirty="0" err="1" smtClean="0"/>
              <a:t>Rosenstock</a:t>
            </a:r>
            <a:r>
              <a:rPr lang="en-US" altLang="en-US" sz="2400" dirty="0" smtClean="0"/>
              <a:t>, </a:t>
            </a:r>
            <a:r>
              <a:rPr lang="en-US" altLang="en-US" sz="2400" b="1" dirty="0" smtClean="0"/>
              <a:t>The Noisy Paint Box. The Colors and Sounds of Kandinsky's  Abstract Art</a:t>
            </a:r>
            <a:r>
              <a:rPr lang="en-US" altLang="en-US" sz="2400" dirty="0" smtClean="0"/>
              <a:t>, </a:t>
            </a:r>
            <a:r>
              <a:rPr lang="el-GR" altLang="en-US" sz="2400" dirty="0" smtClean="0"/>
              <a:t>εικονογράφηση </a:t>
            </a:r>
            <a:r>
              <a:rPr lang="en-US" altLang="en-US" sz="2400" dirty="0"/>
              <a:t>Mary </a:t>
            </a:r>
            <a:r>
              <a:rPr lang="en-US" altLang="en-US" sz="2400" dirty="0" err="1" smtClean="0"/>
              <a:t>Grandrpé</a:t>
            </a:r>
            <a:r>
              <a:rPr lang="en-US" altLang="en-US" sz="2400" dirty="0" smtClean="0"/>
              <a:t>, </a:t>
            </a:r>
            <a:r>
              <a:rPr lang="el-GR" altLang="en-US" sz="2400" dirty="0"/>
              <a:t>ε</a:t>
            </a:r>
            <a:r>
              <a:rPr lang="el-GR" altLang="en-US" sz="2400" dirty="0" smtClean="0"/>
              <a:t>κδόσεις </a:t>
            </a:r>
            <a:r>
              <a:rPr lang="en-US" altLang="en-US" sz="2400" dirty="0"/>
              <a:t>Alfred A. Knopf. New York, </a:t>
            </a:r>
            <a:r>
              <a:rPr lang="en-US" altLang="en-US" sz="2400" dirty="0" smtClean="0"/>
              <a:t>2014</a:t>
            </a:r>
            <a:r>
              <a:rPr lang="el-GR" altLang="en-US" sz="2400" dirty="0" smtClean="0"/>
              <a:t>.</a:t>
            </a:r>
            <a:endParaRPr lang="en-US" altLang="en-US" sz="2400" dirty="0"/>
          </a:p>
          <a:p>
            <a:pPr marL="0" indent="0">
              <a:spcBef>
                <a:spcPts val="1200"/>
              </a:spcBef>
              <a:buNone/>
            </a:pPr>
            <a:r>
              <a:rPr lang="el-GR" altLang="el-GR" sz="2400" b="1" dirty="0" smtClean="0"/>
              <a:t>Θέμα</a:t>
            </a:r>
            <a:r>
              <a:rPr lang="en-US" altLang="el-GR" sz="2400" dirty="0"/>
              <a:t>:</a:t>
            </a:r>
            <a:r>
              <a:rPr lang="el-GR" altLang="el-GR" sz="2400" dirty="0"/>
              <a:t> </a:t>
            </a:r>
            <a:r>
              <a:rPr lang="el-GR" sz="2400" dirty="0" err="1" smtClean="0"/>
              <a:t>Καντίνσκι</a:t>
            </a:r>
            <a:r>
              <a:rPr lang="en-US" sz="2400" dirty="0" smtClean="0"/>
              <a:t>.</a:t>
            </a:r>
            <a:endParaRPr lang="en-US" altLang="en-US" sz="2400" dirty="0" smtClean="0"/>
          </a:p>
          <a:p>
            <a:pPr marL="0" indent="0">
              <a:spcBef>
                <a:spcPts val="1200"/>
              </a:spcBef>
              <a:buNone/>
            </a:pPr>
            <a:endParaRPr lang="en-GB" sz="2400" dirty="0"/>
          </a:p>
        </p:txBody>
      </p:sp>
      <p:sp>
        <p:nvSpPr>
          <p:cNvPr id="5" name="TextBox 4"/>
          <p:cNvSpPr txBox="1"/>
          <p:nvPr/>
        </p:nvSpPr>
        <p:spPr>
          <a:xfrm>
            <a:off x="4355976" y="5733256"/>
            <a:ext cx="472173" cy="360040"/>
          </a:xfrm>
          <a:prstGeom prst="rect">
            <a:avLst/>
          </a:prstGeom>
        </p:spPr>
        <p:txBody>
          <a:bodyPr vert="horz" wrap="square" lIns="91440" tIns="45720" rIns="91440" bIns="45720" rtlCol="0" anchor="ctr">
            <a:noAutofit/>
          </a:bodyPr>
          <a:lstStyle/>
          <a:p>
            <a:r>
              <a:rPr lang="el-GR" b="1" dirty="0" smtClean="0">
                <a:latin typeface="+mj-lt"/>
              </a:rPr>
              <a:t>[1]</a:t>
            </a:r>
          </a:p>
        </p:txBody>
      </p:sp>
      <p:pic>
        <p:nvPicPr>
          <p:cNvPr id="8" name="Εικόνα 6" descr="Εξώφυλλο του βιβλίου"/>
          <p:cNvPicPr>
            <a:picLocks noGrp="1" noChangeAspect="1"/>
          </p:cNvPicPr>
          <p:nvPr>
            <p:ph sz="half" idx="2"/>
          </p:nvPr>
        </p:nvPicPr>
        <p:blipFill>
          <a:blip r:embed="rId3">
            <a:extLst>
              <a:ext uri="{28A0092B-C50C-407E-A947-70E740481C1C}">
                <a14:useLocalDpi xmlns:a14="http://schemas.microsoft.com/office/drawing/2010/main"/>
              </a:ext>
            </a:extLst>
          </a:blip>
          <a:stretch>
            <a:fillRect/>
          </a:stretch>
        </p:blipFill>
        <p:spPr>
          <a:xfrm>
            <a:off x="4925004" y="1600200"/>
            <a:ext cx="3484991" cy="4525963"/>
          </a:xfrm>
          <a:prstGeom prst="rect">
            <a:avLst/>
          </a:prstGeom>
        </p:spPr>
      </p:pic>
    </p:spTree>
    <p:custDataLst>
      <p:tags r:id="rId1"/>
    </p:custDataLst>
    <p:extLst>
      <p:ext uri="{BB962C8B-B14F-4D97-AF65-F5344CB8AC3E}">
        <p14:creationId xmlns:p14="http://schemas.microsoft.com/office/powerpoint/2010/main" val="92816096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Τίτλος 13"/>
          <p:cNvSpPr>
            <a:spLocks noGrp="1"/>
          </p:cNvSpPr>
          <p:nvPr>
            <p:ph type="title"/>
          </p:nvPr>
        </p:nvSpPr>
        <p:spPr/>
        <p:txBody>
          <a:bodyPr>
            <a:noAutofit/>
          </a:bodyPr>
          <a:lstStyle/>
          <a:p>
            <a:r>
              <a:rPr lang="el-GR" sz="4000" dirty="0"/>
              <a:t>Δημιουργία έργων αλά </a:t>
            </a:r>
            <a:r>
              <a:rPr lang="en-US" sz="4000" dirty="0"/>
              <a:t>Kandinsky</a:t>
            </a:r>
            <a:r>
              <a:rPr lang="el-GR" sz="4000" dirty="0"/>
              <a:t> (</a:t>
            </a:r>
            <a:r>
              <a:rPr lang="el-GR" sz="4000" dirty="0" smtClean="0"/>
              <a:t>1/10)</a:t>
            </a:r>
            <a:endParaRPr lang="en-US" sz="4000" dirty="0"/>
          </a:p>
        </p:txBody>
      </p:sp>
      <p:sp>
        <p:nvSpPr>
          <p:cNvPr id="16" name="Θέση περιεχομένου 15"/>
          <p:cNvSpPr>
            <a:spLocks noGrp="1"/>
          </p:cNvSpPr>
          <p:nvPr>
            <p:ph sz="half" idx="1"/>
          </p:nvPr>
        </p:nvSpPr>
        <p:spPr>
          <a:xfrm>
            <a:off x="457200" y="1600200"/>
            <a:ext cx="4258816" cy="4525963"/>
          </a:xfrm>
        </p:spPr>
        <p:txBody>
          <a:bodyPr>
            <a:normAutofit/>
          </a:bodyPr>
          <a:lstStyle/>
          <a:p>
            <a:pPr marL="0" indent="0">
              <a:buNone/>
            </a:pPr>
            <a:r>
              <a:rPr lang="el-GR" dirty="0" smtClean="0"/>
              <a:t>Μαζί με τα παιδιά δημιουργήσαμε </a:t>
            </a:r>
            <a:r>
              <a:rPr lang="el-GR" dirty="0"/>
              <a:t>δικούς </a:t>
            </a:r>
            <a:r>
              <a:rPr lang="el-GR" dirty="0" smtClean="0"/>
              <a:t>μας πίνακες αλά </a:t>
            </a:r>
            <a:r>
              <a:rPr lang="en-US" dirty="0" smtClean="0"/>
              <a:t>Kandinsky</a:t>
            </a:r>
            <a:r>
              <a:rPr lang="el-GR" dirty="0" smtClean="0"/>
              <a:t>. </a:t>
            </a:r>
          </a:p>
          <a:p>
            <a:pPr marL="0" indent="0">
              <a:buNone/>
            </a:pPr>
            <a:r>
              <a:rPr lang="el-GR" dirty="0" smtClean="0"/>
              <a:t>Οι εναλλακτικές είναι οι εξής:</a:t>
            </a:r>
          </a:p>
          <a:p>
            <a:pPr marL="514350" indent="-514350">
              <a:buFont typeface="+mj-lt"/>
              <a:buAutoNum type="arabicPeriod"/>
            </a:pPr>
            <a:r>
              <a:rPr lang="el-GR" altLang="en-US" dirty="0" smtClean="0"/>
              <a:t>Χαρτί </a:t>
            </a:r>
            <a:r>
              <a:rPr lang="el-GR" altLang="en-US" dirty="0" smtClean="0"/>
              <a:t>του μέτρου (ομαδική εργασία).</a:t>
            </a:r>
            <a:endParaRPr lang="en-US" altLang="en-US" dirty="0" smtClean="0"/>
          </a:p>
        </p:txBody>
      </p:sp>
      <p:pic>
        <p:nvPicPr>
          <p:cNvPr id="6" name="Εικόνα 3" descr="παιδική ζωγραφιά"/>
          <p:cNvPicPr>
            <a:picLocks noGrp="1" noChangeAspect="1"/>
          </p:cNvPicPr>
          <p:nvPr>
            <p:ph sz="half" idx="2"/>
          </p:nvPr>
        </p:nvPicPr>
        <p:blipFill rotWithShape="1">
          <a:blip r:embed="rId2" cstate="screen">
            <a:extLst>
              <a:ext uri="{28A0092B-C50C-407E-A947-70E740481C1C}">
                <a14:useLocalDpi xmlns:a14="http://schemas.microsoft.com/office/drawing/2010/main"/>
              </a:ext>
            </a:extLst>
          </a:blip>
          <a:srcRect/>
          <a:stretch/>
        </p:blipFill>
        <p:spPr>
          <a:xfrm rot="5400000">
            <a:off x="4913988" y="1718860"/>
            <a:ext cx="3595880" cy="3559776"/>
          </a:xfrm>
          <a:prstGeom prst="rect">
            <a:avLst/>
          </a:prstGeom>
        </p:spPr>
      </p:pic>
    </p:spTree>
    <p:extLst>
      <p:ext uri="{BB962C8B-B14F-4D97-AF65-F5344CB8AC3E}">
        <p14:creationId xmlns:p14="http://schemas.microsoft.com/office/powerpoint/2010/main" val="141734807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Τίτλος 13"/>
          <p:cNvSpPr>
            <a:spLocks noGrp="1"/>
          </p:cNvSpPr>
          <p:nvPr>
            <p:ph type="title"/>
          </p:nvPr>
        </p:nvSpPr>
        <p:spPr/>
        <p:txBody>
          <a:bodyPr>
            <a:noAutofit/>
          </a:bodyPr>
          <a:lstStyle/>
          <a:p>
            <a:r>
              <a:rPr lang="el-GR" sz="4000" dirty="0"/>
              <a:t>Δημιουργία έργων αλά </a:t>
            </a:r>
            <a:r>
              <a:rPr lang="en-US" sz="4000" dirty="0"/>
              <a:t>Kandinsky</a:t>
            </a:r>
            <a:r>
              <a:rPr lang="el-GR" sz="4000" dirty="0"/>
              <a:t> </a:t>
            </a:r>
            <a:r>
              <a:rPr lang="el-GR" sz="4000" dirty="0" smtClean="0"/>
              <a:t>(</a:t>
            </a:r>
            <a:r>
              <a:rPr lang="el-GR" sz="4000" dirty="0" smtClean="0"/>
              <a:t>2/10)</a:t>
            </a:r>
            <a:endParaRPr lang="en-US" sz="4000" dirty="0"/>
          </a:p>
        </p:txBody>
      </p:sp>
      <p:pic>
        <p:nvPicPr>
          <p:cNvPr id="7170" name="Picture 2" descr="παιδικές ζωγραφιές"/>
          <p:cNvPicPr>
            <a:picLocks noGrp="1" noChangeAspect="1" noChangeArrowheads="1"/>
          </p:cNvPicPr>
          <p:nvPr>
            <p:ph type="pic" idx="1"/>
          </p:nvPr>
        </p:nvPicPr>
        <p:blipFill rotWithShape="1">
          <a:blip r:embed="rId2" cstate="screen">
            <a:extLst>
              <a:ext uri="{28A0092B-C50C-407E-A947-70E740481C1C}">
                <a14:useLocalDpi xmlns:a14="http://schemas.microsoft.com/office/drawing/2010/main"/>
              </a:ext>
            </a:extLst>
          </a:blip>
          <a:srcRect l="-489" r="-49"/>
          <a:stretch/>
        </p:blipFill>
        <p:spPr bwMode="auto">
          <a:xfrm>
            <a:off x="611560" y="1988840"/>
            <a:ext cx="7920880" cy="2790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Θέση περιεχομένου 15"/>
          <p:cNvSpPr>
            <a:spLocks noGrp="1"/>
          </p:cNvSpPr>
          <p:nvPr>
            <p:ph type="body" sz="half" idx="2"/>
          </p:nvPr>
        </p:nvSpPr>
        <p:spPr/>
        <p:txBody>
          <a:bodyPr/>
          <a:lstStyle/>
          <a:p>
            <a:pPr marL="514350" indent="-514350" algn="ctr">
              <a:buFont typeface="+mj-lt"/>
              <a:buAutoNum type="arabicPeriod" startAt="2"/>
            </a:pPr>
            <a:r>
              <a:rPr lang="el-GR" altLang="en-US" sz="2800" dirty="0" smtClean="0"/>
              <a:t>Χαρτιά Α4 (ατομικές εργασίες). </a:t>
            </a:r>
          </a:p>
          <a:p>
            <a:pPr marL="0" indent="0">
              <a:buNone/>
            </a:pPr>
            <a:endParaRPr lang="en-US" altLang="en-US" dirty="0" smtClean="0"/>
          </a:p>
        </p:txBody>
      </p:sp>
    </p:spTree>
    <p:extLst>
      <p:ext uri="{BB962C8B-B14F-4D97-AF65-F5344CB8AC3E}">
        <p14:creationId xmlns:p14="http://schemas.microsoft.com/office/powerpoint/2010/main" val="178996249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Τίτλος 13"/>
          <p:cNvSpPr>
            <a:spLocks noGrp="1"/>
          </p:cNvSpPr>
          <p:nvPr>
            <p:ph type="title"/>
          </p:nvPr>
        </p:nvSpPr>
        <p:spPr/>
        <p:txBody>
          <a:bodyPr>
            <a:noAutofit/>
          </a:bodyPr>
          <a:lstStyle/>
          <a:p>
            <a:r>
              <a:rPr lang="el-GR" sz="4000" dirty="0">
                <a:solidFill>
                  <a:schemeClr val="accent1"/>
                </a:solidFill>
              </a:rPr>
              <a:t>Δημιουργία έργων αλά </a:t>
            </a:r>
            <a:r>
              <a:rPr lang="en-US" sz="4000" dirty="0">
                <a:solidFill>
                  <a:schemeClr val="accent1"/>
                </a:solidFill>
              </a:rPr>
              <a:t>Kandinsky</a:t>
            </a:r>
            <a:r>
              <a:rPr lang="el-GR" sz="4000" dirty="0">
                <a:solidFill>
                  <a:schemeClr val="accent1"/>
                </a:solidFill>
              </a:rPr>
              <a:t> (</a:t>
            </a:r>
            <a:r>
              <a:rPr lang="el-GR" sz="4000" dirty="0" smtClean="0">
                <a:solidFill>
                  <a:schemeClr val="accent1"/>
                </a:solidFill>
              </a:rPr>
              <a:t>3/</a:t>
            </a:r>
            <a:r>
              <a:rPr lang="el-GR" sz="4000" dirty="0"/>
              <a:t>10</a:t>
            </a:r>
            <a:r>
              <a:rPr lang="el-GR" sz="4000" dirty="0" smtClean="0">
                <a:solidFill>
                  <a:schemeClr val="accent1"/>
                </a:solidFill>
              </a:rPr>
              <a:t>)</a:t>
            </a:r>
            <a:endParaRPr lang="en-US" sz="4000" dirty="0">
              <a:solidFill>
                <a:schemeClr val="accent1"/>
              </a:solidFill>
            </a:endParaRPr>
          </a:p>
        </p:txBody>
      </p:sp>
      <p:sp>
        <p:nvSpPr>
          <p:cNvPr id="16" name="Θέση περιεχομένου 15"/>
          <p:cNvSpPr>
            <a:spLocks noGrp="1"/>
          </p:cNvSpPr>
          <p:nvPr>
            <p:ph sz="half" idx="1"/>
          </p:nvPr>
        </p:nvSpPr>
        <p:spPr>
          <a:xfrm>
            <a:off x="457200" y="1600200"/>
            <a:ext cx="4402832" cy="4525963"/>
          </a:xfrm>
        </p:spPr>
        <p:txBody>
          <a:bodyPr>
            <a:noAutofit/>
          </a:bodyPr>
          <a:lstStyle/>
          <a:p>
            <a:pPr marL="514350" indent="-514350">
              <a:buFont typeface="+mj-lt"/>
              <a:buAutoNum type="arabicPeriod" startAt="3"/>
            </a:pPr>
            <a:r>
              <a:rPr lang="el-GR" altLang="en-US" sz="2600" dirty="0" err="1" smtClean="0"/>
              <a:t>Sand</a:t>
            </a:r>
            <a:r>
              <a:rPr lang="el-GR" altLang="en-US" sz="2600" dirty="0" smtClean="0"/>
              <a:t> </a:t>
            </a:r>
            <a:r>
              <a:rPr lang="el-GR" altLang="en-US" sz="2600" dirty="0" err="1" smtClean="0"/>
              <a:t>Animation</a:t>
            </a:r>
            <a:r>
              <a:rPr lang="el-GR" altLang="en-US" sz="2600" dirty="0" smtClean="0"/>
              <a:t>.</a:t>
            </a:r>
          </a:p>
          <a:p>
            <a:pPr marL="0" indent="0">
              <a:buNone/>
            </a:pPr>
            <a:r>
              <a:rPr lang="el-GR" altLang="en-US" sz="2600" dirty="0" smtClean="0"/>
              <a:t>Προκειμένου</a:t>
            </a:r>
            <a:r>
              <a:rPr lang="el-GR" sz="2600" dirty="0" smtClean="0"/>
              <a:t> τα παιδιά να καταλάβουν την τεχνική με τη οποία θα δουλέψουμε, προβάλαμε σχετικό </a:t>
            </a:r>
            <a:r>
              <a:rPr lang="el-GR" sz="2600" dirty="0" smtClean="0">
                <a:hlinkClick r:id="rId2"/>
              </a:rPr>
              <a:t>βίντεο</a:t>
            </a:r>
            <a:r>
              <a:rPr lang="el-GR" sz="2600" dirty="0" smtClean="0"/>
              <a:t>.</a:t>
            </a:r>
          </a:p>
          <a:p>
            <a:pPr marL="0" indent="0">
              <a:buNone/>
            </a:pPr>
            <a:r>
              <a:rPr lang="el-GR" sz="2600" dirty="0" smtClean="0"/>
              <a:t>Μετά την προβολή, τα παιδιά διαλέγουν έναν πίνακα, για να τον δημιουργήσουν. Φροντίζουμε να είναι κάποιος χωρίς ιδιαίτερες δυσκολίες. </a:t>
            </a:r>
          </a:p>
          <a:p>
            <a:pPr marL="0" indent="0">
              <a:buNone/>
            </a:pPr>
            <a:endParaRPr lang="el-GR" altLang="en-US" sz="2600" dirty="0" smtClean="0"/>
          </a:p>
          <a:p>
            <a:pPr marL="0" indent="0">
              <a:buNone/>
            </a:pPr>
            <a:endParaRPr lang="el-GR" altLang="en-US" sz="2600" dirty="0" smtClean="0"/>
          </a:p>
        </p:txBody>
      </p:sp>
      <p:pic>
        <p:nvPicPr>
          <p:cNvPr id="4098" name="Picture 2" descr="πίνακας στο βίντεο"/>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bwMode="auto">
          <a:xfrm>
            <a:off x="5220072" y="1700808"/>
            <a:ext cx="3462536" cy="2535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2362655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13"/>
          <p:cNvSpPr>
            <a:spLocks noGrp="1"/>
          </p:cNvSpPr>
          <p:nvPr>
            <p:ph type="title"/>
          </p:nvPr>
        </p:nvSpPr>
        <p:spPr/>
        <p:txBody>
          <a:bodyPr>
            <a:noAutofit/>
          </a:bodyPr>
          <a:lstStyle/>
          <a:p>
            <a:r>
              <a:rPr lang="el-GR" sz="4000" dirty="0">
                <a:solidFill>
                  <a:schemeClr val="accent1"/>
                </a:solidFill>
              </a:rPr>
              <a:t>Δημιουργία έργων αλά </a:t>
            </a:r>
            <a:r>
              <a:rPr lang="en-US" sz="4000" dirty="0">
                <a:solidFill>
                  <a:schemeClr val="accent1"/>
                </a:solidFill>
              </a:rPr>
              <a:t>Kandinsky</a:t>
            </a:r>
            <a:r>
              <a:rPr lang="el-GR" sz="4000" dirty="0">
                <a:solidFill>
                  <a:schemeClr val="accent1"/>
                </a:solidFill>
              </a:rPr>
              <a:t> (</a:t>
            </a:r>
            <a:r>
              <a:rPr lang="el-GR" sz="4000" dirty="0" smtClean="0">
                <a:solidFill>
                  <a:schemeClr val="accent1"/>
                </a:solidFill>
              </a:rPr>
              <a:t>4/</a:t>
            </a:r>
            <a:r>
              <a:rPr lang="el-GR" sz="4000" dirty="0"/>
              <a:t>10</a:t>
            </a:r>
            <a:r>
              <a:rPr lang="el-GR" sz="4000" dirty="0" smtClean="0">
                <a:solidFill>
                  <a:schemeClr val="accent1"/>
                </a:solidFill>
              </a:rPr>
              <a:t>)</a:t>
            </a:r>
            <a:endParaRPr lang="en-US" sz="4000" dirty="0">
              <a:solidFill>
                <a:schemeClr val="accent1"/>
              </a:solidFill>
            </a:endParaRPr>
          </a:p>
        </p:txBody>
      </p:sp>
      <p:sp>
        <p:nvSpPr>
          <p:cNvPr id="3" name="Θέση περιεχομένου 2"/>
          <p:cNvSpPr>
            <a:spLocks noGrp="1"/>
          </p:cNvSpPr>
          <p:nvPr>
            <p:ph sz="half" idx="1"/>
          </p:nvPr>
        </p:nvSpPr>
        <p:spPr>
          <a:xfrm>
            <a:off x="457200" y="1600200"/>
            <a:ext cx="4762872" cy="4525963"/>
          </a:xfrm>
        </p:spPr>
        <p:txBody>
          <a:bodyPr>
            <a:noAutofit/>
          </a:bodyPr>
          <a:lstStyle/>
          <a:p>
            <a:pPr marL="0" indent="0">
              <a:buNone/>
            </a:pPr>
            <a:r>
              <a:rPr lang="el-GR" sz="2400" dirty="0" smtClean="0"/>
              <a:t>Για την συγκεκριμένη δραστηριότητα θα χρειαστούμε ανάλογα με </a:t>
            </a:r>
            <a:r>
              <a:rPr lang="el-GR" sz="2400" dirty="0"/>
              <a:t>τον αριθμό </a:t>
            </a:r>
            <a:r>
              <a:rPr lang="el-GR" sz="2400" dirty="0" smtClean="0"/>
              <a:t>των παιδιών, μεγάλα ταψιά ή μεγάλα καπάκια από κουτιά,  σκουρόχρωμο χαρτόνι, </a:t>
            </a:r>
            <a:r>
              <a:rPr lang="el-GR" sz="2400" dirty="0"/>
              <a:t>αλεύρι</a:t>
            </a:r>
            <a:r>
              <a:rPr lang="el-GR" sz="2400" dirty="0" smtClean="0"/>
              <a:t>.</a:t>
            </a:r>
          </a:p>
          <a:p>
            <a:pPr marL="0" indent="0">
              <a:buNone/>
            </a:pPr>
            <a:r>
              <a:rPr lang="el-GR" sz="2400" dirty="0" smtClean="0"/>
              <a:t>Τοποθετούμε </a:t>
            </a:r>
            <a:r>
              <a:rPr lang="el-GR" sz="2400" dirty="0"/>
              <a:t>στο κέντρο της ομάδας των παιδιών το ταψί ή τα καπάκια με το σκουρόχρωμο χαρτόνι μέσα</a:t>
            </a:r>
            <a:r>
              <a:rPr lang="el-GR" sz="2400" dirty="0" smtClean="0"/>
              <a:t>. Τοποθετούμε </a:t>
            </a:r>
            <a:r>
              <a:rPr lang="el-GR" sz="2400" dirty="0"/>
              <a:t>το αλεύρι μέσα στο ταψί και το απλώνουμε ώστε να πάει </a:t>
            </a:r>
            <a:r>
              <a:rPr lang="el-GR" sz="2400" dirty="0" smtClean="0"/>
              <a:t>παντού. </a:t>
            </a:r>
          </a:p>
        </p:txBody>
      </p:sp>
      <p:pic>
        <p:nvPicPr>
          <p:cNvPr id="6" name="Εικόνα 7" descr="αλεύρι"/>
          <p:cNvPicPr>
            <a:picLocks noGrp="1" noChangeAspect="1"/>
          </p:cNvPicPr>
          <p:nvPr>
            <p:ph sz="half" idx="2"/>
          </p:nvPr>
        </p:nvPicPr>
        <p:blipFill rotWithShape="1">
          <a:blip r:embed="rId2" cstate="screen">
            <a:extLst>
              <a:ext uri="{28A0092B-C50C-407E-A947-70E740481C1C}">
                <a14:useLocalDpi xmlns:a14="http://schemas.microsoft.com/office/drawing/2010/main"/>
              </a:ext>
            </a:extLst>
          </a:blip>
          <a:srcRect/>
          <a:stretch/>
        </p:blipFill>
        <p:spPr>
          <a:xfrm>
            <a:off x="5364088" y="1844824"/>
            <a:ext cx="3297254" cy="3528392"/>
          </a:xfrm>
          <a:prstGeom prst="rect">
            <a:avLst/>
          </a:prstGeom>
        </p:spPr>
      </p:pic>
    </p:spTree>
    <p:extLst>
      <p:ext uri="{BB962C8B-B14F-4D97-AF65-F5344CB8AC3E}">
        <p14:creationId xmlns:p14="http://schemas.microsoft.com/office/powerpoint/2010/main" val="36914364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13"/>
          <p:cNvSpPr>
            <a:spLocks noGrp="1"/>
          </p:cNvSpPr>
          <p:nvPr>
            <p:ph type="title"/>
          </p:nvPr>
        </p:nvSpPr>
        <p:spPr/>
        <p:txBody>
          <a:bodyPr>
            <a:noAutofit/>
          </a:bodyPr>
          <a:lstStyle/>
          <a:p>
            <a:r>
              <a:rPr lang="el-GR" sz="4000" dirty="0">
                <a:solidFill>
                  <a:schemeClr val="accent1"/>
                </a:solidFill>
              </a:rPr>
              <a:t>Δημιουργία έργων αλά </a:t>
            </a:r>
            <a:r>
              <a:rPr lang="en-US" sz="4000" dirty="0">
                <a:solidFill>
                  <a:schemeClr val="accent1"/>
                </a:solidFill>
              </a:rPr>
              <a:t>Kandinsky</a:t>
            </a:r>
            <a:r>
              <a:rPr lang="el-GR" sz="4000" dirty="0">
                <a:solidFill>
                  <a:schemeClr val="accent1"/>
                </a:solidFill>
              </a:rPr>
              <a:t> </a:t>
            </a:r>
            <a:r>
              <a:rPr lang="el-GR" sz="4000" dirty="0" smtClean="0">
                <a:solidFill>
                  <a:schemeClr val="accent1"/>
                </a:solidFill>
              </a:rPr>
              <a:t>(</a:t>
            </a:r>
            <a:r>
              <a:rPr lang="el-GR" sz="4000" dirty="0">
                <a:solidFill>
                  <a:schemeClr val="accent1"/>
                </a:solidFill>
              </a:rPr>
              <a:t>5</a:t>
            </a:r>
            <a:r>
              <a:rPr lang="el-GR" sz="4000" dirty="0" smtClean="0">
                <a:solidFill>
                  <a:schemeClr val="accent1"/>
                </a:solidFill>
              </a:rPr>
              <a:t>/</a:t>
            </a:r>
            <a:r>
              <a:rPr lang="el-GR" sz="4000" dirty="0" smtClean="0"/>
              <a:t>10</a:t>
            </a:r>
            <a:r>
              <a:rPr lang="el-GR" sz="4000" dirty="0" smtClean="0">
                <a:solidFill>
                  <a:schemeClr val="accent1"/>
                </a:solidFill>
              </a:rPr>
              <a:t>)</a:t>
            </a:r>
            <a:endParaRPr lang="en-US" sz="4000" dirty="0">
              <a:solidFill>
                <a:schemeClr val="accent1"/>
              </a:solidFill>
            </a:endParaRPr>
          </a:p>
        </p:txBody>
      </p:sp>
      <p:sp>
        <p:nvSpPr>
          <p:cNvPr id="3" name="Θέση περιεχομένου 2"/>
          <p:cNvSpPr>
            <a:spLocks noGrp="1"/>
          </p:cNvSpPr>
          <p:nvPr>
            <p:ph sz="half" idx="1"/>
          </p:nvPr>
        </p:nvSpPr>
        <p:spPr>
          <a:xfrm>
            <a:off x="457200" y="1600200"/>
            <a:ext cx="4114800" cy="4525963"/>
          </a:xfrm>
        </p:spPr>
        <p:txBody>
          <a:bodyPr>
            <a:noAutofit/>
          </a:bodyPr>
          <a:lstStyle/>
          <a:p>
            <a:pPr marL="0" indent="0">
              <a:buNone/>
            </a:pPr>
            <a:r>
              <a:rPr lang="el-GR" dirty="0" smtClean="0"/>
              <a:t>Έπειτα </a:t>
            </a:r>
            <a:r>
              <a:rPr lang="el-GR" dirty="0"/>
              <a:t>συζητάμε με τα παιδιά για τα διάφορα σχήματα του πίνακα και για το πώς θα τα αποδώσουν στο αλεύρι</a:t>
            </a:r>
            <a:r>
              <a:rPr lang="el-GR" dirty="0" smtClean="0"/>
              <a:t>. Αφήνουμε </a:t>
            </a:r>
            <a:r>
              <a:rPr lang="el-GR" dirty="0"/>
              <a:t>τα παιδιά να πειραματιστούν για λίγο και </a:t>
            </a:r>
            <a:r>
              <a:rPr lang="el-GR" dirty="0" smtClean="0"/>
              <a:t>στη συνέχεια ξεκινούν </a:t>
            </a:r>
            <a:r>
              <a:rPr lang="el-GR" dirty="0"/>
              <a:t>να δημιουργούν τον πίνακα. </a:t>
            </a:r>
            <a:endParaRPr lang="el-GR" dirty="0" smtClean="0"/>
          </a:p>
        </p:txBody>
      </p:sp>
      <p:pic>
        <p:nvPicPr>
          <p:cNvPr id="7" name="Εικόνα 7" descr="αλεύρι"/>
          <p:cNvPicPr>
            <a:picLocks noGrp="1" noChangeAspect="1"/>
          </p:cNvPicPr>
          <p:nvPr>
            <p:ph sz="half" idx="2"/>
          </p:nvPr>
        </p:nvPicPr>
        <p:blipFill rotWithShape="1">
          <a:blip r:embed="rId2" cstate="screen">
            <a:extLst>
              <a:ext uri="{28A0092B-C50C-407E-A947-70E740481C1C}">
                <a14:useLocalDpi xmlns:a14="http://schemas.microsoft.com/office/drawing/2010/main"/>
              </a:ext>
            </a:extLst>
          </a:blip>
          <a:srcRect/>
          <a:stretch/>
        </p:blipFill>
        <p:spPr>
          <a:xfrm>
            <a:off x="4891702" y="1772816"/>
            <a:ext cx="3553616" cy="4104456"/>
          </a:xfrm>
          <a:prstGeom prst="rect">
            <a:avLst/>
          </a:prstGeom>
        </p:spPr>
      </p:pic>
    </p:spTree>
    <p:extLst>
      <p:ext uri="{BB962C8B-B14F-4D97-AF65-F5344CB8AC3E}">
        <p14:creationId xmlns:p14="http://schemas.microsoft.com/office/powerpoint/2010/main" val="30452666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solidFill>
                  <a:schemeClr val="accent1"/>
                </a:solidFill>
              </a:rPr>
              <a:t>Δημιουργία έργων αλά </a:t>
            </a:r>
            <a:r>
              <a:rPr lang="en-US" dirty="0">
                <a:solidFill>
                  <a:schemeClr val="accent1"/>
                </a:solidFill>
              </a:rPr>
              <a:t>Kandinsky</a:t>
            </a:r>
            <a:r>
              <a:rPr lang="el-GR" dirty="0">
                <a:solidFill>
                  <a:schemeClr val="accent1"/>
                </a:solidFill>
              </a:rPr>
              <a:t> </a:t>
            </a:r>
            <a:r>
              <a:rPr lang="el-GR" dirty="0" smtClean="0">
                <a:solidFill>
                  <a:schemeClr val="accent1"/>
                </a:solidFill>
              </a:rPr>
              <a:t>(6/</a:t>
            </a:r>
            <a:r>
              <a:rPr lang="el-GR" dirty="0" smtClean="0"/>
              <a:t>10</a:t>
            </a:r>
            <a:r>
              <a:rPr lang="el-GR" dirty="0" smtClean="0">
                <a:solidFill>
                  <a:schemeClr val="accent1"/>
                </a:solidFill>
              </a:rPr>
              <a:t>)</a:t>
            </a:r>
            <a:endParaRPr lang="el-GR" dirty="0"/>
          </a:p>
        </p:txBody>
      </p:sp>
      <p:sp>
        <p:nvSpPr>
          <p:cNvPr id="3" name="Content Placeholder 2"/>
          <p:cNvSpPr>
            <a:spLocks noGrp="1"/>
          </p:cNvSpPr>
          <p:nvPr>
            <p:ph sz="half" idx="1"/>
          </p:nvPr>
        </p:nvSpPr>
        <p:spPr/>
        <p:txBody>
          <a:bodyPr/>
          <a:lstStyle/>
          <a:p>
            <a:pPr marL="514350" indent="-514350">
              <a:buFont typeface="+mj-lt"/>
              <a:buAutoNum type="arabicPeriod" startAt="4"/>
            </a:pPr>
            <a:r>
              <a:rPr lang="el-GR" dirty="0" smtClean="0"/>
              <a:t>Με </a:t>
            </a:r>
            <a:r>
              <a:rPr lang="el-GR" dirty="0"/>
              <a:t>απλά υλικά και κομμάτια χαρτιού</a:t>
            </a:r>
            <a:r>
              <a:rPr lang="el-GR" dirty="0" smtClean="0"/>
              <a:t>.</a:t>
            </a:r>
          </a:p>
          <a:p>
            <a:pPr marL="0" indent="0">
              <a:buNone/>
            </a:pPr>
            <a:r>
              <a:rPr lang="el-GR" dirty="0" smtClean="0"/>
              <a:t>Δείχνουμε </a:t>
            </a:r>
            <a:r>
              <a:rPr lang="el-GR" dirty="0"/>
              <a:t>στα παιδιά το </a:t>
            </a:r>
            <a:r>
              <a:rPr lang="en-US" dirty="0" smtClean="0">
                <a:hlinkClick r:id="rId2"/>
              </a:rPr>
              <a:t>video</a:t>
            </a:r>
            <a:r>
              <a:rPr lang="el-GR" dirty="0" smtClean="0"/>
              <a:t>.</a:t>
            </a:r>
            <a:endParaRPr lang="el-GR" dirty="0"/>
          </a:p>
          <a:p>
            <a:pPr marL="0" indent="0">
              <a:buNone/>
            </a:pPr>
            <a:endParaRPr lang="el-GR" dirty="0"/>
          </a:p>
          <a:p>
            <a:endParaRPr lang="el-GR" dirty="0"/>
          </a:p>
        </p:txBody>
      </p:sp>
      <p:pic>
        <p:nvPicPr>
          <p:cNvPr id="7" name="Picture 2" descr="πίνακας στο βίντεο"/>
          <p:cNvPicPr>
            <a:picLocks noGrp="1" noChangeAspect="1" noChangeArrowheads="1"/>
          </p:cNvPicPr>
          <p:nvPr>
            <p:ph sz="half" idx="2"/>
          </p:nvPr>
        </p:nvPicPr>
        <p:blipFill rotWithShape="1">
          <a:blip r:embed="rId3" cstate="screen">
            <a:extLst>
              <a:ext uri="{28A0092B-C50C-407E-A947-70E740481C1C}">
                <a14:useLocalDpi xmlns:a14="http://schemas.microsoft.com/office/drawing/2010/main"/>
              </a:ext>
            </a:extLst>
          </a:blip>
          <a:srcRect/>
          <a:stretch/>
        </p:blipFill>
        <p:spPr bwMode="auto">
          <a:xfrm>
            <a:off x="4644008" y="1700808"/>
            <a:ext cx="4038600" cy="2743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879389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solidFill>
                  <a:schemeClr val="accent1"/>
                </a:solidFill>
              </a:rPr>
              <a:t>Δημιουργία έργων αλά </a:t>
            </a:r>
            <a:r>
              <a:rPr lang="en-US" dirty="0">
                <a:solidFill>
                  <a:schemeClr val="accent1"/>
                </a:solidFill>
              </a:rPr>
              <a:t>Kandinsky</a:t>
            </a:r>
            <a:r>
              <a:rPr lang="el-GR" dirty="0">
                <a:solidFill>
                  <a:schemeClr val="accent1"/>
                </a:solidFill>
              </a:rPr>
              <a:t> </a:t>
            </a:r>
            <a:r>
              <a:rPr lang="el-GR" dirty="0" smtClean="0">
                <a:solidFill>
                  <a:schemeClr val="accent1"/>
                </a:solidFill>
              </a:rPr>
              <a:t>(7/</a:t>
            </a:r>
            <a:r>
              <a:rPr lang="el-GR" dirty="0" smtClean="0"/>
              <a:t>10</a:t>
            </a:r>
            <a:r>
              <a:rPr lang="el-GR" dirty="0" smtClean="0">
                <a:solidFill>
                  <a:schemeClr val="accent1"/>
                </a:solidFill>
              </a:rPr>
              <a:t>)</a:t>
            </a:r>
            <a:endParaRPr lang="el-GR" dirty="0"/>
          </a:p>
        </p:txBody>
      </p:sp>
      <p:sp>
        <p:nvSpPr>
          <p:cNvPr id="3" name="Content Placeholder 2"/>
          <p:cNvSpPr>
            <a:spLocks noGrp="1"/>
          </p:cNvSpPr>
          <p:nvPr>
            <p:ph sz="half" idx="1"/>
          </p:nvPr>
        </p:nvSpPr>
        <p:spPr/>
        <p:txBody>
          <a:bodyPr/>
          <a:lstStyle/>
          <a:p>
            <a:pPr marL="0" indent="0">
              <a:buNone/>
            </a:pPr>
            <a:r>
              <a:rPr lang="el-GR" dirty="0"/>
              <a:t>Τα παιδιά προσπαθούν να δημιουργήσουν τους δικούς τους με </a:t>
            </a:r>
            <a:r>
              <a:rPr lang="el-GR" dirty="0" err="1"/>
              <a:t>ό,τι</a:t>
            </a:r>
            <a:r>
              <a:rPr lang="el-GR" dirty="0"/>
              <a:t> υλικά ή κομμάτια χαρτιού βρίσκουν στην τάξη τους.</a:t>
            </a:r>
          </a:p>
          <a:p>
            <a:endParaRPr lang="el-GR" dirty="0"/>
          </a:p>
          <a:p>
            <a:endParaRPr lang="el-GR" dirty="0"/>
          </a:p>
        </p:txBody>
      </p:sp>
      <p:pic>
        <p:nvPicPr>
          <p:cNvPr id="6146" name="Picture 2" descr="χειροτεχνία"/>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5220072" y="1628800"/>
            <a:ext cx="3288609"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477680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solidFill>
                  <a:schemeClr val="accent1"/>
                </a:solidFill>
              </a:rPr>
              <a:t>Δημιουργία έργων αλά </a:t>
            </a:r>
            <a:r>
              <a:rPr lang="en-US" dirty="0">
                <a:solidFill>
                  <a:schemeClr val="accent1"/>
                </a:solidFill>
              </a:rPr>
              <a:t>Kandinsky</a:t>
            </a:r>
            <a:r>
              <a:rPr lang="el-GR" dirty="0">
                <a:solidFill>
                  <a:schemeClr val="accent1"/>
                </a:solidFill>
              </a:rPr>
              <a:t> </a:t>
            </a:r>
            <a:r>
              <a:rPr lang="el-GR" dirty="0" smtClean="0">
                <a:solidFill>
                  <a:schemeClr val="accent1"/>
                </a:solidFill>
              </a:rPr>
              <a:t>(8/</a:t>
            </a:r>
            <a:r>
              <a:rPr lang="el-GR" dirty="0" smtClean="0"/>
              <a:t>10</a:t>
            </a:r>
            <a:r>
              <a:rPr lang="el-GR" dirty="0" smtClean="0">
                <a:solidFill>
                  <a:schemeClr val="accent1"/>
                </a:solidFill>
              </a:rPr>
              <a:t>)</a:t>
            </a:r>
            <a:endParaRPr lang="el-GR" dirty="0"/>
          </a:p>
        </p:txBody>
      </p:sp>
      <p:sp>
        <p:nvSpPr>
          <p:cNvPr id="3" name="Content Placeholder 2"/>
          <p:cNvSpPr>
            <a:spLocks noGrp="1"/>
          </p:cNvSpPr>
          <p:nvPr>
            <p:ph sz="half" idx="1"/>
          </p:nvPr>
        </p:nvSpPr>
        <p:spPr/>
        <p:txBody>
          <a:bodyPr/>
          <a:lstStyle/>
          <a:p>
            <a:pPr marL="514350" indent="-514350">
              <a:buFont typeface="+mj-lt"/>
              <a:buAutoNum type="arabicPeriod" startAt="5"/>
            </a:pPr>
            <a:r>
              <a:rPr lang="el-GR" dirty="0" err="1" smtClean="0"/>
              <a:t>Food</a:t>
            </a:r>
            <a:r>
              <a:rPr lang="el-GR" dirty="0" smtClean="0"/>
              <a:t> </a:t>
            </a:r>
            <a:r>
              <a:rPr lang="el-GR" dirty="0" err="1" smtClean="0"/>
              <a:t>Art</a:t>
            </a:r>
            <a:r>
              <a:rPr lang="el-GR" dirty="0" smtClean="0"/>
              <a:t>. </a:t>
            </a:r>
          </a:p>
          <a:p>
            <a:pPr marL="0" indent="0">
              <a:buNone/>
            </a:pPr>
            <a:r>
              <a:rPr lang="el-GR" dirty="0" smtClean="0"/>
              <a:t>Δείχνουμε στα παιδιά εικόνες που έχουν δημιουργηθεί με την τεχνική του </a:t>
            </a:r>
            <a:r>
              <a:rPr lang="el-GR" dirty="0" err="1" smtClean="0"/>
              <a:t>Food</a:t>
            </a:r>
            <a:r>
              <a:rPr lang="el-GR" dirty="0" smtClean="0"/>
              <a:t> </a:t>
            </a:r>
            <a:r>
              <a:rPr lang="el-GR" dirty="0" err="1" smtClean="0"/>
              <a:t>Art</a:t>
            </a:r>
            <a:r>
              <a:rPr lang="el-GR" dirty="0" smtClean="0"/>
              <a:t>.</a:t>
            </a:r>
          </a:p>
          <a:p>
            <a:endParaRPr lang="el-GR" dirty="0"/>
          </a:p>
        </p:txBody>
      </p:sp>
      <p:pic>
        <p:nvPicPr>
          <p:cNvPr id="5" name="Εικόνα 5" descr="πίνακας"/>
          <p:cNvPicPr>
            <a:picLocks noGrp="1" noChangeAspect="1"/>
          </p:cNvPicPr>
          <p:nvPr>
            <p:ph sz="half" idx="2"/>
          </p:nvPr>
        </p:nvPicPr>
        <p:blipFill>
          <a:blip r:embed="rId3">
            <a:extLst>
              <a:ext uri="{28A0092B-C50C-407E-A947-70E740481C1C}">
                <a14:useLocalDpi xmlns:a14="http://schemas.microsoft.com/office/drawing/2010/main"/>
              </a:ext>
            </a:extLst>
          </a:blip>
          <a:srcRect/>
          <a:stretch>
            <a:fillRect/>
          </a:stretch>
        </p:blipFill>
        <p:spPr bwMode="auto">
          <a:xfrm>
            <a:off x="4330552" y="1700808"/>
            <a:ext cx="4352056" cy="4352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Εικόνα 3" descr="πίνακας"/>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71600" y="4005064"/>
            <a:ext cx="2007444" cy="20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2994122" y="5678423"/>
            <a:ext cx="472173" cy="360040"/>
          </a:xfrm>
          <a:prstGeom prst="rect">
            <a:avLst/>
          </a:prstGeom>
        </p:spPr>
        <p:txBody>
          <a:bodyPr vert="horz" wrap="square" lIns="91440" tIns="45720" rIns="91440" bIns="45720" rtlCol="0" anchor="ctr">
            <a:noAutofit/>
          </a:bodyPr>
          <a:lstStyle/>
          <a:p>
            <a:r>
              <a:rPr lang="el-GR" b="1" dirty="0" smtClean="0">
                <a:latin typeface="+mj-lt"/>
              </a:rPr>
              <a:t>[3]</a:t>
            </a:r>
            <a:endParaRPr lang="el-GR" b="1" dirty="0" smtClean="0">
              <a:latin typeface="+mj-lt"/>
            </a:endParaRPr>
          </a:p>
        </p:txBody>
      </p:sp>
    </p:spTree>
    <p:custDataLst>
      <p:tags r:id="rId1"/>
    </p:custDataLst>
    <p:extLst>
      <p:ext uri="{BB962C8B-B14F-4D97-AF65-F5344CB8AC3E}">
        <p14:creationId xmlns:p14="http://schemas.microsoft.com/office/powerpoint/2010/main" val="24867220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solidFill>
                  <a:schemeClr val="accent1"/>
                </a:solidFill>
              </a:rPr>
              <a:t>Δημιουργία έργων αλά </a:t>
            </a:r>
            <a:r>
              <a:rPr lang="en-US" dirty="0">
                <a:solidFill>
                  <a:schemeClr val="accent1"/>
                </a:solidFill>
              </a:rPr>
              <a:t>Kandinsky</a:t>
            </a:r>
            <a:r>
              <a:rPr lang="el-GR" dirty="0">
                <a:solidFill>
                  <a:schemeClr val="accent1"/>
                </a:solidFill>
              </a:rPr>
              <a:t> </a:t>
            </a:r>
            <a:r>
              <a:rPr lang="el-GR" dirty="0" smtClean="0">
                <a:solidFill>
                  <a:schemeClr val="accent1"/>
                </a:solidFill>
              </a:rPr>
              <a:t>(9/</a:t>
            </a:r>
            <a:r>
              <a:rPr lang="el-GR" dirty="0" smtClean="0"/>
              <a:t>10</a:t>
            </a:r>
            <a:r>
              <a:rPr lang="el-GR" dirty="0" smtClean="0">
                <a:solidFill>
                  <a:schemeClr val="accent1"/>
                </a:solidFill>
              </a:rPr>
              <a:t>)</a:t>
            </a:r>
            <a:endParaRPr lang="el-GR" dirty="0"/>
          </a:p>
        </p:txBody>
      </p:sp>
      <p:sp>
        <p:nvSpPr>
          <p:cNvPr id="3" name="Content Placeholder 2"/>
          <p:cNvSpPr>
            <a:spLocks noGrp="1"/>
          </p:cNvSpPr>
          <p:nvPr>
            <p:ph sz="half" idx="1"/>
          </p:nvPr>
        </p:nvSpPr>
        <p:spPr/>
        <p:txBody>
          <a:bodyPr/>
          <a:lstStyle/>
          <a:p>
            <a:pPr marL="0" indent="0">
              <a:buNone/>
            </a:pPr>
            <a:r>
              <a:rPr lang="el-GR" dirty="0"/>
              <a:t>Προβάλουμε το </a:t>
            </a:r>
            <a:r>
              <a:rPr lang="en-US" dirty="0" smtClean="0">
                <a:hlinkClick r:id="rId3"/>
              </a:rPr>
              <a:t>video</a:t>
            </a:r>
            <a:r>
              <a:rPr lang="el-GR" dirty="0" smtClean="0">
                <a:hlinkClick r:id="rId3"/>
              </a:rPr>
              <a:t> </a:t>
            </a:r>
            <a:r>
              <a:rPr lang="el-GR" dirty="0"/>
              <a:t>το οποίο αφορά την τεχνική του </a:t>
            </a:r>
            <a:r>
              <a:rPr lang="en-US" dirty="0"/>
              <a:t>Food </a:t>
            </a:r>
            <a:r>
              <a:rPr lang="en-US" dirty="0" smtClean="0"/>
              <a:t>Art</a:t>
            </a:r>
            <a:r>
              <a:rPr lang="el-GR" dirty="0" smtClean="0"/>
              <a:t>. </a:t>
            </a:r>
            <a:endParaRPr lang="en-US" dirty="0"/>
          </a:p>
          <a:p>
            <a:endParaRPr lang="el-GR" dirty="0"/>
          </a:p>
        </p:txBody>
      </p:sp>
      <p:pic>
        <p:nvPicPr>
          <p:cNvPr id="5" name="Picture 2" descr="πίνακας στο βίντεο"/>
          <p:cNvPicPr>
            <a:picLocks noGrp="1" noChangeAspect="1" noChangeArrowheads="1"/>
          </p:cNvPicPr>
          <p:nvPr>
            <p:ph sz="half" idx="2"/>
          </p:nvPr>
        </p:nvPicPr>
        <p:blipFill rotWithShape="1">
          <a:blip r:embed="rId4" cstate="screen">
            <a:extLst>
              <a:ext uri="{28A0092B-C50C-407E-A947-70E740481C1C}">
                <a14:useLocalDpi xmlns:a14="http://schemas.microsoft.com/office/drawing/2010/main"/>
              </a:ext>
            </a:extLst>
          </a:blip>
          <a:srcRect/>
          <a:stretch/>
        </p:blipFill>
        <p:spPr bwMode="auto">
          <a:xfrm>
            <a:off x="4644008" y="1700808"/>
            <a:ext cx="4038600" cy="23317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Εικόνα 4" descr="πίνακας"/>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39552" y="3284984"/>
            <a:ext cx="3240360" cy="2420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3779912" y="5318383"/>
            <a:ext cx="472173" cy="360040"/>
          </a:xfrm>
          <a:prstGeom prst="rect">
            <a:avLst/>
          </a:prstGeom>
        </p:spPr>
        <p:txBody>
          <a:bodyPr vert="horz" wrap="square" lIns="91440" tIns="45720" rIns="91440" bIns="45720" rtlCol="0" anchor="ctr">
            <a:noAutofit/>
          </a:bodyPr>
          <a:lstStyle/>
          <a:p>
            <a:r>
              <a:rPr lang="el-GR" b="1" dirty="0" smtClean="0">
                <a:latin typeface="+mj-lt"/>
              </a:rPr>
              <a:t>[4]</a:t>
            </a:r>
            <a:endParaRPr lang="el-GR" b="1" dirty="0" smtClean="0">
              <a:latin typeface="+mj-lt"/>
            </a:endParaRPr>
          </a:p>
        </p:txBody>
      </p:sp>
    </p:spTree>
    <p:custDataLst>
      <p:tags r:id="rId1"/>
    </p:custDataLst>
    <p:extLst>
      <p:ext uri="{BB962C8B-B14F-4D97-AF65-F5344CB8AC3E}">
        <p14:creationId xmlns:p14="http://schemas.microsoft.com/office/powerpoint/2010/main" val="18538029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solidFill>
                  <a:schemeClr val="accent1"/>
                </a:solidFill>
              </a:rPr>
              <a:t>Δημιουργία έργων αλά </a:t>
            </a:r>
            <a:r>
              <a:rPr lang="en-US" dirty="0">
                <a:solidFill>
                  <a:schemeClr val="accent1"/>
                </a:solidFill>
              </a:rPr>
              <a:t>Kandinsky</a:t>
            </a:r>
            <a:r>
              <a:rPr lang="el-GR" dirty="0">
                <a:solidFill>
                  <a:schemeClr val="accent1"/>
                </a:solidFill>
              </a:rPr>
              <a:t> </a:t>
            </a:r>
            <a:r>
              <a:rPr lang="el-GR" dirty="0" smtClean="0">
                <a:solidFill>
                  <a:schemeClr val="accent1"/>
                </a:solidFill>
              </a:rPr>
              <a:t>(10/</a:t>
            </a:r>
            <a:r>
              <a:rPr lang="el-GR" dirty="0" smtClean="0"/>
              <a:t>10</a:t>
            </a:r>
            <a:r>
              <a:rPr lang="el-GR" dirty="0" smtClean="0">
                <a:solidFill>
                  <a:schemeClr val="accent1"/>
                </a:solidFill>
              </a:rPr>
              <a:t>)</a:t>
            </a:r>
            <a:endParaRPr lang="el-GR" dirty="0"/>
          </a:p>
        </p:txBody>
      </p:sp>
      <p:sp>
        <p:nvSpPr>
          <p:cNvPr id="3" name="Content Placeholder 2"/>
          <p:cNvSpPr>
            <a:spLocks noGrp="1"/>
          </p:cNvSpPr>
          <p:nvPr>
            <p:ph sz="half" idx="1"/>
          </p:nvPr>
        </p:nvSpPr>
        <p:spPr>
          <a:xfrm>
            <a:off x="457200" y="1600200"/>
            <a:ext cx="3250704" cy="4525963"/>
          </a:xfrm>
        </p:spPr>
        <p:txBody>
          <a:bodyPr/>
          <a:lstStyle/>
          <a:p>
            <a:pPr marL="0" indent="0">
              <a:buNone/>
            </a:pPr>
            <a:r>
              <a:rPr lang="el-GR" dirty="0"/>
              <a:t>Δημιουργούμε το δικό μας πίνακα. </a:t>
            </a:r>
            <a:endParaRPr lang="el-GR" dirty="0" smtClean="0"/>
          </a:p>
          <a:p>
            <a:pPr marL="0" indent="0">
              <a:buNone/>
            </a:pPr>
            <a:r>
              <a:rPr lang="el-GR" dirty="0" smtClean="0"/>
              <a:t>Για </a:t>
            </a:r>
            <a:r>
              <a:rPr lang="el-GR" dirty="0"/>
              <a:t>τη συγκεκριμένη δραστηριότητα θα χρειαστούμε ένα χαρτί </a:t>
            </a:r>
            <a:r>
              <a:rPr lang="el-GR" dirty="0" err="1"/>
              <a:t>κανσόν</a:t>
            </a:r>
            <a:r>
              <a:rPr lang="el-GR" dirty="0"/>
              <a:t> και διάφορα </a:t>
            </a:r>
            <a:r>
              <a:rPr lang="el-GR" dirty="0" smtClean="0"/>
              <a:t>φρούτα, λαχανικά </a:t>
            </a:r>
            <a:r>
              <a:rPr lang="el-GR" dirty="0"/>
              <a:t>και τρόφιμα.</a:t>
            </a:r>
          </a:p>
          <a:p>
            <a:pPr marL="0" indent="0">
              <a:buNone/>
            </a:pPr>
            <a:endParaRPr lang="el-GR" dirty="0"/>
          </a:p>
        </p:txBody>
      </p:sp>
      <p:pic>
        <p:nvPicPr>
          <p:cNvPr id="7170" name="Picture 2" descr="πίνακας"/>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bwMode="auto">
          <a:xfrm>
            <a:off x="3884254" y="1700808"/>
            <a:ext cx="4798354" cy="2520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3923928" y="4293096"/>
            <a:ext cx="472173" cy="360040"/>
          </a:xfrm>
          <a:prstGeom prst="rect">
            <a:avLst/>
          </a:prstGeom>
        </p:spPr>
        <p:txBody>
          <a:bodyPr vert="horz" wrap="square" lIns="91440" tIns="45720" rIns="91440" bIns="45720" rtlCol="0" anchor="ctr">
            <a:noAutofit/>
          </a:bodyPr>
          <a:lstStyle/>
          <a:p>
            <a:r>
              <a:rPr lang="el-GR" b="1" dirty="0" smtClean="0">
                <a:latin typeface="+mj-lt"/>
              </a:rPr>
              <a:t>[3]</a:t>
            </a:r>
            <a:endParaRPr lang="el-GR" b="1" dirty="0" smtClean="0">
              <a:latin typeface="+mj-lt"/>
            </a:endParaRPr>
          </a:p>
        </p:txBody>
      </p:sp>
    </p:spTree>
    <p:custDataLst>
      <p:tags r:id="rId1"/>
    </p:custDataLst>
    <p:extLst>
      <p:ext uri="{BB962C8B-B14F-4D97-AF65-F5344CB8AC3E}">
        <p14:creationId xmlns:p14="http://schemas.microsoft.com/office/powerpoint/2010/main" val="32535107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1"/>
          <p:cNvSpPr>
            <a:spLocks noGrp="1"/>
          </p:cNvSpPr>
          <p:nvPr>
            <p:ph type="title"/>
          </p:nvPr>
        </p:nvSpPr>
        <p:spPr/>
        <p:txBody>
          <a:bodyPr>
            <a:noAutofit/>
          </a:bodyPr>
          <a:lstStyle/>
          <a:p>
            <a:r>
              <a:rPr lang="el-GR" sz="4000" dirty="0"/>
              <a:t>Λίγα λόγια για το βιβλίο </a:t>
            </a:r>
            <a:r>
              <a:rPr lang="en-US" sz="4000" dirty="0" smtClean="0"/>
              <a:t/>
            </a:r>
            <a:br>
              <a:rPr lang="en-US" sz="4000" dirty="0" smtClean="0"/>
            </a:br>
            <a:r>
              <a:rPr lang="el-GR" sz="4000" dirty="0" smtClean="0"/>
              <a:t>και </a:t>
            </a:r>
            <a:r>
              <a:rPr lang="el-GR" sz="4000" dirty="0"/>
              <a:t>τον </a:t>
            </a:r>
            <a:r>
              <a:rPr lang="el-GR" sz="4000" dirty="0" err="1" smtClean="0"/>
              <a:t>Καντίνσκι</a:t>
            </a:r>
            <a:r>
              <a:rPr lang="en-US" sz="4000" dirty="0" smtClean="0"/>
              <a:t> (1/2)</a:t>
            </a:r>
            <a:endParaRPr lang="en-US" sz="4000" dirty="0"/>
          </a:p>
        </p:txBody>
      </p:sp>
      <p:sp>
        <p:nvSpPr>
          <p:cNvPr id="3" name="Θέση περιεχομένου 2"/>
          <p:cNvSpPr>
            <a:spLocks noGrp="1"/>
          </p:cNvSpPr>
          <p:nvPr>
            <p:ph idx="1"/>
          </p:nvPr>
        </p:nvSpPr>
        <p:spPr/>
        <p:txBody>
          <a:bodyPr>
            <a:noAutofit/>
          </a:bodyPr>
          <a:lstStyle/>
          <a:p>
            <a:pPr marL="0" indent="0">
              <a:buNone/>
            </a:pPr>
            <a:r>
              <a:rPr lang="el-GR" sz="3000" dirty="0" smtClean="0"/>
              <a:t>Ο</a:t>
            </a:r>
            <a:r>
              <a:rPr lang="en-US" sz="3000" dirty="0" smtClean="0"/>
              <a:t> Vasily Kandinsky </a:t>
            </a:r>
            <a:r>
              <a:rPr lang="el-GR" sz="3000" dirty="0" smtClean="0"/>
              <a:t>ήταν ακριβώς όπως έπρεπε να είναι ένα αγόρι της ηλικίας του. Διάβαζε μαθηματικά, χημεία και ιστορία, έπαιζε πιάνο και ήταν πάρα πολύ ευγενικός. Οι γονείς του, στέλνοντας τον στα μαθήματα ζωγραφικής περίμεναν, ότι θα μάθει να ζωγραφίζει όμορφα σπίτια και λουλούδια, όπως αρμόζει σε έναν καλό ζωγράφο. </a:t>
            </a:r>
            <a:endParaRPr lang="en-US" sz="3000" dirty="0"/>
          </a:p>
        </p:txBody>
      </p:sp>
    </p:spTree>
    <p:extLst>
      <p:ext uri="{BB962C8B-B14F-4D97-AF65-F5344CB8AC3E}">
        <p14:creationId xmlns:p14="http://schemas.microsoft.com/office/powerpoint/2010/main" val="199592570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Χρηματοδότηση</a:t>
            </a:r>
            <a:endParaRPr lang="el-GR" dirty="0"/>
          </a:p>
        </p:txBody>
      </p:sp>
      <p:sp>
        <p:nvSpPr>
          <p:cNvPr id="3" name="Content Placeholder 2"/>
          <p:cNvSpPr>
            <a:spLocks noGrp="1"/>
          </p:cNvSpPr>
          <p:nvPr>
            <p:ph idx="1"/>
          </p:nvPr>
        </p:nvSpPr>
        <p:spPr>
          <a:xfrm>
            <a:off x="457200" y="1340768"/>
            <a:ext cx="8229600" cy="4525963"/>
          </a:xfrm>
        </p:spPr>
        <p:txBody>
          <a:bodyPr>
            <a:normAutofit/>
          </a:bodyPr>
          <a:lstStyle/>
          <a:p>
            <a:r>
              <a:rPr lang="el-GR" sz="2000" dirty="0" smtClean="0"/>
              <a:t>Το παρόν εκπαιδευτικό υλικό έχει αναπτυχθεί </a:t>
            </a:r>
            <a:r>
              <a:rPr lang="el-GR" sz="2000" dirty="0" err="1" smtClean="0"/>
              <a:t>στ</a:t>
            </a:r>
            <a:r>
              <a:rPr lang="en-US" sz="2000" dirty="0" smtClean="0"/>
              <a:t>o</a:t>
            </a:r>
            <a:r>
              <a:rPr lang="el-GR" sz="2000" dirty="0" smtClean="0"/>
              <a:t> </a:t>
            </a:r>
            <a:r>
              <a:rPr lang="el-GR" sz="2000" dirty="0" err="1" smtClean="0"/>
              <a:t>πλαίσι</a:t>
            </a:r>
            <a:r>
              <a:rPr lang="en-US" sz="2000" dirty="0" smtClean="0"/>
              <a:t>o</a:t>
            </a:r>
            <a:r>
              <a:rPr lang="el-GR" sz="2000" dirty="0" smtClean="0"/>
              <a:t> του εκπαιδευτικού έργου του διδάσκοντα.</a:t>
            </a:r>
            <a:endParaRPr lang="en-US" sz="2000" dirty="0" smtClean="0"/>
          </a:p>
          <a:p>
            <a:r>
              <a:rPr lang="el-GR" sz="2000" dirty="0" smtClean="0"/>
              <a:t>Το έργο «</a:t>
            </a:r>
            <a:r>
              <a:rPr lang="el-GR" sz="2000" b="1" dirty="0" smtClean="0"/>
              <a:t>Ανοικτά Ακαδημαϊκά Μαθήματα στο Πανεπιστήμιο Αθηνών</a:t>
            </a:r>
            <a:r>
              <a:rPr lang="el-GR" sz="2000" dirty="0" smtClean="0"/>
              <a:t>» έχει χρηματοδοτήσει μόνο την αναδιαμόρφωση του εκπαιδευτικού υλικού. </a:t>
            </a:r>
            <a:endParaRPr lang="en-US" sz="2000" dirty="0" smtClean="0"/>
          </a:p>
          <a:p>
            <a:r>
              <a:rPr lang="el-GR" sz="2000" dirty="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pic>
        <p:nvPicPr>
          <p:cNvPr id="7" name="Picture 6" descr="Λογότυπο Επιχειρησιακού Προγράμματος Εκπαίδευση και Δια βίου Μάθηση"/>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19672" y="4653136"/>
            <a:ext cx="5501640" cy="1386840"/>
          </a:xfrm>
          <a:prstGeom prst="rect">
            <a:avLst/>
          </a:prstGeom>
        </p:spPr>
      </p:pic>
    </p:spTree>
    <p:custDataLst>
      <p:tags r:id="rId1"/>
    </p:custDataLst>
    <p:extLst>
      <p:ext uri="{BB962C8B-B14F-4D97-AF65-F5344CB8AC3E}">
        <p14:creationId xmlns:p14="http://schemas.microsoft.com/office/powerpoint/2010/main" val="380645845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l-GR" sz="4400" dirty="0" smtClean="0"/>
              <a:t>Σημειώματα</a:t>
            </a:r>
            <a:endParaRPr lang="el-GR" sz="4400" dirty="0"/>
          </a:p>
        </p:txBody>
      </p:sp>
      <p:sp>
        <p:nvSpPr>
          <p:cNvPr id="5" name="Text Placeholder 4"/>
          <p:cNvSpPr>
            <a:spLocks noGrp="1"/>
          </p:cNvSpPr>
          <p:nvPr>
            <p:ph type="body" idx="1"/>
          </p:nvPr>
        </p:nvSpPr>
        <p:spPr/>
        <p:txBody>
          <a:bodyPr/>
          <a:lstStyle/>
          <a:p>
            <a:endParaRPr lang="el-GR"/>
          </a:p>
        </p:txBody>
      </p:sp>
    </p:spTree>
    <p:custDataLst>
      <p:tags r:id="rId1"/>
    </p:custDataLst>
    <p:extLst>
      <p:ext uri="{BB962C8B-B14F-4D97-AF65-F5344CB8AC3E}">
        <p14:creationId xmlns:p14="http://schemas.microsoft.com/office/powerpoint/2010/main" val="224857479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74638"/>
            <a:ext cx="9144000" cy="1143000"/>
          </a:xfrm>
        </p:spPr>
        <p:txBody>
          <a:bodyPr>
            <a:noAutofit/>
          </a:bodyPr>
          <a:lstStyle/>
          <a:p>
            <a:r>
              <a:rPr lang="el-GR" dirty="0"/>
              <a:t>Σημείωμα Ιστορικού </a:t>
            </a:r>
            <a:r>
              <a:rPr lang="el-GR" dirty="0" smtClean="0"/>
              <a:t>Εκδόσεων</a:t>
            </a:r>
            <a:r>
              <a:rPr lang="en-US" dirty="0" smtClean="0"/>
              <a:t> </a:t>
            </a:r>
            <a:r>
              <a:rPr lang="el-GR" dirty="0" smtClean="0"/>
              <a:t>Έργου</a:t>
            </a:r>
            <a:endParaRPr lang="el-GR" dirty="0"/>
          </a:p>
        </p:txBody>
      </p:sp>
      <p:sp>
        <p:nvSpPr>
          <p:cNvPr id="5" name="Content Placeholder 4"/>
          <p:cNvSpPr>
            <a:spLocks noGrp="1"/>
          </p:cNvSpPr>
          <p:nvPr>
            <p:ph idx="1"/>
          </p:nvPr>
        </p:nvSpPr>
        <p:spPr>
          <a:xfrm>
            <a:off x="234220" y="1556792"/>
            <a:ext cx="8586252" cy="4525963"/>
          </a:xfrm>
        </p:spPr>
        <p:txBody>
          <a:bodyPr>
            <a:normAutofit/>
          </a:bodyPr>
          <a:lstStyle/>
          <a:p>
            <a:pPr marL="0" indent="0">
              <a:buNone/>
            </a:pPr>
            <a:r>
              <a:rPr lang="el-GR" sz="2000" dirty="0" smtClean="0"/>
              <a:t>Το </a:t>
            </a:r>
            <a:r>
              <a:rPr lang="el-GR" sz="2000" dirty="0"/>
              <a:t>παρόν έργο αποτελεί την έκδοση </a:t>
            </a:r>
            <a:r>
              <a:rPr lang="el-GR" sz="2000" dirty="0" smtClean="0"/>
              <a:t>1.0.  </a:t>
            </a:r>
            <a:endParaRPr lang="el-GR" sz="2000" dirty="0"/>
          </a:p>
        </p:txBody>
      </p:sp>
    </p:spTree>
    <p:custDataLst>
      <p:tags r:id="rId1"/>
    </p:custDataLst>
    <p:extLst>
      <p:ext uri="{BB962C8B-B14F-4D97-AF65-F5344CB8AC3E}">
        <p14:creationId xmlns:p14="http://schemas.microsoft.com/office/powerpoint/2010/main" val="116057143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Σημείωμα </a:t>
            </a:r>
            <a:r>
              <a:rPr lang="el-GR" dirty="0" smtClean="0"/>
              <a:t>Αναφοράς</a:t>
            </a:r>
            <a:endParaRPr lang="el-GR" dirty="0"/>
          </a:p>
        </p:txBody>
      </p:sp>
      <p:sp>
        <p:nvSpPr>
          <p:cNvPr id="3" name="Content Placeholder 2"/>
          <p:cNvSpPr>
            <a:spLocks noGrp="1"/>
          </p:cNvSpPr>
          <p:nvPr>
            <p:ph idx="1"/>
          </p:nvPr>
        </p:nvSpPr>
        <p:spPr/>
        <p:txBody>
          <a:bodyPr>
            <a:normAutofit/>
          </a:bodyPr>
          <a:lstStyle/>
          <a:p>
            <a:pPr marL="0" indent="0">
              <a:spcBef>
                <a:spcPts val="0"/>
              </a:spcBef>
              <a:buNone/>
            </a:pPr>
            <a:r>
              <a:rPr lang="el-GR" sz="2000" dirty="0" err="1" smtClean="0"/>
              <a:t>Copyright</a:t>
            </a:r>
            <a:r>
              <a:rPr lang="el-GR" sz="2000" dirty="0" smtClean="0"/>
              <a:t> </a:t>
            </a:r>
            <a:r>
              <a:rPr lang="el-GR" sz="2000" dirty="0" err="1" smtClean="0"/>
              <a:t>Εθνικόν</a:t>
            </a:r>
            <a:r>
              <a:rPr lang="el-GR" sz="2000" dirty="0" smtClean="0"/>
              <a:t> και </a:t>
            </a:r>
            <a:r>
              <a:rPr lang="el-GR" sz="2000" dirty="0" err="1" smtClean="0"/>
              <a:t>Καποδιστριακόν</a:t>
            </a:r>
            <a:r>
              <a:rPr lang="el-GR" sz="2000" dirty="0" smtClean="0"/>
              <a:t> Πανεπιστήμιον Αθηνών</a:t>
            </a:r>
            <a:r>
              <a:rPr lang="en-US" sz="2000" dirty="0" smtClean="0"/>
              <a:t>, </a:t>
            </a:r>
            <a:r>
              <a:rPr lang="el-GR" sz="2000" dirty="0"/>
              <a:t>Αγγελική </a:t>
            </a:r>
            <a:r>
              <a:rPr lang="el-GR" sz="2000" dirty="0" err="1"/>
              <a:t>Γιαννικοπούλου</a:t>
            </a:r>
            <a:r>
              <a:rPr lang="el-GR" sz="2000" dirty="0"/>
              <a:t> </a:t>
            </a:r>
            <a:r>
              <a:rPr lang="el-GR" sz="2000" dirty="0" smtClean="0"/>
              <a:t>2016</a:t>
            </a:r>
            <a:r>
              <a:rPr lang="el-GR" sz="2000" dirty="0"/>
              <a:t>. </a:t>
            </a:r>
            <a:r>
              <a:rPr lang="el-GR" sz="2000" dirty="0"/>
              <a:t>Μαγδαληνή </a:t>
            </a:r>
            <a:r>
              <a:rPr lang="el-GR" sz="2000" dirty="0" err="1"/>
              <a:t>Ζαγουράκη</a:t>
            </a:r>
            <a:r>
              <a:rPr lang="en-US" sz="2000" dirty="0" smtClean="0"/>
              <a:t>,</a:t>
            </a:r>
            <a:r>
              <a:rPr lang="el-GR" sz="2000" dirty="0" smtClean="0"/>
              <a:t> Μαρία </a:t>
            </a:r>
            <a:r>
              <a:rPr lang="el-GR" sz="2000" dirty="0" err="1"/>
              <a:t>Ξανθοπούλου</a:t>
            </a:r>
            <a:r>
              <a:rPr lang="el-GR" sz="2000" dirty="0"/>
              <a:t>, </a:t>
            </a:r>
            <a:r>
              <a:rPr lang="el-GR" sz="2000" dirty="0" smtClean="0"/>
              <a:t>Αγγελική </a:t>
            </a:r>
            <a:r>
              <a:rPr lang="el-GR" sz="2000" dirty="0" err="1" smtClean="0"/>
              <a:t>Γιαννικοπούλου</a:t>
            </a:r>
            <a:r>
              <a:rPr lang="el-GR" sz="2000" dirty="0" smtClean="0"/>
              <a:t>. «Το Εικονογραφημένο Βιβλίο στην Προσχολική Εκπαίδευση. Ζωγραφική και Εικονογραφημένο Βιβλίο. </a:t>
            </a:r>
            <a:r>
              <a:rPr lang="en-US" sz="2000" dirty="0">
                <a:cs typeface="Times New Roman" pitchFamily="18" charset="0"/>
              </a:rPr>
              <a:t>The Noisy Paint Box. The Colors and Sounds of Kandinsky's  Abstract Art</a:t>
            </a:r>
            <a:r>
              <a:rPr lang="el-GR" sz="2000" dirty="0" smtClean="0"/>
              <a:t>». </a:t>
            </a:r>
            <a:r>
              <a:rPr lang="el-GR" sz="2000" dirty="0" smtClean="0"/>
              <a:t>Έκδοση: 1.0. Αθήνα 2016. Διαθέσιμο από τη δικτυακή διεύθυνση: </a:t>
            </a:r>
            <a:r>
              <a:rPr lang="en-GB" sz="2000" dirty="0" smtClean="0">
                <a:hlinkClick r:id="rId4" tooltip="Ανοιχτό Μάθημα: Το Εικονογραφημένο Βιβλίο στην Προσχολική Εκπαίδευση"/>
              </a:rPr>
              <a:t>http://opencourses.uoa.gr/courses/ECD5/</a:t>
            </a:r>
            <a:r>
              <a:rPr lang="el-GR" sz="2000" dirty="0" smtClean="0"/>
              <a:t>.</a:t>
            </a:r>
          </a:p>
          <a:p>
            <a:endParaRPr lang="el-GR" sz="2000" dirty="0"/>
          </a:p>
        </p:txBody>
      </p:sp>
    </p:spTree>
    <p:custDataLst>
      <p:tags r:id="rId1"/>
    </p:custDataLst>
    <p:extLst>
      <p:ext uri="{BB962C8B-B14F-4D97-AF65-F5344CB8AC3E}">
        <p14:creationId xmlns:p14="http://schemas.microsoft.com/office/powerpoint/2010/main" val="61018608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2272"/>
            <a:ext cx="8229600" cy="1143000"/>
          </a:xfrm>
        </p:spPr>
        <p:txBody>
          <a:bodyPr>
            <a:normAutofit/>
          </a:bodyPr>
          <a:lstStyle/>
          <a:p>
            <a:r>
              <a:rPr lang="el-GR" dirty="0"/>
              <a:t>Σημείωμα </a:t>
            </a:r>
            <a:r>
              <a:rPr lang="el-GR" dirty="0" smtClean="0"/>
              <a:t>Αδειοδότησης</a:t>
            </a:r>
            <a:endParaRPr lang="el-GR" dirty="0"/>
          </a:p>
        </p:txBody>
      </p:sp>
      <p:sp>
        <p:nvSpPr>
          <p:cNvPr id="3" name="Content Placeholder 2"/>
          <p:cNvSpPr>
            <a:spLocks noGrp="1"/>
          </p:cNvSpPr>
          <p:nvPr>
            <p:ph idx="1"/>
          </p:nvPr>
        </p:nvSpPr>
        <p:spPr>
          <a:xfrm>
            <a:off x="107504" y="764704"/>
            <a:ext cx="8928992" cy="1440159"/>
          </a:xfrm>
        </p:spPr>
        <p:txBody>
          <a:bodyPr>
            <a:noAutofit/>
          </a:bodyPr>
          <a:lstStyle/>
          <a:p>
            <a:pPr marL="0" indent="0">
              <a:buNone/>
            </a:pPr>
            <a:r>
              <a:rPr lang="el-GR" sz="2000" dirty="0" smtClean="0"/>
              <a:t>Το </a:t>
            </a:r>
            <a:r>
              <a:rPr lang="el-GR" sz="2000" dirty="0"/>
              <a:t>παρόν υλικό διατίθεται με τους όρους της άδειας χρήσης Creative Commons Αναφορά, Μη Εμπορική Χρήση Παρόμοια Διανομή 4.0 [1] ή μεταγενέστερη, Διεθνής Έκδοση.   Εξαιρούνται τα αυτοτελή έργα τρίτων π.χ. φωτογραφίες, διαγράμματα </a:t>
            </a:r>
            <a:r>
              <a:rPr lang="el-GR" sz="2000" dirty="0" err="1"/>
              <a:t>κ.λ.π</a:t>
            </a:r>
            <a:r>
              <a:rPr lang="el-GR" sz="2000" dirty="0"/>
              <a:t>.,  τα οποία εμπεριέχονται σε αυτό και τα οποία αναφέρονται μαζί με τους όρους χρήσης τους στο «Σημείωμα Χρήσης Έργων Τρίτων</a:t>
            </a:r>
            <a:r>
              <a:rPr lang="el-GR" sz="2000" dirty="0" smtClean="0"/>
              <a:t>».                     </a:t>
            </a:r>
          </a:p>
          <a:p>
            <a:pPr marL="0" indent="0">
              <a:buNone/>
            </a:pPr>
            <a:endParaRPr lang="el-GR" sz="2000" dirty="0"/>
          </a:p>
        </p:txBody>
      </p:sp>
      <p:pic>
        <p:nvPicPr>
          <p:cNvPr id="2056" name="Picture 22" descr="Λογότυπο για Άδειες χρήσης Creative Commons BY-NC-ND">
            <a:hlinkClick r:id="rId4"/>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747670" y="2420888"/>
            <a:ext cx="1648660" cy="57606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07504" y="2924944"/>
            <a:ext cx="9036496" cy="3456384"/>
          </a:xfrm>
          <a:prstGeom prst="rect">
            <a:avLst/>
          </a:prstGeom>
        </p:spPr>
        <p:txBody>
          <a:bodyPr vert="horz" wrap="square" lIns="91440" tIns="45720" rIns="91440" bIns="45720" rtlCol="0" anchor="ctr">
            <a:normAutofit/>
          </a:bodyPr>
          <a:lstStyle/>
          <a:p>
            <a:r>
              <a:rPr lang="el-GR" dirty="0"/>
              <a:t>[1] http://creativecommons.org/licenses/by-nc-sa/4.0/ </a:t>
            </a:r>
            <a:endParaRPr lang="en-US" smtClean="0"/>
          </a:p>
          <a:p>
            <a:endParaRPr lang="el-GR" dirty="0"/>
          </a:p>
          <a:p>
            <a:r>
              <a:rPr lang="el-GR" dirty="0"/>
              <a:t>Ως </a:t>
            </a:r>
            <a:r>
              <a:rPr lang="el-GR" b="1" dirty="0"/>
              <a:t>Μη Εμπορική</a:t>
            </a:r>
            <a:r>
              <a:rPr lang="el-GR" dirty="0"/>
              <a:t> ορίζεται η χρήση:</a:t>
            </a:r>
          </a:p>
          <a:p>
            <a:pPr marL="342900" lvl="0" indent="-342900">
              <a:buFont typeface="Arial" panose="020B0604020202020204" pitchFamily="34" charset="0"/>
              <a:buChar char="•"/>
            </a:pPr>
            <a:r>
              <a:rPr lang="el-GR" dirty="0"/>
              <a:t>που δεν περιλαμβάνει άμεσο ή έμμεσο οικονομικό όφελος από την χρήση του έργου, για το διανομέα του έργου και </a:t>
            </a:r>
            <a:r>
              <a:rPr lang="el-GR" dirty="0" err="1"/>
              <a:t>αδειοδόχο</a:t>
            </a:r>
            <a:endParaRPr lang="el-GR" dirty="0"/>
          </a:p>
          <a:p>
            <a:pPr marL="342900" lvl="0" indent="-342900">
              <a:buFont typeface="Arial" panose="020B0604020202020204" pitchFamily="34" charset="0"/>
              <a:buChar char="•"/>
            </a:pPr>
            <a:r>
              <a:rPr lang="el-GR" dirty="0"/>
              <a:t>που</a:t>
            </a:r>
            <a:r>
              <a:rPr lang="en-GB" dirty="0"/>
              <a:t> </a:t>
            </a:r>
            <a:r>
              <a:rPr lang="el-GR" dirty="0"/>
              <a:t>δεν περιλαμβάνει οικονομική συναλλαγή ως προϋπόθεση για τη χρήση ή πρόσβαση στο έργο</a:t>
            </a:r>
          </a:p>
          <a:p>
            <a:pPr marL="342900" lvl="0" indent="-342900">
              <a:buFont typeface="Arial" panose="020B0604020202020204" pitchFamily="34" charset="0"/>
              <a:buChar char="•"/>
            </a:pPr>
            <a:r>
              <a:rPr lang="el-GR" dirty="0"/>
              <a:t>που</a:t>
            </a:r>
            <a:r>
              <a:rPr lang="en-GB" dirty="0"/>
              <a:t> </a:t>
            </a:r>
            <a:r>
              <a:rPr lang="el-GR" dirty="0"/>
              <a:t>δεν προσπορίζει στο διανομέα του έργου και</a:t>
            </a:r>
            <a:r>
              <a:rPr lang="en-GB" dirty="0"/>
              <a:t> </a:t>
            </a:r>
            <a:r>
              <a:rPr lang="el-GR" dirty="0" err="1"/>
              <a:t>αδειοδόχο</a:t>
            </a:r>
            <a:r>
              <a:rPr lang="en-GB" dirty="0"/>
              <a:t> </a:t>
            </a:r>
            <a:r>
              <a:rPr lang="el-GR" dirty="0"/>
              <a:t>έμμεσο οικονομικό όφελος (π.χ. διαφημίσεις) από την προβολή του έργου σε διαδικτυακό </a:t>
            </a:r>
            <a:r>
              <a:rPr lang="el-GR" dirty="0" smtClean="0"/>
              <a:t>τόπο</a:t>
            </a:r>
            <a:endParaRPr lang="en-US" dirty="0" smtClean="0"/>
          </a:p>
          <a:p>
            <a:pPr marL="342900" lvl="0" indent="-342900">
              <a:buFont typeface="Arial" panose="020B0604020202020204" pitchFamily="34" charset="0"/>
              <a:buChar char="•"/>
            </a:pPr>
            <a:endParaRPr lang="el-GR" dirty="0"/>
          </a:p>
          <a:p>
            <a:r>
              <a:rPr lang="el-GR" dirty="0" smtClean="0"/>
              <a:t>Ο </a:t>
            </a:r>
            <a:r>
              <a:rPr lang="el-GR" dirty="0"/>
              <a:t>δικαιούχος μπορεί να παρέχει στον </a:t>
            </a:r>
            <a:r>
              <a:rPr lang="el-GR" dirty="0" err="1"/>
              <a:t>αδειοδόχο</a:t>
            </a:r>
            <a:r>
              <a:rPr lang="el-GR" dirty="0"/>
              <a:t> ξεχωριστή άδεια να χρησιμοποιεί το έργο για εμπορική χρήση, εφόσον αυτό του ζητηθεί</a:t>
            </a:r>
            <a:r>
              <a:rPr lang="el-GR" dirty="0" smtClean="0"/>
              <a:t>.</a:t>
            </a:r>
            <a:endParaRPr lang="el-GR" dirty="0"/>
          </a:p>
        </p:txBody>
      </p:sp>
    </p:spTree>
    <p:custDataLst>
      <p:tags r:id="rId1"/>
    </p:custDataLst>
    <p:extLst>
      <p:ext uri="{BB962C8B-B14F-4D97-AF65-F5344CB8AC3E}">
        <p14:creationId xmlns:p14="http://schemas.microsoft.com/office/powerpoint/2010/main" val="262364833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r>
              <a:rPr lang="el-GR" altLang="en-US" smtClean="0"/>
              <a:t>Διατήρηση Σημειωμάτων</a:t>
            </a:r>
          </a:p>
        </p:txBody>
      </p:sp>
      <p:sp>
        <p:nvSpPr>
          <p:cNvPr id="3" name="Content Placeholder 2"/>
          <p:cNvSpPr>
            <a:spLocks noGrp="1"/>
          </p:cNvSpPr>
          <p:nvPr>
            <p:ph idx="1"/>
          </p:nvPr>
        </p:nvSpPr>
        <p:spPr>
          <a:xfrm>
            <a:off x="463550" y="1557338"/>
            <a:ext cx="8229600" cy="4525962"/>
          </a:xfrm>
        </p:spPr>
        <p:txBody>
          <a:bodyPr rtlCol="0">
            <a:normAutofit/>
          </a:bodyPr>
          <a:lstStyle/>
          <a:p>
            <a:pPr marL="0" indent="0" fontAlgn="auto">
              <a:spcAft>
                <a:spcPts val="0"/>
              </a:spcAft>
              <a:buFont typeface="Arial" panose="020B0604020202020204" pitchFamily="34" charset="0"/>
              <a:buNone/>
              <a:defRPr/>
            </a:pPr>
            <a:r>
              <a:rPr lang="el-GR" sz="2400" dirty="0" smtClean="0"/>
              <a:t>Οποιαδήποτε </a:t>
            </a:r>
            <a:r>
              <a:rPr lang="el-GR" sz="2400" dirty="0"/>
              <a:t>αναπαραγωγή ή διασκευή του υλικού θα πρέπει να συμπεριλαμβάνει:</a:t>
            </a:r>
          </a:p>
          <a:p>
            <a:pPr lvl="1" fontAlgn="auto">
              <a:spcAft>
                <a:spcPts val="0"/>
              </a:spcAft>
              <a:buFont typeface="Wingdings" panose="05000000000000000000" pitchFamily="2" charset="2"/>
              <a:buChar char="§"/>
              <a:defRPr/>
            </a:pPr>
            <a:r>
              <a:rPr lang="el-GR" sz="2000" dirty="0" smtClean="0"/>
              <a:t>το Σημείωμα Αν</a:t>
            </a:r>
            <a:r>
              <a:rPr lang="en-US" sz="2000" dirty="0" smtClean="0"/>
              <a:t>α</a:t>
            </a:r>
            <a:r>
              <a:rPr lang="el-GR" sz="2000" dirty="0" smtClean="0"/>
              <a:t>φοράς,</a:t>
            </a:r>
            <a:endParaRPr lang="el-GR" sz="2000" dirty="0"/>
          </a:p>
          <a:p>
            <a:pPr lvl="1" fontAlgn="auto">
              <a:spcAft>
                <a:spcPts val="0"/>
              </a:spcAft>
              <a:buFont typeface="Wingdings" panose="05000000000000000000" pitchFamily="2" charset="2"/>
              <a:buChar char="§"/>
              <a:defRPr/>
            </a:pPr>
            <a:r>
              <a:rPr lang="el-GR" sz="2000" dirty="0"/>
              <a:t>τ</a:t>
            </a:r>
            <a:r>
              <a:rPr lang="el-GR" sz="2000" dirty="0" smtClean="0"/>
              <a:t>ο Σημείωμα </a:t>
            </a:r>
            <a:r>
              <a:rPr lang="el-GR" sz="2000" dirty="0" err="1" smtClean="0"/>
              <a:t>Αδειοδότησης</a:t>
            </a:r>
            <a:r>
              <a:rPr lang="el-GR" sz="2000" dirty="0" smtClean="0"/>
              <a:t>,</a:t>
            </a:r>
            <a:endParaRPr lang="el-GR" sz="2000" dirty="0"/>
          </a:p>
          <a:p>
            <a:pPr lvl="1" fontAlgn="auto">
              <a:spcAft>
                <a:spcPts val="0"/>
              </a:spcAft>
              <a:buFont typeface="Wingdings" panose="05000000000000000000" pitchFamily="2" charset="2"/>
              <a:buChar char="§"/>
              <a:defRPr/>
            </a:pPr>
            <a:r>
              <a:rPr lang="el-GR" sz="2000" dirty="0" smtClean="0"/>
              <a:t>τη δήλωση Διατήρησης Σημειωμάτων,</a:t>
            </a:r>
            <a:endParaRPr lang="el-GR" sz="2000" dirty="0"/>
          </a:p>
          <a:p>
            <a:pPr lvl="1" fontAlgn="auto">
              <a:spcAft>
                <a:spcPts val="0"/>
              </a:spcAft>
              <a:buFont typeface="Wingdings" panose="05000000000000000000" pitchFamily="2" charset="2"/>
              <a:buChar char="§"/>
              <a:defRPr/>
            </a:pPr>
            <a:r>
              <a:rPr lang="el-GR" sz="2000" dirty="0"/>
              <a:t>τ</a:t>
            </a:r>
            <a:r>
              <a:rPr lang="el-GR" sz="2000" dirty="0" smtClean="0"/>
              <a:t>ο Σημείωμα Χρήσης Έργων Τρίτων </a:t>
            </a:r>
            <a:r>
              <a:rPr lang="el-GR" sz="2000" dirty="0"/>
              <a:t>(εφόσον υπάρχει</a:t>
            </a:r>
            <a:r>
              <a:rPr lang="el-GR" sz="2000" dirty="0" smtClean="0"/>
              <a:t>),</a:t>
            </a:r>
            <a:endParaRPr lang="el-GR" sz="2000" dirty="0"/>
          </a:p>
          <a:p>
            <a:pPr marL="0" indent="0" fontAlgn="auto">
              <a:spcAft>
                <a:spcPts val="0"/>
              </a:spcAft>
              <a:buFont typeface="Arial" panose="020B0604020202020204" pitchFamily="34" charset="0"/>
              <a:buNone/>
              <a:defRPr/>
            </a:pPr>
            <a:r>
              <a:rPr lang="el-GR" sz="2400" dirty="0"/>
              <a:t>μαζί με τους </a:t>
            </a:r>
            <a:r>
              <a:rPr lang="el-GR" sz="2400" dirty="0" smtClean="0"/>
              <a:t>συνοδευτικούς </a:t>
            </a:r>
            <a:r>
              <a:rPr lang="el-GR" sz="2400" dirty="0" err="1" smtClean="0"/>
              <a:t>υπερσυνδέσμους</a:t>
            </a:r>
            <a:r>
              <a:rPr lang="el-GR" sz="2400" dirty="0"/>
              <a:t>.</a:t>
            </a:r>
          </a:p>
          <a:p>
            <a:pPr fontAlgn="auto">
              <a:spcAft>
                <a:spcPts val="0"/>
              </a:spcAft>
              <a:defRPr/>
            </a:pPr>
            <a:endParaRPr lang="el-GR" sz="2000" dirty="0"/>
          </a:p>
        </p:txBody>
      </p:sp>
    </p:spTree>
    <p:custDataLst>
      <p:tags r:id="rId1"/>
    </p:custDataLst>
    <p:extLst>
      <p:ext uri="{BB962C8B-B14F-4D97-AF65-F5344CB8AC3E}">
        <p14:creationId xmlns:p14="http://schemas.microsoft.com/office/powerpoint/2010/main" val="8223560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l-GR" dirty="0"/>
              <a:t>Σημείωμα Χρήσης Έργων </a:t>
            </a:r>
            <a:r>
              <a:rPr lang="el-GR" dirty="0" smtClean="0"/>
              <a:t>Τρίτων</a:t>
            </a:r>
            <a:endParaRPr lang="el-GR" dirty="0"/>
          </a:p>
        </p:txBody>
      </p:sp>
      <p:sp>
        <p:nvSpPr>
          <p:cNvPr id="3" name="Content Placeholder 2"/>
          <p:cNvSpPr>
            <a:spLocks noGrp="1"/>
          </p:cNvSpPr>
          <p:nvPr>
            <p:ph idx="1"/>
          </p:nvPr>
        </p:nvSpPr>
        <p:spPr/>
        <p:txBody>
          <a:bodyPr>
            <a:noAutofit/>
          </a:bodyPr>
          <a:lstStyle/>
          <a:p>
            <a:pPr marL="0" indent="0">
              <a:spcBef>
                <a:spcPts val="600"/>
              </a:spcBef>
              <a:spcAft>
                <a:spcPts val="600"/>
              </a:spcAft>
              <a:buNone/>
            </a:pPr>
            <a:r>
              <a:rPr lang="el-GR" sz="2000" dirty="0" smtClean="0"/>
              <a:t>Το </a:t>
            </a:r>
            <a:r>
              <a:rPr lang="el-GR" sz="2000" dirty="0"/>
              <a:t>Έργο αυτό κάνει χρήση των ακόλουθων έργων:</a:t>
            </a:r>
          </a:p>
          <a:p>
            <a:pPr marL="0" indent="0">
              <a:buNone/>
            </a:pPr>
            <a:r>
              <a:rPr lang="el-GR" sz="2000" dirty="0" smtClean="0"/>
              <a:t>Εικόνα 1: Εξώφυλλο του βιβλίου «</a:t>
            </a:r>
            <a:r>
              <a:rPr lang="en-US" sz="2000" dirty="0" smtClean="0">
                <a:hlinkClick r:id="rId3"/>
              </a:rPr>
              <a:t>The </a:t>
            </a:r>
            <a:r>
              <a:rPr lang="en-US" sz="2000" dirty="0">
                <a:hlinkClick r:id="rId3"/>
              </a:rPr>
              <a:t>Noisy Paint Box. The </a:t>
            </a:r>
            <a:r>
              <a:rPr lang="el-GR" sz="2000" dirty="0" smtClean="0">
                <a:hlinkClick r:id="rId3"/>
              </a:rPr>
              <a:t> </a:t>
            </a:r>
            <a:r>
              <a:rPr lang="en-US" sz="2000" dirty="0" smtClean="0">
                <a:hlinkClick r:id="rId3"/>
              </a:rPr>
              <a:t>Colors </a:t>
            </a:r>
            <a:r>
              <a:rPr lang="en-US" sz="2000" dirty="0">
                <a:hlinkClick r:id="rId3"/>
              </a:rPr>
              <a:t>and Sounds of Kandinsky's  Abstract </a:t>
            </a:r>
            <a:r>
              <a:rPr lang="en-US" sz="2000" dirty="0" smtClean="0">
                <a:hlinkClick r:id="rId3"/>
              </a:rPr>
              <a:t>Art</a:t>
            </a:r>
            <a:r>
              <a:rPr lang="el-GR" sz="2000" dirty="0" smtClean="0"/>
              <a:t>» / </a:t>
            </a:r>
            <a:r>
              <a:rPr lang="en-US" sz="2000" dirty="0" smtClean="0"/>
              <a:t>Barb </a:t>
            </a:r>
            <a:r>
              <a:rPr lang="en-US" sz="2000" dirty="0" err="1" smtClean="0"/>
              <a:t>Rosenstock</a:t>
            </a:r>
            <a:r>
              <a:rPr lang="el-GR" sz="2000" dirty="0" smtClean="0"/>
              <a:t>, εικονογράφηση </a:t>
            </a:r>
            <a:r>
              <a:rPr lang="en-US" sz="2000" dirty="0"/>
              <a:t>Mary </a:t>
            </a:r>
            <a:r>
              <a:rPr lang="en-US" sz="2000" dirty="0" err="1"/>
              <a:t>Grandrpé</a:t>
            </a:r>
            <a:r>
              <a:rPr lang="en-US" sz="2000" dirty="0"/>
              <a:t>, </a:t>
            </a:r>
            <a:r>
              <a:rPr lang="el-GR" sz="2000" dirty="0"/>
              <a:t>εκδόσεις </a:t>
            </a:r>
            <a:r>
              <a:rPr lang="en-US" sz="2000" dirty="0"/>
              <a:t>Alfred A. Knopf. New York, 2014</a:t>
            </a:r>
            <a:r>
              <a:rPr lang="en-US" sz="2000" dirty="0" smtClean="0"/>
              <a:t>.</a:t>
            </a:r>
            <a:endParaRPr lang="el-GR" sz="2000" dirty="0" smtClean="0"/>
          </a:p>
          <a:p>
            <a:pPr marL="0" indent="0">
              <a:buNone/>
            </a:pPr>
            <a:r>
              <a:rPr lang="el-GR" sz="2000" dirty="0"/>
              <a:t>Εικόνα</a:t>
            </a:r>
            <a:r>
              <a:rPr lang="en-US" sz="2000" dirty="0"/>
              <a:t> 2: </a:t>
            </a:r>
            <a:r>
              <a:rPr lang="en-US" sz="2000" u="sng" dirty="0">
                <a:hlinkClick r:id="rId4"/>
              </a:rPr>
              <a:t>Circles in a Circle</a:t>
            </a:r>
            <a:r>
              <a:rPr lang="en-US" sz="2000" dirty="0"/>
              <a:t>, </a:t>
            </a:r>
            <a:r>
              <a:rPr lang="en-US" sz="2000" dirty="0" err="1"/>
              <a:t>Wassily</a:t>
            </a:r>
            <a:r>
              <a:rPr lang="en-US" sz="2000" dirty="0"/>
              <a:t> Kandinsky, Public Domain, Wikimedia Commons.</a:t>
            </a:r>
            <a:endParaRPr lang="el-GR" sz="2000" dirty="0"/>
          </a:p>
          <a:p>
            <a:pPr marL="0" indent="0">
              <a:buNone/>
            </a:pPr>
            <a:r>
              <a:rPr lang="el-GR" sz="2000" dirty="0"/>
              <a:t>Εικόνα</a:t>
            </a:r>
            <a:r>
              <a:rPr lang="en-US" sz="2000" dirty="0"/>
              <a:t> 3: </a:t>
            </a:r>
            <a:r>
              <a:rPr lang="en-US" sz="2000" u="sng" dirty="0">
                <a:hlinkClick r:id="rId5"/>
              </a:rPr>
              <a:t>Several Circles</a:t>
            </a:r>
            <a:r>
              <a:rPr lang="en-US" sz="2000" dirty="0"/>
              <a:t>, </a:t>
            </a:r>
            <a:r>
              <a:rPr lang="en-US" sz="2000" dirty="0" err="1"/>
              <a:t>Wassily</a:t>
            </a:r>
            <a:r>
              <a:rPr lang="en-US" sz="2000" dirty="0"/>
              <a:t> Kandinsky, Public Domain, Wikimedia Commons.</a:t>
            </a:r>
            <a:endParaRPr lang="el-GR" sz="2000" dirty="0"/>
          </a:p>
          <a:p>
            <a:pPr marL="0" indent="0">
              <a:buNone/>
            </a:pPr>
            <a:r>
              <a:rPr lang="el-GR" sz="2000" dirty="0"/>
              <a:t>Εικόνα</a:t>
            </a:r>
            <a:r>
              <a:rPr lang="en-US" sz="2000" dirty="0"/>
              <a:t> 4: </a:t>
            </a:r>
            <a:r>
              <a:rPr lang="en-US" sz="2000" u="sng" dirty="0">
                <a:hlinkClick r:id="rId6"/>
              </a:rPr>
              <a:t>Color Study – Squares with Concentric Circles</a:t>
            </a:r>
            <a:r>
              <a:rPr lang="en-US" sz="2000" dirty="0"/>
              <a:t>, </a:t>
            </a:r>
            <a:r>
              <a:rPr lang="en-US" sz="2000" dirty="0" err="1"/>
              <a:t>Wassily</a:t>
            </a:r>
            <a:r>
              <a:rPr lang="en-US" sz="2000" dirty="0"/>
              <a:t> Kandinsky, Public Domain, Wikimedia Commons.</a:t>
            </a:r>
            <a:endParaRPr lang="el-GR" sz="2000" dirty="0"/>
          </a:p>
          <a:p>
            <a:pPr marL="0" indent="0">
              <a:buNone/>
            </a:pPr>
            <a:endParaRPr lang="en-US" sz="2000" dirty="0"/>
          </a:p>
          <a:p>
            <a:pPr marL="0" indent="0">
              <a:buNone/>
            </a:pPr>
            <a:endParaRPr lang="el-GR" sz="2000" dirty="0"/>
          </a:p>
        </p:txBody>
      </p:sp>
    </p:spTree>
    <p:extLst>
      <p:ext uri="{BB962C8B-B14F-4D97-AF65-F5344CB8AC3E}">
        <p14:creationId xmlns:p14="http://schemas.microsoft.com/office/powerpoint/2010/main" val="235304592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1"/>
          <p:cNvSpPr>
            <a:spLocks noGrp="1"/>
          </p:cNvSpPr>
          <p:nvPr>
            <p:ph type="title"/>
          </p:nvPr>
        </p:nvSpPr>
        <p:spPr/>
        <p:txBody>
          <a:bodyPr>
            <a:noAutofit/>
          </a:bodyPr>
          <a:lstStyle/>
          <a:p>
            <a:r>
              <a:rPr lang="el-GR" sz="4000" dirty="0"/>
              <a:t>Λίγα λόγια για το βιβλίο </a:t>
            </a:r>
            <a:r>
              <a:rPr lang="en-US" sz="4000" dirty="0"/>
              <a:t/>
            </a:r>
            <a:br>
              <a:rPr lang="en-US" sz="4000" dirty="0"/>
            </a:br>
            <a:r>
              <a:rPr lang="el-GR" sz="4000" dirty="0"/>
              <a:t>και τον </a:t>
            </a:r>
            <a:r>
              <a:rPr lang="el-GR" sz="4000" dirty="0" err="1"/>
              <a:t>Καντίνσκι</a:t>
            </a:r>
            <a:r>
              <a:rPr lang="en-US" sz="4000" dirty="0"/>
              <a:t> </a:t>
            </a:r>
            <a:r>
              <a:rPr lang="en-US" sz="4000" dirty="0" smtClean="0"/>
              <a:t>(2/2</a:t>
            </a:r>
            <a:r>
              <a:rPr lang="en-US" sz="4000" dirty="0"/>
              <a:t>)</a:t>
            </a:r>
            <a:endParaRPr lang="en-US" sz="4000" dirty="0"/>
          </a:p>
        </p:txBody>
      </p:sp>
      <p:sp>
        <p:nvSpPr>
          <p:cNvPr id="3" name="Θέση περιεχομένου 2"/>
          <p:cNvSpPr>
            <a:spLocks noGrp="1"/>
          </p:cNvSpPr>
          <p:nvPr>
            <p:ph idx="1"/>
          </p:nvPr>
        </p:nvSpPr>
        <p:spPr/>
        <p:txBody>
          <a:bodyPr>
            <a:noAutofit/>
          </a:bodyPr>
          <a:lstStyle/>
          <a:p>
            <a:pPr marL="0" indent="0">
              <a:buNone/>
            </a:pPr>
            <a:r>
              <a:rPr lang="el-GR" sz="3000" dirty="0" smtClean="0"/>
              <a:t>Αλλά όταν ο </a:t>
            </a:r>
            <a:r>
              <a:rPr lang="en-US" sz="3000" dirty="0"/>
              <a:t>Vasily </a:t>
            </a:r>
            <a:r>
              <a:rPr lang="el-GR" sz="3000" dirty="0" smtClean="0"/>
              <a:t>άνοιξε το κουτί με τα χρώματα και άρχισε να τα αναμειγνύει μεταξύ τους, άκουσε έναν περίεργο ήχο, που έμοιαζε, με τις μελωδίες που παίζει μία συμφωνική ορχήστρα. Καθώς μεγάλωνε, συνέχιζε να ακούει υπέροχα χρώματα και να βλέπει μοναδικούς ήχους να χορεύουν. Θα κατάφερνε άραγε να αφήσει στην άκρη τον τρόπο ζωής που είχε και όλα όσα είχε μάθει για την ζωγραφική και να ζωγραφίσει την μουσική; </a:t>
            </a:r>
            <a:endParaRPr lang="en-US" sz="3000" dirty="0"/>
          </a:p>
        </p:txBody>
      </p:sp>
    </p:spTree>
    <p:extLst>
      <p:ext uri="{BB962C8B-B14F-4D97-AF65-F5344CB8AC3E}">
        <p14:creationId xmlns:p14="http://schemas.microsoft.com/office/powerpoint/2010/main" val="19283503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dirty="0"/>
              <a:t>Στόχος δραστηριοτήτων</a:t>
            </a:r>
            <a:endParaRPr lang="en-US" dirty="0"/>
          </a:p>
        </p:txBody>
      </p:sp>
      <p:sp>
        <p:nvSpPr>
          <p:cNvPr id="3" name="Θέση περιεχομένου 2"/>
          <p:cNvSpPr>
            <a:spLocks noGrp="1"/>
          </p:cNvSpPr>
          <p:nvPr>
            <p:ph sz="half" idx="1"/>
          </p:nvPr>
        </p:nvSpPr>
        <p:spPr/>
        <p:txBody>
          <a:bodyPr>
            <a:normAutofit/>
          </a:bodyPr>
          <a:lstStyle/>
          <a:p>
            <a:pPr marL="0" indent="0">
              <a:buNone/>
            </a:pPr>
            <a:r>
              <a:rPr lang="el-GR" dirty="0" smtClean="0"/>
              <a:t>Μέσα από τις δραστηριότητες τα παιδιά έρχονται σε επαφή με τον τρόπο που ο </a:t>
            </a:r>
            <a:r>
              <a:rPr lang="en-US" dirty="0" err="1"/>
              <a:t>Vasily</a:t>
            </a:r>
            <a:r>
              <a:rPr lang="en-US" dirty="0"/>
              <a:t> </a:t>
            </a:r>
            <a:r>
              <a:rPr lang="en-US" dirty="0" smtClean="0"/>
              <a:t>Kandinsky</a:t>
            </a:r>
            <a:r>
              <a:rPr lang="el-GR" dirty="0" smtClean="0"/>
              <a:t> αντιλαμβανόταν την τέχνη, με τα έργα του και με όσα εξέφραζε μέσα από αυτά. </a:t>
            </a:r>
            <a:endParaRPr lang="en-US" dirty="0"/>
          </a:p>
        </p:txBody>
      </p:sp>
      <p:pic>
        <p:nvPicPr>
          <p:cNvPr id="6" name="Εικόνα 3" descr="Πίνακας"/>
          <p:cNvPicPr>
            <a:picLocks noGrp="1" noChangeAspect="1"/>
          </p:cNvPicPr>
          <p:nvPr>
            <p:ph sz="half" idx="2"/>
          </p:nvPr>
        </p:nvPicPr>
        <p:blipFill>
          <a:blip r:embed="rId3">
            <a:extLst>
              <a:ext uri="{28A0092B-C50C-407E-A947-70E740481C1C}">
                <a14:useLocalDpi xmlns:a14="http://schemas.microsoft.com/office/drawing/2010/main"/>
              </a:ext>
            </a:extLst>
          </a:blip>
          <a:srcRect/>
          <a:stretch>
            <a:fillRect/>
          </a:stretch>
        </p:blipFill>
        <p:spPr bwMode="auto">
          <a:xfrm>
            <a:off x="4788024" y="1700807"/>
            <a:ext cx="3617193" cy="3731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7956376" y="5553236"/>
            <a:ext cx="472173" cy="360040"/>
          </a:xfrm>
          <a:prstGeom prst="rect">
            <a:avLst/>
          </a:prstGeom>
        </p:spPr>
        <p:txBody>
          <a:bodyPr vert="horz" wrap="square" lIns="91440" tIns="45720" rIns="91440" bIns="45720" rtlCol="0" anchor="ctr">
            <a:noAutofit/>
          </a:bodyPr>
          <a:lstStyle/>
          <a:p>
            <a:r>
              <a:rPr lang="el-GR" b="1" dirty="0" smtClean="0">
                <a:latin typeface="+mj-lt"/>
              </a:rPr>
              <a:t>[2]</a:t>
            </a:r>
            <a:endParaRPr lang="el-GR" b="1" dirty="0" smtClean="0">
              <a:latin typeface="+mj-lt"/>
            </a:endParaRPr>
          </a:p>
        </p:txBody>
      </p:sp>
    </p:spTree>
    <p:custDataLst>
      <p:tags r:id="rId1"/>
    </p:custDataLst>
    <p:extLst>
      <p:ext uri="{BB962C8B-B14F-4D97-AF65-F5344CB8AC3E}">
        <p14:creationId xmlns:p14="http://schemas.microsoft.com/office/powerpoint/2010/main" val="327655015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dirty="0"/>
              <a:t>Παρουσίαση βιβλίου</a:t>
            </a:r>
            <a:endParaRPr lang="en-US" dirty="0"/>
          </a:p>
        </p:txBody>
      </p:sp>
      <p:sp>
        <p:nvSpPr>
          <p:cNvPr id="3" name="Θέση περιεχομένου 2"/>
          <p:cNvSpPr>
            <a:spLocks noGrp="1"/>
          </p:cNvSpPr>
          <p:nvPr>
            <p:ph sz="half" idx="1"/>
          </p:nvPr>
        </p:nvSpPr>
        <p:spPr>
          <a:xfrm>
            <a:off x="457200" y="1600200"/>
            <a:ext cx="3394720" cy="4525963"/>
          </a:xfrm>
        </p:spPr>
        <p:txBody>
          <a:bodyPr>
            <a:normAutofit/>
          </a:bodyPr>
          <a:lstStyle/>
          <a:p>
            <a:pPr marL="0" indent="0">
              <a:buNone/>
            </a:pPr>
            <a:r>
              <a:rPr lang="el-GR" dirty="0" smtClean="0"/>
              <a:t>Ξεφυλλίσαμε και συζητήσαμε το βιβλίο </a:t>
            </a:r>
            <a:r>
              <a:rPr lang="en-US" dirty="0" smtClean="0"/>
              <a:t>“</a:t>
            </a:r>
            <a:r>
              <a:rPr lang="en-US" altLang="en-US" dirty="0" smtClean="0"/>
              <a:t>The </a:t>
            </a:r>
            <a:r>
              <a:rPr lang="en-US" altLang="en-US" dirty="0"/>
              <a:t>Noisy Paint Box</a:t>
            </a:r>
            <a:r>
              <a:rPr lang="el-GR" altLang="en-US" dirty="0" smtClean="0"/>
              <a:t>.</a:t>
            </a:r>
            <a:r>
              <a:rPr lang="el-GR" altLang="en-US" dirty="0"/>
              <a:t> </a:t>
            </a:r>
            <a:r>
              <a:rPr lang="en-US" altLang="en-US" dirty="0" smtClean="0"/>
              <a:t>The Colors and Sounds</a:t>
            </a:r>
            <a:r>
              <a:rPr lang="el-GR" altLang="en-US" dirty="0" smtClean="0"/>
              <a:t> </a:t>
            </a:r>
            <a:r>
              <a:rPr lang="en-US" altLang="en-US" dirty="0" smtClean="0"/>
              <a:t>of Kandinsky's</a:t>
            </a:r>
            <a:r>
              <a:rPr lang="el-GR" altLang="en-US" dirty="0" smtClean="0"/>
              <a:t> </a:t>
            </a:r>
            <a:r>
              <a:rPr lang="en-US" altLang="en-US" dirty="0" smtClean="0"/>
              <a:t>Abstract Art”</a:t>
            </a:r>
            <a:r>
              <a:rPr lang="el-GR" altLang="en-US" dirty="0" smtClean="0"/>
              <a:t>.</a:t>
            </a:r>
            <a:endParaRPr lang="en-US" altLang="en-US" dirty="0"/>
          </a:p>
        </p:txBody>
      </p:sp>
      <p:pic>
        <p:nvPicPr>
          <p:cNvPr id="2050" name="Picture 2" descr="Η νηπιαγωγός δείχνει το βιβλίο στα παιδιά"/>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4268091" y="1772816"/>
            <a:ext cx="4414517" cy="3312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996498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dirty="0"/>
              <a:t>Ακούγοντας τα χρώματα</a:t>
            </a:r>
            <a:endParaRPr lang="en-US" dirty="0"/>
          </a:p>
        </p:txBody>
      </p:sp>
      <p:sp>
        <p:nvSpPr>
          <p:cNvPr id="10" name="Θέση περιεχομένου 9"/>
          <p:cNvSpPr>
            <a:spLocks noGrp="1"/>
          </p:cNvSpPr>
          <p:nvPr>
            <p:ph sz="half" idx="1"/>
          </p:nvPr>
        </p:nvSpPr>
        <p:spPr>
          <a:xfrm>
            <a:off x="457200" y="1600200"/>
            <a:ext cx="4762872" cy="4525963"/>
          </a:xfrm>
        </p:spPr>
        <p:txBody>
          <a:bodyPr>
            <a:noAutofit/>
          </a:bodyPr>
          <a:lstStyle/>
          <a:p>
            <a:pPr marL="0" indent="0">
              <a:buNone/>
            </a:pPr>
            <a:r>
              <a:rPr lang="el-GR" sz="2600" dirty="0" smtClean="0"/>
              <a:t>Μοιράσαμε στα παιδιά </a:t>
            </a:r>
            <a:r>
              <a:rPr lang="el-GR" sz="2600" dirty="0"/>
              <a:t>ένα χαρτί Β5 </a:t>
            </a:r>
            <a:r>
              <a:rPr lang="el-GR" sz="2600" dirty="0" smtClean="0"/>
              <a:t>χωρισμένο σε τέσσερα μέρη. Έπειτα, τους ζητούσαμε, κάθε φορά που εμείς παίζαμε ένα από τα τέσσερα μουσικά όργανα </a:t>
            </a:r>
            <a:r>
              <a:rPr lang="el-GR" sz="2600" dirty="0"/>
              <a:t>(όργανο της βροχής, μπεντίρ, φυσαρμόνικα και </a:t>
            </a:r>
            <a:r>
              <a:rPr lang="el-GR" sz="2600" dirty="0" smtClean="0"/>
              <a:t>κουδουνάκια) να σκεφτούν τι χρώμα τους έρχεται στο μυαλό και να το ζωγραφίσουν σε ένα από τα τέσσερα κουτάκια</a:t>
            </a:r>
            <a:r>
              <a:rPr lang="en-US" sz="2600" dirty="0" smtClean="0"/>
              <a:t>.</a:t>
            </a:r>
            <a:endParaRPr lang="en-US" sz="2600" dirty="0"/>
          </a:p>
        </p:txBody>
      </p:sp>
      <p:pic>
        <p:nvPicPr>
          <p:cNvPr id="3074" name="Picture 2" descr="Η νηπιαγωγός παίζει μουσικά όργανα"/>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5508104" y="1628800"/>
            <a:ext cx="3002481"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764924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Autofit/>
          </a:bodyPr>
          <a:lstStyle/>
          <a:p>
            <a:r>
              <a:rPr lang="el-GR" dirty="0"/>
              <a:t>Τα χρώματα της </a:t>
            </a:r>
            <a:r>
              <a:rPr lang="el-GR" dirty="0" smtClean="0"/>
              <a:t>μουσικής</a:t>
            </a:r>
            <a:r>
              <a:rPr lang="en-US" dirty="0" smtClean="0"/>
              <a:t> (</a:t>
            </a:r>
            <a:r>
              <a:rPr lang="el-GR" dirty="0" smtClean="0"/>
              <a:t>1/2</a:t>
            </a:r>
            <a:r>
              <a:rPr lang="en-US" dirty="0" smtClean="0"/>
              <a:t>)</a:t>
            </a:r>
            <a:endParaRPr lang="en-US" dirty="0"/>
          </a:p>
        </p:txBody>
      </p:sp>
      <p:sp>
        <p:nvSpPr>
          <p:cNvPr id="10" name="Θέση περιεχομένου 9"/>
          <p:cNvSpPr>
            <a:spLocks noGrp="1"/>
          </p:cNvSpPr>
          <p:nvPr>
            <p:ph sz="half" idx="1"/>
          </p:nvPr>
        </p:nvSpPr>
        <p:spPr>
          <a:xfrm>
            <a:off x="457200" y="1600200"/>
            <a:ext cx="4834880" cy="4525963"/>
          </a:xfrm>
        </p:spPr>
        <p:txBody>
          <a:bodyPr>
            <a:noAutofit/>
          </a:bodyPr>
          <a:lstStyle/>
          <a:p>
            <a:pPr marL="0" indent="0">
              <a:buNone/>
            </a:pPr>
            <a:r>
              <a:rPr lang="el-GR" sz="2600" dirty="0" smtClean="0"/>
              <a:t>Ακούγοντας το όργανο της βροχής κάποια παιδιά ζωγράφισαν με μπλε και γκρι χρώμα σύννεφα, θάλασσα και ποτάμια. Ακούγοντας το μπεντίρ κάποια παιδιά ζωγράφισαν γκρι ελέφαντες να περπατάνε, άλλα</a:t>
            </a:r>
            <a:r>
              <a:rPr lang="en-US" sz="2600" dirty="0" smtClean="0"/>
              <a:t> </a:t>
            </a:r>
            <a:r>
              <a:rPr lang="el-GR" sz="2600" dirty="0" smtClean="0"/>
              <a:t>μπλε στρατιώτες να κάνουν παρέλαση και άλλα κίτρινες καμπάνες να χτυπάνε.</a:t>
            </a:r>
            <a:endParaRPr lang="en-US" sz="2600" dirty="0"/>
          </a:p>
        </p:txBody>
      </p:sp>
      <p:pic>
        <p:nvPicPr>
          <p:cNvPr id="4098" name="Picture 2" descr="παιδικές ζωγραφιές"/>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bwMode="auto">
          <a:xfrm>
            <a:off x="5495219" y="1628800"/>
            <a:ext cx="3109229" cy="4444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66631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Autofit/>
          </a:bodyPr>
          <a:lstStyle/>
          <a:p>
            <a:r>
              <a:rPr lang="el-GR" dirty="0"/>
              <a:t>Τα χρώματα της μουσικής</a:t>
            </a:r>
            <a:r>
              <a:rPr lang="en-US" dirty="0"/>
              <a:t> </a:t>
            </a:r>
            <a:r>
              <a:rPr lang="en-US" dirty="0" smtClean="0"/>
              <a:t>(2</a:t>
            </a:r>
            <a:r>
              <a:rPr lang="el-GR" dirty="0" smtClean="0"/>
              <a:t>/2</a:t>
            </a:r>
            <a:r>
              <a:rPr lang="en-US" dirty="0"/>
              <a:t>)</a:t>
            </a:r>
          </a:p>
        </p:txBody>
      </p:sp>
      <p:sp>
        <p:nvSpPr>
          <p:cNvPr id="3" name="Θέση περιεχομένου 2"/>
          <p:cNvSpPr>
            <a:spLocks noGrp="1"/>
          </p:cNvSpPr>
          <p:nvPr>
            <p:ph sz="half" idx="1"/>
          </p:nvPr>
        </p:nvSpPr>
        <p:spPr>
          <a:xfrm>
            <a:off x="457200" y="1600200"/>
            <a:ext cx="4402832" cy="4525963"/>
          </a:xfrm>
        </p:spPr>
        <p:txBody>
          <a:bodyPr>
            <a:normAutofit/>
          </a:bodyPr>
          <a:lstStyle/>
          <a:p>
            <a:pPr marL="0" indent="0">
              <a:buNone/>
            </a:pPr>
            <a:r>
              <a:rPr lang="el-GR" dirty="0" smtClean="0"/>
              <a:t>Ακούγοντας την φυσαρμόνικα, ζωγράφιζαν όμορφα τοπία με διάφορα χρώματα (κόκκινο, πράσινο, κίτρινο). </a:t>
            </a:r>
            <a:endParaRPr lang="en-US" dirty="0" smtClean="0"/>
          </a:p>
          <a:p>
            <a:pPr marL="0" indent="0">
              <a:buNone/>
            </a:pPr>
            <a:r>
              <a:rPr lang="el-GR" dirty="0" smtClean="0"/>
              <a:t>Τέλος, ακούγοντας τα κουδουνάκια κάποια παιδιά ζωγράφισαν σφυρίχτρες και άλλα </a:t>
            </a:r>
            <a:r>
              <a:rPr lang="el-GR" dirty="0"/>
              <a:t>τ</a:t>
            </a:r>
            <a:r>
              <a:rPr lang="el-GR" dirty="0" smtClean="0"/>
              <a:t>ο θυμιατό της εκκλησίας.</a:t>
            </a:r>
            <a:endParaRPr lang="en-US" dirty="0"/>
          </a:p>
        </p:txBody>
      </p:sp>
      <p:pic>
        <p:nvPicPr>
          <p:cNvPr id="5122" name="Picture 2" descr="παιδικές ζωγραφιές"/>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bwMode="auto">
          <a:xfrm>
            <a:off x="5004048" y="1628800"/>
            <a:ext cx="3694496" cy="4505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42809776"/>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36"/>
  <p:tag name="ZHAW.ACCESSIBILITYADDIN.CHECKTIMEDATE" val="17/1/2017 4:29:07 μμ"/>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 name="ZHAW.ACCESSIBILITYADDIN.READINGORDER" val="2,3,2056,6,"/>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ZHAW.ACCESSIBILITYADDIN.READINGORDER" val="10242,10243,3,"/>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ZHAW.ACCESSIBILITYADDIN.READINGORDER" val="4,7,5,8,"/>
</p:tagLst>
</file>

<file path=ppt/tags/tag4.xml><?xml version="1.0" encoding="utf-8"?>
<p:tagLst xmlns:a="http://schemas.openxmlformats.org/drawingml/2006/main" xmlns:r="http://schemas.openxmlformats.org/officeDocument/2006/relationships" xmlns:p="http://schemas.openxmlformats.org/presentationml/2006/main">
  <p:tag name="ZHAW.ACCESSIBILITYADDIN.READINGORDER" val="2,3,6,5,"/>
</p:tagLst>
</file>

<file path=ppt/tags/tag5.xml><?xml version="1.0" encoding="utf-8"?>
<p:tagLst xmlns:a="http://schemas.openxmlformats.org/drawingml/2006/main" xmlns:r="http://schemas.openxmlformats.org/officeDocument/2006/relationships" xmlns:p="http://schemas.openxmlformats.org/presentationml/2006/main">
  <p:tag name="ZHAW.ACCESSIBILITYADDIN.CONFIRMEDLANGUAGE" val="msoLanguageIDEnglishUS"/>
</p:tagLst>
</file>

<file path=ppt/tags/tag6.xml><?xml version="1.0" encoding="utf-8"?>
<p:tagLst xmlns:a="http://schemas.openxmlformats.org/drawingml/2006/main" xmlns:r="http://schemas.openxmlformats.org/officeDocument/2006/relationships" xmlns:p="http://schemas.openxmlformats.org/presentationml/2006/main">
  <p:tag name="ZHAW.ACCESSIBILITYADDIN.READINGORDER" val="2,3,5,6,7,"/>
</p:tagLst>
</file>

<file path=ppt/tags/tag7.xml><?xml version="1.0" encoding="utf-8"?>
<p:tagLst xmlns:a="http://schemas.openxmlformats.org/drawingml/2006/main" xmlns:r="http://schemas.openxmlformats.org/officeDocument/2006/relationships" xmlns:p="http://schemas.openxmlformats.org/presentationml/2006/main">
  <p:tag name="ZHAW.ACCESSIBILITYADDIN.READINGORDER" val="2,3,5,6,7,"/>
</p:tagLst>
</file>

<file path=ppt/tags/tag8.xml><?xml version="1.0" encoding="utf-8"?>
<p:tagLst xmlns:a="http://schemas.openxmlformats.org/drawingml/2006/main" xmlns:r="http://schemas.openxmlformats.org/officeDocument/2006/relationships" xmlns:p="http://schemas.openxmlformats.org/presentationml/2006/main">
  <p:tag name="ZHAW.ACCESSIBILITYADDIN.READINGORDER" val="2,3,7170,13,"/>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 name="ZHAW.ACCESSIBILITYADDIN.READINGORDER" val="2,3,7,"/>
</p:tagLst>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ctr">
        <a:normAutofit/>
      </a:bodyPr>
      <a:lstStyle>
        <a:defPPr>
          <a:defRPr dirty="0" smtClean="0"/>
        </a:defPPr>
      </a:lstStyle>
    </a:txDef>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1 6 " ? > < D o c u m e n t S e t t i n g s   x m l n s : x s i = " h t t p : / / w w w . w 3 . o r g / 2 0 0 1 / X M L S c h e m a - i n s t a n c e "   x m l n s : x s d = " h t t p : / / w w w . w 3 . o r g / 2 0 0 1 / X M L S c h e m a "   x m l n s = " h t t p : / / w w w . z h a w . c h / A c c e s s i b i l i t y A d d I n " >  
     < C h e c k R e a d i n g O r d e r > t r u e < / C h e c k R e a d i n g O r d e r >  
     < C h e c k T a b l e H e a d e r > t r u e < / C h e c k T a b l e H e a d e r >  
     < C h e c k S l i d e T i t l e > t r u e < / C h e c k S l i d e T i t l e >  
     < C h e c k L a n g u a g e S e t t i n g > t r u e < / C h e c k L a n g u a g e S e t t i n g >  
     < C h e c k A l t T e x t > t r u e < / C h e c k A l t T e x t >  
     < C h e c k T e x t S i z e > f a l s e < / C h e c k T e x t S i z e >  
     < C h e c k S c r e e n T i p > f a l s e < / C h e c k S c r e e n T i p >  
     < S h o w S h a p e N a m e C o l u m n > f a l s e < / S h o w S h a p e N a m e C o l u m n >  
     < S h o w I s s u e D e s c r i p t i o n > t r u e < / S h o w I s s u e D e s c r i p t i o n >  
 < / D o c u m e n t S e t t i n g s > 
</file>

<file path=customXml/itemProps1.xml><?xml version="1.0" encoding="utf-8"?>
<ds:datastoreItem xmlns:ds="http://schemas.openxmlformats.org/officeDocument/2006/customXml" ds:itemID="{2AF546B3-007B-4537-9375-67B1AB091DFA}">
  <ds:schemaRefs>
    <ds:schemaRef ds:uri="http://www.w3.org/2001/XMLSchema"/>
    <ds:schemaRef ds:uri="http://www.zhaw.ch/AccessibilityAddIn"/>
  </ds:schemaRefs>
</ds:datastoreItem>
</file>

<file path=docProps/app.xml><?xml version="1.0" encoding="utf-8"?>
<Properties xmlns="http://schemas.openxmlformats.org/officeDocument/2006/extended-properties" xmlns:vt="http://schemas.openxmlformats.org/officeDocument/2006/docPropsVTypes">
  <TotalTime>2411</TotalTime>
  <Words>1490</Words>
  <Application>Microsoft Office PowerPoint</Application>
  <PresentationFormat>On-screen Show (4:3)</PresentationFormat>
  <Paragraphs>118</Paragraphs>
  <Slides>36</Slides>
  <Notes>8</Notes>
  <HiddenSlides>0</HiddenSlides>
  <MMClips>0</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Θέμα του Office</vt:lpstr>
      <vt:lpstr>Το Εικονογραφημένο Βιβλίο στην Προσχολική Εκπαίδευση</vt:lpstr>
      <vt:lpstr>Διδακτική Πρακτική</vt:lpstr>
      <vt:lpstr>Λίγα λόγια για το βιβλίο  και τον Καντίνσκι (1/2)</vt:lpstr>
      <vt:lpstr>Λίγα λόγια για το βιβλίο  και τον Καντίνσκι (2/2)</vt:lpstr>
      <vt:lpstr>Στόχος δραστηριοτήτων</vt:lpstr>
      <vt:lpstr>Παρουσίαση βιβλίου</vt:lpstr>
      <vt:lpstr>Ακούγοντας τα χρώματα</vt:lpstr>
      <vt:lpstr>Τα χρώματα της μουσικής (1/2)</vt:lpstr>
      <vt:lpstr>Τα χρώματα της μουσικής (2/2)</vt:lpstr>
      <vt:lpstr>Ακούγοντας του πίνακες του Kandinsky (1/3)</vt:lpstr>
      <vt:lpstr>Ακούγοντας του πίνακες του Kandinsky (2/3)</vt:lpstr>
      <vt:lpstr>Ακούγοντας του πίνακες του Kandinsky (3/3)</vt:lpstr>
      <vt:lpstr>Ακούγοντας τους δικούς μας πίνακες</vt:lpstr>
      <vt:lpstr>Ζωγραφίζοντας την μουσική</vt:lpstr>
      <vt:lpstr>Παρατηρώντας πίνακες του Kandinsky</vt:lpstr>
      <vt:lpstr>Αναζητώντας τους πίνακες του Kandinsky</vt:lpstr>
      <vt:lpstr>Προβολή video (1/3)</vt:lpstr>
      <vt:lpstr>Προβολή video (2/3)</vt:lpstr>
      <vt:lpstr>Προβολή video (3/3)</vt:lpstr>
      <vt:lpstr>Δημιουργία έργων αλά Kandinsky (1/10)</vt:lpstr>
      <vt:lpstr>Δημιουργία έργων αλά Kandinsky (2/10)</vt:lpstr>
      <vt:lpstr>Δημιουργία έργων αλά Kandinsky (3/10)</vt:lpstr>
      <vt:lpstr>Δημιουργία έργων αλά Kandinsky (4/10)</vt:lpstr>
      <vt:lpstr>Δημιουργία έργων αλά Kandinsky (5/10)</vt:lpstr>
      <vt:lpstr>Δημιουργία έργων αλά Kandinsky (6/10)</vt:lpstr>
      <vt:lpstr>Δημιουργία έργων αλά Kandinsky (7/10)</vt:lpstr>
      <vt:lpstr>Δημιουργία έργων αλά Kandinsky (8/10)</vt:lpstr>
      <vt:lpstr>Δημιουργία έργων αλά Kandinsky (9/10)</vt:lpstr>
      <vt:lpstr>Δημιουργία έργων αλά Kandinsky (10/10)</vt:lpstr>
      <vt:lpstr>Χρηματοδότηση</vt:lpstr>
      <vt:lpstr>Σημειώματα</vt:lpstr>
      <vt:lpstr>Σημείωμα Ιστορικού Εκδόσεων Έργου</vt:lpstr>
      <vt:lpstr>Σημείωμα Αναφοράς</vt:lpstr>
      <vt:lpstr>Σημείωμα Αδειοδότησης</vt:lpstr>
      <vt:lpstr>Διατήρηση Σημειωμάτων</vt:lpstr>
      <vt:lpstr>Σημείωμα Χρήσης Έργων Τρίτων</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Noisy Paint Box. The Colors and Sounds of Kandinsky's  Abstract Art</dc:title>
  <dc:subject>Το Εικονογραφημένο Βιβλίο στην Προσχολική Εκπαίδευση</dc:subject>
  <dc:creator>Αγγελική Γιαννικοπούλου</dc:creator>
  <cp:lastModifiedBy>takis81 mark</cp:lastModifiedBy>
  <cp:revision>282</cp:revision>
  <dcterms:created xsi:type="dcterms:W3CDTF">2012-09-06T09:03:05Z</dcterms:created>
  <dcterms:modified xsi:type="dcterms:W3CDTF">2017-01-17T14:29:55Z</dcterms:modified>
  <cp:category>Ζωγραφική και Εικονογραφημένο Βιβλίο</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48D6367A-068E-49CD-898C-DB9748BADC41</vt:lpwstr>
  </property>
  <property fmtid="{D5CDD505-2E9C-101B-9397-08002B2CF9AE}" pid="3" name="ArticulatePath">
    <vt:lpwstr>New</vt:lpwstr>
  </property>
</Properties>
</file>