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01" r:id="rId3"/>
    <p:sldId id="265" r:id="rId4"/>
    <p:sldId id="303" r:id="rId5"/>
    <p:sldId id="304" r:id="rId6"/>
    <p:sldId id="305" r:id="rId7"/>
    <p:sldId id="306" r:id="rId8"/>
    <p:sldId id="314" r:id="rId9"/>
    <p:sldId id="307" r:id="rId10"/>
    <p:sldId id="308" r:id="rId11"/>
    <p:sldId id="309" r:id="rId12"/>
    <p:sldId id="310" r:id="rId13"/>
    <p:sldId id="315" r:id="rId14"/>
    <p:sldId id="321" r:id="rId15"/>
    <p:sldId id="322" r:id="rId16"/>
    <p:sldId id="323" r:id="rId17"/>
    <p:sldId id="316" r:id="rId18"/>
    <p:sldId id="324" r:id="rId19"/>
    <p:sldId id="325" r:id="rId20"/>
    <p:sldId id="317" r:id="rId21"/>
    <p:sldId id="327" r:id="rId22"/>
    <p:sldId id="326" r:id="rId23"/>
    <p:sldId id="319" r:id="rId24"/>
    <p:sldId id="333" r:id="rId25"/>
    <p:sldId id="328" r:id="rId26"/>
    <p:sldId id="329" r:id="rId27"/>
    <p:sldId id="330" r:id="rId28"/>
    <p:sldId id="334" r:id="rId29"/>
    <p:sldId id="331" r:id="rId30"/>
    <p:sldId id="335" r:id="rId31"/>
    <p:sldId id="332" r:id="rId32"/>
    <p:sldId id="337" r:id="rId33"/>
    <p:sldId id="336" r:id="rId34"/>
    <p:sldId id="311" r:id="rId35"/>
    <p:sldId id="338" r:id="rId36"/>
    <p:sldId id="340" r:id="rId37"/>
    <p:sldId id="341" r:id="rId38"/>
    <p:sldId id="339" r:id="rId39"/>
    <p:sldId id="342" r:id="rId40"/>
    <p:sldId id="312" r:id="rId41"/>
    <p:sldId id="313" r:id="rId42"/>
    <p:sldId id="343" r:id="rId43"/>
    <p:sldId id="350" r:id="rId44"/>
    <p:sldId id="351" r:id="rId45"/>
    <p:sldId id="349" r:id="rId46"/>
    <p:sldId id="348" r:id="rId47"/>
    <p:sldId id="352" r:id="rId48"/>
    <p:sldId id="347" r:id="rId49"/>
    <p:sldId id="353" r:id="rId50"/>
    <p:sldId id="346" r:id="rId51"/>
    <p:sldId id="354" r:id="rId52"/>
    <p:sldId id="355" r:id="rId53"/>
    <p:sldId id="345" r:id="rId54"/>
    <p:sldId id="364" r:id="rId55"/>
    <p:sldId id="367" r:id="rId56"/>
    <p:sldId id="368" r:id="rId57"/>
    <p:sldId id="360" r:id="rId58"/>
    <p:sldId id="361" r:id="rId59"/>
    <p:sldId id="344" r:id="rId60"/>
    <p:sldId id="362" r:id="rId61"/>
    <p:sldId id="369" r:id="rId62"/>
    <p:sldId id="370" r:id="rId63"/>
    <p:sldId id="375" r:id="rId64"/>
    <p:sldId id="357" r:id="rId65"/>
    <p:sldId id="376" r:id="rId66"/>
    <p:sldId id="377" r:id="rId67"/>
    <p:sldId id="371" r:id="rId68"/>
    <p:sldId id="378" r:id="rId69"/>
    <p:sldId id="372" r:id="rId70"/>
    <p:sldId id="373" r:id="rId71"/>
    <p:sldId id="379" r:id="rId72"/>
    <p:sldId id="374" r:id="rId73"/>
    <p:sldId id="380" r:id="rId74"/>
    <p:sldId id="358" r:id="rId75"/>
    <p:sldId id="359" r:id="rId76"/>
    <p:sldId id="381" r:id="rId77"/>
    <p:sldId id="382" r:id="rId78"/>
    <p:sldId id="383" r:id="rId79"/>
    <p:sldId id="384" r:id="rId80"/>
    <p:sldId id="385" r:id="rId81"/>
    <p:sldId id="386" r:id="rId82"/>
    <p:sldId id="387" r:id="rId83"/>
    <p:sldId id="388" r:id="rId8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265"/>
            <p14:sldId id="303"/>
            <p14:sldId id="304"/>
            <p14:sldId id="305"/>
            <p14:sldId id="306"/>
            <p14:sldId id="314"/>
            <p14:sldId id="307"/>
            <p14:sldId id="308"/>
            <p14:sldId id="309"/>
            <p14:sldId id="310"/>
            <p14:sldId id="315"/>
            <p14:sldId id="321"/>
            <p14:sldId id="322"/>
            <p14:sldId id="323"/>
            <p14:sldId id="316"/>
            <p14:sldId id="324"/>
            <p14:sldId id="325"/>
            <p14:sldId id="317"/>
            <p14:sldId id="327"/>
            <p14:sldId id="326"/>
            <p14:sldId id="319"/>
            <p14:sldId id="333"/>
            <p14:sldId id="328"/>
            <p14:sldId id="329"/>
            <p14:sldId id="330"/>
            <p14:sldId id="334"/>
            <p14:sldId id="331"/>
            <p14:sldId id="335"/>
            <p14:sldId id="332"/>
            <p14:sldId id="337"/>
            <p14:sldId id="336"/>
            <p14:sldId id="311"/>
            <p14:sldId id="338"/>
            <p14:sldId id="340"/>
            <p14:sldId id="341"/>
            <p14:sldId id="339"/>
            <p14:sldId id="342"/>
            <p14:sldId id="312"/>
            <p14:sldId id="313"/>
            <p14:sldId id="343"/>
            <p14:sldId id="350"/>
            <p14:sldId id="351"/>
            <p14:sldId id="349"/>
            <p14:sldId id="348"/>
            <p14:sldId id="352"/>
            <p14:sldId id="347"/>
            <p14:sldId id="353"/>
            <p14:sldId id="346"/>
            <p14:sldId id="354"/>
            <p14:sldId id="355"/>
            <p14:sldId id="345"/>
            <p14:sldId id="364"/>
            <p14:sldId id="367"/>
            <p14:sldId id="368"/>
            <p14:sldId id="360"/>
            <p14:sldId id="361"/>
            <p14:sldId id="344"/>
            <p14:sldId id="362"/>
            <p14:sldId id="369"/>
            <p14:sldId id="370"/>
            <p14:sldId id="375"/>
            <p14:sldId id="357"/>
            <p14:sldId id="376"/>
            <p14:sldId id="377"/>
            <p14:sldId id="371"/>
            <p14:sldId id="378"/>
            <p14:sldId id="372"/>
            <p14:sldId id="373"/>
            <p14:sldId id="379"/>
            <p14:sldId id="374"/>
            <p14:sldId id="380"/>
            <p14:sldId id="358"/>
            <p14:sldId id="359"/>
            <p14:sldId id="381"/>
            <p14:sldId id="382"/>
            <p14:sldId id="383"/>
            <p14:sldId id="384"/>
            <p14:sldId id="385"/>
            <p14:sldId id="386"/>
            <p14:sldId id="387"/>
            <p14:sldId id="388"/>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0" autoAdjust="0"/>
    <p:restoredTop sz="86404" autoAdjust="0"/>
  </p:normalViewPr>
  <p:slideViewPr>
    <p:cSldViewPr>
      <p:cViewPr varScale="1">
        <p:scale>
          <a:sx n="67" d="100"/>
          <a:sy n="67" d="100"/>
        </p:scale>
        <p:origin x="77" y="139"/>
      </p:cViewPr>
      <p:guideLst>
        <p:guide orient="horz" pos="2160"/>
        <p:guide pos="2880"/>
      </p:guideLst>
    </p:cSldViewPr>
  </p:slideViewPr>
  <p:outlineViewPr>
    <p:cViewPr>
      <p:scale>
        <a:sx n="33" d="100"/>
        <a:sy n="33" d="100"/>
      </p:scale>
      <p:origin x="0" y="-281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47078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11506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2620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920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26845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045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3221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8380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8246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693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8872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00966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737220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06940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3319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65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692553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04780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6562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77141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8855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42862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508239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70688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868234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67268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280345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575291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62034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791076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4642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292635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78932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703827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746171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231927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125726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915092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091250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32091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808980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34555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56155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841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584506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5874152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500066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545554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038449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379729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2211546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724525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53227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529464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243047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2207323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415637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470142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1650823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886035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569307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8192155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036809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99497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6119267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887259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904361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161912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3943737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407717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2337128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15819223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4009310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622882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306960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6757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24630604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35605554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22429424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27743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51502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ΠΑΛΑΙΑ + ΚΑΙΝΗ ΔΙΑΘΗΚΗ (Προφήτισσες)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e.wikipedia.org/wiki/Hebr%C3%A4ische_Sprach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Tiberian_vocalization"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en.wikipedia.org/wiki/Meritam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Lashon_hara"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hyperlink" Target="http://en.wikipedia.org/wiki/Tzaraa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eclass.uoa.gr/courses/SOCTHEOL100/"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opencourses.uoa.gr/courses/SOCTHEOL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10" name="Τίτλος 1"/>
          <p:cNvSpPr>
            <a:spLocks noGrp="1"/>
          </p:cNvSpPr>
          <p:nvPr>
            <p:ph type="ctrTitle"/>
          </p:nvPr>
        </p:nvSpPr>
        <p:spPr>
          <a:xfrm>
            <a:off x="685800" y="1844824"/>
            <a:ext cx="7772400" cy="1470025"/>
          </a:xfrm>
        </p:spPr>
        <p:txBody>
          <a:bodyPr/>
          <a:lstStyle/>
          <a:p>
            <a:r>
              <a:rPr lang="el-GR" altLang="el-GR" dirty="0">
                <a:solidFill>
                  <a:srgbClr val="5075BC"/>
                </a:solidFill>
              </a:rPr>
              <a:t>Εισαγωγή στην Κ.Δ. και ιστορία εποχής της Καινής Διαθήκης</a:t>
            </a:r>
            <a:endParaRPr lang="el-GR" dirty="0">
              <a:solidFill>
                <a:srgbClr val="5075BC"/>
              </a:solidFill>
            </a:endParaRPr>
          </a:p>
        </p:txBody>
      </p:sp>
      <p:sp>
        <p:nvSpPr>
          <p:cNvPr id="11" name="Υπότιτλος 2"/>
          <p:cNvSpPr>
            <a:spLocks noGrp="1"/>
          </p:cNvSpPr>
          <p:nvPr>
            <p:ph type="subTitle" idx="1"/>
          </p:nvPr>
        </p:nvSpPr>
        <p:spPr>
          <a:xfrm>
            <a:off x="683568" y="3744863"/>
            <a:ext cx="7776864" cy="2708473"/>
          </a:xfrm>
        </p:spPr>
        <p:txBody>
          <a:bodyPr>
            <a:noAutofit/>
          </a:bodyPr>
          <a:lstStyle/>
          <a:p>
            <a:r>
              <a:rPr lang="el-GR" altLang="el-GR" sz="2800" dirty="0">
                <a:solidFill>
                  <a:srgbClr val="5075BC"/>
                </a:solidFill>
              </a:rPr>
              <a:t>Μάθημα 1 </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altLang="el-GR" sz="2800" dirty="0" smtClean="0"/>
              <a:t>Παλαιά και Καινή Διαθήκη</a:t>
            </a:r>
          </a:p>
          <a:p>
            <a:endParaRPr lang="en-US" sz="2800" dirty="0" smtClean="0"/>
          </a:p>
          <a:p>
            <a:r>
              <a:rPr lang="el-GR" altLang="el-GR" sz="2800" dirty="0"/>
              <a:t>Σωτήριος </a:t>
            </a:r>
            <a:r>
              <a:rPr lang="el-GR" altLang="el-GR" sz="2800" dirty="0" smtClean="0"/>
              <a:t>Σ. Δεσπότης</a:t>
            </a:r>
          </a:p>
          <a:p>
            <a:r>
              <a:rPr lang="el-GR" altLang="el-GR" sz="2800" dirty="0" smtClean="0"/>
              <a:t>Θεολογική </a:t>
            </a:r>
            <a:r>
              <a:rPr lang="el-GR" altLang="el-GR" sz="2800" dirty="0"/>
              <a:t>Σχολή</a:t>
            </a:r>
          </a:p>
          <a:p>
            <a:r>
              <a:rPr lang="el-GR" altLang="el-GR" sz="2800" dirty="0"/>
              <a:t>Τμήμα Κοινωνικής Θεολογίας</a:t>
            </a:r>
            <a:endParaRPr lang="en-US" alt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smtClean="0">
                <a:latin typeface="Calibri" panose="020F0502020204030204" pitchFamily="34" charset="0"/>
              </a:rPr>
              <a:t>Παράδειγμα Προφήτη και Προφητείας</a:t>
            </a:r>
            <a:endParaRPr lang="el-GR" dirty="0"/>
          </a:p>
        </p:txBody>
      </p:sp>
      <p:sp>
        <p:nvSpPr>
          <p:cNvPr id="5" name="Θέση περιεχομένου 4"/>
          <p:cNvSpPr>
            <a:spLocks noGrp="1"/>
          </p:cNvSpPr>
          <p:nvPr>
            <p:ph idx="1"/>
          </p:nvPr>
        </p:nvSpPr>
        <p:spPr>
          <a:xfrm>
            <a:off x="464156" y="1556792"/>
            <a:ext cx="8229600" cy="4968552"/>
          </a:xfrm>
        </p:spPr>
        <p:txBody>
          <a:bodyPr>
            <a:noAutofit/>
          </a:bodyPr>
          <a:lstStyle/>
          <a:p>
            <a:pPr marL="0" indent="0">
              <a:buNone/>
              <a:defRPr/>
            </a:pPr>
            <a:r>
              <a:rPr lang="el-GR" sz="2000" dirty="0">
                <a:latin typeface="Franklin Gothic Book" pitchFamily="34" charset="0"/>
              </a:rPr>
              <a:t>Ο κτηνοτρόφος από την </a:t>
            </a:r>
            <a:r>
              <a:rPr lang="el-GR" sz="2000" dirty="0" err="1">
                <a:latin typeface="Franklin Gothic Book" pitchFamily="34" charset="0"/>
              </a:rPr>
              <a:t>Τεκώα</a:t>
            </a:r>
            <a:r>
              <a:rPr lang="el-GR" sz="2000" dirty="0">
                <a:latin typeface="Franklin Gothic Book" pitchFamily="34" charset="0"/>
              </a:rPr>
              <a:t> </a:t>
            </a:r>
            <a:r>
              <a:rPr lang="el-GR" sz="2000" dirty="0" err="1">
                <a:latin typeface="Franklin Gothic Book" pitchFamily="34" charset="0"/>
              </a:rPr>
              <a:t>Αμώς</a:t>
            </a:r>
            <a:r>
              <a:rPr lang="el-GR" sz="2000" dirty="0">
                <a:latin typeface="Franklin Gothic Book" pitchFamily="34" charset="0"/>
              </a:rPr>
              <a:t> ταλανίζει το λαό που είναι συνεπής </a:t>
            </a:r>
            <a:r>
              <a:rPr lang="el-GR" sz="2000" dirty="0" smtClean="0">
                <a:latin typeface="Franklin Gothic Book" pitchFamily="34" charset="0"/>
              </a:rPr>
              <a:t>στις </a:t>
            </a:r>
            <a:r>
              <a:rPr lang="el-GR" sz="2000" dirty="0">
                <a:latin typeface="Franklin Gothic Book" pitchFamily="34" charset="0"/>
              </a:rPr>
              <a:t>Λειτουργίες του και τις θυσίες αλλά έχει ξεχάσει ότι ο </a:t>
            </a:r>
            <a:r>
              <a:rPr lang="el-GR" sz="2000" dirty="0" err="1">
                <a:latin typeface="Franklin Gothic Book" pitchFamily="34" charset="0"/>
              </a:rPr>
              <a:t>Γιαχβέ</a:t>
            </a:r>
            <a:r>
              <a:rPr lang="el-GR" sz="2000" dirty="0">
                <a:latin typeface="Franklin Gothic Book" pitchFamily="34" charset="0"/>
              </a:rPr>
              <a:t> θέλει </a:t>
            </a:r>
            <a:r>
              <a:rPr lang="el-GR" sz="2000" dirty="0" smtClean="0">
                <a:latin typeface="Franklin Gothic Book" pitchFamily="34" charset="0"/>
              </a:rPr>
              <a:t>δικαιοσύνη</a:t>
            </a:r>
            <a:r>
              <a:rPr lang="en-US" sz="2000" dirty="0" smtClean="0">
                <a:latin typeface="Franklin Gothic Book" pitchFamily="34" charset="0"/>
              </a:rPr>
              <a:t/>
            </a:r>
            <a:br>
              <a:rPr lang="en-US" sz="2000" dirty="0" smtClean="0">
                <a:latin typeface="Franklin Gothic Book" pitchFamily="34" charset="0"/>
              </a:rPr>
            </a:br>
            <a:r>
              <a:rPr lang="el-GR" sz="2000" dirty="0" smtClean="0">
                <a:latin typeface="Franklin Gothic Book" pitchFamily="34" charset="0"/>
              </a:rPr>
              <a:t>(= </a:t>
            </a:r>
            <a:r>
              <a:rPr lang="el-GR" sz="2000" dirty="0">
                <a:latin typeface="Franklin Gothic Book" pitchFamily="34" charset="0"/>
              </a:rPr>
              <a:t>καλοσύνη, φιλανθρωπία)!</a:t>
            </a:r>
          </a:p>
          <a:p>
            <a:pPr marL="0" indent="0" fontAlgn="auto">
              <a:buNone/>
              <a:defRPr/>
            </a:pPr>
            <a:r>
              <a:rPr lang="el-GR" sz="1800" dirty="0" smtClean="0"/>
              <a:t>5</a:t>
            </a:r>
            <a:r>
              <a:rPr lang="el-GR" sz="1800" dirty="0"/>
              <a:t>, 21-24: </a:t>
            </a:r>
            <a:r>
              <a:rPr lang="el-GR" sz="1800" i="1" dirty="0"/>
              <a:t>Λέει ο Κύριος: «</a:t>
            </a:r>
            <a:r>
              <a:rPr lang="el-GR" sz="1800" b="1" i="1" dirty="0"/>
              <a:t>Μισώ, αηδιάζω τις γιορτές σας! </a:t>
            </a:r>
            <a:r>
              <a:rPr lang="el-GR" sz="1800" i="1" dirty="0"/>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Πάψτε πια να με ξεκουφαίνετε με τους ύμνους σας. Τον ήχο από τις άρπες σας δεν θέλω πια να τον ακούω. </a:t>
            </a:r>
            <a:r>
              <a:rPr lang="el-GR" sz="1800" b="1" i="1" dirty="0"/>
              <a:t>Αντί γι' αυτά, ας ρεύσει σαν νερό το δίκαιο άφθονο και δικαιοσύνη σαν χείμαρρος αστείρευτος</a:t>
            </a:r>
            <a:r>
              <a:rPr lang="el-GR" sz="1800" i="1" dirty="0"/>
              <a:t>. Σας ζήτησα εγώ ποτέ θυσίες και προσφορές αναίμακτες, λαέ του Ισραήλ, μες στο σαράντα χρόνια που σας οδηγούσα </a:t>
            </a:r>
            <a:r>
              <a:rPr lang="el-GR" sz="1800" i="1" dirty="0" err="1"/>
              <a:t>μεσ</a:t>
            </a:r>
            <a:r>
              <a:rPr lang="el-GR" sz="1800" i="1" dirty="0"/>
              <a:t>' απ' την έρημο; Τώρα, όμως, επειδή </a:t>
            </a:r>
            <a:r>
              <a:rPr lang="el-GR" sz="1800" i="1" dirty="0" err="1"/>
              <a:t>λατρεύσατε</a:t>
            </a:r>
            <a:r>
              <a:rPr lang="el-GR" sz="1800" i="1" dirty="0"/>
              <a:t> τα είδωλα που φτιάξατε, το βασιλιά σας το </a:t>
            </a:r>
            <a:r>
              <a:rPr lang="el-GR" sz="1800" i="1" dirty="0" err="1"/>
              <a:t>Σακκουχ</a:t>
            </a:r>
            <a:r>
              <a:rPr lang="el-GR" sz="1800" i="1" dirty="0"/>
              <a:t> και το θεό σας τον αστρικό, τον </a:t>
            </a:r>
            <a:r>
              <a:rPr lang="el-GR" sz="1800" i="1" dirty="0" err="1"/>
              <a:t>Καιβόν</a:t>
            </a:r>
            <a:r>
              <a:rPr lang="el-GR" sz="1800" i="1" dirty="0"/>
              <a:t>, θα υποχρεωθείτε να κουβαλήσετε αυτά τα είδωλα "όταν εγώ σας οδηγήσω στην αιχμαλωσία πέρα απ</a:t>
            </a:r>
            <a:r>
              <a:rPr lang="el-GR" sz="1800" i="1" baseline="30000" dirty="0"/>
              <a:t>’</a:t>
            </a:r>
            <a:r>
              <a:rPr lang="el-GR" sz="1800" i="1" dirty="0"/>
              <a:t> τη Δαμασκό... Αυτά λέει ο Κύριος, που τ' όνομα του είναι του σύμπαντος Θεός".</a:t>
            </a:r>
          </a:p>
        </p:txBody>
      </p:sp>
    </p:spTree>
    <p:extLst>
      <p:ext uri="{BB962C8B-B14F-4D97-AF65-F5344CB8AC3E}">
        <p14:creationId xmlns:p14="http://schemas.microsoft.com/office/powerpoint/2010/main" val="3181254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latin typeface="Calibri" panose="020F0502020204030204" pitchFamily="34" charset="0"/>
              </a:rPr>
              <a:t>Παράδειγμα Προφήτη και </a:t>
            </a:r>
            <a:r>
              <a:rPr lang="el-GR" altLang="el-GR" dirty="0" smtClean="0">
                <a:latin typeface="Calibri" panose="020F0502020204030204" pitchFamily="34" charset="0"/>
              </a:rPr>
              <a:t>Προφητείας [2</a:t>
            </a:r>
            <a:r>
              <a:rPr lang="el-GR" altLang="el-GR" dirty="0">
                <a:latin typeface="Calibri" panose="020F0502020204030204" pitchFamily="34" charset="0"/>
              </a:rPr>
              <a:t>]</a:t>
            </a:r>
            <a:endParaRPr lang="el-GR" dirty="0"/>
          </a:p>
        </p:txBody>
      </p:sp>
      <p:sp>
        <p:nvSpPr>
          <p:cNvPr id="5" name="Θέση περιεχομένου 4"/>
          <p:cNvSpPr>
            <a:spLocks noGrp="1"/>
          </p:cNvSpPr>
          <p:nvPr>
            <p:ph idx="1"/>
          </p:nvPr>
        </p:nvSpPr>
        <p:spPr>
          <a:xfrm>
            <a:off x="464156" y="1783357"/>
            <a:ext cx="8229600" cy="4525963"/>
          </a:xfrm>
        </p:spPr>
        <p:txBody>
          <a:bodyPr>
            <a:noAutofit/>
          </a:bodyPr>
          <a:lstStyle/>
          <a:p>
            <a:pPr marL="0" indent="0">
              <a:spcBef>
                <a:spcPts val="0"/>
              </a:spcBef>
              <a:buNone/>
              <a:defRPr/>
            </a:pPr>
            <a:r>
              <a:rPr lang="el-GR" sz="2400" dirty="0"/>
              <a:t>Συνήθως ο Προφήτης εισπράττει </a:t>
            </a:r>
            <a:r>
              <a:rPr lang="el-GR" sz="2400" b="1" dirty="0"/>
              <a:t>εμπαιγμό</a:t>
            </a:r>
            <a:r>
              <a:rPr lang="el-GR" sz="2400" dirty="0"/>
              <a:t>: </a:t>
            </a:r>
            <a:r>
              <a:rPr lang="el-GR" sz="2400" i="1" dirty="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sz="2400" i="1" cap="all" dirty="0"/>
              <a:t>θ</a:t>
            </a:r>
            <a:r>
              <a:rPr lang="el-GR" sz="2400" i="1" dirty="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sz="2400" dirty="0"/>
              <a:t>(Β’ Παρ. 36, 15 </a:t>
            </a:r>
            <a:r>
              <a:rPr lang="el-GR" sz="2400" dirty="0" err="1"/>
              <a:t>κε</a:t>
            </a:r>
            <a:r>
              <a:rPr lang="el-GR" sz="2400" dirty="0"/>
              <a:t>.).</a:t>
            </a:r>
          </a:p>
        </p:txBody>
      </p:sp>
    </p:spTree>
    <p:extLst>
      <p:ext uri="{BB962C8B-B14F-4D97-AF65-F5344CB8AC3E}">
        <p14:creationId xmlns:p14="http://schemas.microsoft.com/office/powerpoint/2010/main" val="2036418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Προφητεία σε </a:t>
            </a:r>
            <a:r>
              <a:rPr lang="el-GR" b="1" dirty="0" smtClean="0"/>
              <a:t>κάθε</a:t>
            </a:r>
            <a:r>
              <a:rPr lang="el-GR" dirty="0" smtClean="0"/>
              <a:t> εποχή</a:t>
            </a:r>
            <a:endParaRPr lang="el-GR" dirty="0"/>
          </a:p>
        </p:txBody>
      </p:sp>
      <p:sp>
        <p:nvSpPr>
          <p:cNvPr id="5" name="Θέση περιεχομένου 4"/>
          <p:cNvSpPr>
            <a:spLocks noGrp="1"/>
          </p:cNvSpPr>
          <p:nvPr>
            <p:ph idx="1"/>
          </p:nvPr>
        </p:nvSpPr>
        <p:spPr/>
        <p:txBody>
          <a:bodyPr>
            <a:noAutofit/>
          </a:bodyPr>
          <a:lstStyle/>
          <a:p>
            <a:pPr marL="0" indent="0">
              <a:spcBef>
                <a:spcPts val="0"/>
              </a:spcBef>
              <a:buNone/>
              <a:defRPr/>
            </a:pPr>
            <a:r>
              <a:rPr lang="el-GR" sz="2400" dirty="0"/>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sz="2400" b="1" i="1" dirty="0"/>
              <a:t>Αξίες</a:t>
            </a:r>
            <a:r>
              <a:rPr lang="el-GR" sz="2400" dirty="0"/>
              <a:t> και τους Δείκτες του Χρηματιστηρίου και τις τάσεις της αγοράς η ανάγκη αληθινών προφητών είναι επείγουσα! </a:t>
            </a:r>
          </a:p>
        </p:txBody>
      </p:sp>
    </p:spTree>
    <p:extLst>
      <p:ext uri="{BB962C8B-B14F-4D97-AF65-F5344CB8AC3E}">
        <p14:creationId xmlns:p14="http://schemas.microsoft.com/office/powerpoint/2010/main" val="950903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Αναμονή του Προφήτη</a:t>
            </a:r>
            <a:endParaRPr lang="el-GR" dirty="0"/>
          </a:p>
        </p:txBody>
      </p:sp>
      <p:sp>
        <p:nvSpPr>
          <p:cNvPr id="5" name="Θέση περιεχομένου 4"/>
          <p:cNvSpPr>
            <a:spLocks noGrp="1"/>
          </p:cNvSpPr>
          <p:nvPr>
            <p:ph idx="1"/>
          </p:nvPr>
        </p:nvSpPr>
        <p:spPr>
          <a:xfrm>
            <a:off x="464156" y="1556792"/>
            <a:ext cx="8229600" cy="4752528"/>
          </a:xfrm>
        </p:spPr>
        <p:txBody>
          <a:bodyPr>
            <a:noAutofit/>
          </a:bodyPr>
          <a:lstStyle/>
          <a:p>
            <a:pPr marL="0" indent="0">
              <a:spcBef>
                <a:spcPts val="0"/>
              </a:spcBef>
              <a:buNone/>
              <a:defRPr/>
            </a:pPr>
            <a:r>
              <a:rPr lang="el-GR" sz="2400" b="1" dirty="0"/>
              <a:t>Δευτερονόμιο 18, 15-22:</a:t>
            </a:r>
            <a:r>
              <a:rPr lang="el-GR" sz="1800" dirty="0"/>
              <a:t> </a:t>
            </a:r>
            <a:r>
              <a:rPr lang="el-GR" sz="1800" i="1" dirty="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800" b="1" i="1" dirty="0"/>
              <a:t>Αυτός θα αναδείξει έναν προφήτη από σας, μέσα από το λαό σας, σαν εμένα. Αυτόν ν</a:t>
            </a:r>
            <a:r>
              <a:rPr lang="el-GR" sz="1800" b="1" i="1" baseline="30000" dirty="0"/>
              <a:t>’ </a:t>
            </a:r>
            <a:r>
              <a:rPr lang="el-GR" sz="1800" b="1" i="1" dirty="0"/>
              <a:t>ακούτε</a:t>
            </a:r>
            <a:r>
              <a:rPr lang="el-GR" sz="1800" i="1" dirty="0"/>
              <a:t>. </a:t>
            </a:r>
            <a:r>
              <a:rPr lang="el-GR" sz="1800" i="1" baseline="30000" dirty="0"/>
              <a:t>16</a:t>
            </a:r>
            <a:r>
              <a:rPr lang="el-GR" sz="1800" i="1" dirty="0"/>
              <a:t>Αυτό ακριβώς ζητήσατε από τον Κύριο, το </a:t>
            </a:r>
            <a:r>
              <a:rPr lang="el-GR" sz="1800" i="1" cap="all" dirty="0"/>
              <a:t>θ</a:t>
            </a:r>
            <a:r>
              <a:rPr lang="el-GR" sz="1800" i="1" dirty="0"/>
              <a:t>εό σας την ημέρα που είχατε συναχθεί στο όρος </a:t>
            </a:r>
            <a:r>
              <a:rPr lang="el-GR" sz="1800" i="1" dirty="0" err="1"/>
              <a:t>Χωρήβ</a:t>
            </a:r>
            <a:r>
              <a:rPr lang="el-GR" sz="1800" i="1" dirty="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800" b="1" i="1" baseline="30000" dirty="0"/>
              <a:t>18</a:t>
            </a:r>
            <a:r>
              <a:rPr lang="el-GR" sz="1800" b="1" i="1" dirty="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r>
              <a:rPr lang="el-GR" sz="1800" i="1" dirty="0"/>
              <a:t>Αν κάποιος δεν δώσει προσοχή στα λόγια μου, δηλαδή σ' αυτά που θα λέει ο προφήτης εξ ονόματος μου, εγώ ο ίδιος, θα τον τιμωρήσω. Αν όμως κάποιας προφήτης αρχίσει από ασέβεια να λέει εξ ονόματος μου πράγματα που δεν τον διέταξα εγώ να τα πει ή αν μιλάει εξ ονόματος άλλων θεών, ο προφήτης αυτός πρέπει να θανατωθεί», Ίσως τώρα να διερωτηθείτε: «Πώς θα ξεχωρίζουμε το λόγο που δεν τον είπε ο Κύριος; Λοιπόν: Αν ένας προφήτης μιλήσει εξ ονόματος του Κυρίου αλλά ο λόγος του δεν πραγματοποιηθεί και δεν επαληθευτεί, τότε τον λόγο αυτό δεν τον είπε ο Κύριος. Ο προφήτης μίλησε με ασέβεια. Μην τον φοβηθείτε!</a:t>
            </a:r>
            <a:endParaRPr lang="el-GR" sz="1800" dirty="0"/>
          </a:p>
        </p:txBody>
      </p:sp>
    </p:spTree>
    <p:extLst>
      <p:ext uri="{BB962C8B-B14F-4D97-AF65-F5344CB8AC3E}">
        <p14:creationId xmlns:p14="http://schemas.microsoft.com/office/powerpoint/2010/main" val="630077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Αναμονή του </a:t>
            </a:r>
            <a:r>
              <a:rPr lang="el-GR" dirty="0" smtClean="0"/>
              <a:t>Προφήτη </a:t>
            </a:r>
            <a:r>
              <a:rPr lang="el-GR" dirty="0"/>
              <a:t>[</a:t>
            </a:r>
            <a:r>
              <a:rPr lang="el-GR" dirty="0" smtClean="0"/>
              <a:t>2</a:t>
            </a:r>
            <a:r>
              <a:rPr lang="el-GR" dirty="0"/>
              <a:t>]</a:t>
            </a:r>
          </a:p>
        </p:txBody>
      </p:sp>
      <p:sp>
        <p:nvSpPr>
          <p:cNvPr id="5" name="Θέση περιεχομένου 4"/>
          <p:cNvSpPr>
            <a:spLocks noGrp="1"/>
          </p:cNvSpPr>
          <p:nvPr>
            <p:ph sz="half" idx="2"/>
          </p:nvPr>
        </p:nvSpPr>
        <p:spPr>
          <a:xfrm>
            <a:off x="457199" y="1484784"/>
            <a:ext cx="4906889" cy="4735066"/>
          </a:xfrm>
        </p:spPr>
        <p:txBody>
          <a:bodyPr>
            <a:noAutofit/>
          </a:bodyPr>
          <a:lstStyle/>
          <a:p>
            <a:pPr marL="0" indent="0" fontAlgn="auto">
              <a:spcBef>
                <a:spcPts val="0"/>
              </a:spcBef>
              <a:spcAft>
                <a:spcPts val="0"/>
              </a:spcAft>
              <a:buNone/>
              <a:defRPr/>
            </a:pPr>
            <a:r>
              <a:rPr lang="el-GR" sz="1800" b="1" dirty="0"/>
              <a:t>Οι Πατέρες έδωσαν ιδιαίτερη έμφαση στην </a:t>
            </a:r>
            <a:r>
              <a:rPr lang="el-GR" sz="1800" b="1" u="sng" dirty="0"/>
              <a:t>Προφητεία</a:t>
            </a:r>
            <a:r>
              <a:rPr lang="el-GR" sz="1800" dirty="0"/>
              <a:t>, την οποία θεωρούσαν ότι αναφέρεται όχι μόνο στο μέλλον, </a:t>
            </a:r>
            <a:r>
              <a:rPr lang="el-GR" sz="1800" b="1" dirty="0"/>
              <a:t>αλλά στο παρόν και στο παρελθόν.</a:t>
            </a:r>
            <a:r>
              <a:rPr lang="el-GR" sz="1800" dirty="0"/>
              <a:t> Έτσι προφητεία είναι όσα διηγείται ο Μωυσής για τον Αδάμ αλλά και όσα αποκαλύπτει ο Πέτρος στον Ανανία και τη </a:t>
            </a:r>
            <a:r>
              <a:rPr lang="el-GR" sz="1800" dirty="0" err="1"/>
              <a:t>Σάπφειρα</a:t>
            </a:r>
            <a:r>
              <a:rPr lang="el-GR" sz="1800" dirty="0"/>
              <a:t> (</a:t>
            </a:r>
            <a:r>
              <a:rPr lang="el-GR" sz="1800" dirty="0" err="1"/>
              <a:t>Πρ</a:t>
            </a:r>
            <a:r>
              <a:rPr lang="el-GR" sz="1800" dirty="0"/>
              <a:t>. 4). Κυριότερη βέβαια προφητεία είναι εκείνη, η οποία αναφέρεται στον Ιησού και στην εξ Ιουδαίων αλλά και εξ εθνών Εκκλησία. Το εκπληκτικό είναι ότι αυτός ο μεσσιανικός χαρακτήρας δεν τους οδηγούσε στο να απορρίψουν την ιστορική αναφορά της προφητείας. Απλώς αναγνώριζαν ότι μέσω της </a:t>
            </a:r>
            <a:r>
              <a:rPr lang="el-GR" sz="1800" b="1" i="1" dirty="0"/>
              <a:t>υπερβολής, του βίαιου στοιχείου</a:t>
            </a:r>
            <a:r>
              <a:rPr lang="el-GR" sz="1800" dirty="0"/>
              <a:t> που κάθε προφητεία εμπεριέχει, αποκτά και εσχατολογική προσαρμογή.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1189" r="11189"/>
          <a:stretch>
            <a:fillRect/>
          </a:stretch>
        </p:blipFill>
        <p:spPr>
          <a:xfrm>
            <a:off x="5547090" y="1505644"/>
            <a:ext cx="3311525" cy="2211388"/>
          </a:xfrm>
          <a:prstGeom prst="rect">
            <a:avLst/>
          </a:prstGeom>
        </p:spPr>
      </p:pic>
    </p:spTree>
    <p:extLst>
      <p:ext uri="{BB962C8B-B14F-4D97-AF65-F5344CB8AC3E}">
        <p14:creationId xmlns:p14="http://schemas.microsoft.com/office/powerpoint/2010/main" val="4149482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Αναμονή του </a:t>
            </a:r>
            <a:r>
              <a:rPr lang="el-GR" dirty="0" smtClean="0"/>
              <a:t>Προφήτη [3</a:t>
            </a:r>
            <a:r>
              <a:rPr lang="el-GR" dirty="0"/>
              <a:t>]</a:t>
            </a:r>
          </a:p>
        </p:txBody>
      </p:sp>
      <p:sp>
        <p:nvSpPr>
          <p:cNvPr id="5" name="Θέση περιεχομένου 4"/>
          <p:cNvSpPr>
            <a:spLocks noGrp="1"/>
          </p:cNvSpPr>
          <p:nvPr>
            <p:ph sz="half" idx="2"/>
          </p:nvPr>
        </p:nvSpPr>
        <p:spPr>
          <a:xfrm>
            <a:off x="457199" y="1484784"/>
            <a:ext cx="4906889" cy="4735066"/>
          </a:xfrm>
        </p:spPr>
        <p:txBody>
          <a:bodyPr>
            <a:noAutofit/>
          </a:bodyPr>
          <a:lstStyle/>
          <a:p>
            <a:pPr marL="0" indent="0" fontAlgn="auto">
              <a:spcBef>
                <a:spcPts val="0"/>
              </a:spcBef>
              <a:spcAft>
                <a:spcPts val="0"/>
              </a:spcAft>
              <a:buNone/>
              <a:defRPr/>
            </a:pPr>
            <a:r>
              <a:rPr lang="el-GR" sz="1800" dirty="0" smtClean="0"/>
              <a:t>Σύμφωνα </a:t>
            </a:r>
            <a:r>
              <a:rPr lang="el-GR" sz="1800" dirty="0"/>
              <a:t>με το Θεοδώρητο Κύρου </a:t>
            </a:r>
            <a:r>
              <a:rPr lang="el-GR" sz="1800" i="1" dirty="0"/>
              <a:t>το Φωτίζου, φωτίζου του </a:t>
            </a:r>
            <a:r>
              <a:rPr lang="el-GR" sz="1800" i="1" dirty="0" err="1"/>
              <a:t>Ησ</a:t>
            </a:r>
            <a:r>
              <a:rPr lang="el-GR" sz="1800" i="1" dirty="0"/>
              <a:t>. 60, 1 έχει ταυτόχρονα </a:t>
            </a:r>
            <a:r>
              <a:rPr lang="el-GR" sz="1800" b="1" i="1" dirty="0"/>
              <a:t>τρεις υποθέσεις</a:t>
            </a:r>
            <a:r>
              <a:rPr lang="el-GR" sz="1800" i="1" dirty="0"/>
              <a:t>: η πρώτη </a:t>
            </a:r>
            <a:r>
              <a:rPr lang="el-GR" sz="1800" i="1" dirty="0" err="1"/>
              <a:t>προθεσπίζει</a:t>
            </a:r>
            <a:r>
              <a:rPr lang="el-GR" sz="1800" i="1" dirty="0"/>
              <a:t> ως εν </a:t>
            </a:r>
            <a:r>
              <a:rPr lang="el-GR" sz="1800" i="1" dirty="0" err="1"/>
              <a:t>σκιογραφία</a:t>
            </a:r>
            <a:r>
              <a:rPr lang="el-GR" sz="1800" i="1" dirty="0"/>
              <a:t> την ανοικοδόμηση της </a:t>
            </a:r>
            <a:r>
              <a:rPr lang="el-GR" sz="1800" i="1" cap="all" dirty="0" err="1"/>
              <a:t>ι</a:t>
            </a:r>
            <a:r>
              <a:rPr lang="el-GR" sz="1800" i="1" dirty="0" err="1"/>
              <a:t>ερουσαλήμ</a:t>
            </a:r>
            <a:r>
              <a:rPr lang="el-GR" sz="1800" i="1" dirty="0"/>
              <a:t> επί Κύρου και Δαρείου, η δεύτερη δεικνύει ως εν </a:t>
            </a:r>
            <a:r>
              <a:rPr lang="el-GR" sz="1800" i="1" dirty="0" err="1"/>
              <a:t>εικόνι</a:t>
            </a:r>
            <a:r>
              <a:rPr lang="el-GR" sz="1800" i="1" dirty="0"/>
              <a:t> την λαμπρότητα της Εκκλησίας και η τρίτη </a:t>
            </a:r>
            <a:r>
              <a:rPr lang="el-GR" sz="1800" i="1" dirty="0" err="1"/>
              <a:t>προδηλοί</a:t>
            </a:r>
            <a:r>
              <a:rPr lang="el-GR" sz="1800" i="1" dirty="0"/>
              <a:t> το αρχέτυπο της </a:t>
            </a:r>
            <a:r>
              <a:rPr lang="el-GR" sz="1800" i="1" dirty="0" err="1"/>
              <a:t>εικόνος</a:t>
            </a:r>
            <a:r>
              <a:rPr lang="el-GR" sz="1800" i="1" dirty="0"/>
              <a:t>, δηλ. τον μέλλοντα βίο και την εν </a:t>
            </a:r>
            <a:r>
              <a:rPr lang="el-GR" sz="1800" i="1" dirty="0" err="1"/>
              <a:t>ουρανοίς</a:t>
            </a:r>
            <a:r>
              <a:rPr lang="el-GR" sz="1800" i="1" dirty="0"/>
              <a:t> πολιτεία</a:t>
            </a:r>
            <a:r>
              <a:rPr lang="el-GR" sz="1800" dirty="0"/>
              <a:t>. </a:t>
            </a:r>
            <a:r>
              <a:rPr lang="el-GR" sz="1800" cap="all" dirty="0"/>
              <a:t>π</a:t>
            </a:r>
            <a:r>
              <a:rPr lang="el-GR" sz="1800" dirty="0"/>
              <a:t>ολλές φορές επίσης μια προφητεία που αφορά στο άμεσο μέλλον, συμπλέκεται με μια προφητεία των τελικών Εσχάτων. Έτσι στη Μικρή Αποκάλυψη του Ιησού στο </a:t>
            </a:r>
            <a:r>
              <a:rPr lang="el-GR" sz="1800" dirty="0" err="1"/>
              <a:t>Μκ</a:t>
            </a:r>
            <a:r>
              <a:rPr lang="el-GR" sz="1800" dirty="0"/>
              <a:t>. 13 η πρόρρηση για άλωση της Ιερουσαλήμ επιβεβαιώνει την τελική ανακαίνιση των πάντων.</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1189" r="11189"/>
          <a:stretch>
            <a:fillRect/>
          </a:stretch>
        </p:blipFill>
        <p:spPr>
          <a:xfrm>
            <a:off x="5547090" y="1505644"/>
            <a:ext cx="3311525" cy="2211388"/>
          </a:xfrm>
          <a:prstGeom prst="rect">
            <a:avLst/>
          </a:prstGeom>
        </p:spPr>
      </p:pic>
    </p:spTree>
    <p:extLst>
      <p:ext uri="{BB962C8B-B14F-4D97-AF65-F5344CB8AC3E}">
        <p14:creationId xmlns:p14="http://schemas.microsoft.com/office/powerpoint/2010/main" val="3156323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Αναμονή του </a:t>
            </a:r>
            <a:r>
              <a:rPr lang="el-GR" dirty="0" smtClean="0"/>
              <a:t>Προφήτη [4</a:t>
            </a:r>
            <a:r>
              <a:rPr lang="el-GR" dirty="0"/>
              <a:t>]</a:t>
            </a:r>
          </a:p>
        </p:txBody>
      </p:sp>
      <p:sp>
        <p:nvSpPr>
          <p:cNvPr id="5" name="Θέση περιεχομένου 4"/>
          <p:cNvSpPr>
            <a:spLocks noGrp="1"/>
          </p:cNvSpPr>
          <p:nvPr>
            <p:ph sz="half" idx="2"/>
          </p:nvPr>
        </p:nvSpPr>
        <p:spPr>
          <a:xfrm>
            <a:off x="457199" y="1430238"/>
            <a:ext cx="5845700" cy="4735066"/>
          </a:xfrm>
        </p:spPr>
        <p:txBody>
          <a:bodyPr>
            <a:noAutofit/>
          </a:bodyPr>
          <a:lstStyle/>
          <a:p>
            <a:pPr marL="0" indent="0">
              <a:buNone/>
              <a:defRPr/>
            </a:pPr>
            <a:r>
              <a:rPr lang="el-GR" sz="1800" dirty="0"/>
              <a:t>Ο επίλογος του </a:t>
            </a:r>
            <a:r>
              <a:rPr lang="el-GR" sz="1800" dirty="0" err="1"/>
              <a:t>Δευτ</a:t>
            </a:r>
            <a:r>
              <a:rPr lang="el-GR" sz="1800" dirty="0"/>
              <a:t>. επανέρχεται για άλλη μια φορά στην επαγγελία και της προσδίδει μία τροπή που εκπλήσσει. Αυτή εκτείνεται πέρα από τον προφητικό θεσμό δίνοντας έτσι το αληθινό νόημα στη μορφή του Προφήτη. Αναφέρεται: </a:t>
            </a:r>
            <a:r>
              <a:rPr lang="el-GR" sz="1800" i="1" dirty="0" err="1"/>
              <a:t>καὶ</a:t>
            </a:r>
            <a:r>
              <a:rPr lang="el-GR" sz="1800" i="1" dirty="0"/>
              <a:t> </a:t>
            </a:r>
            <a:r>
              <a:rPr lang="el-GR" sz="1800" i="1" dirty="0" err="1"/>
              <a:t>οὐκ</a:t>
            </a:r>
            <a:r>
              <a:rPr lang="el-GR" sz="1800" i="1" dirty="0"/>
              <a:t> </a:t>
            </a:r>
            <a:r>
              <a:rPr lang="el-GR" sz="1800" i="1" dirty="0" err="1"/>
              <a:t>ἀνέστη</a:t>
            </a:r>
            <a:r>
              <a:rPr lang="el-GR" sz="1800" i="1" dirty="0"/>
              <a:t> </a:t>
            </a:r>
            <a:r>
              <a:rPr lang="el-GR" sz="1800" i="1" dirty="0" err="1"/>
              <a:t>ἔτι</a:t>
            </a:r>
            <a:r>
              <a:rPr lang="el-GR" sz="1800" i="1" dirty="0"/>
              <a:t> </a:t>
            </a:r>
            <a:r>
              <a:rPr lang="el-GR" sz="1800" i="1" dirty="0" err="1"/>
              <a:t>προφήτης</a:t>
            </a:r>
            <a:r>
              <a:rPr lang="el-GR" sz="1800" i="1" dirty="0"/>
              <a:t> </a:t>
            </a:r>
            <a:r>
              <a:rPr lang="el-GR" sz="1800" i="1" dirty="0" err="1"/>
              <a:t>ἐν</a:t>
            </a:r>
            <a:r>
              <a:rPr lang="el-GR" sz="1800" i="1" dirty="0"/>
              <a:t> </a:t>
            </a:r>
            <a:r>
              <a:rPr lang="el-GR" sz="1800" i="1" dirty="0" err="1"/>
              <a:t>Ἰσραὴλ</a:t>
            </a:r>
            <a:r>
              <a:rPr lang="el-GR" sz="1800" i="1" dirty="0"/>
              <a:t> </a:t>
            </a:r>
            <a:r>
              <a:rPr lang="el-GR" sz="1800" i="1" dirty="0" err="1"/>
              <a:t>ὡς</a:t>
            </a:r>
            <a:r>
              <a:rPr lang="el-GR" sz="1800" i="1" dirty="0"/>
              <a:t> </a:t>
            </a:r>
            <a:r>
              <a:rPr lang="el-GR" sz="1800" i="1" dirty="0" err="1"/>
              <a:t>Μωυσῆς</a:t>
            </a:r>
            <a:r>
              <a:rPr lang="el-GR" sz="1800" i="1" dirty="0"/>
              <a:t> </a:t>
            </a:r>
            <a:r>
              <a:rPr lang="el-GR" sz="1800" i="1" dirty="0" err="1"/>
              <a:t>ὃν</a:t>
            </a:r>
            <a:r>
              <a:rPr lang="el-GR" sz="1800" i="1" dirty="0"/>
              <a:t> </a:t>
            </a:r>
            <a:r>
              <a:rPr lang="el-GR" sz="1800" i="1" dirty="0" err="1"/>
              <a:t>ἔγνω</a:t>
            </a:r>
            <a:r>
              <a:rPr lang="el-GR" sz="1800" i="1" dirty="0"/>
              <a:t> </a:t>
            </a:r>
            <a:r>
              <a:rPr lang="el-GR" sz="1800" i="1" cap="all" dirty="0" err="1"/>
              <a:t>κ</a:t>
            </a:r>
            <a:r>
              <a:rPr lang="el-GR" sz="1800" i="1" dirty="0" err="1"/>
              <a:t>ύριος</a:t>
            </a:r>
            <a:r>
              <a:rPr lang="el-GR" sz="1800" i="1" dirty="0"/>
              <a:t> </a:t>
            </a:r>
            <a:r>
              <a:rPr lang="el-GR" sz="1800" i="1" dirty="0" err="1"/>
              <a:t>αὐτὸν</a:t>
            </a:r>
            <a:r>
              <a:rPr lang="el-GR" sz="1800" i="1" dirty="0"/>
              <a:t> </a:t>
            </a:r>
            <a:r>
              <a:rPr lang="el-GR" sz="1800" i="1" dirty="0" err="1"/>
              <a:t>πρόσωπον</a:t>
            </a:r>
            <a:r>
              <a:rPr lang="el-GR" sz="1800" i="1" dirty="0"/>
              <a:t> </a:t>
            </a:r>
            <a:r>
              <a:rPr lang="el-GR" sz="1800" i="1" dirty="0" err="1"/>
              <a:t>κατὰ</a:t>
            </a:r>
            <a:r>
              <a:rPr lang="el-GR" sz="1800" i="1" dirty="0"/>
              <a:t> </a:t>
            </a:r>
            <a:r>
              <a:rPr lang="el-GR" sz="1800" i="1" dirty="0" err="1"/>
              <a:t>πρόσωπον</a:t>
            </a:r>
            <a:r>
              <a:rPr lang="el-GR" sz="1800" i="1" dirty="0"/>
              <a:t> </a:t>
            </a:r>
            <a:r>
              <a:rPr lang="el-GR" sz="1800" dirty="0"/>
              <a:t>(</a:t>
            </a:r>
            <a:r>
              <a:rPr lang="el-GR" sz="1800" dirty="0" err="1"/>
              <a:t>Δευτ</a:t>
            </a:r>
            <a:r>
              <a:rPr lang="el-GR" sz="1800" dirty="0"/>
              <a:t>. 34, 10).</a:t>
            </a:r>
            <a:r>
              <a:rPr lang="el-GR" sz="1800" i="1" dirty="0"/>
              <a:t> </a:t>
            </a:r>
            <a:r>
              <a:rPr lang="el-GR" sz="1800" cap="all" dirty="0" err="1"/>
              <a:t>ς</a:t>
            </a:r>
            <a:r>
              <a:rPr lang="el-GR" sz="1800" dirty="0" err="1"/>
              <a:t>ε</a:t>
            </a:r>
            <a:r>
              <a:rPr lang="el-GR" sz="1800" dirty="0"/>
              <a:t> αυτόν τον επίλογο του τελευταίου βιβλίου της Πεντατεύχου ενυπάρχει μία αξιοσημείωτη απογοήτευση: η επαγγελία της έλευσης ενός </a:t>
            </a:r>
            <a:r>
              <a:rPr lang="el-GR" sz="1800" cap="all" dirty="0"/>
              <a:t>π</a:t>
            </a:r>
            <a:r>
              <a:rPr lang="el-GR" sz="1800" dirty="0"/>
              <a:t>ροφήτη δεν εκπληρώθηκε. Έτσι καθίσταται τώρα σαφές ότι με εκείνο το λόγο</a:t>
            </a:r>
            <a:r>
              <a:rPr lang="el-GR" sz="1800" i="1" dirty="0"/>
              <a:t> </a:t>
            </a:r>
            <a:r>
              <a:rPr lang="el-GR" sz="1800" i="1" cap="all" dirty="0" err="1"/>
              <a:t>π</a:t>
            </a:r>
            <a:r>
              <a:rPr lang="el-GR" sz="1800" i="1" dirty="0" err="1"/>
              <a:t>ροφήτην</a:t>
            </a:r>
            <a:r>
              <a:rPr lang="el-GR" sz="1800" i="1" dirty="0"/>
              <a:t> </a:t>
            </a:r>
            <a:r>
              <a:rPr lang="el-GR" sz="1800" i="1" dirty="0" err="1"/>
              <a:t>ὡς</a:t>
            </a:r>
            <a:r>
              <a:rPr lang="el-GR" sz="1800" i="1" dirty="0"/>
              <a:t> </a:t>
            </a:r>
            <a:r>
              <a:rPr lang="el-GR" sz="1800" i="1" dirty="0" err="1"/>
              <a:t>ἐμὲ</a:t>
            </a:r>
            <a:r>
              <a:rPr lang="el-GR" sz="1800" dirty="0"/>
              <a:t> δε νοούνταν απλώς η καθιέρωση του υπάρχοντος ήδη προφητικού αξιώματος, αλλά κάτι διαφορετικό και πολύ σπουδαιότερο: η αναγγελία ενός νέου Μωυσή. Συνειδητοποιείται ότι η κατάληψη της Γης της Παλαιστίνης δε σήμανε την είσοδο στη σωτηρία. </a:t>
            </a:r>
            <a:r>
              <a:rPr lang="el-GR" sz="1800" cap="all" dirty="0"/>
              <a:t>ο</a:t>
            </a:r>
            <a:r>
              <a:rPr lang="el-GR" sz="1800" dirty="0"/>
              <a:t> Ισραήλ λαχταρούσε πάντα την πραγματική του απελευθέρωση. Γι’ αυτό το σκοπό ήταν απαραίτητη μία έξοδος ριζοσπαστικότερης μορφής και είχε ανάγκη ένα νέο Μωυσή. </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899" y="1484784"/>
            <a:ext cx="2383901" cy="178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4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latin typeface="Calibri" panose="020F0502020204030204" pitchFamily="34" charset="0"/>
              </a:rPr>
              <a:t>Προφήτες </a:t>
            </a:r>
            <a:r>
              <a:rPr lang="el-GR" altLang="el-GR" dirty="0">
                <a:latin typeface="Calibri" panose="020F0502020204030204" pitchFamily="34" charset="0"/>
              </a:rPr>
              <a:t>(Π. Κανελλόπουλος</a:t>
            </a:r>
            <a:r>
              <a:rPr lang="el-GR" altLang="el-GR" dirty="0" smtClean="0">
                <a:latin typeface="Calibri" panose="020F0502020204030204" pitchFamily="34" charset="0"/>
              </a:rPr>
              <a:t>) [1]</a:t>
            </a:r>
            <a:endParaRPr lang="el-GR" dirty="0"/>
          </a:p>
        </p:txBody>
      </p:sp>
      <p:sp>
        <p:nvSpPr>
          <p:cNvPr id="5" name="Θέση περιεχομένου 4"/>
          <p:cNvSpPr>
            <a:spLocks noGrp="1"/>
          </p:cNvSpPr>
          <p:nvPr>
            <p:ph idx="1"/>
          </p:nvPr>
        </p:nvSpPr>
        <p:spPr>
          <a:xfrm>
            <a:off x="464156" y="1207293"/>
            <a:ext cx="8229600" cy="4525963"/>
          </a:xfrm>
        </p:spPr>
        <p:txBody>
          <a:bodyPr>
            <a:noAutofit/>
          </a:bodyPr>
          <a:lstStyle/>
          <a:p>
            <a:pPr marL="0" indent="0">
              <a:buNone/>
            </a:pPr>
            <a:r>
              <a:rPr lang="el-GR" altLang="el-GR" sz="1800" dirty="0">
                <a:latin typeface="Calibri" panose="020F0502020204030204" pitchFamily="34" charset="0"/>
              </a:rPr>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όλ'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a:t>
            </a:r>
            <a:r>
              <a:rPr lang="el-GR" altLang="el-GR" sz="1800" dirty="0" err="1">
                <a:latin typeface="Calibri" panose="020F0502020204030204" pitchFamily="34" charset="0"/>
              </a:rPr>
              <a:t>κρίνα</a:t>
            </a:r>
            <a:r>
              <a:rPr lang="el-GR" altLang="el-GR" sz="1800" dirty="0">
                <a:latin typeface="Calibri" panose="020F0502020204030204" pitchFamily="34" charset="0"/>
              </a:rPr>
              <a:t>, με τα χελιδόνια, με τα περιστέρια, με τα πρόβατα. «</a:t>
            </a:r>
            <a:r>
              <a:rPr lang="el-GR" altLang="el-GR" sz="1800" b="1" i="1" dirty="0" err="1">
                <a:latin typeface="Calibri" panose="020F0502020204030204" pitchFamily="34" charset="0"/>
              </a:rPr>
              <a:t>Ευφράνθητι</a:t>
            </a:r>
            <a:r>
              <a:rPr lang="el-GR" altLang="el-GR" sz="1800" b="1" i="1" dirty="0">
                <a:latin typeface="Calibri" panose="020F0502020204030204" pitchFamily="34" charset="0"/>
              </a:rPr>
              <a:t>, έρημος διψώσα</a:t>
            </a:r>
            <a:r>
              <a:rPr lang="el-GR" altLang="el-GR" sz="1800" dirty="0">
                <a:latin typeface="Calibri" panose="020F0502020204030204" pitchFamily="34" charset="0"/>
              </a:rPr>
              <a:t>», λέει ο Ησαΐας, «</a:t>
            </a:r>
            <a:r>
              <a:rPr lang="el-GR" altLang="el-GR" sz="1800" dirty="0" err="1">
                <a:latin typeface="Calibri" panose="020F0502020204030204" pitchFamily="34" charset="0"/>
              </a:rPr>
              <a:t>αγαλλιάσθω</a:t>
            </a:r>
            <a:r>
              <a:rPr lang="el-GR" altLang="el-GR" sz="1800" dirty="0">
                <a:latin typeface="Calibri" panose="020F0502020204030204" pitchFamily="34" charset="0"/>
              </a:rPr>
              <a:t> έρημος και </a:t>
            </a:r>
            <a:r>
              <a:rPr lang="el-GR" altLang="el-GR" sz="1800" dirty="0" err="1">
                <a:latin typeface="Calibri" panose="020F0502020204030204" pitchFamily="34" charset="0"/>
              </a:rPr>
              <a:t>ανθήτω</a:t>
            </a:r>
            <a:r>
              <a:rPr lang="el-GR" altLang="el-GR" sz="1800" dirty="0">
                <a:latin typeface="Calibri" panose="020F0502020204030204" pitchFamily="34" charset="0"/>
              </a:rPr>
              <a:t> ως </a:t>
            </a:r>
            <a:r>
              <a:rPr lang="el-GR" altLang="el-GR" sz="1800" dirty="0" err="1">
                <a:latin typeface="Calibri" panose="020F0502020204030204" pitchFamily="34" charset="0"/>
              </a:rPr>
              <a:t>κρίνον</a:t>
            </a:r>
            <a:r>
              <a:rPr lang="el-GR" altLang="el-GR" sz="1800" dirty="0">
                <a:latin typeface="Calibri" panose="020F0502020204030204" pitchFamily="34" charset="0"/>
              </a:rPr>
              <a:t>». Και λέει ο Θεός με τα χείλη του Ησαΐα: «</a:t>
            </a:r>
            <a:r>
              <a:rPr lang="el-GR" altLang="el-GR" sz="1800" dirty="0" err="1">
                <a:latin typeface="Calibri" panose="020F0502020204030204" pitchFamily="34" charset="0"/>
              </a:rPr>
              <a:t>θήσω</a:t>
            </a:r>
            <a:r>
              <a:rPr lang="el-GR" altLang="el-GR" sz="1800" dirty="0">
                <a:latin typeface="Calibri" panose="020F0502020204030204" pitchFamily="34" charset="0"/>
              </a:rPr>
              <a:t> εις την </a:t>
            </a:r>
            <a:r>
              <a:rPr lang="el-GR" altLang="el-GR" sz="1800" dirty="0" err="1">
                <a:latin typeface="Calibri" panose="020F0502020204030204" pitchFamily="34" charset="0"/>
              </a:rPr>
              <a:t>άνυδρον</a:t>
            </a:r>
            <a:r>
              <a:rPr lang="el-GR" altLang="el-GR" sz="1800" dirty="0">
                <a:latin typeface="Calibri" panose="020F0502020204030204" pitchFamily="34" charset="0"/>
              </a:rPr>
              <a:t> </a:t>
            </a:r>
            <a:r>
              <a:rPr lang="el-GR" altLang="el-GR" sz="1800" dirty="0" err="1">
                <a:latin typeface="Calibri" panose="020F0502020204030204" pitchFamily="34" charset="0"/>
              </a:rPr>
              <a:t>γην</a:t>
            </a:r>
            <a:r>
              <a:rPr lang="el-GR" altLang="el-GR" sz="1800" dirty="0">
                <a:latin typeface="Calibri" panose="020F0502020204030204" pitchFamily="34" charset="0"/>
              </a:rPr>
              <a:t> </a:t>
            </a:r>
            <a:r>
              <a:rPr lang="el-GR" altLang="el-GR" sz="1800" dirty="0" err="1">
                <a:latin typeface="Calibri" panose="020F0502020204030204" pitchFamily="34" charset="0"/>
              </a:rPr>
              <a:t>κέδρον</a:t>
            </a:r>
            <a:r>
              <a:rPr lang="el-GR" altLang="el-GR" sz="1800" dirty="0">
                <a:latin typeface="Calibri" panose="020F0502020204030204" pitchFamily="34" charset="0"/>
              </a:rPr>
              <a:t> και </a:t>
            </a:r>
            <a:r>
              <a:rPr lang="el-GR" altLang="el-GR" sz="1800" dirty="0" err="1">
                <a:latin typeface="Calibri" panose="020F0502020204030204" pitchFamily="34" charset="0"/>
              </a:rPr>
              <a:t>πύξον</a:t>
            </a:r>
            <a:r>
              <a:rPr lang="el-GR" altLang="el-GR" sz="1800" dirty="0">
                <a:latin typeface="Calibri" panose="020F0502020204030204" pitchFamily="34" charset="0"/>
              </a:rPr>
              <a:t> και </a:t>
            </a:r>
            <a:r>
              <a:rPr lang="el-GR" altLang="el-GR" sz="1800" dirty="0" err="1">
                <a:latin typeface="Calibri" panose="020F0502020204030204" pitchFamily="34" charset="0"/>
              </a:rPr>
              <a:t>μυρσίνην</a:t>
            </a:r>
            <a:r>
              <a:rPr lang="el-GR" altLang="el-GR" sz="1800" dirty="0">
                <a:latin typeface="Calibri" panose="020F0502020204030204" pitchFamily="34" charset="0"/>
              </a:rPr>
              <a:t> και </a:t>
            </a:r>
            <a:r>
              <a:rPr lang="el-GR" altLang="el-GR" sz="1800" dirty="0" err="1">
                <a:latin typeface="Calibri" panose="020F0502020204030204" pitchFamily="34" charset="0"/>
              </a:rPr>
              <a:t>κυπάρισσον</a:t>
            </a:r>
            <a:r>
              <a:rPr lang="el-GR" altLang="el-GR" sz="1800" dirty="0">
                <a:latin typeface="Calibri" panose="020F0502020204030204" pitchFamily="34" charset="0"/>
              </a:rPr>
              <a:t> και </a:t>
            </a:r>
            <a:r>
              <a:rPr lang="el-GR" altLang="el-GR" sz="1800" dirty="0" err="1">
                <a:latin typeface="Calibri" panose="020F0502020204030204" pitchFamily="34" charset="0"/>
              </a:rPr>
              <a:t>λεύκην</a:t>
            </a:r>
            <a:r>
              <a:rPr lang="el-GR" altLang="el-GR" sz="1800" dirty="0">
                <a:latin typeface="Calibri" panose="020F0502020204030204" pitchFamily="34" charset="0"/>
              </a:rPr>
              <a:t>, ίνα </a:t>
            </a:r>
            <a:r>
              <a:rPr lang="el-GR" altLang="el-GR" sz="1800" dirty="0" err="1">
                <a:latin typeface="Calibri" panose="020F0502020204030204" pitchFamily="34" charset="0"/>
              </a:rPr>
              <a:t>ίδωσι</a:t>
            </a:r>
            <a:r>
              <a:rPr lang="el-GR" altLang="el-GR" sz="1800" dirty="0">
                <a:latin typeface="Calibri" panose="020F0502020204030204" pitchFamily="34" charset="0"/>
              </a:rPr>
              <a:t> και γνώσι και </a:t>
            </a:r>
            <a:r>
              <a:rPr lang="el-GR" altLang="el-GR" sz="1800" dirty="0" err="1">
                <a:latin typeface="Calibri" panose="020F0502020204030204" pitchFamily="34" charset="0"/>
              </a:rPr>
              <a:t>εννοηθώσι</a:t>
            </a:r>
            <a:r>
              <a:rPr lang="el-GR" altLang="el-GR" sz="1800" dirty="0">
                <a:latin typeface="Calibri" panose="020F0502020204030204" pitchFamily="34" charset="0"/>
              </a:rPr>
              <a:t> και </a:t>
            </a:r>
            <a:r>
              <a:rPr lang="el-GR" altLang="el-GR" sz="1800" dirty="0" err="1">
                <a:latin typeface="Calibri" panose="020F0502020204030204" pitchFamily="34" charset="0"/>
              </a:rPr>
              <a:t>επιστώνται</a:t>
            </a:r>
            <a:r>
              <a:rPr lang="el-GR" altLang="el-GR" sz="1800" dirty="0">
                <a:latin typeface="Calibri" panose="020F0502020204030204" pitchFamily="34" charset="0"/>
              </a:rPr>
              <a:t> άμα, ότι χειρ Κυρίου </a:t>
            </a:r>
            <a:r>
              <a:rPr lang="el-GR" altLang="el-GR" sz="1800" dirty="0" err="1">
                <a:latin typeface="Calibri" panose="020F0502020204030204" pitchFamily="34" charset="0"/>
              </a:rPr>
              <a:t>εποίησε</a:t>
            </a:r>
            <a:r>
              <a:rPr lang="el-GR" altLang="el-GR" sz="1800" dirty="0">
                <a:latin typeface="Calibri" panose="020F0502020204030204" pitchFamily="34" charset="0"/>
              </a:rPr>
              <a:t> ταύτα</a:t>
            </a:r>
            <a:r>
              <a:rPr lang="el-GR" altLang="el-GR" sz="1800" dirty="0" smtClean="0">
                <a:latin typeface="Calibri" panose="020F0502020204030204" pitchFamily="34" charset="0"/>
              </a:rPr>
              <a:t>...».</a:t>
            </a:r>
            <a:endParaRPr lang="el-GR" altLang="el-GR" sz="1800" b="1"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352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latin typeface="Calibri" panose="020F0502020204030204" pitchFamily="34" charset="0"/>
              </a:rPr>
              <a:t>Προφήτες </a:t>
            </a:r>
            <a:r>
              <a:rPr lang="el-GR" altLang="el-GR" dirty="0">
                <a:latin typeface="Calibri" panose="020F0502020204030204" pitchFamily="34" charset="0"/>
              </a:rPr>
              <a:t>(Π. Κανελλόπουλος</a:t>
            </a:r>
            <a:r>
              <a:rPr lang="el-GR" altLang="el-GR" dirty="0" smtClean="0">
                <a:latin typeface="Calibri" panose="020F0502020204030204" pitchFamily="34" charset="0"/>
              </a:rPr>
              <a:t>)</a:t>
            </a:r>
            <a:r>
              <a:rPr lang="el-GR" altLang="el-GR" dirty="0">
                <a:latin typeface="Calibri" panose="020F0502020204030204" pitchFamily="34" charset="0"/>
              </a:rPr>
              <a:t> </a:t>
            </a:r>
            <a:r>
              <a:rPr lang="el-GR" altLang="el-GR" dirty="0" smtClean="0">
                <a:latin typeface="Calibri" panose="020F0502020204030204" pitchFamily="34" charset="0"/>
              </a:rPr>
              <a:t>[2]</a:t>
            </a:r>
            <a:endParaRPr lang="el-GR" dirty="0"/>
          </a:p>
        </p:txBody>
      </p:sp>
      <p:sp>
        <p:nvSpPr>
          <p:cNvPr id="5" name="Θέση περιεχομένου 4"/>
          <p:cNvSpPr>
            <a:spLocks noGrp="1"/>
          </p:cNvSpPr>
          <p:nvPr>
            <p:ph idx="1"/>
          </p:nvPr>
        </p:nvSpPr>
        <p:spPr>
          <a:xfrm>
            <a:off x="464156" y="1196752"/>
            <a:ext cx="8229600" cy="4680520"/>
          </a:xfrm>
        </p:spPr>
        <p:txBody>
          <a:bodyPr>
            <a:noAutofit/>
          </a:bodyPr>
          <a:lstStyle/>
          <a:p>
            <a:pPr marL="0" indent="0">
              <a:buNone/>
            </a:pPr>
            <a:r>
              <a:rPr lang="el-GR" altLang="el-GR" sz="1800" dirty="0" smtClean="0">
                <a:latin typeface="Calibri" panose="020F0502020204030204" pitchFamily="34" charset="0"/>
              </a:rPr>
              <a:t>Και </a:t>
            </a:r>
            <a:r>
              <a:rPr lang="el-GR" altLang="el-GR" sz="1800" dirty="0" err="1">
                <a:latin typeface="Calibri" panose="020F0502020204030204" pitchFamily="34" charset="0"/>
              </a:rPr>
              <a:t>μεσ</a:t>
            </a:r>
            <a:r>
              <a:rPr lang="el-GR" altLang="el-GR" sz="1800" dirty="0">
                <a:latin typeface="Calibri" panose="020F0502020204030204" pitchFamily="34" charset="0"/>
              </a:rPr>
              <a:t>' στην πιο μεγάλη οργή του λέει ο Κύριος στον Ιεζεκιήλ με </a:t>
            </a:r>
            <a:r>
              <a:rPr lang="el-GR" altLang="el-GR" sz="1800" dirty="0" err="1">
                <a:latin typeface="Calibri" panose="020F0502020204030204" pitchFamily="34" charset="0"/>
              </a:rPr>
              <a:t>μιαν</a:t>
            </a:r>
            <a:r>
              <a:rPr lang="el-GR" altLang="el-GR" sz="1800" dirty="0">
                <a:latin typeface="Calibri" panose="020F0502020204030204" pitchFamily="34" charset="0"/>
              </a:rPr>
              <a:t> άφταστη τρυφερότητα και θλίψη: «και διεσπάρη τα πρόβατα μου εν </a:t>
            </a:r>
            <a:r>
              <a:rPr lang="el-GR" altLang="el-GR" sz="1800" dirty="0" err="1">
                <a:latin typeface="Calibri" panose="020F0502020204030204" pitchFamily="34" charset="0"/>
              </a:rPr>
              <a:t>παντί</a:t>
            </a:r>
            <a:r>
              <a:rPr lang="el-GR" altLang="el-GR" sz="1800" dirty="0">
                <a:latin typeface="Calibri" panose="020F0502020204030204" pitchFamily="34" charset="0"/>
              </a:rPr>
              <a:t> </a:t>
            </a:r>
            <a:r>
              <a:rPr lang="el-GR" altLang="el-GR" sz="1800" dirty="0" err="1">
                <a:latin typeface="Calibri" panose="020F0502020204030204" pitchFamily="34" charset="0"/>
              </a:rPr>
              <a:t>ορεί</a:t>
            </a:r>
            <a:r>
              <a:rPr lang="el-GR" altLang="el-GR" sz="1800" dirty="0">
                <a:latin typeface="Calibri" panose="020F0502020204030204" pitchFamily="34" charset="0"/>
              </a:rPr>
              <a:t> και επί παν </a:t>
            </a:r>
            <a:r>
              <a:rPr lang="el-GR" altLang="el-GR" sz="1800" dirty="0" err="1">
                <a:latin typeface="Calibri" panose="020F0502020204030204" pitchFamily="34" charset="0"/>
              </a:rPr>
              <a:t>βουνόν</a:t>
            </a:r>
            <a:r>
              <a:rPr lang="el-GR" altLang="el-GR" sz="1800" dirty="0">
                <a:latin typeface="Calibri" panose="020F0502020204030204" pitchFamily="34" charset="0"/>
              </a:rPr>
              <a:t> </a:t>
            </a:r>
            <a:r>
              <a:rPr lang="el-GR" altLang="el-GR" sz="1800" dirty="0" err="1">
                <a:latin typeface="Calibri" panose="020F0502020204030204" pitchFamily="34" charset="0"/>
              </a:rPr>
              <a:t>υψηλόν</a:t>
            </a:r>
            <a:r>
              <a:rPr lang="el-GR" altLang="el-GR" sz="1800" dirty="0">
                <a:latin typeface="Calibri" panose="020F0502020204030204" pitchFamily="34" charset="0"/>
              </a:rPr>
              <a:t> και επί προσώπου πάσης της γης διεσπάρη, και ουκ ην ο </a:t>
            </a:r>
            <a:r>
              <a:rPr lang="el-GR" altLang="el-GR" sz="1800" dirty="0" err="1">
                <a:latin typeface="Calibri" panose="020F0502020204030204" pitchFamily="34" charset="0"/>
              </a:rPr>
              <a:t>εκζητών</a:t>
            </a:r>
            <a:r>
              <a:rPr lang="el-GR" altLang="el-GR" sz="1800" dirty="0">
                <a:latin typeface="Calibri" panose="020F0502020204030204" pitchFamily="34" charset="0"/>
              </a:rPr>
              <a:t> ουδέ ο αποστρέφω ν». Ναι, η ψυχή των προφητών είναι γε­μάτη θλίψη και τρυφερότητα, κι όταν ακόμα ο νους τους είναι γεμάτος οργή. Η θλίψη—η μόνιμη, </a:t>
            </a:r>
            <a:r>
              <a:rPr lang="el-GR" altLang="el-GR" sz="1800" dirty="0" err="1">
                <a:latin typeface="Calibri" panose="020F0502020204030204" pitchFamily="34" charset="0"/>
              </a:rPr>
              <a:t>βαθειά</a:t>
            </a:r>
            <a:r>
              <a:rPr lang="el-GR" altLang="el-GR" sz="1800" dirty="0">
                <a:latin typeface="Calibri" panose="020F0502020204030204" pitchFamily="34" charset="0"/>
              </a:rPr>
              <a:t> και ακατάλυτη θλίψη —είναι το μεγάλο γεγονός </a:t>
            </a:r>
            <a:r>
              <a:rPr lang="el-GR" altLang="el-GR" sz="1800" dirty="0" err="1">
                <a:latin typeface="Calibri" panose="020F0502020204030204" pitchFamily="34" charset="0"/>
              </a:rPr>
              <a:t>μεσ</a:t>
            </a:r>
            <a:r>
              <a:rPr lang="el-GR" altLang="el-GR" sz="1800" dirty="0">
                <a:latin typeface="Calibri" panose="020F0502020204030204" pitchFamily="34" charset="0"/>
              </a:rPr>
              <a:t>' στην ψυχή των προφητών. Η θλίψη σώζει τον άν­θρωπο, Η θλίψη είναι το «σωτήριον». Τον σώζει από καθετί που είναι </a:t>
            </a:r>
            <a:r>
              <a:rPr lang="el-GR" altLang="el-GR" sz="1800" dirty="0" err="1">
                <a:latin typeface="Calibri" panose="020F0502020204030204" pitchFamily="34" charset="0"/>
              </a:rPr>
              <a:t>λιγώτερο</a:t>
            </a:r>
            <a:r>
              <a:rPr lang="el-GR" altLang="el-GR" sz="1800" dirty="0">
                <a:latin typeface="Calibri" panose="020F0502020204030204" pitchFamily="34" charset="0"/>
              </a:rPr>
              <a:t> από τον εαυτό του. Ται­ριασμένη με τη θλίψη, γίνεται η κάθε μας σκέψη και πράξη καλύτερη, </a:t>
            </a:r>
            <a:r>
              <a:rPr lang="el-GR" altLang="el-GR" sz="1800" dirty="0" err="1">
                <a:latin typeface="Calibri" panose="020F0502020204030204" pitchFamily="34" charset="0"/>
              </a:rPr>
              <a:t>αφθονότερη</a:t>
            </a:r>
            <a:r>
              <a:rPr lang="el-GR" altLang="el-GR" sz="1800" dirty="0">
                <a:latin typeface="Calibri" panose="020F0502020204030204" pitchFamily="34" charset="0"/>
              </a:rPr>
              <a:t>, καθαρότερη</a:t>
            </a:r>
            <a:r>
              <a:rPr lang="el-GR" altLang="el-GR" sz="1800" dirty="0" smtClean="0">
                <a:latin typeface="Calibri" panose="020F0502020204030204" pitchFamily="34" charset="0"/>
              </a:rPr>
              <a:t>.</a:t>
            </a:r>
          </a:p>
          <a:p>
            <a:pPr marL="0" indent="0">
              <a:buNone/>
            </a:pPr>
            <a:r>
              <a:rPr lang="el-GR" altLang="el-GR" sz="1800" dirty="0">
                <a:latin typeface="Calibri" panose="020F0502020204030204" pitchFamily="34" charset="0"/>
              </a:rPr>
              <a:t>Ο λαός του Ισραήλ, αφού τον παίδεψαν και τον προετοίμασαν οι προφήτες, </a:t>
            </a:r>
            <a:r>
              <a:rPr lang="el-GR" altLang="el-GR" sz="1800" dirty="0" err="1">
                <a:latin typeface="Calibri" panose="020F0502020204030204" pitchFamily="34" charset="0"/>
              </a:rPr>
              <a:t>άνθεξε</a:t>
            </a:r>
            <a:r>
              <a:rPr lang="el-GR" altLang="el-GR" sz="1800" dirty="0">
                <a:latin typeface="Calibri" panose="020F0502020204030204" pitchFamily="34" charset="0"/>
              </a:rPr>
              <a:t> σε ό,τι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altLang="el-GR" sz="1800" dirty="0" err="1">
                <a:latin typeface="Calibri" panose="020F0502020204030204" pitchFamily="34" charset="0"/>
              </a:rPr>
              <a:t>εξήρθη</a:t>
            </a:r>
            <a:r>
              <a:rPr lang="el-GR" altLang="el-GR" sz="1800" dirty="0">
                <a:latin typeface="Calibri" panose="020F0502020204030204" pitchFamily="34" charset="0"/>
              </a:rPr>
              <a:t> εκ </a:t>
            </a:r>
            <a:r>
              <a:rPr lang="el-GR" altLang="el-GR" sz="1800" dirty="0" err="1">
                <a:latin typeface="Calibri" panose="020F0502020204030204" pitchFamily="34" charset="0"/>
              </a:rPr>
              <a:t>θυγατρός</a:t>
            </a:r>
            <a:r>
              <a:rPr lang="el-GR" altLang="el-GR" sz="1800" dirty="0">
                <a:latin typeface="Calibri" panose="020F0502020204030204" pitchFamily="34" charset="0"/>
              </a:rPr>
              <a:t> </a:t>
            </a:r>
            <a:r>
              <a:rPr lang="el-GR" altLang="el-GR" sz="1800" dirty="0" err="1">
                <a:latin typeface="Calibri" panose="020F0502020204030204" pitchFamily="34" charset="0"/>
              </a:rPr>
              <a:t>Σιών</a:t>
            </a:r>
            <a:r>
              <a:rPr lang="el-GR" altLang="el-GR" sz="1800" dirty="0">
                <a:latin typeface="Calibri" panose="020F0502020204030204" pitchFamily="34" charset="0"/>
              </a:rPr>
              <a:t> πάσα η ευπρέπεια αυτής-</a:t>
            </a:r>
            <a:r>
              <a:rPr lang="el-GR" altLang="el-GR" sz="1800" dirty="0" err="1">
                <a:latin typeface="Calibri" panose="020F0502020204030204" pitchFamily="34" charset="0"/>
              </a:rPr>
              <a:t>εγένοντο</a:t>
            </a:r>
            <a:r>
              <a:rPr lang="el-GR" altLang="el-GR" sz="1800" dirty="0">
                <a:latin typeface="Calibri" panose="020F0502020204030204" pitchFamily="34" charset="0"/>
              </a:rPr>
              <a:t> οι άρχοντες αυτής ως κριοί ουχ ευρίσκοντες </a:t>
            </a:r>
            <a:r>
              <a:rPr lang="el-GR" altLang="el-GR" sz="1800" dirty="0" err="1">
                <a:latin typeface="Calibri" panose="020F0502020204030204" pitchFamily="34" charset="0"/>
              </a:rPr>
              <a:t>νομήν</a:t>
            </a:r>
            <a:r>
              <a:rPr lang="el-GR" altLang="el-GR" sz="1800" dirty="0">
                <a:latin typeface="Calibri" panose="020F0502020204030204" pitchFamily="34" charset="0"/>
              </a:rPr>
              <a:t> και </a:t>
            </a:r>
            <a:r>
              <a:rPr lang="el-GR" altLang="el-GR" sz="1800" dirty="0" err="1">
                <a:latin typeface="Calibri" panose="020F0502020204030204" pitchFamily="34" charset="0"/>
              </a:rPr>
              <a:t>επορευοντο</a:t>
            </a:r>
            <a:r>
              <a:rPr lang="el-GR" altLang="el-GR" sz="1800" dirty="0">
                <a:latin typeface="Calibri" panose="020F0502020204030204" pitchFamily="34" charset="0"/>
              </a:rPr>
              <a:t> εν ουκ </a:t>
            </a:r>
            <a:r>
              <a:rPr lang="el-GR" altLang="el-GR" sz="1800" dirty="0" err="1">
                <a:latin typeface="Calibri" panose="020F0502020204030204" pitchFamily="34" charset="0"/>
              </a:rPr>
              <a:t>εσχύι</a:t>
            </a:r>
            <a:r>
              <a:rPr lang="el-GR" altLang="el-GR" sz="1800" dirty="0">
                <a:latin typeface="Calibri" panose="020F0502020204030204" pitchFamily="34" charset="0"/>
              </a:rPr>
              <a:t> κατά </a:t>
            </a:r>
            <a:r>
              <a:rPr lang="el-GR" altLang="el-GR" sz="1800" dirty="0" err="1">
                <a:latin typeface="Calibri" panose="020F0502020204030204" pitchFamily="34" charset="0"/>
              </a:rPr>
              <a:t>πρόσωπον</a:t>
            </a:r>
            <a:r>
              <a:rPr lang="el-GR" altLang="el-GR" sz="1800" dirty="0">
                <a:latin typeface="Calibri" panose="020F0502020204030204" pitchFamily="34" charset="0"/>
              </a:rPr>
              <a:t> διώκοντος... Ακούσατε δη, πάντες οι λαοί, και </a:t>
            </a:r>
            <a:r>
              <a:rPr lang="el-GR" altLang="el-GR" sz="1800" dirty="0" err="1">
                <a:latin typeface="Calibri" panose="020F0502020204030204" pitchFamily="34" charset="0"/>
              </a:rPr>
              <a:t>ίδετε</a:t>
            </a:r>
            <a:r>
              <a:rPr lang="el-GR" altLang="el-GR" sz="1800" dirty="0">
                <a:latin typeface="Calibri" panose="020F0502020204030204" pitchFamily="34" charset="0"/>
              </a:rPr>
              <a:t> το άλγος μου παρθένοι μου και νεανίσκοι μου </a:t>
            </a:r>
            <a:r>
              <a:rPr lang="el-GR" altLang="el-GR" sz="1800" dirty="0" err="1">
                <a:latin typeface="Calibri" panose="020F0502020204030204" pitchFamily="34" charset="0"/>
              </a:rPr>
              <a:t>επορεύθησαν</a:t>
            </a:r>
            <a:r>
              <a:rPr lang="el-GR" altLang="el-GR" sz="1800" dirty="0">
                <a:latin typeface="Calibri" panose="020F0502020204030204" pitchFamily="34" charset="0"/>
              </a:rPr>
              <a:t> εν αιχμαλωσία». Άλλοι λαοί πέθαναν ή χάθη­καν </a:t>
            </a:r>
            <a:r>
              <a:rPr lang="el-GR" altLang="el-GR" sz="1800" dirty="0" err="1">
                <a:latin typeface="Calibri" panose="020F0502020204030204" pitchFamily="34" charset="0"/>
              </a:rPr>
              <a:t>μεσ</a:t>
            </a:r>
            <a:r>
              <a:rPr lang="el-GR" altLang="el-GR" sz="1800" dirty="0">
                <a:latin typeface="Calibri" panose="020F0502020204030204" pitchFamily="34" charset="0"/>
              </a:rPr>
              <a:t>' στην ιστορία, όταν έλειψαν οι γεωγραφικές προϋποθέσεις και οι πολιτικές εγγυήσεις για τη λαϊκή τους ενότητα. </a:t>
            </a:r>
          </a:p>
        </p:txBody>
      </p:sp>
    </p:spTree>
    <p:extLst>
      <p:ext uri="{BB962C8B-B14F-4D97-AF65-F5344CB8AC3E}">
        <p14:creationId xmlns:p14="http://schemas.microsoft.com/office/powerpoint/2010/main" val="2117646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latin typeface="Calibri" panose="020F0502020204030204" pitchFamily="34" charset="0"/>
              </a:rPr>
              <a:t>Προφήτες </a:t>
            </a:r>
            <a:r>
              <a:rPr lang="el-GR" altLang="el-GR" dirty="0">
                <a:latin typeface="Calibri" panose="020F0502020204030204" pitchFamily="34" charset="0"/>
              </a:rPr>
              <a:t>(Π. Κανελλόπουλος</a:t>
            </a:r>
            <a:r>
              <a:rPr lang="el-GR" altLang="el-GR" dirty="0" smtClean="0">
                <a:latin typeface="Calibri" panose="020F0502020204030204" pitchFamily="34" charset="0"/>
              </a:rPr>
              <a:t>) [3]</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Calibri" panose="020F0502020204030204" pitchFamily="34" charset="0"/>
              </a:rPr>
              <a:t>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a:t>
            </a:r>
            <a:r>
              <a:rPr lang="el-GR" altLang="el-GR" sz="1800" dirty="0" err="1">
                <a:latin typeface="Calibri" panose="020F0502020204030204" pitchFamily="34" charset="0"/>
              </a:rPr>
              <a:t>Άνθεξαν</a:t>
            </a:r>
            <a:r>
              <a:rPr lang="el-GR" altLang="el-GR" sz="1800" dirty="0">
                <a:latin typeface="Calibri" panose="020F0502020204030204" pitchFamily="34" charset="0"/>
              </a:rPr>
              <a:t> στους πιο σκληρούς και βίαιους διωγμούς και σε κάτι άλλο ακόμα που είναι χειρότερο κι' από το πυρ κι' από τον </a:t>
            </a:r>
            <a:r>
              <a:rPr lang="el-GR" altLang="el-GR" sz="1800" dirty="0" err="1">
                <a:latin typeface="Calibri" panose="020F0502020204030204" pitchFamily="34" charset="0"/>
              </a:rPr>
              <a:t>σίδηρον</a:t>
            </a:r>
            <a:r>
              <a:rPr lang="el-GR" altLang="el-GR" sz="1800" dirty="0">
                <a:latin typeface="Calibri" panose="020F0502020204030204" pitchFamily="34" charset="0"/>
              </a:rPr>
              <a:t>: στην περιφρόνηση. 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a:t>
            </a:r>
            <a:r>
              <a:rPr lang="el-GR" altLang="el-GR" sz="1800" dirty="0" smtClean="0">
                <a:latin typeface="Calibri" panose="020F0502020204030204" pitchFamily="34" charset="0"/>
              </a:rPr>
              <a:t>. Η </a:t>
            </a:r>
            <a:r>
              <a:rPr lang="el-GR" altLang="el-GR" sz="1800" dirty="0">
                <a:latin typeface="Calibri" panose="020F0502020204030204" pitchFamily="34" charset="0"/>
              </a:rPr>
              <a:t>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a:t>
            </a:r>
            <a:r>
              <a:rPr lang="el-GR" altLang="el-GR" sz="1800" dirty="0" err="1">
                <a:latin typeface="Calibri" panose="020F0502020204030204" pitchFamily="34" charset="0"/>
              </a:rPr>
              <a:t>ενίκησαν</a:t>
            </a:r>
            <a:r>
              <a:rPr lang="el-GR" altLang="el-GR" sz="1800" dirty="0">
                <a:latin typeface="Calibri" panose="020F0502020204030204" pitchFamily="34" charset="0"/>
              </a:rPr>
              <a:t>. Ο Ισραήλ, αγνοώντας τους αιώνες, τους </a:t>
            </a:r>
            <a:r>
              <a:rPr lang="el-GR" altLang="el-GR" sz="1800" dirty="0" err="1">
                <a:latin typeface="Calibri" panose="020F0502020204030204" pitchFamily="34" charset="0"/>
              </a:rPr>
              <a:t>ενίκησε</a:t>
            </a:r>
            <a:r>
              <a:rPr lang="el-GR" altLang="el-GR" sz="1800" dirty="0">
                <a:latin typeface="Calibri" panose="020F0502020204030204" pitchFamily="34" charset="0"/>
              </a:rPr>
              <a:t>.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marL="0" indent="0">
              <a:buNone/>
            </a:pPr>
            <a:endParaRPr lang="el-GR" altLang="el-GR" sz="1800" b="1"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976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1742951"/>
            <a:ext cx="7772400" cy="1758057"/>
          </a:xfrm>
          <a:ln>
            <a:solidFill>
              <a:schemeClr val="tx1"/>
            </a:solidFill>
          </a:ln>
        </p:spPr>
        <p:txBody>
          <a:bodyPr/>
          <a:lstStyle/>
          <a:p>
            <a:r>
              <a:rPr lang="el-GR" b="1" dirty="0" smtClean="0">
                <a:solidFill>
                  <a:srgbClr val="5075BC"/>
                </a:solidFill>
              </a:rPr>
              <a:t>ΟΙ ΠΡΟΦΗΤΙΣΣΕΣ</a:t>
            </a:r>
            <a:endParaRPr lang="el-GR" altLang="el-GR" b="1" dirty="0">
              <a:solidFill>
                <a:srgbClr val="5075BC"/>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424" y="3356992"/>
            <a:ext cx="3368768" cy="29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360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latin typeface="Calibri" panose="020F0502020204030204" pitchFamily="34" charset="0"/>
              </a:rPr>
              <a:t>Προφήτες (Π. Κανελλόπουλος) </a:t>
            </a:r>
            <a:r>
              <a:rPr lang="el-GR" altLang="el-GR" dirty="0" smtClean="0">
                <a:latin typeface="Calibri" panose="020F0502020204030204" pitchFamily="34" charset="0"/>
              </a:rPr>
              <a:t>[4]</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Calibri" panose="020F0502020204030204" pitchFamily="34" charset="0"/>
              </a:rPr>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endParaRPr lang="el-GR" altLang="el-GR" sz="1800" dirty="0" smtClean="0">
              <a:latin typeface="Calibri" panose="020F0502020204030204" pitchFamily="34" charset="0"/>
            </a:endParaRPr>
          </a:p>
          <a:p>
            <a:pPr marL="0" indent="0">
              <a:buNone/>
            </a:pPr>
            <a:endParaRPr lang="el-GR" altLang="el-GR" sz="1800" dirty="0">
              <a:latin typeface="Calibri" panose="020F0502020204030204" pitchFamily="34" charset="0"/>
            </a:endParaRPr>
          </a:p>
          <a:p>
            <a:pPr marL="0" indent="0" algn="r">
              <a:buNone/>
            </a:pPr>
            <a:r>
              <a:rPr lang="el-GR" altLang="el-GR" sz="1800" b="1" dirty="0">
                <a:latin typeface="Calibri" panose="020F0502020204030204" pitchFamily="34" charset="0"/>
              </a:rPr>
              <a:t> ΧΡΟΝΙΚΑ . ΙΑΝΟΥΑΡΙΟΣ - ΦΕΒΡΟΥΑΡΙΟΣ 2010 </a:t>
            </a:r>
            <a:r>
              <a:rPr lang="de-DE" altLang="el-GR" sz="1800" b="1" dirty="0">
                <a:latin typeface="Calibri" panose="020F0502020204030204" pitchFamily="34" charset="0"/>
              </a:rPr>
              <a:t>http://www.kis.gr/files/225%20XRONIKA%20teliko.pdf</a:t>
            </a:r>
            <a:endParaRPr lang="el-GR" altLang="el-GR" sz="1800" b="1" dirty="0">
              <a:latin typeface="Calibri" panose="020F0502020204030204" pitchFamily="34" charset="0"/>
            </a:endParaRPr>
          </a:p>
        </p:txBody>
      </p:sp>
    </p:spTree>
    <p:extLst>
      <p:ext uri="{BB962C8B-B14F-4D97-AF65-F5344CB8AC3E}">
        <p14:creationId xmlns:p14="http://schemas.microsoft.com/office/powerpoint/2010/main" val="2437441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Α. Δεββώρα </a:t>
            </a:r>
          </a:p>
        </p:txBody>
      </p:sp>
      <p:sp>
        <p:nvSpPr>
          <p:cNvPr id="2" name="Θέση κειμένου 1"/>
          <p:cNvSpPr>
            <a:spLocks noGrp="1"/>
          </p:cNvSpPr>
          <p:nvPr>
            <p:ph type="body" idx="1"/>
          </p:nvPr>
        </p:nvSpPr>
        <p:spPr>
          <a:xfrm>
            <a:off x="4225551" y="1718270"/>
            <a:ext cx="4040188" cy="639762"/>
          </a:xfrm>
        </p:spPr>
        <p:txBody>
          <a:bodyPr>
            <a:noAutofit/>
          </a:bodyPr>
          <a:lstStyle/>
          <a:p>
            <a:r>
              <a:rPr lang="el-GR" sz="1800" dirty="0" smtClean="0"/>
              <a:t>Α. </a:t>
            </a:r>
            <a:r>
              <a:rPr lang="el-GR" sz="1800" dirty="0"/>
              <a:t>Δεββώρα  </a:t>
            </a:r>
            <a:r>
              <a:rPr lang="el-GR" sz="1600" b="0" i="1" dirty="0"/>
              <a:t>Κριτές </a:t>
            </a:r>
            <a:r>
              <a:rPr lang="el-GR" sz="1600" b="0" i="1" dirty="0" smtClean="0"/>
              <a:t>4-5</a:t>
            </a:r>
          </a:p>
          <a:p>
            <a:r>
              <a:rPr lang="el-GR" sz="1800" dirty="0" smtClean="0"/>
              <a:t>1107-1067 </a:t>
            </a:r>
            <a:r>
              <a:rPr lang="el-GR" sz="1800" dirty="0" err="1" smtClean="0"/>
              <a:t>π.Χ</a:t>
            </a:r>
            <a:endParaRPr lang="el-GR" sz="1800" dirty="0"/>
          </a:p>
        </p:txBody>
      </p:sp>
      <p:sp>
        <p:nvSpPr>
          <p:cNvPr id="4" name="Θέση περιεχομένου 3"/>
          <p:cNvSpPr>
            <a:spLocks noGrp="1"/>
          </p:cNvSpPr>
          <p:nvPr>
            <p:ph sz="quarter" idx="4"/>
          </p:nvPr>
        </p:nvSpPr>
        <p:spPr>
          <a:xfrm>
            <a:off x="4211961" y="2430040"/>
            <a:ext cx="4474840" cy="3519240"/>
          </a:xfrm>
        </p:spPr>
        <p:txBody>
          <a:bodyPr>
            <a:normAutofit/>
          </a:bodyPr>
          <a:lstStyle/>
          <a:p>
            <a:pPr marL="0" indent="0">
              <a:buNone/>
            </a:pPr>
            <a:r>
              <a:rPr lang="el-GR" altLang="el-GR" sz="2000" i="1" dirty="0" err="1"/>
              <a:t>καὶ</a:t>
            </a:r>
            <a:r>
              <a:rPr lang="el-GR" altLang="el-GR" sz="2000" i="1" dirty="0"/>
              <a:t> Δεββώρα </a:t>
            </a:r>
          </a:p>
          <a:p>
            <a:pPr marL="0" indent="0">
              <a:buNone/>
            </a:pPr>
            <a:r>
              <a:rPr lang="el-GR" altLang="el-GR" sz="2000" i="1" dirty="0" err="1"/>
              <a:t>γυνὴ</a:t>
            </a:r>
            <a:r>
              <a:rPr lang="el-GR" altLang="el-GR" sz="2000" i="1" dirty="0"/>
              <a:t> </a:t>
            </a:r>
            <a:r>
              <a:rPr lang="el-GR" altLang="el-GR" sz="2000" i="1" dirty="0" err="1"/>
              <a:t>προφῆτις</a:t>
            </a:r>
            <a:r>
              <a:rPr lang="el-GR" altLang="el-GR" sz="2000" i="1" dirty="0"/>
              <a:t> </a:t>
            </a:r>
          </a:p>
          <a:p>
            <a:pPr marL="0" indent="0">
              <a:buNone/>
            </a:pPr>
            <a:r>
              <a:rPr lang="el-GR" altLang="el-GR" sz="2000" i="1" dirty="0" err="1"/>
              <a:t>γυνὴ</a:t>
            </a:r>
            <a:r>
              <a:rPr lang="el-GR" altLang="el-GR" sz="2000" i="1" dirty="0"/>
              <a:t> </a:t>
            </a:r>
            <a:r>
              <a:rPr lang="el-GR" altLang="el-GR" sz="2000" i="1" dirty="0" err="1"/>
              <a:t>Λαφιδωθ</a:t>
            </a:r>
            <a:r>
              <a:rPr lang="el-GR" altLang="el-GR" sz="2000" i="1" dirty="0"/>
              <a:t> </a:t>
            </a:r>
          </a:p>
          <a:p>
            <a:pPr marL="0" indent="0">
              <a:buNone/>
            </a:pPr>
            <a:r>
              <a:rPr lang="el-GR" altLang="el-GR" sz="2000" i="1" dirty="0" err="1"/>
              <a:t>αὐτὴ</a:t>
            </a:r>
            <a:r>
              <a:rPr lang="el-GR" altLang="el-GR" sz="2000" i="1" dirty="0"/>
              <a:t> </a:t>
            </a:r>
            <a:r>
              <a:rPr lang="el-GR" altLang="el-GR" sz="2000" i="1" dirty="0" err="1"/>
              <a:t>ἔκρινεν</a:t>
            </a:r>
            <a:r>
              <a:rPr lang="el-GR" altLang="el-GR" sz="2000" i="1" dirty="0"/>
              <a:t> </a:t>
            </a:r>
            <a:r>
              <a:rPr lang="el-GR" altLang="el-GR" sz="2000" i="1" dirty="0" err="1"/>
              <a:t>τὸν</a:t>
            </a:r>
            <a:r>
              <a:rPr lang="el-GR" altLang="el-GR" sz="2000" i="1" dirty="0"/>
              <a:t> </a:t>
            </a:r>
            <a:r>
              <a:rPr lang="el-GR" altLang="el-GR" sz="2000" i="1" dirty="0" err="1"/>
              <a:t>Ἰσραὴλ</a:t>
            </a:r>
            <a:r>
              <a:rPr lang="el-GR" altLang="el-GR" sz="2000" i="1" dirty="0"/>
              <a:t> </a:t>
            </a:r>
          </a:p>
          <a:p>
            <a:pPr marL="0" indent="0">
              <a:buNone/>
            </a:pPr>
            <a:r>
              <a:rPr lang="el-GR" altLang="el-GR" sz="2000" i="1" dirty="0" err="1"/>
              <a:t>ἐν</a:t>
            </a:r>
            <a:r>
              <a:rPr lang="el-GR" altLang="el-GR" sz="2000" i="1" dirty="0"/>
              <a:t> </a:t>
            </a:r>
            <a:r>
              <a:rPr lang="el-GR" altLang="el-GR" sz="2000" i="1" dirty="0" err="1"/>
              <a:t>τῷ</a:t>
            </a:r>
            <a:r>
              <a:rPr lang="el-GR" altLang="el-GR" sz="2000" i="1" dirty="0"/>
              <a:t> </a:t>
            </a:r>
            <a:r>
              <a:rPr lang="el-GR" altLang="el-GR" sz="2000" i="1" dirty="0" err="1"/>
              <a:t>καιρῷ</a:t>
            </a:r>
            <a:r>
              <a:rPr lang="el-GR" altLang="el-GR" sz="2000" i="1" dirty="0"/>
              <a:t> </a:t>
            </a:r>
            <a:r>
              <a:rPr lang="el-GR" altLang="el-GR" sz="2000" i="1" dirty="0" err="1" smtClean="0"/>
              <a:t>ἐκείνῳ</a:t>
            </a:r>
            <a:r>
              <a:rPr lang="el-GR" altLang="el-GR" sz="2000" i="1" dirty="0" smtClean="0"/>
              <a:t> </a:t>
            </a:r>
            <a:r>
              <a:rPr lang="en-US" altLang="el-GR" sz="2000" dirty="0" smtClean="0"/>
              <a:t>(4</a:t>
            </a:r>
            <a:r>
              <a:rPr lang="el-GR" altLang="el-GR" sz="2000" dirty="0" smtClean="0"/>
              <a:t>, </a:t>
            </a:r>
            <a:r>
              <a:rPr lang="en-US" altLang="el-GR" sz="2000" dirty="0" smtClean="0"/>
              <a:t>4 )</a:t>
            </a:r>
            <a:endParaRPr lang="el-GR" altLang="el-GR" sz="2000" dirty="0" smtClean="0"/>
          </a:p>
          <a:p>
            <a:pPr marL="0" indent="0">
              <a:buNone/>
            </a:pPr>
            <a:endParaRPr lang="el-GR" altLang="el-GR" sz="2000" dirty="0" smtClean="0"/>
          </a:p>
          <a:p>
            <a:pPr marL="0" indent="0">
              <a:buNone/>
            </a:pPr>
            <a:r>
              <a:rPr lang="el-GR" altLang="el-GR" sz="2000" dirty="0" smtClean="0"/>
              <a:t>* </a:t>
            </a:r>
            <a:r>
              <a:rPr lang="el-GR" altLang="el-GR" sz="2000" dirty="0"/>
              <a:t>Το όνομά της σημαίνει </a:t>
            </a:r>
            <a:r>
              <a:rPr lang="el-GR" altLang="el-GR" sz="2000" i="1" dirty="0"/>
              <a:t>μέλισσα</a:t>
            </a:r>
            <a:r>
              <a:rPr lang="el-GR" altLang="el-GR" sz="2000" dirty="0"/>
              <a:t>.</a:t>
            </a:r>
            <a:r>
              <a:rPr lang="en-US" altLang="el-GR" sz="2000" dirty="0"/>
              <a:t> </a:t>
            </a:r>
            <a:r>
              <a:rPr lang="el-GR" altLang="el-GR" sz="2000" dirty="0"/>
              <a:t>Είναι η 4</a:t>
            </a:r>
            <a:r>
              <a:rPr lang="el-GR" altLang="el-GR" sz="2000" baseline="30000" dirty="0"/>
              <a:t>η</a:t>
            </a:r>
            <a:r>
              <a:rPr lang="el-GR" altLang="el-GR" sz="2000" dirty="0"/>
              <a:t> Κριτής στον Ισραήλ.</a:t>
            </a:r>
          </a:p>
          <a:p>
            <a:pPr marL="0" indent="0">
              <a:buNone/>
            </a:pPr>
            <a:endParaRPr lang="el-GR" altLang="el-GR" sz="20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12268"/>
            <a:ext cx="2952328" cy="43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273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 </a:t>
            </a:r>
            <a:r>
              <a:rPr lang="el-GR" dirty="0" smtClean="0"/>
              <a:t>Δεββώρα [2]</a:t>
            </a:r>
            <a:endParaRPr lang="el-GR" dirty="0"/>
          </a:p>
        </p:txBody>
      </p:sp>
      <p:sp>
        <p:nvSpPr>
          <p:cNvPr id="5" name="Θέση περιεχομένου 4"/>
          <p:cNvSpPr>
            <a:spLocks noGrp="1"/>
          </p:cNvSpPr>
          <p:nvPr>
            <p:ph idx="1"/>
          </p:nvPr>
        </p:nvSpPr>
        <p:spPr/>
        <p:txBody>
          <a:bodyPr>
            <a:noAutofit/>
          </a:bodyPr>
          <a:lstStyle/>
          <a:p>
            <a:pPr>
              <a:spcBef>
                <a:spcPts val="600"/>
              </a:spcBef>
            </a:pPr>
            <a:r>
              <a:rPr lang="el-GR" altLang="el-GR" sz="1800" dirty="0"/>
              <a:t>Ενώ στις άλλες προφήτισσες και προφήτες δεν σημειώνεται ιδιαίτερα το φύλο τους, στη συγκεκριμένη δίπλα στο όνομά της </a:t>
            </a:r>
            <a:r>
              <a:rPr lang="el-GR" altLang="el-GR" sz="1800" dirty="0" err="1"/>
              <a:t>εξαίρεται</a:t>
            </a:r>
            <a:r>
              <a:rPr lang="el-GR" altLang="el-GR" sz="1800" dirty="0"/>
              <a:t> το γεγονός ότι είναι Γυναίκα – προφήτισσα.</a:t>
            </a:r>
          </a:p>
          <a:p>
            <a:pPr>
              <a:spcBef>
                <a:spcPts val="600"/>
              </a:spcBef>
            </a:pPr>
            <a:r>
              <a:rPr lang="el-GR" altLang="el-GR" sz="1800" dirty="0"/>
              <a:t> Αν και ήδη ο αρχιστράτηγος Ιησούς του </a:t>
            </a:r>
            <a:r>
              <a:rPr lang="el-GR" altLang="el-GR" sz="1800" dirty="0" err="1"/>
              <a:t>Ναυή</a:t>
            </a:r>
            <a:r>
              <a:rPr lang="el-GR" altLang="el-GR" sz="1800" dirty="0"/>
              <a:t> φέρει προφητικά χαρακτηριστικά, αφού το βιβλίο των Κριτών εντάσσεται στην ομάδα των </a:t>
            </a:r>
            <a:r>
              <a:rPr lang="el-GR" altLang="el-GR" sz="1800" b="1" i="1" dirty="0"/>
              <a:t>Προγενέστερων Προφητών </a:t>
            </a:r>
            <a:r>
              <a:rPr lang="el-GR" altLang="el-GR" sz="1800" dirty="0"/>
              <a:t>(Ιησούς </a:t>
            </a:r>
            <a:r>
              <a:rPr lang="el-GR" altLang="el-GR" sz="1800" dirty="0" err="1"/>
              <a:t>Ναυή</a:t>
            </a:r>
            <a:r>
              <a:rPr lang="el-GR" altLang="el-GR" sz="1800" dirty="0"/>
              <a:t> - Δ’ Βασιλειών), το συγκεκριμένο Πρόσωπο είναι το πρώτο που φέρει τον τίτλο </a:t>
            </a:r>
            <a:r>
              <a:rPr lang="el-GR" altLang="el-GR" sz="1800" i="1" dirty="0"/>
              <a:t>Προφήτης</a:t>
            </a:r>
            <a:r>
              <a:rPr lang="el-GR" altLang="el-GR" sz="1800" dirty="0"/>
              <a:t>!</a:t>
            </a:r>
          </a:p>
          <a:p>
            <a:pPr>
              <a:spcBef>
                <a:spcPts val="600"/>
              </a:spcBef>
            </a:pPr>
            <a:r>
              <a:rPr lang="el-GR" altLang="el-GR" sz="1800" dirty="0"/>
              <a:t>Μνημονεύεται και ο άντρας της </a:t>
            </a:r>
            <a:r>
              <a:rPr lang="el-GR" altLang="el-GR" sz="1800" b="1" i="1" dirty="0" err="1"/>
              <a:t>Λαφιδώθ</a:t>
            </a:r>
            <a:r>
              <a:rPr lang="el-GR" altLang="el-GR" sz="1800" b="1" i="1" dirty="0"/>
              <a:t> </a:t>
            </a:r>
            <a:r>
              <a:rPr lang="el-GR" altLang="el-GR" sz="1800" dirty="0"/>
              <a:t>που δεν μνημονεύεται και δεν παίζει κανένα ρόλο στο Κείμενο. Το όνομα σημαίνει </a:t>
            </a:r>
            <a:r>
              <a:rPr lang="el-GR" altLang="el-GR" sz="1800" i="1" dirty="0"/>
              <a:t>δαδιά</a:t>
            </a:r>
            <a:r>
              <a:rPr lang="el-GR" altLang="el-GR" sz="1800" dirty="0"/>
              <a:t>. Άρα Δεββώρα είναι η πύρινη γυναίκα που </a:t>
            </a:r>
            <a:r>
              <a:rPr lang="el-GR" altLang="el-GR" sz="1800" dirty="0" err="1"/>
              <a:t>διέπεται</a:t>
            </a:r>
            <a:r>
              <a:rPr lang="el-GR" altLang="el-GR" sz="1800" dirty="0"/>
              <a:t> από το </a:t>
            </a:r>
            <a:r>
              <a:rPr lang="el-GR" altLang="el-GR" sz="1800" i="1" dirty="0"/>
              <a:t>Πνεύμα</a:t>
            </a:r>
            <a:r>
              <a:rPr lang="el-GR" altLang="el-GR" sz="1800" dirty="0"/>
              <a:t>.</a:t>
            </a:r>
          </a:p>
          <a:p>
            <a:pPr>
              <a:spcBef>
                <a:spcPts val="600"/>
              </a:spcBef>
            </a:pPr>
            <a:r>
              <a:rPr lang="el-GR" altLang="el-GR" sz="1800" dirty="0"/>
              <a:t>Η </a:t>
            </a:r>
            <a:r>
              <a:rPr lang="el-GR" altLang="el-GR" sz="1800" i="1" dirty="0"/>
              <a:t>Δεββώρα</a:t>
            </a:r>
            <a:r>
              <a:rPr lang="el-GR" altLang="el-GR" sz="1800" dirty="0"/>
              <a:t> συνδέεται ετυμολογικά με τον </a:t>
            </a:r>
            <a:r>
              <a:rPr lang="el-GR" altLang="el-GR" sz="1800" i="1" dirty="0"/>
              <a:t>λόγο</a:t>
            </a:r>
            <a:r>
              <a:rPr lang="el-GR" altLang="el-GR" sz="1800" dirty="0"/>
              <a:t> (</a:t>
            </a:r>
            <a:r>
              <a:rPr lang="en-US" altLang="el-GR" sz="1800" dirty="0" err="1"/>
              <a:t>dabar</a:t>
            </a:r>
            <a:r>
              <a:rPr lang="en-US" altLang="el-GR" sz="1800" dirty="0"/>
              <a:t>)</a:t>
            </a:r>
            <a:r>
              <a:rPr lang="el-GR" altLang="el-GR" sz="1800" dirty="0"/>
              <a:t>. Ως γυναίκα του λόγου δρα στην κρίσιμη εποχή της που χαρακτηρίζεται από μια προοδευτική παρακμή, αποφασιστικά, με διαύγεια και με στόχο.</a:t>
            </a:r>
          </a:p>
          <a:p>
            <a:pPr>
              <a:spcBef>
                <a:spcPts val="600"/>
              </a:spcBef>
            </a:pPr>
            <a:r>
              <a:rPr lang="el-GR" altLang="el-GR" sz="1800" dirty="0"/>
              <a:t>Στο τραγούδι στο οποίο ξεσπά μετά τη νίκη προσδιορίζεται ως </a:t>
            </a:r>
            <a:r>
              <a:rPr lang="el-GR" altLang="el-GR" sz="1800" b="1" i="1" dirty="0"/>
              <a:t>μητέρα του Ισραήλ </a:t>
            </a:r>
            <a:r>
              <a:rPr lang="el-GR" altLang="el-GR" sz="1800" dirty="0"/>
              <a:t>(5, 7). Η εμπειρία της απελευθέρωσης μετασχηματίζεται σε υμνητική θεολογία! Ο όρος </a:t>
            </a:r>
            <a:r>
              <a:rPr lang="el-GR" altLang="el-GR" sz="1800" i="1" dirty="0"/>
              <a:t>θεολογία</a:t>
            </a:r>
            <a:r>
              <a:rPr lang="el-GR" altLang="el-GR" sz="1800" dirty="0"/>
              <a:t> όντως </a:t>
            </a:r>
            <a:r>
              <a:rPr lang="el-GR" altLang="el-GR" sz="1800" dirty="0" err="1"/>
              <a:t>πρωτοχρησιμοποιήθηκε</a:t>
            </a:r>
            <a:r>
              <a:rPr lang="el-GR" altLang="el-GR" sz="1800" dirty="0"/>
              <a:t> σε συνδυασμό με την ποίηση!</a:t>
            </a:r>
          </a:p>
        </p:txBody>
      </p:sp>
    </p:spTree>
    <p:extLst>
      <p:ext uri="{BB962C8B-B14F-4D97-AF65-F5344CB8AC3E}">
        <p14:creationId xmlns:p14="http://schemas.microsoft.com/office/powerpoint/2010/main" val="1128229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Ι. Βιβλίο των κριτών</a:t>
            </a:r>
            <a:endParaRPr lang="el-GR" dirty="0"/>
          </a:p>
        </p:txBody>
      </p:sp>
      <p:sp>
        <p:nvSpPr>
          <p:cNvPr id="5" name="Θέση περιεχομένου 4"/>
          <p:cNvSpPr>
            <a:spLocks noGrp="1"/>
          </p:cNvSpPr>
          <p:nvPr>
            <p:ph idx="1"/>
          </p:nvPr>
        </p:nvSpPr>
        <p:spPr/>
        <p:txBody>
          <a:bodyPr>
            <a:noAutofit/>
          </a:bodyPr>
          <a:lstStyle/>
          <a:p>
            <a:r>
              <a:rPr lang="el-GR" sz="1800" dirty="0"/>
              <a:t>Είναι η μοναδική γυναίκα στο βιβλίο των Κριτών. Είναι η εποχή που δεν υπάρχει βασιλιάς στον Ισραήλ αλλά μόνον ο Θεός. Επαναλαμβάνεται ένα διηνεκές </a:t>
            </a:r>
            <a:r>
              <a:rPr lang="el-GR" sz="1800" dirty="0" err="1"/>
              <a:t>Déjà</a:t>
            </a:r>
            <a:r>
              <a:rPr lang="el-GR" sz="1800" dirty="0"/>
              <a:t> </a:t>
            </a:r>
            <a:r>
              <a:rPr lang="el-GR" sz="1800" dirty="0" err="1"/>
              <a:t>vu</a:t>
            </a:r>
            <a:r>
              <a:rPr lang="el-GR" sz="1800" dirty="0"/>
              <a:t>. Ο λαός απομακρύνεται από τον Κύριό του και «εισπράττει τα </a:t>
            </a:r>
            <a:r>
              <a:rPr lang="el-GR" sz="1800" dirty="0" err="1"/>
              <a:t>οψώνια</a:t>
            </a:r>
            <a:r>
              <a:rPr lang="el-GR" sz="1800" dirty="0"/>
              <a:t>». Ο Κύριος στέλνει χαρισματικές μορφές παρότι παρατηρείται μια προοδευτική παρακμή με αποκορύφωμα τα τελευταία κεφ. του βιβλίου. Στους Κριτές εναλλάσσονται ιστορίες με λαούς αλλά και πρόσωπα/ήρωες και </a:t>
            </a:r>
            <a:r>
              <a:rPr lang="el-GR" sz="1800" dirty="0" err="1"/>
              <a:t>ηρωίδες</a:t>
            </a:r>
            <a:r>
              <a:rPr lang="el-GR" sz="1800" dirty="0"/>
              <a:t>. Κρίνω (</a:t>
            </a:r>
            <a:r>
              <a:rPr lang="el-GR" sz="1800" dirty="0" err="1"/>
              <a:t>shaphat</a:t>
            </a:r>
            <a:r>
              <a:rPr lang="el-GR" sz="1800" dirty="0"/>
              <a:t>) στα εβραϊκά σημαίνει και κυβερνώ και ενεργώ χάριν του αδυνάτου.</a:t>
            </a:r>
          </a:p>
          <a:p>
            <a:r>
              <a:rPr lang="el-GR" sz="1800" dirty="0"/>
              <a:t> Αποδεικνύεται έτσι το πώς ο Θεός παρεμβαίνει σε εποχές Κρίσης και αντιστρέφει τα δεδομένα υπέρ του καταδυναστευόμενου λαού Του.</a:t>
            </a:r>
          </a:p>
          <a:p>
            <a:r>
              <a:rPr lang="el-GR" sz="1800" dirty="0"/>
              <a:t>Πρόκειται για Ιστορίες ενάντια στο φόβο και το άγχος ενώπιον  εχθρικών Υπερδυνάμεων. Μεταγγίζουν ελπίδα στη </a:t>
            </a:r>
            <a:r>
              <a:rPr lang="el-GR" sz="1800" dirty="0" err="1"/>
              <a:t>σώζουσα</a:t>
            </a:r>
            <a:r>
              <a:rPr lang="el-GR" sz="1800" dirty="0"/>
              <a:t> βοήθεια και Παρουσία του Θεού της ελευθερίας.</a:t>
            </a:r>
          </a:p>
          <a:p>
            <a:r>
              <a:rPr lang="el-GR" sz="1800" dirty="0"/>
              <a:t>Η Δεββώρα έχει κοινωνία με τον Θεό (έστω αν και δεν μνημονεύεται κάποια ιδιαίτερη κλήση), βεβαιώνει για την συνδρομή Του, και δίνει τη φωνή Του σε Αυτόν, αποφασίζει πότε είναι καιρός δράσης. Δεν μνημονεύονται γι’ αυτήν σκάνδαλα (όπως π.χ. με τον Δαυίδ) ή ηθικά παραπτώματα (όπως με τον Σαμψών).</a:t>
            </a:r>
          </a:p>
        </p:txBody>
      </p:sp>
    </p:spTree>
    <p:extLst>
      <p:ext uri="{BB962C8B-B14F-4D97-AF65-F5344CB8AC3E}">
        <p14:creationId xmlns:p14="http://schemas.microsoft.com/office/powerpoint/2010/main" val="574407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endParaRPr lang="el-GR" dirty="0"/>
          </a:p>
        </p:txBody>
      </p:sp>
      <p:sp>
        <p:nvSpPr>
          <p:cNvPr id="4" name="Θέση περιεχομένου 3"/>
          <p:cNvSpPr>
            <a:spLocks noGrp="1"/>
          </p:cNvSpPr>
          <p:nvPr>
            <p:ph sz="quarter" idx="4"/>
          </p:nvPr>
        </p:nvSpPr>
        <p:spPr>
          <a:xfrm>
            <a:off x="2699792" y="1484784"/>
            <a:ext cx="5987009" cy="4608512"/>
          </a:xfrm>
        </p:spPr>
        <p:txBody>
          <a:bodyPr>
            <a:noAutofit/>
          </a:bodyPr>
          <a:lstStyle/>
          <a:p>
            <a:pPr>
              <a:buFont typeface="+mj-lt"/>
              <a:buAutoNum type="arabicPeriod"/>
            </a:pPr>
            <a:r>
              <a:rPr lang="el-GR" sz="1800" dirty="0"/>
              <a:t>Ο </a:t>
            </a:r>
            <a:r>
              <a:rPr lang="el-GR" sz="1800" dirty="0" err="1"/>
              <a:t>Χανααναίος</a:t>
            </a:r>
            <a:r>
              <a:rPr lang="el-GR" sz="1800" dirty="0"/>
              <a:t> στρατηγός </a:t>
            </a:r>
            <a:r>
              <a:rPr lang="el-GR" sz="1800" dirty="0" err="1"/>
              <a:t>Σίσερα</a:t>
            </a:r>
            <a:r>
              <a:rPr lang="el-GR" sz="1800" dirty="0"/>
              <a:t> 20 χρόνια καταπιέζει τους γιους και τις θυγατέρες του Ισραήλ με βία σωματική και ψυχική. Αυτοί κραυγάζουν στον Θεό και απευθύνονται στη Δεββώρα που κάθεται κάτω από φοίνικα και κρίνει.</a:t>
            </a:r>
          </a:p>
          <a:p>
            <a:pPr>
              <a:buFont typeface="+mj-lt"/>
              <a:buAutoNum type="arabicPeriod"/>
            </a:pPr>
            <a:r>
              <a:rPr lang="el-GR" sz="1800" dirty="0"/>
              <a:t>Αυτή καλεί τον </a:t>
            </a:r>
            <a:r>
              <a:rPr lang="el-GR" sz="1800" dirty="0" err="1"/>
              <a:t>Βαράκ</a:t>
            </a:r>
            <a:r>
              <a:rPr lang="el-GR" sz="1800" dirty="0"/>
              <a:t>, τον μελλοντικό αρχιστράτηγο. Εκείνος δεν θέλει να πολεμήσει με τον </a:t>
            </a:r>
            <a:r>
              <a:rPr lang="el-GR" sz="1800" dirty="0" err="1"/>
              <a:t>Σίσερα</a:t>
            </a:r>
            <a:r>
              <a:rPr lang="el-GR" sz="1800" dirty="0"/>
              <a:t> στο όρος </a:t>
            </a:r>
            <a:r>
              <a:rPr lang="el-GR" sz="1800" dirty="0" err="1"/>
              <a:t>Θαβώρ</a:t>
            </a:r>
            <a:r>
              <a:rPr lang="el-GR" sz="1800" dirty="0"/>
              <a:t> χωρίς τη Δεββώρα.  Εκείνη του απαντά: Θα έλθω. Η εκστρατεία σου όμως αυτή δεν θα φέρει δόξα σ’ εσένα, διότι ο Κύριος θα παραδώσει το </a:t>
            </a:r>
            <a:r>
              <a:rPr lang="el-GR" sz="1800" dirty="0" err="1"/>
              <a:t>Σίσερα</a:t>
            </a:r>
            <a:r>
              <a:rPr lang="el-GR" sz="1800" dirty="0"/>
              <a:t> σε μια γυναίκα! </a:t>
            </a:r>
          </a:p>
          <a:p>
            <a:pPr>
              <a:buFont typeface="+mj-lt"/>
              <a:buAutoNum type="arabicPeriod"/>
            </a:pPr>
            <a:r>
              <a:rPr lang="el-GR" sz="1800" dirty="0"/>
              <a:t>Πηγαίνουν στο χείμαρρο </a:t>
            </a:r>
            <a:r>
              <a:rPr lang="el-GR" sz="1800" dirty="0" err="1"/>
              <a:t>Κισόν</a:t>
            </a:r>
            <a:r>
              <a:rPr lang="el-GR" sz="1800" dirty="0"/>
              <a:t> μαζί με στρατό 10.000 ανδρών και ο Κύριος προκαλεί σύγχυση στο </a:t>
            </a:r>
            <a:r>
              <a:rPr lang="el-GR" sz="1800" dirty="0" err="1"/>
              <a:t>Σίσερα</a:t>
            </a:r>
            <a:r>
              <a:rPr lang="el-GR" sz="1800" dirty="0"/>
              <a:t>, τις άμαξες και το στρατό του.</a:t>
            </a:r>
          </a:p>
          <a:p>
            <a:pPr>
              <a:buFont typeface="+mj-lt"/>
              <a:buAutoNum type="arabicPeriod"/>
            </a:pPr>
            <a:r>
              <a:rPr lang="el-GR" sz="1800" dirty="0"/>
              <a:t>Η Δεββώρα όπως και η </a:t>
            </a:r>
            <a:r>
              <a:rPr lang="el-GR" sz="1800" dirty="0" err="1"/>
              <a:t>Μιριάμ</a:t>
            </a:r>
            <a:r>
              <a:rPr lang="el-GR" sz="1800" dirty="0"/>
              <a:t> μετά τη θαυμαστή διάβαση της Ερυθράς Θαλάσσης και τον καταποντισμό της Υπερδύναμης, δοξάζει τη δύναμη του </a:t>
            </a:r>
            <a:r>
              <a:rPr lang="el-GR" sz="1800" dirty="0" err="1"/>
              <a:t>Γιαχβέ</a:t>
            </a:r>
            <a:r>
              <a:rPr lang="el-GR" sz="1800" dirty="0"/>
              <a:t>!</a:t>
            </a:r>
          </a:p>
          <a:p>
            <a:pPr>
              <a:buFont typeface="+mj-lt"/>
              <a:buAutoNum type="arabicPeriod"/>
            </a:pPr>
            <a:r>
              <a:rPr lang="el-GR" sz="1800" dirty="0"/>
              <a:t>Δεν δίστασε να δράσει δυναμικά υπέρ των αδυνάτων.</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8" y="1556793"/>
            <a:ext cx="2175024"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2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Calibri" panose="020F0502020204030204" pitchFamily="34" charset="0"/>
              </a:rPr>
              <a:t>Τελικά όντως ο δυνάστης </a:t>
            </a:r>
            <a:r>
              <a:rPr lang="el-GR" altLang="el-GR" sz="1800" dirty="0" err="1">
                <a:latin typeface="Calibri" panose="020F0502020204030204" pitchFamily="34" charset="0"/>
              </a:rPr>
              <a:t>Σίσερα</a:t>
            </a:r>
            <a:r>
              <a:rPr lang="el-GR" altLang="el-GR" sz="1800" dirty="0">
                <a:latin typeface="Calibri" panose="020F0502020204030204" pitchFamily="34" charset="0"/>
              </a:rPr>
              <a:t> εγκατέλειψε τη μάχη, καταφεύγοντας στο σπίτι του υποτιθέμενου φίλου του </a:t>
            </a:r>
            <a:r>
              <a:rPr lang="el-GR" altLang="el-GR" sz="1800" dirty="0" err="1">
                <a:latin typeface="Calibri" panose="020F0502020204030204" pitchFamily="34" charset="0"/>
              </a:rPr>
              <a:t>Χέβερ</a:t>
            </a:r>
            <a:r>
              <a:rPr lang="el-GR" altLang="el-GR" sz="1800" dirty="0">
                <a:latin typeface="Calibri" panose="020F0502020204030204" pitchFamily="34" charset="0"/>
              </a:rPr>
              <a:t> του </a:t>
            </a:r>
            <a:r>
              <a:rPr lang="el-GR" altLang="el-GR" sz="1800" dirty="0" err="1">
                <a:latin typeface="Calibri" panose="020F0502020204030204" pitchFamily="34" charset="0"/>
              </a:rPr>
              <a:t>Χαναναίου</a:t>
            </a:r>
            <a:r>
              <a:rPr lang="el-GR" altLang="el-GR" sz="1800" dirty="0">
                <a:latin typeface="Calibri" panose="020F0502020204030204" pitchFamily="34" charset="0"/>
              </a:rPr>
              <a:t> που όμως απουσίαζε. Τον υποδέχτηκε η γυναίκα του </a:t>
            </a:r>
            <a:r>
              <a:rPr lang="el-GR" altLang="el-GR" sz="1800" dirty="0" err="1">
                <a:latin typeface="Calibri" panose="020F0502020204030204" pitchFamily="34" charset="0"/>
              </a:rPr>
              <a:t>Ιαέλ</a:t>
            </a:r>
            <a:r>
              <a:rPr lang="el-GR" altLang="el-GR" sz="1800" dirty="0">
                <a:latin typeface="Calibri" panose="020F0502020204030204" pitchFamily="34" charset="0"/>
              </a:rPr>
              <a:t> στη σκηνή της  και τελικά τον σκότωσε με ένα πάσσαλο αυτής. Έτσι όντως η δόξα της συντριβής του ανήκει σε γυναίκα όπως προφήτεψε η Δεββώρα</a:t>
            </a:r>
            <a:r>
              <a:rPr lang="el-GR" altLang="el-GR" sz="1800" dirty="0" smtClean="0">
                <a:latin typeface="Calibri" panose="020F0502020204030204" pitchFamily="34" charset="0"/>
              </a:rPr>
              <a:t>.</a:t>
            </a:r>
            <a:endParaRPr lang="el-GR" altLang="el-GR" sz="1800" dirty="0">
              <a:latin typeface="Calibri" panose="020F0502020204030204" pitchFamily="34" charset="0"/>
            </a:endParaRPr>
          </a:p>
          <a:p>
            <a:pPr marL="0" indent="0">
              <a:buNone/>
            </a:pPr>
            <a:r>
              <a:rPr lang="el-GR" altLang="el-GR" sz="1800" dirty="0">
                <a:latin typeface="Calibri" panose="020F0502020204030204" pitchFamily="34" charset="0"/>
              </a:rPr>
              <a:t>Και στην περίπτωση της χήρας </a:t>
            </a:r>
            <a:r>
              <a:rPr lang="el-GR" altLang="el-GR" sz="1800" b="1" i="1" dirty="0">
                <a:latin typeface="Calibri" panose="020F0502020204030204" pitchFamily="34" charset="0"/>
              </a:rPr>
              <a:t>Ιουδ</a:t>
            </a:r>
            <a:r>
              <a:rPr lang="el-GR" altLang="el-GR" sz="1800" b="1" dirty="0">
                <a:latin typeface="Calibri" panose="020F0502020204030204" pitchFamily="34" charset="0"/>
              </a:rPr>
              <a:t>ίθ</a:t>
            </a:r>
            <a:r>
              <a:rPr lang="el-GR" altLang="el-GR" sz="1800" dirty="0">
                <a:latin typeface="Calibri" panose="020F0502020204030204" pitchFamily="34" charset="0"/>
              </a:rPr>
              <a:t> (που το όνομά της </a:t>
            </a:r>
            <a:r>
              <a:rPr lang="el-GR" altLang="el-GR" sz="1800" i="1" dirty="0">
                <a:latin typeface="Calibri" panose="020F0502020204030204" pitchFamily="34" charset="0"/>
              </a:rPr>
              <a:t>συμπυκνώνει</a:t>
            </a:r>
            <a:r>
              <a:rPr lang="el-GR" altLang="el-GR" sz="1800" dirty="0">
                <a:latin typeface="Calibri" panose="020F0502020204030204" pitchFamily="34" charset="0"/>
              </a:rPr>
              <a:t> τους </a:t>
            </a:r>
            <a:r>
              <a:rPr lang="el-GR" altLang="el-GR" sz="1800" i="1" dirty="0">
                <a:latin typeface="Calibri" panose="020F0502020204030204" pitchFamily="34" charset="0"/>
              </a:rPr>
              <a:t>Ιουδαί</a:t>
            </a:r>
            <a:r>
              <a:rPr lang="el-GR" altLang="el-GR" sz="1800" dirty="0">
                <a:latin typeface="Calibri" panose="020F0502020204030204" pitchFamily="34" charset="0"/>
              </a:rPr>
              <a:t>ους), όταν ο στρατηλάτης </a:t>
            </a:r>
            <a:r>
              <a:rPr lang="el-GR" altLang="el-GR" sz="1800" dirty="0" err="1">
                <a:latin typeface="Calibri" panose="020F0502020204030204" pitchFamily="34" charset="0"/>
              </a:rPr>
              <a:t>Ολοφέρνης</a:t>
            </a:r>
            <a:r>
              <a:rPr lang="el-GR" altLang="el-GR" sz="1800" dirty="0">
                <a:latin typeface="Calibri" panose="020F0502020204030204" pitchFamily="34" charset="0"/>
              </a:rPr>
              <a:t> επιχειρεί να κατακτήσει εξ ονόματος του </a:t>
            </a:r>
            <a:r>
              <a:rPr lang="el-GR" altLang="el-GR" sz="1800" dirty="0" err="1">
                <a:latin typeface="Calibri" panose="020F0502020204030204" pitchFamily="34" charset="0"/>
              </a:rPr>
              <a:t>Ναβουχοδονόσορα</a:t>
            </a:r>
            <a:r>
              <a:rPr lang="el-GR" altLang="el-GR" sz="1800" dirty="0">
                <a:latin typeface="Calibri" panose="020F0502020204030204" pitchFamily="34" charset="0"/>
              </a:rPr>
              <a:t>, με τα ασσυριακά στρατεύματα τη «Δύση» και οι </a:t>
            </a:r>
            <a:r>
              <a:rPr lang="el-GR" altLang="el-GR" sz="1800" dirty="0" err="1">
                <a:latin typeface="Calibri" panose="020F0502020204030204" pitchFamily="34" charset="0"/>
              </a:rPr>
              <a:t>πολιορκημένοι</a:t>
            </a:r>
            <a:r>
              <a:rPr lang="el-GR" altLang="el-GR" sz="1800" dirty="0">
                <a:latin typeface="Calibri" panose="020F0502020204030204" pitchFamily="34" charset="0"/>
              </a:rPr>
              <a:t> πλέον του ενός μηνός άνδρες του χωριού </a:t>
            </a:r>
            <a:r>
              <a:rPr lang="el-GR" altLang="el-GR" sz="1800" dirty="0" err="1">
                <a:latin typeface="Calibri" panose="020F0502020204030204" pitchFamily="34" charset="0"/>
              </a:rPr>
              <a:t>Βαιτούλια</a:t>
            </a:r>
            <a:r>
              <a:rPr lang="el-GR" altLang="el-GR" sz="1800" dirty="0">
                <a:latin typeface="Calibri" panose="020F0502020204030204" pitchFamily="34" charset="0"/>
              </a:rPr>
              <a:t> αποκάμνουν. Η ίδια επιλέγει τη δράση με κίνδυνο να «αμαρτήσει». Βγαίνει από το πλαίσιο της οικίας της και εισέρχεται στο στρατόπεδο  εκείνου που ήθελε να κατακτά με βία χώρες αλλά και το γυναικείο σώμα. Μιμείται τη Δεββώρα, το Δαυίδ και στη σκηνή του κατακτητή τον σκοτώνει με το ίδιο του το μαχαίρι. Τελικά ο Κύριος των καταπιεσμένων και των αδυνάτων αποδεικνύεται ότι είναι Αυτός </a:t>
            </a:r>
            <a:r>
              <a:rPr lang="el-GR" altLang="el-GR" sz="1800" i="1" dirty="0">
                <a:latin typeface="Calibri" panose="020F0502020204030204" pitchFamily="34" charset="0"/>
              </a:rPr>
              <a:t>που συντρίβει (και δεν διεξάγει) πολέμους</a:t>
            </a:r>
            <a:r>
              <a:rPr lang="el-GR" altLang="el-GR" sz="1800" dirty="0">
                <a:latin typeface="Calibri" panose="020F0502020204030204" pitchFamily="34" charset="0"/>
              </a:rPr>
              <a:t> (Ιουδίθ  9, 7. 16, 2)!</a:t>
            </a:r>
          </a:p>
        </p:txBody>
      </p:sp>
    </p:spTree>
    <p:extLst>
      <p:ext uri="{BB962C8B-B14F-4D97-AF65-F5344CB8AC3E}">
        <p14:creationId xmlns:p14="http://schemas.microsoft.com/office/powerpoint/2010/main" val="2653441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Β. </a:t>
            </a:r>
            <a:r>
              <a:rPr lang="el-GR" dirty="0" err="1" smtClean="0"/>
              <a:t>Μίριαμ</a:t>
            </a:r>
            <a:r>
              <a:rPr lang="el-GR" dirty="0" smtClean="0"/>
              <a:t> - </a:t>
            </a:r>
            <a:r>
              <a:rPr lang="el-GR" dirty="0" err="1" smtClean="0"/>
              <a:t>Μαριάμ</a:t>
            </a:r>
            <a:endParaRPr lang="el-GR" dirty="0"/>
          </a:p>
        </p:txBody>
      </p:sp>
      <p:sp>
        <p:nvSpPr>
          <p:cNvPr id="5" name="Θέση περιεχομένου 4"/>
          <p:cNvSpPr>
            <a:spLocks noGrp="1"/>
          </p:cNvSpPr>
          <p:nvPr>
            <p:ph idx="1"/>
          </p:nvPr>
        </p:nvSpPr>
        <p:spPr>
          <a:xfrm>
            <a:off x="4067944" y="1556792"/>
            <a:ext cx="4625812" cy="4525963"/>
          </a:xfrm>
        </p:spPr>
        <p:txBody>
          <a:bodyPr>
            <a:noAutofit/>
          </a:bodyPr>
          <a:lstStyle/>
          <a:p>
            <a:pPr marL="0" indent="0">
              <a:buNone/>
            </a:pPr>
            <a:r>
              <a:rPr lang="el-GR" altLang="el-GR" sz="2000" dirty="0"/>
              <a:t>ΕΒΡ</a:t>
            </a:r>
            <a:r>
              <a:rPr lang="de-DE" altLang="el-GR" sz="2000" dirty="0">
                <a:hlinkClick r:id="rId3" tooltip="Hebräische Sprache"/>
              </a:rPr>
              <a:t>.</a:t>
            </a:r>
            <a:r>
              <a:rPr lang="de-DE" altLang="el-GR" sz="2000" dirty="0"/>
              <a:t> ‏</a:t>
            </a:r>
            <a:r>
              <a:rPr lang="he-IL" altLang="el-GR" sz="2000" dirty="0"/>
              <a:t>מִרְיָם; </a:t>
            </a:r>
            <a:r>
              <a:rPr lang="el-GR" altLang="el-GR" sz="2000" dirty="0"/>
              <a:t> </a:t>
            </a:r>
            <a:r>
              <a:rPr lang="el-GR" altLang="el-GR" sz="2000" dirty="0" smtClean="0"/>
              <a:t> Αραβ</a:t>
            </a:r>
            <a:r>
              <a:rPr lang="el-GR" altLang="el-GR" sz="2000" dirty="0"/>
              <a:t>.</a:t>
            </a:r>
            <a:r>
              <a:rPr lang="de-DE" altLang="el-GR" sz="2000" dirty="0"/>
              <a:t> ‏</a:t>
            </a:r>
            <a:r>
              <a:rPr lang="ar-AE" altLang="el-GR" sz="2000" dirty="0"/>
              <a:t>مریم یاغی‎</a:t>
            </a:r>
            <a:endParaRPr lang="el-GR" altLang="el-GR" sz="2000" dirty="0"/>
          </a:p>
          <a:p>
            <a:pPr marL="0" indent="0">
              <a:buNone/>
            </a:pPr>
            <a:r>
              <a:rPr lang="el-GR" altLang="el-GR" sz="2000" dirty="0">
                <a:solidFill>
                  <a:srgbClr val="000000"/>
                </a:solidFill>
              </a:rPr>
              <a:t>Στους περισσότερους είναι γνωστή ως </a:t>
            </a:r>
            <a:r>
              <a:rPr lang="el-GR" altLang="el-GR" sz="2000" b="1" i="1" dirty="0">
                <a:solidFill>
                  <a:srgbClr val="000000"/>
                </a:solidFill>
              </a:rPr>
              <a:t>αδελφή του Μωυσή </a:t>
            </a:r>
            <a:r>
              <a:rPr lang="el-GR" altLang="el-GR" sz="2000" dirty="0">
                <a:solidFill>
                  <a:srgbClr val="000000"/>
                </a:solidFill>
              </a:rPr>
              <a:t>και όχι ως προφήτισσα. Το πώς έγινε προφήτης και γιατί ήταν παραμένει μέχρι σήμερα ΜΥΣΤΗΡΙΟ</a:t>
            </a:r>
            <a:r>
              <a:rPr lang="el-GR" altLang="el-GR" sz="2000" dirty="0" smtClean="0">
                <a:solidFill>
                  <a:srgbClr val="000000"/>
                </a:solidFill>
              </a:rPr>
              <a:t>!</a:t>
            </a:r>
          </a:p>
          <a:p>
            <a:pPr marL="0" indent="0">
              <a:buNone/>
            </a:pPr>
            <a:endParaRPr lang="el-GR" altLang="el-GR" sz="2000" dirty="0" smtClean="0"/>
          </a:p>
          <a:p>
            <a:pPr marL="0" indent="0">
              <a:buNone/>
            </a:pPr>
            <a:r>
              <a:rPr lang="el-GR" altLang="el-GR" sz="2000" dirty="0" smtClean="0"/>
              <a:t>Πέθανε </a:t>
            </a:r>
            <a:r>
              <a:rPr lang="el-GR" altLang="el-GR" sz="2000" dirty="0"/>
              <a:t>στην </a:t>
            </a:r>
            <a:r>
              <a:rPr lang="el-GR" altLang="el-GR" sz="2000" dirty="0" err="1"/>
              <a:t>Καδίς</a:t>
            </a:r>
            <a:r>
              <a:rPr lang="el-GR" altLang="el-GR" sz="2000" dirty="0"/>
              <a:t> και </a:t>
            </a:r>
            <a:r>
              <a:rPr lang="el-GR" altLang="el-GR" sz="2000" dirty="0" err="1"/>
              <a:t>ετάφη</a:t>
            </a:r>
            <a:r>
              <a:rPr lang="el-GR" altLang="el-GR" sz="2000" dirty="0"/>
              <a:t> (Αρ. 20, 1).</a:t>
            </a:r>
          </a:p>
          <a:p>
            <a:pPr marL="0" indent="0">
              <a:buNone/>
            </a:pPr>
            <a:endParaRPr lang="el-GR" altLang="el-GR" sz="2000" dirty="0">
              <a:solidFill>
                <a:srgbClr val="000000"/>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24" y="1556792"/>
            <a:ext cx="3240088"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36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Η </a:t>
            </a:r>
            <a:r>
              <a:rPr lang="el-GR" dirty="0" err="1" smtClean="0"/>
              <a:t>Μαριάμ</a:t>
            </a:r>
            <a:r>
              <a:rPr lang="el-GR" dirty="0" smtClean="0"/>
              <a:t> της εξόδου</a:t>
            </a:r>
            <a:endParaRPr lang="el-GR" dirty="0"/>
          </a:p>
        </p:txBody>
      </p:sp>
      <p:sp>
        <p:nvSpPr>
          <p:cNvPr id="5" name="Θέση περιεχομένου 4"/>
          <p:cNvSpPr>
            <a:spLocks noGrp="1"/>
          </p:cNvSpPr>
          <p:nvPr>
            <p:ph idx="1"/>
          </p:nvPr>
        </p:nvSpPr>
        <p:spPr/>
        <p:txBody>
          <a:bodyPr>
            <a:noAutofit/>
          </a:bodyPr>
          <a:lstStyle/>
          <a:p>
            <a:r>
              <a:rPr lang="el-GR" sz="1800" dirty="0"/>
              <a:t>Στην Π. Δ. η </a:t>
            </a:r>
            <a:r>
              <a:rPr lang="el-GR" sz="1800" dirty="0" err="1"/>
              <a:t>Μαριάμ</a:t>
            </a:r>
            <a:r>
              <a:rPr lang="el-GR" sz="1800" dirty="0"/>
              <a:t> μνημονεύεται έξι φορές (</a:t>
            </a:r>
            <a:r>
              <a:rPr lang="el-GR" sz="1800" dirty="0" err="1"/>
              <a:t>Έξ</a:t>
            </a:r>
            <a:r>
              <a:rPr lang="el-GR" sz="1800" dirty="0"/>
              <a:t>. 15, 19-21. Αρ. 12. 20. 26, 59. </a:t>
            </a:r>
            <a:r>
              <a:rPr lang="el-GR" sz="1800" dirty="0" err="1"/>
              <a:t>Δτ</a:t>
            </a:r>
            <a:r>
              <a:rPr lang="el-GR" sz="1800" dirty="0"/>
              <a:t>. 24, 6. Α’ Παρ. 5, 29. </a:t>
            </a:r>
            <a:r>
              <a:rPr lang="el-GR" sz="1800" dirty="0" err="1"/>
              <a:t>Μιχαίας</a:t>
            </a:r>
            <a:r>
              <a:rPr lang="el-GR" sz="1800" dirty="0"/>
              <a:t> 6, 4).</a:t>
            </a:r>
          </a:p>
          <a:p>
            <a:r>
              <a:rPr lang="el-GR" sz="1800" dirty="0" smtClean="0"/>
              <a:t>Μόνον </a:t>
            </a:r>
            <a:r>
              <a:rPr lang="el-GR" sz="1800" dirty="0"/>
              <a:t>στο </a:t>
            </a:r>
            <a:r>
              <a:rPr lang="el-GR" sz="1800" dirty="0" err="1"/>
              <a:t>Έξ</a:t>
            </a:r>
            <a:r>
              <a:rPr lang="el-GR" sz="1800" dirty="0"/>
              <a:t>. 15, 20 φέρει τον τίτλο προφήτης! Δεν μνημονεύεται ούτε ο πατέρας ούτε ο άνδρας της! Ο </a:t>
            </a:r>
            <a:r>
              <a:rPr lang="el-GR" sz="1800" dirty="0" err="1"/>
              <a:t>Ιώσηπος</a:t>
            </a:r>
            <a:r>
              <a:rPr lang="el-GR" sz="1800" dirty="0"/>
              <a:t> στην Αρχαιολογία θεωρεί ότι η </a:t>
            </a:r>
            <a:r>
              <a:rPr lang="el-GR" sz="1800" dirty="0" err="1"/>
              <a:t>Μαριάμ</a:t>
            </a:r>
            <a:r>
              <a:rPr lang="el-GR" sz="1800" dirty="0"/>
              <a:t> ήταν γυναίκα του </a:t>
            </a:r>
            <a:r>
              <a:rPr lang="el-GR" sz="1800" dirty="0" err="1"/>
              <a:t>Χουρ</a:t>
            </a:r>
            <a:r>
              <a:rPr lang="el-GR" sz="1800" dirty="0"/>
              <a:t>, στενού συνεργάτη του Μωυσή κατά την Έξοδο. Σε </a:t>
            </a:r>
            <a:r>
              <a:rPr lang="el-GR" sz="1800" dirty="0" err="1"/>
              <a:t>ταργκούμ</a:t>
            </a:r>
            <a:r>
              <a:rPr lang="el-GR" sz="1800" dirty="0"/>
              <a:t> στο </a:t>
            </a:r>
            <a:r>
              <a:rPr lang="el-GR" sz="1800" dirty="0" err="1"/>
              <a:t>Α’Παρ</a:t>
            </a:r>
            <a:r>
              <a:rPr lang="el-GR" sz="1800" dirty="0"/>
              <a:t>. 2, 19. 4, 14 ταυτίζεται με την </a:t>
            </a:r>
            <a:r>
              <a:rPr lang="el-GR" sz="1800" dirty="0" err="1"/>
              <a:t>Εφραθ</a:t>
            </a:r>
            <a:r>
              <a:rPr lang="el-GR" sz="1800" dirty="0"/>
              <a:t>, τη γυναίκα του </a:t>
            </a:r>
            <a:r>
              <a:rPr lang="el-GR" sz="1800" dirty="0" err="1"/>
              <a:t>Κάλεβ</a:t>
            </a:r>
            <a:r>
              <a:rPr lang="el-GR" sz="1800" dirty="0"/>
              <a:t>.</a:t>
            </a:r>
          </a:p>
          <a:p>
            <a:r>
              <a:rPr lang="el-GR" sz="1800" dirty="0" smtClean="0"/>
              <a:t>Στο </a:t>
            </a:r>
            <a:r>
              <a:rPr lang="el-GR" sz="1800" dirty="0" err="1"/>
              <a:t>Έξ</a:t>
            </a:r>
            <a:r>
              <a:rPr lang="el-GR" sz="1800" dirty="0"/>
              <a:t>. 5, 20 προσδιορίζεται ως αδελφή του Ααρών.  Ως αδελφή του Μωυσή ονομάζεται μόνον στα γενεαλογικά δέντρα Αρ. 26, 59 και Α’ Παρ. 5, 29. </a:t>
            </a:r>
          </a:p>
          <a:p>
            <a:r>
              <a:rPr lang="el-GR" sz="1800" dirty="0" smtClean="0"/>
              <a:t>Αναφέρεται </a:t>
            </a:r>
            <a:r>
              <a:rPr lang="el-GR" sz="1800" dirty="0"/>
              <a:t>πάντα σε συνδυασμό με τους Μωυσή και Ααρών ως </a:t>
            </a:r>
            <a:r>
              <a:rPr lang="el-GR" sz="1800" b="1" dirty="0"/>
              <a:t>η ηγετική τριάδα του λαού της Εξόδου</a:t>
            </a:r>
            <a:r>
              <a:rPr lang="el-GR" sz="1800" dirty="0"/>
              <a:t>. Ενώ ο Ααρών εκφράζει το ιερατικό γένος η </a:t>
            </a:r>
            <a:r>
              <a:rPr lang="el-GR" sz="1800" dirty="0" err="1"/>
              <a:t>Μαριάμ</a:t>
            </a:r>
            <a:r>
              <a:rPr lang="el-GR" sz="1800" dirty="0"/>
              <a:t> το προφητικό.</a:t>
            </a:r>
          </a:p>
          <a:p>
            <a:r>
              <a:rPr lang="el-GR" sz="1800" dirty="0" smtClean="0"/>
              <a:t>Ο </a:t>
            </a:r>
            <a:r>
              <a:rPr lang="el-GR" sz="1800" dirty="0"/>
              <a:t>όρος αδελφή δεν αποτυπώνει απαραίτητα ιστορική συγγένεια αλλά </a:t>
            </a:r>
            <a:r>
              <a:rPr lang="el-GR" sz="1800" b="1" dirty="0"/>
              <a:t>την ισοτιμία των τριών</a:t>
            </a:r>
            <a:r>
              <a:rPr lang="el-GR" sz="1800" dirty="0"/>
              <a:t>, όπως διευκρινίζει και ο </a:t>
            </a:r>
            <a:r>
              <a:rPr lang="el-GR" sz="1800" dirty="0" err="1"/>
              <a:t>Μιχαίας</a:t>
            </a:r>
            <a:r>
              <a:rPr lang="el-GR" sz="1800" dirty="0"/>
              <a:t>: </a:t>
            </a:r>
            <a:r>
              <a:rPr lang="el-GR" sz="1800" dirty="0" err="1"/>
              <a:t>διότι</a:t>
            </a:r>
            <a:r>
              <a:rPr lang="el-GR" sz="1800" dirty="0"/>
              <a:t> </a:t>
            </a:r>
            <a:r>
              <a:rPr lang="el-GR" sz="1800" dirty="0" err="1"/>
              <a:t>ἀνήγαγόν</a:t>
            </a:r>
            <a:r>
              <a:rPr lang="el-GR" sz="1800" dirty="0"/>
              <a:t> σε </a:t>
            </a:r>
            <a:r>
              <a:rPr lang="el-GR" sz="1800" dirty="0" err="1"/>
              <a:t>ἐκ</a:t>
            </a:r>
            <a:r>
              <a:rPr lang="el-GR" sz="1800" dirty="0"/>
              <a:t> </a:t>
            </a:r>
            <a:r>
              <a:rPr lang="el-GR" sz="1800" dirty="0" err="1"/>
              <a:t>γῆς</a:t>
            </a:r>
            <a:r>
              <a:rPr lang="el-GR" sz="1800" dirty="0"/>
              <a:t> </a:t>
            </a:r>
            <a:r>
              <a:rPr lang="el-GR" sz="1800" dirty="0" err="1"/>
              <a:t>Αἰγύπτου</a:t>
            </a:r>
            <a:r>
              <a:rPr lang="el-GR" sz="1800" dirty="0"/>
              <a:t> </a:t>
            </a:r>
            <a:r>
              <a:rPr lang="el-GR" sz="1800" dirty="0" err="1"/>
              <a:t>καὶ</a:t>
            </a:r>
            <a:r>
              <a:rPr lang="el-GR" sz="1800" dirty="0"/>
              <a:t> </a:t>
            </a:r>
            <a:r>
              <a:rPr lang="el-GR" sz="1800" dirty="0" err="1"/>
              <a:t>ἐξ</a:t>
            </a:r>
            <a:r>
              <a:rPr lang="el-GR" sz="1800" dirty="0"/>
              <a:t> </a:t>
            </a:r>
            <a:r>
              <a:rPr lang="el-GR" sz="1800" dirty="0" err="1"/>
              <a:t>οἴκου</a:t>
            </a:r>
            <a:r>
              <a:rPr lang="el-GR" sz="1800" dirty="0"/>
              <a:t> </a:t>
            </a:r>
            <a:r>
              <a:rPr lang="el-GR" sz="1800" dirty="0" err="1"/>
              <a:t>δουλείας</a:t>
            </a:r>
            <a:r>
              <a:rPr lang="el-GR" sz="1800" dirty="0"/>
              <a:t> </a:t>
            </a:r>
            <a:r>
              <a:rPr lang="el-GR" sz="1800" dirty="0" err="1"/>
              <a:t>ἐλυτρωσάμην</a:t>
            </a:r>
            <a:r>
              <a:rPr lang="el-GR" sz="1800" dirty="0"/>
              <a:t> σε </a:t>
            </a:r>
            <a:r>
              <a:rPr lang="el-GR" sz="1800" dirty="0" err="1"/>
              <a:t>καὶ</a:t>
            </a:r>
            <a:r>
              <a:rPr lang="el-GR" sz="1800" dirty="0"/>
              <a:t> </a:t>
            </a:r>
            <a:r>
              <a:rPr lang="el-GR" sz="1800" dirty="0" err="1"/>
              <a:t>ἐξαπέστειλα</a:t>
            </a:r>
            <a:r>
              <a:rPr lang="el-GR" sz="1800" dirty="0"/>
              <a:t> </a:t>
            </a:r>
            <a:r>
              <a:rPr lang="el-GR" sz="1800" dirty="0" err="1"/>
              <a:t>πρὸ</a:t>
            </a:r>
            <a:r>
              <a:rPr lang="el-GR" sz="1800" dirty="0"/>
              <a:t> </a:t>
            </a:r>
            <a:r>
              <a:rPr lang="el-GR" sz="1800" dirty="0" err="1"/>
              <a:t>προσώπου</a:t>
            </a:r>
            <a:r>
              <a:rPr lang="el-GR" sz="1800" dirty="0"/>
              <a:t> σου </a:t>
            </a:r>
            <a:r>
              <a:rPr lang="el-GR" sz="1800" b="1" dirty="0" err="1"/>
              <a:t>τὸν</a:t>
            </a:r>
            <a:r>
              <a:rPr lang="el-GR" sz="1800" b="1" dirty="0"/>
              <a:t> </a:t>
            </a:r>
            <a:r>
              <a:rPr lang="el-GR" sz="1800" b="1" dirty="0" err="1"/>
              <a:t>Μωυσῆν</a:t>
            </a:r>
            <a:r>
              <a:rPr lang="el-GR" sz="1800" b="1" dirty="0"/>
              <a:t> </a:t>
            </a:r>
            <a:r>
              <a:rPr lang="el-GR" sz="1800" b="1" dirty="0" err="1"/>
              <a:t>καὶ</a:t>
            </a:r>
            <a:r>
              <a:rPr lang="el-GR" sz="1800" b="1" dirty="0"/>
              <a:t> </a:t>
            </a:r>
            <a:r>
              <a:rPr lang="el-GR" sz="1800" b="1" dirty="0" err="1"/>
              <a:t>Άαρὼν</a:t>
            </a:r>
            <a:r>
              <a:rPr lang="el-GR" sz="1800" b="1" dirty="0"/>
              <a:t> </a:t>
            </a:r>
            <a:r>
              <a:rPr lang="el-GR" sz="1800" b="1" dirty="0" err="1"/>
              <a:t>καὶ</a:t>
            </a:r>
            <a:r>
              <a:rPr lang="el-GR" sz="1800" b="1" dirty="0"/>
              <a:t> </a:t>
            </a:r>
            <a:r>
              <a:rPr lang="el-GR" sz="1800" b="1" dirty="0" err="1"/>
              <a:t>Μαριάμ</a:t>
            </a:r>
            <a:r>
              <a:rPr lang="el-GR" sz="1800" dirty="0"/>
              <a:t>  (6, 4</a:t>
            </a:r>
            <a:r>
              <a:rPr lang="el-GR" sz="1800" dirty="0" smtClean="0"/>
              <a:t>).</a:t>
            </a:r>
            <a:endParaRPr lang="el-GR" sz="1800" dirty="0"/>
          </a:p>
        </p:txBody>
      </p:sp>
    </p:spTree>
    <p:extLst>
      <p:ext uri="{BB962C8B-B14F-4D97-AF65-F5344CB8AC3E}">
        <p14:creationId xmlns:p14="http://schemas.microsoft.com/office/powerpoint/2010/main" val="2415297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altLang="el-GR" dirty="0" smtClean="0"/>
              <a:t>Το αρχαιότερο άσμα της Βίβλου</a:t>
            </a:r>
            <a:endParaRPr lang="el-GR" dirty="0"/>
          </a:p>
        </p:txBody>
      </p:sp>
      <p:sp>
        <p:nvSpPr>
          <p:cNvPr id="4" name="Θέση περιεχομένου 3"/>
          <p:cNvSpPr>
            <a:spLocks noGrp="1"/>
          </p:cNvSpPr>
          <p:nvPr>
            <p:ph sz="quarter" idx="4"/>
          </p:nvPr>
        </p:nvSpPr>
        <p:spPr>
          <a:xfrm>
            <a:off x="4645025" y="1628800"/>
            <a:ext cx="4041775" cy="4248472"/>
          </a:xfrm>
        </p:spPr>
        <p:txBody>
          <a:bodyPr>
            <a:noAutofit/>
          </a:bodyPr>
          <a:lstStyle/>
          <a:p>
            <a:pPr marL="0" indent="0">
              <a:lnSpc>
                <a:spcPct val="120000"/>
              </a:lnSpc>
              <a:spcBef>
                <a:spcPts val="1200"/>
              </a:spcBef>
              <a:buNone/>
            </a:pPr>
            <a:r>
              <a:rPr lang="el-GR" altLang="el-GR" sz="1800" dirty="0" err="1"/>
              <a:t>Εβραϊστί</a:t>
            </a:r>
            <a:r>
              <a:rPr lang="de-DE" altLang="el-GR" sz="1800" dirty="0"/>
              <a:t>: </a:t>
            </a:r>
            <a:r>
              <a:rPr lang="he-IL" altLang="el-GR" sz="1800" dirty="0"/>
              <a:t>מִרְיָם, </a:t>
            </a:r>
            <a:r>
              <a:rPr lang="de-DE" altLang="el-GR" sz="1800" dirty="0"/>
              <a:t> </a:t>
            </a:r>
            <a:r>
              <a:rPr lang="de-DE" altLang="el-GR" sz="1800" i="1" dirty="0"/>
              <a:t>Miryam</a:t>
            </a:r>
            <a:r>
              <a:rPr lang="de-DE" altLang="el-GR" sz="1800" dirty="0"/>
              <a:t> </a:t>
            </a:r>
            <a:r>
              <a:rPr lang="de-DE" altLang="el-GR" sz="1800" dirty="0" err="1">
                <a:hlinkClick r:id="rId3" tooltip="Tiberian vocalization"/>
              </a:rPr>
              <a:t>Tiberian</a:t>
            </a:r>
            <a:r>
              <a:rPr lang="de-DE" altLang="el-GR" sz="1800" dirty="0"/>
              <a:t> </a:t>
            </a:r>
            <a:r>
              <a:rPr lang="de-DE" altLang="el-GR" sz="1800" i="1" dirty="0" err="1"/>
              <a:t>Miryām</a:t>
            </a:r>
            <a:r>
              <a:rPr lang="el-GR" altLang="el-GR" sz="1800" i="1" dirty="0"/>
              <a:t>. </a:t>
            </a:r>
            <a:endParaRPr lang="en-US" altLang="el-GR" sz="1800" i="1" dirty="0" smtClean="0"/>
          </a:p>
          <a:p>
            <a:pPr marL="0" indent="0">
              <a:lnSpc>
                <a:spcPct val="120000"/>
              </a:lnSpc>
              <a:spcBef>
                <a:spcPts val="1200"/>
              </a:spcBef>
              <a:buNone/>
            </a:pPr>
            <a:r>
              <a:rPr lang="el-GR" altLang="el-GR" sz="1800" i="1" dirty="0" smtClean="0"/>
              <a:t>Η </a:t>
            </a:r>
            <a:r>
              <a:rPr lang="el-GR" altLang="el-GR" sz="1800" i="1" dirty="0"/>
              <a:t>ετυμολογία είναι αμφιλεγόμενη. Μπορεί να σημαίνει «το ευπρόσδεκτο παιδί», «πικρός», «επαναστάτης», «ισχυρά νερά»</a:t>
            </a:r>
            <a:r>
              <a:rPr lang="de-DE" altLang="el-GR" sz="1800" dirty="0"/>
              <a:t>. </a:t>
            </a:r>
            <a:r>
              <a:rPr lang="el-GR" altLang="el-GR" sz="1800" dirty="0"/>
              <a:t>Εναλλακτικά έχοντας υπόψη ότι πολλά λευιτικά ονόματα είναι αιγυπτιακά, μπορεί να προέρχεται από την αιγυπτιακή λέξη </a:t>
            </a:r>
            <a:r>
              <a:rPr lang="de-DE" altLang="el-GR" sz="1800" dirty="0"/>
              <a:t> </a:t>
            </a:r>
            <a:r>
              <a:rPr lang="de-DE" altLang="el-GR" sz="1800" i="1" dirty="0" err="1"/>
              <a:t>myr</a:t>
            </a:r>
            <a:r>
              <a:rPr lang="de-DE" altLang="el-GR" sz="1800" dirty="0"/>
              <a:t> </a:t>
            </a:r>
            <a:r>
              <a:rPr lang="el-GR" altLang="el-GR" sz="1800" b="1" i="1" dirty="0"/>
              <a:t>αγαπημένη</a:t>
            </a:r>
            <a:r>
              <a:rPr lang="de-DE" altLang="el-GR" sz="1800" b="1" dirty="0"/>
              <a:t> </a:t>
            </a:r>
            <a:r>
              <a:rPr lang="de-DE" altLang="el-GR" sz="1800" dirty="0" err="1"/>
              <a:t>or</a:t>
            </a:r>
            <a:r>
              <a:rPr lang="de-DE" altLang="el-GR" sz="1800" dirty="0"/>
              <a:t> </a:t>
            </a:r>
            <a:r>
              <a:rPr lang="de-DE" altLang="el-GR" sz="1800" i="1" dirty="0" err="1"/>
              <a:t>mr</a:t>
            </a:r>
            <a:r>
              <a:rPr lang="de-DE" altLang="el-GR" sz="1800" dirty="0"/>
              <a:t> </a:t>
            </a:r>
            <a:r>
              <a:rPr lang="el-GR" altLang="el-GR" sz="1800" b="1" i="1" dirty="0"/>
              <a:t>αγαπώ</a:t>
            </a:r>
            <a:r>
              <a:rPr lang="de-DE" altLang="el-GR" sz="1800" dirty="0"/>
              <a:t>,</a:t>
            </a:r>
            <a:r>
              <a:rPr lang="el-GR" altLang="el-GR" sz="1800" baseline="30000" dirty="0"/>
              <a:t> </a:t>
            </a:r>
            <a:r>
              <a:rPr lang="el-GR" altLang="el-GR" sz="1800" dirty="0"/>
              <a:t>ή ακόμη ή ακόμη και το αρχαίο </a:t>
            </a:r>
            <a:r>
              <a:rPr lang="el-GR" altLang="el-GR" sz="1800" dirty="0" err="1"/>
              <a:t>αυγυπτιακό</a:t>
            </a:r>
            <a:r>
              <a:rPr lang="el-GR" altLang="el-GR" sz="1800" dirty="0"/>
              <a:t> όνομα </a:t>
            </a:r>
            <a:r>
              <a:rPr lang="de-DE" altLang="el-GR" sz="1800" dirty="0" err="1">
                <a:hlinkClick r:id="rId4" tooltip="Meritamen"/>
              </a:rPr>
              <a:t>Meritamen</a:t>
            </a:r>
            <a:r>
              <a:rPr lang="de-DE" altLang="el-GR" sz="1800" dirty="0"/>
              <a:t> </a:t>
            </a:r>
            <a:r>
              <a:rPr lang="el-GR" altLang="el-GR" sz="1800" dirty="0"/>
              <a:t>ή</a:t>
            </a:r>
            <a:r>
              <a:rPr lang="de-DE" altLang="el-GR" sz="1800" dirty="0"/>
              <a:t> "</a:t>
            </a:r>
            <a:r>
              <a:rPr lang="de-DE" altLang="el-GR" sz="1800" dirty="0" err="1"/>
              <a:t>Merit-Amun</a:t>
            </a:r>
            <a:r>
              <a:rPr lang="de-DE" altLang="el-GR" sz="1800" dirty="0"/>
              <a:t>", «</a:t>
            </a:r>
            <a:r>
              <a:rPr lang="el-GR" altLang="el-GR" sz="1800" dirty="0"/>
              <a:t>αγαπημένη του </a:t>
            </a:r>
            <a:r>
              <a:rPr lang="el-GR" altLang="el-GR" sz="1800" dirty="0" err="1"/>
              <a:t>Αμούν</a:t>
            </a:r>
            <a:r>
              <a:rPr lang="el-GR" altLang="el-GR" sz="1800" dirty="0"/>
              <a:t>».</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00808"/>
            <a:ext cx="4140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713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Το αρχαιότερο άσμα της </a:t>
            </a:r>
            <a:r>
              <a:rPr lang="el-GR" altLang="el-GR" dirty="0" smtClean="0"/>
              <a:t>Βίβλου [2]</a:t>
            </a:r>
            <a:endParaRPr lang="el-GR" dirty="0"/>
          </a:p>
        </p:txBody>
      </p:sp>
      <p:sp>
        <p:nvSpPr>
          <p:cNvPr id="5" name="Θέση περιεχομένου 4"/>
          <p:cNvSpPr>
            <a:spLocks noGrp="1"/>
          </p:cNvSpPr>
          <p:nvPr>
            <p:ph idx="1"/>
          </p:nvPr>
        </p:nvSpPr>
        <p:spPr/>
        <p:txBody>
          <a:bodyPr>
            <a:noAutofit/>
          </a:bodyPr>
          <a:lstStyle/>
          <a:p>
            <a:r>
              <a:rPr lang="el-GR" sz="1800" dirty="0"/>
              <a:t>Στο  </a:t>
            </a:r>
            <a:r>
              <a:rPr lang="el-GR" sz="1800" dirty="0" err="1"/>
              <a:t>Έξ</a:t>
            </a:r>
            <a:r>
              <a:rPr lang="el-GR" sz="1800" dirty="0"/>
              <a:t>. 15, 20 η </a:t>
            </a:r>
            <a:r>
              <a:rPr lang="el-GR" sz="1800" dirty="0" err="1"/>
              <a:t>Μαριάμ</a:t>
            </a:r>
            <a:r>
              <a:rPr lang="el-GR" sz="1800" dirty="0"/>
              <a:t> με το τύμπανο στο χέρι, χορεύει  και τραγουδά την δυναμική επέμβαση του </a:t>
            </a:r>
            <a:r>
              <a:rPr lang="el-GR" sz="1800" dirty="0" err="1"/>
              <a:t>Γιαχβέ</a:t>
            </a:r>
            <a:r>
              <a:rPr lang="el-GR" sz="1800" dirty="0"/>
              <a:t> που ανακαλεί την πράξη της Δημιουργίας, ακολουθούμενη από όλες τις γυναίκες. Το τύμπανο, που χρησιμοποιούνταν στις γιορτές, συναντάται και σε έναν άλλο χορό προφητισσών και προφητών γύρω από τον Σαούλ που περιπίπτουν σε έκσταση (Α’ </a:t>
            </a:r>
            <a:r>
              <a:rPr lang="el-GR" sz="1800" dirty="0" err="1"/>
              <a:t>Βασ</a:t>
            </a:r>
            <a:r>
              <a:rPr lang="el-GR" sz="1800" dirty="0"/>
              <a:t>. 10, 5).  Η έκσταση στην Α.Γ. δεν συνδέεται με εμπειρίες παρανοϊκές. Ο ίδιος ο προφήτης Ελισαίος εκφράζεται επίσης με μουσική (Δ’ </a:t>
            </a:r>
            <a:r>
              <a:rPr lang="el-GR" sz="1800" dirty="0" err="1"/>
              <a:t>Βασ</a:t>
            </a:r>
            <a:r>
              <a:rPr lang="el-GR" sz="1800" dirty="0"/>
              <a:t>. 3, 15 </a:t>
            </a:r>
            <a:r>
              <a:rPr lang="el-GR" sz="1800" dirty="0" err="1"/>
              <a:t>κε</a:t>
            </a:r>
            <a:r>
              <a:rPr lang="el-GR" sz="1800" dirty="0"/>
              <a:t>.) και ο μουσικός Δαυίδ κατά την υποδοχή της κιβωτού έπαιζε και χόρευε με τη συνοδεία οργάνων  (Β’ </a:t>
            </a:r>
            <a:r>
              <a:rPr lang="el-GR" sz="1800" dirty="0" err="1"/>
              <a:t>Βασ</a:t>
            </a:r>
            <a:r>
              <a:rPr lang="el-GR" sz="1800" dirty="0"/>
              <a:t>. 6, 5) κάτι που κίνησε την ειρωνεία.  Η ίδια η Σοφία παίζει στην αγκαλιά του Θεού (Παρ. 8, 30).</a:t>
            </a:r>
          </a:p>
          <a:p>
            <a:r>
              <a:rPr lang="el-GR" sz="1800" dirty="0"/>
              <a:t>Η </a:t>
            </a:r>
            <a:r>
              <a:rPr lang="el-GR" sz="1800" dirty="0" err="1"/>
              <a:t>Μαριάμ</a:t>
            </a:r>
            <a:r>
              <a:rPr lang="el-GR" sz="1800" dirty="0"/>
              <a:t> ερμηνεύει το γεγονός και την εμπειρία ως σημείο της παρουσίας του Θεού  στο εδώ και το τώρα!</a:t>
            </a:r>
          </a:p>
          <a:p>
            <a:r>
              <a:rPr lang="el-GR" sz="1800" dirty="0"/>
              <a:t>Ο όρος όλες οι γυναίκες χρησιμοποιείται στην Α.Γ. για γυναίκες ηγεμόνων ή ενός χαρεμιού, όταν ασκούν αντίσταση π.χ. με την </a:t>
            </a:r>
            <a:r>
              <a:rPr lang="el-GR" sz="1800" dirty="0" err="1"/>
              <a:t>Εσθήρ</a:t>
            </a:r>
            <a:r>
              <a:rPr lang="el-GR" sz="1800" dirty="0"/>
              <a:t>  (1, 17. 20. 2, 17) εναντίον του βασιλιά. Και προσδιορίζει γυναίκες με ιδιαίτερη παιδεία (</a:t>
            </a:r>
            <a:r>
              <a:rPr lang="el-GR" sz="1800" dirty="0" err="1"/>
              <a:t>Έξ</a:t>
            </a:r>
            <a:r>
              <a:rPr lang="el-GR" sz="1800" dirty="0"/>
              <a:t>. 35, 26. </a:t>
            </a:r>
            <a:r>
              <a:rPr lang="el-GR" sz="1800" dirty="0" err="1"/>
              <a:t>Ιερ</a:t>
            </a:r>
            <a:r>
              <a:rPr lang="el-GR" sz="1800" dirty="0"/>
              <a:t>. 38, 22. 44, 15. 24). Έτσι εννοούνται μάλλον σοφές ισχυρές </a:t>
            </a:r>
            <a:r>
              <a:rPr lang="el-GR" sz="1800" dirty="0" err="1"/>
              <a:t>πρεσβύτισσες</a:t>
            </a:r>
            <a:r>
              <a:rPr lang="el-GR" sz="1800" dirty="0"/>
              <a:t>. </a:t>
            </a:r>
          </a:p>
        </p:txBody>
      </p:sp>
    </p:spTree>
    <p:extLst>
      <p:ext uri="{BB962C8B-B14F-4D97-AF65-F5344CB8AC3E}">
        <p14:creationId xmlns:p14="http://schemas.microsoft.com/office/powerpoint/2010/main" val="4746892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Προφήτισσες</a:t>
            </a:r>
            <a:endParaRPr lang="el-GR" dirty="0"/>
          </a:p>
        </p:txBody>
      </p:sp>
      <p:sp>
        <p:nvSpPr>
          <p:cNvPr id="5" name="Θέση περιεχομένου 4"/>
          <p:cNvSpPr>
            <a:spLocks noGrp="1"/>
          </p:cNvSpPr>
          <p:nvPr>
            <p:ph idx="1"/>
          </p:nvPr>
        </p:nvSpPr>
        <p:spPr/>
        <p:txBody>
          <a:bodyPr>
            <a:noAutofit/>
          </a:bodyPr>
          <a:lstStyle/>
          <a:p>
            <a:r>
              <a:rPr lang="el-GR" altLang="el-GR" sz="2000" b="1" dirty="0"/>
              <a:t>Δεκαέξι </a:t>
            </a:r>
            <a:r>
              <a:rPr lang="el-GR" altLang="el-GR" sz="2000" dirty="0"/>
              <a:t>(16) προφητικά βιβλία υπάρχουν στην Αγία Γραφή και όλα έχουν ονόματα ανδρών. Υπάρχουν, όμως, αρκετές γυναίκες οι οποίες σύμφωνα με την Παλαιά </a:t>
            </a:r>
            <a:r>
              <a:rPr lang="el-GR" altLang="el-GR" sz="2000" b="1" dirty="0"/>
              <a:t>και </a:t>
            </a:r>
            <a:r>
              <a:rPr lang="el-GR" altLang="el-GR" sz="2000" dirty="0"/>
              <a:t>την Καινή Διαθήκη χρημάτισαν προφήτισσες. Οι τέσσερεις σημαντικότερες της Π.Δ. είναι η </a:t>
            </a:r>
            <a:r>
              <a:rPr lang="el-GR" altLang="el-GR" sz="2000" b="1" i="1" dirty="0" err="1"/>
              <a:t>Μιριάμ</a:t>
            </a:r>
            <a:r>
              <a:rPr lang="el-GR" altLang="el-GR" sz="2000" dirty="0"/>
              <a:t> (</a:t>
            </a:r>
            <a:r>
              <a:rPr lang="el-GR" altLang="el-GR" sz="2000" dirty="0" err="1"/>
              <a:t>Έξ</a:t>
            </a:r>
            <a:r>
              <a:rPr lang="el-GR" altLang="el-GR" sz="2000" dirty="0"/>
              <a:t>. 15, 20), </a:t>
            </a:r>
            <a:r>
              <a:rPr lang="el-GR" altLang="el-GR" sz="2000" b="1" i="1" dirty="0"/>
              <a:t>Δεββώρα</a:t>
            </a:r>
            <a:r>
              <a:rPr lang="el-GR" altLang="el-GR" sz="2000" dirty="0"/>
              <a:t> (Κριτές 4-5), η </a:t>
            </a:r>
            <a:r>
              <a:rPr lang="el-GR" altLang="el-GR" sz="2000" b="1" i="1" dirty="0" err="1"/>
              <a:t>Ολδά</a:t>
            </a:r>
            <a:r>
              <a:rPr lang="el-GR" altLang="el-GR" sz="2000" dirty="0"/>
              <a:t> (Δ’ </a:t>
            </a:r>
            <a:r>
              <a:rPr lang="el-GR" altLang="el-GR" sz="2000" dirty="0" err="1"/>
              <a:t>Βασ</a:t>
            </a:r>
            <a:r>
              <a:rPr lang="el-GR" altLang="el-GR" sz="2000" dirty="0"/>
              <a:t>. 22, 14-20. Β’ </a:t>
            </a:r>
            <a:r>
              <a:rPr lang="el-GR" altLang="el-GR" sz="2000" dirty="0" err="1"/>
              <a:t>Παραλειπομένων</a:t>
            </a:r>
            <a:r>
              <a:rPr lang="el-GR" altLang="el-GR" sz="2000" dirty="0"/>
              <a:t> 34, 22-28) και η </a:t>
            </a:r>
            <a:r>
              <a:rPr lang="el-GR" altLang="el-GR" sz="2000" b="1" i="1" dirty="0" err="1"/>
              <a:t>Νωαδία</a:t>
            </a:r>
            <a:r>
              <a:rPr lang="el-GR" altLang="el-GR" sz="2000" dirty="0"/>
              <a:t> (</a:t>
            </a:r>
            <a:r>
              <a:rPr lang="el-GR" altLang="el-GR" sz="2000" dirty="0" err="1"/>
              <a:t>Νεεμίας</a:t>
            </a:r>
            <a:r>
              <a:rPr lang="el-GR" altLang="el-GR" sz="2000" dirty="0"/>
              <a:t> 6, 14). Στο περιβάλλον του Ισραήλ αλλά μάλλον και στον ίδιο τον λαό η προφητεία ασκούνταν κατεξοχήν από γυναίκες. Άγνωστα παραμένουν τα ονόματα της προφήτισσας-συζύγου με την οποία γεννά ο Ησαΐας τον </a:t>
            </a:r>
            <a:r>
              <a:rPr lang="el-GR" altLang="el-GR" sz="2000" i="1" dirty="0" err="1"/>
              <a:t>Μαχέρ-σαλάχ-χασ-βαζ</a:t>
            </a:r>
            <a:r>
              <a:rPr lang="el-GR" altLang="el-GR" sz="2000" i="1" dirty="0"/>
              <a:t> </a:t>
            </a:r>
            <a:r>
              <a:rPr lang="el-GR" altLang="el-GR" sz="2000" dirty="0"/>
              <a:t>(8, 3) και οι προφήτισσες θυγατέρες στο </a:t>
            </a:r>
            <a:r>
              <a:rPr lang="el-GR" altLang="el-GR" sz="2000" b="1" dirty="0"/>
              <a:t>Ιεζεκιήλ 13, 17-23</a:t>
            </a:r>
            <a:r>
              <a:rPr lang="el-GR" altLang="el-GR" sz="2000" dirty="0"/>
              <a:t>  που ταλανίζονται από τον Προφήτη, όπως και η </a:t>
            </a:r>
            <a:r>
              <a:rPr lang="el-GR" altLang="el-GR" sz="2000" i="1" dirty="0" err="1"/>
              <a:t>Ιεζάβελ</a:t>
            </a:r>
            <a:r>
              <a:rPr lang="el-GR" altLang="el-GR" sz="2000" dirty="0"/>
              <a:t> στα Θυάτειρα της </a:t>
            </a:r>
            <a:r>
              <a:rPr lang="el-GR" altLang="el-GR" sz="2000" i="1" dirty="0"/>
              <a:t>Αποκάλυψης</a:t>
            </a:r>
            <a:r>
              <a:rPr lang="el-GR" altLang="el-GR" sz="2000" dirty="0"/>
              <a:t> (2, 22): </a:t>
            </a:r>
            <a:r>
              <a:rPr lang="el-GR" altLang="el-GR" sz="2000" dirty="0" smtClean="0"/>
              <a:t/>
            </a:r>
            <a:br>
              <a:rPr lang="el-GR" altLang="el-GR" sz="2000" dirty="0" smtClean="0"/>
            </a:br>
            <a:r>
              <a:rPr lang="el-GR" altLang="el-GR" sz="800" dirty="0" smtClean="0"/>
              <a:t/>
            </a:r>
            <a:br>
              <a:rPr lang="el-GR" altLang="el-GR" sz="800" dirty="0" smtClean="0"/>
            </a:br>
            <a:r>
              <a:rPr lang="el-GR" altLang="el-GR" sz="2000" i="1" dirty="0" err="1" smtClean="0"/>
              <a:t>καὶ</a:t>
            </a:r>
            <a:r>
              <a:rPr lang="el-GR" altLang="el-GR" sz="2000" i="1" dirty="0" smtClean="0"/>
              <a:t> </a:t>
            </a:r>
            <a:r>
              <a:rPr lang="el-GR" altLang="el-GR" sz="2000" i="1" dirty="0" err="1"/>
              <a:t>σύ</a:t>
            </a:r>
            <a:r>
              <a:rPr lang="el-GR" altLang="el-GR" sz="2000" i="1" dirty="0"/>
              <a:t> </a:t>
            </a:r>
            <a:r>
              <a:rPr lang="el-GR" altLang="el-GR" sz="2000" i="1" dirty="0" err="1"/>
              <a:t>Υἱὲ</a:t>
            </a:r>
            <a:r>
              <a:rPr lang="el-GR" altLang="el-GR" sz="2000" i="1" dirty="0"/>
              <a:t> </a:t>
            </a:r>
            <a:r>
              <a:rPr lang="el-GR" altLang="el-GR" sz="2000" i="1" dirty="0" err="1"/>
              <a:t>Ἀνθρώπου</a:t>
            </a:r>
            <a:r>
              <a:rPr lang="el-GR" altLang="el-GR" sz="2000" i="1" dirty="0"/>
              <a:t> </a:t>
            </a:r>
            <a:r>
              <a:rPr lang="el-GR" altLang="el-GR" sz="2000" i="1" dirty="0" err="1"/>
              <a:t>στήρισον</a:t>
            </a:r>
            <a:r>
              <a:rPr lang="el-GR" altLang="el-GR" sz="2000" i="1" dirty="0"/>
              <a:t> </a:t>
            </a:r>
            <a:r>
              <a:rPr lang="el-GR" altLang="el-GR" sz="2000" i="1" dirty="0" err="1"/>
              <a:t>τὸ</a:t>
            </a:r>
            <a:r>
              <a:rPr lang="el-GR" altLang="el-GR" sz="2000" i="1" dirty="0"/>
              <a:t> </a:t>
            </a:r>
            <a:r>
              <a:rPr lang="el-GR" altLang="el-GR" sz="2000" i="1" dirty="0" err="1"/>
              <a:t>πρόσωπόν</a:t>
            </a:r>
            <a:r>
              <a:rPr lang="el-GR" altLang="el-GR" sz="2000" i="1" dirty="0"/>
              <a:t> σου </a:t>
            </a:r>
            <a:r>
              <a:rPr lang="el-GR" altLang="el-GR" sz="2000" i="1" dirty="0" err="1"/>
              <a:t>ἐπὶ</a:t>
            </a:r>
            <a:r>
              <a:rPr lang="el-GR" altLang="el-GR" sz="2000" i="1" dirty="0"/>
              <a:t> </a:t>
            </a:r>
            <a:r>
              <a:rPr lang="el-GR" altLang="el-GR" sz="2000" i="1" dirty="0" err="1"/>
              <a:t>τὰς</a:t>
            </a:r>
            <a:r>
              <a:rPr lang="el-GR" altLang="el-GR" sz="2000" i="1" dirty="0"/>
              <a:t> </a:t>
            </a:r>
            <a:r>
              <a:rPr lang="el-GR" altLang="el-GR" sz="2000" i="1" dirty="0" err="1"/>
              <a:t>θυγατέρας</a:t>
            </a:r>
            <a:r>
              <a:rPr lang="el-GR" altLang="el-GR" sz="2000" i="1" dirty="0"/>
              <a:t> </a:t>
            </a:r>
            <a:r>
              <a:rPr lang="el-GR" altLang="el-GR" sz="2000" i="1" dirty="0" err="1"/>
              <a:t>τοῦ</a:t>
            </a:r>
            <a:r>
              <a:rPr lang="el-GR" altLang="el-GR" sz="2000" i="1" dirty="0"/>
              <a:t> </a:t>
            </a:r>
            <a:r>
              <a:rPr lang="el-GR" altLang="el-GR" sz="2000" i="1" dirty="0" err="1"/>
              <a:t>λαοῦ</a:t>
            </a:r>
            <a:r>
              <a:rPr lang="el-GR" altLang="el-GR" sz="2000" i="1" dirty="0"/>
              <a:t> σου </a:t>
            </a:r>
            <a:r>
              <a:rPr lang="el-GR" altLang="el-GR" sz="2000" b="1" i="1" dirty="0" err="1"/>
              <a:t>τὰς</a:t>
            </a:r>
            <a:r>
              <a:rPr lang="el-GR" altLang="el-GR" sz="2000" b="1" i="1" dirty="0"/>
              <a:t> </a:t>
            </a:r>
            <a:r>
              <a:rPr lang="el-GR" altLang="el-GR" sz="2000" b="1" i="1" dirty="0" err="1"/>
              <a:t>προφητευούσας</a:t>
            </a:r>
            <a:r>
              <a:rPr lang="el-GR" altLang="el-GR" sz="2000" b="1" i="1" dirty="0"/>
              <a:t> </a:t>
            </a:r>
            <a:r>
              <a:rPr lang="el-GR" altLang="el-GR" sz="2000" b="1" i="1" dirty="0" err="1"/>
              <a:t>ἀπὸ</a:t>
            </a:r>
            <a:r>
              <a:rPr lang="el-GR" altLang="el-GR" sz="2000" b="1" i="1" dirty="0"/>
              <a:t> </a:t>
            </a:r>
            <a:r>
              <a:rPr lang="el-GR" altLang="el-GR" sz="2000" b="1" i="1" dirty="0" err="1"/>
              <a:t>καρδίας</a:t>
            </a:r>
            <a:r>
              <a:rPr lang="el-GR" altLang="el-GR" sz="2000" b="1" i="1" dirty="0"/>
              <a:t> </a:t>
            </a:r>
            <a:r>
              <a:rPr lang="el-GR" altLang="el-GR" sz="2000" b="1" i="1" dirty="0" err="1"/>
              <a:t>αὐτῶν</a:t>
            </a:r>
            <a:r>
              <a:rPr lang="el-GR" altLang="el-GR" sz="2000" b="1" i="1" dirty="0"/>
              <a:t> </a:t>
            </a:r>
            <a:r>
              <a:rPr lang="el-GR" altLang="el-GR" sz="2000" b="1" i="1" dirty="0" err="1"/>
              <a:t>καὶ</a:t>
            </a:r>
            <a:r>
              <a:rPr lang="el-GR" altLang="el-GR" sz="2000" b="1" i="1" dirty="0"/>
              <a:t> </a:t>
            </a:r>
            <a:r>
              <a:rPr lang="el-GR" altLang="el-GR" sz="2000" b="1" i="1" dirty="0" err="1"/>
              <a:t>προφήτευσον</a:t>
            </a:r>
            <a:r>
              <a:rPr lang="el-GR" altLang="el-GR" sz="2000" b="1" i="1" dirty="0"/>
              <a:t> </a:t>
            </a:r>
            <a:r>
              <a:rPr lang="el-GR" altLang="el-GR" sz="2000" b="1" i="1" dirty="0" err="1"/>
              <a:t>ἐπ</a:t>
            </a:r>
            <a:r>
              <a:rPr lang="el-GR" altLang="el-GR" sz="2000" b="1" i="1" dirty="0"/>
              <a:t>᾽ </a:t>
            </a:r>
            <a:r>
              <a:rPr lang="el-GR" altLang="el-GR" sz="2000" b="1" i="1" dirty="0" err="1"/>
              <a:t>αὐτὰς</a:t>
            </a:r>
            <a:endParaRPr lang="el-GR" altLang="el-GR" sz="2000" dirty="0"/>
          </a:p>
        </p:txBody>
      </p:sp>
    </p:spTree>
    <p:extLst>
      <p:ext uri="{BB962C8B-B14F-4D97-AF65-F5344CB8AC3E}">
        <p14:creationId xmlns:p14="http://schemas.microsoft.com/office/powerpoint/2010/main" val="49995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altLang="el-GR" dirty="0" smtClean="0"/>
              <a:t>Το άσμα της </a:t>
            </a:r>
            <a:r>
              <a:rPr lang="el-GR" altLang="el-GR" dirty="0" err="1" smtClean="0"/>
              <a:t>Μίριαμ</a:t>
            </a:r>
            <a:r>
              <a:rPr lang="el-GR" altLang="el-GR" dirty="0" smtClean="0"/>
              <a:t/>
            </a:r>
            <a:br>
              <a:rPr lang="el-GR" altLang="el-GR" dirty="0" smtClean="0"/>
            </a:br>
            <a:r>
              <a:rPr lang="el-GR" altLang="el-GR" dirty="0" smtClean="0"/>
              <a:t>  </a:t>
            </a:r>
            <a:r>
              <a:rPr lang="el-GR" altLang="el-GR" dirty="0" err="1"/>
              <a:t>Έξ</a:t>
            </a:r>
            <a:r>
              <a:rPr lang="el-GR" altLang="el-GR" dirty="0"/>
              <a:t>. 15</a:t>
            </a:r>
            <a:endParaRPr lang="el-GR" dirty="0"/>
          </a:p>
        </p:txBody>
      </p:sp>
      <p:sp>
        <p:nvSpPr>
          <p:cNvPr id="4" name="Θέση περιεχομένου 3"/>
          <p:cNvSpPr>
            <a:spLocks noGrp="1"/>
          </p:cNvSpPr>
          <p:nvPr>
            <p:ph sz="quarter" idx="4"/>
          </p:nvPr>
        </p:nvSpPr>
        <p:spPr>
          <a:xfrm>
            <a:off x="4645025" y="1844824"/>
            <a:ext cx="4041775" cy="3879280"/>
          </a:xfrm>
        </p:spPr>
        <p:txBody>
          <a:bodyPr>
            <a:normAutofit/>
          </a:bodyPr>
          <a:lstStyle/>
          <a:p>
            <a:pPr marL="0" indent="0">
              <a:buNone/>
            </a:pPr>
            <a:r>
              <a:rPr lang="el-GR" altLang="el-GR" sz="2000" dirty="0"/>
              <a:t>Το άσμα της </a:t>
            </a:r>
            <a:r>
              <a:rPr lang="el-GR" altLang="el-GR" sz="2000" dirty="0" err="1"/>
              <a:t>Μιριάμ</a:t>
            </a:r>
            <a:r>
              <a:rPr lang="el-GR" altLang="el-GR" sz="2000" dirty="0"/>
              <a:t> είναι αρχαιότερο του Μωυσή και σύμφωνα με τους ραβίνους εψάλη πριν τη θαυμαστή διάσχιση της Ερυθράς Θαλάσσης, προφητεύοντας το γεγονός. </a:t>
            </a:r>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560" y="1657697"/>
            <a:ext cx="3638550" cy="4219575"/>
          </a:xfrm>
        </p:spPr>
      </p:pic>
    </p:spTree>
    <p:extLst>
      <p:ext uri="{BB962C8B-B14F-4D97-AF65-F5344CB8AC3E}">
        <p14:creationId xmlns:p14="http://schemas.microsoft.com/office/powerpoint/2010/main" val="1711168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Το άσμα της </a:t>
            </a:r>
            <a:r>
              <a:rPr lang="el-GR" altLang="el-GR" dirty="0" err="1" smtClean="0"/>
              <a:t>Μίριαμ</a:t>
            </a:r>
            <a:r>
              <a:rPr lang="el-GR" altLang="el-GR" dirty="0" smtClean="0"/>
              <a:t/>
            </a:r>
            <a:br>
              <a:rPr lang="el-GR" altLang="el-GR" dirty="0" smtClean="0"/>
            </a:br>
            <a:r>
              <a:rPr lang="el-GR" altLang="el-GR" dirty="0" smtClean="0"/>
              <a:t>  </a:t>
            </a:r>
            <a:r>
              <a:rPr lang="el-GR" altLang="el-GR" dirty="0" err="1"/>
              <a:t>Έξ</a:t>
            </a:r>
            <a:r>
              <a:rPr lang="el-GR" altLang="el-GR" dirty="0"/>
              <a:t>. </a:t>
            </a:r>
            <a:r>
              <a:rPr lang="el-GR" altLang="el-GR" dirty="0" smtClean="0"/>
              <a:t>15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000" dirty="0"/>
              <a:t>Όταν τα άλογα του Φαραώ, οι άμαξες και οι αναβάτες του προχώρησαν μέσα στη θάλασσα, ο Κύριος γύρισε πάνω τους τα νερά, ενώ οι Ισραηλίτες πέρασαν μέσα από τη Θάλασσα πατώντας σε στεριά. </a:t>
            </a:r>
            <a:endParaRPr lang="el-GR" sz="2000" dirty="0" smtClean="0"/>
          </a:p>
          <a:p>
            <a:pPr marL="0" indent="0">
              <a:buNone/>
            </a:pPr>
            <a:endParaRPr lang="el-GR" sz="2000" dirty="0" smtClean="0"/>
          </a:p>
          <a:p>
            <a:pPr marL="0" indent="0">
              <a:buNone/>
            </a:pPr>
            <a:r>
              <a:rPr lang="el-GR" sz="2000" dirty="0" smtClean="0"/>
              <a:t>Τότε </a:t>
            </a:r>
            <a:r>
              <a:rPr lang="el-GR" sz="2000" dirty="0"/>
              <a:t>η προφήτισσα </a:t>
            </a:r>
            <a:r>
              <a:rPr lang="el-GR" sz="2000" dirty="0" err="1"/>
              <a:t>Μαριάμ</a:t>
            </a:r>
            <a:r>
              <a:rPr lang="el-GR" sz="2000" dirty="0"/>
              <a:t>, αδερφή του Ααρών, πήρε στο χέρι της το τύμπανο κι όλες οι γυναίκες την ακολούθησαν με τύμπανα στο χορό</a:t>
            </a:r>
            <a:r>
              <a:rPr lang="el-GR" sz="2000" dirty="0" smtClean="0"/>
              <a:t>.</a:t>
            </a:r>
          </a:p>
          <a:p>
            <a:pPr marL="0" indent="0">
              <a:buNone/>
            </a:pPr>
            <a:endParaRPr lang="el-GR" sz="2000" dirty="0" smtClean="0"/>
          </a:p>
          <a:p>
            <a:pPr marL="0" indent="0">
              <a:buNone/>
            </a:pPr>
            <a:r>
              <a:rPr lang="el-GR" sz="2000" dirty="0" smtClean="0"/>
              <a:t>Η </a:t>
            </a:r>
            <a:r>
              <a:rPr lang="el-GR" sz="2000" dirty="0" err="1"/>
              <a:t>Μαριάμ</a:t>
            </a:r>
            <a:r>
              <a:rPr lang="el-GR" sz="2000" dirty="0"/>
              <a:t> τραγουδούσε πρώτη και οι άλλες επαναλάμβαναν: «Ψάλτε στον Κύριο, γιατί κέρδισε νίκη λαμπρή και ένδοξη· άλογα και καβαλάρηδες στη θάλασσα τους έριξε».</a:t>
            </a:r>
          </a:p>
        </p:txBody>
      </p:sp>
    </p:spTree>
    <p:extLst>
      <p:ext uri="{BB962C8B-B14F-4D97-AF65-F5344CB8AC3E}">
        <p14:creationId xmlns:p14="http://schemas.microsoft.com/office/powerpoint/2010/main" val="1200767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1766384" y="5229200"/>
            <a:ext cx="5512304" cy="864096"/>
          </a:xfrm>
        </p:spPr>
        <p:txBody>
          <a:bodyPr>
            <a:noAutofit/>
          </a:bodyPr>
          <a:lstStyle/>
          <a:p>
            <a:r>
              <a:rPr lang="el-GR" sz="1800" b="1" dirty="0"/>
              <a:t>Ο ΘΕΟΣ ΤΗΣ ΠΑΣΧΑΛΙΑΣ ΕΞΟΔΟΥ:</a:t>
            </a:r>
            <a:br>
              <a:rPr lang="el-GR" sz="1800" b="1" dirty="0"/>
            </a:br>
            <a:endParaRPr lang="el-GR" sz="1800" b="1" dirty="0" smtClean="0"/>
          </a:p>
          <a:p>
            <a:r>
              <a:rPr lang="el-GR" sz="1800" b="1" i="1" dirty="0"/>
              <a:t>ΆΛΛΟΣ ΑΠΌ ΤΟΝ ΘΕΟ  ΤΟΥ ΠΑΣΧΑ ΠΟΥ ΘΥΣΙΑΖΕΙ ΤΟΝ ΜΟΝΑΚΡΙΒΟ ΓΙΟ ΤΟΥ;</a:t>
            </a:r>
            <a:endParaRPr lang="el-GR" sz="1800" b="1" dirty="0"/>
          </a:p>
        </p:txBody>
      </p:sp>
      <p:sp>
        <p:nvSpPr>
          <p:cNvPr id="6" name="Τίτλος 5"/>
          <p:cNvSpPr>
            <a:spLocks noGrp="1"/>
          </p:cNvSpPr>
          <p:nvPr>
            <p:ph type="title"/>
          </p:nvPr>
        </p:nvSpPr>
        <p:spPr/>
        <p:txBody>
          <a:bodyPr/>
          <a:lstStyle/>
          <a:p>
            <a:r>
              <a:rPr lang="el-GR" dirty="0"/>
              <a:t>Ο Θεός της </a:t>
            </a:r>
            <a:r>
              <a:rPr lang="el-GR" dirty="0" err="1"/>
              <a:t>Πασχαλίας</a:t>
            </a:r>
            <a:r>
              <a:rPr lang="el-GR" dirty="0"/>
              <a:t> εξόδου</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66384" y="1556792"/>
            <a:ext cx="5512304" cy="3168352"/>
          </a:xfrm>
          <a:prstGeom prst="rect">
            <a:avLst/>
          </a:prstGeom>
        </p:spPr>
      </p:pic>
    </p:spTree>
    <p:extLst>
      <p:ext uri="{BB962C8B-B14F-4D97-AF65-F5344CB8AC3E}">
        <p14:creationId xmlns:p14="http://schemas.microsoft.com/office/powerpoint/2010/main" val="2838887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άλλος από τον Θεό του Πάσχα που θυσιάζει τον μονάκριβο γιο του;</a:t>
            </a:r>
            <a:endParaRPr lang="el-GR" dirty="0"/>
          </a:p>
        </p:txBody>
      </p:sp>
      <p:sp>
        <p:nvSpPr>
          <p:cNvPr id="5" name="Θέση περιεχομένου 4"/>
          <p:cNvSpPr>
            <a:spLocks noGrp="1"/>
          </p:cNvSpPr>
          <p:nvPr>
            <p:ph idx="1"/>
          </p:nvPr>
        </p:nvSpPr>
        <p:spPr>
          <a:xfrm>
            <a:off x="464156" y="1700808"/>
            <a:ext cx="8229600" cy="4525963"/>
          </a:xfrm>
        </p:spPr>
        <p:txBody>
          <a:bodyPr>
            <a:noAutofit/>
          </a:bodyPr>
          <a:lstStyle/>
          <a:p>
            <a:pPr marL="0" indent="0">
              <a:buNone/>
            </a:pPr>
            <a:r>
              <a:rPr lang="el-GR" altLang="el-GR" sz="1800" dirty="0"/>
              <a:t>Στο ερώτημα πώς είναι δυνατόν ο Θεός της Π.Δ. ο οποίος απελευθερώνει τους Ισραηλίτες σκοτώνοντας τα </a:t>
            </a:r>
            <a:r>
              <a:rPr lang="el-GR" altLang="el-GR" sz="1800" dirty="0" err="1"/>
              <a:t>πρωτότοκα</a:t>
            </a:r>
            <a:r>
              <a:rPr lang="el-GR" altLang="el-GR" sz="1800" dirty="0"/>
              <a:t> των Αιγυπτίων, να είναι ο ίδιος Θεός με αυτόν της Καινής Διαθήκης που θυσιάζει τον δικό Του μονογενή Γιο προκειμένου όποιος πιστεύει να έχει αιώνια ζωή, και όλα αυτά να τα βιώνουμε </a:t>
            </a:r>
            <a:r>
              <a:rPr lang="el-GR" altLang="el-GR" sz="1800" b="1" dirty="0"/>
              <a:t>στην ίδια κορυφαία εορτή το Πάσχα, </a:t>
            </a:r>
            <a:r>
              <a:rPr lang="el-GR" altLang="el-GR" sz="1800" i="1" dirty="0"/>
              <a:t>μία</a:t>
            </a:r>
            <a:r>
              <a:rPr lang="el-GR" altLang="el-GR" sz="1800" dirty="0"/>
              <a:t> απάντηση είναι η εξής: </a:t>
            </a:r>
          </a:p>
          <a:p>
            <a:pPr marL="0" indent="0">
              <a:buNone/>
            </a:pPr>
            <a:r>
              <a:rPr lang="el-GR" altLang="el-GR" sz="1800" dirty="0"/>
              <a:t>Η Έξοδος των σκλάβων Εβραίων ξεκινά με μια γενοκτονία όλων των αρσενικών παιδιών τους από τον </a:t>
            </a:r>
            <a:r>
              <a:rPr lang="el-GR" altLang="el-GR" sz="1800" dirty="0" smtClean="0"/>
              <a:t>Φαραώ προκειμένου </a:t>
            </a:r>
            <a:r>
              <a:rPr lang="el-GR" altLang="el-GR" sz="1800" dirty="0"/>
              <a:t>σε μια πατριαρχική κοινωνία να εξαλειφθεί το γένος τους.  Τα κορίτσια δεν σκοτώνονται διότι προορίζονται σε αντικείμενα χρήσης-σκλαβιάς. Ο Θεός της Ιστορίας προοδευτικά (και όχι ακαριαία) αρχικά μέσω σημείων που αφορούν στο σύμπαν προειδοποιεί τον Φαραώ να απελευθερώσει  τον λαό. Ο δεύτερος προτιμά αλαζονικά να αναμετρηθεί μαζί Του και να κλιμακώσει την καταπίεση. Τέλος σκοτώνονται τα </a:t>
            </a:r>
            <a:r>
              <a:rPr lang="el-GR" altLang="el-GR" sz="1800" dirty="0" err="1"/>
              <a:t>πρωτότοκα</a:t>
            </a:r>
            <a:r>
              <a:rPr lang="el-GR" altLang="el-GR" sz="1800" dirty="0"/>
              <a:t> από τον τιμωρό άγγελο και όχι όλα τα αρσενικά τέκνα των Αιγυπτίων, όπως εκείνοι πράξει στους κατακτημένους</a:t>
            </a:r>
            <a:r>
              <a:rPr lang="el-GR" altLang="el-GR" sz="1800" dirty="0" smtClean="0"/>
              <a:t>.</a:t>
            </a:r>
            <a:endParaRPr lang="el-GR" altLang="el-GR" sz="1800" dirty="0"/>
          </a:p>
          <a:p>
            <a:pPr marL="0" indent="0">
              <a:buNone/>
            </a:pPr>
            <a:r>
              <a:rPr lang="el-GR" altLang="el-GR" sz="1800" dirty="0"/>
              <a:t>Αντίστοιχη δολοφονία θα γίνει σύμφωνα με τον Ματθαίο κατά τη γέννηση του Ιησού.</a:t>
            </a:r>
          </a:p>
        </p:txBody>
      </p:sp>
    </p:spTree>
    <p:extLst>
      <p:ext uri="{BB962C8B-B14F-4D97-AF65-F5344CB8AC3E}">
        <p14:creationId xmlns:p14="http://schemas.microsoft.com/office/powerpoint/2010/main" val="3630405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Το επεισόδιο </a:t>
            </a:r>
            <a:r>
              <a:rPr lang="el-GR" dirty="0"/>
              <a:t>της </a:t>
            </a:r>
            <a:r>
              <a:rPr lang="el-GR" dirty="0" err="1"/>
              <a:t>Μαριάμ</a:t>
            </a:r>
            <a:r>
              <a:rPr lang="el-GR" dirty="0"/>
              <a:t> με </a:t>
            </a:r>
            <a:r>
              <a:rPr lang="el-GR" dirty="0" smtClean="0"/>
              <a:t>τον Μωυσή</a:t>
            </a:r>
            <a:endParaRPr lang="el-GR" dirty="0"/>
          </a:p>
        </p:txBody>
      </p:sp>
      <p:sp>
        <p:nvSpPr>
          <p:cNvPr id="5" name="Θέση περιεχομένου 4"/>
          <p:cNvSpPr>
            <a:spLocks noGrp="1"/>
          </p:cNvSpPr>
          <p:nvPr>
            <p:ph idx="1"/>
          </p:nvPr>
        </p:nvSpPr>
        <p:spPr>
          <a:xfrm>
            <a:off x="464156" y="1711349"/>
            <a:ext cx="8229600" cy="4525963"/>
          </a:xfrm>
        </p:spPr>
        <p:txBody>
          <a:bodyPr>
            <a:noAutofit/>
          </a:bodyPr>
          <a:lstStyle/>
          <a:p>
            <a:pPr marL="0" indent="0" fontAlgn="auto">
              <a:spcBef>
                <a:spcPts val="0"/>
              </a:spcBef>
              <a:spcAft>
                <a:spcPts val="0"/>
              </a:spcAft>
              <a:buNone/>
              <a:defRPr/>
            </a:pPr>
            <a:r>
              <a:rPr lang="el-GR" sz="2400" dirty="0">
                <a:solidFill>
                  <a:srgbClr val="000000"/>
                </a:solidFill>
              </a:rPr>
              <a:t>Γιατί ονομάζεται αρχικά ως αδελφή του </a:t>
            </a:r>
            <a:r>
              <a:rPr lang="el-GR" sz="2400" i="1" dirty="0">
                <a:solidFill>
                  <a:srgbClr val="000000"/>
                </a:solidFill>
              </a:rPr>
              <a:t>Ααρών</a:t>
            </a:r>
            <a:r>
              <a:rPr lang="el-GR" sz="2400" dirty="0">
                <a:solidFill>
                  <a:srgbClr val="000000"/>
                </a:solidFill>
              </a:rPr>
              <a:t> ο οποίος μνημονεύεται για τελευταία φορά στο </a:t>
            </a:r>
            <a:r>
              <a:rPr lang="el-GR" sz="2400" dirty="0" err="1">
                <a:solidFill>
                  <a:srgbClr val="000000"/>
                </a:solidFill>
              </a:rPr>
              <a:t>Έξ</a:t>
            </a:r>
            <a:r>
              <a:rPr lang="el-GR" sz="2400" dirty="0">
                <a:solidFill>
                  <a:srgbClr val="000000"/>
                </a:solidFill>
              </a:rPr>
              <a:t>. 12, 50 και δεν διαδραματίζει ρόλο σε όλη την αφήγηση της διάβασης της Ερυθράς Θαλάσσης; Πιθανότατα διότι αποστασιοποιήθηκε από τον Μωυσή, όπως αποδεικνύει το Αρ. 12</a:t>
            </a:r>
            <a:r>
              <a:rPr lang="el-GR" sz="2400" dirty="0" smtClean="0">
                <a:solidFill>
                  <a:srgbClr val="000000"/>
                </a:solidFill>
              </a:rPr>
              <a:t>!</a:t>
            </a:r>
          </a:p>
        </p:txBody>
      </p:sp>
    </p:spTree>
    <p:extLst>
      <p:ext uri="{BB962C8B-B14F-4D97-AF65-F5344CB8AC3E}">
        <p14:creationId xmlns:p14="http://schemas.microsoft.com/office/powerpoint/2010/main" val="144259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Το επεισόδιο </a:t>
            </a:r>
            <a:r>
              <a:rPr lang="el-GR" dirty="0"/>
              <a:t>της </a:t>
            </a:r>
            <a:r>
              <a:rPr lang="el-GR" dirty="0" err="1"/>
              <a:t>Μαριάμ</a:t>
            </a:r>
            <a:r>
              <a:rPr lang="el-GR" dirty="0"/>
              <a:t> με </a:t>
            </a:r>
            <a:r>
              <a:rPr lang="el-GR" dirty="0" smtClean="0"/>
              <a:t>τον Μωυσή [2]</a:t>
            </a:r>
            <a:endParaRPr lang="el-GR" dirty="0"/>
          </a:p>
        </p:txBody>
      </p:sp>
      <p:sp>
        <p:nvSpPr>
          <p:cNvPr id="5" name="Θέση περιεχομένου 4"/>
          <p:cNvSpPr>
            <a:spLocks noGrp="1"/>
          </p:cNvSpPr>
          <p:nvPr>
            <p:ph idx="1"/>
          </p:nvPr>
        </p:nvSpPr>
        <p:spPr/>
        <p:txBody>
          <a:bodyPr>
            <a:noAutofit/>
          </a:bodyPr>
          <a:lstStyle/>
          <a:p>
            <a:pPr marL="0" indent="0" fontAlgn="auto">
              <a:spcAft>
                <a:spcPts val="0"/>
              </a:spcAft>
              <a:buNone/>
              <a:defRPr/>
            </a:pPr>
            <a:r>
              <a:rPr lang="el-GR" sz="1800" dirty="0" smtClean="0">
                <a:solidFill>
                  <a:srgbClr val="000000"/>
                </a:solidFill>
              </a:rPr>
              <a:t>Ο </a:t>
            </a:r>
            <a:r>
              <a:rPr lang="el-GR" sz="1800" dirty="0">
                <a:solidFill>
                  <a:srgbClr val="000000"/>
                </a:solidFill>
              </a:rPr>
              <a:t>Μωυσής είχε παντρευτεί γυναίκα </a:t>
            </a:r>
            <a:r>
              <a:rPr lang="el-GR" sz="1800" dirty="0" err="1">
                <a:solidFill>
                  <a:srgbClr val="000000"/>
                </a:solidFill>
              </a:rPr>
              <a:t>Αιθιόπισσα</a:t>
            </a:r>
            <a:r>
              <a:rPr lang="el-GR" sz="1800" dirty="0">
                <a:solidFill>
                  <a:srgbClr val="000000"/>
                </a:solidFill>
              </a:rPr>
              <a:t> (</a:t>
            </a:r>
            <a:r>
              <a:rPr lang="el-GR" sz="1800" dirty="0" err="1">
                <a:solidFill>
                  <a:srgbClr val="000000"/>
                </a:solidFill>
              </a:rPr>
              <a:t>Κουσίτισσα</a:t>
            </a:r>
            <a:r>
              <a:rPr lang="el-GR" sz="1800" dirty="0">
                <a:solidFill>
                  <a:srgbClr val="000000"/>
                </a:solidFill>
              </a:rPr>
              <a:t> από την περιοχή της Νουβίας στο σύγχρονο Σουδάν). Μάλλον δεν πρόκειται για τη Σεπφώρα. Η </a:t>
            </a:r>
            <a:r>
              <a:rPr lang="el-GR" sz="1800" dirty="0" err="1">
                <a:solidFill>
                  <a:srgbClr val="000000"/>
                </a:solidFill>
              </a:rPr>
              <a:t>Μαριάμ</a:t>
            </a:r>
            <a:r>
              <a:rPr lang="el-GR" sz="1800" dirty="0">
                <a:solidFill>
                  <a:srgbClr val="000000"/>
                </a:solidFill>
              </a:rPr>
              <a:t> και ο Ααρών τον κατέκριναν εξαιτίας της. «Μήπως μόνον στο Μωυσή μίλησε ο Κύριος;» έλεγαν. «Μίλησε και σ' εμάς!» Και τους άκουσε ο Κύριος. Ο Μωυσής ήταν πολύ ταπεινός άνθρωπος, περισσότερο από κάθε άλλον άνθρωπο πάνω στη γη. Ξαφνικά ο Κύριος είπε στο Μωυσή, στον Ααρών και στη </a:t>
            </a:r>
            <a:r>
              <a:rPr lang="el-GR" sz="1800" dirty="0" err="1">
                <a:solidFill>
                  <a:srgbClr val="000000"/>
                </a:solidFill>
              </a:rPr>
              <a:t>Μαριάμ</a:t>
            </a:r>
            <a:r>
              <a:rPr lang="el-GR" sz="1800" dirty="0">
                <a:solidFill>
                  <a:srgbClr val="000000"/>
                </a:solidFill>
              </a:rPr>
              <a:t>: «Πηγαίνετε και οι τρεις σας στη σκηνή του Μαρτυρίου». [ …]  </a:t>
            </a:r>
          </a:p>
          <a:p>
            <a:pPr marL="0" indent="0" fontAlgn="auto">
              <a:spcAft>
                <a:spcPts val="0"/>
              </a:spcAft>
              <a:buNone/>
              <a:defRPr/>
            </a:pPr>
            <a:r>
              <a:rPr lang="el-GR" sz="1800" dirty="0" smtClean="0">
                <a:solidFill>
                  <a:srgbClr val="000000"/>
                </a:solidFill>
              </a:rPr>
              <a:t>Ο </a:t>
            </a:r>
            <a:r>
              <a:rPr lang="el-GR" sz="1800" dirty="0">
                <a:solidFill>
                  <a:srgbClr val="000000"/>
                </a:solidFill>
              </a:rPr>
              <a:t>Μωυσής </a:t>
            </a:r>
            <a:r>
              <a:rPr lang="el-GR" sz="1800" dirty="0" smtClean="0">
                <a:solidFill>
                  <a:srgbClr val="000000"/>
                </a:solidFill>
              </a:rPr>
              <a:t>μεσιτεύει:</a:t>
            </a:r>
            <a:r>
              <a:rPr lang="en-US" sz="1800" dirty="0" smtClean="0">
                <a:solidFill>
                  <a:srgbClr val="000000"/>
                </a:solidFill>
              </a:rPr>
              <a:t/>
            </a:r>
            <a:br>
              <a:rPr lang="en-US" sz="1800" dirty="0" smtClean="0">
                <a:solidFill>
                  <a:srgbClr val="000000"/>
                </a:solidFill>
              </a:rPr>
            </a:br>
            <a:r>
              <a:rPr lang="el-GR" sz="1800" i="1" dirty="0" smtClean="0">
                <a:solidFill>
                  <a:srgbClr val="000000"/>
                </a:solidFill>
              </a:rPr>
              <a:t>Μην </a:t>
            </a:r>
            <a:r>
              <a:rPr lang="el-GR" sz="1800" i="1" dirty="0">
                <a:solidFill>
                  <a:srgbClr val="000000"/>
                </a:solidFill>
              </a:rPr>
              <a:t>την αφήσεις να γίνει σαν το παιδί που γεννιέται νεκρό, που βγαίνει από την κοιλιά της μάνας του με μισοφαγωμένη σάρκα». Τότε ο Μωυσής φώναξε προς τον Κύριο: «Θεέ, </a:t>
            </a:r>
            <a:r>
              <a:rPr lang="el-GR" sz="1800" i="1" dirty="0" err="1">
                <a:solidFill>
                  <a:srgbClr val="000000"/>
                </a:solidFill>
              </a:rPr>
              <a:t>θεράπευσέ</a:t>
            </a:r>
            <a:r>
              <a:rPr lang="el-GR" sz="1800" i="1" dirty="0">
                <a:solidFill>
                  <a:srgbClr val="000000"/>
                </a:solidFill>
              </a:rPr>
              <a:t> την, σε παρακαλώ!» </a:t>
            </a:r>
            <a:r>
              <a:rPr lang="el-GR" sz="1800" baseline="30000" dirty="0">
                <a:solidFill>
                  <a:schemeClr val="dk1"/>
                </a:solidFill>
              </a:rPr>
              <a:t>14</a:t>
            </a:r>
            <a:r>
              <a:rPr lang="el-GR" sz="1800" i="1" dirty="0">
                <a:solidFill>
                  <a:srgbClr val="000000"/>
                </a:solidFill>
              </a:rPr>
              <a:t> Ο Κύριος του απάντησε «Αν ο πατέρας της την είχε φτύσει στο πρόσωπο, δε θα έπρεπε να σηκώσει το βάρος της ντροπής της εφτά μέρες; Ας μείνει λοιπόν εφτά μέρες περιορισμένη έξω από το Στρατόπεδο κι έπειτα ας τη φέρουν μέσα». Έμεινε λοιπόν η </a:t>
            </a:r>
            <a:r>
              <a:rPr lang="el-GR" sz="1800" i="1" dirty="0" err="1">
                <a:solidFill>
                  <a:srgbClr val="000000"/>
                </a:solidFill>
              </a:rPr>
              <a:t>Μαριάμ</a:t>
            </a:r>
            <a:r>
              <a:rPr lang="el-GR" sz="1800" i="1" dirty="0">
                <a:solidFill>
                  <a:srgbClr val="000000"/>
                </a:solidFill>
              </a:rPr>
              <a:t> εφτά μέρες έξω από το στρατόπεδο, και ο λαός δεν ξεκίνησε ως την ημέρα που την έφεραν πάλι μέσα. </a:t>
            </a:r>
            <a:r>
              <a:rPr lang="el-GR" sz="1800" baseline="30000" dirty="0" smtClean="0">
                <a:solidFill>
                  <a:schemeClr val="dk1"/>
                </a:solidFill>
              </a:rPr>
              <a:t>1</a:t>
            </a:r>
            <a:r>
              <a:rPr lang="el-GR" sz="1800" baseline="30000" dirty="0">
                <a:solidFill>
                  <a:schemeClr val="dk1"/>
                </a:solidFill>
              </a:rPr>
              <a:t>6</a:t>
            </a:r>
            <a:r>
              <a:rPr lang="el-GR" sz="1800" i="1" dirty="0" smtClean="0">
                <a:solidFill>
                  <a:srgbClr val="000000"/>
                </a:solidFill>
              </a:rPr>
              <a:t> </a:t>
            </a:r>
            <a:r>
              <a:rPr lang="el-GR" sz="1800" i="1" dirty="0">
                <a:solidFill>
                  <a:srgbClr val="000000"/>
                </a:solidFill>
              </a:rPr>
              <a:t>Μετά από αυτά έφυγαν από τη </a:t>
            </a:r>
            <a:r>
              <a:rPr lang="el-GR" sz="1800" i="1" dirty="0" err="1">
                <a:solidFill>
                  <a:srgbClr val="000000"/>
                </a:solidFill>
              </a:rPr>
              <a:t>Ασηρώθ</a:t>
            </a:r>
            <a:r>
              <a:rPr lang="el-GR" sz="1800" i="1" dirty="0">
                <a:solidFill>
                  <a:srgbClr val="000000"/>
                </a:solidFill>
              </a:rPr>
              <a:t> και στρατοπέδευσαν στην έρημο </a:t>
            </a:r>
            <a:r>
              <a:rPr lang="el-GR" sz="1800" i="1" dirty="0" err="1">
                <a:solidFill>
                  <a:srgbClr val="000000"/>
                </a:solidFill>
              </a:rPr>
              <a:t>Φαράν</a:t>
            </a:r>
            <a:r>
              <a:rPr lang="el-GR" sz="1800" i="1" dirty="0">
                <a:solidFill>
                  <a:srgbClr val="000000"/>
                </a:solidFill>
              </a:rPr>
              <a:t>. </a:t>
            </a:r>
          </a:p>
          <a:p>
            <a:pPr marL="0" indent="0" fontAlgn="auto">
              <a:spcAft>
                <a:spcPts val="0"/>
              </a:spcAft>
              <a:buNone/>
              <a:defRPr/>
            </a:pPr>
            <a:endParaRPr lang="el-GR" sz="1800" dirty="0">
              <a:solidFill>
                <a:srgbClr val="000000"/>
              </a:solidFill>
            </a:endParaRPr>
          </a:p>
        </p:txBody>
      </p:sp>
    </p:spTree>
    <p:extLst>
      <p:ext uri="{BB962C8B-B14F-4D97-AF65-F5344CB8AC3E}">
        <p14:creationId xmlns:p14="http://schemas.microsoft.com/office/powerpoint/2010/main" val="1987377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Μαριάμ</a:t>
            </a:r>
            <a:r>
              <a:rPr lang="el-GR" dirty="0"/>
              <a:t> </a:t>
            </a:r>
            <a:r>
              <a:rPr lang="el-GR" dirty="0" smtClean="0"/>
              <a:t>και Μωυσής</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1800" dirty="0"/>
              <a:t>Στο Αρ. 12, 1-2 η </a:t>
            </a:r>
            <a:r>
              <a:rPr lang="el-GR" sz="1800" dirty="0" err="1"/>
              <a:t>Μιριάμ</a:t>
            </a:r>
            <a:r>
              <a:rPr lang="el-GR" sz="1800" dirty="0"/>
              <a:t> συγκρούεται με τον Μωυσή: </a:t>
            </a:r>
          </a:p>
          <a:p>
            <a:pPr marL="0" indent="0">
              <a:buNone/>
            </a:pPr>
            <a:r>
              <a:rPr lang="el-GR" sz="1800" dirty="0" smtClean="0"/>
              <a:t>* </a:t>
            </a:r>
            <a:r>
              <a:rPr lang="el-GR" sz="1800" dirty="0"/>
              <a:t>Γενικά στον Ισραήλ δεν υπήρχε πρόβλημα με τους μικτούς γάμους (</a:t>
            </a:r>
            <a:r>
              <a:rPr lang="el-GR" sz="1800" dirty="0" err="1"/>
              <a:t>Δτ</a:t>
            </a:r>
            <a:r>
              <a:rPr lang="el-GR" sz="1800" dirty="0"/>
              <a:t>. 7, 1-3). Στην περσική περίοδο (540-330 π.Χ.) για τον Ιουδαϊσμό που προσπαθούσε να ανακαλύψει την ταυτότητά του, ο γάμος με αλλόφυλες έγινε ταμπού. Αυτό το γεγονός αντανακλάται στο Έσδρα 9 και το </a:t>
            </a:r>
            <a:r>
              <a:rPr lang="el-GR" sz="1800" dirty="0" err="1"/>
              <a:t>Νεεμία</a:t>
            </a:r>
            <a:r>
              <a:rPr lang="el-GR" sz="1800" dirty="0"/>
              <a:t> 13, 23-28. </a:t>
            </a:r>
          </a:p>
          <a:p>
            <a:pPr marL="0" indent="0">
              <a:buNone/>
            </a:pPr>
            <a:r>
              <a:rPr lang="el-GR" sz="1800" dirty="0"/>
              <a:t>* Ένα άλλο φλέγον ερώτημα αυτής της περιόδου είναι ποιος ερμηνεύει το θέλημα του Θεού στο κρίσιμο παρόν. «Απέναντι» στους </a:t>
            </a:r>
            <a:r>
              <a:rPr lang="el-GR" sz="1800" dirty="0" err="1"/>
              <a:t>Νεεμία</a:t>
            </a:r>
            <a:r>
              <a:rPr lang="el-GR" sz="1800" dirty="0"/>
              <a:t> και Έσδρα βρέθηκαν κατεξοχήν προφήτισσες και προφήτες. </a:t>
            </a:r>
          </a:p>
          <a:p>
            <a:pPr marL="0" indent="0">
              <a:buNone/>
            </a:pPr>
            <a:r>
              <a:rPr lang="el-GR" sz="1800" dirty="0"/>
              <a:t>Αυτός ο προβληματισμός αντικατοπτρίζεται στη διαμάχη της ηγετικής ελίτ στο Αρ. 12. Μίλησε ο Θεός μόνον στον Μωυσή; Ποιος θα εκπροσωπεί τον Μωυσή στο λαό; Γραμματείς, όπως ο Έσδρας; Ή προφήτες όπως ο </a:t>
            </a:r>
            <a:r>
              <a:rPr lang="el-GR" sz="1800" dirty="0" err="1"/>
              <a:t>Αγγαίος</a:t>
            </a:r>
            <a:r>
              <a:rPr lang="el-GR" sz="1800" dirty="0"/>
              <a:t> και ο Ζαχαρίας; Ή μια προφήτισσα όπως η  </a:t>
            </a:r>
            <a:r>
              <a:rPr lang="el-GR" sz="1800" dirty="0" err="1"/>
              <a:t>Μαριάμ</a:t>
            </a:r>
            <a:r>
              <a:rPr lang="el-GR" sz="1800" dirty="0" smtClean="0"/>
              <a:t>;</a:t>
            </a:r>
            <a:endParaRPr lang="el-GR" sz="1800" dirty="0"/>
          </a:p>
        </p:txBody>
      </p:sp>
    </p:spTree>
    <p:extLst>
      <p:ext uri="{BB962C8B-B14F-4D97-AF65-F5344CB8AC3E}">
        <p14:creationId xmlns:p14="http://schemas.microsoft.com/office/powerpoint/2010/main" val="2543167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Μαριάμ</a:t>
            </a:r>
            <a:r>
              <a:rPr lang="el-GR" dirty="0"/>
              <a:t> </a:t>
            </a:r>
            <a:r>
              <a:rPr lang="el-GR" dirty="0" smtClean="0"/>
              <a:t>και Μωυσής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1800" dirty="0" smtClean="0"/>
              <a:t>ΑΞΙΟΣΗΜΕΙΩΤΑ </a:t>
            </a:r>
            <a:r>
              <a:rPr lang="el-GR" sz="1800" dirty="0"/>
              <a:t>ΤΑ ΕΞΗΣ:</a:t>
            </a:r>
          </a:p>
          <a:p>
            <a:pPr marL="0" indent="0">
              <a:buNone/>
            </a:pPr>
            <a:r>
              <a:rPr lang="el-GR" sz="1800" dirty="0"/>
              <a:t>Ο Μωυσής κραυγάζει! Γιατί; Είναι η </a:t>
            </a:r>
            <a:r>
              <a:rPr lang="el-GR" sz="1800" dirty="0" err="1"/>
              <a:t>Μιριάμ</a:t>
            </a:r>
            <a:r>
              <a:rPr lang="el-GR" sz="1800" dirty="0"/>
              <a:t> τόσο σημαντική; </a:t>
            </a:r>
          </a:p>
          <a:p>
            <a:pPr marL="0" indent="0">
              <a:buNone/>
            </a:pPr>
            <a:r>
              <a:rPr lang="el-GR" sz="1800" dirty="0"/>
              <a:t>Η </a:t>
            </a:r>
            <a:r>
              <a:rPr lang="el-GR" sz="1800" dirty="0" err="1"/>
              <a:t>Μιριάμ</a:t>
            </a:r>
            <a:r>
              <a:rPr lang="el-GR" sz="1800" dirty="0"/>
              <a:t> αφορίζεται εκτός της κοινότητας, εκεί όμως που βρισκόταν η Σκηνή της Συνάντησης, ο χώρος της θεϊκής Παρουσίας. Ωσάν ο Θεός να την ελκύει κοντά Του.</a:t>
            </a:r>
          </a:p>
          <a:p>
            <a:pPr marL="0" indent="0">
              <a:buNone/>
            </a:pPr>
            <a:r>
              <a:rPr lang="el-GR" sz="1800" dirty="0"/>
              <a:t>Χωρίς την </a:t>
            </a:r>
            <a:r>
              <a:rPr lang="el-GR" sz="1800" dirty="0" err="1"/>
              <a:t>Μιριάμ</a:t>
            </a:r>
            <a:r>
              <a:rPr lang="el-GR" sz="1800" dirty="0"/>
              <a:t> ο λαός δεν συνεχίζει την πορεία Του στην έρημο. </a:t>
            </a:r>
          </a:p>
          <a:p>
            <a:pPr marL="0" indent="0">
              <a:buNone/>
            </a:pPr>
            <a:r>
              <a:rPr lang="el-GR" sz="1800" dirty="0"/>
              <a:t>Άγνωστο αν η </a:t>
            </a:r>
            <a:r>
              <a:rPr lang="el-GR" sz="1800" dirty="0" err="1"/>
              <a:t>Μιριάμ</a:t>
            </a:r>
            <a:r>
              <a:rPr lang="el-GR" sz="1800" dirty="0"/>
              <a:t> άλλαξε άποψη. Σύμφωνα με το Αρ. 20 πέθανε στο </a:t>
            </a:r>
            <a:r>
              <a:rPr lang="el-GR" sz="1800" dirty="0" err="1"/>
              <a:t>Καντίς</a:t>
            </a:r>
            <a:r>
              <a:rPr lang="el-GR" sz="1800" dirty="0"/>
              <a:t>, που σημαίνει ΆΓΙΟΣ.  Εκεί το νερό εξαντλείται και ο λαός πανικοβάλλεται. Οι δύο ηγέτες παρακαλούν για βοήθεια αλλά εκτελούν την εντολή λάθος! Αυτό τους καταλογίζεται αμαρτία και έχει επιπτώσεις στην αρχηγία τους!  Χωρίς το προφητικό στοιχείο η ηγεσία πάσχει!</a:t>
            </a:r>
          </a:p>
        </p:txBody>
      </p:sp>
    </p:spTree>
    <p:extLst>
      <p:ext uri="{BB962C8B-B14F-4D97-AF65-F5344CB8AC3E}">
        <p14:creationId xmlns:p14="http://schemas.microsoft.com/office/powerpoint/2010/main" val="1153721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5580112" y="1556792"/>
            <a:ext cx="2848008" cy="4032436"/>
          </a:xfrm>
        </p:spPr>
        <p:txBody>
          <a:bodyPr>
            <a:noAutofit/>
          </a:bodyPr>
          <a:lstStyle/>
          <a:p>
            <a:pPr>
              <a:spcBef>
                <a:spcPts val="1200"/>
              </a:spcBef>
            </a:pPr>
            <a:r>
              <a:rPr lang="el-GR" altLang="el-GR" sz="1800" dirty="0">
                <a:latin typeface="Calibri" panose="020F0502020204030204" pitchFamily="34" charset="0"/>
              </a:rPr>
              <a:t>Η λέπρα θεωρούνταν η μάστιγα των αλαζόνων (Β’ </a:t>
            </a:r>
            <a:r>
              <a:rPr lang="el-GR" altLang="el-GR" sz="1800" dirty="0" err="1">
                <a:latin typeface="Calibri" panose="020F0502020204030204" pitchFamily="34" charset="0"/>
              </a:rPr>
              <a:t>Βασ</a:t>
            </a:r>
            <a:r>
              <a:rPr lang="el-GR" altLang="el-GR" sz="1800" dirty="0">
                <a:latin typeface="Calibri" panose="020F0502020204030204" pitchFamily="34" charset="0"/>
              </a:rPr>
              <a:t>. 3, 29. Δ’ </a:t>
            </a:r>
            <a:r>
              <a:rPr lang="el-GR" altLang="el-GR" sz="1800" dirty="0" err="1">
                <a:latin typeface="Calibri" panose="020F0502020204030204" pitchFamily="34" charset="0"/>
              </a:rPr>
              <a:t>Βασ</a:t>
            </a:r>
            <a:r>
              <a:rPr lang="el-GR" altLang="el-GR" sz="1800" dirty="0">
                <a:latin typeface="Calibri" panose="020F0502020204030204" pitchFamily="34" charset="0"/>
              </a:rPr>
              <a:t>. 5, 27). </a:t>
            </a:r>
          </a:p>
          <a:p>
            <a:pPr>
              <a:spcBef>
                <a:spcPts val="1200"/>
              </a:spcBef>
            </a:pPr>
            <a:r>
              <a:rPr lang="en-US" altLang="el-GR" sz="1800" dirty="0" err="1" smtClean="0">
                <a:latin typeface="Calibri" panose="020F0502020204030204" pitchFamily="34" charset="0"/>
                <a:hlinkClick r:id="rId3" tooltip="Lashon hara"/>
              </a:rPr>
              <a:t>Lashon</a:t>
            </a:r>
            <a:r>
              <a:rPr lang="en-US" altLang="el-GR" sz="1800" dirty="0" smtClean="0">
                <a:latin typeface="Calibri" panose="020F0502020204030204" pitchFamily="34" charset="0"/>
                <a:hlinkClick r:id="rId3" tooltip="Lashon hara"/>
              </a:rPr>
              <a:t> </a:t>
            </a:r>
            <a:r>
              <a:rPr lang="en-US" altLang="el-GR" sz="1800" dirty="0" err="1">
                <a:latin typeface="Calibri" panose="020F0502020204030204" pitchFamily="34" charset="0"/>
                <a:hlinkClick r:id="rId3" tooltip="Lashon hara"/>
              </a:rPr>
              <a:t>hara</a:t>
            </a:r>
            <a:r>
              <a:rPr lang="en-US" altLang="el-GR" sz="1800" dirty="0">
                <a:latin typeface="Calibri" panose="020F0502020204030204" pitchFamily="34" charset="0"/>
              </a:rPr>
              <a:t> (gossiping, or speaking negatively about someone), for which she was struck with </a:t>
            </a:r>
            <a:r>
              <a:rPr lang="en-US" altLang="el-GR" sz="1800" i="1" dirty="0" err="1">
                <a:latin typeface="Calibri" panose="020F0502020204030204" pitchFamily="34" charset="0"/>
                <a:hlinkClick r:id="rId4" tooltip="Tzaraat"/>
              </a:rPr>
              <a:t>tzaraat</a:t>
            </a:r>
            <a:r>
              <a:rPr lang="en-US" altLang="el-GR" sz="1800" dirty="0">
                <a:latin typeface="Calibri" panose="020F0502020204030204" pitchFamily="34" charset="0"/>
              </a:rPr>
              <a:t>.</a:t>
            </a:r>
            <a:r>
              <a:rPr lang="el-GR" altLang="el-GR" sz="1800" dirty="0">
                <a:latin typeface="Calibri" panose="020F0502020204030204" pitchFamily="34" charset="0"/>
              </a:rPr>
              <a:t> </a:t>
            </a:r>
            <a:r>
              <a:rPr lang="en-US" altLang="el-GR" sz="1800" dirty="0" err="1">
                <a:latin typeface="Calibri" panose="020F0502020204030204" pitchFamily="34" charset="0"/>
              </a:rPr>
              <a:t>Tzaraat</a:t>
            </a:r>
            <a:r>
              <a:rPr lang="en-US" altLang="el-GR" sz="1800" dirty="0">
                <a:latin typeface="Calibri" panose="020F0502020204030204" pitchFamily="34" charset="0"/>
              </a:rPr>
              <a:t> was an illness traditionally translated to be leprosy, while it really is something more like </a:t>
            </a:r>
            <a:r>
              <a:rPr lang="en-US" altLang="el-GR" sz="1800" b="1" dirty="0">
                <a:latin typeface="Calibri" panose="020F0502020204030204" pitchFamily="34" charset="0"/>
              </a:rPr>
              <a:t>skin cancer or </a:t>
            </a:r>
            <a:r>
              <a:rPr lang="en-US" altLang="el-GR" sz="1800" b="1" dirty="0" err="1">
                <a:latin typeface="Calibri" panose="020F0502020204030204" pitchFamily="34" charset="0"/>
              </a:rPr>
              <a:t>vitiligo</a:t>
            </a:r>
            <a:r>
              <a:rPr lang="en-US" altLang="el-GR" sz="1800" b="1" dirty="0">
                <a:latin typeface="Calibri" panose="020F0502020204030204" pitchFamily="34" charset="0"/>
              </a:rPr>
              <a:t>.</a:t>
            </a:r>
            <a:endParaRPr lang="el-GR" altLang="el-GR" sz="1800" b="1" i="1" dirty="0">
              <a:solidFill>
                <a:srgbClr val="000000"/>
              </a:solidFill>
              <a:latin typeface="Palatino Linotype" panose="02040502050505030304" pitchFamily="18" charset="0"/>
            </a:endParaRPr>
          </a:p>
        </p:txBody>
      </p:sp>
      <p:sp>
        <p:nvSpPr>
          <p:cNvPr id="6" name="Τίτλος 5"/>
          <p:cNvSpPr>
            <a:spLocks noGrp="1"/>
          </p:cNvSpPr>
          <p:nvPr>
            <p:ph type="title"/>
          </p:nvPr>
        </p:nvSpPr>
        <p:spPr/>
        <p:txBody>
          <a:bodyPr/>
          <a:lstStyle/>
          <a:p>
            <a:r>
              <a:rPr lang="el-GR" dirty="0" err="1"/>
              <a:t>Μαριάμ</a:t>
            </a:r>
            <a:r>
              <a:rPr lang="el-GR" dirty="0"/>
              <a:t> και Μωυσής </a:t>
            </a:r>
            <a:r>
              <a:rPr lang="el-GR" dirty="0" smtClean="0"/>
              <a:t>[3]</a:t>
            </a:r>
            <a:endParaRPr lang="el-GR"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628825"/>
            <a:ext cx="45720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64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altLang="el-GR" dirty="0" smtClean="0"/>
              <a:t>Η ζωντανή ανάμνηση </a:t>
            </a:r>
            <a:br>
              <a:rPr lang="el-GR" altLang="el-GR" dirty="0" smtClean="0"/>
            </a:br>
            <a:r>
              <a:rPr lang="el-GR" altLang="el-GR" dirty="0" smtClean="0"/>
              <a:t>της </a:t>
            </a:r>
            <a:r>
              <a:rPr lang="el-GR" altLang="el-GR" dirty="0" err="1" smtClean="0"/>
              <a:t>Μαριάμ</a:t>
            </a:r>
            <a:endParaRPr lang="el-GR" altLang="el-GR" dirty="0"/>
          </a:p>
        </p:txBody>
      </p:sp>
      <p:sp>
        <p:nvSpPr>
          <p:cNvPr id="4" name="Θέση περιεχομένου 3"/>
          <p:cNvSpPr>
            <a:spLocks noGrp="1"/>
          </p:cNvSpPr>
          <p:nvPr>
            <p:ph sz="quarter" idx="4"/>
          </p:nvPr>
        </p:nvSpPr>
        <p:spPr>
          <a:xfrm>
            <a:off x="4645025" y="1628800"/>
            <a:ext cx="4041775" cy="4468242"/>
          </a:xfrm>
        </p:spPr>
        <p:txBody>
          <a:bodyPr>
            <a:noAutofit/>
          </a:bodyPr>
          <a:lstStyle/>
          <a:p>
            <a:pPr marL="0" indent="0">
              <a:spcBef>
                <a:spcPts val="1200"/>
              </a:spcBef>
              <a:buNone/>
            </a:pPr>
            <a:r>
              <a:rPr lang="el-GR" altLang="el-GR" sz="1800" dirty="0"/>
              <a:t>Μερικοί στο πασχαλινό Δείπνο (</a:t>
            </a:r>
            <a:r>
              <a:rPr lang="el-GR" altLang="el-GR" sz="1800" b="1" dirty="0" err="1"/>
              <a:t>Seder</a:t>
            </a:r>
            <a:r>
              <a:rPr lang="el-GR" altLang="el-GR" sz="1800" dirty="0"/>
              <a:t>)  τοποθετούν ένα ποτήρι νερό που ονομάζουν Ποτήρι της </a:t>
            </a:r>
            <a:r>
              <a:rPr lang="el-GR" altLang="el-GR" sz="1800" dirty="0" err="1"/>
              <a:t>Μαριάμ</a:t>
            </a:r>
            <a:r>
              <a:rPr lang="el-GR" altLang="el-GR" sz="1800" dirty="0"/>
              <a:t> πίσω από το ποτήρι του Ηλία με το κρασί. Πρόκειται για ανάμνηση του πηγαδιού που συνόδευε τους Ισραηλίτες στο ταξίδι τους στην έρημο. Επίσης προσθέτουν ένα κομμάτι ψωμί με τον αμνό και το αβγό εις </a:t>
            </a:r>
            <a:r>
              <a:rPr lang="el-GR" altLang="el-GR" sz="1800" dirty="0" err="1"/>
              <a:t>ανάμνησιν</a:t>
            </a:r>
            <a:r>
              <a:rPr lang="el-GR" altLang="el-GR" sz="1800" dirty="0"/>
              <a:t> των μυθικών ζώων (το πτηνό </a:t>
            </a:r>
            <a:r>
              <a:rPr lang="el-GR" altLang="el-GR" sz="1800" b="1" dirty="0" err="1"/>
              <a:t>Ziz</a:t>
            </a:r>
            <a:r>
              <a:rPr lang="el-GR" altLang="el-GR" sz="1800" dirty="0"/>
              <a:t>, τον </a:t>
            </a:r>
            <a:r>
              <a:rPr lang="el-GR" altLang="el-GR" sz="1800" b="1" dirty="0" err="1"/>
              <a:t>Behemoth</a:t>
            </a:r>
            <a:r>
              <a:rPr lang="el-GR" altLang="el-GR" sz="1800" dirty="0"/>
              <a:t>, και τον θαλάσσιο δράκοντα </a:t>
            </a:r>
            <a:r>
              <a:rPr lang="el-GR" altLang="el-GR" sz="1800" b="1" dirty="0" err="1"/>
              <a:t>Leviathan</a:t>
            </a:r>
            <a:r>
              <a:rPr lang="el-GR" altLang="el-GR" sz="1800" dirty="0"/>
              <a:t>) που θα γευθούν μετά την κοινή εξανάσταση  κατά το εσχατολογικό δείπνο αλλά και της τριάδας των ηγετών. Έτσι το ψάρι εκπροσωπεί και τον Λεβιάθαν και την </a:t>
            </a:r>
            <a:r>
              <a:rPr lang="el-GR" altLang="el-GR" sz="1800" dirty="0" err="1"/>
              <a:t>Μαριάμ</a:t>
            </a:r>
            <a:r>
              <a:rPr lang="el-GR" altLang="el-GR" sz="1800" dirty="0"/>
              <a:t> που συνδέεται με το νερό</a:t>
            </a:r>
            <a:r>
              <a:rPr lang="el-GR" altLang="el-GR" sz="1800" dirty="0" smtClean="0"/>
              <a:t>. </a:t>
            </a:r>
            <a:endParaRPr lang="el-GR" altLang="el-GR" sz="1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3408363"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14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Προφήτισσες [</a:t>
            </a:r>
            <a:r>
              <a:rPr lang="el-GR" dirty="0" smtClean="0"/>
              <a:t>2</a:t>
            </a:r>
            <a:r>
              <a:rPr lang="el-GR" dirty="0"/>
              <a:t>]</a:t>
            </a:r>
          </a:p>
        </p:txBody>
      </p:sp>
      <p:sp>
        <p:nvSpPr>
          <p:cNvPr id="5" name="Θέση περιεχομένου 4"/>
          <p:cNvSpPr>
            <a:spLocks noGrp="1"/>
          </p:cNvSpPr>
          <p:nvPr>
            <p:ph idx="1"/>
          </p:nvPr>
        </p:nvSpPr>
        <p:spPr/>
        <p:txBody>
          <a:bodyPr>
            <a:noAutofit/>
          </a:bodyPr>
          <a:lstStyle/>
          <a:p>
            <a:r>
              <a:rPr lang="el-GR" altLang="el-GR" sz="1800" dirty="0"/>
              <a:t>Οι προφήτισσες της Βίβλου αναδεικνύονται σε </a:t>
            </a:r>
            <a:r>
              <a:rPr lang="el-GR" altLang="el-GR" sz="1800" b="1" dirty="0"/>
              <a:t>εξαιρετικά κρίσιμες-οριακές (!) για τον Ισραήλ εποχές</a:t>
            </a:r>
            <a:r>
              <a:rPr lang="el-GR" altLang="el-GR" sz="1800" dirty="0"/>
              <a:t>: κατά την αρχή της Εξόδου από την Αίγυπτο και την πορεία στην έρημο η </a:t>
            </a:r>
            <a:r>
              <a:rPr lang="el-GR" altLang="el-GR" sz="1800" dirty="0" err="1"/>
              <a:t>Μιριάμ</a:t>
            </a:r>
            <a:r>
              <a:rPr lang="el-GR" altLang="el-GR" sz="1800" dirty="0"/>
              <a:t>, κατά την κατάκτηση της γης της Επαγγελίας η Δεββώρα, της απειλής απώλειας της Γης η </a:t>
            </a:r>
            <a:r>
              <a:rPr lang="el-GR" altLang="el-GR" sz="1800" dirty="0" err="1"/>
              <a:t>Ολδά</a:t>
            </a:r>
            <a:r>
              <a:rPr lang="el-GR" altLang="el-GR" sz="1800" dirty="0"/>
              <a:t> και κατά την καινούργια αρχή μετά την Εξορία η </a:t>
            </a:r>
            <a:r>
              <a:rPr lang="el-GR" altLang="el-GR" sz="1800" i="1" dirty="0" err="1"/>
              <a:t>Νωαδία</a:t>
            </a:r>
            <a:r>
              <a:rPr lang="el-GR" altLang="el-GR" sz="1800" dirty="0"/>
              <a:t>. Από τις προφήτισσες προέρχονται μάλλον κάποια από τα αρχαιότερα κείμενα της Αγίας Γραφής. Είναι ύμνοι που διακρίνουν τη δυναμική επέμβαση του απελευθερωτή Θεού στην Ιστορία χάριν των αδυνάτων !</a:t>
            </a:r>
          </a:p>
          <a:p>
            <a:pPr>
              <a:buFont typeface="Arial" charset="0"/>
              <a:buChar char="•"/>
              <a:defRPr/>
            </a:pPr>
            <a:r>
              <a:rPr lang="el-GR" sz="1800" dirty="0" smtClean="0"/>
              <a:t>Προφήτισσες  </a:t>
            </a:r>
            <a:r>
              <a:rPr lang="el-GR" sz="1800" dirty="0"/>
              <a:t>αναδεικνύονται και </a:t>
            </a:r>
            <a:r>
              <a:rPr lang="el-GR" sz="1800" b="1" dirty="0"/>
              <a:t>στην Καινή Διαθήκη (ιδιαίτερα στο Δίτομο Έργο του Λουκά </a:t>
            </a:r>
            <a:r>
              <a:rPr lang="el-GR" sz="1800" b="1" i="1" dirty="0"/>
              <a:t>Προς </a:t>
            </a:r>
            <a:r>
              <a:rPr lang="el-GR" sz="1800" b="1" i="1" dirty="0" err="1"/>
              <a:t>Θεόφιλον</a:t>
            </a:r>
            <a:r>
              <a:rPr lang="el-GR" sz="1800" b="1" dirty="0"/>
              <a:t>)</a:t>
            </a:r>
            <a:r>
              <a:rPr lang="el-GR" sz="1800" dirty="0"/>
              <a:t>, και μάλιστα πάλι σε μεταβατικά-κομβικά σημεία όταν ανατέλλει η Βασιλεία του Θεού: στην </a:t>
            </a:r>
            <a:r>
              <a:rPr lang="el-GR" sz="1800" i="1" dirty="0" err="1"/>
              <a:t>Πρωτοϊστορία</a:t>
            </a:r>
            <a:r>
              <a:rPr lang="el-GR" sz="1800" dirty="0"/>
              <a:t> του Ιησού αλλά και της Εκκλησίας (την Πεντηκοστή). Η Άννα από τη φυλή Ασήρ  που αναγνωρίζει στο βρέφος Ιησού τον αναμενόμενο Μεσσία. Η ηλικία 84 (7*12) συμβολίζει την πληρότητα πολλαπλασιασμένη επί τον αριθμό των δώδεκα φυλών. Η ώρα της σύναξης του διασκορπισμένου </a:t>
            </a:r>
            <a:r>
              <a:rPr lang="el-GR" sz="1800" dirty="0" err="1"/>
              <a:t>Δωδεκάφυλου</a:t>
            </a:r>
            <a:r>
              <a:rPr lang="el-GR" sz="1800" dirty="0"/>
              <a:t> έφτασε. Αναγνωρίζει στο πρόσωπο του βρέφους τον Μεσσία, τον Σωτήρα και πρώτη το διακηρύσσει!</a:t>
            </a:r>
          </a:p>
          <a:p>
            <a:pPr>
              <a:buFont typeface="Arial" charset="0"/>
              <a:buChar char="•"/>
              <a:defRPr/>
            </a:pPr>
            <a:endParaRPr lang="el-GR" sz="1800" dirty="0"/>
          </a:p>
        </p:txBody>
      </p:sp>
    </p:spTree>
    <p:extLst>
      <p:ext uri="{BB962C8B-B14F-4D97-AF65-F5344CB8AC3E}">
        <p14:creationId xmlns:p14="http://schemas.microsoft.com/office/powerpoint/2010/main" val="2850602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type="body" sz="half" idx="2"/>
          </p:nvPr>
        </p:nvSpPr>
        <p:spPr/>
        <p:txBody>
          <a:bodyPr>
            <a:noAutofit/>
          </a:bodyPr>
          <a:lstStyle/>
          <a:p>
            <a:endParaRPr lang="el-GR" sz="2400" dirty="0"/>
          </a:p>
        </p:txBody>
      </p:sp>
      <p:sp>
        <p:nvSpPr>
          <p:cNvPr id="4" name="Τίτλος 3"/>
          <p:cNvSpPr>
            <a:spLocks noGrp="1"/>
          </p:cNvSpPr>
          <p:nvPr>
            <p:ph type="title"/>
          </p:nvPr>
        </p:nvSpPr>
        <p:spPr/>
        <p:txBody>
          <a:bodyPr/>
          <a:lstStyle/>
          <a:p>
            <a:r>
              <a:rPr lang="el-GR" dirty="0"/>
              <a:t>Γ. ΟΛΔΑ</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22512"/>
            <a:ext cx="3356573" cy="397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627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smtClean="0"/>
              <a:t>Ιωσίας</a:t>
            </a:r>
            <a:r>
              <a:rPr lang="el-GR" dirty="0" smtClean="0"/>
              <a:t> και Αρχιερέας</a:t>
            </a:r>
            <a:endParaRPr lang="el-GR" dirty="0"/>
          </a:p>
        </p:txBody>
      </p:sp>
      <p:sp>
        <p:nvSpPr>
          <p:cNvPr id="5" name="Θέση περιεχομένου 4"/>
          <p:cNvSpPr>
            <a:spLocks noGrp="1"/>
          </p:cNvSpPr>
          <p:nvPr>
            <p:ph idx="1"/>
          </p:nvPr>
        </p:nvSpPr>
        <p:spPr/>
        <p:txBody>
          <a:bodyPr>
            <a:noAutofit/>
          </a:bodyPr>
          <a:lstStyle/>
          <a:p>
            <a:pPr>
              <a:spcBef>
                <a:spcPts val="600"/>
              </a:spcBef>
            </a:pPr>
            <a:r>
              <a:rPr lang="el-GR" sz="1800" dirty="0" smtClean="0"/>
              <a:t>Στην </a:t>
            </a:r>
            <a:r>
              <a:rPr lang="el-GR" sz="1800" dirty="0"/>
              <a:t>Παράδοση των βιβλίων των Βασιλειών ΕΛΆΧΙΣΤΟΙ είναι θεάρεστοι βασιλείς. Ένας εξ αυτών είναι ο </a:t>
            </a:r>
            <a:r>
              <a:rPr lang="el-GR" sz="1800" dirty="0" err="1"/>
              <a:t>Ιωσίας</a:t>
            </a:r>
            <a:r>
              <a:rPr lang="el-GR" sz="1800" dirty="0"/>
              <a:t> (641-609 π.Χ.) Είναι ο μοναδικός στην Α.Γ. που δεν του ασκείται κριτική. Τον επαινεί ακόμη κι ο σύγχρονός του Προφήτης του Πάθους Ιερεμίας, που είναι ιδιαίτερα καυστικός για όλους. </a:t>
            </a:r>
          </a:p>
          <a:p>
            <a:pPr>
              <a:spcBef>
                <a:spcPts val="600"/>
              </a:spcBef>
            </a:pPr>
            <a:r>
              <a:rPr lang="el-GR" sz="1800" dirty="0"/>
              <a:t>Σύμφωνα με το Δ’ </a:t>
            </a:r>
            <a:r>
              <a:rPr lang="el-GR" sz="1800" dirty="0" err="1"/>
              <a:t>Βασ</a:t>
            </a:r>
            <a:r>
              <a:rPr lang="el-GR" sz="1800" dirty="0"/>
              <a:t>. 22, 2, ο </a:t>
            </a:r>
            <a:r>
              <a:rPr lang="el-GR" sz="1800" dirty="0" err="1"/>
              <a:t>Ιωσίας</a:t>
            </a:r>
            <a:r>
              <a:rPr lang="el-GR" sz="1800" dirty="0"/>
              <a:t> διαπιστώνει τα προβλήματα του Ναού και επιχειρεί να τον επισκευάσει δείχνοντας εξαιρετική εμπιστοσύνη στους συνεργάτες του.  Στο 22, 8 ανακαλύπτεται το </a:t>
            </a:r>
            <a:r>
              <a:rPr lang="el-GR" sz="1800" b="1" dirty="0"/>
              <a:t>Βιβλίο του Νόμου</a:t>
            </a:r>
            <a:r>
              <a:rPr lang="el-GR" sz="1800" dirty="0"/>
              <a:t>, ένα εξαιρετικό εύρημα!</a:t>
            </a:r>
          </a:p>
          <a:p>
            <a:pPr>
              <a:spcBef>
                <a:spcPts val="600"/>
              </a:spcBef>
            </a:pPr>
            <a:r>
              <a:rPr lang="el-GR" sz="1800" dirty="0"/>
              <a:t> Τα Ερωτήματα που προκύπτουν πολλά και δυσεπίλυτα:</a:t>
            </a:r>
          </a:p>
          <a:p>
            <a:pPr lvl="1">
              <a:spcBef>
                <a:spcPts val="600"/>
              </a:spcBef>
            </a:pPr>
            <a:r>
              <a:rPr lang="el-GR" sz="1400" dirty="0" smtClean="0"/>
              <a:t>Πού </a:t>
            </a:r>
            <a:r>
              <a:rPr lang="el-GR" sz="1400" dirty="0"/>
              <a:t>ήταν άραγε το βιβλίο μέχρι τότε; Ήταν λησμονημένο ή καλά κρυμμένο ώστε κανείς να μην μπορεί να το βρει;</a:t>
            </a:r>
          </a:p>
          <a:p>
            <a:pPr lvl="1">
              <a:spcBef>
                <a:spcPts val="600"/>
              </a:spcBef>
            </a:pPr>
            <a:r>
              <a:rPr lang="el-GR" sz="1400" dirty="0" smtClean="0"/>
              <a:t>Ήταν </a:t>
            </a:r>
            <a:r>
              <a:rPr lang="el-GR" sz="1400" dirty="0"/>
              <a:t>τυχαίο το γεγονός της εύρεσης ξαφνικά και μάλιστα σε συνδυασμό με την ανακαίνιση του Ναού;</a:t>
            </a:r>
          </a:p>
          <a:p>
            <a:pPr lvl="1">
              <a:spcBef>
                <a:spcPts val="600"/>
              </a:spcBef>
            </a:pPr>
            <a:r>
              <a:rPr lang="el-GR" sz="1400" dirty="0" smtClean="0"/>
              <a:t>Τι </a:t>
            </a:r>
            <a:r>
              <a:rPr lang="el-GR" sz="1400" dirty="0"/>
              <a:t>ρόλο διαδραματίζει ο αρχιερέας </a:t>
            </a:r>
            <a:r>
              <a:rPr lang="el-GR" sz="1400" dirty="0" err="1"/>
              <a:t>Χελκίας</a:t>
            </a:r>
            <a:r>
              <a:rPr lang="el-GR" sz="1400" dirty="0"/>
              <a:t> στην αρμοδιότητα του οποίου ήταν ο Ναός και ο Νόμος;</a:t>
            </a:r>
          </a:p>
          <a:p>
            <a:pPr>
              <a:spcBef>
                <a:spcPts val="600"/>
              </a:spcBef>
            </a:pPr>
            <a:r>
              <a:rPr lang="el-GR" sz="1800" dirty="0" smtClean="0"/>
              <a:t>Είναι </a:t>
            </a:r>
            <a:r>
              <a:rPr lang="el-GR" sz="1800" dirty="0"/>
              <a:t>ΑΡΧΑΙΟ και έχει συνέπειες όποιος δεν εφαρμόζει όσα είναι γραμμένα εκεί! ΈΤΣΙ κατανοούνται πολλά «τυχαία» γεγονότα του παρελθόντος αλλά και το γεγονός ότι η οργή του Θεού είναι προ των πυλών! Ο </a:t>
            </a:r>
            <a:r>
              <a:rPr lang="el-GR" sz="1800" dirty="0" err="1"/>
              <a:t>Ιωσίας</a:t>
            </a:r>
            <a:r>
              <a:rPr lang="el-GR" sz="1800" dirty="0"/>
              <a:t> παθαίνει ΣΟΚ! </a:t>
            </a:r>
          </a:p>
        </p:txBody>
      </p:sp>
    </p:spTree>
    <p:extLst>
      <p:ext uri="{BB962C8B-B14F-4D97-AF65-F5344CB8AC3E}">
        <p14:creationId xmlns:p14="http://schemas.microsoft.com/office/powerpoint/2010/main" val="2884266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a:t>
            </a:r>
            <a:r>
              <a:rPr lang="el-GR" dirty="0" smtClean="0"/>
              <a:t>η συνέχεια</a:t>
            </a:r>
            <a:endParaRPr lang="el-GR" dirty="0"/>
          </a:p>
        </p:txBody>
      </p:sp>
      <p:sp>
        <p:nvSpPr>
          <p:cNvPr id="5" name="Θέση περιεχομένου 4"/>
          <p:cNvSpPr>
            <a:spLocks noGrp="1"/>
          </p:cNvSpPr>
          <p:nvPr>
            <p:ph idx="1"/>
          </p:nvPr>
        </p:nvSpPr>
        <p:spPr>
          <a:xfrm>
            <a:off x="464156" y="1556792"/>
            <a:ext cx="8229600" cy="4968552"/>
          </a:xfrm>
        </p:spPr>
        <p:txBody>
          <a:bodyPr>
            <a:noAutofit/>
          </a:bodyPr>
          <a:lstStyle/>
          <a:p>
            <a:pPr marL="0" indent="0">
              <a:buNone/>
            </a:pPr>
            <a:r>
              <a:rPr lang="el-GR" sz="1800" baseline="30000" dirty="0">
                <a:solidFill>
                  <a:schemeClr val="dk1"/>
                </a:solidFill>
              </a:rPr>
              <a:t>14 </a:t>
            </a:r>
            <a:r>
              <a:rPr lang="el-GR" sz="1800" dirty="0" smtClean="0"/>
              <a:t>Τότε </a:t>
            </a:r>
            <a:r>
              <a:rPr lang="el-GR" sz="1800" dirty="0"/>
              <a:t>ο αρχιερέας </a:t>
            </a:r>
            <a:r>
              <a:rPr lang="el-GR" sz="1800" dirty="0" err="1"/>
              <a:t>Χελκίας</a:t>
            </a:r>
            <a:r>
              <a:rPr lang="el-GR" sz="1800" dirty="0"/>
              <a:t>, ο </a:t>
            </a:r>
            <a:r>
              <a:rPr lang="el-GR" sz="1800" dirty="0" err="1"/>
              <a:t>Αχικάμ</a:t>
            </a:r>
            <a:r>
              <a:rPr lang="el-GR" sz="1800" dirty="0"/>
              <a:t>, ο </a:t>
            </a:r>
            <a:r>
              <a:rPr lang="el-GR" sz="1800" dirty="0" err="1"/>
              <a:t>Αχιβώρ</a:t>
            </a:r>
            <a:r>
              <a:rPr lang="el-GR" sz="1800" dirty="0"/>
              <a:t>, ο </a:t>
            </a:r>
            <a:r>
              <a:rPr lang="el-GR" sz="1800" dirty="0" err="1"/>
              <a:t>Σαφάν</a:t>
            </a:r>
            <a:r>
              <a:rPr lang="el-GR" sz="1800" dirty="0"/>
              <a:t> και ο </a:t>
            </a:r>
            <a:r>
              <a:rPr lang="el-GR" sz="1800" dirty="0" err="1"/>
              <a:t>Ασαίας</a:t>
            </a:r>
            <a:r>
              <a:rPr lang="el-GR" sz="1800" dirty="0"/>
              <a:t>, πήγαν και μίλησαν σχετικά στην </a:t>
            </a:r>
            <a:r>
              <a:rPr lang="el-GR" sz="1800" b="1" dirty="0"/>
              <a:t>προφήτισσα </a:t>
            </a:r>
            <a:r>
              <a:rPr lang="el-GR" sz="1800" b="1" dirty="0" err="1"/>
              <a:t>Χούλδα</a:t>
            </a:r>
            <a:r>
              <a:rPr lang="el-GR" sz="1800" dirty="0"/>
              <a:t>, που κατοικούσε στη νέα συνοικία της Ιερουσαλήμ. Αυτή η γειτονιά </a:t>
            </a:r>
            <a:r>
              <a:rPr lang="el-GR" sz="1800" dirty="0" err="1"/>
              <a:t>β.δυτικά</a:t>
            </a:r>
            <a:r>
              <a:rPr lang="el-GR" sz="1800" dirty="0"/>
              <a:t> του Ναού και του Παλατιού κατοικούνταν από Πρόσφυγες του βορείου Ισραήλ που καταστράφηκε το 722 π.Χ.</a:t>
            </a:r>
          </a:p>
          <a:p>
            <a:pPr marL="0" indent="0">
              <a:buNone/>
            </a:pPr>
            <a:r>
              <a:rPr lang="el-GR" sz="1800" dirty="0" smtClean="0"/>
              <a:t>Άρα </a:t>
            </a:r>
            <a:r>
              <a:rPr lang="el-GR" sz="1800" dirty="0"/>
              <a:t>η προφήτισσα, στην οποία απευθύνονται οι εκπρόσωποι της πολιτικής και ιερατικής Εξουσίας μάλλον προερχόταν από την περιοχή εκείνη που ανέδειξε τον προφήτη της αγάπης  </a:t>
            </a:r>
            <a:r>
              <a:rPr lang="el-GR" sz="1800" dirty="0" err="1"/>
              <a:t>Ωσηέ</a:t>
            </a:r>
            <a:r>
              <a:rPr lang="el-GR" sz="1800" dirty="0"/>
              <a:t> και τον </a:t>
            </a:r>
            <a:r>
              <a:rPr lang="el-GR" sz="1800" dirty="0" err="1"/>
              <a:t>Αμώς</a:t>
            </a:r>
            <a:r>
              <a:rPr lang="el-GR" sz="1800" dirty="0"/>
              <a:t> που καλλιεργούσε </a:t>
            </a:r>
            <a:r>
              <a:rPr lang="el-GR" sz="1800" dirty="0" err="1"/>
              <a:t>συκομορέες</a:t>
            </a:r>
            <a:r>
              <a:rPr lang="el-GR" sz="1800" dirty="0"/>
              <a:t>.</a:t>
            </a:r>
          </a:p>
          <a:p>
            <a:pPr marL="0" indent="0">
              <a:buNone/>
            </a:pPr>
            <a:r>
              <a:rPr lang="el-GR" sz="1800" dirty="0" smtClean="0"/>
              <a:t>Αυτή </a:t>
            </a:r>
            <a:r>
              <a:rPr lang="el-GR" sz="1800" dirty="0"/>
              <a:t>ήταν γυναίκα ενός επιφανούς </a:t>
            </a:r>
            <a:r>
              <a:rPr lang="el-GR" sz="1800" dirty="0" err="1"/>
              <a:t>Ιεροσολυμίτη</a:t>
            </a:r>
            <a:r>
              <a:rPr lang="el-GR" sz="1800" dirty="0"/>
              <a:t>, υπαλλήλου του Ναού: του </a:t>
            </a:r>
            <a:r>
              <a:rPr lang="el-GR" sz="1800" i="1" dirty="0" err="1"/>
              <a:t>Σαλλούμ</a:t>
            </a:r>
            <a:r>
              <a:rPr lang="el-GR" sz="1800" i="1" dirty="0"/>
              <a:t>, του </a:t>
            </a:r>
            <a:r>
              <a:rPr lang="el-GR" sz="1800" i="1" dirty="0" err="1"/>
              <a:t>ιματιοφύλακα</a:t>
            </a:r>
            <a:r>
              <a:rPr lang="el-GR" sz="1800" i="1" dirty="0"/>
              <a:t>, γιου του </a:t>
            </a:r>
            <a:r>
              <a:rPr lang="el-GR" sz="1800" i="1" dirty="0" err="1"/>
              <a:t>Τικβά</a:t>
            </a:r>
            <a:r>
              <a:rPr lang="el-GR" sz="1800" i="1" dirty="0"/>
              <a:t> κι </a:t>
            </a:r>
            <a:r>
              <a:rPr lang="el-GR" sz="1800" i="1" dirty="0" err="1"/>
              <a:t>εγγονού</a:t>
            </a:r>
            <a:r>
              <a:rPr lang="el-GR" sz="1800" i="1" dirty="0"/>
              <a:t> του </a:t>
            </a:r>
            <a:r>
              <a:rPr lang="el-GR" sz="1800" i="1" dirty="0" err="1"/>
              <a:t>Αράς</a:t>
            </a:r>
            <a:r>
              <a:rPr lang="el-GR" sz="1800" dirty="0"/>
              <a:t>. </a:t>
            </a:r>
          </a:p>
          <a:p>
            <a:pPr marL="0" indent="0">
              <a:buNone/>
            </a:pPr>
            <a:r>
              <a:rPr lang="el-GR" sz="1800" baseline="30000" dirty="0">
                <a:solidFill>
                  <a:schemeClr val="dk1"/>
                </a:solidFill>
              </a:rPr>
              <a:t>15 </a:t>
            </a:r>
            <a:r>
              <a:rPr lang="el-GR" sz="1800" dirty="0"/>
              <a:t>Εκείνη τους απάντησε: «Να πείτε στον άνθρωπο που σας έστειλε σ’ εμένα ότι ο Κύριος ο θεός του Ισραήλ, λέει: "</a:t>
            </a:r>
            <a:r>
              <a:rPr lang="el-GR" sz="1800" b="1" i="1" dirty="0"/>
              <a:t>θα προξενήσω κακό σ’ αυτό τον τόπο και στους κατοίκους του, δηλαδή θα πραγματοποιήσω όλα όσα λέει το βιβλίο που διάβασε ο βασιλιάς του Ιούδα</a:t>
            </a:r>
            <a:r>
              <a:rPr lang="el-GR" sz="1800" dirty="0"/>
              <a:t>. </a:t>
            </a:r>
            <a:r>
              <a:rPr lang="el-GR" sz="1800" dirty="0" smtClean="0"/>
              <a:t/>
            </a:r>
            <a:br>
              <a:rPr lang="el-GR" sz="1800" dirty="0" smtClean="0"/>
            </a:br>
            <a:r>
              <a:rPr lang="el-GR" sz="1800" baseline="30000" dirty="0">
                <a:solidFill>
                  <a:schemeClr val="dk1"/>
                </a:solidFill>
              </a:rPr>
              <a:t>Ι7 </a:t>
            </a:r>
            <a:r>
              <a:rPr lang="el-GR" sz="1800" i="1" dirty="0" smtClean="0"/>
              <a:t>Επειδή </a:t>
            </a:r>
            <a:r>
              <a:rPr lang="el-GR" sz="1800" i="1" dirty="0"/>
              <a:t>με εγκατέλειψαν και πρόσφεραν θυμίαμα σ' άλλους θεούς και με εξόργισαν με τις πράξεις τους, γι’ αυτό έχει ανάψει η οργή μου ενάντια σ’ αυτόν τον τόπο, χωρίς και πάλι να ικανοποιηθεί</a:t>
            </a:r>
            <a:r>
              <a:rPr lang="el-GR" sz="1800" dirty="0" smtClean="0"/>
              <a:t>".</a:t>
            </a:r>
            <a:endParaRPr lang="el-GR" sz="1800" dirty="0"/>
          </a:p>
        </p:txBody>
      </p:sp>
    </p:spTree>
    <p:extLst>
      <p:ext uri="{BB962C8B-B14F-4D97-AF65-F5344CB8AC3E}">
        <p14:creationId xmlns:p14="http://schemas.microsoft.com/office/powerpoint/2010/main" val="807475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 το σχόλιο</a:t>
            </a:r>
            <a:endParaRPr lang="el-GR" dirty="0"/>
          </a:p>
        </p:txBody>
      </p:sp>
      <p:sp>
        <p:nvSpPr>
          <p:cNvPr id="5" name="Θέση περιεχομένου 4"/>
          <p:cNvSpPr>
            <a:spLocks noGrp="1"/>
          </p:cNvSpPr>
          <p:nvPr>
            <p:ph idx="1"/>
          </p:nvPr>
        </p:nvSpPr>
        <p:spPr/>
        <p:txBody>
          <a:bodyPr>
            <a:noAutofit/>
          </a:bodyPr>
          <a:lstStyle/>
          <a:p>
            <a:pPr marL="0" indent="0" fontAlgn="auto">
              <a:spcAft>
                <a:spcPts val="0"/>
              </a:spcAft>
              <a:buNone/>
              <a:defRPr/>
            </a:pPr>
            <a:r>
              <a:rPr lang="el-GR" sz="1800" dirty="0"/>
              <a:t>Ο Θεός </a:t>
            </a:r>
            <a:r>
              <a:rPr lang="el-GR" sz="1800" dirty="0" smtClean="0"/>
              <a:t>δεν </a:t>
            </a:r>
            <a:r>
              <a:rPr lang="el-GR" sz="1800" dirty="0"/>
              <a:t>λογαριάζει το αξίωμα των ερωτώντων. Ο βασιλιάς είναι απλώς </a:t>
            </a:r>
            <a:r>
              <a:rPr lang="el-GR" sz="1800" b="1" i="1" dirty="0"/>
              <a:t>ο άνθρωπος που σας έστειλε σ’ εμένα ! </a:t>
            </a:r>
            <a:r>
              <a:rPr lang="el-GR" sz="1800" b="1" dirty="0"/>
              <a:t>Το γεγονός ότι στην Ιερουσαλήμ βρίσκεται το Άγιο Όρος και ο Ναός δεν εξασφαλίζει τίποτε και κανέναν! </a:t>
            </a:r>
          </a:p>
          <a:p>
            <a:pPr marL="0" indent="0" fontAlgn="auto">
              <a:spcAft>
                <a:spcPts val="0"/>
              </a:spcAft>
              <a:buNone/>
              <a:defRPr/>
            </a:pPr>
            <a:r>
              <a:rPr lang="el-GR" sz="1800" dirty="0" smtClean="0"/>
              <a:t>Βεβαίως </a:t>
            </a:r>
            <a:r>
              <a:rPr lang="el-GR" sz="1800" dirty="0"/>
              <a:t>τελικά ο </a:t>
            </a:r>
            <a:r>
              <a:rPr lang="el-GR" sz="1800" dirty="0" err="1"/>
              <a:t>Ιωσίας</a:t>
            </a:r>
            <a:r>
              <a:rPr lang="el-GR" sz="1800" dirty="0"/>
              <a:t> θα σωθεί διότι δείχνει ιδιαίτερα αντανακλαστικά στο Λόγο του Κυρίου. Το βιβλίο </a:t>
            </a:r>
            <a:r>
              <a:rPr lang="el-GR" sz="1800" b="1" i="1" dirty="0"/>
              <a:t>του Νόμου</a:t>
            </a:r>
            <a:r>
              <a:rPr lang="el-GR" sz="1800" dirty="0"/>
              <a:t> το εκλαμβάνει ως Βιβλίο </a:t>
            </a:r>
            <a:r>
              <a:rPr lang="el-GR" sz="1800" b="1" i="1" dirty="0"/>
              <a:t>της Διαθήκης</a:t>
            </a:r>
            <a:r>
              <a:rPr lang="el-GR" sz="1800" dirty="0"/>
              <a:t> : </a:t>
            </a:r>
          </a:p>
          <a:p>
            <a:pPr marL="0" indent="0" fontAlgn="auto">
              <a:spcAft>
                <a:spcPts val="0"/>
              </a:spcAft>
              <a:buNone/>
              <a:defRPr/>
            </a:pPr>
            <a:r>
              <a:rPr lang="el-GR" sz="1800" i="1" dirty="0" smtClean="0"/>
              <a:t>Και </a:t>
            </a:r>
            <a:r>
              <a:rPr lang="el-GR" sz="1800" i="1" dirty="0"/>
              <a:t>στο βασιλιά του Ιούδα, που σας έστειλε να ρωτήσετε τον Κύριο, να του πείτε ότι ο Κύριος, ο </a:t>
            </a:r>
            <a:r>
              <a:rPr lang="el-GR" sz="1800" i="1" cap="all" dirty="0"/>
              <a:t>θ</a:t>
            </a:r>
            <a:r>
              <a:rPr lang="el-GR" sz="1800" i="1" dirty="0"/>
              <a:t>εός του Ισραήλ, λέει: </a:t>
            </a:r>
            <a:r>
              <a:rPr lang="el-GR" sz="1800" b="1" i="1" dirty="0"/>
              <a:t>"εσύ άκουσες προσεκτικά τα λόγια αυτού του βιβλίου. Άκουσες τα όσα είπα εναντίον αυτού του τόπου και των κατοίκων του, ότι θα ερημωθούν και τ' όνομα τους θα χρησιμοποιείται στις κατάρες. Κι αμέσως μετανόησες και ταπεινώθηκες, έσκισες τα ρούχα σου και έκλαψες ενώπιον μου. Γι' αυτό κι εγώ σε άκουσα. </a:t>
            </a:r>
            <a:r>
              <a:rPr lang="el-GR" sz="1800" b="1" i="1" baseline="30000" dirty="0" smtClean="0"/>
              <a:t>20 </a:t>
            </a:r>
            <a:r>
              <a:rPr lang="el-GR" sz="1800" b="1" i="1" dirty="0" smtClean="0"/>
              <a:t>Θα </a:t>
            </a:r>
            <a:r>
              <a:rPr lang="el-GR" sz="1800" b="1" i="1" dirty="0"/>
              <a:t>σ' αφήσω να πεθάνεις ειρηνικά και θα μεταφερθείς στον τάφο σου, χωρίς να δουν τα μάτια σου όλες αυτές τις συμφορές που θα φέρω σ' αυτόν εδώ τον τόπο</a:t>
            </a:r>
            <a:r>
              <a:rPr lang="el-GR" sz="1800" dirty="0"/>
              <a:t>"».</a:t>
            </a:r>
          </a:p>
          <a:p>
            <a:pPr marL="0" indent="0" fontAlgn="auto">
              <a:spcAft>
                <a:spcPts val="0"/>
              </a:spcAft>
              <a:buNone/>
              <a:defRPr/>
            </a:pPr>
            <a:r>
              <a:rPr lang="el-GR" sz="1800" b="1" dirty="0" smtClean="0"/>
              <a:t>Ίσως </a:t>
            </a:r>
            <a:r>
              <a:rPr lang="el-GR" sz="1800" b="1" dirty="0"/>
              <a:t>είναι η μοναδική φορά που ο βασιλιάς λαμβάνει στα σοβαρά και υπακούει  με όλη την καρδιά </a:t>
            </a:r>
            <a:r>
              <a:rPr lang="el-GR" sz="1800" b="1" dirty="0" smtClean="0"/>
              <a:t>του την </a:t>
            </a:r>
            <a:r>
              <a:rPr lang="el-GR" sz="1800" b="1" dirty="0"/>
              <a:t>προφητική φωνή!</a:t>
            </a:r>
          </a:p>
        </p:txBody>
      </p:sp>
    </p:spTree>
    <p:extLst>
      <p:ext uri="{BB962C8B-B14F-4D97-AF65-F5344CB8AC3E}">
        <p14:creationId xmlns:p14="http://schemas.microsoft.com/office/powerpoint/2010/main" val="16288520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altLang="el-GR" dirty="0"/>
              <a:t>Δ. Η </a:t>
            </a:r>
            <a:r>
              <a:rPr lang="el-GR" altLang="el-GR" i="1" dirty="0" err="1"/>
              <a:t>Νωαδία</a:t>
            </a:r>
            <a:endParaRPr lang="el-GR" dirty="0"/>
          </a:p>
        </p:txBody>
      </p:sp>
      <p:sp>
        <p:nvSpPr>
          <p:cNvPr id="2" name="Θέση κειμένου 1"/>
          <p:cNvSpPr>
            <a:spLocks noGrp="1"/>
          </p:cNvSpPr>
          <p:nvPr>
            <p:ph type="body" idx="1"/>
          </p:nvPr>
        </p:nvSpPr>
        <p:spPr>
          <a:xfrm>
            <a:off x="457200" y="1412776"/>
            <a:ext cx="4040188" cy="639762"/>
          </a:xfrm>
        </p:spPr>
        <p:txBody>
          <a:bodyPr>
            <a:normAutofit fontScale="32500" lnSpcReduction="20000"/>
          </a:bodyPr>
          <a:lstStyle/>
          <a:p>
            <a:pPr algn="just">
              <a:lnSpc>
                <a:spcPct val="120000"/>
              </a:lnSpc>
              <a:spcBef>
                <a:spcPts val="600"/>
              </a:spcBef>
            </a:pPr>
            <a:r>
              <a:rPr lang="el-GR" altLang="el-GR" sz="6000" dirty="0" smtClean="0"/>
              <a:t>Η </a:t>
            </a:r>
            <a:r>
              <a:rPr lang="el-GR" altLang="el-GR" sz="6000" i="1" dirty="0" err="1"/>
              <a:t>Νωαδία</a:t>
            </a:r>
            <a:r>
              <a:rPr lang="el-GR" altLang="el-GR" sz="6000" dirty="0"/>
              <a:t> </a:t>
            </a:r>
            <a:r>
              <a:rPr lang="el-GR" altLang="el-GR" sz="6000" b="0" dirty="0"/>
              <a:t>(</a:t>
            </a:r>
            <a:r>
              <a:rPr lang="el-GR" altLang="el-GR" sz="6000" b="0" dirty="0" err="1"/>
              <a:t>Νεεμίας</a:t>
            </a:r>
            <a:r>
              <a:rPr lang="el-GR" altLang="el-GR" sz="6000" b="0" dirty="0"/>
              <a:t> 6, 14) </a:t>
            </a:r>
            <a:r>
              <a:rPr lang="el-GR" altLang="el-GR" sz="6000" b="0" dirty="0" smtClean="0"/>
              <a:t/>
            </a:r>
            <a:br>
              <a:rPr lang="el-GR" altLang="el-GR" sz="6000" b="0" dirty="0" smtClean="0"/>
            </a:br>
            <a:r>
              <a:rPr lang="el-GR" altLang="el-GR" sz="4500" b="0" dirty="0" smtClean="0"/>
              <a:t>το </a:t>
            </a:r>
            <a:r>
              <a:rPr lang="el-GR" altLang="el-GR" sz="4500" b="0" dirty="0"/>
              <a:t>όνομά της σημαίνει κατασκευή του Θεού;</a:t>
            </a:r>
          </a:p>
        </p:txBody>
      </p:sp>
      <p:sp>
        <p:nvSpPr>
          <p:cNvPr id="4" name="Θέση περιεχομένου 3"/>
          <p:cNvSpPr>
            <a:spLocks noGrp="1"/>
          </p:cNvSpPr>
          <p:nvPr>
            <p:ph sz="quarter" idx="4"/>
          </p:nvPr>
        </p:nvSpPr>
        <p:spPr>
          <a:xfrm>
            <a:off x="4645025" y="1412776"/>
            <a:ext cx="4041775" cy="4752528"/>
          </a:xfrm>
        </p:spPr>
        <p:txBody>
          <a:bodyPr>
            <a:noAutofit/>
          </a:bodyPr>
          <a:lstStyle/>
          <a:p>
            <a:pPr>
              <a:spcBef>
                <a:spcPts val="600"/>
              </a:spcBef>
            </a:pPr>
            <a:r>
              <a:rPr lang="el-GR" sz="1800" dirty="0" smtClean="0"/>
              <a:t>Το </a:t>
            </a:r>
            <a:r>
              <a:rPr lang="el-GR" sz="1800" dirty="0"/>
              <a:t>539 π.Χ. ο Πέρσης βασιλιάς Κύρος ο Β’ εισήλθε χωρίς μάχη στη Βαβυλώνα και πανηγυρίστηκε από τους εξόριστους Ιουδαίους ως Σωτήρας και Χριστός</a:t>
            </a:r>
            <a:r>
              <a:rPr lang="el-GR" sz="1800" dirty="0" smtClean="0"/>
              <a:t>.</a:t>
            </a:r>
            <a:endParaRPr lang="el-GR" sz="1800" dirty="0"/>
          </a:p>
          <a:p>
            <a:pPr>
              <a:spcBef>
                <a:spcPts val="600"/>
              </a:spcBef>
            </a:pPr>
            <a:r>
              <a:rPr lang="el-GR" sz="1800" dirty="0" smtClean="0"/>
              <a:t> </a:t>
            </a:r>
            <a:r>
              <a:rPr lang="el-GR" sz="1800" dirty="0"/>
              <a:t>Ένα χρόνο μόλις αργότερα, σύμφωνα με τα δεδομένα του Έσδρα (1, 2-4. 6, 3-5), εξέδωσε διάταγμα που επέτρεπε την ανοικοδόμηση του κατεστραμμένου Ναού των Ιεροσολύμων και μάλιστα με χρηματοδότηση από το δικό του Ταμείο</a:t>
            </a:r>
            <a:r>
              <a:rPr lang="el-GR" sz="1800" dirty="0" smtClean="0"/>
              <a:t>.</a:t>
            </a:r>
            <a:endParaRPr lang="el-GR" sz="1800" dirty="0"/>
          </a:p>
          <a:p>
            <a:pPr>
              <a:spcBef>
                <a:spcPts val="600"/>
              </a:spcBef>
            </a:pPr>
            <a:r>
              <a:rPr lang="el-GR" sz="1800" dirty="0" smtClean="0"/>
              <a:t>Ο </a:t>
            </a:r>
            <a:r>
              <a:rPr lang="el-GR" sz="1800" dirty="0" err="1"/>
              <a:t>εγγονός</a:t>
            </a:r>
            <a:r>
              <a:rPr lang="el-GR" sz="1800" dirty="0"/>
              <a:t> του βασιλιάς Ιωακείμ που είχε συρθεί αιχμάλωτος στη Βαβέλ, ο </a:t>
            </a:r>
            <a:r>
              <a:rPr lang="el-GR" sz="1800" dirty="0" err="1"/>
              <a:t>Ζεροβάβελ</a:t>
            </a:r>
            <a:r>
              <a:rPr lang="el-GR" sz="1800" dirty="0"/>
              <a:t>, ανέλαβε το δύσκολο έργο που όντως περατώθηκε το 515 π.Χ.</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3738"/>
            <a:ext cx="4055688" cy="243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99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latin typeface="+mn-lt"/>
              </a:rPr>
              <a:t>Δ. Η </a:t>
            </a:r>
            <a:r>
              <a:rPr lang="el-GR" altLang="el-GR" i="1" dirty="0" err="1" smtClean="0">
                <a:latin typeface="+mn-lt"/>
              </a:rPr>
              <a:t>Νωαδία</a:t>
            </a:r>
            <a:r>
              <a:rPr lang="el-GR" altLang="el-GR" i="1" dirty="0" smtClean="0">
                <a:latin typeface="+mn-lt"/>
              </a:rPr>
              <a:t> [2]</a:t>
            </a:r>
            <a:endParaRPr lang="el-GR" dirty="0">
              <a:latin typeface="+mn-lt"/>
            </a:endParaRPr>
          </a:p>
        </p:txBody>
      </p:sp>
      <p:sp>
        <p:nvSpPr>
          <p:cNvPr id="5" name="Θέση περιεχομένου 4"/>
          <p:cNvSpPr>
            <a:spLocks noGrp="1"/>
          </p:cNvSpPr>
          <p:nvPr>
            <p:ph idx="1"/>
          </p:nvPr>
        </p:nvSpPr>
        <p:spPr/>
        <p:txBody>
          <a:bodyPr>
            <a:noAutofit/>
          </a:bodyPr>
          <a:lstStyle/>
          <a:p>
            <a:pPr>
              <a:spcBef>
                <a:spcPts val="600"/>
              </a:spcBef>
            </a:pPr>
            <a:r>
              <a:rPr lang="el-GR" sz="2000" dirty="0"/>
              <a:t>Πολλοί γείτονες της Ιουδαίας ενοχλήθηκαν από την ενδυνάμωση και πάλι της Ιερουσαλήμ. Και ενώ ο </a:t>
            </a:r>
            <a:r>
              <a:rPr lang="el-GR" sz="2000" dirty="0" err="1"/>
              <a:t>Νεεμίας</a:t>
            </a:r>
            <a:r>
              <a:rPr lang="el-GR" sz="2000" dirty="0"/>
              <a:t> επιχειρεί να ξανακτίσει τα τείχη της, συναντάμε την προφήτισσα </a:t>
            </a:r>
            <a:r>
              <a:rPr lang="el-GR" sz="2000" dirty="0" err="1"/>
              <a:t>Νωαδία</a:t>
            </a:r>
            <a:r>
              <a:rPr lang="el-GR" sz="2000" dirty="0"/>
              <a:t> που αντιπολιτεύεται στον </a:t>
            </a:r>
            <a:r>
              <a:rPr lang="el-GR" sz="2000" dirty="0" err="1"/>
              <a:t>Νεεμία</a:t>
            </a:r>
            <a:r>
              <a:rPr lang="el-GR" sz="2000" dirty="0"/>
              <a:t> μαζί με εξέχουσες προσωπικότητες. Αυτές είχαν διαδώσει ότι ο </a:t>
            </a:r>
            <a:r>
              <a:rPr lang="el-GR" sz="2000" dirty="0" err="1"/>
              <a:t>Νεεμίας</a:t>
            </a:r>
            <a:r>
              <a:rPr lang="el-GR" sz="2000" dirty="0"/>
              <a:t> ήθελε να σφετεριστεί το βασιλικό αξίωμα και ότι ετοίμαζε επανάσταση εναντίον των Περσών</a:t>
            </a:r>
          </a:p>
          <a:p>
            <a:pPr>
              <a:spcBef>
                <a:spcPts val="600"/>
              </a:spcBef>
            </a:pPr>
            <a:r>
              <a:rPr lang="el-GR" sz="2000" dirty="0" smtClean="0"/>
              <a:t>Κάποιοι </a:t>
            </a:r>
            <a:r>
              <a:rPr lang="el-GR" sz="2000" dirty="0"/>
              <a:t>ερευνητές βλέπουν στην αντιπαράθεση μεταξύ του </a:t>
            </a:r>
            <a:r>
              <a:rPr lang="el-GR" sz="2000" dirty="0" err="1"/>
              <a:t>Νεεμία</a:t>
            </a:r>
            <a:r>
              <a:rPr lang="el-GR" sz="2000" dirty="0"/>
              <a:t> και της Προφήτισσας την προσπάθεια εκείνων των φορέων (του Ναού, του Νόμου και του Ιερατείου) στους οποίους ανάγεται και η τελική σύνθεση της Πεντατεύχου να υποβαθμίσουν το προφητικό, το ενθουσιαστικό στοιχείο που συνδεόταν και με τη γυναίκα. Η </a:t>
            </a:r>
            <a:r>
              <a:rPr lang="el-GR" sz="2000" dirty="0" err="1"/>
              <a:t>Τορά</a:t>
            </a:r>
            <a:r>
              <a:rPr lang="el-GR" sz="2000" dirty="0"/>
              <a:t> όμως συνδυάζεται πάντα με την προφητεία και είναι έντονη η κριτική που ασκούν και οι δύο συλλογές στην Εξουσία.  </a:t>
            </a:r>
          </a:p>
          <a:p>
            <a:pPr>
              <a:spcBef>
                <a:spcPts val="600"/>
              </a:spcBef>
            </a:pPr>
            <a:r>
              <a:rPr lang="el-GR" sz="2000" dirty="0" smtClean="0"/>
              <a:t>Πιθανότατα </a:t>
            </a:r>
            <a:r>
              <a:rPr lang="el-GR" sz="2000" dirty="0"/>
              <a:t>η </a:t>
            </a:r>
            <a:r>
              <a:rPr lang="el-GR" sz="2000" dirty="0" err="1"/>
              <a:t>Νωαδία</a:t>
            </a:r>
            <a:r>
              <a:rPr lang="el-GR" sz="2000" dirty="0"/>
              <a:t> ήθελε πλήρη ελευθερία και ανεξαρτησία του έθνους της. </a:t>
            </a:r>
          </a:p>
        </p:txBody>
      </p:sp>
    </p:spTree>
    <p:extLst>
      <p:ext uri="{BB962C8B-B14F-4D97-AF65-F5344CB8AC3E}">
        <p14:creationId xmlns:p14="http://schemas.microsoft.com/office/powerpoint/2010/main" val="476503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Το κείμενο του </a:t>
            </a:r>
            <a:r>
              <a:rPr lang="el-GR" dirty="0" err="1" smtClean="0"/>
              <a:t>Νεεμ</a:t>
            </a:r>
            <a:r>
              <a:rPr lang="el-GR" dirty="0" err="1"/>
              <a:t>ί</a:t>
            </a:r>
            <a:r>
              <a:rPr lang="el-GR" dirty="0" err="1" smtClean="0"/>
              <a:t>α</a:t>
            </a:r>
            <a:r>
              <a:rPr lang="el-GR" dirty="0" smtClean="0"/>
              <a:t> </a:t>
            </a:r>
            <a:endParaRPr lang="el-GR" dirty="0"/>
          </a:p>
        </p:txBody>
      </p:sp>
      <p:sp>
        <p:nvSpPr>
          <p:cNvPr id="5" name="Θέση περιεχομένου 4"/>
          <p:cNvSpPr>
            <a:spLocks noGrp="1"/>
          </p:cNvSpPr>
          <p:nvPr>
            <p:ph idx="1"/>
          </p:nvPr>
        </p:nvSpPr>
        <p:spPr>
          <a:xfrm>
            <a:off x="464156" y="1412776"/>
            <a:ext cx="8229600" cy="4525963"/>
          </a:xfrm>
        </p:spPr>
        <p:txBody>
          <a:bodyPr>
            <a:noAutofit/>
          </a:bodyPr>
          <a:lstStyle/>
          <a:p>
            <a:pPr marL="0" indent="0">
              <a:spcBef>
                <a:spcPts val="600"/>
              </a:spcBef>
              <a:buNone/>
            </a:pPr>
            <a:r>
              <a:rPr lang="el-GR" sz="1800" dirty="0"/>
              <a:t>Εκείνοι ήθελαν να μας φοβίσουν ελπίζοντας ότι θα σταματήσουμε την εργασία και δε θα ολοκληρωνόταν η ανοικοδόμηση. Και προσευχόμουν. «Τώρα, όμως, δώσε μου δύναμη, Θεέ μου!» Έπειτα πήγα στο σπίτι του προφήτη </a:t>
            </a:r>
            <a:r>
              <a:rPr lang="el-GR" sz="1800" dirty="0" err="1"/>
              <a:t>Σεμαΐα</a:t>
            </a:r>
            <a:r>
              <a:rPr lang="el-GR" sz="1800" dirty="0"/>
              <a:t>, ο οποίος ήταν γιος του </a:t>
            </a:r>
            <a:r>
              <a:rPr lang="el-GR" sz="1800" dirty="0" err="1"/>
              <a:t>Δελαΐα</a:t>
            </a:r>
            <a:r>
              <a:rPr lang="el-GR" sz="1800" dirty="0"/>
              <a:t> κι </a:t>
            </a:r>
            <a:r>
              <a:rPr lang="el-GR" sz="1800" dirty="0" err="1"/>
              <a:t>εγγονός</a:t>
            </a:r>
            <a:r>
              <a:rPr lang="el-GR" sz="1800" dirty="0"/>
              <a:t> του </a:t>
            </a:r>
            <a:r>
              <a:rPr lang="el-GR" sz="1800" dirty="0" err="1"/>
              <a:t>Μεεταβεήλ</a:t>
            </a:r>
            <a:r>
              <a:rPr lang="el-GR" sz="1800" dirty="0"/>
              <a:t>, γιατί αυτός εμποδιζόταν να έρθει σ' εμένα. «Έλα», μου είπε, «να κρυφτούμε οι δυο μας στο Ναό του θεού, στο βάθος του </a:t>
            </a:r>
            <a:r>
              <a:rPr lang="el-GR" sz="1800" dirty="0" err="1"/>
              <a:t>αγιαστηρίου</a:t>
            </a:r>
            <a:r>
              <a:rPr lang="el-GR" sz="1800" dirty="0"/>
              <a:t>. Να κλείσουμε κιόλας τις θύρες του ναού, γιατί αυτοί θα έρθουν τη νύχτα να σε οκοτώσουν».</a:t>
            </a:r>
            <a:r>
              <a:rPr lang="el-GR" sz="1800" baseline="30000" dirty="0">
                <a:solidFill>
                  <a:schemeClr val="dk1"/>
                </a:solidFill>
              </a:rPr>
              <a:t>11</a:t>
            </a:r>
            <a:r>
              <a:rPr lang="el-GR" sz="1800" dirty="0"/>
              <a:t> Εγώ, όμως, απάντησα: «Είναι δυνατόν ένας άνθρωπος σαν κι εμένα να δραπετεύσει; Ποιος άνθρωπος του δικού μου επιπέδου θα κατέφευγε ποτέ στο ναό για να σώσει τη ζωή του; Δεν έρχομαι».  Προφανώς ο πληρωμένος </a:t>
            </a:r>
            <a:r>
              <a:rPr lang="el-GR" sz="1800" dirty="0" err="1"/>
              <a:t>Σεμαΐα</a:t>
            </a:r>
            <a:r>
              <a:rPr lang="el-GR" sz="1800" dirty="0"/>
              <a:t> ήθελε να σκηνοθετήσει μια Βασιλική Χρίση.</a:t>
            </a:r>
          </a:p>
          <a:p>
            <a:pPr marL="0" indent="0">
              <a:spcBef>
                <a:spcPts val="600"/>
              </a:spcBef>
              <a:buNone/>
            </a:pPr>
            <a:r>
              <a:rPr lang="el-GR" sz="1800" baseline="30000" dirty="0" smtClean="0">
                <a:solidFill>
                  <a:schemeClr val="dk1"/>
                </a:solidFill>
              </a:rPr>
              <a:t>12 </a:t>
            </a:r>
            <a:r>
              <a:rPr lang="el-GR" sz="1000" dirty="0" smtClean="0"/>
              <a:t> </a:t>
            </a:r>
            <a:r>
              <a:rPr lang="el-GR" sz="1800" dirty="0" smtClean="0"/>
              <a:t>Είχα </a:t>
            </a:r>
            <a:r>
              <a:rPr lang="el-GR" sz="1800" dirty="0"/>
              <a:t>καταλάβει ότι δεν τον είχε στείλει ο Θεός, αλλά η προφητεία εκείνη ήταν εναντίον μου, γιατί ο </a:t>
            </a:r>
            <a:r>
              <a:rPr lang="el-GR" sz="1800" dirty="0" err="1"/>
              <a:t>Τωβίας</a:t>
            </a:r>
            <a:r>
              <a:rPr lang="el-GR" sz="1800" dirty="0"/>
              <a:t> (πλούσιος γαιοκτήμονας από την </a:t>
            </a:r>
            <a:r>
              <a:rPr lang="el-GR" sz="1800" dirty="0" err="1"/>
              <a:t>αμμωνίτικη</a:t>
            </a:r>
            <a:r>
              <a:rPr lang="el-GR" sz="1800" dirty="0"/>
              <a:t> περιοχή Ανατολικά του Ιορδάνη) κι ο </a:t>
            </a:r>
            <a:r>
              <a:rPr lang="el-GR" sz="1800" dirty="0" err="1"/>
              <a:t>Σανβαλλατ</a:t>
            </a:r>
            <a:r>
              <a:rPr lang="el-GR" sz="1800" dirty="0"/>
              <a:t> (κυβερνήτης της Σαμάρειας) τον είχαν πληρώσει να την πει. </a:t>
            </a:r>
            <a:r>
              <a:rPr lang="el-GR" sz="1800" baseline="30000" dirty="0" smtClean="0">
                <a:solidFill>
                  <a:schemeClr val="dk1"/>
                </a:solidFill>
              </a:rPr>
              <a:t>13 </a:t>
            </a:r>
            <a:r>
              <a:rPr lang="el-GR" sz="1800" dirty="0" smtClean="0"/>
              <a:t>Είχε </a:t>
            </a:r>
            <a:r>
              <a:rPr lang="el-GR" sz="1800" dirty="0"/>
              <a:t>πληρωθεί για να με φοβίσει, ώστε να κάνω κάποια ενέργεια και ν α­μαρτήσω. Ύστερα θ' αποκτούσα κακό όνομα κι εκείνοι θα μπορούσαν να με δυσφημί­σουν, «θεέ μου», προσευχήθηκα, «να θυμά­σαι πάντα τις πράξεις αυτές του </a:t>
            </a:r>
            <a:r>
              <a:rPr lang="el-GR" sz="1800" dirty="0" err="1"/>
              <a:t>Τωβία</a:t>
            </a:r>
            <a:r>
              <a:rPr lang="el-GR" sz="1800" dirty="0"/>
              <a:t> και του </a:t>
            </a:r>
            <a:r>
              <a:rPr lang="el-GR" sz="1800" dirty="0" err="1"/>
              <a:t>Ιανβαλλάτ</a:t>
            </a:r>
            <a:r>
              <a:rPr lang="el-GR" sz="1800" dirty="0"/>
              <a:t>, την προφήτισσα </a:t>
            </a:r>
            <a:r>
              <a:rPr lang="el-GR" sz="1800" dirty="0" err="1"/>
              <a:t>Νωαδία</a:t>
            </a:r>
            <a:r>
              <a:rPr lang="el-GR" sz="1800" dirty="0"/>
              <a:t> και τους υπόλοιπους προφήτες που προσπάθησαν να με τρομοκρατήσουν</a:t>
            </a:r>
            <a:r>
              <a:rPr lang="el-GR" sz="1800" dirty="0" smtClean="0"/>
              <a:t>".</a:t>
            </a:r>
            <a:endParaRPr lang="el-GR" sz="1800" dirty="0"/>
          </a:p>
        </p:txBody>
      </p:sp>
    </p:spTree>
    <p:extLst>
      <p:ext uri="{BB962C8B-B14F-4D97-AF65-F5344CB8AC3E}">
        <p14:creationId xmlns:p14="http://schemas.microsoft.com/office/powerpoint/2010/main" val="3417333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Το κείμενο του </a:t>
            </a:r>
            <a:r>
              <a:rPr lang="el-GR" dirty="0" err="1" smtClean="0"/>
              <a:t>Νεεμία</a:t>
            </a:r>
            <a:r>
              <a:rPr lang="el-GR" dirty="0" smtClean="0"/>
              <a:t> [2] </a:t>
            </a:r>
            <a:endParaRPr lang="el-GR" dirty="0"/>
          </a:p>
        </p:txBody>
      </p:sp>
      <p:sp>
        <p:nvSpPr>
          <p:cNvPr id="5" name="Θέση περιεχομένου 4"/>
          <p:cNvSpPr>
            <a:spLocks noGrp="1"/>
          </p:cNvSpPr>
          <p:nvPr>
            <p:ph idx="1"/>
          </p:nvPr>
        </p:nvSpPr>
        <p:spPr/>
        <p:txBody>
          <a:bodyPr>
            <a:noAutofit/>
          </a:bodyPr>
          <a:lstStyle/>
          <a:p>
            <a:pPr marL="0" indent="0">
              <a:spcBef>
                <a:spcPts val="600"/>
              </a:spcBef>
              <a:buNone/>
            </a:pPr>
            <a:r>
              <a:rPr lang="el-GR" sz="1800" b="1" dirty="0" smtClean="0"/>
              <a:t>Η </a:t>
            </a:r>
            <a:r>
              <a:rPr lang="el-GR" sz="1800" b="1" dirty="0"/>
              <a:t>αποπεράτωση του τείχους</a:t>
            </a:r>
          </a:p>
          <a:p>
            <a:pPr marL="0" indent="0">
              <a:spcBef>
                <a:spcPts val="600"/>
              </a:spcBef>
              <a:buNone/>
            </a:pPr>
            <a:r>
              <a:rPr lang="el-GR" sz="1800" baseline="30000" dirty="0">
                <a:solidFill>
                  <a:schemeClr val="dk1"/>
                </a:solidFill>
              </a:rPr>
              <a:t>15</a:t>
            </a:r>
            <a:r>
              <a:rPr lang="el-GR" sz="1000" dirty="0" smtClean="0"/>
              <a:t>  </a:t>
            </a:r>
            <a:r>
              <a:rPr lang="el-GR" sz="1800" dirty="0" smtClean="0"/>
              <a:t>Την </a:t>
            </a:r>
            <a:r>
              <a:rPr lang="el-GR" sz="1800" dirty="0"/>
              <a:t>εικοστή πέμπτη μέρα του μήνα </a:t>
            </a:r>
            <a:r>
              <a:rPr lang="el-GR" sz="1800" dirty="0" err="1"/>
              <a:t>Ελούλ</a:t>
            </a:r>
            <a:r>
              <a:rPr lang="el-GR" sz="1800" dirty="0"/>
              <a:t> συμπληρώθηκε το τείχος σε διάστημα πενήντα δύο ημερών, </a:t>
            </a:r>
            <a:endParaRPr lang="el-GR" sz="1800" dirty="0" smtClean="0"/>
          </a:p>
          <a:p>
            <a:pPr marL="0" indent="0">
              <a:spcBef>
                <a:spcPts val="600"/>
              </a:spcBef>
              <a:buNone/>
            </a:pPr>
            <a:r>
              <a:rPr lang="el-GR" sz="1800" baseline="30000" dirty="0" smtClean="0">
                <a:solidFill>
                  <a:schemeClr val="dk1"/>
                </a:solidFill>
              </a:rPr>
              <a:t>Ι6  </a:t>
            </a:r>
            <a:r>
              <a:rPr lang="el-GR" sz="1800" dirty="0"/>
              <a:t>'0ταν το πληροφορήθηκαν οι εχθροί μας και το είδαν τα γύρω μας έθνη, κατέπεσε πολύ το ηθικό τους, γιατί αναγνώρισαν ότι όλη αυτή η εργασία είχε γίνει με τη βοήθεια του Θεού μας..</a:t>
            </a:r>
          </a:p>
        </p:txBody>
      </p:sp>
    </p:spTree>
    <p:extLst>
      <p:ext uri="{BB962C8B-B14F-4D97-AF65-F5344CB8AC3E}">
        <p14:creationId xmlns:p14="http://schemas.microsoft.com/office/powerpoint/2010/main" val="631186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Επίμετρο: Μία νέα ανά-</a:t>
            </a:r>
            <a:r>
              <a:rPr lang="el-GR" dirty="0" err="1" smtClean="0"/>
              <a:t>γνωση</a:t>
            </a:r>
            <a:r>
              <a:rPr lang="el-GR" dirty="0" smtClean="0"/>
              <a:t> της Άγαρ στα Γεν. </a:t>
            </a:r>
            <a:r>
              <a:rPr lang="el-GR" dirty="0"/>
              <a:t>16 και 22</a:t>
            </a:r>
          </a:p>
        </p:txBody>
      </p:sp>
      <p:sp>
        <p:nvSpPr>
          <p:cNvPr id="5" name="Θέση περιεχομένου 4"/>
          <p:cNvSpPr>
            <a:spLocks noGrp="1"/>
          </p:cNvSpPr>
          <p:nvPr>
            <p:ph idx="1"/>
          </p:nvPr>
        </p:nvSpPr>
        <p:spPr>
          <a:xfrm>
            <a:off x="464156" y="1556792"/>
            <a:ext cx="8229600" cy="4752528"/>
          </a:xfrm>
        </p:spPr>
        <p:txBody>
          <a:bodyPr>
            <a:noAutofit/>
          </a:bodyPr>
          <a:lstStyle/>
          <a:p>
            <a:pPr marL="0" indent="0">
              <a:spcBef>
                <a:spcPts val="600"/>
              </a:spcBef>
              <a:buNone/>
              <a:defRPr/>
            </a:pPr>
            <a:r>
              <a:rPr lang="el-GR" sz="1800" i="1" dirty="0"/>
              <a:t>Η Σάρα </a:t>
            </a:r>
            <a:r>
              <a:rPr lang="el-GR" sz="1800" dirty="0"/>
              <a:t>(της οποίας το όνομα σημαίνει </a:t>
            </a:r>
            <a:r>
              <a:rPr lang="el-GR" sz="1800" b="1" i="1" dirty="0"/>
              <a:t>Κυρία-Αφέντισσα</a:t>
            </a:r>
            <a:r>
              <a:rPr lang="el-GR" sz="1800" dirty="0"/>
              <a:t>, που προέρχεται όμως από το </a:t>
            </a:r>
            <a:r>
              <a:rPr lang="en-US" sz="1800" b="1" i="1" dirty="0" err="1"/>
              <a:t>sara</a:t>
            </a:r>
            <a:r>
              <a:rPr lang="en-US" sz="1800" b="1" i="1" dirty="0"/>
              <a:t>= </a:t>
            </a:r>
            <a:r>
              <a:rPr lang="el-GR" sz="1800" b="1" i="1" dirty="0"/>
              <a:t>παλεύω (!) </a:t>
            </a:r>
            <a:r>
              <a:rPr lang="el-GR" sz="1800" dirty="0"/>
              <a:t>με το οποίο συνδέεται και </a:t>
            </a:r>
            <a:r>
              <a:rPr lang="el-GR" sz="1800" b="1" i="1" dirty="0"/>
              <a:t>ο</a:t>
            </a:r>
            <a:r>
              <a:rPr lang="en-US" sz="1800" b="1" i="1" dirty="0"/>
              <a:t> </a:t>
            </a:r>
            <a:r>
              <a:rPr lang="en-US" sz="1800" b="1" i="1" dirty="0" err="1"/>
              <a:t>Jisra</a:t>
            </a:r>
            <a:r>
              <a:rPr lang="en-US" sz="1800" b="1" i="1" dirty="0"/>
              <a:t>-el</a:t>
            </a:r>
            <a:r>
              <a:rPr lang="el-GR" sz="1800" dirty="0"/>
              <a:t>- Ισραήλ)</a:t>
            </a:r>
            <a:r>
              <a:rPr lang="el-GR" sz="1800" i="1" dirty="0"/>
              <a:t> η γυναίκα του Άβραμ, δεν του γεννούσε παιδιά. </a:t>
            </a:r>
            <a:r>
              <a:rPr lang="el-GR" sz="1800" dirty="0"/>
              <a:t>Αυτό απειλούσε την πρωτοκαθεδρία της στην οικογένεια/φαμίλια αφού η ατεκνία ήταν για την υπόληψη μιας γυναίκας ό,τι χειρότερο στις μικρές κοινωνίες όπου ο πρωταρχικός στόχος του γάμου ήταν η πολυτεκνία και η διαιώνιση του ονόματος του άνδρα. Στην περίπτωση της Σάρας δεν εκπληρώνεται και η επαγγελία του Θεού προς τον Αβραάμ στο κεφ. 15. Έτσι καταφεύγει στο νομιμοποιημένο θεσμό </a:t>
            </a:r>
            <a:r>
              <a:rPr lang="el-GR" sz="1800" b="1" dirty="0"/>
              <a:t>της δανεικής μήτρας</a:t>
            </a:r>
            <a:r>
              <a:rPr lang="el-GR" sz="1800" dirty="0"/>
              <a:t>. Το ίδιο θα συμβεί με τη Ραχήλ και τη Λεία. Συνεπώς πρόκειται για πράξη που δεν θεωρείται απλώς μη παράνομη αλλά ευλογία-αξιομισθία (</a:t>
            </a:r>
            <a:r>
              <a:rPr lang="el-GR" sz="1800" dirty="0" err="1"/>
              <a:t>Γέν</a:t>
            </a:r>
            <a:r>
              <a:rPr lang="el-GR" sz="1800" dirty="0"/>
              <a:t>. 30, 18: </a:t>
            </a:r>
            <a:r>
              <a:rPr lang="el-GR" sz="1800" b="1" i="1" dirty="0" err="1"/>
              <a:t>καὶ</a:t>
            </a:r>
            <a:r>
              <a:rPr lang="el-GR" sz="1800" b="1" i="1" dirty="0"/>
              <a:t> </a:t>
            </a:r>
            <a:r>
              <a:rPr lang="el-GR" sz="1800" b="1" i="1" dirty="0" err="1"/>
              <a:t>εἶπεν</a:t>
            </a:r>
            <a:r>
              <a:rPr lang="el-GR" sz="1800" b="1" i="1" dirty="0"/>
              <a:t> Λεία: «</a:t>
            </a:r>
            <a:r>
              <a:rPr lang="el-GR" sz="1800" b="1" i="1" dirty="0" err="1"/>
              <a:t>ἔδωκεν</a:t>
            </a:r>
            <a:r>
              <a:rPr lang="el-GR" sz="1800" b="1" i="1" dirty="0"/>
              <a:t> ὁ </a:t>
            </a:r>
            <a:r>
              <a:rPr lang="el-GR" sz="1800" b="1" i="1" dirty="0" err="1"/>
              <a:t>Θεὸς</a:t>
            </a:r>
            <a:r>
              <a:rPr lang="el-GR" sz="1800" b="1" i="1" dirty="0"/>
              <a:t> </a:t>
            </a:r>
            <a:r>
              <a:rPr lang="el-GR" sz="1800" b="1" i="1" dirty="0" err="1"/>
              <a:t>τὸν</a:t>
            </a:r>
            <a:r>
              <a:rPr lang="el-GR" sz="1800" b="1" i="1" dirty="0"/>
              <a:t> </a:t>
            </a:r>
            <a:r>
              <a:rPr lang="el-GR" sz="1800" b="1" i="1" dirty="0" err="1"/>
              <a:t>μισθόν</a:t>
            </a:r>
            <a:r>
              <a:rPr lang="el-GR" sz="1800" b="1" i="1" dirty="0"/>
              <a:t> μου </a:t>
            </a:r>
            <a:r>
              <a:rPr lang="el-GR" sz="1800" b="1" i="1" dirty="0" err="1"/>
              <a:t>ἀνθ</a:t>
            </a:r>
            <a:r>
              <a:rPr lang="el-GR" sz="1800" b="1" i="1" dirty="0"/>
              <a:t>᾽ </a:t>
            </a:r>
            <a:r>
              <a:rPr lang="el-GR" sz="1800" b="1" i="1" dirty="0" err="1"/>
              <a:t>οὗ</a:t>
            </a:r>
            <a:r>
              <a:rPr lang="el-GR" sz="1800" b="1" i="1" dirty="0"/>
              <a:t> </a:t>
            </a:r>
            <a:r>
              <a:rPr lang="el-GR" sz="1800" b="1" i="1" dirty="0" err="1"/>
              <a:t>ἔδωκα</a:t>
            </a:r>
            <a:r>
              <a:rPr lang="el-GR" sz="1800" b="1" i="1" dirty="0"/>
              <a:t> </a:t>
            </a:r>
            <a:r>
              <a:rPr lang="el-GR" sz="1800" b="1" i="1" dirty="0" err="1"/>
              <a:t>τὴν</a:t>
            </a:r>
            <a:r>
              <a:rPr lang="el-GR" sz="1800" b="1" i="1" dirty="0"/>
              <a:t> </a:t>
            </a:r>
            <a:r>
              <a:rPr lang="el-GR" sz="1800" b="1" i="1" dirty="0" err="1"/>
              <a:t>παιδίσκην</a:t>
            </a:r>
            <a:r>
              <a:rPr lang="el-GR" sz="1800" b="1" i="1" dirty="0"/>
              <a:t> μου </a:t>
            </a:r>
            <a:r>
              <a:rPr lang="el-GR" sz="1800" b="1" i="1" dirty="0" err="1"/>
              <a:t>τῷ</a:t>
            </a:r>
            <a:r>
              <a:rPr lang="el-GR" sz="1800" b="1" i="1" dirty="0"/>
              <a:t> </a:t>
            </a:r>
            <a:r>
              <a:rPr lang="el-GR" sz="1800" b="1" i="1" dirty="0" err="1"/>
              <a:t>ἀνδρί</a:t>
            </a:r>
            <a:r>
              <a:rPr lang="el-GR" sz="1800" b="1" i="1" dirty="0"/>
              <a:t> μου</a:t>
            </a:r>
            <a:r>
              <a:rPr lang="el-GR" sz="1800" b="1" i="1" dirty="0" smtClean="0"/>
              <a:t>»</a:t>
            </a:r>
            <a:r>
              <a:rPr lang="el-GR" sz="1800" dirty="0" smtClean="0"/>
              <a:t>).</a:t>
            </a:r>
          </a:p>
          <a:p>
            <a:pPr marL="0" indent="0">
              <a:spcBef>
                <a:spcPts val="600"/>
              </a:spcBef>
              <a:buNone/>
              <a:defRPr/>
            </a:pPr>
            <a:r>
              <a:rPr lang="el-GR" sz="1800" dirty="0"/>
              <a:t>Στην υπηρεσία της είχε μια δούλη Αιγύπτια, που ονομαζόταν Άγαρ. </a:t>
            </a:r>
            <a:r>
              <a:rPr lang="el-GR" sz="1800" b="1" dirty="0"/>
              <a:t>Ο προσδιορισμός Αιγύπτια ανακαλεί την πώληση της Σάρας στην Αίγυπτο.</a:t>
            </a:r>
            <a:r>
              <a:rPr lang="el-GR" sz="1800" dirty="0"/>
              <a:t> Είπε λοιπόν η Σάρα στον Άβραμ: «Ο Κύριος μου στέρησε την ικανότητα να γεννώ. Πήγαινε, λοιπόν, στη δούλη μου, και ίσως </a:t>
            </a:r>
            <a:r>
              <a:rPr lang="el-GR" sz="1800" b="1" dirty="0"/>
              <a:t>ΕΓΩ</a:t>
            </a:r>
            <a:r>
              <a:rPr lang="el-GR" sz="1800" dirty="0"/>
              <a:t> </a:t>
            </a:r>
            <a:r>
              <a:rPr lang="el-GR" sz="1800" dirty="0" smtClean="0"/>
              <a:t>(</a:t>
            </a:r>
            <a:r>
              <a:rPr lang="el-GR" sz="1800" dirty="0"/>
              <a:t>όχι εμείς) </a:t>
            </a:r>
            <a:r>
              <a:rPr lang="el-GR" sz="1800" b="1" dirty="0"/>
              <a:t>αποκτήσω</a:t>
            </a:r>
            <a:r>
              <a:rPr lang="el-GR" sz="1800" dirty="0"/>
              <a:t> μέσω αυτής ένα γιο». Θέλει παιδί για τον εαυτό της!  (λογοπαίγνιο μεταξύ κτίζω= </a:t>
            </a:r>
            <a:r>
              <a:rPr lang="el-GR" sz="1800" dirty="0" err="1"/>
              <a:t>banah</a:t>
            </a:r>
            <a:r>
              <a:rPr lang="el-GR" sz="1800" dirty="0"/>
              <a:t> και γιος= </a:t>
            </a:r>
            <a:r>
              <a:rPr lang="el-GR" sz="1800" dirty="0" err="1"/>
              <a:t>ben</a:t>
            </a:r>
            <a:r>
              <a:rPr lang="el-GR" sz="1800" dirty="0" smtClean="0"/>
              <a:t>).</a:t>
            </a:r>
            <a:r>
              <a:rPr lang="en-US" sz="1800" i="1" dirty="0"/>
              <a:t> </a:t>
            </a:r>
            <a:endParaRPr lang="el-GR" sz="1800" dirty="0"/>
          </a:p>
          <a:p>
            <a:pPr marL="0" indent="0">
              <a:spcBef>
                <a:spcPts val="600"/>
              </a:spcBef>
              <a:buNone/>
              <a:defRPr/>
            </a:pPr>
            <a:endParaRPr lang="el-GR" sz="1800" dirty="0"/>
          </a:p>
        </p:txBody>
      </p:sp>
    </p:spTree>
    <p:extLst>
      <p:ext uri="{BB962C8B-B14F-4D97-AF65-F5344CB8AC3E}">
        <p14:creationId xmlns:p14="http://schemas.microsoft.com/office/powerpoint/2010/main" val="3199242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altLang="el-GR" dirty="0">
                <a:latin typeface="Calibri" panose="020F0502020204030204" pitchFamily="34" charset="0"/>
              </a:rPr>
              <a:t>Άγαρ σημαίνει  </a:t>
            </a:r>
            <a:r>
              <a:rPr lang="el-GR" altLang="el-GR" i="1" dirty="0">
                <a:latin typeface="Calibri" panose="020F0502020204030204" pitchFamily="34" charset="0"/>
              </a:rPr>
              <a:t>Ξένη-η Άλλη</a:t>
            </a:r>
          </a:p>
        </p:txBody>
      </p:sp>
      <p:sp>
        <p:nvSpPr>
          <p:cNvPr id="4" name="Θέση περιεχομένου 3"/>
          <p:cNvSpPr>
            <a:spLocks noGrp="1"/>
          </p:cNvSpPr>
          <p:nvPr>
            <p:ph sz="quarter" idx="4"/>
          </p:nvPr>
        </p:nvSpPr>
        <p:spPr>
          <a:xfrm>
            <a:off x="4139953" y="1484784"/>
            <a:ext cx="4546848" cy="4752528"/>
          </a:xfrm>
        </p:spPr>
        <p:txBody>
          <a:bodyPr>
            <a:noAutofit/>
          </a:bodyPr>
          <a:lstStyle/>
          <a:p>
            <a:pPr marL="0" indent="0">
              <a:spcBef>
                <a:spcPts val="1200"/>
              </a:spcBef>
              <a:buNone/>
            </a:pPr>
            <a:r>
              <a:rPr lang="el-GR" altLang="el-GR" sz="1800" dirty="0" smtClean="0">
                <a:latin typeface="Calibri" panose="020F0502020204030204" pitchFamily="34" charset="0"/>
              </a:rPr>
              <a:t>Παραδόξως </a:t>
            </a:r>
            <a:r>
              <a:rPr lang="el-GR" altLang="el-GR" sz="1800" dirty="0">
                <a:latin typeface="Calibri" panose="020F0502020204030204" pitchFamily="34" charset="0"/>
              </a:rPr>
              <a:t>το </a:t>
            </a:r>
            <a:r>
              <a:rPr lang="el-GR" altLang="el-GR" sz="1800" b="1" i="1" dirty="0">
                <a:latin typeface="Calibri" panose="020F0502020204030204" pitchFamily="34" charset="0"/>
              </a:rPr>
              <a:t>Ξένος</a:t>
            </a:r>
            <a:r>
              <a:rPr lang="el-GR" altLang="el-GR" sz="1800" dirty="0">
                <a:latin typeface="Calibri" panose="020F0502020204030204" pitchFamily="34" charset="0"/>
              </a:rPr>
              <a:t> είναι το κατεξοχήν χαρακτηριστικό των Εβραίων, όπως και η σκλαβιά. Λειτουργεί ως το Πρωτότυπο των Ιουδαίων. </a:t>
            </a:r>
          </a:p>
          <a:p>
            <a:pPr marL="0" indent="0">
              <a:spcBef>
                <a:spcPts val="1200"/>
              </a:spcBef>
              <a:buNone/>
            </a:pPr>
            <a:r>
              <a:rPr lang="el-GR" altLang="el-GR" sz="1800" dirty="0">
                <a:latin typeface="Calibri" panose="020F0502020204030204" pitchFamily="34" charset="0"/>
              </a:rPr>
              <a:t>Ο γιος του Μωυσή ονομάζεται </a:t>
            </a:r>
            <a:r>
              <a:rPr lang="el-GR" altLang="el-GR" sz="1800" dirty="0" err="1">
                <a:latin typeface="Calibri" panose="020F0502020204030204" pitchFamily="34" charset="0"/>
              </a:rPr>
              <a:t>Γκέρσομ</a:t>
            </a:r>
            <a:r>
              <a:rPr lang="el-GR" altLang="el-GR" sz="1800" dirty="0">
                <a:latin typeface="Calibri" panose="020F0502020204030204" pitchFamily="34" charset="0"/>
              </a:rPr>
              <a:t> (=είμαι ξένος εκεί!). Αυτοί που ασπάζονται τον Ιουδαϊσμό ονομάζονται </a:t>
            </a:r>
            <a:r>
              <a:rPr lang="el-GR" altLang="el-GR" sz="1800" dirty="0" err="1">
                <a:latin typeface="Calibri" panose="020F0502020204030204" pitchFamily="34" charset="0"/>
              </a:rPr>
              <a:t>γκερίμ</a:t>
            </a:r>
            <a:r>
              <a:rPr lang="el-GR" altLang="el-GR" sz="1800" dirty="0">
                <a:latin typeface="Calibri" panose="020F0502020204030204" pitchFamily="34" charset="0"/>
              </a:rPr>
              <a:t> (=οι ξένοι).</a:t>
            </a:r>
          </a:p>
          <a:p>
            <a:pPr marL="0" indent="0">
              <a:spcBef>
                <a:spcPts val="1200"/>
              </a:spcBef>
              <a:buNone/>
            </a:pPr>
            <a:r>
              <a:rPr lang="el-GR" altLang="el-GR" sz="1800" dirty="0">
                <a:latin typeface="Calibri" panose="020F0502020204030204" pitchFamily="34" charset="0"/>
              </a:rPr>
              <a:t>Είναι από τις λίγες γυναίκες που δέχεται άμεση Αποκάλυψη από τον Θεό, τη στιγμή που το κακό κορυφώνεται. Δέχεται επαγγελία και γίνεται μητέρα πλήθους- </a:t>
            </a:r>
            <a:r>
              <a:rPr lang="el-GR" altLang="el-GR" sz="1800" dirty="0" err="1">
                <a:latin typeface="Calibri" panose="020F0502020204030204" pitchFamily="34" charset="0"/>
              </a:rPr>
              <a:t>εκατομ</a:t>
            </a:r>
            <a:r>
              <a:rPr lang="el-GR" altLang="el-GR" sz="1800" dirty="0">
                <a:latin typeface="Calibri" panose="020F0502020204030204" pitchFamily="34" charset="0"/>
              </a:rPr>
              <a:t>. Αράβων.</a:t>
            </a:r>
          </a:p>
          <a:p>
            <a:pPr marL="0" indent="0">
              <a:spcBef>
                <a:spcPts val="1200"/>
              </a:spcBef>
              <a:buNone/>
            </a:pPr>
            <a:r>
              <a:rPr lang="el-GR" altLang="el-GR" sz="1800" dirty="0">
                <a:latin typeface="Calibri" panose="020F0502020204030204" pitchFamily="34" charset="0"/>
              </a:rPr>
              <a:t>Το παιδί της ονομάζεται Ισμαήλ (= ο Θεός εισ</a:t>
            </a:r>
            <a:r>
              <a:rPr lang="el-GR" altLang="el-GR" sz="1800" b="1" i="1" dirty="0">
                <a:latin typeface="Calibri" panose="020F0502020204030204" pitchFamily="34" charset="0"/>
              </a:rPr>
              <a:t>άκουσε</a:t>
            </a:r>
            <a:r>
              <a:rPr lang="el-GR" altLang="el-GR" sz="1800" dirty="0">
                <a:latin typeface="Calibri" panose="020F0502020204030204" pitchFamily="34" charset="0"/>
              </a:rPr>
              <a:t>) και ο Θεός</a:t>
            </a:r>
            <a:r>
              <a:rPr lang="de-DE" altLang="el-GR" sz="1800" dirty="0">
                <a:latin typeface="Calibri" panose="020F0502020204030204" pitchFamily="34" charset="0"/>
              </a:rPr>
              <a:t>-</a:t>
            </a:r>
            <a:r>
              <a:rPr lang="el-GR" altLang="el-GR" sz="1800" dirty="0" err="1">
                <a:latin typeface="Calibri" panose="020F0502020204030204" pitchFamily="34" charset="0"/>
              </a:rPr>
              <a:t>Γιαχβέ</a:t>
            </a:r>
            <a:r>
              <a:rPr lang="el-GR" altLang="el-GR" sz="1800" dirty="0">
                <a:latin typeface="Calibri" panose="020F0502020204030204" pitchFamily="34" charset="0"/>
              </a:rPr>
              <a:t> συνήθως προστάζει</a:t>
            </a:r>
            <a:r>
              <a:rPr lang="de-DE" altLang="el-GR" sz="1800" dirty="0">
                <a:latin typeface="Calibri" panose="020F0502020204030204" pitchFamily="34" charset="0"/>
              </a:rPr>
              <a:t> </a:t>
            </a:r>
            <a:r>
              <a:rPr lang="de-DE" altLang="el-GR" sz="1800" dirty="0" err="1">
                <a:latin typeface="Calibri" panose="020F0502020204030204" pitchFamily="34" charset="0"/>
              </a:rPr>
              <a:t>Schma</a:t>
            </a:r>
            <a:r>
              <a:rPr lang="de-DE" altLang="el-GR" sz="1800" dirty="0">
                <a:latin typeface="Calibri" panose="020F0502020204030204" pitchFamily="34" charset="0"/>
              </a:rPr>
              <a:t> </a:t>
            </a:r>
            <a:r>
              <a:rPr lang="de-DE" altLang="el-GR" sz="1800" dirty="0" err="1">
                <a:latin typeface="Calibri" panose="020F0502020204030204" pitchFamily="34" charset="0"/>
              </a:rPr>
              <a:t>bekolah</a:t>
            </a:r>
            <a:r>
              <a:rPr lang="el-GR" altLang="el-GR" sz="1800" dirty="0">
                <a:latin typeface="Calibri" panose="020F0502020204030204" pitchFamily="34" charset="0"/>
              </a:rPr>
              <a:t> (= άκου τη φωνή μου)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85" y="1582514"/>
            <a:ext cx="345598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935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Προφήτισσες [</a:t>
            </a:r>
            <a:r>
              <a:rPr lang="el-GR" dirty="0" smtClean="0"/>
              <a:t>3</a:t>
            </a:r>
            <a:r>
              <a:rPr lang="el-GR" dirty="0"/>
              <a:t>]</a:t>
            </a:r>
          </a:p>
        </p:txBody>
      </p:sp>
      <p:sp>
        <p:nvSpPr>
          <p:cNvPr id="5" name="Θέση περιεχομένου 4"/>
          <p:cNvSpPr>
            <a:spLocks noGrp="1"/>
          </p:cNvSpPr>
          <p:nvPr>
            <p:ph idx="1"/>
          </p:nvPr>
        </p:nvSpPr>
        <p:spPr>
          <a:xfrm>
            <a:off x="464156" y="1556792"/>
            <a:ext cx="8229600" cy="4680520"/>
          </a:xfrm>
        </p:spPr>
        <p:txBody>
          <a:bodyPr>
            <a:noAutofit/>
          </a:bodyPr>
          <a:lstStyle/>
          <a:p>
            <a:pPr>
              <a:buFont typeface="Arial" charset="0"/>
              <a:buChar char="•"/>
              <a:defRPr/>
            </a:pPr>
            <a:r>
              <a:rPr lang="el-GR" sz="1800" dirty="0"/>
              <a:t>Η ίδια η Θεοτόκος που δέχεται τον Ευαγγελισμό αυτοαποκαλείται </a:t>
            </a:r>
            <a:r>
              <a:rPr lang="el-GR" sz="1800" i="1" dirty="0"/>
              <a:t>Δούλη του Κυρίου</a:t>
            </a:r>
            <a:r>
              <a:rPr lang="el-GR" sz="1800" dirty="0"/>
              <a:t> (</a:t>
            </a:r>
            <a:r>
              <a:rPr lang="el-GR" sz="1800" dirty="0" err="1"/>
              <a:t>πρβλ</a:t>
            </a:r>
            <a:r>
              <a:rPr lang="el-GR" sz="1800" dirty="0"/>
              <a:t>. </a:t>
            </a:r>
            <a:r>
              <a:rPr lang="el-GR" sz="1800" dirty="0" err="1"/>
              <a:t>έβεδ</a:t>
            </a:r>
            <a:r>
              <a:rPr lang="el-GR" sz="1800" dirty="0"/>
              <a:t> </a:t>
            </a:r>
            <a:r>
              <a:rPr lang="el-GR" sz="1800" dirty="0" err="1"/>
              <a:t>Γιαχβέ</a:t>
            </a:r>
            <a:r>
              <a:rPr lang="el-GR" sz="1800" dirty="0"/>
              <a:t>) ενώ με το ριζοσπαστικό άσμα της προαναγγέλλει την ανατροπή των δυναστών, όπως και η </a:t>
            </a:r>
            <a:r>
              <a:rPr lang="el-GR" sz="1800" dirty="0" err="1"/>
              <a:t>Μιριάμ</a:t>
            </a:r>
            <a:r>
              <a:rPr lang="el-GR" sz="1800" dirty="0"/>
              <a:t> μετά την Έξοδο (</a:t>
            </a:r>
            <a:r>
              <a:rPr lang="el-GR" sz="1800" dirty="0" err="1"/>
              <a:t>πρβλ</a:t>
            </a:r>
            <a:r>
              <a:rPr lang="el-GR" sz="1800" dirty="0"/>
              <a:t>. το άσμα της πληγωμένης πρώην στείρας Άννας στην </a:t>
            </a:r>
            <a:r>
              <a:rPr lang="el-GR" sz="1800" b="1" i="1" dirty="0"/>
              <a:t>Εισαγωγή</a:t>
            </a:r>
            <a:r>
              <a:rPr lang="el-GR" sz="1800" dirty="0"/>
              <a:t> Α΄ </a:t>
            </a:r>
            <a:r>
              <a:rPr lang="el-GR" sz="1800" dirty="0" err="1"/>
              <a:t>Βασ</a:t>
            </a:r>
            <a:r>
              <a:rPr lang="el-GR" sz="1800" dirty="0"/>
              <a:t>. 2, 1-10). Ενώ στο πρώτο μέρος του ύμνου της (1, 46-50), η Θεοτόκος υμνεί το </a:t>
            </a:r>
            <a:r>
              <a:rPr lang="el-GR" sz="1800" i="1" dirty="0"/>
              <a:t>Δυνατό, </a:t>
            </a:r>
            <a:r>
              <a:rPr lang="el-GR" sz="1800" dirty="0"/>
              <a:t>όπως χαρακτηριστικά ονομάζει τον Κύριο, ως τον προσωπικό της σωτήρα, στο δεύτερο μέρος (1, 51-55) άδει την εσχατολογική επέμβαση του </a:t>
            </a:r>
            <a:r>
              <a:rPr lang="el-GR" sz="1800" dirty="0" err="1"/>
              <a:t>Γιαχβέ</a:t>
            </a:r>
            <a:r>
              <a:rPr lang="el-GR" sz="1800" dirty="0"/>
              <a:t> υπέρ του λαού </a:t>
            </a:r>
            <a:r>
              <a:rPr lang="el-GR" sz="1800" cap="all" dirty="0"/>
              <a:t>τ</a:t>
            </a:r>
            <a:r>
              <a:rPr lang="el-GR" sz="1800" dirty="0"/>
              <a:t>ου και τη </a:t>
            </a:r>
            <a:r>
              <a:rPr lang="el-GR" sz="1800" i="1" dirty="0"/>
              <a:t>δημιουργία του κράτους</a:t>
            </a:r>
            <a:r>
              <a:rPr lang="el-GR" sz="1800" dirty="0"/>
              <a:t> </a:t>
            </a:r>
            <a:r>
              <a:rPr lang="el-GR" sz="1800" cap="all" dirty="0"/>
              <a:t>τ</a:t>
            </a:r>
            <a:r>
              <a:rPr lang="el-GR" sz="1800" dirty="0"/>
              <a:t>ου, ωσάν αυτά να έχουν ήδη επιτευχθεί. </a:t>
            </a:r>
            <a:r>
              <a:rPr lang="el-GR" sz="1800" cap="all" dirty="0"/>
              <a:t>μ</a:t>
            </a:r>
            <a:r>
              <a:rPr lang="el-GR" sz="1800" dirty="0"/>
              <a:t>ε την έλευση του Μεσσία, οι υπερήφανοι (</a:t>
            </a:r>
            <a:r>
              <a:rPr lang="el-GR" sz="1800" dirty="0" err="1"/>
              <a:t>στ</a:t>
            </a:r>
            <a:r>
              <a:rPr lang="el-GR" sz="1800" dirty="0"/>
              <a:t>. 51), οι δυνάστες (</a:t>
            </a:r>
            <a:r>
              <a:rPr lang="el-GR" sz="1800" dirty="0" err="1"/>
              <a:t>στ</a:t>
            </a:r>
            <a:r>
              <a:rPr lang="el-GR" sz="1800" dirty="0"/>
              <a:t>. 52) και οι </a:t>
            </a:r>
            <a:r>
              <a:rPr lang="el-GR" sz="1800" dirty="0" err="1"/>
              <a:t>πλουτούντες</a:t>
            </a:r>
            <a:r>
              <a:rPr lang="el-GR" sz="1800" dirty="0"/>
              <a:t> (</a:t>
            </a:r>
            <a:r>
              <a:rPr lang="el-GR" sz="1800" dirty="0" err="1"/>
              <a:t>στ</a:t>
            </a:r>
            <a:r>
              <a:rPr lang="el-GR" sz="1800" dirty="0"/>
              <a:t>. 53) ‘</a:t>
            </a:r>
            <a:r>
              <a:rPr lang="el-GR" sz="1800" dirty="0" err="1"/>
              <a:t>εξαποστέλλονται</a:t>
            </a:r>
            <a:r>
              <a:rPr lang="el-GR" sz="1800" dirty="0"/>
              <a:t> κενοί’ και δίνουν τη θέση τους στους φοβούμενους το Θεό (</a:t>
            </a:r>
            <a:r>
              <a:rPr lang="el-GR" sz="1800" dirty="0" err="1"/>
              <a:t>στ</a:t>
            </a:r>
            <a:r>
              <a:rPr lang="el-GR" sz="1800" dirty="0"/>
              <a:t>. 50), στους ταπεινούς (</a:t>
            </a:r>
            <a:r>
              <a:rPr lang="el-GR" sz="1800" dirty="0" err="1"/>
              <a:t>στ</a:t>
            </a:r>
            <a:r>
              <a:rPr lang="el-GR" sz="1800" dirty="0"/>
              <a:t>. 52) και στους </a:t>
            </a:r>
            <a:r>
              <a:rPr lang="el-GR" sz="1800" dirty="0" err="1"/>
              <a:t>πεινώντες</a:t>
            </a:r>
            <a:r>
              <a:rPr lang="el-GR" sz="1800" dirty="0"/>
              <a:t> (</a:t>
            </a:r>
            <a:r>
              <a:rPr lang="el-GR" sz="1800" dirty="0" err="1"/>
              <a:t>στ</a:t>
            </a:r>
            <a:r>
              <a:rPr lang="el-GR" sz="1800" dirty="0"/>
              <a:t>. 53). Η ανατολή της εσχατολογικής εποχής παρουσιάζεται, έτσι, να συνεπάγεται την ανατροπή των υφιστάμενων πολιτικών και κοινωνικών σχέσεων υποταγής. </a:t>
            </a:r>
          </a:p>
          <a:p>
            <a:pPr>
              <a:buFont typeface="Arial" charset="0"/>
              <a:buChar char="•"/>
              <a:defRPr/>
            </a:pPr>
            <a:r>
              <a:rPr lang="el-GR" sz="1800" b="1" dirty="0"/>
              <a:t>Το </a:t>
            </a:r>
            <a:r>
              <a:rPr lang="el-GR" sz="1800" b="1" dirty="0" err="1"/>
              <a:t>Άγ</a:t>
            </a:r>
            <a:r>
              <a:rPr lang="el-GR" sz="1800" b="1" dirty="0"/>
              <a:t>. Πνεύμα κατά την Πεντηκοστή μέσω του σφοδρού ανέμου, της φωτιάς και του σεισμού (</a:t>
            </a:r>
            <a:r>
              <a:rPr lang="el-GR" sz="1800" b="1" dirty="0" err="1"/>
              <a:t>Πρ</a:t>
            </a:r>
            <a:r>
              <a:rPr lang="el-GR" sz="1800" b="1" dirty="0"/>
              <a:t>. 2-4) </a:t>
            </a:r>
            <a:r>
              <a:rPr lang="el-GR" sz="1800" b="1" i="1" dirty="0"/>
              <a:t>πληρώνει</a:t>
            </a:r>
            <a:r>
              <a:rPr lang="el-GR" sz="1800" b="1" dirty="0"/>
              <a:t> όχι μόνον τους Δώδεκα αλλά 120 άνδρες και γυναίκες, εκπληρώνοντας την Προφητεία του </a:t>
            </a:r>
            <a:r>
              <a:rPr lang="el-GR" sz="1800" b="1" dirty="0" err="1"/>
              <a:t>Ιωήλ</a:t>
            </a:r>
            <a:r>
              <a:rPr lang="el-GR" sz="1800" b="1" dirty="0"/>
              <a:t>  3, 1-5  (Ο’)</a:t>
            </a:r>
          </a:p>
        </p:txBody>
      </p:sp>
    </p:spTree>
    <p:extLst>
      <p:ext uri="{BB962C8B-B14F-4D97-AF65-F5344CB8AC3E}">
        <p14:creationId xmlns:p14="http://schemas.microsoft.com/office/powerpoint/2010/main" val="3717699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Άγαρ</a:t>
            </a:r>
          </a:p>
        </p:txBody>
      </p:sp>
      <p:sp>
        <p:nvSpPr>
          <p:cNvPr id="5" name="Θέση περιεχομένου 4"/>
          <p:cNvSpPr>
            <a:spLocks noGrp="1"/>
          </p:cNvSpPr>
          <p:nvPr>
            <p:ph idx="1"/>
          </p:nvPr>
        </p:nvSpPr>
        <p:spPr/>
        <p:txBody>
          <a:bodyPr>
            <a:noAutofit/>
          </a:bodyPr>
          <a:lstStyle/>
          <a:p>
            <a:pPr marL="0" indent="0">
              <a:buNone/>
              <a:defRPr/>
            </a:pPr>
            <a:r>
              <a:rPr lang="en-US" sz="1800" i="1" dirty="0"/>
              <a:t>O </a:t>
            </a:r>
            <a:r>
              <a:rPr lang="el-GR" sz="1800" i="1" dirty="0"/>
              <a:t>Άβραμ άκουσε τα λόγια της Σάρας</a:t>
            </a:r>
            <a:r>
              <a:rPr lang="el-GR" sz="1800" dirty="0"/>
              <a:t> χωρίς αντιρρήσεις</a:t>
            </a:r>
            <a:r>
              <a:rPr lang="el-GR" sz="1800" i="1" dirty="0"/>
              <a:t>. </a:t>
            </a:r>
            <a:r>
              <a:rPr lang="el-GR" sz="1800" i="1" baseline="30000" dirty="0"/>
              <a:t>3</a:t>
            </a:r>
            <a:r>
              <a:rPr lang="el-GR" sz="1800" i="1" dirty="0"/>
              <a:t>Έτσι, δέκα χρόνια μετά την εγκατάσταση του στη Χαναάν, η γυναίκα του η Σάρα έδωσε την Άγαρ, την Αιγύπτια δούλη της, για γυναίκα. </a:t>
            </a:r>
            <a:r>
              <a:rPr lang="el-GR" sz="1800" i="1" baseline="30000" dirty="0"/>
              <a:t>4</a:t>
            </a:r>
            <a:r>
              <a:rPr lang="el-GR" sz="1800" i="1" dirty="0"/>
              <a:t>Ο Άβραμ, λοιπόν, συνευρέθηκε με την Άγαρ κι εκείνη έμεινε έγκυος. </a:t>
            </a:r>
            <a:r>
              <a:rPr lang="el-GR" sz="1800" b="1" i="1" dirty="0"/>
              <a:t> Οι ισορροπίες αλλάζουν</a:t>
            </a:r>
            <a:r>
              <a:rPr lang="el-GR" sz="1800" b="1" i="1" dirty="0" smtClean="0"/>
              <a:t>.</a:t>
            </a:r>
          </a:p>
          <a:p>
            <a:pPr marL="0" indent="0">
              <a:buNone/>
            </a:pPr>
            <a:r>
              <a:rPr lang="el-GR" altLang="el-GR" sz="1800" i="1" dirty="0"/>
              <a:t>Όταν η Άγαρ είδε ότι ήταν έγκυος, άρχισε να φέρεται στην κυρά της με περιφρόνηση. </a:t>
            </a:r>
            <a:r>
              <a:rPr lang="el-GR" altLang="el-GR" sz="1800" dirty="0"/>
              <a:t>Από αντικείμενο εκμετάλλευσης γίνεται </a:t>
            </a:r>
            <a:r>
              <a:rPr lang="el-GR" altLang="el-GR" sz="1800" b="1" i="1" dirty="0"/>
              <a:t>υποκείμενο</a:t>
            </a:r>
            <a:r>
              <a:rPr lang="el-GR" altLang="el-GR" sz="1800" dirty="0"/>
              <a:t>. Η Σάρα δεν απευθύνεται στην ίδια αλλά στον Αβραάμ και επικαλείται τον Κύριο. </a:t>
            </a:r>
            <a:r>
              <a:rPr lang="el-GR" altLang="el-GR" sz="1800" i="1" dirty="0"/>
              <a:t>Τότε είπε η Σάρα στον Άβραμ: «Εσύ είσαι η αιτία για την προσβολή που μου γίνεται. Εγώ σού έδωσα τη δούλη μου στην αγκαλιά σου κι εκείνη όταν είδε ότι έμεινε έγκυος άρχισε να με περιφρονεί. Ο Κύριος ας είναι κριτής ανάμεσα σ’ εμένα και σ’ εσένα». </a:t>
            </a:r>
            <a:r>
              <a:rPr lang="el-GR" altLang="el-GR" sz="1800" dirty="0"/>
              <a:t>Ο  Άβραμ δεν αναλαμβάνει την ευθύνη για την έγκυο αλλά απαντά στη Σάρα:</a:t>
            </a:r>
            <a:r>
              <a:rPr lang="el-GR" altLang="el-GR" sz="1800" i="1" dirty="0"/>
              <a:t> «Ορίστε η δούλη </a:t>
            </a:r>
            <a:r>
              <a:rPr lang="el-GR" altLang="el-GR" sz="1800" b="1" i="1" dirty="0"/>
              <a:t>ΣΟΥ</a:t>
            </a:r>
            <a:r>
              <a:rPr lang="el-GR" altLang="el-GR" sz="1800" i="1" dirty="0"/>
              <a:t>, στη διάθεσή  </a:t>
            </a:r>
            <a:r>
              <a:rPr lang="el-GR" altLang="el-GR" sz="1800" b="1" i="1" dirty="0"/>
              <a:t>ΣΟΥ</a:t>
            </a:r>
            <a:r>
              <a:rPr lang="el-GR" altLang="el-GR" sz="1800" i="1" dirty="0"/>
              <a:t>. </a:t>
            </a:r>
            <a:r>
              <a:rPr lang="el-GR" altLang="el-GR" sz="1800" b="1" i="1" dirty="0"/>
              <a:t>Κάνε της ό,τι σου αρέσει</a:t>
            </a:r>
            <a:r>
              <a:rPr lang="el-GR" altLang="el-GR" sz="1800" i="1" dirty="0"/>
              <a:t>». Και  για τους δύο η </a:t>
            </a:r>
            <a:r>
              <a:rPr lang="el-GR" altLang="el-GR" sz="1800" dirty="0"/>
              <a:t>Άγαρ δεν έχει όνομα. </a:t>
            </a:r>
            <a:r>
              <a:rPr lang="el-GR" altLang="el-GR" sz="1800" i="1" dirty="0"/>
              <a:t>Τότε ή Σάρα άρχισε να κακομεταχειρίζεται την Άγαρ: </a:t>
            </a:r>
            <a:r>
              <a:rPr lang="el-GR" altLang="el-GR" sz="1800" b="1" dirty="0"/>
              <a:t>Με τα ίδια λόγια περιγράφεται στην </a:t>
            </a:r>
            <a:r>
              <a:rPr lang="el-GR" altLang="el-GR" sz="1800" b="1" i="1" dirty="0"/>
              <a:t>Έξοδο </a:t>
            </a:r>
            <a:r>
              <a:rPr lang="el-GR" altLang="el-GR" sz="1800" b="1" dirty="0"/>
              <a:t>και η καταπίεση του εκλεκτού λαού από τους Αιγύπτιους, όπου στο κεφ. 12 είχε ήδη καταφύγει ο Αβραάμ και οι τελευταίοι την είχαν σφετεριστεί με αποτέλεσμα ΠΛΗΓΕΣ</a:t>
            </a:r>
            <a:r>
              <a:rPr lang="el-GR" altLang="el-GR" sz="1800" b="1" dirty="0" smtClean="0"/>
              <a:t>!</a:t>
            </a:r>
            <a:endParaRPr lang="el-GR" altLang="el-GR" sz="1800" b="1" dirty="0"/>
          </a:p>
        </p:txBody>
      </p:sp>
    </p:spTree>
    <p:extLst>
      <p:ext uri="{BB962C8B-B14F-4D97-AF65-F5344CB8AC3E}">
        <p14:creationId xmlns:p14="http://schemas.microsoft.com/office/powerpoint/2010/main" val="320272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Άγαρ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i="1" dirty="0" smtClean="0"/>
              <a:t>Κι </a:t>
            </a:r>
            <a:r>
              <a:rPr lang="el-GR" altLang="el-GR" sz="1800" i="1" dirty="0"/>
              <a:t>εκείνη έφυγε από κοντά της: </a:t>
            </a:r>
            <a:r>
              <a:rPr lang="el-GR" altLang="el-GR" sz="1800" dirty="0"/>
              <a:t>Η Άγαρ αναλαμβάνει τις τύχες στα χέρια της, βάζει τέλος στην καταπίεση της και πραγματοποιεί ΈΞΟΔΟ στην έρημο η οποία είναι σύμβολο του θανάτου αλλά και της συνάντησης με τον Θεό. </a:t>
            </a:r>
            <a:endParaRPr lang="el-GR" altLang="el-GR" sz="1800" i="1" baseline="30000" dirty="0"/>
          </a:p>
          <a:p>
            <a:pPr marL="0" indent="0">
              <a:buNone/>
            </a:pPr>
            <a:r>
              <a:rPr lang="el-GR" altLang="el-GR" sz="1800" i="1" baseline="30000" dirty="0"/>
              <a:t>7</a:t>
            </a:r>
            <a:r>
              <a:rPr lang="el-GR" altLang="el-GR" sz="1800" i="1" dirty="0"/>
              <a:t> Κοντά σε μια </a:t>
            </a:r>
            <a:r>
              <a:rPr lang="el-GR" altLang="el-GR" sz="1800" i="1" dirty="0" err="1"/>
              <a:t>νεροπηγή</a:t>
            </a:r>
            <a:r>
              <a:rPr lang="el-GR" altLang="el-GR" sz="1800" i="1" dirty="0"/>
              <a:t> </a:t>
            </a:r>
            <a:r>
              <a:rPr lang="el-GR" altLang="el-GR" sz="1800" dirty="0"/>
              <a:t>(που στην Α.Γ. συνδέεται με τη ζωή και τη συνάντηση) </a:t>
            </a:r>
            <a:r>
              <a:rPr lang="el-GR" altLang="el-GR" sz="1800" i="1" dirty="0"/>
              <a:t>στην έρημο, στο δρόμο προς τη Σουρ τη συνάντησε ένας άγγελος του Κυρίου </a:t>
            </a:r>
            <a:r>
              <a:rPr lang="el-GR" altLang="el-GR" sz="1800" i="1" baseline="30000" dirty="0"/>
              <a:t>6</a:t>
            </a:r>
            <a:r>
              <a:rPr lang="el-GR" altLang="el-GR" sz="1800" i="1" dirty="0"/>
              <a:t>και της είπε: «</a:t>
            </a:r>
            <a:r>
              <a:rPr lang="el-GR" altLang="el-GR" sz="1800" b="1" i="1" u="sng" dirty="0"/>
              <a:t>Άγαρ,</a:t>
            </a:r>
            <a:r>
              <a:rPr lang="el-GR" altLang="el-GR" sz="1800" i="1" dirty="0"/>
              <a:t> δούλη της Σάρας, από πού έρχεσαι και πού πηγαίνεις;». </a:t>
            </a:r>
            <a:r>
              <a:rPr lang="el-GR" altLang="el-GR" sz="1800" dirty="0"/>
              <a:t>Για πρώτη φορά </a:t>
            </a:r>
            <a:r>
              <a:rPr lang="el-GR" altLang="el-GR" sz="1800" dirty="0" err="1"/>
              <a:t>προσφωνείται</a:t>
            </a:r>
            <a:r>
              <a:rPr lang="el-GR" altLang="el-GR" sz="1800" dirty="0"/>
              <a:t> με το όνομά της! Έχει ταυτότητα και ερωτάται για την προέλευση και τον προορισμό της! </a:t>
            </a:r>
          </a:p>
          <a:p>
            <a:pPr marL="0" indent="0">
              <a:buNone/>
            </a:pPr>
            <a:r>
              <a:rPr lang="el-GR" altLang="el-GR" sz="1800" i="1" dirty="0"/>
              <a:t>Ο άγγελος της είπε: «Γύρνα πίσω στην κυρά σου και υποτάξου ο' αυτήν», </a:t>
            </a:r>
            <a:r>
              <a:rPr lang="el-GR" altLang="el-GR" sz="1800" dirty="0"/>
              <a:t>όπως προέβλεπε ο κώδικας του Χαμουραμπί</a:t>
            </a:r>
            <a:r>
              <a:rPr lang="el-GR" altLang="el-GR" sz="1800" i="1" dirty="0"/>
              <a:t> (15, 15-19). </a:t>
            </a:r>
            <a:r>
              <a:rPr lang="el-GR" altLang="el-GR" sz="1800" dirty="0"/>
              <a:t>Φαίνεται αρχικά ότι ο </a:t>
            </a:r>
            <a:r>
              <a:rPr lang="el-GR" altLang="el-GR" sz="1800" dirty="0" err="1"/>
              <a:t>Γιαχβέ</a:t>
            </a:r>
            <a:r>
              <a:rPr lang="el-GR" altLang="el-GR" sz="1800" dirty="0"/>
              <a:t> νομιμοποιεί την ιεραρχία και την καταπίεση. Πρόκειται για </a:t>
            </a:r>
            <a:r>
              <a:rPr lang="el-GR" altLang="el-GR" sz="1800" dirty="0" err="1"/>
              <a:t>στ</a:t>
            </a:r>
            <a:r>
              <a:rPr lang="el-GR" altLang="el-GR" sz="1800" dirty="0"/>
              <a:t>. που προστέθηκαν κατόπιν </a:t>
            </a:r>
            <a:r>
              <a:rPr lang="el-GR" altLang="el-GR" sz="1800" dirty="0" err="1"/>
              <a:t>κατ</a:t>
            </a:r>
            <a:r>
              <a:rPr lang="el-GR" altLang="el-GR" sz="1800" dirty="0"/>
              <a:t> αναλογία προς το 21, 8-21</a:t>
            </a:r>
          </a:p>
          <a:p>
            <a:pPr marL="0" indent="0">
              <a:buNone/>
              <a:defRPr/>
            </a:pPr>
            <a:endParaRPr lang="el-GR" sz="1800" b="1" dirty="0"/>
          </a:p>
        </p:txBody>
      </p:sp>
    </p:spTree>
    <p:extLst>
      <p:ext uri="{BB962C8B-B14F-4D97-AF65-F5344CB8AC3E}">
        <p14:creationId xmlns:p14="http://schemas.microsoft.com/office/powerpoint/2010/main" val="2434052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Άγαρ </a:t>
            </a:r>
            <a:r>
              <a:rPr lang="el-GR" dirty="0" smtClean="0"/>
              <a:t>[3]</a:t>
            </a:r>
            <a:endParaRPr lang="el-GR" altLang="el-GR" i="1" dirty="0">
              <a:latin typeface="Calibri" panose="020F0502020204030204" pitchFamily="34" charset="0"/>
            </a:endParaRPr>
          </a:p>
        </p:txBody>
      </p:sp>
      <p:sp>
        <p:nvSpPr>
          <p:cNvPr id="4" name="Θέση περιεχομένου 3"/>
          <p:cNvSpPr>
            <a:spLocks noGrp="1"/>
          </p:cNvSpPr>
          <p:nvPr>
            <p:ph sz="quarter" idx="4"/>
          </p:nvPr>
        </p:nvSpPr>
        <p:spPr>
          <a:xfrm>
            <a:off x="4139953" y="1484784"/>
            <a:ext cx="4546848" cy="4320480"/>
          </a:xfrm>
        </p:spPr>
        <p:txBody>
          <a:bodyPr>
            <a:noAutofit/>
          </a:bodyPr>
          <a:lstStyle/>
          <a:p>
            <a:pPr>
              <a:spcBef>
                <a:spcPts val="1200"/>
              </a:spcBef>
            </a:pPr>
            <a:r>
              <a:rPr lang="el-GR" altLang="el-GR" sz="2000" i="1" dirty="0">
                <a:latin typeface="Calibri" panose="020F0502020204030204" pitchFamily="34" charset="0"/>
              </a:rPr>
              <a:t>Η Άγαρ είναι ο μόνος βροτός στην Α.Γ. που δίνει Όνομα στον Κύριο που της μιλά! : «Εσύ είσαι ο Ελ-</a:t>
            </a:r>
            <a:r>
              <a:rPr lang="de-DE" altLang="el-GR" sz="2000" i="1" dirty="0">
                <a:latin typeface="Calibri" panose="020F0502020204030204" pitchFamily="34" charset="0"/>
              </a:rPr>
              <a:t>P</a:t>
            </a:r>
            <a:r>
              <a:rPr lang="el-GR" altLang="el-GR" sz="2000" i="1" dirty="0">
                <a:latin typeface="Calibri" panose="020F0502020204030204" pitchFamily="34" charset="0"/>
              </a:rPr>
              <a:t>ö</a:t>
            </a:r>
            <a:r>
              <a:rPr lang="de-DE" altLang="el-GR" sz="2000" i="1" dirty="0">
                <a:latin typeface="Calibri" panose="020F0502020204030204" pitchFamily="34" charset="0"/>
              </a:rPr>
              <a:t>i</a:t>
            </a:r>
            <a:r>
              <a:rPr lang="el-GR" altLang="el-GR" sz="2000" i="1" dirty="0">
                <a:latin typeface="Calibri" panose="020F0502020204030204" pitchFamily="34" charset="0"/>
              </a:rPr>
              <a:t>» </a:t>
            </a:r>
            <a:r>
              <a:rPr lang="el-GR" altLang="el-GR" sz="2000" dirty="0">
                <a:latin typeface="Calibri" panose="020F0502020204030204" pitchFamily="34" charset="0"/>
              </a:rPr>
              <a:t>(ο Θεός που με βλέπει/φροντίζει [</a:t>
            </a:r>
            <a:r>
              <a:rPr lang="el-GR" altLang="el-GR" sz="2000" dirty="0" err="1">
                <a:latin typeface="Calibri" panose="020F0502020204030204" pitchFamily="34" charset="0"/>
              </a:rPr>
              <a:t>Έξ</a:t>
            </a:r>
            <a:r>
              <a:rPr lang="el-GR" altLang="el-GR" sz="2000" dirty="0">
                <a:latin typeface="Calibri" panose="020F0502020204030204" pitchFamily="34" charset="0"/>
              </a:rPr>
              <a:t>. 3, 7] παρά την κοινωνική ταπεινότητά μου), </a:t>
            </a:r>
            <a:r>
              <a:rPr lang="el-GR" altLang="el-GR" sz="2000" i="1" dirty="0">
                <a:latin typeface="Calibri" panose="020F0502020204030204" pitchFamily="34" charset="0"/>
              </a:rPr>
              <a:t>επειδή σκέφτηκε: «Είδα άραγε εδώ Εκείνον που </a:t>
            </a:r>
            <a:r>
              <a:rPr lang="el-GR" altLang="el-GR" sz="2000" b="1" i="1" dirty="0">
                <a:latin typeface="Calibri" panose="020F0502020204030204" pitchFamily="34" charset="0"/>
              </a:rPr>
              <a:t>με βλέπει</a:t>
            </a:r>
            <a:r>
              <a:rPr lang="el-GR" altLang="el-GR" sz="2000" i="1" dirty="0">
                <a:latin typeface="Calibri" panose="020F0502020204030204" pitchFamily="34" charset="0"/>
              </a:rPr>
              <a:t>» !</a:t>
            </a:r>
          </a:p>
          <a:p>
            <a:pPr>
              <a:spcBef>
                <a:spcPts val="1200"/>
              </a:spcBef>
            </a:pPr>
            <a:r>
              <a:rPr lang="el-GR" altLang="el-GR" sz="2000" b="1" i="1" dirty="0">
                <a:latin typeface="Calibri" panose="020F0502020204030204" pitchFamily="34" charset="0"/>
              </a:rPr>
              <a:t>Γι’</a:t>
            </a:r>
            <a:r>
              <a:rPr lang="el-GR" altLang="el-GR" sz="2000" b="1" i="1" baseline="30000" dirty="0">
                <a:latin typeface="Calibri" panose="020F0502020204030204" pitchFamily="34" charset="0"/>
              </a:rPr>
              <a:t> </a:t>
            </a:r>
            <a:r>
              <a:rPr lang="el-GR" altLang="el-GR" sz="2000" b="1" i="1" dirty="0">
                <a:latin typeface="Calibri" panose="020F0502020204030204" pitchFamily="34" charset="0"/>
              </a:rPr>
              <a:t>αυτό και το πηγάδι εκείνο το ονόμασε «</a:t>
            </a:r>
            <a:r>
              <a:rPr lang="el-GR" altLang="el-GR" sz="2000" b="1" i="1" dirty="0" err="1">
                <a:latin typeface="Calibri" panose="020F0502020204030204" pitchFamily="34" charset="0"/>
              </a:rPr>
              <a:t>Μπεέρ-Λαχαΐ-Ροί</a:t>
            </a:r>
            <a:r>
              <a:rPr lang="el-GR" altLang="el-GR" sz="2000" b="1" i="1" dirty="0">
                <a:latin typeface="Calibri" panose="020F0502020204030204" pitchFamily="34" charset="0"/>
              </a:rPr>
              <a:t>». Δηλ. «Πηγάδι του αληθινού Θεού που με βλέπει. </a:t>
            </a:r>
          </a:p>
          <a:p>
            <a:pPr>
              <a:spcBef>
                <a:spcPts val="1200"/>
              </a:spcBef>
            </a:pPr>
            <a:r>
              <a:rPr lang="el-GR" altLang="el-GR" sz="2000" b="1" i="1" dirty="0">
                <a:latin typeface="Calibri" panose="020F0502020204030204" pitchFamily="34" charset="0"/>
              </a:rPr>
              <a:t>Έτσι μια γυναίκα θεμελιώνει έναν Ιερό Χώρο. Άγιο Τόπο!</a:t>
            </a:r>
            <a:endParaRPr lang="el-GR" altLang="el-GR" sz="2000" b="1" dirty="0">
              <a:latin typeface="Calibri" panose="020F050202020403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19266"/>
            <a:ext cx="33956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673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Άγαρ </a:t>
            </a:r>
            <a:r>
              <a:rPr lang="el-GR" dirty="0" smtClean="0"/>
              <a:t>[4]</a:t>
            </a:r>
            <a:endParaRPr lang="el-GR" dirty="0"/>
          </a:p>
        </p:txBody>
      </p:sp>
      <p:sp>
        <p:nvSpPr>
          <p:cNvPr id="5" name="Θέση περιεχομένου 4"/>
          <p:cNvSpPr>
            <a:spLocks noGrp="1"/>
          </p:cNvSpPr>
          <p:nvPr>
            <p:ph idx="1"/>
          </p:nvPr>
        </p:nvSpPr>
        <p:spPr/>
        <p:txBody>
          <a:bodyPr>
            <a:noAutofit/>
          </a:bodyPr>
          <a:lstStyle/>
          <a:p>
            <a:pPr>
              <a:defRPr/>
            </a:pPr>
            <a:r>
              <a:rPr lang="el-GR" sz="1800" b="1" dirty="0"/>
              <a:t>Σύμφωνα με τον </a:t>
            </a:r>
            <a:r>
              <a:rPr lang="el-GR" sz="1800" b="1" i="1" dirty="0"/>
              <a:t>Ιερατικό Κώδικα </a:t>
            </a:r>
            <a:r>
              <a:rPr lang="el-GR" sz="1800" b="1" dirty="0"/>
              <a:t>(16, 3) η Άγαρ γεννά γιο για τον Άβραμ και όχι τη Σάρα. Η Άγαρ προβάλλεται ως δεύτερη γυναίκα του. Αυτό σημαίνει ότι κοινωνικά παύει να είναι σκλάβα και γίνεται μητέρα του πρωτότοκου του Αβραάμ που του δίνει Όνομα και τον αναγνωρίζει ως νόμιμο γιο του!</a:t>
            </a:r>
          </a:p>
          <a:p>
            <a:pPr>
              <a:defRPr/>
            </a:pPr>
            <a:r>
              <a:rPr lang="el-GR" sz="1800" dirty="0"/>
              <a:t>Η Άγαρ </a:t>
            </a:r>
            <a:r>
              <a:rPr lang="el-GR" sz="1800" b="1" dirty="0"/>
              <a:t>δέχεται και επαγγελία </a:t>
            </a:r>
            <a:r>
              <a:rPr lang="el-GR" sz="1800" dirty="0"/>
              <a:t>(16, 10-2). λαμβάνει την ίδια ευλογία από τον Θεό με τον προπάτορα του Ισραήλ (</a:t>
            </a:r>
            <a:r>
              <a:rPr lang="el-GR" sz="1800" dirty="0" err="1"/>
              <a:t>Γέν</a:t>
            </a:r>
            <a:r>
              <a:rPr lang="el-GR" sz="1800" dirty="0"/>
              <a:t>. 15, 5. 17, 10): </a:t>
            </a:r>
            <a:r>
              <a:rPr lang="el-GR" sz="1800" i="1" dirty="0"/>
              <a:t>Της είπε ακόμα: «Θα σου δώσω τόσους πολλούς απογόνους, που κανείς δε θα μπορεί να τους μετρήσει.</a:t>
            </a:r>
            <a:r>
              <a:rPr lang="el-GR" sz="1800" i="1" baseline="30000" dirty="0"/>
              <a:t>11</a:t>
            </a:r>
            <a:r>
              <a:rPr lang="el-GR" sz="1800" i="1" dirty="0"/>
              <a:t> Τώρα είσαι έγκυος· θα γεννήσεις γιο και θα τον ονομάσεις Ισμαήλ,·</a:t>
            </a:r>
            <a:r>
              <a:rPr lang="el-GR" sz="1800" i="1" baseline="30000" dirty="0"/>
              <a:t> </a:t>
            </a:r>
            <a:r>
              <a:rPr lang="el-GR" sz="1800" i="1" dirty="0"/>
              <a:t>γιατί ο Κύριος άκουσε τον πόνο σου. </a:t>
            </a:r>
            <a:r>
              <a:rPr lang="el-GR" sz="1800" i="1" baseline="30000" dirty="0"/>
              <a:t>12</a:t>
            </a:r>
            <a:r>
              <a:rPr lang="el-GR" sz="1800" i="1" dirty="0"/>
              <a:t> Αυτός θα είναι άνθρωπος αγροίκος. Θα φέρεται σε όλους με σκληρότητα και όλοι γύρω του θα του φέρνονται με σκληρότητα θα ζει χώρια από τους υπόλοι­πους συγγενείς του». </a:t>
            </a:r>
            <a:endParaRPr lang="en-US" sz="1800" i="1" dirty="0" smtClean="0"/>
          </a:p>
          <a:p>
            <a:pPr marL="0" indent="0">
              <a:buNone/>
              <a:defRPr/>
            </a:pPr>
            <a:endParaRPr lang="en-US" altLang="el-GR" sz="1800" dirty="0"/>
          </a:p>
          <a:p>
            <a:pPr marL="0" indent="0" algn="ctr">
              <a:buNone/>
              <a:defRPr/>
            </a:pPr>
            <a:r>
              <a:rPr lang="el-GR" altLang="el-GR" sz="1800" dirty="0" smtClean="0"/>
              <a:t>Σπάνια </a:t>
            </a:r>
            <a:r>
              <a:rPr lang="el-GR" altLang="el-GR" sz="1800" dirty="0"/>
              <a:t>γυναίκα δέχεται Αποκάλυψη αντίστοιχη μάλιστα του όρους Σινά </a:t>
            </a:r>
            <a:r>
              <a:rPr lang="en-US" altLang="el-GR" sz="1800" dirty="0" smtClean="0"/>
              <a:t/>
            </a:r>
            <a:br>
              <a:rPr lang="en-US" altLang="el-GR" sz="1800" dirty="0" smtClean="0"/>
            </a:br>
            <a:r>
              <a:rPr lang="el-GR" altLang="el-GR" sz="1800" dirty="0" smtClean="0"/>
              <a:t>και </a:t>
            </a:r>
            <a:r>
              <a:rPr lang="el-GR" altLang="el-GR" sz="1800" dirty="0"/>
              <a:t>μάλιστα στο ναδίρ της ζωής της.</a:t>
            </a:r>
          </a:p>
          <a:p>
            <a:pPr>
              <a:defRPr/>
            </a:pPr>
            <a:endParaRPr lang="el-GR" sz="1800" i="1" dirty="0"/>
          </a:p>
        </p:txBody>
      </p:sp>
    </p:spTree>
    <p:extLst>
      <p:ext uri="{BB962C8B-B14F-4D97-AF65-F5344CB8AC3E}">
        <p14:creationId xmlns:p14="http://schemas.microsoft.com/office/powerpoint/2010/main" val="4289287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Παραλληλότητα της «θυσίας» του γιου της </a:t>
            </a:r>
            <a:r>
              <a:rPr lang="el-GR" dirty="0" err="1"/>
              <a:t>Αγάρ</a:t>
            </a:r>
            <a:r>
              <a:rPr lang="el-GR" dirty="0"/>
              <a:t> και του  </a:t>
            </a:r>
            <a:r>
              <a:rPr lang="el-GR" dirty="0" smtClean="0"/>
              <a:t>Ισαάκ</a:t>
            </a:r>
            <a:endParaRPr lang="el-GR" dirty="0"/>
          </a:p>
        </p:txBody>
      </p:sp>
      <p:sp>
        <p:nvSpPr>
          <p:cNvPr id="2" name="Text Placeholder 1"/>
          <p:cNvSpPr>
            <a:spLocks noGrp="1"/>
          </p:cNvSpPr>
          <p:nvPr>
            <p:ph type="body" idx="1"/>
          </p:nvPr>
        </p:nvSpPr>
        <p:spPr>
          <a:xfrm>
            <a:off x="409884" y="1412776"/>
            <a:ext cx="4040188" cy="639762"/>
          </a:xfrm>
        </p:spPr>
        <p:txBody>
          <a:bodyPr/>
          <a:lstStyle/>
          <a:p>
            <a:pPr algn="ctr"/>
            <a:r>
              <a:rPr lang="el-GR" dirty="0" smtClean="0"/>
              <a:t>Γέν.21</a:t>
            </a:r>
            <a:endParaRPr lang="el-GR" dirty="0"/>
          </a:p>
        </p:txBody>
      </p:sp>
      <p:sp>
        <p:nvSpPr>
          <p:cNvPr id="5" name="Θέση περιεχομένου 4"/>
          <p:cNvSpPr>
            <a:spLocks noGrp="1"/>
          </p:cNvSpPr>
          <p:nvPr>
            <p:ph sz="half" idx="2"/>
          </p:nvPr>
        </p:nvSpPr>
        <p:spPr>
          <a:xfrm>
            <a:off x="457200" y="2052538"/>
            <a:ext cx="4040188" cy="3879280"/>
          </a:xfrm>
        </p:spPr>
        <p:txBody>
          <a:bodyPr>
            <a:noAutofit/>
          </a:bodyPr>
          <a:lstStyle/>
          <a:p>
            <a:pPr marL="0" lvl="0" indent="0" fontAlgn="base">
              <a:spcAft>
                <a:spcPct val="0"/>
              </a:spcAft>
              <a:buNone/>
              <a:defRPr/>
            </a:pPr>
            <a:r>
              <a:rPr lang="el-GR" sz="1800" baseline="30000" dirty="0">
                <a:solidFill>
                  <a:schemeClr val="dk1"/>
                </a:solidFill>
              </a:rPr>
              <a:t>9</a:t>
            </a:r>
            <a:r>
              <a:rPr lang="el-GR" sz="1800" dirty="0">
                <a:solidFill>
                  <a:schemeClr val="dk1"/>
                </a:solidFill>
              </a:rPr>
              <a:t> Μια μέρα η </a:t>
            </a:r>
            <a:r>
              <a:rPr lang="el-GR" sz="1800" dirty="0" err="1">
                <a:solidFill>
                  <a:schemeClr val="dk1"/>
                </a:solidFill>
              </a:rPr>
              <a:t>Σάρρα</a:t>
            </a:r>
            <a:r>
              <a:rPr lang="el-GR" sz="1800" dirty="0">
                <a:solidFill>
                  <a:schemeClr val="dk1"/>
                </a:solidFill>
              </a:rPr>
              <a:t> είδε το γιο που γέννησε στον Αβραάμ η Άγαρ, η Αιγύπτια, </a:t>
            </a:r>
            <a:r>
              <a:rPr lang="el-GR" sz="1800" i="1" dirty="0">
                <a:solidFill>
                  <a:schemeClr val="dk1"/>
                </a:solidFill>
              </a:rPr>
              <a:t>να παίζει</a:t>
            </a:r>
            <a:r>
              <a:rPr lang="el-GR" sz="1800" dirty="0">
                <a:solidFill>
                  <a:schemeClr val="dk1"/>
                </a:solidFill>
              </a:rPr>
              <a:t>/ή κατά τους Ο’ </a:t>
            </a:r>
            <a:r>
              <a:rPr lang="el-GR" sz="1800" i="1" dirty="0">
                <a:solidFill>
                  <a:schemeClr val="dk1"/>
                </a:solidFill>
              </a:rPr>
              <a:t>να κοροϊδεύει </a:t>
            </a:r>
            <a:r>
              <a:rPr lang="el-GR" sz="1800" dirty="0">
                <a:solidFill>
                  <a:schemeClr val="dk1"/>
                </a:solidFill>
              </a:rPr>
              <a:t>(</a:t>
            </a:r>
            <a:r>
              <a:rPr lang="en-US" sz="1800" dirty="0" err="1">
                <a:solidFill>
                  <a:schemeClr val="dk1"/>
                </a:solidFill>
              </a:rPr>
              <a:t>sahaq</a:t>
            </a:r>
            <a:r>
              <a:rPr lang="en-US" sz="1800" dirty="0">
                <a:solidFill>
                  <a:schemeClr val="dk1"/>
                </a:solidFill>
              </a:rPr>
              <a:t>)</a:t>
            </a:r>
            <a:r>
              <a:rPr lang="el-GR" sz="1800" dirty="0">
                <a:solidFill>
                  <a:schemeClr val="dk1"/>
                </a:solidFill>
              </a:rPr>
              <a:t> τον Ισαάκ (</a:t>
            </a:r>
            <a:r>
              <a:rPr lang="en-US" sz="1800" dirty="0" err="1">
                <a:solidFill>
                  <a:schemeClr val="dk1"/>
                </a:solidFill>
              </a:rPr>
              <a:t>jishaq</a:t>
            </a:r>
            <a:r>
              <a:rPr lang="en-US" sz="1800" dirty="0">
                <a:solidFill>
                  <a:schemeClr val="dk1"/>
                </a:solidFill>
              </a:rPr>
              <a:t> </a:t>
            </a:r>
            <a:r>
              <a:rPr lang="el-GR" sz="1800" dirty="0">
                <a:solidFill>
                  <a:schemeClr val="dk1"/>
                </a:solidFill>
              </a:rPr>
              <a:t>σημαίνει γέλιο). Και είπε στον Αβραάμ: «</a:t>
            </a:r>
            <a:r>
              <a:rPr lang="el-GR" sz="1800" b="1" dirty="0" err="1">
                <a:solidFill>
                  <a:schemeClr val="dk1"/>
                </a:solidFill>
              </a:rPr>
              <a:t>Δίωξε</a:t>
            </a:r>
            <a:r>
              <a:rPr lang="el-GR" sz="1800" b="1" dirty="0">
                <a:solidFill>
                  <a:schemeClr val="dk1"/>
                </a:solidFill>
              </a:rPr>
              <a:t> αυτή </a:t>
            </a:r>
            <a:r>
              <a:rPr lang="el-GR" sz="1800" baseline="30000" dirty="0">
                <a:solidFill>
                  <a:schemeClr val="dk1"/>
                </a:solidFill>
              </a:rPr>
              <a:t>τη</a:t>
            </a:r>
            <a:r>
              <a:rPr lang="el-GR" sz="1800" b="1" dirty="0">
                <a:solidFill>
                  <a:schemeClr val="dk1"/>
                </a:solidFill>
              </a:rPr>
              <a:t> δούλα και το παιδί </a:t>
            </a:r>
            <a:r>
              <a:rPr lang="el-GR" sz="1800" b="1" i="1" dirty="0">
                <a:solidFill>
                  <a:srgbClr val="C00000"/>
                </a:solidFill>
              </a:rPr>
              <a:t>της</a:t>
            </a:r>
            <a:r>
              <a:rPr lang="el-GR" sz="1800" dirty="0">
                <a:solidFill>
                  <a:schemeClr val="dk1"/>
                </a:solidFill>
              </a:rPr>
              <a:t>, γιατί το παιδί </a:t>
            </a:r>
            <a:r>
              <a:rPr lang="el-GR" sz="1800" b="1" i="1" dirty="0">
                <a:solidFill>
                  <a:srgbClr val="C00000"/>
                </a:solidFill>
              </a:rPr>
              <a:t>αυτηνής</a:t>
            </a:r>
            <a:r>
              <a:rPr lang="en-US" sz="1800" b="1" i="1" dirty="0">
                <a:solidFill>
                  <a:srgbClr val="C00000"/>
                </a:solidFill>
              </a:rPr>
              <a:t> (!)</a:t>
            </a:r>
            <a:r>
              <a:rPr lang="el-GR" sz="1800" dirty="0">
                <a:solidFill>
                  <a:schemeClr val="dk1"/>
                </a:solidFill>
              </a:rPr>
              <a:t> δεν πρέπει να κληρονομήσει </a:t>
            </a:r>
            <a:r>
              <a:rPr lang="el-GR" sz="1800" b="1" dirty="0">
                <a:solidFill>
                  <a:schemeClr val="dk1"/>
                </a:solidFill>
              </a:rPr>
              <a:t>μαζί με το γιο ΜΟΥ</a:t>
            </a:r>
            <a:r>
              <a:rPr lang="el-GR" sz="1800" dirty="0">
                <a:solidFill>
                  <a:schemeClr val="dk1"/>
                </a:solidFill>
              </a:rPr>
              <a:t>, τον Ισαάκ». </a:t>
            </a:r>
            <a:r>
              <a:rPr lang="el-GR" sz="1800" i="1" dirty="0">
                <a:solidFill>
                  <a:schemeClr val="dk1"/>
                </a:solidFill>
              </a:rPr>
              <a:t>Σημ. </a:t>
            </a:r>
            <a:r>
              <a:rPr lang="el-GR" sz="1800" dirty="0">
                <a:solidFill>
                  <a:schemeClr val="dk1"/>
                </a:solidFill>
              </a:rPr>
              <a:t>Για τη </a:t>
            </a:r>
            <a:r>
              <a:rPr lang="el-GR" sz="1800" dirty="0" err="1">
                <a:solidFill>
                  <a:schemeClr val="dk1"/>
                </a:solidFill>
              </a:rPr>
              <a:t>Σάρρα</a:t>
            </a:r>
            <a:r>
              <a:rPr lang="el-GR" sz="1800" dirty="0">
                <a:solidFill>
                  <a:schemeClr val="dk1"/>
                </a:solidFill>
              </a:rPr>
              <a:t> ΚΑΙ ΑΥΤΉ ΚΑΙ Ο ΓΙΟΣ ΤΗΣ (που είναι όμως ΠΡΩΤΟΤΟΚΟΣ) δεν έχουν όνομα!</a:t>
            </a:r>
            <a:r>
              <a:rPr lang="el-GR" sz="1800" b="1" baseline="30000" dirty="0">
                <a:solidFill>
                  <a:schemeClr val="dk1"/>
                </a:solidFill>
              </a:rPr>
              <a:t>14</a:t>
            </a:r>
            <a:r>
              <a:rPr lang="el-GR" sz="1800" b="1" dirty="0">
                <a:solidFill>
                  <a:schemeClr val="dk1"/>
                </a:solidFill>
              </a:rPr>
              <a:t>Την άλλη μέρα σηκώθηκε ο Αβραάμ</a:t>
            </a:r>
            <a:r>
              <a:rPr lang="el-GR" sz="1800" dirty="0">
                <a:solidFill>
                  <a:schemeClr val="dk1"/>
                </a:solidFill>
              </a:rPr>
              <a:t>, πήρε ψωμί κι ένα ασκί νερό (ΕΝΏ ΤΟ ΒΡΑΔΥ ΕΊΧΕ ΔΙΟΡΓΑΝΩΘΕΙ ΠΛΟΥΣΙΟ ΔΕΙΠΝΟ ΚΑΤΆ ΤΟΝ ΑΠΟΓΑΛΑΚΤΙΣΜΟ ΤΟΥ ΙΣΑΑΚ)  και τα έδωσε στην Άγαρ. </a:t>
            </a:r>
          </a:p>
        </p:txBody>
      </p:sp>
      <p:sp>
        <p:nvSpPr>
          <p:cNvPr id="3" name="Text Placeholder 2"/>
          <p:cNvSpPr>
            <a:spLocks noGrp="1"/>
          </p:cNvSpPr>
          <p:nvPr>
            <p:ph type="body" sz="quarter" idx="3"/>
          </p:nvPr>
        </p:nvSpPr>
        <p:spPr>
          <a:xfrm>
            <a:off x="4645025" y="1412776"/>
            <a:ext cx="4041775" cy="639762"/>
          </a:xfrm>
        </p:spPr>
        <p:txBody>
          <a:bodyPr/>
          <a:lstStyle/>
          <a:p>
            <a:pPr algn="ctr"/>
            <a:r>
              <a:rPr lang="el-GR" dirty="0" err="1" smtClean="0"/>
              <a:t>Γέν</a:t>
            </a:r>
            <a:r>
              <a:rPr lang="el-GR" dirty="0" smtClean="0"/>
              <a:t>. 22</a:t>
            </a:r>
            <a:endParaRPr lang="el-GR" dirty="0"/>
          </a:p>
        </p:txBody>
      </p:sp>
      <p:sp>
        <p:nvSpPr>
          <p:cNvPr id="6" name="Content Placeholder 5"/>
          <p:cNvSpPr>
            <a:spLocks noGrp="1"/>
          </p:cNvSpPr>
          <p:nvPr>
            <p:ph sz="quarter" idx="4"/>
          </p:nvPr>
        </p:nvSpPr>
        <p:spPr>
          <a:xfrm>
            <a:off x="4645025" y="2052538"/>
            <a:ext cx="4041775" cy="3879280"/>
          </a:xfrm>
        </p:spPr>
        <p:txBody>
          <a:bodyPr>
            <a:noAutofit/>
          </a:bodyPr>
          <a:lstStyle/>
          <a:p>
            <a:pPr marL="0" indent="0">
              <a:spcBef>
                <a:spcPts val="1200"/>
              </a:spcBef>
              <a:buNone/>
            </a:pPr>
            <a:r>
              <a:rPr lang="el-GR" sz="1800" dirty="0">
                <a:solidFill>
                  <a:schemeClr val="dk1"/>
                </a:solidFill>
              </a:rPr>
              <a:t>Ο Θεός δοκίμασε τον Αβραάμ </a:t>
            </a:r>
          </a:p>
          <a:p>
            <a:pPr marL="0" indent="0">
              <a:spcBef>
                <a:spcPts val="1200"/>
              </a:spcBef>
              <a:buNone/>
            </a:pPr>
            <a:endParaRPr lang="el-GR" sz="1800" dirty="0">
              <a:solidFill>
                <a:schemeClr val="dk1"/>
              </a:solidFill>
            </a:endParaRPr>
          </a:p>
          <a:p>
            <a:pPr marL="0" indent="0">
              <a:spcBef>
                <a:spcPts val="1200"/>
              </a:spcBef>
              <a:buNone/>
            </a:pPr>
            <a:endParaRPr lang="el-GR" sz="1800" dirty="0" smtClean="0">
              <a:solidFill>
                <a:schemeClr val="dk1"/>
              </a:solidFill>
            </a:endParaRPr>
          </a:p>
          <a:p>
            <a:pPr marL="0" indent="0">
              <a:spcBef>
                <a:spcPts val="1200"/>
              </a:spcBef>
              <a:buNone/>
            </a:pPr>
            <a:r>
              <a:rPr lang="el-GR" sz="1800" dirty="0" smtClean="0">
                <a:solidFill>
                  <a:schemeClr val="dk1"/>
                </a:solidFill>
              </a:rPr>
              <a:t>και </a:t>
            </a:r>
            <a:r>
              <a:rPr lang="el-GR" sz="1800" dirty="0">
                <a:solidFill>
                  <a:schemeClr val="dk1"/>
                </a:solidFill>
              </a:rPr>
              <a:t>του είπε: «Αβραάμ!" </a:t>
            </a:r>
            <a:r>
              <a:rPr lang="el-GR" sz="1800" b="1" dirty="0">
                <a:solidFill>
                  <a:schemeClr val="dk1"/>
                </a:solidFill>
              </a:rPr>
              <a:t>2«Πάρε το γιο σου</a:t>
            </a:r>
            <a:r>
              <a:rPr lang="el-GR" sz="1800" dirty="0">
                <a:solidFill>
                  <a:schemeClr val="dk1"/>
                </a:solidFill>
              </a:rPr>
              <a:t>», του λέει ο Θεάς, «το μονογενή, που τον αγαπάς, τον Ισαάκ, και πήγαινε να τον θυσιάσεις στη χώρα </a:t>
            </a:r>
            <a:r>
              <a:rPr lang="el-GR" sz="1800" dirty="0" err="1">
                <a:solidFill>
                  <a:schemeClr val="dk1"/>
                </a:solidFill>
              </a:rPr>
              <a:t>Μοριά</a:t>
            </a:r>
            <a:r>
              <a:rPr lang="el-GR" sz="1800" dirty="0" smtClean="0">
                <a:solidFill>
                  <a:schemeClr val="dk1"/>
                </a:solidFill>
              </a:rPr>
              <a:t>».</a:t>
            </a:r>
          </a:p>
          <a:p>
            <a:pPr marL="0" indent="0">
              <a:spcBef>
                <a:spcPts val="1200"/>
              </a:spcBef>
              <a:buNone/>
            </a:pPr>
            <a:r>
              <a:rPr lang="el-GR" sz="1800" baseline="30000" dirty="0" smtClean="0">
                <a:solidFill>
                  <a:schemeClr val="dk1"/>
                </a:solidFill>
              </a:rPr>
              <a:t/>
            </a:r>
            <a:br>
              <a:rPr lang="el-GR" sz="1800" baseline="30000" dirty="0" smtClean="0">
                <a:solidFill>
                  <a:schemeClr val="dk1"/>
                </a:solidFill>
              </a:rPr>
            </a:br>
            <a:r>
              <a:rPr lang="el-GR" sz="1800" baseline="30000" dirty="0" smtClean="0">
                <a:solidFill>
                  <a:schemeClr val="dk1"/>
                </a:solidFill>
              </a:rPr>
              <a:t>3</a:t>
            </a:r>
            <a:r>
              <a:rPr lang="el-GR" sz="1800" dirty="0" smtClean="0">
                <a:solidFill>
                  <a:schemeClr val="dk1"/>
                </a:solidFill>
              </a:rPr>
              <a:t> </a:t>
            </a:r>
            <a:r>
              <a:rPr lang="el-GR" sz="1800" b="1" dirty="0">
                <a:solidFill>
                  <a:schemeClr val="dk1"/>
                </a:solidFill>
              </a:rPr>
              <a:t>Ο Αβραάμ σηκώθηκε νωρίς το πρωί, </a:t>
            </a:r>
            <a:r>
              <a:rPr lang="el-GR" sz="1800" dirty="0">
                <a:solidFill>
                  <a:schemeClr val="dk1"/>
                </a:solidFill>
              </a:rPr>
              <a:t>σαμάρωσε το γαϊδουράκι του και πήρε μαζί του δυο από τους δούλους του και το γιο του τον Ισαάκ. […]Την τρίτη μέρα κοίταξε πέρα και είδε τον τόπο από μακριά. </a:t>
            </a:r>
          </a:p>
        </p:txBody>
      </p:sp>
    </p:spTree>
    <p:extLst>
      <p:ext uri="{BB962C8B-B14F-4D97-AF65-F5344CB8AC3E}">
        <p14:creationId xmlns:p14="http://schemas.microsoft.com/office/powerpoint/2010/main" val="1863650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Παραλληλότητα της «θυσίας» του γιου της </a:t>
            </a:r>
            <a:r>
              <a:rPr lang="el-GR" dirty="0" err="1"/>
              <a:t>Αγάρ</a:t>
            </a:r>
            <a:r>
              <a:rPr lang="el-GR" dirty="0"/>
              <a:t> και του  </a:t>
            </a:r>
            <a:r>
              <a:rPr lang="el-GR" dirty="0" smtClean="0"/>
              <a:t>Ισαάκ [2]</a:t>
            </a:r>
            <a:endParaRPr lang="el-GR" dirty="0"/>
          </a:p>
        </p:txBody>
      </p:sp>
      <p:sp>
        <p:nvSpPr>
          <p:cNvPr id="5" name="Θέση περιεχομένου 4"/>
          <p:cNvSpPr>
            <a:spLocks noGrp="1"/>
          </p:cNvSpPr>
          <p:nvPr>
            <p:ph sz="half" idx="2"/>
          </p:nvPr>
        </p:nvSpPr>
        <p:spPr>
          <a:xfrm>
            <a:off x="457200" y="1556792"/>
            <a:ext cx="4040188" cy="3879280"/>
          </a:xfrm>
        </p:spPr>
        <p:txBody>
          <a:bodyPr>
            <a:noAutofit/>
          </a:bodyPr>
          <a:lstStyle/>
          <a:p>
            <a:pPr marL="0" lvl="0" indent="0" fontAlgn="base">
              <a:spcBef>
                <a:spcPts val="1200"/>
              </a:spcBef>
              <a:spcAft>
                <a:spcPct val="0"/>
              </a:spcAft>
              <a:buNone/>
              <a:defRPr/>
            </a:pPr>
            <a:r>
              <a:rPr lang="el-GR" sz="1800" b="1" dirty="0" smtClean="0">
                <a:solidFill>
                  <a:schemeClr val="dk1"/>
                </a:solidFill>
              </a:rPr>
              <a:t>Έβαλε</a:t>
            </a:r>
            <a:r>
              <a:rPr lang="el-GR" sz="1800" dirty="0" smtClean="0">
                <a:solidFill>
                  <a:schemeClr val="dk1"/>
                </a:solidFill>
              </a:rPr>
              <a:t> στους </a:t>
            </a:r>
            <a:r>
              <a:rPr lang="el-GR" sz="1800" b="1" dirty="0" smtClean="0">
                <a:solidFill>
                  <a:schemeClr val="dk1"/>
                </a:solidFill>
              </a:rPr>
              <a:t>ώμους</a:t>
            </a:r>
            <a:r>
              <a:rPr lang="el-GR" sz="1800" dirty="0" smtClean="0">
                <a:solidFill>
                  <a:schemeClr val="dk1"/>
                </a:solidFill>
              </a:rPr>
              <a:t> της το παιδί και την έδιωξε. Εκείνη έφυγε (ΧΩΡΙΣ ΤΗ ΒΟΥΛΗΣΗ ΤΗΣ ΌΠΩΣ ΤΗΝ ΠΡΩΤΗ ΦΟΡΑ) και περιπλανιόταν στην έρημο της </a:t>
            </a:r>
            <a:r>
              <a:rPr lang="el-GR" sz="1800" dirty="0" err="1" smtClean="0">
                <a:solidFill>
                  <a:schemeClr val="dk1"/>
                </a:solidFill>
              </a:rPr>
              <a:t>Βέερ-Σεβά</a:t>
            </a:r>
            <a:r>
              <a:rPr lang="el-GR" sz="1800" dirty="0" smtClean="0">
                <a:solidFill>
                  <a:schemeClr val="dk1"/>
                </a:solidFill>
              </a:rPr>
              <a:t>. ΌΤΑΝ ΤΟ ΝΕΡΌ ΤΕΛΕΊΩΣΕ ΤΟ ΈΒΑΛΕ ΚΑΤΩ ΑΠΌ ΘΑΜΝΟ ΓΙΑ ΝΑ ΠΡΟΤΑΤΕΥΕΤΑΙ ΑΠΌ ΤΟΝ ΗΛΙΟ</a:t>
            </a:r>
            <a:r>
              <a:rPr lang="el-GR" sz="1800" baseline="30000" dirty="0" smtClean="0">
                <a:solidFill>
                  <a:schemeClr val="dk1"/>
                </a:solidFill>
              </a:rPr>
              <a:t> 16</a:t>
            </a:r>
            <a:r>
              <a:rPr lang="el-GR" sz="1800" dirty="0" smtClean="0">
                <a:solidFill>
                  <a:schemeClr val="dk1"/>
                </a:solidFill>
              </a:rPr>
              <a:t>κι εκείνη πήγε και κάθισε αντίκρυ σε απόσταση βολής τόξου, γιατί δεν μπορούσε να βλέπει το παιδί της (17 χρονών!) να πεθαίνει. Καθόταν, λοιπόν, εκεί και έκλαιγε με γοερές κραυγές. </a:t>
            </a:r>
            <a:r>
              <a:rPr lang="el-GR" sz="1800" b="1" dirty="0" smtClean="0">
                <a:solidFill>
                  <a:schemeClr val="dk1"/>
                </a:solidFill>
              </a:rPr>
              <a:t>Ο Θεός όμως άκουσε τις φωνές του παιδιού, κι ένας άγγελος Θεού φώναξε στην Άγαρ από τον ουρανό και της είπε: «Τι σου συμβαίνει Άγαρ; Μη φοβάσαι! </a:t>
            </a:r>
            <a:r>
              <a:rPr lang="el-GR" sz="1800" dirty="0" smtClean="0">
                <a:solidFill>
                  <a:schemeClr val="dk1"/>
                </a:solidFill>
              </a:rPr>
              <a:t>Ο Θεός άκουσε το παιδί σου που φωνάζει πέρα 'κει. </a:t>
            </a:r>
            <a:endParaRPr lang="el-GR" sz="1800" dirty="0">
              <a:solidFill>
                <a:schemeClr val="dk1"/>
              </a:solidFill>
            </a:endParaRPr>
          </a:p>
        </p:txBody>
      </p:sp>
      <p:sp>
        <p:nvSpPr>
          <p:cNvPr id="6" name="Content Placeholder 5"/>
          <p:cNvSpPr>
            <a:spLocks noGrp="1"/>
          </p:cNvSpPr>
          <p:nvPr>
            <p:ph sz="quarter" idx="4"/>
          </p:nvPr>
        </p:nvSpPr>
        <p:spPr>
          <a:xfrm>
            <a:off x="4645025" y="1556792"/>
            <a:ext cx="4041775" cy="3879280"/>
          </a:xfrm>
        </p:spPr>
        <p:txBody>
          <a:bodyPr>
            <a:noAutofit/>
          </a:bodyPr>
          <a:lstStyle/>
          <a:p>
            <a:pPr marL="0" indent="0">
              <a:spcBef>
                <a:spcPts val="600"/>
              </a:spcBef>
              <a:buNone/>
            </a:pPr>
            <a:r>
              <a:rPr lang="el-GR" sz="1800" baseline="30000" dirty="0">
                <a:solidFill>
                  <a:schemeClr val="dk1"/>
                </a:solidFill>
              </a:rPr>
              <a:t>6</a:t>
            </a:r>
            <a:r>
              <a:rPr lang="el-GR" sz="1800" dirty="0">
                <a:solidFill>
                  <a:schemeClr val="dk1"/>
                </a:solidFill>
              </a:rPr>
              <a:t> </a:t>
            </a:r>
            <a:r>
              <a:rPr lang="el-GR" sz="1800" b="1" dirty="0">
                <a:solidFill>
                  <a:schemeClr val="dk1"/>
                </a:solidFill>
              </a:rPr>
              <a:t>Πήρε</a:t>
            </a:r>
            <a:r>
              <a:rPr lang="el-GR" sz="1800" dirty="0">
                <a:solidFill>
                  <a:schemeClr val="dk1"/>
                </a:solidFill>
              </a:rPr>
              <a:t> ο Αβραάμ τα ξύλα της θυσίας και τα φόρτωσε πάνω στον Ισαάκ το γιο του, πήρε στο χέρι του τη φωτιά και το μαχαίρι, </a:t>
            </a:r>
            <a:r>
              <a:rPr lang="el-GR" sz="1800" b="1" dirty="0">
                <a:solidFill>
                  <a:schemeClr val="dk1"/>
                </a:solidFill>
              </a:rPr>
              <a:t>και βάδιζαν </a:t>
            </a:r>
            <a:r>
              <a:rPr lang="el-GR" sz="1800" dirty="0">
                <a:solidFill>
                  <a:schemeClr val="dk1"/>
                </a:solidFill>
              </a:rPr>
              <a:t>οι δυο μαζί. </a:t>
            </a:r>
            <a:r>
              <a:rPr lang="el-GR" sz="1800" dirty="0" smtClean="0">
                <a:solidFill>
                  <a:schemeClr val="dk1"/>
                </a:solidFill>
              </a:rPr>
              <a:t/>
            </a:r>
            <a:br>
              <a:rPr lang="el-GR" sz="1800" dirty="0" smtClean="0">
                <a:solidFill>
                  <a:schemeClr val="dk1"/>
                </a:solidFill>
              </a:rPr>
            </a:br>
            <a:r>
              <a:rPr lang="el-GR" sz="1800" dirty="0" smtClean="0">
                <a:solidFill>
                  <a:schemeClr val="dk1"/>
                </a:solidFill>
              </a:rPr>
              <a:t/>
            </a:r>
            <a:br>
              <a:rPr lang="el-GR" sz="1800" dirty="0" smtClean="0">
                <a:solidFill>
                  <a:schemeClr val="dk1"/>
                </a:solidFill>
              </a:rPr>
            </a:br>
            <a:r>
              <a:rPr lang="el-GR" sz="1800" dirty="0" smtClean="0">
                <a:solidFill>
                  <a:schemeClr val="dk1"/>
                </a:solidFill>
              </a:rPr>
              <a:t/>
            </a:r>
            <a:br>
              <a:rPr lang="el-GR" sz="1800" dirty="0" smtClean="0">
                <a:solidFill>
                  <a:schemeClr val="dk1"/>
                </a:solidFill>
              </a:rPr>
            </a:br>
            <a:r>
              <a:rPr lang="el-GR" sz="1800" dirty="0" smtClean="0">
                <a:solidFill>
                  <a:schemeClr val="dk1"/>
                </a:solidFill>
              </a:rPr>
              <a:t/>
            </a:r>
            <a:br>
              <a:rPr lang="el-GR" sz="1800" dirty="0" smtClean="0">
                <a:solidFill>
                  <a:schemeClr val="dk1"/>
                </a:solidFill>
              </a:rPr>
            </a:br>
            <a:r>
              <a:rPr lang="el-GR" sz="1800" dirty="0" smtClean="0">
                <a:solidFill>
                  <a:schemeClr val="dk1"/>
                </a:solidFill>
              </a:rPr>
              <a:t/>
            </a:r>
            <a:br>
              <a:rPr lang="el-GR" sz="1800" dirty="0" smtClean="0">
                <a:solidFill>
                  <a:schemeClr val="dk1"/>
                </a:solidFill>
              </a:rPr>
            </a:br>
            <a:r>
              <a:rPr lang="el-GR" sz="1800" dirty="0" smtClean="0">
                <a:solidFill>
                  <a:schemeClr val="dk1"/>
                </a:solidFill>
              </a:rPr>
              <a:t/>
            </a:r>
            <a:br>
              <a:rPr lang="el-GR" sz="1800" dirty="0" smtClean="0">
                <a:solidFill>
                  <a:schemeClr val="dk1"/>
                </a:solidFill>
              </a:rPr>
            </a:br>
            <a:r>
              <a:rPr lang="el-GR" sz="1800" dirty="0" smtClean="0">
                <a:solidFill>
                  <a:schemeClr val="dk1"/>
                </a:solidFill>
              </a:rPr>
              <a:t>"</a:t>
            </a:r>
            <a:r>
              <a:rPr lang="el-GR" sz="1800" b="1" dirty="0" smtClean="0">
                <a:solidFill>
                  <a:schemeClr val="dk1"/>
                </a:solidFill>
              </a:rPr>
              <a:t>Αλλά </a:t>
            </a:r>
            <a:r>
              <a:rPr lang="el-GR" sz="1800" b="1" dirty="0">
                <a:solidFill>
                  <a:schemeClr val="dk1"/>
                </a:solidFill>
              </a:rPr>
              <a:t>ο άγγελος του Κυρίου τού φώναξε από τον ουρανό και του είπε: «Αβραάμ, Αβραάμ!« </a:t>
            </a:r>
            <a:r>
              <a:rPr lang="el-GR" sz="1800" dirty="0">
                <a:solidFill>
                  <a:schemeClr val="dk1"/>
                </a:solidFill>
              </a:rPr>
              <a:t>Κι εκείνος απάντησε: «Ορίστε». </a:t>
            </a:r>
            <a:r>
              <a:rPr lang="el-GR" sz="1800" baseline="30000" dirty="0" smtClean="0">
                <a:solidFill>
                  <a:schemeClr val="dk1"/>
                </a:solidFill>
              </a:rPr>
              <a:t>12 </a:t>
            </a:r>
            <a:r>
              <a:rPr lang="el-GR" sz="1800" dirty="0" smtClean="0">
                <a:solidFill>
                  <a:schemeClr val="dk1"/>
                </a:solidFill>
              </a:rPr>
              <a:t>Και </a:t>
            </a:r>
            <a:r>
              <a:rPr lang="el-GR" sz="1800" dirty="0">
                <a:solidFill>
                  <a:schemeClr val="dk1"/>
                </a:solidFill>
              </a:rPr>
              <a:t>του είπε: «Μην απλώσεις χέρι στο παιδί και μην του κανείς τίποτε, </a:t>
            </a:r>
            <a:r>
              <a:rPr lang="el-GR" sz="1800" b="1" dirty="0">
                <a:solidFill>
                  <a:schemeClr val="dk1"/>
                </a:solidFill>
              </a:rPr>
              <a:t>γιατί τώρα </a:t>
            </a:r>
            <a:r>
              <a:rPr lang="el-GR" sz="1800" dirty="0">
                <a:solidFill>
                  <a:schemeClr val="dk1"/>
                </a:solidFill>
              </a:rPr>
              <a:t>ξέρω ότι φοβάσαι το Θεό και δε μου αρνήθηκες το μοναχογιό σου».</a:t>
            </a:r>
          </a:p>
          <a:p>
            <a:pPr marL="0" indent="0">
              <a:spcBef>
                <a:spcPts val="600"/>
              </a:spcBef>
              <a:buNone/>
            </a:pPr>
            <a:endParaRPr lang="el-GR" sz="1800" baseline="30000" dirty="0">
              <a:solidFill>
                <a:schemeClr val="dk1"/>
              </a:solidFill>
            </a:endParaRPr>
          </a:p>
        </p:txBody>
      </p:sp>
    </p:spTree>
    <p:extLst>
      <p:ext uri="{BB962C8B-B14F-4D97-AF65-F5344CB8AC3E}">
        <p14:creationId xmlns:p14="http://schemas.microsoft.com/office/powerpoint/2010/main" val="440163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Παραλληλότητα της «θυσίας» του γιου της </a:t>
            </a:r>
            <a:r>
              <a:rPr lang="el-GR" dirty="0" err="1"/>
              <a:t>Αγάρ</a:t>
            </a:r>
            <a:r>
              <a:rPr lang="el-GR" dirty="0"/>
              <a:t> και του  </a:t>
            </a:r>
            <a:r>
              <a:rPr lang="el-GR" dirty="0" smtClean="0"/>
              <a:t>Ισαάκ [3]</a:t>
            </a:r>
            <a:endParaRPr lang="el-GR" dirty="0"/>
          </a:p>
        </p:txBody>
      </p:sp>
      <p:sp>
        <p:nvSpPr>
          <p:cNvPr id="5" name="Θέση περιεχομένου 4"/>
          <p:cNvSpPr>
            <a:spLocks noGrp="1"/>
          </p:cNvSpPr>
          <p:nvPr>
            <p:ph sz="half" idx="2"/>
          </p:nvPr>
        </p:nvSpPr>
        <p:spPr>
          <a:xfrm>
            <a:off x="457200" y="1772816"/>
            <a:ext cx="4040188" cy="3879280"/>
          </a:xfrm>
        </p:spPr>
        <p:txBody>
          <a:bodyPr>
            <a:noAutofit/>
          </a:bodyPr>
          <a:lstStyle/>
          <a:p>
            <a:pPr marL="0" lvl="0" indent="0" fontAlgn="base">
              <a:spcBef>
                <a:spcPts val="1200"/>
              </a:spcBef>
              <a:spcAft>
                <a:spcPct val="0"/>
              </a:spcAft>
              <a:buNone/>
              <a:defRPr/>
            </a:pPr>
            <a:r>
              <a:rPr lang="el-GR" sz="1800" baseline="30000" dirty="0">
                <a:solidFill>
                  <a:schemeClr val="dk1"/>
                </a:solidFill>
              </a:rPr>
              <a:t>18</a:t>
            </a:r>
            <a:r>
              <a:rPr lang="el-GR" sz="1800" dirty="0">
                <a:solidFill>
                  <a:schemeClr val="dk1"/>
                </a:solidFill>
              </a:rPr>
              <a:t> Σήκω, πάρε το παιδί και κράτησε το στην αγκαλιά σου, γιατί απ' αυτό θα κάνω ένα μεγάλο λαό». ΑΠΌ ΠΑΘΗΤΙΚΟΤΗΤΑ Η ΑΓΑΡ ΩΘΕΙΤΑΙ ΣΕ ΕΝΕΡΓΕΙΑ</a:t>
            </a:r>
          </a:p>
          <a:p>
            <a:pPr marL="0" indent="0" fontAlgn="base">
              <a:spcBef>
                <a:spcPts val="1200"/>
              </a:spcBef>
              <a:spcAft>
                <a:spcPct val="0"/>
              </a:spcAft>
              <a:buNone/>
              <a:defRPr/>
            </a:pPr>
            <a:r>
              <a:rPr lang="el-GR" sz="1800" baseline="30000" dirty="0" smtClean="0">
                <a:solidFill>
                  <a:schemeClr val="dk1"/>
                </a:solidFill>
              </a:rPr>
              <a:t>19 </a:t>
            </a:r>
            <a:r>
              <a:rPr lang="el-GR" sz="1800" dirty="0">
                <a:solidFill>
                  <a:schemeClr val="dk1"/>
                </a:solidFill>
              </a:rPr>
              <a:t>Τότε </a:t>
            </a:r>
            <a:r>
              <a:rPr lang="el-GR" sz="1800" b="1" dirty="0">
                <a:solidFill>
                  <a:schemeClr val="dk1"/>
                </a:solidFill>
              </a:rPr>
              <a:t>ο Θεός της άνοιξε τα μάτια και είδε ένα πηγάδι με νερό</a:t>
            </a:r>
            <a:r>
              <a:rPr lang="el-GR" sz="1800" dirty="0">
                <a:solidFill>
                  <a:schemeClr val="dk1"/>
                </a:solidFill>
              </a:rPr>
              <a:t>. Πήγε και γέμισε το ασκί της νερό, και έδωσε στο παιδί να πιει. </a:t>
            </a:r>
            <a:r>
              <a:rPr lang="el-GR" sz="1800" baseline="30000" dirty="0">
                <a:solidFill>
                  <a:schemeClr val="dk1"/>
                </a:solidFill>
              </a:rPr>
              <a:t>20</a:t>
            </a:r>
            <a:r>
              <a:rPr lang="el-GR" sz="1800" dirty="0">
                <a:solidFill>
                  <a:schemeClr val="dk1"/>
                </a:solidFill>
              </a:rPr>
              <a:t> Ο Θεός ήταν μαζί με το παιδί. Όταν μεγάλωσε πήγε κι έζησε στην έρημο και έγινε τοξότης.</a:t>
            </a:r>
            <a:r>
              <a:rPr lang="el-GR" sz="1800" i="1" baseline="30000" dirty="0">
                <a:solidFill>
                  <a:schemeClr val="dk1"/>
                </a:solidFill>
              </a:rPr>
              <a:t>2</a:t>
            </a:r>
            <a:r>
              <a:rPr lang="el-GR" sz="1800" i="1" dirty="0">
                <a:solidFill>
                  <a:schemeClr val="dk1"/>
                </a:solidFill>
              </a:rPr>
              <a:t>' </a:t>
            </a:r>
            <a:r>
              <a:rPr lang="el-GR" sz="1800" dirty="0">
                <a:solidFill>
                  <a:schemeClr val="dk1"/>
                </a:solidFill>
              </a:rPr>
              <a:t>Εγκαταστάθηκε στην έρημο Φοράν και η μάνα του τού διάλεξε γυναίκα μια από την Αίγυπτο</a:t>
            </a:r>
            <a:r>
              <a:rPr lang="el-GR" sz="1800" dirty="0" smtClean="0">
                <a:solidFill>
                  <a:schemeClr val="dk1"/>
                </a:solidFill>
              </a:rPr>
              <a:t>.</a:t>
            </a:r>
            <a:endParaRPr lang="el-GR" sz="1800" dirty="0">
              <a:solidFill>
                <a:schemeClr val="dk1"/>
              </a:solidFill>
            </a:endParaRPr>
          </a:p>
        </p:txBody>
      </p:sp>
      <p:sp>
        <p:nvSpPr>
          <p:cNvPr id="6" name="Content Placeholder 5"/>
          <p:cNvSpPr>
            <a:spLocks noGrp="1"/>
          </p:cNvSpPr>
          <p:nvPr>
            <p:ph sz="quarter" idx="4"/>
          </p:nvPr>
        </p:nvSpPr>
        <p:spPr>
          <a:xfrm>
            <a:off x="4645025" y="1772816"/>
            <a:ext cx="4041775" cy="3879280"/>
          </a:xfrm>
        </p:spPr>
        <p:txBody>
          <a:bodyPr>
            <a:noAutofit/>
          </a:bodyPr>
          <a:lstStyle/>
          <a:p>
            <a:pPr marL="0" indent="0">
              <a:spcBef>
                <a:spcPts val="1200"/>
              </a:spcBef>
              <a:buNone/>
            </a:pPr>
            <a:endParaRPr lang="el-GR" sz="1800" baseline="30000" dirty="0" smtClean="0">
              <a:solidFill>
                <a:schemeClr val="dk1"/>
              </a:solidFill>
            </a:endParaRPr>
          </a:p>
          <a:p>
            <a:pPr marL="0" indent="0">
              <a:spcBef>
                <a:spcPts val="1200"/>
              </a:spcBef>
              <a:buNone/>
            </a:pPr>
            <a:endParaRPr lang="el-GR" sz="1800" baseline="30000" dirty="0">
              <a:solidFill>
                <a:schemeClr val="dk1"/>
              </a:solidFill>
            </a:endParaRPr>
          </a:p>
          <a:p>
            <a:pPr marL="0" indent="0">
              <a:spcBef>
                <a:spcPts val="1200"/>
              </a:spcBef>
              <a:buNone/>
            </a:pPr>
            <a:endParaRPr lang="el-GR" sz="1800" baseline="30000" dirty="0" smtClean="0">
              <a:solidFill>
                <a:schemeClr val="dk1"/>
              </a:solidFill>
            </a:endParaRPr>
          </a:p>
          <a:p>
            <a:pPr marL="0" indent="0">
              <a:spcBef>
                <a:spcPts val="1200"/>
              </a:spcBef>
              <a:buNone/>
            </a:pPr>
            <a:r>
              <a:rPr lang="el-GR" sz="1800" baseline="30000" dirty="0" smtClean="0">
                <a:solidFill>
                  <a:schemeClr val="dk1"/>
                </a:solidFill>
              </a:rPr>
              <a:t>13</a:t>
            </a:r>
            <a:r>
              <a:rPr lang="el-GR" sz="1800" dirty="0">
                <a:solidFill>
                  <a:schemeClr val="dk1"/>
                </a:solidFill>
              </a:rPr>
              <a:t> </a:t>
            </a:r>
            <a:r>
              <a:rPr lang="el-GR" sz="1800" dirty="0" smtClean="0">
                <a:solidFill>
                  <a:schemeClr val="dk1"/>
                </a:solidFill>
              </a:rPr>
              <a:t>Ο </a:t>
            </a:r>
            <a:r>
              <a:rPr lang="el-GR" sz="1800" dirty="0">
                <a:solidFill>
                  <a:schemeClr val="dk1"/>
                </a:solidFill>
              </a:rPr>
              <a:t>Αβραάμ </a:t>
            </a:r>
            <a:r>
              <a:rPr lang="el-GR" sz="1800" b="1" dirty="0">
                <a:solidFill>
                  <a:schemeClr val="dk1"/>
                </a:solidFill>
              </a:rPr>
              <a:t>κοίταξε τριγύρω </a:t>
            </a:r>
            <a:r>
              <a:rPr lang="el-GR" sz="1800" dirty="0">
                <a:solidFill>
                  <a:schemeClr val="dk1"/>
                </a:solidFill>
              </a:rPr>
              <a:t>και είδε ένα κριάρι πιασμένο από τα κέρατα σ</a:t>
            </a:r>
            <a:r>
              <a:rPr lang="el-GR" sz="1800" baseline="30000" dirty="0">
                <a:solidFill>
                  <a:schemeClr val="dk1"/>
                </a:solidFill>
              </a:rPr>
              <a:t>1</a:t>
            </a:r>
            <a:r>
              <a:rPr lang="el-GR" sz="1800" dirty="0">
                <a:solidFill>
                  <a:schemeClr val="dk1"/>
                </a:solidFill>
              </a:rPr>
              <a:t> ένα θά­μνο. </a:t>
            </a:r>
            <a:r>
              <a:rPr lang="el-GR" sz="1800" b="1" dirty="0">
                <a:solidFill>
                  <a:schemeClr val="dk1"/>
                </a:solidFill>
              </a:rPr>
              <a:t>Έτρεξε,</a:t>
            </a:r>
            <a:r>
              <a:rPr lang="el-GR" sz="1800" dirty="0">
                <a:solidFill>
                  <a:schemeClr val="dk1"/>
                </a:solidFill>
              </a:rPr>
              <a:t> το πήρε και το θυσίασε αντί για το γιο του. </a:t>
            </a:r>
            <a:r>
              <a:rPr lang="el-GR" sz="1800" baseline="30000" dirty="0">
                <a:solidFill>
                  <a:schemeClr val="dk1"/>
                </a:solidFill>
              </a:rPr>
              <a:t>Ι4</a:t>
            </a:r>
            <a:r>
              <a:rPr lang="el-GR" sz="1800" dirty="0">
                <a:solidFill>
                  <a:schemeClr val="dk1"/>
                </a:solidFill>
              </a:rPr>
              <a:t>Τον τόπο εκείνο ο Αβραάμ τον ονόμασε </a:t>
            </a:r>
            <a:r>
              <a:rPr lang="el-GR" sz="1800" b="1" i="1" dirty="0" err="1">
                <a:solidFill>
                  <a:schemeClr val="dk1"/>
                </a:solidFill>
              </a:rPr>
              <a:t>Γιαχβέ</a:t>
            </a:r>
            <a:r>
              <a:rPr lang="el-GR" sz="1800" b="1" i="1" dirty="0">
                <a:solidFill>
                  <a:schemeClr val="dk1"/>
                </a:solidFill>
              </a:rPr>
              <a:t>-Ιερέ</a:t>
            </a:r>
            <a:r>
              <a:rPr lang="el-GR" sz="1800" dirty="0">
                <a:solidFill>
                  <a:schemeClr val="dk1"/>
                </a:solidFill>
              </a:rPr>
              <a:t>,« γι</a:t>
            </a:r>
            <a:r>
              <a:rPr lang="el-GR" sz="1800" baseline="30000" dirty="0">
                <a:solidFill>
                  <a:schemeClr val="dk1"/>
                </a:solidFill>
              </a:rPr>
              <a:t>’</a:t>
            </a:r>
            <a:r>
              <a:rPr lang="el-GR" sz="1800" dirty="0">
                <a:solidFill>
                  <a:schemeClr val="dk1"/>
                </a:solidFill>
              </a:rPr>
              <a:t> αυτά μέχρι σήμερα λέγεται: </a:t>
            </a:r>
            <a:r>
              <a:rPr lang="el-GR" sz="1800" i="1" dirty="0">
                <a:solidFill>
                  <a:schemeClr val="dk1"/>
                </a:solidFill>
              </a:rPr>
              <a:t>"Σ </a:t>
            </a:r>
            <a:r>
              <a:rPr lang="el-GR" sz="1800" dirty="0">
                <a:solidFill>
                  <a:schemeClr val="dk1"/>
                </a:solidFill>
              </a:rPr>
              <a:t>αυτό το βουνά παρουσιάστηκε ο Κύριος».</a:t>
            </a:r>
          </a:p>
          <a:p>
            <a:pPr marL="0" indent="0">
              <a:spcBef>
                <a:spcPts val="1200"/>
              </a:spcBef>
              <a:buNone/>
            </a:pPr>
            <a:r>
              <a:rPr lang="el-GR" sz="1800" dirty="0" smtClean="0">
                <a:solidFill>
                  <a:schemeClr val="dk1"/>
                </a:solidFill>
              </a:rPr>
              <a:t>Τότε </a:t>
            </a:r>
            <a:r>
              <a:rPr lang="el-GR" sz="1800" dirty="0">
                <a:solidFill>
                  <a:schemeClr val="dk1"/>
                </a:solidFill>
              </a:rPr>
              <a:t>ο Αβραάμ εγκαταστάθηκε στην </a:t>
            </a:r>
            <a:r>
              <a:rPr lang="el-GR" sz="1800" dirty="0" err="1">
                <a:solidFill>
                  <a:schemeClr val="dk1"/>
                </a:solidFill>
              </a:rPr>
              <a:t>Βεερσεβά</a:t>
            </a:r>
            <a:r>
              <a:rPr lang="el-GR" sz="1800" dirty="0">
                <a:solidFill>
                  <a:schemeClr val="dk1"/>
                </a:solidFill>
              </a:rPr>
              <a:t>.</a:t>
            </a:r>
          </a:p>
          <a:p>
            <a:pPr marL="0" indent="0">
              <a:spcBef>
                <a:spcPts val="1200"/>
              </a:spcBef>
              <a:buNone/>
            </a:pPr>
            <a:endParaRPr lang="el-GR" sz="1800" dirty="0">
              <a:solidFill>
                <a:schemeClr val="dk1"/>
              </a:solidFill>
            </a:endParaRPr>
          </a:p>
        </p:txBody>
      </p:sp>
    </p:spTree>
    <p:extLst>
      <p:ext uri="{BB962C8B-B14F-4D97-AF65-F5344CB8AC3E}">
        <p14:creationId xmlns:p14="http://schemas.microsoft.com/office/powerpoint/2010/main" val="39733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altLang="el-GR" dirty="0">
                <a:latin typeface="Calibri" panose="020F0502020204030204" pitchFamily="34" charset="0"/>
              </a:rPr>
              <a:t>Η ερμηνεία της τέχνης</a:t>
            </a:r>
            <a:endParaRPr lang="el-GR" altLang="el-GR" i="1" dirty="0">
              <a:latin typeface="Calibri" panose="020F0502020204030204" pitchFamily="34" charset="0"/>
            </a:endParaRPr>
          </a:p>
        </p:txBody>
      </p:sp>
      <p:sp>
        <p:nvSpPr>
          <p:cNvPr id="4" name="Θέση περιεχομένου 3"/>
          <p:cNvSpPr>
            <a:spLocks noGrp="1"/>
          </p:cNvSpPr>
          <p:nvPr>
            <p:ph sz="quarter" idx="4"/>
          </p:nvPr>
        </p:nvSpPr>
        <p:spPr>
          <a:xfrm>
            <a:off x="4067944" y="1417638"/>
            <a:ext cx="4698252" cy="4878887"/>
          </a:xfrm>
        </p:spPr>
        <p:txBody>
          <a:bodyPr>
            <a:noAutofit/>
          </a:bodyPr>
          <a:lstStyle/>
          <a:p>
            <a:pPr marL="0" indent="0">
              <a:buNone/>
            </a:pPr>
            <a:r>
              <a:rPr lang="el-GR" altLang="el-GR" sz="1600" dirty="0">
                <a:latin typeface="Calibri" panose="020F0502020204030204" pitchFamily="34" charset="0"/>
              </a:rPr>
              <a:t>Οι τρεις μορφές δημιουργούν ένα τρίγωνο με κορυφή τον ρωμαλέο για την ηλικία των 86 ετών πατριάρχη (</a:t>
            </a:r>
            <a:r>
              <a:rPr lang="de-DE" altLang="el-GR" sz="1600" i="1" dirty="0" err="1">
                <a:latin typeface="Calibri" panose="020F0502020204030204" pitchFamily="34" charset="0"/>
              </a:rPr>
              <a:t>Father</a:t>
            </a:r>
            <a:r>
              <a:rPr lang="de-DE" altLang="el-GR" sz="1600" i="1" dirty="0">
                <a:latin typeface="Calibri" panose="020F0502020204030204" pitchFamily="34" charset="0"/>
              </a:rPr>
              <a:t> in spe</a:t>
            </a:r>
            <a:r>
              <a:rPr lang="el-GR" altLang="el-GR" sz="1600" i="1" dirty="0">
                <a:latin typeface="Calibri" panose="020F0502020204030204" pitchFamily="34" charset="0"/>
              </a:rPr>
              <a:t> = πατέρας επ’ </a:t>
            </a:r>
            <a:r>
              <a:rPr lang="el-GR" altLang="el-GR" sz="1600" i="1" dirty="0" err="1">
                <a:latin typeface="Calibri" panose="020F0502020204030204" pitchFamily="34" charset="0"/>
              </a:rPr>
              <a:t>ελπίδι</a:t>
            </a:r>
            <a:r>
              <a:rPr lang="de-DE" altLang="el-GR" sz="1600" dirty="0">
                <a:latin typeface="Calibri" panose="020F0502020204030204" pitchFamily="34" charset="0"/>
              </a:rPr>
              <a:t>)</a:t>
            </a:r>
            <a:r>
              <a:rPr lang="el-GR" altLang="el-GR" sz="1600" dirty="0">
                <a:latin typeface="Calibri" panose="020F0502020204030204" pitchFamily="34" charset="0"/>
              </a:rPr>
              <a:t>, ο οποίος όμως έχει και ένα παθητικό ρόλο. Η δούλη οδηγείται σε αυτόν και όχι αυτός σε εκείνη όπως στο Κείμενο (16, 2). Η Άγαρ απεικονίζεται ως </a:t>
            </a:r>
            <a:r>
              <a:rPr lang="de-DE" altLang="el-GR" sz="1600" i="1" dirty="0">
                <a:latin typeface="Calibri" panose="020F0502020204030204" pitchFamily="34" charset="0"/>
              </a:rPr>
              <a:t>Venus </a:t>
            </a:r>
            <a:r>
              <a:rPr lang="de-DE" altLang="el-GR" sz="1600" i="1" dirty="0" err="1">
                <a:latin typeface="Calibri" panose="020F0502020204030204" pitchFamily="34" charset="0"/>
              </a:rPr>
              <a:t>Pudica</a:t>
            </a:r>
            <a:r>
              <a:rPr lang="de-DE" altLang="el-GR" sz="1600" dirty="0">
                <a:latin typeface="Calibri" panose="020F0502020204030204" pitchFamily="34" charset="0"/>
              </a:rPr>
              <a:t> </a:t>
            </a:r>
            <a:r>
              <a:rPr lang="el-GR" altLang="el-GR" sz="1600" dirty="0">
                <a:latin typeface="Calibri" panose="020F0502020204030204" pitchFamily="34" charset="0"/>
              </a:rPr>
              <a:t>(σεμνή Αφροδίτη) σε στάση γονατιστή ανακαλώντας το περίφημο </a:t>
            </a:r>
            <a:r>
              <a:rPr lang="el-GR" altLang="el-GR" sz="1600" i="1" dirty="0" err="1">
                <a:latin typeface="Calibri" panose="020F0502020204030204" pitchFamily="34" charset="0"/>
              </a:rPr>
              <a:t>Γενηθήτω</a:t>
            </a:r>
            <a:r>
              <a:rPr lang="el-GR" altLang="el-GR" sz="1600" i="1" dirty="0">
                <a:latin typeface="Calibri" panose="020F0502020204030204" pitchFamily="34" charset="0"/>
              </a:rPr>
              <a:t> μοι</a:t>
            </a:r>
            <a:r>
              <a:rPr lang="el-GR" altLang="el-GR" sz="1600" dirty="0">
                <a:latin typeface="Calibri" panose="020F0502020204030204" pitchFamily="34" charset="0"/>
              </a:rPr>
              <a:t> (</a:t>
            </a:r>
            <a:r>
              <a:rPr lang="en-US" altLang="el-GR" sz="1600" dirty="0">
                <a:latin typeface="Calibri" panose="020F0502020204030204" pitchFamily="34" charset="0"/>
              </a:rPr>
              <a:t>fiat) </a:t>
            </a:r>
            <a:r>
              <a:rPr lang="el-GR" altLang="el-GR" sz="1600" dirty="0">
                <a:latin typeface="Calibri" panose="020F0502020204030204" pitchFamily="34" charset="0"/>
              </a:rPr>
              <a:t>και σε κοντράστ με τη στάση της μετά το συμβάν αυτής της νύχτας. </a:t>
            </a:r>
            <a:r>
              <a:rPr lang="en-US" altLang="el-GR" sz="1600" dirty="0">
                <a:latin typeface="Calibri" panose="020F0502020204030204" pitchFamily="34" charset="0"/>
              </a:rPr>
              <a:t> K</a:t>
            </a:r>
            <a:r>
              <a:rPr lang="el-GR" altLang="el-GR" sz="1600" dirty="0" err="1">
                <a:latin typeface="Calibri" panose="020F0502020204030204" pitchFamily="34" charset="0"/>
              </a:rPr>
              <a:t>αλύπτει</a:t>
            </a:r>
            <a:r>
              <a:rPr lang="el-GR" altLang="el-GR" sz="1600" dirty="0">
                <a:latin typeface="Calibri" panose="020F0502020204030204" pitchFamily="34" charset="0"/>
              </a:rPr>
              <a:t> και το δικό της στήθος αλλά και το στήθος του Πατριάρχη αφού σύμφωνα με τη Βουλγάτα τοποθετήθηκε από τη Σάρα </a:t>
            </a:r>
            <a:r>
              <a:rPr lang="el-GR" altLang="el-GR" sz="1600" i="1" dirty="0">
                <a:latin typeface="Calibri" panose="020F0502020204030204" pitchFamily="34" charset="0"/>
              </a:rPr>
              <a:t>στο στήθος ή τον κόλπο </a:t>
            </a:r>
            <a:r>
              <a:rPr lang="el-GR" altLang="el-GR" sz="1600" dirty="0">
                <a:latin typeface="Calibri" panose="020F0502020204030204" pitchFamily="34" charset="0"/>
              </a:rPr>
              <a:t>του Πατριάρχη (16, 5).</a:t>
            </a:r>
          </a:p>
          <a:p>
            <a:pPr marL="0" indent="0">
              <a:buNone/>
            </a:pPr>
            <a:r>
              <a:rPr lang="el-GR" altLang="el-GR" sz="1600" i="1" dirty="0" smtClean="0">
                <a:latin typeface="Calibri" panose="020F0502020204030204" pitchFamily="34" charset="0"/>
              </a:rPr>
              <a:t>Το </a:t>
            </a:r>
            <a:r>
              <a:rPr lang="el-GR" altLang="el-GR" sz="1600" i="1" dirty="0">
                <a:latin typeface="Calibri" panose="020F0502020204030204" pitchFamily="34" charset="0"/>
              </a:rPr>
              <a:t>δεξί του χέρι σηματοδοτεί = περίσκεψη ή και αποτροπή σε αντίθεση προς το άλλο.</a:t>
            </a:r>
            <a:r>
              <a:rPr lang="el-GR" altLang="el-GR" sz="1600" dirty="0">
                <a:latin typeface="Calibri" panose="020F0502020204030204" pitchFamily="34" charset="0"/>
              </a:rPr>
              <a:t> Πρόκειται για το γνωστό στο Μεσαίωνα γάμο της αριστερής χειρός (</a:t>
            </a:r>
            <a:r>
              <a:rPr lang="de-DE" altLang="el-GR" sz="1600" i="1" dirty="0" err="1">
                <a:latin typeface="Calibri" panose="020F0502020204030204" pitchFamily="34" charset="0"/>
              </a:rPr>
              <a:t>matrimonium</a:t>
            </a:r>
            <a:r>
              <a:rPr lang="de-DE" altLang="el-GR" sz="1600" i="1" dirty="0">
                <a:latin typeface="Calibri" panose="020F0502020204030204" pitchFamily="34" charset="0"/>
              </a:rPr>
              <a:t> </a:t>
            </a:r>
            <a:r>
              <a:rPr lang="de-DE" altLang="el-GR" sz="1600" i="1" dirty="0" err="1">
                <a:latin typeface="Calibri" panose="020F0502020204030204" pitchFamily="34" charset="0"/>
              </a:rPr>
              <a:t>morganaticum</a:t>
            </a:r>
            <a:r>
              <a:rPr lang="el-GR" altLang="el-GR" sz="1600" i="1" dirty="0">
                <a:latin typeface="Calibri" panose="020F0502020204030204" pitchFamily="34" charset="0"/>
              </a:rPr>
              <a:t>), </a:t>
            </a:r>
            <a:r>
              <a:rPr lang="el-GR" altLang="el-GR" sz="1600" dirty="0">
                <a:latin typeface="Calibri" panose="020F0502020204030204" pitchFamily="34" charset="0"/>
              </a:rPr>
              <a:t>γάμο με κατώτερης κοινωνικής τάξης σύζυγο.</a:t>
            </a:r>
          </a:p>
          <a:p>
            <a:pPr marL="0" indent="0">
              <a:buNone/>
            </a:pPr>
            <a:r>
              <a:rPr lang="el-GR" altLang="el-GR" sz="1600" dirty="0" smtClean="0">
                <a:latin typeface="Calibri" panose="020F0502020204030204" pitchFamily="34" charset="0"/>
              </a:rPr>
              <a:t>Αξιοσημείωτη </a:t>
            </a:r>
            <a:r>
              <a:rPr lang="el-GR" altLang="el-GR" sz="1600" dirty="0">
                <a:latin typeface="Calibri" panose="020F0502020204030204" pitchFamily="34" charset="0"/>
              </a:rPr>
              <a:t>η στάση της </a:t>
            </a:r>
            <a:r>
              <a:rPr lang="el-GR" altLang="el-GR" sz="1600" dirty="0" err="1">
                <a:latin typeface="Calibri" panose="020F0502020204030204" pitchFamily="34" charset="0"/>
              </a:rPr>
              <a:t>Σάρρας</a:t>
            </a:r>
            <a:r>
              <a:rPr lang="el-GR" altLang="el-GR" sz="1600" dirty="0">
                <a:latin typeface="Calibri" panose="020F0502020204030204" pitchFamily="34" charset="0"/>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00" y="1417638"/>
            <a:ext cx="3150620" cy="42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8 - TextBox"/>
          <p:cNvSpPr txBox="1">
            <a:spLocks noChangeArrowheads="1"/>
          </p:cNvSpPr>
          <p:nvPr/>
        </p:nvSpPr>
        <p:spPr bwMode="auto">
          <a:xfrm>
            <a:off x="679077" y="5625538"/>
            <a:ext cx="3150621"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1600" dirty="0">
                <a:latin typeface="+mn-lt"/>
              </a:rPr>
              <a:t>ANDRIAN VAN DER WAERFF</a:t>
            </a:r>
          </a:p>
          <a:p>
            <a:pPr eaLnBrk="1" hangingPunct="1"/>
            <a:r>
              <a:rPr lang="en-US" altLang="el-GR" sz="1600" dirty="0">
                <a:latin typeface="+mn-lt"/>
              </a:rPr>
              <a:t>Rotterdam 1659-1722</a:t>
            </a:r>
            <a:r>
              <a:rPr lang="el-GR" altLang="el-GR" sz="1600" dirty="0">
                <a:latin typeface="+mn-lt"/>
              </a:rPr>
              <a:t> </a:t>
            </a:r>
          </a:p>
          <a:p>
            <a:pPr eaLnBrk="1" hangingPunct="1"/>
            <a:r>
              <a:rPr lang="el-GR" altLang="el-GR" sz="1600" dirty="0">
                <a:latin typeface="+mn-lt"/>
              </a:rPr>
              <a:t>ζωγράφισε στο </a:t>
            </a:r>
            <a:r>
              <a:rPr lang="en-US" altLang="el-GR" sz="1600" dirty="0">
                <a:latin typeface="+mn-lt"/>
              </a:rPr>
              <a:t>Dusseldorf </a:t>
            </a:r>
          </a:p>
          <a:p>
            <a:pPr eaLnBrk="1" hangingPunct="1"/>
            <a:endParaRPr lang="el-GR" altLang="el-GR" sz="1600" dirty="0">
              <a:latin typeface="+mn-lt"/>
            </a:endParaRPr>
          </a:p>
        </p:txBody>
      </p:sp>
    </p:spTree>
    <p:extLst>
      <p:ext uri="{BB962C8B-B14F-4D97-AF65-F5344CB8AC3E}">
        <p14:creationId xmlns:p14="http://schemas.microsoft.com/office/powerpoint/2010/main" val="3591823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altLang="el-GR" dirty="0">
                <a:latin typeface="Calibri" panose="020F0502020204030204" pitchFamily="34" charset="0"/>
              </a:rPr>
              <a:t>Η ερμηνεία της </a:t>
            </a:r>
            <a:r>
              <a:rPr lang="el-GR" altLang="el-GR" dirty="0" smtClean="0">
                <a:latin typeface="Calibri" panose="020F0502020204030204" pitchFamily="34" charset="0"/>
              </a:rPr>
              <a:t>τέχνης [2]</a:t>
            </a:r>
            <a:endParaRPr lang="el-GR" altLang="el-GR" i="1" dirty="0">
              <a:latin typeface="Calibri" panose="020F0502020204030204" pitchFamily="34" charset="0"/>
            </a:endParaRPr>
          </a:p>
        </p:txBody>
      </p:sp>
      <p:sp>
        <p:nvSpPr>
          <p:cNvPr id="4" name="Θέση περιεχομένου 3"/>
          <p:cNvSpPr>
            <a:spLocks noGrp="1"/>
          </p:cNvSpPr>
          <p:nvPr>
            <p:ph sz="quarter" idx="4"/>
          </p:nvPr>
        </p:nvSpPr>
        <p:spPr>
          <a:xfrm>
            <a:off x="4122220" y="1417638"/>
            <a:ext cx="4698252" cy="4878887"/>
          </a:xfrm>
        </p:spPr>
        <p:txBody>
          <a:bodyPr>
            <a:noAutofit/>
          </a:bodyPr>
          <a:lstStyle/>
          <a:p>
            <a:pPr marL="0" indent="0">
              <a:buNone/>
            </a:pPr>
            <a:r>
              <a:rPr lang="el-GR" altLang="el-GR" sz="1600" dirty="0">
                <a:latin typeface="Calibri" panose="020F0502020204030204" pitchFamily="34" charset="0"/>
              </a:rPr>
              <a:t>Η </a:t>
            </a:r>
            <a:r>
              <a:rPr lang="el-GR" altLang="el-GR" sz="1600" dirty="0" err="1">
                <a:latin typeface="Calibri" panose="020F0502020204030204" pitchFamily="34" charset="0"/>
              </a:rPr>
              <a:t>Σάρρα</a:t>
            </a:r>
            <a:r>
              <a:rPr lang="el-GR" altLang="el-GR" sz="1600" dirty="0">
                <a:latin typeface="Calibri" panose="020F0502020204030204" pitchFamily="34" charset="0"/>
              </a:rPr>
              <a:t> «ελέγχει» τα δρώμενα από το παρασκήνιο, ακουμπισμένη σε ένα στύλο και με κρυφή ικανοποίηση αφού εκπληρώνεται η θέλησή της (</a:t>
            </a:r>
            <a:r>
              <a:rPr lang="el-GR" altLang="el-GR" sz="1600" dirty="0" err="1">
                <a:latin typeface="Calibri" panose="020F0502020204030204" pitchFamily="34" charset="0"/>
              </a:rPr>
              <a:t>Γέν</a:t>
            </a:r>
            <a:r>
              <a:rPr lang="el-GR" altLang="el-GR" sz="1600" dirty="0">
                <a:latin typeface="Calibri" panose="020F0502020204030204" pitchFamily="34" charset="0"/>
              </a:rPr>
              <a:t>. 21, 11). Τα παιδιά, όμως, χωρίζονται! Χαρακτηριστική η λαχτάρα του Ισμαήλ να ψάξει και να βρει τον αδελφό του αφού «σέρνεται» από τη μάνα του. Ο Ισαάκ στον ίδιο άξονα με τη δική του μητέρα κρατά τα ρούχα, έχει την εξασφάλιση του Αβραάμ, η οποία (εξασφάλιση) όμως στο επόμενο κεφ. θα αποδειχθεί  ότι δεν είναι και τόσο βέβαιη. Η «γλώσσα» των χεριών του Αβραάμ είναι αμφίσημη. Η δεξιά μάλλον ευλογεί και η αριστερά κινείται όχι απωθητικά αλλά με φροντίδα. Η Άγαρ κουβαλά τις προμήθειες (τη «διατροφή του διαζυγίου» που διαρκούν όμως για λίγο.</a:t>
            </a:r>
          </a:p>
          <a:p>
            <a:pPr marL="0" indent="0">
              <a:buNone/>
            </a:pPr>
            <a:r>
              <a:rPr lang="el-GR" altLang="el-GR" sz="1600" dirty="0">
                <a:latin typeface="Calibri" panose="020F0502020204030204" pitchFamily="34" charset="0"/>
              </a:rPr>
              <a:t>Καταπληκτικός ο φωτισμός στα όμορφα νώτα της. Ο Θεός θα επιβλέψει στην Άγαρ και τον Ισμαήλ  και δεν θα χαθούν. Γι’ αυτό και στον ουρανό πίσω από τα σύννεφα </a:t>
            </a:r>
            <a:r>
              <a:rPr lang="el-GR" altLang="el-GR" sz="1600" dirty="0" err="1">
                <a:latin typeface="Calibri" panose="020F0502020204030204" pitchFamily="34" charset="0"/>
              </a:rPr>
              <a:t>αχνοφένει</a:t>
            </a:r>
            <a:r>
              <a:rPr lang="el-GR" altLang="el-GR" sz="1600" dirty="0">
                <a:latin typeface="Calibri" panose="020F0502020204030204" pitchFamily="34" charset="0"/>
              </a:rPr>
              <a:t> το φως.</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8" y="1417638"/>
            <a:ext cx="3573056" cy="48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094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παρανόηση</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1800" dirty="0"/>
              <a:t>ΕΝΏ Η (ΓΝΩΣΤΗ ΚΑΙ ΩΣ ΑΚΕΝΤΑ) ΘΥΣΙΑ ΤΟΥ ΙΣΑΑΚ ΕΊΝΑΙ ΔΗΜΟΦΙΛΗΣ ΚΑΙ ΕΠΑΝΑΛΑΜΒΑΝΕΤΑΙ ΣΤΑ ΛΑΤΡΕΥΤΙΚΑ ΚΕΙΜΕΝΑ, Η ΠΑΡΑΛΛΗΛΗ ΠΕΡΙΚΟΠΗ ΤΟΥ  ΙΣΜΑΗΛ, ΕΊΝΑΙ ΛΗΣΜΟΝΗΜΕΝΗ ΚΑΙ ΠΕΡΙΘΩΡΙΟΠΟΙΗΜΕΝΗ. ΠΡΟΚΕΙΤΑΙ ΓΙΑ ΚΕΦ. ΟΠΟΥ Η ΘΕΪΚΗ ΥΠΟΣΧΕΣΗ ΖΩΗΣ ΚΑΙ ΑΠΟΓΟΝΩΝ ΑΠΕΙΛΕΙΤΑΙ ΝΑ ΑΠΟΔΕΙΧΘΕΙ ΟΝΕΙΡΟ ΑΠΑΤΗΛΟ-ΟΥΤΟΠΙΑ. Ο ΘΕΟΣ ΌΜΩΣ ΣΩΖΕΙ ΤΑ ΠΑΙΔΙΑ ΤΟΥ ΑΒΡΑΑΜ ΌΤΑΝ Η ΑΠΕΙΛΗ ΚΟΡΥΦΩΝΕΤΑΙ ΚΑΙ ΦΑΝΕΡΩΝΕΤΑΙ ΠΙΣΤΟΣ (ΑΞΙΟΠΙΣΤΟΣ-ΣΥΝΕΠΗΣ)</a:t>
            </a:r>
          </a:p>
          <a:p>
            <a:pPr marL="0" indent="0">
              <a:buNone/>
            </a:pPr>
            <a:r>
              <a:rPr lang="el-GR" sz="1800" dirty="0" smtClean="0"/>
              <a:t>ΑΝΤΙΘΕΤΩΣ </a:t>
            </a:r>
            <a:r>
              <a:rPr lang="el-GR" sz="1800" dirty="0"/>
              <a:t>ΣΤΙΣ </a:t>
            </a:r>
            <a:r>
              <a:rPr lang="el-GR" sz="1800" b="1" dirty="0"/>
              <a:t>ΑΦΗΓΗΣΕΙΣ ΤΩΝ ΠΑΤΕΡΩΝ</a:t>
            </a:r>
            <a:r>
              <a:rPr lang="el-GR" sz="1800" dirty="0"/>
              <a:t>, ΌΠΩΣ ΕΠΟΝΟΜΑΖΟΝΤΑΙ ΤΑ ΓΕΝ. 12-36, ΟΙ ΜΗΤΕΡΕΣ ΔΙΑΔΡΑΜΑΤΙΖΟΥΝ ΒΑΣΙΚΟ ΡΟΛΟ. ΤΡΕΙΣ ΦΟΡΕΣ ΜΑΛΙΣΤΑ ΟΙ ΠΑΤΡΙΑΡΧΕΣ ΑΒΡΑΑΜ ΚΑΙ ΙΣΑΑΚ ΕΚΘΕΤΟΥΝ ΣΕ ΚΙΝΔΥΝΟ ΤΙΣ ΣΥΖΥΓΟΥΣ ΤΟΥΣ ΑΠΌ ΦΟΒΟ ΓΙΑ ΤΗ ΖΩΗ ΤΟΥΣ.ΟΙ ΣΥΓΚΕΚΡΙΜΕΝΕΣ ΑΦΗΓΗΣΕΙΣ ΠΟΥ ΠΑΡΕΜΒΑΛΛΟΝΤΑΙ ΜΕΤΑΞΥ ΠΡΩΤΟΪΣΤΟΡΙΑΣ ΚΑΙ ΕΞΟΔΟΥ ΔΙΑΣΩΖΟΥΝ ΠΑΝΑΡΧΑΙΕΣ ΠΑΡΑΔΟΣΕΙΣ. ΚΑΤΑΓΡΑΦΗΚΑΝ ΌΜΩΣ ΤΗΝ ΕΠΟΧΗ ΤΗΣ ΚΡΙΣΗΣ, ΤΗΣ ΒΑΒΥΛΩΝΙΑΣ ΑΙΧΜΑΛΩΣΙΑΣ ΚΑΙ ΤΗΣ ΕΠΟΧΗΣ ΤΩΝ ΠΕΡΣΩΝ (539-333 π. Χ.) ΌΤΑΝ ΔΕΝ ΥΠΗΡΧΑΝ ΚΡΑΤΟΣ, ΝΑΟΣ ΚΑΙ ΒΑΣΙΛΙΑΣ. ΤΟ ΑΓΩΝΙΩΔΕΣ ΕΡΩΤΗΜΑ ΕΊΝΑΙ: ΜΗΠΩΣ ΟΙ ΥΠΟΣΧΕΣΕΙΣ ΤΟΥ ΘΕΟΥ ΕΊΝΑΙ ΦΡΟΥΔΕΣ; </a:t>
            </a:r>
          </a:p>
        </p:txBody>
      </p:sp>
    </p:spTree>
    <p:extLst>
      <p:ext uri="{BB962C8B-B14F-4D97-AF65-F5344CB8AC3E}">
        <p14:creationId xmlns:p14="http://schemas.microsoft.com/office/powerpoint/2010/main" val="133025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Τι </a:t>
            </a:r>
            <a:r>
              <a:rPr lang="el-GR" dirty="0" smtClean="0"/>
              <a:t>είναι;</a:t>
            </a:r>
            <a:endParaRPr lang="el-GR" dirty="0"/>
          </a:p>
        </p:txBody>
      </p:sp>
      <p:sp>
        <p:nvSpPr>
          <p:cNvPr id="5" name="Θέση περιεχομένου 4"/>
          <p:cNvSpPr>
            <a:spLocks noGrp="1"/>
          </p:cNvSpPr>
          <p:nvPr>
            <p:ph idx="1"/>
          </p:nvPr>
        </p:nvSpPr>
        <p:spPr/>
        <p:txBody>
          <a:bodyPr>
            <a:noAutofit/>
          </a:bodyPr>
          <a:lstStyle/>
          <a:p>
            <a:pPr marL="0" indent="0" fontAlgn="auto">
              <a:spcBef>
                <a:spcPts val="0"/>
              </a:spcBef>
              <a:spcAft>
                <a:spcPts val="0"/>
              </a:spcAft>
              <a:buNone/>
              <a:defRPr/>
            </a:pPr>
            <a:r>
              <a:rPr lang="el-GR" sz="2000" b="1" dirty="0"/>
              <a:t>Τι είναι άραγε </a:t>
            </a:r>
            <a:r>
              <a:rPr lang="el-GR" sz="2000" b="1" i="1" dirty="0"/>
              <a:t>Προφήτης/Προφήτισσα</a:t>
            </a:r>
            <a:r>
              <a:rPr lang="el-GR" sz="2000" b="1" dirty="0"/>
              <a:t>;</a:t>
            </a:r>
          </a:p>
          <a:p>
            <a:pPr>
              <a:spcBef>
                <a:spcPts val="0"/>
              </a:spcBef>
              <a:buFontTx/>
              <a:buAutoNum type="arabicPeriod"/>
              <a:defRPr/>
            </a:pPr>
            <a:r>
              <a:rPr lang="el-GR" sz="2000" dirty="0"/>
              <a:t>Αυτός που δίνει χρησμούς για το μέλλον; Ο «διορατικός» με την έννοια του μέντιουμ; </a:t>
            </a:r>
          </a:p>
          <a:p>
            <a:pPr>
              <a:spcBef>
                <a:spcPts val="0"/>
              </a:spcBef>
              <a:buFontTx/>
              <a:buAutoNum type="arabicPeriod"/>
              <a:defRPr/>
            </a:pPr>
            <a:r>
              <a:rPr lang="el-GR" sz="2000" dirty="0"/>
              <a:t>Αυτός που διαθέτει «</a:t>
            </a:r>
            <a:r>
              <a:rPr lang="el-GR" sz="2000" dirty="0" err="1"/>
              <a:t>τηλε</a:t>
            </a:r>
            <a:r>
              <a:rPr lang="el-GR" sz="2000" dirty="0"/>
              <a:t>-Όραση» διεισδύοντας στα βάθη των αιώνων ή στα βάθη της ύπαρξης και της Ιστορίας;</a:t>
            </a:r>
          </a:p>
          <a:p>
            <a:pPr>
              <a:spcBef>
                <a:spcPts val="0"/>
              </a:spcBef>
              <a:buFontTx/>
              <a:buAutoNum type="arabicPeriod"/>
              <a:defRPr/>
            </a:pPr>
            <a:r>
              <a:rPr lang="el-GR" sz="2000" dirty="0"/>
              <a:t> Μπορείς να είσαι/γίνεις «προφήτης και μετά </a:t>
            </a:r>
            <a:r>
              <a:rPr lang="el-GR" sz="2000" dirty="0" err="1"/>
              <a:t>Χριστόν</a:t>
            </a:r>
            <a:r>
              <a:rPr lang="el-GR" sz="2000" dirty="0"/>
              <a:t>» όπως σήμερα ειρωνικά ακούγεται </a:t>
            </a:r>
            <a:r>
              <a:rPr lang="el-GR" sz="2000" dirty="0" smtClean="0"/>
              <a:t>;</a:t>
            </a:r>
          </a:p>
          <a:p>
            <a:pPr>
              <a:spcBef>
                <a:spcPts val="0"/>
              </a:spcBef>
              <a:buFontTx/>
              <a:buAutoNum type="arabicPeriod"/>
              <a:defRPr/>
            </a:pPr>
            <a:endParaRPr lang="el-GR" sz="1400" dirty="0"/>
          </a:p>
          <a:p>
            <a:pPr marL="0" indent="0">
              <a:spcBef>
                <a:spcPts val="0"/>
              </a:spcBef>
              <a:buNone/>
              <a:defRPr/>
            </a:pPr>
            <a:r>
              <a:rPr lang="el-GR" sz="1800" dirty="0" smtClean="0"/>
              <a:t>Ετυμολογικά </a:t>
            </a:r>
            <a:r>
              <a:rPr lang="el-GR" sz="1800" dirty="0"/>
              <a:t>το </a:t>
            </a:r>
            <a:r>
              <a:rPr lang="el-GR" sz="1800" b="1" i="1" dirty="0"/>
              <a:t>προ</a:t>
            </a:r>
            <a:r>
              <a:rPr lang="el-GR" sz="1800" dirty="0"/>
              <a:t>-</a:t>
            </a:r>
            <a:r>
              <a:rPr lang="el-GR" sz="1800" dirty="0" err="1"/>
              <a:t>φήτης</a:t>
            </a:r>
            <a:r>
              <a:rPr lang="el-GR" sz="1800" dirty="0"/>
              <a:t> (&lt; </a:t>
            </a:r>
            <a:r>
              <a:rPr lang="el-GR" sz="1800" dirty="0" err="1"/>
              <a:t>φημί</a:t>
            </a:r>
            <a:r>
              <a:rPr lang="el-GR" sz="1800" dirty="0"/>
              <a:t>), που απαντά από τον 5</a:t>
            </a:r>
            <a:r>
              <a:rPr lang="el-GR" sz="1800" baseline="30000" dirty="0"/>
              <a:t>ο</a:t>
            </a:r>
            <a:r>
              <a:rPr lang="el-GR" sz="1800" dirty="0"/>
              <a:t> αι. π.Χ., σημαίνει αυτόν που </a:t>
            </a:r>
            <a:r>
              <a:rPr lang="el-GR" sz="1800" b="1" dirty="0"/>
              <a:t>δημόσια</a:t>
            </a:r>
            <a:r>
              <a:rPr lang="el-GR" sz="1800" dirty="0">
                <a:solidFill>
                  <a:srgbClr val="C00000"/>
                </a:solidFill>
              </a:rPr>
              <a:t> </a:t>
            </a:r>
            <a:r>
              <a:rPr lang="el-GR" sz="1800" dirty="0"/>
              <a:t>εξαγγέλλει, γνωστοποιεί, κηρύττει (Πλάτων. </a:t>
            </a:r>
            <a:r>
              <a:rPr lang="el-GR" sz="1800" i="1" dirty="0"/>
              <a:t>Νόμοι</a:t>
            </a:r>
            <a:r>
              <a:rPr lang="el-GR" sz="1800" dirty="0"/>
              <a:t> 9.871) αλλά και αυτόν που </a:t>
            </a:r>
            <a:r>
              <a:rPr lang="el-GR" sz="1800" dirty="0" err="1"/>
              <a:t>προαγορεύει</a:t>
            </a:r>
            <a:r>
              <a:rPr lang="el-GR" sz="1800" dirty="0"/>
              <a:t>, </a:t>
            </a:r>
            <a:r>
              <a:rPr lang="el-GR" sz="1800" dirty="0" err="1"/>
              <a:t>προορά</a:t>
            </a:r>
            <a:r>
              <a:rPr lang="el-GR" sz="1800" dirty="0"/>
              <a:t> τα μέλλοντα (Ξενοφών, </a:t>
            </a:r>
            <a:r>
              <a:rPr lang="el-GR" sz="1800" i="1" dirty="0" err="1"/>
              <a:t>Συμπόσιον</a:t>
            </a:r>
            <a:r>
              <a:rPr lang="el-GR" sz="1800" dirty="0"/>
              <a:t> 4.5) κάτι όμως που αποτελούσε κατεξοχήν χαρακτηριστικό του μάντη. </a:t>
            </a:r>
            <a:r>
              <a:rPr lang="el-GR" sz="1800" dirty="0" err="1"/>
              <a:t>Υποφήτες</a:t>
            </a:r>
            <a:r>
              <a:rPr lang="el-GR" sz="1800" dirty="0"/>
              <a:t> απαντούν στο μαντείο της Δωδώνης από το θρόισμα των φύλλων ως ερμηνευτές των αποκαλυπτικών σημείων και </a:t>
            </a:r>
            <a:r>
              <a:rPr lang="el-GR" sz="1800" dirty="0" err="1"/>
              <a:t>εξαγγελλείς</a:t>
            </a:r>
            <a:r>
              <a:rPr lang="el-GR" sz="1800" dirty="0"/>
              <a:t> τους θεϊκού θελήματος. Η Πυθία των Δελφών επίσης ονομάζεται </a:t>
            </a:r>
            <a:r>
              <a:rPr lang="el-GR" sz="1800" i="1" dirty="0" err="1"/>
              <a:t>προφῆτις</a:t>
            </a:r>
            <a:r>
              <a:rPr lang="el-GR" sz="1800" i="1" dirty="0"/>
              <a:t> Φοίβου</a:t>
            </a:r>
            <a:r>
              <a:rPr lang="el-GR" sz="1800" dirty="0"/>
              <a:t>. Στα εβραϊκά ο </a:t>
            </a:r>
            <a:r>
              <a:rPr lang="el-GR" sz="1800" i="1" dirty="0" err="1"/>
              <a:t>ναβί</a:t>
            </a:r>
            <a:r>
              <a:rPr lang="el-GR" sz="1800" dirty="0"/>
              <a:t> (συνδέεται με το ρήμα </a:t>
            </a:r>
            <a:r>
              <a:rPr lang="el-GR" sz="1800" dirty="0" err="1"/>
              <a:t>ναβού</a:t>
            </a:r>
            <a:r>
              <a:rPr lang="el-GR" sz="1800" dirty="0"/>
              <a:t> = καλώ, εξαγγέλλω) είναι αυτός που έχει κληθεί αλλά και αυτός που εξαγγέλλει .</a:t>
            </a:r>
          </a:p>
        </p:txBody>
      </p:sp>
    </p:spTree>
    <p:extLst>
      <p:ext uri="{BB962C8B-B14F-4D97-AF65-F5344CB8AC3E}">
        <p14:creationId xmlns:p14="http://schemas.microsoft.com/office/powerpoint/2010/main" val="1613171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παρανόηση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Franklin Gothic Book" panose="020B0503020102020204" pitchFamily="34" charset="0"/>
              </a:rPr>
              <a:t>ΣΤΗΝ ΥΠΟΒΑΘΜΙΣΗ ΤΟΥ ΙΣΜΑΗΛ ΚΑΙ ΤΗΣ ΑΓΑΡ ΙΣΩΣ ΑΚΟΥΣΙΑ ΡΟΛΟ ΔΙΑΔΡΑΜΑΤΙΣΕ ΚΑΙ Η ΧΡΗΣΗ ΤΗΣ ΕΙΚΟΝΑΣ ΑΥΤΩΝ ΣΤΟ ΓΑΛ. 3-4 ΑΠΟ ΤΟΝ ΠΑΥΛΟ (βλ. επόμενη παρουσίαση). ΑΝΤΙΣΤΟΙΧΩΣ ΟΙ ΑΜΒΡΟΣΙΟΣ ΚΑΙ ΑΥΓΟΥΣΤΙΝΟΣ ΘΕΩΡΟΥΝ ΤΟΝ ΙΣΜΑΗΛ ΩΣ ΤΥΠΟ ΤΗΣ ΑΜΑΡΤΩΛΗΣ ΑΝΘΡΩΠΙΝΗΣ ΦΥΣΗΣ, ΤΩΝ  ΑΙΡΕΤΙΚΩΝ </a:t>
            </a:r>
            <a:r>
              <a:rPr lang="el-GR" altLang="el-GR" sz="1800" b="1" dirty="0">
                <a:latin typeface="Franklin Gothic Book" panose="020B0503020102020204" pitchFamily="34" charset="0"/>
              </a:rPr>
              <a:t>ΚΑΙ ΟΙ ΙΟΥΔΑΙΩΝ </a:t>
            </a:r>
            <a:r>
              <a:rPr lang="el-GR" altLang="el-GR" sz="1800" dirty="0">
                <a:latin typeface="Franklin Gothic Book" panose="020B0503020102020204" pitchFamily="34" charset="0"/>
              </a:rPr>
              <a:t>(πάπας </a:t>
            </a:r>
            <a:r>
              <a:rPr lang="el-GR" altLang="el-GR" sz="1800" dirty="0" err="1">
                <a:latin typeface="Franklin Gothic Book" panose="020B0503020102020204" pitchFamily="34" charset="0"/>
              </a:rPr>
              <a:t>Ουρβανός</a:t>
            </a:r>
            <a:r>
              <a:rPr lang="el-GR" altLang="el-GR" sz="1800" dirty="0">
                <a:latin typeface="Franklin Gothic Book" panose="020B0503020102020204" pitchFamily="34" charset="0"/>
              </a:rPr>
              <a:t> Β’ 1095: </a:t>
            </a:r>
            <a:r>
              <a:rPr lang="el-GR" altLang="el-GR" sz="1800" i="1" dirty="0" err="1">
                <a:latin typeface="Calibri" panose="020F0502020204030204" pitchFamily="34" charset="0"/>
              </a:rPr>
              <a:t>ἔκβαλε</a:t>
            </a:r>
            <a:r>
              <a:rPr lang="el-GR" altLang="el-GR" sz="1800" i="1" dirty="0">
                <a:latin typeface="Calibri" panose="020F0502020204030204" pitchFamily="34" charset="0"/>
              </a:rPr>
              <a:t> </a:t>
            </a:r>
            <a:r>
              <a:rPr lang="el-GR" altLang="el-GR" sz="1800" i="1" dirty="0" err="1">
                <a:latin typeface="Calibri" panose="020F0502020204030204" pitchFamily="34" charset="0"/>
              </a:rPr>
              <a:t>τὴν</a:t>
            </a:r>
            <a:r>
              <a:rPr lang="el-GR" altLang="el-GR" sz="1800" i="1" dirty="0">
                <a:latin typeface="Calibri" panose="020F0502020204030204" pitchFamily="34" charset="0"/>
              </a:rPr>
              <a:t> </a:t>
            </a:r>
            <a:r>
              <a:rPr lang="el-GR" altLang="el-GR" sz="1800" i="1" dirty="0" err="1">
                <a:latin typeface="Calibri" panose="020F0502020204030204" pitchFamily="34" charset="0"/>
              </a:rPr>
              <a:t>παιδίσκην</a:t>
            </a:r>
            <a:r>
              <a:rPr lang="el-GR" altLang="el-GR" sz="1800" i="1" dirty="0">
                <a:latin typeface="Calibri" panose="020F0502020204030204" pitchFamily="34" charset="0"/>
              </a:rPr>
              <a:t> </a:t>
            </a:r>
            <a:r>
              <a:rPr lang="el-GR" altLang="el-GR" sz="1800" i="1" dirty="0" err="1">
                <a:latin typeface="Calibri" panose="020F0502020204030204" pitchFamily="34" charset="0"/>
              </a:rPr>
              <a:t>καὶ</a:t>
            </a:r>
            <a:r>
              <a:rPr lang="el-GR" altLang="el-GR" sz="1800" i="1" dirty="0">
                <a:latin typeface="Calibri" panose="020F0502020204030204" pitchFamily="34" charset="0"/>
              </a:rPr>
              <a:t> </a:t>
            </a:r>
            <a:r>
              <a:rPr lang="el-GR" altLang="el-GR" sz="1800" i="1" dirty="0" err="1">
                <a:latin typeface="Calibri" panose="020F0502020204030204" pitchFamily="34" charset="0"/>
              </a:rPr>
              <a:t>τὸν</a:t>
            </a:r>
            <a:r>
              <a:rPr lang="el-GR" altLang="el-GR" sz="1800" i="1" dirty="0">
                <a:latin typeface="Calibri" panose="020F0502020204030204" pitchFamily="34" charset="0"/>
              </a:rPr>
              <a:t> </a:t>
            </a:r>
            <a:r>
              <a:rPr lang="el-GR" altLang="el-GR" sz="1800" i="1" dirty="0" err="1">
                <a:latin typeface="Calibri" panose="020F0502020204030204" pitchFamily="34" charset="0"/>
              </a:rPr>
              <a:t>υἱὸν</a:t>
            </a:r>
            <a:r>
              <a:rPr lang="el-GR" altLang="el-GR" sz="1800" i="1" dirty="0">
                <a:latin typeface="Calibri" panose="020F0502020204030204" pitchFamily="34" charset="0"/>
              </a:rPr>
              <a:t> </a:t>
            </a:r>
            <a:r>
              <a:rPr lang="el-GR" altLang="el-GR" sz="1800" i="1" dirty="0" err="1">
                <a:latin typeface="Calibri" panose="020F0502020204030204" pitchFamily="34" charset="0"/>
              </a:rPr>
              <a:t>αὐτῆς</a:t>
            </a:r>
            <a:r>
              <a:rPr lang="el-GR" altLang="el-GR" sz="1800" i="1" dirty="0">
                <a:latin typeface="Calibri" panose="020F0502020204030204" pitchFamily="34" charset="0"/>
              </a:rPr>
              <a:t>· </a:t>
            </a:r>
            <a:r>
              <a:rPr lang="el-GR" altLang="el-GR" sz="1800" i="1" dirty="0" err="1">
                <a:latin typeface="Calibri" panose="020F0502020204030204" pitchFamily="34" charset="0"/>
              </a:rPr>
              <a:t>οὐ</a:t>
            </a:r>
            <a:r>
              <a:rPr lang="el-GR" altLang="el-GR" sz="1800" i="1" dirty="0">
                <a:latin typeface="Calibri" panose="020F0502020204030204" pitchFamily="34" charset="0"/>
              </a:rPr>
              <a:t> </a:t>
            </a:r>
            <a:r>
              <a:rPr lang="el-GR" altLang="el-GR" sz="1800" i="1" dirty="0" err="1">
                <a:latin typeface="Calibri" panose="020F0502020204030204" pitchFamily="34" charset="0"/>
              </a:rPr>
              <a:t>γὰρ</a:t>
            </a:r>
            <a:r>
              <a:rPr lang="el-GR" altLang="el-GR" sz="1800" i="1" dirty="0">
                <a:latin typeface="Calibri" panose="020F0502020204030204" pitchFamily="34" charset="0"/>
              </a:rPr>
              <a:t> </a:t>
            </a:r>
            <a:r>
              <a:rPr lang="el-GR" altLang="el-GR" sz="1800" i="1" dirty="0" err="1">
                <a:latin typeface="Calibri" panose="020F0502020204030204" pitchFamily="34" charset="0"/>
              </a:rPr>
              <a:t>μὴ</a:t>
            </a:r>
            <a:r>
              <a:rPr lang="el-GR" altLang="el-GR" sz="1800" i="1" dirty="0">
                <a:latin typeface="Calibri" panose="020F0502020204030204" pitchFamily="34" charset="0"/>
              </a:rPr>
              <a:t> </a:t>
            </a:r>
            <a:r>
              <a:rPr lang="el-GR" altLang="el-GR" sz="1800" i="1" dirty="0" err="1">
                <a:latin typeface="Calibri" panose="020F0502020204030204" pitchFamily="34" charset="0"/>
              </a:rPr>
              <a:t>κληρονομήσει</a:t>
            </a:r>
            <a:r>
              <a:rPr lang="el-GR" altLang="el-GR" sz="1800" i="1" dirty="0">
                <a:latin typeface="Calibri" panose="020F0502020204030204" pitchFamily="34" charset="0"/>
              </a:rPr>
              <a:t> ὁ </a:t>
            </a:r>
            <a:r>
              <a:rPr lang="el-GR" altLang="el-GR" sz="1800" i="1" dirty="0" err="1">
                <a:latin typeface="Calibri" panose="020F0502020204030204" pitchFamily="34" charset="0"/>
              </a:rPr>
              <a:t>υἱὸς</a:t>
            </a:r>
            <a:r>
              <a:rPr lang="el-GR" altLang="el-GR" sz="1800" i="1" dirty="0">
                <a:latin typeface="Calibri" panose="020F0502020204030204" pitchFamily="34" charset="0"/>
              </a:rPr>
              <a:t> </a:t>
            </a:r>
            <a:r>
              <a:rPr lang="el-GR" altLang="el-GR" sz="1800" i="1" dirty="0" err="1">
                <a:latin typeface="Calibri" panose="020F0502020204030204" pitchFamily="34" charset="0"/>
              </a:rPr>
              <a:t>τῆς</a:t>
            </a:r>
            <a:r>
              <a:rPr lang="el-GR" altLang="el-GR" sz="1800" i="1" dirty="0">
                <a:latin typeface="Calibri" panose="020F0502020204030204" pitchFamily="34" charset="0"/>
              </a:rPr>
              <a:t> </a:t>
            </a:r>
            <a:r>
              <a:rPr lang="el-GR" altLang="el-GR" sz="1800" i="1" dirty="0" err="1">
                <a:latin typeface="Calibri" panose="020F0502020204030204" pitchFamily="34" charset="0"/>
              </a:rPr>
              <a:t>παιδίσκης</a:t>
            </a:r>
            <a:r>
              <a:rPr lang="el-GR" altLang="el-GR" sz="1800" i="1" dirty="0">
                <a:latin typeface="Calibri" panose="020F0502020204030204" pitchFamily="34" charset="0"/>
              </a:rPr>
              <a:t> </a:t>
            </a:r>
            <a:r>
              <a:rPr lang="el-GR" altLang="el-GR" sz="1800" i="1" dirty="0" err="1">
                <a:latin typeface="Calibri" panose="020F0502020204030204" pitchFamily="34" charset="0"/>
              </a:rPr>
              <a:t>μετὰ</a:t>
            </a:r>
            <a:r>
              <a:rPr lang="el-GR" altLang="el-GR" sz="1800" i="1" dirty="0">
                <a:latin typeface="Calibri" panose="020F0502020204030204" pitchFamily="34" charset="0"/>
              </a:rPr>
              <a:t> </a:t>
            </a:r>
            <a:r>
              <a:rPr lang="el-GR" altLang="el-GR" sz="1800" i="1" dirty="0" err="1">
                <a:latin typeface="Calibri" panose="020F0502020204030204" pitchFamily="34" charset="0"/>
              </a:rPr>
              <a:t>τοῦ</a:t>
            </a:r>
            <a:r>
              <a:rPr lang="el-GR" altLang="el-GR" sz="1800" i="1" dirty="0">
                <a:latin typeface="Calibri" panose="020F0502020204030204" pitchFamily="34" charset="0"/>
              </a:rPr>
              <a:t> </a:t>
            </a:r>
            <a:r>
              <a:rPr lang="el-GR" altLang="el-GR" sz="1800" i="1" dirty="0" err="1">
                <a:latin typeface="Calibri" panose="020F0502020204030204" pitchFamily="34" charset="0"/>
              </a:rPr>
              <a:t>υἱοῦ</a:t>
            </a:r>
            <a:r>
              <a:rPr lang="el-GR" altLang="el-GR" sz="1800" i="1" dirty="0">
                <a:latin typeface="Calibri" panose="020F0502020204030204" pitchFamily="34" charset="0"/>
              </a:rPr>
              <a:t> </a:t>
            </a:r>
            <a:r>
              <a:rPr lang="el-GR" altLang="el-GR" sz="1800" i="1" dirty="0" err="1">
                <a:latin typeface="Calibri" panose="020F0502020204030204" pitchFamily="34" charset="0"/>
              </a:rPr>
              <a:t>τῆς</a:t>
            </a:r>
            <a:r>
              <a:rPr lang="el-GR" altLang="el-GR" sz="1800" i="1" dirty="0">
                <a:latin typeface="Calibri" panose="020F0502020204030204" pitchFamily="34" charset="0"/>
              </a:rPr>
              <a:t> </a:t>
            </a:r>
            <a:r>
              <a:rPr lang="el-GR" altLang="el-GR" sz="1800" i="1" dirty="0" err="1">
                <a:latin typeface="Calibri" panose="020F0502020204030204" pitchFamily="34" charset="0"/>
              </a:rPr>
              <a:t>ἐλευθέρας</a:t>
            </a:r>
            <a:r>
              <a:rPr lang="el-GR" altLang="el-GR" sz="1800" i="1" dirty="0">
                <a:latin typeface="Calibri" panose="020F0502020204030204" pitchFamily="34" charset="0"/>
              </a:rPr>
              <a:t>.</a:t>
            </a:r>
            <a:r>
              <a:rPr lang="el-GR" altLang="el-GR" sz="1800" dirty="0">
                <a:latin typeface="Calibri" panose="020F0502020204030204" pitchFamily="34" charset="0"/>
              </a:rPr>
              <a:t> </a:t>
            </a:r>
            <a:r>
              <a:rPr lang="el-GR" altLang="el-GR" sz="1800" dirty="0" err="1">
                <a:latin typeface="Calibri" panose="020F0502020204030204" pitchFamily="34" charset="0"/>
              </a:rPr>
              <a:t>Γαλ</a:t>
            </a:r>
            <a:r>
              <a:rPr lang="el-GR" altLang="el-GR" sz="1800" dirty="0">
                <a:latin typeface="Calibri" panose="020F0502020204030204" pitchFamily="34" charset="0"/>
              </a:rPr>
              <a:t>. </a:t>
            </a:r>
            <a:r>
              <a:rPr lang="en-US" altLang="el-GR" sz="1800" dirty="0">
                <a:latin typeface="Calibri" panose="020F0502020204030204" pitchFamily="34" charset="0"/>
              </a:rPr>
              <a:t>4</a:t>
            </a:r>
            <a:r>
              <a:rPr lang="el-GR" altLang="el-GR" sz="1800" dirty="0">
                <a:latin typeface="Calibri" panose="020F0502020204030204" pitchFamily="34" charset="0"/>
              </a:rPr>
              <a:t>, </a:t>
            </a:r>
            <a:r>
              <a:rPr lang="en-US" altLang="el-GR" sz="1800" dirty="0">
                <a:latin typeface="Calibri" panose="020F0502020204030204" pitchFamily="34" charset="0"/>
              </a:rPr>
              <a:t>30</a:t>
            </a:r>
            <a:r>
              <a:rPr lang="el-GR" altLang="el-GR" sz="1800" dirty="0">
                <a:latin typeface="Franklin Gothic Book" panose="020B0503020102020204" pitchFamily="34" charset="0"/>
              </a:rPr>
              <a:t>). ΚΑΤΆ ΤΗ ΔΙΑΜΑΡΤΥΡΗΣΗ ΜΕ ΤΟΝ ΙΣΜΑΗΛ ΤΑΥΤΙΖΟΝΤΑΙ ΕΙΤΕ ΟΙ ΡΩΜΑΙΟΚΑΘΟΛΙΚΟΙ ΕΙΤΕ ΟΙ ΕΥΑΓΓΕΛΙΚΟΙ ΑΝΑΛΟΓΑ. ΣΕ ΚΆΘΕ ΠΕΡΙΠΤΩΣΗ ΙΣΜΑΗΛ ΕΓΙΝΕ Ο ΆΛΛΟΣ, Ο ΑΘΕΟΣ. Ο ΕΧΘΡΟΣ. ΚΑΤΕΞΟΧΗΝ τον 7</a:t>
            </a:r>
            <a:r>
              <a:rPr lang="el-GR" altLang="el-GR" sz="1800" baseline="30000" dirty="0">
                <a:latin typeface="Franklin Gothic Book" panose="020B0503020102020204" pitchFamily="34" charset="0"/>
              </a:rPr>
              <a:t>ο</a:t>
            </a:r>
            <a:r>
              <a:rPr lang="el-GR" altLang="el-GR" sz="1800" dirty="0">
                <a:latin typeface="Franklin Gothic Book" panose="020B0503020102020204" pitchFamily="34" charset="0"/>
              </a:rPr>
              <a:t> και 8</a:t>
            </a:r>
            <a:r>
              <a:rPr lang="el-GR" altLang="el-GR" sz="1800" baseline="30000" dirty="0">
                <a:latin typeface="Franklin Gothic Book" panose="020B0503020102020204" pitchFamily="34" charset="0"/>
              </a:rPr>
              <a:t>ο</a:t>
            </a:r>
            <a:r>
              <a:rPr lang="el-GR" altLang="el-GR" sz="1800" dirty="0">
                <a:latin typeface="Franklin Gothic Book" panose="020B0503020102020204" pitchFamily="34" charset="0"/>
              </a:rPr>
              <a:t> αι.  και κατά τις Σταυροφορίες  ΟΙ </a:t>
            </a:r>
            <a:r>
              <a:rPr lang="el-GR" altLang="el-GR" sz="1800" b="1" dirty="0">
                <a:latin typeface="Franklin Gothic Book" panose="020B0503020102020204" pitchFamily="34" charset="0"/>
              </a:rPr>
              <a:t>ΜΟΥΣΟΥΛΜΑΝΟΙ ΑΡΑΒΕΣ που πιστεύουν ότι στη Μέκκα είναι θαμμένοι οι Άγαρ και Ισμαήλ</a:t>
            </a:r>
            <a:r>
              <a:rPr lang="el-GR" altLang="el-GR" sz="1800" dirty="0">
                <a:latin typeface="Franklin Gothic Book" panose="020B0503020102020204" pitchFamily="34" charset="0"/>
              </a:rPr>
              <a:t>. Ο ΛΟΥΘΗΡΟΣ ΜΕΤΑΦΡΑΖΕΙ ΤΟ ΓΕΝ. 16, 12 ΚΑΙ ΤΟ ΟΝΟΜΑ </a:t>
            </a:r>
            <a:r>
              <a:rPr lang="el-GR" altLang="el-GR" sz="1800" i="1" dirty="0">
                <a:latin typeface="Franklin Gothic Book" panose="020B0503020102020204" pitchFamily="34" charset="0"/>
              </a:rPr>
              <a:t>ΙΣΜΑΗΛ </a:t>
            </a:r>
            <a:r>
              <a:rPr lang="el-GR" altLang="el-GR" sz="1800" dirty="0">
                <a:latin typeface="Franklin Gothic Book" panose="020B0503020102020204" pitchFamily="34" charset="0"/>
              </a:rPr>
              <a:t> ΩΣ Ο </a:t>
            </a:r>
            <a:r>
              <a:rPr lang="el-GR" altLang="el-GR" sz="1800" i="1" dirty="0">
                <a:latin typeface="Franklin Gothic Book" panose="020B0503020102020204" pitchFamily="34" charset="0"/>
              </a:rPr>
              <a:t>ΑΓΡΙΟΣ</a:t>
            </a:r>
            <a:r>
              <a:rPr lang="el-GR" altLang="el-GR" sz="1800" dirty="0">
                <a:latin typeface="Franklin Gothic Book" panose="020B0503020102020204" pitchFamily="34" charset="0"/>
              </a:rPr>
              <a:t> (</a:t>
            </a:r>
            <a:r>
              <a:rPr lang="el-GR" altLang="el-GR" sz="1800" dirty="0" err="1">
                <a:latin typeface="Calibri" panose="020F0502020204030204" pitchFamily="34" charset="0"/>
              </a:rPr>
              <a:t>ἄγροικος</a:t>
            </a:r>
            <a:r>
              <a:rPr lang="el-GR" altLang="el-GR" sz="1800" dirty="0">
                <a:latin typeface="Calibri" panose="020F0502020204030204" pitchFamily="34" charset="0"/>
              </a:rPr>
              <a:t> Ο’) </a:t>
            </a:r>
            <a:r>
              <a:rPr lang="el-GR" altLang="el-GR" sz="1800" dirty="0">
                <a:latin typeface="Franklin Gothic Book" panose="020B0503020102020204" pitchFamily="34" charset="0"/>
              </a:rPr>
              <a:t>ΑΝΘΡΩΠΟΣ.</a:t>
            </a:r>
          </a:p>
          <a:p>
            <a:pPr marL="0" indent="0">
              <a:buNone/>
            </a:pPr>
            <a:r>
              <a:rPr lang="el-GR" altLang="el-GR" sz="1800" dirty="0" smtClean="0">
                <a:latin typeface="Franklin Gothic Book" panose="020B0503020102020204" pitchFamily="34" charset="0"/>
              </a:rPr>
              <a:t>ΦΥΣΙΚΑ </a:t>
            </a:r>
            <a:endParaRPr lang="el-GR" altLang="el-GR" sz="1800" dirty="0">
              <a:latin typeface="Franklin Gothic Book" panose="020B0503020102020204" pitchFamily="34" charset="0"/>
            </a:endParaRPr>
          </a:p>
        </p:txBody>
      </p:sp>
    </p:spTree>
    <p:extLst>
      <p:ext uri="{BB962C8B-B14F-4D97-AF65-F5344CB8AC3E}">
        <p14:creationId xmlns:p14="http://schemas.microsoft.com/office/powerpoint/2010/main" val="3267227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Παύλος και </a:t>
            </a:r>
            <a:r>
              <a:rPr lang="el-GR" dirty="0" err="1" smtClean="0"/>
              <a:t>Αγάρ</a:t>
            </a:r>
            <a:r>
              <a:rPr lang="el-GR" dirty="0" smtClean="0"/>
              <a:t>/Ισμαήλ</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Calibri" panose="020F0502020204030204" pitchFamily="34" charset="0"/>
              </a:rPr>
              <a:t>Ενώ οι αντίπαλοι (</a:t>
            </a:r>
            <a:r>
              <a:rPr lang="el-GR" altLang="el-GR" sz="1800" dirty="0" err="1">
                <a:latin typeface="Calibri" panose="020F0502020204030204" pitchFamily="34" charset="0"/>
              </a:rPr>
              <a:t>Ιουδαιοχριστιανοί</a:t>
            </a:r>
            <a:r>
              <a:rPr lang="el-GR" altLang="el-GR" sz="1800" dirty="0">
                <a:latin typeface="Calibri" panose="020F0502020204030204" pitchFamily="34" charset="0"/>
              </a:rPr>
              <a:t> της Γαλατίας ή απεσταλμένοι των Ιεροσολύμων) επικαλούνταν τον Αβραάμ ή τον Μωυσή για να επιβάλουν την περιτομή και να εντάξουν τους βάρβαρους </a:t>
            </a:r>
            <a:r>
              <a:rPr lang="el-GR" altLang="el-GR" sz="1800" dirty="0" err="1">
                <a:latin typeface="Calibri" panose="020F0502020204030204" pitchFamily="34" charset="0"/>
              </a:rPr>
              <a:t>Γαλάτες</a:t>
            </a:r>
            <a:r>
              <a:rPr lang="el-GR" altLang="el-GR" sz="1800" dirty="0">
                <a:latin typeface="Calibri" panose="020F0502020204030204" pitchFamily="34" charset="0"/>
              </a:rPr>
              <a:t> στην αγκαλιά ενός έθνους με πανάρχαιες παραδόσεις και ρίζες, ο Παύλος καταθέτει μια άλλη κατανόηση της επαγγελίας που δόθηκε στον Προπάτορα. Αντιστοιχίζει τη Σάρα στο Ευαγγέλιο και την Άγαρ στο Νόμο ακολουθώντας μια έντεχνη δομή, όπως διαπιστώνεται από το 3,1-4,11 </a:t>
            </a:r>
            <a:r>
              <a:rPr lang="de-DE" altLang="el-GR" sz="1800" dirty="0" smtClean="0">
                <a:latin typeface="Calibri" panose="020F0502020204030204" pitchFamily="34" charset="0"/>
              </a:rPr>
              <a:t>:</a:t>
            </a:r>
            <a:endParaRPr lang="el-GR" altLang="el-GR" sz="1800" dirty="0" smtClean="0">
              <a:latin typeface="Calibri" panose="020F0502020204030204" pitchFamily="34" charset="0"/>
            </a:endParaRPr>
          </a:p>
          <a:p>
            <a:pPr marL="0" indent="0">
              <a:spcBef>
                <a:spcPts val="600"/>
              </a:spcBef>
              <a:buNone/>
            </a:pPr>
            <a:r>
              <a:rPr lang="de-DE" altLang="el-GR" sz="1800" dirty="0">
                <a:latin typeface="Calibri" panose="020F0502020204030204" pitchFamily="34" charset="0"/>
              </a:rPr>
              <a:t>A       </a:t>
            </a:r>
            <a:r>
              <a:rPr lang="el-GR" altLang="el-GR" sz="1800" b="1" dirty="0">
                <a:latin typeface="Calibri" panose="020F0502020204030204" pitchFamily="34" charset="0"/>
              </a:rPr>
              <a:t>Ερωτήσεις που αντικρούονται</a:t>
            </a:r>
            <a:r>
              <a:rPr lang="de-DE" altLang="el-GR" sz="1800" b="1" dirty="0">
                <a:latin typeface="Calibri" panose="020F0502020204030204" pitchFamily="34" charset="0"/>
              </a:rPr>
              <a:t> </a:t>
            </a:r>
            <a:r>
              <a:rPr lang="el-GR" altLang="el-GR" sz="1800" b="1" dirty="0">
                <a:latin typeface="Calibri" panose="020F0502020204030204" pitchFamily="34" charset="0"/>
              </a:rPr>
              <a:t>(3,1-5)</a:t>
            </a:r>
          </a:p>
          <a:p>
            <a:pPr marL="0" indent="0">
              <a:spcBef>
                <a:spcPts val="0"/>
              </a:spcBef>
              <a:buNone/>
            </a:pPr>
            <a:r>
              <a:rPr lang="de-DE" altLang="el-GR" sz="1800" dirty="0">
                <a:latin typeface="Calibri" panose="020F0502020204030204" pitchFamily="34" charset="0"/>
              </a:rPr>
              <a:t>B         </a:t>
            </a:r>
            <a:r>
              <a:rPr lang="el-GR" altLang="el-GR" sz="1800" dirty="0">
                <a:latin typeface="Calibri" panose="020F0502020204030204" pitchFamily="34" charset="0"/>
              </a:rPr>
              <a:t>Έκχυση Πνεύματος (3,1.5)</a:t>
            </a:r>
          </a:p>
          <a:p>
            <a:pPr marL="0" indent="0">
              <a:spcBef>
                <a:spcPts val="0"/>
              </a:spcBef>
              <a:buNone/>
            </a:pPr>
            <a:r>
              <a:rPr lang="de-DE" altLang="el-GR" sz="1800" dirty="0">
                <a:latin typeface="Calibri" panose="020F0502020204030204" pitchFamily="34" charset="0"/>
              </a:rPr>
              <a:t>C            </a:t>
            </a:r>
            <a:r>
              <a:rPr lang="el-GR" altLang="el-GR" sz="1800" dirty="0">
                <a:latin typeface="Calibri" panose="020F0502020204030204" pitchFamily="34" charset="0"/>
              </a:rPr>
              <a:t>Πίστη-</a:t>
            </a:r>
            <a:r>
              <a:rPr lang="el-GR" altLang="el-GR" sz="1800" dirty="0" err="1">
                <a:latin typeface="Calibri" panose="020F0502020204030204" pitchFamily="34" charset="0"/>
              </a:rPr>
              <a:t>Υιότητα</a:t>
            </a:r>
            <a:r>
              <a:rPr lang="el-GR" altLang="el-GR" sz="1800" dirty="0">
                <a:latin typeface="Calibri" panose="020F0502020204030204" pitchFamily="34" charset="0"/>
              </a:rPr>
              <a:t> (3,6-9)</a:t>
            </a:r>
          </a:p>
          <a:p>
            <a:pPr marL="0" indent="0">
              <a:spcBef>
                <a:spcPts val="0"/>
              </a:spcBef>
              <a:buNone/>
            </a:pPr>
            <a:r>
              <a:rPr lang="de-DE" altLang="el-GR" sz="1800" dirty="0">
                <a:latin typeface="Calibri" panose="020F0502020204030204" pitchFamily="34" charset="0"/>
              </a:rPr>
              <a:t>D             </a:t>
            </a:r>
            <a:r>
              <a:rPr lang="el-GR" altLang="el-GR" sz="1800" dirty="0">
                <a:latin typeface="Calibri" panose="020F0502020204030204" pitchFamily="34" charset="0"/>
              </a:rPr>
              <a:t>Πίστη-Νόμος (3,10-14)</a:t>
            </a:r>
          </a:p>
          <a:p>
            <a:pPr marL="0" indent="0">
              <a:spcBef>
                <a:spcPts val="0"/>
              </a:spcBef>
              <a:buNone/>
            </a:pPr>
            <a:r>
              <a:rPr lang="de-DE" altLang="el-GR" sz="1800" dirty="0">
                <a:latin typeface="Calibri" panose="020F0502020204030204" pitchFamily="34" charset="0"/>
              </a:rPr>
              <a:t>E               </a:t>
            </a:r>
            <a:r>
              <a:rPr lang="el-GR" altLang="el-GR" sz="1800" b="1" dirty="0">
                <a:latin typeface="Calibri" panose="020F0502020204030204" pitchFamily="34" charset="0"/>
              </a:rPr>
              <a:t>Επαγγελία-</a:t>
            </a:r>
            <a:r>
              <a:rPr lang="de-DE" altLang="el-GR" sz="1800" b="1" dirty="0">
                <a:latin typeface="Calibri" panose="020F0502020204030204" pitchFamily="34" charset="0"/>
              </a:rPr>
              <a:t> </a:t>
            </a:r>
            <a:r>
              <a:rPr lang="el-GR" altLang="el-GR" sz="1800" b="1" dirty="0">
                <a:latin typeface="Calibri" panose="020F0502020204030204" pitchFamily="34" charset="0"/>
              </a:rPr>
              <a:t>Νόμος  (3,15-18)</a:t>
            </a:r>
          </a:p>
          <a:p>
            <a:pPr marL="0" indent="0">
              <a:buNone/>
            </a:pPr>
            <a:r>
              <a:rPr lang="el-GR" altLang="el-GR" sz="1800" b="1" dirty="0">
                <a:latin typeface="Calibri" panose="020F0502020204030204" pitchFamily="34" charset="0"/>
              </a:rPr>
              <a:t>			Απευθύνονται στο μοναδικό Γιο της επαγγελίας</a:t>
            </a:r>
          </a:p>
          <a:p>
            <a:pPr marL="0" indent="0">
              <a:spcBef>
                <a:spcPts val="0"/>
              </a:spcBef>
              <a:buNone/>
            </a:pPr>
            <a:r>
              <a:rPr lang="de-DE" altLang="el-GR" sz="1800" dirty="0">
                <a:latin typeface="Calibri" panose="020F0502020204030204" pitchFamily="34" charset="0"/>
              </a:rPr>
              <a:t>E'              </a:t>
            </a:r>
            <a:r>
              <a:rPr lang="el-GR" altLang="el-GR" sz="1800" b="1" dirty="0">
                <a:latin typeface="Calibri" panose="020F0502020204030204" pitchFamily="34" charset="0"/>
              </a:rPr>
              <a:t>Επαγγελία-</a:t>
            </a:r>
            <a:r>
              <a:rPr lang="de-DE" altLang="el-GR" sz="1800" b="1" dirty="0">
                <a:latin typeface="Calibri" panose="020F0502020204030204" pitchFamily="34" charset="0"/>
              </a:rPr>
              <a:t> </a:t>
            </a:r>
            <a:r>
              <a:rPr lang="el-GR" altLang="el-GR" sz="1800" b="1" dirty="0">
                <a:latin typeface="Calibri" panose="020F0502020204030204" pitchFamily="34" charset="0"/>
              </a:rPr>
              <a:t>Νόμος (3,19-22)</a:t>
            </a:r>
          </a:p>
          <a:p>
            <a:pPr marL="0" indent="0">
              <a:spcBef>
                <a:spcPts val="0"/>
              </a:spcBef>
              <a:buNone/>
            </a:pPr>
            <a:r>
              <a:rPr lang="de-DE" altLang="el-GR" sz="1800" dirty="0">
                <a:latin typeface="Calibri" panose="020F0502020204030204" pitchFamily="34" charset="0"/>
              </a:rPr>
              <a:t>D'              </a:t>
            </a:r>
            <a:r>
              <a:rPr lang="el-GR" altLang="el-GR" sz="1800" dirty="0">
                <a:latin typeface="Calibri" panose="020F0502020204030204" pitchFamily="34" charset="0"/>
              </a:rPr>
              <a:t>Νόμος-Πίστη (3,23-25)</a:t>
            </a:r>
          </a:p>
          <a:p>
            <a:pPr marL="0" indent="0">
              <a:spcBef>
                <a:spcPts val="0"/>
              </a:spcBef>
              <a:buNone/>
            </a:pPr>
            <a:r>
              <a:rPr lang="de-DE" altLang="el-GR" sz="1800" dirty="0">
                <a:latin typeface="Calibri" panose="020F0502020204030204" pitchFamily="34" charset="0"/>
              </a:rPr>
              <a:t>C'           </a:t>
            </a:r>
            <a:r>
              <a:rPr lang="el-GR" altLang="el-GR" sz="1800" dirty="0" err="1">
                <a:latin typeface="Calibri" panose="020F0502020204030204" pitchFamily="34" charset="0"/>
              </a:rPr>
              <a:t>Υιότητα</a:t>
            </a:r>
            <a:r>
              <a:rPr lang="el-GR" altLang="el-GR" sz="1800" dirty="0">
                <a:latin typeface="Calibri" panose="020F0502020204030204" pitchFamily="34" charset="0"/>
              </a:rPr>
              <a:t>-Πίστη (3,26-29)</a:t>
            </a:r>
          </a:p>
          <a:p>
            <a:pPr marL="0" indent="0">
              <a:spcBef>
                <a:spcPts val="0"/>
              </a:spcBef>
              <a:buNone/>
            </a:pPr>
            <a:r>
              <a:rPr lang="de-DE" altLang="el-GR" sz="1800" dirty="0">
                <a:latin typeface="Calibri" panose="020F0502020204030204" pitchFamily="34" charset="0"/>
              </a:rPr>
              <a:t>B'         </a:t>
            </a:r>
            <a:r>
              <a:rPr lang="el-GR" altLang="el-GR" sz="1800" dirty="0">
                <a:latin typeface="Calibri" panose="020F0502020204030204" pitchFamily="34" charset="0"/>
              </a:rPr>
              <a:t>Έκχυση Πνεύματος (4,1-7)</a:t>
            </a:r>
          </a:p>
          <a:p>
            <a:pPr marL="0" indent="0">
              <a:spcBef>
                <a:spcPts val="0"/>
              </a:spcBef>
              <a:buNone/>
            </a:pPr>
            <a:r>
              <a:rPr lang="de-DE" altLang="el-GR" sz="1800" dirty="0">
                <a:latin typeface="Calibri" panose="020F0502020204030204" pitchFamily="34" charset="0"/>
              </a:rPr>
              <a:t>A'       </a:t>
            </a:r>
            <a:r>
              <a:rPr lang="el-GR" altLang="el-GR" sz="1800" b="1" dirty="0">
                <a:latin typeface="Calibri" panose="020F0502020204030204" pitchFamily="34" charset="0"/>
              </a:rPr>
              <a:t>Ερωτήσεις που αντικρούονται</a:t>
            </a:r>
            <a:r>
              <a:rPr lang="de-DE" altLang="el-GR" sz="1800" b="1" dirty="0">
                <a:latin typeface="Calibri" panose="020F0502020204030204" pitchFamily="34" charset="0"/>
              </a:rPr>
              <a:t> </a:t>
            </a:r>
            <a:r>
              <a:rPr lang="el-GR" altLang="el-GR" sz="1800" b="1" dirty="0">
                <a:latin typeface="Calibri" panose="020F0502020204030204" pitchFamily="34" charset="0"/>
              </a:rPr>
              <a:t>(4,8-11) </a:t>
            </a:r>
          </a:p>
        </p:txBody>
      </p:sp>
    </p:spTree>
    <p:extLst>
      <p:ext uri="{BB962C8B-B14F-4D97-AF65-F5344CB8AC3E}">
        <p14:creationId xmlns:p14="http://schemas.microsoft.com/office/powerpoint/2010/main" val="1230981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Παύλος και </a:t>
            </a:r>
            <a:r>
              <a:rPr lang="el-GR" dirty="0" err="1" smtClean="0"/>
              <a:t>Αγάρ</a:t>
            </a:r>
            <a:r>
              <a:rPr lang="el-GR" dirty="0" smtClean="0"/>
              <a:t>/Ισμαήλ [2]</a:t>
            </a:r>
            <a:endParaRPr lang="el-G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19364807"/>
              </p:ext>
            </p:extLst>
          </p:nvPr>
        </p:nvGraphicFramePr>
        <p:xfrm>
          <a:off x="463550" y="1557338"/>
          <a:ext cx="8229600" cy="3978021"/>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l" rtl="0" eaLnBrk="1" fontAlgn="base" latinLnBrk="0" hangingPunct="1">
                        <a:lnSpc>
                          <a:spcPct val="115000"/>
                        </a:lnSpc>
                        <a:spcBef>
                          <a:spcPts val="0"/>
                        </a:spcBef>
                        <a:spcAft>
                          <a:spcPts val="0"/>
                        </a:spcAft>
                      </a:pPr>
                      <a:r>
                        <a:rPr lang="el-GR" sz="1800" b="1" i="0" u="none" strike="noStrike" kern="1200" baseline="0" dirty="0">
                          <a:ln>
                            <a:noFill/>
                          </a:ln>
                          <a:solidFill>
                            <a:srgbClr val="000000"/>
                          </a:solidFill>
                          <a:effectLst/>
                          <a:latin typeface="+mn-lt"/>
                          <a:ea typeface="Calibri" panose="020F0502020204030204" pitchFamily="34" charset="0"/>
                          <a:cs typeface="Times New Roman" panose="02020603050405020304" pitchFamily="18" charset="0"/>
                        </a:rPr>
                        <a:t>ΣΑΡΑ = ΕΥΑΓΓΕΛΙΟ</a:t>
                      </a:r>
                      <a:endParaRPr lang="el-GR" sz="1800" b="0" i="0" u="none" strike="noStrike" dirty="0">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1"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ΑΓΑΡ = ΝΟΜΟΣ </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Ελεύθερη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Δούλη</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Υιός προερχόμενος από επαγγελία-υπόσχεση</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Γιος σάρκας</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1. ΔΙΑΘΗΚΗ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2. ΔΙΑΘΗΚΗ (ΝΟΜΟΣ)</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Άγονη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Σινά/Αραβία γεννά σκλάβους</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Η ΑΓΟΝΗ ΣΙΩΝ ΓΕΝΝΑ ΠΑΙΔΙΑ ( Ησ 54,1)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de-DE"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Hagar ist Sinai </a:t>
                      </a:r>
                      <a:endParaRPr lang="de-DE"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cs typeface="Times New Roman" panose="02020603050405020304" pitchFamily="18" charset="0"/>
                        </a:rPr>
                        <a:t>„ΑΝΩ" Ιερουσαλήμ  (εσχατολογική)</a:t>
                      </a: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cs typeface="Times New Roman" panose="02020603050405020304" pitchFamily="18" charset="0"/>
                        </a:rPr>
                        <a:t> Επίγεια-Παρούσα Ιερουσαλήμ </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dirty="0" smtClean="0">
                          <a:ln>
                            <a:noFill/>
                          </a:ln>
                          <a:solidFill>
                            <a:srgbClr val="000000"/>
                          </a:solidFill>
                          <a:effectLst/>
                          <a:latin typeface="+mn-lt"/>
                          <a:ea typeface="Calibri" panose="020F0502020204030204" pitchFamily="34" charset="0"/>
                          <a:cs typeface="Times New Roman" panose="02020603050405020304" pitchFamily="18" charset="0"/>
                        </a:rPr>
                        <a:t>ΠΑΙΔΙΑ </a:t>
                      </a:r>
                      <a:r>
                        <a:rPr lang="el-GR" sz="1800" b="0" i="0" u="none" strike="noStrike" kern="1200" baseline="0" dirty="0">
                          <a:ln>
                            <a:noFill/>
                          </a:ln>
                          <a:solidFill>
                            <a:srgbClr val="000000"/>
                          </a:solidFill>
                          <a:effectLst/>
                          <a:latin typeface="+mn-lt"/>
                          <a:ea typeface="Calibri" panose="020F0502020204030204" pitchFamily="34" charset="0"/>
                          <a:cs typeface="Times New Roman" panose="02020603050405020304" pitchFamily="18" charset="0"/>
                        </a:rPr>
                        <a:t>ΕΛΕΥΘΕΡΗΣ</a:t>
                      </a:r>
                      <a:endParaRPr lang="el-GR" sz="1800" b="0" i="0" u="none" strike="noStrike" dirty="0">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ΖΕΙ ΜΕ ΤΑ ΠΑΙΔΙΑ ΤΗΣ ΣΤΗ ΔΟΥΛΕΙΑ </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dirty="0">
                          <a:ln>
                            <a:noFill/>
                          </a:ln>
                          <a:solidFill>
                            <a:srgbClr val="000000"/>
                          </a:solidFill>
                          <a:effectLst/>
                          <a:latin typeface="+mn-lt"/>
                          <a:ea typeface="Calibri" panose="020F0502020204030204" pitchFamily="34" charset="0"/>
                          <a:cs typeface="Times New Roman" panose="02020603050405020304" pitchFamily="18" charset="0"/>
                        </a:rPr>
                        <a:t>ΙΣΑΑΚ =ΓΙΟΣ ΕΛΕΥΘΕΡΑΣ </a:t>
                      </a:r>
                      <a:endParaRPr lang="el-GR" sz="1800" b="0" i="0" u="none" strike="noStrike" dirty="0">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ΙΣΜΑΗΛ =ΓΙΟΣ ΣΚΛΑΒΑΣ</a:t>
                      </a:r>
                      <a:endParaRPr lang="el-GR" sz="1800" b="0" i="0" u="none" strike="noStrike">
                        <a:effectLst/>
                        <a:latin typeface="+mn-lt"/>
                      </a:endParaRPr>
                    </a:p>
                  </a:txBody>
                  <a:tcPr marL="25400" marR="25400" marT="9525" marB="0"/>
                </a:tc>
              </a:tr>
              <a:tr h="370840">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a:ln>
                            <a:noFill/>
                          </a:ln>
                          <a:solidFill>
                            <a:srgbClr val="000000"/>
                          </a:solidFill>
                          <a:effectLst/>
                          <a:latin typeface="+mn-lt"/>
                          <a:ea typeface="Calibri" panose="020F0502020204030204" pitchFamily="34" charset="0"/>
                          <a:cs typeface="Times New Roman" panose="02020603050405020304" pitchFamily="18" charset="0"/>
                        </a:rPr>
                        <a:t>ΚΛΗΡΟΝΟΜΙΑ </a:t>
                      </a:r>
                      <a:endParaRPr lang="el-GR" sz="1800" b="0" i="0" u="none" strike="noStrike">
                        <a:effectLst/>
                        <a:latin typeface="+mn-lt"/>
                      </a:endParaRPr>
                    </a:p>
                  </a:txBody>
                  <a:tcPr marL="25400" marR="25400" marT="9525" marB="0"/>
                </a:tc>
                <a:tc>
                  <a:txBody>
                    <a:bodyPr/>
                    <a:lstStyle/>
                    <a:p>
                      <a:pPr marL="0" marR="0" indent="0" algn="l" rtl="0" eaLnBrk="1" fontAlgn="base" latinLnBrk="0" hangingPunct="1">
                        <a:lnSpc>
                          <a:spcPct val="115000"/>
                        </a:lnSpc>
                        <a:spcBef>
                          <a:spcPts val="0"/>
                        </a:spcBef>
                        <a:spcAft>
                          <a:spcPts val="0"/>
                        </a:spcAft>
                      </a:pPr>
                      <a:r>
                        <a:rPr lang="el-GR" sz="1800" b="0" i="0" u="none" strike="noStrike" kern="1200" baseline="0" dirty="0" smtClean="0">
                          <a:ln>
                            <a:noFill/>
                          </a:ln>
                          <a:solidFill>
                            <a:srgbClr val="000000"/>
                          </a:solidFill>
                          <a:effectLst/>
                          <a:latin typeface="+mn-lt"/>
                          <a:ea typeface="Calibri" panose="020F0502020204030204" pitchFamily="34" charset="0"/>
                          <a:cs typeface="Times New Roman" panose="02020603050405020304" pitchFamily="18" charset="0"/>
                        </a:rPr>
                        <a:t>ΟΧΙ </a:t>
                      </a:r>
                      <a:r>
                        <a:rPr lang="el-GR" sz="1800" b="0" i="0" u="none" strike="noStrike" kern="1200" baseline="0" dirty="0">
                          <a:ln>
                            <a:noFill/>
                          </a:ln>
                          <a:solidFill>
                            <a:srgbClr val="000000"/>
                          </a:solidFill>
                          <a:effectLst/>
                          <a:latin typeface="+mn-lt"/>
                          <a:ea typeface="Calibri" panose="020F0502020204030204" pitchFamily="34" charset="0"/>
                          <a:cs typeface="Times New Roman" panose="02020603050405020304" pitchFamily="18" charset="0"/>
                        </a:rPr>
                        <a:t>ΚΛΗΡΟΝΟΜΙΑ</a:t>
                      </a:r>
                      <a:endParaRPr lang="el-GR" sz="1800" b="0" i="0" u="none" strike="noStrike" dirty="0">
                        <a:effectLst/>
                        <a:latin typeface="+mn-lt"/>
                      </a:endParaRPr>
                    </a:p>
                  </a:txBody>
                  <a:tcPr marL="25400" marR="25400" marT="9525" marB="0"/>
                </a:tc>
              </a:tr>
            </a:tbl>
          </a:graphicData>
        </a:graphic>
      </p:graphicFrame>
    </p:spTree>
    <p:extLst>
      <p:ext uri="{BB962C8B-B14F-4D97-AF65-F5344CB8AC3E}">
        <p14:creationId xmlns:p14="http://schemas.microsoft.com/office/powerpoint/2010/main" val="1824999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4716016" y="1639107"/>
            <a:ext cx="3816424" cy="4454189"/>
          </a:xfrm>
        </p:spPr>
        <p:txBody>
          <a:bodyPr>
            <a:noAutofit/>
          </a:bodyPr>
          <a:lstStyle/>
          <a:p>
            <a:pPr>
              <a:spcBef>
                <a:spcPts val="1200"/>
              </a:spcBef>
            </a:pPr>
            <a:r>
              <a:rPr lang="el-GR" sz="1800" b="1" dirty="0"/>
              <a:t>Εισαγωγικό Σημείωμα της ΕΒΕ</a:t>
            </a:r>
          </a:p>
          <a:p>
            <a:pPr>
              <a:spcBef>
                <a:spcPts val="1200"/>
              </a:spcBef>
            </a:pPr>
            <a:r>
              <a:rPr lang="el-GR" sz="1800" dirty="0" smtClean="0"/>
              <a:t>Το </a:t>
            </a:r>
            <a:r>
              <a:rPr lang="el-GR" sz="1800" dirty="0"/>
              <a:t>βιβλίο προέρχεται από την περίοδο του Ξέρξη Α’ (486-65 π.Χ. εβρ. </a:t>
            </a:r>
            <a:r>
              <a:rPr lang="el-GR" sz="1800" dirty="0" err="1"/>
              <a:t>Αχασβερός</a:t>
            </a:r>
            <a:r>
              <a:rPr lang="el-GR" sz="1800" dirty="0"/>
              <a:t>,) και έχει αρκετές περσικές λέξεις . Σύμφωνα  με τα ιστορικά δεδομένα η γυναίκα του  ήταν η </a:t>
            </a:r>
            <a:r>
              <a:rPr lang="el-GR" sz="1800" dirty="0" err="1"/>
              <a:t>Άμεστρις</a:t>
            </a:r>
            <a:r>
              <a:rPr lang="el-GR" sz="1800" dirty="0"/>
              <a:t>.</a:t>
            </a:r>
          </a:p>
          <a:p>
            <a:pPr>
              <a:spcBef>
                <a:spcPts val="1200"/>
              </a:spcBef>
            </a:pPr>
            <a:r>
              <a:rPr lang="el-GR" sz="1800" dirty="0" smtClean="0"/>
              <a:t>Κατά </a:t>
            </a:r>
            <a:r>
              <a:rPr lang="el-GR" sz="1800" dirty="0"/>
              <a:t>το Μεσαίωνα η </a:t>
            </a:r>
            <a:r>
              <a:rPr lang="el-GR" sz="1800" dirty="0" err="1"/>
              <a:t>Εσθήρ</a:t>
            </a:r>
            <a:r>
              <a:rPr lang="el-GR" sz="1800" dirty="0"/>
              <a:t> έγινε μοντέλο της βασίλισσας για την οποία ίσχυε το μότο  </a:t>
            </a:r>
            <a:r>
              <a:rPr lang="el-GR" sz="1800" dirty="0" err="1"/>
              <a:t>consors</a:t>
            </a:r>
            <a:r>
              <a:rPr lang="el-GR" sz="1800" dirty="0"/>
              <a:t> </a:t>
            </a:r>
            <a:r>
              <a:rPr lang="el-GR" sz="1800" dirty="0" err="1"/>
              <a:t>regnis</a:t>
            </a:r>
            <a:r>
              <a:rPr lang="el-GR" sz="1800" dirty="0"/>
              <a:t> </a:t>
            </a:r>
            <a:r>
              <a:rPr lang="el-GR" sz="1800" dirty="0" err="1"/>
              <a:t>nostri</a:t>
            </a:r>
            <a:r>
              <a:rPr lang="el-GR" sz="1800" dirty="0"/>
              <a:t> </a:t>
            </a:r>
            <a:r>
              <a:rPr lang="el-GR" sz="1800" dirty="0" err="1"/>
              <a:t>Ester</a:t>
            </a:r>
            <a:r>
              <a:rPr lang="el-GR" sz="1800" dirty="0"/>
              <a:t> („</a:t>
            </a:r>
            <a:r>
              <a:rPr lang="el-GR" sz="1800" dirty="0" err="1"/>
              <a:t>Partnerin</a:t>
            </a:r>
            <a:r>
              <a:rPr lang="el-GR" sz="1800" dirty="0"/>
              <a:t> </a:t>
            </a:r>
            <a:r>
              <a:rPr lang="el-GR" sz="1800" dirty="0" err="1"/>
              <a:t>der</a:t>
            </a:r>
            <a:r>
              <a:rPr lang="el-GR" sz="1800" dirty="0"/>
              <a:t> </a:t>
            </a:r>
            <a:r>
              <a:rPr lang="el-GR" sz="1800" dirty="0" err="1"/>
              <a:t>Herrschaft</a:t>
            </a:r>
            <a:r>
              <a:rPr lang="el-GR" sz="1800" dirty="0"/>
              <a:t>, </a:t>
            </a:r>
            <a:r>
              <a:rPr lang="el-GR" sz="1800" dirty="0" err="1"/>
              <a:t>unsere</a:t>
            </a:r>
            <a:r>
              <a:rPr lang="el-GR" sz="1800" dirty="0"/>
              <a:t> </a:t>
            </a:r>
            <a:r>
              <a:rPr lang="el-GR" sz="1800" dirty="0" err="1"/>
              <a:t>Ester</a:t>
            </a:r>
            <a:r>
              <a:rPr lang="el-GR" sz="1800" dirty="0"/>
              <a:t>").</a:t>
            </a:r>
          </a:p>
        </p:txBody>
      </p:sp>
      <p:sp>
        <p:nvSpPr>
          <p:cNvPr id="6" name="Τίτλος 5"/>
          <p:cNvSpPr>
            <a:spLocks noGrp="1"/>
          </p:cNvSpPr>
          <p:nvPr>
            <p:ph type="title"/>
          </p:nvPr>
        </p:nvSpPr>
        <p:spPr/>
        <p:txBody>
          <a:bodyPr/>
          <a:lstStyle/>
          <a:p>
            <a:r>
              <a:rPr lang="el-GR" dirty="0"/>
              <a:t>Β. </a:t>
            </a:r>
            <a:r>
              <a:rPr lang="el-GR" dirty="0" err="1"/>
              <a:t>Εσθήρ</a:t>
            </a:r>
            <a:endParaRPr lang="el-G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40" y="1639107"/>
            <a:ext cx="38893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80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Εσθήρ</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i="1" dirty="0">
                <a:latin typeface="Calibri" panose="020F0502020204030204" pitchFamily="34" charset="0"/>
              </a:rPr>
              <a:t>Το βιβλίο "</a:t>
            </a:r>
            <a:r>
              <a:rPr lang="el-GR" altLang="el-GR" sz="1800" i="1" dirty="0" err="1">
                <a:latin typeface="Calibri" panose="020F0502020204030204" pitchFamily="34" charset="0"/>
              </a:rPr>
              <a:t>Εοθήρ</a:t>
            </a:r>
            <a:r>
              <a:rPr lang="el-GR" altLang="el-GR" sz="1800" i="1" dirty="0">
                <a:latin typeface="Calibri" panose="020F0502020204030204" pitchFamily="34" charset="0"/>
              </a:rPr>
              <a:t>" τιτλοφορείται με το όνομα της κεντρικής </a:t>
            </a:r>
            <a:r>
              <a:rPr lang="el-GR" altLang="el-GR" sz="1800" i="1" dirty="0" err="1">
                <a:latin typeface="Calibri" panose="020F0502020204030204" pitchFamily="34" charset="0"/>
              </a:rPr>
              <a:t>ηρωίδας</a:t>
            </a:r>
            <a:r>
              <a:rPr lang="el-GR" altLang="el-GR" sz="1800" i="1" dirty="0">
                <a:latin typeface="Calibri" panose="020F0502020204030204" pitchFamily="34" charset="0"/>
              </a:rPr>
              <a:t> του, μιας νεαρής Ιουδαίας, η οποία ως σύζυγος του βασιλιά των Περσών έσωσε τους συμπατριώτες της. Το κείμενο του έργου σώζεται σε δύο βασικές παραλλαγές- μία γραμμένη πρωτότυπα στα εβραϊκά και μια εκτενέστερη στα ελληνικά που μαρτυρείται από την ελληνική μετάφραση των Ο’. Κατατάσσεται στα Ιστορικά Βιβλία της Παλαιός Διαθήκης, ενώ στην Εβραϊκή Βίβλο στην τρίτη ομάδα των βιβλίων, τα </a:t>
            </a:r>
            <a:r>
              <a:rPr lang="el-GR" altLang="el-GR" sz="1800" i="1" dirty="0" err="1">
                <a:latin typeface="Calibri" panose="020F0502020204030204" pitchFamily="34" charset="0"/>
              </a:rPr>
              <a:t>Αγιόγραφα</a:t>
            </a:r>
            <a:r>
              <a:rPr lang="el-GR" altLang="el-GR" sz="1800" i="1" dirty="0">
                <a:latin typeface="Calibri" panose="020F0502020204030204" pitchFamily="34" charset="0"/>
              </a:rPr>
              <a:t>. </a:t>
            </a:r>
          </a:p>
          <a:p>
            <a:pPr marL="0" indent="0">
              <a:buNone/>
            </a:pPr>
            <a:r>
              <a:rPr lang="el-GR" altLang="el-GR" sz="1800" i="1" dirty="0">
                <a:latin typeface="Calibri" panose="020F0502020204030204" pitchFamily="34" charset="0"/>
              </a:rPr>
              <a:t>Θέμα του βιβλίου αποτελεί η σωτηρία των Ιουδαίων της Περσίας από την επιβολή των εχθρών τους με την παρέμβαση στο βασιλιά των Περσών της συζύγου του </a:t>
            </a:r>
            <a:r>
              <a:rPr lang="el-GR" altLang="el-GR" sz="1800" i="1" dirty="0" err="1">
                <a:latin typeface="Calibri" panose="020F0502020204030204" pitchFamily="34" charset="0"/>
              </a:rPr>
              <a:t>Εοθήρ</a:t>
            </a:r>
            <a:r>
              <a:rPr lang="el-GR" altLang="el-GR" sz="1800" i="1" dirty="0">
                <a:latin typeface="Calibri" panose="020F0502020204030204" pitchFamily="34" charset="0"/>
              </a:rPr>
              <a:t>. Ο ανώτατος αξιωματούχος Αμάν σχεδιάζει να εξολοθρεύσει τους Ιουδαίους και κατορθώνει, μάλιστα, να πάρει τη σχετική άδεια από το βασιλιά. Η </a:t>
            </a:r>
            <a:r>
              <a:rPr lang="el-GR" altLang="el-GR" sz="1800" i="1" dirty="0" err="1">
                <a:latin typeface="Calibri" panose="020F0502020204030204" pitchFamily="34" charset="0"/>
              </a:rPr>
              <a:t>Εσθήρ</a:t>
            </a:r>
            <a:r>
              <a:rPr lang="el-GR" altLang="el-GR" sz="1800" i="1" dirty="0">
                <a:latin typeface="Calibri" panose="020F0502020204030204" pitchFamily="34" charset="0"/>
              </a:rPr>
              <a:t>, καθοδηγούμενη από το θείο της </a:t>
            </a:r>
            <a:r>
              <a:rPr lang="el-GR" altLang="el-GR" sz="1800" i="1" dirty="0" err="1">
                <a:latin typeface="Calibri" panose="020F0502020204030204" pitchFamily="34" charset="0"/>
              </a:rPr>
              <a:t>Μαρδοχαίο</a:t>
            </a:r>
            <a:r>
              <a:rPr lang="el-GR" altLang="el-GR" sz="1800" i="1" dirty="0">
                <a:latin typeface="Calibri" panose="020F0502020204030204" pitchFamily="34" charset="0"/>
              </a:rPr>
              <a:t>, πετυχαίνει τελικά να ανατρέψει πλήρως το σχέδιο του Αμάν. Ο ίδιος οδηγείται στην αγχόνη και οι Ιουδαίοι εκδικούνται σκληρό, </a:t>
            </a:r>
            <a:r>
              <a:rPr lang="el-GR" altLang="el-GR" sz="1800" b="1" i="1" dirty="0">
                <a:latin typeface="Calibri" panose="020F0502020204030204" pitchFamily="34" charset="0"/>
              </a:rPr>
              <a:t>φονεύοντας χιλιάδες εχθρούς τους. Σε ανάμνηση του γεγονότος αυτού θεσπίστηκε η γιορτή των </a:t>
            </a:r>
            <a:r>
              <a:rPr lang="el-GR" altLang="el-GR" sz="1800" b="1" i="1" dirty="0" err="1">
                <a:latin typeface="Calibri" panose="020F0502020204030204" pitchFamily="34" charset="0"/>
              </a:rPr>
              <a:t>Πουρίμ</a:t>
            </a:r>
            <a:r>
              <a:rPr lang="el-GR" altLang="el-GR" sz="1800" b="1" i="1" dirty="0">
                <a:latin typeface="Calibri" panose="020F0502020204030204" pitchFamily="34" charset="0"/>
              </a:rPr>
              <a:t>-Κλήρων</a:t>
            </a:r>
            <a:r>
              <a:rPr lang="el-GR" altLang="el-GR" sz="1800" b="1" i="1" dirty="0" smtClean="0">
                <a:latin typeface="Calibri" panose="020F0502020204030204" pitchFamily="34" charset="0"/>
              </a:rPr>
              <a:t>.</a:t>
            </a:r>
            <a:endParaRPr lang="el-GR" altLang="el-GR" sz="1800" b="1" i="1" dirty="0">
              <a:latin typeface="Calibri" panose="020F0502020204030204" pitchFamily="34" charset="0"/>
            </a:endParaRPr>
          </a:p>
        </p:txBody>
      </p:sp>
    </p:spTree>
    <p:extLst>
      <p:ext uri="{BB962C8B-B14F-4D97-AF65-F5344CB8AC3E}">
        <p14:creationId xmlns:p14="http://schemas.microsoft.com/office/powerpoint/2010/main" val="1684042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Εσθήρ</a:t>
            </a:r>
            <a:r>
              <a:rPr lang="el-GR" dirty="0" smtClean="0"/>
              <a:t>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smtClean="0">
                <a:latin typeface="Calibri" panose="020F0502020204030204" pitchFamily="34" charset="0"/>
              </a:rPr>
              <a:t>Ο </a:t>
            </a:r>
            <a:r>
              <a:rPr lang="el-GR" altLang="el-GR" sz="1800" i="1" dirty="0">
                <a:latin typeface="Calibri" panose="020F0502020204030204" pitchFamily="34" charset="0"/>
              </a:rPr>
              <a:t>δραματικός τρόπος της περιγραφής των γεγονότων, που συχνά φτάνει μέχρι την υπερβολή, οφείλεται στο λογοτεχνικό χαρακτήρα του έργου και στο πνεύμα της εποχής. Ο συγγραφέας, αντλώντας στοιχείο από τη λαϊκή εθνική παράδοση, περιγράφει τις περιπέτειες των Ιουδαίων της διασποράς. Παρά το έντονα εθνικιστικό πνεύμα όμως, στην αφήγηση υπόκειται η βασική θεολογική θέση ότι η πρόνοια του Θεού είναι αυτή που κινεί τα νήματα της ιστορίας. Οι ήρωες του έργου θέτουν με εμπιστοσύνη τον εαυτό τους στην υπηρεσία του Θεού, ο οποίος πραγματοποιεί το σχέδιο του, ακόμη και όταν τα όργανο του δείχνουν αδυναμία (</a:t>
            </a:r>
            <a:r>
              <a:rPr lang="el-GR" altLang="el-GR" sz="1800" i="1" dirty="0" err="1">
                <a:latin typeface="Calibri" panose="020F0502020204030204" pitchFamily="34" charset="0"/>
              </a:rPr>
              <a:t>πρβλ</a:t>
            </a:r>
            <a:r>
              <a:rPr lang="el-GR" altLang="el-GR" sz="1800" i="1" dirty="0">
                <a:latin typeface="Calibri" panose="020F0502020204030204" pitchFamily="34" charset="0"/>
              </a:rPr>
              <a:t>. 4,73-74). Με τις προσθήκες του (ελληνικού κειμένου, που δένουν λειτουργικό, με την υπόλοιπη αφήγηση, το έργο εμπλουτίζεται με θρησκευτικά στοιχεία και αποκτά έναν περισσότερο πνευματικό </a:t>
            </a:r>
            <a:r>
              <a:rPr lang="el-GR" altLang="el-GR" sz="1800" i="1" dirty="0" err="1">
                <a:latin typeface="Calibri" panose="020F0502020204030204" pitchFamily="34" charset="0"/>
              </a:rPr>
              <a:t>χαρακτήρ</a:t>
            </a:r>
            <a:r>
              <a:rPr lang="en-US" altLang="el-GR" sz="1800" i="1" dirty="0">
                <a:latin typeface="Calibri" panose="020F0502020204030204" pitchFamily="34" charset="0"/>
              </a:rPr>
              <a:t>a.</a:t>
            </a:r>
            <a:endParaRPr lang="el-GR" sz="1800" dirty="0"/>
          </a:p>
        </p:txBody>
      </p:sp>
    </p:spTree>
    <p:extLst>
      <p:ext uri="{BB962C8B-B14F-4D97-AF65-F5344CB8AC3E}">
        <p14:creationId xmlns:p14="http://schemas.microsoft.com/office/powerpoint/2010/main" val="1218174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Εσθήρ</a:t>
            </a:r>
            <a:r>
              <a:rPr lang="el-GR" dirty="0" smtClean="0"/>
              <a:t> [3]</a:t>
            </a:r>
            <a:endParaRPr lang="el-GR" dirty="0"/>
          </a:p>
        </p:txBody>
      </p:sp>
      <p:sp>
        <p:nvSpPr>
          <p:cNvPr id="5" name="Θέση περιεχομένου 4"/>
          <p:cNvSpPr>
            <a:spLocks noGrp="1"/>
          </p:cNvSpPr>
          <p:nvPr>
            <p:ph idx="1"/>
          </p:nvPr>
        </p:nvSpPr>
        <p:spPr>
          <a:xfrm>
            <a:off x="469779" y="1484784"/>
            <a:ext cx="8229600" cy="4525963"/>
          </a:xfrm>
        </p:spPr>
        <p:txBody>
          <a:bodyPr>
            <a:noAutofit/>
          </a:bodyPr>
          <a:lstStyle/>
          <a:p>
            <a:pPr fontAlgn="auto">
              <a:spcBef>
                <a:spcPts val="0"/>
              </a:spcBef>
              <a:buFont typeface="+mj-lt"/>
              <a:buAutoNum type="arabicPeriod"/>
              <a:defRPr/>
            </a:pPr>
            <a:r>
              <a:rPr lang="el-GR" sz="1800" dirty="0" smtClean="0"/>
              <a:t>Η </a:t>
            </a:r>
            <a:r>
              <a:rPr lang="el-GR" sz="1800" dirty="0" err="1"/>
              <a:t>Εσθήρ</a:t>
            </a:r>
            <a:r>
              <a:rPr lang="el-GR" sz="1800" dirty="0"/>
              <a:t> γίνεται βασίλισσα στην αλλοδαπή, όπως παλιότερα ο Ιωσήφ στην Αίγυπτο: 1,1-2,23 («Πτώση» της </a:t>
            </a:r>
            <a:r>
              <a:rPr lang="el-GR" sz="1800" dirty="0" err="1"/>
              <a:t>Άστιν</a:t>
            </a:r>
            <a:r>
              <a:rPr lang="el-GR" sz="1800" dirty="0"/>
              <a:t> που δεν ενδίδει στις ορέξεις του μεθυσμένου βασιλιά συζύγου- «κυρίου» και έτσι με την </a:t>
            </a:r>
            <a:r>
              <a:rPr lang="el-GR" sz="1800" dirty="0" err="1"/>
              <a:t>αντισεξιστική</a:t>
            </a:r>
            <a:r>
              <a:rPr lang="el-GR" sz="1800" dirty="0"/>
              <a:t> στάση της διαταράσσει την «τάξη του βασιλείου», αφού θα γίνει παράδειγμα επανάστασης για τις άλλες γυναίκες</a:t>
            </a:r>
            <a:r>
              <a:rPr lang="el-GR" sz="1800" dirty="0" smtClean="0"/>
              <a:t>)</a:t>
            </a:r>
          </a:p>
          <a:p>
            <a:pPr marL="0" indent="0" algn="just" fontAlgn="auto">
              <a:spcBef>
                <a:spcPts val="0"/>
              </a:spcBef>
              <a:buNone/>
              <a:defRPr/>
            </a:pPr>
            <a:r>
              <a:rPr lang="el-GR" sz="1800" b="1" dirty="0" smtClean="0"/>
              <a:t>ΒΙΑ ΕΝΑΝΤΙΟΝ ΤΩΝ ΓΥΝΑΙΚΩΝ                                                              </a:t>
            </a:r>
          </a:p>
          <a:p>
            <a:pPr fontAlgn="auto">
              <a:spcBef>
                <a:spcPts val="0"/>
              </a:spcBef>
              <a:buFont typeface="+mj-lt"/>
              <a:buAutoNum type="arabicPeriod" startAt="2"/>
              <a:defRPr/>
            </a:pPr>
            <a:r>
              <a:rPr lang="el-GR" sz="1800" dirty="0" smtClean="0"/>
              <a:t>Ο </a:t>
            </a:r>
            <a:r>
              <a:rPr lang="el-GR" sz="1800" dirty="0" err="1"/>
              <a:t>Αμαληκίτης</a:t>
            </a:r>
            <a:r>
              <a:rPr lang="el-GR" sz="1800" dirty="0"/>
              <a:t> </a:t>
            </a:r>
            <a:r>
              <a:rPr lang="el-GR" sz="1800" i="1" dirty="0"/>
              <a:t>βεζίρης</a:t>
            </a:r>
            <a:r>
              <a:rPr lang="el-GR" sz="1800" dirty="0"/>
              <a:t> Αμάν σχεδιάζει τον αφανισμό των Ιουδαίων αφού ο </a:t>
            </a:r>
            <a:r>
              <a:rPr lang="el-GR" sz="1800" dirty="0" err="1"/>
              <a:t>Μαρδοχαίος</a:t>
            </a:r>
            <a:r>
              <a:rPr lang="el-GR" sz="1800" dirty="0"/>
              <a:t> δεν τον προσκυνά ακολουθώντας το παράδειγμα του </a:t>
            </a:r>
            <a:r>
              <a:rPr lang="el-GR" sz="1800" b="1" dirty="0" smtClean="0"/>
              <a:t>Δανιήλ-ΑΝΤΙΣΗΜΙΤΙΣΜΟΣ</a:t>
            </a:r>
            <a:r>
              <a:rPr lang="el-GR" sz="1800" b="1" dirty="0"/>
              <a:t>:                                        </a:t>
            </a:r>
          </a:p>
          <a:p>
            <a:pPr marL="0" indent="0" fontAlgn="auto">
              <a:spcBef>
                <a:spcPts val="0"/>
              </a:spcBef>
              <a:buNone/>
              <a:defRPr/>
            </a:pPr>
            <a:r>
              <a:rPr lang="el-GR" sz="1800" i="1" dirty="0"/>
              <a:t>	2α. Το διάταγμα του βασιλιά κατά των Ιουδαίων (μετά το 3,13): Β, 1-13 	2β. Η προσευχή του </a:t>
            </a:r>
            <a:r>
              <a:rPr lang="el-GR" sz="1800" i="1" dirty="0" err="1"/>
              <a:t>Μαρδοχαίου</a:t>
            </a:r>
            <a:r>
              <a:rPr lang="el-GR" sz="1800" i="1" dirty="0"/>
              <a:t> (μετά το 4,17): Γ, 1-9 </a:t>
            </a:r>
          </a:p>
          <a:p>
            <a:pPr marL="0" indent="0" fontAlgn="auto">
              <a:spcBef>
                <a:spcPts val="0"/>
              </a:spcBef>
              <a:buNone/>
              <a:defRPr/>
            </a:pPr>
            <a:r>
              <a:rPr lang="el-GR" sz="1800" i="1" dirty="0"/>
              <a:t>	2γ. Η προσευχή της </a:t>
            </a:r>
            <a:r>
              <a:rPr lang="el-GR" sz="1800" i="1" dirty="0" err="1"/>
              <a:t>Εσθήρ</a:t>
            </a:r>
            <a:r>
              <a:rPr lang="el-GR" sz="1800" i="1" dirty="0"/>
              <a:t>:  Γ, 10-24 25. </a:t>
            </a:r>
          </a:p>
          <a:p>
            <a:pPr marL="0" indent="0" fontAlgn="auto">
              <a:spcBef>
                <a:spcPts val="0"/>
              </a:spcBef>
              <a:buNone/>
              <a:defRPr/>
            </a:pPr>
            <a:r>
              <a:rPr lang="el-GR" sz="1800" i="1" dirty="0"/>
              <a:t>	2δ. Η παρουσίαση της </a:t>
            </a:r>
            <a:r>
              <a:rPr lang="el-GR" sz="1800" i="1" dirty="0" err="1"/>
              <a:t>Εσθήρ</a:t>
            </a:r>
            <a:r>
              <a:rPr lang="el-GR" sz="1800" i="1" dirty="0"/>
              <a:t> στο βασιλιά (μετά το 5,1 &amp; 5,2):  Δ, 1-6· 	Δ, 7-8</a:t>
            </a:r>
          </a:p>
          <a:p>
            <a:pPr fontAlgn="auto">
              <a:spcBef>
                <a:spcPts val="0"/>
              </a:spcBef>
              <a:buFont typeface="+mj-lt"/>
              <a:buAutoNum type="arabicPeriod" startAt="3"/>
              <a:defRPr/>
            </a:pPr>
            <a:r>
              <a:rPr lang="el-GR" sz="1800" dirty="0" smtClean="0"/>
              <a:t>Το </a:t>
            </a:r>
            <a:r>
              <a:rPr lang="el-GR" sz="1800" dirty="0"/>
              <a:t>σχέδιο του Αμάν ναυαγεί:                                                       </a:t>
            </a:r>
            <a:r>
              <a:rPr lang="el-GR" sz="1800" dirty="0" smtClean="0"/>
              <a:t>         6,1-7,10</a:t>
            </a:r>
            <a:endParaRPr lang="el-GR" sz="1800" dirty="0"/>
          </a:p>
          <a:p>
            <a:pPr>
              <a:spcBef>
                <a:spcPts val="0"/>
              </a:spcBef>
              <a:buFont typeface="+mj-lt"/>
              <a:buAutoNum type="arabicPeriod" startAt="3"/>
              <a:defRPr/>
            </a:pPr>
            <a:r>
              <a:rPr lang="el-GR" sz="1800" dirty="0"/>
              <a:t>Οι Ιουδαίοι εκδικούνται τους εχθρούς τους:   		8,1-10,3                                     </a:t>
            </a:r>
          </a:p>
          <a:p>
            <a:pPr marL="0" indent="0" fontAlgn="auto">
              <a:spcBef>
                <a:spcPts val="0"/>
              </a:spcBef>
              <a:buNone/>
              <a:defRPr/>
            </a:pPr>
            <a:r>
              <a:rPr lang="el-GR" sz="1800" i="1" dirty="0"/>
              <a:t>	4α. Το διάταγμα του βασιλιά υπέρ των Ιουδαίων </a:t>
            </a:r>
            <a:r>
              <a:rPr lang="el-GR" sz="1800" i="1" dirty="0" smtClean="0"/>
              <a:t>	       (μετά </a:t>
            </a:r>
            <a:r>
              <a:rPr lang="el-GR" sz="1800" i="1" dirty="0"/>
              <a:t>το 8,12):   Ε, 1-2· </a:t>
            </a:r>
          </a:p>
          <a:p>
            <a:pPr marL="0" indent="0" fontAlgn="auto">
              <a:spcBef>
                <a:spcPts val="0"/>
              </a:spcBef>
              <a:buNone/>
              <a:defRPr/>
            </a:pPr>
            <a:r>
              <a:rPr lang="el-GR" sz="1800" i="1" dirty="0"/>
              <a:t>	4β. Η ερμηνεία του ονείρου του </a:t>
            </a:r>
            <a:r>
              <a:rPr lang="el-GR" sz="1800" i="1" dirty="0" err="1"/>
              <a:t>Μαρδοχαίου</a:t>
            </a:r>
            <a:r>
              <a:rPr lang="el-GR" sz="1800" i="1" dirty="0"/>
              <a:t> </a:t>
            </a:r>
            <a:r>
              <a:rPr lang="el-GR" sz="1800" i="1" dirty="0" smtClean="0"/>
              <a:t>	       (</a:t>
            </a:r>
            <a:r>
              <a:rPr lang="el-GR" sz="1800" i="1" dirty="0"/>
              <a:t>μετά το 10,3</a:t>
            </a:r>
            <a:r>
              <a:rPr lang="el-GR" sz="1800" i="1" dirty="0" smtClean="0"/>
              <a:t>):  ΣΤ</a:t>
            </a:r>
            <a:r>
              <a:rPr lang="el-GR" sz="1800" i="1" dirty="0"/>
              <a:t>, </a:t>
            </a:r>
            <a:r>
              <a:rPr lang="el-GR" sz="1800" i="1" dirty="0" smtClean="0"/>
              <a:t>1-11 </a:t>
            </a:r>
            <a:endParaRPr lang="el-GR" sz="1800" i="1" dirty="0"/>
          </a:p>
        </p:txBody>
      </p:sp>
    </p:spTree>
    <p:extLst>
      <p:ext uri="{BB962C8B-B14F-4D97-AF65-F5344CB8AC3E}">
        <p14:creationId xmlns:p14="http://schemas.microsoft.com/office/powerpoint/2010/main" val="1510375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Πως εξηγείται ή/και μετασχηματίζεται η βία και το αίμα;</a:t>
            </a:r>
            <a:endParaRPr lang="el-GR" dirty="0"/>
          </a:p>
        </p:txBody>
      </p:sp>
      <p:sp>
        <p:nvSpPr>
          <p:cNvPr id="5" name="Θέση περιεχομένου 4"/>
          <p:cNvSpPr>
            <a:spLocks noGrp="1"/>
          </p:cNvSpPr>
          <p:nvPr>
            <p:ph idx="1"/>
          </p:nvPr>
        </p:nvSpPr>
        <p:spPr>
          <a:xfrm>
            <a:off x="464156" y="1783357"/>
            <a:ext cx="8229600" cy="4525963"/>
          </a:xfrm>
        </p:spPr>
        <p:txBody>
          <a:bodyPr>
            <a:noAutofit/>
          </a:bodyPr>
          <a:lstStyle/>
          <a:p>
            <a:pPr marL="0" indent="0" fontAlgn="auto">
              <a:spcAft>
                <a:spcPts val="0"/>
              </a:spcAft>
              <a:buNone/>
              <a:defRPr/>
            </a:pPr>
            <a:r>
              <a:rPr lang="el-GR" sz="1800" b="1" i="1" dirty="0"/>
              <a:t>ΤΟ ΜΕΓΑΛΟ ΠΡΟΒΛΗΜΑ ΚΑΙ ΣΤΗΝ ΕΣΘΗΡ ΑΛΛΑ ΚΑΙ ΤΗΝ ΙΟΥΔΕΙΘ ΕΊΝΑΙ ΤΟ ΛΟΥΤΡΟ ΑΙΜΑΤΟΣ ΠΟΥ ΞΕΣΠΑ ΙΔΙΩΣ ΣΤΟ κεφ. 9 ΤΟΥ ΠΡΩΤΟΥ ΒΙΒΛΙΟΥ ΜΕ ΠΡΩΤΑΓΩΝΙΣΤΈΣ ΠΛΕΟΝ ΤΟΥΣ ΙΟΥΔΑΙΟΥΣ</a:t>
            </a:r>
            <a:r>
              <a:rPr lang="el-GR" sz="1800" i="1" dirty="0"/>
              <a:t>. Από κάποιους το κεφ. 9 θεωρείται ως </a:t>
            </a:r>
            <a:r>
              <a:rPr lang="el-GR" sz="1800" b="1" i="1" dirty="0"/>
              <a:t>μεταγενέστερη</a:t>
            </a:r>
            <a:r>
              <a:rPr lang="el-GR" sz="1800" i="1" dirty="0"/>
              <a:t> προσθήκη, καθώς αλλάζει το ύφος. Οι Ο΄ μετριάζουν τον μεγάλο αριθμό των δολοφονηθέντων. Δεν πρέπει να λησμονείται ότι το βιβλίο θεμελιώνει μια Γιορτή και η ερμηνεία των κεφ. του βρίσκεται σε </a:t>
            </a:r>
            <a:r>
              <a:rPr lang="el-GR" sz="1800" i="1" dirty="0" err="1"/>
              <a:t>διαδραστικότητα</a:t>
            </a:r>
            <a:r>
              <a:rPr lang="el-GR" sz="1800" i="1" dirty="0"/>
              <a:t> με αυτήν όπου βιώνονται ζωντανά (</a:t>
            </a:r>
            <a:r>
              <a:rPr lang="en-US" sz="1800" i="1" dirty="0"/>
              <a:t>live) </a:t>
            </a:r>
            <a:r>
              <a:rPr lang="el-GR" sz="1800" i="1" dirty="0"/>
              <a:t>τα γεγονότα.</a:t>
            </a:r>
          </a:p>
          <a:p>
            <a:pPr marL="0" indent="0" fontAlgn="auto">
              <a:spcAft>
                <a:spcPts val="0"/>
              </a:spcAft>
              <a:buNone/>
              <a:defRPr/>
            </a:pPr>
            <a:r>
              <a:rPr lang="el-GR" sz="1800" dirty="0"/>
              <a:t>Η χαρούμενη </a:t>
            </a:r>
            <a:r>
              <a:rPr lang="el-GR" sz="1800" i="1" dirty="0"/>
              <a:t>Γιορτή</a:t>
            </a:r>
            <a:r>
              <a:rPr lang="el-GR" sz="1800" dirty="0"/>
              <a:t> ονομάζεται </a:t>
            </a:r>
            <a:r>
              <a:rPr lang="el-GR" sz="1800" b="1" dirty="0" err="1"/>
              <a:t>Πουρίμ</a:t>
            </a:r>
            <a:r>
              <a:rPr lang="el-GR" sz="1800" b="1" dirty="0">
                <a:cs typeface="Arial" charset="0"/>
              </a:rPr>
              <a:t> </a:t>
            </a:r>
            <a:r>
              <a:rPr lang="el-GR" sz="1800" dirty="0">
                <a:cs typeface="Arial" charset="0"/>
              </a:rPr>
              <a:t>( </a:t>
            </a:r>
            <a:r>
              <a:rPr lang="he-IL" sz="1800" dirty="0">
                <a:cs typeface="Arial" charset="0"/>
              </a:rPr>
              <a:t>פּוּרִים</a:t>
            </a:r>
            <a:r>
              <a:rPr lang="el-GR" sz="1800" dirty="0">
                <a:cs typeface="Arial" charset="0"/>
              </a:rPr>
              <a:t> </a:t>
            </a:r>
            <a:r>
              <a:rPr lang="el-GR" sz="1800" i="1" dirty="0" err="1">
                <a:cs typeface="Arial" charset="0"/>
              </a:rPr>
              <a:t>Pûrîm</a:t>
            </a:r>
            <a:r>
              <a:rPr lang="el-GR" sz="1800" dirty="0">
                <a:cs typeface="Arial" charset="0"/>
              </a:rPr>
              <a:t> κλήροι). Πρόκειται για το ιουδαϊκό Καρναβάλι. </a:t>
            </a:r>
            <a:r>
              <a:rPr lang="el-GR" sz="1800" dirty="0"/>
              <a:t>Γιορτάζεται την 14</a:t>
            </a:r>
            <a:r>
              <a:rPr lang="el-GR" sz="1800" baseline="30000" dirty="0"/>
              <a:t>η</a:t>
            </a:r>
            <a:r>
              <a:rPr lang="el-GR" sz="1800" dirty="0"/>
              <a:t> μέρα του ανοιξιάτικου μήνα </a:t>
            </a:r>
            <a:r>
              <a:rPr lang="el-GR" sz="1800" dirty="0" err="1"/>
              <a:t>Άδαρ</a:t>
            </a:r>
            <a:r>
              <a:rPr lang="el-GR" sz="1800" dirty="0"/>
              <a:t> (φέτος 19-20.03). </a:t>
            </a:r>
            <a:r>
              <a:rPr lang="el-GR" sz="1800" i="1" dirty="0"/>
              <a:t>Κατά την ανάγνωση του βιβλίου </a:t>
            </a:r>
            <a:r>
              <a:rPr lang="el-GR" sz="1800" dirty="0">
                <a:cs typeface="Arial" charset="0"/>
              </a:rPr>
              <a:t>(</a:t>
            </a:r>
            <a:r>
              <a:rPr lang="el-GR" sz="1800" i="1" dirty="0" err="1">
                <a:cs typeface="Arial" charset="0"/>
              </a:rPr>
              <a:t>Megillat</a:t>
            </a:r>
            <a:r>
              <a:rPr lang="el-GR" sz="1800" i="1" dirty="0">
                <a:cs typeface="Arial" charset="0"/>
              </a:rPr>
              <a:t> </a:t>
            </a:r>
            <a:r>
              <a:rPr lang="el-GR" sz="1800" i="1" dirty="0" err="1">
                <a:cs typeface="Arial" charset="0"/>
              </a:rPr>
              <a:t>Esther</a:t>
            </a:r>
            <a:r>
              <a:rPr lang="el-GR" sz="1800" dirty="0">
                <a:cs typeface="Arial" charset="0"/>
              </a:rPr>
              <a:t>)</a:t>
            </a:r>
            <a:r>
              <a:rPr lang="el-GR" sz="1800" i="1" dirty="0"/>
              <a:t> όταν ακούγεται </a:t>
            </a:r>
            <a:r>
              <a:rPr lang="el-GR" sz="1800" b="1" i="1" dirty="0"/>
              <a:t>το όνομα </a:t>
            </a:r>
            <a:r>
              <a:rPr lang="el-GR" sz="1800" b="1" i="1" dirty="0" err="1"/>
              <a:t>Άμαν</a:t>
            </a:r>
            <a:r>
              <a:rPr lang="el-GR" sz="1800" b="1" i="1" dirty="0"/>
              <a:t> </a:t>
            </a:r>
            <a:r>
              <a:rPr lang="el-GR" sz="1800" i="1" dirty="0"/>
              <a:t>(που ενσαρκώνει, όπως ο Ιούδας για τους χριστιανούς, οτιδήποτε εχθρικό) ιδίως στα κεφ. 8 και 9 δημιουργείται ένας εκκωφαντικός Θόρυβος με Στράκα-</a:t>
            </a:r>
            <a:r>
              <a:rPr lang="el-GR" sz="1800" i="1" dirty="0" err="1"/>
              <a:t>στρούκες</a:t>
            </a:r>
            <a:r>
              <a:rPr lang="el-GR" sz="1800" i="1" dirty="0"/>
              <a:t>. Με αυτό τον τρόπο εξολοθρεύεται το Κακό και η Επιθετικότητα που κρύβεται στον καθένα αλλά σε μια εορταστική ατμόσφαιρα και στο πλαίσιο </a:t>
            </a:r>
            <a:r>
              <a:rPr lang="el-GR" sz="1800" i="1" dirty="0" smtClean="0"/>
              <a:t>της Λειτουργίας.</a:t>
            </a:r>
            <a:endParaRPr lang="el-GR" sz="1800" b="1" dirty="0">
              <a:cs typeface="Arial" charset="0"/>
            </a:endParaRPr>
          </a:p>
        </p:txBody>
      </p:sp>
    </p:spTree>
    <p:extLst>
      <p:ext uri="{BB962C8B-B14F-4D97-AF65-F5344CB8AC3E}">
        <p14:creationId xmlns:p14="http://schemas.microsoft.com/office/powerpoint/2010/main" val="3763175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Πως εξηγείται ή/και μετασχηματίζεται η βία και το αίμα;</a:t>
            </a:r>
            <a:endParaRPr lang="el-GR" dirty="0"/>
          </a:p>
        </p:txBody>
      </p:sp>
      <p:sp>
        <p:nvSpPr>
          <p:cNvPr id="5" name="Θέση περιεχομένου 4"/>
          <p:cNvSpPr>
            <a:spLocks noGrp="1"/>
          </p:cNvSpPr>
          <p:nvPr>
            <p:ph idx="1"/>
          </p:nvPr>
        </p:nvSpPr>
        <p:spPr>
          <a:xfrm>
            <a:off x="464156" y="1783357"/>
            <a:ext cx="8229600" cy="4525963"/>
          </a:xfrm>
        </p:spPr>
        <p:txBody>
          <a:bodyPr>
            <a:noAutofit/>
          </a:bodyPr>
          <a:lstStyle/>
          <a:p>
            <a:pPr marL="0" indent="0" fontAlgn="auto">
              <a:spcAft>
                <a:spcPts val="0"/>
              </a:spcAft>
              <a:buNone/>
              <a:defRPr/>
            </a:pPr>
            <a:r>
              <a:rPr lang="el-GR" sz="1800" i="1" dirty="0" smtClean="0"/>
              <a:t>Επίσης </a:t>
            </a:r>
            <a:r>
              <a:rPr lang="el-GR" sz="1800" i="1" dirty="0"/>
              <a:t>η μελωδία κατά την ανάγνωση της </a:t>
            </a:r>
            <a:r>
              <a:rPr lang="el-GR" sz="1800" i="1" dirty="0" err="1"/>
              <a:t>Εσθήρ</a:t>
            </a:r>
            <a:r>
              <a:rPr lang="el-GR" sz="1800" i="1" dirty="0"/>
              <a:t> διαφοροποιείται ανάλογα με την αφήγηση.  Είναι πένθιμη (όπως και στα πένθιμα άσματα) όταν αποφασίζεται η εξολόθρευση του λαού και χαρμόσυνη στα αντίθετα. Η απαρίθμηση των δέκα γιων του </a:t>
            </a:r>
            <a:r>
              <a:rPr lang="el-GR" sz="1800" i="1" dirty="0" err="1"/>
              <a:t>Άμαν</a:t>
            </a:r>
            <a:r>
              <a:rPr lang="el-GR" sz="1800" i="1" dirty="0"/>
              <a:t> που τελικά κρέμονται ως συνεργοί του Κακού γίνεται με εξαιρετική ταχύτητα  (σε μια ανάσα) για να μην </a:t>
            </a:r>
            <a:r>
              <a:rPr lang="el-GR" sz="1800" i="1" dirty="0" err="1"/>
              <a:t>χαιρεκακήσει</a:t>
            </a:r>
            <a:r>
              <a:rPr lang="el-GR" sz="1800" i="1" dirty="0"/>
              <a:t> κάποιος με τα δεινά του άλλου. Το </a:t>
            </a:r>
            <a:r>
              <a:rPr lang="el-GR" sz="1800" i="1" dirty="0" err="1"/>
              <a:t>Ταλμούδ</a:t>
            </a:r>
            <a:r>
              <a:rPr lang="el-GR" sz="1800" i="1" dirty="0"/>
              <a:t> (</a:t>
            </a:r>
            <a:r>
              <a:rPr lang="en-US" sz="1800" i="1" dirty="0" err="1"/>
              <a:t>Massechet</a:t>
            </a:r>
            <a:r>
              <a:rPr lang="en-US" sz="1800" i="1" dirty="0"/>
              <a:t> Purim)</a:t>
            </a:r>
            <a:r>
              <a:rPr lang="el-GR" sz="1800" i="1" dirty="0"/>
              <a:t> διατάσσει μόνο αυτήν μέρα τόσο πολύ να μεθούν και μάλιστα με άκρατο οίνο αυτή την μέρα ώστε </a:t>
            </a:r>
            <a:r>
              <a:rPr lang="el-GR" sz="1800" b="1" i="1" dirty="0"/>
              <a:t>να μην ξεχωρίζουν τη φράση ευλογητός ο </a:t>
            </a:r>
            <a:r>
              <a:rPr lang="el-GR" sz="1800" b="1" i="1" dirty="0" err="1"/>
              <a:t>Μαρδοχαίος</a:t>
            </a:r>
            <a:r>
              <a:rPr lang="el-GR" sz="1800" b="1" i="1" dirty="0"/>
              <a:t> από το καταραμένος ο </a:t>
            </a:r>
            <a:r>
              <a:rPr lang="el-GR" sz="1800" b="1" i="1" dirty="0" err="1"/>
              <a:t>Άμαν</a:t>
            </a:r>
            <a:r>
              <a:rPr lang="el-GR" sz="1800" i="1" dirty="0"/>
              <a:t>. </a:t>
            </a:r>
          </a:p>
          <a:p>
            <a:pPr marL="0" indent="0" fontAlgn="auto">
              <a:spcAft>
                <a:spcPts val="0"/>
              </a:spcAft>
              <a:buNone/>
              <a:defRPr/>
            </a:pPr>
            <a:r>
              <a:rPr lang="el-GR" sz="1800" i="1" dirty="0">
                <a:cs typeface="Arial" charset="0"/>
              </a:rPr>
              <a:t>Αυτήν τη μέρα  επιβάλλεται επίσης η ανταλλαγή </a:t>
            </a:r>
            <a:r>
              <a:rPr lang="el-GR" sz="1800" b="1" i="1" dirty="0">
                <a:cs typeface="Arial" charset="0"/>
              </a:rPr>
              <a:t>δώρων</a:t>
            </a:r>
            <a:r>
              <a:rPr lang="el-GR" sz="1800" i="1" dirty="0">
                <a:cs typeface="Arial" charset="0"/>
              </a:rPr>
              <a:t> </a:t>
            </a:r>
            <a:r>
              <a:rPr lang="el-GR" sz="1800" dirty="0">
                <a:cs typeface="Arial" charset="0"/>
              </a:rPr>
              <a:t>(</a:t>
            </a:r>
            <a:r>
              <a:rPr lang="el-GR" sz="1800" dirty="0" err="1">
                <a:cs typeface="Arial" charset="0"/>
              </a:rPr>
              <a:t>Αποκ</a:t>
            </a:r>
            <a:r>
              <a:rPr lang="el-GR" sz="1800" dirty="0">
                <a:cs typeface="Arial" charset="0"/>
              </a:rPr>
              <a:t>. 11, 10) </a:t>
            </a:r>
            <a:r>
              <a:rPr lang="el-GR" sz="1800" i="1" dirty="0">
                <a:cs typeface="Arial" charset="0"/>
              </a:rPr>
              <a:t>αλλά και γενναιόδωρης φιλανθρωπίας στους έχοντες ανάγκη. Οι τελευταίοι δεν πρέπει να ευχαριστήσουν γι’ αυτό και τα δώρα αποστέλλονται ανώνυμα ώστε να μην δημιουργηθούν σχέσεις εξάρτησης.  </a:t>
            </a:r>
            <a:r>
              <a:rPr lang="el-GR" sz="1800" b="1" i="1" dirty="0">
                <a:cs typeface="Arial" charset="0"/>
              </a:rPr>
              <a:t>ΜΕ ΤΑ ΑΝΩΤΕΡΩ Η ΕΞΟΛΟΘΡΕΥΣΗ ΤΟΥ ΚΑΚΟΥ  ΜΕΤΑΣΧΗΜΑΤΙΖΕΤΑΙ ΣΕ  ΔΥΝΑΜΙΚΗ ΜΕΤΑΜΟΡΦΩΣΗΣ</a:t>
            </a:r>
            <a:endParaRPr lang="el-GR" sz="1800" b="1" dirty="0">
              <a:cs typeface="Arial" charset="0"/>
            </a:endParaRPr>
          </a:p>
        </p:txBody>
      </p:sp>
    </p:spTree>
    <p:extLst>
      <p:ext uri="{BB962C8B-B14F-4D97-AF65-F5344CB8AC3E}">
        <p14:creationId xmlns:p14="http://schemas.microsoft.com/office/powerpoint/2010/main" val="4201130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latin typeface="Calibri" panose="020F0502020204030204" pitchFamily="34" charset="0"/>
              </a:rPr>
              <a:t>Ά-</a:t>
            </a:r>
            <a:r>
              <a:rPr lang="el-GR" altLang="el-GR" dirty="0" err="1" smtClean="0">
                <a:latin typeface="Calibri" panose="020F0502020204030204" pitchFamily="34" charset="0"/>
              </a:rPr>
              <a:t>θεο</a:t>
            </a:r>
            <a:r>
              <a:rPr lang="el-GR" altLang="el-GR" dirty="0" smtClean="0">
                <a:latin typeface="Calibri" panose="020F0502020204030204" pitchFamily="34" charset="0"/>
              </a:rPr>
              <a:t> κείμενο</a:t>
            </a:r>
            <a:r>
              <a:rPr lang="de-DE" altLang="el-GR" dirty="0" smtClean="0">
                <a:latin typeface="Calibri" panose="020F0502020204030204" pitchFamily="34" charset="0"/>
              </a:rPr>
              <a:t>?</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1800" dirty="0">
                <a:latin typeface="Calibri" panose="020F0502020204030204" pitchFamily="34" charset="0"/>
              </a:rPr>
              <a:t>Το συγκεκριμένο βιβλίο και μάλιστα στη σύντομη </a:t>
            </a:r>
            <a:r>
              <a:rPr lang="el-GR" altLang="el-GR" sz="1800" b="1" dirty="0">
                <a:latin typeface="Calibri" panose="020F0502020204030204" pitchFamily="34" charset="0"/>
              </a:rPr>
              <a:t>εβραϊκή εκδοχή του είναι το μόνο της Α.Γ. που </a:t>
            </a:r>
            <a:r>
              <a:rPr lang="el-GR" altLang="el-GR" sz="1800" dirty="0">
                <a:latin typeface="Calibri" panose="020F0502020204030204" pitchFamily="34" charset="0"/>
              </a:rPr>
              <a:t>δεν απαντά η λέξη Θεός! Γι’ αυτό οι </a:t>
            </a:r>
            <a:r>
              <a:rPr lang="el-GR" altLang="el-GR" sz="1800" dirty="0" err="1">
                <a:latin typeface="Calibri" panose="020F0502020204030204" pitchFamily="34" charset="0"/>
              </a:rPr>
              <a:t>Ραββίνοι</a:t>
            </a:r>
            <a:r>
              <a:rPr lang="el-GR" altLang="el-GR" sz="1800" dirty="0">
                <a:latin typeface="Calibri" panose="020F0502020204030204" pitchFamily="34" charset="0"/>
              </a:rPr>
              <a:t> είχαν διχογνωμία αν πρέπει να γίνει τελικά αποδεκτό στη Βίβλο. Το ίδιο συνέβαινε και με </a:t>
            </a:r>
            <a:r>
              <a:rPr lang="el-GR" altLang="el-GR" sz="1800" b="1" dirty="0">
                <a:latin typeface="Calibri" panose="020F0502020204030204" pitchFamily="34" charset="0"/>
              </a:rPr>
              <a:t>το Άσμα των Ασμάτων </a:t>
            </a:r>
            <a:r>
              <a:rPr lang="el-GR" altLang="el-GR" sz="1800" dirty="0">
                <a:latin typeface="Calibri" panose="020F0502020204030204" pitchFamily="34" charset="0"/>
              </a:rPr>
              <a:t>που αφηγείται την αγάπη, τον </a:t>
            </a:r>
            <a:r>
              <a:rPr lang="el-GR" altLang="el-GR" sz="1800" b="1" dirty="0">
                <a:latin typeface="Calibri" panose="020F0502020204030204" pitchFamily="34" charset="0"/>
              </a:rPr>
              <a:t>Εκκλησιαστή </a:t>
            </a:r>
            <a:r>
              <a:rPr lang="el-GR" altLang="el-GR" sz="1800" dirty="0">
                <a:latin typeface="Calibri" panose="020F0502020204030204" pitchFamily="34" charset="0"/>
              </a:rPr>
              <a:t>που σχεδόν αγνωστικιστικά και αρκετά πεσιμιστικά αποτυπώνει με ανάγλυφο τρόπο τους ανθρώπινους προβληματισμούς για την ύπαρξη του Θεού, </a:t>
            </a:r>
            <a:r>
              <a:rPr lang="el-GR" altLang="el-GR" sz="1800" b="1" dirty="0">
                <a:latin typeface="Calibri" panose="020F0502020204030204" pitchFamily="34" charset="0"/>
              </a:rPr>
              <a:t>τον Ιώβ </a:t>
            </a:r>
            <a:r>
              <a:rPr lang="el-GR" altLang="el-GR" sz="1800" dirty="0">
                <a:latin typeface="Calibri" panose="020F0502020204030204" pitchFamily="34" charset="0"/>
              </a:rPr>
              <a:t>όπου ο </a:t>
            </a:r>
            <a:r>
              <a:rPr lang="el-GR" altLang="el-GR" sz="1800" dirty="0" err="1">
                <a:latin typeface="Calibri" panose="020F0502020204030204" pitchFamily="34" charset="0"/>
              </a:rPr>
              <a:t>Σατάν</a:t>
            </a:r>
            <a:r>
              <a:rPr lang="el-GR" altLang="el-GR" sz="1800" dirty="0">
                <a:latin typeface="Calibri" panose="020F0502020204030204" pitchFamily="34" charset="0"/>
              </a:rPr>
              <a:t> αμφισβητεί την αυθεντία και την κρίση και τη δικαιοσύνη του Θεού. Τελικά τόλμησαν να το εντάξουν. Και όχι μόνο! Κατά το Σάββατο και τις Γιορτές παράλληλα με τα ακούσματα του ΝΟΜΟΥ/της </a:t>
            </a:r>
            <a:r>
              <a:rPr lang="el-GR" altLang="el-GR" sz="1800" dirty="0" err="1">
                <a:latin typeface="Calibri" panose="020F0502020204030204" pitchFamily="34" charset="0"/>
              </a:rPr>
              <a:t>Τορά</a:t>
            </a:r>
            <a:r>
              <a:rPr lang="el-GR" altLang="el-GR" sz="1800" dirty="0">
                <a:latin typeface="Calibri" panose="020F0502020204030204" pitchFamily="34" charset="0"/>
              </a:rPr>
              <a:t> ακούγονται στη Συναγωγή </a:t>
            </a:r>
            <a:r>
              <a:rPr lang="el-GR" altLang="el-GR" sz="1800" b="1" i="1" dirty="0">
                <a:latin typeface="Calibri" panose="020F0502020204030204" pitchFamily="34" charset="0"/>
              </a:rPr>
              <a:t>και </a:t>
            </a:r>
            <a:r>
              <a:rPr lang="el-GR" altLang="el-GR" sz="1800" dirty="0">
                <a:latin typeface="Calibri" panose="020F0502020204030204" pitchFamily="34" charset="0"/>
              </a:rPr>
              <a:t>αποσπάσματα από τα ειλητάρια (</a:t>
            </a:r>
            <a:r>
              <a:rPr lang="el-GR" altLang="el-GR" sz="1800" dirty="0" err="1">
                <a:latin typeface="Calibri" panose="020F0502020204030204" pitchFamily="34" charset="0"/>
              </a:rPr>
              <a:t>Μεγιλώθ</a:t>
            </a:r>
            <a:r>
              <a:rPr lang="el-GR" altLang="el-GR" sz="1800" dirty="0">
                <a:latin typeface="Calibri" panose="020F0502020204030204" pitchFamily="34" charset="0"/>
              </a:rPr>
              <a:t>) όπου συχνά πρωταγωνιστούν γυναίκες που ενεργούν </a:t>
            </a:r>
            <a:r>
              <a:rPr lang="el-GR" altLang="el-GR" sz="1800" dirty="0" smtClean="0">
                <a:latin typeface="Calibri" panose="020F0502020204030204" pitchFamily="34" charset="0"/>
              </a:rPr>
              <a:t>ΤΥΠΙΚΑ παράνομα/αντισυμβατικά  </a:t>
            </a:r>
            <a:r>
              <a:rPr lang="el-GR" altLang="el-GR" sz="1800" dirty="0">
                <a:latin typeface="Calibri" panose="020F0502020204030204" pitchFamily="34" charset="0"/>
              </a:rPr>
              <a:t>(Ρουθ η αλλοδαπή την Πεντηκοστή, </a:t>
            </a:r>
            <a:r>
              <a:rPr lang="el-GR" altLang="el-GR" sz="1800" dirty="0" err="1">
                <a:latin typeface="Calibri" panose="020F0502020204030204" pitchFamily="34" charset="0"/>
              </a:rPr>
              <a:t>Εσθήρ</a:t>
            </a:r>
            <a:r>
              <a:rPr lang="el-GR" altLang="el-GR" sz="1800" dirty="0">
                <a:latin typeface="Calibri" panose="020F0502020204030204" pitchFamily="34" charset="0"/>
              </a:rPr>
              <a:t>/</a:t>
            </a:r>
            <a:r>
              <a:rPr lang="el-GR" altLang="el-GR" sz="1800" dirty="0" err="1">
                <a:latin typeface="Calibri" panose="020F0502020204030204" pitchFamily="34" charset="0"/>
              </a:rPr>
              <a:t>Πορίμ</a:t>
            </a:r>
            <a:r>
              <a:rPr lang="el-GR" altLang="el-GR" sz="1800" dirty="0">
                <a:latin typeface="Calibri" panose="020F0502020204030204" pitchFamily="34" charset="0"/>
              </a:rPr>
              <a:t>, Άσμα Ασμάτων και </a:t>
            </a:r>
            <a:r>
              <a:rPr lang="el-GR" altLang="el-GR" sz="1800" dirty="0" err="1">
                <a:latin typeface="Calibri" panose="020F0502020204030204" pitchFamily="34" charset="0"/>
              </a:rPr>
              <a:t>Σουλαμίτιισα</a:t>
            </a:r>
            <a:r>
              <a:rPr lang="el-GR" altLang="el-GR" sz="1800" dirty="0">
                <a:latin typeface="Calibri" panose="020F0502020204030204" pitchFamily="34" charset="0"/>
              </a:rPr>
              <a:t> το Σάββατο του Πάσχα, Εκκλησιαστής τη Σκηνοπηγία). Έτσι εκτός του Νόμου και της πιστής εφαρμογής των Εντολών αποκαλύπτονται και άλλοι «δρόμοι» που συγκλίνουν στη σωτηρία. Αναδεικνύεται έτσι ένας πλουραλισμός.</a:t>
            </a:r>
          </a:p>
        </p:txBody>
      </p:sp>
    </p:spTree>
    <p:extLst>
      <p:ext uri="{BB962C8B-B14F-4D97-AF65-F5344CB8AC3E}">
        <p14:creationId xmlns:p14="http://schemas.microsoft.com/office/powerpoint/2010/main" val="15506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smtClean="0">
                <a:latin typeface="+mn-lt"/>
              </a:rPr>
              <a:t>Αναγκαία Διευκρίνιση: </a:t>
            </a:r>
            <a:br>
              <a:rPr lang="el-GR" altLang="el-GR" dirty="0" smtClean="0">
                <a:latin typeface="+mn-lt"/>
              </a:rPr>
            </a:br>
            <a:r>
              <a:rPr lang="el-GR" altLang="el-GR" dirty="0" smtClean="0">
                <a:latin typeface="+mn-lt"/>
              </a:rPr>
              <a:t>Νόμος και Προφήτες</a:t>
            </a:r>
            <a:endParaRPr lang="el-GR" altLang="el-GR" i="1" dirty="0">
              <a:latin typeface="+mn-lt"/>
            </a:endParaRPr>
          </a:p>
        </p:txBody>
      </p:sp>
      <p:sp>
        <p:nvSpPr>
          <p:cNvPr id="5" name="Θέση περιεχομένου 4"/>
          <p:cNvSpPr>
            <a:spLocks noGrp="1"/>
          </p:cNvSpPr>
          <p:nvPr>
            <p:ph idx="1"/>
          </p:nvPr>
        </p:nvSpPr>
        <p:spPr>
          <a:xfrm>
            <a:off x="464156" y="1556792"/>
            <a:ext cx="8229600" cy="4824536"/>
          </a:xfrm>
        </p:spPr>
        <p:txBody>
          <a:bodyPr>
            <a:noAutofit/>
          </a:bodyPr>
          <a:lstStyle/>
          <a:p>
            <a:pPr marL="0" indent="0">
              <a:spcBef>
                <a:spcPts val="0"/>
              </a:spcBef>
              <a:buNone/>
              <a:defRPr/>
            </a:pPr>
            <a:r>
              <a:rPr lang="el-GR" sz="1800" b="1" dirty="0"/>
              <a:t>Καταρχάς να διευκρινιστεί το εξής: </a:t>
            </a:r>
            <a:r>
              <a:rPr lang="el-GR" sz="1800" dirty="0"/>
              <a:t>όταν εμείς ανοίγουμε την «ελληνική» Αγία Γραφή η σειρά των βιβλίων είναι Πεντάτευχος - Ιστορικά Βιβλία - </a:t>
            </a:r>
            <a:r>
              <a:rPr lang="el-GR" sz="1800" dirty="0" err="1"/>
              <a:t>Σοφιολογική</a:t>
            </a:r>
            <a:r>
              <a:rPr lang="el-GR" sz="1800" dirty="0"/>
              <a:t> Γραμματεία (</a:t>
            </a:r>
            <a:r>
              <a:rPr lang="el-GR" sz="1800" dirty="0" err="1"/>
              <a:t>Ψαλμοί+Σοφίες</a:t>
            </a:r>
            <a:r>
              <a:rPr lang="el-GR" sz="1800" dirty="0"/>
              <a:t>)- Προφήτες (</a:t>
            </a:r>
            <a:r>
              <a:rPr lang="el-GR" sz="1800" dirty="0" err="1"/>
              <a:t>Δωδεκαπρόφητο</a:t>
            </a:r>
            <a:r>
              <a:rPr lang="el-GR" sz="1800" dirty="0"/>
              <a:t> + τέλος οι 4 «Μεγάλοι» Προφήτες ένεκα της έκτασης και όχι της σπουδαιότητας, [τελευταίος ο Δανιήλ]). Είναι η σειρά που παραδίδει μόνον ο </a:t>
            </a:r>
            <a:r>
              <a:rPr lang="el-GR" sz="1800" dirty="0" err="1"/>
              <a:t>Βατικανός</a:t>
            </a:r>
            <a:r>
              <a:rPr lang="el-GR" sz="1800" dirty="0"/>
              <a:t> Κώδικας αφού ο Α και </a:t>
            </a:r>
            <a:r>
              <a:rPr lang="el-GR" sz="1800" dirty="0" err="1"/>
              <a:t>Σιν</a:t>
            </a:r>
            <a:r>
              <a:rPr lang="el-GR" sz="1800" dirty="0"/>
              <a:t>. ακολουθούν  την «εβραϊκή».</a:t>
            </a:r>
          </a:p>
          <a:p>
            <a:pPr marL="0" indent="0">
              <a:buNone/>
              <a:defRPr/>
            </a:pPr>
            <a:r>
              <a:rPr lang="el-GR" sz="1800" b="1" dirty="0"/>
              <a:t>Στην εβραϊκή Βίβλο (</a:t>
            </a:r>
            <a:r>
              <a:rPr lang="el-GR" sz="1800" b="1" dirty="0" err="1"/>
              <a:t>ΤαΝαΧ</a:t>
            </a:r>
            <a:r>
              <a:rPr lang="el-GR" sz="1800" dirty="0"/>
              <a:t> από τα αρχικά </a:t>
            </a:r>
            <a:r>
              <a:rPr lang="el-GR" sz="1800" dirty="0" err="1"/>
              <a:t>Τορά</a:t>
            </a:r>
            <a:r>
              <a:rPr lang="el-GR" sz="1800" dirty="0"/>
              <a:t> (Νόμος) </a:t>
            </a:r>
            <a:r>
              <a:rPr lang="el-GR" sz="1800" dirty="0" err="1"/>
              <a:t>Νεβιείμ</a:t>
            </a:r>
            <a:r>
              <a:rPr lang="el-GR" sz="1800" dirty="0"/>
              <a:t> (Προφήτες), </a:t>
            </a:r>
            <a:r>
              <a:rPr lang="el-GR" sz="1800" dirty="0" err="1"/>
              <a:t>Χτουβήμ</a:t>
            </a:r>
            <a:r>
              <a:rPr lang="el-GR" sz="1800" dirty="0"/>
              <a:t> (</a:t>
            </a:r>
            <a:r>
              <a:rPr lang="el-GR" sz="1800" dirty="0" err="1"/>
              <a:t>Αγιόγραφα</a:t>
            </a:r>
            <a:r>
              <a:rPr lang="el-GR" sz="1800" dirty="0"/>
              <a:t>) </a:t>
            </a:r>
            <a:r>
              <a:rPr lang="el-GR" sz="1800" b="1" dirty="0"/>
              <a:t>η σειρά είναι η εξής</a:t>
            </a:r>
            <a:r>
              <a:rPr lang="el-GR" sz="1800" dirty="0"/>
              <a:t>:</a:t>
            </a:r>
          </a:p>
          <a:p>
            <a:pPr marL="457200" lvl="1" indent="0">
              <a:spcBef>
                <a:spcPts val="0"/>
              </a:spcBef>
              <a:buNone/>
              <a:defRPr/>
            </a:pPr>
            <a:r>
              <a:rPr lang="el-GR" sz="1400" dirty="0" err="1"/>
              <a:t>Τορά</a:t>
            </a:r>
            <a:r>
              <a:rPr lang="el-GR" sz="1400" dirty="0"/>
              <a:t> (= Διδασκαλία, Νουθεσία και όχι Νόμος) + </a:t>
            </a:r>
            <a:r>
              <a:rPr lang="el-GR" sz="1400" i="1" dirty="0"/>
              <a:t>Προφήτες</a:t>
            </a:r>
            <a:r>
              <a:rPr lang="el-GR" sz="1400" dirty="0"/>
              <a:t> (Προγενέστεροι = Ιησούς </a:t>
            </a:r>
            <a:r>
              <a:rPr lang="el-GR" sz="1400" dirty="0" err="1"/>
              <a:t>Ναυή</a:t>
            </a:r>
            <a:r>
              <a:rPr lang="el-GR" sz="1400" dirty="0"/>
              <a:t> έως και Β’ </a:t>
            </a:r>
            <a:r>
              <a:rPr lang="el-GR" sz="1400" dirty="0" err="1"/>
              <a:t>Παραλειπ</a:t>
            </a:r>
            <a:r>
              <a:rPr lang="el-GR" sz="1400" dirty="0"/>
              <a:t>. + Μεταγενέστεροι) + </a:t>
            </a:r>
            <a:r>
              <a:rPr lang="el-GR" sz="1400" dirty="0" err="1"/>
              <a:t>Αγιόγραφα</a:t>
            </a:r>
            <a:r>
              <a:rPr lang="el-GR" sz="1400" dirty="0"/>
              <a:t>: Τελευταία τα </a:t>
            </a:r>
            <a:r>
              <a:rPr lang="el-GR" sz="1400" i="1" dirty="0"/>
              <a:t>Χρονικά/ </a:t>
            </a:r>
            <a:r>
              <a:rPr lang="el-GR" sz="1400" i="1" dirty="0" err="1"/>
              <a:t>Παραλειπομένων</a:t>
            </a:r>
            <a:r>
              <a:rPr lang="el-GR" sz="1400" dirty="0"/>
              <a:t> που καταδεικνύουν την αποκατάσταση του Ισραήλ με κέντρο την Ιερουσαλήμ. Η ονομασία οφείλεται στους συγγραφείς των βιβλίων και όχι τόσο στο περιεχόμενο. Επίσης δεσπόζει η </a:t>
            </a:r>
            <a:r>
              <a:rPr lang="el-GR" sz="1400" dirty="0" err="1"/>
              <a:t>Τορά</a:t>
            </a:r>
            <a:r>
              <a:rPr lang="el-GR" sz="1400" dirty="0"/>
              <a:t> αφού οι Προφήτες επικεντρώνουν στο πώς εφαρμόζεται αυτή στην πολιτική ζωή και τα </a:t>
            </a:r>
            <a:r>
              <a:rPr lang="el-GR" sz="1400" dirty="0" err="1"/>
              <a:t>Αγιόγραφα</a:t>
            </a:r>
            <a:r>
              <a:rPr lang="el-GR" sz="1400" dirty="0"/>
              <a:t> στην εσωτερική ύπαρξη. Έτσι ο Δανιήλ δεν ανήκει στους Προφήτες αλλά στα </a:t>
            </a:r>
            <a:r>
              <a:rPr lang="el-GR" sz="1400" dirty="0" err="1"/>
              <a:t>Αγιόγραφα</a:t>
            </a:r>
            <a:r>
              <a:rPr lang="el-GR" sz="1400" dirty="0"/>
              <a:t> αφού εισάγεται με την υπακοή στην </a:t>
            </a:r>
            <a:r>
              <a:rPr lang="el-GR" sz="1400" dirty="0" err="1"/>
              <a:t>Τορά</a:t>
            </a:r>
            <a:r>
              <a:rPr lang="el-GR" sz="1400" dirty="0"/>
              <a:t> (κεφ. 3. 6)! Το ίδιο το Ψαλτήρι που εισάγεται με τον ύμνο σε όποιον εφαρμόζει το Νόμο και μοιάζει με το δέντρο της ζωής, χωρίζεται σε πέντε ενότητες, όπως η </a:t>
            </a:r>
            <a:r>
              <a:rPr lang="el-GR" sz="1400" dirty="0" err="1"/>
              <a:t>Τορά</a:t>
            </a:r>
            <a:r>
              <a:rPr lang="el-GR" sz="1400" dirty="0" smtClean="0"/>
              <a:t>.</a:t>
            </a:r>
          </a:p>
          <a:p>
            <a:pPr marL="0" lvl="1" indent="0">
              <a:buNone/>
              <a:defRPr/>
            </a:pPr>
            <a:r>
              <a:rPr lang="el-GR" sz="1800" dirty="0"/>
              <a:t>Στην Κ.Δ., οι Γραφές (δηλ. η Παλαιά ή </a:t>
            </a:r>
            <a:r>
              <a:rPr lang="el-GR" sz="1800" b="1" dirty="0"/>
              <a:t>Πρώτη</a:t>
            </a:r>
            <a:r>
              <a:rPr lang="el-GR" sz="1800" dirty="0"/>
              <a:t> Διαθήκη!) είναι ο Νόμος/Μωυσής και οι Προφήτες. Στους δεύτερους ανήκουν </a:t>
            </a:r>
            <a:r>
              <a:rPr lang="el-GR" sz="1800" b="1" dirty="0"/>
              <a:t>τα βιβλία του Ιησού του </a:t>
            </a:r>
            <a:r>
              <a:rPr lang="el-GR" sz="1800" b="1" dirty="0" err="1"/>
              <a:t>Ναυή</a:t>
            </a:r>
            <a:r>
              <a:rPr lang="el-GR" sz="1800" b="1" dirty="0"/>
              <a:t> και των Κριτών</a:t>
            </a:r>
            <a:r>
              <a:rPr lang="el-GR" sz="1800" dirty="0"/>
              <a:t>. </a:t>
            </a:r>
          </a:p>
          <a:p>
            <a:pPr marL="457200" lvl="1" indent="0">
              <a:spcBef>
                <a:spcPts val="0"/>
              </a:spcBef>
              <a:buNone/>
              <a:defRPr/>
            </a:pPr>
            <a:endParaRPr lang="el-GR" sz="1400" dirty="0"/>
          </a:p>
        </p:txBody>
      </p:sp>
    </p:spTree>
    <p:extLst>
      <p:ext uri="{BB962C8B-B14F-4D97-AF65-F5344CB8AC3E}">
        <p14:creationId xmlns:p14="http://schemas.microsoft.com/office/powerpoint/2010/main" val="3234636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Γιατί απουσιάζει ο «Θεός»;</a:t>
            </a:r>
            <a:endParaRPr lang="el-GR" dirty="0"/>
          </a:p>
        </p:txBody>
      </p:sp>
      <p:sp>
        <p:nvSpPr>
          <p:cNvPr id="5" name="Θέση περιεχομένου 4"/>
          <p:cNvSpPr>
            <a:spLocks noGrp="1"/>
          </p:cNvSpPr>
          <p:nvPr>
            <p:ph idx="1"/>
          </p:nvPr>
        </p:nvSpPr>
        <p:spPr>
          <a:xfrm>
            <a:off x="464156" y="1268760"/>
            <a:ext cx="8229600" cy="4525963"/>
          </a:xfrm>
        </p:spPr>
        <p:txBody>
          <a:bodyPr>
            <a:noAutofit/>
          </a:bodyPr>
          <a:lstStyle/>
          <a:p>
            <a:pPr marL="0" indent="0">
              <a:spcBef>
                <a:spcPts val="0"/>
              </a:spcBef>
              <a:buNone/>
            </a:pPr>
            <a:r>
              <a:rPr lang="el-GR" altLang="el-GR" sz="1800" dirty="0">
                <a:latin typeface="Calibri" panose="020F0502020204030204" pitchFamily="34" charset="0"/>
              </a:rPr>
              <a:t>Είναι η </a:t>
            </a:r>
            <a:r>
              <a:rPr lang="el-GR" altLang="el-GR" sz="1800" dirty="0" err="1">
                <a:latin typeface="Calibri" panose="020F0502020204030204" pitchFamily="34" charset="0"/>
              </a:rPr>
              <a:t>Μεγκιλά</a:t>
            </a:r>
            <a:r>
              <a:rPr lang="el-GR" altLang="el-GR" sz="1800" dirty="0">
                <a:latin typeface="Calibri" panose="020F0502020204030204" pitchFamily="34" charset="0"/>
              </a:rPr>
              <a:t> της </a:t>
            </a:r>
            <a:r>
              <a:rPr lang="el-GR" altLang="el-GR" sz="1800" dirty="0" err="1">
                <a:latin typeface="Calibri" panose="020F0502020204030204" pitchFamily="34" charset="0"/>
              </a:rPr>
              <a:t>Εστέρ</a:t>
            </a:r>
            <a:r>
              <a:rPr lang="el-GR" altLang="el-GR" sz="1800" dirty="0">
                <a:latin typeface="Calibri" panose="020F0502020204030204" pitchFamily="34" charset="0"/>
              </a:rPr>
              <a:t>  που διαβάζεται στο κοινό το βράδυ και το πρωί της γιορτής του </a:t>
            </a:r>
            <a:r>
              <a:rPr lang="el-GR" altLang="el-GR" sz="1800" dirty="0" err="1">
                <a:latin typeface="Calibri" panose="020F0502020204030204" pitchFamily="34" charset="0"/>
              </a:rPr>
              <a:t>Πουρίμ</a:t>
            </a:r>
            <a:r>
              <a:rPr lang="el-GR" altLang="el-GR" sz="1800" dirty="0">
                <a:latin typeface="Calibri" panose="020F0502020204030204" pitchFamily="34" charset="0"/>
              </a:rPr>
              <a:t>. Ακόμα αν κι ο </a:t>
            </a:r>
            <a:r>
              <a:rPr lang="el-GR" altLang="el-GR" sz="1800" dirty="0" smtClean="0">
                <a:latin typeface="Calibri" panose="020F0502020204030204" pitchFamily="34" charset="0"/>
              </a:rPr>
              <a:t>Θεός </a:t>
            </a:r>
            <a:r>
              <a:rPr lang="el-GR" altLang="el-GR" sz="1800" dirty="0">
                <a:latin typeface="Calibri" panose="020F0502020204030204" pitchFamily="34" charset="0"/>
              </a:rPr>
              <a:t>δεν υπάρχει στο κείμενο, δεν μπορεί ποτέ να αφαιρεθεί από την εικόνα! Πολλές δικαιολογίες προσφέρθηκαν για να εξηγήσουν αυτή την ανωμαλία. Ανάμεσα σε αυτές το γεγονός ότι η </a:t>
            </a:r>
            <a:r>
              <a:rPr lang="el-GR" altLang="el-GR" sz="1800" dirty="0" err="1">
                <a:latin typeface="Calibri" panose="020F0502020204030204" pitchFamily="34" charset="0"/>
              </a:rPr>
              <a:t>Εστέρ</a:t>
            </a:r>
            <a:r>
              <a:rPr lang="el-GR" altLang="el-GR" sz="1800" dirty="0">
                <a:latin typeface="Calibri" panose="020F0502020204030204" pitchFamily="34" charset="0"/>
              </a:rPr>
              <a:t> ανησυχούσε ότι το βιβλίο της δεν θα γινόταν αποδεκτό σαν Ιερά Γραφή. Ή ότι όταν οι Πέρσες το μετέφρασαν για τα επίσημα χρονικά τους, θα υποκαθιστούσαν το όνομα Του με μια από τις θεότητές τους.</a:t>
            </a:r>
          </a:p>
          <a:p>
            <a:pPr marL="0" indent="0">
              <a:spcBef>
                <a:spcPts val="0"/>
              </a:spcBef>
              <a:buNone/>
            </a:pPr>
            <a:r>
              <a:rPr lang="el-GR" altLang="el-GR" sz="1800" dirty="0">
                <a:latin typeface="Calibri" panose="020F0502020204030204" pitchFamily="34" charset="0"/>
              </a:rPr>
              <a:t>Αλλά είναι βαθύτερο. Ένα κύριο μοτίβο της </a:t>
            </a:r>
            <a:r>
              <a:rPr lang="el-GR" altLang="el-GR" sz="1800" dirty="0" err="1">
                <a:latin typeface="Calibri" panose="020F0502020204030204" pitchFamily="34" charset="0"/>
              </a:rPr>
              <a:t>Μεγκιλά</a:t>
            </a:r>
            <a:r>
              <a:rPr lang="el-GR" altLang="el-GR" sz="1800" dirty="0">
                <a:latin typeface="Calibri" panose="020F0502020204030204" pitchFamily="34" charset="0"/>
              </a:rPr>
              <a:t> της </a:t>
            </a:r>
            <a:r>
              <a:rPr lang="el-GR" altLang="el-GR" sz="1800" dirty="0" err="1">
                <a:latin typeface="Calibri" panose="020F0502020204030204" pitchFamily="34" charset="0"/>
              </a:rPr>
              <a:t>Εστέρ</a:t>
            </a:r>
            <a:r>
              <a:rPr lang="el-GR" altLang="el-GR" sz="1800" dirty="0">
                <a:latin typeface="Calibri" panose="020F0502020204030204" pitchFamily="34" charset="0"/>
              </a:rPr>
              <a:t>, της, είναι μεταμφίεση, δηλαδή τα πράγματα δεν είναι αυτό που φαίνεται ότι είναι. Ακόμα το όνομα «</a:t>
            </a:r>
            <a:r>
              <a:rPr lang="el-GR" altLang="el-GR" sz="1800" dirty="0" err="1">
                <a:latin typeface="Calibri" panose="020F0502020204030204" pitchFamily="34" charset="0"/>
              </a:rPr>
              <a:t>Εστέρ</a:t>
            </a:r>
            <a:r>
              <a:rPr lang="el-GR" altLang="el-GR" sz="1800" dirty="0">
                <a:latin typeface="Calibri" panose="020F0502020204030204" pitchFamily="34" charset="0"/>
              </a:rPr>
              <a:t>» στα εβραϊκά υποδηλώνει την απόκρυψη κι επικαλείται το θέμα της απόκρυψης του </a:t>
            </a:r>
            <a:r>
              <a:rPr lang="el-GR" altLang="el-GR" sz="1800" dirty="0" smtClean="0">
                <a:latin typeface="Calibri" panose="020F0502020204030204" pitchFamily="34" charset="0"/>
              </a:rPr>
              <a:t>Θεού </a:t>
            </a:r>
            <a:r>
              <a:rPr lang="el-GR" altLang="el-GR" sz="1800" dirty="0">
                <a:latin typeface="Calibri" panose="020F0502020204030204" pitchFamily="34" charset="0"/>
              </a:rPr>
              <a:t>από μας : «</a:t>
            </a:r>
            <a:r>
              <a:rPr lang="el-GR" altLang="el-GR" sz="1800" dirty="0" err="1">
                <a:latin typeface="Calibri" panose="020F0502020204030204" pitchFamily="34" charset="0"/>
              </a:rPr>
              <a:t>Ανοχί</a:t>
            </a:r>
            <a:r>
              <a:rPr lang="el-GR" altLang="el-GR" sz="1800" dirty="0">
                <a:latin typeface="Calibri" panose="020F0502020204030204" pitchFamily="34" charset="0"/>
              </a:rPr>
              <a:t> </a:t>
            </a:r>
            <a:r>
              <a:rPr lang="el-GR" altLang="el-GR" sz="1800" dirty="0" err="1">
                <a:latin typeface="Calibri" panose="020F0502020204030204" pitchFamily="34" charset="0"/>
              </a:rPr>
              <a:t>αστίρ</a:t>
            </a:r>
            <a:r>
              <a:rPr lang="el-GR" altLang="el-GR" sz="1800" dirty="0">
                <a:latin typeface="Calibri" panose="020F0502020204030204" pitchFamily="34" charset="0"/>
              </a:rPr>
              <a:t> </a:t>
            </a:r>
            <a:r>
              <a:rPr lang="el-GR" altLang="el-GR" sz="1800" dirty="0" err="1">
                <a:latin typeface="Calibri" panose="020F0502020204030204" pitchFamily="34" charset="0"/>
              </a:rPr>
              <a:t>πανάι</a:t>
            </a:r>
            <a:r>
              <a:rPr lang="el-GR" altLang="el-GR" sz="1800" dirty="0">
                <a:latin typeface="Calibri" panose="020F0502020204030204" pitchFamily="34" charset="0"/>
              </a:rPr>
              <a:t>»- «Εγώ σίγουρα θα κρύψω το Πρόσωπό Μου» (Δευτερονόμιο 31:18). Αυτό είναι το πλέον κατάλληλο απόσπασμα καθώς ένα από τα εντυπωσιακά πράγματα για την απίστευτη αυτή διαδοχή των γεγονότων είναι πόσο εύκολα (σε ένα βιβλίο της Βίβλου) θα μπορούσαν να εκλογικευτούν σαν μια σειρά φυσικών συμπτώσεων. Πραγματικά, με εξαίρεση την </a:t>
            </a:r>
            <a:r>
              <a:rPr lang="el-GR" altLang="el-GR" sz="1800" dirty="0" err="1">
                <a:latin typeface="Calibri" panose="020F0502020204030204" pitchFamily="34" charset="0"/>
              </a:rPr>
              <a:t>Έστερ</a:t>
            </a:r>
            <a:r>
              <a:rPr lang="el-GR" altLang="el-GR" sz="1800" dirty="0">
                <a:latin typeface="Calibri" panose="020F0502020204030204" pitchFamily="34" charset="0"/>
              </a:rPr>
              <a:t> και τον </a:t>
            </a:r>
            <a:r>
              <a:rPr lang="el-GR" altLang="el-GR" sz="1800" dirty="0" err="1">
                <a:latin typeface="Calibri" panose="020F0502020204030204" pitchFamily="34" charset="0"/>
              </a:rPr>
              <a:t>Μορδεχάι</a:t>
            </a:r>
            <a:r>
              <a:rPr lang="el-GR" altLang="el-GR" sz="1800" dirty="0">
                <a:latin typeface="Calibri" panose="020F0502020204030204" pitchFamily="34" charset="0"/>
              </a:rPr>
              <a:t> πέρασαν χρόνια μέχρι που οι άνθρωποι μπόρεσαν να καταλάβουν το εντυπωσιακό μέγεθος της ανάμειξης του </a:t>
            </a:r>
            <a:r>
              <a:rPr lang="el-GR" altLang="el-GR" sz="1800" dirty="0" smtClean="0">
                <a:latin typeface="Calibri" panose="020F0502020204030204" pitchFamily="34" charset="0"/>
              </a:rPr>
              <a:t>Θεού</a:t>
            </a:r>
            <a:r>
              <a:rPr lang="el-GR" altLang="el-GR" sz="1800" dirty="0">
                <a:latin typeface="Calibri" panose="020F0502020204030204" pitchFamily="34" charset="0"/>
              </a:rPr>
              <a:t>.</a:t>
            </a:r>
          </a:p>
          <a:p>
            <a:pPr marL="0" indent="0">
              <a:spcBef>
                <a:spcPts val="0"/>
              </a:spcBef>
              <a:buNone/>
            </a:pPr>
            <a:r>
              <a:rPr lang="el-GR" altLang="el-GR" sz="1800" dirty="0">
                <a:latin typeface="Calibri" panose="020F0502020204030204" pitchFamily="34" charset="0"/>
              </a:rPr>
              <a:t>Έτσι, επειδή δεν Τον βλέπετε ή δεν Τον αναγνωρίζετε ή δεν Τον σκέφτεστε, δεν σημαίνει ότι δεν είναι εκεί.</a:t>
            </a:r>
          </a:p>
        </p:txBody>
      </p:sp>
    </p:spTree>
    <p:extLst>
      <p:ext uri="{BB962C8B-B14F-4D97-AF65-F5344CB8AC3E}">
        <p14:creationId xmlns:p14="http://schemas.microsoft.com/office/powerpoint/2010/main" val="1900666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altLang="el-GR" dirty="0" smtClean="0">
                <a:latin typeface="Calibri" panose="020F0502020204030204" pitchFamily="34" charset="0"/>
              </a:rPr>
              <a:t>Τελικά το ξένο γίνεται οικείο !</a:t>
            </a:r>
            <a:br>
              <a:rPr lang="el-GR" altLang="el-GR" dirty="0" smtClean="0">
                <a:latin typeface="Calibri" panose="020F0502020204030204" pitchFamily="34" charset="0"/>
              </a:rPr>
            </a:br>
            <a:r>
              <a:rPr lang="de-DE" sz="3100" dirty="0" err="1"/>
              <a:t>Hodossa</a:t>
            </a:r>
            <a:r>
              <a:rPr lang="de-DE" sz="3100" dirty="0"/>
              <a:t> - </a:t>
            </a:r>
            <a:r>
              <a:rPr lang="de-DE" sz="3100" dirty="0" err="1"/>
              <a:t>Ischtar</a:t>
            </a:r>
            <a:r>
              <a:rPr lang="de-DE" sz="3100" dirty="0"/>
              <a:t> - Ester</a:t>
            </a:r>
            <a:endParaRPr lang="el-GR" altLang="el-GR" sz="3100" i="1" dirty="0">
              <a:latin typeface="Calibri" panose="020F0502020204030204" pitchFamily="34" charset="0"/>
            </a:endParaRPr>
          </a:p>
        </p:txBody>
      </p:sp>
      <p:sp>
        <p:nvSpPr>
          <p:cNvPr id="4" name="Θέση περιεχομένου 3"/>
          <p:cNvSpPr>
            <a:spLocks noGrp="1"/>
          </p:cNvSpPr>
          <p:nvPr>
            <p:ph sz="quarter" idx="4"/>
          </p:nvPr>
        </p:nvSpPr>
        <p:spPr>
          <a:xfrm>
            <a:off x="3988549" y="1646457"/>
            <a:ext cx="4698252" cy="4878887"/>
          </a:xfrm>
        </p:spPr>
        <p:txBody>
          <a:bodyPr>
            <a:noAutofit/>
          </a:bodyPr>
          <a:lstStyle/>
          <a:p>
            <a:pPr marL="0" indent="0" algn="ctr">
              <a:lnSpc>
                <a:spcPct val="90000"/>
              </a:lnSpc>
              <a:buNone/>
            </a:pPr>
            <a:r>
              <a:rPr lang="en-US" sz="2000" i="1" dirty="0" smtClean="0"/>
              <a:t>O </a:t>
            </a:r>
            <a:r>
              <a:rPr lang="el-GR" sz="2000" i="1" dirty="0" err="1"/>
              <a:t>Μαρδοχαίος</a:t>
            </a:r>
            <a:r>
              <a:rPr lang="el-GR" sz="2000" i="1" dirty="0"/>
              <a:t> ήταν κηδεμόνας </a:t>
            </a:r>
            <a:r>
              <a:rPr lang="el-GR" sz="2000" i="1" dirty="0" smtClean="0"/>
              <a:t>της</a:t>
            </a:r>
            <a:br>
              <a:rPr lang="el-GR" sz="2000" i="1" dirty="0" smtClean="0"/>
            </a:br>
            <a:r>
              <a:rPr lang="el-GR" sz="2000" i="1" dirty="0" smtClean="0"/>
              <a:t>   </a:t>
            </a:r>
            <a:r>
              <a:rPr lang="el-GR" sz="2000" dirty="0" err="1" smtClean="0"/>
              <a:t>Αδασσά</a:t>
            </a:r>
            <a:r>
              <a:rPr lang="el-GR" sz="2000" i="1" dirty="0"/>
              <a:t>, κόρης του θείου του </a:t>
            </a:r>
            <a:r>
              <a:rPr lang="el-GR" sz="2000" i="1" dirty="0" err="1"/>
              <a:t>Αμιναδάβ</a:t>
            </a:r>
            <a:r>
              <a:rPr lang="de-DE" sz="2000" b="1" i="1" dirty="0"/>
              <a:t>,</a:t>
            </a:r>
            <a:r>
              <a:rPr lang="el-GR" sz="2000" b="1" i="1" dirty="0"/>
              <a:t> που ονομάστηκε και </a:t>
            </a:r>
            <a:r>
              <a:rPr lang="el-GR" sz="2000" b="1" i="1" dirty="0" err="1"/>
              <a:t>Εσθήρ</a:t>
            </a:r>
            <a:r>
              <a:rPr lang="de-DE" sz="2000" b="1" i="1" dirty="0"/>
              <a:t> (2,7</a:t>
            </a:r>
            <a:r>
              <a:rPr lang="de-DE" sz="2000" b="1" dirty="0" smtClean="0"/>
              <a:t>)</a:t>
            </a:r>
            <a:endParaRPr lang="el-GR" sz="2000" b="1" dirty="0" smtClean="0"/>
          </a:p>
          <a:p>
            <a:pPr marL="0" indent="0" algn="just">
              <a:lnSpc>
                <a:spcPct val="90000"/>
              </a:lnSpc>
              <a:buNone/>
            </a:pPr>
            <a:endParaRPr lang="el-GR" sz="2000" b="1" dirty="0"/>
          </a:p>
          <a:p>
            <a:pPr>
              <a:lnSpc>
                <a:spcPct val="90000"/>
              </a:lnSpc>
              <a:defRPr/>
            </a:pPr>
            <a:r>
              <a:rPr lang="el-GR" sz="2000" dirty="0"/>
              <a:t>Το όνομα που δώσανε γονείς στην κοπέλα ήταν </a:t>
            </a:r>
            <a:r>
              <a:rPr lang="el-GR" sz="2000" dirty="0" err="1"/>
              <a:t>Αδασσά</a:t>
            </a:r>
            <a:r>
              <a:rPr lang="de-DE" sz="2000" dirty="0"/>
              <a:t>,</a:t>
            </a:r>
            <a:r>
              <a:rPr lang="el-GR" sz="2000" dirty="0"/>
              <a:t> στα ελληνικά </a:t>
            </a:r>
            <a:r>
              <a:rPr lang="el-GR" sz="2000" i="1" dirty="0"/>
              <a:t>μυρτιά</a:t>
            </a:r>
            <a:r>
              <a:rPr lang="el-GR" sz="2000" dirty="0"/>
              <a:t>. Το πώς μεταβλήθηκε σε </a:t>
            </a:r>
            <a:r>
              <a:rPr lang="el-GR" sz="2000" dirty="0" err="1"/>
              <a:t>Εσθήρ</a:t>
            </a:r>
            <a:r>
              <a:rPr lang="el-GR" sz="2000" dirty="0"/>
              <a:t> δεν το αφηγείται το Βιβλίο. </a:t>
            </a:r>
            <a:r>
              <a:rPr lang="de-DE" sz="2000" dirty="0"/>
              <a:t> </a:t>
            </a:r>
            <a:r>
              <a:rPr lang="el-GR" sz="2000" dirty="0"/>
              <a:t>Μπορούμε μόνον να φανταστούμε, όπως έκαναν κι οι Ιουδαίοι στο </a:t>
            </a:r>
            <a:r>
              <a:rPr lang="el-GR" sz="2000" dirty="0" err="1"/>
              <a:t>Ταλμούδ</a:t>
            </a:r>
            <a:r>
              <a:rPr lang="de-DE" sz="2000" dirty="0"/>
              <a:t>.</a:t>
            </a:r>
            <a:endParaRPr lang="el-GR" sz="2000" dirty="0"/>
          </a:p>
          <a:p>
            <a:pPr>
              <a:lnSpc>
                <a:spcPct val="90000"/>
              </a:lnSpc>
              <a:defRPr/>
            </a:pPr>
            <a:r>
              <a:rPr lang="el-GR" sz="2000" dirty="0"/>
              <a:t>Στη Βίβλο μετά από συνάντηση με τον Θεό συνήθως γίνεται αλλαγή Ονόματος</a:t>
            </a:r>
            <a:r>
              <a:rPr lang="de-DE" sz="2000" dirty="0"/>
              <a:t>: </a:t>
            </a:r>
            <a:r>
              <a:rPr lang="el-GR" sz="2000" dirty="0"/>
              <a:t>Άβραμ -Αβραάμ </a:t>
            </a:r>
            <a:r>
              <a:rPr lang="de-DE" sz="2000" dirty="0"/>
              <a:t>(</a:t>
            </a:r>
            <a:r>
              <a:rPr lang="el-GR" sz="2000" dirty="0" err="1"/>
              <a:t>Γέν</a:t>
            </a:r>
            <a:r>
              <a:rPr lang="el-GR" sz="2000" dirty="0"/>
              <a:t>.</a:t>
            </a:r>
            <a:r>
              <a:rPr lang="de-DE" sz="2000" dirty="0"/>
              <a:t> 17,5),</a:t>
            </a:r>
            <a:r>
              <a:rPr lang="el-GR" sz="2000" dirty="0"/>
              <a:t> </a:t>
            </a:r>
            <a:r>
              <a:rPr lang="de-DE" sz="2000" dirty="0" err="1"/>
              <a:t>Sarai</a:t>
            </a:r>
            <a:r>
              <a:rPr lang="el-GR" sz="2000" dirty="0"/>
              <a:t> - </a:t>
            </a:r>
            <a:r>
              <a:rPr lang="de-DE" sz="2000" dirty="0"/>
              <a:t>Sara (</a:t>
            </a:r>
            <a:r>
              <a:rPr lang="el-GR" sz="2000" dirty="0" err="1"/>
              <a:t>Γέν</a:t>
            </a:r>
            <a:r>
              <a:rPr lang="el-GR" sz="2000" dirty="0"/>
              <a:t>.</a:t>
            </a:r>
            <a:r>
              <a:rPr lang="de-DE" sz="2000" dirty="0"/>
              <a:t> 17,15), </a:t>
            </a:r>
            <a:r>
              <a:rPr lang="el-GR" sz="2000" dirty="0"/>
              <a:t>Ιακώβ-Ισραήλ </a:t>
            </a:r>
            <a:r>
              <a:rPr lang="de-DE" sz="2000" dirty="0"/>
              <a:t>(</a:t>
            </a:r>
            <a:r>
              <a:rPr lang="el-GR" sz="2000" dirty="0" err="1"/>
              <a:t>Γέν</a:t>
            </a:r>
            <a:r>
              <a:rPr lang="el-GR" sz="2000" dirty="0"/>
              <a:t>.</a:t>
            </a:r>
            <a:r>
              <a:rPr lang="de-DE" sz="2000" dirty="0"/>
              <a:t> 32,29), </a:t>
            </a:r>
            <a:r>
              <a:rPr lang="de-DE" sz="2000" dirty="0" err="1"/>
              <a:t>Hoschea</a:t>
            </a:r>
            <a:r>
              <a:rPr lang="el-GR" sz="2000" dirty="0"/>
              <a:t> -</a:t>
            </a:r>
            <a:r>
              <a:rPr lang="de-DE" sz="2000" dirty="0"/>
              <a:t> „</a:t>
            </a:r>
            <a:r>
              <a:rPr lang="de-DE" sz="2000" dirty="0" err="1"/>
              <a:t>Jehoschua</a:t>
            </a:r>
            <a:r>
              <a:rPr lang="de-DE" sz="2000" dirty="0"/>
              <a:t>" (</a:t>
            </a:r>
            <a:r>
              <a:rPr lang="el-GR" sz="2000" dirty="0" err="1"/>
              <a:t>Αρ</a:t>
            </a:r>
            <a:r>
              <a:rPr lang="el-GR" sz="2000" dirty="0"/>
              <a:t>.</a:t>
            </a:r>
            <a:r>
              <a:rPr lang="de-DE" sz="2000" dirty="0"/>
              <a:t> 13,16). </a:t>
            </a:r>
            <a:endParaRPr lang="el-GR" sz="20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54" y="1675174"/>
            <a:ext cx="3384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536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latin typeface="Calibri" panose="020F0502020204030204" pitchFamily="34" charset="0"/>
              </a:rPr>
              <a:t>Τελικά το ξένο γίνεται οικείο </a:t>
            </a:r>
            <a:r>
              <a:rPr lang="el-GR" altLang="el-GR" dirty="0" smtClean="0">
                <a:latin typeface="Calibri" panose="020F0502020204030204" pitchFamily="34" charset="0"/>
              </a:rPr>
              <a:t>!</a:t>
            </a:r>
            <a:endParaRPr lang="el-GR" dirty="0"/>
          </a:p>
        </p:txBody>
      </p:sp>
      <p:sp>
        <p:nvSpPr>
          <p:cNvPr id="5" name="Θέση περιεχομένου 4"/>
          <p:cNvSpPr>
            <a:spLocks noGrp="1"/>
          </p:cNvSpPr>
          <p:nvPr>
            <p:ph idx="1"/>
          </p:nvPr>
        </p:nvSpPr>
        <p:spPr/>
        <p:txBody>
          <a:bodyPr>
            <a:noAutofit/>
          </a:bodyPr>
          <a:lstStyle/>
          <a:p>
            <a:pPr>
              <a:defRPr/>
            </a:pPr>
            <a:r>
              <a:rPr lang="el-GR" sz="2000" dirty="0"/>
              <a:t>Το </a:t>
            </a:r>
            <a:r>
              <a:rPr lang="de-DE" sz="2000" dirty="0"/>
              <a:t>E</a:t>
            </a:r>
            <a:r>
              <a:rPr lang="el-GR" sz="2000" dirty="0"/>
              <a:t>ΣΘΉΡ</a:t>
            </a:r>
            <a:r>
              <a:rPr lang="de-DE" sz="2000" dirty="0"/>
              <a:t> </a:t>
            </a:r>
            <a:r>
              <a:rPr lang="el-GR" sz="2000" dirty="0"/>
              <a:t>φαίνεται να παράγεται από το </a:t>
            </a:r>
            <a:r>
              <a:rPr lang="de-DE" sz="2000" dirty="0"/>
              <a:t>„</a:t>
            </a:r>
            <a:r>
              <a:rPr lang="el-GR" sz="2000" b="1" i="1" dirty="0" err="1"/>
              <a:t>Αστάρτη</a:t>
            </a:r>
            <a:r>
              <a:rPr lang="de-DE" sz="2000" dirty="0"/>
              <a:t>", </a:t>
            </a:r>
            <a:r>
              <a:rPr lang="el-GR" sz="2000" dirty="0"/>
              <a:t>ή </a:t>
            </a:r>
            <a:r>
              <a:rPr lang="de-DE" sz="2000" dirty="0"/>
              <a:t>„I</a:t>
            </a:r>
            <a:r>
              <a:rPr lang="el-GR" sz="2000" dirty="0" err="1"/>
              <a:t>σθάρ</a:t>
            </a:r>
            <a:r>
              <a:rPr lang="de-DE" sz="2000" dirty="0"/>
              <a:t>" („</a:t>
            </a:r>
            <a:r>
              <a:rPr lang="el-GR" sz="2000" dirty="0"/>
              <a:t>αστέρι</a:t>
            </a:r>
            <a:r>
              <a:rPr lang="de-DE" sz="2000" dirty="0"/>
              <a:t>") </a:t>
            </a:r>
            <a:r>
              <a:rPr lang="el-GR" sz="2000" dirty="0"/>
              <a:t>την πλέον δημοφιλή θηλυκή θεότητα στην Εγγύς Ανατολή, γυναίκα του </a:t>
            </a:r>
            <a:r>
              <a:rPr lang="el-GR" sz="2000" dirty="0" err="1"/>
              <a:t>Μαρδούκ</a:t>
            </a:r>
            <a:r>
              <a:rPr lang="el-GR" sz="2000" dirty="0"/>
              <a:t>, που τον υποβοήθησε να κυριαρχήσει επί των άλλων λαών. Ήταν συνδεδεμένη με την αγάπη και τον πόλεμο.</a:t>
            </a:r>
          </a:p>
          <a:p>
            <a:pPr>
              <a:defRPr/>
            </a:pPr>
            <a:r>
              <a:rPr lang="el-GR" sz="2000" dirty="0"/>
              <a:t>Μάλλον η </a:t>
            </a:r>
            <a:r>
              <a:rPr lang="el-GR" sz="2000" dirty="0" err="1"/>
              <a:t>Εσθήρ</a:t>
            </a:r>
            <a:r>
              <a:rPr lang="el-GR" sz="2000" dirty="0"/>
              <a:t>, η </a:t>
            </a:r>
            <a:r>
              <a:rPr lang="el-GR" sz="2000" dirty="0" err="1"/>
              <a:t>ηρωίδα</a:t>
            </a:r>
            <a:r>
              <a:rPr lang="el-GR" sz="2000" dirty="0"/>
              <a:t> που σώζει το λαό, τελικά υιοθετεί – αφομοιώνει στοιχεία της </a:t>
            </a:r>
            <a:r>
              <a:rPr lang="el-GR" sz="2000" dirty="0" err="1"/>
              <a:t>Αστάρτης</a:t>
            </a:r>
            <a:r>
              <a:rPr lang="el-GR" sz="2000" dirty="0"/>
              <a:t> (της πιο μισητής θεότητας της ΠΔ) </a:t>
            </a:r>
            <a:r>
              <a:rPr lang="el-GR" sz="2000" dirty="0" err="1"/>
              <a:t>αποκαθαρμένα</a:t>
            </a:r>
            <a:r>
              <a:rPr lang="el-GR" sz="2000" dirty="0"/>
              <a:t> από το οργιαστικό-</a:t>
            </a:r>
            <a:r>
              <a:rPr lang="el-GR" sz="2000" dirty="0" err="1"/>
              <a:t>αυτοερωτικό</a:t>
            </a:r>
            <a:r>
              <a:rPr lang="el-GR" sz="2000" dirty="0"/>
              <a:t> τους χαρακτήρα. </a:t>
            </a:r>
          </a:p>
          <a:p>
            <a:pPr>
              <a:defRPr/>
            </a:pPr>
            <a:r>
              <a:rPr lang="el-GR" sz="2000" dirty="0"/>
              <a:t>Αντιθέτως η διαφορετικότητα των Ιουδαίων συνιστά απειλή  για το </a:t>
            </a:r>
            <a:r>
              <a:rPr lang="el-GR" sz="2000" dirty="0" err="1"/>
              <a:t>παγκοσμιοποιημένο</a:t>
            </a:r>
            <a:r>
              <a:rPr lang="el-GR" sz="2000" dirty="0"/>
              <a:t> σύστημα. Σημειώνει ο </a:t>
            </a:r>
            <a:r>
              <a:rPr lang="el-GR" sz="2000" dirty="0" err="1"/>
              <a:t>Άμαν</a:t>
            </a:r>
            <a:r>
              <a:rPr lang="el-GR" sz="2000" dirty="0"/>
              <a:t> στον Αρταξέρξη: </a:t>
            </a:r>
            <a:r>
              <a:rPr lang="el-GR" sz="2000" b="1" i="1" dirty="0" err="1"/>
              <a:t>ὑπάρχει</a:t>
            </a:r>
            <a:r>
              <a:rPr lang="el-GR" sz="2000" b="1" i="1" dirty="0"/>
              <a:t> </a:t>
            </a:r>
            <a:r>
              <a:rPr lang="el-GR" sz="2000" b="1" i="1" dirty="0" err="1"/>
              <a:t>ἔθνος</a:t>
            </a:r>
            <a:r>
              <a:rPr lang="el-GR" sz="2000" b="1" i="1" dirty="0"/>
              <a:t> </a:t>
            </a:r>
            <a:r>
              <a:rPr lang="el-GR" sz="2000" b="1" i="1" dirty="0" err="1"/>
              <a:t>διεσπαρμένον</a:t>
            </a:r>
            <a:r>
              <a:rPr lang="el-GR" sz="2000" b="1" i="1" dirty="0"/>
              <a:t> </a:t>
            </a:r>
            <a:r>
              <a:rPr lang="el-GR" sz="2000" b="1" i="1" dirty="0" err="1"/>
              <a:t>ἐν</a:t>
            </a:r>
            <a:r>
              <a:rPr lang="el-GR" sz="2000" b="1" i="1" dirty="0"/>
              <a:t> </a:t>
            </a:r>
            <a:r>
              <a:rPr lang="el-GR" sz="2000" b="1" i="1" dirty="0" err="1"/>
              <a:t>τοῖς</a:t>
            </a:r>
            <a:r>
              <a:rPr lang="el-GR" sz="2000" b="1" i="1" dirty="0"/>
              <a:t> </a:t>
            </a:r>
            <a:r>
              <a:rPr lang="el-GR" sz="2000" b="1" i="1" dirty="0" err="1"/>
              <a:t>ἔθνεσιν</a:t>
            </a:r>
            <a:r>
              <a:rPr lang="el-GR" sz="2000" b="1" i="1" dirty="0"/>
              <a:t> </a:t>
            </a:r>
            <a:r>
              <a:rPr lang="el-GR" sz="2000" b="1" i="1" dirty="0" err="1"/>
              <a:t>ἐν</a:t>
            </a:r>
            <a:r>
              <a:rPr lang="el-GR" sz="2000" b="1" i="1" dirty="0"/>
              <a:t> </a:t>
            </a:r>
            <a:r>
              <a:rPr lang="el-GR" sz="2000" b="1" i="1" dirty="0" err="1"/>
              <a:t>πάσῃ</a:t>
            </a:r>
            <a:r>
              <a:rPr lang="el-GR" sz="2000" b="1" i="1" dirty="0"/>
              <a:t> </a:t>
            </a:r>
            <a:r>
              <a:rPr lang="el-GR" sz="2000" b="1" i="1" dirty="0" err="1"/>
              <a:t>τῇ</a:t>
            </a:r>
            <a:r>
              <a:rPr lang="el-GR" sz="2000" b="1" i="1" dirty="0"/>
              <a:t> </a:t>
            </a:r>
            <a:r>
              <a:rPr lang="el-GR" sz="2000" b="1" i="1" dirty="0" err="1"/>
              <a:t>βασιλείᾳ</a:t>
            </a:r>
            <a:r>
              <a:rPr lang="el-GR" sz="2000" b="1" i="1" dirty="0"/>
              <a:t> σου </a:t>
            </a:r>
            <a:r>
              <a:rPr lang="el-GR" sz="2000" b="1" i="1" dirty="0" err="1"/>
              <a:t>οἱ</a:t>
            </a:r>
            <a:r>
              <a:rPr lang="el-GR" sz="2000" b="1" i="1" dirty="0"/>
              <a:t> </a:t>
            </a:r>
            <a:r>
              <a:rPr lang="el-GR" sz="2000" b="1" i="1" dirty="0" err="1"/>
              <a:t>δὲ</a:t>
            </a:r>
            <a:r>
              <a:rPr lang="el-GR" sz="2000" b="1" i="1" dirty="0"/>
              <a:t> </a:t>
            </a:r>
            <a:r>
              <a:rPr lang="el-GR" sz="2000" b="1" i="1" dirty="0" err="1"/>
              <a:t>νόμοι</a:t>
            </a:r>
            <a:r>
              <a:rPr lang="el-GR" sz="2000" b="1" i="1" dirty="0"/>
              <a:t> </a:t>
            </a:r>
            <a:r>
              <a:rPr lang="el-GR" sz="2000" b="1" i="1" dirty="0" err="1"/>
              <a:t>αὐτῶν</a:t>
            </a:r>
            <a:r>
              <a:rPr lang="el-GR" sz="2000" b="1" i="1" dirty="0"/>
              <a:t> </a:t>
            </a:r>
            <a:r>
              <a:rPr lang="el-GR" sz="2000" b="1" i="1" dirty="0" err="1"/>
              <a:t>ἔξαλλοι</a:t>
            </a:r>
            <a:r>
              <a:rPr lang="el-GR" sz="2000" b="1" i="1" dirty="0"/>
              <a:t> </a:t>
            </a:r>
            <a:r>
              <a:rPr lang="el-GR" sz="2000" b="1" i="1" dirty="0" err="1"/>
              <a:t>παρὰ</a:t>
            </a:r>
            <a:r>
              <a:rPr lang="el-GR" sz="2000" b="1" i="1" dirty="0"/>
              <a:t> </a:t>
            </a:r>
            <a:r>
              <a:rPr lang="el-GR" sz="2000" b="1" i="1" dirty="0" err="1"/>
              <a:t>πάντα</a:t>
            </a:r>
            <a:r>
              <a:rPr lang="el-GR" sz="2000" b="1" i="1" dirty="0"/>
              <a:t> </a:t>
            </a:r>
            <a:r>
              <a:rPr lang="el-GR" sz="2000" b="1" i="1" dirty="0" err="1"/>
              <a:t>τὰ</a:t>
            </a:r>
            <a:r>
              <a:rPr lang="el-GR" sz="2000" b="1" i="1" dirty="0"/>
              <a:t> </a:t>
            </a:r>
            <a:r>
              <a:rPr lang="el-GR" sz="2000" b="1" i="1" dirty="0" err="1"/>
              <a:t>ἔθνη</a:t>
            </a:r>
            <a:r>
              <a:rPr lang="el-GR" sz="2000" b="1" i="1" dirty="0"/>
              <a:t> </a:t>
            </a:r>
            <a:r>
              <a:rPr lang="el-GR" sz="2000" b="1" i="1" dirty="0" err="1"/>
              <a:t>τῶν</a:t>
            </a:r>
            <a:r>
              <a:rPr lang="el-GR" sz="2000" b="1" i="1" dirty="0"/>
              <a:t> </a:t>
            </a:r>
            <a:r>
              <a:rPr lang="el-GR" sz="2000" b="1" i="1" dirty="0" err="1"/>
              <a:t>δὲ</a:t>
            </a:r>
            <a:r>
              <a:rPr lang="el-GR" sz="2000" b="1" i="1" dirty="0"/>
              <a:t> </a:t>
            </a:r>
            <a:r>
              <a:rPr lang="el-GR" sz="2000" b="1" i="1" dirty="0" err="1"/>
              <a:t>νόμων</a:t>
            </a:r>
            <a:r>
              <a:rPr lang="el-GR" sz="2000" b="1" i="1" dirty="0"/>
              <a:t> </a:t>
            </a:r>
            <a:r>
              <a:rPr lang="el-GR" sz="2000" b="1" i="1" dirty="0" err="1"/>
              <a:t>τοῦ</a:t>
            </a:r>
            <a:r>
              <a:rPr lang="el-GR" sz="2000" b="1" i="1" dirty="0"/>
              <a:t> </a:t>
            </a:r>
            <a:r>
              <a:rPr lang="el-GR" sz="2000" b="1" i="1" dirty="0" err="1"/>
              <a:t>βασιλέως</a:t>
            </a:r>
            <a:r>
              <a:rPr lang="el-GR" sz="2000" b="1" i="1" dirty="0"/>
              <a:t> </a:t>
            </a:r>
            <a:r>
              <a:rPr lang="el-GR" sz="2000" b="1" i="1" dirty="0" err="1"/>
              <a:t>παρακούουσιν</a:t>
            </a:r>
            <a:r>
              <a:rPr lang="el-GR" sz="2000" b="1" i="1" dirty="0"/>
              <a:t> </a:t>
            </a:r>
            <a:r>
              <a:rPr lang="el-GR" sz="2000" b="1" i="1" dirty="0" err="1"/>
              <a:t>καὶ</a:t>
            </a:r>
            <a:r>
              <a:rPr lang="el-GR" sz="2000" b="1" i="1" dirty="0"/>
              <a:t> </a:t>
            </a:r>
            <a:r>
              <a:rPr lang="el-GR" sz="2000" b="1" i="1" dirty="0" err="1"/>
              <a:t>οὐ</a:t>
            </a:r>
            <a:r>
              <a:rPr lang="el-GR" sz="2000" b="1" i="1" dirty="0"/>
              <a:t> </a:t>
            </a:r>
            <a:r>
              <a:rPr lang="el-GR" sz="2000" b="1" i="1" dirty="0" err="1"/>
              <a:t>συμφέρει</a:t>
            </a:r>
            <a:r>
              <a:rPr lang="el-GR" sz="2000" b="1" i="1" dirty="0"/>
              <a:t> </a:t>
            </a:r>
            <a:r>
              <a:rPr lang="el-GR" sz="2000" b="1" i="1" dirty="0" err="1"/>
              <a:t>τῷ</a:t>
            </a:r>
            <a:r>
              <a:rPr lang="el-GR" sz="2000" b="1" i="1" dirty="0"/>
              <a:t> </a:t>
            </a:r>
            <a:r>
              <a:rPr lang="el-GR" sz="2000" b="1" i="1" dirty="0" err="1"/>
              <a:t>βασιλεῖ</a:t>
            </a:r>
            <a:r>
              <a:rPr lang="el-GR" sz="2000" b="1" i="1" dirty="0"/>
              <a:t> </a:t>
            </a:r>
            <a:r>
              <a:rPr lang="el-GR" sz="2000" b="1" i="1" dirty="0" err="1"/>
              <a:t>ἐᾶσαι</a:t>
            </a:r>
            <a:r>
              <a:rPr lang="el-GR" sz="2000" b="1" i="1" dirty="0"/>
              <a:t> </a:t>
            </a:r>
            <a:r>
              <a:rPr lang="el-GR" sz="2000" b="1" i="1" dirty="0" err="1"/>
              <a:t>αὐτούς</a:t>
            </a:r>
            <a:r>
              <a:rPr lang="el-GR" sz="2000" dirty="0"/>
              <a:t> </a:t>
            </a:r>
            <a:r>
              <a:rPr lang="en-US" sz="2000" dirty="0"/>
              <a:t>(3</a:t>
            </a:r>
            <a:r>
              <a:rPr lang="el-GR" sz="2000" dirty="0"/>
              <a:t>, </a:t>
            </a:r>
            <a:r>
              <a:rPr lang="en-US" sz="2000" dirty="0"/>
              <a:t>8 )</a:t>
            </a:r>
            <a:r>
              <a:rPr lang="el-GR" sz="2000" dirty="0"/>
              <a:t> </a:t>
            </a:r>
          </a:p>
        </p:txBody>
      </p:sp>
    </p:spTree>
    <p:extLst>
      <p:ext uri="{BB962C8B-B14F-4D97-AF65-F5344CB8AC3E}">
        <p14:creationId xmlns:p14="http://schemas.microsoft.com/office/powerpoint/2010/main" val="1563542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altLang="el-GR" i="1" dirty="0">
                <a:latin typeface="Calibri" panose="020F0502020204030204" pitchFamily="34" charset="0"/>
              </a:rPr>
              <a:t>Εβδομήκοντα-μόνον μια μετάφραση</a:t>
            </a:r>
            <a:r>
              <a:rPr lang="el-GR" altLang="el-GR" dirty="0">
                <a:latin typeface="Calibri" panose="020F0502020204030204" pitchFamily="34" charset="0"/>
              </a:rPr>
              <a:t>;;</a:t>
            </a:r>
            <a:endParaRPr lang="el-GR" altLang="el-GR" sz="3100" i="1" dirty="0">
              <a:latin typeface="Calibri" panose="020F0502020204030204" pitchFamily="34" charset="0"/>
            </a:endParaRPr>
          </a:p>
        </p:txBody>
      </p:sp>
      <p:sp>
        <p:nvSpPr>
          <p:cNvPr id="4" name="Θέση περιεχομένου 3"/>
          <p:cNvSpPr>
            <a:spLocks noGrp="1"/>
          </p:cNvSpPr>
          <p:nvPr>
            <p:ph sz="quarter" idx="4"/>
          </p:nvPr>
        </p:nvSpPr>
        <p:spPr>
          <a:xfrm>
            <a:off x="4067943" y="1417638"/>
            <a:ext cx="4618857" cy="4878887"/>
          </a:xfrm>
        </p:spPr>
        <p:txBody>
          <a:bodyPr>
            <a:noAutofit/>
          </a:bodyPr>
          <a:lstStyle/>
          <a:p>
            <a:pPr marL="0" indent="0">
              <a:lnSpc>
                <a:spcPct val="90000"/>
              </a:lnSpc>
              <a:spcBef>
                <a:spcPts val="1200"/>
              </a:spcBef>
              <a:buNone/>
            </a:pPr>
            <a:r>
              <a:rPr lang="el-GR" altLang="el-GR" sz="2000" dirty="0">
                <a:latin typeface="Calibri" panose="020F0502020204030204" pitchFamily="34" charset="0"/>
              </a:rPr>
              <a:t>Αντιθέτως με το εβραϊκό κείμενο, οι Εβδομήκοντα μεταφραστές που ζουν και εργάζονται στην Αίγυπτο, μνημονεύουν το όνομα του Θεού σε χαρακτηριστικά σημεία (10, 3</a:t>
            </a:r>
            <a:r>
              <a:rPr lang="el-GR" altLang="el-GR" sz="2000" baseline="30000" dirty="0">
                <a:latin typeface="Calibri" panose="020F0502020204030204" pitchFamily="34" charset="0"/>
              </a:rPr>
              <a:t>α</a:t>
            </a:r>
            <a:r>
              <a:rPr lang="el-GR" altLang="el-GR" sz="2000" dirty="0">
                <a:latin typeface="Calibri" panose="020F0502020204030204" pitchFamily="34" charset="0"/>
              </a:rPr>
              <a:t>) και αφηγούνται τη δράση Του στην </a:t>
            </a:r>
            <a:r>
              <a:rPr lang="el-GR" altLang="el-GR" sz="2000" dirty="0" err="1">
                <a:latin typeface="Calibri" panose="020F0502020204030204" pitchFamily="34" charset="0"/>
              </a:rPr>
              <a:t>Εσθήρ</a:t>
            </a:r>
            <a:r>
              <a:rPr lang="el-GR" altLang="el-GR" sz="2000" dirty="0">
                <a:latin typeface="Calibri" panose="020F0502020204030204" pitchFamily="34" charset="0"/>
              </a:rPr>
              <a:t> επί τη βάσει της ιστορίας του Ιωσήφ (</a:t>
            </a:r>
            <a:r>
              <a:rPr lang="el-GR" altLang="el-GR" sz="2000" dirty="0" err="1">
                <a:latin typeface="Calibri" panose="020F0502020204030204" pitchFamily="34" charset="0"/>
              </a:rPr>
              <a:t>Γέν</a:t>
            </a:r>
            <a:r>
              <a:rPr lang="el-GR" altLang="el-GR" sz="2000" dirty="0">
                <a:latin typeface="Calibri" panose="020F0502020204030204" pitchFamily="34" charset="0"/>
              </a:rPr>
              <a:t>. 37-50). Αυτός (ο Θεός) χρησιμοποιεί ως μέσα σωτηρίας τους δύο πρωταγωνιστές. Ας σημειωθεί ότι στην </a:t>
            </a:r>
            <a:r>
              <a:rPr lang="el-GR" altLang="el-GR" sz="2000" dirty="0" err="1">
                <a:latin typeface="Calibri" panose="020F0502020204030204" pitchFamily="34" charset="0"/>
              </a:rPr>
              <a:t>Πρωτοϊστορία</a:t>
            </a:r>
            <a:r>
              <a:rPr lang="el-GR" altLang="el-GR" sz="2000" dirty="0">
                <a:latin typeface="Calibri" panose="020F0502020204030204" pitchFamily="34" charset="0"/>
              </a:rPr>
              <a:t> (</a:t>
            </a:r>
            <a:r>
              <a:rPr lang="el-GR" altLang="el-GR" sz="2000" dirty="0" err="1">
                <a:latin typeface="Calibri" panose="020F0502020204030204" pitchFamily="34" charset="0"/>
              </a:rPr>
              <a:t>Γέν</a:t>
            </a:r>
            <a:r>
              <a:rPr lang="el-GR" altLang="el-GR" sz="2000" dirty="0">
                <a:latin typeface="Calibri" panose="020F0502020204030204" pitchFamily="34" charset="0"/>
              </a:rPr>
              <a:t>. 1-11) μεταφράζουν το ίδιο όνομα </a:t>
            </a:r>
            <a:r>
              <a:rPr lang="el-GR" altLang="el-GR" sz="2000" dirty="0" err="1">
                <a:latin typeface="Calibri" panose="020F0502020204030204" pitchFamily="34" charset="0"/>
              </a:rPr>
              <a:t>Γιαχβέ</a:t>
            </a:r>
            <a:r>
              <a:rPr lang="el-GR" altLang="el-GR" sz="2000" dirty="0">
                <a:latin typeface="Calibri" panose="020F0502020204030204" pitchFamily="34" charset="0"/>
              </a:rPr>
              <a:t> με το </a:t>
            </a:r>
            <a:r>
              <a:rPr lang="el-GR" altLang="el-GR" sz="2000" i="1" dirty="0">
                <a:latin typeface="Calibri" panose="020F0502020204030204" pitchFamily="34" charset="0"/>
              </a:rPr>
              <a:t>Κύριος</a:t>
            </a:r>
            <a:r>
              <a:rPr lang="el-GR" altLang="el-GR" sz="2000" dirty="0">
                <a:latin typeface="Calibri" panose="020F0502020204030204" pitchFamily="34" charset="0"/>
              </a:rPr>
              <a:t>, όταν Αυτός φροντίζει το πλάσμα του (ακόμη και τον Κάιν 4, 6) και με το </a:t>
            </a:r>
            <a:r>
              <a:rPr lang="el-GR" altLang="el-GR" sz="2000" i="1" dirty="0">
                <a:latin typeface="Calibri" panose="020F0502020204030204" pitchFamily="34" charset="0"/>
              </a:rPr>
              <a:t>Θεός</a:t>
            </a:r>
            <a:r>
              <a:rPr lang="el-GR" altLang="el-GR" sz="2000" dirty="0">
                <a:latin typeface="Calibri" panose="020F0502020204030204" pitchFamily="34" charset="0"/>
              </a:rPr>
              <a:t> όταν αναφέρονται στην ισχύ Του.</a:t>
            </a:r>
          </a:p>
          <a:p>
            <a:pPr marL="0" indent="0">
              <a:lnSpc>
                <a:spcPct val="90000"/>
              </a:lnSpc>
              <a:spcBef>
                <a:spcPts val="1200"/>
              </a:spcBef>
              <a:buNone/>
            </a:pPr>
            <a:r>
              <a:rPr lang="el-GR" altLang="el-GR" sz="2000" dirty="0">
                <a:latin typeface="Calibri" panose="020F0502020204030204" pitchFamily="34" charset="0"/>
              </a:rPr>
              <a:t>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22" y="1396378"/>
            <a:ext cx="32353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62" y="3857081"/>
            <a:ext cx="310991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48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sz="4000" i="1" dirty="0" smtClean="0">
                <a:latin typeface="Calibri" panose="020F0502020204030204" pitchFamily="34" charset="0"/>
              </a:rPr>
              <a:t>Εβδομήκοντα-μόνον μια μετάφραση</a:t>
            </a:r>
            <a:r>
              <a:rPr lang="el-GR" altLang="el-GR" sz="4000" dirty="0" smtClean="0">
                <a:latin typeface="Calibri" panose="020F0502020204030204" pitchFamily="34" charset="0"/>
              </a:rPr>
              <a:t>;;</a:t>
            </a:r>
            <a:endParaRPr lang="el-GR" altLang="el-GR" sz="4000" dirty="0">
              <a:latin typeface="Calibri" panose="020F0502020204030204" pitchFamily="34" charset="0"/>
            </a:endParaRPr>
          </a:p>
        </p:txBody>
      </p:sp>
      <p:sp>
        <p:nvSpPr>
          <p:cNvPr id="5" name="Θέση περιεχομένου 4"/>
          <p:cNvSpPr>
            <a:spLocks noGrp="1"/>
          </p:cNvSpPr>
          <p:nvPr>
            <p:ph idx="1"/>
          </p:nvPr>
        </p:nvSpPr>
        <p:spPr/>
        <p:txBody>
          <a:bodyPr>
            <a:noAutofit/>
          </a:bodyPr>
          <a:lstStyle/>
          <a:p>
            <a:pPr marL="0" indent="0">
              <a:buNone/>
            </a:pPr>
            <a:r>
              <a:rPr lang="el-GR" altLang="el-GR" sz="2000" dirty="0">
                <a:latin typeface="Calibri" panose="020F0502020204030204" pitchFamily="34" charset="0"/>
              </a:rPr>
              <a:t>Η σεξιστική συμπεριφορά του Βασιλέα διαγράφεται με την προσθήκη στο 1, 5 (</a:t>
            </a:r>
            <a:r>
              <a:rPr lang="el-GR" altLang="el-GR" sz="2000" dirty="0" err="1">
                <a:latin typeface="Calibri" panose="020F0502020204030204" pitchFamily="34" charset="0"/>
              </a:rPr>
              <a:t>πρβλ</a:t>
            </a:r>
            <a:r>
              <a:rPr lang="el-GR" altLang="el-GR" sz="2000" dirty="0">
                <a:latin typeface="Calibri" panose="020F0502020204030204" pitchFamily="34" charset="0"/>
              </a:rPr>
              <a:t>. αλλαγή στο 1, 11) του όρου Γάμος και της παρουσίασης της άρνησης της </a:t>
            </a:r>
            <a:r>
              <a:rPr lang="el-GR" altLang="el-GR" sz="2000" dirty="0" err="1">
                <a:latin typeface="Calibri" panose="020F0502020204030204" pitchFamily="34" charset="0"/>
              </a:rPr>
              <a:t>Άστι</a:t>
            </a:r>
            <a:r>
              <a:rPr lang="el-GR" altLang="el-GR" sz="2000" dirty="0">
                <a:latin typeface="Calibri" panose="020F0502020204030204" pitchFamily="34" charset="0"/>
              </a:rPr>
              <a:t> να παρευρεθεί στην εγκατάστασή της ως βασίλισσας ως μάλλον παράλογης.</a:t>
            </a:r>
          </a:p>
          <a:p>
            <a:pPr marL="0" indent="0">
              <a:buNone/>
            </a:pPr>
            <a:r>
              <a:rPr lang="el-GR" altLang="el-GR" sz="2000" dirty="0">
                <a:latin typeface="Calibri" panose="020F0502020204030204" pitchFamily="34" charset="0"/>
              </a:rPr>
              <a:t>Με τις προσευχές της </a:t>
            </a:r>
            <a:r>
              <a:rPr lang="el-GR" altLang="el-GR" sz="2000" dirty="0" err="1">
                <a:latin typeface="Calibri" panose="020F0502020204030204" pitchFamily="34" charset="0"/>
              </a:rPr>
              <a:t>Μαρδοχαίου</a:t>
            </a:r>
            <a:r>
              <a:rPr lang="el-GR" altLang="el-GR" sz="2000" dirty="0">
                <a:latin typeface="Calibri" panose="020F0502020204030204" pitchFamily="34" charset="0"/>
              </a:rPr>
              <a:t> και της </a:t>
            </a:r>
            <a:r>
              <a:rPr lang="el-GR" altLang="el-GR" sz="2000" dirty="0" err="1">
                <a:latin typeface="Calibri" panose="020F0502020204030204" pitchFamily="34" charset="0"/>
              </a:rPr>
              <a:t>Εσθήρ</a:t>
            </a:r>
            <a:r>
              <a:rPr lang="el-GR" altLang="el-GR" sz="2000" dirty="0">
                <a:latin typeface="Calibri" panose="020F0502020204030204" pitchFamily="34" charset="0"/>
              </a:rPr>
              <a:t> (που σκιαγραφείται σε κοντράστ προς το βασιλέα) αποτυπώνουν την ιουδαϊκή αυτοσυνειδησία των Ιουδαίων της Διασποράς. Ο Θεός είναι αυτός που δημιούργησε το Σύμπαν, πραγμάτωσε την ΈΞΟΔΟ, ο Ισραήλ είναι ο κληρονόμος του Θεού (ΕΚΛΟΓΗ). Ο Ιουδαίος δεν παρακάθεται στην τράπεζα των εθνικών.</a:t>
            </a:r>
          </a:p>
        </p:txBody>
      </p:sp>
    </p:spTree>
    <p:extLst>
      <p:ext uri="{BB962C8B-B14F-4D97-AF65-F5344CB8AC3E}">
        <p14:creationId xmlns:p14="http://schemas.microsoft.com/office/powerpoint/2010/main" val="1248962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Βιβλιογραφία</a:t>
            </a:r>
            <a:endParaRPr lang="el-GR" dirty="0"/>
          </a:p>
        </p:txBody>
      </p:sp>
      <p:sp>
        <p:nvSpPr>
          <p:cNvPr id="5" name="Θέση περιεχομένου 4"/>
          <p:cNvSpPr>
            <a:spLocks noGrp="1"/>
          </p:cNvSpPr>
          <p:nvPr>
            <p:ph idx="1"/>
          </p:nvPr>
        </p:nvSpPr>
        <p:spPr/>
        <p:txBody>
          <a:bodyPr>
            <a:noAutofit/>
          </a:bodyPr>
          <a:lstStyle/>
          <a:p>
            <a:pPr algn="just"/>
            <a:r>
              <a:rPr lang="el-GR" altLang="el-GR" sz="2400" dirty="0"/>
              <a:t>Υλικό λάβαμε από αφιερωματικά τεύχη 159, 167, 186 στη </a:t>
            </a:r>
            <a:r>
              <a:rPr lang="el-GR" altLang="el-GR" sz="2400" dirty="0" err="1"/>
              <a:t>Σάρρα</a:t>
            </a:r>
            <a:r>
              <a:rPr lang="el-GR" altLang="el-GR" sz="2400" dirty="0"/>
              <a:t> και Άγαρ, την </a:t>
            </a:r>
            <a:r>
              <a:rPr lang="el-GR" altLang="el-GR" sz="2400" dirty="0" err="1"/>
              <a:t>Εσθήρ</a:t>
            </a:r>
            <a:r>
              <a:rPr lang="el-GR" altLang="el-GR" sz="2400" dirty="0"/>
              <a:t> και την Ιουδίθ του </a:t>
            </a:r>
            <a:r>
              <a:rPr lang="el-GR" altLang="el-GR" sz="2400" i="1" dirty="0" err="1"/>
              <a:t>Bibel</a:t>
            </a:r>
            <a:r>
              <a:rPr lang="el-GR" altLang="el-GR" sz="2400" i="1" dirty="0"/>
              <a:t> </a:t>
            </a:r>
            <a:r>
              <a:rPr lang="el-GR" altLang="el-GR" sz="2400" i="1" dirty="0" err="1"/>
              <a:t>heute</a:t>
            </a:r>
            <a:r>
              <a:rPr lang="el-GR" altLang="el-GR" sz="2400" dirty="0"/>
              <a:t> .</a:t>
            </a:r>
          </a:p>
        </p:txBody>
      </p:sp>
    </p:spTree>
    <p:extLst>
      <p:ext uri="{BB962C8B-B14F-4D97-AF65-F5344CB8AC3E}">
        <p14:creationId xmlns:p14="http://schemas.microsoft.com/office/powerpoint/2010/main" val="1110060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52994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0692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057567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r>
              <a:rPr lang="el-GR" sz="2000" dirty="0"/>
              <a:t>Έκδοση </a:t>
            </a:r>
            <a:r>
              <a:rPr lang="el-GR" sz="2000" dirty="0" smtClean="0"/>
              <a:t>διαθέσιμη </a:t>
            </a:r>
            <a:r>
              <a:rPr lang="el-GR" sz="2000" dirty="0" smtClean="0">
                <a:hlinkClick r:id="rId3"/>
              </a:rPr>
              <a:t>εδώ</a:t>
            </a:r>
            <a:r>
              <a:rPr lang="el-GR" sz="2000" dirty="0" smtClean="0"/>
              <a:t>. </a:t>
            </a:r>
            <a:endParaRPr lang="el-GR" sz="2000" dirty="0"/>
          </a:p>
        </p:txBody>
      </p:sp>
    </p:spTree>
    <p:extLst>
      <p:ext uri="{BB962C8B-B14F-4D97-AF65-F5344CB8AC3E}">
        <p14:creationId xmlns:p14="http://schemas.microsoft.com/office/powerpoint/2010/main" val="1625758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sz="4000" dirty="0" smtClean="0">
                <a:latin typeface="+mn-lt"/>
              </a:rPr>
              <a:t/>
            </a:r>
            <a:br>
              <a:rPr lang="el-GR" altLang="el-GR" sz="4000" dirty="0" smtClean="0">
                <a:latin typeface="+mn-lt"/>
              </a:rPr>
            </a:br>
            <a:r>
              <a:rPr lang="el-GR" altLang="el-GR" dirty="0" smtClean="0">
                <a:latin typeface="+mn-lt"/>
              </a:rPr>
              <a:t>Νόμος και Προφήτες</a:t>
            </a:r>
            <a:endParaRPr lang="el-GR" altLang="el-GR" i="1" dirty="0">
              <a:latin typeface="+mn-lt"/>
            </a:endParaRPr>
          </a:p>
        </p:txBody>
      </p:sp>
      <p:sp>
        <p:nvSpPr>
          <p:cNvPr id="5" name="Θέση περιεχομένου 4"/>
          <p:cNvSpPr>
            <a:spLocks noGrp="1"/>
          </p:cNvSpPr>
          <p:nvPr>
            <p:ph idx="1"/>
          </p:nvPr>
        </p:nvSpPr>
        <p:spPr/>
        <p:txBody>
          <a:bodyPr>
            <a:noAutofit/>
          </a:bodyPr>
          <a:lstStyle/>
          <a:p>
            <a:pPr marL="0" indent="0">
              <a:spcBef>
                <a:spcPts val="0"/>
              </a:spcBef>
              <a:buNone/>
              <a:defRPr/>
            </a:pPr>
            <a:r>
              <a:rPr lang="el-GR" sz="2400" dirty="0" smtClean="0"/>
              <a:t>Αυτό </a:t>
            </a:r>
            <a:r>
              <a:rPr lang="el-GR" sz="2400" dirty="0"/>
              <a:t>σημαίνει ότι στους Προφήτες  ανήκουν και γυναίκες, όπως η Δεββώρα, η </a:t>
            </a:r>
            <a:r>
              <a:rPr lang="el-GR" sz="2400" dirty="0" err="1"/>
              <a:t>Ολδά</a:t>
            </a:r>
            <a:r>
              <a:rPr lang="el-GR" sz="2400" dirty="0"/>
              <a:t> που πλαισιώνουν μάλιστα την είσοδο και την απώλεια της Γης της Επαγγελίας αλλά και η </a:t>
            </a:r>
            <a:r>
              <a:rPr lang="el-GR" sz="2400" dirty="0" err="1"/>
              <a:t>Αβιγαία</a:t>
            </a:r>
            <a:r>
              <a:rPr lang="el-GR" sz="2400" dirty="0"/>
              <a:t> που προφητεύει στον Δαυίδ (Α’ </a:t>
            </a:r>
            <a:r>
              <a:rPr lang="el-GR" sz="2400" dirty="0" err="1"/>
              <a:t>Βασ</a:t>
            </a:r>
            <a:r>
              <a:rPr lang="el-GR" sz="2400" dirty="0"/>
              <a:t>. 25).</a:t>
            </a:r>
          </a:p>
        </p:txBody>
      </p:sp>
    </p:spTree>
    <p:extLst>
      <p:ext uri="{BB962C8B-B14F-4D97-AF65-F5344CB8AC3E}">
        <p14:creationId xmlns:p14="http://schemas.microsoft.com/office/powerpoint/2010/main" val="4229247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Σωτήριος Σ. </a:t>
            </a:r>
            <a:r>
              <a:rPr lang="el-GR" sz="2000" dirty="0" smtClean="0"/>
              <a:t>Δεσπότης  2014. </a:t>
            </a:r>
            <a:r>
              <a:rPr lang="el-GR" altLang="el-GR" sz="2000" dirty="0"/>
              <a:t>Σωτήριος Σ. </a:t>
            </a:r>
            <a:r>
              <a:rPr lang="el-GR" altLang="el-GR" sz="2000" dirty="0" smtClean="0"/>
              <a:t>Δεσπότης. </a:t>
            </a:r>
            <a:r>
              <a:rPr lang="el-GR" sz="2000" dirty="0" smtClean="0"/>
              <a:t>«Εισαγωγή </a:t>
            </a:r>
            <a:r>
              <a:rPr lang="el-GR" sz="2000" dirty="0"/>
              <a:t>στην Κ.Δ. &amp; Ιστορία Εποχής της Καινής </a:t>
            </a:r>
            <a:r>
              <a:rPr lang="el-GR" sz="2000" dirty="0" smtClean="0"/>
              <a:t>Διαθήκης</a:t>
            </a:r>
            <a:r>
              <a:rPr lang="el-GR" sz="2000" dirty="0"/>
              <a:t>. ΠΑΛΑΙΑ + ΚΑΙΝΗ ΔΙΑΘΗΚΗ (Προφήτισσες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GB" sz="2000" dirty="0">
                <a:hlinkClick r:id="rId3"/>
              </a:rPr>
              <a:t>http://</a:t>
            </a:r>
            <a:r>
              <a:rPr lang="en-GB" sz="2000" dirty="0" smtClean="0">
                <a:hlinkClick r:id="rId3"/>
              </a:rPr>
              <a:t>opencourses.uoa.gr/courses/SOCTHEOL1</a:t>
            </a:r>
            <a:r>
              <a:rPr lang="el-GR" sz="2000" dirty="0" smtClean="0"/>
              <a:t>. </a:t>
            </a:r>
            <a:endParaRPr lang="el-GR" sz="2000" dirty="0"/>
          </a:p>
          <a:p>
            <a:endParaRPr lang="el-GR" sz="2000" dirty="0"/>
          </a:p>
        </p:txBody>
      </p:sp>
    </p:spTree>
    <p:extLst>
      <p:ext uri="{BB962C8B-B14F-4D97-AF65-F5344CB8AC3E}">
        <p14:creationId xmlns:p14="http://schemas.microsoft.com/office/powerpoint/2010/main" val="863565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962279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66642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a:t>
            </a:r>
            <a:r>
              <a:rPr lang="el-GR" sz="2000" dirty="0" smtClean="0"/>
              <a:t>του συγγραφέα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smtClean="0"/>
              <a:t>Οι </a:t>
            </a:r>
            <a:r>
              <a:rPr lang="el-GR" sz="2000" dirty="0"/>
              <a:t>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p:txBody>
      </p:sp>
    </p:spTree>
    <p:extLst>
      <p:ext uri="{BB962C8B-B14F-4D97-AF65-F5344CB8AC3E}">
        <p14:creationId xmlns:p14="http://schemas.microsoft.com/office/powerpoint/2010/main" val="386754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Τι σημαίνει προφήτης/ προφήτισσα;</a:t>
            </a:r>
            <a:endParaRPr lang="el-GR" dirty="0"/>
          </a:p>
        </p:txBody>
      </p:sp>
      <p:sp>
        <p:nvSpPr>
          <p:cNvPr id="5" name="Θέση περιεχομένου 4"/>
          <p:cNvSpPr>
            <a:spLocks noGrp="1"/>
          </p:cNvSpPr>
          <p:nvPr>
            <p:ph sz="half" idx="2"/>
          </p:nvPr>
        </p:nvSpPr>
        <p:spPr>
          <a:xfrm>
            <a:off x="457199" y="1484784"/>
            <a:ext cx="5122913" cy="4735066"/>
          </a:xfrm>
        </p:spPr>
        <p:txBody>
          <a:bodyPr>
            <a:noAutofit/>
          </a:bodyPr>
          <a:lstStyle/>
          <a:p>
            <a:pPr marL="0" indent="0">
              <a:spcBef>
                <a:spcPts val="1200"/>
              </a:spcBef>
              <a:buNone/>
              <a:defRPr/>
            </a:pPr>
            <a:r>
              <a:rPr lang="el-GR" sz="1800" dirty="0"/>
              <a:t>Προφήτης είναι εκείνος που παλεύει να καθιερώσει την πρώτη εντολή του Δεκαλόγου: τη μοναδική λατρεία του </a:t>
            </a:r>
            <a:r>
              <a:rPr lang="el-GR" sz="1800" dirty="0" err="1"/>
              <a:t>Γιαχβέ</a:t>
            </a:r>
            <a:r>
              <a:rPr lang="el-GR" sz="1800" dirty="0"/>
              <a:t> και όχι των </a:t>
            </a:r>
            <a:r>
              <a:rPr lang="el-GR" sz="1800" dirty="0" smtClean="0"/>
              <a:t>ειδώλων.</a:t>
            </a:r>
          </a:p>
          <a:p>
            <a:pPr marL="0" indent="0">
              <a:spcBef>
                <a:spcPts val="1200"/>
              </a:spcBef>
              <a:buNone/>
              <a:defRPr/>
            </a:pPr>
            <a:r>
              <a:rPr lang="el-GR" sz="1800" dirty="0" smtClean="0"/>
              <a:t>Προφητεία </a:t>
            </a:r>
            <a:r>
              <a:rPr lang="el-GR" sz="1800" dirty="0"/>
              <a:t>είναι η </a:t>
            </a:r>
            <a:r>
              <a:rPr lang="el-GR" sz="1800" dirty="0" err="1"/>
              <a:t>επικαιροποίηση</a:t>
            </a:r>
            <a:r>
              <a:rPr lang="el-GR" sz="1800" dirty="0"/>
              <a:t> της </a:t>
            </a:r>
            <a:r>
              <a:rPr lang="el-GR" sz="1800" dirty="0" err="1"/>
              <a:t>Τορά</a:t>
            </a:r>
            <a:r>
              <a:rPr lang="el-GR" sz="1800" dirty="0"/>
              <a:t>. Οι προφήτες λαμβάνουν το χάρισμα από τον Θεό να ερμηνεύουν το θέλημα του Θεού με αυθεντία σε μια συγκεκριμένη κατάσταση. Σε αυτό το πλαίσιο ανήκουν και οι προρρήσεις σχετικά με το μέλλον</a:t>
            </a:r>
          </a:p>
          <a:p>
            <a:pPr marL="0" indent="0">
              <a:spcBef>
                <a:spcPts val="1200"/>
              </a:spcBef>
              <a:buNone/>
              <a:defRPr/>
            </a:pPr>
            <a:r>
              <a:rPr lang="el-GR" sz="1800" dirty="0"/>
              <a:t>Προφήτης είναι ο </a:t>
            </a:r>
            <a:r>
              <a:rPr lang="el-GR" sz="1800" b="1" i="1" dirty="0"/>
              <a:t>καθολικώς διαμαρτυρόμενος ορθόδοξος</a:t>
            </a:r>
            <a:r>
              <a:rPr lang="el-GR" sz="1800" dirty="0"/>
              <a:t>. Είναι αυτός που ραπίζει την εξουσία πολιτική και θρησκευτική όταν η πρώτη χρησιμοποιεί τη δεύτερη για να αποκοιμίσει τις μάζες και η δεύτερη χρησιμοποιεί τη συνεχώς </a:t>
            </a:r>
            <a:r>
              <a:rPr lang="el-GR" sz="1800" dirty="0" err="1"/>
              <a:t>ανακυκλούμενη</a:t>
            </a:r>
            <a:r>
              <a:rPr lang="el-GR" sz="1800" dirty="0"/>
              <a:t> λατρεία για να ικανοποιήσει μεταφυσικές ανάγκες. Ταυτόχρονα παρακαλεί/ </a:t>
            </a:r>
            <a:r>
              <a:rPr lang="el-GR" sz="1800" dirty="0" err="1"/>
              <a:t>παρηγορεί</a:t>
            </a:r>
            <a:r>
              <a:rPr lang="el-GR" sz="1800" dirty="0"/>
              <a:t> όσους βρίσκονται κάτω από αυτόν</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659437" y="1574254"/>
            <a:ext cx="3027363" cy="2373313"/>
          </a:xfrm>
          <a:prstGeom prst="rect">
            <a:avLst/>
          </a:prstGeom>
        </p:spPr>
      </p:pic>
    </p:spTree>
    <p:extLst>
      <p:ext uri="{BB962C8B-B14F-4D97-AF65-F5344CB8AC3E}">
        <p14:creationId xmlns:p14="http://schemas.microsoft.com/office/powerpoint/2010/main" val="2089123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10622</Words>
  <Application>Microsoft Office PowerPoint</Application>
  <PresentationFormat>On-screen Show (4:3)</PresentationFormat>
  <Paragraphs>493</Paragraphs>
  <Slides>83</Slides>
  <Notes>83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ＭＳ Ｐゴシック</vt:lpstr>
      <vt:lpstr>Arial</vt:lpstr>
      <vt:lpstr>Calibri</vt:lpstr>
      <vt:lpstr>Franklin Gothic Book</vt:lpstr>
      <vt:lpstr>Palatino Linotype</vt:lpstr>
      <vt:lpstr>Times New Roman</vt:lpstr>
      <vt:lpstr>Wingdings</vt:lpstr>
      <vt:lpstr>Θέμα του Office</vt:lpstr>
      <vt:lpstr>Εισαγωγή στην Κ.Δ. και ιστορία εποχής της Καινής Διαθήκης</vt:lpstr>
      <vt:lpstr>ΟΙ ΠΡΟΦΗΤΙΣΣΕΣ</vt:lpstr>
      <vt:lpstr>Προφήτισσες</vt:lpstr>
      <vt:lpstr>Προφήτισσες [2]</vt:lpstr>
      <vt:lpstr>Προφήτισσες [3]</vt:lpstr>
      <vt:lpstr>Τι είναι;</vt:lpstr>
      <vt:lpstr>Αναγκαία Διευκρίνιση:  Νόμος και Προφήτες</vt:lpstr>
      <vt:lpstr> Νόμος και Προφήτες</vt:lpstr>
      <vt:lpstr>Τι σημαίνει προφήτης/ προφήτισσα;</vt:lpstr>
      <vt:lpstr>Παράδειγμα Προφήτη και Προφητείας</vt:lpstr>
      <vt:lpstr>Παράδειγμα Προφήτη και Προφητείας [2]</vt:lpstr>
      <vt:lpstr>Προφητεία σε κάθε εποχή</vt:lpstr>
      <vt:lpstr>Αναμονή του Προφήτη</vt:lpstr>
      <vt:lpstr>Αναμονή του Προφήτη [2]</vt:lpstr>
      <vt:lpstr>Αναμονή του Προφήτη [3]</vt:lpstr>
      <vt:lpstr>Αναμονή του Προφήτη [4]</vt:lpstr>
      <vt:lpstr>Προφήτες (Π. Κανελλόπουλος) [1]</vt:lpstr>
      <vt:lpstr>Προφήτες (Π. Κανελλόπουλος) [2]</vt:lpstr>
      <vt:lpstr>Προφήτες (Π. Κανελλόπουλος) [3]</vt:lpstr>
      <vt:lpstr>Προφήτες (Π. Κανελλόπουλος) [4]</vt:lpstr>
      <vt:lpstr>Α. Δεββώρα </vt:lpstr>
      <vt:lpstr>Α. Δεββώρα [2]</vt:lpstr>
      <vt:lpstr>Ι. Βιβλίο των κριτών</vt:lpstr>
      <vt:lpstr>PowerPoint Presentation</vt:lpstr>
      <vt:lpstr>PowerPoint Presentation</vt:lpstr>
      <vt:lpstr>Β. Μίριαμ - Μαριάμ</vt:lpstr>
      <vt:lpstr>Η Μαριάμ της εξόδου</vt:lpstr>
      <vt:lpstr>Το αρχαιότερο άσμα της Βίβλου</vt:lpstr>
      <vt:lpstr>Το αρχαιότερο άσμα της Βίβλου [2]</vt:lpstr>
      <vt:lpstr>Το άσμα της Μίριαμ   Έξ. 15</vt:lpstr>
      <vt:lpstr>Το άσμα της Μίριαμ   Έξ. 15 [2]</vt:lpstr>
      <vt:lpstr>Ο Θεός της Πασχαλίας εξόδου</vt:lpstr>
      <vt:lpstr>άλλος από τον Θεό του Πάσχα που θυσιάζει τον μονάκριβο γιο του;</vt:lpstr>
      <vt:lpstr>Το επεισόδιο της Μαριάμ με τον Μωυσή</vt:lpstr>
      <vt:lpstr>Το επεισόδιο της Μαριάμ με τον Μωυσή [2]</vt:lpstr>
      <vt:lpstr>Μαριάμ και Μωυσής</vt:lpstr>
      <vt:lpstr>Μαριάμ και Μωυσής [2]</vt:lpstr>
      <vt:lpstr>Μαριάμ και Μωυσής [3]</vt:lpstr>
      <vt:lpstr>Η ζωντανή ανάμνηση  της Μαριάμ</vt:lpstr>
      <vt:lpstr>Γ. ΟΛΔΑ</vt:lpstr>
      <vt:lpstr>Ιωσίας και Αρχιερέας</vt:lpstr>
      <vt:lpstr>..... η συνέχεια</vt:lpstr>
      <vt:lpstr>…. το σχόλιο</vt:lpstr>
      <vt:lpstr>Δ. Η Νωαδία</vt:lpstr>
      <vt:lpstr>Δ. Η Νωαδία [2]</vt:lpstr>
      <vt:lpstr>Το κείμενο του Νεεμία </vt:lpstr>
      <vt:lpstr>Το κείμενο του Νεεμία [2] </vt:lpstr>
      <vt:lpstr>Επίμετρο: Μία νέα ανά-γνωση της Άγαρ στα Γεν. 16 και 22</vt:lpstr>
      <vt:lpstr>Άγαρ σημαίνει  Ξένη-η Άλλη</vt:lpstr>
      <vt:lpstr>Άγαρ</vt:lpstr>
      <vt:lpstr>Άγαρ [2]</vt:lpstr>
      <vt:lpstr>Άγαρ [3]</vt:lpstr>
      <vt:lpstr>Άγαρ [4]</vt:lpstr>
      <vt:lpstr>Παραλληλότητα της «θυσίας» του γιου της Αγάρ και του  Ισαάκ</vt:lpstr>
      <vt:lpstr>Παραλληλότητα της «θυσίας» του γιου της Αγάρ και του  Ισαάκ [2]</vt:lpstr>
      <vt:lpstr>Παραλληλότητα της «θυσίας» του γιου της Αγάρ και του  Ισαάκ [3]</vt:lpstr>
      <vt:lpstr>Η ερμηνεία της τέχνης</vt:lpstr>
      <vt:lpstr>Η ερμηνεία της τέχνης [2]</vt:lpstr>
      <vt:lpstr>Η παρανόηση</vt:lpstr>
      <vt:lpstr>Η παρανόηση [2]</vt:lpstr>
      <vt:lpstr>Παύλος και Αγάρ/Ισμαήλ</vt:lpstr>
      <vt:lpstr>Παύλος και Αγάρ/Ισμαήλ [2]</vt:lpstr>
      <vt:lpstr>Β. Εσθήρ</vt:lpstr>
      <vt:lpstr>Εσθήρ</vt:lpstr>
      <vt:lpstr>Εσθήρ [2]</vt:lpstr>
      <vt:lpstr>Εσθήρ [3]</vt:lpstr>
      <vt:lpstr>Πως εξηγείται ή/και μετασχηματίζεται η βία και το αίμα;</vt:lpstr>
      <vt:lpstr>Πως εξηγείται ή/και μετασχηματίζεται η βία και το αίμα;</vt:lpstr>
      <vt:lpstr>Ά-θεο κείμενο?</vt:lpstr>
      <vt:lpstr>Γιατί απουσιάζει ο «Θεός»;</vt:lpstr>
      <vt:lpstr>Τελικά το ξένο γίνεται οικείο ! Hodossa - Ischtar - Ester</vt:lpstr>
      <vt:lpstr>Τελικά το ξένο γίνεται οικείο !</vt:lpstr>
      <vt:lpstr>Εβδομήκοντα-μόνον μια μετάφραση;;</vt:lpstr>
      <vt:lpstr>Εβδομήκοντα-μόνον μια μετάφραση;;</vt:lpstr>
      <vt:lpstr>Βιβλιογραφία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233</cp:revision>
  <dcterms:created xsi:type="dcterms:W3CDTF">2012-09-06T09:03:05Z</dcterms:created>
  <dcterms:modified xsi:type="dcterms:W3CDTF">2016-04-18T12:44:48Z</dcterms:modified>
</cp:coreProperties>
</file>