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1" r:id="rId2"/>
    <p:sldId id="266" r:id="rId3"/>
    <p:sldId id="262" r:id="rId4"/>
    <p:sldId id="302" r:id="rId5"/>
    <p:sldId id="303" r:id="rId6"/>
    <p:sldId id="304"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9" r:id="rId20"/>
    <p:sldId id="320" r:id="rId21"/>
    <p:sldId id="265" r:id="rId22"/>
    <p:sldId id="322" r:id="rId23"/>
    <p:sldId id="323" r:id="rId24"/>
    <p:sldId id="324" r:id="rId25"/>
    <p:sldId id="328" r:id="rId26"/>
    <p:sldId id="290" r:id="rId27"/>
    <p:sldId id="295" r:id="rId28"/>
    <p:sldId id="326" r:id="rId29"/>
    <p:sldId id="327" r:id="rId30"/>
    <p:sldId id="291" r:id="rId31"/>
    <p:sldId id="294" r:id="rId32"/>
    <p:sldId id="330" r:id="rId33"/>
    <p:sldId id="293"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0" d="100"/>
          <a:sy n="80" d="100"/>
        </p:scale>
        <p:origin x="84"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C79A20-843D-40E2-A249-DD7643C1E96B}" type="datetimeFigureOut">
              <a:rPr lang="el-GR"/>
              <a:pPr>
                <a:defRPr/>
              </a:pPr>
              <a:t>20/12/2014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2881AED-DDBE-4C52-A277-FA689C95BC3B}" type="slidenum">
              <a:rPr lang="el-GR"/>
              <a:pPr>
                <a:defRPr/>
              </a:pPr>
              <a:t>‹#›</a:t>
            </a:fld>
            <a:endParaRPr lang="el-GR"/>
          </a:p>
        </p:txBody>
      </p:sp>
    </p:spTree>
    <p:extLst>
      <p:ext uri="{BB962C8B-B14F-4D97-AF65-F5344CB8AC3E}">
        <p14:creationId xmlns:p14="http://schemas.microsoft.com/office/powerpoint/2010/main" val="345204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C8C5188-510C-4A8C-A03C-E9723F1B2595}" type="slidenum">
              <a:rPr lang="el-GR" sz="1200">
                <a:latin typeface="+mn-lt"/>
              </a:rPr>
              <a:pPr algn="r">
                <a:defRPr/>
              </a:pPr>
              <a:t>1</a:t>
            </a:fld>
            <a:endParaRPr lang="el-GR" sz="1200">
              <a:latin typeface="+mn-lt"/>
            </a:endParaRPr>
          </a:p>
        </p:txBody>
      </p:sp>
    </p:spTree>
    <p:extLst>
      <p:ext uri="{BB962C8B-B14F-4D97-AF65-F5344CB8AC3E}">
        <p14:creationId xmlns:p14="http://schemas.microsoft.com/office/powerpoint/2010/main" val="180169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40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4403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F2014-63AF-45AF-96F5-4E553EA950B5}" type="slidenum">
              <a:rPr lang="el-GR">
                <a:cs typeface="Arial" charset="0"/>
              </a:rPr>
              <a:pPr fontAlgn="base">
                <a:spcBef>
                  <a:spcPct val="0"/>
                </a:spcBef>
                <a:spcAft>
                  <a:spcPct val="0"/>
                </a:spcAft>
                <a:defRPr/>
              </a:pPr>
              <a:t>10</a:t>
            </a:fld>
            <a:endParaRPr lang="el-GR">
              <a:cs typeface="Arial" charset="0"/>
            </a:endParaRPr>
          </a:p>
        </p:txBody>
      </p:sp>
    </p:spTree>
    <p:extLst>
      <p:ext uri="{BB962C8B-B14F-4D97-AF65-F5344CB8AC3E}">
        <p14:creationId xmlns:p14="http://schemas.microsoft.com/office/powerpoint/2010/main" val="284440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35F06-B124-4A73-848F-F32518A8E841}" type="slidenum">
              <a:rPr lang="el-GR">
                <a:cs typeface="Arial" charset="0"/>
              </a:rPr>
              <a:pPr fontAlgn="base">
                <a:spcBef>
                  <a:spcPct val="0"/>
                </a:spcBef>
                <a:spcAft>
                  <a:spcPct val="0"/>
                </a:spcAft>
                <a:defRPr/>
              </a:pPr>
              <a:t>11</a:t>
            </a:fld>
            <a:endParaRPr lang="el-GR">
              <a:cs typeface="Arial" charset="0"/>
            </a:endParaRPr>
          </a:p>
        </p:txBody>
      </p:sp>
    </p:spTree>
    <p:extLst>
      <p:ext uri="{BB962C8B-B14F-4D97-AF65-F5344CB8AC3E}">
        <p14:creationId xmlns:p14="http://schemas.microsoft.com/office/powerpoint/2010/main" val="398140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12</a:t>
            </a:fld>
            <a:endParaRPr lang="el-GR">
              <a:cs typeface="Arial" charset="0"/>
            </a:endParaRPr>
          </a:p>
        </p:txBody>
      </p:sp>
    </p:spTree>
    <p:extLst>
      <p:ext uri="{BB962C8B-B14F-4D97-AF65-F5344CB8AC3E}">
        <p14:creationId xmlns:p14="http://schemas.microsoft.com/office/powerpoint/2010/main" val="45616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35F06-B124-4A73-848F-F32518A8E841}" type="slidenum">
              <a:rPr lang="el-GR">
                <a:cs typeface="Arial" charset="0"/>
              </a:rPr>
              <a:pPr fontAlgn="base">
                <a:spcBef>
                  <a:spcPct val="0"/>
                </a:spcBef>
                <a:spcAft>
                  <a:spcPct val="0"/>
                </a:spcAft>
                <a:defRPr/>
              </a:pPr>
              <a:t>13</a:t>
            </a:fld>
            <a:endParaRPr lang="el-GR">
              <a:cs typeface="Arial" charset="0"/>
            </a:endParaRPr>
          </a:p>
        </p:txBody>
      </p:sp>
    </p:spTree>
    <p:extLst>
      <p:ext uri="{BB962C8B-B14F-4D97-AF65-F5344CB8AC3E}">
        <p14:creationId xmlns:p14="http://schemas.microsoft.com/office/powerpoint/2010/main" val="79726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14</a:t>
            </a:fld>
            <a:endParaRPr lang="el-GR">
              <a:cs typeface="Arial" charset="0"/>
            </a:endParaRPr>
          </a:p>
        </p:txBody>
      </p:sp>
    </p:spTree>
    <p:extLst>
      <p:ext uri="{BB962C8B-B14F-4D97-AF65-F5344CB8AC3E}">
        <p14:creationId xmlns:p14="http://schemas.microsoft.com/office/powerpoint/2010/main" val="178345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993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3993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47D01-9321-4BD2-88F8-710D9FD6C7A9}" type="slidenum">
              <a:rPr lang="el-GR">
                <a:cs typeface="Arial" charset="0"/>
              </a:rPr>
              <a:pPr fontAlgn="base">
                <a:spcBef>
                  <a:spcPct val="0"/>
                </a:spcBef>
                <a:spcAft>
                  <a:spcPct val="0"/>
                </a:spcAft>
                <a:defRPr/>
              </a:pPr>
              <a:t>15</a:t>
            </a:fld>
            <a:endParaRPr lang="el-GR">
              <a:cs typeface="Arial" charset="0"/>
            </a:endParaRPr>
          </a:p>
        </p:txBody>
      </p:sp>
    </p:spTree>
    <p:extLst>
      <p:ext uri="{BB962C8B-B14F-4D97-AF65-F5344CB8AC3E}">
        <p14:creationId xmlns:p14="http://schemas.microsoft.com/office/powerpoint/2010/main" val="347169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16</a:t>
            </a:fld>
            <a:endParaRPr lang="el-GR">
              <a:cs typeface="Arial" charset="0"/>
            </a:endParaRPr>
          </a:p>
        </p:txBody>
      </p:sp>
    </p:spTree>
    <p:extLst>
      <p:ext uri="{BB962C8B-B14F-4D97-AF65-F5344CB8AC3E}">
        <p14:creationId xmlns:p14="http://schemas.microsoft.com/office/powerpoint/2010/main" val="89155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35F06-B124-4A73-848F-F32518A8E841}" type="slidenum">
              <a:rPr lang="el-GR">
                <a:cs typeface="Arial" charset="0"/>
              </a:rPr>
              <a:pPr fontAlgn="base">
                <a:spcBef>
                  <a:spcPct val="0"/>
                </a:spcBef>
                <a:spcAft>
                  <a:spcPct val="0"/>
                </a:spcAft>
                <a:defRPr/>
              </a:pPr>
              <a:t>17</a:t>
            </a:fld>
            <a:endParaRPr lang="el-GR">
              <a:cs typeface="Arial" charset="0"/>
            </a:endParaRPr>
          </a:p>
        </p:txBody>
      </p:sp>
    </p:spTree>
    <p:extLst>
      <p:ext uri="{BB962C8B-B14F-4D97-AF65-F5344CB8AC3E}">
        <p14:creationId xmlns:p14="http://schemas.microsoft.com/office/powerpoint/2010/main" val="221926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18</a:t>
            </a:fld>
            <a:endParaRPr lang="el-GR">
              <a:cs typeface="Arial" charset="0"/>
            </a:endParaRPr>
          </a:p>
        </p:txBody>
      </p:sp>
    </p:spTree>
    <p:extLst>
      <p:ext uri="{BB962C8B-B14F-4D97-AF65-F5344CB8AC3E}">
        <p14:creationId xmlns:p14="http://schemas.microsoft.com/office/powerpoint/2010/main" val="239786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40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4403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F2014-63AF-45AF-96F5-4E553EA950B5}" type="slidenum">
              <a:rPr lang="el-GR">
                <a:cs typeface="Arial" charset="0"/>
              </a:rPr>
              <a:pPr fontAlgn="base">
                <a:spcBef>
                  <a:spcPct val="0"/>
                </a:spcBef>
                <a:spcAft>
                  <a:spcPct val="0"/>
                </a:spcAft>
                <a:defRPr/>
              </a:pPr>
              <a:t>19</a:t>
            </a:fld>
            <a:endParaRPr lang="el-GR">
              <a:cs typeface="Arial" charset="0"/>
            </a:endParaRPr>
          </a:p>
        </p:txBody>
      </p:sp>
    </p:spTree>
    <p:extLst>
      <p:ext uri="{BB962C8B-B14F-4D97-AF65-F5344CB8AC3E}">
        <p14:creationId xmlns:p14="http://schemas.microsoft.com/office/powerpoint/2010/main" val="412565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355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5B315-06C1-4D93-BC4D-B5229E307E67}"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2698143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35F06-B124-4A73-848F-F32518A8E841}" type="slidenum">
              <a:rPr lang="el-GR">
                <a:cs typeface="Arial" charset="0"/>
              </a:rPr>
              <a:pPr fontAlgn="base">
                <a:spcBef>
                  <a:spcPct val="0"/>
                </a:spcBef>
                <a:spcAft>
                  <a:spcPct val="0"/>
                </a:spcAft>
                <a:defRPr/>
              </a:pPr>
              <a:t>20</a:t>
            </a:fld>
            <a:endParaRPr lang="el-GR">
              <a:cs typeface="Arial" charset="0"/>
            </a:endParaRPr>
          </a:p>
        </p:txBody>
      </p:sp>
    </p:spTree>
    <p:extLst>
      <p:ext uri="{BB962C8B-B14F-4D97-AF65-F5344CB8AC3E}">
        <p14:creationId xmlns:p14="http://schemas.microsoft.com/office/powerpoint/2010/main" val="279888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21</a:t>
            </a:fld>
            <a:endParaRPr lang="el-GR">
              <a:cs typeface="Arial" charset="0"/>
            </a:endParaRPr>
          </a:p>
        </p:txBody>
      </p:sp>
    </p:spTree>
    <p:extLst>
      <p:ext uri="{BB962C8B-B14F-4D97-AF65-F5344CB8AC3E}">
        <p14:creationId xmlns:p14="http://schemas.microsoft.com/office/powerpoint/2010/main" val="259658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379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832727-4BBE-4E44-82FD-234A4314DCDC}" type="slidenum">
              <a:rPr lang="el-GR">
                <a:cs typeface="Arial" charset="0"/>
              </a:rPr>
              <a:pPr fontAlgn="base">
                <a:spcBef>
                  <a:spcPct val="0"/>
                </a:spcBef>
                <a:spcAft>
                  <a:spcPct val="0"/>
                </a:spcAft>
                <a:defRPr/>
              </a:pPr>
              <a:t>22</a:t>
            </a:fld>
            <a:endParaRPr lang="el-GR">
              <a:cs typeface="Arial" charset="0"/>
            </a:endParaRPr>
          </a:p>
        </p:txBody>
      </p:sp>
    </p:spTree>
    <p:extLst>
      <p:ext uri="{BB962C8B-B14F-4D97-AF65-F5344CB8AC3E}">
        <p14:creationId xmlns:p14="http://schemas.microsoft.com/office/powerpoint/2010/main" val="3613520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23</a:t>
            </a:fld>
            <a:endParaRPr lang="el-GR">
              <a:cs typeface="Arial" charset="0"/>
            </a:endParaRPr>
          </a:p>
        </p:txBody>
      </p:sp>
    </p:spTree>
    <p:extLst>
      <p:ext uri="{BB962C8B-B14F-4D97-AF65-F5344CB8AC3E}">
        <p14:creationId xmlns:p14="http://schemas.microsoft.com/office/powerpoint/2010/main" val="3563329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35F06-B124-4A73-848F-F32518A8E841}" type="slidenum">
              <a:rPr lang="el-GR">
                <a:cs typeface="Arial" charset="0"/>
              </a:rPr>
              <a:pPr fontAlgn="base">
                <a:spcBef>
                  <a:spcPct val="0"/>
                </a:spcBef>
                <a:spcAft>
                  <a:spcPct val="0"/>
                </a:spcAft>
                <a:defRPr/>
              </a:pPr>
              <a:t>24</a:t>
            </a:fld>
            <a:endParaRPr lang="el-GR">
              <a:cs typeface="Arial" charset="0"/>
            </a:endParaRPr>
          </a:p>
        </p:txBody>
      </p:sp>
    </p:spTree>
    <p:extLst>
      <p:ext uri="{BB962C8B-B14F-4D97-AF65-F5344CB8AC3E}">
        <p14:creationId xmlns:p14="http://schemas.microsoft.com/office/powerpoint/2010/main" val="225817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35F06-B124-4A73-848F-F32518A8E841}" type="slidenum">
              <a:rPr lang="el-GR">
                <a:cs typeface="Arial" charset="0"/>
              </a:rPr>
              <a:pPr fontAlgn="base">
                <a:spcBef>
                  <a:spcPct val="0"/>
                </a:spcBef>
                <a:spcAft>
                  <a:spcPct val="0"/>
                </a:spcAft>
                <a:defRPr/>
              </a:pPr>
              <a:t>25</a:t>
            </a:fld>
            <a:endParaRPr lang="el-GR">
              <a:cs typeface="Arial" charset="0"/>
            </a:endParaRPr>
          </a:p>
        </p:txBody>
      </p:sp>
    </p:spTree>
    <p:extLst>
      <p:ext uri="{BB962C8B-B14F-4D97-AF65-F5344CB8AC3E}">
        <p14:creationId xmlns:p14="http://schemas.microsoft.com/office/powerpoint/2010/main" val="2216181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624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62467"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B357DA-C7FA-44BB-94F8-56423928B016}" type="slidenum">
              <a:rPr lang="el-GR">
                <a:cs typeface="Arial" charset="0"/>
              </a:rPr>
              <a:pPr fontAlgn="base">
                <a:spcBef>
                  <a:spcPct val="0"/>
                </a:spcBef>
                <a:spcAft>
                  <a:spcPct val="0"/>
                </a:spcAft>
                <a:defRPr/>
              </a:pPr>
              <a:t>26</a:t>
            </a:fld>
            <a:endParaRPr lang="el-GR">
              <a:cs typeface="Arial" charset="0"/>
            </a:endParaRPr>
          </a:p>
        </p:txBody>
      </p:sp>
    </p:spTree>
    <p:extLst>
      <p:ext uri="{BB962C8B-B14F-4D97-AF65-F5344CB8AC3E}">
        <p14:creationId xmlns:p14="http://schemas.microsoft.com/office/powerpoint/2010/main" val="249780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FA077-9A27-4EA0-8B59-51F5819BA43B}" type="slidenum">
              <a:rPr lang="el-GR">
                <a:cs typeface="Arial" charset="0"/>
              </a:rPr>
              <a:pPr fontAlgn="base">
                <a:spcBef>
                  <a:spcPct val="0"/>
                </a:spcBef>
                <a:spcAft>
                  <a:spcPct val="0"/>
                </a:spcAft>
                <a:defRPr/>
              </a:pPr>
              <a:t>27</a:t>
            </a:fld>
            <a:endParaRPr lang="el-GR">
              <a:cs typeface="Arial" charset="0"/>
            </a:endParaRPr>
          </a:p>
        </p:txBody>
      </p:sp>
    </p:spTree>
    <p:extLst>
      <p:ext uri="{BB962C8B-B14F-4D97-AF65-F5344CB8AC3E}">
        <p14:creationId xmlns:p14="http://schemas.microsoft.com/office/powerpoint/2010/main" val="3757916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2CA09-5DB2-438A-A0C7-6ED5E128DBFF}" type="slidenum">
              <a:rPr lang="el-GR">
                <a:cs typeface="Arial" charset="0"/>
              </a:rPr>
              <a:pPr fontAlgn="base">
                <a:spcBef>
                  <a:spcPct val="0"/>
                </a:spcBef>
                <a:spcAft>
                  <a:spcPct val="0"/>
                </a:spcAft>
                <a:defRPr/>
              </a:pPr>
              <a:t>28</a:t>
            </a:fld>
            <a:endParaRPr lang="el-GR">
              <a:cs typeface="Arial" charset="0"/>
            </a:endParaRPr>
          </a:p>
        </p:txBody>
      </p:sp>
    </p:spTree>
    <p:extLst>
      <p:ext uri="{BB962C8B-B14F-4D97-AF65-F5344CB8AC3E}">
        <p14:creationId xmlns:p14="http://schemas.microsoft.com/office/powerpoint/2010/main" val="3331892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C8F14-2E6E-470B-9D51-56739E00527A}" type="slidenum">
              <a:rPr lang="el-GR">
                <a:cs typeface="Arial" charset="0"/>
              </a:rPr>
              <a:pPr fontAlgn="base">
                <a:spcBef>
                  <a:spcPct val="0"/>
                </a:spcBef>
                <a:spcAft>
                  <a:spcPct val="0"/>
                </a:spcAft>
                <a:defRPr/>
              </a:pPr>
              <a:t>29</a:t>
            </a:fld>
            <a:endParaRPr lang="el-GR">
              <a:cs typeface="Arial" charset="0"/>
            </a:endParaRPr>
          </a:p>
        </p:txBody>
      </p:sp>
    </p:spTree>
    <p:extLst>
      <p:ext uri="{BB962C8B-B14F-4D97-AF65-F5344CB8AC3E}">
        <p14:creationId xmlns:p14="http://schemas.microsoft.com/office/powerpoint/2010/main" val="70441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15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0023E-3017-417B-A34B-A8461D1E53A9}"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568552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9D135-D7D2-45A0-89A6-1076BBFA59DC}" type="slidenum">
              <a:rPr lang="el-GR">
                <a:cs typeface="Arial" charset="0"/>
              </a:rPr>
              <a:pPr fontAlgn="base">
                <a:spcBef>
                  <a:spcPct val="0"/>
                </a:spcBef>
                <a:spcAft>
                  <a:spcPct val="0"/>
                </a:spcAft>
                <a:defRPr/>
              </a:pPr>
              <a:t>30</a:t>
            </a:fld>
            <a:endParaRPr lang="el-GR">
              <a:cs typeface="Arial" charset="0"/>
            </a:endParaRPr>
          </a:p>
        </p:txBody>
      </p:sp>
    </p:spTree>
    <p:extLst>
      <p:ext uri="{BB962C8B-B14F-4D97-AF65-F5344CB8AC3E}">
        <p14:creationId xmlns:p14="http://schemas.microsoft.com/office/powerpoint/2010/main" val="411792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9298D-0271-4B16-81A8-65F05246E982}" type="slidenum">
              <a:rPr lang="el-GR">
                <a:cs typeface="Arial" charset="0"/>
              </a:rPr>
              <a:pPr fontAlgn="base">
                <a:spcBef>
                  <a:spcPct val="0"/>
                </a:spcBef>
                <a:spcAft>
                  <a:spcPct val="0"/>
                </a:spcAft>
                <a:defRPr/>
              </a:pPr>
              <a:t>31</a:t>
            </a:fld>
            <a:endParaRPr lang="el-GR">
              <a:cs typeface="Arial" charset="0"/>
            </a:endParaRPr>
          </a:p>
        </p:txBody>
      </p:sp>
    </p:spTree>
    <p:extLst>
      <p:ext uri="{BB962C8B-B14F-4D97-AF65-F5344CB8AC3E}">
        <p14:creationId xmlns:p14="http://schemas.microsoft.com/office/powerpoint/2010/main" val="3362473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CA5A66-D611-4761-BF70-3B3791C7AA32}" type="slidenum">
              <a:rPr lang="el-GR">
                <a:cs typeface="Arial" charset="0"/>
              </a:rPr>
              <a:pPr fontAlgn="base">
                <a:spcBef>
                  <a:spcPct val="0"/>
                </a:spcBef>
                <a:spcAft>
                  <a:spcPct val="0"/>
                </a:spcAft>
                <a:defRPr/>
              </a:pPr>
              <a:t>32</a:t>
            </a:fld>
            <a:endParaRPr lang="el-GR">
              <a:cs typeface="Arial" charset="0"/>
            </a:endParaRPr>
          </a:p>
        </p:txBody>
      </p:sp>
    </p:spTree>
    <p:extLst>
      <p:ext uri="{BB962C8B-B14F-4D97-AF65-F5344CB8AC3E}">
        <p14:creationId xmlns:p14="http://schemas.microsoft.com/office/powerpoint/2010/main" val="3215958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CA5A66-D611-4761-BF70-3B3791C7AA32}" type="slidenum">
              <a:rPr lang="el-GR">
                <a:cs typeface="Arial" charset="0"/>
              </a:rPr>
              <a:pPr fontAlgn="base">
                <a:spcBef>
                  <a:spcPct val="0"/>
                </a:spcBef>
                <a:spcAft>
                  <a:spcPct val="0"/>
                </a:spcAft>
                <a:defRPr/>
              </a:pPr>
              <a:t>33</a:t>
            </a:fld>
            <a:endParaRPr lang="el-GR">
              <a:cs typeface="Arial" charset="0"/>
            </a:endParaRPr>
          </a:p>
        </p:txBody>
      </p:sp>
    </p:spTree>
    <p:extLst>
      <p:ext uri="{BB962C8B-B14F-4D97-AF65-F5344CB8AC3E}">
        <p14:creationId xmlns:p14="http://schemas.microsoft.com/office/powerpoint/2010/main" val="202327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8601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49DEDCC-0F87-4897-8061-85B2ABE89A44}" type="slidenum">
              <a:rPr lang="el-GR" sz="1200">
                <a:latin typeface="+mn-lt"/>
              </a:rPr>
              <a:pPr algn="r">
                <a:defRPr/>
              </a:pPr>
              <a:t>4</a:t>
            </a:fld>
            <a:endParaRPr lang="el-GR" sz="1200">
              <a:latin typeface="+mn-lt"/>
            </a:endParaRPr>
          </a:p>
        </p:txBody>
      </p:sp>
    </p:spTree>
    <p:extLst>
      <p:ext uri="{BB962C8B-B14F-4D97-AF65-F5344CB8AC3E}">
        <p14:creationId xmlns:p14="http://schemas.microsoft.com/office/powerpoint/2010/main" val="352536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8806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3993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29B5D76-C614-43C6-9B22-7E389C43CAEA}" type="slidenum">
              <a:rPr lang="el-GR" sz="1200">
                <a:latin typeface="+mn-lt"/>
              </a:rPr>
              <a:pPr algn="r">
                <a:defRPr/>
              </a:pPr>
              <a:t>5</a:t>
            </a:fld>
            <a:endParaRPr lang="el-GR" sz="1200">
              <a:latin typeface="+mn-lt"/>
            </a:endParaRPr>
          </a:p>
        </p:txBody>
      </p:sp>
    </p:spTree>
    <p:extLst>
      <p:ext uri="{BB962C8B-B14F-4D97-AF65-F5344CB8AC3E}">
        <p14:creationId xmlns:p14="http://schemas.microsoft.com/office/powerpoint/2010/main" val="371446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011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3993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1283811-D0FA-416C-8770-D0C790D32434}" type="slidenum">
              <a:rPr lang="el-GR" sz="1200">
                <a:latin typeface="+mn-lt"/>
              </a:rPr>
              <a:pPr algn="r">
                <a:defRPr/>
              </a:pPr>
              <a:t>6</a:t>
            </a:fld>
            <a:endParaRPr lang="el-GR" sz="1200">
              <a:latin typeface="+mn-lt"/>
            </a:endParaRPr>
          </a:p>
        </p:txBody>
      </p:sp>
    </p:spTree>
    <p:extLst>
      <p:ext uri="{BB962C8B-B14F-4D97-AF65-F5344CB8AC3E}">
        <p14:creationId xmlns:p14="http://schemas.microsoft.com/office/powerpoint/2010/main" val="156479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421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44035"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9159022-286D-49DC-94BF-929D42980837}" type="slidenum">
              <a:rPr lang="el-GR" sz="1200">
                <a:latin typeface="+mn-lt"/>
              </a:rPr>
              <a:pPr algn="r">
                <a:defRPr/>
              </a:pPr>
              <a:t>7</a:t>
            </a:fld>
            <a:endParaRPr lang="el-GR" sz="1200">
              <a:latin typeface="+mn-lt"/>
            </a:endParaRPr>
          </a:p>
        </p:txBody>
      </p:sp>
    </p:spTree>
    <p:extLst>
      <p:ext uri="{BB962C8B-B14F-4D97-AF65-F5344CB8AC3E}">
        <p14:creationId xmlns:p14="http://schemas.microsoft.com/office/powerpoint/2010/main" val="177009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8</a:t>
            </a:fld>
            <a:endParaRPr lang="el-GR">
              <a:cs typeface="Arial" charset="0"/>
            </a:endParaRPr>
          </a:p>
        </p:txBody>
      </p:sp>
    </p:spTree>
    <p:extLst>
      <p:ext uri="{BB962C8B-B14F-4D97-AF65-F5344CB8AC3E}">
        <p14:creationId xmlns:p14="http://schemas.microsoft.com/office/powerpoint/2010/main" val="182107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A21B-EB39-4291-95AC-5ACF37A5DA6C}" type="slidenum">
              <a:rPr lang="el-GR">
                <a:cs typeface="Arial" charset="0"/>
              </a:rPr>
              <a:pPr fontAlgn="base">
                <a:spcBef>
                  <a:spcPct val="0"/>
                </a:spcBef>
                <a:spcAft>
                  <a:spcPct val="0"/>
                </a:spcAft>
                <a:defRPr/>
              </a:pPr>
              <a:t>9</a:t>
            </a:fld>
            <a:endParaRPr lang="el-GR">
              <a:cs typeface="Arial" charset="0"/>
            </a:endParaRPr>
          </a:p>
        </p:txBody>
      </p:sp>
    </p:spTree>
    <p:extLst>
      <p:ext uri="{BB962C8B-B14F-4D97-AF65-F5344CB8AC3E}">
        <p14:creationId xmlns:p14="http://schemas.microsoft.com/office/powerpoint/2010/main" val="729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7CA9B95-BC25-4D1B-91BF-3C33DBC0DB88}"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ＭＳ Ｐゴシック" pitchFamily="34" charset="-128"/>
              <a:cs typeface="Arial" charset="0"/>
            </a:endParaRPr>
          </a:p>
        </p:txBody>
      </p:sp>
      <p:pic>
        <p:nvPicPr>
          <p:cNvPr id="6" name="Picture 5"/>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805A01B-9584-406F-897F-AD413609049D}"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mn-ea"/>
              <a:cs typeface="Arial" charset="0"/>
            </a:endParaRPr>
          </a:p>
        </p:txBody>
      </p:sp>
      <p:pic>
        <p:nvPicPr>
          <p:cNvPr id="6" name="Picture 5"/>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D2707E8-3A4D-4C4F-A73C-751E709924B6}"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smtClean="0">
              <a:solidFill>
                <a:srgbClr val="5075BC"/>
              </a:solidFill>
              <a:latin typeface="Arial" charset="0"/>
              <a:ea typeface="+mn-ea"/>
              <a:cs typeface="Arial" charset="0"/>
            </a:endParaRPr>
          </a:p>
        </p:txBody>
      </p:sp>
      <p:pic>
        <p:nvPicPr>
          <p:cNvPr id="7" name="Picture 6"/>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F4D592A-3732-4DE7-93AB-3647E2033CD4}"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ＭＳ Ｐゴシック" pitchFamily="34" charset="-128"/>
              <a:cs typeface="Arial" charset="0"/>
            </a:endParaRPr>
          </a:p>
        </p:txBody>
      </p:sp>
      <p:pic>
        <p:nvPicPr>
          <p:cNvPr id="9" name="Picture 8"/>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EC7E83C-7ED7-4496-A3F0-02937CD2AF65}"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ＭＳ Ｐゴシック" pitchFamily="34" charset="-128"/>
              <a:cs typeface="Arial" charset="0"/>
            </a:endParaRPr>
          </a:p>
        </p:txBody>
      </p:sp>
      <p:pic>
        <p:nvPicPr>
          <p:cNvPr id="5" name="Picture 4"/>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2CA6BB2-3001-4B3A-8F25-AE9C0452771E}"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ＭＳ Ｐゴシック" pitchFamily="34" charset="-128"/>
              <a:cs typeface="Arial" charset="0"/>
            </a:endParaRPr>
          </a:p>
        </p:txBody>
      </p:sp>
      <p:pic>
        <p:nvPicPr>
          <p:cNvPr id="8" name="Picture 7"/>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251D2ED-ACAB-47B8-AD6A-33ECE91E8711}"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Arial" charset="0"/>
                <a:ea typeface="+mn-ea"/>
                <a:cs typeface="Arial" charset="0"/>
              </a:rPr>
              <a:t>Βασικές αρχές και γνώσεις υποβάθρου</a:t>
            </a:r>
            <a:endParaRPr lang="en-US" sz="1000" kern="1200" dirty="0">
              <a:solidFill>
                <a:srgbClr val="5075BC"/>
              </a:solidFill>
              <a:latin typeface="Arial" charset="0"/>
              <a:ea typeface="ＭＳ Ｐゴシック" pitchFamily="34" charset="-128"/>
              <a:cs typeface="Arial" charset="0"/>
            </a:endParaRPr>
          </a:p>
        </p:txBody>
      </p:sp>
      <p:pic>
        <p:nvPicPr>
          <p:cNvPr id="7" name="Picture 6"/>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62" r:id="rId5"/>
    <p:sldLayoutId id="2147483663" r:id="rId6"/>
    <p:sldLayoutId id="2147483658" r:id="rId7"/>
    <p:sldLayoutId id="2147483664" r:id="rId8"/>
    <p:sldLayoutId id="2147483665" r:id="rId9"/>
    <p:sldLayoutId id="2147483666"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Λογότυπο Εθνικόν και Καποδιστριακόν Πανεπιστήμιον Αθηνών"/>
          <p:cNvPicPr>
            <a:picLocks noChangeAspect="1"/>
          </p:cNvPicPr>
          <p:nvPr/>
        </p:nvPicPr>
        <p:blipFill>
          <a:blip r:embed="rId3"/>
          <a:srcRect/>
          <a:stretch>
            <a:fillRect/>
          </a:stretch>
        </p:blipFill>
        <p:spPr bwMode="auto">
          <a:xfrm>
            <a:off x="179388" y="404813"/>
            <a:ext cx="4148137" cy="817562"/>
          </a:xfrm>
          <a:prstGeom prst="rect">
            <a:avLst/>
          </a:prstGeom>
          <a:noFill/>
          <a:ln w="9525">
            <a:noFill/>
            <a:miter lim="800000"/>
            <a:headEnd/>
            <a:tailEnd/>
          </a:ln>
        </p:spPr>
      </p:pic>
      <p:sp>
        <p:nvSpPr>
          <p:cNvPr id="14338" name="Τίτλος 1"/>
          <p:cNvSpPr>
            <a:spLocks noGrp="1"/>
          </p:cNvSpPr>
          <p:nvPr>
            <p:ph type="ctrTitle"/>
          </p:nvPr>
        </p:nvSpPr>
        <p:spPr/>
        <p:txBody>
          <a:bodyPr/>
          <a:lstStyle/>
          <a:p>
            <a:pPr eaLnBrk="1" hangingPunct="1"/>
            <a:r>
              <a:rPr lang="el-GR" smtClean="0">
                <a:solidFill>
                  <a:srgbClr val="5075BC"/>
                </a:solidFill>
              </a:rPr>
              <a:t>Περιβαλλοντική Γεωχημεία</a:t>
            </a:r>
          </a:p>
        </p:txBody>
      </p:sp>
      <p:sp>
        <p:nvSpPr>
          <p:cNvPr id="14339" name="Υπότιτλος 2"/>
          <p:cNvSpPr>
            <a:spLocks noGrp="1"/>
          </p:cNvSpPr>
          <p:nvPr>
            <p:ph type="subTitle" idx="1"/>
          </p:nvPr>
        </p:nvSpPr>
        <p:spPr/>
        <p:txBody>
          <a:bodyPr/>
          <a:lstStyle/>
          <a:p>
            <a:pPr eaLnBrk="1" hangingPunct="1"/>
            <a:r>
              <a:rPr lang="el-GR" sz="2800" dirty="0" smtClean="0">
                <a:solidFill>
                  <a:srgbClr val="5075BC"/>
                </a:solidFill>
              </a:rPr>
              <a:t>Ενότητα 1:</a:t>
            </a:r>
            <a:r>
              <a:rPr lang="en-US" sz="2800" dirty="0" smtClean="0">
                <a:solidFill>
                  <a:srgbClr val="5075BC"/>
                </a:solidFill>
              </a:rPr>
              <a:t> </a:t>
            </a:r>
            <a:r>
              <a:rPr lang="el-GR" sz="2800" dirty="0"/>
              <a:t>Βασικές αρχές και γνώσεις </a:t>
            </a:r>
            <a:r>
              <a:rPr lang="el-GR" sz="2800" dirty="0" smtClean="0"/>
              <a:t>υποβάθρου</a:t>
            </a:r>
          </a:p>
          <a:p>
            <a:pPr eaLnBrk="1" hangingPunct="1"/>
            <a:endParaRPr lang="el-GR" sz="2800" dirty="0" smtClean="0"/>
          </a:p>
          <a:p>
            <a:pPr marL="0" indent="0" algn="ctr" eaLnBrk="1" hangingPunct="1">
              <a:buFont typeface="Arial" charset="0"/>
              <a:buNone/>
            </a:pPr>
            <a:r>
              <a:rPr lang="el-GR" sz="2800" dirty="0" smtClean="0"/>
              <a:t>Αριάδνη Αργυράκη</a:t>
            </a:r>
          </a:p>
          <a:p>
            <a:pPr marL="0" indent="0" algn="ctr" eaLnBrk="1" hangingPunct="1">
              <a:buFont typeface="Arial" charset="0"/>
              <a:buNone/>
            </a:pPr>
            <a:r>
              <a:rPr lang="el-GR" sz="2800" dirty="0" smtClean="0"/>
              <a:t>Σχολή Θετικών Επιστημών</a:t>
            </a:r>
          </a:p>
          <a:p>
            <a:pPr marL="0" indent="0" algn="ctr" eaLnBrk="1" hangingPunct="1">
              <a:buFont typeface="Arial" charset="0"/>
              <a:buNone/>
            </a:pPr>
            <a:r>
              <a:rPr lang="el-GR" sz="2800" dirty="0" smtClean="0"/>
              <a:t>Τμήμα Γεωλογίας και </a:t>
            </a:r>
            <a:r>
              <a:rPr lang="el-GR" sz="2800" dirty="0" err="1" smtClean="0"/>
              <a:t>Γεωπεριβάλλοντος</a:t>
            </a:r>
            <a:endParaRPr lang="en-US" sz="2800" dirty="0" smtClean="0"/>
          </a:p>
          <a:p>
            <a:pPr marL="0" indent="0" algn="ctr" eaLnBrk="1" hangingPunct="1">
              <a:buFont typeface="Arial" charset="0"/>
              <a:buNone/>
            </a:pPr>
            <a:endParaRPr 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Τίτλος 4"/>
          <p:cNvSpPr>
            <a:spLocks noGrp="1"/>
          </p:cNvSpPr>
          <p:nvPr>
            <p:ph type="title"/>
          </p:nvPr>
        </p:nvSpPr>
        <p:spPr/>
        <p:txBody>
          <a:bodyPr/>
          <a:lstStyle/>
          <a:p>
            <a:pPr eaLnBrk="1" hangingPunct="1">
              <a:spcBef>
                <a:spcPct val="50000"/>
              </a:spcBef>
            </a:pPr>
            <a:r>
              <a:rPr lang="el-GR" altLang="el-GR" dirty="0"/>
              <a:t>ΟΞΕΙΔΙΑ &amp; ΥΔΡΟΞΕΙΔΙΑ </a:t>
            </a:r>
            <a:r>
              <a:rPr lang="en-US" altLang="el-GR" dirty="0"/>
              <a:t>Fe, Al</a:t>
            </a:r>
            <a:endParaRPr lang="el-GR" altLang="el-GR" dirty="0"/>
          </a:p>
        </p:txBody>
      </p:sp>
      <p:sp>
        <p:nvSpPr>
          <p:cNvPr id="43010" name="Θέση κειμένου 2"/>
          <p:cNvSpPr>
            <a:spLocks noGrp="1"/>
          </p:cNvSpPr>
          <p:nvPr>
            <p:ph sz="half" idx="4294967295"/>
          </p:nvPr>
        </p:nvSpPr>
        <p:spPr>
          <a:xfrm>
            <a:off x="0" y="2214563"/>
            <a:ext cx="4040188" cy="3878262"/>
          </a:xfrm>
        </p:spPr>
        <p:txBody>
          <a:bodyPr>
            <a:normAutofit/>
          </a:bodyPr>
          <a:lstStyle/>
          <a:p>
            <a:pPr marL="342900" indent="-342900" eaLnBrk="1" hangingPunct="1">
              <a:spcBef>
                <a:spcPct val="50000"/>
              </a:spcBef>
              <a:buFont typeface="Arial" panose="020B0604020202020204" pitchFamily="34" charset="0"/>
              <a:buChar char="•"/>
            </a:pPr>
            <a:r>
              <a:rPr lang="el-GR" altLang="el-GR" sz="2400" dirty="0"/>
              <a:t>Κυρίως λειμονίτης, αιματίτης, γκετίτης, διάσπορο, γιψίτης</a:t>
            </a:r>
          </a:p>
          <a:p>
            <a:pPr marL="342900" indent="-342900" eaLnBrk="1" hangingPunct="1">
              <a:spcBef>
                <a:spcPct val="50000"/>
              </a:spcBef>
              <a:buFont typeface="Arial" panose="020B0604020202020204" pitchFamily="34" charset="0"/>
              <a:buChar char="•"/>
            </a:pPr>
            <a:r>
              <a:rPr lang="el-GR" altLang="el-GR" sz="2400" dirty="0"/>
              <a:t>Εμφάνιση σε οξειδωτικό περιβάλλον, υγρό- τροπικό </a:t>
            </a:r>
            <a:r>
              <a:rPr lang="el-GR" altLang="el-GR" sz="2400" dirty="0" smtClean="0"/>
              <a:t>κλίμα</a:t>
            </a:r>
            <a:endParaRPr lang="el-GR" altLang="el-GR"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598022"/>
            <a:ext cx="4535709" cy="3895489"/>
          </a:xfrm>
          <a:prstGeom prst="rect">
            <a:avLst/>
          </a:prstGeom>
        </p:spPr>
      </p:pic>
      <p:sp>
        <p:nvSpPr>
          <p:cNvPr id="5" name="TextBox 4"/>
          <p:cNvSpPr txBox="1"/>
          <p:nvPr/>
        </p:nvSpPr>
        <p:spPr>
          <a:xfrm>
            <a:off x="3419872" y="5138404"/>
            <a:ext cx="288032" cy="410344"/>
          </a:xfrm>
          <a:prstGeom prst="rect">
            <a:avLst/>
          </a:prstGeom>
        </p:spPr>
        <p:txBody>
          <a:bodyPr vert="horz" wrap="none" lIns="91440" tIns="45720" rIns="91440" bIns="45720" rtlCol="0" anchor="ctr">
            <a:normAutofit/>
          </a:bodyPr>
          <a:lstStyle/>
          <a:p>
            <a:r>
              <a:rPr lang="en-US" sz="2000" dirty="0" smtClean="0">
                <a:latin typeface="+mn-lt"/>
              </a:rPr>
              <a:t>3</a:t>
            </a:r>
          </a:p>
        </p:txBody>
      </p:sp>
    </p:spTree>
    <p:extLst>
      <p:ext uri="{BB962C8B-B14F-4D97-AF65-F5344CB8AC3E}">
        <p14:creationId xmlns:p14="http://schemas.microsoft.com/office/powerpoint/2010/main" val="286967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Θέση εικόνας 10"/>
          <p:cNvPicPr>
            <a:picLocks noGrp="1" noChangeAspect="1"/>
          </p:cNvPicPr>
          <p:nvPr>
            <p:ph type="pic" idx="1"/>
          </p:nvPr>
        </p:nvPicPr>
        <p:blipFill>
          <a:blip r:embed="rId3">
            <a:extLst>
              <a:ext uri="{28A0092B-C50C-407E-A947-70E740481C1C}">
                <a14:useLocalDpi xmlns:a14="http://schemas.microsoft.com/office/drawing/2010/main" val="0"/>
              </a:ext>
            </a:extLst>
          </a:blip>
          <a:srcRect t="6256" b="6256"/>
          <a:stretch>
            <a:fillRect/>
          </a:stretch>
        </p:blipFill>
        <p:spPr/>
      </p:pic>
      <p:sp>
        <p:nvSpPr>
          <p:cNvPr id="45058" name="Θέση κειμένου 7"/>
          <p:cNvSpPr>
            <a:spLocks noGrp="1"/>
          </p:cNvSpPr>
          <p:nvPr>
            <p:ph type="body" sz="half" idx="2"/>
          </p:nvPr>
        </p:nvSpPr>
        <p:spPr/>
        <p:txBody>
          <a:bodyPr/>
          <a:lstStyle/>
          <a:p>
            <a:pPr eaLnBrk="1" hangingPunct="1"/>
            <a:r>
              <a:rPr lang="en-US" sz="2400" dirty="0" smtClean="0"/>
              <a:t>Gibbsite Equilibrium</a:t>
            </a:r>
            <a:endParaRPr lang="el-GR" sz="2400" dirty="0" smtClean="0"/>
          </a:p>
        </p:txBody>
      </p:sp>
      <p:sp>
        <p:nvSpPr>
          <p:cNvPr id="45059" name="Τίτλος 5"/>
          <p:cNvSpPr>
            <a:spLocks noGrp="1"/>
          </p:cNvSpPr>
          <p:nvPr>
            <p:ph type="title"/>
          </p:nvPr>
        </p:nvSpPr>
        <p:spPr/>
        <p:txBody>
          <a:bodyPr/>
          <a:lstStyle/>
          <a:p>
            <a:pPr eaLnBrk="1" hangingPunct="1"/>
            <a:r>
              <a:rPr lang="en-US" dirty="0"/>
              <a:t>Gibbsite Equilibrium</a:t>
            </a:r>
            <a:endParaRPr lang="el-GR" dirty="0"/>
          </a:p>
        </p:txBody>
      </p:sp>
    </p:spTree>
    <p:extLst>
      <p:ext uri="{BB962C8B-B14F-4D97-AF65-F5344CB8AC3E}">
        <p14:creationId xmlns:p14="http://schemas.microsoft.com/office/powerpoint/2010/main" val="3439837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spcBef>
                <a:spcPct val="50000"/>
              </a:spcBef>
            </a:pPr>
            <a:r>
              <a:rPr lang="el-GR" altLang="el-GR" dirty="0"/>
              <a:t>ΑΡΓΙΛΙΚΑ ΟΡΥΚΤΑ</a:t>
            </a:r>
          </a:p>
        </p:txBody>
      </p:sp>
      <p:sp>
        <p:nvSpPr>
          <p:cNvPr id="24578" name="Θέση περιεχομένου 4"/>
          <p:cNvSpPr>
            <a:spLocks noGrp="1"/>
          </p:cNvSpPr>
          <p:nvPr>
            <p:ph idx="1"/>
          </p:nvPr>
        </p:nvSpPr>
        <p:spPr/>
        <p:txBody>
          <a:bodyPr/>
          <a:lstStyle/>
          <a:p>
            <a:pPr eaLnBrk="1" hangingPunct="1"/>
            <a:r>
              <a:rPr lang="el-GR" altLang="el-GR" sz="2400" dirty="0"/>
              <a:t>Στρωματοειδή δομή, περιέχουν </a:t>
            </a:r>
            <a:r>
              <a:rPr lang="en-US" altLang="el-GR" sz="2400" dirty="0"/>
              <a:t>Si, Al, Mg, O</a:t>
            </a:r>
            <a:endParaRPr lang="el-GR" altLang="el-GR" sz="2400" dirty="0"/>
          </a:p>
          <a:p>
            <a:pPr eaLnBrk="1" hangingPunct="1"/>
            <a:r>
              <a:rPr lang="el-GR" altLang="el-GR" sz="2400" dirty="0"/>
              <a:t>Αντικατάσταση </a:t>
            </a:r>
            <a:r>
              <a:rPr lang="en-US" altLang="el-GR" sz="2400" dirty="0"/>
              <a:t>Si, Al, Mg</a:t>
            </a:r>
            <a:r>
              <a:rPr lang="el-GR" altLang="el-GR" sz="2400" dirty="0"/>
              <a:t> από ελεύθερα ιόντα</a:t>
            </a:r>
          </a:p>
          <a:p>
            <a:pPr eaLnBrk="1" hangingPunct="1"/>
            <a:r>
              <a:rPr lang="el-GR" altLang="el-GR" sz="2400" dirty="0"/>
              <a:t>Τετραεδρική δομή με Ο διατεταγμένα γύρω από </a:t>
            </a:r>
            <a:r>
              <a:rPr lang="en-US" altLang="el-GR" sz="2400" dirty="0"/>
              <a:t>Si </a:t>
            </a:r>
            <a:r>
              <a:rPr lang="el-GR" altLang="el-GR" sz="2400" dirty="0"/>
              <a:t>ή οκταεδρική δομή με Ο διατεταγμένα γύρω από </a:t>
            </a:r>
            <a:r>
              <a:rPr lang="en-US" altLang="el-GR" sz="2400" dirty="0"/>
              <a:t>Mg, Al</a:t>
            </a:r>
            <a:endParaRPr lang="el-GR" altLang="el-GR" sz="2400" dirty="0"/>
          </a:p>
          <a:p>
            <a:pPr eaLnBrk="1" hangingPunct="1"/>
            <a:r>
              <a:rPr lang="en-US" altLang="el-GR" sz="2400" dirty="0"/>
              <a:t>T-O </a:t>
            </a:r>
            <a:r>
              <a:rPr lang="el-GR" altLang="el-GR" sz="2400" dirty="0"/>
              <a:t>με επανάληψη τετραέδρων-οκταέδρων (καολινίτης) ή Τ-Ο-Τ με εναλλαγή 2 τετράεδρα 1 οκτάεδρο (μοντμοριλλονίτης)</a:t>
            </a:r>
          </a:p>
          <a:p>
            <a:pPr eaLnBrk="1" hangingPunct="1"/>
            <a:r>
              <a:rPr lang="el-GR" altLang="el-GR" sz="2400" dirty="0"/>
              <a:t>Συχνή αντικατάσταση ιόντων στις οκταεδρικές θέσεις</a:t>
            </a:r>
            <a:r>
              <a:rPr lang="en-US" altLang="el-GR" sz="2400" dirty="0"/>
              <a:t> </a:t>
            </a:r>
            <a:r>
              <a:rPr lang="el-GR" altLang="el-GR" sz="2400" dirty="0"/>
              <a:t>(π.χ. Α</a:t>
            </a:r>
            <a:r>
              <a:rPr lang="en-US" altLang="el-GR" sz="2400" dirty="0"/>
              <a:t>l</a:t>
            </a:r>
            <a:r>
              <a:rPr lang="en-US" altLang="el-GR" sz="2400" baseline="30000" dirty="0"/>
              <a:t>+3</a:t>
            </a:r>
            <a:r>
              <a:rPr lang="en-US" altLang="el-GR" sz="2400" dirty="0"/>
              <a:t> </a:t>
            </a:r>
            <a:r>
              <a:rPr lang="el-GR" altLang="el-GR" sz="2400" dirty="0"/>
              <a:t>από </a:t>
            </a:r>
            <a:r>
              <a:rPr lang="en-US" altLang="el-GR" sz="2400" dirty="0"/>
              <a:t>Mg</a:t>
            </a:r>
            <a:r>
              <a:rPr lang="en-US" altLang="el-GR" sz="2400" baseline="30000" dirty="0"/>
              <a:t>+2 </a:t>
            </a:r>
            <a:r>
              <a:rPr lang="el-GR" altLang="el-GR" sz="2400" dirty="0"/>
              <a:t>στον μοντμοριλλονίτη) </a:t>
            </a:r>
            <a:r>
              <a:rPr lang="en-US" altLang="el-GR" sz="2400" dirty="0"/>
              <a:t>-&gt; </a:t>
            </a:r>
            <a:r>
              <a:rPr lang="el-GR" altLang="el-GR" sz="2400" dirty="0"/>
              <a:t>περίσσια φορτίου -&gt; εξισορρόπηση με εισαγωγή ιόντων μεταξύ των στρωμάτων (π.χ. </a:t>
            </a:r>
            <a:r>
              <a:rPr lang="en-US" altLang="el-GR" sz="2400" dirty="0"/>
              <a:t>Ca </a:t>
            </a:r>
            <a:r>
              <a:rPr lang="en-US" altLang="el-GR" sz="2400" baseline="30000" dirty="0"/>
              <a:t>+2</a:t>
            </a:r>
            <a:r>
              <a:rPr lang="en-US" altLang="el-GR" sz="2400" dirty="0"/>
              <a:t>)</a:t>
            </a:r>
            <a:endParaRPr lang="el-GR" altLang="el-GR" sz="2400" dirty="0"/>
          </a:p>
          <a:p>
            <a:pPr eaLnBrk="1" hangingPunct="1"/>
            <a:endParaRPr lang="el-GR" sz="2400" dirty="0" smtClean="0"/>
          </a:p>
        </p:txBody>
      </p:sp>
    </p:spTree>
    <p:extLst>
      <p:ext uri="{BB962C8B-B14F-4D97-AF65-F5344CB8AC3E}">
        <p14:creationId xmlns:p14="http://schemas.microsoft.com/office/powerpoint/2010/main" val="2812938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Τίτλος 5"/>
          <p:cNvSpPr>
            <a:spLocks noGrp="1"/>
          </p:cNvSpPr>
          <p:nvPr>
            <p:ph type="title"/>
          </p:nvPr>
        </p:nvSpPr>
        <p:spPr/>
        <p:txBody>
          <a:bodyPr/>
          <a:lstStyle/>
          <a:p>
            <a:pPr eaLnBrk="1" hangingPunct="1">
              <a:spcBef>
                <a:spcPct val="50000"/>
              </a:spcBef>
            </a:pPr>
            <a:r>
              <a:rPr lang="el-GR" altLang="el-GR" dirty="0"/>
              <a:t>ΑΡΓΙΛΙΚΑ ΟΡΥΚΤΑ</a:t>
            </a:r>
          </a:p>
        </p:txBody>
      </p:sp>
      <p:pic>
        <p:nvPicPr>
          <p:cNvPr id="45057" name="Θέση εικόνας 10"/>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1417638"/>
            <a:ext cx="5029200" cy="4525962"/>
          </a:xfrm>
        </p:spPr>
      </p:pic>
      <p:sp>
        <p:nvSpPr>
          <p:cNvPr id="4" name="TextBox 3"/>
          <p:cNvSpPr txBox="1"/>
          <p:nvPr/>
        </p:nvSpPr>
        <p:spPr>
          <a:xfrm>
            <a:off x="1331640" y="5433628"/>
            <a:ext cx="288032" cy="410344"/>
          </a:xfrm>
          <a:prstGeom prst="rect">
            <a:avLst/>
          </a:prstGeom>
        </p:spPr>
        <p:txBody>
          <a:bodyPr vert="horz" wrap="none" lIns="91440" tIns="45720" rIns="91440" bIns="45720" rtlCol="0" anchor="ctr">
            <a:normAutofit/>
          </a:bodyPr>
          <a:lstStyle/>
          <a:p>
            <a:r>
              <a:rPr lang="en-US" sz="2000" dirty="0">
                <a:latin typeface="+mn-lt"/>
              </a:rPr>
              <a:t>4</a:t>
            </a:r>
            <a:endParaRPr lang="en-US" sz="2000" dirty="0" smtClean="0">
              <a:latin typeface="+mn-lt"/>
            </a:endParaRPr>
          </a:p>
        </p:txBody>
      </p:sp>
    </p:spTree>
    <p:extLst>
      <p:ext uri="{BB962C8B-B14F-4D97-AF65-F5344CB8AC3E}">
        <p14:creationId xmlns:p14="http://schemas.microsoft.com/office/powerpoint/2010/main" val="4153772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spcBef>
                <a:spcPct val="50000"/>
              </a:spcBef>
            </a:pPr>
            <a:r>
              <a:rPr lang="el-GR" altLang="el-GR" dirty="0"/>
              <a:t>ΟΡΓΑΝΙΚΕΣ ΕΝΩΣΕΙΣ ΣΤΟ ΕΔΑΦΟΣ</a:t>
            </a:r>
          </a:p>
        </p:txBody>
      </p:sp>
      <p:sp>
        <p:nvSpPr>
          <p:cNvPr id="24578" name="Θέση περιεχομένου 4"/>
          <p:cNvSpPr>
            <a:spLocks noGrp="1"/>
          </p:cNvSpPr>
          <p:nvPr>
            <p:ph idx="1"/>
          </p:nvPr>
        </p:nvSpPr>
        <p:spPr/>
        <p:txBody>
          <a:bodyPr/>
          <a:lstStyle/>
          <a:p>
            <a:pPr eaLnBrk="1" hangingPunct="1">
              <a:buFont typeface="Wingdings" panose="05000000000000000000" pitchFamily="2" charset="2"/>
              <a:buChar char="q"/>
            </a:pPr>
            <a:r>
              <a:rPr lang="el-GR" altLang="el-GR" sz="2400" dirty="0"/>
              <a:t>Συνήθως 2-5% της μάζας του εδάφους, καθοριστικές της γονιμότητας</a:t>
            </a:r>
          </a:p>
          <a:p>
            <a:pPr eaLnBrk="1" hangingPunct="1">
              <a:spcBef>
                <a:spcPct val="50000"/>
              </a:spcBef>
              <a:buFont typeface="Wingdings" panose="05000000000000000000" pitchFamily="2" charset="2"/>
              <a:buChar char="q"/>
            </a:pPr>
            <a:r>
              <a:rPr lang="el-GR" altLang="el-GR" sz="2400" dirty="0"/>
              <a:t>Η οργανική ύλη:</a:t>
            </a:r>
          </a:p>
          <a:p>
            <a:pPr lvl="1" eaLnBrk="1" hangingPunct="1">
              <a:spcBef>
                <a:spcPct val="50000"/>
              </a:spcBef>
            </a:pPr>
            <a:r>
              <a:rPr lang="el-GR" altLang="el-GR" sz="2200" dirty="0"/>
              <a:t>καθορίζει την βιο-διαθεσιμότητα των θρεπτικών συστατικών, </a:t>
            </a:r>
          </a:p>
          <a:p>
            <a:pPr lvl="1" eaLnBrk="1" hangingPunct="1">
              <a:spcBef>
                <a:spcPct val="50000"/>
              </a:spcBef>
            </a:pPr>
            <a:r>
              <a:rPr lang="el-GR" altLang="el-GR" sz="2200" dirty="0"/>
              <a:t>δεσμεύει οργανικούς ρύπους (π.χ. εντομοκτόνα), </a:t>
            </a:r>
          </a:p>
          <a:p>
            <a:pPr lvl="1" eaLnBrk="1" hangingPunct="1">
              <a:spcBef>
                <a:spcPct val="50000"/>
              </a:spcBef>
            </a:pPr>
            <a:r>
              <a:rPr lang="el-GR" altLang="el-GR" sz="2200" dirty="0"/>
              <a:t>ρυθμίζει το εδαφικό ρΗ, </a:t>
            </a:r>
          </a:p>
          <a:p>
            <a:pPr lvl="1" eaLnBrk="1" hangingPunct="1">
              <a:spcBef>
                <a:spcPct val="50000"/>
              </a:spcBef>
            </a:pPr>
            <a:r>
              <a:rPr lang="el-GR" altLang="el-GR" sz="2200" dirty="0"/>
              <a:t>διευκολύνει την διαλυτοποίηση των ορυκτών </a:t>
            </a:r>
          </a:p>
          <a:p>
            <a:pPr eaLnBrk="1" hangingPunct="1">
              <a:buFont typeface="Wingdings" panose="05000000000000000000" pitchFamily="2" charset="2"/>
              <a:buChar char="q"/>
            </a:pPr>
            <a:r>
              <a:rPr lang="el-GR" altLang="el-GR" sz="2400" dirty="0"/>
              <a:t>Το ποσό του οργανικού υλικού εξαρτάται από το κλίμα, τον τύπο των ανόργανων υλικών και την τοπογραφία </a:t>
            </a:r>
          </a:p>
        </p:txBody>
      </p:sp>
    </p:spTree>
    <p:extLst>
      <p:ext uri="{BB962C8B-B14F-4D97-AF65-F5344CB8AC3E}">
        <p14:creationId xmlns:p14="http://schemas.microsoft.com/office/powerpoint/2010/main" val="245854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7"/>
          <p:cNvSpPr>
            <a:spLocks noGrp="1"/>
          </p:cNvSpPr>
          <p:nvPr>
            <p:ph type="title"/>
          </p:nvPr>
        </p:nvSpPr>
        <p:spPr/>
        <p:txBody>
          <a:bodyPr/>
          <a:lstStyle/>
          <a:p>
            <a:pPr eaLnBrk="1" hangingPunct="1">
              <a:spcBef>
                <a:spcPct val="50000"/>
              </a:spcBef>
            </a:pPr>
            <a:r>
              <a:rPr lang="el-GR" altLang="el-GR" sz="4000" dirty="0"/>
              <a:t>ΟΡΓΑΝΙΚΕΣ ΕΝΩΣΕΙΣ ΣΤΟ ΕΔΑΦΟΣ</a:t>
            </a:r>
          </a:p>
        </p:txBody>
      </p:sp>
      <p:graphicFrame>
        <p:nvGraphicFramePr>
          <p:cNvPr id="4" name="Group 48"/>
          <p:cNvGraphicFramePr>
            <a:graphicFrameLocks noGrp="1"/>
          </p:cNvGraphicFramePr>
          <p:nvPr>
            <p:extLst>
              <p:ext uri="{D42A27DB-BD31-4B8C-83A1-F6EECF244321}">
                <p14:modId xmlns:p14="http://schemas.microsoft.com/office/powerpoint/2010/main" val="526034456"/>
              </p:ext>
            </p:extLst>
          </p:nvPr>
        </p:nvGraphicFramePr>
        <p:xfrm>
          <a:off x="179512" y="1268760"/>
          <a:ext cx="8785225" cy="4893432"/>
        </p:xfrm>
        <a:graphic>
          <a:graphicData uri="http://schemas.openxmlformats.org/drawingml/2006/table">
            <a:tbl>
              <a:tblPr/>
              <a:tblGrid>
                <a:gridCol w="2232372"/>
                <a:gridCol w="3240360"/>
                <a:gridCol w="3312493"/>
              </a:tblGrid>
              <a:tr h="64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mj-lt"/>
                          <a:cs typeface="Arial" charset="0"/>
                        </a:rPr>
                        <a:t>Τύπος οργανικής ένωσης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mj-lt"/>
                          <a:cs typeface="Arial" charset="0"/>
                        </a:rPr>
                        <a:t>Σύσταση</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mj-lt"/>
                          <a:cs typeface="Arial" charset="0"/>
                        </a:rPr>
                        <a:t>Σημασία</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9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Humus</a:t>
                      </a:r>
                      <a:endParaRPr kumimoji="0" lang="el-GR" sz="1800" b="0" i="0" u="none" strike="noStrike" cap="none" normalizeH="0" baseline="0" dirty="0" smtClean="0">
                        <a:ln>
                          <a:noFill/>
                        </a:ln>
                        <a:solidFill>
                          <a:schemeClr val="tx1"/>
                        </a:solidFill>
                        <a:effectLst/>
                        <a:latin typeface="+mn-lt"/>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Arial" charset="0"/>
                        </a:rPr>
                        <a:t>Υπόλειμμα αποσύνθεσης φυτών κυρίως </a:t>
                      </a:r>
                      <a:r>
                        <a:rPr kumimoji="0" lang="en-US" sz="1800" b="0" i="0" u="none" strike="noStrike" cap="none" normalizeH="0" baseline="0" dirty="0" smtClean="0">
                          <a:ln>
                            <a:noFill/>
                          </a:ln>
                          <a:solidFill>
                            <a:schemeClr val="tx1"/>
                          </a:solidFill>
                          <a:effectLst/>
                          <a:latin typeface="+mn-lt"/>
                          <a:cs typeface="Arial" charset="0"/>
                        </a:rPr>
                        <a:t>C, H, O</a:t>
                      </a:r>
                      <a:endParaRPr kumimoji="0" lang="el-GR" sz="1800" b="0" i="0" u="none" strike="noStrike" cap="none" normalizeH="0" baseline="0" dirty="0" smtClean="0">
                        <a:ln>
                          <a:noFill/>
                        </a:ln>
                        <a:solidFill>
                          <a:schemeClr val="tx1"/>
                        </a:solidFill>
                        <a:effectLst/>
                        <a:latin typeface="+mn-lt"/>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Κύριο συστατικό του οργανικού κλάσματος στο έδαφος, βελτιώνει τις φυσικές ιδιότητες, ανταλλάσσει θρεπτικές ουσίες, δεσμεύει Ν</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Λίπη, ρητίνες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Λιπίδια διαλυτά σε οργανικούς διαλύτες</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Υδατοστεγείς ενώσεις, Ενδεχομένως τοξικές για τα φυτά</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Σακχαροειδή</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Κυτταρίνη, σάκχαρα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Πηγή τροφής μικροοργανισμών</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Ν-ούχες οργανικές ενώσεις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Ν δεσμευμένο από χουμικό οξύ, αμινοξέα, αμινοσάκχαρα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Γονιμότητα</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Ρ-ούχες ενώσεις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cs typeface="Arial" charset="0"/>
                        </a:rPr>
                        <a:t>Φωσφορικοί εστέρες, φυτικά οξέα, φωσφολιπίδια</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Arial" charset="0"/>
                        </a:rPr>
                        <a:t>Πηγές φωσφόρου για τα φυτά</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048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r>
              <a:rPr lang="el-GR" altLang="el-GR" dirty="0"/>
              <a:t>ΣΧΗΜΑΤΙΣΜΟΣ ΕΔΑΦΟΥΣ</a:t>
            </a:r>
          </a:p>
        </p:txBody>
      </p:sp>
      <p:sp>
        <p:nvSpPr>
          <p:cNvPr id="24578" name="Θέση περιεχομένου 4"/>
          <p:cNvSpPr>
            <a:spLocks noGrp="1"/>
          </p:cNvSpPr>
          <p:nvPr>
            <p:ph idx="1"/>
          </p:nvPr>
        </p:nvSpPr>
        <p:spPr/>
        <p:txBody>
          <a:bodyPr/>
          <a:lstStyle/>
          <a:p>
            <a:pPr eaLnBrk="1" hangingPunct="1"/>
            <a:r>
              <a:rPr lang="el-GR" altLang="el-GR" sz="2000" dirty="0"/>
              <a:t>Προϊόν αποσάθρωσης πετρωμάτων και βιολογικών </a:t>
            </a:r>
            <a:r>
              <a:rPr lang="el-GR" altLang="el-GR" sz="2000" dirty="0" smtClean="0"/>
              <a:t>διεργασιών</a:t>
            </a:r>
            <a:r>
              <a:rPr lang="en-US" altLang="el-GR" sz="2000" dirty="0" smtClean="0"/>
              <a:t>.</a:t>
            </a:r>
            <a:endParaRPr lang="el-GR" altLang="el-GR" sz="2000" dirty="0"/>
          </a:p>
          <a:p>
            <a:pPr eaLnBrk="1" hangingPunct="1">
              <a:spcBef>
                <a:spcPct val="0"/>
              </a:spcBef>
            </a:pPr>
            <a:r>
              <a:rPr lang="el-GR" altLang="el-GR" sz="2000" dirty="0"/>
              <a:t>Διεργασίες σχηματισμού εδάφους:</a:t>
            </a:r>
          </a:p>
          <a:p>
            <a:pPr eaLnBrk="1" hangingPunct="1">
              <a:spcBef>
                <a:spcPct val="0"/>
              </a:spcBef>
              <a:buFontTx/>
              <a:buNone/>
            </a:pPr>
            <a:r>
              <a:rPr lang="el-GR" altLang="el-GR" sz="2000" u="sng" dirty="0"/>
              <a:t>Σε κάθε περιβάλλον</a:t>
            </a:r>
          </a:p>
          <a:p>
            <a:pPr eaLnBrk="1" hangingPunct="1">
              <a:spcBef>
                <a:spcPct val="0"/>
              </a:spcBef>
              <a:buFontTx/>
              <a:buAutoNum type="arabicPeriod"/>
            </a:pPr>
            <a:r>
              <a:rPr lang="el-GR" altLang="el-GR" sz="2000" dirty="0"/>
              <a:t>Αποσάθρωση μητρικού πετρώματος</a:t>
            </a:r>
          </a:p>
          <a:p>
            <a:pPr eaLnBrk="1" hangingPunct="1">
              <a:spcBef>
                <a:spcPct val="0"/>
              </a:spcBef>
              <a:buFontTx/>
              <a:buAutoNum type="arabicPeriod"/>
            </a:pPr>
            <a:r>
              <a:rPr lang="el-GR" altLang="el-GR" sz="2000" dirty="0"/>
              <a:t>Προσθήκη και μερική αποσύνθεση οργανικής ύλης</a:t>
            </a:r>
          </a:p>
          <a:p>
            <a:pPr eaLnBrk="1" hangingPunct="1">
              <a:spcBef>
                <a:spcPct val="0"/>
              </a:spcBef>
              <a:buFontTx/>
              <a:buAutoNum type="arabicPeriod"/>
            </a:pPr>
            <a:r>
              <a:rPr lang="el-GR" altLang="el-GR" sz="2000" dirty="0"/>
              <a:t>Σχηματισμός δομικών μονάδων (στερεές ενώσεις)</a:t>
            </a:r>
          </a:p>
          <a:p>
            <a:pPr eaLnBrk="1" hangingPunct="1">
              <a:spcBef>
                <a:spcPct val="0"/>
              </a:spcBef>
              <a:buFontTx/>
              <a:buAutoNum type="arabicPeriod"/>
            </a:pPr>
            <a:endParaRPr lang="el-GR" altLang="el-GR" sz="2000" dirty="0"/>
          </a:p>
          <a:p>
            <a:pPr eaLnBrk="1" hangingPunct="1">
              <a:spcBef>
                <a:spcPct val="0"/>
              </a:spcBef>
              <a:buFontTx/>
              <a:buNone/>
            </a:pPr>
            <a:r>
              <a:rPr lang="el-GR" altLang="el-GR" sz="2000" u="sng" dirty="0"/>
              <a:t>Σε συγκεκριμένες περιβαλλοντικές συνθήκες</a:t>
            </a:r>
          </a:p>
          <a:p>
            <a:pPr eaLnBrk="1" hangingPunct="1">
              <a:spcBef>
                <a:spcPct val="0"/>
              </a:spcBef>
              <a:buFontTx/>
              <a:buAutoNum type="arabicPeriod"/>
            </a:pPr>
            <a:r>
              <a:rPr lang="el-GR" altLang="el-GR" sz="2000" dirty="0"/>
              <a:t>Αποστράγγιση και οξύνιση</a:t>
            </a:r>
          </a:p>
          <a:p>
            <a:pPr eaLnBrk="1" hangingPunct="1">
              <a:spcBef>
                <a:spcPct val="0"/>
              </a:spcBef>
              <a:buFontTx/>
              <a:buAutoNum type="arabicPeriod"/>
            </a:pPr>
            <a:r>
              <a:rPr lang="el-GR" altLang="el-GR" sz="2000" dirty="0"/>
              <a:t>Έκπλυση αργίλων και απόθεση σε πιο βαθείς ορίζοντες</a:t>
            </a:r>
          </a:p>
          <a:p>
            <a:pPr eaLnBrk="1" hangingPunct="1">
              <a:spcBef>
                <a:spcPct val="0"/>
              </a:spcBef>
              <a:buFontTx/>
              <a:buAutoNum type="arabicPeriod"/>
            </a:pPr>
            <a:r>
              <a:rPr lang="el-GR" altLang="el-GR" sz="2000" dirty="0"/>
              <a:t>Μεταφορά οργανικού άνθρακα από την επιφάνεια σε βάθος</a:t>
            </a:r>
          </a:p>
          <a:p>
            <a:pPr eaLnBrk="1" hangingPunct="1">
              <a:spcBef>
                <a:spcPct val="0"/>
              </a:spcBef>
              <a:buFontTx/>
              <a:buAutoNum type="arabicPeriod"/>
            </a:pPr>
            <a:r>
              <a:rPr lang="el-GR" altLang="el-GR" sz="2000" dirty="0"/>
              <a:t>Έκπλυση </a:t>
            </a:r>
            <a:r>
              <a:rPr lang="en-US" altLang="el-GR" sz="2000" dirty="0"/>
              <a:t>Si</a:t>
            </a:r>
            <a:r>
              <a:rPr lang="el-GR" altLang="el-GR" sz="2000" dirty="0"/>
              <a:t> και εμπλουτισμός </a:t>
            </a:r>
            <a:r>
              <a:rPr lang="en-US" altLang="el-GR" sz="2000" dirty="0"/>
              <a:t> Fe, Al</a:t>
            </a:r>
          </a:p>
          <a:p>
            <a:pPr eaLnBrk="1" hangingPunct="1">
              <a:spcBef>
                <a:spcPct val="0"/>
              </a:spcBef>
              <a:buFontTx/>
              <a:buAutoNum type="arabicPeriod"/>
            </a:pPr>
            <a:r>
              <a:rPr lang="el-GR" altLang="el-GR" sz="2000" dirty="0"/>
              <a:t>Εφαλάτωση</a:t>
            </a:r>
          </a:p>
          <a:p>
            <a:pPr eaLnBrk="1" hangingPunct="1">
              <a:spcBef>
                <a:spcPct val="0"/>
              </a:spcBef>
              <a:buFontTx/>
              <a:buAutoNum type="arabicPeriod"/>
            </a:pPr>
            <a:r>
              <a:rPr lang="el-GR" altLang="el-GR" sz="2000" dirty="0" smtClean="0"/>
              <a:t>Διάβρωση</a:t>
            </a:r>
            <a:endParaRPr lang="el-GR" altLang="el-GR" sz="2000" dirty="0"/>
          </a:p>
        </p:txBody>
      </p:sp>
    </p:spTree>
    <p:extLst>
      <p:ext uri="{BB962C8B-B14F-4D97-AF65-F5344CB8AC3E}">
        <p14:creationId xmlns:p14="http://schemas.microsoft.com/office/powerpoint/2010/main" val="242694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Τίτλος 5"/>
          <p:cNvSpPr>
            <a:spLocks noGrp="1"/>
          </p:cNvSpPr>
          <p:nvPr>
            <p:ph type="title"/>
          </p:nvPr>
        </p:nvSpPr>
        <p:spPr/>
        <p:txBody>
          <a:bodyPr/>
          <a:lstStyle/>
          <a:p>
            <a:pPr eaLnBrk="1" hangingPunct="1"/>
            <a:r>
              <a:rPr lang="el-GR" altLang="el-GR" dirty="0"/>
              <a:t>Η ΚΡΙΣΙΜΗ ΖΩΝΗ</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019" y="1268760"/>
            <a:ext cx="6317962" cy="4852607"/>
          </a:xfrm>
          <a:prstGeom prst="rect">
            <a:avLst/>
          </a:prstGeom>
        </p:spPr>
      </p:pic>
      <p:sp>
        <p:nvSpPr>
          <p:cNvPr id="4" name="TextBox 3"/>
          <p:cNvSpPr txBox="1"/>
          <p:nvPr/>
        </p:nvSpPr>
        <p:spPr>
          <a:xfrm>
            <a:off x="1331640" y="5433628"/>
            <a:ext cx="288032" cy="410344"/>
          </a:xfrm>
          <a:prstGeom prst="rect">
            <a:avLst/>
          </a:prstGeom>
        </p:spPr>
        <p:txBody>
          <a:bodyPr vert="horz" wrap="none" lIns="91440" tIns="45720" rIns="91440" bIns="45720" rtlCol="0" anchor="ctr">
            <a:normAutofit/>
          </a:bodyPr>
          <a:lstStyle/>
          <a:p>
            <a:r>
              <a:rPr lang="en-US" sz="2000" dirty="0" smtClean="0">
                <a:latin typeface="+mn-lt"/>
              </a:rPr>
              <a:t>5</a:t>
            </a:r>
          </a:p>
        </p:txBody>
      </p:sp>
    </p:spTree>
    <p:extLst>
      <p:ext uri="{BB962C8B-B14F-4D97-AF65-F5344CB8AC3E}">
        <p14:creationId xmlns:p14="http://schemas.microsoft.com/office/powerpoint/2010/main" val="28128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r>
              <a:rPr lang="el-GR" altLang="el-GR" sz="3800" dirty="0"/>
              <a:t>ΚΙΝΗΤΙΚΟΤΗΤΑ ΣΤΟΙΧΕΙΩΝ ΣΤΟ ΕΔΑΦΟΣ</a:t>
            </a:r>
          </a:p>
        </p:txBody>
      </p:sp>
      <p:sp>
        <p:nvSpPr>
          <p:cNvPr id="24578" name="Θέση περιεχομένου 4"/>
          <p:cNvSpPr>
            <a:spLocks noGrp="1"/>
          </p:cNvSpPr>
          <p:nvPr>
            <p:ph idx="1"/>
          </p:nvPr>
        </p:nvSpPr>
        <p:spPr/>
        <p:txBody>
          <a:bodyPr/>
          <a:lstStyle/>
          <a:p>
            <a:pPr eaLnBrk="1" hangingPunct="1">
              <a:buFont typeface="Wingdings" panose="05000000000000000000" pitchFamily="2" charset="2"/>
              <a:buChar char="q"/>
            </a:pPr>
            <a:r>
              <a:rPr lang="el-GR" altLang="el-GR" sz="1800" dirty="0"/>
              <a:t>Σημασία εδαφικού νερού που πληρεί τους πόρους μεταξύ των εδαφικών </a:t>
            </a:r>
            <a:r>
              <a:rPr lang="el-GR" altLang="el-GR" sz="1800" dirty="0" smtClean="0"/>
              <a:t>σωματιδίων.</a:t>
            </a:r>
            <a:endParaRPr lang="el-GR" altLang="el-GR" sz="1800" dirty="0"/>
          </a:p>
          <a:p>
            <a:pPr eaLnBrk="1" hangingPunct="1">
              <a:buFont typeface="Wingdings" panose="05000000000000000000" pitchFamily="2" charset="2"/>
              <a:buChar char="q"/>
            </a:pPr>
            <a:r>
              <a:rPr lang="el-GR" altLang="el-GR" sz="1800" dirty="0"/>
              <a:t>Εδαφικό νερό: διάλυμα περιεκτικότητας συστατικών το ποσοστό των οποίων εξαρτάται από τα χαρακτηριστικά των στοιχείων και του </a:t>
            </a:r>
            <a:r>
              <a:rPr lang="el-GR" altLang="el-GR" sz="1800" dirty="0" smtClean="0"/>
              <a:t>περιβάλλοντος. </a:t>
            </a:r>
            <a:endParaRPr lang="el-GR" altLang="el-GR" sz="1800" dirty="0"/>
          </a:p>
          <a:p>
            <a:pPr eaLnBrk="1" hangingPunct="1">
              <a:buFont typeface="Wingdings" panose="05000000000000000000" pitchFamily="2" charset="2"/>
              <a:buChar char="q"/>
            </a:pPr>
            <a:r>
              <a:rPr lang="el-GR" altLang="el-GR" sz="1800" dirty="0"/>
              <a:t>Η διαλυτότητα εξαρτάται από το μέγεθος των ιόντων και την ηλεκραρνητικότητα -&gt; είδος δεσμών στοιχείων και </a:t>
            </a:r>
            <a:r>
              <a:rPr lang="el-GR" altLang="el-GR" sz="1800" dirty="0" smtClean="0"/>
              <a:t>νερού.</a:t>
            </a:r>
          </a:p>
          <a:p>
            <a:pPr eaLnBrk="1" hangingPunct="1">
              <a:buFont typeface="Wingdings" panose="05000000000000000000" pitchFamily="2" charset="2"/>
              <a:buChar char="q"/>
            </a:pPr>
            <a:r>
              <a:rPr lang="el-GR" altLang="el-GR" sz="1800" dirty="0"/>
              <a:t>Ιοντικό δυναμικό (φορτίο/ακτίνα ιόντος) και διαλυτότητα:</a:t>
            </a:r>
          </a:p>
          <a:p>
            <a:pPr lvl="1" eaLnBrk="1" hangingPunct="1">
              <a:buFont typeface="Arial" panose="020B0604020202020204" pitchFamily="34" charset="0"/>
              <a:buChar char="•"/>
            </a:pPr>
            <a:r>
              <a:rPr lang="el-GR" altLang="el-GR" sz="1800" dirty="0"/>
              <a:t>Υψηλό (P, S, Mo) -&gt; Αρνητικό φορτίο στο διάλυμα με λήψη ηλεκτρονίων από </a:t>
            </a:r>
            <a:r>
              <a:rPr lang="el-GR" altLang="el-GR" sz="1800" dirty="0" smtClean="0"/>
              <a:t>Ο.</a:t>
            </a:r>
            <a:endParaRPr lang="el-GR" altLang="el-GR" sz="1800" dirty="0"/>
          </a:p>
          <a:p>
            <a:pPr lvl="1" eaLnBrk="1" hangingPunct="1">
              <a:buFont typeface="Arial" panose="020B0604020202020204" pitchFamily="34" charset="0"/>
              <a:buChar char="•"/>
            </a:pPr>
            <a:r>
              <a:rPr lang="el-GR" altLang="el-GR" sz="1800" dirty="0"/>
              <a:t>Χαμηλό (Ca, Na)-&gt; Θετικό φορτίο στο </a:t>
            </a:r>
            <a:r>
              <a:rPr lang="el-GR" altLang="el-GR" sz="1800" dirty="0" smtClean="0"/>
              <a:t>διάλυμα.</a:t>
            </a:r>
            <a:endParaRPr lang="el-GR" altLang="el-GR" sz="1800" dirty="0"/>
          </a:p>
          <a:p>
            <a:pPr lvl="1" eaLnBrk="1" hangingPunct="1">
              <a:buFont typeface="Arial" panose="020B0604020202020204" pitchFamily="34" charset="0"/>
              <a:buChar char="•"/>
            </a:pPr>
            <a:r>
              <a:rPr lang="el-GR" altLang="el-GR" sz="1800" dirty="0"/>
              <a:t>Ενδιάμεσο (4-10) (Al, Ti, Sn) -&gt; τα λιγότερο ευδιάλυτα, συμπλοκοποίηση/ </a:t>
            </a:r>
            <a:r>
              <a:rPr lang="el-GR" altLang="el-GR" sz="1800" dirty="0" smtClean="0"/>
              <a:t>προσρόφηση.</a:t>
            </a:r>
            <a:endParaRPr lang="el-GR" altLang="el-GR" sz="1800" dirty="0"/>
          </a:p>
        </p:txBody>
      </p:sp>
    </p:spTree>
    <p:extLst>
      <p:ext uri="{BB962C8B-B14F-4D97-AF65-F5344CB8AC3E}">
        <p14:creationId xmlns:p14="http://schemas.microsoft.com/office/powerpoint/2010/main" val="1698343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Τίτλος 4"/>
          <p:cNvSpPr>
            <a:spLocks noGrp="1"/>
          </p:cNvSpPr>
          <p:nvPr>
            <p:ph type="title"/>
          </p:nvPr>
        </p:nvSpPr>
        <p:spPr/>
        <p:txBody>
          <a:bodyPr/>
          <a:lstStyle/>
          <a:p>
            <a:pPr eaLnBrk="1" hangingPunct="1">
              <a:spcBef>
                <a:spcPct val="50000"/>
              </a:spcBef>
            </a:pPr>
            <a:r>
              <a:rPr lang="el-GR" altLang="el-GR" sz="3800" dirty="0">
                <a:solidFill>
                  <a:srgbClr val="5075BC"/>
                </a:solidFill>
              </a:rPr>
              <a:t>ΚΙΝΗΤΙΚΟΤΗΤΑ ΣΤΟΙΧΕΙΩΝ ΣΤΟ ΕΔΑΦΟΣ</a:t>
            </a:r>
            <a:endParaRPr lang="el-GR" altLang="el-GR" dirty="0"/>
          </a:p>
        </p:txBody>
      </p:sp>
      <p:sp>
        <p:nvSpPr>
          <p:cNvPr id="43010" name="Θέση κειμένου 2"/>
          <p:cNvSpPr>
            <a:spLocks noGrp="1"/>
          </p:cNvSpPr>
          <p:nvPr>
            <p:ph sz="half" idx="4294967295"/>
          </p:nvPr>
        </p:nvSpPr>
        <p:spPr>
          <a:xfrm>
            <a:off x="0" y="1600200"/>
            <a:ext cx="4500563" cy="4525963"/>
          </a:xfrm>
        </p:spPr>
        <p:txBody>
          <a:bodyPr>
            <a:noAutofit/>
          </a:bodyPr>
          <a:lstStyle/>
          <a:p>
            <a:pPr marL="342900" indent="-342900" eaLnBrk="1" hangingPunct="1">
              <a:buFont typeface="Arial" panose="020B0604020202020204" pitchFamily="34" charset="0"/>
              <a:buChar char="•"/>
            </a:pPr>
            <a:r>
              <a:rPr lang="el-GR" altLang="el-GR" sz="2200" dirty="0"/>
              <a:t>Όξινες- αλκαλικές, οξειδωτικές-αναγωγικές συνθήκες καθοριστικές ευκινησίας ιόντων</a:t>
            </a:r>
          </a:p>
          <a:p>
            <a:pPr marL="342900" indent="-342900" eaLnBrk="1" hangingPunct="1">
              <a:buFont typeface="Arial" panose="020B0604020202020204" pitchFamily="34" charset="0"/>
              <a:buChar char="•"/>
            </a:pPr>
            <a:r>
              <a:rPr lang="el-GR" altLang="el-GR" sz="2200" dirty="0"/>
              <a:t>Έδαφος -&gt; αύξηση αλκαλικότητας &amp; αναγωγικότητας με το βάθος</a:t>
            </a:r>
          </a:p>
          <a:p>
            <a:pPr marL="342900" indent="-342900" eaLnBrk="1" hangingPunct="1">
              <a:buFont typeface="Arial" panose="020B0604020202020204" pitchFamily="34" charset="0"/>
              <a:buChar char="•"/>
            </a:pPr>
            <a:r>
              <a:rPr lang="el-GR" altLang="el-GR" sz="2200" dirty="0"/>
              <a:t>Διαγράμματα </a:t>
            </a:r>
            <a:r>
              <a:rPr lang="en-US" altLang="el-GR" sz="2200" dirty="0"/>
              <a:t>pH-Eh </a:t>
            </a:r>
            <a:r>
              <a:rPr lang="el-GR" altLang="el-GR" sz="2200" dirty="0"/>
              <a:t>ευκινησίας χημικών στοιχείων</a:t>
            </a:r>
          </a:p>
          <a:p>
            <a:pPr marL="342900" indent="-342900" eaLnBrk="1" hangingPunct="1">
              <a:buFont typeface="Arial" panose="020B0604020202020204" pitchFamily="34" charset="0"/>
              <a:buChar char="•"/>
            </a:pPr>
            <a:r>
              <a:rPr lang="el-GR" altLang="el-GR" sz="2200" dirty="0"/>
              <a:t>Η ευκινησία των βαρέων μετάλλων γενικά αυξάνεται με ελάττωση του </a:t>
            </a:r>
            <a:r>
              <a:rPr lang="en-US" altLang="el-GR" sz="2200" dirty="0"/>
              <a:t>pH </a:t>
            </a:r>
            <a:r>
              <a:rPr lang="el-GR" altLang="el-GR" sz="2200" dirty="0"/>
              <a:t>και αύξηση του Ε</a:t>
            </a:r>
            <a:r>
              <a:rPr lang="en-US" altLang="el-GR" sz="2200" dirty="0"/>
              <a:t>h</a:t>
            </a:r>
            <a:endParaRPr lang="el-GR" altLang="el-GR"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430859"/>
            <a:ext cx="3501651" cy="4451375"/>
          </a:xfrm>
          <a:prstGeom prst="rect">
            <a:avLst/>
          </a:prstGeom>
        </p:spPr>
      </p:pic>
    </p:spTree>
    <p:extLst>
      <p:ext uri="{BB962C8B-B14F-4D97-AF65-F5344CB8AC3E}">
        <p14:creationId xmlns:p14="http://schemas.microsoft.com/office/powerpoint/2010/main" val="300954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3"/>
          <p:cNvSpPr>
            <a:spLocks noGrp="1"/>
          </p:cNvSpPr>
          <p:nvPr>
            <p:ph type="ctrTitle"/>
          </p:nvPr>
        </p:nvSpPr>
        <p:spPr/>
        <p:txBody>
          <a:bodyPr/>
          <a:lstStyle/>
          <a:p>
            <a:pPr eaLnBrk="1" hangingPunct="1"/>
            <a:r>
              <a:rPr lang="el-GR" dirty="0" smtClean="0"/>
              <a:t>Βασικές </a:t>
            </a:r>
            <a:r>
              <a:rPr lang="el-GR" dirty="0"/>
              <a:t>αρχές και γνώσεις υποβάθρου</a:t>
            </a:r>
            <a:endParaRPr lang="el-GR" dirty="0" smtClean="0"/>
          </a:p>
        </p:txBody>
      </p:sp>
      <p:sp>
        <p:nvSpPr>
          <p:cNvPr id="16386" name="Υπότιτλος 4"/>
          <p:cNvSpPr>
            <a:spLocks noGrp="1"/>
          </p:cNvSpPr>
          <p:nvPr>
            <p:ph type="subTitle" idx="1"/>
          </p:nvPr>
        </p:nvSpPr>
        <p:spPr/>
        <p:txBody>
          <a:bodyPr/>
          <a:lstStyle/>
          <a:p>
            <a:pPr eaLnBrk="1" hangingPunct="1"/>
            <a:r>
              <a:rPr lang="el-GR" dirty="0" smtClean="0"/>
              <a:t>Σχηματισμός εδαφών, πηγές και κινητικότητα Γεωχημικών στοιχείων στο έδαφος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Τίτλος 5"/>
          <p:cNvSpPr>
            <a:spLocks noGrp="1"/>
          </p:cNvSpPr>
          <p:nvPr>
            <p:ph type="title"/>
          </p:nvPr>
        </p:nvSpPr>
        <p:spPr/>
        <p:txBody>
          <a:bodyPr>
            <a:normAutofit fontScale="90000"/>
          </a:bodyPr>
          <a:lstStyle/>
          <a:p>
            <a:pPr eaLnBrk="1" hangingPunct="1"/>
            <a:r>
              <a:rPr lang="el-GR" altLang="el-GR" dirty="0"/>
              <a:t>ΔΙΑΛΥΤΟΤΗΤΑ ΣΤΟΙΧΕΙΩΝ ΜΕ ΤΟ </a:t>
            </a:r>
            <a:r>
              <a:rPr lang="en-US" altLang="el-GR" dirty="0"/>
              <a:t>pH</a:t>
            </a:r>
            <a:endParaRPr lang="el-GR" altLang="el-GR" dirty="0"/>
          </a:p>
        </p:txBody>
      </p:sp>
      <p:pic>
        <p:nvPicPr>
          <p:cNvPr id="45057" name="Θέση εικόνας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4702" y="1590736"/>
            <a:ext cx="7987296" cy="4459165"/>
          </a:xfrm>
        </p:spPr>
      </p:pic>
    </p:spTree>
    <p:extLst>
      <p:ext uri="{BB962C8B-B14F-4D97-AF65-F5344CB8AC3E}">
        <p14:creationId xmlns:p14="http://schemas.microsoft.com/office/powerpoint/2010/main" val="395565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r>
              <a:rPr lang="el-GR" altLang="el-GR" dirty="0"/>
              <a:t>ΓΟΝΙΜΟΤΗΤΑ ΕΔΑΦΩΝ</a:t>
            </a:r>
          </a:p>
        </p:txBody>
      </p:sp>
      <p:sp>
        <p:nvSpPr>
          <p:cNvPr id="24578" name="Θέση περιεχομένου 4"/>
          <p:cNvSpPr>
            <a:spLocks noGrp="1"/>
          </p:cNvSpPr>
          <p:nvPr>
            <p:ph idx="1"/>
          </p:nvPr>
        </p:nvSpPr>
        <p:spPr/>
        <p:txBody>
          <a:bodyPr/>
          <a:lstStyle/>
          <a:p>
            <a:pPr eaLnBrk="1" hangingPunct="1">
              <a:spcBef>
                <a:spcPct val="0"/>
              </a:spcBef>
            </a:pPr>
            <a:r>
              <a:rPr lang="el-GR" altLang="el-GR" sz="2200" dirty="0"/>
              <a:t>Απαραίτητα 18 στοιχεία για την ανάπτυξη των φυτών:</a:t>
            </a:r>
          </a:p>
          <a:p>
            <a:pPr lvl="1" eaLnBrk="1" hangingPunct="1">
              <a:spcBef>
                <a:spcPct val="0"/>
              </a:spcBef>
            </a:pPr>
            <a:r>
              <a:rPr lang="en-US" altLang="el-GR" sz="2000" dirty="0"/>
              <a:t>C, H, O (</a:t>
            </a:r>
            <a:r>
              <a:rPr lang="el-GR" altLang="el-GR" sz="2000" dirty="0"/>
              <a:t>από αέρα και νερό) </a:t>
            </a:r>
          </a:p>
          <a:p>
            <a:pPr lvl="1" eaLnBrk="1" hangingPunct="1">
              <a:spcBef>
                <a:spcPct val="0"/>
              </a:spcBef>
            </a:pPr>
            <a:r>
              <a:rPr lang="en-US" altLang="el-GR" sz="2000" dirty="0"/>
              <a:t>N, P, K, Ca, Mg, S (</a:t>
            </a:r>
            <a:r>
              <a:rPr lang="el-GR" altLang="el-GR" sz="2000" dirty="0"/>
              <a:t>μακροθρεπτικά &gt;0,1% στον φυτικό ιστό)</a:t>
            </a:r>
          </a:p>
          <a:p>
            <a:pPr lvl="1" eaLnBrk="1" hangingPunct="1">
              <a:spcBef>
                <a:spcPct val="0"/>
              </a:spcBef>
            </a:pPr>
            <a:r>
              <a:rPr lang="en-US" altLang="el-GR" sz="2000" dirty="0"/>
              <a:t>Fe, </a:t>
            </a:r>
            <a:r>
              <a:rPr lang="en-US" altLang="el-GR" sz="2000" dirty="0" err="1"/>
              <a:t>Mn</a:t>
            </a:r>
            <a:r>
              <a:rPr lang="en-US" altLang="el-GR" sz="2000" dirty="0"/>
              <a:t>, Cu, Zn, B, Mo, Cl, Co</a:t>
            </a:r>
            <a:r>
              <a:rPr lang="el-GR" altLang="el-GR" sz="2000" dirty="0"/>
              <a:t>, Νι</a:t>
            </a:r>
            <a:r>
              <a:rPr lang="en-US" altLang="el-GR" sz="2000" dirty="0"/>
              <a:t> (</a:t>
            </a:r>
            <a:r>
              <a:rPr lang="el-GR" altLang="el-GR" sz="2000" dirty="0"/>
              <a:t>μικροθρεπτικά &lt;0,01% στον φυτικό </a:t>
            </a:r>
            <a:r>
              <a:rPr lang="el-GR" altLang="el-GR" sz="2000" dirty="0" smtClean="0"/>
              <a:t>ιστό</a:t>
            </a:r>
            <a:endParaRPr lang="en-US" altLang="el-GR" sz="2000" dirty="0" smtClean="0"/>
          </a:p>
          <a:p>
            <a:pPr eaLnBrk="1" hangingPunct="1">
              <a:spcBef>
                <a:spcPct val="0"/>
              </a:spcBef>
            </a:pPr>
            <a:r>
              <a:rPr lang="el-GR" altLang="el-GR" sz="2200" dirty="0"/>
              <a:t>Μεταφορά θρεπτικών συστατικών:</a:t>
            </a:r>
          </a:p>
          <a:p>
            <a:pPr eaLnBrk="1" hangingPunct="1">
              <a:spcBef>
                <a:spcPct val="0"/>
              </a:spcBef>
              <a:buFontTx/>
              <a:buNone/>
            </a:pPr>
            <a:r>
              <a:rPr lang="el-GR" altLang="el-GR" sz="2000" dirty="0"/>
              <a:t>Πρωτογενή ορυκτά -&gt; Επιφάνειες προσρόφησης -&gt; Εδαφικό διάλυμα -&gt; ριζόσφαιρα</a:t>
            </a:r>
          </a:p>
          <a:p>
            <a:pPr eaLnBrk="1" hangingPunct="1">
              <a:spcBef>
                <a:spcPct val="0"/>
              </a:spcBef>
              <a:buFontTx/>
              <a:buNone/>
            </a:pPr>
            <a:r>
              <a:rPr lang="el-GR" altLang="el-GR" sz="2000" dirty="0"/>
              <a:t>Ιόντα </a:t>
            </a:r>
            <a:r>
              <a:rPr lang="en-US" altLang="el-GR" sz="2000" dirty="0"/>
              <a:t>Ca, Mg</a:t>
            </a:r>
            <a:r>
              <a:rPr lang="el-GR" altLang="el-GR" sz="2000" dirty="0"/>
              <a:t> κλπ.	Οργανική ύλη</a:t>
            </a:r>
          </a:p>
          <a:p>
            <a:pPr eaLnBrk="1" hangingPunct="1">
              <a:spcBef>
                <a:spcPct val="0"/>
              </a:spcBef>
            </a:pPr>
            <a:r>
              <a:rPr lang="el-GR" altLang="el-GR" sz="2200" dirty="0"/>
              <a:t>Ρ -&gt; χαμηλή διαλυτότητα, αποσάθρωση -&gt; λήψη από φυτά -&gt; επιστροφή στο έδαφος με μορφή οργανικών ενώσεων</a:t>
            </a:r>
          </a:p>
          <a:p>
            <a:pPr eaLnBrk="1" hangingPunct="1">
              <a:spcBef>
                <a:spcPct val="0"/>
              </a:spcBef>
            </a:pPr>
            <a:r>
              <a:rPr lang="el-GR" altLang="el-GR" sz="2200" dirty="0"/>
              <a:t>Ν -&gt; υψηλότερη </a:t>
            </a:r>
            <a:r>
              <a:rPr lang="el-GR" altLang="el-GR" sz="2200" dirty="0" smtClean="0"/>
              <a:t>διαλυτότητα</a:t>
            </a:r>
            <a:endParaRPr lang="en-US" altLang="el-GR" sz="2200" dirty="0" smtClean="0"/>
          </a:p>
          <a:p>
            <a:pPr eaLnBrk="1" hangingPunct="1">
              <a:spcBef>
                <a:spcPct val="0"/>
              </a:spcBef>
            </a:pPr>
            <a:r>
              <a:rPr lang="el-GR" altLang="el-GR" sz="2200" dirty="0"/>
              <a:t>Προσθήκη λιπασμάτων -&gt; αύξηση </a:t>
            </a:r>
            <a:r>
              <a:rPr lang="en-US" altLang="el-GR" sz="2200" dirty="0"/>
              <a:t>N,P,K</a:t>
            </a:r>
            <a:r>
              <a:rPr lang="el-GR" altLang="el-GR" sz="2200" dirty="0"/>
              <a:t> στο έδαφος αλλά ελάττωση οργανικού </a:t>
            </a:r>
            <a:r>
              <a:rPr lang="el-GR" altLang="el-GR" sz="2200" dirty="0" smtClean="0"/>
              <a:t>άνθρακα</a:t>
            </a:r>
            <a:endParaRPr lang="el-GR" altLang="el-GR"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5"/>
          <p:cNvSpPr>
            <a:spLocks noGrp="1"/>
          </p:cNvSpPr>
          <p:nvPr>
            <p:ph type="title"/>
          </p:nvPr>
        </p:nvSpPr>
        <p:spPr/>
        <p:txBody>
          <a:bodyPr/>
          <a:lstStyle/>
          <a:p>
            <a:pPr eaLnBrk="1" hangingPunct="1"/>
            <a:r>
              <a:rPr lang="el-GR" altLang="el-GR" dirty="0"/>
              <a:t>ΓΟΝΙΜΟΤΗΤΑ ΕΔΑΦΩΝ</a:t>
            </a:r>
            <a:endParaRPr lang="el-GR" dirty="0" smtClean="0"/>
          </a:p>
        </p:txBody>
      </p:sp>
      <p:pic>
        <p:nvPicPr>
          <p:cNvPr id="32770" name="Θέση περιεχομένου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718456"/>
            <a:ext cx="4038600" cy="2289450"/>
          </a:xfrm>
        </p:spPr>
      </p:pic>
      <p:pic>
        <p:nvPicPr>
          <p:cNvPr id="32771" name="Θέση περιεχομένου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51327" y="1701962"/>
            <a:ext cx="3432345" cy="4322439"/>
          </a:xfrm>
        </p:spPr>
      </p:pic>
      <p:sp>
        <p:nvSpPr>
          <p:cNvPr id="6" name="TextBox 5"/>
          <p:cNvSpPr txBox="1"/>
          <p:nvPr/>
        </p:nvSpPr>
        <p:spPr>
          <a:xfrm>
            <a:off x="1331640" y="5433628"/>
            <a:ext cx="432048" cy="410344"/>
          </a:xfrm>
          <a:prstGeom prst="rect">
            <a:avLst/>
          </a:prstGeom>
        </p:spPr>
        <p:txBody>
          <a:bodyPr vert="horz" wrap="none" lIns="91440" tIns="45720" rIns="91440" bIns="45720" rtlCol="0" anchor="ctr">
            <a:normAutofit/>
          </a:bodyPr>
          <a:lstStyle/>
          <a:p>
            <a:r>
              <a:rPr lang="en-US" sz="2000" dirty="0" smtClean="0">
                <a:latin typeface="+mn-lt"/>
              </a:rPr>
              <a:t>6</a:t>
            </a:r>
          </a:p>
        </p:txBody>
      </p:sp>
      <p:sp>
        <p:nvSpPr>
          <p:cNvPr id="7" name="TextBox 6"/>
          <p:cNvSpPr txBox="1"/>
          <p:nvPr/>
        </p:nvSpPr>
        <p:spPr>
          <a:xfrm>
            <a:off x="4495800" y="5440215"/>
            <a:ext cx="364232" cy="410344"/>
          </a:xfrm>
          <a:prstGeom prst="rect">
            <a:avLst/>
          </a:prstGeom>
        </p:spPr>
        <p:txBody>
          <a:bodyPr vert="horz" wrap="none" lIns="91440" tIns="45720" rIns="91440" bIns="45720" rtlCol="0" anchor="ctr">
            <a:normAutofit/>
          </a:bodyPr>
          <a:lstStyle/>
          <a:p>
            <a:r>
              <a:rPr lang="en-US" sz="2000" dirty="0">
                <a:latin typeface="+mn-lt"/>
              </a:rPr>
              <a:t>7</a:t>
            </a:r>
            <a:endParaRPr lang="en-US" sz="2000" dirty="0" smtClean="0">
              <a:latin typeface="+mn-lt"/>
            </a:endParaRPr>
          </a:p>
        </p:txBody>
      </p:sp>
    </p:spTree>
    <p:extLst>
      <p:ext uri="{BB962C8B-B14F-4D97-AF65-F5344CB8AC3E}">
        <p14:creationId xmlns:p14="http://schemas.microsoft.com/office/powerpoint/2010/main" val="3109814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r>
              <a:rPr lang="el-GR" altLang="el-GR" dirty="0"/>
              <a:t>ΡΥΠΑΝΣΗ ΕΔΑΦΩΝ</a:t>
            </a:r>
          </a:p>
        </p:txBody>
      </p:sp>
      <p:sp>
        <p:nvSpPr>
          <p:cNvPr id="24578" name="Θέση περιεχομένου 4"/>
          <p:cNvSpPr>
            <a:spLocks noGrp="1"/>
          </p:cNvSpPr>
          <p:nvPr>
            <p:ph idx="1"/>
          </p:nvPr>
        </p:nvSpPr>
        <p:spPr/>
        <p:txBody>
          <a:bodyPr/>
          <a:lstStyle/>
          <a:p>
            <a:pPr eaLnBrk="1" hangingPunct="1">
              <a:spcBef>
                <a:spcPct val="0"/>
              </a:spcBef>
            </a:pPr>
            <a:r>
              <a:rPr lang="el-GR" altLang="el-GR" sz="2000" dirty="0"/>
              <a:t>Εκούσια ή ακούσια προσθήκη χημικών στο έδαφος από τον άνθρωπο</a:t>
            </a:r>
          </a:p>
          <a:p>
            <a:pPr eaLnBrk="1" hangingPunct="1">
              <a:spcBef>
                <a:spcPct val="0"/>
              </a:spcBef>
            </a:pPr>
            <a:r>
              <a:rPr lang="el-GR" altLang="el-GR" sz="2000" dirty="0"/>
              <a:t>Εκούσια: </a:t>
            </a:r>
          </a:p>
          <a:p>
            <a:pPr lvl="1" eaLnBrk="1" hangingPunct="1">
              <a:spcBef>
                <a:spcPct val="0"/>
              </a:spcBef>
              <a:buFontTx/>
              <a:buAutoNum type="arabicPeriod"/>
            </a:pPr>
            <a:r>
              <a:rPr lang="el-GR" altLang="el-GR" sz="2000" dirty="0"/>
              <a:t>Λιπάσματα – περιέχουν βαρέα μέταλλα και οργανικούς ρύπους</a:t>
            </a:r>
          </a:p>
          <a:p>
            <a:pPr lvl="1" eaLnBrk="1" hangingPunct="1">
              <a:spcBef>
                <a:spcPct val="0"/>
              </a:spcBef>
              <a:buFontTx/>
              <a:buAutoNum type="arabicPeriod"/>
            </a:pPr>
            <a:r>
              <a:rPr lang="el-GR" altLang="el-GR" sz="2000" dirty="0"/>
              <a:t>Ζιζανιοκτόνα – απευθείας προσθήκη στο έδαφος ή έκπλυση από φυτά</a:t>
            </a:r>
          </a:p>
          <a:p>
            <a:pPr eaLnBrk="1" hangingPunct="1">
              <a:spcBef>
                <a:spcPct val="0"/>
              </a:spcBef>
            </a:pPr>
            <a:r>
              <a:rPr lang="el-GR" altLang="el-GR" sz="2000" dirty="0"/>
              <a:t>Ακούσια: </a:t>
            </a:r>
          </a:p>
          <a:p>
            <a:pPr eaLnBrk="1" hangingPunct="1">
              <a:spcBef>
                <a:spcPct val="0"/>
              </a:spcBef>
              <a:buFontTx/>
              <a:buNone/>
            </a:pPr>
            <a:r>
              <a:rPr lang="el-GR" altLang="el-GR" sz="2000" i="1" dirty="0"/>
              <a:t>Προσθήκη στην ατμόσφαιρα</a:t>
            </a:r>
          </a:p>
          <a:p>
            <a:pPr lvl="1" eaLnBrk="1" hangingPunct="1">
              <a:spcBef>
                <a:spcPct val="0"/>
              </a:spcBef>
              <a:buFontTx/>
              <a:buAutoNum type="arabicPeriod"/>
            </a:pPr>
            <a:r>
              <a:rPr lang="el-GR" altLang="el-GR" sz="2000" dirty="0"/>
              <a:t>Όξινη βροχή (</a:t>
            </a:r>
            <a:r>
              <a:rPr lang="en-US" altLang="el-GR" sz="2000" dirty="0"/>
              <a:t>H2SO4, HNO3)</a:t>
            </a:r>
            <a:endParaRPr lang="el-GR" altLang="el-GR" sz="2000" dirty="0"/>
          </a:p>
          <a:p>
            <a:pPr lvl="1" eaLnBrk="1" hangingPunct="1">
              <a:spcBef>
                <a:spcPct val="0"/>
              </a:spcBef>
              <a:buFontTx/>
              <a:buAutoNum type="arabicPeriod"/>
            </a:pPr>
            <a:r>
              <a:rPr lang="el-GR" altLang="el-GR" sz="2000" dirty="0"/>
              <a:t>Οξείδια (</a:t>
            </a:r>
            <a:r>
              <a:rPr lang="en-US" altLang="el-GR" sz="2000" dirty="0"/>
              <a:t>SO3, NO2)</a:t>
            </a:r>
            <a:endParaRPr lang="el-GR" altLang="el-GR" sz="2000" dirty="0"/>
          </a:p>
          <a:p>
            <a:pPr lvl="1" eaLnBrk="1" hangingPunct="1">
              <a:spcBef>
                <a:spcPct val="0"/>
              </a:spcBef>
              <a:buFontTx/>
              <a:buAutoNum type="arabicPeriod"/>
            </a:pPr>
            <a:r>
              <a:rPr lang="el-GR" altLang="el-GR" sz="2000" dirty="0"/>
              <a:t>Ραδιοϊσότοπα</a:t>
            </a:r>
            <a:r>
              <a:rPr lang="en-US" altLang="el-GR" sz="2000" dirty="0"/>
              <a:t> (134Cs, 89Sr, 131I, 14C)</a:t>
            </a:r>
            <a:endParaRPr lang="el-GR" altLang="el-GR" sz="2000" dirty="0"/>
          </a:p>
          <a:p>
            <a:pPr lvl="1" eaLnBrk="1" hangingPunct="1">
              <a:spcBef>
                <a:spcPct val="0"/>
              </a:spcBef>
              <a:buFontTx/>
              <a:buAutoNum type="arabicPeriod"/>
            </a:pPr>
            <a:r>
              <a:rPr lang="el-GR" altLang="el-GR" sz="2000" dirty="0"/>
              <a:t>Πτητικές οργανικές ενώσεις</a:t>
            </a:r>
          </a:p>
          <a:p>
            <a:pPr lvl="1" eaLnBrk="1" hangingPunct="1">
              <a:spcBef>
                <a:spcPct val="0"/>
              </a:spcBef>
              <a:buFontTx/>
              <a:buAutoNum type="arabicPeriod"/>
            </a:pPr>
            <a:r>
              <a:rPr lang="el-GR" altLang="el-GR" sz="2000" dirty="0"/>
              <a:t>Κλαστικοί κόκκοι</a:t>
            </a:r>
            <a:r>
              <a:rPr lang="en-US" altLang="el-GR" sz="2000" dirty="0"/>
              <a:t> (</a:t>
            </a:r>
            <a:r>
              <a:rPr lang="el-GR" altLang="el-GR" sz="2000" dirty="0"/>
              <a:t>Βαρέα μέταλλα)</a:t>
            </a:r>
          </a:p>
          <a:p>
            <a:pPr eaLnBrk="1" hangingPunct="1">
              <a:spcBef>
                <a:spcPct val="0"/>
              </a:spcBef>
              <a:buFontTx/>
              <a:buNone/>
            </a:pPr>
            <a:r>
              <a:rPr lang="el-GR" altLang="el-GR" sz="2000" i="1" dirty="0"/>
              <a:t>Προσθήκη στο έδαφος</a:t>
            </a:r>
          </a:p>
          <a:p>
            <a:pPr lvl="1" eaLnBrk="1" hangingPunct="1">
              <a:spcBef>
                <a:spcPct val="0"/>
              </a:spcBef>
              <a:buFontTx/>
              <a:buAutoNum type="arabicPeriod"/>
            </a:pPr>
            <a:r>
              <a:rPr lang="el-GR" altLang="el-GR" sz="2000" dirty="0"/>
              <a:t>Χωματερές (Βαρέα μέταλλα, υδρογονάνθρακες)</a:t>
            </a:r>
          </a:p>
          <a:p>
            <a:pPr lvl="1" eaLnBrk="1" hangingPunct="1">
              <a:spcBef>
                <a:spcPct val="0"/>
              </a:spcBef>
              <a:buFontTx/>
              <a:buAutoNum type="arabicPeriod"/>
            </a:pPr>
            <a:r>
              <a:rPr lang="el-GR" altLang="el-GR" sz="2000" dirty="0"/>
              <a:t>Χημικά απόβλητα (πετρελαιοειδή)</a:t>
            </a:r>
          </a:p>
          <a:p>
            <a:pPr eaLnBrk="1" hangingPunct="1">
              <a:spcBef>
                <a:spcPct val="0"/>
              </a:spcBef>
            </a:pPr>
            <a:endParaRPr lang="el-GR" altLang="el-GR" sz="2200" dirty="0"/>
          </a:p>
        </p:txBody>
      </p:sp>
    </p:spTree>
    <p:extLst>
      <p:ext uri="{BB962C8B-B14F-4D97-AF65-F5344CB8AC3E}">
        <p14:creationId xmlns:p14="http://schemas.microsoft.com/office/powerpoint/2010/main" val="145660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Τίτλος 5"/>
          <p:cNvSpPr>
            <a:spLocks noGrp="1"/>
          </p:cNvSpPr>
          <p:nvPr>
            <p:ph type="title"/>
          </p:nvPr>
        </p:nvSpPr>
        <p:spPr/>
        <p:txBody>
          <a:bodyPr>
            <a:noAutofit/>
          </a:bodyPr>
          <a:lstStyle/>
          <a:p>
            <a:pPr eaLnBrk="1" hangingPunct="1">
              <a:spcBef>
                <a:spcPct val="50000"/>
              </a:spcBef>
            </a:pPr>
            <a:r>
              <a:rPr lang="el-GR" altLang="el-GR" sz="3600" dirty="0"/>
              <a:t>ΣΧΗΜΑΤΙΚΗ ΔΙΑΣΠΟΡΑ ΟΡΓΑΝΙΚΩΝ ΡΥΠΩΝ ΣΤΟ ΕΔΑΦΟΣ </a:t>
            </a:r>
          </a:p>
        </p:txBody>
      </p:sp>
      <p:sp>
        <p:nvSpPr>
          <p:cNvPr id="193" name="Text Box 5"/>
          <p:cNvSpPr txBox="1">
            <a:spLocks noChangeArrowheads="1"/>
          </p:cNvSpPr>
          <p:nvPr/>
        </p:nvSpPr>
        <p:spPr bwMode="auto">
          <a:xfrm>
            <a:off x="7146925" y="3286125"/>
            <a:ext cx="1079500" cy="376238"/>
          </a:xfrm>
          <a:prstGeom prst="rect">
            <a:avLst/>
          </a:prstGeom>
          <a:solidFill>
            <a:srgbClr val="FFCC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b="1" dirty="0">
                <a:latin typeface="+mj-lt"/>
              </a:rPr>
              <a:t>ΦΥΤΑ</a:t>
            </a:r>
          </a:p>
        </p:txBody>
      </p:sp>
      <p:sp>
        <p:nvSpPr>
          <p:cNvPr id="194" name="Text Box 6"/>
          <p:cNvSpPr txBox="1">
            <a:spLocks noChangeArrowheads="1"/>
          </p:cNvSpPr>
          <p:nvPr/>
        </p:nvSpPr>
        <p:spPr bwMode="auto">
          <a:xfrm>
            <a:off x="3633788" y="3646488"/>
            <a:ext cx="1584325" cy="707886"/>
          </a:xfrm>
          <a:prstGeom prst="rect">
            <a:avLst/>
          </a:prstGeom>
          <a:solidFill>
            <a:srgbClr val="FFCC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sz="2000" b="1" dirty="0">
                <a:latin typeface="+mn-lt"/>
              </a:rPr>
              <a:t>ΟΡΓΑΝΙΚΗ ΥΛΗ</a:t>
            </a:r>
          </a:p>
        </p:txBody>
      </p:sp>
      <p:sp>
        <p:nvSpPr>
          <p:cNvPr id="195" name="Text Box 12"/>
          <p:cNvSpPr txBox="1">
            <a:spLocks noChangeArrowheads="1"/>
          </p:cNvSpPr>
          <p:nvPr/>
        </p:nvSpPr>
        <p:spPr bwMode="auto">
          <a:xfrm>
            <a:off x="6983162" y="2110708"/>
            <a:ext cx="1366837"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Απόθεση</a:t>
            </a:r>
          </a:p>
        </p:txBody>
      </p:sp>
      <p:cxnSp>
        <p:nvCxnSpPr>
          <p:cNvPr id="196" name="AutoShape 24"/>
          <p:cNvCxnSpPr>
            <a:cxnSpLocks noChangeShapeType="1"/>
            <a:stCxn id="195" idx="2"/>
            <a:endCxn id="193" idx="0"/>
          </p:cNvCxnSpPr>
          <p:nvPr/>
        </p:nvCxnSpPr>
        <p:spPr bwMode="auto">
          <a:xfrm>
            <a:off x="7666581" y="2486945"/>
            <a:ext cx="20094" cy="79918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7" name="AutoShape 25"/>
          <p:cNvCxnSpPr>
            <a:cxnSpLocks noChangeShapeType="1"/>
            <a:stCxn id="226" idx="6"/>
            <a:endCxn id="195" idx="0"/>
          </p:cNvCxnSpPr>
          <p:nvPr/>
        </p:nvCxnSpPr>
        <p:spPr bwMode="auto">
          <a:xfrm>
            <a:off x="5722145" y="1930687"/>
            <a:ext cx="1944436" cy="180021"/>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198" name="Group 39"/>
          <p:cNvGrpSpPr>
            <a:grpSpLocks/>
          </p:cNvGrpSpPr>
          <p:nvPr/>
        </p:nvGrpSpPr>
        <p:grpSpPr bwMode="auto">
          <a:xfrm>
            <a:off x="4425952" y="3474244"/>
            <a:ext cx="4213223" cy="1577690"/>
            <a:chOff x="4425953" y="3474244"/>
            <a:chExt cx="4213222" cy="1577690"/>
          </a:xfrm>
        </p:grpSpPr>
        <p:sp>
          <p:nvSpPr>
            <p:cNvPr id="199" name="Text Box 10"/>
            <p:cNvSpPr txBox="1">
              <a:spLocks noChangeArrowheads="1"/>
            </p:cNvSpPr>
            <p:nvPr/>
          </p:nvSpPr>
          <p:spPr bwMode="auto">
            <a:xfrm>
              <a:off x="5434013" y="3862388"/>
              <a:ext cx="1873250"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Απορρόφηση στη ριζόσφαιρα</a:t>
              </a:r>
            </a:p>
          </p:txBody>
        </p:sp>
        <p:sp>
          <p:nvSpPr>
            <p:cNvPr id="200" name="Text Box 11"/>
            <p:cNvSpPr txBox="1">
              <a:spLocks noChangeArrowheads="1"/>
            </p:cNvSpPr>
            <p:nvPr/>
          </p:nvSpPr>
          <p:spPr bwMode="auto">
            <a:xfrm>
              <a:off x="6946900" y="4675697"/>
              <a:ext cx="1692275"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Αποσύνθεση</a:t>
              </a:r>
            </a:p>
          </p:txBody>
        </p:sp>
        <p:cxnSp>
          <p:nvCxnSpPr>
            <p:cNvPr id="201" name="AutoShape 22"/>
            <p:cNvCxnSpPr>
              <a:cxnSpLocks noChangeShapeType="1"/>
              <a:stCxn id="194" idx="3"/>
              <a:endCxn id="199" idx="1"/>
            </p:cNvCxnSpPr>
            <p:nvPr/>
          </p:nvCxnSpPr>
          <p:spPr bwMode="auto">
            <a:xfrm>
              <a:off x="5218114" y="4000431"/>
              <a:ext cx="215899" cy="18739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2" name="AutoShape 23"/>
            <p:cNvCxnSpPr>
              <a:cxnSpLocks noChangeShapeType="1"/>
              <a:stCxn id="199" idx="3"/>
              <a:endCxn id="193" idx="2"/>
            </p:cNvCxnSpPr>
            <p:nvPr/>
          </p:nvCxnSpPr>
          <p:spPr bwMode="auto">
            <a:xfrm flipV="1">
              <a:off x="7307262" y="3662363"/>
              <a:ext cx="379413" cy="525463"/>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3" name="AutoShape 27"/>
            <p:cNvCxnSpPr>
              <a:cxnSpLocks noChangeShapeType="1"/>
              <a:stCxn id="193" idx="3"/>
              <a:endCxn id="200" idx="0"/>
            </p:cNvCxnSpPr>
            <p:nvPr/>
          </p:nvCxnSpPr>
          <p:spPr bwMode="auto">
            <a:xfrm flipH="1">
              <a:off x="7793038" y="3474244"/>
              <a:ext cx="433387" cy="1201453"/>
            </a:xfrm>
            <a:prstGeom prst="bentConnector4">
              <a:avLst>
                <a:gd name="adj1" fmla="val -52747"/>
                <a:gd name="adj2" fmla="val 5782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04" name="AutoShape 29"/>
            <p:cNvCxnSpPr>
              <a:cxnSpLocks noChangeShapeType="1"/>
              <a:stCxn id="200" idx="1"/>
              <a:endCxn id="194" idx="2"/>
            </p:cNvCxnSpPr>
            <p:nvPr/>
          </p:nvCxnSpPr>
          <p:spPr bwMode="auto">
            <a:xfrm rot="10800000">
              <a:off x="4425953" y="4354374"/>
              <a:ext cx="2520948" cy="50944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cxnSp>
        <p:nvCxnSpPr>
          <p:cNvPr id="205" name="AutoShape 33"/>
          <p:cNvCxnSpPr>
            <a:cxnSpLocks noChangeShapeType="1"/>
            <a:stCxn id="226" idx="4"/>
          </p:cNvCxnSpPr>
          <p:nvPr/>
        </p:nvCxnSpPr>
        <p:spPr bwMode="auto">
          <a:xfrm rot="16200000" flipH="1">
            <a:off x="4062942" y="3050138"/>
            <a:ext cx="1159384" cy="156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206" name="Group 42"/>
          <p:cNvGrpSpPr>
            <a:grpSpLocks/>
          </p:cNvGrpSpPr>
          <p:nvPr/>
        </p:nvGrpSpPr>
        <p:grpSpPr bwMode="auto">
          <a:xfrm>
            <a:off x="1185863" y="1417635"/>
            <a:ext cx="3240089" cy="2228853"/>
            <a:chOff x="1185863" y="1417472"/>
            <a:chExt cx="3239295" cy="2228224"/>
          </a:xfrm>
        </p:grpSpPr>
        <p:sp>
          <p:nvSpPr>
            <p:cNvPr id="207" name="Text Box 7"/>
            <p:cNvSpPr txBox="1">
              <a:spLocks noChangeArrowheads="1"/>
            </p:cNvSpPr>
            <p:nvPr/>
          </p:nvSpPr>
          <p:spPr bwMode="auto">
            <a:xfrm>
              <a:off x="1185863" y="1701800"/>
              <a:ext cx="1512888"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Φωτόλυση</a:t>
              </a:r>
            </a:p>
          </p:txBody>
        </p:sp>
        <p:sp>
          <p:nvSpPr>
            <p:cNvPr id="208" name="Text Box 14"/>
            <p:cNvSpPr txBox="1">
              <a:spLocks noChangeArrowheads="1"/>
            </p:cNvSpPr>
            <p:nvPr/>
          </p:nvSpPr>
          <p:spPr bwMode="auto">
            <a:xfrm>
              <a:off x="2193926" y="2278063"/>
              <a:ext cx="1366838"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Δημιουργία αερίων</a:t>
              </a:r>
            </a:p>
          </p:txBody>
        </p:sp>
        <p:cxnSp>
          <p:nvCxnSpPr>
            <p:cNvPr id="209" name="AutoShape 31"/>
            <p:cNvCxnSpPr>
              <a:cxnSpLocks noChangeShapeType="1"/>
              <a:stCxn id="208" idx="0"/>
              <a:endCxn id="207" idx="2"/>
            </p:cNvCxnSpPr>
            <p:nvPr/>
          </p:nvCxnSpPr>
          <p:spPr bwMode="auto">
            <a:xfrm rot="5400000" flipH="1">
              <a:off x="2311401" y="1709738"/>
              <a:ext cx="200025" cy="93503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10" name="AutoShape 32"/>
            <p:cNvCxnSpPr>
              <a:cxnSpLocks noChangeShapeType="1"/>
              <a:stCxn id="194" idx="0"/>
              <a:endCxn id="208" idx="2"/>
            </p:cNvCxnSpPr>
            <p:nvPr/>
          </p:nvCxnSpPr>
          <p:spPr bwMode="auto">
            <a:xfrm rot="16200000" flipV="1">
              <a:off x="3292873" y="2513411"/>
              <a:ext cx="716758" cy="1547812"/>
            </a:xfrm>
            <a:prstGeom prst="bentConnector3">
              <a:avLst>
                <a:gd name="adj1" fmla="val 7685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1" name="Line 36"/>
            <p:cNvSpPr>
              <a:spLocks noChangeShapeType="1"/>
            </p:cNvSpPr>
            <p:nvPr/>
          </p:nvSpPr>
          <p:spPr bwMode="auto">
            <a:xfrm flipH="1" flipV="1">
              <a:off x="2986441" y="1417472"/>
              <a:ext cx="0" cy="8597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12" name="Group 41"/>
          <p:cNvGrpSpPr>
            <a:grpSpLocks/>
          </p:cNvGrpSpPr>
          <p:nvPr/>
        </p:nvGrpSpPr>
        <p:grpSpPr bwMode="auto">
          <a:xfrm>
            <a:off x="827088" y="2962624"/>
            <a:ext cx="3598068" cy="1872901"/>
            <a:chOff x="827088" y="2962624"/>
            <a:chExt cx="3598069" cy="1872901"/>
          </a:xfrm>
        </p:grpSpPr>
        <p:sp>
          <p:nvSpPr>
            <p:cNvPr id="213" name="Text Box 8"/>
            <p:cNvSpPr txBox="1">
              <a:spLocks noChangeArrowheads="1"/>
            </p:cNvSpPr>
            <p:nvPr/>
          </p:nvSpPr>
          <p:spPr bwMode="auto">
            <a:xfrm>
              <a:off x="1206379" y="2962624"/>
              <a:ext cx="1223963"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Απορροή</a:t>
              </a:r>
            </a:p>
          </p:txBody>
        </p:sp>
        <p:sp>
          <p:nvSpPr>
            <p:cNvPr id="214" name="Text Box 9"/>
            <p:cNvSpPr txBox="1">
              <a:spLocks noChangeArrowheads="1"/>
            </p:cNvSpPr>
            <p:nvPr/>
          </p:nvSpPr>
          <p:spPr bwMode="auto">
            <a:xfrm>
              <a:off x="1475582" y="4184650"/>
              <a:ext cx="1366838"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Μικροβιακή δράση</a:t>
              </a:r>
            </a:p>
          </p:txBody>
        </p:sp>
        <p:cxnSp>
          <p:nvCxnSpPr>
            <p:cNvPr id="215" name="AutoShape 17"/>
            <p:cNvCxnSpPr>
              <a:cxnSpLocks noChangeShapeType="1"/>
              <a:stCxn id="194" idx="1"/>
              <a:endCxn id="213" idx="3"/>
            </p:cNvCxnSpPr>
            <p:nvPr/>
          </p:nvCxnSpPr>
          <p:spPr bwMode="auto">
            <a:xfrm rot="10800000">
              <a:off x="2430342" y="3150743"/>
              <a:ext cx="1203446" cy="849688"/>
            </a:xfrm>
            <a:prstGeom prst="bentConnector3">
              <a:avLst>
                <a:gd name="adj1" fmla="val 3400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6" name="Line 20"/>
            <p:cNvSpPr>
              <a:spLocks noChangeShapeType="1"/>
            </p:cNvSpPr>
            <p:nvPr/>
          </p:nvSpPr>
          <p:spPr bwMode="auto">
            <a:xfrm flipH="1" flipV="1">
              <a:off x="2842421" y="4561353"/>
              <a:ext cx="15827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17" name="AutoShape 21"/>
            <p:cNvCxnSpPr>
              <a:cxnSpLocks noChangeShapeType="1"/>
              <a:stCxn id="194" idx="1"/>
              <a:endCxn id="214" idx="0"/>
            </p:cNvCxnSpPr>
            <p:nvPr/>
          </p:nvCxnSpPr>
          <p:spPr bwMode="auto">
            <a:xfrm rot="10800000" flipV="1">
              <a:off x="2159002" y="4000430"/>
              <a:ext cx="1474787" cy="184219"/>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8" name="Line 37"/>
            <p:cNvSpPr>
              <a:spLocks noChangeShapeType="1"/>
            </p:cNvSpPr>
            <p:nvPr/>
          </p:nvSpPr>
          <p:spPr bwMode="auto">
            <a:xfrm flipH="1">
              <a:off x="827088" y="3357563"/>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19" name="Group 40"/>
          <p:cNvGrpSpPr>
            <a:grpSpLocks/>
          </p:cNvGrpSpPr>
          <p:nvPr/>
        </p:nvGrpSpPr>
        <p:grpSpPr bwMode="auto">
          <a:xfrm>
            <a:off x="1550066" y="4354375"/>
            <a:ext cx="3452940" cy="1925395"/>
            <a:chOff x="1550066" y="4353600"/>
            <a:chExt cx="3452941" cy="1926038"/>
          </a:xfrm>
        </p:grpSpPr>
        <p:sp>
          <p:nvSpPr>
            <p:cNvPr id="220" name="Text Box 4"/>
            <p:cNvSpPr txBox="1">
              <a:spLocks noChangeArrowheads="1"/>
            </p:cNvSpPr>
            <p:nvPr/>
          </p:nvSpPr>
          <p:spPr bwMode="auto">
            <a:xfrm>
              <a:off x="2986882" y="5628763"/>
              <a:ext cx="2016125"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Διασπορά στον υδροφορέα</a:t>
              </a:r>
            </a:p>
          </p:txBody>
        </p:sp>
        <p:sp>
          <p:nvSpPr>
            <p:cNvPr id="221" name="Text Box 13"/>
            <p:cNvSpPr txBox="1">
              <a:spLocks noChangeArrowheads="1"/>
            </p:cNvSpPr>
            <p:nvPr/>
          </p:nvSpPr>
          <p:spPr bwMode="auto">
            <a:xfrm>
              <a:off x="3407945" y="4986060"/>
              <a:ext cx="1079500"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Διήθηση</a:t>
              </a:r>
            </a:p>
          </p:txBody>
        </p:sp>
        <p:cxnSp>
          <p:nvCxnSpPr>
            <p:cNvPr id="222" name="AutoShape 19"/>
            <p:cNvCxnSpPr>
              <a:cxnSpLocks noChangeShapeType="1"/>
              <a:stCxn id="221" idx="2"/>
              <a:endCxn id="220" idx="0"/>
            </p:cNvCxnSpPr>
            <p:nvPr/>
          </p:nvCxnSpPr>
          <p:spPr bwMode="auto">
            <a:xfrm>
              <a:off x="3947696" y="5362297"/>
              <a:ext cx="47249" cy="26646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3" name="AutoShape 30"/>
            <p:cNvCxnSpPr>
              <a:cxnSpLocks noChangeShapeType="1"/>
              <a:stCxn id="194" idx="2"/>
              <a:endCxn id="221" idx="0"/>
            </p:cNvCxnSpPr>
            <p:nvPr/>
          </p:nvCxnSpPr>
          <p:spPr bwMode="auto">
            <a:xfrm rot="5400000">
              <a:off x="3870593" y="4430702"/>
              <a:ext cx="632461" cy="47825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24" name="Line 38"/>
            <p:cNvSpPr>
              <a:spLocks noChangeShapeType="1"/>
            </p:cNvSpPr>
            <p:nvPr/>
          </p:nvSpPr>
          <p:spPr bwMode="auto">
            <a:xfrm flipH="1">
              <a:off x="1550066" y="5954200"/>
              <a:ext cx="14398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5" name="Group 38"/>
          <p:cNvGrpSpPr>
            <a:grpSpLocks/>
          </p:cNvGrpSpPr>
          <p:nvPr/>
        </p:nvGrpSpPr>
        <p:grpSpPr bwMode="auto">
          <a:xfrm>
            <a:off x="1042988" y="1390143"/>
            <a:ext cx="7056437" cy="4183808"/>
            <a:chOff x="1042988" y="1390143"/>
            <a:chExt cx="7056438" cy="4183808"/>
          </a:xfrm>
        </p:grpSpPr>
        <p:sp>
          <p:nvSpPr>
            <p:cNvPr id="226" name="Oval 15"/>
            <p:cNvSpPr>
              <a:spLocks noChangeArrowheads="1"/>
            </p:cNvSpPr>
            <p:nvPr/>
          </p:nvSpPr>
          <p:spPr bwMode="auto">
            <a:xfrm>
              <a:off x="3561557" y="1390143"/>
              <a:ext cx="2160588" cy="1081087"/>
            </a:xfrm>
            <a:prstGeom prst="ellipse">
              <a:avLst/>
            </a:prstGeom>
            <a:solidFill>
              <a:srgbClr val="FF99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400" b="1" dirty="0">
                  <a:latin typeface="+mj-lt"/>
                </a:rPr>
                <a:t>ΡΥΠΟΣ</a:t>
              </a:r>
            </a:p>
          </p:txBody>
        </p:sp>
        <p:sp>
          <p:nvSpPr>
            <p:cNvPr id="227" name="Line 34"/>
            <p:cNvSpPr>
              <a:spLocks noChangeShapeType="1"/>
            </p:cNvSpPr>
            <p:nvPr/>
          </p:nvSpPr>
          <p:spPr bwMode="auto">
            <a:xfrm>
              <a:off x="1042988" y="3573463"/>
              <a:ext cx="590391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35"/>
            <p:cNvSpPr>
              <a:spLocks noChangeShapeType="1"/>
            </p:cNvSpPr>
            <p:nvPr/>
          </p:nvSpPr>
          <p:spPr bwMode="auto">
            <a:xfrm>
              <a:off x="1042988" y="5509419"/>
              <a:ext cx="70564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Text Box 40"/>
            <p:cNvSpPr txBox="1">
              <a:spLocks noChangeArrowheads="1"/>
            </p:cNvSpPr>
            <p:nvPr/>
          </p:nvSpPr>
          <p:spPr bwMode="auto">
            <a:xfrm>
              <a:off x="4857730" y="3214831"/>
              <a:ext cx="1928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n-US" dirty="0">
                  <a:latin typeface="+mn-lt"/>
                </a:rPr>
                <a:t>Επιφάνεια</a:t>
              </a:r>
              <a:r>
                <a:rPr lang="el-GR" altLang="en-US" sz="1400" dirty="0"/>
                <a:t> εδάφους</a:t>
              </a:r>
            </a:p>
          </p:txBody>
        </p:sp>
        <p:sp>
          <p:nvSpPr>
            <p:cNvPr id="230" name="Text Box 41"/>
            <p:cNvSpPr txBox="1">
              <a:spLocks noChangeArrowheads="1"/>
            </p:cNvSpPr>
            <p:nvPr/>
          </p:nvSpPr>
          <p:spPr bwMode="auto">
            <a:xfrm>
              <a:off x="5202864" y="5204619"/>
              <a:ext cx="2189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n-US" dirty="0">
                  <a:latin typeface="+mn-lt"/>
                </a:rPr>
                <a:t>Υδροφόρος</a:t>
              </a:r>
              <a:r>
                <a:rPr lang="el-GR" altLang="en-US" sz="1400" dirty="0"/>
                <a:t> ορίζοντας</a:t>
              </a:r>
            </a:p>
          </p:txBody>
        </p:sp>
      </p:grpSp>
    </p:spTree>
    <p:extLst>
      <p:ext uri="{BB962C8B-B14F-4D97-AF65-F5344CB8AC3E}">
        <p14:creationId xmlns:p14="http://schemas.microsoft.com/office/powerpoint/2010/main" val="3098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2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2000"/>
                                        <p:tgtEl>
                                          <p:spTgt spid="205"/>
                                        </p:tgtEl>
                                      </p:cBhvr>
                                    </p:animEffect>
                                  </p:childTnLst>
                                </p:cTn>
                              </p:par>
                              <p:par>
                                <p:cTn id="13" presetID="10" presetClass="entr" presetSubtype="0" fill="hold" nodeType="with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5"/>
                                        </p:tgtEl>
                                        <p:attrNameLst>
                                          <p:attrName>style.visibility</p:attrName>
                                        </p:attrNameLst>
                                      </p:cBhvr>
                                      <p:to>
                                        <p:strVal val="visible"/>
                                      </p:to>
                                    </p:set>
                                    <p:animEffect transition="in" filter="fade">
                                      <p:cBhvr>
                                        <p:cTn id="18" dur="2000"/>
                                        <p:tgtEl>
                                          <p:spTgt spid="195"/>
                                        </p:tgtEl>
                                      </p:cBhvr>
                                    </p:animEffect>
                                  </p:childTnLst>
                                </p:cTn>
                              </p:par>
                              <p:par>
                                <p:cTn id="19" presetID="10" presetClass="entr" presetSubtype="0"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fade">
                                      <p:cBhvr>
                                        <p:cTn id="21" dur="2000"/>
                                        <p:tgtEl>
                                          <p:spTgt spid="1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3"/>
                                        </p:tgtEl>
                                        <p:attrNameLst>
                                          <p:attrName>style.visibility</p:attrName>
                                        </p:attrNameLst>
                                      </p:cBhvr>
                                      <p:to>
                                        <p:strVal val="visible"/>
                                      </p:to>
                                    </p:set>
                                    <p:animEffect transition="in" filter="fade">
                                      <p:cBhvr>
                                        <p:cTn id="24" dur="2000"/>
                                        <p:tgtEl>
                                          <p:spTgt spid="19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fade">
                                      <p:cBhvr>
                                        <p:cTn id="27" dur="2000"/>
                                        <p:tgtEl>
                                          <p:spTgt spid="19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gtEl>
                                        <p:attrNameLst>
                                          <p:attrName>style.visibility</p:attrName>
                                        </p:attrNameLst>
                                      </p:cBhvr>
                                      <p:to>
                                        <p:strVal val="visible"/>
                                      </p:to>
                                    </p:set>
                                    <p:animEffect transition="in" filter="fade">
                                      <p:cBhvr>
                                        <p:cTn id="32" dur="2000"/>
                                        <p:tgtEl>
                                          <p:spTgt spid="1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9"/>
                                        </p:tgtEl>
                                        <p:attrNameLst>
                                          <p:attrName>style.visibility</p:attrName>
                                        </p:attrNameLst>
                                      </p:cBhvr>
                                      <p:to>
                                        <p:strVal val="visible"/>
                                      </p:to>
                                    </p:set>
                                    <p:animEffect transition="in" filter="fade">
                                      <p:cBhvr>
                                        <p:cTn id="37" dur="2000"/>
                                        <p:tgtEl>
                                          <p:spTgt spid="2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fade">
                                      <p:cBhvr>
                                        <p:cTn id="42" dur="2000"/>
                                        <p:tgtEl>
                                          <p:spTgt spid="2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6"/>
                                        </p:tgtEl>
                                        <p:attrNameLst>
                                          <p:attrName>style.visibility</p:attrName>
                                        </p:attrNameLst>
                                      </p:cBhvr>
                                      <p:to>
                                        <p:strVal val="visible"/>
                                      </p:to>
                                    </p:set>
                                    <p:animEffect transition="in" filter="fade">
                                      <p:cBhvr>
                                        <p:cTn id="47" dur="2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animBg="1"/>
      <p:bldP spid="1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Τίτλος 5"/>
          <p:cNvSpPr>
            <a:spLocks noGrp="1"/>
          </p:cNvSpPr>
          <p:nvPr>
            <p:ph type="title"/>
          </p:nvPr>
        </p:nvSpPr>
        <p:spPr/>
        <p:txBody>
          <a:bodyPr>
            <a:noAutofit/>
          </a:bodyPr>
          <a:lstStyle/>
          <a:p>
            <a:pPr eaLnBrk="1" hangingPunct="1">
              <a:spcBef>
                <a:spcPct val="50000"/>
              </a:spcBef>
            </a:pPr>
            <a:r>
              <a:rPr lang="el-GR" altLang="el-GR" sz="3800" dirty="0"/>
              <a:t>ΣΧΗΜΑΤΙΚΗ ΔΙΑΣΠΟΡΑ </a:t>
            </a:r>
            <a:r>
              <a:rPr lang="el-GR" altLang="el-GR" sz="3800" dirty="0" smtClean="0"/>
              <a:t>ΑΝΟΡΓΑΝΩΝ </a:t>
            </a:r>
            <a:r>
              <a:rPr lang="el-GR" altLang="el-GR" sz="3800" dirty="0"/>
              <a:t>ΡΥΠΩΝ ΣΤΟ ΕΔΑΦΟΣ </a:t>
            </a:r>
          </a:p>
        </p:txBody>
      </p:sp>
      <p:sp>
        <p:nvSpPr>
          <p:cNvPr id="82" name="Oval 18"/>
          <p:cNvSpPr>
            <a:spLocks noChangeArrowheads="1"/>
          </p:cNvSpPr>
          <p:nvPr/>
        </p:nvSpPr>
        <p:spPr bwMode="auto">
          <a:xfrm>
            <a:off x="3833095" y="1505752"/>
            <a:ext cx="2160587" cy="1081087"/>
          </a:xfrm>
          <a:prstGeom prst="ellipse">
            <a:avLst/>
          </a:prstGeom>
          <a:solidFill>
            <a:srgbClr val="FF99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400" b="1" dirty="0">
                <a:latin typeface="+mj-lt"/>
              </a:rPr>
              <a:t>ΡΥΠΟΣ</a:t>
            </a:r>
          </a:p>
        </p:txBody>
      </p:sp>
      <p:grpSp>
        <p:nvGrpSpPr>
          <p:cNvPr id="83" name="Group 38"/>
          <p:cNvGrpSpPr>
            <a:grpSpLocks/>
          </p:cNvGrpSpPr>
          <p:nvPr/>
        </p:nvGrpSpPr>
        <p:grpSpPr bwMode="auto">
          <a:xfrm>
            <a:off x="3778300" y="2046296"/>
            <a:ext cx="4908500" cy="3292565"/>
            <a:chOff x="3633788" y="2047784"/>
            <a:chExt cx="4908500" cy="3292565"/>
          </a:xfrm>
        </p:grpSpPr>
        <p:sp>
          <p:nvSpPr>
            <p:cNvPr id="84" name="Text Box 8"/>
            <p:cNvSpPr txBox="1">
              <a:spLocks noChangeArrowheads="1"/>
            </p:cNvSpPr>
            <p:nvPr/>
          </p:nvSpPr>
          <p:spPr bwMode="auto">
            <a:xfrm>
              <a:off x="6946900" y="3286125"/>
              <a:ext cx="1079500" cy="376238"/>
            </a:xfrm>
            <a:prstGeom prst="rect">
              <a:avLst/>
            </a:prstGeom>
            <a:solidFill>
              <a:srgbClr val="FFCC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ΦΥΤΑ</a:t>
              </a:r>
            </a:p>
          </p:txBody>
        </p:sp>
        <p:sp>
          <p:nvSpPr>
            <p:cNvPr id="85" name="Text Box 9"/>
            <p:cNvSpPr txBox="1">
              <a:spLocks noChangeArrowheads="1"/>
            </p:cNvSpPr>
            <p:nvPr/>
          </p:nvSpPr>
          <p:spPr bwMode="auto">
            <a:xfrm>
              <a:off x="3633788" y="3646488"/>
              <a:ext cx="1584325" cy="925512"/>
            </a:xfrm>
            <a:prstGeom prst="rect">
              <a:avLst/>
            </a:prstGeom>
            <a:solidFill>
              <a:srgbClr val="FFCC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ΑΡΓΙΛΟΙ, ΟΞΕΙΔΙΑ, </a:t>
              </a:r>
              <a:r>
                <a:rPr lang="en-US" altLang="en-US" dirty="0">
                  <a:latin typeface="+mn-lt"/>
                </a:rPr>
                <a:t>HUMUS</a:t>
              </a:r>
              <a:endParaRPr lang="el-GR" altLang="en-US" dirty="0">
                <a:latin typeface="+mn-lt"/>
              </a:endParaRPr>
            </a:p>
          </p:txBody>
        </p:sp>
        <p:sp>
          <p:nvSpPr>
            <p:cNvPr id="86" name="Text Box 13"/>
            <p:cNvSpPr txBox="1">
              <a:spLocks noChangeArrowheads="1"/>
            </p:cNvSpPr>
            <p:nvPr/>
          </p:nvSpPr>
          <p:spPr bwMode="auto">
            <a:xfrm>
              <a:off x="5434013" y="3862388"/>
              <a:ext cx="1873250"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Απορρόφηση στη ριζόσφαιρα</a:t>
              </a:r>
            </a:p>
          </p:txBody>
        </p:sp>
        <p:sp>
          <p:nvSpPr>
            <p:cNvPr id="87" name="Text Box 14"/>
            <p:cNvSpPr txBox="1">
              <a:spLocks noChangeArrowheads="1"/>
            </p:cNvSpPr>
            <p:nvPr/>
          </p:nvSpPr>
          <p:spPr bwMode="auto">
            <a:xfrm>
              <a:off x="6057851" y="4689474"/>
              <a:ext cx="2484437"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Σχηματισμός οργανικών ενώσεων</a:t>
              </a:r>
            </a:p>
          </p:txBody>
        </p:sp>
        <p:sp>
          <p:nvSpPr>
            <p:cNvPr id="88" name="Text Box 15"/>
            <p:cNvSpPr txBox="1">
              <a:spLocks noChangeArrowheads="1"/>
            </p:cNvSpPr>
            <p:nvPr/>
          </p:nvSpPr>
          <p:spPr bwMode="auto">
            <a:xfrm>
              <a:off x="6802438" y="2493963"/>
              <a:ext cx="1366837"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Απόθεση</a:t>
              </a:r>
            </a:p>
          </p:txBody>
        </p:sp>
        <p:cxnSp>
          <p:nvCxnSpPr>
            <p:cNvPr id="89" name="AutoShape 23"/>
            <p:cNvCxnSpPr>
              <a:cxnSpLocks noChangeShapeType="1"/>
              <a:stCxn id="85" idx="3"/>
              <a:endCxn id="86" idx="1"/>
            </p:cNvCxnSpPr>
            <p:nvPr/>
          </p:nvCxnSpPr>
          <p:spPr bwMode="auto">
            <a:xfrm>
              <a:off x="5218113" y="4110038"/>
              <a:ext cx="215900" cy="7778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0" name="AutoShape 24"/>
            <p:cNvCxnSpPr>
              <a:cxnSpLocks noChangeShapeType="1"/>
              <a:stCxn id="86" idx="3"/>
              <a:endCxn id="84" idx="2"/>
            </p:cNvCxnSpPr>
            <p:nvPr/>
          </p:nvCxnSpPr>
          <p:spPr bwMode="auto">
            <a:xfrm flipV="1">
              <a:off x="7307263" y="3662363"/>
              <a:ext cx="179387" cy="525462"/>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1" name="AutoShape 25"/>
            <p:cNvCxnSpPr>
              <a:cxnSpLocks noChangeShapeType="1"/>
              <a:stCxn id="88" idx="2"/>
              <a:endCxn id="84" idx="0"/>
            </p:cNvCxnSpPr>
            <p:nvPr/>
          </p:nvCxnSpPr>
          <p:spPr bwMode="auto">
            <a:xfrm rot="5400000">
              <a:off x="7278687" y="3078163"/>
              <a:ext cx="4159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 name="AutoShape 26"/>
            <p:cNvCxnSpPr>
              <a:cxnSpLocks noChangeShapeType="1"/>
              <a:stCxn id="82" idx="6"/>
              <a:endCxn id="88" idx="0"/>
            </p:cNvCxnSpPr>
            <p:nvPr/>
          </p:nvCxnSpPr>
          <p:spPr bwMode="auto">
            <a:xfrm>
              <a:off x="5849170" y="2047784"/>
              <a:ext cx="1636687" cy="446179"/>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3" name="AutoShape 27"/>
            <p:cNvCxnSpPr>
              <a:cxnSpLocks noChangeShapeType="1"/>
              <a:stCxn id="84" idx="3"/>
            </p:cNvCxnSpPr>
            <p:nvPr/>
          </p:nvCxnSpPr>
          <p:spPr bwMode="auto">
            <a:xfrm flipH="1">
              <a:off x="7856523" y="3474244"/>
              <a:ext cx="169877" cy="1215230"/>
            </a:xfrm>
            <a:prstGeom prst="bentConnector4">
              <a:avLst>
                <a:gd name="adj1" fmla="val -134568"/>
                <a:gd name="adj2" fmla="val 5774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4" name="AutoShape 28"/>
            <p:cNvCxnSpPr>
              <a:cxnSpLocks noChangeShapeType="1"/>
              <a:endCxn id="85" idx="2"/>
            </p:cNvCxnSpPr>
            <p:nvPr/>
          </p:nvCxnSpPr>
          <p:spPr bwMode="auto">
            <a:xfrm rot="10800000">
              <a:off x="4425952" y="4572001"/>
              <a:ext cx="1639697" cy="314323"/>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5" name="AutoShape 32"/>
            <p:cNvCxnSpPr>
              <a:cxnSpLocks noChangeShapeType="1"/>
              <a:stCxn id="82" idx="4"/>
            </p:cNvCxnSpPr>
            <p:nvPr/>
          </p:nvCxnSpPr>
          <p:spPr bwMode="auto">
            <a:xfrm rot="16200000" flipH="1">
              <a:off x="4235418" y="3121786"/>
              <a:ext cx="1082766" cy="1584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96" name="Line 33"/>
          <p:cNvSpPr>
            <a:spLocks noChangeShapeType="1"/>
          </p:cNvSpPr>
          <p:nvPr/>
        </p:nvSpPr>
        <p:spPr bwMode="auto">
          <a:xfrm>
            <a:off x="1249588" y="3483384"/>
            <a:ext cx="590391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34"/>
          <p:cNvSpPr>
            <a:spLocks noChangeShapeType="1"/>
          </p:cNvSpPr>
          <p:nvPr/>
        </p:nvSpPr>
        <p:spPr bwMode="auto">
          <a:xfrm>
            <a:off x="1186757" y="5623616"/>
            <a:ext cx="70564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8" name="Group 40"/>
          <p:cNvGrpSpPr>
            <a:grpSpLocks/>
          </p:cNvGrpSpPr>
          <p:nvPr/>
        </p:nvGrpSpPr>
        <p:grpSpPr bwMode="auto">
          <a:xfrm>
            <a:off x="1019257" y="1661318"/>
            <a:ext cx="3695718" cy="2446438"/>
            <a:chOff x="874745" y="1662806"/>
            <a:chExt cx="3695718" cy="2446438"/>
          </a:xfrm>
        </p:grpSpPr>
        <p:sp>
          <p:nvSpPr>
            <p:cNvPr id="99" name="Text Box 10"/>
            <p:cNvSpPr txBox="1">
              <a:spLocks noChangeArrowheads="1"/>
            </p:cNvSpPr>
            <p:nvPr/>
          </p:nvSpPr>
          <p:spPr bwMode="auto">
            <a:xfrm>
              <a:off x="1185863" y="1701800"/>
              <a:ext cx="1512887" cy="376238"/>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Φωτόλυση</a:t>
              </a:r>
            </a:p>
          </p:txBody>
        </p:sp>
        <p:sp>
          <p:nvSpPr>
            <p:cNvPr id="100" name="Text Box 11"/>
            <p:cNvSpPr txBox="1">
              <a:spLocks noChangeArrowheads="1"/>
            </p:cNvSpPr>
            <p:nvPr/>
          </p:nvSpPr>
          <p:spPr bwMode="auto">
            <a:xfrm>
              <a:off x="1449420" y="3033713"/>
              <a:ext cx="1223962" cy="376237"/>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Απορροή</a:t>
              </a:r>
            </a:p>
          </p:txBody>
        </p:sp>
        <p:sp>
          <p:nvSpPr>
            <p:cNvPr id="101" name="Text Box 17"/>
            <p:cNvSpPr txBox="1">
              <a:spLocks noChangeArrowheads="1"/>
            </p:cNvSpPr>
            <p:nvPr/>
          </p:nvSpPr>
          <p:spPr bwMode="auto">
            <a:xfrm>
              <a:off x="2193925" y="2278063"/>
              <a:ext cx="1366838"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Δημιουργία αερίων</a:t>
              </a:r>
            </a:p>
          </p:txBody>
        </p:sp>
        <p:cxnSp>
          <p:nvCxnSpPr>
            <p:cNvPr id="102" name="AutoShape 19"/>
            <p:cNvCxnSpPr>
              <a:cxnSpLocks noChangeShapeType="1"/>
              <a:stCxn id="85" idx="1"/>
              <a:endCxn id="100" idx="3"/>
            </p:cNvCxnSpPr>
            <p:nvPr/>
          </p:nvCxnSpPr>
          <p:spPr bwMode="auto">
            <a:xfrm rot="10800000">
              <a:off x="2673382" y="3221832"/>
              <a:ext cx="960406" cy="887412"/>
            </a:xfrm>
            <a:prstGeom prst="bentConnector3">
              <a:avLst>
                <a:gd name="adj1" fmla="val 1993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3" name="AutoShape 30"/>
            <p:cNvCxnSpPr>
              <a:cxnSpLocks noChangeShapeType="1"/>
              <a:stCxn id="101" idx="0"/>
              <a:endCxn id="99" idx="2"/>
            </p:cNvCxnSpPr>
            <p:nvPr/>
          </p:nvCxnSpPr>
          <p:spPr bwMode="auto">
            <a:xfrm rot="5400000" flipH="1">
              <a:off x="2310606" y="1710532"/>
              <a:ext cx="200025" cy="93503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4" name="AutoShape 31"/>
            <p:cNvCxnSpPr>
              <a:cxnSpLocks noChangeShapeType="1"/>
              <a:stCxn id="85" idx="0"/>
              <a:endCxn id="101" idx="2"/>
            </p:cNvCxnSpPr>
            <p:nvPr/>
          </p:nvCxnSpPr>
          <p:spPr bwMode="auto">
            <a:xfrm rot="16200000" flipV="1">
              <a:off x="3365873" y="2440409"/>
              <a:ext cx="716062" cy="1693119"/>
            </a:xfrm>
            <a:prstGeom prst="bentConnector3">
              <a:avLst>
                <a:gd name="adj1" fmla="val 7856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5" name="Line 35"/>
            <p:cNvSpPr>
              <a:spLocks noChangeShapeType="1"/>
            </p:cNvSpPr>
            <p:nvPr/>
          </p:nvSpPr>
          <p:spPr bwMode="auto">
            <a:xfrm flipH="1" flipV="1">
              <a:off x="3005165" y="1662806"/>
              <a:ext cx="0" cy="5977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 name="Line 36"/>
            <p:cNvSpPr>
              <a:spLocks noChangeShapeType="1"/>
            </p:cNvSpPr>
            <p:nvPr/>
          </p:nvSpPr>
          <p:spPr bwMode="auto">
            <a:xfrm flipH="1">
              <a:off x="874745" y="3221831"/>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7" name="Group 39"/>
          <p:cNvGrpSpPr>
            <a:grpSpLocks/>
          </p:cNvGrpSpPr>
          <p:nvPr/>
        </p:nvGrpSpPr>
        <p:grpSpPr bwMode="auto">
          <a:xfrm>
            <a:off x="1725662" y="4107756"/>
            <a:ext cx="3886414" cy="2264465"/>
            <a:chOff x="1581150" y="4109244"/>
            <a:chExt cx="3886414" cy="2264465"/>
          </a:xfrm>
        </p:grpSpPr>
        <p:sp>
          <p:nvSpPr>
            <p:cNvPr id="108" name="Text Box 7"/>
            <p:cNvSpPr txBox="1">
              <a:spLocks noChangeArrowheads="1"/>
            </p:cNvSpPr>
            <p:nvPr/>
          </p:nvSpPr>
          <p:spPr bwMode="auto">
            <a:xfrm>
              <a:off x="3451439" y="5722834"/>
              <a:ext cx="2016125"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Διασπορά στον υδροφορέα</a:t>
              </a:r>
            </a:p>
          </p:txBody>
        </p:sp>
        <p:sp>
          <p:nvSpPr>
            <p:cNvPr id="109" name="Text Box 12"/>
            <p:cNvSpPr txBox="1">
              <a:spLocks noChangeArrowheads="1"/>
            </p:cNvSpPr>
            <p:nvPr/>
          </p:nvSpPr>
          <p:spPr bwMode="auto">
            <a:xfrm>
              <a:off x="1581150" y="4268788"/>
              <a:ext cx="1366838" cy="650875"/>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Μικροβιακή δράση</a:t>
              </a:r>
            </a:p>
          </p:txBody>
        </p:sp>
        <p:sp>
          <p:nvSpPr>
            <p:cNvPr id="110" name="Text Box 16"/>
            <p:cNvSpPr txBox="1">
              <a:spLocks noChangeArrowheads="1"/>
            </p:cNvSpPr>
            <p:nvPr/>
          </p:nvSpPr>
          <p:spPr bwMode="auto">
            <a:xfrm>
              <a:off x="3919752" y="4901403"/>
              <a:ext cx="1079500" cy="376238"/>
            </a:xfrm>
            <a:prstGeom prst="rect">
              <a:avLst/>
            </a:prstGeom>
            <a:solidFill>
              <a:srgbClr val="CC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dirty="0">
                  <a:latin typeface="+mn-lt"/>
                </a:rPr>
                <a:t>Διήθηση</a:t>
              </a:r>
            </a:p>
          </p:txBody>
        </p:sp>
        <p:cxnSp>
          <p:nvCxnSpPr>
            <p:cNvPr id="111" name="AutoShape 20"/>
            <p:cNvCxnSpPr>
              <a:cxnSpLocks noChangeShapeType="1"/>
              <a:stCxn id="110" idx="2"/>
              <a:endCxn id="108" idx="0"/>
            </p:cNvCxnSpPr>
            <p:nvPr/>
          </p:nvCxnSpPr>
          <p:spPr bwMode="auto">
            <a:xfrm>
              <a:off x="4459502" y="5277641"/>
              <a:ext cx="0" cy="4451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 name="Line 21"/>
            <p:cNvSpPr>
              <a:spLocks noChangeShapeType="1"/>
            </p:cNvSpPr>
            <p:nvPr/>
          </p:nvSpPr>
          <p:spPr bwMode="auto">
            <a:xfrm flipH="1">
              <a:off x="2947987" y="4772022"/>
              <a:ext cx="1477960"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13" name="AutoShape 22"/>
            <p:cNvCxnSpPr>
              <a:cxnSpLocks noChangeShapeType="1"/>
              <a:stCxn id="85" idx="1"/>
              <a:endCxn id="109" idx="0"/>
            </p:cNvCxnSpPr>
            <p:nvPr/>
          </p:nvCxnSpPr>
          <p:spPr bwMode="auto">
            <a:xfrm rot="10800000" flipV="1">
              <a:off x="2264570" y="4109244"/>
              <a:ext cx="1369219" cy="159544"/>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4" name="Line 37"/>
            <p:cNvSpPr>
              <a:spLocks noChangeShapeType="1"/>
            </p:cNvSpPr>
            <p:nvPr/>
          </p:nvSpPr>
          <p:spPr bwMode="auto">
            <a:xfrm flipH="1">
              <a:off x="2011577" y="6048271"/>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5" name="Text Box 38"/>
          <p:cNvSpPr txBox="1">
            <a:spLocks noChangeArrowheads="1"/>
          </p:cNvSpPr>
          <p:nvPr/>
        </p:nvSpPr>
        <p:spPr bwMode="auto">
          <a:xfrm>
            <a:off x="4980068" y="3103406"/>
            <a:ext cx="2101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n-US" dirty="0">
                <a:latin typeface="+mn-lt"/>
              </a:rPr>
              <a:t>Επιφάνεια εδάφους</a:t>
            </a:r>
          </a:p>
        </p:txBody>
      </p:sp>
      <p:sp>
        <p:nvSpPr>
          <p:cNvPr id="116" name="Text Box 39"/>
          <p:cNvSpPr txBox="1">
            <a:spLocks noChangeArrowheads="1"/>
          </p:cNvSpPr>
          <p:nvPr/>
        </p:nvSpPr>
        <p:spPr bwMode="auto">
          <a:xfrm>
            <a:off x="4852478" y="5336680"/>
            <a:ext cx="2301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n-US" dirty="0">
                <a:latin typeface="+mn-lt"/>
              </a:rPr>
              <a:t>Υδροφόρος ορίζοντας</a:t>
            </a:r>
          </a:p>
        </p:txBody>
      </p:sp>
    </p:spTree>
    <p:extLst>
      <p:ext uri="{BB962C8B-B14F-4D97-AF65-F5344CB8AC3E}">
        <p14:creationId xmlns:p14="http://schemas.microsoft.com/office/powerpoint/2010/main" val="141849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2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2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l-GR" smtClean="0"/>
              <a:t>Χρηματοδότηση</a:t>
            </a:r>
          </a:p>
        </p:txBody>
      </p:sp>
      <p:sp>
        <p:nvSpPr>
          <p:cNvPr id="61442" name="Content Placeholder 2"/>
          <p:cNvSpPr>
            <a:spLocks noGrp="1"/>
          </p:cNvSpPr>
          <p:nvPr>
            <p:ph idx="1"/>
          </p:nvPr>
        </p:nvSpPr>
        <p:spPr>
          <a:xfrm>
            <a:off x="457200" y="1341438"/>
            <a:ext cx="8229600" cy="4525962"/>
          </a:xfrm>
        </p:spPr>
        <p:txBody>
          <a:bodyPr/>
          <a:lstStyle/>
          <a:p>
            <a:pPr eaLnBrk="1" hangingPunct="1"/>
            <a:r>
              <a:rPr lang="el-GR" sz="2000" smtClean="0"/>
              <a:t>Το παρόν εκπαιδευτικό υλικό έχει αναπτυχθεί στ</a:t>
            </a:r>
            <a:r>
              <a:rPr lang="en-US" sz="2000" smtClean="0"/>
              <a:t>o</a:t>
            </a:r>
            <a:r>
              <a:rPr lang="el-GR" sz="2000" smtClean="0"/>
              <a:t> πλαίσι</a:t>
            </a:r>
            <a:r>
              <a:rPr lang="en-US" sz="2000" smtClean="0"/>
              <a:t>o</a:t>
            </a:r>
            <a:r>
              <a:rPr lang="el-GR" sz="2000" smtClean="0"/>
              <a:t> του εκπαιδευτικού έργου του διδάσκοντα.</a:t>
            </a:r>
            <a:endParaRPr lang="en-US" sz="2000" smtClean="0"/>
          </a:p>
          <a:p>
            <a:pPr eaLnBrk="1" hangingPunct="1"/>
            <a:r>
              <a:rPr lang="el-GR" sz="2000" smtClean="0"/>
              <a:t>Το έργο «</a:t>
            </a:r>
            <a:r>
              <a:rPr lang="el-GR" sz="2000" b="1" smtClean="0"/>
              <a:t>Ανοικτά Ακαδημαϊκά Μαθήματα στο Πανεπιστήμιο Αθηνών</a:t>
            </a:r>
            <a:r>
              <a:rPr lang="el-GR" sz="2000" smtClean="0"/>
              <a:t>» έχει χρηματοδοτήσει μόνο την αναδιαμόρφωση του εκπαιδευτικού υλικού. </a:t>
            </a:r>
            <a:endParaRPr lang="en-US" sz="2000" smtClean="0"/>
          </a:p>
          <a:p>
            <a:pPr eaLnBrk="1" hangingPunct="1"/>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1443" name="Picture 6" descr="Λογότυπο Επιχειρησιακού Προγράμματος Εκπαίδευση και Δια βίου Μάθηση"/>
          <p:cNvPicPr>
            <a:picLocks noChangeAspect="1"/>
          </p:cNvPicPr>
          <p:nvPr/>
        </p:nvPicPr>
        <p:blipFill>
          <a:blip r:embed="rId3"/>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p:txBody>
          <a:bodyPr/>
          <a:lstStyle/>
          <a:p>
            <a:pPr eaLnBrk="1" hangingPunct="1"/>
            <a:r>
              <a:rPr lang="el-GR" sz="4400" smtClean="0"/>
              <a:t>Σημειώματα</a:t>
            </a:r>
          </a:p>
        </p:txBody>
      </p:sp>
      <p:sp>
        <p:nvSpPr>
          <p:cNvPr id="63490" name="Text Placeholder 4"/>
          <p:cNvSpPr>
            <a:spLocks noGrp="1"/>
          </p:cNvSpPr>
          <p:nvPr>
            <p:ph type="body" idx="1"/>
          </p:nvPr>
        </p:nvSpPr>
        <p:spPr/>
        <p:txBody>
          <a:bodyPr/>
          <a:lstStyle/>
          <a:p>
            <a:pPr eaLnBrk="1" hangingPunct="1"/>
            <a:endParaRPr lang="el-G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idx="4294967295"/>
          </p:nvPr>
        </p:nvSpPr>
        <p:spPr>
          <a:xfrm>
            <a:off x="0" y="274638"/>
            <a:ext cx="9144000" cy="1143000"/>
          </a:xfrm>
        </p:spPr>
        <p:txBody>
          <a:bodyPr/>
          <a:lstStyle/>
          <a:p>
            <a:pPr eaLnBrk="1" hangingPunct="1"/>
            <a:r>
              <a:rPr lang="el-GR" smtClean="0">
                <a:solidFill>
                  <a:srgbClr val="5075BC"/>
                </a:solidFill>
                <a:latin typeface="Calibri" pitchFamily="34" charset="0"/>
              </a:rPr>
              <a:t>Σημείωμα Ιστορικού Εκδόσεων</a:t>
            </a:r>
            <a:r>
              <a:rPr lang="en-US" smtClean="0">
                <a:solidFill>
                  <a:srgbClr val="5075BC"/>
                </a:solidFill>
                <a:latin typeface="Calibri" pitchFamily="34" charset="0"/>
              </a:rPr>
              <a:t> </a:t>
            </a:r>
            <a:r>
              <a:rPr lang="el-GR" smtClean="0">
                <a:solidFill>
                  <a:srgbClr val="5075BC"/>
                </a:solidFill>
                <a:latin typeface="Calibri" pitchFamily="34" charset="0"/>
              </a:rPr>
              <a:t>Έργου</a:t>
            </a:r>
          </a:p>
        </p:txBody>
      </p:sp>
      <p:sp>
        <p:nvSpPr>
          <p:cNvPr id="5" name="Content Placeholder 4"/>
          <p:cNvSpPr>
            <a:spLocks noGrp="1"/>
          </p:cNvSpPr>
          <p:nvPr>
            <p:ph idx="1"/>
          </p:nvPr>
        </p:nvSpPr>
        <p:spPr>
          <a:xfrm>
            <a:off x="234950" y="1557338"/>
            <a:ext cx="8585200" cy="4525962"/>
          </a:xfrm>
        </p:spPr>
        <p:txBody>
          <a:bodyPr rtlCol="0">
            <a:normAutofit/>
          </a:bodyPr>
          <a:lstStyle/>
          <a:p>
            <a:pPr marL="0" indent="0" eaLnBrk="1" fontAlgn="auto" hangingPunct="1">
              <a:spcBef>
                <a:spcPts val="1200"/>
              </a:spcBef>
              <a:spcAft>
                <a:spcPts val="0"/>
              </a:spcAft>
              <a:buFont typeface="Arial" pitchFamily="34" charset="0"/>
              <a:buNone/>
              <a:defRPr/>
            </a:pPr>
            <a:r>
              <a:rPr lang="el-GR" sz="2000" dirty="0" smtClean="0">
                <a:latin typeface="+mn-lt"/>
              </a:rPr>
              <a:t>Το </a:t>
            </a:r>
            <a:r>
              <a:rPr lang="el-GR" sz="2000" dirty="0">
                <a:latin typeface="+mn-lt"/>
              </a:rPr>
              <a:t>παρόν έργο αποτελεί την έκδοση </a:t>
            </a:r>
            <a:r>
              <a:rPr lang="el-GR" sz="2000" dirty="0" smtClean="0">
                <a:latin typeface="+mn-lt"/>
              </a:rPr>
              <a:t>1.0.  </a:t>
            </a:r>
            <a:endParaRPr lang="el-GR" sz="2000" dirty="0">
              <a:latin typeface="+mn-lt"/>
            </a:endParaRPr>
          </a:p>
          <a:p>
            <a:pPr eaLnBrk="1" fontAlgn="auto" hangingPunct="1">
              <a:spcBef>
                <a:spcPts val="1200"/>
              </a:spcBef>
              <a:spcAft>
                <a:spcPts val="0"/>
              </a:spcAft>
              <a:buFont typeface="Arial" pitchFamily="34" charset="0"/>
              <a:buChar char="•"/>
              <a:defRPr/>
            </a:pPr>
            <a:endParaRPr lang="el-GR" sz="2000" dirty="0">
              <a:latin typeface="+mn-lt"/>
            </a:endParaRPr>
          </a:p>
        </p:txBody>
      </p:sp>
    </p:spTree>
    <p:extLst>
      <p:ext uri="{BB962C8B-B14F-4D97-AF65-F5344CB8AC3E}">
        <p14:creationId xmlns:p14="http://schemas.microsoft.com/office/powerpoint/2010/main" val="252105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p:txBody>
          <a:bodyPr/>
          <a:lstStyle/>
          <a:p>
            <a:pPr eaLnBrk="1" hangingPunct="1"/>
            <a:r>
              <a:rPr lang="el-GR" smtClean="0">
                <a:solidFill>
                  <a:srgbClr val="5075BC"/>
                </a:solidFill>
                <a:latin typeface="Calibri" pitchFamily="34" charset="0"/>
              </a:rPr>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Bef>
                <a:spcPts val="1200"/>
              </a:spcBef>
              <a:spcAft>
                <a:spcPts val="0"/>
              </a:spcAft>
              <a:buFont typeface="Arial" pitchFamily="34" charset="0"/>
              <a:buNone/>
              <a:defRPr/>
            </a:pPr>
            <a:r>
              <a:rPr lang="el-GR" sz="2000" dirty="0" smtClean="0">
                <a:latin typeface="+mn-lt"/>
              </a:rPr>
              <a:t>Copyright </a:t>
            </a:r>
            <a:r>
              <a:rPr lang="el-GR" sz="2000" dirty="0" err="1" smtClean="0">
                <a:latin typeface="+mn-lt"/>
              </a:rPr>
              <a:t>Εθνικόν</a:t>
            </a:r>
            <a:r>
              <a:rPr lang="el-GR" sz="2000" dirty="0" smtClean="0">
                <a:latin typeface="+mn-lt"/>
              </a:rPr>
              <a:t> και </a:t>
            </a:r>
            <a:r>
              <a:rPr lang="el-GR" sz="2000" dirty="0" err="1" smtClean="0">
                <a:latin typeface="+mn-lt"/>
              </a:rPr>
              <a:t>Καποδιστριακόν</a:t>
            </a:r>
            <a:r>
              <a:rPr lang="el-GR" sz="2000" dirty="0" smtClean="0">
                <a:latin typeface="+mn-lt"/>
              </a:rPr>
              <a:t> </a:t>
            </a:r>
            <a:r>
              <a:rPr lang="el-GR" sz="2000" dirty="0" err="1" smtClean="0">
                <a:latin typeface="+mn-lt"/>
              </a:rPr>
              <a:t>Πανεπιστήμιον</a:t>
            </a:r>
            <a:r>
              <a:rPr lang="el-GR" sz="2000" dirty="0" smtClean="0">
                <a:latin typeface="+mn-lt"/>
              </a:rPr>
              <a:t> Αθηνών</a:t>
            </a:r>
            <a:r>
              <a:rPr lang="en-US" sz="2000" dirty="0" smtClean="0">
                <a:latin typeface="+mn-lt"/>
              </a:rPr>
              <a:t>, </a:t>
            </a:r>
            <a:r>
              <a:rPr lang="el-GR" sz="2000" dirty="0" smtClean="0">
                <a:latin typeface="+mn-lt"/>
              </a:rPr>
              <a:t>Αριάδνη Αργυράκη 2014. </a:t>
            </a:r>
            <a:r>
              <a:rPr lang="el-GR" sz="2000" dirty="0"/>
              <a:t>Αριάδνη Αργυράκη </a:t>
            </a:r>
            <a:r>
              <a:rPr lang="el-GR" sz="2000" dirty="0" smtClean="0">
                <a:latin typeface="+mn-lt"/>
              </a:rPr>
              <a:t>. «</a:t>
            </a:r>
            <a:r>
              <a:rPr lang="el-GR" sz="2000" dirty="0">
                <a:latin typeface="+mn-lt"/>
              </a:rPr>
              <a:t>Περιβαλλοντική Γεωχημεία. </a:t>
            </a:r>
            <a:r>
              <a:rPr lang="el-GR" sz="2000" dirty="0" smtClean="0">
                <a:latin typeface="+mn-lt"/>
              </a:rPr>
              <a:t>Εισαγωγή». </a:t>
            </a:r>
            <a:r>
              <a:rPr lang="el-GR" sz="2000" dirty="0">
                <a:latin typeface="+mn-lt"/>
              </a:rPr>
              <a:t>Έκδοση: </a:t>
            </a:r>
            <a:r>
              <a:rPr lang="el-GR" sz="2000" dirty="0" smtClean="0">
                <a:latin typeface="+mn-lt"/>
              </a:rPr>
              <a:t>1.0</a:t>
            </a:r>
            <a:r>
              <a:rPr lang="el-GR" sz="2000" dirty="0">
                <a:latin typeface="+mn-lt"/>
              </a:rPr>
              <a:t>. Αθήνα </a:t>
            </a:r>
            <a:r>
              <a:rPr lang="el-GR" sz="2000" dirty="0" smtClean="0">
                <a:latin typeface="+mn-lt"/>
              </a:rPr>
              <a:t>2014. </a:t>
            </a:r>
            <a:r>
              <a:rPr lang="el-GR" sz="2000" dirty="0">
                <a:latin typeface="+mn-lt"/>
              </a:rPr>
              <a:t>Διαθέσιμο από τη δικτυακή </a:t>
            </a:r>
            <a:r>
              <a:rPr lang="el-GR" sz="2000" dirty="0" smtClean="0">
                <a:latin typeface="+mn-lt"/>
              </a:rPr>
              <a:t>διεύθυνση: </a:t>
            </a:r>
            <a:r>
              <a:rPr lang="en-US" sz="2000" dirty="0">
                <a:latin typeface="+mn-lt"/>
              </a:rPr>
              <a:t>http://opencourses.uoa.gr/courses/GEOL1/</a:t>
            </a:r>
            <a:r>
              <a:rPr lang="el-GR" sz="2000" dirty="0" smtClean="0">
                <a:latin typeface="+mn-lt"/>
              </a:rPr>
              <a:t>.</a:t>
            </a:r>
            <a:endParaRPr lang="el-GR" sz="2000" dirty="0">
              <a:latin typeface="+mn-lt"/>
            </a:endParaRPr>
          </a:p>
          <a:p>
            <a:pPr eaLnBrk="1" fontAlgn="auto" hangingPunct="1">
              <a:spcBef>
                <a:spcPts val="1200"/>
              </a:spcBef>
              <a:spcAft>
                <a:spcPts val="0"/>
              </a:spcAft>
              <a:buFont typeface="Arial" pitchFamily="34" charset="0"/>
              <a:buChar char="•"/>
              <a:defRPr/>
            </a:pPr>
            <a:endParaRPr lang="el-GR" sz="2000" dirty="0">
              <a:latin typeface="+mn-lt"/>
            </a:endParaRPr>
          </a:p>
        </p:txBody>
      </p:sp>
    </p:spTree>
    <p:extLst>
      <p:ext uri="{BB962C8B-B14F-4D97-AF65-F5344CB8AC3E}">
        <p14:creationId xmlns:p14="http://schemas.microsoft.com/office/powerpoint/2010/main" val="146275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l-GR" dirty="0" smtClean="0"/>
              <a:t>Περιεχόμενα ενότητας</a:t>
            </a:r>
          </a:p>
        </p:txBody>
      </p:sp>
      <p:sp>
        <p:nvSpPr>
          <p:cNvPr id="20482" name="Content Placeholder 2"/>
          <p:cNvSpPr>
            <a:spLocks noGrp="1"/>
          </p:cNvSpPr>
          <p:nvPr>
            <p:ph idx="1"/>
          </p:nvPr>
        </p:nvSpPr>
        <p:spPr/>
        <p:txBody>
          <a:bodyPr/>
          <a:lstStyle/>
          <a:p>
            <a:pPr marL="609600" indent="-609600" eaLnBrk="1" hangingPunct="1">
              <a:spcBef>
                <a:spcPct val="0"/>
              </a:spcBef>
              <a:buFontTx/>
              <a:buAutoNum type="arabicPeriod"/>
            </a:pPr>
            <a:r>
              <a:rPr lang="el-GR" sz="2800" dirty="0" smtClean="0"/>
              <a:t>Εισαγωγή</a:t>
            </a:r>
          </a:p>
          <a:p>
            <a:pPr marL="609600" indent="-609600" eaLnBrk="1" hangingPunct="1">
              <a:spcBef>
                <a:spcPct val="0"/>
              </a:spcBef>
              <a:buFontTx/>
              <a:buAutoNum type="arabicPeriod"/>
            </a:pPr>
            <a:r>
              <a:rPr lang="el-GR" sz="2800" dirty="0" smtClean="0"/>
              <a:t>Ανόργανες ενώσεις στο έδαφος</a:t>
            </a:r>
          </a:p>
          <a:p>
            <a:pPr marL="609600" indent="-609600" eaLnBrk="1" hangingPunct="1">
              <a:spcBef>
                <a:spcPct val="0"/>
              </a:spcBef>
              <a:buFontTx/>
              <a:buAutoNum type="arabicPeriod"/>
            </a:pPr>
            <a:r>
              <a:rPr lang="el-GR" sz="2800" dirty="0" smtClean="0"/>
              <a:t>Οργανικές ενώσεις στο έδαφος</a:t>
            </a:r>
          </a:p>
          <a:p>
            <a:pPr marL="609600" indent="-609600" eaLnBrk="1" hangingPunct="1">
              <a:spcBef>
                <a:spcPct val="0"/>
              </a:spcBef>
              <a:buFontTx/>
              <a:buAutoNum type="arabicPeriod"/>
            </a:pPr>
            <a:r>
              <a:rPr lang="el-GR" sz="2800" dirty="0" smtClean="0"/>
              <a:t>Σχηματισμός εδάφους</a:t>
            </a:r>
          </a:p>
          <a:p>
            <a:pPr marL="609600" indent="-609600" eaLnBrk="1" hangingPunct="1">
              <a:spcBef>
                <a:spcPct val="0"/>
              </a:spcBef>
              <a:buFontTx/>
              <a:buAutoNum type="arabicPeriod"/>
            </a:pPr>
            <a:r>
              <a:rPr lang="el-GR" sz="2800" dirty="0" smtClean="0"/>
              <a:t>Κινητικότητα στοιχείων στο έδαφος</a:t>
            </a:r>
          </a:p>
          <a:p>
            <a:pPr marL="609600" indent="-609600" eaLnBrk="1" hangingPunct="1">
              <a:spcBef>
                <a:spcPct val="0"/>
              </a:spcBef>
              <a:buFontTx/>
              <a:buAutoNum type="arabicPeriod"/>
            </a:pPr>
            <a:r>
              <a:rPr lang="el-GR" sz="2800" dirty="0" smtClean="0"/>
              <a:t>Γονιμότητα εδαφών </a:t>
            </a:r>
          </a:p>
          <a:p>
            <a:pPr marL="609600" indent="-609600" eaLnBrk="1" hangingPunct="1">
              <a:spcBef>
                <a:spcPct val="0"/>
              </a:spcBef>
              <a:buFontTx/>
              <a:buAutoNum type="arabicPeriod"/>
            </a:pPr>
            <a:r>
              <a:rPr lang="el-GR" sz="2800" dirty="0" smtClean="0"/>
              <a:t>Ρύπανση εδαφών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161925"/>
            <a:ext cx="8229600" cy="1143000"/>
          </a:xfrm>
        </p:spPr>
        <p:txBody>
          <a:bodyPr/>
          <a:lstStyle/>
          <a:p>
            <a:pPr eaLnBrk="1" hangingPunct="1"/>
            <a:r>
              <a:rPr lang="el-GR" smtClean="0"/>
              <a:t>Σημείωμα Αδειοδότησης</a:t>
            </a:r>
          </a:p>
        </p:txBody>
      </p:sp>
      <p:sp>
        <p:nvSpPr>
          <p:cNvPr id="69634" name="Content Placeholder 2"/>
          <p:cNvSpPr>
            <a:spLocks noGrp="1"/>
          </p:cNvSpPr>
          <p:nvPr>
            <p:ph idx="1"/>
          </p:nvPr>
        </p:nvSpPr>
        <p:spPr>
          <a:xfrm>
            <a:off x="107950" y="765175"/>
            <a:ext cx="8928100" cy="1439863"/>
          </a:xfrm>
        </p:spPr>
        <p:txBody>
          <a:bodyPr/>
          <a:lstStyle/>
          <a:p>
            <a:pPr marL="0" indent="0" eaLnBrk="1" hangingPunct="1">
              <a:buFont typeface="Arial"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sz="2000" smtClean="0"/>
          </a:p>
        </p:txBody>
      </p:sp>
      <p:pic>
        <p:nvPicPr>
          <p:cNvPr id="69635" name="Picture 22" descr="Λογότυπο για Άδειες χρήσης Creative Commons BY-NC-ND">
            <a:hlinkClick r:id="rId3"/>
          </p:cNvPr>
          <p:cNvPicPr>
            <a:picLocks noChangeAspect="1" noChangeArrowheads="1"/>
          </p:cNvPicPr>
          <p:nvPr/>
        </p:nvPicPr>
        <p:blipFill>
          <a:blip r:embed="rId4"/>
          <a:srcRect/>
          <a:stretch>
            <a:fillRect/>
          </a:stretch>
        </p:blipFill>
        <p:spPr bwMode="auto">
          <a:xfrm>
            <a:off x="3748088" y="2420938"/>
            <a:ext cx="1647825" cy="576262"/>
          </a:xfrm>
          <a:prstGeom prst="rect">
            <a:avLst/>
          </a:prstGeom>
          <a:noFill/>
          <a:ln w="9525">
            <a:noFill/>
            <a:miter lim="800000"/>
            <a:headEnd/>
            <a:tailEnd/>
          </a:ln>
        </p:spPr>
      </p:pic>
      <p:sp>
        <p:nvSpPr>
          <p:cNvPr id="6" name="TextBox 5"/>
          <p:cNvSpPr txBox="1"/>
          <p:nvPr/>
        </p:nvSpPr>
        <p:spPr>
          <a:xfrm>
            <a:off x="107950" y="2924175"/>
            <a:ext cx="9036050" cy="3457575"/>
          </a:xfrm>
          <a:prstGeom prst="rect">
            <a:avLst/>
          </a:prstGeom>
        </p:spPr>
        <p:txBody>
          <a:bodyPr anchor="ctr">
            <a:normAutofit/>
          </a:bodyPr>
          <a:lstStyle/>
          <a:p>
            <a:pPr fontAlgn="auto">
              <a:spcBef>
                <a:spcPts val="0"/>
              </a:spcBef>
              <a:spcAft>
                <a:spcPts val="0"/>
              </a:spcAft>
              <a:defRPr/>
            </a:pPr>
            <a:r>
              <a:rPr lang="el-GR" dirty="0">
                <a:latin typeface="+mn-lt"/>
                <a:cs typeface="+mn-cs"/>
              </a:rPr>
              <a:t>[1] http://creativecommons.org/licenses/by-nc-sa/4.0/ </a:t>
            </a:r>
            <a:endParaRPr lang="en-US">
              <a:latin typeface="+mn-lt"/>
              <a:cs typeface="+mn-cs"/>
            </a:endParaRPr>
          </a:p>
          <a:p>
            <a:pPr fontAlgn="auto">
              <a:spcBef>
                <a:spcPts val="0"/>
              </a:spcBef>
              <a:spcAft>
                <a:spcPts val="0"/>
              </a:spcAft>
              <a:defRPr/>
            </a:pPr>
            <a:endParaRPr lang="el-GR" dirty="0">
              <a:latin typeface="+mn-lt"/>
              <a:cs typeface="+mn-cs"/>
            </a:endParaRPr>
          </a:p>
          <a:p>
            <a:pPr fontAlgn="auto">
              <a:spcBef>
                <a:spcPts val="0"/>
              </a:spcBef>
              <a:spcAft>
                <a:spcPts val="0"/>
              </a:spcAft>
              <a:defRPr/>
            </a:pPr>
            <a:r>
              <a:rPr lang="el-GR" dirty="0">
                <a:latin typeface="+mn-lt"/>
                <a:cs typeface="+mn-cs"/>
              </a:rPr>
              <a:t>Ως </a:t>
            </a:r>
            <a:r>
              <a:rPr lang="el-GR" b="1" dirty="0">
                <a:latin typeface="+mn-lt"/>
                <a:cs typeface="+mn-cs"/>
              </a:rPr>
              <a:t>Μη Εμπορική</a:t>
            </a:r>
            <a:r>
              <a:rPr lang="el-GR" dirty="0">
                <a:latin typeface="+mn-lt"/>
                <a:cs typeface="+mn-cs"/>
              </a:rPr>
              <a:t> ορίζεται η χρήση:</a:t>
            </a:r>
          </a:p>
          <a:p>
            <a:pPr marL="342900" indent="-342900" fontAlgn="auto">
              <a:spcBef>
                <a:spcPts val="0"/>
              </a:spcBef>
              <a:spcAft>
                <a:spcPts val="0"/>
              </a:spcAft>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a:t>
            </a:r>
            <a:r>
              <a:rPr lang="el-GR" dirty="0" err="1">
                <a:latin typeface="+mn-lt"/>
                <a:cs typeface="+mn-cs"/>
              </a:rPr>
              <a:t>αδειοδόχο</a:t>
            </a:r>
            <a:endParaRPr lang="el-GR" dirty="0">
              <a:latin typeface="+mn-lt"/>
              <a:cs typeface="+mn-cs"/>
            </a:endParaRPr>
          </a:p>
          <a:p>
            <a:pPr marL="342900" indent="-342900" fontAlgn="auto">
              <a:spcBef>
                <a:spcPts val="0"/>
              </a:spcBef>
              <a:spcAft>
                <a:spcPts val="0"/>
              </a:spcAft>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fontAlgn="auto">
              <a:spcBef>
                <a:spcPts val="0"/>
              </a:spcBef>
              <a:spcAft>
                <a:spcPts val="0"/>
              </a:spcAft>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err="1">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marL="342900" indent="-342900" fontAlgn="auto">
              <a:spcBef>
                <a:spcPts val="0"/>
              </a:spcBef>
              <a:spcAft>
                <a:spcPts val="0"/>
              </a:spcAft>
              <a:buFont typeface="Arial" panose="020B0604020202020204" pitchFamily="34" charset="0"/>
              <a:buChar char="•"/>
              <a:defRPr/>
            </a:pPr>
            <a:endParaRPr lang="el-GR" dirty="0">
              <a:latin typeface="+mn-lt"/>
              <a:cs typeface="+mn-cs"/>
            </a:endParaRPr>
          </a:p>
          <a:p>
            <a:pPr fontAlgn="auto">
              <a:spcBef>
                <a:spcPts val="0"/>
              </a:spcBef>
              <a:spcAft>
                <a:spcPts val="0"/>
              </a:spcAft>
              <a:defRPr/>
            </a:pPr>
            <a:r>
              <a:rPr lang="el-GR" dirty="0">
                <a:latin typeface="+mn-lt"/>
                <a:cs typeface="+mn-cs"/>
              </a:rPr>
              <a:t>Ο δικαιούχος μπορεί να παρέχει στον </a:t>
            </a:r>
            <a:r>
              <a:rPr lang="el-GR" dirty="0" err="1">
                <a:latin typeface="+mn-lt"/>
                <a:cs typeface="+mn-cs"/>
              </a:rPr>
              <a:t>αδειοδόχο</a:t>
            </a:r>
            <a:r>
              <a:rPr lang="el-GR"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00013"/>
            <a:ext cx="9144000" cy="1143001"/>
          </a:xfrm>
        </p:spPr>
        <p:txBody>
          <a:bodyPr/>
          <a:lstStyle/>
          <a:p>
            <a:pPr eaLnBrk="1" hangingPunct="1"/>
            <a:r>
              <a:rPr lang="el-GR" smtClean="0"/>
              <a:t>Σημείωμα Χρήσης Έργων Τρίτων</a:t>
            </a:r>
            <a:r>
              <a:rPr lang="en-US" smtClean="0"/>
              <a:t> (1/2)</a:t>
            </a:r>
            <a:endParaRPr lang="el-GR" smtClean="0"/>
          </a:p>
        </p:txBody>
      </p:sp>
      <p:sp>
        <p:nvSpPr>
          <p:cNvPr id="73730" name="Content Placeholder 2"/>
          <p:cNvSpPr>
            <a:spLocks noGrp="1"/>
          </p:cNvSpPr>
          <p:nvPr>
            <p:ph idx="1"/>
          </p:nvPr>
        </p:nvSpPr>
        <p:spPr>
          <a:xfrm>
            <a:off x="179388" y="1557338"/>
            <a:ext cx="8856662" cy="4525962"/>
          </a:xfrm>
        </p:spPr>
        <p:txBody>
          <a:bodyPr/>
          <a:lstStyle/>
          <a:p>
            <a:pPr marL="0" indent="0" eaLnBrk="1" hangingPunct="1">
              <a:buFont typeface="Arial" charset="0"/>
              <a:buNone/>
            </a:pPr>
            <a:r>
              <a:rPr lang="el-GR" sz="2000" dirty="0" smtClean="0"/>
              <a:t>Το Έργο αυτό κάνει χρήση των ακόλουθων έργων:</a:t>
            </a:r>
          </a:p>
          <a:p>
            <a:pPr marL="0" indent="0" eaLnBrk="1" hangingPunct="1">
              <a:buFont typeface="Arial" charset="0"/>
              <a:buNone/>
            </a:pPr>
            <a:r>
              <a:rPr lang="el-GR" sz="2000" b="1" dirty="0" smtClean="0"/>
              <a:t>Εικόνες/Σχήματα/Διαγράμματα</a:t>
            </a:r>
            <a:r>
              <a:rPr lang="en-US" sz="2000" b="1" dirty="0" smtClean="0"/>
              <a:t>/</a:t>
            </a:r>
            <a:r>
              <a:rPr lang="el-GR" sz="2000" b="1" dirty="0" smtClean="0"/>
              <a:t>Φωτογραφίες</a:t>
            </a:r>
          </a:p>
          <a:p>
            <a:pPr marL="0" indent="0" eaLnBrk="1" hangingPunct="1">
              <a:buNone/>
            </a:pPr>
            <a:r>
              <a:rPr lang="el-GR" sz="2000" dirty="0">
                <a:latin typeface="Calibri" pitchFamily="34" charset="0"/>
              </a:rPr>
              <a:t>Εικόνα 1: </a:t>
            </a:r>
            <a:r>
              <a:rPr lang="en-US" sz="2000" dirty="0">
                <a:latin typeface="Calibri" pitchFamily="34" charset="0"/>
              </a:rPr>
              <a:t>Global Soil Regions</a:t>
            </a:r>
            <a:r>
              <a:rPr lang="el-GR" sz="2000" dirty="0">
                <a:latin typeface="Calibri" pitchFamily="34" charset="0"/>
              </a:rPr>
              <a:t>. </a:t>
            </a:r>
            <a:r>
              <a:rPr lang="en-US" sz="2000" dirty="0">
                <a:latin typeface="Calibri" pitchFamily="34" charset="0"/>
              </a:rPr>
              <a:t>Public Domain</a:t>
            </a:r>
            <a:r>
              <a:rPr lang="el-GR" sz="2000" dirty="0">
                <a:latin typeface="Calibri" pitchFamily="34" charset="0"/>
              </a:rPr>
              <a:t>.</a:t>
            </a:r>
            <a:r>
              <a:rPr lang="en-US" sz="2000" dirty="0">
                <a:latin typeface="Calibri" pitchFamily="34" charset="0"/>
              </a:rPr>
              <a:t> </a:t>
            </a:r>
            <a:r>
              <a:rPr lang="el-GR" sz="2000" dirty="0">
                <a:latin typeface="Calibri" pitchFamily="34" charset="0"/>
              </a:rPr>
              <a:t>Σύνδεσμος: </a:t>
            </a:r>
            <a:r>
              <a:rPr lang="en-US" sz="2000" dirty="0">
                <a:latin typeface="Calibri" pitchFamily="34" charset="0"/>
              </a:rPr>
              <a:t>http://commons.wikimedia.org/wiki/File:USDA_soil_taxonomy_global_map.png</a:t>
            </a:r>
            <a:r>
              <a:rPr lang="el-GR" sz="2000" dirty="0">
                <a:latin typeface="Calibri" pitchFamily="34" charset="0"/>
              </a:rPr>
              <a:t>. Πηγή: </a:t>
            </a:r>
            <a:r>
              <a:rPr lang="en-US" sz="2000" dirty="0" smtClean="0">
                <a:latin typeface="Calibri" pitchFamily="34" charset="0"/>
              </a:rPr>
              <a:t>commons.wikimedia.org</a:t>
            </a:r>
          </a:p>
          <a:p>
            <a:pPr marL="0" indent="0" eaLnBrk="1" hangingPunct="1">
              <a:buNone/>
            </a:pPr>
            <a:r>
              <a:rPr lang="el-GR" sz="2000" dirty="0">
                <a:latin typeface="Calibri" pitchFamily="34" charset="0"/>
              </a:rPr>
              <a:t>Εικόνα </a:t>
            </a:r>
            <a:r>
              <a:rPr lang="en-US" sz="2000" dirty="0">
                <a:latin typeface="Calibri" pitchFamily="34" charset="0"/>
              </a:rPr>
              <a:t>2</a:t>
            </a:r>
            <a:r>
              <a:rPr lang="el-GR" sz="2000" dirty="0">
                <a:latin typeface="Calibri" pitchFamily="34" charset="0"/>
              </a:rPr>
              <a:t>: </a:t>
            </a:r>
            <a:r>
              <a:rPr lang="en-US" sz="2000" dirty="0">
                <a:latin typeface="Calibri" pitchFamily="34" charset="0"/>
              </a:rPr>
              <a:t>The composition of the textural classes of soils. Copyright US Soil Survey.</a:t>
            </a:r>
          </a:p>
          <a:p>
            <a:pPr marL="0" indent="0" eaLnBrk="1" hangingPunct="1">
              <a:buNone/>
            </a:pPr>
            <a:r>
              <a:rPr lang="el-GR" sz="2000" dirty="0">
                <a:latin typeface="Calibri" pitchFamily="34" charset="0"/>
              </a:rPr>
              <a:t>Εικόνα 3:</a:t>
            </a:r>
            <a:r>
              <a:rPr lang="en-US" sz="2000" dirty="0">
                <a:latin typeface="Calibri" pitchFamily="34" charset="0"/>
              </a:rPr>
              <a:t> Structures of goethite and gibbsite. Copyright The Surface Chemistry of Soils by Garrison </a:t>
            </a:r>
            <a:r>
              <a:rPr lang="en-US" sz="2000" dirty="0" err="1">
                <a:latin typeface="Calibri" pitchFamily="34" charset="0"/>
              </a:rPr>
              <a:t>Sposito</a:t>
            </a:r>
            <a:r>
              <a:rPr lang="en-US" sz="2000" dirty="0">
                <a:latin typeface="Calibri" pitchFamily="34" charset="0"/>
              </a:rPr>
              <a:t>.</a:t>
            </a:r>
          </a:p>
          <a:p>
            <a:pPr marL="0" indent="0" eaLnBrk="1" hangingPunct="1">
              <a:buNone/>
            </a:pPr>
            <a:r>
              <a:rPr lang="el-GR" sz="2000" dirty="0">
                <a:latin typeface="Calibri" pitchFamily="34" charset="0"/>
              </a:rPr>
              <a:t>Εικόνα </a:t>
            </a:r>
            <a:r>
              <a:rPr lang="en-US" sz="2000" dirty="0">
                <a:latin typeface="Calibri" pitchFamily="34" charset="0"/>
              </a:rPr>
              <a:t>4</a:t>
            </a:r>
            <a:r>
              <a:rPr lang="el-GR" sz="2000" dirty="0">
                <a:latin typeface="Calibri" pitchFamily="34" charset="0"/>
              </a:rPr>
              <a:t>:</a:t>
            </a:r>
            <a:r>
              <a:rPr lang="en-US" sz="2000" dirty="0">
                <a:latin typeface="Calibri" pitchFamily="34" charset="0"/>
              </a:rPr>
              <a:t> Structure of Clays. Copyright Josh </a:t>
            </a:r>
            <a:r>
              <a:rPr lang="en-US" sz="2000" dirty="0" err="1">
                <a:latin typeface="Calibri" pitchFamily="34" charset="0"/>
              </a:rPr>
              <a:t>Lory</a:t>
            </a:r>
            <a:r>
              <a:rPr lang="en-US" sz="2000" dirty="0">
                <a:latin typeface="Calibri" pitchFamily="34" charset="0"/>
              </a:rPr>
              <a:t> for www.soilsurvey.org.</a:t>
            </a:r>
            <a:r>
              <a:rPr lang="el-GR" sz="2000" dirty="0">
                <a:latin typeface="Calibri" pitchFamily="34" charset="0"/>
              </a:rPr>
              <a:t> Σύνδεσμος</a:t>
            </a:r>
            <a:r>
              <a:rPr lang="en-US" sz="2000" dirty="0">
                <a:latin typeface="Calibri" pitchFamily="34" charset="0"/>
              </a:rPr>
              <a:t>:</a:t>
            </a:r>
            <a:r>
              <a:rPr lang="el-GR" sz="2000" dirty="0">
                <a:latin typeface="Calibri" pitchFamily="34" charset="0"/>
              </a:rPr>
              <a:t> </a:t>
            </a:r>
            <a:r>
              <a:rPr lang="en-US" sz="2000" dirty="0">
                <a:latin typeface="Calibri" pitchFamily="34" charset="0"/>
              </a:rPr>
              <a:t>http://soils.missouri.edu/tutorial/page8.asp</a:t>
            </a:r>
            <a:r>
              <a:rPr lang="el-GR" sz="2000" dirty="0">
                <a:latin typeface="Calibri" pitchFamily="34" charset="0"/>
              </a:rPr>
              <a:t>. Πηγή</a:t>
            </a:r>
            <a:r>
              <a:rPr lang="en-US" sz="2000" dirty="0">
                <a:latin typeface="Calibri" pitchFamily="34" charset="0"/>
              </a:rPr>
              <a:t>:</a:t>
            </a:r>
            <a:r>
              <a:rPr lang="el-GR" sz="2000" dirty="0">
                <a:latin typeface="Calibri" pitchFamily="34" charset="0"/>
              </a:rPr>
              <a:t> </a:t>
            </a:r>
            <a:r>
              <a:rPr lang="en-US" sz="2000" dirty="0">
                <a:latin typeface="Calibri" pitchFamily="34" charset="0"/>
              </a:rPr>
              <a:t>soils.missouri.edu</a:t>
            </a:r>
            <a:endParaRPr lang="el-GR" sz="2000" dirty="0">
              <a:latin typeface="Calibri" pitchFamily="34" charset="0"/>
            </a:endParaRPr>
          </a:p>
          <a:p>
            <a:pPr marL="0" indent="0" eaLnBrk="1" hangingPunct="1">
              <a:buNone/>
            </a:pPr>
            <a:r>
              <a:rPr lang="el-GR" sz="2000" dirty="0">
                <a:latin typeface="Calibri" pitchFamily="34" charset="0"/>
              </a:rPr>
              <a:t>Εικόνα </a:t>
            </a:r>
            <a:r>
              <a:rPr lang="en-US" sz="2000" dirty="0">
                <a:latin typeface="Calibri" pitchFamily="34" charset="0"/>
              </a:rPr>
              <a:t>5</a:t>
            </a:r>
            <a:r>
              <a:rPr lang="el-GR" sz="2000" dirty="0">
                <a:latin typeface="Calibri" pitchFamily="34" charset="0"/>
              </a:rPr>
              <a:t>:</a:t>
            </a:r>
            <a:r>
              <a:rPr lang="en-US" sz="2000" dirty="0">
                <a:latin typeface="Calibri" pitchFamily="34" charset="0"/>
              </a:rPr>
              <a:t> Critical Zone. Copyright ELEMENTS, VOL. 3, PP. 315-319, 2007.</a:t>
            </a:r>
            <a:endParaRPr lang="el-GR" sz="2000" dirty="0">
              <a:latin typeface="Calibri" pitchFamily="34" charset="0"/>
            </a:endParaRPr>
          </a:p>
        </p:txBody>
      </p:sp>
    </p:spTree>
    <p:extLst>
      <p:ext uri="{BB962C8B-B14F-4D97-AF65-F5344CB8AC3E}">
        <p14:creationId xmlns:p14="http://schemas.microsoft.com/office/powerpoint/2010/main" val="1045654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r>
              <a:rPr lang="en-US" dirty="0" smtClean="0"/>
              <a:t> </a:t>
            </a:r>
            <a:r>
              <a:rPr lang="en-US" dirty="0" smtClean="0"/>
              <a:t>(</a:t>
            </a:r>
            <a:r>
              <a:rPr lang="en-US" dirty="0" smtClean="0"/>
              <a:t>2</a:t>
            </a:r>
            <a:r>
              <a:rPr lang="en-US" dirty="0" smtClean="0"/>
              <a:t>/2)</a:t>
            </a:r>
            <a:endParaRPr lang="el-GR" dirty="0" smtClean="0"/>
          </a:p>
        </p:txBody>
      </p:sp>
      <p:sp>
        <p:nvSpPr>
          <p:cNvPr id="73730" name="Content Placeholder 2"/>
          <p:cNvSpPr>
            <a:spLocks noGrp="1"/>
          </p:cNvSpPr>
          <p:nvPr>
            <p:ph idx="1"/>
          </p:nvPr>
        </p:nvSpPr>
        <p:spPr>
          <a:xfrm>
            <a:off x="179388" y="1557338"/>
            <a:ext cx="8856662" cy="4525962"/>
          </a:xfrm>
        </p:spPr>
        <p:txBody>
          <a:bodyPr/>
          <a:lstStyle/>
          <a:p>
            <a:pPr marL="0" indent="0" eaLnBrk="1" hangingPunct="1">
              <a:buFont typeface="Arial" charset="0"/>
              <a:buNone/>
            </a:pPr>
            <a:r>
              <a:rPr lang="el-GR" sz="2000" dirty="0" smtClean="0"/>
              <a:t>Το Έργο αυτό κάνει χρήση των ακόλουθων έργων:</a:t>
            </a:r>
          </a:p>
          <a:p>
            <a:pPr marL="0" indent="0" eaLnBrk="1" hangingPunct="1">
              <a:buFont typeface="Arial"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None/>
            </a:pPr>
            <a:r>
              <a:rPr lang="el-GR" sz="2000" dirty="0">
                <a:latin typeface="Calibri" pitchFamily="34" charset="0"/>
              </a:rPr>
              <a:t>Εικόνα </a:t>
            </a:r>
            <a:r>
              <a:rPr lang="en-US" sz="2000" dirty="0" smtClean="0">
                <a:latin typeface="Calibri" pitchFamily="34" charset="0"/>
              </a:rPr>
              <a:t>6</a:t>
            </a:r>
            <a:r>
              <a:rPr lang="el-GR" sz="2000" dirty="0" smtClean="0">
                <a:latin typeface="Calibri" pitchFamily="34" charset="0"/>
              </a:rPr>
              <a:t>: </a:t>
            </a:r>
            <a:r>
              <a:rPr lang="el-GR" sz="2000" dirty="0">
                <a:latin typeface="Calibri" pitchFamily="34" charset="0"/>
              </a:rPr>
              <a:t>Γονιμότητα εδαφών. </a:t>
            </a:r>
            <a:r>
              <a:rPr lang="en-US" sz="2000" dirty="0">
                <a:latin typeface="Calibri" pitchFamily="34" charset="0"/>
              </a:rPr>
              <a:t>Copyright Wild, 1993, Soils and Environment.</a:t>
            </a:r>
            <a:endParaRPr lang="el-GR" sz="2000" dirty="0">
              <a:latin typeface="Calibri" pitchFamily="34" charset="0"/>
            </a:endParaRPr>
          </a:p>
          <a:p>
            <a:pPr marL="0" indent="0" eaLnBrk="1" hangingPunct="1">
              <a:buNone/>
            </a:pPr>
            <a:r>
              <a:rPr lang="el-GR" sz="2000" dirty="0">
                <a:latin typeface="Calibri" pitchFamily="34" charset="0"/>
              </a:rPr>
              <a:t>Εικόνα </a:t>
            </a:r>
            <a:r>
              <a:rPr lang="en-US" sz="2000" dirty="0" smtClean="0">
                <a:latin typeface="Calibri" pitchFamily="34" charset="0"/>
              </a:rPr>
              <a:t>7</a:t>
            </a:r>
            <a:r>
              <a:rPr lang="el-GR" sz="2000" dirty="0" smtClean="0">
                <a:latin typeface="Calibri" pitchFamily="34" charset="0"/>
              </a:rPr>
              <a:t>: </a:t>
            </a:r>
            <a:r>
              <a:rPr lang="el-GR" sz="2000" dirty="0">
                <a:latin typeface="Calibri" pitchFamily="34" charset="0"/>
              </a:rPr>
              <a:t>Γονιμότητα εδαφών. </a:t>
            </a:r>
            <a:r>
              <a:rPr lang="en-US" sz="2000" dirty="0">
                <a:latin typeface="Calibri" pitchFamily="34" charset="0"/>
              </a:rPr>
              <a:t>Copyright Wild, 1993, Soils and Environment.</a:t>
            </a:r>
            <a:endParaRPr lang="el-GR" sz="2000" dirty="0">
              <a:latin typeface="Calibri" pitchFamily="34" charset="0"/>
            </a:endParaRPr>
          </a:p>
          <a:p>
            <a:pPr marL="0" indent="0" eaLnBrk="1" hangingPunct="1">
              <a:buFont typeface="Arial" charset="0"/>
              <a:buNone/>
            </a:pPr>
            <a:endParaRPr lang="en-US" sz="2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Τίτλος 3"/>
          <p:cNvSpPr>
            <a:spLocks noGrp="1"/>
          </p:cNvSpPr>
          <p:nvPr>
            <p:ph type="title" idx="4294967295"/>
          </p:nvPr>
        </p:nvSpPr>
        <p:spPr/>
        <p:txBody>
          <a:bodyPr/>
          <a:lstStyle/>
          <a:p>
            <a:pPr eaLnBrk="1" hangingPunct="1"/>
            <a:r>
              <a:rPr lang="el-GR" dirty="0" smtClean="0">
                <a:solidFill>
                  <a:srgbClr val="5075BC"/>
                </a:solidFill>
              </a:rPr>
              <a:t>ΕΙΣΑΓΩΓΗ</a:t>
            </a:r>
          </a:p>
        </p:txBody>
      </p:sp>
      <p:sp>
        <p:nvSpPr>
          <p:cNvPr id="84995" name="Θέση περιεχομένου 4"/>
          <p:cNvSpPr>
            <a:spLocks noGrp="1"/>
          </p:cNvSpPr>
          <p:nvPr>
            <p:ph idx="4294967295"/>
          </p:nvPr>
        </p:nvSpPr>
        <p:spPr>
          <a:xfrm>
            <a:off x="463550" y="1557338"/>
            <a:ext cx="8229600" cy="4525962"/>
          </a:xfrm>
        </p:spPr>
        <p:txBody>
          <a:bodyPr/>
          <a:lstStyle/>
          <a:p>
            <a:pPr eaLnBrk="1" hangingPunct="1">
              <a:spcBef>
                <a:spcPct val="50000"/>
              </a:spcBef>
              <a:buFontTx/>
              <a:buChar char="•"/>
            </a:pPr>
            <a:r>
              <a:rPr lang="el-GR" sz="2200" dirty="0" smtClean="0"/>
              <a:t>Έδαφος: Άμεση επαφή με βιόσφαιρα –εξάρτηση για ανεύρεση τροφής</a:t>
            </a:r>
          </a:p>
          <a:p>
            <a:pPr eaLnBrk="1" hangingPunct="1">
              <a:spcBef>
                <a:spcPct val="50000"/>
              </a:spcBef>
              <a:buFontTx/>
              <a:buChar char="•"/>
            </a:pPr>
            <a:r>
              <a:rPr lang="el-GR" sz="2200" dirty="0" smtClean="0"/>
              <a:t>Σχηματισμός μέσω φυσικής και χημικής αποσάθρωσης υλικών της γεώσφαιρας με την επίδραση βιολογικών διεργασιών. Μίγμα στερεάς, υγρής και αέριας φάσης</a:t>
            </a:r>
          </a:p>
          <a:p>
            <a:pPr eaLnBrk="1" hangingPunct="1">
              <a:spcBef>
                <a:spcPct val="50000"/>
              </a:spcBef>
              <a:buFontTx/>
              <a:buChar char="•"/>
            </a:pPr>
            <a:r>
              <a:rPr lang="el-GR" sz="2200" dirty="0" smtClean="0"/>
              <a:t>Σημασία νερού στο σχηματισμό εδάφους – δημιουργία διαστρωμάτωσης με αύξηση του βάθους</a:t>
            </a:r>
          </a:p>
          <a:p>
            <a:pPr eaLnBrk="1" hangingPunct="1">
              <a:spcBef>
                <a:spcPct val="50000"/>
              </a:spcBef>
              <a:buFontTx/>
              <a:buChar char="•"/>
            </a:pPr>
            <a:r>
              <a:rPr lang="el-GR" sz="2200" dirty="0" smtClean="0"/>
              <a:t>Σημασία κλίματος (θερμοκρασία, βροχόπτωση- υγρασία, έμβιος κόσμος)</a:t>
            </a:r>
          </a:p>
          <a:p>
            <a:pPr eaLnBrk="1" hangingPunct="1">
              <a:spcBef>
                <a:spcPct val="50000"/>
              </a:spcBef>
              <a:buFontTx/>
              <a:buChar char="•"/>
            </a:pPr>
            <a:r>
              <a:rPr lang="el-GR" sz="2200" dirty="0" smtClean="0"/>
              <a:t>Σημασία τοπογραφίας</a:t>
            </a:r>
          </a:p>
          <a:p>
            <a:pPr eaLnBrk="1" hangingPunct="1">
              <a:spcBef>
                <a:spcPct val="50000"/>
              </a:spcBef>
              <a:buFontTx/>
              <a:buChar char="•"/>
            </a:pPr>
            <a:r>
              <a:rPr lang="el-GR" sz="2200" dirty="0" smtClean="0"/>
              <a:t>Σημασία πετρολογίας, δομής, πορώδους, διαλυτότητας ορυκτών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Τίτλος 7"/>
          <p:cNvSpPr>
            <a:spLocks noGrp="1"/>
          </p:cNvSpPr>
          <p:nvPr>
            <p:ph type="title"/>
          </p:nvPr>
        </p:nvSpPr>
        <p:spPr/>
        <p:txBody>
          <a:bodyPr/>
          <a:lstStyle/>
          <a:p>
            <a:pPr eaLnBrk="1" hangingPunct="1"/>
            <a:r>
              <a:rPr lang="it-IT" smtClean="0"/>
              <a:t>GLOBAL SOIL REGIONS</a:t>
            </a:r>
            <a:endParaRPr lang="el-GR" smtClean="0"/>
          </a:p>
        </p:txBody>
      </p:sp>
      <p:pic>
        <p:nvPicPr>
          <p:cNvPr id="87043" name="Picture 3" descr="Picture3-Global soil regions"/>
          <p:cNvPicPr>
            <a:picLocks noChangeAspect="1" noChangeArrowheads="1"/>
          </p:cNvPicPr>
          <p:nvPr/>
        </p:nvPicPr>
        <p:blipFill>
          <a:blip r:embed="rId3"/>
          <a:srcRect/>
          <a:stretch>
            <a:fillRect/>
          </a:stretch>
        </p:blipFill>
        <p:spPr bwMode="auto">
          <a:xfrm>
            <a:off x="1190625" y="1219200"/>
            <a:ext cx="6762750" cy="4419600"/>
          </a:xfrm>
          <a:prstGeom prst="rect">
            <a:avLst/>
          </a:prstGeom>
          <a:noFill/>
        </p:spPr>
      </p:pic>
      <p:sp>
        <p:nvSpPr>
          <p:cNvPr id="2" name="TextBox 1"/>
          <p:cNvSpPr txBox="1"/>
          <p:nvPr/>
        </p:nvSpPr>
        <p:spPr>
          <a:xfrm>
            <a:off x="1331640" y="5433628"/>
            <a:ext cx="288032" cy="410344"/>
          </a:xfrm>
          <a:prstGeom prst="rect">
            <a:avLst/>
          </a:prstGeom>
        </p:spPr>
        <p:txBody>
          <a:bodyPr vert="horz" wrap="none" lIns="91440" tIns="45720" rIns="91440" bIns="45720" rtlCol="0" anchor="ctr">
            <a:normAutofit/>
          </a:bodyPr>
          <a:lstStyle/>
          <a:p>
            <a:r>
              <a:rPr lang="el-GR" sz="2000" dirty="0" smtClean="0">
                <a:latin typeface="+mn-lt"/>
              </a:rPr>
              <a:t>1</a:t>
            </a:r>
            <a:endParaRPr lang="en-US" sz="2000" dirty="0" smtClean="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Τίτλος 7"/>
          <p:cNvSpPr>
            <a:spLocks noGrp="1"/>
          </p:cNvSpPr>
          <p:nvPr>
            <p:ph type="title" idx="4294967295"/>
          </p:nvPr>
        </p:nvSpPr>
        <p:spPr/>
        <p:txBody>
          <a:bodyPr/>
          <a:lstStyle/>
          <a:p>
            <a:pPr eaLnBrk="1" hangingPunct="1"/>
            <a:r>
              <a:rPr lang="el-GR" sz="4000" dirty="0" smtClean="0"/>
              <a:t>ΚΛΙΜΑΤΙΚΗ ΤΑΞΙΝΟΜΗΣΗ ΕΔΑΦΩΝ</a:t>
            </a:r>
          </a:p>
        </p:txBody>
      </p:sp>
      <p:sp>
        <p:nvSpPr>
          <p:cNvPr id="2" name="Rectangle 1"/>
          <p:cNvSpPr/>
          <p:nvPr/>
        </p:nvSpPr>
        <p:spPr>
          <a:xfrm>
            <a:off x="2051050" y="1484313"/>
            <a:ext cx="5041900" cy="3527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093" name="TextBox 2"/>
          <p:cNvSpPr txBox="1">
            <a:spLocks noChangeArrowheads="1"/>
          </p:cNvSpPr>
          <p:nvPr/>
        </p:nvSpPr>
        <p:spPr bwMode="auto">
          <a:xfrm>
            <a:off x="2195513" y="4435475"/>
            <a:ext cx="1960921" cy="400110"/>
          </a:xfrm>
          <a:prstGeom prst="rect">
            <a:avLst/>
          </a:prstGeom>
          <a:noFill/>
          <a:ln w="9525">
            <a:noFill/>
            <a:miter lim="800000"/>
            <a:headEnd/>
            <a:tailEnd/>
          </a:ln>
        </p:spPr>
        <p:txBody>
          <a:bodyPr wrap="none">
            <a:spAutoFit/>
          </a:bodyPr>
          <a:lstStyle/>
          <a:p>
            <a:r>
              <a:rPr lang="el-GR" sz="2000" dirty="0">
                <a:latin typeface="+mj-lt"/>
              </a:rPr>
              <a:t>Εδάφη Τούνδρας</a:t>
            </a:r>
            <a:endParaRPr lang="en-GB" sz="2000" dirty="0">
              <a:latin typeface="+mj-lt"/>
            </a:endParaRPr>
          </a:p>
        </p:txBody>
      </p:sp>
      <p:sp>
        <p:nvSpPr>
          <p:cNvPr id="89094" name="TextBox 3"/>
          <p:cNvSpPr txBox="1">
            <a:spLocks noChangeArrowheads="1"/>
          </p:cNvSpPr>
          <p:nvPr/>
        </p:nvSpPr>
        <p:spPr bwMode="auto">
          <a:xfrm>
            <a:off x="5724525" y="1627188"/>
            <a:ext cx="1213217" cy="400110"/>
          </a:xfrm>
          <a:prstGeom prst="rect">
            <a:avLst/>
          </a:prstGeom>
          <a:noFill/>
          <a:ln w="9525">
            <a:noFill/>
            <a:miter lim="800000"/>
            <a:headEnd/>
            <a:tailEnd/>
          </a:ln>
        </p:spPr>
        <p:txBody>
          <a:bodyPr wrap="none">
            <a:spAutoFit/>
          </a:bodyPr>
          <a:lstStyle/>
          <a:p>
            <a:r>
              <a:rPr lang="el-GR" sz="2000" dirty="0">
                <a:latin typeface="+mj-lt"/>
              </a:rPr>
              <a:t>Λατερίτες</a:t>
            </a:r>
            <a:endParaRPr lang="en-GB" sz="2000" dirty="0">
              <a:latin typeface="+mj-lt"/>
            </a:endParaRPr>
          </a:p>
        </p:txBody>
      </p:sp>
      <p:sp>
        <p:nvSpPr>
          <p:cNvPr id="89095" name="TextBox 4"/>
          <p:cNvSpPr txBox="1">
            <a:spLocks noChangeArrowheads="1"/>
          </p:cNvSpPr>
          <p:nvPr/>
        </p:nvSpPr>
        <p:spPr bwMode="auto">
          <a:xfrm>
            <a:off x="5651500" y="4076700"/>
            <a:ext cx="1202702" cy="707886"/>
          </a:xfrm>
          <a:prstGeom prst="rect">
            <a:avLst/>
          </a:prstGeom>
          <a:noFill/>
          <a:ln w="9525">
            <a:noFill/>
            <a:miter lim="800000"/>
            <a:headEnd/>
            <a:tailEnd/>
          </a:ln>
        </p:spPr>
        <p:txBody>
          <a:bodyPr wrap="none">
            <a:spAutoFit/>
          </a:bodyPr>
          <a:lstStyle/>
          <a:p>
            <a:r>
              <a:rPr lang="en-US" sz="2000" dirty="0" err="1">
                <a:latin typeface="+mj-lt"/>
              </a:rPr>
              <a:t>Pedalfers</a:t>
            </a:r>
            <a:r>
              <a:rPr lang="el-GR" sz="2000" dirty="0">
                <a:latin typeface="+mj-lt"/>
              </a:rPr>
              <a:t> </a:t>
            </a:r>
          </a:p>
          <a:p>
            <a:r>
              <a:rPr lang="el-GR" sz="2000" dirty="0">
                <a:latin typeface="+mj-lt"/>
              </a:rPr>
              <a:t>(</a:t>
            </a:r>
            <a:r>
              <a:rPr lang="en-US" sz="2000" dirty="0">
                <a:latin typeface="+mj-lt"/>
              </a:rPr>
              <a:t>Al, Fe)</a:t>
            </a:r>
            <a:endParaRPr lang="en-GB" sz="2000" dirty="0">
              <a:latin typeface="+mj-lt"/>
            </a:endParaRPr>
          </a:p>
        </p:txBody>
      </p:sp>
      <p:sp>
        <p:nvSpPr>
          <p:cNvPr id="89096" name="TextBox 5"/>
          <p:cNvSpPr txBox="1">
            <a:spLocks noChangeArrowheads="1"/>
          </p:cNvSpPr>
          <p:nvPr/>
        </p:nvSpPr>
        <p:spPr bwMode="auto">
          <a:xfrm>
            <a:off x="2195513" y="1627188"/>
            <a:ext cx="1100751" cy="707886"/>
          </a:xfrm>
          <a:prstGeom prst="rect">
            <a:avLst/>
          </a:prstGeom>
          <a:noFill/>
          <a:ln w="9525">
            <a:noFill/>
            <a:miter lim="800000"/>
            <a:headEnd/>
            <a:tailEnd/>
          </a:ln>
        </p:spPr>
        <p:txBody>
          <a:bodyPr wrap="none">
            <a:spAutoFit/>
          </a:bodyPr>
          <a:lstStyle/>
          <a:p>
            <a:r>
              <a:rPr lang="en-US" sz="2000" dirty="0" err="1">
                <a:latin typeface="+mj-lt"/>
              </a:rPr>
              <a:t>Pedocals</a:t>
            </a:r>
            <a:endParaRPr lang="en-US" sz="2000" dirty="0">
              <a:latin typeface="+mj-lt"/>
            </a:endParaRPr>
          </a:p>
          <a:p>
            <a:r>
              <a:rPr lang="en-US" sz="2000" dirty="0">
                <a:latin typeface="+mj-lt"/>
              </a:rPr>
              <a:t>(Ca)</a:t>
            </a:r>
            <a:endParaRPr lang="en-GB" sz="2000" dirty="0">
              <a:latin typeface="+mj-lt"/>
            </a:endParaRPr>
          </a:p>
        </p:txBody>
      </p:sp>
      <p:cxnSp>
        <p:nvCxnSpPr>
          <p:cNvPr id="8" name="Straight Arrow Connector 7"/>
          <p:cNvCxnSpPr/>
          <p:nvPr/>
        </p:nvCxnSpPr>
        <p:spPr>
          <a:xfrm flipV="1">
            <a:off x="1835150" y="1700213"/>
            <a:ext cx="0" cy="3240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098" name="TextBox 8"/>
          <p:cNvSpPr txBox="1">
            <a:spLocks noChangeArrowheads="1"/>
          </p:cNvSpPr>
          <p:nvPr/>
        </p:nvSpPr>
        <p:spPr bwMode="auto">
          <a:xfrm rot="-5400000">
            <a:off x="705384" y="3082896"/>
            <a:ext cx="1616596" cy="400110"/>
          </a:xfrm>
          <a:prstGeom prst="rect">
            <a:avLst/>
          </a:prstGeom>
          <a:noFill/>
          <a:ln w="9525">
            <a:noFill/>
            <a:miter lim="800000"/>
            <a:headEnd/>
            <a:tailEnd/>
          </a:ln>
        </p:spPr>
        <p:txBody>
          <a:bodyPr wrap="none">
            <a:spAutoFit/>
          </a:bodyPr>
          <a:lstStyle/>
          <a:p>
            <a:r>
              <a:rPr lang="el-GR" sz="2000" dirty="0">
                <a:latin typeface="+mj-lt"/>
              </a:rPr>
              <a:t>Θερμοκρασία</a:t>
            </a:r>
            <a:endParaRPr lang="en-GB" sz="2000" dirty="0">
              <a:latin typeface="+mj-lt"/>
            </a:endParaRPr>
          </a:p>
        </p:txBody>
      </p:sp>
      <p:sp>
        <p:nvSpPr>
          <p:cNvPr id="89099" name="TextBox 9"/>
          <p:cNvSpPr txBox="1">
            <a:spLocks noChangeArrowheads="1"/>
          </p:cNvSpPr>
          <p:nvPr/>
        </p:nvSpPr>
        <p:spPr bwMode="auto">
          <a:xfrm>
            <a:off x="3924300" y="5443538"/>
            <a:ext cx="1520609" cy="400110"/>
          </a:xfrm>
          <a:prstGeom prst="rect">
            <a:avLst/>
          </a:prstGeom>
          <a:noFill/>
          <a:ln w="9525">
            <a:noFill/>
            <a:miter lim="800000"/>
            <a:headEnd/>
            <a:tailEnd/>
          </a:ln>
        </p:spPr>
        <p:txBody>
          <a:bodyPr wrap="none">
            <a:spAutoFit/>
          </a:bodyPr>
          <a:lstStyle/>
          <a:p>
            <a:r>
              <a:rPr lang="el-GR" sz="2000" dirty="0">
                <a:latin typeface="+mj-lt"/>
              </a:rPr>
              <a:t>Βροχόπτωση</a:t>
            </a:r>
            <a:endParaRPr lang="en-GB" sz="2000" dirty="0">
              <a:latin typeface="+mj-lt"/>
            </a:endParaRPr>
          </a:p>
        </p:txBody>
      </p:sp>
      <p:cxnSp>
        <p:nvCxnSpPr>
          <p:cNvPr id="13" name="Straight Arrow Connector 12"/>
          <p:cNvCxnSpPr/>
          <p:nvPr/>
        </p:nvCxnSpPr>
        <p:spPr>
          <a:xfrm>
            <a:off x="2195513" y="5227638"/>
            <a:ext cx="47529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Τίτλος 4"/>
          <p:cNvSpPr>
            <a:spLocks noGrp="1"/>
          </p:cNvSpPr>
          <p:nvPr>
            <p:ph type="title"/>
          </p:nvPr>
        </p:nvSpPr>
        <p:spPr/>
        <p:txBody>
          <a:bodyPr/>
          <a:lstStyle/>
          <a:p>
            <a:pPr eaLnBrk="1" hangingPunct="1"/>
            <a:r>
              <a:rPr lang="el-GR" sz="4000" smtClean="0"/>
              <a:t>ΤΑΞΙΝΟΜΗΣΗ ΜΕΣΩ ΚΟΚΚΟΜΕΤΡΙΑΣ</a:t>
            </a:r>
          </a:p>
        </p:txBody>
      </p:sp>
      <p:sp>
        <p:nvSpPr>
          <p:cNvPr id="93187" name="Θέση κειμένου 2"/>
          <p:cNvSpPr>
            <a:spLocks noGrp="1"/>
          </p:cNvSpPr>
          <p:nvPr>
            <p:ph sz="half" idx="4294967295"/>
          </p:nvPr>
        </p:nvSpPr>
        <p:spPr>
          <a:xfrm>
            <a:off x="0" y="1557338"/>
            <a:ext cx="3492500" cy="3197225"/>
          </a:xfrm>
        </p:spPr>
        <p:txBody>
          <a:bodyPr/>
          <a:lstStyle/>
          <a:p>
            <a:pPr marL="0" indent="0" eaLnBrk="1" hangingPunct="1">
              <a:spcBef>
                <a:spcPct val="50000"/>
              </a:spcBef>
              <a:buFontTx/>
              <a:buNone/>
            </a:pPr>
            <a:r>
              <a:rPr lang="el-GR" sz="2400" dirty="0" smtClean="0"/>
              <a:t>Ταξινόμηση εδαφών με βάση την κοκκομετρία η οποία καθορίζει φυσικές ιδιότητες όπως πορώδες, αποστράγγιση.</a:t>
            </a:r>
          </a:p>
        </p:txBody>
      </p:sp>
      <p:pic>
        <p:nvPicPr>
          <p:cNvPr id="93189" name="Picture 5" descr="Picture6-kokkometria"/>
          <p:cNvPicPr>
            <a:picLocks noChangeAspect="1" noChangeArrowheads="1"/>
          </p:cNvPicPr>
          <p:nvPr/>
        </p:nvPicPr>
        <p:blipFill>
          <a:blip r:embed="rId3"/>
          <a:srcRect/>
          <a:stretch>
            <a:fillRect/>
          </a:stretch>
        </p:blipFill>
        <p:spPr bwMode="auto">
          <a:xfrm>
            <a:off x="4248929" y="1557338"/>
            <a:ext cx="4411086" cy="3887886"/>
          </a:xfrm>
          <a:prstGeom prst="rect">
            <a:avLst/>
          </a:prstGeom>
          <a:noFill/>
        </p:spPr>
      </p:pic>
      <p:sp>
        <p:nvSpPr>
          <p:cNvPr id="5" name="TextBox 4"/>
          <p:cNvSpPr txBox="1"/>
          <p:nvPr/>
        </p:nvSpPr>
        <p:spPr>
          <a:xfrm>
            <a:off x="3808234" y="5114020"/>
            <a:ext cx="288032" cy="410344"/>
          </a:xfrm>
          <a:prstGeom prst="rect">
            <a:avLst/>
          </a:prstGeom>
        </p:spPr>
        <p:txBody>
          <a:bodyPr vert="horz" wrap="none" lIns="91440" tIns="45720" rIns="91440" bIns="45720" rtlCol="0" anchor="ctr">
            <a:noAutofit/>
          </a:bodyPr>
          <a:lstStyle/>
          <a:p>
            <a:r>
              <a:rPr lang="el-GR" sz="2000" dirty="0" smtClean="0">
                <a:latin typeface="+mn-lt"/>
              </a:rPr>
              <a:t>2</a:t>
            </a:r>
            <a:endParaRPr lang="en-US" sz="2000"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spcBef>
                <a:spcPct val="50000"/>
              </a:spcBef>
            </a:pPr>
            <a:r>
              <a:rPr lang="el-GR" altLang="el-GR" sz="3200" dirty="0"/>
              <a:t>ΑΝΘΕΚΤΙΚΟΤΗΤΑ ΟΡΥΚΤΩΝ ΣΤΗΝ ΑΠΟΣΑΘΡΩΣΗ </a:t>
            </a:r>
          </a:p>
        </p:txBody>
      </p:sp>
      <p:sp>
        <p:nvSpPr>
          <p:cNvPr id="24578" name="Θέση περιεχομένου 4"/>
          <p:cNvSpPr>
            <a:spLocks noGrp="1"/>
          </p:cNvSpPr>
          <p:nvPr>
            <p:ph idx="1"/>
          </p:nvPr>
        </p:nvSpPr>
        <p:spPr/>
        <p:txBody>
          <a:bodyPr/>
          <a:lstStyle/>
          <a:p>
            <a:pPr eaLnBrk="1" hangingPunct="1"/>
            <a:r>
              <a:rPr lang="el-GR" altLang="el-GR" sz="2000" dirty="0"/>
              <a:t>Αποσάθρωση πρωτογενών ορυκτών: Ανθεκτικότητα αντιστρόφως ανάλογη της Ρ και Τ σχηματισμού</a:t>
            </a:r>
          </a:p>
          <a:p>
            <a:pPr eaLnBrk="1" hangingPunct="1">
              <a:buFontTx/>
              <a:buChar char="•"/>
            </a:pPr>
            <a:r>
              <a:rPr lang="el-GR" altLang="el-GR" sz="2000" dirty="0"/>
              <a:t>Σειρά κρυστάλλωσης πυριτικών ορυκτών (</a:t>
            </a:r>
            <a:r>
              <a:rPr lang="en-US" altLang="el-GR" sz="2000" dirty="0"/>
              <a:t>Bowen</a:t>
            </a:r>
            <a:r>
              <a:rPr lang="el-GR" altLang="el-GR" sz="2000" dirty="0"/>
              <a:t>)</a:t>
            </a:r>
            <a:r>
              <a:rPr lang="en-US" altLang="el-GR" sz="2000" dirty="0" smtClean="0"/>
              <a:t>:</a:t>
            </a:r>
            <a:endParaRPr lang="en-US" altLang="el-GR" sz="2000" dirty="0"/>
          </a:p>
          <a:p>
            <a:pPr marL="0" indent="0" eaLnBrk="1" hangingPunct="1">
              <a:buNone/>
            </a:pPr>
            <a:r>
              <a:rPr lang="el-GR" altLang="el-GR" sz="2000" dirty="0"/>
              <a:t>Ολιβίνης	</a:t>
            </a:r>
            <a:r>
              <a:rPr lang="en-US" altLang="el-GR" sz="2000" dirty="0" smtClean="0"/>
              <a:t> 	</a:t>
            </a:r>
            <a:r>
              <a:rPr lang="el-GR" altLang="el-GR" sz="2000" dirty="0" smtClean="0"/>
              <a:t>Ασβεστούχο </a:t>
            </a:r>
            <a:r>
              <a:rPr lang="el-GR" altLang="el-GR" sz="2000" dirty="0"/>
              <a:t>πλαγιόκλαστο</a:t>
            </a:r>
          </a:p>
          <a:p>
            <a:pPr marL="0" indent="0" eaLnBrk="1" hangingPunct="1">
              <a:buNone/>
            </a:pPr>
            <a:r>
              <a:rPr lang="el-GR" altLang="el-GR" sz="2000" dirty="0"/>
              <a:t>Αυγίτης		</a:t>
            </a:r>
            <a:r>
              <a:rPr lang="el-GR" altLang="el-GR" sz="2000" dirty="0" smtClean="0"/>
              <a:t>Ασβεστοαλκαλικό </a:t>
            </a:r>
            <a:r>
              <a:rPr lang="el-GR" altLang="el-GR" sz="2000" dirty="0"/>
              <a:t>πλαγιόκλαστο</a:t>
            </a:r>
          </a:p>
          <a:p>
            <a:pPr marL="0" indent="0" eaLnBrk="1" hangingPunct="1">
              <a:buNone/>
            </a:pPr>
            <a:r>
              <a:rPr lang="el-GR" altLang="el-GR" sz="2000" dirty="0"/>
              <a:t>Κεροστίλβη	</a:t>
            </a:r>
            <a:r>
              <a:rPr lang="el-GR" altLang="el-GR" sz="2000" dirty="0" smtClean="0"/>
              <a:t>Αλκαλι-ασβεστούχο </a:t>
            </a:r>
            <a:r>
              <a:rPr lang="el-GR" altLang="el-GR" sz="2000" dirty="0"/>
              <a:t>πλαγιόκλαστο</a:t>
            </a:r>
          </a:p>
          <a:p>
            <a:pPr marL="0" indent="0" eaLnBrk="1" hangingPunct="1">
              <a:buNone/>
            </a:pPr>
            <a:r>
              <a:rPr lang="el-GR" altLang="el-GR" sz="2000" dirty="0"/>
              <a:t>Βιοτίτης		</a:t>
            </a:r>
            <a:r>
              <a:rPr lang="el-GR" altLang="el-GR" sz="2000" dirty="0" smtClean="0"/>
              <a:t>Αλκαλιούχο </a:t>
            </a:r>
            <a:r>
              <a:rPr lang="el-GR" altLang="el-GR" sz="2000" dirty="0"/>
              <a:t>πλαγιόκλαστο</a:t>
            </a:r>
          </a:p>
          <a:p>
            <a:pPr marL="0" indent="0" eaLnBrk="1" hangingPunct="1">
              <a:buNone/>
            </a:pPr>
            <a:r>
              <a:rPr lang="el-GR" altLang="el-GR" sz="2000" dirty="0"/>
              <a:t>	Καλιούχος άστριος</a:t>
            </a:r>
          </a:p>
          <a:p>
            <a:pPr marL="0" indent="0" eaLnBrk="1" hangingPunct="1">
              <a:buNone/>
            </a:pPr>
            <a:r>
              <a:rPr lang="el-GR" altLang="el-GR" sz="2000" dirty="0"/>
              <a:t>	Μοσχοβίτης</a:t>
            </a:r>
          </a:p>
          <a:p>
            <a:pPr marL="0" indent="0" eaLnBrk="1" hangingPunct="1">
              <a:buNone/>
            </a:pPr>
            <a:r>
              <a:rPr lang="el-GR" altLang="el-GR" sz="2000" dirty="0"/>
              <a:t>	Χαλαζίας</a:t>
            </a:r>
          </a:p>
          <a:p>
            <a:pPr eaLnBrk="1" hangingPunct="1"/>
            <a:r>
              <a:rPr lang="el-GR" altLang="el-GR" sz="2000" dirty="0"/>
              <a:t>Μεταφορά ευδιάλυτων ορυκτών και απόθεση σε ευνοϊκές συνθήκες </a:t>
            </a:r>
          </a:p>
          <a:p>
            <a:pPr eaLnBrk="1" hangingPunct="1"/>
            <a:endParaRPr lang="el-GR" sz="2400" dirty="0" smtClean="0"/>
          </a:p>
        </p:txBody>
      </p:sp>
      <p:sp>
        <p:nvSpPr>
          <p:cNvPr id="4" name="Line 8"/>
          <p:cNvSpPr>
            <a:spLocks noChangeShapeType="1"/>
          </p:cNvSpPr>
          <p:nvPr/>
        </p:nvSpPr>
        <p:spPr bwMode="auto">
          <a:xfrm>
            <a:off x="6444208" y="2352040"/>
            <a:ext cx="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 name="Text Box 9"/>
          <p:cNvSpPr txBox="1">
            <a:spLocks noChangeArrowheads="1"/>
          </p:cNvSpPr>
          <p:nvPr/>
        </p:nvSpPr>
        <p:spPr bwMode="auto">
          <a:xfrm>
            <a:off x="6732240" y="3284985"/>
            <a:ext cx="20513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sz="2000" dirty="0">
                <a:latin typeface="+mn-lt"/>
              </a:rPr>
              <a:t>Αυξανόμενη σταθερότητα στο επιφανειακό περιβάλλον</a:t>
            </a:r>
          </a:p>
        </p:txBody>
      </p:sp>
    </p:spTree>
    <p:extLst>
      <p:ext uri="{BB962C8B-B14F-4D97-AF65-F5344CB8AC3E}">
        <p14:creationId xmlns:p14="http://schemas.microsoft.com/office/powerpoint/2010/main" val="13950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p:txBody>
          <a:bodyPr/>
          <a:lstStyle/>
          <a:p>
            <a:pPr eaLnBrk="1" hangingPunct="1">
              <a:spcBef>
                <a:spcPct val="50000"/>
              </a:spcBef>
            </a:pPr>
            <a:r>
              <a:rPr lang="el-GR" altLang="el-GR" sz="4000" dirty="0"/>
              <a:t>ΑΝΟΡΓΑΝΕΣ ΕΝΩΣΕΙΣ ΣΤΟ ΕΔΑΦΟΣ</a:t>
            </a:r>
          </a:p>
        </p:txBody>
      </p:sp>
      <p:sp>
        <p:nvSpPr>
          <p:cNvPr id="24578" name="Θέση περιεχομένου 4"/>
          <p:cNvSpPr>
            <a:spLocks noGrp="1"/>
          </p:cNvSpPr>
          <p:nvPr>
            <p:ph idx="1"/>
          </p:nvPr>
        </p:nvSpPr>
        <p:spPr/>
        <p:txBody>
          <a:bodyPr/>
          <a:lstStyle/>
          <a:p>
            <a:pPr eaLnBrk="1" hangingPunct="1">
              <a:spcBef>
                <a:spcPct val="50000"/>
              </a:spcBef>
            </a:pPr>
            <a:r>
              <a:rPr lang="el-GR" altLang="el-GR" sz="2000" dirty="0"/>
              <a:t>Ανθεκτικά πρωτογενή ορυκτά π.χ. χαλαζίας</a:t>
            </a:r>
          </a:p>
          <a:p>
            <a:pPr eaLnBrk="1" hangingPunct="1">
              <a:spcBef>
                <a:spcPct val="50000"/>
              </a:spcBef>
            </a:pPr>
            <a:r>
              <a:rPr lang="el-GR" altLang="el-GR" sz="2000" dirty="0"/>
              <a:t>Δευτερογενή ορυκτά υδρόλυσης π.χ. άργιλοι, οξείδια</a:t>
            </a:r>
          </a:p>
          <a:p>
            <a:pPr eaLnBrk="1" hangingPunct="1">
              <a:spcBef>
                <a:spcPct val="50000"/>
              </a:spcBef>
            </a:pPr>
            <a:r>
              <a:rPr lang="el-GR" altLang="el-GR" sz="2000" dirty="0"/>
              <a:t>Δευτερογενή ορυκτά από ολική διάλυση και καθίζηση π.χ. ανθρακικά, υδροξείδια </a:t>
            </a:r>
          </a:p>
          <a:p>
            <a:pPr eaLnBrk="1" hangingPunct="1"/>
            <a:r>
              <a:rPr lang="el-GR" altLang="el-GR" sz="2000" dirty="0"/>
              <a:t>Σημασία αργιλικών ορυκτών ως ρυθμιστές σύστασης του εδαφικού νερού και βιοδιαθεσιμότητας στοιχείων</a:t>
            </a:r>
          </a:p>
          <a:p>
            <a:pPr eaLnBrk="1" hangingPunct="1"/>
            <a:endParaRPr lang="el-GR" sz="2400" dirty="0" smtClean="0"/>
          </a:p>
        </p:txBody>
      </p:sp>
      <p:pic>
        <p:nvPicPr>
          <p:cNvPr id="2" name="Picture 1"/>
          <p:cNvPicPr>
            <a:picLocks noChangeAspect="1"/>
          </p:cNvPicPr>
          <p:nvPr/>
        </p:nvPicPr>
        <p:blipFill>
          <a:blip r:embed="rId3"/>
          <a:stretch>
            <a:fillRect/>
          </a:stretch>
        </p:blipFill>
        <p:spPr>
          <a:xfrm>
            <a:off x="4578956" y="3645024"/>
            <a:ext cx="3940763" cy="2633877"/>
          </a:xfrm>
          <a:prstGeom prst="rect">
            <a:avLst/>
          </a:prstGeom>
        </p:spPr>
      </p:pic>
    </p:spTree>
    <p:extLst>
      <p:ext uri="{BB962C8B-B14F-4D97-AF65-F5344CB8AC3E}">
        <p14:creationId xmlns:p14="http://schemas.microsoft.com/office/powerpoint/2010/main" val="3510667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TotalTime>
  <Words>1452</Words>
  <Application>Microsoft Office PowerPoint</Application>
  <PresentationFormat>On-screen Show (4:3)</PresentationFormat>
  <Paragraphs>271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Wingdings</vt:lpstr>
      <vt:lpstr>Θέμα του Office</vt:lpstr>
      <vt:lpstr>Περιβαλλοντική Γεωχημεία</vt:lpstr>
      <vt:lpstr>Βασικές αρχές και γνώσεις υποβάθρου</vt:lpstr>
      <vt:lpstr>Περιεχόμενα ενότητας</vt:lpstr>
      <vt:lpstr>ΕΙΣΑΓΩΓΗ</vt:lpstr>
      <vt:lpstr>GLOBAL SOIL REGIONS</vt:lpstr>
      <vt:lpstr>ΚΛΙΜΑΤΙΚΗ ΤΑΞΙΝΟΜΗΣΗ ΕΔΑΦΩΝ</vt:lpstr>
      <vt:lpstr>ΤΑΞΙΝΟΜΗΣΗ ΜΕΣΩ ΚΟΚΚΟΜΕΤΡΙΑΣ</vt:lpstr>
      <vt:lpstr>ΑΝΘΕΚΤΙΚΟΤΗΤΑ ΟΡΥΚΤΩΝ ΣΤΗΝ ΑΠΟΣΑΘΡΩΣΗ </vt:lpstr>
      <vt:lpstr>ΑΝΟΡΓΑΝΕΣ ΕΝΩΣΕΙΣ ΣΤΟ ΕΔΑΦΟΣ</vt:lpstr>
      <vt:lpstr>ΟΞΕΙΔΙΑ &amp; ΥΔΡΟΞΕΙΔΙΑ Fe, Al</vt:lpstr>
      <vt:lpstr>Gibbsite Equilibrium</vt:lpstr>
      <vt:lpstr>ΑΡΓΙΛΙΚΑ ΟΡΥΚΤΑ</vt:lpstr>
      <vt:lpstr>ΑΡΓΙΛΙΚΑ ΟΡΥΚΤΑ</vt:lpstr>
      <vt:lpstr>ΟΡΓΑΝΙΚΕΣ ΕΝΩΣΕΙΣ ΣΤΟ ΕΔΑΦΟΣ</vt:lpstr>
      <vt:lpstr>ΟΡΓΑΝΙΚΕΣ ΕΝΩΣΕΙΣ ΣΤΟ ΕΔΑΦΟΣ</vt:lpstr>
      <vt:lpstr>ΣΧΗΜΑΤΙΣΜΟΣ ΕΔΑΦΟΥΣ</vt:lpstr>
      <vt:lpstr>Η ΚΡΙΣΙΜΗ ΖΩΝΗ</vt:lpstr>
      <vt:lpstr>ΚΙΝΗΤΙΚΟΤΗΤΑ ΣΤΟΙΧΕΙΩΝ ΣΤΟ ΕΔΑΦΟΣ</vt:lpstr>
      <vt:lpstr>ΚΙΝΗΤΙΚΟΤΗΤΑ ΣΤΟΙΧΕΙΩΝ ΣΤΟ ΕΔΑΦΟΣ</vt:lpstr>
      <vt:lpstr>ΔΙΑΛΥΤΟΤΗΤΑ ΣΤΟΙΧΕΙΩΝ ΜΕ ΤΟ pH</vt:lpstr>
      <vt:lpstr>ΓΟΝΙΜΟΤΗΤΑ ΕΔΑΦΩΝ</vt:lpstr>
      <vt:lpstr>ΓΟΝΙΜΟΤΗΤΑ ΕΔΑΦΩΝ</vt:lpstr>
      <vt:lpstr>ΡΥΠΑΝΣΗ ΕΔΑΦΩΝ</vt:lpstr>
      <vt:lpstr>ΣΧΗΜΑΤΙΚΗ ΔΙΑΣΠΟΡΑ ΟΡΓΑΝΙΚΩΝ ΡΥΠΩΝ ΣΤΟ ΕΔΑΦΟΣ </vt:lpstr>
      <vt:lpstr>ΣΧΗΜΑΤΙΚΗ ΔΙΑΣΠΟΡΑ ΑΝΟΡΓΑΝΩΝ ΡΥΠΩΝ ΣΤΟ ΕΔΑΦΟΣ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254</cp:revision>
  <dcterms:created xsi:type="dcterms:W3CDTF">2012-09-06T09:03:05Z</dcterms:created>
  <dcterms:modified xsi:type="dcterms:W3CDTF">2014-12-20T13:00:06Z</dcterms:modified>
</cp:coreProperties>
</file>