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2.xml" ContentType="application/vnd.openxmlformats-officedocument.presentationml.notesSlide+xml"/>
  <Override PartName="/ppt/tags/tag16.xml" ContentType="application/vnd.openxmlformats-officedocument.presentationml.tags+xml"/>
  <Override PartName="/ppt/notesSlides/notesSlide3.xml" ContentType="application/vnd.openxmlformats-officedocument.presentationml.notesSlide+xml"/>
  <Override PartName="/ppt/tags/tag17.xml" ContentType="application/vnd.openxmlformats-officedocument.presentationml.tags+xml"/>
  <Override PartName="/ppt/notesSlides/notesSlide4.xml" ContentType="application/vnd.openxmlformats-officedocument.presentationml.notesSlide+xml"/>
  <Override PartName="/ppt/tags/tag18.xml" ContentType="application/vnd.openxmlformats-officedocument.presentationml.tags+xml"/>
  <Override PartName="/ppt/notesSlides/notesSlide5.xml" ContentType="application/vnd.openxmlformats-officedocument.presentationml.notesSlide+xml"/>
  <Override PartName="/ppt/tags/tag19.xml" ContentType="application/vnd.openxmlformats-officedocument.presentationml.tags+xml"/>
  <Override PartName="/ppt/notesSlides/notesSlide6.xml" ContentType="application/vnd.openxmlformats-officedocument.presentationml.notesSlide+xml"/>
  <Override PartName="/ppt/tags/tag20.xml" ContentType="application/vnd.openxmlformats-officedocument.presentationml.tags+xml"/>
  <Override PartName="/ppt/notesSlides/notesSlide7.xml" ContentType="application/vnd.openxmlformats-officedocument.presentationml.notesSlide+xml"/>
  <Override PartName="/ppt/tags/tag21.xml" ContentType="application/vnd.openxmlformats-officedocument.presentationml.tags+xml"/>
  <Override PartName="/ppt/notesSlides/notesSlide8.xml" ContentType="application/vnd.openxmlformats-officedocument.presentationml.notesSlide+xml"/>
  <Override PartName="/ppt/tags/tag22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6"/>
  </p:notesMasterIdLst>
  <p:sldIdLst>
    <p:sldId id="338" r:id="rId3"/>
    <p:sldId id="308" r:id="rId4"/>
    <p:sldId id="325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35" r:id="rId15"/>
    <p:sldId id="336" r:id="rId16"/>
    <p:sldId id="337" r:id="rId17"/>
    <p:sldId id="290" r:id="rId18"/>
    <p:sldId id="295" r:id="rId19"/>
    <p:sldId id="299" r:id="rId20"/>
    <p:sldId id="339" r:id="rId21"/>
    <p:sldId id="340" r:id="rId22"/>
    <p:sldId id="341" r:id="rId23"/>
    <p:sldId id="293" r:id="rId24"/>
    <p:sldId id="342" r:id="rId25"/>
  </p:sldIdLst>
  <p:sldSz cx="9144000" cy="6858000" type="screen4x3"/>
  <p:notesSz cx="6858000" cy="9144000"/>
  <p:custDataLst>
    <p:tags r:id="rId27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338"/>
            <p14:sldId id="308"/>
            <p14:sldId id="325"/>
            <p14:sldId id="326"/>
            <p14:sldId id="327"/>
            <p14:sldId id="328"/>
            <p14:sldId id="329"/>
            <p14:sldId id="330"/>
            <p14:sldId id="331"/>
            <p14:sldId id="332"/>
            <p14:sldId id="333"/>
            <p14:sldId id="334"/>
            <p14:sldId id="335"/>
            <p14:sldId id="336"/>
            <p14:sldId id="337"/>
            <p14:sldId id="290"/>
            <p14:sldId id="295"/>
            <p14:sldId id="299"/>
            <p14:sldId id="339"/>
            <p14:sldId id="340"/>
            <p14:sldId id="341"/>
          </p14:sldIdLst>
        </p14:section>
        <p14:section name="Untitled Section" id="{0F1CB131-A6BD-43D0-B8D4-1F27CEF7A05E}">
          <p14:sldIdLst>
            <p14:sldId id="293"/>
            <p14:sldId id="342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77" autoAdjust="0"/>
    <p:restoredTop sz="99309" autoAdjust="0"/>
  </p:normalViewPr>
  <p:slideViewPr>
    <p:cSldViewPr>
      <p:cViewPr varScale="1">
        <p:scale>
          <a:sx n="75" d="100"/>
          <a:sy n="75" d="100"/>
        </p:scale>
        <p:origin x="-135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gs" Target="tags/tag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29/10/2015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51231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5123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 descr="[DECORATIVE]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 descr="[DECORATIVE]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6" name="Picture 5" descr="[DECORATIVE]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 descr="[DECORATIVE]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 descr="[DECORATIVE]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7" name="Picture 6" descr="[DECORATIVE]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 descr="[DECORATIVE]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 descr="[DECORATIVE]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8" name="Picture 7" descr="[DECORATIVE]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 descr="[DECORATIVE]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 descr="[DECORATIVE]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7" name="Picture 6" descr="[DECORATIVE]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9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Relationship Id="rId4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Relationship Id="rId4" Type="http://schemas.openxmlformats.org/officeDocument/2006/relationships/image" Target="../media/image1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Relationship Id="rId4" Type="http://schemas.openxmlformats.org/officeDocument/2006/relationships/image" Target="../media/image1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image" Target="../media/image20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4" Type="http://schemas.openxmlformats.org/officeDocument/2006/relationships/hyperlink" Target="http://opencourses.uoa.gr/courses/ECD5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5" Type="http://schemas.openxmlformats.org/officeDocument/2006/relationships/image" Target="../media/image21.png"/><Relationship Id="rId4" Type="http://schemas.openxmlformats.org/officeDocument/2006/relationships/hyperlink" Target="%5b1%5d%20http:/creativecommons.org/licenses/by-nc-sa/4.0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hyperlink" Target="http://www.slappytickle.com/surprised-coffee/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6" Type="http://schemas.openxmlformats.org/officeDocument/2006/relationships/hyperlink" Target="http://www.troll.me/meme/surprised-monkey/" TargetMode="External"/><Relationship Id="rId5" Type="http://schemas.openxmlformats.org/officeDocument/2006/relationships/hyperlink" Target="http://www.dailymail.co.uk/news/article-2622523/The-frog-looks-like-Kermit-Amphibians-toothless-grin-makes-dead-ringer-Muppets-star.html" TargetMode="External"/><Relationship Id="rId4" Type="http://schemas.openxmlformats.org/officeDocument/2006/relationships/hyperlink" Target="http://www.biblionet.gr/book/150110/Manning,_Mick/%CE%9A%CE%B9%CE%BA%CE%B9%CF%81%CE%B9-%CE%A7%CE%BF%CF%85%CE%BF%CF%85%CE%BF%CF%8D!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Relationship Id="rId6" Type="http://schemas.openxmlformats.org/officeDocument/2006/relationships/hyperlink" Target="https://pixabay.com/en/hotdog-snack-food-american-sausage-303380/" TargetMode="External"/><Relationship Id="rId5" Type="http://schemas.openxmlformats.org/officeDocument/2006/relationships/hyperlink" Target="https://pixabay.com/en/cupboard-open-furniture-storage-575350/" TargetMode="External"/><Relationship Id="rId4" Type="http://schemas.openxmlformats.org/officeDocument/2006/relationships/hyperlink" Target="https://pixabay.com/en/chest-of-drawers-commode-dresser-307743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>
            <a:normAutofit/>
          </a:bodyPr>
          <a:lstStyle/>
          <a:p>
            <a:r>
              <a:rPr lang="el-GR" sz="4000" dirty="0"/>
              <a:t>Το Εικονογραφημένο Βιβλίο στην Προσχολική Εκπαίδευση</a:t>
            </a:r>
            <a:endParaRPr lang="el-GR" sz="4000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1.1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 smtClean="0"/>
              <a:t>Συναισθήματα</a:t>
            </a:r>
            <a:endParaRPr lang="en-GB" sz="2800" dirty="0" smtClean="0"/>
          </a:p>
          <a:p>
            <a:endParaRPr lang="el-GR" sz="2800" dirty="0" smtClean="0"/>
          </a:p>
          <a:p>
            <a:r>
              <a:rPr lang="el-GR" sz="2800" dirty="0" smtClean="0"/>
              <a:t>Αγγελική Γιαννικοπούλου</a:t>
            </a:r>
          </a:p>
          <a:p>
            <a:r>
              <a:rPr lang="el-GR" sz="2800" dirty="0" smtClean="0"/>
              <a:t>Τμήμα </a:t>
            </a:r>
            <a:r>
              <a:rPr lang="el-GR" sz="2800" dirty="0"/>
              <a:t>Εκπαίδευσης και Αγωγής στην Προσχολική Ηλικία (ΤΕΑΠΗ)</a:t>
            </a:r>
            <a:endParaRPr lang="en-US" sz="2800" dirty="0" smtClean="0"/>
          </a:p>
          <a:p>
            <a:endParaRPr lang="el-GR" sz="28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917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Πώς θα λέγαμε την </a:t>
            </a:r>
            <a:r>
              <a:rPr lang="el-GR" dirty="0" smtClean="0"/>
              <a:t>έκπληξη;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Στο </a:t>
            </a:r>
            <a:r>
              <a:rPr lang="el-GR" dirty="0" smtClean="0"/>
              <a:t>κομοδίνο;</a:t>
            </a:r>
            <a:endParaRPr lang="el-G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Στο </a:t>
            </a:r>
            <a:r>
              <a:rPr lang="el-GR" dirty="0" smtClean="0"/>
              <a:t>ντουλάπι;</a:t>
            </a:r>
            <a:endParaRPr lang="el-G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Στο </a:t>
            </a:r>
            <a:r>
              <a:rPr lang="el-GR" dirty="0" smtClean="0"/>
              <a:t>σάντουιτς;</a:t>
            </a:r>
            <a:endParaRPr lang="el-GR" dirty="0"/>
          </a:p>
          <a:p>
            <a:endParaRPr lang="el-GR" dirty="0"/>
          </a:p>
        </p:txBody>
      </p:sp>
      <p:pic>
        <p:nvPicPr>
          <p:cNvPr id="11" name="Picture 10" descr="Ξαφνιασμένο κομοδίνο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7784" y="3086738"/>
            <a:ext cx="1840840" cy="2651541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2133715" y="5738279"/>
            <a:ext cx="472173" cy="36004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el-GR" b="1" dirty="0" smtClean="0">
                <a:latin typeface="+mj-lt"/>
              </a:rPr>
              <a:t>[</a:t>
            </a:r>
            <a:r>
              <a:rPr lang="en-GB" b="1" dirty="0" smtClean="0">
                <a:latin typeface="+mj-lt"/>
              </a:rPr>
              <a:t>6</a:t>
            </a:r>
            <a:r>
              <a:rPr lang="el-GR" b="1" dirty="0" smtClean="0">
                <a:latin typeface="+mj-lt"/>
              </a:rPr>
              <a:t>]</a:t>
            </a:r>
          </a:p>
        </p:txBody>
      </p:sp>
      <p:pic>
        <p:nvPicPr>
          <p:cNvPr id="12" name="Picture 11" descr="Ξαφνιασμένο ντουλάπι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14942" y="3099437"/>
            <a:ext cx="2096851" cy="2474771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5139620" y="5733256"/>
            <a:ext cx="472173" cy="36004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el-GR" b="1" dirty="0" smtClean="0">
                <a:latin typeface="+mj-lt"/>
              </a:rPr>
              <a:t>[</a:t>
            </a:r>
            <a:r>
              <a:rPr lang="en-GB" b="1" dirty="0">
                <a:latin typeface="+mj-lt"/>
              </a:rPr>
              <a:t>7</a:t>
            </a:r>
            <a:r>
              <a:rPr lang="el-GR" b="1" dirty="0" smtClean="0">
                <a:latin typeface="+mj-lt"/>
              </a:rPr>
              <a:t>]</a:t>
            </a:r>
          </a:p>
        </p:txBody>
      </p:sp>
      <p:pic>
        <p:nvPicPr>
          <p:cNvPr id="13" name="Picture 12" descr="Ξαφνιασμένο σάντουιτς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4112" y="3717032"/>
            <a:ext cx="2592288" cy="1674618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8028384" y="5738279"/>
            <a:ext cx="472173" cy="36004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el-GR" b="1" dirty="0" smtClean="0">
                <a:latin typeface="+mj-lt"/>
              </a:rPr>
              <a:t>[</a:t>
            </a:r>
            <a:r>
              <a:rPr lang="en-GB" b="1" dirty="0" smtClean="0">
                <a:latin typeface="+mj-lt"/>
              </a:rPr>
              <a:t>8</a:t>
            </a:r>
            <a:r>
              <a:rPr lang="el-GR" b="1" dirty="0" smtClean="0">
                <a:latin typeface="+mj-lt"/>
              </a:rPr>
              <a:t>]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26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Χωρισμός σε ομάδες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Στη συνέχεια τα παιδιά σε ομάδες έφτιαξαν ιστορίες όπου κάποιος γνωστός τους ήρωας έμεινε με το στόμα ανοιχτό… Και ο λόγος δεν ήταν πάντα η έκπληξη.</a:t>
            </a:r>
          </a:p>
          <a:p>
            <a:endParaRPr lang="el-GR" dirty="0"/>
          </a:p>
          <a:p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166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Ιστορίες των Παιδιών</a:t>
            </a:r>
            <a:endParaRPr lang="el-GR" dirty="0"/>
          </a:p>
        </p:txBody>
      </p:sp>
      <p:pic>
        <p:nvPicPr>
          <p:cNvPr id="7" name="Content Placeholder 3" descr="Ζωγραφιά: Ένα ξαφνιασμένο ντουλάπι."/>
          <p:cNvPicPr>
            <a:picLocks noGrp="1" noChangeAspect="1"/>
          </p:cNvPicPr>
          <p:nvPr>
            <p:ph sz="half" idx="1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1559" y="1700808"/>
            <a:ext cx="4604741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Η ιστορία της άσπρης ομάδας αφορούσε ένα ντουλάπι."/>
          <p:cNvPicPr>
            <a:picLocks noGrp="1" noChangeAspect="1"/>
          </p:cNvPicPr>
          <p:nvPr>
            <p:ph sz="half" idx="2"/>
          </p:nvPr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15827" y="1700808"/>
            <a:ext cx="3168352" cy="4218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156206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Ιστορίες των π</a:t>
            </a:r>
            <a:r>
              <a:rPr lang="el-GR" dirty="0" smtClean="0"/>
              <a:t>αιδιών (1/3)</a:t>
            </a:r>
            <a:endParaRPr lang="el-GR" dirty="0"/>
          </a:p>
        </p:txBody>
      </p:sp>
      <p:pic>
        <p:nvPicPr>
          <p:cNvPr id="5" name="Picture 1" descr="Ζωγραφιά: Ο ξαφνιασμένος βάτραχος."/>
          <p:cNvPicPr>
            <a:picLocks noGrp="1" noChangeAspect="1"/>
          </p:cNvPicPr>
          <p:nvPr>
            <p:ph sz="half" idx="1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57200" y="2348706"/>
            <a:ext cx="4038600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" descr="Ιστορία: Ο ξαφνιασμένος βάτραχος."/>
          <p:cNvPicPr>
            <a:picLocks noGrp="1" noChangeAspect="1"/>
          </p:cNvPicPr>
          <p:nvPr>
            <p:ph sz="half" idx="2"/>
          </p:nvPr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648200" y="2348706"/>
            <a:ext cx="4038600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599939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Ιστορίες των παιδιών </a:t>
            </a:r>
            <a:r>
              <a:rPr lang="el-GR" dirty="0" smtClean="0"/>
              <a:t>(2/3</a:t>
            </a:r>
            <a:r>
              <a:rPr lang="el-GR" dirty="0"/>
              <a:t>)</a:t>
            </a:r>
          </a:p>
        </p:txBody>
      </p:sp>
      <p:pic>
        <p:nvPicPr>
          <p:cNvPr id="5" name="Picture 1" descr="Παιδική ζωγραφιά"/>
          <p:cNvPicPr>
            <a:picLocks noGrp="1" noChangeAspect="1"/>
          </p:cNvPicPr>
          <p:nvPr>
            <p:ph sz="half" idx="1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" y="2348706"/>
            <a:ext cx="4038600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" descr="Ιστορία: Το συρτάρι που ξαφνιάστηκε."/>
          <p:cNvPicPr>
            <a:picLocks noGrp="1" noChangeAspect="1"/>
          </p:cNvPicPr>
          <p:nvPr>
            <p:ph sz="half" idx="2"/>
          </p:nvPr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8200" y="2348706"/>
            <a:ext cx="4038600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266560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Ιστορίες των παιδιών </a:t>
            </a:r>
            <a:r>
              <a:rPr lang="el-GR" dirty="0" smtClean="0"/>
              <a:t>(3/3</a:t>
            </a:r>
            <a:r>
              <a:rPr lang="el-GR" dirty="0"/>
              <a:t>)</a:t>
            </a:r>
          </a:p>
        </p:txBody>
      </p:sp>
      <p:pic>
        <p:nvPicPr>
          <p:cNvPr id="5" name="Picture 1" descr="Ζωγραφιά - το φοβισμένο χάμπυργκερ."/>
          <p:cNvPicPr>
            <a:picLocks noGrp="1" noChangeAspect="1"/>
          </p:cNvPicPr>
          <p:nvPr>
            <p:ph sz="half" idx="1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" y="2348706"/>
            <a:ext cx="4038600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" descr="Ιστορία- το φοβισμένο χάμπυργκερ."/>
          <p:cNvPicPr>
            <a:picLocks noGrp="1" noChangeAspect="1"/>
          </p:cNvPicPr>
          <p:nvPr>
            <p:ph sz="half" idx="2"/>
          </p:nvPr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8200" y="2348706"/>
            <a:ext cx="4038600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635724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220" y="1556792"/>
            <a:ext cx="85862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έκδοση </a:t>
            </a:r>
            <a:r>
              <a:rPr lang="el-GR" sz="2000" dirty="0" smtClean="0"/>
              <a:t>1.0.  </a:t>
            </a:r>
            <a:endParaRPr lang="el-GR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sz="2000" dirty="0" smtClean="0"/>
              <a:t>Αγγελική </a:t>
            </a:r>
            <a:r>
              <a:rPr lang="el-GR" sz="2000" dirty="0" err="1" smtClean="0"/>
              <a:t>Γιαννικοπούλου</a:t>
            </a:r>
            <a:r>
              <a:rPr lang="el-GR" sz="2000" dirty="0" smtClean="0"/>
              <a:t> 2015. </a:t>
            </a:r>
            <a:r>
              <a:rPr lang="el-GR" sz="2000" dirty="0"/>
              <a:t>Φαίδρα </a:t>
            </a:r>
            <a:r>
              <a:rPr lang="el-GR" sz="2000" dirty="0" err="1" smtClean="0"/>
              <a:t>Γκρέβε</a:t>
            </a:r>
            <a:r>
              <a:rPr lang="el-GR" sz="2000" dirty="0" smtClean="0"/>
              <a:t>-</a:t>
            </a:r>
            <a:r>
              <a:rPr lang="en-GB" sz="2000" dirty="0" smtClean="0"/>
              <a:t>M</a:t>
            </a:r>
            <a:r>
              <a:rPr lang="el-GR" sz="2000" dirty="0" err="1" smtClean="0"/>
              <a:t>ιχαλοπούλου</a:t>
            </a:r>
            <a:r>
              <a:rPr lang="el-GR" sz="2000" dirty="0" smtClean="0"/>
              <a:t>, Αγγελική </a:t>
            </a:r>
            <a:r>
              <a:rPr lang="el-GR" sz="2000" dirty="0" err="1" smtClean="0"/>
              <a:t>Γιαννικοπούλου</a:t>
            </a:r>
            <a:r>
              <a:rPr lang="el-GR" sz="2000" dirty="0"/>
              <a:t>. «Το Εικονογραφημένο Βιβλίο στην Προσχολική </a:t>
            </a:r>
            <a:r>
              <a:rPr lang="el-GR" sz="2000" dirty="0" smtClean="0"/>
              <a:t>Εκπαίδευση. Συναισθήματα</a:t>
            </a:r>
            <a:r>
              <a:rPr lang="el-GR" sz="2000" dirty="0"/>
              <a:t>. Κικιρι-</a:t>
            </a:r>
            <a:r>
              <a:rPr lang="el-GR" sz="2000" dirty="0" err="1"/>
              <a:t>Χουουού</a:t>
            </a:r>
            <a:r>
              <a:rPr lang="el-GR" sz="2000" dirty="0"/>
              <a:t>! : Ένα βιβλίο για τη </a:t>
            </a:r>
            <a:r>
              <a:rPr lang="el-GR" sz="2000" dirty="0" smtClean="0"/>
              <a:t>διαφορετικότητα».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2015.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</a:t>
            </a:r>
            <a:r>
              <a:rPr lang="en-GB" sz="2000" dirty="0" smtClean="0"/>
              <a:t> </a:t>
            </a:r>
            <a:r>
              <a:rPr lang="el-GR" sz="2000" dirty="0" smtClean="0"/>
              <a:t>του </a:t>
            </a:r>
            <a:r>
              <a:rPr lang="el-GR" sz="2000" dirty="0" smtClean="0">
                <a:hlinkClick r:id="rId4"/>
              </a:rPr>
              <a:t>Ανοιχτού Μαθήματος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726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Διδακτική Πρακτική</a:t>
            </a:r>
            <a:endParaRPr lang="en-GB" dirty="0"/>
          </a:p>
        </p:txBody>
      </p:sp>
      <p:sp>
        <p:nvSpPr>
          <p:cNvPr id="7" name="Θέση περιεχομένου 6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b="1" dirty="0"/>
              <a:t>Διδακτική Πρακτική</a:t>
            </a:r>
            <a:r>
              <a:rPr lang="en-GB" sz="2400" dirty="0" smtClean="0"/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sz="2400" dirty="0" smtClean="0"/>
              <a:t>Φαίδρα </a:t>
            </a:r>
            <a:r>
              <a:rPr lang="el-GR" sz="2400" dirty="0" err="1" smtClean="0"/>
              <a:t>Γκρέβε</a:t>
            </a:r>
            <a:r>
              <a:rPr lang="el-GR" sz="2400" dirty="0" smtClean="0"/>
              <a:t> – </a:t>
            </a:r>
            <a:r>
              <a:rPr lang="en-GB" sz="2400" dirty="0" smtClean="0"/>
              <a:t>M</a:t>
            </a:r>
            <a:r>
              <a:rPr lang="el-GR" sz="2400" dirty="0" err="1" smtClean="0"/>
              <a:t>ιχαλοπούλου</a:t>
            </a:r>
            <a:r>
              <a:rPr lang="el-GR" sz="2400" dirty="0" smtClean="0"/>
              <a:t>.</a:t>
            </a: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l-GR" sz="2400" b="1" dirty="0" smtClean="0"/>
              <a:t>Βιβλίο</a:t>
            </a:r>
            <a:r>
              <a:rPr lang="el-GR" sz="2400" dirty="0" smtClean="0"/>
              <a:t>: </a:t>
            </a:r>
            <a:r>
              <a:rPr lang="en-GB" sz="2400" dirty="0"/>
              <a:t>Manning, Mick. </a:t>
            </a:r>
            <a:r>
              <a:rPr lang="el-GR" sz="2400" b="1" dirty="0" err="1"/>
              <a:t>Κικιρι-Χουουού</a:t>
            </a:r>
            <a:r>
              <a:rPr lang="el-GR" sz="2400" b="1" dirty="0"/>
              <a:t>!</a:t>
            </a:r>
            <a:r>
              <a:rPr lang="el-GR" sz="2400" dirty="0"/>
              <a:t> : Ένα βιβλίο για τη διαφορετικότητα / </a:t>
            </a:r>
            <a:r>
              <a:rPr lang="en-GB" sz="2400" dirty="0"/>
              <a:t>Mick Manning · </a:t>
            </a:r>
            <a:r>
              <a:rPr lang="el-GR" sz="2400" dirty="0"/>
              <a:t>μετάφραση Ευγενία </a:t>
            </a:r>
            <a:r>
              <a:rPr lang="el-GR" sz="2400" dirty="0" err="1"/>
              <a:t>Κολυδά</a:t>
            </a:r>
            <a:r>
              <a:rPr lang="el-GR" sz="2400" dirty="0"/>
              <a:t> · εικονογράφηση </a:t>
            </a:r>
            <a:r>
              <a:rPr lang="en-GB" sz="2400" dirty="0"/>
              <a:t>Brita </a:t>
            </a:r>
            <a:r>
              <a:rPr lang="en-GB" sz="2400" dirty="0" err="1"/>
              <a:t>Granström</a:t>
            </a:r>
            <a:r>
              <a:rPr lang="en-GB" sz="2400" dirty="0"/>
              <a:t>. - 1</a:t>
            </a:r>
            <a:r>
              <a:rPr lang="el-GR" sz="2400" dirty="0"/>
              <a:t>η </a:t>
            </a:r>
            <a:r>
              <a:rPr lang="el-GR" sz="2400" dirty="0" err="1"/>
              <a:t>έκδ</a:t>
            </a:r>
            <a:r>
              <a:rPr lang="el-GR" sz="2400" dirty="0"/>
              <a:t>. - </a:t>
            </a:r>
            <a:r>
              <a:rPr lang="el-GR" sz="2400" dirty="0" smtClean="0"/>
              <a:t>Αθήνα: </a:t>
            </a:r>
            <a:r>
              <a:rPr lang="en-GB" sz="2400" dirty="0"/>
              <a:t>Modern Times, 2010.</a:t>
            </a:r>
          </a:p>
        </p:txBody>
      </p:sp>
      <p:pic>
        <p:nvPicPr>
          <p:cNvPr id="8" name="Content Placeholder 3" descr="Εξώφυλλο βιβλίου Κικιρι-Χουουού!"/>
          <p:cNvPicPr>
            <a:picLocks noGrp="1" noChangeAspect="1"/>
          </p:cNvPicPr>
          <p:nvPr>
            <p:ph sz="half" idx="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32040" y="1700808"/>
            <a:ext cx="3470148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956376" y="4509120"/>
            <a:ext cx="472173" cy="36004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el-GR" b="1" dirty="0" smtClean="0">
                <a:latin typeface="+mj-lt"/>
              </a:rPr>
              <a:t>[1]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53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</a:t>
            </a:r>
            <a:r>
              <a:rPr lang="el-GR" sz="2000" dirty="0" smtClean="0"/>
              <a:t>Έκδοση. Εξαιρούνται </a:t>
            </a:r>
            <a:r>
              <a:rPr lang="el-GR" sz="2000" dirty="0"/>
              <a:t>τα αυτοτελή έργα τρίτων π.χ. φωτογραφίες, διαγράμματα </a:t>
            </a:r>
            <a:r>
              <a:rPr lang="el-GR" sz="2000" dirty="0" smtClean="0"/>
              <a:t>κ.λπ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dirty="0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</a:t>
            </a:r>
            <a:r>
              <a:rPr lang="el-GR" dirty="0" smtClean="0"/>
              <a:t>τη </a:t>
            </a:r>
            <a:r>
              <a:rPr lang="el-GR" dirty="0"/>
              <a:t>χρήση του έργου, για </a:t>
            </a:r>
            <a:r>
              <a:rPr lang="el-GR" dirty="0" smtClean="0"/>
              <a:t>τον </a:t>
            </a:r>
            <a:r>
              <a:rPr lang="el-GR" dirty="0"/>
              <a:t>διανομέα του έργου και </a:t>
            </a:r>
            <a:r>
              <a:rPr lang="el-GR" dirty="0" err="1" smtClean="0"/>
              <a:t>αδειοδόχο</a:t>
            </a:r>
            <a:r>
              <a:rPr lang="el-GR" dirty="0" smtClean="0"/>
              <a:t>.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</a:t>
            </a:r>
            <a:r>
              <a:rPr lang="el-GR" dirty="0" smtClean="0"/>
              <a:t>έργο.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</a:t>
            </a:r>
            <a:r>
              <a:rPr lang="el-GR" dirty="0" smtClean="0"/>
              <a:t>στον </a:t>
            </a:r>
            <a:r>
              <a:rPr lang="el-GR" dirty="0"/>
              <a:t>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τόπο.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3531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smtClean="0"/>
              <a:t>το Σημείωμα Αν</a:t>
            </a:r>
            <a:r>
              <a:rPr lang="en-US" sz="2000" dirty="0" smtClean="0"/>
              <a:t>α</a:t>
            </a:r>
            <a:r>
              <a:rPr lang="el-GR" sz="2000" dirty="0" smtClean="0"/>
              <a:t>φοράς,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</a:t>
            </a:r>
            <a:r>
              <a:rPr lang="el-GR" sz="2000" dirty="0" err="1" smtClean="0"/>
              <a:t>Αδειοδότησης</a:t>
            </a:r>
            <a:r>
              <a:rPr lang="el-GR" sz="2000" dirty="0" smtClean="0"/>
              <a:t>,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smtClean="0"/>
              <a:t>τη δήλωση Διατήρησης Σημειωμάτων,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</a:t>
            </a:r>
            <a:r>
              <a:rPr lang="el-GR" sz="2000" dirty="0" smtClean="0"/>
              <a:t>),</a:t>
            </a:r>
            <a:endParaRPr lang="el-GR" sz="2000" dirty="0"/>
          </a:p>
          <a:p>
            <a:pPr marL="0" indent="0">
              <a:buNone/>
            </a:pPr>
            <a:r>
              <a:rPr lang="el-GR" sz="2400" dirty="0"/>
              <a:t>μαζί με τους </a:t>
            </a:r>
            <a:r>
              <a:rPr lang="el-GR" sz="2400" dirty="0" smtClean="0"/>
              <a:t>συνοδευτικούς </a:t>
            </a:r>
            <a:r>
              <a:rPr lang="el-GR" sz="2400" dirty="0" err="1" smtClean="0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399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Σημείωμα Χρήσης Έργων </a:t>
            </a:r>
            <a:r>
              <a:rPr lang="el-GR" dirty="0" smtClean="0"/>
              <a:t>Τρίτων (1/2)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Έργο αυτό κάνει χρήση των ακόλουθων έργων:</a:t>
            </a:r>
          </a:p>
          <a:p>
            <a:pPr marL="0" indent="0">
              <a:buNone/>
            </a:pPr>
            <a:r>
              <a:rPr lang="el-GR" altLang="en-US" sz="2000" dirty="0"/>
              <a:t>Εικόνα </a:t>
            </a:r>
            <a:r>
              <a:rPr lang="el-GR" altLang="en-US" sz="2000" dirty="0" smtClean="0"/>
              <a:t>1 και 2: </a:t>
            </a:r>
            <a:r>
              <a:rPr lang="el-GR" altLang="en-US" sz="2000" dirty="0"/>
              <a:t>Εξώφυλλο και ενδεικτικές σελίδες του </a:t>
            </a:r>
            <a:r>
              <a:rPr lang="el-GR" altLang="en-US" sz="2000" dirty="0" smtClean="0"/>
              <a:t>βιβλίου</a:t>
            </a:r>
            <a:r>
              <a:rPr lang="en-US" altLang="en-US" sz="2000" dirty="0" smtClean="0"/>
              <a:t> </a:t>
            </a:r>
            <a:r>
              <a:rPr lang="el-GR" altLang="en-US" sz="2000" dirty="0" smtClean="0"/>
              <a:t>«</a:t>
            </a:r>
            <a:r>
              <a:rPr lang="el-GR" altLang="en-US" sz="2000" dirty="0" smtClean="0">
                <a:hlinkClick r:id="rId4"/>
              </a:rPr>
              <a:t>Κικιρι-</a:t>
            </a:r>
            <a:r>
              <a:rPr lang="el-GR" altLang="en-US" sz="2000" dirty="0" err="1" smtClean="0">
                <a:hlinkClick r:id="rId4"/>
              </a:rPr>
              <a:t>Χουουού</a:t>
            </a:r>
            <a:r>
              <a:rPr lang="el-GR" altLang="en-US" sz="2000" dirty="0" smtClean="0">
                <a:hlinkClick r:id="rId4"/>
              </a:rPr>
              <a:t>! </a:t>
            </a:r>
            <a:r>
              <a:rPr lang="el-GR" altLang="en-US" sz="2000" dirty="0">
                <a:hlinkClick r:id="rId4"/>
              </a:rPr>
              <a:t>Ένα βιβλίο για τη </a:t>
            </a:r>
            <a:r>
              <a:rPr lang="el-GR" altLang="en-US" sz="2000" dirty="0" smtClean="0">
                <a:hlinkClick r:id="rId4"/>
              </a:rPr>
              <a:t>διαφορετικότητα</a:t>
            </a:r>
            <a:r>
              <a:rPr lang="el-GR" altLang="en-US" sz="2000" dirty="0" smtClean="0"/>
              <a:t>» </a:t>
            </a:r>
            <a:r>
              <a:rPr lang="el-GR" altLang="en-US" sz="2000" dirty="0"/>
              <a:t>/ </a:t>
            </a:r>
            <a:r>
              <a:rPr lang="en-US" altLang="en-US" sz="2000" dirty="0"/>
              <a:t>Mick Manning · </a:t>
            </a:r>
            <a:r>
              <a:rPr lang="el-GR" altLang="en-US" sz="2000" dirty="0"/>
              <a:t>μετάφραση Ευγενία </a:t>
            </a:r>
            <a:r>
              <a:rPr lang="el-GR" altLang="en-US" sz="2000" dirty="0" err="1"/>
              <a:t>Κολυδά</a:t>
            </a:r>
            <a:r>
              <a:rPr lang="el-GR" altLang="en-US" sz="2000" dirty="0"/>
              <a:t> · εικονογράφηση </a:t>
            </a:r>
            <a:r>
              <a:rPr lang="en-US" altLang="en-US" sz="2000" dirty="0"/>
              <a:t>Brita </a:t>
            </a:r>
            <a:r>
              <a:rPr lang="en-US" altLang="en-US" sz="2000" dirty="0" err="1"/>
              <a:t>Granström</a:t>
            </a:r>
            <a:r>
              <a:rPr lang="en-US" altLang="en-US" sz="2000" dirty="0"/>
              <a:t>. - 1</a:t>
            </a:r>
            <a:r>
              <a:rPr lang="el-GR" altLang="en-US" sz="2000" dirty="0"/>
              <a:t>η </a:t>
            </a:r>
            <a:r>
              <a:rPr lang="el-GR" altLang="en-US" sz="2000" dirty="0" err="1"/>
              <a:t>έκδ</a:t>
            </a:r>
            <a:r>
              <a:rPr lang="el-GR" altLang="en-US" sz="2000" dirty="0"/>
              <a:t>. - Αθήνα: </a:t>
            </a:r>
            <a:r>
              <a:rPr lang="en-US" altLang="en-US" sz="2000" dirty="0"/>
              <a:t>Modern Times, 2010</a:t>
            </a:r>
            <a:r>
              <a:rPr lang="en-US" altLang="en-US" sz="2000" dirty="0" smtClean="0"/>
              <a:t>.</a:t>
            </a:r>
            <a:r>
              <a:rPr lang="el-GR" altLang="en-US" sz="2000" dirty="0" smtClean="0"/>
              <a:t> </a:t>
            </a:r>
            <a:r>
              <a:rPr lang="en-GB" altLang="en-US" sz="2000" dirty="0" err="1" smtClean="0"/>
              <a:t>Biblionet</a:t>
            </a:r>
            <a:r>
              <a:rPr lang="en-GB" altLang="en-US" sz="2000" dirty="0" smtClean="0"/>
              <a:t>.</a:t>
            </a:r>
            <a:endParaRPr lang="el-GR" altLang="en-US" sz="2000" dirty="0" smtClean="0"/>
          </a:p>
          <a:p>
            <a:pPr marL="0" indent="0">
              <a:buNone/>
            </a:pPr>
            <a:r>
              <a:rPr lang="el-GR" sz="2000" dirty="0" smtClean="0"/>
              <a:t>Εικόνα 3: </a:t>
            </a:r>
            <a:r>
              <a:rPr lang="el-GR" sz="2000" u="sng" dirty="0">
                <a:hlinkClick r:id="rId5"/>
              </a:rPr>
              <a:t>Ξαφνιασμένος βάτραχος</a:t>
            </a:r>
            <a:r>
              <a:rPr lang="en-US" sz="2000" dirty="0"/>
              <a:t>, </a:t>
            </a:r>
            <a:r>
              <a:rPr lang="en-GB" sz="2000" dirty="0"/>
              <a:t>Copyright </a:t>
            </a:r>
            <a:r>
              <a:rPr lang="en-GB" sz="2000" dirty="0" err="1"/>
              <a:t>Kutub</a:t>
            </a:r>
            <a:r>
              <a:rPr lang="en-GB" sz="2000" dirty="0"/>
              <a:t> Uddin/Cater News. All rights reserved. Daily Mail Online.</a:t>
            </a:r>
            <a:endParaRPr lang="el-GR" sz="2000" dirty="0"/>
          </a:p>
          <a:p>
            <a:pPr marL="0" indent="0">
              <a:buNone/>
            </a:pPr>
            <a:r>
              <a:rPr lang="el-GR" sz="2000" dirty="0" smtClean="0"/>
              <a:t>Εικόνα 4</a:t>
            </a:r>
            <a:r>
              <a:rPr lang="en-US" sz="2000" dirty="0" smtClean="0"/>
              <a:t>: </a:t>
            </a:r>
            <a:r>
              <a:rPr lang="el-GR" sz="2000" u="sng" dirty="0">
                <a:hlinkClick r:id="rId6"/>
              </a:rPr>
              <a:t>Ξαφνιασμένη Μαϊμού</a:t>
            </a:r>
            <a:r>
              <a:rPr lang="en-US" sz="2000" dirty="0"/>
              <a:t>, </a:t>
            </a:r>
            <a:r>
              <a:rPr lang="en-GB" sz="2000" dirty="0"/>
              <a:t>Public Domain, Troll Me.</a:t>
            </a:r>
            <a:endParaRPr lang="el-GR" sz="2000" dirty="0"/>
          </a:p>
          <a:p>
            <a:pPr marL="0" indent="0">
              <a:buNone/>
            </a:pPr>
            <a:r>
              <a:rPr lang="el-GR" sz="2000" dirty="0" smtClean="0"/>
              <a:t>Εικόνα 5: </a:t>
            </a:r>
            <a:r>
              <a:rPr lang="el-GR" sz="2000" u="sng" dirty="0">
                <a:hlinkClick r:id="rId7"/>
              </a:rPr>
              <a:t>Ξαφνιασμένος Καφές</a:t>
            </a:r>
            <a:r>
              <a:rPr lang="el-GR" sz="2000" dirty="0"/>
              <a:t>, </a:t>
            </a:r>
            <a:r>
              <a:rPr lang="en-GB" sz="2000" dirty="0"/>
              <a:t>Copyright </a:t>
            </a:r>
            <a:r>
              <a:rPr lang="en-GB" sz="2000" dirty="0" err="1"/>
              <a:t>SlappyTickle</a:t>
            </a:r>
            <a:r>
              <a:rPr lang="el-GR" sz="2000" dirty="0"/>
              <a:t>. </a:t>
            </a:r>
            <a:r>
              <a:rPr lang="en-GB" sz="2000" dirty="0"/>
              <a:t>All rights reserved. </a:t>
            </a:r>
            <a:r>
              <a:rPr lang="en-GB" sz="2000" dirty="0" err="1"/>
              <a:t>SlappyTickle</a:t>
            </a:r>
            <a:r>
              <a:rPr lang="en-GB" sz="2000" dirty="0"/>
              <a:t>.</a:t>
            </a:r>
            <a:endParaRPr lang="el-GR" sz="2000" dirty="0"/>
          </a:p>
          <a:p>
            <a:pPr marL="0" indent="0">
              <a:buNone/>
            </a:pPr>
            <a:endParaRPr lang="el-GR" altLang="en-US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5304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Σημείωμα Χρήσης Έργων Τρίτων </a:t>
            </a:r>
            <a:r>
              <a:rPr lang="el-GR" dirty="0" smtClean="0"/>
              <a:t>(2/2</a:t>
            </a:r>
            <a:r>
              <a:rPr lang="el-GR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/>
              <a:t>Εικόνα </a:t>
            </a:r>
            <a:r>
              <a:rPr lang="el-GR" sz="2000" dirty="0" smtClean="0"/>
              <a:t>6: Ξαφνιασμένο </a:t>
            </a:r>
            <a:r>
              <a:rPr lang="el-GR" sz="2000" u="sng" dirty="0">
                <a:hlinkClick r:id="rId4"/>
              </a:rPr>
              <a:t>κομοδίνο</a:t>
            </a:r>
            <a:r>
              <a:rPr lang="en-US" sz="2000" dirty="0"/>
              <a:t>, CC0 Public Domain, </a:t>
            </a:r>
            <a:r>
              <a:rPr lang="en-GB" sz="2000" dirty="0" err="1"/>
              <a:t>Pixabay</a:t>
            </a:r>
            <a:r>
              <a:rPr lang="en-GB" sz="2000" dirty="0"/>
              <a:t>.</a:t>
            </a:r>
            <a:endParaRPr lang="el-GR" sz="2000" dirty="0"/>
          </a:p>
          <a:p>
            <a:pPr marL="0" indent="0">
              <a:buNone/>
            </a:pPr>
            <a:r>
              <a:rPr lang="el-GR" sz="2000" dirty="0"/>
              <a:t>Εικόνα </a:t>
            </a:r>
            <a:r>
              <a:rPr lang="el-GR" sz="2000" dirty="0" smtClean="0"/>
              <a:t>7: Ξαφνιασμένο </a:t>
            </a:r>
            <a:r>
              <a:rPr lang="el-GR" sz="2000" u="sng" dirty="0">
                <a:hlinkClick r:id="rId5"/>
              </a:rPr>
              <a:t>ντουλάπι</a:t>
            </a:r>
            <a:r>
              <a:rPr lang="en-US" sz="2000" dirty="0"/>
              <a:t>, CC0 Public Domain, </a:t>
            </a:r>
            <a:r>
              <a:rPr lang="en-GB" sz="2000" dirty="0" err="1"/>
              <a:t>Pixabay</a:t>
            </a:r>
            <a:r>
              <a:rPr lang="en-GB" sz="2000" dirty="0"/>
              <a:t>.</a:t>
            </a:r>
            <a:endParaRPr lang="el-GR" sz="2000" dirty="0"/>
          </a:p>
          <a:p>
            <a:pPr marL="0" indent="0">
              <a:buNone/>
            </a:pPr>
            <a:r>
              <a:rPr lang="el-GR" sz="2000" dirty="0"/>
              <a:t>Εικόνα </a:t>
            </a:r>
            <a:r>
              <a:rPr lang="el-GR" sz="2000" dirty="0" smtClean="0"/>
              <a:t>8: Ξαφνιασμένο </a:t>
            </a:r>
            <a:r>
              <a:rPr lang="el-GR" sz="2000" u="sng" dirty="0">
                <a:hlinkClick r:id="rId6"/>
              </a:rPr>
              <a:t>σάντουιτς</a:t>
            </a:r>
            <a:r>
              <a:rPr lang="en-US" sz="2000" dirty="0"/>
              <a:t>, CC0 Public Domain, </a:t>
            </a:r>
            <a:r>
              <a:rPr lang="en-GB" sz="2000" dirty="0" err="1"/>
              <a:t>Pixabay</a:t>
            </a:r>
            <a:r>
              <a:rPr lang="en-GB" sz="2000" dirty="0"/>
              <a:t>.</a:t>
            </a:r>
            <a:endParaRPr lang="el-GR" sz="2000" dirty="0"/>
          </a:p>
          <a:p>
            <a:pPr marL="0" indent="0">
              <a:buNone/>
            </a:pPr>
            <a:endParaRPr lang="el-GR" altLang="en-US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501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Σκοπός</a:t>
            </a:r>
            <a:endParaRPr lang="en-GB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l-GR" dirty="0"/>
              <a:t>Σκοπός μας ήταν η ενασχόληση των παιδιών με τη μεταφορική γλώσσα και με το </a:t>
            </a:r>
            <a:r>
              <a:rPr lang="el-GR" b="1" dirty="0"/>
              <a:t>συναίσθημα της έκπληξης</a:t>
            </a:r>
            <a:r>
              <a:rPr lang="el-GR" dirty="0"/>
              <a:t>. </a:t>
            </a:r>
            <a:endParaRPr lang="el-GR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69710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094420" y="5157192"/>
            <a:ext cx="6955160" cy="1015008"/>
          </a:xfrm>
        </p:spPr>
        <p:txBody>
          <a:bodyPr>
            <a:noAutofit/>
          </a:bodyPr>
          <a:lstStyle/>
          <a:p>
            <a:r>
              <a:rPr lang="el-GR" sz="2200" dirty="0"/>
              <a:t>Αφορμή για τη δραστηριότητα στάθηκε η φράση «Οι κότες είχαν μείνει με το ράμφος ανοιχτό» από το βιβλίο «ΚΙΚΙΡΙ-ΧΟΥΟΥΟΥ!».</a:t>
            </a:r>
          </a:p>
          <a:p>
            <a:endParaRPr lang="en-GB" sz="2200" dirty="0"/>
          </a:p>
        </p:txBody>
      </p:sp>
      <p:pic>
        <p:nvPicPr>
          <p:cNvPr id="6" name="Picture 4" descr="Ενδεικτικές σελίδες βιβλίου."/>
          <p:cNvPicPr>
            <a:picLocks noGrp="1" noChangeAspect="1"/>
          </p:cNvPicPr>
          <p:nvPr>
            <p:ph type="pic" idx="1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94420" y="1556792"/>
            <a:ext cx="6955160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Αφορμή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8060267" y="4653136"/>
            <a:ext cx="472173" cy="36004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el-GR" b="1" dirty="0" smtClean="0">
                <a:latin typeface="+mj-lt"/>
              </a:rPr>
              <a:t>[</a:t>
            </a:r>
            <a:r>
              <a:rPr lang="en-GB" b="1" dirty="0" smtClean="0">
                <a:latin typeface="+mj-lt"/>
              </a:rPr>
              <a:t>2</a:t>
            </a:r>
            <a:r>
              <a:rPr lang="el-GR" b="1" dirty="0" smtClean="0">
                <a:latin typeface="+mj-lt"/>
              </a:rPr>
              <a:t>]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2907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Μετά το τέλος της </a:t>
            </a:r>
            <a:r>
              <a:rPr lang="el-GR" dirty="0" smtClean="0"/>
              <a:t>ανάγνωσης (1/2)</a:t>
            </a:r>
            <a:endParaRPr lang="en-GB" dirty="0"/>
          </a:p>
        </p:txBody>
      </p:sp>
      <p:sp>
        <p:nvSpPr>
          <p:cNvPr id="6" name="Θέση περιεχομένου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l-GR" sz="2800" dirty="0" smtClean="0"/>
              <a:t>Είπα </a:t>
            </a:r>
            <a:r>
              <a:rPr lang="el-GR" sz="2800" dirty="0"/>
              <a:t>στα παιδιά «Με εντυπωσίασε πολύ η φράση που υπάρχει σε αυτή τη σελίδα: </a:t>
            </a:r>
            <a:r>
              <a:rPr lang="en-US" sz="2800" dirty="0"/>
              <a:t>“</a:t>
            </a:r>
            <a:r>
              <a:rPr lang="el-GR" sz="2800" dirty="0"/>
              <a:t>Οι κότες είχαν μείνει με το ράμφος ανοιχτό</a:t>
            </a:r>
            <a:r>
              <a:rPr lang="en-US" sz="2800" dirty="0"/>
              <a:t>”</a:t>
            </a:r>
            <a:r>
              <a:rPr lang="el-GR" sz="2800" dirty="0"/>
              <a:t>. Τι σημαίνει αυτό; Πότε χρησιμοποιούμε αυτή την έκφραση</a:t>
            </a:r>
            <a:r>
              <a:rPr lang="el-GR" sz="2800" dirty="0" smtClean="0"/>
              <a:t>;».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l-GR" sz="2800" dirty="0"/>
              <a:t>Τα παιδιά μου απάντησαν:</a:t>
            </a:r>
          </a:p>
          <a:p>
            <a:pPr>
              <a:spcBef>
                <a:spcPts val="600"/>
              </a:spcBef>
              <a:buFont typeface="Calibri" panose="020F0502020204030204" pitchFamily="34" charset="0"/>
              <a:buChar char="‐"/>
            </a:pPr>
            <a:r>
              <a:rPr lang="el-GR" sz="2800" dirty="0"/>
              <a:t>Έκπληξη!</a:t>
            </a:r>
          </a:p>
          <a:p>
            <a:pPr>
              <a:spcBef>
                <a:spcPts val="600"/>
              </a:spcBef>
              <a:buFont typeface="Calibri" panose="020F0502020204030204" pitchFamily="34" charset="0"/>
              <a:buChar char="‐"/>
            </a:pPr>
            <a:r>
              <a:rPr lang="el-GR" sz="2800" dirty="0"/>
              <a:t>Οι κότες είδαν την κουκουβάγια να κάνει κάτι που ήταν έκπληξη.</a:t>
            </a:r>
          </a:p>
          <a:p>
            <a:pPr>
              <a:spcBef>
                <a:spcPts val="600"/>
              </a:spcBef>
              <a:buFont typeface="Calibri" panose="020F0502020204030204" pitchFamily="34" charset="0"/>
              <a:buChar char="‐"/>
            </a:pPr>
            <a:r>
              <a:rPr lang="el-GR" sz="2800" dirty="0"/>
              <a:t>Νόμιζαν ότι η κουκουβάγια δεν μπορεί να κάνει τίποτα.</a:t>
            </a:r>
          </a:p>
          <a:p>
            <a:pPr marL="0" indent="0">
              <a:spcBef>
                <a:spcPts val="600"/>
              </a:spcBef>
              <a:buNone/>
            </a:pPr>
            <a:endParaRPr lang="el-GR" sz="2800" dirty="0" smtClean="0"/>
          </a:p>
          <a:p>
            <a:pPr>
              <a:spcBef>
                <a:spcPts val="600"/>
              </a:spcBef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15637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Μετά το τέλος της </a:t>
            </a:r>
            <a:r>
              <a:rPr lang="el-GR" dirty="0" smtClean="0"/>
              <a:t>ανάγνωσης (2/2)</a:t>
            </a:r>
            <a:endParaRPr lang="en-GB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250704" cy="4525963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«Άρα μένουμε με ανοιχτό το στόμα όταν βλέπουμε κάτι που δεν το περιμένουμε. Για να δω, εσείς πώς μένετε με ανοιχτό το στόμα;»</a:t>
            </a:r>
          </a:p>
          <a:p>
            <a:endParaRPr lang="en-GB" dirty="0"/>
          </a:p>
        </p:txBody>
      </p:sp>
      <p:pic>
        <p:nvPicPr>
          <p:cNvPr id="7" name="Content Placeholder 3" descr="Η νηπιαγωγίς διαβάζει την ιστορία."/>
          <p:cNvPicPr>
            <a:picLocks noGrp="1" noChangeAspect="1"/>
          </p:cNvPicPr>
          <p:nvPr>
            <p:ph sz="half" idx="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39952" y="1772816"/>
            <a:ext cx="4550026" cy="3408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12579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Παρουσίαση </a:t>
            </a:r>
            <a:r>
              <a:rPr lang="el-GR" dirty="0"/>
              <a:t>ε</a:t>
            </a:r>
            <a:r>
              <a:rPr lang="el-GR" dirty="0" smtClean="0"/>
              <a:t>ικόνων – διατύπωση </a:t>
            </a:r>
            <a:r>
              <a:rPr lang="el-GR" dirty="0"/>
              <a:t>υ</a:t>
            </a:r>
            <a:r>
              <a:rPr lang="el-GR" dirty="0" smtClean="0"/>
              <a:t>ποθέσεων (1/3)</a:t>
            </a:r>
            <a:endParaRPr lang="en-GB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l-GR" sz="2400" dirty="0"/>
              <a:t>Έπειτα, παρουσίασα την πρώτη εικόνα. Τα παιδιά ξέσπασαν σε γέλια. «Τι μπορεί να βλέπει αυτός ο βάτραχος και να έχει μείνει με το στόμα ανοιχτό;»</a:t>
            </a:r>
          </a:p>
          <a:p>
            <a:pPr>
              <a:spcBef>
                <a:spcPts val="600"/>
              </a:spcBef>
            </a:pPr>
            <a:r>
              <a:rPr lang="el-GR" sz="2400" dirty="0"/>
              <a:t>Τα παιδιά διατύπωσαν υποθέσεις</a:t>
            </a:r>
            <a:r>
              <a:rPr lang="el-GR" sz="2400" dirty="0" smtClean="0"/>
              <a:t>.</a:t>
            </a:r>
          </a:p>
          <a:p>
            <a:pPr lvl="1">
              <a:spcBef>
                <a:spcPts val="600"/>
              </a:spcBef>
              <a:buFont typeface="Calibri" panose="020F0502020204030204" pitchFamily="34" charset="0"/>
              <a:buChar char="‐"/>
            </a:pPr>
            <a:r>
              <a:rPr lang="el-GR" sz="2200" dirty="0" smtClean="0"/>
              <a:t>Μπορεί </a:t>
            </a:r>
            <a:r>
              <a:rPr lang="el-GR" sz="2200" dirty="0"/>
              <a:t>ο βάτραχος να βλέπει μια μεγάλη λίμνη!</a:t>
            </a:r>
          </a:p>
          <a:p>
            <a:pPr lvl="1">
              <a:spcBef>
                <a:spcPts val="600"/>
              </a:spcBef>
              <a:buFont typeface="Calibri" panose="020F0502020204030204" pitchFamily="34" charset="0"/>
              <a:buChar char="‐"/>
            </a:pPr>
            <a:r>
              <a:rPr lang="el-GR" sz="2200" dirty="0" smtClean="0"/>
              <a:t>Μπορεί </a:t>
            </a:r>
            <a:r>
              <a:rPr lang="el-GR" sz="2200" dirty="0"/>
              <a:t>να βλέπει πολλές μύγες!</a:t>
            </a:r>
          </a:p>
          <a:p>
            <a:pPr lvl="1">
              <a:spcBef>
                <a:spcPts val="600"/>
              </a:spcBef>
            </a:pPr>
            <a:endParaRPr lang="el-GR" sz="2000" dirty="0" smtClean="0"/>
          </a:p>
          <a:p>
            <a:pPr>
              <a:spcBef>
                <a:spcPts val="600"/>
              </a:spcBef>
            </a:pPr>
            <a:endParaRPr lang="el-GR" sz="2400" dirty="0"/>
          </a:p>
        </p:txBody>
      </p:sp>
      <p:sp>
        <p:nvSpPr>
          <p:cNvPr id="7" name="Ορθογώνιο 6"/>
          <p:cNvSpPr/>
          <p:nvPr/>
        </p:nvSpPr>
        <p:spPr>
          <a:xfrm>
            <a:off x="4928509" y="4581128"/>
            <a:ext cx="36039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Η ίδια διαδικασία ακολουθήθηκε και στις επόμενες εικόνες.</a:t>
            </a:r>
          </a:p>
        </p:txBody>
      </p:sp>
      <p:pic>
        <p:nvPicPr>
          <p:cNvPr id="1026" name="Picture 2" descr="Doppelgänger: Kermit the frog who, in this pose at least, is a dead ringer for, erm, Kermit the Fro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11174" y="1768209"/>
            <a:ext cx="3821266" cy="267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8532440" y="4077072"/>
            <a:ext cx="472173" cy="36004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el-GR" b="1" dirty="0" smtClean="0">
                <a:latin typeface="+mj-lt"/>
              </a:rPr>
              <a:t>[</a:t>
            </a:r>
            <a:r>
              <a:rPr lang="en-GB" b="1" dirty="0" smtClean="0">
                <a:latin typeface="+mj-lt"/>
              </a:rPr>
              <a:t>3</a:t>
            </a:r>
            <a:r>
              <a:rPr lang="el-GR" b="1" dirty="0" smtClean="0">
                <a:latin typeface="+mj-lt"/>
              </a:rPr>
              <a:t>]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9007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Παρουσίαση εικόνων – διατύπωση υποθέσεων </a:t>
            </a:r>
            <a:r>
              <a:rPr lang="el-GR" dirty="0" smtClean="0"/>
              <a:t>(2/3</a:t>
            </a:r>
            <a:r>
              <a:rPr lang="el-GR" dirty="0"/>
              <a:t>)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>
              <a:spcBef>
                <a:spcPts val="600"/>
              </a:spcBef>
              <a:buFont typeface="Calibri" panose="020F0502020204030204" pitchFamily="34" charset="0"/>
              <a:buChar char="‐"/>
            </a:pPr>
            <a:r>
              <a:rPr lang="el-GR" sz="2600" dirty="0" smtClean="0"/>
              <a:t>Νομίζω </a:t>
            </a:r>
            <a:r>
              <a:rPr lang="el-GR" sz="2600" dirty="0"/>
              <a:t>ότι ο πίθηκος είναι στεναχωρημένος, γιατί βλέπω εδώ (δείχνει το στόμα της) που πηγαίνει λίγο προς τα </a:t>
            </a:r>
            <a:r>
              <a:rPr lang="el-GR" sz="2600" dirty="0" smtClean="0"/>
              <a:t>κάτω.</a:t>
            </a:r>
            <a:endParaRPr lang="en-US" sz="2600" dirty="0" smtClean="0"/>
          </a:p>
          <a:p>
            <a:pPr>
              <a:spcBef>
                <a:spcPts val="600"/>
              </a:spcBef>
              <a:buFont typeface="Calibri" panose="020F0502020204030204" pitchFamily="34" charset="0"/>
              <a:buChar char="‐"/>
            </a:pPr>
            <a:r>
              <a:rPr lang="el-GR" sz="2600" dirty="0" smtClean="0"/>
              <a:t>Άρα </a:t>
            </a:r>
            <a:r>
              <a:rPr lang="el-GR" sz="2600" dirty="0"/>
              <a:t>μπορεί να έχουμε μείνει με το στόμα ανοιχτό επειδή είδαμε κάτι άσχημο που δεν το περιμέναμε..</a:t>
            </a:r>
          </a:p>
        </p:txBody>
      </p:sp>
      <p:pic>
        <p:nvPicPr>
          <p:cNvPr id="5" name="Content Placeholder 3" descr="Έκπληκτη μαϊμού."/>
          <p:cNvPicPr>
            <a:picLocks noGrp="1" noChangeAspect="1"/>
          </p:cNvPicPr>
          <p:nvPr>
            <p:ph sz="half" idx="1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314" y="1700808"/>
            <a:ext cx="3943295" cy="3600400"/>
          </a:xfrm>
        </p:spPr>
      </p:pic>
      <p:sp>
        <p:nvSpPr>
          <p:cNvPr id="6" name="TextBox 5"/>
          <p:cNvSpPr txBox="1"/>
          <p:nvPr/>
        </p:nvSpPr>
        <p:spPr>
          <a:xfrm>
            <a:off x="3995936" y="5301208"/>
            <a:ext cx="472173" cy="36004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el-GR" b="1" dirty="0" smtClean="0">
                <a:latin typeface="+mj-lt"/>
              </a:rPr>
              <a:t>[</a:t>
            </a:r>
            <a:r>
              <a:rPr lang="en-GB" b="1" dirty="0" smtClean="0">
                <a:latin typeface="+mj-lt"/>
              </a:rPr>
              <a:t>4</a:t>
            </a:r>
            <a:r>
              <a:rPr lang="el-GR" b="1" dirty="0" smtClean="0">
                <a:latin typeface="+mj-lt"/>
              </a:rPr>
              <a:t>]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4411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 descr="Έκπλητος καφές!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3635895" y="1556792"/>
            <a:ext cx="5018289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Θέση κειμένου 6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342900" indent="-342900">
              <a:buFont typeface="Calibri" panose="020F0502020204030204" pitchFamily="34" charset="0"/>
              <a:buChar char="‐"/>
            </a:pPr>
            <a:r>
              <a:rPr lang="el-GR" sz="2400" dirty="0"/>
              <a:t>Μπορεί ο καφές να βλέπει κάποιον που πάει να τον πιεί και να έχει τρομάξει.</a:t>
            </a:r>
          </a:p>
          <a:p>
            <a:endParaRPr lang="el-GR" sz="2400" dirty="0"/>
          </a:p>
        </p:txBody>
      </p:sp>
      <p:sp>
        <p:nvSpPr>
          <p:cNvPr id="6" name="Τίτλος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Παρουσίαση εικόνων – διατύπωση υποθέσεων </a:t>
            </a:r>
            <a:r>
              <a:rPr lang="el-GR" dirty="0" smtClean="0"/>
              <a:t>(3/3</a:t>
            </a:r>
            <a:r>
              <a:rPr lang="el-GR" dirty="0"/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72400" y="5301208"/>
            <a:ext cx="472173" cy="36004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el-GR" b="1" dirty="0" smtClean="0">
                <a:latin typeface="+mj-lt"/>
              </a:rPr>
              <a:t>[</a:t>
            </a:r>
            <a:r>
              <a:rPr lang="en-GB" b="1" dirty="0">
                <a:latin typeface="+mj-lt"/>
              </a:rPr>
              <a:t>5</a:t>
            </a:r>
            <a:r>
              <a:rPr lang="el-GR" b="1" dirty="0" smtClean="0">
                <a:latin typeface="+mj-lt"/>
              </a:rPr>
              <a:t>]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7814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2"/>
  <p:tag name="ZHAW.ACCESSIBILITYADDIN.CHECKTIMEDATE" val="29/10/2015 12:58:04 μ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7,"/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2056,6,"/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7,2,3,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ZHAW.ACCESSIBILITYADDIN.READINGORDER" val="4,7,8,5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ZHAW.ACCESSIBILITYADDIN.READINGORDER" val="4,6,2,5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7,1026,8,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ZHAW.ACCESSIBILITYADDIN.READINGORDER" val="2,4,5,6,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ZHAW.ACCESSIBILITYADDIN.READINGORDER" val="5,7,6,8,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ZHAW.ACCESSIBILITYADDIN.READINGORDER" val="4,3,11,27,12,30,13,34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i = " h t t p : / / w w w . w 3 . o r g / 2 0 0 1 / X M L S c h e m a - i n s t a n c e "   x m l n s : x s d = " h t t p : / / w w w . w 3 . o r g / 2 0 0 1 / X M L S c h e m a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35C75994-C866-4A93-BC25-AE3CA937E93A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1696</TotalTime>
  <Words>897</Words>
  <Application>Microsoft Office PowerPoint</Application>
  <PresentationFormat>On-screen Show (4:3)</PresentationFormat>
  <Paragraphs>95</Paragraphs>
  <Slides>23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Θέμα του Office</vt:lpstr>
      <vt:lpstr>Το Εικονογραφημένο Βιβλίο στην Προσχολική Εκπαίδευση</vt:lpstr>
      <vt:lpstr>Διδακτική Πρακτική</vt:lpstr>
      <vt:lpstr>Σκοπός</vt:lpstr>
      <vt:lpstr>Αφορμή</vt:lpstr>
      <vt:lpstr>Μετά το τέλος της ανάγνωσης (1/2)</vt:lpstr>
      <vt:lpstr>Μετά το τέλος της ανάγνωσης (2/2)</vt:lpstr>
      <vt:lpstr>Παρουσίαση εικόνων – διατύπωση υποθέσεων (1/3)</vt:lpstr>
      <vt:lpstr>Παρουσίαση εικόνων – διατύπωση υποθέσεων (2/3)</vt:lpstr>
      <vt:lpstr>Παρουσίαση εικόνων – διατύπωση υποθέσεων (3/3)</vt:lpstr>
      <vt:lpstr>Πώς θα λέγαμε την έκπληξη;</vt:lpstr>
      <vt:lpstr>Χωρισμός σε ομάδες</vt:lpstr>
      <vt:lpstr>Ιστορίες των Παιδιών</vt:lpstr>
      <vt:lpstr>Ιστορίες των παιδιών (1/3)</vt:lpstr>
      <vt:lpstr>Ιστορίες των παιδιών (2/3)</vt:lpstr>
      <vt:lpstr>Ιστορίες των παιδιών (3/3)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  <vt:lpstr>Σημείωμα Χρήσης Έργων Τρίτων (1/2)</vt:lpstr>
      <vt:lpstr>Σημείωμα Χρήσης Έργων Τρίτων (2/2)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Κικιρι-Χουουού! : Ένα βιβλίο για τη διαφορετικότητα</dc:title>
  <dc:subject>Το Εικονογραφημένο Βιβλίο στην Προσχολική Εκπαίδευση</dc:subject>
  <dc:creator> Αγγελική Γιαννικοπούλου</dc:creator>
  <cp:lastModifiedBy>takis81 mark</cp:lastModifiedBy>
  <cp:revision>206</cp:revision>
  <dcterms:created xsi:type="dcterms:W3CDTF">2012-09-06T09:03:05Z</dcterms:created>
  <dcterms:modified xsi:type="dcterms:W3CDTF">2015-10-29T10:58:41Z</dcterms:modified>
  <cp:category>Συναισθήματα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1A763966-177B-4E62-A270-7D5216CAFB26</vt:lpwstr>
  </property>
  <property fmtid="{D5CDD505-2E9C-101B-9397-08002B2CF9AE}" pid="3" name="ArticulatePath">
    <vt:lpwstr>New_Κικιριχουου, Γκρέβε</vt:lpwstr>
  </property>
</Properties>
</file>